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jpeg" ContentType="image/jpeg"/>
  <Default Extension="com"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47.xml" ContentType="application/vnd.openxmlformats-officedocument.presentationml.slideLayout+xml"/>
  <Override PartName="/ppt/theme/theme7.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8.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9.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0.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1.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heme/theme12.xml" ContentType="application/vnd.openxmlformats-officedocument.theme+xml"/>
  <Override PartName="/ppt/theme/theme13.xml" ContentType="application/vnd.openxmlformats-officedocument.theme+xml"/>
  <Override PartName="/ppt/tags/tag102.xml" ContentType="application/vnd.openxmlformats-officedocument.presentationml.tags+xml"/>
  <Override PartName="/ppt/tags/tag103.xml" ContentType="application/vnd.openxmlformats-officedocument.presentationml.tags+xml"/>
  <Override PartName="/ppt/notesSlides/notesSlide1.xml" ContentType="application/vnd.openxmlformats-officedocument.presentationml.notesSlide+xml"/>
  <Override PartName="/ppt/tags/tag104.xml" ContentType="application/vnd.openxmlformats-officedocument.presentationml.tags+xml"/>
  <Override PartName="/ppt/notesSlides/notesSlide2.xml" ContentType="application/vnd.openxmlformats-officedocument.presentationml.notesSlide+xml"/>
  <Override PartName="/ppt/tags/tag105.xml" ContentType="application/vnd.openxmlformats-officedocument.presentationml.tags+xml"/>
  <Override PartName="/ppt/notesSlides/notesSlide3.xml" ContentType="application/vnd.openxmlformats-officedocument.presentationml.notesSlide+xml"/>
  <Override PartName="/ppt/tags/tag106.xml" ContentType="application/vnd.openxmlformats-officedocument.presentationml.tags+xml"/>
  <Override PartName="/ppt/notesSlides/notesSlide4.xml" ContentType="application/vnd.openxmlformats-officedocument.presentationml.notesSlide+xml"/>
  <Override PartName="/ppt/tags/tag107.xml" ContentType="application/vnd.openxmlformats-officedocument.presentationml.tags+xml"/>
  <Override PartName="/ppt/notesSlides/notesSlide5.xml" ContentType="application/vnd.openxmlformats-officedocument.presentationml.notesSlide+xml"/>
  <Override PartName="/ppt/tags/tag108.xml" ContentType="application/vnd.openxmlformats-officedocument.presentationml.tags+xml"/>
  <Override PartName="/ppt/notesSlides/notesSlide6.xml" ContentType="application/vnd.openxmlformats-officedocument.presentationml.notesSlide+xml"/>
  <Override PartName="/ppt/tags/tag109.xml" ContentType="application/vnd.openxmlformats-officedocument.presentationml.tags+xml"/>
  <Override PartName="/ppt/notesSlides/notesSlide7.xml" ContentType="application/vnd.openxmlformats-officedocument.presentationml.notesSlide+xml"/>
  <Override PartName="/ppt/tags/tag110.xml" ContentType="application/vnd.openxmlformats-officedocument.presentationml.tags+xml"/>
  <Override PartName="/ppt/notesSlides/notesSlide8.xml" ContentType="application/vnd.openxmlformats-officedocument.presentationml.notesSlide+xml"/>
  <Override PartName="/ppt/tags/tag111.xml" ContentType="application/vnd.openxmlformats-officedocument.presentationml.tags+xml"/>
  <Override PartName="/ppt/notesSlides/notesSlide9.xml" ContentType="application/vnd.openxmlformats-officedocument.presentationml.notesSlide+xml"/>
  <Override PartName="/ppt/tags/tag112.xml" ContentType="application/vnd.openxmlformats-officedocument.presentationml.tags+xml"/>
  <Override PartName="/ppt/notesSlides/notesSlide10.xml" ContentType="application/vnd.openxmlformats-officedocument.presentationml.notesSlide+xml"/>
  <Override PartName="/ppt/tags/tag113.xml" ContentType="application/vnd.openxmlformats-officedocument.presentationml.tags+xml"/>
  <Override PartName="/ppt/notesSlides/notesSlide11.xml" ContentType="application/vnd.openxmlformats-officedocument.presentationml.notesSlide+xml"/>
  <Override PartName="/ppt/tags/tag114.xml" ContentType="application/vnd.openxmlformats-officedocument.presentationml.tags+xml"/>
  <Override PartName="/ppt/notesSlides/notesSlide12.xml" ContentType="application/vnd.openxmlformats-officedocument.presentationml.notesSlide+xml"/>
  <Override PartName="/ppt/tags/tag115.xml" ContentType="application/vnd.openxmlformats-officedocument.presentationml.tags+xml"/>
  <Override PartName="/ppt/notesSlides/notesSlide13.xml" ContentType="application/vnd.openxmlformats-officedocument.presentationml.notesSlide+xml"/>
  <Override PartName="/ppt/tags/tag116.xml" ContentType="application/vnd.openxmlformats-officedocument.presentationml.tags+xml"/>
  <Override PartName="/ppt/notesSlides/notesSlide14.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15.xml" ContentType="application/vnd.openxmlformats-officedocument.presentationml.notesSlide+xml"/>
  <Override PartName="/ppt/tags/tag119.xml" ContentType="application/vnd.openxmlformats-officedocument.presentationml.tags+xml"/>
  <Override PartName="/ppt/notesSlides/notesSlide16.xml" ContentType="application/vnd.openxmlformats-officedocument.presentationml.notesSlide+xml"/>
  <Override PartName="/ppt/tags/tag120.xml" ContentType="application/vnd.openxmlformats-officedocument.presentationml.tags+xml"/>
  <Override PartName="/ppt/notesSlides/notesSlide17.xml" ContentType="application/vnd.openxmlformats-officedocument.presentationml.notesSlide+xml"/>
  <Override PartName="/ppt/tags/tag121.xml" ContentType="application/vnd.openxmlformats-officedocument.presentationml.tags+xml"/>
  <Override PartName="/ppt/notesSlides/notesSlide18.xml" ContentType="application/vnd.openxmlformats-officedocument.presentationml.notesSlide+xml"/>
  <Override PartName="/ppt/tags/tag122.xml" ContentType="application/vnd.openxmlformats-officedocument.presentationml.tags+xml"/>
  <Override PartName="/ppt/notesSlides/notesSlide19.xml" ContentType="application/vnd.openxmlformats-officedocument.presentationml.notesSlide+xml"/>
  <Override PartName="/ppt/tags/tag123.xml" ContentType="application/vnd.openxmlformats-officedocument.presentationml.tags+xml"/>
  <Override PartName="/ppt/notesSlides/notesSlide20.xml" ContentType="application/vnd.openxmlformats-officedocument.presentationml.notesSlide+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notesSlides/notesSlide22.xml" ContentType="application/vnd.openxmlformats-officedocument.presentationml.notesSlide+xml"/>
  <Override PartName="/ppt/tags/tag126.xml" ContentType="application/vnd.openxmlformats-officedocument.presentationml.tags+xml"/>
  <Override PartName="/ppt/notesSlides/notesSlide23.xml" ContentType="application/vnd.openxmlformats-officedocument.presentationml.notesSlide+xml"/>
  <Override PartName="/ppt/tags/tag127.xml" ContentType="application/vnd.openxmlformats-officedocument.presentationml.tags+xml"/>
  <Override PartName="/ppt/notesSlides/notesSlide24.xml" ContentType="application/vnd.openxmlformats-officedocument.presentationml.notesSlide+xml"/>
  <Override PartName="/ppt/tags/tag128.xml" ContentType="application/vnd.openxmlformats-officedocument.presentationml.tags+xml"/>
  <Override PartName="/ppt/notesSlides/notesSlide25.xml" ContentType="application/vnd.openxmlformats-officedocument.presentationml.notesSlide+xml"/>
  <Override PartName="/ppt/tags/tag129.xml" ContentType="application/vnd.openxmlformats-officedocument.presentationml.tags+xml"/>
  <Override PartName="/ppt/notesSlides/notesSlide26.xml" ContentType="application/vnd.openxmlformats-officedocument.presentationml.notesSlide+xml"/>
  <Override PartName="/ppt/tags/tag130.xml" ContentType="application/vnd.openxmlformats-officedocument.presentationml.tags+xml"/>
  <Override PartName="/ppt/notesSlides/notesSlide27.xml" ContentType="application/vnd.openxmlformats-officedocument.presentationml.notesSlide+xml"/>
  <Override PartName="/ppt/tags/tag131.xml" ContentType="application/vnd.openxmlformats-officedocument.presentationml.tags+xml"/>
  <Override PartName="/ppt/notesSlides/notesSlide28.xml" ContentType="application/vnd.openxmlformats-officedocument.presentationml.notesSlide+xml"/>
  <Override PartName="/ppt/tags/tag132.xml" ContentType="application/vnd.openxmlformats-officedocument.presentationml.tags+xml"/>
  <Override PartName="/ppt/notesSlides/notesSlide29.xml" ContentType="application/vnd.openxmlformats-officedocument.presentationml.notesSlide+xml"/>
  <Override PartName="/ppt/tags/tag133.xml" ContentType="application/vnd.openxmlformats-officedocument.presentationml.tags+xml"/>
  <Override PartName="/ppt/notesSlides/notesSlide30.xml" ContentType="application/vnd.openxmlformats-officedocument.presentationml.notesSlide+xml"/>
  <Override PartName="/ppt/tags/tag134.xml" ContentType="application/vnd.openxmlformats-officedocument.presentationml.tags+xml"/>
  <Override PartName="/ppt/notesSlides/notesSlide31.xml" ContentType="application/vnd.openxmlformats-officedocument.presentationml.notesSlide+xml"/>
  <Override PartName="/ppt/tags/tag135.xml" ContentType="application/vnd.openxmlformats-officedocument.presentationml.tags+xml"/>
  <Override PartName="/ppt/notesSlides/notesSlide32.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33.xml" ContentType="application/vnd.openxmlformats-officedocument.presentationml.notesSlide+xml"/>
  <Override PartName="/ppt/tags/tag138.xml" ContentType="application/vnd.openxmlformats-officedocument.presentationml.tags+xml"/>
  <Override PartName="/ppt/notesSlides/notesSlide34.xml" ContentType="application/vnd.openxmlformats-officedocument.presentationml.notesSlide+xml"/>
  <Override PartName="/ppt/tags/tag139.xml" ContentType="application/vnd.openxmlformats-officedocument.presentationml.tags+xml"/>
  <Override PartName="/ppt/notesSlides/notesSlide35.xml" ContentType="application/vnd.openxmlformats-officedocument.presentationml.notesSlide+xml"/>
  <Override PartName="/ppt/tags/tag140.xml" ContentType="application/vnd.openxmlformats-officedocument.presentationml.tags+xml"/>
  <Override PartName="/ppt/notesSlides/notesSlide36.xml" ContentType="application/vnd.openxmlformats-officedocument.presentationml.notesSlide+xml"/>
  <Override PartName="/ppt/tags/tag141.xml" ContentType="application/vnd.openxmlformats-officedocument.presentationml.tags+xml"/>
  <Override PartName="/ppt/notesSlides/notesSlide37.xml" ContentType="application/vnd.openxmlformats-officedocument.presentationml.notesSlide+xml"/>
  <Override PartName="/ppt/tags/tag142.xml" ContentType="application/vnd.openxmlformats-officedocument.presentationml.tags+xml"/>
  <Override PartName="/ppt/notesSlides/notesSlide38.xml" ContentType="application/vnd.openxmlformats-officedocument.presentationml.notesSlide+xml"/>
  <Override PartName="/ppt/tags/tag143.xml" ContentType="application/vnd.openxmlformats-officedocument.presentationml.tags+xml"/>
  <Override PartName="/ppt/notesSlides/notesSlide39.xml" ContentType="application/vnd.openxmlformats-officedocument.presentationml.notesSlide+xml"/>
  <Override PartName="/ppt/tags/tag144.xml" ContentType="application/vnd.openxmlformats-officedocument.presentationml.tags+xml"/>
  <Override PartName="/ppt/notesSlides/notesSlide40.xml" ContentType="application/vnd.openxmlformats-officedocument.presentationml.notesSlide+xml"/>
  <Override PartName="/ppt/tags/tag145.xml" ContentType="application/vnd.openxmlformats-officedocument.presentationml.tags+xml"/>
  <Override PartName="/ppt/notesSlides/notesSlide41.xml" ContentType="application/vnd.openxmlformats-officedocument.presentationml.notesSlide+xml"/>
  <Override PartName="/ppt/tags/tag146.xml" ContentType="application/vnd.openxmlformats-officedocument.presentationml.tags+xml"/>
  <Override PartName="/ppt/notesSlides/notesSlide42.xml" ContentType="application/vnd.openxmlformats-officedocument.presentationml.notesSlide+xml"/>
  <Override PartName="/ppt/tags/tag147.xml" ContentType="application/vnd.openxmlformats-officedocument.presentationml.tags+xml"/>
  <Override PartName="/ppt/notesSlides/notesSlide43.xml" ContentType="application/vnd.openxmlformats-officedocument.presentationml.notesSlide+xml"/>
  <Override PartName="/ppt/tags/tag148.xml" ContentType="application/vnd.openxmlformats-officedocument.presentationml.tags+xml"/>
  <Override PartName="/ppt/notesSlides/notesSlide44.xml" ContentType="application/vnd.openxmlformats-officedocument.presentationml.notesSlide+xml"/>
  <Override PartName="/ppt/tags/tag149.xml" ContentType="application/vnd.openxmlformats-officedocument.presentationml.tags+xml"/>
  <Override PartName="/ppt/notesSlides/notesSlide45.xml" ContentType="application/vnd.openxmlformats-officedocument.presentationml.notesSlide+xml"/>
  <Override PartName="/ppt/tags/tag150.xml" ContentType="application/vnd.openxmlformats-officedocument.presentationml.tags+xml"/>
  <Override PartName="/ppt/notesSlides/notesSlide46.xml" ContentType="application/vnd.openxmlformats-officedocument.presentationml.notesSlide+xml"/>
  <Override PartName="/ppt/tags/tag151.xml" ContentType="application/vnd.openxmlformats-officedocument.presentationml.tags+xml"/>
  <Override PartName="/ppt/notesSlides/notesSlide47.xml" ContentType="application/vnd.openxmlformats-officedocument.presentationml.notesSlide+xml"/>
  <Override PartName="/ppt/tags/tag152.xml" ContentType="application/vnd.openxmlformats-officedocument.presentationml.tags+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3.xml" ContentType="application/vnd.openxmlformats-officedocument.presentationml.tags+xml"/>
  <Override PartName="/ppt/notesSlides/notesSlide49.xml" ContentType="application/vnd.openxmlformats-officedocument.presentationml.notesSlide+xml"/>
  <Override PartName="/ppt/tags/tag154.xml" ContentType="application/vnd.openxmlformats-officedocument.presentationml.tags+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55.xml" ContentType="application/vnd.openxmlformats-officedocument.presentationml.tags+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56.xml" ContentType="application/vnd.openxmlformats-officedocument.presentationml.tags+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57.xml" ContentType="application/vnd.openxmlformats-officedocument.presentationml.tags+xml"/>
  <Override PartName="/ppt/notesSlides/notesSlide53.xml" ContentType="application/vnd.openxmlformats-officedocument.presentationml.notesSlide+xml"/>
  <Override PartName="/ppt/tags/tag158.xml" ContentType="application/vnd.openxmlformats-officedocument.presentationml.tags+xml"/>
  <Override PartName="/ppt/notesSlides/notesSlide54.xml" ContentType="application/vnd.openxmlformats-officedocument.presentationml.notesSlide+xml"/>
  <Override PartName="/ppt/tags/tag159.xml" ContentType="application/vnd.openxmlformats-officedocument.presentationml.tags+xml"/>
  <Override PartName="/ppt/notesSlides/notesSlide55.xml" ContentType="application/vnd.openxmlformats-officedocument.presentationml.notesSlide+xml"/>
  <Override PartName="/ppt/tags/tag160.xml" ContentType="application/vnd.openxmlformats-officedocument.presentationml.tags+xml"/>
  <Override PartName="/ppt/notesSlides/notesSlide56.xml" ContentType="application/vnd.openxmlformats-officedocument.presentationml.notesSlide+xml"/>
  <Override PartName="/ppt/tags/tag161.xml" ContentType="application/vnd.openxmlformats-officedocument.presentationml.tags+xml"/>
  <Override PartName="/ppt/notesSlides/notesSlide57.xml" ContentType="application/vnd.openxmlformats-officedocument.presentationml.notesSlide+xml"/>
  <Override PartName="/ppt/tags/tag162.xml" ContentType="application/vnd.openxmlformats-officedocument.presentationml.tags+xml"/>
  <Override PartName="/ppt/notesSlides/notesSlide58.xml" ContentType="application/vnd.openxmlformats-officedocument.presentationml.notesSlide+xml"/>
  <Override PartName="/ppt/tags/tag163.xml" ContentType="application/vnd.openxmlformats-officedocument.presentationml.tags+xml"/>
  <Override PartName="/ppt/notesSlides/notesSlide59.xml" ContentType="application/vnd.openxmlformats-officedocument.presentationml.notesSlide+xml"/>
  <Override PartName="/ppt/tags/tag164.xml" ContentType="application/vnd.openxmlformats-officedocument.presentationml.tags+xml"/>
  <Override PartName="/ppt/notesSlides/notesSlide60.xml" ContentType="application/vnd.openxmlformats-officedocument.presentationml.notesSlide+xml"/>
  <Override PartName="/ppt/tags/tag165.xml" ContentType="application/vnd.openxmlformats-officedocument.presentationml.tags+xml"/>
  <Override PartName="/ppt/notesSlides/notesSlide61.xml" ContentType="application/vnd.openxmlformats-officedocument.presentationml.notesSlide+xml"/>
  <Override PartName="/ppt/tags/tag166.xml" ContentType="application/vnd.openxmlformats-officedocument.presentationml.tags+xml"/>
  <Override PartName="/ppt/notesSlides/notesSlide62.xml" ContentType="application/vnd.openxmlformats-officedocument.presentationml.notesSlide+xml"/>
  <Override PartName="/ppt/tags/tag167.xml" ContentType="application/vnd.openxmlformats-officedocument.presentationml.tags+xml"/>
  <Override PartName="/ppt/notesSlides/notesSlide63.xml" ContentType="application/vnd.openxmlformats-officedocument.presentationml.notesSlide+xml"/>
  <Override PartName="/ppt/tags/tag168.xml" ContentType="application/vnd.openxmlformats-officedocument.presentationml.tags+xml"/>
  <Override PartName="/ppt/notesSlides/notesSlide64.xml" ContentType="application/vnd.openxmlformats-officedocument.presentationml.notesSlide+xml"/>
  <Override PartName="/ppt/tags/tag169.xml" ContentType="application/vnd.openxmlformats-officedocument.presentationml.tags+xml"/>
  <Override PartName="/ppt/notesSlides/notesSlide65.xml" ContentType="application/vnd.openxmlformats-officedocument.presentationml.notesSlide+xml"/>
  <Override PartName="/ppt/tags/tag170.xml" ContentType="application/vnd.openxmlformats-officedocument.presentationml.tags+xml"/>
  <Override PartName="/ppt/notesSlides/notesSlide66.xml" ContentType="application/vnd.openxmlformats-officedocument.presentationml.notesSlide+xml"/>
  <Override PartName="/ppt/tags/tag171.xml" ContentType="application/vnd.openxmlformats-officedocument.presentationml.tags+xml"/>
  <Override PartName="/ppt/notesSlides/notesSlide67.xml" ContentType="application/vnd.openxmlformats-officedocument.presentationml.notesSlide+xml"/>
  <Override PartName="/ppt/tags/tag172.xml" ContentType="application/vnd.openxmlformats-officedocument.presentationml.tags+xml"/>
  <Override PartName="/ppt/notesSlides/notesSlide68.xml" ContentType="application/vnd.openxmlformats-officedocument.presentationml.notesSlide+xml"/>
  <Override PartName="/ppt/tags/tag173.xml" ContentType="application/vnd.openxmlformats-officedocument.presentationml.tags+xml"/>
  <Override PartName="/ppt/notesSlides/notesSlide69.xml" ContentType="application/vnd.openxmlformats-officedocument.presentationml.notesSlide+xml"/>
  <Override PartName="/ppt/tags/tag174.xml" ContentType="application/vnd.openxmlformats-officedocument.presentationml.tags+xml"/>
  <Override PartName="/ppt/notesSlides/notesSlide70.xml" ContentType="application/vnd.openxmlformats-officedocument.presentationml.notesSlide+xml"/>
  <Override PartName="/ppt/tags/tag175.xml" ContentType="application/vnd.openxmlformats-officedocument.presentationml.tags+xml"/>
  <Override PartName="/ppt/notesSlides/notesSlide71.xml" ContentType="application/vnd.openxmlformats-officedocument.presentationml.notesSlide+xml"/>
  <Override PartName="/ppt/tags/tag176.xml" ContentType="application/vnd.openxmlformats-officedocument.presentationml.tags+xml"/>
  <Override PartName="/ppt/notesSlides/notesSlide72.xml" ContentType="application/vnd.openxmlformats-officedocument.presentationml.notesSlide+xml"/>
  <Override PartName="/ppt/tags/tag177.xml" ContentType="application/vnd.openxmlformats-officedocument.presentationml.tags+xml"/>
  <Override PartName="/ppt/notesSlides/notesSlide73.xml" ContentType="application/vnd.openxmlformats-officedocument.presentationml.notesSlide+xml"/>
  <Override PartName="/ppt/tags/tag178.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79.xml" ContentType="application/vnd.openxmlformats-officedocument.presentationml.tags+xml"/>
  <Override PartName="/ppt/notesSlides/notesSlide76.xml" ContentType="application/vnd.openxmlformats-officedocument.presentationml.notesSlide+xml"/>
  <Override PartName="/ppt/tags/tag180.xml" ContentType="application/vnd.openxmlformats-officedocument.presentationml.tags+xml"/>
  <Override PartName="/ppt/notesSlides/notesSlide77.xml" ContentType="application/vnd.openxmlformats-officedocument.presentationml.notesSlide+xml"/>
  <Override PartName="/ppt/tags/tag181.xml" ContentType="application/vnd.openxmlformats-officedocument.presentationml.tags+xml"/>
  <Override PartName="/ppt/notesSlides/notesSlide78.xml" ContentType="application/vnd.openxmlformats-officedocument.presentationml.notesSlide+xml"/>
  <Override PartName="/ppt/tags/tag182.xml" ContentType="application/vnd.openxmlformats-officedocument.presentationml.tags+xml"/>
  <Override PartName="/ppt/notesSlides/notesSlide79.xml" ContentType="application/vnd.openxmlformats-officedocument.presentationml.notesSlide+xml"/>
  <Override PartName="/ppt/tags/tag183.xml" ContentType="application/vnd.openxmlformats-officedocument.presentationml.tags+xml"/>
  <Override PartName="/ppt/notesSlides/notesSlide80.xml" ContentType="application/vnd.openxmlformats-officedocument.presentationml.notesSlide+xml"/>
  <Override PartName="/ppt/tags/tag184.xml" ContentType="application/vnd.openxmlformats-officedocument.presentationml.tags+xml"/>
  <Override PartName="/ppt/notesSlides/notesSlide81.xml" ContentType="application/vnd.openxmlformats-officedocument.presentationml.notesSlide+xml"/>
  <Override PartName="/ppt/tags/tag185.xml" ContentType="application/vnd.openxmlformats-officedocument.presentationml.tags+xml"/>
  <Override PartName="/ppt/notesSlides/notesSlide82.xml" ContentType="application/vnd.openxmlformats-officedocument.presentationml.notesSlide+xml"/>
  <Override PartName="/ppt/tags/tag186.xml" ContentType="application/vnd.openxmlformats-officedocument.presentationml.tags+xml"/>
  <Override PartName="/ppt/notesSlides/notesSlide83.xml" ContentType="application/vnd.openxmlformats-officedocument.presentationml.notesSlide+xml"/>
  <Override PartName="/ppt/tags/tag187.xml" ContentType="application/vnd.openxmlformats-officedocument.presentationml.tags+xml"/>
  <Override PartName="/ppt/notesSlides/notesSlide84.xml" ContentType="application/vnd.openxmlformats-officedocument.presentationml.notesSlide+xml"/>
  <Override PartName="/ppt/tags/tag188.xml" ContentType="application/vnd.openxmlformats-officedocument.presentationml.tags+xml"/>
  <Override PartName="/ppt/notesSlides/notesSlide85.xml" ContentType="application/vnd.openxmlformats-officedocument.presentationml.notesSlide+xml"/>
  <Override PartName="/ppt/tags/tag189.xml" ContentType="application/vnd.openxmlformats-officedocument.presentationml.tags+xml"/>
  <Override PartName="/ppt/notesSlides/notesSlide86.xml" ContentType="application/vnd.openxmlformats-officedocument.presentationml.notesSlide+xml"/>
  <Override PartName="/ppt/tags/tag190.xml" ContentType="application/vnd.openxmlformats-officedocument.presentationml.tags+xml"/>
  <Override PartName="/ppt/notesSlides/notesSlide87.xml" ContentType="application/vnd.openxmlformats-officedocument.presentationml.notesSlide+xml"/>
  <Override PartName="/ppt/tags/tag191.xml" ContentType="application/vnd.openxmlformats-officedocument.presentationml.tags+xml"/>
  <Override PartName="/ppt/notesSlides/notesSlide88.xml" ContentType="application/vnd.openxmlformats-officedocument.presentationml.notesSlide+xml"/>
  <Override PartName="/ppt/tags/tag192.xml" ContentType="application/vnd.openxmlformats-officedocument.presentationml.tags+xml"/>
  <Override PartName="/ppt/notesSlides/notesSlide89.xml" ContentType="application/vnd.openxmlformats-officedocument.presentationml.notesSlide+xml"/>
  <Override PartName="/ppt/tags/tag193.xml" ContentType="application/vnd.openxmlformats-officedocument.presentationml.tags+xml"/>
  <Override PartName="/ppt/notesSlides/notesSlide90.xml" ContentType="application/vnd.openxmlformats-officedocument.presentationml.notesSlide+xml"/>
  <Override PartName="/ppt/tags/tag194.xml" ContentType="application/vnd.openxmlformats-officedocument.presentationml.tags+xml"/>
  <Override PartName="/ppt/notesSlides/notesSlide9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92.xml" ContentType="application/vnd.openxmlformats-officedocument.presentationml.notesSlide+xml"/>
  <Override PartName="/ppt/tags/tag197.xml" ContentType="application/vnd.openxmlformats-officedocument.presentationml.tags+xml"/>
  <Override PartName="/ppt/notesSlides/notesSlide93.xml" ContentType="application/vnd.openxmlformats-officedocument.presentationml.notesSlide+xml"/>
  <Override PartName="/ppt/tags/tag198.xml" ContentType="application/vnd.openxmlformats-officedocument.presentationml.tags+xml"/>
  <Override PartName="/ppt/notesSlides/notesSlide94.xml" ContentType="application/vnd.openxmlformats-officedocument.presentationml.notesSlide+xml"/>
  <Override PartName="/ppt/tags/tag199.xml" ContentType="application/vnd.openxmlformats-officedocument.presentationml.tags+xml"/>
  <Override PartName="/ppt/notesSlides/notesSlide95.xml" ContentType="application/vnd.openxmlformats-officedocument.presentationml.notesSlide+xml"/>
  <Override PartName="/ppt/tags/tag200.xml" ContentType="application/vnd.openxmlformats-officedocument.presentationml.tags+xml"/>
  <Override PartName="/ppt/notesSlides/notesSlide96.xml" ContentType="application/vnd.openxmlformats-officedocument.presentationml.notesSlide+xml"/>
  <Override PartName="/ppt/tags/tag201.xml" ContentType="application/vnd.openxmlformats-officedocument.presentationml.tags+xml"/>
  <Override PartName="/ppt/notesSlides/notesSlide97.xml" ContentType="application/vnd.openxmlformats-officedocument.presentationml.notesSlide+xml"/>
  <Override PartName="/ppt/tags/tag202.xml" ContentType="application/vnd.openxmlformats-officedocument.presentationml.tags+xml"/>
  <Override PartName="/ppt/notesSlides/notesSlide98.xml" ContentType="application/vnd.openxmlformats-officedocument.presentationml.notesSlide+xml"/>
  <Override PartName="/ppt/tags/tag203.xml" ContentType="application/vnd.openxmlformats-officedocument.presentationml.tags+xml"/>
  <Override PartName="/ppt/notesSlides/notesSlide99.xml" ContentType="application/vnd.openxmlformats-officedocument.presentationml.notesSlide+xml"/>
  <Override PartName="/ppt/tags/tag204.xml" ContentType="application/vnd.openxmlformats-officedocument.presentationml.tags+xml"/>
  <Override PartName="/ppt/notesSlides/notesSlide100.xml" ContentType="application/vnd.openxmlformats-officedocument.presentationml.notesSlide+xml"/>
  <Override PartName="/ppt/tags/tag205.xml" ContentType="application/vnd.openxmlformats-officedocument.presentationml.tags+xml"/>
  <Override PartName="/ppt/notesSlides/notesSlide101.xml" ContentType="application/vnd.openxmlformats-officedocument.presentationml.notesSlide+xml"/>
  <Override PartName="/ppt/tags/tag206.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207.xml" ContentType="application/vnd.openxmlformats-officedocument.presentationml.tags+xml"/>
  <Override PartName="/ppt/notesSlides/notesSlide107.xml" ContentType="application/vnd.openxmlformats-officedocument.presentationml.notesSlide+xml"/>
  <Override PartName="/ppt/tags/tag208.xml" ContentType="application/vnd.openxmlformats-officedocument.presentationml.tags+xml"/>
  <Override PartName="/ppt/notesSlides/notesSlide108.xml" ContentType="application/vnd.openxmlformats-officedocument.presentationml.notesSlide+xml"/>
  <Override PartName="/ppt/tags/tag209.xml" ContentType="application/vnd.openxmlformats-officedocument.presentationml.tags+xml"/>
  <Override PartName="/ppt/notesSlides/notesSlide109.xml" ContentType="application/vnd.openxmlformats-officedocument.presentationml.notesSlide+xml"/>
  <Override PartName="/ppt/tags/tag210.xml" ContentType="application/vnd.openxmlformats-officedocument.presentationml.tags+xml"/>
  <Override PartName="/ppt/notesSlides/notesSlide110.xml" ContentType="application/vnd.openxmlformats-officedocument.presentationml.notesSlide+xml"/>
  <Override PartName="/ppt/tags/tag211.xml" ContentType="application/vnd.openxmlformats-officedocument.presentationml.tags+xml"/>
  <Override PartName="/ppt/notesSlides/notesSlide111.xml" ContentType="application/vnd.openxmlformats-officedocument.presentationml.notesSlide+xml"/>
  <Override PartName="/ppt/tags/tag212.xml" ContentType="application/vnd.openxmlformats-officedocument.presentationml.tags+xml"/>
  <Override PartName="/ppt/notesSlides/notesSlide1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13.xml" ContentType="application/vnd.openxmlformats-officedocument.presentationml.tags+xml"/>
  <Override PartName="/ppt/notesSlides/notesSlide113.xml" ContentType="application/vnd.openxmlformats-officedocument.presentationml.notesSlide+xml"/>
  <Override PartName="/ppt/tags/tag214.xml" ContentType="application/vnd.openxmlformats-officedocument.presentationml.tags+xml"/>
  <Override PartName="/ppt/notesSlides/notesSlide114.xml" ContentType="application/vnd.openxmlformats-officedocument.presentationml.notesSlide+xml"/>
  <Override PartName="/ppt/tags/tag215.xml" ContentType="application/vnd.openxmlformats-officedocument.presentationml.tags+xml"/>
  <Override PartName="/ppt/notesSlides/notesSlide115.xml" ContentType="application/vnd.openxmlformats-officedocument.presentationml.notesSlide+xml"/>
  <Override PartName="/ppt/tags/tag216.xml" ContentType="application/vnd.openxmlformats-officedocument.presentationml.tags+xml"/>
  <Override PartName="/ppt/notesSlides/notesSlide116.xml" ContentType="application/vnd.openxmlformats-officedocument.presentationml.notesSlide+xml"/>
  <Override PartName="/ppt/tags/tag217.xml" ContentType="application/vnd.openxmlformats-officedocument.presentationml.tags+xml"/>
  <Override PartName="/ppt/notesSlides/notesSlide117.xml" ContentType="application/vnd.openxmlformats-officedocument.presentationml.notesSlide+xml"/>
  <Override PartName="/ppt/tags/tag218.xml" ContentType="application/vnd.openxmlformats-officedocument.presentationml.tags+xml"/>
  <Override PartName="/ppt/notesSlides/notesSlide118.xml" ContentType="application/vnd.openxmlformats-officedocument.presentationml.notesSlide+xml"/>
  <Override PartName="/ppt/tags/tag219.xml" ContentType="application/vnd.openxmlformats-officedocument.presentationml.tags+xml"/>
  <Override PartName="/ppt/notesSlides/notesSlide119.xml" ContentType="application/vnd.openxmlformats-officedocument.presentationml.notesSlide+xml"/>
  <Override PartName="/ppt/tags/tag220.xml" ContentType="application/vnd.openxmlformats-officedocument.presentationml.tags+xml"/>
  <Override PartName="/ppt/notesSlides/notesSlide120.xml" ContentType="application/vnd.openxmlformats-officedocument.presentationml.notesSlide+xml"/>
  <Override PartName="/ppt/tags/tag221.xml" ContentType="application/vnd.openxmlformats-officedocument.presentationml.tags+xml"/>
  <Override PartName="/ppt/notesSlides/notesSlide121.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notesSlides/notesSlide122.xml" ContentType="application/vnd.openxmlformats-officedocument.presentationml.notesSlide+xml"/>
  <Override PartName="/ppt/tags/tag224.xml" ContentType="application/vnd.openxmlformats-officedocument.presentationml.tags+xml"/>
  <Override PartName="/ppt/notesSlides/notesSlide123.xml" ContentType="application/vnd.openxmlformats-officedocument.presentationml.notesSlide+xml"/>
  <Override PartName="/ppt/tags/tag225.xml" ContentType="application/vnd.openxmlformats-officedocument.presentationml.tags+xml"/>
  <Override PartName="/ppt/notesSlides/notesSlide124.xml" ContentType="application/vnd.openxmlformats-officedocument.presentationml.notesSlide+xml"/>
  <Override PartName="/ppt/tags/tag226.xml" ContentType="application/vnd.openxmlformats-officedocument.presentationml.tags+xml"/>
  <Override PartName="/ppt/notesSlides/notesSlide125.xml" ContentType="application/vnd.openxmlformats-officedocument.presentationml.notesSlide+xml"/>
  <Override PartName="/ppt/tags/tag227.xml" ContentType="application/vnd.openxmlformats-officedocument.presentationml.tags+xml"/>
  <Override PartName="/ppt/notesSlides/notesSlide126.xml" ContentType="application/vnd.openxmlformats-officedocument.presentationml.notesSlide+xml"/>
  <Override PartName="/ppt/tags/tag228.xml" ContentType="application/vnd.openxmlformats-officedocument.presentationml.tags+xml"/>
  <Override PartName="/ppt/notesSlides/notesSlide127.xml" ContentType="application/vnd.openxmlformats-officedocument.presentationml.notesSlide+xml"/>
  <Override PartName="/ppt/tags/tag229.xml" ContentType="application/vnd.openxmlformats-officedocument.presentationml.tags+xml"/>
  <Override PartName="/ppt/notesSlides/notesSlide128.xml" ContentType="application/vnd.openxmlformats-officedocument.presentationml.notesSlide+xml"/>
  <Override PartName="/ppt/tags/tag230.xml" ContentType="application/vnd.openxmlformats-officedocument.presentationml.tags+xml"/>
  <Override PartName="/ppt/notesSlides/notesSlide129.xml" ContentType="application/vnd.openxmlformats-officedocument.presentationml.notesSlide+xml"/>
  <Override PartName="/ppt/tags/tag231.xml" ContentType="application/vnd.openxmlformats-officedocument.presentationml.tags+xml"/>
  <Override PartName="/ppt/notesSlides/notesSlide130.xml" ContentType="application/vnd.openxmlformats-officedocument.presentationml.notesSlide+xml"/>
  <Override PartName="/ppt/tags/tag232.xml" ContentType="application/vnd.openxmlformats-officedocument.presentationml.tags+xml"/>
  <Override PartName="/ppt/notesSlides/notesSlide131.xml" ContentType="application/vnd.openxmlformats-officedocument.presentationml.notesSlide+xml"/>
  <Override PartName="/ppt/tags/tag233.xml" ContentType="application/vnd.openxmlformats-officedocument.presentationml.tags+xml"/>
  <Override PartName="/ppt/notesSlides/notesSlide132.xml" ContentType="application/vnd.openxmlformats-officedocument.presentationml.notesSlide+xml"/>
  <Override PartName="/ppt/tags/tag234.xml" ContentType="application/vnd.openxmlformats-officedocument.presentationml.tags+xml"/>
  <Override PartName="/ppt/notesSlides/notesSlide133.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134.xml" ContentType="application/vnd.openxmlformats-officedocument.presentationml.notesSlide+xml"/>
  <Override PartName="/ppt/tags/tag238.xml" ContentType="application/vnd.openxmlformats-officedocument.presentationml.tags+xml"/>
  <Override PartName="/ppt/notesSlides/notesSlide135.xml" ContentType="application/vnd.openxmlformats-officedocument.presentationml.notesSlide+xml"/>
  <Override PartName="/ppt/tags/tag239.xml" ContentType="application/vnd.openxmlformats-officedocument.presentationml.tags+xml"/>
  <Override PartName="/ppt/notesSlides/notesSlide136.xml" ContentType="application/vnd.openxmlformats-officedocument.presentationml.notesSlide+xml"/>
  <Override PartName="/ppt/tags/tag240.xml" ContentType="application/vnd.openxmlformats-officedocument.presentationml.tags+xml"/>
  <Override PartName="/ppt/notesSlides/notesSlide137.xml" ContentType="application/vnd.openxmlformats-officedocument.presentationml.notesSlide+xml"/>
  <Override PartName="/ppt/tags/tag241.xml" ContentType="application/vnd.openxmlformats-officedocument.presentationml.tags+xml"/>
  <Override PartName="/ppt/notesSlides/notesSlide138.xml" ContentType="application/vnd.openxmlformats-officedocument.presentationml.notesSlide+xml"/>
  <Override PartName="/ppt/tags/tag242.xml" ContentType="application/vnd.openxmlformats-officedocument.presentationml.tags+xml"/>
  <Override PartName="/ppt/notesSlides/notesSlide139.xml" ContentType="application/vnd.openxmlformats-officedocument.presentationml.notesSlide+xml"/>
  <Override PartName="/ppt/tags/tag243.xml" ContentType="application/vnd.openxmlformats-officedocument.presentationml.tags+xml"/>
  <Override PartName="/ppt/notesSlides/notesSlide140.xml" ContentType="application/vnd.openxmlformats-officedocument.presentationml.notesSlide+xml"/>
  <Override PartName="/ppt/tags/tag244.xml" ContentType="application/vnd.openxmlformats-officedocument.presentationml.tags+xml"/>
  <Override PartName="/ppt/notesSlides/notesSlide141.xml" ContentType="application/vnd.openxmlformats-officedocument.presentationml.notesSlide+xml"/>
  <Override PartName="/ppt/tags/tag245.xml" ContentType="application/vnd.openxmlformats-officedocument.presentationml.tags+xml"/>
  <Override PartName="/ppt/notesSlides/notesSlide142.xml" ContentType="application/vnd.openxmlformats-officedocument.presentationml.notesSlide+xml"/>
  <Override PartName="/ppt/tags/tag246.xml" ContentType="application/vnd.openxmlformats-officedocument.presentationml.tags+xml"/>
  <Override PartName="/ppt/notesSlides/notesSlide143.xml" ContentType="application/vnd.openxmlformats-officedocument.presentationml.notesSlide+xml"/>
  <Override PartName="/ppt/tags/tag247.xml" ContentType="application/vnd.openxmlformats-officedocument.presentationml.tags+xml"/>
  <Override PartName="/ppt/notesSlides/notesSlide144.xml" ContentType="application/vnd.openxmlformats-officedocument.presentationml.notesSlide+xml"/>
  <Override PartName="/ppt/tags/tag248.xml" ContentType="application/vnd.openxmlformats-officedocument.presentationml.tags+xml"/>
  <Override PartName="/ppt/notesSlides/notesSlide145.xml" ContentType="application/vnd.openxmlformats-officedocument.presentationml.notesSlide+xml"/>
  <Override PartName="/ppt/tags/tag249.xml" ContentType="application/vnd.openxmlformats-officedocument.presentationml.tags+xml"/>
  <Override PartName="/ppt/notesSlides/notesSlide146.xml" ContentType="application/vnd.openxmlformats-officedocument.presentationml.notesSlide+xml"/>
  <Override PartName="/ppt/tags/tag250.xml" ContentType="application/vnd.openxmlformats-officedocument.presentationml.tags+xml"/>
  <Override PartName="/ppt/notesSlides/notesSlide147.xml" ContentType="application/vnd.openxmlformats-officedocument.presentationml.notesSlide+xml"/>
  <Override PartName="/ppt/tags/tag251.xml" ContentType="application/vnd.openxmlformats-officedocument.presentationml.tags+xml"/>
  <Override PartName="/ppt/notesSlides/notesSlide148.xml" ContentType="application/vnd.openxmlformats-officedocument.presentationml.notesSlide+xml"/>
  <Override PartName="/ppt/tags/tag252.xml" ContentType="application/vnd.openxmlformats-officedocument.presentationml.tags+xml"/>
  <Override PartName="/ppt/notesSlides/notesSlide149.xml" ContentType="application/vnd.openxmlformats-officedocument.presentationml.notesSlide+xml"/>
  <Override PartName="/ppt/tags/tag253.xml" ContentType="application/vnd.openxmlformats-officedocument.presentationml.tags+xml"/>
  <Override PartName="/ppt/notesSlides/notesSlide150.xml" ContentType="application/vnd.openxmlformats-officedocument.presentationml.notesSlide+xml"/>
  <Override PartName="/ppt/tags/tag254.xml" ContentType="application/vnd.openxmlformats-officedocument.presentationml.tags+xml"/>
  <Override PartName="/ppt/notesSlides/notesSlide151.xml" ContentType="application/vnd.openxmlformats-officedocument.presentationml.notesSlide+xml"/>
  <Override PartName="/ppt/tags/tag255.xml" ContentType="application/vnd.openxmlformats-officedocument.presentationml.tags+xml"/>
  <Override PartName="/ppt/notesSlides/notesSlide152.xml" ContentType="application/vnd.openxmlformats-officedocument.presentationml.notesSlide+xml"/>
  <Override PartName="/ppt/tags/tag256.xml" ContentType="application/vnd.openxmlformats-officedocument.presentationml.tags+xml"/>
  <Override PartName="/ppt/notesSlides/notesSlide153.xml" ContentType="application/vnd.openxmlformats-officedocument.presentationml.notesSlide+xml"/>
  <Override PartName="/ppt/tags/tag257.xml" ContentType="application/vnd.openxmlformats-officedocument.presentationml.tags+xml"/>
  <Override PartName="/ppt/notesSlides/notesSlide154.xml" ContentType="application/vnd.openxmlformats-officedocument.presentationml.notesSlide+xml"/>
  <Override PartName="/ppt/tags/tag258.xml" ContentType="application/vnd.openxmlformats-officedocument.presentationml.tags+xml"/>
  <Override PartName="/ppt/notesSlides/notesSlide155.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notesSlides/notesSlide156.xml" ContentType="application/vnd.openxmlformats-officedocument.presentationml.notesSlide+xml"/>
  <Override PartName="/ppt/tags/tag261.xml" ContentType="application/vnd.openxmlformats-officedocument.presentationml.tags+xml"/>
  <Override PartName="/ppt/notesSlides/notesSlide157.xml" ContentType="application/vnd.openxmlformats-officedocument.presentationml.notesSlide+xml"/>
  <Override PartName="/ppt/tags/tag262.xml" ContentType="application/vnd.openxmlformats-officedocument.presentationml.tags+xml"/>
  <Override PartName="/ppt/notesSlides/notesSlide158.xml" ContentType="application/vnd.openxmlformats-officedocument.presentationml.notesSlide+xml"/>
  <Override PartName="/ppt/tags/tag263.xml" ContentType="application/vnd.openxmlformats-officedocument.presentationml.tags+xml"/>
  <Override PartName="/ppt/notesSlides/notesSlide159.xml" ContentType="application/vnd.openxmlformats-officedocument.presentationml.notesSlide+xml"/>
  <Override PartName="/ppt/tags/tag264.xml" ContentType="application/vnd.openxmlformats-officedocument.presentationml.tags+xml"/>
  <Override PartName="/ppt/notesSlides/notesSlide160.xml" ContentType="application/vnd.openxmlformats-officedocument.presentationml.notesSlide+xml"/>
  <Override PartName="/ppt/tags/tag265.xml" ContentType="application/vnd.openxmlformats-officedocument.presentationml.tags+xml"/>
  <Override PartName="/ppt/notesSlides/notesSlide161.xml" ContentType="application/vnd.openxmlformats-officedocument.presentationml.notesSlide+xml"/>
  <Override PartName="/ppt/tags/tag266.xml" ContentType="application/vnd.openxmlformats-officedocument.presentationml.tags+xml"/>
  <Override PartName="/ppt/notesSlides/notesSlide162.xml" ContentType="application/vnd.openxmlformats-officedocument.presentationml.notesSlide+xml"/>
  <Override PartName="/ppt/tags/tag267.xml" ContentType="application/vnd.openxmlformats-officedocument.presentationml.tags+xml"/>
  <Override PartName="/ppt/notesSlides/notesSlide163.xml" ContentType="application/vnd.openxmlformats-officedocument.presentationml.notesSlide+xml"/>
  <Override PartName="/ppt/tags/tag268.xml" ContentType="application/vnd.openxmlformats-officedocument.presentationml.tags+xml"/>
  <Override PartName="/ppt/notesSlides/notesSlide164.xml" ContentType="application/vnd.openxmlformats-officedocument.presentationml.notesSlide+xml"/>
  <Override PartName="/ppt/tags/tag269.xml" ContentType="application/vnd.openxmlformats-officedocument.presentationml.tags+xml"/>
  <Override PartName="/ppt/notesSlides/notesSlide165.xml" ContentType="application/vnd.openxmlformats-officedocument.presentationml.notesSlide+xml"/>
  <Override PartName="/ppt/tags/tag270.xml" ContentType="application/vnd.openxmlformats-officedocument.presentationml.tags+xml"/>
  <Override PartName="/ppt/notesSlides/notesSlide166.xml" ContentType="application/vnd.openxmlformats-officedocument.presentationml.notesSlide+xml"/>
  <Override PartName="/ppt/tags/tag271.xml" ContentType="application/vnd.openxmlformats-officedocument.presentationml.tags+xml"/>
  <Override PartName="/ppt/notesSlides/notesSlide167.xml" ContentType="application/vnd.openxmlformats-officedocument.presentationml.notesSlide+xml"/>
  <Override PartName="/ppt/tags/tag272.xml" ContentType="application/vnd.openxmlformats-officedocument.presentationml.tags+xml"/>
  <Override PartName="/ppt/notesSlides/notesSlide168.xml" ContentType="application/vnd.openxmlformats-officedocument.presentationml.notesSlide+xml"/>
  <Override PartName="/ppt/tags/tag273.xml" ContentType="application/vnd.openxmlformats-officedocument.presentationml.tags+xml"/>
  <Override PartName="/ppt/notesSlides/notesSlide169.xml" ContentType="application/vnd.openxmlformats-officedocument.presentationml.notesSlide+xml"/>
  <Override PartName="/ppt/tags/tag274.xml" ContentType="application/vnd.openxmlformats-officedocument.presentationml.tags+xml"/>
  <Override PartName="/ppt/notesSlides/notesSlide170.xml" ContentType="application/vnd.openxmlformats-officedocument.presentationml.notesSlide+xml"/>
  <Override PartName="/ppt/tags/tag275.xml" ContentType="application/vnd.openxmlformats-officedocument.presentationml.tags+xml"/>
  <Override PartName="/ppt/notesSlides/notesSlide171.xml" ContentType="application/vnd.openxmlformats-officedocument.presentationml.notesSlide+xml"/>
  <Override PartName="/ppt/tags/tag276.xml" ContentType="application/vnd.openxmlformats-officedocument.presentationml.tags+xml"/>
  <Override PartName="/ppt/notesSlides/notesSlide172.xml" ContentType="application/vnd.openxmlformats-officedocument.presentationml.notesSlide+xml"/>
  <Override PartName="/ppt/tags/tag277.xml" ContentType="application/vnd.openxmlformats-officedocument.presentationml.tags+xml"/>
  <Override PartName="/ppt/notesSlides/notesSlide173.xml" ContentType="application/vnd.openxmlformats-officedocument.presentationml.notesSlide+xml"/>
  <Override PartName="/ppt/tags/tag278.xml" ContentType="application/vnd.openxmlformats-officedocument.presentationml.tags+xml"/>
  <Override PartName="/ppt/notesSlides/notesSlide174.xml" ContentType="application/vnd.openxmlformats-officedocument.presentationml.notesSlide+xml"/>
  <Override PartName="/ppt/tags/tag279.xml" ContentType="application/vnd.openxmlformats-officedocument.presentationml.tags+xml"/>
  <Override PartName="/ppt/notesSlides/notesSlide175.xml" ContentType="application/vnd.openxmlformats-officedocument.presentationml.notesSlide+xml"/>
  <Override PartName="/ppt/tags/tag280.xml" ContentType="application/vnd.openxmlformats-officedocument.presentationml.tags+xml"/>
  <Override PartName="/ppt/notesSlides/notesSlide176.xml" ContentType="application/vnd.openxmlformats-officedocument.presentationml.notesSlide+xml"/>
  <Override PartName="/ppt/tags/tag281.xml" ContentType="application/vnd.openxmlformats-officedocument.presentationml.tags+xml"/>
  <Override PartName="/ppt/notesSlides/notesSlide177.xml" ContentType="application/vnd.openxmlformats-officedocument.presentationml.notesSlide+xml"/>
  <Override PartName="/ppt/tags/tag282.xml" ContentType="application/vnd.openxmlformats-officedocument.presentationml.tags+xml"/>
  <Override PartName="/ppt/notesSlides/notesSlide178.xml" ContentType="application/vnd.openxmlformats-officedocument.presentationml.notesSlide+xml"/>
  <Override PartName="/ppt/tags/tag283.xml" ContentType="application/vnd.openxmlformats-officedocument.presentationml.tags+xml"/>
  <Override PartName="/ppt/notesSlides/notesSlide179.xml" ContentType="application/vnd.openxmlformats-officedocument.presentationml.notesSlide+xml"/>
  <Override PartName="/ppt/tags/tag284.xml" ContentType="application/vnd.openxmlformats-officedocument.presentationml.tags+xml"/>
  <Override PartName="/ppt/notesSlides/notesSlide180.xml" ContentType="application/vnd.openxmlformats-officedocument.presentationml.notesSlide+xml"/>
  <Override PartName="/ppt/tags/tag285.xml" ContentType="application/vnd.openxmlformats-officedocument.presentationml.tags+xml"/>
  <Override PartName="/ppt/notesSlides/notesSlide181.xml" ContentType="application/vnd.openxmlformats-officedocument.presentationml.notesSlide+xml"/>
  <Override PartName="/ppt/tags/tag286.xml" ContentType="application/vnd.openxmlformats-officedocument.presentationml.tags+xml"/>
  <Override PartName="/ppt/notesSlides/notesSlide182.xml" ContentType="application/vnd.openxmlformats-officedocument.presentationml.notesSlide+xml"/>
  <Override PartName="/ppt/tags/tag287.xml" ContentType="application/vnd.openxmlformats-officedocument.presentationml.tags+xml"/>
  <Override PartName="/ppt/notesSlides/notesSlide183.xml" ContentType="application/vnd.openxmlformats-officedocument.presentationml.notesSlide+xml"/>
  <Override PartName="/ppt/tags/tag288.xml" ContentType="application/vnd.openxmlformats-officedocument.presentationml.tags+xml"/>
  <Override PartName="/ppt/notesSlides/notesSlide184.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notesSlides/notesSlide185.xml" ContentType="application/vnd.openxmlformats-officedocument.presentationml.notesSlide+xml"/>
  <Override PartName="/ppt/tags/tag291.xml" ContentType="application/vnd.openxmlformats-officedocument.presentationml.tags+xml"/>
  <Override PartName="/ppt/notesSlides/notesSlide186.xml" ContentType="application/vnd.openxmlformats-officedocument.presentationml.notesSlide+xml"/>
  <Override PartName="/ppt/tags/tag292.xml" ContentType="application/vnd.openxmlformats-officedocument.presentationml.tags+xml"/>
  <Override PartName="/ppt/notesSlides/notesSlide187.xml" ContentType="application/vnd.openxmlformats-officedocument.presentationml.notesSlide+xml"/>
  <Override PartName="/ppt/tags/tag293.xml" ContentType="application/vnd.openxmlformats-officedocument.presentationml.tags+xml"/>
  <Override PartName="/ppt/notesSlides/notesSlide188.xml" ContentType="application/vnd.openxmlformats-officedocument.presentationml.notesSlide+xml"/>
  <Override PartName="/ppt/tags/tag294.xml" ContentType="application/vnd.openxmlformats-officedocument.presentationml.tags+xml"/>
  <Override PartName="/ppt/notesSlides/notesSlide189.xml" ContentType="application/vnd.openxmlformats-officedocument.presentationml.notesSlide+xml"/>
  <Override PartName="/ppt/tags/tag295.xml" ContentType="application/vnd.openxmlformats-officedocument.presentationml.tags+xml"/>
  <Override PartName="/ppt/notesSlides/notesSlide190.xml" ContentType="application/vnd.openxmlformats-officedocument.presentationml.notesSlide+xml"/>
  <Override PartName="/ppt/tags/tag296.xml" ContentType="application/vnd.openxmlformats-officedocument.presentationml.tags+xml"/>
  <Override PartName="/ppt/notesSlides/notesSlide191.xml" ContentType="application/vnd.openxmlformats-officedocument.presentationml.notesSlide+xml"/>
  <Override PartName="/ppt/tags/tag297.xml" ContentType="application/vnd.openxmlformats-officedocument.presentationml.tags+xml"/>
  <Override PartName="/ppt/notesSlides/notesSlide192.xml" ContentType="application/vnd.openxmlformats-officedocument.presentationml.notesSlide+xml"/>
  <Override PartName="/ppt/tags/tag298.xml" ContentType="application/vnd.openxmlformats-officedocument.presentationml.tags+xml"/>
  <Override PartName="/ppt/notesSlides/notesSlide193.xml" ContentType="application/vnd.openxmlformats-officedocument.presentationml.notesSlide+xml"/>
  <Override PartName="/ppt/tags/tag299.xml" ContentType="application/vnd.openxmlformats-officedocument.presentationml.tags+xml"/>
  <Override PartName="/ppt/notesSlides/notesSlide194.xml" ContentType="application/vnd.openxmlformats-officedocument.presentationml.notesSlide+xml"/>
  <Override PartName="/ppt/tags/tag300.xml" ContentType="application/vnd.openxmlformats-officedocument.presentationml.tags+xml"/>
  <Override PartName="/ppt/notesSlides/notesSlide195.xml" ContentType="application/vnd.openxmlformats-officedocument.presentationml.notesSlide+xml"/>
  <Override PartName="/ppt/tags/tag301.xml" ContentType="application/vnd.openxmlformats-officedocument.presentationml.tags+xml"/>
  <Override PartName="/ppt/notesSlides/notesSlide196.xml" ContentType="application/vnd.openxmlformats-officedocument.presentationml.notesSlide+xml"/>
  <Override PartName="/ppt/tags/tag302.xml" ContentType="application/vnd.openxmlformats-officedocument.presentationml.tags+xml"/>
  <Override PartName="/ppt/notesSlides/notesSlide197.xml" ContentType="application/vnd.openxmlformats-officedocument.presentationml.notesSlide+xml"/>
  <Override PartName="/ppt/tags/tag303.xml" ContentType="application/vnd.openxmlformats-officedocument.presentationml.tags+xml"/>
  <Override PartName="/ppt/notesSlides/notesSlide198.xml" ContentType="application/vnd.openxmlformats-officedocument.presentationml.notesSlide+xml"/>
  <Override PartName="/ppt/tags/tag304.xml" ContentType="application/vnd.openxmlformats-officedocument.presentationml.tags+xml"/>
  <Override PartName="/ppt/notesSlides/notesSlide199.xml" ContentType="application/vnd.openxmlformats-officedocument.presentationml.notesSlide+xml"/>
  <Override PartName="/ppt/tags/tag305.xml" ContentType="application/vnd.openxmlformats-officedocument.presentationml.tags+xml"/>
  <Override PartName="/ppt/notesSlides/notesSlide200.xml" ContentType="application/vnd.openxmlformats-officedocument.presentationml.notesSlide+xml"/>
  <Override PartName="/ppt/tags/tag306.xml" ContentType="application/vnd.openxmlformats-officedocument.presentationml.tags+xml"/>
  <Override PartName="/ppt/notesSlides/notesSlide201.xml" ContentType="application/vnd.openxmlformats-officedocument.presentationml.notesSlide+xml"/>
  <Override PartName="/ppt/tags/tag307.xml" ContentType="application/vnd.openxmlformats-officedocument.presentationml.tags+xml"/>
  <Override PartName="/ppt/notesSlides/notesSlide202.xml" ContentType="application/vnd.openxmlformats-officedocument.presentationml.notesSlide+xml"/>
  <Override PartName="/ppt/tags/tag308.xml" ContentType="application/vnd.openxmlformats-officedocument.presentationml.tags+xml"/>
  <Override PartName="/ppt/notesSlides/notesSlide203.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notesSlides/notesSlide204.xml" ContentType="application/vnd.openxmlformats-officedocument.presentationml.notesSlide+xml"/>
  <Override PartName="/ppt/tags/tag311.xml" ContentType="application/vnd.openxmlformats-officedocument.presentationml.tags+xml"/>
  <Override PartName="/ppt/notesSlides/notesSlide20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12.xml" ContentType="application/vnd.openxmlformats-officedocument.presentationml.tags+xml"/>
  <Override PartName="/ppt/notesSlides/notesSlide206.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notesSlides/notesSlide207.xml" ContentType="application/vnd.openxmlformats-officedocument.presentationml.notesSlide+xml"/>
  <Override PartName="/ppt/tags/tag315.xml" ContentType="application/vnd.openxmlformats-officedocument.presentationml.tags+xml"/>
  <Override PartName="/ppt/notesSlides/notesSlide208.xml" ContentType="application/vnd.openxmlformats-officedocument.presentationml.notesSlide+xml"/>
  <Override PartName="/ppt/tags/tag316.xml" ContentType="application/vnd.openxmlformats-officedocument.presentationml.tags+xml"/>
  <Override PartName="/ppt/notesSlides/notesSlide209.xml" ContentType="application/vnd.openxmlformats-officedocument.presentationml.notesSlide+xml"/>
  <Override PartName="/ppt/tags/tag317.xml" ContentType="application/vnd.openxmlformats-officedocument.presentationml.tags+xml"/>
  <Override PartName="/ppt/notesSlides/notesSlide210.xml" ContentType="application/vnd.openxmlformats-officedocument.presentationml.notesSlide+xml"/>
  <Override PartName="/ppt/tags/tag318.xml" ContentType="application/vnd.openxmlformats-officedocument.presentationml.tags+xml"/>
  <Override PartName="/ppt/notesSlides/notesSlide211.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notesSlides/notesSlide212.xml" ContentType="application/vnd.openxmlformats-officedocument.presentationml.notesSlide+xml"/>
  <Override PartName="/ppt/tags/tag321.xml" ContentType="application/vnd.openxmlformats-officedocument.presentationml.tags+xml"/>
  <Override PartName="/ppt/notesSlides/notesSlide213.xml" ContentType="application/vnd.openxmlformats-officedocument.presentationml.notesSlide+xml"/>
  <Override PartName="/ppt/tags/tag322.xml" ContentType="application/vnd.openxmlformats-officedocument.presentationml.tags+xml"/>
  <Override PartName="/ppt/notesSlides/notesSlide214.xml" ContentType="application/vnd.openxmlformats-officedocument.presentationml.notesSlide+xml"/>
  <Override PartName="/ppt/tags/tag323.xml" ContentType="application/vnd.openxmlformats-officedocument.presentationml.tags+xml"/>
  <Override PartName="/ppt/notesSlides/notesSlide215.xml" ContentType="application/vnd.openxmlformats-officedocument.presentationml.notesSlide+xml"/>
  <Override PartName="/ppt/tags/tag324.xml" ContentType="application/vnd.openxmlformats-officedocument.presentationml.tags+xml"/>
  <Override PartName="/ppt/notesSlides/notesSlide216.xml" ContentType="application/vnd.openxmlformats-officedocument.presentationml.notesSlide+xml"/>
  <Override PartName="/ppt/tags/tag325.xml" ContentType="application/vnd.openxmlformats-officedocument.presentationml.tags+xml"/>
  <Override PartName="/ppt/notesSlides/notesSlide217.xml" ContentType="application/vnd.openxmlformats-officedocument.presentationml.notesSlide+xml"/>
  <Override PartName="/ppt/tags/tag326.xml" ContentType="application/vnd.openxmlformats-officedocument.presentationml.tags+xml"/>
  <Override PartName="/ppt/notesSlides/notesSlide218.xml" ContentType="application/vnd.openxmlformats-officedocument.presentationml.notesSlide+xml"/>
  <Override PartName="/ppt/tags/tag327.xml" ContentType="application/vnd.openxmlformats-officedocument.presentationml.tags+xml"/>
  <Override PartName="/ppt/notesSlides/notesSlide219.xml" ContentType="application/vnd.openxmlformats-officedocument.presentationml.notesSlide+xml"/>
  <Override PartName="/ppt/tags/tag328.xml" ContentType="application/vnd.openxmlformats-officedocument.presentationml.tags+xml"/>
  <Override PartName="/ppt/notesSlides/notesSlide220.xml" ContentType="application/vnd.openxmlformats-officedocument.presentationml.notesSlide+xml"/>
  <Override PartName="/ppt/tags/tag329.xml" ContentType="application/vnd.openxmlformats-officedocument.presentationml.tags+xml"/>
  <Override PartName="/ppt/notesSlides/notesSlide221.xml" ContentType="application/vnd.openxmlformats-officedocument.presentationml.notesSlide+xml"/>
  <Override PartName="/ppt/tags/tag330.xml" ContentType="application/vnd.openxmlformats-officedocument.presentationml.tags+xml"/>
  <Override PartName="/ppt/notesSlides/notesSlide222.xml" ContentType="application/vnd.openxmlformats-officedocument.presentationml.notesSlide+xml"/>
  <Override PartName="/ppt/tags/tag331.xml" ContentType="application/vnd.openxmlformats-officedocument.presentationml.tags+xml"/>
  <Override PartName="/ppt/notesSlides/notesSlide223.xml" ContentType="application/vnd.openxmlformats-officedocument.presentationml.notesSlide+xml"/>
  <Override PartName="/ppt/tags/tag332.xml" ContentType="application/vnd.openxmlformats-officedocument.presentationml.tags+xml"/>
  <Override PartName="/ppt/notesSlides/notesSlide224.xml" ContentType="application/vnd.openxmlformats-officedocument.presentationml.notesSlide+xml"/>
  <Override PartName="/ppt/tags/tag333.xml" ContentType="application/vnd.openxmlformats-officedocument.presentationml.tags+xml"/>
  <Override PartName="/ppt/notesSlides/notesSlide225.xml" ContentType="application/vnd.openxmlformats-officedocument.presentationml.notesSlide+xml"/>
  <Override PartName="/ppt/tags/tag334.xml" ContentType="application/vnd.openxmlformats-officedocument.presentationml.tags+xml"/>
  <Override PartName="/ppt/notesSlides/notesSlide226.xml" ContentType="application/vnd.openxmlformats-officedocument.presentationml.notesSlide+xml"/>
  <Override PartName="/ppt/tags/tag335.xml" ContentType="application/vnd.openxmlformats-officedocument.presentationml.tags+xml"/>
  <Override PartName="/ppt/notesSlides/notesSlide227.xml" ContentType="application/vnd.openxmlformats-officedocument.presentationml.notesSlide+xml"/>
  <Override PartName="/ppt/tags/tag336.xml" ContentType="application/vnd.openxmlformats-officedocument.presentationml.tags+xml"/>
  <Override PartName="/ppt/notesSlides/notesSlide228.xml" ContentType="application/vnd.openxmlformats-officedocument.presentationml.notesSlide+xml"/>
  <Override PartName="/ppt/tags/tag337.xml" ContentType="application/vnd.openxmlformats-officedocument.presentationml.tags+xml"/>
  <Override PartName="/ppt/notesSlides/notesSlide229.xml" ContentType="application/vnd.openxmlformats-officedocument.presentationml.notesSlide+xml"/>
  <Override PartName="/ppt/tags/tag338.xml" ContentType="application/vnd.openxmlformats-officedocument.presentationml.tags+xml"/>
  <Override PartName="/ppt/notesSlides/notesSlide230.xml" ContentType="application/vnd.openxmlformats-officedocument.presentationml.notesSlide+xml"/>
  <Override PartName="/ppt/tags/tag339.xml" ContentType="application/vnd.openxmlformats-officedocument.presentationml.tags+xml"/>
  <Override PartName="/ppt/notesSlides/notesSlide231.xml" ContentType="application/vnd.openxmlformats-officedocument.presentationml.notesSlide+xml"/>
  <Override PartName="/ppt/tags/tag340.xml" ContentType="application/vnd.openxmlformats-officedocument.presentationml.tags+xml"/>
  <Override PartName="/ppt/notesSlides/notesSlide232.xml" ContentType="application/vnd.openxmlformats-officedocument.presentationml.notesSlide+xml"/>
  <Override PartName="/ppt/tags/tag341.xml" ContentType="application/vnd.openxmlformats-officedocument.presentationml.tags+xml"/>
  <Override PartName="/ppt/notesSlides/notesSlide233.xml" ContentType="application/vnd.openxmlformats-officedocument.presentationml.notesSlide+xml"/>
  <Override PartName="/ppt/tags/tag342.xml" ContentType="application/vnd.openxmlformats-officedocument.presentationml.tags+xml"/>
  <Override PartName="/ppt/notesSlides/notesSlide234.xml" ContentType="application/vnd.openxmlformats-officedocument.presentationml.notesSlide+xml"/>
  <Override PartName="/ppt/tags/tag343.xml" ContentType="application/vnd.openxmlformats-officedocument.presentationml.tags+xml"/>
  <Override PartName="/ppt/notesSlides/notesSlide235.xml" ContentType="application/vnd.openxmlformats-officedocument.presentationml.notesSlide+xml"/>
  <Override PartName="/ppt/tags/tag344.xml" ContentType="application/vnd.openxmlformats-officedocument.presentationml.tags+xml"/>
  <Override PartName="/ppt/notesSlides/notesSlide236.xml" ContentType="application/vnd.openxmlformats-officedocument.presentationml.notesSlide+xml"/>
  <Override PartName="/ppt/tags/tag345.xml" ContentType="application/vnd.openxmlformats-officedocument.presentationml.tags+xml"/>
  <Override PartName="/ppt/notesSlides/notesSlide237.xml" ContentType="application/vnd.openxmlformats-officedocument.presentationml.notesSlide+xml"/>
  <Override PartName="/ppt/tags/tag346.xml" ContentType="application/vnd.openxmlformats-officedocument.presentationml.tags+xml"/>
  <Override PartName="/ppt/notesSlides/notesSlide238.xml" ContentType="application/vnd.openxmlformats-officedocument.presentationml.notesSlide+xml"/>
  <Override PartName="/ppt/tags/tag347.xml" ContentType="application/vnd.openxmlformats-officedocument.presentationml.tags+xml"/>
  <Override PartName="/ppt/notesSlides/notesSlide239.xml" ContentType="application/vnd.openxmlformats-officedocument.presentationml.notesSlide+xml"/>
  <Override PartName="/ppt/tags/tag348.xml" ContentType="application/vnd.openxmlformats-officedocument.presentationml.tags+xml"/>
  <Override PartName="/ppt/notesSlides/notesSlide240.xml" ContentType="application/vnd.openxmlformats-officedocument.presentationml.notesSlide+xml"/>
  <Override PartName="/ppt/tags/tag349.xml" ContentType="application/vnd.openxmlformats-officedocument.presentationml.tags+xml"/>
  <Override PartName="/ppt/notesSlides/notesSlide241.xml" ContentType="application/vnd.openxmlformats-officedocument.presentationml.notesSlide+xml"/>
  <Override PartName="/ppt/tags/tag350.xml" ContentType="application/vnd.openxmlformats-officedocument.presentationml.tags+xml"/>
  <Override PartName="/ppt/notesSlides/notesSlide242.xml" ContentType="application/vnd.openxmlformats-officedocument.presentationml.notesSlide+xml"/>
  <Override PartName="/ppt/tags/tag351.xml" ContentType="application/vnd.openxmlformats-officedocument.presentationml.tags+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tags/tag352.xml" ContentType="application/vnd.openxmlformats-officedocument.presentationml.tags+xml"/>
  <Override PartName="/ppt/notesSlides/notesSlide245.xml" ContentType="application/vnd.openxmlformats-officedocument.presentationml.notesSlide+xml"/>
  <Override PartName="/ppt/tags/tag353.xml" ContentType="application/vnd.openxmlformats-officedocument.presentationml.tags+xml"/>
  <Override PartName="/ppt/notesSlides/notesSlide246.xml" ContentType="application/vnd.openxmlformats-officedocument.presentationml.notesSlide+xml"/>
  <Override PartName="/ppt/tags/tag354.xml" ContentType="application/vnd.openxmlformats-officedocument.presentationml.tags+xml"/>
  <Override PartName="/ppt/notesSlides/notesSlide247.xml" ContentType="application/vnd.openxmlformats-officedocument.presentationml.notesSlide+xml"/>
  <Override PartName="/ppt/tags/tag355.xml" ContentType="application/vnd.openxmlformats-officedocument.presentationml.tags+xml"/>
  <Override PartName="/ppt/notesSlides/notesSlide248.xml" ContentType="application/vnd.openxmlformats-officedocument.presentationml.notesSlide+xml"/>
  <Override PartName="/ppt/tags/tag356.xml" ContentType="application/vnd.openxmlformats-officedocument.presentationml.tags+xml"/>
  <Override PartName="/ppt/notesSlides/notesSlide249.xml" ContentType="application/vnd.openxmlformats-officedocument.presentationml.notesSlide+xml"/>
  <Override PartName="/ppt/tags/tag357.xml" ContentType="application/vnd.openxmlformats-officedocument.presentationml.tags+xml"/>
  <Override PartName="/ppt/notesSlides/notesSlide250.xml" ContentType="application/vnd.openxmlformats-officedocument.presentationml.notesSlide+xml"/>
  <Override PartName="/ppt/tags/tag358.xml" ContentType="application/vnd.openxmlformats-officedocument.presentationml.tags+xml"/>
  <Override PartName="/ppt/notesSlides/notesSlide251.xml" ContentType="application/vnd.openxmlformats-officedocument.presentationml.notesSlide+xml"/>
  <Override PartName="/ppt/tags/tag359.xml" ContentType="application/vnd.openxmlformats-officedocument.presentationml.tags+xml"/>
  <Override PartName="/ppt/notesSlides/notesSlide252.xml" ContentType="application/vnd.openxmlformats-officedocument.presentationml.notesSlide+xml"/>
  <Override PartName="/ppt/tags/tag360.xml" ContentType="application/vnd.openxmlformats-officedocument.presentationml.tags+xml"/>
  <Override PartName="/ppt/notesSlides/notesSlide253.xml" ContentType="application/vnd.openxmlformats-officedocument.presentationml.notesSlide+xml"/>
  <Override PartName="/ppt/tags/tag361.xml" ContentType="application/vnd.openxmlformats-officedocument.presentationml.tags+xml"/>
  <Override PartName="/ppt/notesSlides/notesSlide254.xml" ContentType="application/vnd.openxmlformats-officedocument.presentationml.notesSlide+xml"/>
  <Override PartName="/ppt/tags/tag362.xml" ContentType="application/vnd.openxmlformats-officedocument.presentationml.tags+xml"/>
  <Override PartName="/ppt/notesSlides/notesSlide255.xml" ContentType="application/vnd.openxmlformats-officedocument.presentationml.notesSlide+xml"/>
  <Override PartName="/ppt/tags/tag363.xml" ContentType="application/vnd.openxmlformats-officedocument.presentationml.tags+xml"/>
  <Override PartName="/ppt/notesSlides/notesSlide256.xml" ContentType="application/vnd.openxmlformats-officedocument.presentationml.notesSlide+xml"/>
  <Override PartName="/ppt/tags/tag364.xml" ContentType="application/vnd.openxmlformats-officedocument.presentationml.tags+xml"/>
  <Override PartName="/ppt/notesSlides/notesSlide257.xml" ContentType="application/vnd.openxmlformats-officedocument.presentationml.notesSlide+xml"/>
  <Override PartName="/ppt/tags/tag365.xml" ContentType="application/vnd.openxmlformats-officedocument.presentationml.tags+xml"/>
  <Override PartName="/ppt/notesSlides/notesSlide258.xml" ContentType="application/vnd.openxmlformats-officedocument.presentationml.notesSlide+xml"/>
  <Override PartName="/ppt/tags/tag366.xml" ContentType="application/vnd.openxmlformats-officedocument.presentationml.tags+xml"/>
  <Override PartName="/ppt/notesSlides/notesSlide259.xml" ContentType="application/vnd.openxmlformats-officedocument.presentationml.notesSlide+xml"/>
  <Override PartName="/ppt/tags/tag367.xml" ContentType="application/vnd.openxmlformats-officedocument.presentationml.tags+xml"/>
  <Override PartName="/ppt/notesSlides/notesSlide260.xml" ContentType="application/vnd.openxmlformats-officedocument.presentationml.notesSlide+xml"/>
  <Override PartName="/ppt/tags/tag368.xml" ContentType="application/vnd.openxmlformats-officedocument.presentationml.tags+xml"/>
  <Override PartName="/ppt/notesSlides/notesSlide261.xml" ContentType="application/vnd.openxmlformats-officedocument.presentationml.notesSlide+xml"/>
  <Override PartName="/ppt/tags/tag369.xml" ContentType="application/vnd.openxmlformats-officedocument.presentationml.tags+xml"/>
  <Override PartName="/ppt/notesSlides/notesSlide262.xml" ContentType="application/vnd.openxmlformats-officedocument.presentationml.notesSlide+xml"/>
  <Override PartName="/ppt/tags/tag370.xml" ContentType="application/vnd.openxmlformats-officedocument.presentationml.tags+xml"/>
  <Override PartName="/ppt/notesSlides/notesSlide263.xml" ContentType="application/vnd.openxmlformats-officedocument.presentationml.notesSlide+xml"/>
  <Override PartName="/ppt/tags/tag371.xml" ContentType="application/vnd.openxmlformats-officedocument.presentationml.tags+xml"/>
  <Override PartName="/ppt/notesSlides/notesSlide264.xml" ContentType="application/vnd.openxmlformats-officedocument.presentationml.notesSlide+xml"/>
  <Override PartName="/ppt/tags/tag372.xml" ContentType="application/vnd.openxmlformats-officedocument.presentationml.tags+xml"/>
  <Override PartName="/ppt/notesSlides/notesSlide265.xml" ContentType="application/vnd.openxmlformats-officedocument.presentationml.notesSlide+xml"/>
  <Override PartName="/ppt/tags/tag373.xml" ContentType="application/vnd.openxmlformats-officedocument.presentationml.tags+xml"/>
  <Override PartName="/ppt/notesSlides/notesSlide266.xml" ContentType="application/vnd.openxmlformats-officedocument.presentationml.notesSlide+xml"/>
  <Override PartName="/ppt/tags/tag374.xml" ContentType="application/vnd.openxmlformats-officedocument.presentationml.tags+xml"/>
  <Override PartName="/ppt/notesSlides/notesSlide267.xml" ContentType="application/vnd.openxmlformats-officedocument.presentationml.notesSlide+xml"/>
  <Override PartName="/ppt/tags/tag375.xml" ContentType="application/vnd.openxmlformats-officedocument.presentationml.tags+xml"/>
  <Override PartName="/ppt/notesSlides/notesSlide268.xml" ContentType="application/vnd.openxmlformats-officedocument.presentationml.notesSlide+xml"/>
  <Override PartName="/ppt/tags/tag376.xml" ContentType="application/vnd.openxmlformats-officedocument.presentationml.tags+xml"/>
  <Override PartName="/ppt/notesSlides/notesSlide269.xml" ContentType="application/vnd.openxmlformats-officedocument.presentationml.notesSlide+xml"/>
  <Override PartName="/ppt/tags/tag377.xml" ContentType="application/vnd.openxmlformats-officedocument.presentationml.tags+xml"/>
  <Override PartName="/ppt/notesSlides/notesSlide270.xml" ContentType="application/vnd.openxmlformats-officedocument.presentationml.notesSlide+xml"/>
  <Override PartName="/ppt/tags/tag378.xml" ContentType="application/vnd.openxmlformats-officedocument.presentationml.tags+xml"/>
  <Override PartName="/ppt/notesSlides/notesSlide271.xml" ContentType="application/vnd.openxmlformats-officedocument.presentationml.notesSlide+xml"/>
  <Override PartName="/ppt/tags/tag379.xml" ContentType="application/vnd.openxmlformats-officedocument.presentationml.tags+xml"/>
  <Override PartName="/ppt/notesSlides/notesSlide272.xml" ContentType="application/vnd.openxmlformats-officedocument.presentationml.notesSlide+xml"/>
  <Override PartName="/ppt/tags/tag380.xml" ContentType="application/vnd.openxmlformats-officedocument.presentationml.tags+xml"/>
  <Override PartName="/ppt/notesSlides/notesSlide273.xml" ContentType="application/vnd.openxmlformats-officedocument.presentationml.notesSlide+xml"/>
  <Override PartName="/ppt/tags/tag381.xml" ContentType="application/vnd.openxmlformats-officedocument.presentationml.tags+xml"/>
  <Override PartName="/ppt/notesSlides/notesSlide274.xml" ContentType="application/vnd.openxmlformats-officedocument.presentationml.notesSlide+xml"/>
  <Override PartName="/ppt/tags/tag382.xml" ContentType="application/vnd.openxmlformats-officedocument.presentationml.tags+xml"/>
  <Override PartName="/ppt/notesSlides/notesSlide275.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notesSlides/notesSlide276.xml" ContentType="application/vnd.openxmlformats-officedocument.presentationml.notesSlide+xml"/>
  <Override PartName="/ppt/tags/tag385.xml" ContentType="application/vnd.openxmlformats-officedocument.presentationml.tags+xml"/>
  <Override PartName="/ppt/notesSlides/notesSlide277.xml" ContentType="application/vnd.openxmlformats-officedocument.presentationml.notesSlide+xml"/>
  <Override PartName="/ppt/tags/tag386.xml" ContentType="application/vnd.openxmlformats-officedocument.presentationml.tags+xml"/>
  <Override PartName="/ppt/notesSlides/notesSlide278.xml" ContentType="application/vnd.openxmlformats-officedocument.presentationml.notesSlide+xml"/>
  <Override PartName="/ppt/tags/tag387.xml" ContentType="application/vnd.openxmlformats-officedocument.presentationml.tags+xml"/>
  <Override PartName="/ppt/notesSlides/notesSlide279.xml" ContentType="application/vnd.openxmlformats-officedocument.presentationml.notesSlide+xml"/>
  <Override PartName="/ppt/tags/tag388.xml" ContentType="application/vnd.openxmlformats-officedocument.presentationml.tags+xml"/>
  <Override PartName="/ppt/notesSlides/notesSlide280.xml" ContentType="application/vnd.openxmlformats-officedocument.presentationml.notesSlide+xml"/>
  <Override PartName="/ppt/tags/tag389.xml" ContentType="application/vnd.openxmlformats-officedocument.presentationml.tags+xml"/>
  <Override PartName="/ppt/notesSlides/notesSlide281.xml" ContentType="application/vnd.openxmlformats-officedocument.presentationml.notesSlide+xml"/>
  <Override PartName="/ppt/tags/tag390.xml" ContentType="application/vnd.openxmlformats-officedocument.presentationml.tags+xml"/>
  <Override PartName="/ppt/notesSlides/notesSlide282.xml" ContentType="application/vnd.openxmlformats-officedocument.presentationml.notesSlide+xml"/>
  <Override PartName="/ppt/tags/tag391.xml" ContentType="application/vnd.openxmlformats-officedocument.presentationml.tags+xml"/>
  <Override PartName="/ppt/notesSlides/notesSlide283.xml" ContentType="application/vnd.openxmlformats-officedocument.presentationml.notesSlide+xml"/>
  <Override PartName="/ppt/tags/tag392.xml" ContentType="application/vnd.openxmlformats-officedocument.presentationml.tags+xml"/>
  <Override PartName="/ppt/notesSlides/notesSlide284.xml" ContentType="application/vnd.openxmlformats-officedocument.presentationml.notesSlide+xml"/>
  <Override PartName="/ppt/tags/tag393.xml" ContentType="application/vnd.openxmlformats-officedocument.presentationml.tags+xml"/>
  <Override PartName="/ppt/notesSlides/notesSlide285.xml" ContentType="application/vnd.openxmlformats-officedocument.presentationml.notesSlide+xml"/>
  <Override PartName="/ppt/tags/tag394.xml" ContentType="application/vnd.openxmlformats-officedocument.presentationml.tags+xml"/>
  <Override PartName="/ppt/notesSlides/notesSlide286.xml" ContentType="application/vnd.openxmlformats-officedocument.presentationml.notesSlide+xml"/>
  <Override PartName="/ppt/tags/tag395.xml" ContentType="application/vnd.openxmlformats-officedocument.presentationml.tags+xml"/>
  <Override PartName="/ppt/notesSlides/notesSlide287.xml" ContentType="application/vnd.openxmlformats-officedocument.presentationml.notesSlide+xml"/>
  <Override PartName="/ppt/tags/tag396.xml" ContentType="application/vnd.openxmlformats-officedocument.presentationml.tags+xml"/>
  <Override PartName="/ppt/notesSlides/notesSlide288.xml" ContentType="application/vnd.openxmlformats-officedocument.presentationml.notesSlide+xml"/>
  <Override PartName="/ppt/tags/tag397.xml" ContentType="application/vnd.openxmlformats-officedocument.presentationml.tags+xml"/>
  <Override PartName="/ppt/notesSlides/notesSlide289.xml" ContentType="application/vnd.openxmlformats-officedocument.presentationml.notesSlide+xml"/>
  <Override PartName="/ppt/tags/tag398.xml" ContentType="application/vnd.openxmlformats-officedocument.presentationml.tags+xml"/>
  <Override PartName="/ppt/notesSlides/notesSlide290.xml" ContentType="application/vnd.openxmlformats-officedocument.presentationml.notesSlide+xml"/>
  <Override PartName="/ppt/tags/tag399.xml" ContentType="application/vnd.openxmlformats-officedocument.presentationml.tags+xml"/>
  <Override PartName="/ppt/notesSlides/notesSlide29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400.xml" ContentType="application/vnd.openxmlformats-officedocument.presentationml.tags+xml"/>
  <Override PartName="/ppt/notesSlides/notesSlide292.xml" ContentType="application/vnd.openxmlformats-officedocument.presentationml.notesSlide+xml"/>
  <Override PartName="/ppt/tags/tag401.xml" ContentType="application/vnd.openxmlformats-officedocument.presentationml.tags+xml"/>
  <Override PartName="/ppt/notesSlides/notesSlide293.xml" ContentType="application/vnd.openxmlformats-officedocument.presentationml.notesSlide+xml"/>
  <Override PartName="/ppt/tags/tag402.xml" ContentType="application/vnd.openxmlformats-officedocument.presentationml.tags+xml"/>
  <Override PartName="/ppt/notesSlides/notesSlide294.xml" ContentType="application/vnd.openxmlformats-officedocument.presentationml.notesSlide+xml"/>
  <Override PartName="/ppt/tags/tag403.xml" ContentType="application/vnd.openxmlformats-officedocument.presentationml.tags+xml"/>
  <Override PartName="/ppt/notesSlides/notesSlide295.xml" ContentType="application/vnd.openxmlformats-officedocument.presentationml.notesSlide+xml"/>
  <Override PartName="/ppt/tags/tag404.xml" ContentType="application/vnd.openxmlformats-officedocument.presentationml.tags+xml"/>
  <Override PartName="/ppt/notesSlides/notesSlide296.xml" ContentType="application/vnd.openxmlformats-officedocument.presentationml.notesSlide+xml"/>
  <Override PartName="/ppt/tags/tag405.xml" ContentType="application/vnd.openxmlformats-officedocument.presentationml.tags+xml"/>
  <Override PartName="/ppt/notesSlides/notesSlide297.xml" ContentType="application/vnd.openxmlformats-officedocument.presentationml.notesSlide+xml"/>
  <Override PartName="/ppt/tags/tag406.xml" ContentType="application/vnd.openxmlformats-officedocument.presentationml.tags+xml"/>
  <Override PartName="/ppt/notesSlides/notesSlide298.xml" ContentType="application/vnd.openxmlformats-officedocument.presentationml.notesSlide+xml"/>
  <Override PartName="/ppt/tags/tag407.xml" ContentType="application/vnd.openxmlformats-officedocument.presentationml.tags+xml"/>
  <Override PartName="/ppt/notesSlides/notesSlide299.xml" ContentType="application/vnd.openxmlformats-officedocument.presentationml.notesSlide+xml"/>
  <Override PartName="/ppt/tags/tag408.xml" ContentType="application/vnd.openxmlformats-officedocument.presentationml.tags+xml"/>
  <Override PartName="/ppt/notesSlides/notesSlide300.xml" ContentType="application/vnd.openxmlformats-officedocument.presentationml.notesSlide+xml"/>
  <Override PartName="/ppt/tags/tag409.xml" ContentType="application/vnd.openxmlformats-officedocument.presentationml.tags+xml"/>
  <Override PartName="/ppt/notesSlides/notesSlide301.xml" ContentType="application/vnd.openxmlformats-officedocument.presentationml.notesSlide+xml"/>
  <Override PartName="/ppt/tags/tag410.xml" ContentType="application/vnd.openxmlformats-officedocument.presentationml.tags+xml"/>
  <Override PartName="/ppt/notesSlides/notesSlide302.xml" ContentType="application/vnd.openxmlformats-officedocument.presentationml.notesSlide+xml"/>
  <Override PartName="/ppt/tags/tag411.xml" ContentType="application/vnd.openxmlformats-officedocument.presentationml.tags+xml"/>
  <Override PartName="/ppt/notesSlides/notesSlide303.xml" ContentType="application/vnd.openxmlformats-officedocument.presentationml.notesSlide+xml"/>
  <Override PartName="/ppt/tags/tag412.xml" ContentType="application/vnd.openxmlformats-officedocument.presentationml.tags+xml"/>
  <Override PartName="/ppt/notesSlides/notesSlide304.xml" ContentType="application/vnd.openxmlformats-officedocument.presentationml.notesSlide+xml"/>
  <Override PartName="/ppt/tags/tag413.xml" ContentType="application/vnd.openxmlformats-officedocument.presentationml.tags+xml"/>
  <Override PartName="/ppt/notesSlides/notesSlide305.xml" ContentType="application/vnd.openxmlformats-officedocument.presentationml.notesSlide+xml"/>
  <Override PartName="/ppt/tags/tag414.xml" ContentType="application/vnd.openxmlformats-officedocument.presentationml.tags+xml"/>
  <Override PartName="/ppt/notesSlides/notesSlide306.xml" ContentType="application/vnd.openxmlformats-officedocument.presentationml.notesSlide+xml"/>
  <Override PartName="/ppt/tags/tag415.xml" ContentType="application/vnd.openxmlformats-officedocument.presentationml.tags+xml"/>
  <Override PartName="/ppt/notesSlides/notesSlide307.xml" ContentType="application/vnd.openxmlformats-officedocument.presentationml.notesSlide+xml"/>
  <Override PartName="/ppt/tags/tag416.xml" ContentType="application/vnd.openxmlformats-officedocument.presentationml.tags+xml"/>
  <Override PartName="/ppt/notesSlides/notesSlide308.xml" ContentType="application/vnd.openxmlformats-officedocument.presentationml.notesSlide+xml"/>
  <Override PartName="/ppt/tags/tag417.xml" ContentType="application/vnd.openxmlformats-officedocument.presentationml.tags+xml"/>
  <Override PartName="/ppt/notesSlides/notesSlide309.xml" ContentType="application/vnd.openxmlformats-officedocument.presentationml.notesSlide+xml"/>
  <Override PartName="/ppt/tags/tag418.xml" ContentType="application/vnd.openxmlformats-officedocument.presentationml.tags+xml"/>
  <Override PartName="/ppt/notesSlides/notesSlide310.xml" ContentType="application/vnd.openxmlformats-officedocument.presentationml.notesSlide+xml"/>
  <Override PartName="/ppt/tags/tag419.xml" ContentType="application/vnd.openxmlformats-officedocument.presentationml.tags+xml"/>
  <Override PartName="/ppt/notesSlides/notesSlide311.xml" ContentType="application/vnd.openxmlformats-officedocument.presentationml.notesSlide+xml"/>
  <Override PartName="/ppt/tags/tag420.xml" ContentType="application/vnd.openxmlformats-officedocument.presentationml.tags+xml"/>
  <Override PartName="/ppt/notesSlides/notesSlide312.xml" ContentType="application/vnd.openxmlformats-officedocument.presentationml.notesSlide+xml"/>
  <Override PartName="/ppt/tags/tag421.xml" ContentType="application/vnd.openxmlformats-officedocument.presentationml.tags+xml"/>
  <Override PartName="/ppt/notesSlides/notesSlide313.xml" ContentType="application/vnd.openxmlformats-officedocument.presentationml.notesSlide+xml"/>
  <Override PartName="/ppt/tags/tag422.xml" ContentType="application/vnd.openxmlformats-officedocument.presentationml.tags+xml"/>
  <Override PartName="/ppt/notesSlides/notesSlide314.xml" ContentType="application/vnd.openxmlformats-officedocument.presentationml.notesSlide+xml"/>
  <Override PartName="/ppt/tags/tag423.xml" ContentType="application/vnd.openxmlformats-officedocument.presentationml.tags+xml"/>
  <Override PartName="/ppt/notesSlides/notesSlide315.xml" ContentType="application/vnd.openxmlformats-officedocument.presentationml.notesSlide+xml"/>
  <Override PartName="/ppt/tags/tag424.xml" ContentType="application/vnd.openxmlformats-officedocument.presentationml.tags+xml"/>
  <Override PartName="/ppt/notesSlides/notesSlide316.xml" ContentType="application/vnd.openxmlformats-officedocument.presentationml.notesSlide+xml"/>
  <Override PartName="/ppt/tags/tag425.xml" ContentType="application/vnd.openxmlformats-officedocument.presentationml.tags+xml"/>
  <Override PartName="/ppt/notesSlides/notesSlide317.xml" ContentType="application/vnd.openxmlformats-officedocument.presentationml.notesSlide+xml"/>
  <Override PartName="/ppt/tags/tag426.xml" ContentType="application/vnd.openxmlformats-officedocument.presentationml.tags+xml"/>
  <Override PartName="/ppt/notesSlides/notesSlide318.xml" ContentType="application/vnd.openxmlformats-officedocument.presentationml.notesSlide+xml"/>
  <Override PartName="/ppt/tags/tag427.xml" ContentType="application/vnd.openxmlformats-officedocument.presentationml.tags+xml"/>
  <Override PartName="/ppt/notesSlides/notesSlide319.xml" ContentType="application/vnd.openxmlformats-officedocument.presentationml.notesSlide+xml"/>
  <Override PartName="/ppt/tags/tag428.xml" ContentType="application/vnd.openxmlformats-officedocument.presentationml.tags+xml"/>
  <Override PartName="/ppt/notesSlides/notesSlide320.xml" ContentType="application/vnd.openxmlformats-officedocument.presentationml.notesSlide+xml"/>
  <Override PartName="/ppt/tags/tag429.xml" ContentType="application/vnd.openxmlformats-officedocument.presentationml.tags+xml"/>
  <Override PartName="/ppt/notesSlides/notesSlide321.xml" ContentType="application/vnd.openxmlformats-officedocument.presentationml.notesSlide+xml"/>
  <Override PartName="/ppt/tags/tag430.xml" ContentType="application/vnd.openxmlformats-officedocument.presentationml.tags+xml"/>
  <Override PartName="/ppt/notesSlides/notesSlide322.xml" ContentType="application/vnd.openxmlformats-officedocument.presentationml.notesSlide+xml"/>
  <Override PartName="/ppt/tags/tag431.xml" ContentType="application/vnd.openxmlformats-officedocument.presentationml.tags+xml"/>
  <Override PartName="/ppt/notesSlides/notesSlide323.xml" ContentType="application/vnd.openxmlformats-officedocument.presentationml.notesSlide+xml"/>
  <Override PartName="/ppt/tags/tag432.xml" ContentType="application/vnd.openxmlformats-officedocument.presentationml.tags+xml"/>
  <Override PartName="/ppt/notesSlides/notesSlide324.xml" ContentType="application/vnd.openxmlformats-officedocument.presentationml.notesSlide+xml"/>
  <Override PartName="/ppt/tags/tag433.xml" ContentType="application/vnd.openxmlformats-officedocument.presentationml.tags+xml"/>
  <Override PartName="/ppt/notesSlides/notesSlide325.xml" ContentType="application/vnd.openxmlformats-officedocument.presentationml.notesSlide+xml"/>
  <Override PartName="/ppt/tags/tag434.xml" ContentType="application/vnd.openxmlformats-officedocument.presentationml.tags+xml"/>
  <Override PartName="/ppt/notesSlides/notesSlide326.xml" ContentType="application/vnd.openxmlformats-officedocument.presentationml.notesSlide+xml"/>
  <Override PartName="/ppt/tags/tag435.xml" ContentType="application/vnd.openxmlformats-officedocument.presentationml.tags+xml"/>
  <Override PartName="/ppt/notesSlides/notesSlide327.xml" ContentType="application/vnd.openxmlformats-officedocument.presentationml.notesSlide+xml"/>
  <Override PartName="/ppt/tags/tag436.xml" ContentType="application/vnd.openxmlformats-officedocument.presentationml.tags+xml"/>
  <Override PartName="/ppt/notesSlides/notesSlide328.xml" ContentType="application/vnd.openxmlformats-officedocument.presentationml.notesSlide+xml"/>
  <Override PartName="/ppt/tags/tag437.xml" ContentType="application/vnd.openxmlformats-officedocument.presentationml.tags+xml"/>
  <Override PartName="/ppt/notesSlides/notesSlide329.xml" ContentType="application/vnd.openxmlformats-officedocument.presentationml.notesSlide+xml"/>
  <Override PartName="/ppt/tags/tag438.xml" ContentType="application/vnd.openxmlformats-officedocument.presentationml.tags+xml"/>
  <Override PartName="/ppt/notesSlides/notesSlide330.xml" ContentType="application/vnd.openxmlformats-officedocument.presentationml.notesSlide+xml"/>
  <Override PartName="/ppt/tags/tag439.xml" ContentType="application/vnd.openxmlformats-officedocument.presentationml.tags+xml"/>
  <Override PartName="/ppt/notesSlides/notesSlide331.xml" ContentType="application/vnd.openxmlformats-officedocument.presentationml.notesSlide+xml"/>
  <Override PartName="/ppt/tags/tag440.xml" ContentType="application/vnd.openxmlformats-officedocument.presentationml.tags+xml"/>
  <Override PartName="/ppt/tags/tag441.xml" ContentType="application/vnd.openxmlformats-officedocument.presentationml.tags+xml"/>
  <Override PartName="/ppt/notesSlides/notesSlide332.xml" ContentType="application/vnd.openxmlformats-officedocument.presentationml.notesSlide+xml"/>
  <Override PartName="/ppt/tags/tag442.xml" ContentType="application/vnd.openxmlformats-officedocument.presentationml.tags+xml"/>
  <Override PartName="/ppt/notesSlides/notesSlide333.xml" ContentType="application/vnd.openxmlformats-officedocument.presentationml.notesSlide+xml"/>
  <Override PartName="/ppt/tags/tag443.xml" ContentType="application/vnd.openxmlformats-officedocument.presentationml.tags+xml"/>
  <Override PartName="/ppt/notesSlides/notesSlide334.xml" ContentType="application/vnd.openxmlformats-officedocument.presentationml.notesSlide+xml"/>
  <Override PartName="/ppt/tags/tag444.xml" ContentType="application/vnd.openxmlformats-officedocument.presentationml.tags+xml"/>
  <Override PartName="/ppt/notesSlides/notesSlide335.xml" ContentType="application/vnd.openxmlformats-officedocument.presentationml.notesSlide+xml"/>
  <Override PartName="/ppt/tags/tag445.xml" ContentType="application/vnd.openxmlformats-officedocument.presentationml.tags+xml"/>
  <Override PartName="/ppt/notesSlides/notesSlide336.xml" ContentType="application/vnd.openxmlformats-officedocument.presentationml.notesSlide+xml"/>
  <Override PartName="/ppt/tags/tag446.xml" ContentType="application/vnd.openxmlformats-officedocument.presentationml.tags+xml"/>
  <Override PartName="/ppt/notesSlides/notesSlide337.xml" ContentType="application/vnd.openxmlformats-officedocument.presentationml.notesSlide+xml"/>
  <Override PartName="/ppt/tags/tag447.xml" ContentType="application/vnd.openxmlformats-officedocument.presentationml.tags+xml"/>
  <Override PartName="/ppt/notesSlides/notesSlide338.xml" ContentType="application/vnd.openxmlformats-officedocument.presentationml.notesSlide+xml"/>
  <Override PartName="/ppt/tags/tag448.xml" ContentType="application/vnd.openxmlformats-officedocument.presentationml.tags+xml"/>
  <Override PartName="/ppt/notesSlides/notesSlide339.xml" ContentType="application/vnd.openxmlformats-officedocument.presentationml.notesSlide+xml"/>
  <Override PartName="/ppt/tags/tag449.xml" ContentType="application/vnd.openxmlformats-officedocument.presentationml.tags+xml"/>
  <Override PartName="/ppt/notesSlides/notesSlide340.xml" ContentType="application/vnd.openxmlformats-officedocument.presentationml.notesSlide+xml"/>
  <Override PartName="/ppt/tags/tag450.xml" ContentType="application/vnd.openxmlformats-officedocument.presentationml.tags+xml"/>
  <Override PartName="/ppt/notesSlides/notesSlide341.xml" ContentType="application/vnd.openxmlformats-officedocument.presentationml.notesSlide+xml"/>
  <Override PartName="/ppt/tags/tag451.xml" ContentType="application/vnd.openxmlformats-officedocument.presentationml.tags+xml"/>
  <Override PartName="/ppt/notesSlides/notesSlide342.xml" ContentType="application/vnd.openxmlformats-officedocument.presentationml.notesSlide+xml"/>
  <Override PartName="/ppt/tags/tag452.xml" ContentType="application/vnd.openxmlformats-officedocument.presentationml.tags+xml"/>
  <Override PartName="/ppt/notesSlides/notesSlide343.xml" ContentType="application/vnd.openxmlformats-officedocument.presentationml.notesSlide+xml"/>
  <Override PartName="/ppt/tags/tag453.xml" ContentType="application/vnd.openxmlformats-officedocument.presentationml.tags+xml"/>
  <Override PartName="/ppt/notesSlides/notesSlide344.xml" ContentType="application/vnd.openxmlformats-officedocument.presentationml.notesSlide+xml"/>
  <Override PartName="/ppt/tags/tag454.xml" ContentType="application/vnd.openxmlformats-officedocument.presentationml.tags+xml"/>
  <Override PartName="/ppt/notesSlides/notesSlide345.xml" ContentType="application/vnd.openxmlformats-officedocument.presentationml.notesSlide+xml"/>
  <Override PartName="/ppt/tags/tag455.xml" ContentType="application/vnd.openxmlformats-officedocument.presentationml.tags+xml"/>
  <Override PartName="/ppt/tags/tag456.xml" ContentType="application/vnd.openxmlformats-officedocument.presentationml.tags+xml"/>
  <Override PartName="/ppt/notesSlides/notesSlide346.xml" ContentType="application/vnd.openxmlformats-officedocument.presentationml.notesSlide+xml"/>
  <Override PartName="/ppt/tags/tag457.xml" ContentType="application/vnd.openxmlformats-officedocument.presentationml.tags+xml"/>
  <Override PartName="/ppt/notesSlides/notesSlide347.xml" ContentType="application/vnd.openxmlformats-officedocument.presentationml.notesSlide+xml"/>
  <Override PartName="/ppt/tags/tag458.xml" ContentType="application/vnd.openxmlformats-officedocument.presentationml.tags+xml"/>
  <Override PartName="/ppt/notesSlides/notesSlide348.xml" ContentType="application/vnd.openxmlformats-officedocument.presentationml.notesSlide+xml"/>
  <Override PartName="/ppt/tags/tag459.xml" ContentType="application/vnd.openxmlformats-officedocument.presentationml.tags+xml"/>
  <Override PartName="/ppt/notesSlides/notesSlide349.xml" ContentType="application/vnd.openxmlformats-officedocument.presentationml.notesSlide+xml"/>
  <Override PartName="/ppt/tags/tag460.xml" ContentType="application/vnd.openxmlformats-officedocument.presentationml.tags+xml"/>
  <Override PartName="/ppt/notesSlides/notesSlide350.xml" ContentType="application/vnd.openxmlformats-officedocument.presentationml.notesSlide+xml"/>
  <Override PartName="/ppt/tags/tag461.xml" ContentType="application/vnd.openxmlformats-officedocument.presentationml.tags+xml"/>
  <Override PartName="/ppt/notesSlides/notesSlide351.xml" ContentType="application/vnd.openxmlformats-officedocument.presentationml.notesSlide+xml"/>
  <Override PartName="/ppt/tags/tag462.xml" ContentType="application/vnd.openxmlformats-officedocument.presentationml.tags+xml"/>
  <Override PartName="/ppt/notesSlides/notesSlide352.xml" ContentType="application/vnd.openxmlformats-officedocument.presentationml.notesSlide+xml"/>
  <Override PartName="/ppt/tags/tag463.xml" ContentType="application/vnd.openxmlformats-officedocument.presentationml.tags+xml"/>
  <Override PartName="/ppt/notesSlides/notesSlide353.xml" ContentType="application/vnd.openxmlformats-officedocument.presentationml.notesSlide+xml"/>
  <Override PartName="/ppt/tags/tag464.xml" ContentType="application/vnd.openxmlformats-officedocument.presentationml.tags+xml"/>
  <Override PartName="/ppt/notesSlides/notesSlide354.xml" ContentType="application/vnd.openxmlformats-officedocument.presentationml.notesSlide+xml"/>
  <Override PartName="/ppt/tags/tag465.xml" ContentType="application/vnd.openxmlformats-officedocument.presentationml.tags+xml"/>
  <Override PartName="/ppt/notesSlides/notesSlide355.xml" ContentType="application/vnd.openxmlformats-officedocument.presentationml.notesSlide+xml"/>
  <Override PartName="/ppt/tags/tag466.xml" ContentType="application/vnd.openxmlformats-officedocument.presentationml.tags+xml"/>
  <Override PartName="/ppt/notesSlides/notesSlide356.xml" ContentType="application/vnd.openxmlformats-officedocument.presentationml.notesSlide+xml"/>
  <Override PartName="/ppt/tags/tag467.xml" ContentType="application/vnd.openxmlformats-officedocument.presentationml.tags+xml"/>
  <Override PartName="/ppt/notesSlides/notesSlide357.xml" ContentType="application/vnd.openxmlformats-officedocument.presentationml.notesSlide+xml"/>
  <Override PartName="/ppt/tags/tag468.xml" ContentType="application/vnd.openxmlformats-officedocument.presentationml.tags+xml"/>
  <Override PartName="/ppt/notesSlides/notesSlide358.xml" ContentType="application/vnd.openxmlformats-officedocument.presentationml.notesSlide+xml"/>
  <Override PartName="/ppt/tags/tag469.xml" ContentType="application/vnd.openxmlformats-officedocument.presentationml.tags+xml"/>
  <Override PartName="/ppt/notesSlides/notesSlide359.xml" ContentType="application/vnd.openxmlformats-officedocument.presentationml.notesSlide+xml"/>
  <Override PartName="/ppt/tags/tag470.xml" ContentType="application/vnd.openxmlformats-officedocument.presentationml.tags+xml"/>
  <Override PartName="/ppt/notesSlides/notesSlide360.xml" ContentType="application/vnd.openxmlformats-officedocument.presentationml.notesSlide+xml"/>
  <Override PartName="/ppt/tags/tag471.xml" ContentType="application/vnd.openxmlformats-officedocument.presentationml.tags+xml"/>
  <Override PartName="/ppt/notesSlides/notesSlide361.xml" ContentType="application/vnd.openxmlformats-officedocument.presentationml.notesSlide+xml"/>
  <Override PartName="/ppt/tags/tag472.xml" ContentType="application/vnd.openxmlformats-officedocument.presentationml.tags+xml"/>
  <Override PartName="/ppt/notesSlides/notesSlide362.xml" ContentType="application/vnd.openxmlformats-officedocument.presentationml.notesSlide+xml"/>
  <Override PartName="/ppt/tags/tag473.xml" ContentType="application/vnd.openxmlformats-officedocument.presentationml.tags+xml"/>
  <Override PartName="/ppt/notesSlides/notesSlide363.xml" ContentType="application/vnd.openxmlformats-officedocument.presentationml.notesSlide+xml"/>
  <Override PartName="/ppt/tags/tag474.xml" ContentType="application/vnd.openxmlformats-officedocument.presentationml.tags+xml"/>
  <Override PartName="/ppt/notesSlides/notesSlide364.xml" ContentType="application/vnd.openxmlformats-officedocument.presentationml.notesSlide+xml"/>
  <Override PartName="/ppt/tags/tag475.xml" ContentType="application/vnd.openxmlformats-officedocument.presentationml.tags+xml"/>
  <Override PartName="/ppt/notesSlides/notesSlide365.xml" ContentType="application/vnd.openxmlformats-officedocument.presentationml.notesSlide+xml"/>
  <Override PartName="/ppt/tags/tag476.xml" ContentType="application/vnd.openxmlformats-officedocument.presentationml.tags+xml"/>
  <Override PartName="/ppt/notesSlides/notesSlide366.xml" ContentType="application/vnd.openxmlformats-officedocument.presentationml.notesSlide+xml"/>
  <Override PartName="/ppt/tags/tag477.xml" ContentType="application/vnd.openxmlformats-officedocument.presentationml.tags+xml"/>
  <Override PartName="/ppt/notesSlides/notesSlide367.xml" ContentType="application/vnd.openxmlformats-officedocument.presentationml.notesSlide+xml"/>
  <Override PartName="/ppt/tags/tag478.xml" ContentType="application/vnd.openxmlformats-officedocument.presentationml.tags+xml"/>
  <Override PartName="/ppt/notesSlides/notesSlide368.xml" ContentType="application/vnd.openxmlformats-officedocument.presentationml.notesSlide+xml"/>
  <Override PartName="/ppt/tags/tag479.xml" ContentType="application/vnd.openxmlformats-officedocument.presentationml.tags+xml"/>
  <Override PartName="/ppt/notesSlides/notesSlide369.xml" ContentType="application/vnd.openxmlformats-officedocument.presentationml.notesSlide+xml"/>
  <Override PartName="/ppt/tags/tag480.xml" ContentType="application/vnd.openxmlformats-officedocument.presentationml.tags+xml"/>
  <Override PartName="/ppt/notesSlides/notesSlide370.xml" ContentType="application/vnd.openxmlformats-officedocument.presentationml.notesSlide+xml"/>
  <Override PartName="/ppt/tags/tag481.xml" ContentType="application/vnd.openxmlformats-officedocument.presentationml.tags+xml"/>
  <Override PartName="/ppt/notesSlides/notesSlide371.xml" ContentType="application/vnd.openxmlformats-officedocument.presentationml.notesSlide+xml"/>
  <Override PartName="/ppt/tags/tag482.xml" ContentType="application/vnd.openxmlformats-officedocument.presentationml.tags+xml"/>
  <Override PartName="/ppt/notesSlides/notesSlide372.xml" ContentType="application/vnd.openxmlformats-officedocument.presentationml.notesSlide+xml"/>
  <Override PartName="/ppt/tags/tag483.xml" ContentType="application/vnd.openxmlformats-officedocument.presentationml.tags+xml"/>
  <Override PartName="/ppt/notesSlides/notesSlide373.xml" ContentType="application/vnd.openxmlformats-officedocument.presentationml.notesSlide+xml"/>
  <Override PartName="/ppt/tags/tag484.xml" ContentType="application/vnd.openxmlformats-officedocument.presentationml.tags+xml"/>
  <Override PartName="/ppt/notesSlides/notesSlide374.xml" ContentType="application/vnd.openxmlformats-officedocument.presentationml.notesSlide+xml"/>
  <Override PartName="/ppt/tags/tag485.xml" ContentType="application/vnd.openxmlformats-officedocument.presentationml.tags+xml"/>
  <Override PartName="/ppt/notesSlides/notesSlide375.xml" ContentType="application/vnd.openxmlformats-officedocument.presentationml.notesSlide+xml"/>
  <Override PartName="/ppt/tags/tag486.xml" ContentType="application/vnd.openxmlformats-officedocument.presentationml.tags+xml"/>
  <Override PartName="/ppt/notesSlides/notesSlide376.xml" ContentType="application/vnd.openxmlformats-officedocument.presentationml.notesSlide+xml"/>
  <Override PartName="/ppt/tags/tag487.xml" ContentType="application/vnd.openxmlformats-officedocument.presentationml.tags+xml"/>
  <Override PartName="/ppt/notesSlides/notesSlide377.xml" ContentType="application/vnd.openxmlformats-officedocument.presentationml.notesSlide+xml"/>
  <Override PartName="/ppt/tags/tag488.xml" ContentType="application/vnd.openxmlformats-officedocument.presentationml.tags+xml"/>
  <Override PartName="/ppt/notesSlides/notesSlide378.xml" ContentType="application/vnd.openxmlformats-officedocument.presentationml.notesSlide+xml"/>
  <Override PartName="/ppt/tags/tag489.xml" ContentType="application/vnd.openxmlformats-officedocument.presentationml.tags+xml"/>
  <Override PartName="/ppt/notesSlides/notesSlide379.xml" ContentType="application/vnd.openxmlformats-officedocument.presentationml.notesSlide+xml"/>
  <Override PartName="/ppt/tags/tag490.xml" ContentType="application/vnd.openxmlformats-officedocument.presentationml.tags+xml"/>
  <Override PartName="/ppt/notesSlides/notesSlide380.xml" ContentType="application/vnd.openxmlformats-officedocument.presentationml.notesSlide+xml"/>
  <Override PartName="/ppt/tags/tag491.xml" ContentType="application/vnd.openxmlformats-officedocument.presentationml.tags+xml"/>
  <Override PartName="/ppt/notesSlides/notesSlide381.xml" ContentType="application/vnd.openxmlformats-officedocument.presentationml.notesSlide+xml"/>
  <Override PartName="/ppt/tags/tag492.xml" ContentType="application/vnd.openxmlformats-officedocument.presentationml.tags+xml"/>
  <Override PartName="/ppt/notesSlides/notesSlide382.xml" ContentType="application/vnd.openxmlformats-officedocument.presentationml.notesSlide+xml"/>
  <Override PartName="/ppt/tags/tag493.xml" ContentType="application/vnd.openxmlformats-officedocument.presentationml.tags+xml"/>
  <Override PartName="/ppt/notesSlides/notesSlide383.xml" ContentType="application/vnd.openxmlformats-officedocument.presentationml.notesSlide+xml"/>
  <Override PartName="/ppt/tags/tag494.xml" ContentType="application/vnd.openxmlformats-officedocument.presentationml.tags+xml"/>
  <Override PartName="/ppt/notesSlides/notesSlide384.xml" ContentType="application/vnd.openxmlformats-officedocument.presentationml.notesSlide+xml"/>
  <Override PartName="/ppt/tags/tag495.xml" ContentType="application/vnd.openxmlformats-officedocument.presentationml.tags+xml"/>
  <Override PartName="/ppt/notesSlides/notesSlide385.xml" ContentType="application/vnd.openxmlformats-officedocument.presentationml.notesSlide+xml"/>
  <Override PartName="/ppt/tags/tag496.xml" ContentType="application/vnd.openxmlformats-officedocument.presentationml.tags+xml"/>
  <Override PartName="/ppt/notesSlides/notesSlide386.xml" ContentType="application/vnd.openxmlformats-officedocument.presentationml.notesSlide+xml"/>
  <Override PartName="/ppt/tags/tag497.xml" ContentType="application/vnd.openxmlformats-officedocument.presentationml.tags+xml"/>
  <Override PartName="/ppt/notesSlides/notesSlide387.xml" ContentType="application/vnd.openxmlformats-officedocument.presentationml.notesSlide+xml"/>
  <Override PartName="/ppt/tags/tag498.xml" ContentType="application/vnd.openxmlformats-officedocument.presentationml.tags+xml"/>
  <Override PartName="/ppt/notesSlides/notesSlide388.xml" ContentType="application/vnd.openxmlformats-officedocument.presentationml.notesSlide+xml"/>
  <Override PartName="/ppt/tags/tag499.xml" ContentType="application/vnd.openxmlformats-officedocument.presentationml.tags+xml"/>
  <Override PartName="/ppt/notesSlides/notesSlide389.xml" ContentType="application/vnd.openxmlformats-officedocument.presentationml.notesSlide+xml"/>
  <Override PartName="/ppt/tags/tag500.xml" ContentType="application/vnd.openxmlformats-officedocument.presentationml.tags+xml"/>
  <Override PartName="/ppt/notesSlides/notesSlide390.xml" ContentType="application/vnd.openxmlformats-officedocument.presentationml.notesSlide+xml"/>
  <Override PartName="/ppt/tags/tag501.xml" ContentType="application/vnd.openxmlformats-officedocument.presentationml.tags+xml"/>
  <Override PartName="/ppt/notesSlides/notesSlide391.xml" ContentType="application/vnd.openxmlformats-officedocument.presentationml.notesSlide+xml"/>
  <Override PartName="/ppt/tags/tag502.xml" ContentType="application/vnd.openxmlformats-officedocument.presentationml.tags+xml"/>
  <Override PartName="/ppt/notesSlides/notesSlide392.xml" ContentType="application/vnd.openxmlformats-officedocument.presentationml.notesSlide+xml"/>
  <Override PartName="/ppt/tags/tag503.xml" ContentType="application/vnd.openxmlformats-officedocument.presentationml.tags+xml"/>
  <Override PartName="/ppt/notesSlides/notesSlide393.xml" ContentType="application/vnd.openxmlformats-officedocument.presentationml.notesSlide+xml"/>
  <Override PartName="/ppt/tags/tag504.xml" ContentType="application/vnd.openxmlformats-officedocument.presentationml.tags+xml"/>
  <Override PartName="/ppt/notesSlides/notesSlide394.xml" ContentType="application/vnd.openxmlformats-officedocument.presentationml.notesSlide+xml"/>
  <Override PartName="/ppt/tags/tag505.xml" ContentType="application/vnd.openxmlformats-officedocument.presentationml.tags+xml"/>
  <Override PartName="/ppt/notesSlides/notesSlide395.xml" ContentType="application/vnd.openxmlformats-officedocument.presentationml.notesSlide+xml"/>
  <Override PartName="/ppt/tags/tag506.xml" ContentType="application/vnd.openxmlformats-officedocument.presentationml.tags+xml"/>
  <Override PartName="/ppt/notesSlides/notesSlide396.xml" ContentType="application/vnd.openxmlformats-officedocument.presentationml.notesSlide+xml"/>
  <Override PartName="/ppt/tags/tag507.xml" ContentType="application/vnd.openxmlformats-officedocument.presentationml.tags+xml"/>
  <Override PartName="/ppt/tags/tag508.xml" ContentType="application/vnd.openxmlformats-officedocument.presentationml.tags+xml"/>
  <Override PartName="/ppt/notesSlides/notesSlide397.xml" ContentType="application/vnd.openxmlformats-officedocument.presentationml.notesSlide+xml"/>
  <Override PartName="/ppt/tags/tag509.xml" ContentType="application/vnd.openxmlformats-officedocument.presentationml.tags+xml"/>
  <Override PartName="/ppt/notesSlides/notesSlide398.xml" ContentType="application/vnd.openxmlformats-officedocument.presentationml.notesSlide+xml"/>
  <Override PartName="/ppt/tags/tag510.xml" ContentType="application/vnd.openxmlformats-officedocument.presentationml.tags+xml"/>
  <Override PartName="/ppt/notesSlides/notesSlide399.xml" ContentType="application/vnd.openxmlformats-officedocument.presentationml.notesSlide+xml"/>
  <Override PartName="/ppt/tags/tag511.xml" ContentType="application/vnd.openxmlformats-officedocument.presentationml.tags+xml"/>
  <Override PartName="/ppt/notesSlides/notesSlide400.xml" ContentType="application/vnd.openxmlformats-officedocument.presentationml.notesSlide+xml"/>
  <Override PartName="/ppt/tags/tag512.xml" ContentType="application/vnd.openxmlformats-officedocument.presentationml.tags+xml"/>
  <Override PartName="/ppt/notesSlides/notesSlide401.xml" ContentType="application/vnd.openxmlformats-officedocument.presentationml.notesSlide+xml"/>
  <Override PartName="/ppt/tags/tag513.xml" ContentType="application/vnd.openxmlformats-officedocument.presentationml.tags+xml"/>
  <Override PartName="/ppt/notesSlides/notesSlide402.xml" ContentType="application/vnd.openxmlformats-officedocument.presentationml.notesSlide+xml"/>
  <Override PartName="/ppt/tags/tag514.xml" ContentType="application/vnd.openxmlformats-officedocument.presentationml.tags+xml"/>
  <Override PartName="/ppt/notesSlides/notesSlide403.xml" ContentType="application/vnd.openxmlformats-officedocument.presentationml.notesSlide+xml"/>
  <Override PartName="/ppt/tags/tag515.xml" ContentType="application/vnd.openxmlformats-officedocument.presentationml.tags+xml"/>
  <Override PartName="/ppt/notesSlides/notesSlide404.xml" ContentType="application/vnd.openxmlformats-officedocument.presentationml.notesSlide+xml"/>
  <Override PartName="/ppt/tags/tag516.xml" ContentType="application/vnd.openxmlformats-officedocument.presentationml.tags+xml"/>
  <Override PartName="/ppt/notesSlides/notesSlide405.xml" ContentType="application/vnd.openxmlformats-officedocument.presentationml.notesSlide+xml"/>
  <Override PartName="/ppt/tags/tag517.xml" ContentType="application/vnd.openxmlformats-officedocument.presentationml.tags+xml"/>
  <Override PartName="/ppt/notesSlides/notesSlide406.xml" ContentType="application/vnd.openxmlformats-officedocument.presentationml.notesSlide+xml"/>
  <Override PartName="/ppt/tags/tag518.xml" ContentType="application/vnd.openxmlformats-officedocument.presentationml.tags+xml"/>
  <Override PartName="/ppt/notesSlides/notesSlide407.xml" ContentType="application/vnd.openxmlformats-officedocument.presentationml.notesSlide+xml"/>
  <Override PartName="/ppt/tags/tag519.xml" ContentType="application/vnd.openxmlformats-officedocument.presentationml.tags+xml"/>
  <Override PartName="/ppt/notesSlides/notesSlide408.xml" ContentType="application/vnd.openxmlformats-officedocument.presentationml.notesSlide+xml"/>
  <Override PartName="/ppt/tags/tag520.xml" ContentType="application/vnd.openxmlformats-officedocument.presentationml.tags+xml"/>
  <Override PartName="/ppt/notesSlides/notesSlide409.xml" ContentType="application/vnd.openxmlformats-officedocument.presentationml.notesSlide+xml"/>
  <Override PartName="/ppt/tags/tag521.xml" ContentType="application/vnd.openxmlformats-officedocument.presentationml.tags+xml"/>
  <Override PartName="/ppt/notesSlides/notesSlide410.xml" ContentType="application/vnd.openxmlformats-officedocument.presentationml.notesSlide+xml"/>
  <Override PartName="/ppt/tags/tag522.xml" ContentType="application/vnd.openxmlformats-officedocument.presentationml.tags+xml"/>
  <Override PartName="/ppt/notesSlides/notesSlide411.xml" ContentType="application/vnd.openxmlformats-officedocument.presentationml.notesSlide+xml"/>
  <Override PartName="/ppt/tags/tag523.xml" ContentType="application/vnd.openxmlformats-officedocument.presentationml.tags+xml"/>
  <Override PartName="/ppt/notesSlides/notesSlide412.xml" ContentType="application/vnd.openxmlformats-officedocument.presentationml.notesSlide+xml"/>
  <Override PartName="/ppt/tags/tag524.xml" ContentType="application/vnd.openxmlformats-officedocument.presentationml.tags+xml"/>
  <Override PartName="/ppt/notesSlides/notesSlide413.xml" ContentType="application/vnd.openxmlformats-officedocument.presentationml.notesSlide+xml"/>
  <Override PartName="/ppt/tags/tag525.xml" ContentType="application/vnd.openxmlformats-officedocument.presentationml.tags+xml"/>
  <Override PartName="/ppt/notesSlides/notesSlide414.xml" ContentType="application/vnd.openxmlformats-officedocument.presentationml.notesSlide+xml"/>
  <Override PartName="/ppt/tags/tag526.xml" ContentType="application/vnd.openxmlformats-officedocument.presentationml.tags+xml"/>
  <Override PartName="/ppt/notesSlides/notesSlide415.xml" ContentType="application/vnd.openxmlformats-officedocument.presentationml.notesSlide+xml"/>
  <Override PartName="/ppt/tags/tag527.xml" ContentType="application/vnd.openxmlformats-officedocument.presentationml.tags+xml"/>
  <Override PartName="/ppt/notesSlides/notesSlide416.xml" ContentType="application/vnd.openxmlformats-officedocument.presentationml.notesSlide+xml"/>
  <Override PartName="/ppt/tags/tag528.xml" ContentType="application/vnd.openxmlformats-officedocument.presentationml.tags+xml"/>
  <Override PartName="/ppt/notesSlides/notesSlide417.xml" ContentType="application/vnd.openxmlformats-officedocument.presentationml.notesSlide+xml"/>
  <Override PartName="/ppt/tags/tag529.xml" ContentType="application/vnd.openxmlformats-officedocument.presentationml.tags+xml"/>
  <Override PartName="/ppt/notesSlides/notesSlide418.xml" ContentType="application/vnd.openxmlformats-officedocument.presentationml.notesSlide+xml"/>
  <Override PartName="/ppt/tags/tag530.xml" ContentType="application/vnd.openxmlformats-officedocument.presentationml.tags+xml"/>
  <Override PartName="/ppt/notesSlides/notesSlide419.xml" ContentType="application/vnd.openxmlformats-officedocument.presentationml.notesSlide+xml"/>
  <Override PartName="/ppt/tags/tag531.xml" ContentType="application/vnd.openxmlformats-officedocument.presentationml.tags+xml"/>
  <Override PartName="/ppt/notesSlides/notesSlide420.xml" ContentType="application/vnd.openxmlformats-officedocument.presentationml.notesSlide+xml"/>
  <Override PartName="/ppt/tags/tag532.xml" ContentType="application/vnd.openxmlformats-officedocument.presentationml.tags+xml"/>
  <Override PartName="/ppt/notesSlides/notesSlide421.xml" ContentType="application/vnd.openxmlformats-officedocument.presentationml.notesSlide+xml"/>
  <Override PartName="/ppt/tags/tag533.xml" ContentType="application/vnd.openxmlformats-officedocument.presentationml.tags+xml"/>
  <Override PartName="/ppt/notesSlides/notesSlide422.xml" ContentType="application/vnd.openxmlformats-officedocument.presentationml.notesSlide+xml"/>
  <Override PartName="/ppt/tags/tag534.xml" ContentType="application/vnd.openxmlformats-officedocument.presentationml.tags+xml"/>
  <Override PartName="/ppt/notesSlides/notesSlide423.xml" ContentType="application/vnd.openxmlformats-officedocument.presentationml.notesSlide+xml"/>
  <Override PartName="/ppt/tags/tag535.xml" ContentType="application/vnd.openxmlformats-officedocument.presentationml.tags+xml"/>
  <Override PartName="/ppt/tags/tag536.xml" ContentType="application/vnd.openxmlformats-officedocument.presentationml.tags+xml"/>
  <Override PartName="/ppt/notesSlides/notesSlide424.xml" ContentType="application/vnd.openxmlformats-officedocument.presentationml.notesSlide+xml"/>
  <Override PartName="/ppt/tags/tag537.xml" ContentType="application/vnd.openxmlformats-officedocument.presentationml.tags+xml"/>
  <Override PartName="/ppt/notesSlides/notesSlide425.xml" ContentType="application/vnd.openxmlformats-officedocument.presentationml.notesSlide+xml"/>
  <Override PartName="/ppt/tags/tag538.xml" ContentType="application/vnd.openxmlformats-officedocument.presentationml.tags+xml"/>
  <Override PartName="/ppt/notesSlides/notesSlide426.xml" ContentType="application/vnd.openxmlformats-officedocument.presentationml.notesSlide+xml"/>
  <Override PartName="/ppt/tags/tag539.xml" ContentType="application/vnd.openxmlformats-officedocument.presentationml.tags+xml"/>
  <Override PartName="/ppt/notesSlides/notesSlide427.xml" ContentType="application/vnd.openxmlformats-officedocument.presentationml.notesSlide+xml"/>
  <Override PartName="/ppt/tags/tag540.xml" ContentType="application/vnd.openxmlformats-officedocument.presentationml.tags+xml"/>
  <Override PartName="/ppt/notesSlides/notesSlide428.xml" ContentType="application/vnd.openxmlformats-officedocument.presentationml.notesSlide+xml"/>
  <Override PartName="/ppt/tags/tag541.xml" ContentType="application/vnd.openxmlformats-officedocument.presentationml.tags+xml"/>
  <Override PartName="/ppt/notesSlides/notesSlide429.xml" ContentType="application/vnd.openxmlformats-officedocument.presentationml.notesSlide+xml"/>
  <Override PartName="/ppt/tags/tag542.xml" ContentType="application/vnd.openxmlformats-officedocument.presentationml.tags+xml"/>
  <Override PartName="/ppt/notesSlides/notesSlide430.xml" ContentType="application/vnd.openxmlformats-officedocument.presentationml.notesSlide+xml"/>
  <Override PartName="/ppt/tags/tag543.xml" ContentType="application/vnd.openxmlformats-officedocument.presentationml.tags+xml"/>
  <Override PartName="/ppt/notesSlides/notesSlide431.xml" ContentType="application/vnd.openxmlformats-officedocument.presentationml.notesSlide+xml"/>
  <Override PartName="/ppt/tags/tag544.xml" ContentType="application/vnd.openxmlformats-officedocument.presentationml.tags+xml"/>
  <Override PartName="/ppt/notesSlides/notesSlide432.xml" ContentType="application/vnd.openxmlformats-officedocument.presentationml.notesSlide+xml"/>
  <Override PartName="/ppt/tags/tag545.xml" ContentType="application/vnd.openxmlformats-officedocument.presentationml.tags+xml"/>
  <Override PartName="/ppt/notesSlides/notesSlide433.xml" ContentType="application/vnd.openxmlformats-officedocument.presentationml.notesSlide+xml"/>
  <Override PartName="/ppt/tags/tag546.xml" ContentType="application/vnd.openxmlformats-officedocument.presentationml.tags+xml"/>
  <Override PartName="/ppt/notesSlides/notesSlide434.xml" ContentType="application/vnd.openxmlformats-officedocument.presentationml.notesSlide+xml"/>
  <Override PartName="/ppt/tags/tag547.xml" ContentType="application/vnd.openxmlformats-officedocument.presentationml.tags+xml"/>
  <Override PartName="/ppt/notesSlides/notesSlide435.xml" ContentType="application/vnd.openxmlformats-officedocument.presentationml.notesSlide+xml"/>
  <Override PartName="/ppt/tags/tag548.xml" ContentType="application/vnd.openxmlformats-officedocument.presentationml.tags+xml"/>
  <Override PartName="/ppt/notesSlides/notesSlide436.xml" ContentType="application/vnd.openxmlformats-officedocument.presentationml.notesSlide+xml"/>
  <Override PartName="/ppt/tags/tag549.xml" ContentType="application/vnd.openxmlformats-officedocument.presentationml.tags+xml"/>
  <Override PartName="/ppt/notesSlides/notesSlide437.xml" ContentType="application/vnd.openxmlformats-officedocument.presentationml.notesSlide+xml"/>
  <Override PartName="/ppt/tags/tag550.xml" ContentType="application/vnd.openxmlformats-officedocument.presentationml.tags+xml"/>
  <Override PartName="/ppt/notesSlides/notesSlide438.xml" ContentType="application/vnd.openxmlformats-officedocument.presentationml.notesSlide+xml"/>
  <Override PartName="/ppt/tags/tag551.xml" ContentType="application/vnd.openxmlformats-officedocument.presentationml.tags+xml"/>
  <Override PartName="/ppt/notesSlides/notesSlide439.xml" ContentType="application/vnd.openxmlformats-officedocument.presentationml.notesSlide+xml"/>
  <Override PartName="/ppt/tags/tag552.xml" ContentType="application/vnd.openxmlformats-officedocument.presentationml.tags+xml"/>
  <Override PartName="/ppt/notesSlides/notesSlide440.xml" ContentType="application/vnd.openxmlformats-officedocument.presentationml.notesSlide+xml"/>
  <Override PartName="/ppt/tags/tag553.xml" ContentType="application/vnd.openxmlformats-officedocument.presentationml.tags+xml"/>
  <Override PartName="/ppt/notesSlides/notesSlide441.xml" ContentType="application/vnd.openxmlformats-officedocument.presentationml.notesSlide+xml"/>
  <Override PartName="/ppt/tags/tag554.xml" ContentType="application/vnd.openxmlformats-officedocument.presentationml.tags+xml"/>
  <Override PartName="/ppt/notesSlides/notesSlide442.xml" ContentType="application/vnd.openxmlformats-officedocument.presentationml.notesSlide+xml"/>
  <Override PartName="/ppt/tags/tag555.xml" ContentType="application/vnd.openxmlformats-officedocument.presentationml.tags+xml"/>
  <Override PartName="/ppt/notesSlides/notesSlide443.xml" ContentType="application/vnd.openxmlformats-officedocument.presentationml.notesSlide+xml"/>
  <Override PartName="/ppt/tags/tag556.xml" ContentType="application/vnd.openxmlformats-officedocument.presentationml.tags+xml"/>
  <Override PartName="/ppt/notesSlides/notesSlide444.xml" ContentType="application/vnd.openxmlformats-officedocument.presentationml.notesSlide+xml"/>
  <Override PartName="/ppt/tags/tag557.xml" ContentType="application/vnd.openxmlformats-officedocument.presentationml.tags+xml"/>
  <Override PartName="/ppt/notesSlides/notesSlide445.xml" ContentType="application/vnd.openxmlformats-officedocument.presentationml.notesSlide+xml"/>
  <Override PartName="/ppt/tags/tag558.xml" ContentType="application/vnd.openxmlformats-officedocument.presentationml.tags+xml"/>
  <Override PartName="/ppt/notesSlides/notesSlide446.xml" ContentType="application/vnd.openxmlformats-officedocument.presentationml.notesSlide+xml"/>
  <Override PartName="/ppt/tags/tag559.xml" ContentType="application/vnd.openxmlformats-officedocument.presentationml.tags+xml"/>
  <Override PartName="/ppt/notesSlides/notesSlide447.xml" ContentType="application/vnd.openxmlformats-officedocument.presentationml.notesSlide+xml"/>
  <Override PartName="/ppt/tags/tag560.xml" ContentType="application/vnd.openxmlformats-officedocument.presentationml.tags+xml"/>
  <Override PartName="/ppt/notesSlides/notesSlide448.xml" ContentType="application/vnd.openxmlformats-officedocument.presentationml.notesSlide+xml"/>
  <Override PartName="/ppt/tags/tag561.xml" ContentType="application/vnd.openxmlformats-officedocument.presentationml.tags+xml"/>
  <Override PartName="/ppt/notesSlides/notesSlide449.xml" ContentType="application/vnd.openxmlformats-officedocument.presentationml.notesSlide+xml"/>
  <Override PartName="/ppt/tags/tag562.xml" ContentType="application/vnd.openxmlformats-officedocument.presentationml.tags+xml"/>
  <Override PartName="/ppt/notesSlides/notesSlide450.xml" ContentType="application/vnd.openxmlformats-officedocument.presentationml.notesSlide+xml"/>
  <Override PartName="/ppt/tags/tag563.xml" ContentType="application/vnd.openxmlformats-officedocument.presentationml.tags+xml"/>
  <Override PartName="/ppt/notesSlides/notesSlide451.xml" ContentType="application/vnd.openxmlformats-officedocument.presentationml.notesSlide+xml"/>
  <Override PartName="/ppt/tags/tag564.xml" ContentType="application/vnd.openxmlformats-officedocument.presentationml.tags+xml"/>
  <Override PartName="/ppt/notesSlides/notesSlide452.xml" ContentType="application/vnd.openxmlformats-officedocument.presentationml.notesSlide+xml"/>
  <Override PartName="/ppt/tags/tag565.xml" ContentType="application/vnd.openxmlformats-officedocument.presentationml.tags+xml"/>
  <Override PartName="/ppt/notesSlides/notesSlide453.xml" ContentType="application/vnd.openxmlformats-officedocument.presentationml.notesSlide+xml"/>
  <Override PartName="/ppt/tags/tag566.xml" ContentType="application/vnd.openxmlformats-officedocument.presentationml.tags+xml"/>
  <Override PartName="/ppt/notesSlides/notesSlide454.xml" ContentType="application/vnd.openxmlformats-officedocument.presentationml.notesSlide+xml"/>
  <Override PartName="/ppt/tags/tag567.xml" ContentType="application/vnd.openxmlformats-officedocument.presentationml.tags+xml"/>
  <Override PartName="/ppt/notesSlides/notesSlide455.xml" ContentType="application/vnd.openxmlformats-officedocument.presentationml.notesSlide+xml"/>
  <Override PartName="/ppt/tags/tag568.xml" ContentType="application/vnd.openxmlformats-officedocument.presentationml.tags+xml"/>
  <Override PartName="/ppt/notesSlides/notesSlide456.xml" ContentType="application/vnd.openxmlformats-officedocument.presentationml.notesSlide+xml"/>
  <Override PartName="/ppt/tags/tag569.xml" ContentType="application/vnd.openxmlformats-officedocument.presentationml.tags+xml"/>
  <Override PartName="/ppt/notesSlides/notesSlide457.xml" ContentType="application/vnd.openxmlformats-officedocument.presentationml.notesSlide+xml"/>
  <Override PartName="/ppt/tags/tag570.xml" ContentType="application/vnd.openxmlformats-officedocument.presentationml.tags+xml"/>
  <Override PartName="/ppt/notesSlides/notesSlide458.xml" ContentType="application/vnd.openxmlformats-officedocument.presentationml.notesSlide+xml"/>
  <Override PartName="/ppt/tags/tag571.xml" ContentType="application/vnd.openxmlformats-officedocument.presentationml.tags+xml"/>
  <Override PartName="/ppt/notesSlides/notesSlide459.xml" ContentType="application/vnd.openxmlformats-officedocument.presentationml.notesSlide+xml"/>
  <Override PartName="/ppt/tags/tag572.xml" ContentType="application/vnd.openxmlformats-officedocument.presentationml.tags+xml"/>
  <Override PartName="/ppt/notesSlides/notesSlide460.xml" ContentType="application/vnd.openxmlformats-officedocument.presentationml.notesSlide+xml"/>
  <Override PartName="/ppt/tags/tag573.xml" ContentType="application/vnd.openxmlformats-officedocument.presentationml.tags+xml"/>
  <Override PartName="/ppt/notesSlides/notesSlide461.xml" ContentType="application/vnd.openxmlformats-officedocument.presentationml.notesSlide+xml"/>
  <Override PartName="/ppt/tags/tag574.xml" ContentType="application/vnd.openxmlformats-officedocument.presentationml.tags+xml"/>
  <Override PartName="/ppt/notesSlides/notesSlide462.xml" ContentType="application/vnd.openxmlformats-officedocument.presentationml.notesSlide+xml"/>
  <Override PartName="/ppt/tags/tag575.xml" ContentType="application/vnd.openxmlformats-officedocument.presentationml.tags+xml"/>
  <Override PartName="/ppt/notesSlides/notesSlide463.xml" ContentType="application/vnd.openxmlformats-officedocument.presentationml.notesSlide+xml"/>
  <Override PartName="/ppt/tags/tag576.xml" ContentType="application/vnd.openxmlformats-officedocument.presentationml.tags+xml"/>
  <Override PartName="/ppt/notesSlides/notesSlide464.xml" ContentType="application/vnd.openxmlformats-officedocument.presentationml.notesSlide+xml"/>
  <Override PartName="/ppt/tags/tag577.xml" ContentType="application/vnd.openxmlformats-officedocument.presentationml.tags+xml"/>
  <Override PartName="/ppt/notesSlides/notesSlide465.xml" ContentType="application/vnd.openxmlformats-officedocument.presentationml.notesSlide+xml"/>
  <Override PartName="/ppt/tags/tag578.xml" ContentType="application/vnd.openxmlformats-officedocument.presentationml.tags+xml"/>
  <Override PartName="/ppt/notesSlides/notesSlide466.xml" ContentType="application/vnd.openxmlformats-officedocument.presentationml.notesSlide+xml"/>
  <Override PartName="/ppt/tags/tag579.xml" ContentType="application/vnd.openxmlformats-officedocument.presentationml.tags+xml"/>
  <Override PartName="/ppt/notesSlides/notesSlide467.xml" ContentType="application/vnd.openxmlformats-officedocument.presentationml.notesSlide+xml"/>
  <Override PartName="/ppt/tags/tag580.xml" ContentType="application/vnd.openxmlformats-officedocument.presentationml.tags+xml"/>
  <Override PartName="/ppt/notesSlides/notesSlide468.xml" ContentType="application/vnd.openxmlformats-officedocument.presentationml.notesSlide+xml"/>
  <Override PartName="/ppt/tags/tag581.xml" ContentType="application/vnd.openxmlformats-officedocument.presentationml.tags+xml"/>
  <Override PartName="/ppt/notesSlides/notesSlide469.xml" ContentType="application/vnd.openxmlformats-officedocument.presentationml.notesSlide+xml"/>
  <Override PartName="/ppt/tags/tag582.xml" ContentType="application/vnd.openxmlformats-officedocument.presentationml.tags+xml"/>
  <Override PartName="/ppt/notesSlides/notesSlide470.xml" ContentType="application/vnd.openxmlformats-officedocument.presentationml.notesSlide+xml"/>
  <Override PartName="/ppt/tags/tag583.xml" ContentType="application/vnd.openxmlformats-officedocument.presentationml.tags+xml"/>
  <Override PartName="/ppt/notesSlides/notesSlide471.xml" ContentType="application/vnd.openxmlformats-officedocument.presentationml.notesSlide+xml"/>
  <Override PartName="/ppt/tags/tag584.xml" ContentType="application/vnd.openxmlformats-officedocument.presentationml.tags+xml"/>
  <Override PartName="/ppt/notesSlides/notesSlide472.xml" ContentType="application/vnd.openxmlformats-officedocument.presentationml.notesSlide+xml"/>
  <Override PartName="/ppt/tags/tag585.xml" ContentType="application/vnd.openxmlformats-officedocument.presentationml.tags+xml"/>
  <Override PartName="/ppt/notesSlides/notesSlide473.xml" ContentType="application/vnd.openxmlformats-officedocument.presentationml.notesSlide+xml"/>
  <Override PartName="/ppt/tags/tag586.xml" ContentType="application/vnd.openxmlformats-officedocument.presentationml.tags+xml"/>
  <Override PartName="/ppt/notesSlides/notesSlide474.xml" ContentType="application/vnd.openxmlformats-officedocument.presentationml.notesSlide+xml"/>
  <Override PartName="/ppt/tags/tag587.xml" ContentType="application/vnd.openxmlformats-officedocument.presentationml.tags+xml"/>
  <Override PartName="/ppt/notesSlides/notesSlide475.xml" ContentType="application/vnd.openxmlformats-officedocument.presentationml.notesSlide+xml"/>
  <Override PartName="/ppt/tags/tag588.xml" ContentType="application/vnd.openxmlformats-officedocument.presentationml.tags+xml"/>
  <Override PartName="/ppt/notesSlides/notesSlide476.xml" ContentType="application/vnd.openxmlformats-officedocument.presentationml.notesSlide+xml"/>
  <Override PartName="/ppt/tags/tag589.xml" ContentType="application/vnd.openxmlformats-officedocument.presentationml.tags+xml"/>
  <Override PartName="/ppt/notesSlides/notesSlide477.xml" ContentType="application/vnd.openxmlformats-officedocument.presentationml.notesSlide+xml"/>
  <Override PartName="/ppt/tags/tag590.xml" ContentType="application/vnd.openxmlformats-officedocument.presentationml.tags+xml"/>
  <Override PartName="/ppt/notesSlides/notesSlide478.xml" ContentType="application/vnd.openxmlformats-officedocument.presentationml.notesSlide+xml"/>
  <Override PartName="/ppt/tags/tag591.xml" ContentType="application/vnd.openxmlformats-officedocument.presentationml.tags+xml"/>
  <Override PartName="/ppt/notesSlides/notesSlide479.xml" ContentType="application/vnd.openxmlformats-officedocument.presentationml.notesSlide+xml"/>
  <Override PartName="/ppt/tags/tag592.xml" ContentType="application/vnd.openxmlformats-officedocument.presentationml.tags+xml"/>
  <Override PartName="/ppt/notesSlides/notesSlide480.xml" ContentType="application/vnd.openxmlformats-officedocument.presentationml.notesSlide+xml"/>
  <Override PartName="/ppt/tags/tag593.xml" ContentType="application/vnd.openxmlformats-officedocument.presentationml.tags+xml"/>
  <Override PartName="/ppt/notesSlides/notesSlide481.xml" ContentType="application/vnd.openxmlformats-officedocument.presentationml.notesSlide+xml"/>
  <Override PartName="/ppt/tags/tag594.xml" ContentType="application/vnd.openxmlformats-officedocument.presentationml.tags+xml"/>
  <Override PartName="/ppt/notesSlides/notesSlide482.xml" ContentType="application/vnd.openxmlformats-officedocument.presentationml.notesSlide+xml"/>
  <Override PartName="/ppt/tags/tag595.xml" ContentType="application/vnd.openxmlformats-officedocument.presentationml.tags+xml"/>
  <Override PartName="/ppt/notesSlides/notesSlide483.xml" ContentType="application/vnd.openxmlformats-officedocument.presentationml.notesSlide+xml"/>
  <Override PartName="/ppt/tags/tag596.xml" ContentType="application/vnd.openxmlformats-officedocument.presentationml.tags+xml"/>
  <Override PartName="/ppt/notesSlides/notesSlide484.xml" ContentType="application/vnd.openxmlformats-officedocument.presentationml.notesSlide+xml"/>
  <Override PartName="/ppt/tags/tag597.xml" ContentType="application/vnd.openxmlformats-officedocument.presentationml.tags+xml"/>
  <Override PartName="/ppt/notesSlides/notesSlide485.xml" ContentType="application/vnd.openxmlformats-officedocument.presentationml.notesSlide+xml"/>
  <Override PartName="/ppt/tags/tag598.xml" ContentType="application/vnd.openxmlformats-officedocument.presentationml.tags+xml"/>
  <Override PartName="/ppt/notesSlides/notesSlide486.xml" ContentType="application/vnd.openxmlformats-officedocument.presentationml.notesSlide+xml"/>
  <Override PartName="/ppt/tags/tag599.xml" ContentType="application/vnd.openxmlformats-officedocument.presentationml.tags+xml"/>
  <Override PartName="/ppt/notesSlides/notesSlide487.xml" ContentType="application/vnd.openxmlformats-officedocument.presentationml.notesSlide+xml"/>
  <Override PartName="/ppt/tags/tag600.xml" ContentType="application/vnd.openxmlformats-officedocument.presentationml.tags+xml"/>
  <Override PartName="/ppt/tags/tag601.xml" ContentType="application/vnd.openxmlformats-officedocument.presentationml.tags+xml"/>
  <Override PartName="/ppt/notesSlides/notesSlide488.xml" ContentType="application/vnd.openxmlformats-officedocument.presentationml.notesSlide+xml"/>
  <Override PartName="/ppt/tags/tag602.xml" ContentType="application/vnd.openxmlformats-officedocument.presentationml.tags+xml"/>
  <Override PartName="/ppt/notesSlides/notesSlide489.xml" ContentType="application/vnd.openxmlformats-officedocument.presentationml.notesSlide+xml"/>
  <Override PartName="/ppt/tags/tag603.xml" ContentType="application/vnd.openxmlformats-officedocument.presentationml.tags+xml"/>
  <Override PartName="/ppt/notesSlides/notesSlide490.xml" ContentType="application/vnd.openxmlformats-officedocument.presentationml.notesSlide+xml"/>
  <Override PartName="/ppt/tags/tag604.xml" ContentType="application/vnd.openxmlformats-officedocument.presentationml.tags+xml"/>
  <Override PartName="/ppt/notesSlides/notesSlide491.xml" ContentType="application/vnd.openxmlformats-officedocument.presentationml.notesSlide+xml"/>
  <Override PartName="/ppt/tags/tag605.xml" ContentType="application/vnd.openxmlformats-officedocument.presentationml.tags+xml"/>
  <Override PartName="/ppt/notesSlides/notesSlide492.xml" ContentType="application/vnd.openxmlformats-officedocument.presentationml.notesSlide+xml"/>
  <Override PartName="/ppt/tags/tag606.xml" ContentType="application/vnd.openxmlformats-officedocument.presentationml.tags+xml"/>
  <Override PartName="/ppt/notesSlides/notesSlide493.xml" ContentType="application/vnd.openxmlformats-officedocument.presentationml.notesSlide+xml"/>
  <Override PartName="/ppt/tags/tag607.xml" ContentType="application/vnd.openxmlformats-officedocument.presentationml.tags+xml"/>
  <Override PartName="/ppt/notesSlides/notesSlide494.xml" ContentType="application/vnd.openxmlformats-officedocument.presentationml.notesSlide+xml"/>
  <Override PartName="/ppt/tags/tag608.xml" ContentType="application/vnd.openxmlformats-officedocument.presentationml.tags+xml"/>
  <Override PartName="/ppt/notesSlides/notesSlide495.xml" ContentType="application/vnd.openxmlformats-officedocument.presentationml.notesSlide+xml"/>
  <Override PartName="/ppt/tags/tag609.xml" ContentType="application/vnd.openxmlformats-officedocument.presentationml.tags+xml"/>
  <Override PartName="/ppt/notesSlides/notesSlide496.xml" ContentType="application/vnd.openxmlformats-officedocument.presentationml.notesSlide+xml"/>
  <Override PartName="/ppt/tags/tag610.xml" ContentType="application/vnd.openxmlformats-officedocument.presentationml.tags+xml"/>
  <Override PartName="/ppt/notesSlides/notesSlide497.xml" ContentType="application/vnd.openxmlformats-officedocument.presentationml.notesSlide+xml"/>
  <Override PartName="/ppt/tags/tag611.xml" ContentType="application/vnd.openxmlformats-officedocument.presentationml.tags+xml"/>
  <Override PartName="/ppt/notesSlides/notesSlide498.xml" ContentType="application/vnd.openxmlformats-officedocument.presentationml.notesSlide+xml"/>
  <Override PartName="/ppt/tags/tag612.xml" ContentType="application/vnd.openxmlformats-officedocument.presentationml.tags+xml"/>
  <Override PartName="/ppt/notesSlides/notesSlide499.xml" ContentType="application/vnd.openxmlformats-officedocument.presentationml.notesSlide+xml"/>
  <Override PartName="/ppt/tags/tag613.xml" ContentType="application/vnd.openxmlformats-officedocument.presentationml.tags+xml"/>
  <Override PartName="/ppt/notesSlides/notesSlide500.xml" ContentType="application/vnd.openxmlformats-officedocument.presentationml.notesSlide+xml"/>
  <Override PartName="/ppt/tags/tag614.xml" ContentType="application/vnd.openxmlformats-officedocument.presentationml.tags+xml"/>
  <Override PartName="/ppt/notesSlides/notesSlide501.xml" ContentType="application/vnd.openxmlformats-officedocument.presentationml.notesSlide+xml"/>
  <Override PartName="/ppt/tags/tag615.xml" ContentType="application/vnd.openxmlformats-officedocument.presentationml.tags+xml"/>
  <Override PartName="/ppt/notesSlides/notesSlide502.xml" ContentType="application/vnd.openxmlformats-officedocument.presentationml.notesSlide+xml"/>
  <Override PartName="/ppt/tags/tag616.xml" ContentType="application/vnd.openxmlformats-officedocument.presentationml.tags+xml"/>
  <Override PartName="/ppt/notesSlides/notesSlide503.xml" ContentType="application/vnd.openxmlformats-officedocument.presentationml.notesSlide+xml"/>
  <Override PartName="/ppt/tags/tag617.xml" ContentType="application/vnd.openxmlformats-officedocument.presentationml.tags+xml"/>
  <Override PartName="/ppt/notesSlides/notesSlide504.xml" ContentType="application/vnd.openxmlformats-officedocument.presentationml.notesSlide+xml"/>
  <Override PartName="/ppt/tags/tag618.xml" ContentType="application/vnd.openxmlformats-officedocument.presentationml.tags+xml"/>
  <Override PartName="/ppt/notesSlides/notesSlide505.xml" ContentType="application/vnd.openxmlformats-officedocument.presentationml.notesSlide+xml"/>
  <Override PartName="/ppt/tags/tag619.xml" ContentType="application/vnd.openxmlformats-officedocument.presentationml.tags+xml"/>
  <Override PartName="/ppt/notesSlides/notesSlide506.xml" ContentType="application/vnd.openxmlformats-officedocument.presentationml.notesSlide+xml"/>
  <Override PartName="/ppt/tags/tag620.xml" ContentType="application/vnd.openxmlformats-officedocument.presentationml.tags+xml"/>
  <Override PartName="/ppt/notesSlides/notesSlide507.xml" ContentType="application/vnd.openxmlformats-officedocument.presentationml.notesSlide+xml"/>
  <Override PartName="/ppt/tags/tag621.xml" ContentType="application/vnd.openxmlformats-officedocument.presentationml.tags+xml"/>
  <Override PartName="/ppt/notesSlides/notesSlide50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622.xml" ContentType="application/vnd.openxmlformats-officedocument.presentationml.tags+xml"/>
  <Override PartName="/ppt/notesSlides/notesSlide509.xml" ContentType="application/vnd.openxmlformats-officedocument.presentationml.notesSlide+xml"/>
  <Override PartName="/ppt/tags/tag623.xml" ContentType="application/vnd.openxmlformats-officedocument.presentationml.tags+xml"/>
  <Override PartName="/ppt/notesSlides/notesSlide510.xml" ContentType="application/vnd.openxmlformats-officedocument.presentationml.notesSlide+xml"/>
  <Override PartName="/ppt/tags/tag624.xml" ContentType="application/vnd.openxmlformats-officedocument.presentationml.tags+xml"/>
  <Override PartName="/ppt/notesSlides/notesSlide511.xml" ContentType="application/vnd.openxmlformats-officedocument.presentationml.notesSlide+xml"/>
  <Override PartName="/ppt/tags/tag625.xml" ContentType="application/vnd.openxmlformats-officedocument.presentationml.tags+xml"/>
  <Override PartName="/ppt/notesSlides/notesSlide512.xml" ContentType="application/vnd.openxmlformats-officedocument.presentationml.notesSlide+xml"/>
  <Override PartName="/ppt/tags/tag626.xml" ContentType="application/vnd.openxmlformats-officedocument.presentationml.tags+xml"/>
  <Override PartName="/ppt/notesSlides/notesSlide513.xml" ContentType="application/vnd.openxmlformats-officedocument.presentationml.notesSlide+xml"/>
  <Override PartName="/ppt/tags/tag627.xml" ContentType="application/vnd.openxmlformats-officedocument.presentationml.tags+xml"/>
  <Override PartName="/ppt/notesSlides/notesSlide514.xml" ContentType="application/vnd.openxmlformats-officedocument.presentationml.notesSlide+xml"/>
  <Override PartName="/ppt/tags/tag628.xml" ContentType="application/vnd.openxmlformats-officedocument.presentationml.tags+xml"/>
  <Override PartName="/ppt/notesSlides/notesSlide515.xml" ContentType="application/vnd.openxmlformats-officedocument.presentationml.notesSlide+xml"/>
  <Override PartName="/ppt/tags/tag629.xml" ContentType="application/vnd.openxmlformats-officedocument.presentationml.tags+xml"/>
  <Override PartName="/ppt/notesSlides/notesSlide516.xml" ContentType="application/vnd.openxmlformats-officedocument.presentationml.notesSlide+xml"/>
  <Override PartName="/ppt/tags/tag630.xml" ContentType="application/vnd.openxmlformats-officedocument.presentationml.tags+xml"/>
  <Override PartName="/ppt/notesSlides/notesSlide517.xml" ContentType="application/vnd.openxmlformats-officedocument.presentationml.notesSlide+xml"/>
  <Override PartName="/ppt/tags/tag631.xml" ContentType="application/vnd.openxmlformats-officedocument.presentationml.tags+xml"/>
  <Override PartName="/ppt/notesSlides/notesSlide518.xml" ContentType="application/vnd.openxmlformats-officedocument.presentationml.notesSlide+xml"/>
  <Override PartName="/ppt/tags/tag632.xml" ContentType="application/vnd.openxmlformats-officedocument.presentationml.tags+xml"/>
  <Override PartName="/ppt/notesSlides/notesSlide519.xml" ContentType="application/vnd.openxmlformats-officedocument.presentationml.notesSlide+xml"/>
  <Override PartName="/ppt/tags/tag633.xml" ContentType="application/vnd.openxmlformats-officedocument.presentationml.tags+xml"/>
  <Override PartName="/ppt/notesSlides/notesSlide520.xml" ContentType="application/vnd.openxmlformats-officedocument.presentationml.notesSlide+xml"/>
  <Override PartName="/ppt/tags/tag634.xml" ContentType="application/vnd.openxmlformats-officedocument.presentationml.tags+xml"/>
  <Override PartName="/ppt/notesSlides/notesSlide521.xml" ContentType="application/vnd.openxmlformats-officedocument.presentationml.notesSlide+xml"/>
  <Override PartName="/ppt/tags/tag635.xml" ContentType="application/vnd.openxmlformats-officedocument.presentationml.tags+xml"/>
  <Override PartName="/ppt/notesSlides/notesSlide522.xml" ContentType="application/vnd.openxmlformats-officedocument.presentationml.notesSlide+xml"/>
  <Override PartName="/ppt/tags/tag636.xml" ContentType="application/vnd.openxmlformats-officedocument.presentationml.tags+xml"/>
  <Override PartName="/ppt/notesSlides/notesSlide523.xml" ContentType="application/vnd.openxmlformats-officedocument.presentationml.notesSlide+xml"/>
  <Override PartName="/ppt/tags/tag637.xml" ContentType="application/vnd.openxmlformats-officedocument.presentationml.tags+xml"/>
  <Override PartName="/ppt/notesSlides/notesSlide524.xml" ContentType="application/vnd.openxmlformats-officedocument.presentationml.notesSlide+xml"/>
  <Override PartName="/ppt/tags/tag638.xml" ContentType="application/vnd.openxmlformats-officedocument.presentationml.tags+xml"/>
  <Override PartName="/ppt/notesSlides/notesSlide525.xml" ContentType="application/vnd.openxmlformats-officedocument.presentationml.notesSlide+xml"/>
  <Override PartName="/ppt/tags/tag639.xml" ContentType="application/vnd.openxmlformats-officedocument.presentationml.tags+xml"/>
  <Override PartName="/ppt/notesSlides/notesSlide526.xml" ContentType="application/vnd.openxmlformats-officedocument.presentationml.notesSlide+xml"/>
  <Override PartName="/ppt/tags/tag640.xml" ContentType="application/vnd.openxmlformats-officedocument.presentationml.tags+xml"/>
  <Override PartName="/ppt/notesSlides/notesSlide527.xml" ContentType="application/vnd.openxmlformats-officedocument.presentationml.notesSlide+xml"/>
  <Override PartName="/ppt/tags/tag641.xml" ContentType="application/vnd.openxmlformats-officedocument.presentationml.tags+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tags/tag642.xml" ContentType="application/vnd.openxmlformats-officedocument.presentationml.tags+xml"/>
  <Override PartName="/ppt/notesSlides/notesSlide532.xml" ContentType="application/vnd.openxmlformats-officedocument.presentationml.notesSlide+xml"/>
  <Override PartName="/ppt/tags/tag643.xml" ContentType="application/vnd.openxmlformats-officedocument.presentationml.tags+xml"/>
  <Override PartName="/ppt/notesSlides/notesSlide533.xml" ContentType="application/vnd.openxmlformats-officedocument.presentationml.notesSlide+xml"/>
  <Override PartName="/ppt/tags/tag644.xml" ContentType="application/vnd.openxmlformats-officedocument.presentationml.tags+xml"/>
  <Override PartName="/ppt/notesSlides/notesSlide534.xml" ContentType="application/vnd.openxmlformats-officedocument.presentationml.notesSlide+xml"/>
  <Override PartName="/ppt/tags/tag645.xml" ContentType="application/vnd.openxmlformats-officedocument.presentationml.tags+xml"/>
  <Override PartName="/ppt/notesSlides/notesSlide535.xml" ContentType="application/vnd.openxmlformats-officedocument.presentationml.notesSlide+xml"/>
  <Override PartName="/ppt/tags/tag646.xml" ContentType="application/vnd.openxmlformats-officedocument.presentationml.tags+xml"/>
  <Override PartName="/ppt/notesSlides/notesSlide536.xml" ContentType="application/vnd.openxmlformats-officedocument.presentationml.notesSlide+xml"/>
  <Override PartName="/ppt/tags/tag647.xml" ContentType="application/vnd.openxmlformats-officedocument.presentationml.tags+xml"/>
  <Override PartName="/ppt/notesSlides/notesSlide537.xml" ContentType="application/vnd.openxmlformats-officedocument.presentationml.notesSlide+xml"/>
  <Override PartName="/ppt/tags/tag648.xml" ContentType="application/vnd.openxmlformats-officedocument.presentationml.tags+xml"/>
  <Override PartName="/ppt/notesSlides/notesSlide538.xml" ContentType="application/vnd.openxmlformats-officedocument.presentationml.notesSlide+xml"/>
  <Override PartName="/ppt/tags/tag649.xml" ContentType="application/vnd.openxmlformats-officedocument.presentationml.tags+xml"/>
  <Override PartName="/ppt/notesSlides/notesSlide539.xml" ContentType="application/vnd.openxmlformats-officedocument.presentationml.notesSlide+xml"/>
  <Override PartName="/ppt/tags/tag650.xml" ContentType="application/vnd.openxmlformats-officedocument.presentationml.tags+xml"/>
  <Override PartName="/ppt/notesSlides/notesSlide540.xml" ContentType="application/vnd.openxmlformats-officedocument.presentationml.notesSlide+xml"/>
  <Override PartName="/ppt/tags/tag651.xml" ContentType="application/vnd.openxmlformats-officedocument.presentationml.tags+xml"/>
  <Override PartName="/ppt/notesSlides/notesSlide541.xml" ContentType="application/vnd.openxmlformats-officedocument.presentationml.notesSlide+xml"/>
  <Override PartName="/ppt/tags/tag652.xml" ContentType="application/vnd.openxmlformats-officedocument.presentationml.tags+xml"/>
  <Override PartName="/ppt/notesSlides/notesSlide542.xml" ContentType="application/vnd.openxmlformats-officedocument.presentationml.notesSlide+xml"/>
  <Override PartName="/ppt/tags/tag653.xml" ContentType="application/vnd.openxmlformats-officedocument.presentationml.tags+xml"/>
  <Override PartName="/ppt/notesSlides/notesSlide543.xml" ContentType="application/vnd.openxmlformats-officedocument.presentationml.notesSlide+xml"/>
  <Override PartName="/ppt/tags/tag654.xml" ContentType="application/vnd.openxmlformats-officedocument.presentationml.tags+xml"/>
  <Override PartName="/ppt/notesSlides/notesSlide544.xml" ContentType="application/vnd.openxmlformats-officedocument.presentationml.notesSlide+xml"/>
  <Override PartName="/ppt/tags/tag655.xml" ContentType="application/vnd.openxmlformats-officedocument.presentationml.tags+xml"/>
  <Override PartName="/ppt/notesSlides/notesSlide5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86" r:id="rId1"/>
    <p:sldMasterId id="2147483773" r:id="rId2"/>
    <p:sldMasterId id="2147483740" r:id="rId3"/>
    <p:sldMasterId id="2147483746" r:id="rId4"/>
    <p:sldMasterId id="2147483759" r:id="rId5"/>
    <p:sldMasterId id="2147483766" r:id="rId6"/>
    <p:sldMasterId id="2147483769" r:id="rId7"/>
    <p:sldMasterId id="2147483808" r:id="rId8"/>
    <p:sldMasterId id="2147483821" r:id="rId9"/>
    <p:sldMasterId id="2147483837" r:id="rId10"/>
    <p:sldMasterId id="2147483851" r:id="rId11"/>
  </p:sldMasterIdLst>
  <p:notesMasterIdLst>
    <p:notesMasterId r:id="rId560"/>
  </p:notesMasterIdLst>
  <p:handoutMasterIdLst>
    <p:handoutMasterId r:id="rId561"/>
  </p:handoutMasterIdLst>
  <p:sldIdLst>
    <p:sldId id="256" r:id="rId12"/>
    <p:sldId id="1231" r:id="rId13"/>
    <p:sldId id="1232" r:id="rId14"/>
    <p:sldId id="349" r:id="rId15"/>
    <p:sldId id="350" r:id="rId16"/>
    <p:sldId id="361" r:id="rId17"/>
    <p:sldId id="433" r:id="rId18"/>
    <p:sldId id="437" r:id="rId19"/>
    <p:sldId id="1235" r:id="rId20"/>
    <p:sldId id="1283" r:id="rId21"/>
    <p:sldId id="1284" r:id="rId22"/>
    <p:sldId id="1285" r:id="rId23"/>
    <p:sldId id="1286" r:id="rId24"/>
    <p:sldId id="438" r:id="rId25"/>
    <p:sldId id="396" r:id="rId26"/>
    <p:sldId id="397" r:id="rId27"/>
    <p:sldId id="885" r:id="rId28"/>
    <p:sldId id="408" r:id="rId29"/>
    <p:sldId id="404" r:id="rId30"/>
    <p:sldId id="412" r:id="rId31"/>
    <p:sldId id="448" r:id="rId32"/>
    <p:sldId id="1202" r:id="rId33"/>
    <p:sldId id="348" r:id="rId34"/>
    <p:sldId id="351" r:id="rId35"/>
    <p:sldId id="427" r:id="rId36"/>
    <p:sldId id="1224" r:id="rId37"/>
    <p:sldId id="418" r:id="rId38"/>
    <p:sldId id="1105" r:id="rId39"/>
    <p:sldId id="409" r:id="rId40"/>
    <p:sldId id="975" r:id="rId41"/>
    <p:sldId id="952" r:id="rId42"/>
    <p:sldId id="953" r:id="rId43"/>
    <p:sldId id="1267" r:id="rId44"/>
    <p:sldId id="1268" r:id="rId45"/>
    <p:sldId id="1273" r:id="rId46"/>
    <p:sldId id="1269" r:id="rId47"/>
    <p:sldId id="1274" r:id="rId48"/>
    <p:sldId id="1271" r:id="rId49"/>
    <p:sldId id="1272" r:id="rId50"/>
    <p:sldId id="436" r:id="rId51"/>
    <p:sldId id="1120" r:id="rId52"/>
    <p:sldId id="447" r:id="rId53"/>
    <p:sldId id="421" r:id="rId54"/>
    <p:sldId id="445" r:id="rId55"/>
    <p:sldId id="1204" r:id="rId56"/>
    <p:sldId id="449" r:id="rId57"/>
    <p:sldId id="451" r:id="rId58"/>
    <p:sldId id="450" r:id="rId59"/>
    <p:sldId id="452" r:id="rId60"/>
    <p:sldId id="1199" r:id="rId61"/>
    <p:sldId id="455" r:id="rId62"/>
    <p:sldId id="456" r:id="rId63"/>
    <p:sldId id="457" r:id="rId64"/>
    <p:sldId id="458" r:id="rId65"/>
    <p:sldId id="459" r:id="rId66"/>
    <p:sldId id="460" r:id="rId67"/>
    <p:sldId id="461" r:id="rId68"/>
    <p:sldId id="462" r:id="rId69"/>
    <p:sldId id="463" r:id="rId70"/>
    <p:sldId id="464" r:id="rId71"/>
    <p:sldId id="465" r:id="rId72"/>
    <p:sldId id="1200" r:id="rId73"/>
    <p:sldId id="467" r:id="rId74"/>
    <p:sldId id="468" r:id="rId75"/>
    <p:sldId id="469" r:id="rId76"/>
    <p:sldId id="470" r:id="rId77"/>
    <p:sldId id="489" r:id="rId78"/>
    <p:sldId id="945" r:id="rId79"/>
    <p:sldId id="946" r:id="rId80"/>
    <p:sldId id="474" r:id="rId81"/>
    <p:sldId id="475" r:id="rId82"/>
    <p:sldId id="476" r:id="rId83"/>
    <p:sldId id="477" r:id="rId84"/>
    <p:sldId id="1097" r:id="rId85"/>
    <p:sldId id="1104" r:id="rId86"/>
    <p:sldId id="1306" r:id="rId87"/>
    <p:sldId id="1301" r:id="rId88"/>
    <p:sldId id="1299" r:id="rId89"/>
    <p:sldId id="1302" r:id="rId90"/>
    <p:sldId id="1303" r:id="rId91"/>
    <p:sldId id="490" r:id="rId92"/>
    <p:sldId id="479" r:id="rId93"/>
    <p:sldId id="481" r:id="rId94"/>
    <p:sldId id="482" r:id="rId95"/>
    <p:sldId id="483" r:id="rId96"/>
    <p:sldId id="484" r:id="rId97"/>
    <p:sldId id="485" r:id="rId98"/>
    <p:sldId id="486" r:id="rId99"/>
    <p:sldId id="487" r:id="rId100"/>
    <p:sldId id="488" r:id="rId101"/>
    <p:sldId id="1042" r:id="rId102"/>
    <p:sldId id="898" r:id="rId103"/>
    <p:sldId id="1181" r:id="rId104"/>
    <p:sldId id="1332" r:id="rId105"/>
    <p:sldId id="1182" r:id="rId106"/>
    <p:sldId id="1183" r:id="rId107"/>
    <p:sldId id="1311" r:id="rId108"/>
    <p:sldId id="904" r:id="rId109"/>
    <p:sldId id="1193" r:id="rId110"/>
    <p:sldId id="1166" r:id="rId111"/>
    <p:sldId id="1236" r:id="rId112"/>
    <p:sldId id="1184" r:id="rId113"/>
    <p:sldId id="1169" r:id="rId114"/>
    <p:sldId id="1329" r:id="rId115"/>
    <p:sldId id="1330" r:id="rId116"/>
    <p:sldId id="1347" r:id="rId117"/>
    <p:sldId id="1348" r:id="rId118"/>
    <p:sldId id="878" r:id="rId119"/>
    <p:sldId id="1206" r:id="rId120"/>
    <p:sldId id="491" r:id="rId121"/>
    <p:sldId id="492" r:id="rId122"/>
    <p:sldId id="493" r:id="rId123"/>
    <p:sldId id="494" r:id="rId124"/>
    <p:sldId id="1287" r:id="rId125"/>
    <p:sldId id="1307" r:id="rId126"/>
    <p:sldId id="497" r:id="rId127"/>
    <p:sldId id="1281" r:id="rId128"/>
    <p:sldId id="498" r:id="rId129"/>
    <p:sldId id="973" r:id="rId130"/>
    <p:sldId id="500" r:id="rId131"/>
    <p:sldId id="502" r:id="rId132"/>
    <p:sldId id="887" r:id="rId133"/>
    <p:sldId id="1308" r:id="rId134"/>
    <p:sldId id="507" r:id="rId135"/>
    <p:sldId id="508" r:id="rId136"/>
    <p:sldId id="509" r:id="rId137"/>
    <p:sldId id="510" r:id="rId138"/>
    <p:sldId id="511" r:id="rId139"/>
    <p:sldId id="512" r:id="rId140"/>
    <p:sldId id="513" r:id="rId141"/>
    <p:sldId id="1043" r:id="rId142"/>
    <p:sldId id="906" r:id="rId143"/>
    <p:sldId id="907" r:id="rId144"/>
    <p:sldId id="908" r:id="rId145"/>
    <p:sldId id="909" r:id="rId146"/>
    <p:sldId id="968" r:id="rId147"/>
    <p:sldId id="910" r:id="rId148"/>
    <p:sldId id="911" r:id="rId149"/>
    <p:sldId id="515" r:id="rId150"/>
    <p:sldId id="517" r:id="rId151"/>
    <p:sldId id="518" r:id="rId152"/>
    <p:sldId id="519" r:id="rId153"/>
    <p:sldId id="520" r:id="rId154"/>
    <p:sldId id="521" r:id="rId155"/>
    <p:sldId id="1186" r:id="rId156"/>
    <p:sldId id="1187" r:id="rId157"/>
    <p:sldId id="880" r:id="rId158"/>
    <p:sldId id="1209" r:id="rId159"/>
    <p:sldId id="522" r:id="rId160"/>
    <p:sldId id="523" r:id="rId161"/>
    <p:sldId id="524" r:id="rId162"/>
    <p:sldId id="527" r:id="rId163"/>
    <p:sldId id="888" r:id="rId164"/>
    <p:sldId id="1309" r:id="rId165"/>
    <p:sldId id="1133" r:id="rId166"/>
    <p:sldId id="1304" r:id="rId167"/>
    <p:sldId id="530" r:id="rId168"/>
    <p:sldId id="531" r:id="rId169"/>
    <p:sldId id="532" r:id="rId170"/>
    <p:sldId id="534" r:id="rId171"/>
    <p:sldId id="1292" r:id="rId172"/>
    <p:sldId id="535" r:id="rId173"/>
    <p:sldId id="536" r:id="rId174"/>
    <p:sldId id="537" r:id="rId175"/>
    <p:sldId id="889" r:id="rId176"/>
    <p:sldId id="890" r:id="rId177"/>
    <p:sldId id="540" r:id="rId178"/>
    <p:sldId id="958" r:id="rId179"/>
    <p:sldId id="959" r:id="rId180"/>
    <p:sldId id="957" r:id="rId181"/>
    <p:sldId id="541" r:id="rId182"/>
    <p:sldId id="542" r:id="rId183"/>
    <p:sldId id="949" r:id="rId184"/>
    <p:sldId id="543" r:id="rId185"/>
    <p:sldId id="544" r:id="rId186"/>
    <p:sldId id="960" r:id="rId187"/>
    <p:sldId id="891" r:id="rId188"/>
    <p:sldId id="892" r:id="rId189"/>
    <p:sldId id="550" r:id="rId190"/>
    <p:sldId id="551" r:id="rId191"/>
    <p:sldId id="548" r:id="rId192"/>
    <p:sldId id="549" r:id="rId193"/>
    <p:sldId id="552" r:id="rId194"/>
    <p:sldId id="553" r:id="rId195"/>
    <p:sldId id="1258" r:id="rId196"/>
    <p:sldId id="554" r:id="rId197"/>
    <p:sldId id="555" r:id="rId198"/>
    <p:sldId id="556" r:id="rId199"/>
    <p:sldId id="1310" r:id="rId200"/>
    <p:sldId id="893" r:id="rId201"/>
    <p:sldId id="559" r:id="rId202"/>
    <p:sldId id="560" r:id="rId203"/>
    <p:sldId id="561" r:id="rId204"/>
    <p:sldId id="562" r:id="rId205"/>
    <p:sldId id="563" r:id="rId206"/>
    <p:sldId id="565" r:id="rId207"/>
    <p:sldId id="566" r:id="rId208"/>
    <p:sldId id="567" r:id="rId209"/>
    <p:sldId id="569" r:id="rId210"/>
    <p:sldId id="571" r:id="rId211"/>
    <p:sldId id="572" r:id="rId212"/>
    <p:sldId id="573" r:id="rId213"/>
    <p:sldId id="574" r:id="rId214"/>
    <p:sldId id="575" r:id="rId215"/>
    <p:sldId id="578" r:id="rId216"/>
    <p:sldId id="579" r:id="rId217"/>
    <p:sldId id="1260" r:id="rId218"/>
    <p:sldId id="1266" r:id="rId219"/>
    <p:sldId id="581" r:id="rId220"/>
    <p:sldId id="582" r:id="rId221"/>
    <p:sldId id="583" r:id="rId222"/>
    <p:sldId id="584" r:id="rId223"/>
    <p:sldId id="585" r:id="rId224"/>
    <p:sldId id="586" r:id="rId225"/>
    <p:sldId id="587" r:id="rId226"/>
    <p:sldId id="588" r:id="rId227"/>
    <p:sldId id="589" r:id="rId228"/>
    <p:sldId id="590" r:id="rId229"/>
    <p:sldId id="591" r:id="rId230"/>
    <p:sldId id="894" r:id="rId231"/>
    <p:sldId id="593" r:id="rId232"/>
    <p:sldId id="594" r:id="rId233"/>
    <p:sldId id="595" r:id="rId234"/>
    <p:sldId id="954" r:id="rId235"/>
    <p:sldId id="881" r:id="rId236"/>
    <p:sldId id="1210" r:id="rId237"/>
    <p:sldId id="596" r:id="rId238"/>
    <p:sldId id="597" r:id="rId239"/>
    <p:sldId id="1305" r:id="rId240"/>
    <p:sldId id="599" r:id="rId241"/>
    <p:sldId id="1157" r:id="rId242"/>
    <p:sldId id="601" r:id="rId243"/>
    <p:sldId id="602" r:id="rId244"/>
    <p:sldId id="603" r:id="rId245"/>
    <p:sldId id="604" r:id="rId246"/>
    <p:sldId id="605" r:id="rId247"/>
    <p:sldId id="606" r:id="rId248"/>
    <p:sldId id="607" r:id="rId249"/>
    <p:sldId id="609" r:id="rId250"/>
    <p:sldId id="608" r:id="rId251"/>
    <p:sldId id="610" r:id="rId252"/>
    <p:sldId id="611" r:id="rId253"/>
    <p:sldId id="612" r:id="rId254"/>
    <p:sldId id="613" r:id="rId255"/>
    <p:sldId id="1312" r:id="rId256"/>
    <p:sldId id="614" r:id="rId257"/>
    <p:sldId id="615" r:id="rId258"/>
    <p:sldId id="1313" r:id="rId259"/>
    <p:sldId id="617" r:id="rId260"/>
    <p:sldId id="618" r:id="rId261"/>
    <p:sldId id="619" r:id="rId262"/>
    <p:sldId id="620" r:id="rId263"/>
    <p:sldId id="1226" r:id="rId264"/>
    <p:sldId id="622" r:id="rId265"/>
    <p:sldId id="623" r:id="rId266"/>
    <p:sldId id="624" r:id="rId267"/>
    <p:sldId id="1314" r:id="rId268"/>
    <p:sldId id="626" r:id="rId269"/>
    <p:sldId id="627" r:id="rId270"/>
    <p:sldId id="628" r:id="rId271"/>
    <p:sldId id="629" r:id="rId272"/>
    <p:sldId id="630" r:id="rId273"/>
    <p:sldId id="631" r:id="rId274"/>
    <p:sldId id="632" r:id="rId275"/>
    <p:sldId id="633" r:id="rId276"/>
    <p:sldId id="1158" r:id="rId277"/>
    <p:sldId id="635" r:id="rId278"/>
    <p:sldId id="636" r:id="rId279"/>
    <p:sldId id="637" r:id="rId280"/>
    <p:sldId id="638" r:id="rId281"/>
    <p:sldId id="639" r:id="rId282"/>
    <p:sldId id="640" r:id="rId283"/>
    <p:sldId id="641" r:id="rId284"/>
    <p:sldId id="1315" r:id="rId285"/>
    <p:sldId id="643" r:id="rId286"/>
    <p:sldId id="1238" r:id="rId287"/>
    <p:sldId id="644" r:id="rId288"/>
    <p:sldId id="645" r:id="rId289"/>
    <p:sldId id="646" r:id="rId290"/>
    <p:sldId id="647" r:id="rId291"/>
    <p:sldId id="648" r:id="rId292"/>
    <p:sldId id="649" r:id="rId293"/>
    <p:sldId id="650" r:id="rId294"/>
    <p:sldId id="651" r:id="rId295"/>
    <p:sldId id="652" r:id="rId296"/>
    <p:sldId id="653" r:id="rId297"/>
    <p:sldId id="654" r:id="rId298"/>
    <p:sldId id="655" r:id="rId299"/>
    <p:sldId id="656" r:id="rId300"/>
    <p:sldId id="657" r:id="rId301"/>
    <p:sldId id="658" r:id="rId302"/>
    <p:sldId id="659" r:id="rId303"/>
    <p:sldId id="882" r:id="rId304"/>
    <p:sldId id="1194" r:id="rId305"/>
    <p:sldId id="1212" r:id="rId306"/>
    <p:sldId id="660" r:id="rId307"/>
    <p:sldId id="661" r:id="rId308"/>
    <p:sldId id="662" r:id="rId309"/>
    <p:sldId id="663" r:id="rId310"/>
    <p:sldId id="1176" r:id="rId311"/>
    <p:sldId id="665" r:id="rId312"/>
    <p:sldId id="666" r:id="rId313"/>
    <p:sldId id="1316" r:id="rId314"/>
    <p:sldId id="1179" r:id="rId315"/>
    <p:sldId id="1189" r:id="rId316"/>
    <p:sldId id="1190" r:id="rId317"/>
    <p:sldId id="672" r:id="rId318"/>
    <p:sldId id="673" r:id="rId319"/>
    <p:sldId id="674" r:id="rId320"/>
    <p:sldId id="1110" r:id="rId321"/>
    <p:sldId id="676" r:id="rId322"/>
    <p:sldId id="677" r:id="rId323"/>
    <p:sldId id="678" r:id="rId324"/>
    <p:sldId id="679" r:id="rId325"/>
    <p:sldId id="680" r:id="rId326"/>
    <p:sldId id="681" r:id="rId327"/>
    <p:sldId id="1111" r:id="rId328"/>
    <p:sldId id="1113" r:id="rId329"/>
    <p:sldId id="1275" r:id="rId330"/>
    <p:sldId id="1276" r:id="rId331"/>
    <p:sldId id="1277" r:id="rId332"/>
    <p:sldId id="1278" r:id="rId333"/>
    <p:sldId id="1279" r:id="rId334"/>
    <p:sldId id="1280" r:id="rId335"/>
    <p:sldId id="682" r:id="rId336"/>
    <p:sldId id="683" r:id="rId337"/>
    <p:sldId id="684" r:id="rId338"/>
    <p:sldId id="685" r:id="rId339"/>
    <p:sldId id="686" r:id="rId340"/>
    <p:sldId id="687" r:id="rId341"/>
    <p:sldId id="688" r:id="rId342"/>
    <p:sldId id="689" r:id="rId343"/>
    <p:sldId id="690" r:id="rId344"/>
    <p:sldId id="691" r:id="rId345"/>
    <p:sldId id="692" r:id="rId346"/>
    <p:sldId id="693" r:id="rId347"/>
    <p:sldId id="694" r:id="rId348"/>
    <p:sldId id="695" r:id="rId349"/>
    <p:sldId id="696" r:id="rId350"/>
    <p:sldId id="697" r:id="rId351"/>
    <p:sldId id="1215" r:id="rId352"/>
    <p:sldId id="698" r:id="rId353"/>
    <p:sldId id="699" r:id="rId354"/>
    <p:sldId id="700" r:id="rId355"/>
    <p:sldId id="701" r:id="rId356"/>
    <p:sldId id="702" r:id="rId357"/>
    <p:sldId id="1256" r:id="rId358"/>
    <p:sldId id="1135" r:id="rId359"/>
    <p:sldId id="703" r:id="rId360"/>
    <p:sldId id="961" r:id="rId361"/>
    <p:sldId id="707" r:id="rId362"/>
    <p:sldId id="708" r:id="rId363"/>
    <p:sldId id="709" r:id="rId364"/>
    <p:sldId id="710" r:id="rId365"/>
    <p:sldId id="711" r:id="rId366"/>
    <p:sldId id="713" r:id="rId367"/>
    <p:sldId id="714" r:id="rId368"/>
    <p:sldId id="1164" r:id="rId369"/>
    <p:sldId id="715" r:id="rId370"/>
    <p:sldId id="716" r:id="rId371"/>
    <p:sldId id="717" r:id="rId372"/>
    <p:sldId id="718" r:id="rId373"/>
    <p:sldId id="720" r:id="rId374"/>
    <p:sldId id="719" r:id="rId375"/>
    <p:sldId id="721" r:id="rId376"/>
    <p:sldId id="722" r:id="rId377"/>
    <p:sldId id="723" r:id="rId378"/>
    <p:sldId id="724" r:id="rId379"/>
    <p:sldId id="1069" r:id="rId380"/>
    <p:sldId id="726" r:id="rId381"/>
    <p:sldId id="727" r:id="rId382"/>
    <p:sldId id="994" r:id="rId383"/>
    <p:sldId id="729" r:id="rId384"/>
    <p:sldId id="730" r:id="rId385"/>
    <p:sldId id="731" r:id="rId386"/>
    <p:sldId id="732" r:id="rId387"/>
    <p:sldId id="733" r:id="rId388"/>
    <p:sldId id="734" r:id="rId389"/>
    <p:sldId id="735" r:id="rId390"/>
    <p:sldId id="736" r:id="rId391"/>
    <p:sldId id="737" r:id="rId392"/>
    <p:sldId id="738" r:id="rId393"/>
    <p:sldId id="740" r:id="rId394"/>
    <p:sldId id="741" r:id="rId395"/>
    <p:sldId id="742" r:id="rId396"/>
    <p:sldId id="743" r:id="rId397"/>
    <p:sldId id="744" r:id="rId398"/>
    <p:sldId id="745" r:id="rId399"/>
    <p:sldId id="746" r:id="rId400"/>
    <p:sldId id="747" r:id="rId401"/>
    <p:sldId id="748" r:id="rId402"/>
    <p:sldId id="749" r:id="rId403"/>
    <p:sldId id="750" r:id="rId404"/>
    <p:sldId id="751" r:id="rId405"/>
    <p:sldId id="752" r:id="rId406"/>
    <p:sldId id="753" r:id="rId407"/>
    <p:sldId id="754" r:id="rId408"/>
    <p:sldId id="755" r:id="rId409"/>
    <p:sldId id="756" r:id="rId410"/>
    <p:sldId id="757" r:id="rId411"/>
    <p:sldId id="962" r:id="rId412"/>
    <p:sldId id="758" r:id="rId413"/>
    <p:sldId id="759" r:id="rId414"/>
    <p:sldId id="760" r:id="rId415"/>
    <p:sldId id="761" r:id="rId416"/>
    <p:sldId id="762" r:id="rId417"/>
    <p:sldId id="884" r:id="rId418"/>
    <p:sldId id="1216" r:id="rId419"/>
    <p:sldId id="812" r:id="rId420"/>
    <p:sldId id="813" r:id="rId421"/>
    <p:sldId id="814" r:id="rId422"/>
    <p:sldId id="918" r:id="rId423"/>
    <p:sldId id="921" r:id="rId424"/>
    <p:sldId id="1136" r:id="rId425"/>
    <p:sldId id="964" r:id="rId426"/>
    <p:sldId id="966" r:id="rId427"/>
    <p:sldId id="965" r:id="rId428"/>
    <p:sldId id="925" r:id="rId429"/>
    <p:sldId id="926" r:id="rId430"/>
    <p:sldId id="927" r:id="rId431"/>
    <p:sldId id="1234" r:id="rId432"/>
    <p:sldId id="1070" r:id="rId433"/>
    <p:sldId id="815" r:id="rId434"/>
    <p:sldId id="816" r:id="rId435"/>
    <p:sldId id="817" r:id="rId436"/>
    <p:sldId id="818" r:id="rId437"/>
    <p:sldId id="819" r:id="rId438"/>
    <p:sldId id="820" r:id="rId439"/>
    <p:sldId id="821" r:id="rId440"/>
    <p:sldId id="822" r:id="rId441"/>
    <p:sldId id="823" r:id="rId442"/>
    <p:sldId id="1262" r:id="rId443"/>
    <p:sldId id="1263" r:id="rId444"/>
    <p:sldId id="824" r:id="rId445"/>
    <p:sldId id="830" r:id="rId446"/>
    <p:sldId id="1248" r:id="rId447"/>
    <p:sldId id="1241" r:id="rId448"/>
    <p:sldId id="1242" r:id="rId449"/>
    <p:sldId id="1243" r:id="rId450"/>
    <p:sldId id="1293" r:id="rId451"/>
    <p:sldId id="1246" r:id="rId452"/>
    <p:sldId id="1247" r:id="rId453"/>
    <p:sldId id="831" r:id="rId454"/>
    <p:sldId id="832" r:id="rId455"/>
    <p:sldId id="834" r:id="rId456"/>
    <p:sldId id="835" r:id="rId457"/>
    <p:sldId id="836" r:id="rId458"/>
    <p:sldId id="837" r:id="rId459"/>
    <p:sldId id="838" r:id="rId460"/>
    <p:sldId id="839" r:id="rId461"/>
    <p:sldId id="840" r:id="rId462"/>
    <p:sldId id="841" r:id="rId463"/>
    <p:sldId id="842" r:id="rId464"/>
    <p:sldId id="843" r:id="rId465"/>
    <p:sldId id="844" r:id="rId466"/>
    <p:sldId id="845" r:id="rId467"/>
    <p:sldId id="847" r:id="rId468"/>
    <p:sldId id="1249" r:id="rId469"/>
    <p:sldId id="848" r:id="rId470"/>
    <p:sldId id="1219" r:id="rId471"/>
    <p:sldId id="849" r:id="rId472"/>
    <p:sldId id="1144" r:id="rId473"/>
    <p:sldId id="1145" r:id="rId474"/>
    <p:sldId id="1146" r:id="rId475"/>
    <p:sldId id="1003" r:id="rId476"/>
    <p:sldId id="1004" r:id="rId477"/>
    <p:sldId id="1148" r:id="rId478"/>
    <p:sldId id="1083" r:id="rId479"/>
    <p:sldId id="1012" r:id="rId480"/>
    <p:sldId id="1013" r:id="rId481"/>
    <p:sldId id="1014" r:id="rId482"/>
    <p:sldId id="1049" r:id="rId483"/>
    <p:sldId id="1084" r:id="rId484"/>
    <p:sldId id="1015" r:id="rId485"/>
    <p:sldId id="1328" r:id="rId486"/>
    <p:sldId id="1259" r:id="rId487"/>
    <p:sldId id="1016" r:id="rId488"/>
    <p:sldId id="1017" r:id="rId489"/>
    <p:sldId id="1046" r:id="rId490"/>
    <p:sldId id="1054" r:id="rId491"/>
    <p:sldId id="1021" r:id="rId492"/>
    <p:sldId id="1022" r:id="rId493"/>
    <p:sldId id="1057" r:id="rId494"/>
    <p:sldId id="1024" r:id="rId495"/>
    <p:sldId id="1250" r:id="rId496"/>
    <p:sldId id="1071" r:id="rId497"/>
    <p:sldId id="1085" r:id="rId498"/>
    <p:sldId id="1150" r:id="rId499"/>
    <p:sldId id="1029" r:id="rId500"/>
    <p:sldId id="1151" r:id="rId501"/>
    <p:sldId id="1282" r:id="rId502"/>
    <p:sldId id="1153" r:id="rId503"/>
    <p:sldId id="1086" r:id="rId504"/>
    <p:sldId id="1033" r:id="rId505"/>
    <p:sldId id="1034" r:id="rId506"/>
    <p:sldId id="1154" r:id="rId507"/>
    <p:sldId id="1087" r:id="rId508"/>
    <p:sldId id="1037" r:id="rId509"/>
    <p:sldId id="1047" r:id="rId510"/>
    <p:sldId id="1060" r:id="rId511"/>
    <p:sldId id="1061" r:id="rId512"/>
    <p:sldId id="1062" r:id="rId513"/>
    <p:sldId id="1063" r:id="rId514"/>
    <p:sldId id="1156" r:id="rId515"/>
    <p:sldId id="1220" r:id="rId516"/>
    <p:sldId id="999" r:id="rId517"/>
    <p:sldId id="1000" r:id="rId518"/>
    <p:sldId id="1080" r:id="rId519"/>
    <p:sldId id="852" r:id="rId520"/>
    <p:sldId id="853" r:id="rId521"/>
    <p:sldId id="854" r:id="rId522"/>
    <p:sldId id="860" r:id="rId523"/>
    <p:sldId id="861" r:id="rId524"/>
    <p:sldId id="1317" r:id="rId525"/>
    <p:sldId id="859" r:id="rId526"/>
    <p:sldId id="863" r:id="rId527"/>
    <p:sldId id="1066" r:id="rId528"/>
    <p:sldId id="1064" r:id="rId529"/>
    <p:sldId id="1327" r:id="rId530"/>
    <p:sldId id="1318" r:id="rId531"/>
    <p:sldId id="1319" r:id="rId532"/>
    <p:sldId id="1320" r:id="rId533"/>
    <p:sldId id="1321" r:id="rId534"/>
    <p:sldId id="1322" r:id="rId535"/>
    <p:sldId id="1323" r:id="rId536"/>
    <p:sldId id="1324" r:id="rId537"/>
    <p:sldId id="1325" r:id="rId538"/>
    <p:sldId id="1333" r:id="rId539"/>
    <p:sldId id="1334" r:id="rId540"/>
    <p:sldId id="1335" r:id="rId541"/>
    <p:sldId id="1336" r:id="rId542"/>
    <p:sldId id="1337" r:id="rId543"/>
    <p:sldId id="1338" r:id="rId544"/>
    <p:sldId id="1339" r:id="rId545"/>
    <p:sldId id="1340" r:id="rId546"/>
    <p:sldId id="1341" r:id="rId547"/>
    <p:sldId id="1342" r:id="rId548"/>
    <p:sldId id="1343" r:id="rId549"/>
    <p:sldId id="1344" r:id="rId550"/>
    <p:sldId id="1345" r:id="rId551"/>
    <p:sldId id="1346" r:id="rId552"/>
    <p:sldId id="1002" r:id="rId553"/>
    <p:sldId id="985" r:id="rId554"/>
    <p:sldId id="1288" r:id="rId555"/>
    <p:sldId id="1082" r:id="rId556"/>
    <p:sldId id="992" r:id="rId557"/>
    <p:sldId id="1137" r:id="rId558"/>
    <p:sldId id="1173" r:id="rId559"/>
  </p:sldIdLst>
  <p:sldSz cx="12192000" cy="6858000"/>
  <p:notesSz cx="7315200" cy="9601200"/>
  <p:custDataLst>
    <p:tags r:id="rId5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3F2BCA1C-8AFE-4C5B-AC7C-19F02943D29E}">
          <p14:sldIdLst>
            <p14:sldId id="256"/>
            <p14:sldId id="1231"/>
            <p14:sldId id="1232"/>
            <p14:sldId id="349"/>
            <p14:sldId id="350"/>
            <p14:sldId id="361"/>
            <p14:sldId id="433"/>
            <p14:sldId id="437"/>
            <p14:sldId id="1235"/>
            <p14:sldId id="1283"/>
            <p14:sldId id="1284"/>
            <p14:sldId id="1285"/>
            <p14:sldId id="1286"/>
            <p14:sldId id="438"/>
            <p14:sldId id="396"/>
            <p14:sldId id="397"/>
            <p14:sldId id="885"/>
            <p14:sldId id="408"/>
            <p14:sldId id="404"/>
            <p14:sldId id="412"/>
            <p14:sldId id="448"/>
            <p14:sldId id="1202"/>
            <p14:sldId id="348"/>
            <p14:sldId id="351"/>
            <p14:sldId id="427"/>
            <p14:sldId id="1224"/>
            <p14:sldId id="418"/>
            <p14:sldId id="1105"/>
            <p14:sldId id="409"/>
            <p14:sldId id="975"/>
            <p14:sldId id="952"/>
            <p14:sldId id="953"/>
            <p14:sldId id="1267"/>
            <p14:sldId id="1268"/>
            <p14:sldId id="1273"/>
            <p14:sldId id="1269"/>
            <p14:sldId id="1274"/>
            <p14:sldId id="1271"/>
            <p14:sldId id="1272"/>
            <p14:sldId id="436"/>
            <p14:sldId id="1120"/>
            <p14:sldId id="447"/>
            <p14:sldId id="421"/>
            <p14:sldId id="445"/>
            <p14:sldId id="1204"/>
            <p14:sldId id="449"/>
            <p14:sldId id="451"/>
            <p14:sldId id="450"/>
            <p14:sldId id="452"/>
            <p14:sldId id="1199"/>
            <p14:sldId id="455"/>
            <p14:sldId id="456"/>
            <p14:sldId id="457"/>
            <p14:sldId id="458"/>
            <p14:sldId id="459"/>
            <p14:sldId id="460"/>
            <p14:sldId id="461"/>
            <p14:sldId id="462"/>
            <p14:sldId id="463"/>
            <p14:sldId id="464"/>
            <p14:sldId id="465"/>
            <p14:sldId id="1200"/>
            <p14:sldId id="467"/>
            <p14:sldId id="468"/>
            <p14:sldId id="469"/>
            <p14:sldId id="470"/>
            <p14:sldId id="489"/>
            <p14:sldId id="945"/>
            <p14:sldId id="946"/>
            <p14:sldId id="474"/>
            <p14:sldId id="475"/>
            <p14:sldId id="476"/>
            <p14:sldId id="477"/>
            <p14:sldId id="1097"/>
            <p14:sldId id="1104"/>
            <p14:sldId id="1306"/>
            <p14:sldId id="1301"/>
            <p14:sldId id="1299"/>
            <p14:sldId id="1302"/>
            <p14:sldId id="1303"/>
            <p14:sldId id="490"/>
            <p14:sldId id="479"/>
            <p14:sldId id="481"/>
            <p14:sldId id="482"/>
            <p14:sldId id="483"/>
            <p14:sldId id="484"/>
            <p14:sldId id="485"/>
            <p14:sldId id="486"/>
            <p14:sldId id="487"/>
            <p14:sldId id="488"/>
            <p14:sldId id="1042"/>
            <p14:sldId id="898"/>
            <p14:sldId id="1181"/>
            <p14:sldId id="1332"/>
            <p14:sldId id="1182"/>
            <p14:sldId id="1183"/>
            <p14:sldId id="1311"/>
            <p14:sldId id="904"/>
            <p14:sldId id="1193"/>
            <p14:sldId id="1166"/>
            <p14:sldId id="1236"/>
            <p14:sldId id="1184"/>
            <p14:sldId id="1169"/>
            <p14:sldId id="1329"/>
            <p14:sldId id="1330"/>
            <p14:sldId id="1347"/>
            <p14:sldId id="1348"/>
            <p14:sldId id="878"/>
            <p14:sldId id="1206"/>
            <p14:sldId id="491"/>
            <p14:sldId id="492"/>
            <p14:sldId id="493"/>
            <p14:sldId id="494"/>
            <p14:sldId id="1287"/>
            <p14:sldId id="1307"/>
            <p14:sldId id="497"/>
            <p14:sldId id="1281"/>
            <p14:sldId id="498"/>
            <p14:sldId id="973"/>
            <p14:sldId id="500"/>
            <p14:sldId id="502"/>
            <p14:sldId id="887"/>
            <p14:sldId id="1308"/>
            <p14:sldId id="507"/>
            <p14:sldId id="508"/>
            <p14:sldId id="509"/>
            <p14:sldId id="510"/>
            <p14:sldId id="511"/>
            <p14:sldId id="512"/>
            <p14:sldId id="513"/>
            <p14:sldId id="1043"/>
            <p14:sldId id="906"/>
            <p14:sldId id="907"/>
            <p14:sldId id="908"/>
            <p14:sldId id="909"/>
            <p14:sldId id="968"/>
            <p14:sldId id="910"/>
            <p14:sldId id="911"/>
            <p14:sldId id="515"/>
            <p14:sldId id="517"/>
            <p14:sldId id="518"/>
            <p14:sldId id="519"/>
            <p14:sldId id="520"/>
            <p14:sldId id="521"/>
            <p14:sldId id="1186"/>
            <p14:sldId id="1187"/>
            <p14:sldId id="880"/>
            <p14:sldId id="1209"/>
            <p14:sldId id="522"/>
            <p14:sldId id="523"/>
            <p14:sldId id="524"/>
            <p14:sldId id="527"/>
            <p14:sldId id="888"/>
            <p14:sldId id="1309"/>
            <p14:sldId id="1133"/>
            <p14:sldId id="1304"/>
            <p14:sldId id="530"/>
            <p14:sldId id="531"/>
            <p14:sldId id="532"/>
            <p14:sldId id="534"/>
            <p14:sldId id="1292"/>
            <p14:sldId id="535"/>
            <p14:sldId id="536"/>
            <p14:sldId id="537"/>
            <p14:sldId id="889"/>
            <p14:sldId id="890"/>
            <p14:sldId id="540"/>
            <p14:sldId id="958"/>
            <p14:sldId id="959"/>
            <p14:sldId id="957"/>
            <p14:sldId id="541"/>
            <p14:sldId id="542"/>
            <p14:sldId id="949"/>
            <p14:sldId id="543"/>
            <p14:sldId id="544"/>
            <p14:sldId id="960"/>
            <p14:sldId id="891"/>
            <p14:sldId id="892"/>
            <p14:sldId id="550"/>
            <p14:sldId id="551"/>
            <p14:sldId id="548"/>
            <p14:sldId id="549"/>
            <p14:sldId id="552"/>
            <p14:sldId id="553"/>
            <p14:sldId id="1258"/>
            <p14:sldId id="554"/>
            <p14:sldId id="555"/>
            <p14:sldId id="556"/>
            <p14:sldId id="1310"/>
            <p14:sldId id="893"/>
            <p14:sldId id="559"/>
            <p14:sldId id="560"/>
            <p14:sldId id="561"/>
            <p14:sldId id="562"/>
            <p14:sldId id="563"/>
            <p14:sldId id="565"/>
            <p14:sldId id="566"/>
            <p14:sldId id="567"/>
            <p14:sldId id="569"/>
            <p14:sldId id="571"/>
            <p14:sldId id="572"/>
            <p14:sldId id="573"/>
            <p14:sldId id="574"/>
            <p14:sldId id="575"/>
            <p14:sldId id="578"/>
            <p14:sldId id="579"/>
            <p14:sldId id="1260"/>
            <p14:sldId id="1266"/>
            <p14:sldId id="581"/>
            <p14:sldId id="582"/>
            <p14:sldId id="583"/>
            <p14:sldId id="584"/>
            <p14:sldId id="585"/>
            <p14:sldId id="586"/>
            <p14:sldId id="587"/>
            <p14:sldId id="588"/>
            <p14:sldId id="589"/>
            <p14:sldId id="590"/>
            <p14:sldId id="591"/>
            <p14:sldId id="894"/>
            <p14:sldId id="593"/>
            <p14:sldId id="594"/>
            <p14:sldId id="595"/>
            <p14:sldId id="954"/>
            <p14:sldId id="881"/>
            <p14:sldId id="1210"/>
            <p14:sldId id="596"/>
            <p14:sldId id="597"/>
            <p14:sldId id="1305"/>
            <p14:sldId id="599"/>
            <p14:sldId id="1157"/>
            <p14:sldId id="601"/>
            <p14:sldId id="602"/>
            <p14:sldId id="603"/>
            <p14:sldId id="604"/>
            <p14:sldId id="605"/>
            <p14:sldId id="606"/>
            <p14:sldId id="607"/>
            <p14:sldId id="609"/>
            <p14:sldId id="608"/>
            <p14:sldId id="610"/>
            <p14:sldId id="611"/>
            <p14:sldId id="612"/>
            <p14:sldId id="613"/>
            <p14:sldId id="1312"/>
            <p14:sldId id="614"/>
            <p14:sldId id="615"/>
            <p14:sldId id="1313"/>
            <p14:sldId id="617"/>
            <p14:sldId id="618"/>
            <p14:sldId id="619"/>
            <p14:sldId id="620"/>
            <p14:sldId id="1226"/>
            <p14:sldId id="622"/>
            <p14:sldId id="623"/>
            <p14:sldId id="624"/>
            <p14:sldId id="1314"/>
            <p14:sldId id="626"/>
            <p14:sldId id="627"/>
            <p14:sldId id="628"/>
            <p14:sldId id="629"/>
            <p14:sldId id="630"/>
            <p14:sldId id="631"/>
            <p14:sldId id="632"/>
            <p14:sldId id="633"/>
            <p14:sldId id="1158"/>
            <p14:sldId id="635"/>
            <p14:sldId id="636"/>
            <p14:sldId id="637"/>
            <p14:sldId id="638"/>
            <p14:sldId id="639"/>
            <p14:sldId id="640"/>
            <p14:sldId id="641"/>
            <p14:sldId id="1315"/>
            <p14:sldId id="643"/>
            <p14:sldId id="1238"/>
            <p14:sldId id="644"/>
            <p14:sldId id="645"/>
            <p14:sldId id="646"/>
            <p14:sldId id="647"/>
            <p14:sldId id="648"/>
            <p14:sldId id="649"/>
            <p14:sldId id="650"/>
            <p14:sldId id="651"/>
            <p14:sldId id="652"/>
            <p14:sldId id="653"/>
            <p14:sldId id="654"/>
            <p14:sldId id="655"/>
            <p14:sldId id="656"/>
            <p14:sldId id="657"/>
            <p14:sldId id="658"/>
            <p14:sldId id="659"/>
            <p14:sldId id="882"/>
            <p14:sldId id="1194"/>
            <p14:sldId id="1212"/>
            <p14:sldId id="660"/>
            <p14:sldId id="661"/>
            <p14:sldId id="662"/>
            <p14:sldId id="663"/>
            <p14:sldId id="1176"/>
            <p14:sldId id="665"/>
            <p14:sldId id="666"/>
            <p14:sldId id="1316"/>
            <p14:sldId id="1179"/>
            <p14:sldId id="1189"/>
            <p14:sldId id="1190"/>
            <p14:sldId id="672"/>
            <p14:sldId id="673"/>
            <p14:sldId id="674"/>
            <p14:sldId id="1110"/>
            <p14:sldId id="676"/>
            <p14:sldId id="677"/>
            <p14:sldId id="678"/>
            <p14:sldId id="679"/>
            <p14:sldId id="680"/>
            <p14:sldId id="681"/>
            <p14:sldId id="1111"/>
            <p14:sldId id="1113"/>
            <p14:sldId id="1275"/>
            <p14:sldId id="1276"/>
            <p14:sldId id="1277"/>
            <p14:sldId id="1278"/>
            <p14:sldId id="1279"/>
            <p14:sldId id="1280"/>
            <p14:sldId id="682"/>
            <p14:sldId id="683"/>
            <p14:sldId id="684"/>
            <p14:sldId id="685"/>
            <p14:sldId id="686"/>
            <p14:sldId id="687"/>
            <p14:sldId id="688"/>
            <p14:sldId id="689"/>
            <p14:sldId id="690"/>
            <p14:sldId id="691"/>
            <p14:sldId id="692"/>
            <p14:sldId id="693"/>
            <p14:sldId id="694"/>
            <p14:sldId id="695"/>
            <p14:sldId id="696"/>
            <p14:sldId id="697"/>
            <p14:sldId id="1215"/>
            <p14:sldId id="698"/>
            <p14:sldId id="699"/>
            <p14:sldId id="700"/>
            <p14:sldId id="701"/>
            <p14:sldId id="702"/>
            <p14:sldId id="1256"/>
            <p14:sldId id="1135"/>
            <p14:sldId id="703"/>
            <p14:sldId id="961"/>
            <p14:sldId id="707"/>
            <p14:sldId id="708"/>
            <p14:sldId id="709"/>
            <p14:sldId id="710"/>
            <p14:sldId id="711"/>
            <p14:sldId id="713"/>
            <p14:sldId id="714"/>
            <p14:sldId id="1164"/>
            <p14:sldId id="715"/>
            <p14:sldId id="716"/>
            <p14:sldId id="717"/>
            <p14:sldId id="718"/>
            <p14:sldId id="720"/>
            <p14:sldId id="719"/>
            <p14:sldId id="721"/>
            <p14:sldId id="722"/>
            <p14:sldId id="723"/>
            <p14:sldId id="724"/>
            <p14:sldId id="1069"/>
            <p14:sldId id="726"/>
            <p14:sldId id="727"/>
            <p14:sldId id="994"/>
            <p14:sldId id="729"/>
            <p14:sldId id="730"/>
            <p14:sldId id="731"/>
            <p14:sldId id="732"/>
            <p14:sldId id="733"/>
            <p14:sldId id="734"/>
            <p14:sldId id="735"/>
            <p14:sldId id="736"/>
            <p14:sldId id="737"/>
            <p14:sldId id="738"/>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962"/>
            <p14:sldId id="758"/>
            <p14:sldId id="759"/>
            <p14:sldId id="760"/>
            <p14:sldId id="761"/>
            <p14:sldId id="762"/>
            <p14:sldId id="884"/>
            <p14:sldId id="1216"/>
            <p14:sldId id="812"/>
            <p14:sldId id="813"/>
            <p14:sldId id="814"/>
            <p14:sldId id="918"/>
            <p14:sldId id="921"/>
            <p14:sldId id="1136"/>
            <p14:sldId id="964"/>
            <p14:sldId id="966"/>
            <p14:sldId id="965"/>
            <p14:sldId id="925"/>
            <p14:sldId id="926"/>
            <p14:sldId id="927"/>
            <p14:sldId id="1234"/>
            <p14:sldId id="1070"/>
            <p14:sldId id="815"/>
            <p14:sldId id="816"/>
            <p14:sldId id="817"/>
            <p14:sldId id="818"/>
            <p14:sldId id="819"/>
            <p14:sldId id="820"/>
            <p14:sldId id="821"/>
            <p14:sldId id="822"/>
            <p14:sldId id="823"/>
            <p14:sldId id="1262"/>
            <p14:sldId id="1263"/>
            <p14:sldId id="824"/>
            <p14:sldId id="830"/>
            <p14:sldId id="1248"/>
            <p14:sldId id="1241"/>
            <p14:sldId id="1242"/>
            <p14:sldId id="1243"/>
            <p14:sldId id="1293"/>
            <p14:sldId id="1246"/>
            <p14:sldId id="1247"/>
            <p14:sldId id="831"/>
            <p14:sldId id="832"/>
            <p14:sldId id="834"/>
            <p14:sldId id="835"/>
            <p14:sldId id="836"/>
            <p14:sldId id="837"/>
            <p14:sldId id="838"/>
            <p14:sldId id="839"/>
            <p14:sldId id="840"/>
            <p14:sldId id="841"/>
            <p14:sldId id="842"/>
            <p14:sldId id="843"/>
            <p14:sldId id="844"/>
            <p14:sldId id="845"/>
            <p14:sldId id="847"/>
            <p14:sldId id="1249"/>
            <p14:sldId id="848"/>
            <p14:sldId id="1219"/>
            <p14:sldId id="849"/>
            <p14:sldId id="1144"/>
            <p14:sldId id="1145"/>
            <p14:sldId id="1146"/>
            <p14:sldId id="1003"/>
            <p14:sldId id="1004"/>
            <p14:sldId id="1148"/>
            <p14:sldId id="1083"/>
            <p14:sldId id="1012"/>
            <p14:sldId id="1013"/>
            <p14:sldId id="1014"/>
            <p14:sldId id="1049"/>
            <p14:sldId id="1084"/>
            <p14:sldId id="1015"/>
            <p14:sldId id="1328"/>
            <p14:sldId id="1259"/>
            <p14:sldId id="1016"/>
            <p14:sldId id="1017"/>
            <p14:sldId id="1046"/>
            <p14:sldId id="1054"/>
            <p14:sldId id="1021"/>
            <p14:sldId id="1022"/>
            <p14:sldId id="1057"/>
            <p14:sldId id="1024"/>
            <p14:sldId id="1250"/>
            <p14:sldId id="1071"/>
            <p14:sldId id="1085"/>
            <p14:sldId id="1150"/>
            <p14:sldId id="1029"/>
            <p14:sldId id="1151"/>
            <p14:sldId id="1282"/>
            <p14:sldId id="1153"/>
            <p14:sldId id="1086"/>
            <p14:sldId id="1033"/>
            <p14:sldId id="1034"/>
            <p14:sldId id="1154"/>
            <p14:sldId id="1087"/>
            <p14:sldId id="1037"/>
            <p14:sldId id="1047"/>
            <p14:sldId id="1060"/>
            <p14:sldId id="1061"/>
            <p14:sldId id="1062"/>
            <p14:sldId id="1063"/>
            <p14:sldId id="1156"/>
            <p14:sldId id="1220"/>
            <p14:sldId id="999"/>
            <p14:sldId id="1000"/>
            <p14:sldId id="1080"/>
            <p14:sldId id="852"/>
            <p14:sldId id="853"/>
            <p14:sldId id="854"/>
            <p14:sldId id="860"/>
            <p14:sldId id="861"/>
            <p14:sldId id="1317"/>
            <p14:sldId id="859"/>
            <p14:sldId id="863"/>
            <p14:sldId id="1066"/>
            <p14:sldId id="1064"/>
          </p14:sldIdLst>
        </p14:section>
        <p14:section name="ADM201 Final Project" id="{6DF36203-FB82-4348-9AFE-8C287851FBC6}">
          <p14:sldIdLst>
            <p14:sldId id="1327"/>
            <p14:sldId id="1318"/>
            <p14:sldId id="1319"/>
            <p14:sldId id="1320"/>
            <p14:sldId id="1321"/>
            <p14:sldId id="1322"/>
            <p14:sldId id="1323"/>
            <p14:sldId id="1324"/>
            <p14:sldId id="1325"/>
          </p14:sldIdLst>
        </p14:section>
        <p14:section name="ADM201C CERT Content" id="{926E6085-1F78-4B2F-80A5-A8BBBBA196E4}">
          <p14:sldIdLst>
            <p14:sldId id="1333"/>
            <p14:sldId id="1334"/>
            <p14:sldId id="1335"/>
            <p14:sldId id="1336"/>
            <p14:sldId id="1337"/>
            <p14:sldId id="1338"/>
            <p14:sldId id="1339"/>
            <p14:sldId id="1340"/>
            <p14:sldId id="1341"/>
            <p14:sldId id="1342"/>
            <p14:sldId id="1343"/>
            <p14:sldId id="1344"/>
            <p14:sldId id="1345"/>
            <p14:sldId id="1346"/>
          </p14:sldIdLst>
        </p14:section>
        <p14:section name="Closing Slides" id="{A15BFD1D-CEE3-4AAA-8845-2B3B007B1AD2}">
          <p14:sldIdLst>
            <p14:sldId id="1002"/>
            <p14:sldId id="985"/>
            <p14:sldId id="1288"/>
            <p14:sldId id="1082"/>
            <p14:sldId id="992"/>
            <p14:sldId id="1137"/>
            <p14:sldId id="1173"/>
          </p14:sldIdLst>
        </p14:section>
      </p14:sectionLst>
    </p:ext>
    <p:ext uri="{EFAFB233-063F-42B5-8137-9DF3F51BA10A}">
      <p15:sldGuideLst xmlns:p15="http://schemas.microsoft.com/office/powerpoint/2012/main">
        <p15:guide id="1" orient="horz" pos="240">
          <p15:clr>
            <a:srgbClr val="A4A3A4"/>
          </p15:clr>
        </p15:guide>
        <p15:guide id="2" orient="horz" pos="4080">
          <p15:clr>
            <a:srgbClr val="A4A3A4"/>
          </p15:clr>
        </p15:guide>
        <p15:guide id="3" orient="horz" pos="1920">
          <p15:clr>
            <a:srgbClr val="A4A3A4"/>
          </p15:clr>
        </p15:guide>
        <p15:guide id="4" orient="horz" pos="250">
          <p15:clr>
            <a:srgbClr val="A4A3A4"/>
          </p15:clr>
        </p15:guide>
        <p15:guide id="5" orient="horz">
          <p15:clr>
            <a:srgbClr val="A4A3A4"/>
          </p15:clr>
        </p15:guide>
        <p15:guide id="6" orient="horz" pos="833">
          <p15:clr>
            <a:srgbClr val="A4A3A4"/>
          </p15:clr>
        </p15:guide>
        <p15:guide id="7" orient="horz" pos="775">
          <p15:clr>
            <a:srgbClr val="A4A3A4"/>
          </p15:clr>
        </p15:guide>
        <p15:guide id="8" pos="240">
          <p15:clr>
            <a:srgbClr val="A4A3A4"/>
          </p15:clr>
        </p15:guide>
        <p15:guide id="9" pos="5568">
          <p15:clr>
            <a:srgbClr val="A4A3A4"/>
          </p15:clr>
        </p15:guide>
        <p15:guide id="10" pos="816">
          <p15:clr>
            <a:srgbClr val="A4A3A4"/>
          </p15:clr>
        </p15:guide>
        <p15:guide id="11" pos="2880">
          <p15:clr>
            <a:srgbClr val="A4A3A4"/>
          </p15:clr>
        </p15:guide>
        <p15:guide id="12" pos="1056">
          <p15:clr>
            <a:srgbClr val="A4A3A4"/>
          </p15:clr>
        </p15:guide>
        <p15:guide id="13" pos="314">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sharron" initials="u" lastIdx="194" clrIdx="0"/>
  <p:cmAuthor id="1" name="John R. Goldie" initials="JGoldie" lastIdx="3" clrIdx="1"/>
  <p:cmAuthor id="2" name="Jillian West" initials="JW" lastIdx="34" clrIdx="2"/>
  <p:cmAuthor id="3" name="Jon Oatham" initials="JO" lastIdx="187" clrIdx="3"/>
  <p:cmAuthor id="4" name="bmacellaro-wickman" initials="b" lastIdx="95" clrIdx="4"/>
  <p:cmAuthor id="5" name="John Goldie" initials="JRG" lastIdx="20" clrIdx="5"/>
  <p:cmAuthor id="6" name="Emily Kaufman" initials="ID" lastIdx="9" clrIdx="6"/>
  <p:cmAuthor id="7" name="joatham" initials="JJO" lastIdx="290" clrIdx="7"/>
  <p:cmAuthor id="8" name="tzelman" initials="tz" lastIdx="1" clrIdx="8"/>
  <p:cmAuthor id="9" name="mjorjani" initials="m" lastIdx="19" clrIdx="9"/>
  <p:cmAuthor id="10" name="jgoldie" initials="JRG" lastIdx="1" clrIdx="10"/>
  <p:cmAuthor id="11" name="jgoldie" initials="j" lastIdx="6" clrIdx="11"/>
  <p:cmAuthor id="12" name="Amanda Kelly" initials="" lastIdx="4" clrIdx="12"/>
  <p:cmAuthor id="13" name="Lauren Milstid" initials="LM" lastIdx="15" clrIdx="13">
    <p:extLst/>
  </p:cmAuthor>
  <p:cmAuthor id="14" name="Meghan Willman" initials="MW" lastIdx="3" clrIdx="1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7F7F7F"/>
    <a:srgbClr val="6C0000"/>
    <a:srgbClr val="009644"/>
    <a:srgbClr val="025F98"/>
    <a:srgbClr val="6C83F4"/>
    <a:srgbClr val="0065B0"/>
    <a:srgbClr val="FFFFFF"/>
    <a:srgbClr val="002776"/>
    <a:srgbClr val="7CC1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8" autoAdjust="0"/>
    <p:restoredTop sz="79946" autoAdjust="0"/>
  </p:normalViewPr>
  <p:slideViewPr>
    <p:cSldViewPr snapToGrid="0" showGuides="1">
      <p:cViewPr varScale="1">
        <p:scale>
          <a:sx n="102" d="100"/>
          <a:sy n="102" d="100"/>
        </p:scale>
        <p:origin x="522" y="108"/>
      </p:cViewPr>
      <p:guideLst>
        <p:guide orient="horz" pos="240"/>
        <p:guide orient="horz" pos="4080"/>
        <p:guide orient="horz" pos="1920"/>
        <p:guide orient="horz" pos="250"/>
        <p:guide orient="horz"/>
        <p:guide orient="horz" pos="833"/>
        <p:guide orient="horz" pos="775"/>
        <p:guide pos="240"/>
        <p:guide pos="5568"/>
        <p:guide pos="816"/>
        <p:guide pos="2880"/>
        <p:guide pos="1056"/>
        <p:guide pos="314"/>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66" d="100"/>
        <a:sy n="66" d="100"/>
      </p:scale>
      <p:origin x="0" y="0"/>
    </p:cViewPr>
  </p:notesTextViewPr>
  <p:sorterViewPr>
    <p:cViewPr>
      <p:scale>
        <a:sx n="100" d="100"/>
        <a:sy n="100" d="100"/>
      </p:scale>
      <p:origin x="0" y="522"/>
    </p:cViewPr>
  </p:sorterViewPr>
  <p:notesViewPr>
    <p:cSldViewPr snapToGrid="0" showGuides="1">
      <p:cViewPr varScale="1">
        <p:scale>
          <a:sx n="93" d="100"/>
          <a:sy n="93" d="100"/>
        </p:scale>
        <p:origin x="3492" y="102"/>
      </p:cViewPr>
      <p:guideLst>
        <p:guide orient="horz" pos="3024"/>
        <p:guide pos="2304"/>
      </p:guideLst>
    </p:cSldViewPr>
  </p:notesViewPr>
  <p:gridSpacing cx="38405" cy="38405"/>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99" Type="http://schemas.openxmlformats.org/officeDocument/2006/relationships/slide" Target="slides/slide288.xml"/><Relationship Id="rId21" Type="http://schemas.openxmlformats.org/officeDocument/2006/relationships/slide" Target="slides/slide10.xml"/><Relationship Id="rId63" Type="http://schemas.openxmlformats.org/officeDocument/2006/relationships/slide" Target="slides/slide52.xml"/><Relationship Id="rId159" Type="http://schemas.openxmlformats.org/officeDocument/2006/relationships/slide" Target="slides/slide148.xml"/><Relationship Id="rId324" Type="http://schemas.openxmlformats.org/officeDocument/2006/relationships/slide" Target="slides/slide313.xml"/><Relationship Id="rId366" Type="http://schemas.openxmlformats.org/officeDocument/2006/relationships/slide" Target="slides/slide355.xml"/><Relationship Id="rId531" Type="http://schemas.openxmlformats.org/officeDocument/2006/relationships/slide" Target="slides/slide520.xml"/><Relationship Id="rId170" Type="http://schemas.openxmlformats.org/officeDocument/2006/relationships/slide" Target="slides/slide159.xml"/><Relationship Id="rId226" Type="http://schemas.openxmlformats.org/officeDocument/2006/relationships/slide" Target="slides/slide215.xml"/><Relationship Id="rId433" Type="http://schemas.openxmlformats.org/officeDocument/2006/relationships/slide" Target="slides/slide422.xml"/><Relationship Id="rId268" Type="http://schemas.openxmlformats.org/officeDocument/2006/relationships/slide" Target="slides/slide257.xml"/><Relationship Id="rId475" Type="http://schemas.openxmlformats.org/officeDocument/2006/relationships/slide" Target="slides/slide464.xml"/><Relationship Id="rId32" Type="http://schemas.openxmlformats.org/officeDocument/2006/relationships/slide" Target="slides/slide21.xml"/><Relationship Id="rId74" Type="http://schemas.openxmlformats.org/officeDocument/2006/relationships/slide" Target="slides/slide63.xml"/><Relationship Id="rId128" Type="http://schemas.openxmlformats.org/officeDocument/2006/relationships/slide" Target="slides/slide117.xml"/><Relationship Id="rId335" Type="http://schemas.openxmlformats.org/officeDocument/2006/relationships/slide" Target="slides/slide324.xml"/><Relationship Id="rId377" Type="http://schemas.openxmlformats.org/officeDocument/2006/relationships/slide" Target="slides/slide366.xml"/><Relationship Id="rId500" Type="http://schemas.openxmlformats.org/officeDocument/2006/relationships/slide" Target="slides/slide489.xml"/><Relationship Id="rId542" Type="http://schemas.openxmlformats.org/officeDocument/2006/relationships/slide" Target="slides/slide531.xml"/><Relationship Id="rId5" Type="http://schemas.openxmlformats.org/officeDocument/2006/relationships/slideMaster" Target="slideMasters/slideMaster5.xml"/><Relationship Id="rId181" Type="http://schemas.openxmlformats.org/officeDocument/2006/relationships/slide" Target="slides/slide170.xml"/><Relationship Id="rId237" Type="http://schemas.openxmlformats.org/officeDocument/2006/relationships/slide" Target="slides/slide226.xml"/><Relationship Id="rId402" Type="http://schemas.openxmlformats.org/officeDocument/2006/relationships/slide" Target="slides/slide391.xml"/><Relationship Id="rId279" Type="http://schemas.openxmlformats.org/officeDocument/2006/relationships/slide" Target="slides/slide268.xml"/><Relationship Id="rId444" Type="http://schemas.openxmlformats.org/officeDocument/2006/relationships/slide" Target="slides/slide433.xml"/><Relationship Id="rId486" Type="http://schemas.openxmlformats.org/officeDocument/2006/relationships/slide" Target="slides/slide475.xml"/><Relationship Id="rId43" Type="http://schemas.openxmlformats.org/officeDocument/2006/relationships/slide" Target="slides/slide32.xml"/><Relationship Id="rId139" Type="http://schemas.openxmlformats.org/officeDocument/2006/relationships/slide" Target="slides/slide128.xml"/><Relationship Id="rId290" Type="http://schemas.openxmlformats.org/officeDocument/2006/relationships/slide" Target="slides/slide279.xml"/><Relationship Id="rId304" Type="http://schemas.openxmlformats.org/officeDocument/2006/relationships/slide" Target="slides/slide293.xml"/><Relationship Id="rId346" Type="http://schemas.openxmlformats.org/officeDocument/2006/relationships/slide" Target="slides/slide335.xml"/><Relationship Id="rId388" Type="http://schemas.openxmlformats.org/officeDocument/2006/relationships/slide" Target="slides/slide377.xml"/><Relationship Id="rId511" Type="http://schemas.openxmlformats.org/officeDocument/2006/relationships/slide" Target="slides/slide500.xml"/><Relationship Id="rId553" Type="http://schemas.openxmlformats.org/officeDocument/2006/relationships/slide" Target="slides/slide542.xml"/><Relationship Id="rId85" Type="http://schemas.openxmlformats.org/officeDocument/2006/relationships/slide" Target="slides/slide74.xml"/><Relationship Id="rId150" Type="http://schemas.openxmlformats.org/officeDocument/2006/relationships/slide" Target="slides/slide139.xml"/><Relationship Id="rId192" Type="http://schemas.openxmlformats.org/officeDocument/2006/relationships/slide" Target="slides/slide181.xml"/><Relationship Id="rId206" Type="http://schemas.openxmlformats.org/officeDocument/2006/relationships/slide" Target="slides/slide195.xml"/><Relationship Id="rId413" Type="http://schemas.openxmlformats.org/officeDocument/2006/relationships/slide" Target="slides/slide402.xml"/><Relationship Id="rId248" Type="http://schemas.openxmlformats.org/officeDocument/2006/relationships/slide" Target="slides/slide237.xml"/><Relationship Id="rId455" Type="http://schemas.openxmlformats.org/officeDocument/2006/relationships/slide" Target="slides/slide444.xml"/><Relationship Id="rId497" Type="http://schemas.openxmlformats.org/officeDocument/2006/relationships/slide" Target="slides/slide486.xml"/><Relationship Id="rId12" Type="http://schemas.openxmlformats.org/officeDocument/2006/relationships/slide" Target="slides/slide1.xml"/><Relationship Id="rId108" Type="http://schemas.openxmlformats.org/officeDocument/2006/relationships/slide" Target="slides/slide97.xml"/><Relationship Id="rId315" Type="http://schemas.openxmlformats.org/officeDocument/2006/relationships/slide" Target="slides/slide304.xml"/><Relationship Id="rId357" Type="http://schemas.openxmlformats.org/officeDocument/2006/relationships/slide" Target="slides/slide346.xml"/><Relationship Id="rId522" Type="http://schemas.openxmlformats.org/officeDocument/2006/relationships/slide" Target="slides/slide511.xml"/><Relationship Id="rId54" Type="http://schemas.openxmlformats.org/officeDocument/2006/relationships/slide" Target="slides/slide43.xml"/><Relationship Id="rId96" Type="http://schemas.openxmlformats.org/officeDocument/2006/relationships/slide" Target="slides/slide85.xml"/><Relationship Id="rId161" Type="http://schemas.openxmlformats.org/officeDocument/2006/relationships/slide" Target="slides/slide150.xml"/><Relationship Id="rId217" Type="http://schemas.openxmlformats.org/officeDocument/2006/relationships/slide" Target="slides/slide206.xml"/><Relationship Id="rId399" Type="http://schemas.openxmlformats.org/officeDocument/2006/relationships/slide" Target="slides/slide388.xml"/><Relationship Id="rId564" Type="http://schemas.openxmlformats.org/officeDocument/2006/relationships/presProps" Target="presProps.xml"/><Relationship Id="rId259" Type="http://schemas.openxmlformats.org/officeDocument/2006/relationships/slide" Target="slides/slide248.xml"/><Relationship Id="rId424" Type="http://schemas.openxmlformats.org/officeDocument/2006/relationships/slide" Target="slides/slide413.xml"/><Relationship Id="rId466" Type="http://schemas.openxmlformats.org/officeDocument/2006/relationships/slide" Target="slides/slide455.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326" Type="http://schemas.openxmlformats.org/officeDocument/2006/relationships/slide" Target="slides/slide315.xml"/><Relationship Id="rId533" Type="http://schemas.openxmlformats.org/officeDocument/2006/relationships/slide" Target="slides/slide522.xml"/><Relationship Id="rId65" Type="http://schemas.openxmlformats.org/officeDocument/2006/relationships/slide" Target="slides/slide54.xml"/><Relationship Id="rId130" Type="http://schemas.openxmlformats.org/officeDocument/2006/relationships/slide" Target="slides/slide119.xml"/><Relationship Id="rId368" Type="http://schemas.openxmlformats.org/officeDocument/2006/relationships/slide" Target="slides/slide357.xml"/><Relationship Id="rId172" Type="http://schemas.openxmlformats.org/officeDocument/2006/relationships/slide" Target="slides/slide161.xml"/><Relationship Id="rId228" Type="http://schemas.openxmlformats.org/officeDocument/2006/relationships/slide" Target="slides/slide217.xml"/><Relationship Id="rId435" Type="http://schemas.openxmlformats.org/officeDocument/2006/relationships/slide" Target="slides/slide424.xml"/><Relationship Id="rId477" Type="http://schemas.openxmlformats.org/officeDocument/2006/relationships/slide" Target="slides/slide466.xml"/><Relationship Id="rId281" Type="http://schemas.openxmlformats.org/officeDocument/2006/relationships/slide" Target="slides/slide270.xml"/><Relationship Id="rId337" Type="http://schemas.openxmlformats.org/officeDocument/2006/relationships/slide" Target="slides/slide326.xml"/><Relationship Id="rId502" Type="http://schemas.openxmlformats.org/officeDocument/2006/relationships/slide" Target="slides/slide491.xml"/><Relationship Id="rId34" Type="http://schemas.openxmlformats.org/officeDocument/2006/relationships/slide" Target="slides/slide23.xml"/><Relationship Id="rId76" Type="http://schemas.openxmlformats.org/officeDocument/2006/relationships/slide" Target="slides/slide65.xml"/><Relationship Id="rId141" Type="http://schemas.openxmlformats.org/officeDocument/2006/relationships/slide" Target="slides/slide130.xml"/><Relationship Id="rId379" Type="http://schemas.openxmlformats.org/officeDocument/2006/relationships/slide" Target="slides/slide368.xml"/><Relationship Id="rId544" Type="http://schemas.openxmlformats.org/officeDocument/2006/relationships/slide" Target="slides/slide533.xml"/><Relationship Id="rId7" Type="http://schemas.openxmlformats.org/officeDocument/2006/relationships/slideMaster" Target="slideMasters/slideMaster7.xml"/><Relationship Id="rId183" Type="http://schemas.openxmlformats.org/officeDocument/2006/relationships/slide" Target="slides/slide172.xml"/><Relationship Id="rId239" Type="http://schemas.openxmlformats.org/officeDocument/2006/relationships/slide" Target="slides/slide228.xml"/><Relationship Id="rId390" Type="http://schemas.openxmlformats.org/officeDocument/2006/relationships/slide" Target="slides/slide379.xml"/><Relationship Id="rId404" Type="http://schemas.openxmlformats.org/officeDocument/2006/relationships/slide" Target="slides/slide393.xml"/><Relationship Id="rId446" Type="http://schemas.openxmlformats.org/officeDocument/2006/relationships/slide" Target="slides/slide435.xml"/><Relationship Id="rId250" Type="http://schemas.openxmlformats.org/officeDocument/2006/relationships/slide" Target="slides/slide239.xml"/><Relationship Id="rId292" Type="http://schemas.openxmlformats.org/officeDocument/2006/relationships/slide" Target="slides/slide281.xml"/><Relationship Id="rId306" Type="http://schemas.openxmlformats.org/officeDocument/2006/relationships/slide" Target="slides/slide295.xml"/><Relationship Id="rId488" Type="http://schemas.openxmlformats.org/officeDocument/2006/relationships/slide" Target="slides/slide477.xml"/><Relationship Id="rId45" Type="http://schemas.openxmlformats.org/officeDocument/2006/relationships/slide" Target="slides/slide34.xml"/><Relationship Id="rId87" Type="http://schemas.openxmlformats.org/officeDocument/2006/relationships/slide" Target="slides/slide76.xml"/><Relationship Id="rId110" Type="http://schemas.openxmlformats.org/officeDocument/2006/relationships/slide" Target="slides/slide99.xml"/><Relationship Id="rId348" Type="http://schemas.openxmlformats.org/officeDocument/2006/relationships/slide" Target="slides/slide337.xml"/><Relationship Id="rId513" Type="http://schemas.openxmlformats.org/officeDocument/2006/relationships/slide" Target="slides/slide502.xml"/><Relationship Id="rId555" Type="http://schemas.openxmlformats.org/officeDocument/2006/relationships/slide" Target="slides/slide544.xml"/><Relationship Id="rId152" Type="http://schemas.openxmlformats.org/officeDocument/2006/relationships/slide" Target="slides/slide141.xml"/><Relationship Id="rId194" Type="http://schemas.openxmlformats.org/officeDocument/2006/relationships/slide" Target="slides/slide183.xml"/><Relationship Id="rId208" Type="http://schemas.openxmlformats.org/officeDocument/2006/relationships/slide" Target="slides/slide197.xml"/><Relationship Id="rId415" Type="http://schemas.openxmlformats.org/officeDocument/2006/relationships/slide" Target="slides/slide404.xml"/><Relationship Id="rId457" Type="http://schemas.openxmlformats.org/officeDocument/2006/relationships/slide" Target="slides/slide446.xml"/><Relationship Id="rId261" Type="http://schemas.openxmlformats.org/officeDocument/2006/relationships/slide" Target="slides/slide250.xml"/><Relationship Id="rId499" Type="http://schemas.openxmlformats.org/officeDocument/2006/relationships/slide" Target="slides/slide488.xml"/><Relationship Id="rId14" Type="http://schemas.openxmlformats.org/officeDocument/2006/relationships/slide" Target="slides/slide3.xml"/><Relationship Id="rId56" Type="http://schemas.openxmlformats.org/officeDocument/2006/relationships/slide" Target="slides/slide45.xml"/><Relationship Id="rId317" Type="http://schemas.openxmlformats.org/officeDocument/2006/relationships/slide" Target="slides/slide306.xml"/><Relationship Id="rId359" Type="http://schemas.openxmlformats.org/officeDocument/2006/relationships/slide" Target="slides/slide348.xml"/><Relationship Id="rId524" Type="http://schemas.openxmlformats.org/officeDocument/2006/relationships/slide" Target="slides/slide513.xml"/><Relationship Id="rId566" Type="http://schemas.openxmlformats.org/officeDocument/2006/relationships/theme" Target="theme/theme1.xml"/><Relationship Id="rId98" Type="http://schemas.openxmlformats.org/officeDocument/2006/relationships/slide" Target="slides/slide87.xml"/><Relationship Id="rId121" Type="http://schemas.openxmlformats.org/officeDocument/2006/relationships/slide" Target="slides/slide110.xml"/><Relationship Id="rId163" Type="http://schemas.openxmlformats.org/officeDocument/2006/relationships/slide" Target="slides/slide152.xml"/><Relationship Id="rId219" Type="http://schemas.openxmlformats.org/officeDocument/2006/relationships/slide" Target="slides/slide208.xml"/><Relationship Id="rId370" Type="http://schemas.openxmlformats.org/officeDocument/2006/relationships/slide" Target="slides/slide359.xml"/><Relationship Id="rId426" Type="http://schemas.openxmlformats.org/officeDocument/2006/relationships/slide" Target="slides/slide415.xml"/><Relationship Id="rId230" Type="http://schemas.openxmlformats.org/officeDocument/2006/relationships/slide" Target="slides/slide219.xml"/><Relationship Id="rId468" Type="http://schemas.openxmlformats.org/officeDocument/2006/relationships/slide" Target="slides/slide457.xml"/><Relationship Id="rId25" Type="http://schemas.openxmlformats.org/officeDocument/2006/relationships/slide" Target="slides/slide14.xml"/><Relationship Id="rId67" Type="http://schemas.openxmlformats.org/officeDocument/2006/relationships/slide" Target="slides/slide56.xml"/><Relationship Id="rId272" Type="http://schemas.openxmlformats.org/officeDocument/2006/relationships/slide" Target="slides/slide261.xml"/><Relationship Id="rId328" Type="http://schemas.openxmlformats.org/officeDocument/2006/relationships/slide" Target="slides/slide317.xml"/><Relationship Id="rId535" Type="http://schemas.openxmlformats.org/officeDocument/2006/relationships/slide" Target="slides/slide524.xml"/><Relationship Id="rId132" Type="http://schemas.openxmlformats.org/officeDocument/2006/relationships/slide" Target="slides/slide121.xml"/><Relationship Id="rId174" Type="http://schemas.openxmlformats.org/officeDocument/2006/relationships/slide" Target="slides/slide163.xml"/><Relationship Id="rId381" Type="http://schemas.openxmlformats.org/officeDocument/2006/relationships/slide" Target="slides/slide370.xml"/><Relationship Id="rId241" Type="http://schemas.openxmlformats.org/officeDocument/2006/relationships/slide" Target="slides/slide230.xml"/><Relationship Id="rId437" Type="http://schemas.openxmlformats.org/officeDocument/2006/relationships/slide" Target="slides/slide426.xml"/><Relationship Id="rId479" Type="http://schemas.openxmlformats.org/officeDocument/2006/relationships/slide" Target="slides/slide468.xml"/><Relationship Id="rId36" Type="http://schemas.openxmlformats.org/officeDocument/2006/relationships/slide" Target="slides/slide25.xml"/><Relationship Id="rId283" Type="http://schemas.openxmlformats.org/officeDocument/2006/relationships/slide" Target="slides/slide272.xml"/><Relationship Id="rId339" Type="http://schemas.openxmlformats.org/officeDocument/2006/relationships/slide" Target="slides/slide328.xml"/><Relationship Id="rId490" Type="http://schemas.openxmlformats.org/officeDocument/2006/relationships/slide" Target="slides/slide479.xml"/><Relationship Id="rId504" Type="http://schemas.openxmlformats.org/officeDocument/2006/relationships/slide" Target="slides/slide493.xml"/><Relationship Id="rId546" Type="http://schemas.openxmlformats.org/officeDocument/2006/relationships/slide" Target="slides/slide535.xml"/><Relationship Id="rId78" Type="http://schemas.openxmlformats.org/officeDocument/2006/relationships/slide" Target="slides/slide67.xml"/><Relationship Id="rId101" Type="http://schemas.openxmlformats.org/officeDocument/2006/relationships/slide" Target="slides/slide90.xml"/><Relationship Id="rId143" Type="http://schemas.openxmlformats.org/officeDocument/2006/relationships/slide" Target="slides/slide132.xml"/><Relationship Id="rId185" Type="http://schemas.openxmlformats.org/officeDocument/2006/relationships/slide" Target="slides/slide174.xml"/><Relationship Id="rId350" Type="http://schemas.openxmlformats.org/officeDocument/2006/relationships/slide" Target="slides/slide339.xml"/><Relationship Id="rId406" Type="http://schemas.openxmlformats.org/officeDocument/2006/relationships/slide" Target="slides/slide395.xml"/><Relationship Id="rId9" Type="http://schemas.openxmlformats.org/officeDocument/2006/relationships/slideMaster" Target="slideMasters/slideMaster9.xml"/><Relationship Id="rId210" Type="http://schemas.openxmlformats.org/officeDocument/2006/relationships/slide" Target="slides/slide199.xml"/><Relationship Id="rId392" Type="http://schemas.openxmlformats.org/officeDocument/2006/relationships/slide" Target="slides/slide381.xml"/><Relationship Id="rId427" Type="http://schemas.openxmlformats.org/officeDocument/2006/relationships/slide" Target="slides/slide416.xml"/><Relationship Id="rId448" Type="http://schemas.openxmlformats.org/officeDocument/2006/relationships/slide" Target="slides/slide437.xml"/><Relationship Id="rId469" Type="http://schemas.openxmlformats.org/officeDocument/2006/relationships/slide" Target="slides/slide458.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294" Type="http://schemas.openxmlformats.org/officeDocument/2006/relationships/slide" Target="slides/slide283.xml"/><Relationship Id="rId308" Type="http://schemas.openxmlformats.org/officeDocument/2006/relationships/slide" Target="slides/slide297.xml"/><Relationship Id="rId329" Type="http://schemas.openxmlformats.org/officeDocument/2006/relationships/slide" Target="slides/slide318.xml"/><Relationship Id="rId480" Type="http://schemas.openxmlformats.org/officeDocument/2006/relationships/slide" Target="slides/slide469.xml"/><Relationship Id="rId515" Type="http://schemas.openxmlformats.org/officeDocument/2006/relationships/slide" Target="slides/slide504.xml"/><Relationship Id="rId536" Type="http://schemas.openxmlformats.org/officeDocument/2006/relationships/slide" Target="slides/slide52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340" Type="http://schemas.openxmlformats.org/officeDocument/2006/relationships/slide" Target="slides/slide329.xml"/><Relationship Id="rId361" Type="http://schemas.openxmlformats.org/officeDocument/2006/relationships/slide" Target="slides/slide350.xml"/><Relationship Id="rId557" Type="http://schemas.openxmlformats.org/officeDocument/2006/relationships/slide" Target="slides/slide546.xml"/><Relationship Id="rId196" Type="http://schemas.openxmlformats.org/officeDocument/2006/relationships/slide" Target="slides/slide185.xml"/><Relationship Id="rId200" Type="http://schemas.openxmlformats.org/officeDocument/2006/relationships/slide" Target="slides/slide189.xml"/><Relationship Id="rId382" Type="http://schemas.openxmlformats.org/officeDocument/2006/relationships/slide" Target="slides/slide371.xml"/><Relationship Id="rId417" Type="http://schemas.openxmlformats.org/officeDocument/2006/relationships/slide" Target="slides/slide406.xml"/><Relationship Id="rId438" Type="http://schemas.openxmlformats.org/officeDocument/2006/relationships/slide" Target="slides/slide427.xml"/><Relationship Id="rId459" Type="http://schemas.openxmlformats.org/officeDocument/2006/relationships/slide" Target="slides/slide448.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19" Type="http://schemas.openxmlformats.org/officeDocument/2006/relationships/slide" Target="slides/slide308.xml"/><Relationship Id="rId470" Type="http://schemas.openxmlformats.org/officeDocument/2006/relationships/slide" Target="slides/slide459.xml"/><Relationship Id="rId491" Type="http://schemas.openxmlformats.org/officeDocument/2006/relationships/slide" Target="slides/slide480.xml"/><Relationship Id="rId505" Type="http://schemas.openxmlformats.org/officeDocument/2006/relationships/slide" Target="slides/slide494.xml"/><Relationship Id="rId526" Type="http://schemas.openxmlformats.org/officeDocument/2006/relationships/slide" Target="slides/slide51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330" Type="http://schemas.openxmlformats.org/officeDocument/2006/relationships/slide" Target="slides/slide319.xml"/><Relationship Id="rId547" Type="http://schemas.openxmlformats.org/officeDocument/2006/relationships/slide" Target="slides/slide536.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351" Type="http://schemas.openxmlformats.org/officeDocument/2006/relationships/slide" Target="slides/slide340.xml"/><Relationship Id="rId372" Type="http://schemas.openxmlformats.org/officeDocument/2006/relationships/slide" Target="slides/slide361.xml"/><Relationship Id="rId393" Type="http://schemas.openxmlformats.org/officeDocument/2006/relationships/slide" Target="slides/slide382.xml"/><Relationship Id="rId407" Type="http://schemas.openxmlformats.org/officeDocument/2006/relationships/slide" Target="slides/slide396.xml"/><Relationship Id="rId428" Type="http://schemas.openxmlformats.org/officeDocument/2006/relationships/slide" Target="slides/slide417.xml"/><Relationship Id="rId449" Type="http://schemas.openxmlformats.org/officeDocument/2006/relationships/slide" Target="slides/slide438.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95" Type="http://schemas.openxmlformats.org/officeDocument/2006/relationships/slide" Target="slides/slide284.xml"/><Relationship Id="rId309" Type="http://schemas.openxmlformats.org/officeDocument/2006/relationships/slide" Target="slides/slide298.xml"/><Relationship Id="rId460" Type="http://schemas.openxmlformats.org/officeDocument/2006/relationships/slide" Target="slides/slide449.xml"/><Relationship Id="rId481" Type="http://schemas.openxmlformats.org/officeDocument/2006/relationships/slide" Target="slides/slide470.xml"/><Relationship Id="rId516" Type="http://schemas.openxmlformats.org/officeDocument/2006/relationships/slide" Target="slides/slide505.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320" Type="http://schemas.openxmlformats.org/officeDocument/2006/relationships/slide" Target="slides/slide309.xml"/><Relationship Id="rId537" Type="http://schemas.openxmlformats.org/officeDocument/2006/relationships/slide" Target="slides/slide526.xml"/><Relationship Id="rId558" Type="http://schemas.openxmlformats.org/officeDocument/2006/relationships/slide" Target="slides/slide547.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341" Type="http://schemas.openxmlformats.org/officeDocument/2006/relationships/slide" Target="slides/slide330.xml"/><Relationship Id="rId362" Type="http://schemas.openxmlformats.org/officeDocument/2006/relationships/slide" Target="slides/slide351.xml"/><Relationship Id="rId383" Type="http://schemas.openxmlformats.org/officeDocument/2006/relationships/slide" Target="slides/slide372.xml"/><Relationship Id="rId418" Type="http://schemas.openxmlformats.org/officeDocument/2006/relationships/slide" Target="slides/slide407.xml"/><Relationship Id="rId439" Type="http://schemas.openxmlformats.org/officeDocument/2006/relationships/slide" Target="slides/slide428.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450" Type="http://schemas.openxmlformats.org/officeDocument/2006/relationships/slide" Target="slides/slide439.xml"/><Relationship Id="rId471" Type="http://schemas.openxmlformats.org/officeDocument/2006/relationships/slide" Target="slides/slide460.xml"/><Relationship Id="rId506" Type="http://schemas.openxmlformats.org/officeDocument/2006/relationships/slide" Target="slides/slide495.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310" Type="http://schemas.openxmlformats.org/officeDocument/2006/relationships/slide" Target="slides/slide299.xml"/><Relationship Id="rId492" Type="http://schemas.openxmlformats.org/officeDocument/2006/relationships/slide" Target="slides/slide481.xml"/><Relationship Id="rId527" Type="http://schemas.openxmlformats.org/officeDocument/2006/relationships/slide" Target="slides/slide516.xml"/><Relationship Id="rId548" Type="http://schemas.openxmlformats.org/officeDocument/2006/relationships/slide" Target="slides/slide537.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331" Type="http://schemas.openxmlformats.org/officeDocument/2006/relationships/slide" Target="slides/slide320.xml"/><Relationship Id="rId352" Type="http://schemas.openxmlformats.org/officeDocument/2006/relationships/slide" Target="slides/slide341.xml"/><Relationship Id="rId373" Type="http://schemas.openxmlformats.org/officeDocument/2006/relationships/slide" Target="slides/slide362.xml"/><Relationship Id="rId394" Type="http://schemas.openxmlformats.org/officeDocument/2006/relationships/slide" Target="slides/slide383.xml"/><Relationship Id="rId408" Type="http://schemas.openxmlformats.org/officeDocument/2006/relationships/slide" Target="slides/slide397.xml"/><Relationship Id="rId429" Type="http://schemas.openxmlformats.org/officeDocument/2006/relationships/slide" Target="slides/slide418.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440" Type="http://schemas.openxmlformats.org/officeDocument/2006/relationships/slide" Target="slides/slide429.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296" Type="http://schemas.openxmlformats.org/officeDocument/2006/relationships/slide" Target="slides/slide285.xml"/><Relationship Id="rId300" Type="http://schemas.openxmlformats.org/officeDocument/2006/relationships/slide" Target="slides/slide289.xml"/><Relationship Id="rId461" Type="http://schemas.openxmlformats.org/officeDocument/2006/relationships/slide" Target="slides/slide450.xml"/><Relationship Id="rId482" Type="http://schemas.openxmlformats.org/officeDocument/2006/relationships/slide" Target="slides/slide471.xml"/><Relationship Id="rId517" Type="http://schemas.openxmlformats.org/officeDocument/2006/relationships/slide" Target="slides/slide506.xml"/><Relationship Id="rId538" Type="http://schemas.openxmlformats.org/officeDocument/2006/relationships/slide" Target="slides/slide527.xml"/><Relationship Id="rId559" Type="http://schemas.openxmlformats.org/officeDocument/2006/relationships/slide" Target="slides/slide548.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321" Type="http://schemas.openxmlformats.org/officeDocument/2006/relationships/slide" Target="slides/slide310.xml"/><Relationship Id="rId342" Type="http://schemas.openxmlformats.org/officeDocument/2006/relationships/slide" Target="slides/slide331.xml"/><Relationship Id="rId363" Type="http://schemas.openxmlformats.org/officeDocument/2006/relationships/slide" Target="slides/slide352.xml"/><Relationship Id="rId384" Type="http://schemas.openxmlformats.org/officeDocument/2006/relationships/slide" Target="slides/slide373.xml"/><Relationship Id="rId419" Type="http://schemas.openxmlformats.org/officeDocument/2006/relationships/slide" Target="slides/slide408.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430" Type="http://schemas.openxmlformats.org/officeDocument/2006/relationships/slide" Target="slides/slide419.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 Id="rId451" Type="http://schemas.openxmlformats.org/officeDocument/2006/relationships/slide" Target="slides/slide440.xml"/><Relationship Id="rId472" Type="http://schemas.openxmlformats.org/officeDocument/2006/relationships/slide" Target="slides/slide461.xml"/><Relationship Id="rId493" Type="http://schemas.openxmlformats.org/officeDocument/2006/relationships/slide" Target="slides/slide482.xml"/><Relationship Id="rId507" Type="http://schemas.openxmlformats.org/officeDocument/2006/relationships/slide" Target="slides/slide496.xml"/><Relationship Id="rId528" Type="http://schemas.openxmlformats.org/officeDocument/2006/relationships/slide" Target="slides/slide517.xml"/><Relationship Id="rId549" Type="http://schemas.openxmlformats.org/officeDocument/2006/relationships/slide" Target="slides/slide538.xml"/><Relationship Id="rId50" Type="http://schemas.openxmlformats.org/officeDocument/2006/relationships/slide" Target="slides/slide39.xml"/><Relationship Id="rId104" Type="http://schemas.openxmlformats.org/officeDocument/2006/relationships/slide" Target="slides/slide93.xml"/><Relationship Id="rId125" Type="http://schemas.openxmlformats.org/officeDocument/2006/relationships/slide" Target="slides/slide114.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311" Type="http://schemas.openxmlformats.org/officeDocument/2006/relationships/slide" Target="slides/slide300.xml"/><Relationship Id="rId332" Type="http://schemas.openxmlformats.org/officeDocument/2006/relationships/slide" Target="slides/slide321.xml"/><Relationship Id="rId353" Type="http://schemas.openxmlformats.org/officeDocument/2006/relationships/slide" Target="slides/slide342.xml"/><Relationship Id="rId374" Type="http://schemas.openxmlformats.org/officeDocument/2006/relationships/slide" Target="slides/slide363.xml"/><Relationship Id="rId395" Type="http://schemas.openxmlformats.org/officeDocument/2006/relationships/slide" Target="slides/slide384.xml"/><Relationship Id="rId409" Type="http://schemas.openxmlformats.org/officeDocument/2006/relationships/slide" Target="slides/slide398.xml"/><Relationship Id="rId560" Type="http://schemas.openxmlformats.org/officeDocument/2006/relationships/notesMaster" Target="notesMasters/notesMaster1.xml"/><Relationship Id="rId71" Type="http://schemas.openxmlformats.org/officeDocument/2006/relationships/slide" Target="slides/slide60.xml"/><Relationship Id="rId92" Type="http://schemas.openxmlformats.org/officeDocument/2006/relationships/slide" Target="slides/slide81.xml"/><Relationship Id="rId213" Type="http://schemas.openxmlformats.org/officeDocument/2006/relationships/slide" Target="slides/slide202.xml"/><Relationship Id="rId234" Type="http://schemas.openxmlformats.org/officeDocument/2006/relationships/slide" Target="slides/slide223.xml"/><Relationship Id="rId420" Type="http://schemas.openxmlformats.org/officeDocument/2006/relationships/slide" Target="slides/slide409.xml"/><Relationship Id="rId2" Type="http://schemas.openxmlformats.org/officeDocument/2006/relationships/slideMaster" Target="slideMasters/slideMaster2.xml"/><Relationship Id="rId29" Type="http://schemas.openxmlformats.org/officeDocument/2006/relationships/slide" Target="slides/slide18.xml"/><Relationship Id="rId255" Type="http://schemas.openxmlformats.org/officeDocument/2006/relationships/slide" Target="slides/slide244.xml"/><Relationship Id="rId276" Type="http://schemas.openxmlformats.org/officeDocument/2006/relationships/slide" Target="slides/slide265.xml"/><Relationship Id="rId297" Type="http://schemas.openxmlformats.org/officeDocument/2006/relationships/slide" Target="slides/slide286.xml"/><Relationship Id="rId441" Type="http://schemas.openxmlformats.org/officeDocument/2006/relationships/slide" Target="slides/slide430.xml"/><Relationship Id="rId462" Type="http://schemas.openxmlformats.org/officeDocument/2006/relationships/slide" Target="slides/slide451.xml"/><Relationship Id="rId483" Type="http://schemas.openxmlformats.org/officeDocument/2006/relationships/slide" Target="slides/slide472.xml"/><Relationship Id="rId518" Type="http://schemas.openxmlformats.org/officeDocument/2006/relationships/slide" Target="slides/slide507.xml"/><Relationship Id="rId539" Type="http://schemas.openxmlformats.org/officeDocument/2006/relationships/slide" Target="slides/slide528.xml"/><Relationship Id="rId40" Type="http://schemas.openxmlformats.org/officeDocument/2006/relationships/slide" Target="slides/slide29.xml"/><Relationship Id="rId115" Type="http://schemas.openxmlformats.org/officeDocument/2006/relationships/slide" Target="slides/slide104.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301" Type="http://schemas.openxmlformats.org/officeDocument/2006/relationships/slide" Target="slides/slide290.xml"/><Relationship Id="rId322" Type="http://schemas.openxmlformats.org/officeDocument/2006/relationships/slide" Target="slides/slide311.xml"/><Relationship Id="rId343" Type="http://schemas.openxmlformats.org/officeDocument/2006/relationships/slide" Target="slides/slide332.xml"/><Relationship Id="rId364" Type="http://schemas.openxmlformats.org/officeDocument/2006/relationships/slide" Target="slides/slide353.xml"/><Relationship Id="rId550" Type="http://schemas.openxmlformats.org/officeDocument/2006/relationships/slide" Target="slides/slide539.xml"/><Relationship Id="rId61" Type="http://schemas.openxmlformats.org/officeDocument/2006/relationships/slide" Target="slides/slide50.xml"/><Relationship Id="rId82" Type="http://schemas.openxmlformats.org/officeDocument/2006/relationships/slide" Target="slides/slide71.xml"/><Relationship Id="rId199" Type="http://schemas.openxmlformats.org/officeDocument/2006/relationships/slide" Target="slides/slide188.xml"/><Relationship Id="rId203" Type="http://schemas.openxmlformats.org/officeDocument/2006/relationships/slide" Target="slides/slide192.xml"/><Relationship Id="rId385" Type="http://schemas.openxmlformats.org/officeDocument/2006/relationships/slide" Target="slides/slide374.xml"/><Relationship Id="rId19" Type="http://schemas.openxmlformats.org/officeDocument/2006/relationships/slide" Target="slides/slide8.xml"/><Relationship Id="rId224" Type="http://schemas.openxmlformats.org/officeDocument/2006/relationships/slide" Target="slides/slide213.xml"/><Relationship Id="rId245" Type="http://schemas.openxmlformats.org/officeDocument/2006/relationships/slide" Target="slides/slide234.xml"/><Relationship Id="rId266" Type="http://schemas.openxmlformats.org/officeDocument/2006/relationships/slide" Target="slides/slide255.xml"/><Relationship Id="rId287" Type="http://schemas.openxmlformats.org/officeDocument/2006/relationships/slide" Target="slides/slide276.xml"/><Relationship Id="rId410" Type="http://schemas.openxmlformats.org/officeDocument/2006/relationships/slide" Target="slides/slide399.xml"/><Relationship Id="rId431" Type="http://schemas.openxmlformats.org/officeDocument/2006/relationships/slide" Target="slides/slide420.xml"/><Relationship Id="rId452" Type="http://schemas.openxmlformats.org/officeDocument/2006/relationships/slide" Target="slides/slide441.xml"/><Relationship Id="rId473" Type="http://schemas.openxmlformats.org/officeDocument/2006/relationships/slide" Target="slides/slide462.xml"/><Relationship Id="rId494" Type="http://schemas.openxmlformats.org/officeDocument/2006/relationships/slide" Target="slides/slide483.xml"/><Relationship Id="rId508" Type="http://schemas.openxmlformats.org/officeDocument/2006/relationships/slide" Target="slides/slide497.xml"/><Relationship Id="rId529" Type="http://schemas.openxmlformats.org/officeDocument/2006/relationships/slide" Target="slides/slide518.xml"/><Relationship Id="rId30" Type="http://schemas.openxmlformats.org/officeDocument/2006/relationships/slide" Target="slides/slide1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312" Type="http://schemas.openxmlformats.org/officeDocument/2006/relationships/slide" Target="slides/slide301.xml"/><Relationship Id="rId333" Type="http://schemas.openxmlformats.org/officeDocument/2006/relationships/slide" Target="slides/slide322.xml"/><Relationship Id="rId354" Type="http://schemas.openxmlformats.org/officeDocument/2006/relationships/slide" Target="slides/slide343.xml"/><Relationship Id="rId540" Type="http://schemas.openxmlformats.org/officeDocument/2006/relationships/slide" Target="slides/slide529.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189" Type="http://schemas.openxmlformats.org/officeDocument/2006/relationships/slide" Target="slides/slide178.xml"/><Relationship Id="rId375" Type="http://schemas.openxmlformats.org/officeDocument/2006/relationships/slide" Target="slides/slide364.xml"/><Relationship Id="rId396" Type="http://schemas.openxmlformats.org/officeDocument/2006/relationships/slide" Target="slides/slide385.xml"/><Relationship Id="rId561" Type="http://schemas.openxmlformats.org/officeDocument/2006/relationships/handoutMaster" Target="handoutMasters/handoutMaster1.xml"/><Relationship Id="rId3" Type="http://schemas.openxmlformats.org/officeDocument/2006/relationships/slideMaster" Target="slideMasters/slideMaster3.xml"/><Relationship Id="rId214" Type="http://schemas.openxmlformats.org/officeDocument/2006/relationships/slide" Target="slides/slide203.xml"/><Relationship Id="rId235" Type="http://schemas.openxmlformats.org/officeDocument/2006/relationships/slide" Target="slides/slide224.xml"/><Relationship Id="rId256" Type="http://schemas.openxmlformats.org/officeDocument/2006/relationships/slide" Target="slides/slide245.xml"/><Relationship Id="rId277" Type="http://schemas.openxmlformats.org/officeDocument/2006/relationships/slide" Target="slides/slide266.xml"/><Relationship Id="rId298" Type="http://schemas.openxmlformats.org/officeDocument/2006/relationships/slide" Target="slides/slide287.xml"/><Relationship Id="rId400" Type="http://schemas.openxmlformats.org/officeDocument/2006/relationships/slide" Target="slides/slide389.xml"/><Relationship Id="rId421" Type="http://schemas.openxmlformats.org/officeDocument/2006/relationships/slide" Target="slides/slide410.xml"/><Relationship Id="rId442" Type="http://schemas.openxmlformats.org/officeDocument/2006/relationships/slide" Target="slides/slide431.xml"/><Relationship Id="rId463" Type="http://schemas.openxmlformats.org/officeDocument/2006/relationships/slide" Target="slides/slide452.xml"/><Relationship Id="rId484" Type="http://schemas.openxmlformats.org/officeDocument/2006/relationships/slide" Target="slides/slide473.xml"/><Relationship Id="rId519" Type="http://schemas.openxmlformats.org/officeDocument/2006/relationships/slide" Target="slides/slide508.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302" Type="http://schemas.openxmlformats.org/officeDocument/2006/relationships/slide" Target="slides/slide291.xml"/><Relationship Id="rId323" Type="http://schemas.openxmlformats.org/officeDocument/2006/relationships/slide" Target="slides/slide312.xml"/><Relationship Id="rId344" Type="http://schemas.openxmlformats.org/officeDocument/2006/relationships/slide" Target="slides/slide333.xml"/><Relationship Id="rId530" Type="http://schemas.openxmlformats.org/officeDocument/2006/relationships/slide" Target="slides/slide519.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179" Type="http://schemas.openxmlformats.org/officeDocument/2006/relationships/slide" Target="slides/slide168.xml"/><Relationship Id="rId365" Type="http://schemas.openxmlformats.org/officeDocument/2006/relationships/slide" Target="slides/slide354.xml"/><Relationship Id="rId386" Type="http://schemas.openxmlformats.org/officeDocument/2006/relationships/slide" Target="slides/slide375.xml"/><Relationship Id="rId551" Type="http://schemas.openxmlformats.org/officeDocument/2006/relationships/slide" Target="slides/slide540.xml"/><Relationship Id="rId190" Type="http://schemas.openxmlformats.org/officeDocument/2006/relationships/slide" Target="slides/slide179.xml"/><Relationship Id="rId204" Type="http://schemas.openxmlformats.org/officeDocument/2006/relationships/slide" Target="slides/slide193.xml"/><Relationship Id="rId225" Type="http://schemas.openxmlformats.org/officeDocument/2006/relationships/slide" Target="slides/slide214.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slide" Target="slides/slide277.xml"/><Relationship Id="rId411" Type="http://schemas.openxmlformats.org/officeDocument/2006/relationships/slide" Target="slides/slide400.xml"/><Relationship Id="rId432" Type="http://schemas.openxmlformats.org/officeDocument/2006/relationships/slide" Target="slides/slide421.xml"/><Relationship Id="rId453" Type="http://schemas.openxmlformats.org/officeDocument/2006/relationships/slide" Target="slides/slide442.xml"/><Relationship Id="rId474" Type="http://schemas.openxmlformats.org/officeDocument/2006/relationships/slide" Target="slides/slide463.xml"/><Relationship Id="rId509" Type="http://schemas.openxmlformats.org/officeDocument/2006/relationships/slide" Target="slides/slide498.xml"/><Relationship Id="rId106" Type="http://schemas.openxmlformats.org/officeDocument/2006/relationships/slide" Target="slides/slide95.xml"/><Relationship Id="rId127" Type="http://schemas.openxmlformats.org/officeDocument/2006/relationships/slide" Target="slides/slide116.xml"/><Relationship Id="rId313" Type="http://schemas.openxmlformats.org/officeDocument/2006/relationships/slide" Target="slides/slide302.xml"/><Relationship Id="rId495" Type="http://schemas.openxmlformats.org/officeDocument/2006/relationships/slide" Target="slides/slide484.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94" Type="http://schemas.openxmlformats.org/officeDocument/2006/relationships/slide" Target="slides/slide83.xml"/><Relationship Id="rId148" Type="http://schemas.openxmlformats.org/officeDocument/2006/relationships/slide" Target="slides/slide137.xml"/><Relationship Id="rId169" Type="http://schemas.openxmlformats.org/officeDocument/2006/relationships/slide" Target="slides/slide158.xml"/><Relationship Id="rId334" Type="http://schemas.openxmlformats.org/officeDocument/2006/relationships/slide" Target="slides/slide323.xml"/><Relationship Id="rId355" Type="http://schemas.openxmlformats.org/officeDocument/2006/relationships/slide" Target="slides/slide344.xml"/><Relationship Id="rId376" Type="http://schemas.openxmlformats.org/officeDocument/2006/relationships/slide" Target="slides/slide365.xml"/><Relationship Id="rId397" Type="http://schemas.openxmlformats.org/officeDocument/2006/relationships/slide" Target="slides/slide386.xml"/><Relationship Id="rId520" Type="http://schemas.openxmlformats.org/officeDocument/2006/relationships/slide" Target="slides/slide509.xml"/><Relationship Id="rId541" Type="http://schemas.openxmlformats.org/officeDocument/2006/relationships/slide" Target="slides/slide530.xml"/><Relationship Id="rId562" Type="http://schemas.openxmlformats.org/officeDocument/2006/relationships/tags" Target="tags/tag1.xml"/><Relationship Id="rId4" Type="http://schemas.openxmlformats.org/officeDocument/2006/relationships/slideMaster" Target="slideMasters/slideMaster4.xml"/><Relationship Id="rId180" Type="http://schemas.openxmlformats.org/officeDocument/2006/relationships/slide" Target="slides/slide16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401" Type="http://schemas.openxmlformats.org/officeDocument/2006/relationships/slide" Target="slides/slide390.xml"/><Relationship Id="rId422" Type="http://schemas.openxmlformats.org/officeDocument/2006/relationships/slide" Target="slides/slide411.xml"/><Relationship Id="rId443" Type="http://schemas.openxmlformats.org/officeDocument/2006/relationships/slide" Target="slides/slide432.xml"/><Relationship Id="rId464" Type="http://schemas.openxmlformats.org/officeDocument/2006/relationships/slide" Target="slides/slide453.xml"/><Relationship Id="rId303" Type="http://schemas.openxmlformats.org/officeDocument/2006/relationships/slide" Target="slides/slide292.xml"/><Relationship Id="rId485" Type="http://schemas.openxmlformats.org/officeDocument/2006/relationships/slide" Target="slides/slide474.xml"/><Relationship Id="rId42" Type="http://schemas.openxmlformats.org/officeDocument/2006/relationships/slide" Target="slides/slide31.xml"/><Relationship Id="rId84" Type="http://schemas.openxmlformats.org/officeDocument/2006/relationships/slide" Target="slides/slide73.xml"/><Relationship Id="rId138" Type="http://schemas.openxmlformats.org/officeDocument/2006/relationships/slide" Target="slides/slide127.xml"/><Relationship Id="rId345" Type="http://schemas.openxmlformats.org/officeDocument/2006/relationships/slide" Target="slides/slide334.xml"/><Relationship Id="rId387" Type="http://schemas.openxmlformats.org/officeDocument/2006/relationships/slide" Target="slides/slide376.xml"/><Relationship Id="rId510" Type="http://schemas.openxmlformats.org/officeDocument/2006/relationships/slide" Target="slides/slide499.xml"/><Relationship Id="rId552" Type="http://schemas.openxmlformats.org/officeDocument/2006/relationships/slide" Target="slides/slide541.xml"/><Relationship Id="rId191" Type="http://schemas.openxmlformats.org/officeDocument/2006/relationships/slide" Target="slides/slide180.xml"/><Relationship Id="rId205" Type="http://schemas.openxmlformats.org/officeDocument/2006/relationships/slide" Target="slides/slide194.xml"/><Relationship Id="rId247" Type="http://schemas.openxmlformats.org/officeDocument/2006/relationships/slide" Target="slides/slide236.xml"/><Relationship Id="rId412" Type="http://schemas.openxmlformats.org/officeDocument/2006/relationships/slide" Target="slides/slide401.xml"/><Relationship Id="rId107" Type="http://schemas.openxmlformats.org/officeDocument/2006/relationships/slide" Target="slides/slide96.xml"/><Relationship Id="rId289" Type="http://schemas.openxmlformats.org/officeDocument/2006/relationships/slide" Target="slides/slide278.xml"/><Relationship Id="rId454" Type="http://schemas.openxmlformats.org/officeDocument/2006/relationships/slide" Target="slides/slide443.xml"/><Relationship Id="rId496" Type="http://schemas.openxmlformats.org/officeDocument/2006/relationships/slide" Target="slides/slide485.xml"/><Relationship Id="rId11" Type="http://schemas.openxmlformats.org/officeDocument/2006/relationships/slideMaster" Target="slideMasters/slideMaster11.xml"/><Relationship Id="rId53" Type="http://schemas.openxmlformats.org/officeDocument/2006/relationships/slide" Target="slides/slide42.xml"/><Relationship Id="rId149" Type="http://schemas.openxmlformats.org/officeDocument/2006/relationships/slide" Target="slides/slide138.xml"/><Relationship Id="rId314" Type="http://schemas.openxmlformats.org/officeDocument/2006/relationships/slide" Target="slides/slide303.xml"/><Relationship Id="rId356" Type="http://schemas.openxmlformats.org/officeDocument/2006/relationships/slide" Target="slides/slide345.xml"/><Relationship Id="rId398" Type="http://schemas.openxmlformats.org/officeDocument/2006/relationships/slide" Target="slides/slide387.xml"/><Relationship Id="rId521" Type="http://schemas.openxmlformats.org/officeDocument/2006/relationships/slide" Target="slides/slide510.xml"/><Relationship Id="rId563" Type="http://schemas.openxmlformats.org/officeDocument/2006/relationships/commentAuthors" Target="commentAuthors.xml"/><Relationship Id="rId95" Type="http://schemas.openxmlformats.org/officeDocument/2006/relationships/slide" Target="slides/slide84.xml"/><Relationship Id="rId160" Type="http://schemas.openxmlformats.org/officeDocument/2006/relationships/slide" Target="slides/slide149.xml"/><Relationship Id="rId216" Type="http://schemas.openxmlformats.org/officeDocument/2006/relationships/slide" Target="slides/slide205.xml"/><Relationship Id="rId423" Type="http://schemas.openxmlformats.org/officeDocument/2006/relationships/slide" Target="slides/slide412.xml"/><Relationship Id="rId258" Type="http://schemas.openxmlformats.org/officeDocument/2006/relationships/slide" Target="slides/slide247.xml"/><Relationship Id="rId465" Type="http://schemas.openxmlformats.org/officeDocument/2006/relationships/slide" Target="slides/slide454.xml"/><Relationship Id="rId22" Type="http://schemas.openxmlformats.org/officeDocument/2006/relationships/slide" Target="slides/slide11.xml"/><Relationship Id="rId64" Type="http://schemas.openxmlformats.org/officeDocument/2006/relationships/slide" Target="slides/slide53.xml"/><Relationship Id="rId118" Type="http://schemas.openxmlformats.org/officeDocument/2006/relationships/slide" Target="slides/slide107.xml"/><Relationship Id="rId325" Type="http://schemas.openxmlformats.org/officeDocument/2006/relationships/slide" Target="slides/slide314.xml"/><Relationship Id="rId367" Type="http://schemas.openxmlformats.org/officeDocument/2006/relationships/slide" Target="slides/slide356.xml"/><Relationship Id="rId532" Type="http://schemas.openxmlformats.org/officeDocument/2006/relationships/slide" Target="slides/slide521.xml"/><Relationship Id="rId171" Type="http://schemas.openxmlformats.org/officeDocument/2006/relationships/slide" Target="slides/slide160.xml"/><Relationship Id="rId227" Type="http://schemas.openxmlformats.org/officeDocument/2006/relationships/slide" Target="slides/slide216.xml"/><Relationship Id="rId269" Type="http://schemas.openxmlformats.org/officeDocument/2006/relationships/slide" Target="slides/slide258.xml"/><Relationship Id="rId434" Type="http://schemas.openxmlformats.org/officeDocument/2006/relationships/slide" Target="slides/slide423.xml"/><Relationship Id="rId476" Type="http://schemas.openxmlformats.org/officeDocument/2006/relationships/slide" Target="slides/slide465.xml"/><Relationship Id="rId33" Type="http://schemas.openxmlformats.org/officeDocument/2006/relationships/slide" Target="slides/slide22.xml"/><Relationship Id="rId129" Type="http://schemas.openxmlformats.org/officeDocument/2006/relationships/slide" Target="slides/slide118.xml"/><Relationship Id="rId280" Type="http://schemas.openxmlformats.org/officeDocument/2006/relationships/slide" Target="slides/slide269.xml"/><Relationship Id="rId336" Type="http://schemas.openxmlformats.org/officeDocument/2006/relationships/slide" Target="slides/slide325.xml"/><Relationship Id="rId501" Type="http://schemas.openxmlformats.org/officeDocument/2006/relationships/slide" Target="slides/slide490.xml"/><Relationship Id="rId543" Type="http://schemas.openxmlformats.org/officeDocument/2006/relationships/slide" Target="slides/slide532.xml"/><Relationship Id="rId75" Type="http://schemas.openxmlformats.org/officeDocument/2006/relationships/slide" Target="slides/slide64.xml"/><Relationship Id="rId140" Type="http://schemas.openxmlformats.org/officeDocument/2006/relationships/slide" Target="slides/slide129.xml"/><Relationship Id="rId182" Type="http://schemas.openxmlformats.org/officeDocument/2006/relationships/slide" Target="slides/slide171.xml"/><Relationship Id="rId378" Type="http://schemas.openxmlformats.org/officeDocument/2006/relationships/slide" Target="slides/slide367.xml"/><Relationship Id="rId403" Type="http://schemas.openxmlformats.org/officeDocument/2006/relationships/slide" Target="slides/slide392.xml"/><Relationship Id="rId6" Type="http://schemas.openxmlformats.org/officeDocument/2006/relationships/slideMaster" Target="slideMasters/slideMaster6.xml"/><Relationship Id="rId238" Type="http://schemas.openxmlformats.org/officeDocument/2006/relationships/slide" Target="slides/slide227.xml"/><Relationship Id="rId445" Type="http://schemas.openxmlformats.org/officeDocument/2006/relationships/slide" Target="slides/slide434.xml"/><Relationship Id="rId487" Type="http://schemas.openxmlformats.org/officeDocument/2006/relationships/slide" Target="slides/slide476.xml"/><Relationship Id="rId291" Type="http://schemas.openxmlformats.org/officeDocument/2006/relationships/slide" Target="slides/slide280.xml"/><Relationship Id="rId305" Type="http://schemas.openxmlformats.org/officeDocument/2006/relationships/slide" Target="slides/slide294.xml"/><Relationship Id="rId347" Type="http://schemas.openxmlformats.org/officeDocument/2006/relationships/slide" Target="slides/slide336.xml"/><Relationship Id="rId512" Type="http://schemas.openxmlformats.org/officeDocument/2006/relationships/slide" Target="slides/slide501.xml"/><Relationship Id="rId44" Type="http://schemas.openxmlformats.org/officeDocument/2006/relationships/slide" Target="slides/slide33.xml"/><Relationship Id="rId86" Type="http://schemas.openxmlformats.org/officeDocument/2006/relationships/slide" Target="slides/slide75.xml"/><Relationship Id="rId151" Type="http://schemas.openxmlformats.org/officeDocument/2006/relationships/slide" Target="slides/slide140.xml"/><Relationship Id="rId389" Type="http://schemas.openxmlformats.org/officeDocument/2006/relationships/slide" Target="slides/slide378.xml"/><Relationship Id="rId554" Type="http://schemas.openxmlformats.org/officeDocument/2006/relationships/slide" Target="slides/slide543.xml"/><Relationship Id="rId193" Type="http://schemas.openxmlformats.org/officeDocument/2006/relationships/slide" Target="slides/slide182.xml"/><Relationship Id="rId207" Type="http://schemas.openxmlformats.org/officeDocument/2006/relationships/slide" Target="slides/slide196.xml"/><Relationship Id="rId249" Type="http://schemas.openxmlformats.org/officeDocument/2006/relationships/slide" Target="slides/slide238.xml"/><Relationship Id="rId414" Type="http://schemas.openxmlformats.org/officeDocument/2006/relationships/slide" Target="slides/slide403.xml"/><Relationship Id="rId456" Type="http://schemas.openxmlformats.org/officeDocument/2006/relationships/slide" Target="slides/slide445.xml"/><Relationship Id="rId498" Type="http://schemas.openxmlformats.org/officeDocument/2006/relationships/slide" Target="slides/slide487.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316" Type="http://schemas.openxmlformats.org/officeDocument/2006/relationships/slide" Target="slides/slide305.xml"/><Relationship Id="rId523" Type="http://schemas.openxmlformats.org/officeDocument/2006/relationships/slide" Target="slides/slide512.xml"/><Relationship Id="rId55" Type="http://schemas.openxmlformats.org/officeDocument/2006/relationships/slide" Target="slides/slide44.xml"/><Relationship Id="rId97" Type="http://schemas.openxmlformats.org/officeDocument/2006/relationships/slide" Target="slides/slide86.xml"/><Relationship Id="rId120" Type="http://schemas.openxmlformats.org/officeDocument/2006/relationships/slide" Target="slides/slide109.xml"/><Relationship Id="rId358" Type="http://schemas.openxmlformats.org/officeDocument/2006/relationships/slide" Target="slides/slide347.xml"/><Relationship Id="rId565" Type="http://schemas.openxmlformats.org/officeDocument/2006/relationships/viewProps" Target="viewProps.xml"/><Relationship Id="rId162" Type="http://schemas.openxmlformats.org/officeDocument/2006/relationships/slide" Target="slides/slide151.xml"/><Relationship Id="rId218" Type="http://schemas.openxmlformats.org/officeDocument/2006/relationships/slide" Target="slides/slide207.xml"/><Relationship Id="rId425" Type="http://schemas.openxmlformats.org/officeDocument/2006/relationships/slide" Target="slides/slide414.xml"/><Relationship Id="rId467" Type="http://schemas.openxmlformats.org/officeDocument/2006/relationships/slide" Target="slides/slide456.xml"/><Relationship Id="rId271" Type="http://schemas.openxmlformats.org/officeDocument/2006/relationships/slide" Target="slides/slide260.xml"/><Relationship Id="rId24" Type="http://schemas.openxmlformats.org/officeDocument/2006/relationships/slide" Target="slides/slide13.xml"/><Relationship Id="rId66" Type="http://schemas.openxmlformats.org/officeDocument/2006/relationships/slide" Target="slides/slide55.xml"/><Relationship Id="rId131" Type="http://schemas.openxmlformats.org/officeDocument/2006/relationships/slide" Target="slides/slide120.xml"/><Relationship Id="rId327" Type="http://schemas.openxmlformats.org/officeDocument/2006/relationships/slide" Target="slides/slide316.xml"/><Relationship Id="rId369" Type="http://schemas.openxmlformats.org/officeDocument/2006/relationships/slide" Target="slides/slide358.xml"/><Relationship Id="rId534" Type="http://schemas.openxmlformats.org/officeDocument/2006/relationships/slide" Target="slides/slide523.xml"/><Relationship Id="rId173" Type="http://schemas.openxmlformats.org/officeDocument/2006/relationships/slide" Target="slides/slide162.xml"/><Relationship Id="rId229" Type="http://schemas.openxmlformats.org/officeDocument/2006/relationships/slide" Target="slides/slide218.xml"/><Relationship Id="rId380" Type="http://schemas.openxmlformats.org/officeDocument/2006/relationships/slide" Target="slides/slide369.xml"/><Relationship Id="rId436" Type="http://schemas.openxmlformats.org/officeDocument/2006/relationships/slide" Target="slides/slide425.xml"/><Relationship Id="rId240" Type="http://schemas.openxmlformats.org/officeDocument/2006/relationships/slide" Target="slides/slide229.xml"/><Relationship Id="rId478" Type="http://schemas.openxmlformats.org/officeDocument/2006/relationships/slide" Target="slides/slide467.xml"/><Relationship Id="rId35" Type="http://schemas.openxmlformats.org/officeDocument/2006/relationships/slide" Target="slides/slide24.xml"/><Relationship Id="rId77" Type="http://schemas.openxmlformats.org/officeDocument/2006/relationships/slide" Target="slides/slide66.xml"/><Relationship Id="rId100" Type="http://schemas.openxmlformats.org/officeDocument/2006/relationships/slide" Target="slides/slide89.xml"/><Relationship Id="rId282" Type="http://schemas.openxmlformats.org/officeDocument/2006/relationships/slide" Target="slides/slide271.xml"/><Relationship Id="rId338" Type="http://schemas.openxmlformats.org/officeDocument/2006/relationships/slide" Target="slides/slide327.xml"/><Relationship Id="rId503" Type="http://schemas.openxmlformats.org/officeDocument/2006/relationships/slide" Target="slides/slide492.xml"/><Relationship Id="rId545" Type="http://schemas.openxmlformats.org/officeDocument/2006/relationships/slide" Target="slides/slide534.xml"/><Relationship Id="rId8" Type="http://schemas.openxmlformats.org/officeDocument/2006/relationships/slideMaster" Target="slideMasters/slideMaster8.xml"/><Relationship Id="rId142" Type="http://schemas.openxmlformats.org/officeDocument/2006/relationships/slide" Target="slides/slide131.xml"/><Relationship Id="rId184" Type="http://schemas.openxmlformats.org/officeDocument/2006/relationships/slide" Target="slides/slide173.xml"/><Relationship Id="rId391" Type="http://schemas.openxmlformats.org/officeDocument/2006/relationships/slide" Target="slides/slide380.xml"/><Relationship Id="rId405" Type="http://schemas.openxmlformats.org/officeDocument/2006/relationships/slide" Target="slides/slide394.xml"/><Relationship Id="rId447" Type="http://schemas.openxmlformats.org/officeDocument/2006/relationships/slide" Target="slides/slide436.xml"/><Relationship Id="rId251" Type="http://schemas.openxmlformats.org/officeDocument/2006/relationships/slide" Target="slides/slide240.xml"/><Relationship Id="rId489" Type="http://schemas.openxmlformats.org/officeDocument/2006/relationships/slide" Target="slides/slide478.xml"/><Relationship Id="rId46" Type="http://schemas.openxmlformats.org/officeDocument/2006/relationships/slide" Target="slides/slide35.xml"/><Relationship Id="rId293" Type="http://schemas.openxmlformats.org/officeDocument/2006/relationships/slide" Target="slides/slide282.xml"/><Relationship Id="rId307" Type="http://schemas.openxmlformats.org/officeDocument/2006/relationships/slide" Target="slides/slide296.xml"/><Relationship Id="rId349" Type="http://schemas.openxmlformats.org/officeDocument/2006/relationships/slide" Target="slides/slide338.xml"/><Relationship Id="rId514" Type="http://schemas.openxmlformats.org/officeDocument/2006/relationships/slide" Target="slides/slide503.xml"/><Relationship Id="rId556" Type="http://schemas.openxmlformats.org/officeDocument/2006/relationships/slide" Target="slides/slide545.xml"/><Relationship Id="rId88" Type="http://schemas.openxmlformats.org/officeDocument/2006/relationships/slide" Target="slides/slide77.xml"/><Relationship Id="rId111" Type="http://schemas.openxmlformats.org/officeDocument/2006/relationships/slide" Target="slides/slide100.xml"/><Relationship Id="rId153" Type="http://schemas.openxmlformats.org/officeDocument/2006/relationships/slide" Target="slides/slide142.xml"/><Relationship Id="rId195" Type="http://schemas.openxmlformats.org/officeDocument/2006/relationships/slide" Target="slides/slide184.xml"/><Relationship Id="rId209" Type="http://schemas.openxmlformats.org/officeDocument/2006/relationships/slide" Target="slides/slide198.xml"/><Relationship Id="rId360" Type="http://schemas.openxmlformats.org/officeDocument/2006/relationships/slide" Target="slides/slide349.xml"/><Relationship Id="rId416" Type="http://schemas.openxmlformats.org/officeDocument/2006/relationships/slide" Target="slides/slide405.xml"/><Relationship Id="rId220" Type="http://schemas.openxmlformats.org/officeDocument/2006/relationships/slide" Target="slides/slide209.xml"/><Relationship Id="rId458" Type="http://schemas.openxmlformats.org/officeDocument/2006/relationships/slide" Target="slides/slide447.xml"/><Relationship Id="rId15" Type="http://schemas.openxmlformats.org/officeDocument/2006/relationships/slide" Target="slides/slide4.xml"/><Relationship Id="rId57" Type="http://schemas.openxmlformats.org/officeDocument/2006/relationships/slide" Target="slides/slide46.xml"/><Relationship Id="rId262" Type="http://schemas.openxmlformats.org/officeDocument/2006/relationships/slide" Target="slides/slide251.xml"/><Relationship Id="rId318" Type="http://schemas.openxmlformats.org/officeDocument/2006/relationships/slide" Target="slides/slide307.xml"/><Relationship Id="rId525" Type="http://schemas.openxmlformats.org/officeDocument/2006/relationships/slide" Target="slides/slide514.xml"/><Relationship Id="rId567" Type="http://schemas.openxmlformats.org/officeDocument/2006/relationships/tableStyles" Target="tableStyles.xml"/><Relationship Id="rId99" Type="http://schemas.openxmlformats.org/officeDocument/2006/relationships/slide" Target="slides/slide88.xml"/><Relationship Id="rId122" Type="http://schemas.openxmlformats.org/officeDocument/2006/relationships/slide" Target="slides/slide111.xml"/><Relationship Id="rId164" Type="http://schemas.openxmlformats.org/officeDocument/2006/relationships/slide" Target="slides/slide153.xml"/><Relationship Id="rId371" Type="http://schemas.openxmlformats.org/officeDocument/2006/relationships/slide" Target="slides/slide360.xml"/></Relationships>
</file>

<file path=ppt/_rels/viewProps.xml.rels><?xml version="1.0" encoding="UTF-8" standalone="yes"?>
<Relationships xmlns="http://schemas.openxmlformats.org/package/2006/relationships"><Relationship Id="rId3" Type="http://schemas.openxmlformats.org/officeDocument/2006/relationships/slide" Target="slides/slide252.xml"/><Relationship Id="rId7" Type="http://schemas.openxmlformats.org/officeDocument/2006/relationships/slide" Target="slides/slide504.xml"/><Relationship Id="rId2" Type="http://schemas.openxmlformats.org/officeDocument/2006/relationships/slide" Target="slides/slide222.xml"/><Relationship Id="rId1" Type="http://schemas.openxmlformats.org/officeDocument/2006/relationships/slide" Target="slides/slide221.xml"/><Relationship Id="rId6" Type="http://schemas.openxmlformats.org/officeDocument/2006/relationships/slide" Target="slides/slide459.xml"/><Relationship Id="rId5" Type="http://schemas.openxmlformats.org/officeDocument/2006/relationships/slide" Target="slides/slide410.xml"/><Relationship Id="rId4" Type="http://schemas.openxmlformats.org/officeDocument/2006/relationships/slide" Target="slides/slide285.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16467-181B-421A-9E91-CA925A946217}" type="doc">
      <dgm:prSet loTypeId="urn:microsoft.com/office/officeart/2005/8/layout/pyramid3" loCatId="pyramid" qsTypeId="urn:microsoft.com/office/officeart/2005/8/quickstyle/simple2" qsCatId="simple" csTypeId="urn:microsoft.com/office/officeart/2005/8/colors/accent1_3" csCatId="accent1" phldr="1"/>
      <dgm:spPr/>
    </dgm:pt>
    <dgm:pt modelId="{A16B78F1-92E5-4382-B19C-C9A20E541C8E}">
      <dgm:prSet phldrT="[Text]" custT="1"/>
      <dgm:spPr>
        <a:solidFill>
          <a:srgbClr val="025F98"/>
        </a:solidFill>
      </dgm:spPr>
      <dgm:t>
        <a:bodyPr/>
        <a:lstStyle/>
        <a:p>
          <a:pPr marL="0" indent="0">
            <a:spcAft>
              <a:spcPts val="0"/>
            </a:spcAft>
          </a:pPr>
          <a:r>
            <a:rPr lang="en-GB" sz="1800" dirty="0">
              <a:solidFill>
                <a:schemeClr val="bg1"/>
              </a:solidFill>
            </a:rPr>
            <a:t>Profil de la société</a:t>
          </a:r>
        </a:p>
        <a:p>
          <a:pPr marL="0" indent="0">
            <a:spcAft>
              <a:spcPts val="0"/>
            </a:spcAft>
          </a:pPr>
          <a:r>
            <a:rPr lang="en-GB" sz="1800" dirty="0">
              <a:solidFill>
                <a:schemeClr val="bg1"/>
              </a:solidFill>
            </a:rPr>
            <a:t>Paramètres de </a:t>
          </a:r>
          <a:r>
            <a:rPr lang="en-GB" sz="1800" dirty="0" err="1">
              <a:solidFill>
                <a:schemeClr val="bg1"/>
              </a:solidFill>
            </a:rPr>
            <a:t>l'interface</a:t>
          </a:r>
          <a:r>
            <a:rPr lang="en-GB" sz="1800" dirty="0">
              <a:solidFill>
                <a:schemeClr val="bg1"/>
              </a:solidFill>
            </a:rPr>
            <a:t> </a:t>
          </a:r>
          <a:r>
            <a:rPr lang="en-GB" sz="1800" dirty="0" err="1">
              <a:solidFill>
                <a:schemeClr val="bg1"/>
              </a:solidFill>
            </a:rPr>
            <a:t>utilisateur</a:t>
          </a:r>
          <a:endParaRPr lang="en-GB" sz="1800" dirty="0">
            <a:solidFill>
              <a:schemeClr val="bg1"/>
            </a:solidFill>
          </a:endParaRPr>
        </a:p>
        <a:p>
          <a:pPr marL="0" indent="0">
            <a:spcAft>
              <a:spcPts val="0"/>
            </a:spcAft>
          </a:pPr>
          <a:r>
            <a:rPr lang="en-GB" sz="1800" dirty="0" err="1">
              <a:solidFill>
                <a:schemeClr val="bg1"/>
              </a:solidFill>
            </a:rPr>
            <a:t>Paramètres</a:t>
          </a:r>
          <a:r>
            <a:rPr lang="en-GB" sz="1800" dirty="0">
              <a:solidFill>
                <a:schemeClr val="bg1"/>
              </a:solidFill>
            </a:rPr>
            <a:t> du </a:t>
          </a:r>
          <a:r>
            <a:rPr lang="en-GB" sz="1800" dirty="0" err="1">
              <a:solidFill>
                <a:schemeClr val="bg1"/>
              </a:solidFill>
            </a:rPr>
            <a:t>calendrier</a:t>
          </a:r>
          <a:endParaRPr lang="en-GB" sz="1800" dirty="0">
            <a:solidFill>
              <a:schemeClr val="bg1"/>
            </a:solidFill>
          </a:endParaRPr>
        </a:p>
        <a:p>
          <a:pPr marL="0" indent="0">
            <a:spcAft>
              <a:spcPts val="0"/>
            </a:spcAft>
          </a:pPr>
          <a:r>
            <a:rPr lang="en-GB" sz="1800" dirty="0" err="1">
              <a:solidFill>
                <a:schemeClr val="bg1"/>
              </a:solidFill>
            </a:rPr>
            <a:t>Paramètres</a:t>
          </a:r>
          <a:r>
            <a:rPr lang="en-GB" sz="1800" dirty="0">
              <a:solidFill>
                <a:schemeClr val="bg1"/>
              </a:solidFill>
            </a:rPr>
            <a:t> de recherche</a:t>
          </a:r>
        </a:p>
        <a:p>
          <a:pPr marL="0" indent="0">
            <a:spcAft>
              <a:spcPts val="0"/>
            </a:spcAft>
          </a:pPr>
          <a:r>
            <a:rPr lang="en-GB" sz="1800" dirty="0">
              <a:solidFill>
                <a:schemeClr val="bg1"/>
              </a:solidFill>
            </a:rPr>
            <a:t>Chatter</a:t>
          </a:r>
          <a:endParaRPr lang="fr-FR" sz="1800" dirty="0">
            <a:solidFill>
              <a:schemeClr val="bg1"/>
            </a:solidFill>
          </a:endParaRPr>
        </a:p>
      </dgm:t>
    </dgm:pt>
    <dgm:pt modelId="{DCE0116E-0DE1-4EDC-AE3C-7574FDC9BDA7}" type="parTrans" cxnId="{06F0A8EB-FC82-489B-A7B1-89B6909B3A9D}">
      <dgm:prSet/>
      <dgm:spPr/>
      <dgm:t>
        <a:bodyPr/>
        <a:lstStyle/>
        <a:p>
          <a:endParaRPr lang="en-US" sz="1800"/>
        </a:p>
      </dgm:t>
    </dgm:pt>
    <dgm:pt modelId="{86CC325A-687D-445C-8A72-1E76E98D2934}" type="sibTrans" cxnId="{06F0A8EB-FC82-489B-A7B1-89B6909B3A9D}">
      <dgm:prSet/>
      <dgm:spPr/>
      <dgm:t>
        <a:bodyPr/>
        <a:lstStyle/>
        <a:p>
          <a:endParaRPr lang="en-US" sz="1800"/>
        </a:p>
      </dgm:t>
    </dgm:pt>
    <dgm:pt modelId="{915532A7-E339-45E8-89E5-52A37BF9D1D6}">
      <dgm:prSet phldrT="[Text]" custT="1"/>
      <dgm:spPr>
        <a:solidFill>
          <a:schemeClr val="bg1">
            <a:lumMod val="75000"/>
          </a:schemeClr>
        </a:solidFill>
      </dgm:spPr>
      <dgm:t>
        <a:bodyPr bIns="274320"/>
        <a:lstStyle/>
        <a:p>
          <a:pPr>
            <a:spcAft>
              <a:spcPts val="0"/>
            </a:spcAft>
          </a:pPr>
          <a:r>
            <a:rPr lang="en-GB" sz="1800" dirty="0"/>
            <a:t>Enregistrement</a:t>
          </a:r>
        </a:p>
        <a:p>
          <a:pPr>
            <a:spcAft>
              <a:spcPts val="0"/>
            </a:spcAft>
          </a:pPr>
          <a:r>
            <a:rPr lang="en-GB" sz="1800" dirty="0"/>
            <a:t> Utilisateur</a:t>
          </a:r>
          <a:r>
            <a:t/>
          </a:r>
          <a:br/>
          <a:endParaRPr lang="fr-FR" sz="1800" dirty="0"/>
        </a:p>
      </dgm:t>
    </dgm:pt>
    <dgm:pt modelId="{7393B7A4-E360-4211-B32F-00C9632CA1D3}" type="parTrans" cxnId="{4469C11B-9848-48CE-9F00-7EF3FB9AAC31}">
      <dgm:prSet/>
      <dgm:spPr/>
      <dgm:t>
        <a:bodyPr/>
        <a:lstStyle/>
        <a:p>
          <a:endParaRPr lang="en-US" sz="1800"/>
        </a:p>
      </dgm:t>
    </dgm:pt>
    <dgm:pt modelId="{DAF77A3E-B5F0-4A25-AB40-0FAA67958D15}" type="sibTrans" cxnId="{4469C11B-9848-48CE-9F00-7EF3FB9AAC31}">
      <dgm:prSet/>
      <dgm:spPr/>
      <dgm:t>
        <a:bodyPr/>
        <a:lstStyle/>
        <a:p>
          <a:endParaRPr lang="en-US" sz="1800"/>
        </a:p>
      </dgm:t>
    </dgm:pt>
    <dgm:pt modelId="{9EA1F320-2B7E-4C55-A2A3-B6BFCB7CAB95}">
      <dgm:prSet phldrT="[Text]" custT="1"/>
      <dgm:spPr>
        <a:solidFill>
          <a:schemeClr val="bg1">
            <a:lumMod val="75000"/>
          </a:schemeClr>
        </a:solidFill>
      </dgm:spPr>
      <dgm:t>
        <a:bodyPr/>
        <a:lstStyle/>
        <a:p>
          <a:pPr>
            <a:spcAft>
              <a:spcPts val="0"/>
            </a:spcAft>
          </a:pPr>
          <a:r>
            <a:rPr lang="en-GB" sz="1800" dirty="0"/>
            <a:t>Profil de </a:t>
          </a:r>
          <a:br>
            <a:rPr lang="en-GB" sz="1800" dirty="0"/>
          </a:br>
          <a:r>
            <a:rPr lang="en-GB" sz="1800" dirty="0" err="1"/>
            <a:t>l'utilisateur</a:t>
          </a:r>
          <a:endParaRPr lang="fr-FR" sz="1800" dirty="0"/>
        </a:p>
      </dgm:t>
    </dgm:pt>
    <dgm:pt modelId="{7F47DA27-356D-4079-AF61-3540293AA5DC}" type="sibTrans" cxnId="{8BAF536C-3734-411A-916A-DF110588F0E8}">
      <dgm:prSet/>
      <dgm:spPr/>
      <dgm:t>
        <a:bodyPr/>
        <a:lstStyle/>
        <a:p>
          <a:endParaRPr lang="en-US" sz="1800"/>
        </a:p>
      </dgm:t>
    </dgm:pt>
    <dgm:pt modelId="{F5D4DFDA-672F-4261-92D4-5FD62D66C0E4}" type="parTrans" cxnId="{8BAF536C-3734-411A-916A-DF110588F0E8}">
      <dgm:prSet/>
      <dgm:spPr/>
      <dgm:t>
        <a:bodyPr/>
        <a:lstStyle/>
        <a:p>
          <a:endParaRPr lang="en-US" sz="1800"/>
        </a:p>
      </dgm:t>
    </dgm:pt>
    <dgm:pt modelId="{3153FDFB-C7F9-4DC7-BBEE-0E232AFA21D7}" type="pres">
      <dgm:prSet presAssocID="{08E16467-181B-421A-9E91-CA925A946217}" presName="Name0" presStyleCnt="0">
        <dgm:presLayoutVars>
          <dgm:dir/>
          <dgm:animLvl val="lvl"/>
          <dgm:resizeHandles val="exact"/>
        </dgm:presLayoutVars>
      </dgm:prSet>
      <dgm:spPr/>
    </dgm:pt>
    <dgm:pt modelId="{AAC599A4-0CCC-430B-B592-35216CDC7372}" type="pres">
      <dgm:prSet presAssocID="{A16B78F1-92E5-4382-B19C-C9A20E541C8E}" presName="Name8" presStyleCnt="0"/>
      <dgm:spPr/>
    </dgm:pt>
    <dgm:pt modelId="{B22B53CD-044B-427E-B6D0-852A175F26D2}" type="pres">
      <dgm:prSet presAssocID="{A16B78F1-92E5-4382-B19C-C9A20E541C8E}" presName="level" presStyleLbl="node1" presStyleIdx="0" presStyleCnt="3">
        <dgm:presLayoutVars>
          <dgm:chMax val="1"/>
          <dgm:bulletEnabled val="1"/>
        </dgm:presLayoutVars>
      </dgm:prSet>
      <dgm:spPr/>
      <dgm:t>
        <a:bodyPr/>
        <a:lstStyle/>
        <a:p>
          <a:endParaRPr lang="de-DE"/>
        </a:p>
      </dgm:t>
    </dgm:pt>
    <dgm:pt modelId="{EBE698C4-A8FD-42DD-BE4A-95F568E20178}" type="pres">
      <dgm:prSet presAssocID="{A16B78F1-92E5-4382-B19C-C9A20E541C8E}" presName="levelTx" presStyleLbl="revTx" presStyleIdx="0" presStyleCnt="0">
        <dgm:presLayoutVars>
          <dgm:chMax val="1"/>
          <dgm:bulletEnabled val="1"/>
        </dgm:presLayoutVars>
      </dgm:prSet>
      <dgm:spPr/>
      <dgm:t>
        <a:bodyPr/>
        <a:lstStyle/>
        <a:p>
          <a:endParaRPr lang="de-DE"/>
        </a:p>
      </dgm:t>
    </dgm:pt>
    <dgm:pt modelId="{7649C77C-CEF2-4618-A6FD-993F19B595D5}" type="pres">
      <dgm:prSet presAssocID="{9EA1F320-2B7E-4C55-A2A3-B6BFCB7CAB95}" presName="Name8" presStyleCnt="0"/>
      <dgm:spPr/>
    </dgm:pt>
    <dgm:pt modelId="{D91619B6-DCFE-4D56-A765-6770825D5320}" type="pres">
      <dgm:prSet presAssocID="{9EA1F320-2B7E-4C55-A2A3-B6BFCB7CAB95}" presName="level" presStyleLbl="node1" presStyleIdx="1" presStyleCnt="3" custLinFactNeighborX="200" custLinFactNeighborY="606">
        <dgm:presLayoutVars>
          <dgm:chMax val="1"/>
          <dgm:bulletEnabled val="1"/>
        </dgm:presLayoutVars>
      </dgm:prSet>
      <dgm:spPr/>
      <dgm:t>
        <a:bodyPr/>
        <a:lstStyle/>
        <a:p>
          <a:endParaRPr lang="de-DE"/>
        </a:p>
      </dgm:t>
    </dgm:pt>
    <dgm:pt modelId="{A9E03923-CE4B-42F8-9807-B9C545372CB0}" type="pres">
      <dgm:prSet presAssocID="{9EA1F320-2B7E-4C55-A2A3-B6BFCB7CAB95}" presName="levelTx" presStyleLbl="revTx" presStyleIdx="0" presStyleCnt="0">
        <dgm:presLayoutVars>
          <dgm:chMax val="1"/>
          <dgm:bulletEnabled val="1"/>
        </dgm:presLayoutVars>
      </dgm:prSet>
      <dgm:spPr/>
      <dgm:t>
        <a:bodyPr/>
        <a:lstStyle/>
        <a:p>
          <a:endParaRPr lang="de-DE"/>
        </a:p>
      </dgm:t>
    </dgm:pt>
    <dgm:pt modelId="{59B68D29-AF17-4C74-AB86-048775C31101}" type="pres">
      <dgm:prSet presAssocID="{915532A7-E339-45E8-89E5-52A37BF9D1D6}" presName="Name8" presStyleCnt="0"/>
      <dgm:spPr/>
    </dgm:pt>
    <dgm:pt modelId="{03169C9B-EBB5-4F9C-BF79-F86B4F959DAA}" type="pres">
      <dgm:prSet presAssocID="{915532A7-E339-45E8-89E5-52A37BF9D1D6}" presName="level" presStyleLbl="node1" presStyleIdx="2" presStyleCnt="3" custLinFactNeighborX="372">
        <dgm:presLayoutVars>
          <dgm:chMax val="1"/>
          <dgm:bulletEnabled val="1"/>
        </dgm:presLayoutVars>
      </dgm:prSet>
      <dgm:spPr/>
      <dgm:t>
        <a:bodyPr/>
        <a:lstStyle/>
        <a:p>
          <a:endParaRPr lang="de-DE"/>
        </a:p>
      </dgm:t>
    </dgm:pt>
    <dgm:pt modelId="{0C0FE557-A3AA-4DA4-9331-D01FCE599337}" type="pres">
      <dgm:prSet presAssocID="{915532A7-E339-45E8-89E5-52A37BF9D1D6}" presName="levelTx" presStyleLbl="revTx" presStyleIdx="0" presStyleCnt="0">
        <dgm:presLayoutVars>
          <dgm:chMax val="1"/>
          <dgm:bulletEnabled val="1"/>
        </dgm:presLayoutVars>
      </dgm:prSet>
      <dgm:spPr/>
      <dgm:t>
        <a:bodyPr/>
        <a:lstStyle/>
        <a:p>
          <a:endParaRPr lang="de-DE"/>
        </a:p>
      </dgm:t>
    </dgm:pt>
  </dgm:ptLst>
  <dgm:cxnLst>
    <dgm:cxn modelId="{8BAF536C-3734-411A-916A-DF110588F0E8}" srcId="{08E16467-181B-421A-9E91-CA925A946217}" destId="{9EA1F320-2B7E-4C55-A2A3-B6BFCB7CAB95}" srcOrd="1" destOrd="0" parTransId="{F5D4DFDA-672F-4261-92D4-5FD62D66C0E4}" sibTransId="{7F47DA27-356D-4079-AF61-3540293AA5DC}"/>
    <dgm:cxn modelId="{967BDF59-6C2C-4A79-8EE9-5670010F4A9D}" type="presOf" srcId="{915532A7-E339-45E8-89E5-52A37BF9D1D6}" destId="{03169C9B-EBB5-4F9C-BF79-F86B4F959DAA}" srcOrd="0" destOrd="0" presId="urn:microsoft.com/office/officeart/2005/8/layout/pyramid3"/>
    <dgm:cxn modelId="{C9E8A6A2-B2C7-4B03-B822-76175ACE72D4}" type="presOf" srcId="{08E16467-181B-421A-9E91-CA925A946217}" destId="{3153FDFB-C7F9-4DC7-BBEE-0E232AFA21D7}" srcOrd="0" destOrd="0" presId="urn:microsoft.com/office/officeart/2005/8/layout/pyramid3"/>
    <dgm:cxn modelId="{2E822721-F421-41E9-823D-F0BD6EDDC0EB}" type="presOf" srcId="{915532A7-E339-45E8-89E5-52A37BF9D1D6}" destId="{0C0FE557-A3AA-4DA4-9331-D01FCE599337}" srcOrd="1" destOrd="0" presId="urn:microsoft.com/office/officeart/2005/8/layout/pyramid3"/>
    <dgm:cxn modelId="{E3C8C7EB-2FF5-4220-9D1A-BF27DAAAC8DC}" type="presOf" srcId="{9EA1F320-2B7E-4C55-A2A3-B6BFCB7CAB95}" destId="{D91619B6-DCFE-4D56-A765-6770825D5320}" srcOrd="0" destOrd="0" presId="urn:microsoft.com/office/officeart/2005/8/layout/pyramid3"/>
    <dgm:cxn modelId="{38086EEA-A9EA-4ED8-89D0-B3C0F811E9D4}" type="presOf" srcId="{A16B78F1-92E5-4382-B19C-C9A20E541C8E}" destId="{EBE698C4-A8FD-42DD-BE4A-95F568E20178}" srcOrd="1" destOrd="0" presId="urn:microsoft.com/office/officeart/2005/8/layout/pyramid3"/>
    <dgm:cxn modelId="{29A0108A-FFBD-40F4-8F9F-AA0CC042BE68}" type="presOf" srcId="{A16B78F1-92E5-4382-B19C-C9A20E541C8E}" destId="{B22B53CD-044B-427E-B6D0-852A175F26D2}" srcOrd="0" destOrd="0" presId="urn:microsoft.com/office/officeart/2005/8/layout/pyramid3"/>
    <dgm:cxn modelId="{4469C11B-9848-48CE-9F00-7EF3FB9AAC31}" srcId="{08E16467-181B-421A-9E91-CA925A946217}" destId="{915532A7-E339-45E8-89E5-52A37BF9D1D6}" srcOrd="2" destOrd="0" parTransId="{7393B7A4-E360-4211-B32F-00C9632CA1D3}" sibTransId="{DAF77A3E-B5F0-4A25-AB40-0FAA67958D15}"/>
    <dgm:cxn modelId="{06F0A8EB-FC82-489B-A7B1-89B6909B3A9D}" srcId="{08E16467-181B-421A-9E91-CA925A946217}" destId="{A16B78F1-92E5-4382-B19C-C9A20E541C8E}" srcOrd="0" destOrd="0" parTransId="{DCE0116E-0DE1-4EDC-AE3C-7574FDC9BDA7}" sibTransId="{86CC325A-687D-445C-8A72-1E76E98D2934}"/>
    <dgm:cxn modelId="{ADF1F55A-E9B9-45F5-B3E8-5EA40C3FAAF0}" type="presOf" srcId="{9EA1F320-2B7E-4C55-A2A3-B6BFCB7CAB95}" destId="{A9E03923-CE4B-42F8-9807-B9C545372CB0}" srcOrd="1" destOrd="0" presId="urn:microsoft.com/office/officeart/2005/8/layout/pyramid3"/>
    <dgm:cxn modelId="{93B31272-66F0-4B3E-AFC0-D6ABF8ADC895}" type="presParOf" srcId="{3153FDFB-C7F9-4DC7-BBEE-0E232AFA21D7}" destId="{AAC599A4-0CCC-430B-B592-35216CDC7372}" srcOrd="0" destOrd="0" presId="urn:microsoft.com/office/officeart/2005/8/layout/pyramid3"/>
    <dgm:cxn modelId="{6400FBF0-D23F-454B-BA57-FFC747754EBA}" type="presParOf" srcId="{AAC599A4-0CCC-430B-B592-35216CDC7372}" destId="{B22B53CD-044B-427E-B6D0-852A175F26D2}" srcOrd="0" destOrd="0" presId="urn:microsoft.com/office/officeart/2005/8/layout/pyramid3"/>
    <dgm:cxn modelId="{10FDA6EC-BF0F-49D0-B1FB-50721E6D3EDF}" type="presParOf" srcId="{AAC599A4-0CCC-430B-B592-35216CDC7372}" destId="{EBE698C4-A8FD-42DD-BE4A-95F568E20178}" srcOrd="1" destOrd="0" presId="urn:microsoft.com/office/officeart/2005/8/layout/pyramid3"/>
    <dgm:cxn modelId="{C1F12633-A78A-4BE5-BBC8-EA0BE8488DE3}" type="presParOf" srcId="{3153FDFB-C7F9-4DC7-BBEE-0E232AFA21D7}" destId="{7649C77C-CEF2-4618-A6FD-993F19B595D5}" srcOrd="1" destOrd="0" presId="urn:microsoft.com/office/officeart/2005/8/layout/pyramid3"/>
    <dgm:cxn modelId="{8AC61DAB-D589-4BD0-8305-13B136B8283B}" type="presParOf" srcId="{7649C77C-CEF2-4618-A6FD-993F19B595D5}" destId="{D91619B6-DCFE-4D56-A765-6770825D5320}" srcOrd="0" destOrd="0" presId="urn:microsoft.com/office/officeart/2005/8/layout/pyramid3"/>
    <dgm:cxn modelId="{0B32EA2F-DCA9-4446-8A3E-A9AF2F9F3172}" type="presParOf" srcId="{7649C77C-CEF2-4618-A6FD-993F19B595D5}" destId="{A9E03923-CE4B-42F8-9807-B9C545372CB0}" srcOrd="1" destOrd="0" presId="urn:microsoft.com/office/officeart/2005/8/layout/pyramid3"/>
    <dgm:cxn modelId="{21B1634F-F32B-4DE9-811A-CA623F9F5D31}" type="presParOf" srcId="{3153FDFB-C7F9-4DC7-BBEE-0E232AFA21D7}" destId="{59B68D29-AF17-4C74-AB86-048775C31101}" srcOrd="2" destOrd="0" presId="urn:microsoft.com/office/officeart/2005/8/layout/pyramid3"/>
    <dgm:cxn modelId="{64E2DB3E-4FEF-445D-95E6-407ED2D98C77}" type="presParOf" srcId="{59B68D29-AF17-4C74-AB86-048775C31101}" destId="{03169C9B-EBB5-4F9C-BF79-F86B4F959DAA}" srcOrd="0" destOrd="0" presId="urn:microsoft.com/office/officeart/2005/8/layout/pyramid3"/>
    <dgm:cxn modelId="{30AB0BC4-B5CC-4658-A02A-202A649BE066}" type="presParOf" srcId="{59B68D29-AF17-4C74-AB86-048775C31101}" destId="{0C0FE557-A3AA-4DA4-9331-D01FCE599337}"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BF444-2B9C-40B0-8A17-B1330E6AA4AF}" type="doc">
      <dgm:prSet loTypeId="urn:microsoft.com/office/officeart/2005/8/layout/lProcess2" loCatId="list" qsTypeId="urn:microsoft.com/office/officeart/2005/8/quickstyle/simple2" qsCatId="simple" csTypeId="urn:microsoft.com/office/officeart/2005/8/colors/accent1_2" csCatId="accent1" phldr="1"/>
      <dgm:spPr/>
      <dgm:t>
        <a:bodyPr/>
        <a:lstStyle/>
        <a:p>
          <a:endParaRPr lang="en-US"/>
        </a:p>
      </dgm:t>
    </dgm:pt>
    <dgm:pt modelId="{4896E912-793A-48AF-9CEB-74BCF8F0E122}">
      <dgm:prSet phldrT="[Text]" custT="1"/>
      <dgm:spPr>
        <a:solidFill>
          <a:schemeClr val="accent1"/>
        </a:solidFill>
      </dgm:spPr>
      <dgm:t>
        <a:bodyPr tIns="0"/>
        <a:lstStyle/>
        <a:p>
          <a:r>
            <a:rPr lang="en-GB" sz="2000" b="1" dirty="0">
              <a:solidFill>
                <a:schemeClr val="bg1"/>
              </a:solidFill>
            </a:rPr>
            <a:t>Informations sur la société</a:t>
          </a:r>
          <a:endParaRPr lang="fr-FR" sz="2000" b="1" dirty="0">
            <a:solidFill>
              <a:schemeClr val="bg1"/>
            </a:solidFill>
          </a:endParaRPr>
        </a:p>
      </dgm:t>
    </dgm:pt>
    <dgm:pt modelId="{ACA3BF19-F22F-4C0A-AF0B-644D522FF4BD}" type="parTrans" cxnId="{CC76A22C-0681-4BDE-B36C-C34FE0F3D623}">
      <dgm:prSet/>
      <dgm:spPr/>
      <dgm:t>
        <a:bodyPr/>
        <a:lstStyle/>
        <a:p>
          <a:endParaRPr lang="en-US"/>
        </a:p>
      </dgm:t>
    </dgm:pt>
    <dgm:pt modelId="{6EEE2E19-983B-4020-BDA0-AB9B1203C2A4}" type="sibTrans" cxnId="{CC76A22C-0681-4BDE-B36C-C34FE0F3D623}">
      <dgm:prSet/>
      <dgm:spPr/>
      <dgm:t>
        <a:bodyPr/>
        <a:lstStyle/>
        <a:p>
          <a:endParaRPr lang="en-US"/>
        </a:p>
      </dgm:t>
    </dgm:pt>
    <dgm:pt modelId="{34C38DDE-76C0-4170-9608-A6C6BF824C78}">
      <dgm:prSet phldrT="[Text]" custT="1"/>
      <dgm:spPr>
        <a:solidFill>
          <a:schemeClr val="accent1"/>
        </a:solidFill>
      </dgm:spPr>
      <dgm:t>
        <a:bodyPr tIns="0"/>
        <a:lstStyle/>
        <a:p>
          <a:r>
            <a:rPr lang="en-GB" sz="2000" b="1" dirty="0">
              <a:solidFill>
                <a:schemeClr val="bg1"/>
              </a:solidFill>
            </a:rPr>
            <a:t>Informations </a:t>
          </a:r>
          <a:r>
            <a:t/>
          </a:r>
          <a:br/>
          <a:r>
            <a:rPr lang="en-GB" sz="2000" b="1" dirty="0">
              <a:solidFill>
                <a:schemeClr val="bg1"/>
              </a:solidFill>
            </a:rPr>
            <a:t>financières</a:t>
          </a:r>
          <a:endParaRPr lang="fr-FR" sz="2000" b="1" dirty="0">
            <a:solidFill>
              <a:schemeClr val="bg1"/>
            </a:solidFill>
            <a:ea typeface="MS PGothic" charset="-128"/>
            <a:cs typeface="MS PGothic" charset="-128"/>
          </a:endParaRPr>
        </a:p>
      </dgm:t>
    </dgm:pt>
    <dgm:pt modelId="{B27D0BEE-831A-4718-A097-12647C8AE48D}" type="parTrans" cxnId="{3A3776BC-A312-480F-B140-3A60A7F84C68}">
      <dgm:prSet/>
      <dgm:spPr/>
      <dgm:t>
        <a:bodyPr/>
        <a:lstStyle/>
        <a:p>
          <a:endParaRPr lang="en-US"/>
        </a:p>
      </dgm:t>
    </dgm:pt>
    <dgm:pt modelId="{B56C0850-3808-4F5E-BE12-400AFB34D891}" type="sibTrans" cxnId="{3A3776BC-A312-480F-B140-3A60A7F84C68}">
      <dgm:prSet/>
      <dgm:spPr/>
      <dgm:t>
        <a:bodyPr/>
        <a:lstStyle/>
        <a:p>
          <a:endParaRPr lang="en-US"/>
        </a:p>
      </dgm:t>
    </dgm:pt>
    <dgm:pt modelId="{5F85170C-FA37-4DB0-9B2A-E3F9B5061A0E}">
      <dgm:prSet phldrT="[Text]" custT="1"/>
      <dgm:spPr>
        <a:solidFill>
          <a:schemeClr val="accent1">
            <a:lumMod val="20000"/>
            <a:lumOff val="80000"/>
          </a:schemeClr>
        </a:solidFill>
        <a:ln>
          <a:noFill/>
        </a:ln>
      </dgm:spPr>
      <dgm:t>
        <a:bodyPr/>
        <a:lstStyle/>
        <a:p>
          <a:r>
            <a:rPr lang="en-GB" sz="1600" b="1" dirty="0">
              <a:solidFill>
                <a:schemeClr val="tx1"/>
              </a:solidFill>
            </a:rPr>
            <a:t>Exercice fiscal</a:t>
          </a:r>
          <a:endParaRPr lang="fr-FR" sz="1600" b="1" dirty="0">
            <a:solidFill>
              <a:schemeClr val="tx1"/>
            </a:solidFill>
          </a:endParaRPr>
        </a:p>
      </dgm:t>
    </dgm:pt>
    <dgm:pt modelId="{8B019DAC-7EB2-4ABB-943B-A152E869839A}" type="parTrans" cxnId="{797BCF70-8619-4C87-A747-4E7CC9B019DC}">
      <dgm:prSet/>
      <dgm:spPr/>
      <dgm:t>
        <a:bodyPr/>
        <a:lstStyle/>
        <a:p>
          <a:endParaRPr lang="en-US"/>
        </a:p>
      </dgm:t>
    </dgm:pt>
    <dgm:pt modelId="{082A05D5-CFF3-4D10-A46A-D3691D5AE623}" type="sibTrans" cxnId="{797BCF70-8619-4C87-A747-4E7CC9B019DC}">
      <dgm:prSet/>
      <dgm:spPr/>
      <dgm:t>
        <a:bodyPr/>
        <a:lstStyle/>
        <a:p>
          <a:endParaRPr lang="en-US"/>
        </a:p>
      </dgm:t>
    </dgm:pt>
    <dgm:pt modelId="{D4078EE0-B510-43D6-AABD-DD49BA9E63EF}">
      <dgm:prSet phldrT="[Text]" custT="1"/>
      <dgm:spPr>
        <a:solidFill>
          <a:schemeClr val="accent1">
            <a:lumMod val="20000"/>
            <a:lumOff val="80000"/>
          </a:schemeClr>
        </a:solidFill>
        <a:ln>
          <a:noFill/>
        </a:ln>
      </dgm:spPr>
      <dgm:t>
        <a:bodyPr/>
        <a:lstStyle/>
        <a:p>
          <a:r>
            <a:rPr lang="en-GB" sz="1600" b="1" dirty="0">
              <a:solidFill>
                <a:schemeClr val="tx1"/>
              </a:solidFill>
            </a:rPr>
            <a:t>Devises</a:t>
          </a:r>
          <a:endParaRPr lang="fr-FR" sz="1600" b="1" dirty="0">
            <a:solidFill>
              <a:schemeClr val="tx1"/>
            </a:solidFill>
          </a:endParaRPr>
        </a:p>
      </dgm:t>
    </dgm:pt>
    <dgm:pt modelId="{70BDEF60-B9B0-48DC-A106-1AAB2752B576}" type="parTrans" cxnId="{D2FC9374-A4C2-4EF8-B523-80CDBF9A5FD5}">
      <dgm:prSet/>
      <dgm:spPr/>
      <dgm:t>
        <a:bodyPr/>
        <a:lstStyle/>
        <a:p>
          <a:endParaRPr lang="en-US"/>
        </a:p>
      </dgm:t>
    </dgm:pt>
    <dgm:pt modelId="{13EA7123-2803-4E5D-B775-3C6B7D419589}" type="sibTrans" cxnId="{D2FC9374-A4C2-4EF8-B523-80CDBF9A5FD5}">
      <dgm:prSet/>
      <dgm:spPr/>
      <dgm:t>
        <a:bodyPr/>
        <a:lstStyle/>
        <a:p>
          <a:endParaRPr lang="en-US"/>
        </a:p>
      </dgm:t>
    </dgm:pt>
    <dgm:pt modelId="{248662D1-F05D-442E-A20B-F049CB1DDEF0}">
      <dgm:prSet phldrT="[Text]" custT="1"/>
      <dgm:spPr>
        <a:solidFill>
          <a:schemeClr val="accent1"/>
        </a:solidFill>
      </dgm:spPr>
      <dgm:t>
        <a:bodyPr tIns="0"/>
        <a:lstStyle/>
        <a:p>
          <a:r>
            <a:rPr lang="en-GB" sz="2000" b="1" dirty="0">
              <a:solidFill>
                <a:schemeClr val="bg1"/>
              </a:solidFill>
            </a:rPr>
            <a:t>Informations </a:t>
          </a:r>
          <a:r>
            <a:t/>
          </a:r>
          <a:br/>
          <a:r>
            <a:rPr lang="en-GB" sz="2000" b="1" dirty="0">
              <a:solidFill>
                <a:schemeClr val="bg1"/>
              </a:solidFill>
            </a:rPr>
            <a:t>concernant le support</a:t>
          </a:r>
          <a:endParaRPr lang="fr-FR" sz="2000" b="1" dirty="0">
            <a:solidFill>
              <a:schemeClr val="bg1"/>
            </a:solidFill>
            <a:ea typeface="MS PGothic" charset="-128"/>
            <a:cs typeface="MS PGothic" charset="-128"/>
          </a:endParaRPr>
        </a:p>
      </dgm:t>
    </dgm:pt>
    <dgm:pt modelId="{BBEF5B08-FBB0-4808-8E7C-B050487EC80C}" type="parTrans" cxnId="{954B2C3C-4ED0-448B-8E87-0C29D8AE136C}">
      <dgm:prSet/>
      <dgm:spPr/>
      <dgm:t>
        <a:bodyPr/>
        <a:lstStyle/>
        <a:p>
          <a:endParaRPr lang="en-US"/>
        </a:p>
      </dgm:t>
    </dgm:pt>
    <dgm:pt modelId="{570F265D-79B8-49CB-9B9F-1B780AB0A8E8}" type="sibTrans" cxnId="{954B2C3C-4ED0-448B-8E87-0C29D8AE136C}">
      <dgm:prSet/>
      <dgm:spPr/>
      <dgm:t>
        <a:bodyPr/>
        <a:lstStyle/>
        <a:p>
          <a:endParaRPr lang="en-US"/>
        </a:p>
      </dgm:t>
    </dgm:pt>
    <dgm:pt modelId="{8B20F53A-93DB-4728-A7EC-D9A3BBB34B30}">
      <dgm:prSet phldrT="[Text]" custT="1"/>
      <dgm:spPr>
        <a:solidFill>
          <a:schemeClr val="accent1">
            <a:lumMod val="20000"/>
            <a:lumOff val="80000"/>
          </a:schemeClr>
        </a:solidFill>
        <a:ln>
          <a:noFill/>
        </a:ln>
      </dgm:spPr>
      <dgm:t>
        <a:bodyPr/>
        <a:lstStyle/>
        <a:p>
          <a:r>
            <a:rPr lang="en-GB" sz="1600" b="1" dirty="0">
              <a:solidFill>
                <a:schemeClr val="tx1"/>
              </a:solidFill>
            </a:rPr>
            <a:t>Heures d'ouverture </a:t>
          </a:r>
          <a:endParaRPr lang="fr-FR" sz="1600" b="1" dirty="0">
            <a:solidFill>
              <a:schemeClr val="tx1"/>
            </a:solidFill>
          </a:endParaRPr>
        </a:p>
      </dgm:t>
    </dgm:pt>
    <dgm:pt modelId="{1FAB9E41-F03E-4CD9-905D-F02C354DEFDC}" type="parTrans" cxnId="{05FC4EAA-F954-420E-8D51-AAE0F6790086}">
      <dgm:prSet/>
      <dgm:spPr/>
      <dgm:t>
        <a:bodyPr/>
        <a:lstStyle/>
        <a:p>
          <a:endParaRPr lang="en-US"/>
        </a:p>
      </dgm:t>
    </dgm:pt>
    <dgm:pt modelId="{10C46BEE-A256-417F-85DA-8E8F828E5717}" type="sibTrans" cxnId="{05FC4EAA-F954-420E-8D51-AAE0F6790086}">
      <dgm:prSet/>
      <dgm:spPr/>
      <dgm:t>
        <a:bodyPr/>
        <a:lstStyle/>
        <a:p>
          <a:endParaRPr lang="en-US"/>
        </a:p>
      </dgm:t>
    </dgm:pt>
    <dgm:pt modelId="{1F502608-60BA-485C-9AA3-7D37E6E3C27E}">
      <dgm:prSet phldrT="[Text]" custT="1"/>
      <dgm:spPr>
        <a:solidFill>
          <a:schemeClr val="accent1">
            <a:lumMod val="20000"/>
            <a:lumOff val="80000"/>
          </a:schemeClr>
        </a:solidFill>
        <a:ln>
          <a:noFill/>
        </a:ln>
      </dgm:spPr>
      <dgm:t>
        <a:bodyPr/>
        <a:lstStyle/>
        <a:p>
          <a:r>
            <a:rPr lang="en-GB" sz="1600" b="1" dirty="0">
              <a:solidFill>
                <a:schemeClr val="tx1"/>
              </a:solidFill>
            </a:rPr>
            <a:t>Vacances</a:t>
          </a:r>
          <a:endParaRPr lang="fr-FR" sz="1600" b="1" dirty="0">
            <a:solidFill>
              <a:schemeClr val="tx1"/>
            </a:solidFill>
          </a:endParaRPr>
        </a:p>
      </dgm:t>
    </dgm:pt>
    <dgm:pt modelId="{78FAA81C-F9FA-43D8-B36C-C53800A4ABB6}" type="parTrans" cxnId="{72EA0354-82F5-4E96-ABE0-7CFBAB068634}">
      <dgm:prSet/>
      <dgm:spPr/>
      <dgm:t>
        <a:bodyPr/>
        <a:lstStyle/>
        <a:p>
          <a:endParaRPr lang="en-US"/>
        </a:p>
      </dgm:t>
    </dgm:pt>
    <dgm:pt modelId="{FEBA12F1-A0E1-498B-B92C-175B22E11CF3}" type="sibTrans" cxnId="{72EA0354-82F5-4E96-ABE0-7CFBAB068634}">
      <dgm:prSet/>
      <dgm:spPr/>
      <dgm:t>
        <a:bodyPr/>
        <a:lstStyle/>
        <a:p>
          <a:endParaRPr lang="en-US"/>
        </a:p>
      </dgm:t>
    </dgm:pt>
    <dgm:pt modelId="{E42B8209-FEEC-4A9F-90F9-B4A5208076CD}">
      <dgm:prSet phldrT="[Text]" custT="1"/>
      <dgm:spPr>
        <a:solidFill>
          <a:schemeClr val="accent1">
            <a:lumMod val="20000"/>
            <a:lumOff val="80000"/>
          </a:schemeClr>
        </a:solidFill>
        <a:ln>
          <a:noFill/>
        </a:ln>
      </dgm:spPr>
      <dgm:t>
        <a:bodyPr/>
        <a:lstStyle/>
        <a:p>
          <a:r>
            <a:rPr lang="en-GB" sz="1600" b="1" dirty="0">
              <a:solidFill>
                <a:schemeClr val="tx1"/>
              </a:solidFill>
            </a:rPr>
            <a:t>Nom et adresse</a:t>
          </a:r>
          <a:endParaRPr lang="fr-FR" sz="1600" b="1" dirty="0">
            <a:solidFill>
              <a:schemeClr val="tx1"/>
            </a:solidFill>
          </a:endParaRPr>
        </a:p>
      </dgm:t>
    </dgm:pt>
    <dgm:pt modelId="{EBB37F76-8177-4ED5-B546-9101DDBB9B30}" type="sibTrans" cxnId="{E3CCF831-1EC8-4250-AB1A-6743BB7F0754}">
      <dgm:prSet/>
      <dgm:spPr/>
      <dgm:t>
        <a:bodyPr/>
        <a:lstStyle/>
        <a:p>
          <a:endParaRPr lang="en-US"/>
        </a:p>
      </dgm:t>
    </dgm:pt>
    <dgm:pt modelId="{BBDC97F0-9740-4673-8009-4465BF9A5C5E}" type="parTrans" cxnId="{E3CCF831-1EC8-4250-AB1A-6743BB7F0754}">
      <dgm:prSet/>
      <dgm:spPr/>
      <dgm:t>
        <a:bodyPr/>
        <a:lstStyle/>
        <a:p>
          <a:endParaRPr lang="en-US"/>
        </a:p>
      </dgm:t>
    </dgm:pt>
    <dgm:pt modelId="{3F9C73D0-AF19-4D4F-8869-1F6F7C086451}">
      <dgm:prSet phldrT="[Text]" custT="1"/>
      <dgm:spPr>
        <a:solidFill>
          <a:schemeClr val="accent1">
            <a:lumMod val="20000"/>
            <a:lumOff val="80000"/>
          </a:schemeClr>
        </a:solidFill>
        <a:ln>
          <a:noFill/>
        </a:ln>
      </dgm:spPr>
      <dgm:t>
        <a:bodyPr/>
        <a:lstStyle/>
        <a:p>
          <a:r>
            <a:rPr lang="en-GB" sz="1600" b="1" dirty="0">
              <a:solidFill>
                <a:schemeClr val="tx1"/>
              </a:solidFill>
            </a:rPr>
            <a:t>Contact principal</a:t>
          </a:r>
          <a:endParaRPr lang="fr-FR" sz="1600" b="1" dirty="0">
            <a:solidFill>
              <a:schemeClr val="tx1"/>
            </a:solidFill>
            <a:ea typeface="MS PGothic" charset="-128"/>
            <a:cs typeface="MS PGothic" charset="-128"/>
          </a:endParaRPr>
        </a:p>
      </dgm:t>
    </dgm:pt>
    <dgm:pt modelId="{97E11278-A3E0-4D42-8886-087965ECD6A5}" type="sibTrans" cxnId="{453FB44B-0A51-4CB6-A4AD-B6EE3B7EE825}">
      <dgm:prSet/>
      <dgm:spPr/>
      <dgm:t>
        <a:bodyPr/>
        <a:lstStyle/>
        <a:p>
          <a:endParaRPr lang="en-US"/>
        </a:p>
      </dgm:t>
    </dgm:pt>
    <dgm:pt modelId="{829FD7B3-9422-45E2-B2F1-80A92420CAA0}" type="parTrans" cxnId="{453FB44B-0A51-4CB6-A4AD-B6EE3B7EE825}">
      <dgm:prSet/>
      <dgm:spPr/>
      <dgm:t>
        <a:bodyPr/>
        <a:lstStyle/>
        <a:p>
          <a:endParaRPr lang="en-US"/>
        </a:p>
      </dgm:t>
    </dgm:pt>
    <dgm:pt modelId="{B0321323-3305-469A-A2AE-FC98A527E96C}">
      <dgm:prSet phldrT="[Text]" custT="1"/>
      <dgm:spPr>
        <a:solidFill>
          <a:schemeClr val="accent1">
            <a:lumMod val="20000"/>
            <a:lumOff val="80000"/>
          </a:schemeClr>
        </a:solidFill>
        <a:ln>
          <a:noFill/>
        </a:ln>
      </dgm:spPr>
      <dgm:t>
        <a:bodyPr/>
        <a:lstStyle/>
        <a:p>
          <a:pPr>
            <a:lnSpc>
              <a:spcPct val="80000"/>
            </a:lnSpc>
          </a:pPr>
          <a:r>
            <a:rPr lang="en-GB" sz="1600" b="1" dirty="0">
              <a:solidFill>
                <a:schemeClr val="tx1"/>
              </a:solidFill>
            </a:rPr>
            <a:t>Paramètres régionaux par défaut</a:t>
          </a:r>
          <a:endParaRPr lang="fr-FR" sz="1600" b="1" dirty="0">
            <a:solidFill>
              <a:schemeClr val="tx1"/>
            </a:solidFill>
            <a:ea typeface="MS PGothic" charset="-128"/>
            <a:cs typeface="MS PGothic" charset="-128"/>
          </a:endParaRPr>
        </a:p>
      </dgm:t>
    </dgm:pt>
    <dgm:pt modelId="{D1BEE809-1299-42E2-A30C-B580B3314C40}" type="sibTrans" cxnId="{E5D5EC3C-FD9A-4D53-8782-BC969FA2E101}">
      <dgm:prSet/>
      <dgm:spPr/>
      <dgm:t>
        <a:bodyPr/>
        <a:lstStyle/>
        <a:p>
          <a:endParaRPr lang="en-US"/>
        </a:p>
      </dgm:t>
    </dgm:pt>
    <dgm:pt modelId="{F373821B-0EA6-4D75-86B6-9F5CF07EB1DF}" type="parTrans" cxnId="{E5D5EC3C-FD9A-4D53-8782-BC969FA2E101}">
      <dgm:prSet/>
      <dgm:spPr/>
      <dgm:t>
        <a:bodyPr/>
        <a:lstStyle/>
        <a:p>
          <a:endParaRPr lang="en-US"/>
        </a:p>
      </dgm:t>
    </dgm:pt>
    <dgm:pt modelId="{9902C41C-90FC-442D-A688-FD507CD8EC12}">
      <dgm:prSet custT="1"/>
      <dgm:spPr>
        <a:solidFill>
          <a:schemeClr val="accent1">
            <a:lumMod val="20000"/>
            <a:lumOff val="80000"/>
          </a:schemeClr>
        </a:solidFill>
        <a:ln>
          <a:noFill/>
        </a:ln>
      </dgm:spPr>
      <dgm:t>
        <a:bodyPr/>
        <a:lstStyle/>
        <a:p>
          <a:r>
            <a:rPr lang="en-GB" sz="1600" b="1" dirty="0">
              <a:solidFill>
                <a:schemeClr val="tx1"/>
              </a:solidFill>
            </a:rPr>
            <a:t>Devise par défaut</a:t>
          </a:r>
          <a:endParaRPr lang="fr-FR" sz="1600" b="1" dirty="0">
            <a:solidFill>
              <a:schemeClr val="tx1"/>
            </a:solidFill>
            <a:ea typeface="MS PGothic" charset="-128"/>
            <a:cs typeface="MS PGothic" charset="-128"/>
          </a:endParaRPr>
        </a:p>
      </dgm:t>
    </dgm:pt>
    <dgm:pt modelId="{01095FA0-1084-4AE3-88FE-A14049C2EB53}" type="sibTrans" cxnId="{4490ECAC-945D-4C72-8D30-8C9ADA347881}">
      <dgm:prSet/>
      <dgm:spPr/>
      <dgm:t>
        <a:bodyPr/>
        <a:lstStyle/>
        <a:p>
          <a:endParaRPr lang="en-US"/>
        </a:p>
      </dgm:t>
    </dgm:pt>
    <dgm:pt modelId="{9E25E712-83F5-49DB-A746-852FB04AF9A8}" type="parTrans" cxnId="{4490ECAC-945D-4C72-8D30-8C9ADA347881}">
      <dgm:prSet/>
      <dgm:spPr/>
      <dgm:t>
        <a:bodyPr/>
        <a:lstStyle/>
        <a:p>
          <a:endParaRPr lang="en-US"/>
        </a:p>
      </dgm:t>
    </dgm:pt>
    <dgm:pt modelId="{692B5FA4-62D1-4532-9D47-CC15617B9599}">
      <dgm:prSet custT="1"/>
      <dgm:spPr>
        <a:solidFill>
          <a:schemeClr val="accent1">
            <a:lumMod val="20000"/>
            <a:lumOff val="80000"/>
          </a:schemeClr>
        </a:solidFill>
        <a:ln>
          <a:noFill/>
        </a:ln>
      </dgm:spPr>
      <dgm:t>
        <a:bodyPr/>
        <a:lstStyle/>
        <a:p>
          <a:r>
            <a:rPr lang="en-GB" sz="1600" b="1" dirty="0">
              <a:solidFill>
                <a:schemeClr val="tx1"/>
              </a:solidFill>
            </a:rPr>
            <a:t>Stockage utilisé</a:t>
          </a:r>
        </a:p>
      </dgm:t>
    </dgm:pt>
    <dgm:pt modelId="{9A21C331-891C-4092-8A27-62FB31F1E43D}" type="sibTrans" cxnId="{0A618734-4A6C-4BFC-916F-6C15F08AC2C5}">
      <dgm:prSet/>
      <dgm:spPr/>
      <dgm:t>
        <a:bodyPr/>
        <a:lstStyle/>
        <a:p>
          <a:endParaRPr lang="en-US"/>
        </a:p>
      </dgm:t>
    </dgm:pt>
    <dgm:pt modelId="{DC7C8077-034B-4F66-8F5D-CAF9C4D72448}" type="parTrans" cxnId="{0A618734-4A6C-4BFC-916F-6C15F08AC2C5}">
      <dgm:prSet/>
      <dgm:spPr/>
      <dgm:t>
        <a:bodyPr/>
        <a:lstStyle/>
        <a:p>
          <a:endParaRPr lang="en-US"/>
        </a:p>
      </dgm:t>
    </dgm:pt>
    <dgm:pt modelId="{9B25EB12-B87F-401C-8A60-63EDC15438AA}">
      <dgm:prSet custT="1"/>
      <dgm:spPr>
        <a:solidFill>
          <a:schemeClr val="accent1">
            <a:lumMod val="20000"/>
            <a:lumOff val="80000"/>
          </a:schemeClr>
        </a:solidFill>
        <a:ln>
          <a:noFill/>
        </a:ln>
      </dgm:spPr>
      <dgm:t>
        <a:bodyPr/>
        <a:lstStyle/>
        <a:p>
          <a:r>
            <a:rPr lang="en-GB" sz="1600" b="1" dirty="0">
              <a:solidFill>
                <a:schemeClr val="tx1"/>
              </a:solidFill>
            </a:rPr>
            <a:t>Licences</a:t>
          </a:r>
          <a:r>
            <a:rPr sz="1600" dirty="0"/>
            <a:t> </a:t>
          </a:r>
          <a:r>
            <a:rPr lang="en-GB" sz="1600" b="1" dirty="0">
              <a:solidFill>
                <a:schemeClr val="tx1"/>
              </a:solidFill>
            </a:rPr>
            <a:t>disponibles</a:t>
          </a:r>
        </a:p>
      </dgm:t>
    </dgm:pt>
    <dgm:pt modelId="{E2806A9A-D178-40A0-8221-8D2CD9270313}" type="sibTrans" cxnId="{F38E3F86-8AC4-4CF3-AB78-509E5FFBF18A}">
      <dgm:prSet/>
      <dgm:spPr/>
      <dgm:t>
        <a:bodyPr/>
        <a:lstStyle/>
        <a:p>
          <a:endParaRPr lang="en-US"/>
        </a:p>
      </dgm:t>
    </dgm:pt>
    <dgm:pt modelId="{E3B40F20-1F39-4395-B467-E2258BAD8EAB}" type="parTrans" cxnId="{F38E3F86-8AC4-4CF3-AB78-509E5FFBF18A}">
      <dgm:prSet/>
      <dgm:spPr/>
      <dgm:t>
        <a:bodyPr/>
        <a:lstStyle/>
        <a:p>
          <a:endParaRPr lang="en-US"/>
        </a:p>
      </dgm:t>
    </dgm:pt>
    <dgm:pt modelId="{B2075D98-D314-49F9-9527-778EB73ABDC4}" type="pres">
      <dgm:prSet presAssocID="{D9CBF444-2B9C-40B0-8A17-B1330E6AA4AF}" presName="theList" presStyleCnt="0">
        <dgm:presLayoutVars>
          <dgm:dir/>
          <dgm:animLvl val="lvl"/>
          <dgm:resizeHandles val="exact"/>
        </dgm:presLayoutVars>
      </dgm:prSet>
      <dgm:spPr/>
      <dgm:t>
        <a:bodyPr/>
        <a:lstStyle/>
        <a:p>
          <a:endParaRPr lang="de-DE"/>
        </a:p>
      </dgm:t>
    </dgm:pt>
    <dgm:pt modelId="{1000A5D2-0AE1-4254-A8B6-9E20F0B9C967}" type="pres">
      <dgm:prSet presAssocID="{4896E912-793A-48AF-9CEB-74BCF8F0E122}" presName="compNode" presStyleCnt="0"/>
      <dgm:spPr/>
    </dgm:pt>
    <dgm:pt modelId="{865BEEED-D27E-4C03-A9D6-9DE61F339836}" type="pres">
      <dgm:prSet presAssocID="{4896E912-793A-48AF-9CEB-74BCF8F0E122}" presName="aNode" presStyleLbl="bgShp" presStyleIdx="0" presStyleCnt="3"/>
      <dgm:spPr/>
      <dgm:t>
        <a:bodyPr/>
        <a:lstStyle/>
        <a:p>
          <a:endParaRPr lang="de-DE"/>
        </a:p>
      </dgm:t>
    </dgm:pt>
    <dgm:pt modelId="{BF02FBD0-1285-4084-A048-1617765F3D93}" type="pres">
      <dgm:prSet presAssocID="{4896E912-793A-48AF-9CEB-74BCF8F0E122}" presName="textNode" presStyleLbl="bgShp" presStyleIdx="0" presStyleCnt="3"/>
      <dgm:spPr/>
      <dgm:t>
        <a:bodyPr/>
        <a:lstStyle/>
        <a:p>
          <a:endParaRPr lang="de-DE"/>
        </a:p>
      </dgm:t>
    </dgm:pt>
    <dgm:pt modelId="{16A4870B-6AF3-4E73-B201-9FE924337B61}" type="pres">
      <dgm:prSet presAssocID="{4896E912-793A-48AF-9CEB-74BCF8F0E122}" presName="compChildNode" presStyleCnt="0"/>
      <dgm:spPr/>
    </dgm:pt>
    <dgm:pt modelId="{36CD5785-F710-4C50-8DC4-FB94408813D7}" type="pres">
      <dgm:prSet presAssocID="{4896E912-793A-48AF-9CEB-74BCF8F0E122}" presName="theInnerList" presStyleCnt="0"/>
      <dgm:spPr/>
    </dgm:pt>
    <dgm:pt modelId="{224028BF-0944-4D21-A8DC-B1410715257A}" type="pres">
      <dgm:prSet presAssocID="{E42B8209-FEEC-4A9F-90F9-B4A5208076CD}" presName="childNode" presStyleLbl="node1" presStyleIdx="0" presStyleCnt="10" custScaleX="115152" custScaleY="148778" custLinFactNeighborY="-80866">
        <dgm:presLayoutVars>
          <dgm:bulletEnabled val="1"/>
        </dgm:presLayoutVars>
      </dgm:prSet>
      <dgm:spPr/>
      <dgm:t>
        <a:bodyPr/>
        <a:lstStyle/>
        <a:p>
          <a:endParaRPr lang="de-DE"/>
        </a:p>
      </dgm:t>
    </dgm:pt>
    <dgm:pt modelId="{A79FF037-A044-431F-B570-E031959AFDF6}" type="pres">
      <dgm:prSet presAssocID="{E42B8209-FEEC-4A9F-90F9-B4A5208076CD}" presName="aSpace2" presStyleCnt="0"/>
      <dgm:spPr/>
    </dgm:pt>
    <dgm:pt modelId="{B7F0BF20-5A36-43A7-8D68-A8CCAE1A9BDB}" type="pres">
      <dgm:prSet presAssocID="{3F9C73D0-AF19-4D4F-8869-1F6F7C086451}" presName="childNode" presStyleLbl="node1" presStyleIdx="1" presStyleCnt="10" custScaleX="115152" custScaleY="148778" custLinFactNeighborY="-34218">
        <dgm:presLayoutVars>
          <dgm:bulletEnabled val="1"/>
        </dgm:presLayoutVars>
      </dgm:prSet>
      <dgm:spPr/>
      <dgm:t>
        <a:bodyPr/>
        <a:lstStyle/>
        <a:p>
          <a:endParaRPr lang="de-DE"/>
        </a:p>
      </dgm:t>
    </dgm:pt>
    <dgm:pt modelId="{61B8CA65-C826-4D30-934C-6320F122296F}" type="pres">
      <dgm:prSet presAssocID="{3F9C73D0-AF19-4D4F-8869-1F6F7C086451}" presName="aSpace2" presStyleCnt="0"/>
      <dgm:spPr/>
    </dgm:pt>
    <dgm:pt modelId="{D1D135A9-A1C6-4D71-91F9-E0299C88C154}" type="pres">
      <dgm:prSet presAssocID="{B0321323-3305-469A-A2AE-FC98A527E96C}" presName="childNode" presStyleLbl="node1" presStyleIdx="2" presStyleCnt="10" custScaleX="115152" custScaleY="153024" custLinFactNeighborY="9815">
        <dgm:presLayoutVars>
          <dgm:bulletEnabled val="1"/>
        </dgm:presLayoutVars>
      </dgm:prSet>
      <dgm:spPr/>
      <dgm:t>
        <a:bodyPr/>
        <a:lstStyle/>
        <a:p>
          <a:endParaRPr lang="de-DE"/>
        </a:p>
      </dgm:t>
    </dgm:pt>
    <dgm:pt modelId="{1C54F779-EDCE-4DDC-A672-33CF9B1F7461}" type="pres">
      <dgm:prSet presAssocID="{B0321323-3305-469A-A2AE-FC98A527E96C}" presName="aSpace2" presStyleCnt="0"/>
      <dgm:spPr/>
    </dgm:pt>
    <dgm:pt modelId="{793C2CF9-A529-4B2B-B256-CAC14B3045E3}" type="pres">
      <dgm:prSet presAssocID="{9902C41C-90FC-442D-A688-FD507CD8EC12}" presName="childNode" presStyleLbl="node1" presStyleIdx="3" presStyleCnt="10" custScaleX="115152" custScaleY="148778" custLinFactY="2035" custLinFactNeighborY="100000">
        <dgm:presLayoutVars>
          <dgm:bulletEnabled val="1"/>
        </dgm:presLayoutVars>
      </dgm:prSet>
      <dgm:spPr/>
      <dgm:t>
        <a:bodyPr/>
        <a:lstStyle/>
        <a:p>
          <a:endParaRPr lang="de-DE"/>
        </a:p>
      </dgm:t>
    </dgm:pt>
    <dgm:pt modelId="{5B0F69BF-2AD1-42B9-98BC-AEDC25E4E10B}" type="pres">
      <dgm:prSet presAssocID="{9902C41C-90FC-442D-A688-FD507CD8EC12}" presName="aSpace2" presStyleCnt="0"/>
      <dgm:spPr/>
    </dgm:pt>
    <dgm:pt modelId="{18EDF335-5CA7-4E11-9038-3B90A7E2612A}" type="pres">
      <dgm:prSet presAssocID="{692B5FA4-62D1-4532-9D47-CC15617B9599}" presName="childNode" presStyleLbl="node1" presStyleIdx="4" presStyleCnt="10" custScaleX="115152" custScaleY="148778" custLinFactY="12012" custLinFactNeighborY="100000">
        <dgm:presLayoutVars>
          <dgm:bulletEnabled val="1"/>
        </dgm:presLayoutVars>
      </dgm:prSet>
      <dgm:spPr/>
      <dgm:t>
        <a:bodyPr/>
        <a:lstStyle/>
        <a:p>
          <a:endParaRPr lang="de-DE"/>
        </a:p>
      </dgm:t>
    </dgm:pt>
    <dgm:pt modelId="{579F78BE-354D-4252-8007-7050E79AED36}" type="pres">
      <dgm:prSet presAssocID="{692B5FA4-62D1-4532-9D47-CC15617B9599}" presName="aSpace2" presStyleCnt="0"/>
      <dgm:spPr/>
    </dgm:pt>
    <dgm:pt modelId="{0451097B-5879-442C-8435-2407286540AE}" type="pres">
      <dgm:prSet presAssocID="{9B25EB12-B87F-401C-8A60-63EDC15438AA}" presName="childNode" presStyleLbl="node1" presStyleIdx="5" presStyleCnt="10" custScaleX="115152" custScaleY="148778" custLinFactY="18344" custLinFactNeighborY="100000">
        <dgm:presLayoutVars>
          <dgm:bulletEnabled val="1"/>
        </dgm:presLayoutVars>
      </dgm:prSet>
      <dgm:spPr/>
      <dgm:t>
        <a:bodyPr/>
        <a:lstStyle/>
        <a:p>
          <a:endParaRPr lang="de-DE"/>
        </a:p>
      </dgm:t>
    </dgm:pt>
    <dgm:pt modelId="{91582608-316D-49FB-9869-29EE5C46C7A3}" type="pres">
      <dgm:prSet presAssocID="{4896E912-793A-48AF-9CEB-74BCF8F0E122}" presName="aSpace" presStyleCnt="0"/>
      <dgm:spPr/>
    </dgm:pt>
    <dgm:pt modelId="{423329B6-324F-4FE1-A5FB-E85152DC692B}" type="pres">
      <dgm:prSet presAssocID="{34C38DDE-76C0-4170-9608-A6C6BF824C78}" presName="compNode" presStyleCnt="0"/>
      <dgm:spPr/>
    </dgm:pt>
    <dgm:pt modelId="{122028DD-CED5-4EDB-A8AE-661FA1CDC743}" type="pres">
      <dgm:prSet presAssocID="{34C38DDE-76C0-4170-9608-A6C6BF824C78}" presName="aNode" presStyleLbl="bgShp" presStyleIdx="1" presStyleCnt="3" custLinFactNeighborY="247"/>
      <dgm:spPr/>
      <dgm:t>
        <a:bodyPr/>
        <a:lstStyle/>
        <a:p>
          <a:endParaRPr lang="de-DE"/>
        </a:p>
      </dgm:t>
    </dgm:pt>
    <dgm:pt modelId="{4FDF3E9F-5035-432A-81A8-C46CC9060CCB}" type="pres">
      <dgm:prSet presAssocID="{34C38DDE-76C0-4170-9608-A6C6BF824C78}" presName="textNode" presStyleLbl="bgShp" presStyleIdx="1" presStyleCnt="3"/>
      <dgm:spPr/>
      <dgm:t>
        <a:bodyPr/>
        <a:lstStyle/>
        <a:p>
          <a:endParaRPr lang="de-DE"/>
        </a:p>
      </dgm:t>
    </dgm:pt>
    <dgm:pt modelId="{43F55B57-8833-4DA4-936E-8738150F124B}" type="pres">
      <dgm:prSet presAssocID="{34C38DDE-76C0-4170-9608-A6C6BF824C78}" presName="compChildNode" presStyleCnt="0"/>
      <dgm:spPr/>
    </dgm:pt>
    <dgm:pt modelId="{D8098791-5E3B-4439-84E8-860C89227797}" type="pres">
      <dgm:prSet presAssocID="{34C38DDE-76C0-4170-9608-A6C6BF824C78}" presName="theInnerList" presStyleCnt="0"/>
      <dgm:spPr/>
    </dgm:pt>
    <dgm:pt modelId="{1B254FCF-C531-40EC-A761-71E72205885F}" type="pres">
      <dgm:prSet presAssocID="{5F85170C-FA37-4DB0-9B2A-E3F9B5061A0E}" presName="childNode" presStyleLbl="node1" presStyleIdx="6" presStyleCnt="10" custScaleX="118086" custScaleY="2000000" custLinFactY="-245445" custLinFactNeighborY="-300000">
        <dgm:presLayoutVars>
          <dgm:bulletEnabled val="1"/>
        </dgm:presLayoutVars>
      </dgm:prSet>
      <dgm:spPr/>
      <dgm:t>
        <a:bodyPr/>
        <a:lstStyle/>
        <a:p>
          <a:endParaRPr lang="de-DE"/>
        </a:p>
      </dgm:t>
    </dgm:pt>
    <dgm:pt modelId="{A692E042-D7DA-4C1C-B320-DDF64639FE6C}" type="pres">
      <dgm:prSet presAssocID="{5F85170C-FA37-4DB0-9B2A-E3F9B5061A0E}" presName="aSpace2" presStyleCnt="0"/>
      <dgm:spPr/>
    </dgm:pt>
    <dgm:pt modelId="{1002487F-6AD9-4DAE-8F01-3158D8E7DE41}" type="pres">
      <dgm:prSet presAssocID="{D4078EE0-B510-43D6-AABD-DD49BA9E63EF}" presName="childNode" presStyleLbl="node1" presStyleIdx="7" presStyleCnt="10" custScaleX="118086" custScaleY="2000000">
        <dgm:presLayoutVars>
          <dgm:bulletEnabled val="1"/>
        </dgm:presLayoutVars>
      </dgm:prSet>
      <dgm:spPr/>
      <dgm:t>
        <a:bodyPr/>
        <a:lstStyle/>
        <a:p>
          <a:endParaRPr lang="de-DE"/>
        </a:p>
      </dgm:t>
    </dgm:pt>
    <dgm:pt modelId="{8AA40168-6994-426F-BEFB-2A196CE35F44}" type="pres">
      <dgm:prSet presAssocID="{34C38DDE-76C0-4170-9608-A6C6BF824C78}" presName="aSpace" presStyleCnt="0"/>
      <dgm:spPr/>
    </dgm:pt>
    <dgm:pt modelId="{6FAB4CFB-F5BB-456C-894F-1E3C2362CAB5}" type="pres">
      <dgm:prSet presAssocID="{248662D1-F05D-442E-A20B-F049CB1DDEF0}" presName="compNode" presStyleCnt="0"/>
      <dgm:spPr/>
    </dgm:pt>
    <dgm:pt modelId="{95B0DB27-38FA-4E29-8820-A621C129FF06}" type="pres">
      <dgm:prSet presAssocID="{248662D1-F05D-442E-A20B-F049CB1DDEF0}" presName="aNode" presStyleLbl="bgShp" presStyleIdx="2" presStyleCnt="3"/>
      <dgm:spPr/>
      <dgm:t>
        <a:bodyPr/>
        <a:lstStyle/>
        <a:p>
          <a:endParaRPr lang="de-DE"/>
        </a:p>
      </dgm:t>
    </dgm:pt>
    <dgm:pt modelId="{56B0007A-336B-45BB-B3F5-9E87084862A8}" type="pres">
      <dgm:prSet presAssocID="{248662D1-F05D-442E-A20B-F049CB1DDEF0}" presName="textNode" presStyleLbl="bgShp" presStyleIdx="2" presStyleCnt="3"/>
      <dgm:spPr/>
      <dgm:t>
        <a:bodyPr/>
        <a:lstStyle/>
        <a:p>
          <a:endParaRPr lang="de-DE"/>
        </a:p>
      </dgm:t>
    </dgm:pt>
    <dgm:pt modelId="{607D33BE-7F27-4CD1-9348-CD4B0162C3F2}" type="pres">
      <dgm:prSet presAssocID="{248662D1-F05D-442E-A20B-F049CB1DDEF0}" presName="compChildNode" presStyleCnt="0"/>
      <dgm:spPr/>
    </dgm:pt>
    <dgm:pt modelId="{6C1E1AD1-A4A4-4825-B199-CE0E12C10CB0}" type="pres">
      <dgm:prSet presAssocID="{248662D1-F05D-442E-A20B-F049CB1DDEF0}" presName="theInnerList" presStyleCnt="0"/>
      <dgm:spPr/>
    </dgm:pt>
    <dgm:pt modelId="{71F1F44D-9305-4F46-9783-25B77A999D57}" type="pres">
      <dgm:prSet presAssocID="{8B20F53A-93DB-4728-A7EC-D9A3BBB34B30}" presName="childNode" presStyleLbl="node1" presStyleIdx="8" presStyleCnt="10" custScaleX="116143" custScaleY="2000000" custLinFactY="-245445" custLinFactNeighborY="-300000">
        <dgm:presLayoutVars>
          <dgm:bulletEnabled val="1"/>
        </dgm:presLayoutVars>
      </dgm:prSet>
      <dgm:spPr/>
      <dgm:t>
        <a:bodyPr/>
        <a:lstStyle/>
        <a:p>
          <a:endParaRPr lang="de-DE"/>
        </a:p>
      </dgm:t>
    </dgm:pt>
    <dgm:pt modelId="{3513F09A-6399-4146-BA19-1E786C7061A0}" type="pres">
      <dgm:prSet presAssocID="{8B20F53A-93DB-4728-A7EC-D9A3BBB34B30}" presName="aSpace2" presStyleCnt="0"/>
      <dgm:spPr/>
    </dgm:pt>
    <dgm:pt modelId="{17580C15-0E71-43EF-B59C-D6105AB82268}" type="pres">
      <dgm:prSet presAssocID="{1F502608-60BA-485C-9AA3-7D37E6E3C27E}" presName="childNode" presStyleLbl="node1" presStyleIdx="9" presStyleCnt="10" custScaleX="116143" custScaleY="2000000">
        <dgm:presLayoutVars>
          <dgm:bulletEnabled val="1"/>
        </dgm:presLayoutVars>
      </dgm:prSet>
      <dgm:spPr/>
      <dgm:t>
        <a:bodyPr/>
        <a:lstStyle/>
        <a:p>
          <a:endParaRPr lang="de-DE"/>
        </a:p>
      </dgm:t>
    </dgm:pt>
  </dgm:ptLst>
  <dgm:cxnLst>
    <dgm:cxn modelId="{2B8C6182-9737-42FA-8FA3-244C666C1E4D}" type="presOf" srcId="{692B5FA4-62D1-4532-9D47-CC15617B9599}" destId="{18EDF335-5CA7-4E11-9038-3B90A7E2612A}" srcOrd="0" destOrd="0" presId="urn:microsoft.com/office/officeart/2005/8/layout/lProcess2"/>
    <dgm:cxn modelId="{9110F400-489A-417D-B235-B06CF0462147}" type="presOf" srcId="{4896E912-793A-48AF-9CEB-74BCF8F0E122}" destId="{865BEEED-D27E-4C03-A9D6-9DE61F339836}" srcOrd="0" destOrd="0" presId="urn:microsoft.com/office/officeart/2005/8/layout/lProcess2"/>
    <dgm:cxn modelId="{7C880395-D4B9-434D-B4CE-7335DEEC0AE9}" type="presOf" srcId="{D4078EE0-B510-43D6-AABD-DD49BA9E63EF}" destId="{1002487F-6AD9-4DAE-8F01-3158D8E7DE41}" srcOrd="0" destOrd="0" presId="urn:microsoft.com/office/officeart/2005/8/layout/lProcess2"/>
    <dgm:cxn modelId="{8B9AAEFE-A4A2-40A0-982B-39899E325053}" type="presOf" srcId="{3F9C73D0-AF19-4D4F-8869-1F6F7C086451}" destId="{B7F0BF20-5A36-43A7-8D68-A8CCAE1A9BDB}" srcOrd="0" destOrd="0" presId="urn:microsoft.com/office/officeart/2005/8/layout/lProcess2"/>
    <dgm:cxn modelId="{D2FC9374-A4C2-4EF8-B523-80CDBF9A5FD5}" srcId="{34C38DDE-76C0-4170-9608-A6C6BF824C78}" destId="{D4078EE0-B510-43D6-AABD-DD49BA9E63EF}" srcOrd="1" destOrd="0" parTransId="{70BDEF60-B9B0-48DC-A106-1AAB2752B576}" sibTransId="{13EA7123-2803-4E5D-B775-3C6B7D419589}"/>
    <dgm:cxn modelId="{78A6608D-5BF0-44A8-8F82-ADF37C081E9F}" type="presOf" srcId="{9902C41C-90FC-442D-A688-FD507CD8EC12}" destId="{793C2CF9-A529-4B2B-B256-CAC14B3045E3}" srcOrd="0" destOrd="0" presId="urn:microsoft.com/office/officeart/2005/8/layout/lProcess2"/>
    <dgm:cxn modelId="{619AFFBA-1364-4354-891C-972485ECB4C1}" type="presOf" srcId="{5F85170C-FA37-4DB0-9B2A-E3F9B5061A0E}" destId="{1B254FCF-C531-40EC-A761-71E72205885F}" srcOrd="0" destOrd="0" presId="urn:microsoft.com/office/officeart/2005/8/layout/lProcess2"/>
    <dgm:cxn modelId="{E3CCF831-1EC8-4250-AB1A-6743BB7F0754}" srcId="{4896E912-793A-48AF-9CEB-74BCF8F0E122}" destId="{E42B8209-FEEC-4A9F-90F9-B4A5208076CD}" srcOrd="0" destOrd="0" parTransId="{BBDC97F0-9740-4673-8009-4465BF9A5C5E}" sibTransId="{EBB37F76-8177-4ED5-B546-9101DDBB9B30}"/>
    <dgm:cxn modelId="{E5D5EC3C-FD9A-4D53-8782-BC969FA2E101}" srcId="{4896E912-793A-48AF-9CEB-74BCF8F0E122}" destId="{B0321323-3305-469A-A2AE-FC98A527E96C}" srcOrd="2" destOrd="0" parTransId="{F373821B-0EA6-4D75-86B6-9F5CF07EB1DF}" sibTransId="{D1BEE809-1299-42E2-A30C-B580B3314C40}"/>
    <dgm:cxn modelId="{E0AE5CD9-7345-44E3-93E2-03504931D13B}" type="presOf" srcId="{D9CBF444-2B9C-40B0-8A17-B1330E6AA4AF}" destId="{B2075D98-D314-49F9-9527-778EB73ABDC4}" srcOrd="0" destOrd="0" presId="urn:microsoft.com/office/officeart/2005/8/layout/lProcess2"/>
    <dgm:cxn modelId="{E1A394DE-AF0B-4965-A55B-ED346A839AE7}" type="presOf" srcId="{248662D1-F05D-442E-A20B-F049CB1DDEF0}" destId="{56B0007A-336B-45BB-B3F5-9E87084862A8}" srcOrd="1" destOrd="0" presId="urn:microsoft.com/office/officeart/2005/8/layout/lProcess2"/>
    <dgm:cxn modelId="{57FF4639-C71A-4611-9102-D51E001D495C}" type="presOf" srcId="{34C38DDE-76C0-4170-9608-A6C6BF824C78}" destId="{122028DD-CED5-4EDB-A8AE-661FA1CDC743}" srcOrd="0" destOrd="0" presId="urn:microsoft.com/office/officeart/2005/8/layout/lProcess2"/>
    <dgm:cxn modelId="{46A0F4EC-4FF4-4B13-8D8B-98FF7B82A67B}" type="presOf" srcId="{8B20F53A-93DB-4728-A7EC-D9A3BBB34B30}" destId="{71F1F44D-9305-4F46-9783-25B77A999D57}" srcOrd="0" destOrd="0" presId="urn:microsoft.com/office/officeart/2005/8/layout/lProcess2"/>
    <dgm:cxn modelId="{94C0FF52-3724-4438-83DF-8DF3696481B3}" type="presOf" srcId="{E42B8209-FEEC-4A9F-90F9-B4A5208076CD}" destId="{224028BF-0944-4D21-A8DC-B1410715257A}" srcOrd="0" destOrd="0" presId="urn:microsoft.com/office/officeart/2005/8/layout/lProcess2"/>
    <dgm:cxn modelId="{C159CCED-B501-4B13-983F-09598CC4AB9F}" type="presOf" srcId="{4896E912-793A-48AF-9CEB-74BCF8F0E122}" destId="{BF02FBD0-1285-4084-A048-1617765F3D93}" srcOrd="1" destOrd="0" presId="urn:microsoft.com/office/officeart/2005/8/layout/lProcess2"/>
    <dgm:cxn modelId="{05FC4EAA-F954-420E-8D51-AAE0F6790086}" srcId="{248662D1-F05D-442E-A20B-F049CB1DDEF0}" destId="{8B20F53A-93DB-4728-A7EC-D9A3BBB34B30}" srcOrd="0" destOrd="0" parTransId="{1FAB9E41-F03E-4CD9-905D-F02C354DEFDC}" sibTransId="{10C46BEE-A256-417F-85DA-8E8F828E5717}"/>
    <dgm:cxn modelId="{CC76A22C-0681-4BDE-B36C-C34FE0F3D623}" srcId="{D9CBF444-2B9C-40B0-8A17-B1330E6AA4AF}" destId="{4896E912-793A-48AF-9CEB-74BCF8F0E122}" srcOrd="0" destOrd="0" parTransId="{ACA3BF19-F22F-4C0A-AF0B-644D522FF4BD}" sibTransId="{6EEE2E19-983B-4020-BDA0-AB9B1203C2A4}"/>
    <dgm:cxn modelId="{0A618734-4A6C-4BFC-916F-6C15F08AC2C5}" srcId="{4896E912-793A-48AF-9CEB-74BCF8F0E122}" destId="{692B5FA4-62D1-4532-9D47-CC15617B9599}" srcOrd="4" destOrd="0" parTransId="{DC7C8077-034B-4F66-8F5D-CAF9C4D72448}" sibTransId="{9A21C331-891C-4092-8A27-62FB31F1E43D}"/>
    <dgm:cxn modelId="{954B2C3C-4ED0-448B-8E87-0C29D8AE136C}" srcId="{D9CBF444-2B9C-40B0-8A17-B1330E6AA4AF}" destId="{248662D1-F05D-442E-A20B-F049CB1DDEF0}" srcOrd="2" destOrd="0" parTransId="{BBEF5B08-FBB0-4808-8E7C-B050487EC80C}" sibTransId="{570F265D-79B8-49CB-9B9F-1B780AB0A8E8}"/>
    <dgm:cxn modelId="{F38E3F86-8AC4-4CF3-AB78-509E5FFBF18A}" srcId="{4896E912-793A-48AF-9CEB-74BCF8F0E122}" destId="{9B25EB12-B87F-401C-8A60-63EDC15438AA}" srcOrd="5" destOrd="0" parTransId="{E3B40F20-1F39-4395-B467-E2258BAD8EAB}" sibTransId="{E2806A9A-D178-40A0-8221-8D2CD9270313}"/>
    <dgm:cxn modelId="{F76CE80C-6121-487A-9846-3AECBA8C2A0F}" type="presOf" srcId="{B0321323-3305-469A-A2AE-FC98A527E96C}" destId="{D1D135A9-A1C6-4D71-91F9-E0299C88C154}" srcOrd="0" destOrd="0" presId="urn:microsoft.com/office/officeart/2005/8/layout/lProcess2"/>
    <dgm:cxn modelId="{1B38016B-0D52-40CB-A7A2-7374CAE5E8B6}" type="presOf" srcId="{248662D1-F05D-442E-A20B-F049CB1DDEF0}" destId="{95B0DB27-38FA-4E29-8820-A621C129FF06}" srcOrd="0" destOrd="0" presId="urn:microsoft.com/office/officeart/2005/8/layout/lProcess2"/>
    <dgm:cxn modelId="{3A3776BC-A312-480F-B140-3A60A7F84C68}" srcId="{D9CBF444-2B9C-40B0-8A17-B1330E6AA4AF}" destId="{34C38DDE-76C0-4170-9608-A6C6BF824C78}" srcOrd="1" destOrd="0" parTransId="{B27D0BEE-831A-4718-A097-12647C8AE48D}" sibTransId="{B56C0850-3808-4F5E-BE12-400AFB34D891}"/>
    <dgm:cxn modelId="{797BCF70-8619-4C87-A747-4E7CC9B019DC}" srcId="{34C38DDE-76C0-4170-9608-A6C6BF824C78}" destId="{5F85170C-FA37-4DB0-9B2A-E3F9B5061A0E}" srcOrd="0" destOrd="0" parTransId="{8B019DAC-7EB2-4ABB-943B-A152E869839A}" sibTransId="{082A05D5-CFF3-4D10-A46A-D3691D5AE623}"/>
    <dgm:cxn modelId="{72EA0354-82F5-4E96-ABE0-7CFBAB068634}" srcId="{248662D1-F05D-442E-A20B-F049CB1DDEF0}" destId="{1F502608-60BA-485C-9AA3-7D37E6E3C27E}" srcOrd="1" destOrd="0" parTransId="{78FAA81C-F9FA-43D8-B36C-C53800A4ABB6}" sibTransId="{FEBA12F1-A0E1-498B-B92C-175B22E11CF3}"/>
    <dgm:cxn modelId="{453FB44B-0A51-4CB6-A4AD-B6EE3B7EE825}" srcId="{4896E912-793A-48AF-9CEB-74BCF8F0E122}" destId="{3F9C73D0-AF19-4D4F-8869-1F6F7C086451}" srcOrd="1" destOrd="0" parTransId="{829FD7B3-9422-45E2-B2F1-80A92420CAA0}" sibTransId="{97E11278-A3E0-4D42-8886-087965ECD6A5}"/>
    <dgm:cxn modelId="{4490ECAC-945D-4C72-8D30-8C9ADA347881}" srcId="{4896E912-793A-48AF-9CEB-74BCF8F0E122}" destId="{9902C41C-90FC-442D-A688-FD507CD8EC12}" srcOrd="3" destOrd="0" parTransId="{9E25E712-83F5-49DB-A746-852FB04AF9A8}" sibTransId="{01095FA0-1084-4AE3-88FE-A14049C2EB53}"/>
    <dgm:cxn modelId="{AC671A78-335A-473E-AA49-581DC34A5D7E}" type="presOf" srcId="{9B25EB12-B87F-401C-8A60-63EDC15438AA}" destId="{0451097B-5879-442C-8435-2407286540AE}" srcOrd="0" destOrd="0" presId="urn:microsoft.com/office/officeart/2005/8/layout/lProcess2"/>
    <dgm:cxn modelId="{1124C8BC-33C0-4C9A-A1E9-DD289E5DF313}" type="presOf" srcId="{1F502608-60BA-485C-9AA3-7D37E6E3C27E}" destId="{17580C15-0E71-43EF-B59C-D6105AB82268}" srcOrd="0" destOrd="0" presId="urn:microsoft.com/office/officeart/2005/8/layout/lProcess2"/>
    <dgm:cxn modelId="{BB1AF921-1CC4-48A9-824B-2C6641EB3E8F}" type="presOf" srcId="{34C38DDE-76C0-4170-9608-A6C6BF824C78}" destId="{4FDF3E9F-5035-432A-81A8-C46CC9060CCB}" srcOrd="1" destOrd="0" presId="urn:microsoft.com/office/officeart/2005/8/layout/lProcess2"/>
    <dgm:cxn modelId="{414C8DB1-2AA8-49EF-80C6-6BC45D653DA3}" type="presParOf" srcId="{B2075D98-D314-49F9-9527-778EB73ABDC4}" destId="{1000A5D2-0AE1-4254-A8B6-9E20F0B9C967}" srcOrd="0" destOrd="0" presId="urn:microsoft.com/office/officeart/2005/8/layout/lProcess2"/>
    <dgm:cxn modelId="{320D9D9D-D8DF-478D-9D9C-E3726D315F3D}" type="presParOf" srcId="{1000A5D2-0AE1-4254-A8B6-9E20F0B9C967}" destId="{865BEEED-D27E-4C03-A9D6-9DE61F339836}" srcOrd="0" destOrd="0" presId="urn:microsoft.com/office/officeart/2005/8/layout/lProcess2"/>
    <dgm:cxn modelId="{099E4CEC-23FF-403A-9268-8B9FC0BE47AC}" type="presParOf" srcId="{1000A5D2-0AE1-4254-A8B6-9E20F0B9C967}" destId="{BF02FBD0-1285-4084-A048-1617765F3D93}" srcOrd="1" destOrd="0" presId="urn:microsoft.com/office/officeart/2005/8/layout/lProcess2"/>
    <dgm:cxn modelId="{EA542C33-F9FC-4F97-B2B8-68DB3B65472C}" type="presParOf" srcId="{1000A5D2-0AE1-4254-A8B6-9E20F0B9C967}" destId="{16A4870B-6AF3-4E73-B201-9FE924337B61}" srcOrd="2" destOrd="0" presId="urn:microsoft.com/office/officeart/2005/8/layout/lProcess2"/>
    <dgm:cxn modelId="{73EFF886-F142-443A-8DCB-F0888458773D}" type="presParOf" srcId="{16A4870B-6AF3-4E73-B201-9FE924337B61}" destId="{36CD5785-F710-4C50-8DC4-FB94408813D7}" srcOrd="0" destOrd="0" presId="urn:microsoft.com/office/officeart/2005/8/layout/lProcess2"/>
    <dgm:cxn modelId="{B7E26A33-F3CE-45F2-9E95-512F5DA3603E}" type="presParOf" srcId="{36CD5785-F710-4C50-8DC4-FB94408813D7}" destId="{224028BF-0944-4D21-A8DC-B1410715257A}" srcOrd="0" destOrd="0" presId="urn:microsoft.com/office/officeart/2005/8/layout/lProcess2"/>
    <dgm:cxn modelId="{FFD33236-38F6-408A-8541-CC6048E8E11F}" type="presParOf" srcId="{36CD5785-F710-4C50-8DC4-FB94408813D7}" destId="{A79FF037-A044-431F-B570-E031959AFDF6}" srcOrd="1" destOrd="0" presId="urn:microsoft.com/office/officeart/2005/8/layout/lProcess2"/>
    <dgm:cxn modelId="{7FD43C05-9934-4695-B285-C8CB11E1C7E1}" type="presParOf" srcId="{36CD5785-F710-4C50-8DC4-FB94408813D7}" destId="{B7F0BF20-5A36-43A7-8D68-A8CCAE1A9BDB}" srcOrd="2" destOrd="0" presId="urn:microsoft.com/office/officeart/2005/8/layout/lProcess2"/>
    <dgm:cxn modelId="{70D2FB1A-7A22-44F1-B3B3-C857E9CEBD61}" type="presParOf" srcId="{36CD5785-F710-4C50-8DC4-FB94408813D7}" destId="{61B8CA65-C826-4D30-934C-6320F122296F}" srcOrd="3" destOrd="0" presId="urn:microsoft.com/office/officeart/2005/8/layout/lProcess2"/>
    <dgm:cxn modelId="{A000CD54-A4DA-401D-99AA-176B15BF5C2E}" type="presParOf" srcId="{36CD5785-F710-4C50-8DC4-FB94408813D7}" destId="{D1D135A9-A1C6-4D71-91F9-E0299C88C154}" srcOrd="4" destOrd="0" presId="urn:microsoft.com/office/officeart/2005/8/layout/lProcess2"/>
    <dgm:cxn modelId="{9332B049-7DA5-4491-97BA-10F3EBD732C4}" type="presParOf" srcId="{36CD5785-F710-4C50-8DC4-FB94408813D7}" destId="{1C54F779-EDCE-4DDC-A672-33CF9B1F7461}" srcOrd="5" destOrd="0" presId="urn:microsoft.com/office/officeart/2005/8/layout/lProcess2"/>
    <dgm:cxn modelId="{60DA04FC-0E37-44D1-80DE-46C72D8987DB}" type="presParOf" srcId="{36CD5785-F710-4C50-8DC4-FB94408813D7}" destId="{793C2CF9-A529-4B2B-B256-CAC14B3045E3}" srcOrd="6" destOrd="0" presId="urn:microsoft.com/office/officeart/2005/8/layout/lProcess2"/>
    <dgm:cxn modelId="{533730F3-752A-4F1E-9BC4-A5863F8F0636}" type="presParOf" srcId="{36CD5785-F710-4C50-8DC4-FB94408813D7}" destId="{5B0F69BF-2AD1-42B9-98BC-AEDC25E4E10B}" srcOrd="7" destOrd="0" presId="urn:microsoft.com/office/officeart/2005/8/layout/lProcess2"/>
    <dgm:cxn modelId="{E95E8587-C501-4024-B0A9-5DEA61D5AAC4}" type="presParOf" srcId="{36CD5785-F710-4C50-8DC4-FB94408813D7}" destId="{18EDF335-5CA7-4E11-9038-3B90A7E2612A}" srcOrd="8" destOrd="0" presId="urn:microsoft.com/office/officeart/2005/8/layout/lProcess2"/>
    <dgm:cxn modelId="{6BEC7332-E24A-4910-9C95-FFE2768D5DBA}" type="presParOf" srcId="{36CD5785-F710-4C50-8DC4-FB94408813D7}" destId="{579F78BE-354D-4252-8007-7050E79AED36}" srcOrd="9" destOrd="0" presId="urn:microsoft.com/office/officeart/2005/8/layout/lProcess2"/>
    <dgm:cxn modelId="{5A9AA0E1-A059-42D1-BD49-C588A849A697}" type="presParOf" srcId="{36CD5785-F710-4C50-8DC4-FB94408813D7}" destId="{0451097B-5879-442C-8435-2407286540AE}" srcOrd="10" destOrd="0" presId="urn:microsoft.com/office/officeart/2005/8/layout/lProcess2"/>
    <dgm:cxn modelId="{9E58462D-AC69-41D4-8B80-614E6AE6DFD4}" type="presParOf" srcId="{B2075D98-D314-49F9-9527-778EB73ABDC4}" destId="{91582608-316D-49FB-9869-29EE5C46C7A3}" srcOrd="1" destOrd="0" presId="urn:microsoft.com/office/officeart/2005/8/layout/lProcess2"/>
    <dgm:cxn modelId="{7419E7C4-A918-4BE7-9156-B0A0AE24CD14}" type="presParOf" srcId="{B2075D98-D314-49F9-9527-778EB73ABDC4}" destId="{423329B6-324F-4FE1-A5FB-E85152DC692B}" srcOrd="2" destOrd="0" presId="urn:microsoft.com/office/officeart/2005/8/layout/lProcess2"/>
    <dgm:cxn modelId="{0E2AF5FA-E55B-44C5-9DE1-6456B45240CE}" type="presParOf" srcId="{423329B6-324F-4FE1-A5FB-E85152DC692B}" destId="{122028DD-CED5-4EDB-A8AE-661FA1CDC743}" srcOrd="0" destOrd="0" presId="urn:microsoft.com/office/officeart/2005/8/layout/lProcess2"/>
    <dgm:cxn modelId="{2284108B-9B98-4D49-8364-1161CB233669}" type="presParOf" srcId="{423329B6-324F-4FE1-A5FB-E85152DC692B}" destId="{4FDF3E9F-5035-432A-81A8-C46CC9060CCB}" srcOrd="1" destOrd="0" presId="urn:microsoft.com/office/officeart/2005/8/layout/lProcess2"/>
    <dgm:cxn modelId="{6B5909E0-F435-4925-8F9B-94CA4FFB5933}" type="presParOf" srcId="{423329B6-324F-4FE1-A5FB-E85152DC692B}" destId="{43F55B57-8833-4DA4-936E-8738150F124B}" srcOrd="2" destOrd="0" presId="urn:microsoft.com/office/officeart/2005/8/layout/lProcess2"/>
    <dgm:cxn modelId="{5E829476-36F3-46CC-870F-4409ECD43DDA}" type="presParOf" srcId="{43F55B57-8833-4DA4-936E-8738150F124B}" destId="{D8098791-5E3B-4439-84E8-860C89227797}" srcOrd="0" destOrd="0" presId="urn:microsoft.com/office/officeart/2005/8/layout/lProcess2"/>
    <dgm:cxn modelId="{2831F900-F849-44A7-96BA-EDF6EF5495A7}" type="presParOf" srcId="{D8098791-5E3B-4439-84E8-860C89227797}" destId="{1B254FCF-C531-40EC-A761-71E72205885F}" srcOrd="0" destOrd="0" presId="urn:microsoft.com/office/officeart/2005/8/layout/lProcess2"/>
    <dgm:cxn modelId="{328AC065-1627-4B58-940C-0711183497C9}" type="presParOf" srcId="{D8098791-5E3B-4439-84E8-860C89227797}" destId="{A692E042-D7DA-4C1C-B320-DDF64639FE6C}" srcOrd="1" destOrd="0" presId="urn:microsoft.com/office/officeart/2005/8/layout/lProcess2"/>
    <dgm:cxn modelId="{745C2385-41D1-422C-B169-39A5B3A2D8FF}" type="presParOf" srcId="{D8098791-5E3B-4439-84E8-860C89227797}" destId="{1002487F-6AD9-4DAE-8F01-3158D8E7DE41}" srcOrd="2" destOrd="0" presId="urn:microsoft.com/office/officeart/2005/8/layout/lProcess2"/>
    <dgm:cxn modelId="{1571755C-C244-4989-A183-7E692D755C01}" type="presParOf" srcId="{B2075D98-D314-49F9-9527-778EB73ABDC4}" destId="{8AA40168-6994-426F-BEFB-2A196CE35F44}" srcOrd="3" destOrd="0" presId="urn:microsoft.com/office/officeart/2005/8/layout/lProcess2"/>
    <dgm:cxn modelId="{4536F3B3-7F06-4AC0-BE58-D9355A40E473}" type="presParOf" srcId="{B2075D98-D314-49F9-9527-778EB73ABDC4}" destId="{6FAB4CFB-F5BB-456C-894F-1E3C2362CAB5}" srcOrd="4" destOrd="0" presId="urn:microsoft.com/office/officeart/2005/8/layout/lProcess2"/>
    <dgm:cxn modelId="{1B647B1C-B9F4-40F3-9DCA-25F3678670E0}" type="presParOf" srcId="{6FAB4CFB-F5BB-456C-894F-1E3C2362CAB5}" destId="{95B0DB27-38FA-4E29-8820-A621C129FF06}" srcOrd="0" destOrd="0" presId="urn:microsoft.com/office/officeart/2005/8/layout/lProcess2"/>
    <dgm:cxn modelId="{A1B5B8D4-DED8-42BC-A696-5240C634422B}" type="presParOf" srcId="{6FAB4CFB-F5BB-456C-894F-1E3C2362CAB5}" destId="{56B0007A-336B-45BB-B3F5-9E87084862A8}" srcOrd="1" destOrd="0" presId="urn:microsoft.com/office/officeart/2005/8/layout/lProcess2"/>
    <dgm:cxn modelId="{A0912359-81F8-4122-82BB-E33386E4F380}" type="presParOf" srcId="{6FAB4CFB-F5BB-456C-894F-1E3C2362CAB5}" destId="{607D33BE-7F27-4CD1-9348-CD4B0162C3F2}" srcOrd="2" destOrd="0" presId="urn:microsoft.com/office/officeart/2005/8/layout/lProcess2"/>
    <dgm:cxn modelId="{60887492-6561-4BF6-9996-090369AA2BA4}" type="presParOf" srcId="{607D33BE-7F27-4CD1-9348-CD4B0162C3F2}" destId="{6C1E1AD1-A4A4-4825-B199-CE0E12C10CB0}" srcOrd="0" destOrd="0" presId="urn:microsoft.com/office/officeart/2005/8/layout/lProcess2"/>
    <dgm:cxn modelId="{0EF02A8D-CEAB-418F-B414-8B5FE16790DA}" type="presParOf" srcId="{6C1E1AD1-A4A4-4825-B199-CE0E12C10CB0}" destId="{71F1F44D-9305-4F46-9783-25B77A999D57}" srcOrd="0" destOrd="0" presId="urn:microsoft.com/office/officeart/2005/8/layout/lProcess2"/>
    <dgm:cxn modelId="{33F4596D-4CFC-461A-8F4E-D56FDB385C63}" type="presParOf" srcId="{6C1E1AD1-A4A4-4825-B199-CE0E12C10CB0}" destId="{3513F09A-6399-4146-BA19-1E786C7061A0}" srcOrd="1" destOrd="0" presId="urn:microsoft.com/office/officeart/2005/8/layout/lProcess2"/>
    <dgm:cxn modelId="{66DF5568-10C9-4418-B0A1-159ED255DC5E}" type="presParOf" srcId="{6C1E1AD1-A4A4-4825-B199-CE0E12C10CB0}" destId="{17580C15-0E71-43EF-B59C-D6105AB82268}"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CBF444-2B9C-40B0-8A17-B1330E6AA4AF}" type="doc">
      <dgm:prSet loTypeId="urn:microsoft.com/office/officeart/2005/8/layout/lProcess2" loCatId="list" qsTypeId="urn:microsoft.com/office/officeart/2005/8/quickstyle/simple2" qsCatId="simple" csTypeId="urn:microsoft.com/office/officeart/2005/8/colors/accent1_2" csCatId="accent1" phldr="1"/>
      <dgm:spPr/>
      <dgm:t>
        <a:bodyPr/>
        <a:lstStyle/>
        <a:p>
          <a:endParaRPr lang="en-US"/>
        </a:p>
      </dgm:t>
    </dgm:pt>
    <dgm:pt modelId="{4896E912-793A-48AF-9CEB-74BCF8F0E122}">
      <dgm:prSet phldrT="[Text]" custT="1"/>
      <dgm:spPr>
        <a:solidFill>
          <a:srgbClr val="0070C0"/>
        </a:solidFill>
      </dgm:spPr>
      <dgm:t>
        <a:bodyPr/>
        <a:lstStyle/>
        <a:p>
          <a:r>
            <a:rPr lang="en-GB" sz="2000" b="0" dirty="0">
              <a:solidFill>
                <a:schemeClr val="bg1"/>
              </a:solidFill>
            </a:rPr>
            <a:t>Paramètres régionaux</a:t>
          </a:r>
          <a:endParaRPr lang="fr-FR" sz="2000" b="0" dirty="0">
            <a:solidFill>
              <a:schemeClr val="bg1"/>
            </a:solidFill>
          </a:endParaRPr>
        </a:p>
      </dgm:t>
    </dgm:pt>
    <dgm:pt modelId="{ACA3BF19-F22F-4C0A-AF0B-644D522FF4BD}" type="parTrans" cxnId="{CC76A22C-0681-4BDE-B36C-C34FE0F3D623}">
      <dgm:prSet/>
      <dgm:spPr/>
      <dgm:t>
        <a:bodyPr/>
        <a:lstStyle/>
        <a:p>
          <a:endParaRPr lang="en-US"/>
        </a:p>
      </dgm:t>
    </dgm:pt>
    <dgm:pt modelId="{6EEE2E19-983B-4020-BDA0-AB9B1203C2A4}" type="sibTrans" cxnId="{CC76A22C-0681-4BDE-B36C-C34FE0F3D623}">
      <dgm:prSet/>
      <dgm:spPr/>
      <dgm:t>
        <a:bodyPr/>
        <a:lstStyle/>
        <a:p>
          <a:endParaRPr lang="en-US"/>
        </a:p>
      </dgm:t>
    </dgm:pt>
    <dgm:pt modelId="{E42B8209-FEEC-4A9F-90F9-B4A5208076CD}">
      <dgm:prSet phldrT="[Text]" custT="1"/>
      <dgm:spPr>
        <a:solidFill>
          <a:schemeClr val="accent1">
            <a:lumMod val="40000"/>
            <a:lumOff val="60000"/>
          </a:schemeClr>
        </a:solidFill>
        <a:ln>
          <a:noFill/>
        </a:ln>
      </dgm:spPr>
      <dgm:t>
        <a:bodyPr/>
        <a:lstStyle/>
        <a:p>
          <a:r>
            <a:rPr lang="en-GB" sz="1800" b="1" dirty="0">
              <a:solidFill>
                <a:schemeClr val="tx1"/>
              </a:solidFill>
            </a:rPr>
            <a:t>Formats de date et heure</a:t>
          </a:r>
          <a:endParaRPr lang="fr-FR" sz="1800" b="1" dirty="0">
            <a:solidFill>
              <a:schemeClr val="tx1"/>
            </a:solidFill>
          </a:endParaRPr>
        </a:p>
      </dgm:t>
    </dgm:pt>
    <dgm:pt modelId="{BBDC97F0-9740-4673-8009-4465BF9A5C5E}" type="parTrans" cxnId="{E3CCF831-1EC8-4250-AB1A-6743BB7F0754}">
      <dgm:prSet/>
      <dgm:spPr/>
      <dgm:t>
        <a:bodyPr/>
        <a:lstStyle/>
        <a:p>
          <a:endParaRPr lang="en-US"/>
        </a:p>
      </dgm:t>
    </dgm:pt>
    <dgm:pt modelId="{EBB37F76-8177-4ED5-B546-9101DDBB9B30}" type="sibTrans" cxnId="{E3CCF831-1EC8-4250-AB1A-6743BB7F0754}">
      <dgm:prSet/>
      <dgm:spPr/>
      <dgm:t>
        <a:bodyPr/>
        <a:lstStyle/>
        <a:p>
          <a:endParaRPr lang="en-US"/>
        </a:p>
      </dgm:t>
    </dgm:pt>
    <dgm:pt modelId="{3F9C73D0-AF19-4D4F-8869-1F6F7C086451}">
      <dgm:prSet phldrT="[Text]" custT="1"/>
      <dgm:spPr>
        <a:solidFill>
          <a:schemeClr val="accent1">
            <a:lumMod val="40000"/>
            <a:lumOff val="60000"/>
          </a:schemeClr>
        </a:solidFill>
        <a:ln>
          <a:noFill/>
        </a:ln>
      </dgm:spPr>
      <dgm:t>
        <a:bodyPr/>
        <a:lstStyle/>
        <a:p>
          <a:r>
            <a:rPr lang="en-GB" sz="1800" b="1" dirty="0">
              <a:solidFill>
                <a:schemeClr val="tx1"/>
              </a:solidFill>
            </a:rPr>
            <a:t>Formats de nombre</a:t>
          </a:r>
          <a:endParaRPr lang="fr-FR" sz="1800" b="1" dirty="0">
            <a:solidFill>
              <a:schemeClr val="tx1"/>
            </a:solidFill>
          </a:endParaRPr>
        </a:p>
      </dgm:t>
    </dgm:pt>
    <dgm:pt modelId="{829FD7B3-9422-45E2-B2F1-80A92420CAA0}" type="parTrans" cxnId="{453FB44B-0A51-4CB6-A4AD-B6EE3B7EE825}">
      <dgm:prSet/>
      <dgm:spPr/>
      <dgm:t>
        <a:bodyPr/>
        <a:lstStyle/>
        <a:p>
          <a:endParaRPr lang="en-US"/>
        </a:p>
      </dgm:t>
    </dgm:pt>
    <dgm:pt modelId="{97E11278-A3E0-4D42-8886-087965ECD6A5}" type="sibTrans" cxnId="{453FB44B-0A51-4CB6-A4AD-B6EE3B7EE825}">
      <dgm:prSet/>
      <dgm:spPr/>
      <dgm:t>
        <a:bodyPr/>
        <a:lstStyle/>
        <a:p>
          <a:endParaRPr lang="en-US"/>
        </a:p>
      </dgm:t>
    </dgm:pt>
    <dgm:pt modelId="{34C38DDE-76C0-4170-9608-A6C6BF824C78}">
      <dgm:prSet phldrT="[Text]" custT="1"/>
      <dgm:spPr>
        <a:solidFill>
          <a:srgbClr val="0070C0"/>
        </a:solidFill>
      </dgm:spPr>
      <dgm:t>
        <a:bodyPr/>
        <a:lstStyle/>
        <a:p>
          <a:r>
            <a:rPr lang="en-GB" sz="2000" b="0" dirty="0">
              <a:solidFill>
                <a:schemeClr val="bg1"/>
              </a:solidFill>
            </a:rPr>
            <a:t>Langue</a:t>
          </a:r>
          <a:endParaRPr lang="fr-FR" sz="2000" b="0" dirty="0">
            <a:solidFill>
              <a:schemeClr val="bg1"/>
            </a:solidFill>
          </a:endParaRPr>
        </a:p>
      </dgm:t>
    </dgm:pt>
    <dgm:pt modelId="{B27D0BEE-831A-4718-A097-12647C8AE48D}" type="parTrans" cxnId="{3A3776BC-A312-480F-B140-3A60A7F84C68}">
      <dgm:prSet/>
      <dgm:spPr/>
      <dgm:t>
        <a:bodyPr/>
        <a:lstStyle/>
        <a:p>
          <a:endParaRPr lang="en-US"/>
        </a:p>
      </dgm:t>
    </dgm:pt>
    <dgm:pt modelId="{B56C0850-3808-4F5E-BE12-400AFB34D891}" type="sibTrans" cxnId="{3A3776BC-A312-480F-B140-3A60A7F84C68}">
      <dgm:prSet/>
      <dgm:spPr/>
      <dgm:t>
        <a:bodyPr/>
        <a:lstStyle/>
        <a:p>
          <a:endParaRPr lang="en-US"/>
        </a:p>
      </dgm:t>
    </dgm:pt>
    <dgm:pt modelId="{5F85170C-FA37-4DB0-9B2A-E3F9B5061A0E}">
      <dgm:prSet phldrT="[Text]" custT="1"/>
      <dgm:spPr>
        <a:solidFill>
          <a:schemeClr val="accent1">
            <a:lumMod val="40000"/>
            <a:lumOff val="60000"/>
          </a:schemeClr>
        </a:solidFill>
        <a:ln>
          <a:noFill/>
        </a:ln>
      </dgm:spPr>
      <dgm:t>
        <a:bodyPr/>
        <a:lstStyle/>
        <a:p>
          <a:r>
            <a:rPr lang="en-GB" sz="1800" b="1" dirty="0">
              <a:solidFill>
                <a:schemeClr val="tx1"/>
              </a:solidFill>
            </a:rPr>
            <a:t>Tout le texte</a:t>
          </a:r>
          <a:endParaRPr lang="fr-FR" sz="1800" b="1" dirty="0">
            <a:solidFill>
              <a:schemeClr val="tx1"/>
            </a:solidFill>
          </a:endParaRPr>
        </a:p>
      </dgm:t>
    </dgm:pt>
    <dgm:pt modelId="{8B019DAC-7EB2-4ABB-943B-A152E869839A}" type="parTrans" cxnId="{797BCF70-8619-4C87-A747-4E7CC9B019DC}">
      <dgm:prSet/>
      <dgm:spPr/>
      <dgm:t>
        <a:bodyPr/>
        <a:lstStyle/>
        <a:p>
          <a:endParaRPr lang="en-US"/>
        </a:p>
      </dgm:t>
    </dgm:pt>
    <dgm:pt modelId="{082A05D5-CFF3-4D10-A46A-D3691D5AE623}" type="sibTrans" cxnId="{797BCF70-8619-4C87-A747-4E7CC9B019DC}">
      <dgm:prSet/>
      <dgm:spPr/>
      <dgm:t>
        <a:bodyPr/>
        <a:lstStyle/>
        <a:p>
          <a:endParaRPr lang="en-US"/>
        </a:p>
      </dgm:t>
    </dgm:pt>
    <dgm:pt modelId="{D4078EE0-B510-43D6-AABD-DD49BA9E63EF}">
      <dgm:prSet phldrT="[Text]" custT="1"/>
      <dgm:spPr>
        <a:solidFill>
          <a:schemeClr val="accent1">
            <a:lumMod val="40000"/>
            <a:lumOff val="60000"/>
          </a:schemeClr>
        </a:solidFill>
        <a:ln>
          <a:noFill/>
        </a:ln>
      </dgm:spPr>
      <dgm:t>
        <a:bodyPr/>
        <a:lstStyle/>
        <a:p>
          <a:r>
            <a:rPr lang="en-GB" sz="1800" b="1" dirty="0">
              <a:solidFill>
                <a:schemeClr val="tx1"/>
              </a:solidFill>
            </a:rPr>
            <a:t>Aide en ligne</a:t>
          </a:r>
          <a:endParaRPr lang="fr-FR" sz="1800" b="1" dirty="0">
            <a:solidFill>
              <a:schemeClr val="tx1"/>
            </a:solidFill>
          </a:endParaRPr>
        </a:p>
      </dgm:t>
    </dgm:pt>
    <dgm:pt modelId="{70BDEF60-B9B0-48DC-A106-1AAB2752B576}" type="parTrans" cxnId="{D2FC9374-A4C2-4EF8-B523-80CDBF9A5FD5}">
      <dgm:prSet/>
      <dgm:spPr/>
      <dgm:t>
        <a:bodyPr/>
        <a:lstStyle/>
        <a:p>
          <a:endParaRPr lang="en-US"/>
        </a:p>
      </dgm:t>
    </dgm:pt>
    <dgm:pt modelId="{13EA7123-2803-4E5D-B775-3C6B7D419589}" type="sibTrans" cxnId="{D2FC9374-A4C2-4EF8-B523-80CDBF9A5FD5}">
      <dgm:prSet/>
      <dgm:spPr/>
      <dgm:t>
        <a:bodyPr/>
        <a:lstStyle/>
        <a:p>
          <a:endParaRPr lang="en-US"/>
        </a:p>
      </dgm:t>
    </dgm:pt>
    <dgm:pt modelId="{248662D1-F05D-442E-A20B-F049CB1DDEF0}">
      <dgm:prSet phldrT="[Text]" custT="1"/>
      <dgm:spPr>
        <a:solidFill>
          <a:srgbClr val="0070C0"/>
        </a:solidFill>
      </dgm:spPr>
      <dgm:t>
        <a:bodyPr/>
        <a:lstStyle/>
        <a:p>
          <a:r>
            <a:rPr lang="en-GB" sz="2000" b="0" dirty="0">
              <a:solidFill>
                <a:schemeClr val="bg1"/>
              </a:solidFill>
            </a:rPr>
            <a:t>Fuseau horaire</a:t>
          </a:r>
          <a:endParaRPr lang="fr-FR" sz="2000" b="0" dirty="0">
            <a:solidFill>
              <a:schemeClr val="bg1"/>
            </a:solidFill>
          </a:endParaRPr>
        </a:p>
      </dgm:t>
    </dgm:pt>
    <dgm:pt modelId="{BBEF5B08-FBB0-4808-8E7C-B050487EC80C}" type="parTrans" cxnId="{954B2C3C-4ED0-448B-8E87-0C29D8AE136C}">
      <dgm:prSet/>
      <dgm:spPr/>
      <dgm:t>
        <a:bodyPr/>
        <a:lstStyle/>
        <a:p>
          <a:endParaRPr lang="en-US"/>
        </a:p>
      </dgm:t>
    </dgm:pt>
    <dgm:pt modelId="{570F265D-79B8-49CB-9B9F-1B780AB0A8E8}" type="sibTrans" cxnId="{954B2C3C-4ED0-448B-8E87-0C29D8AE136C}">
      <dgm:prSet/>
      <dgm:spPr/>
      <dgm:t>
        <a:bodyPr/>
        <a:lstStyle/>
        <a:p>
          <a:endParaRPr lang="en-US"/>
        </a:p>
      </dgm:t>
    </dgm:pt>
    <dgm:pt modelId="{8B20F53A-93DB-4728-A7EC-D9A3BBB34B30}">
      <dgm:prSet phldrT="[Text]" custT="1"/>
      <dgm:spPr>
        <a:solidFill>
          <a:schemeClr val="accent1">
            <a:lumMod val="40000"/>
            <a:lumOff val="60000"/>
          </a:schemeClr>
        </a:solidFill>
        <a:ln>
          <a:noFill/>
        </a:ln>
      </dgm:spPr>
      <dgm:t>
        <a:bodyPr/>
        <a:lstStyle/>
        <a:p>
          <a:r>
            <a:rPr lang="en-GB" sz="1800" b="1" dirty="0">
              <a:solidFill>
                <a:schemeClr val="tx1"/>
              </a:solidFill>
            </a:rPr>
            <a:t>Heures de début/fin des événements</a:t>
          </a:r>
          <a:endParaRPr lang="fr-FR" sz="1800" b="1" dirty="0">
            <a:solidFill>
              <a:schemeClr val="tx1"/>
            </a:solidFill>
          </a:endParaRPr>
        </a:p>
      </dgm:t>
    </dgm:pt>
    <dgm:pt modelId="{1FAB9E41-F03E-4CD9-905D-F02C354DEFDC}" type="parTrans" cxnId="{05FC4EAA-F954-420E-8D51-AAE0F6790086}">
      <dgm:prSet/>
      <dgm:spPr/>
      <dgm:t>
        <a:bodyPr/>
        <a:lstStyle/>
        <a:p>
          <a:endParaRPr lang="en-US"/>
        </a:p>
      </dgm:t>
    </dgm:pt>
    <dgm:pt modelId="{10C46BEE-A256-417F-85DA-8E8F828E5717}" type="sibTrans" cxnId="{05FC4EAA-F954-420E-8D51-AAE0F6790086}">
      <dgm:prSet/>
      <dgm:spPr/>
      <dgm:t>
        <a:bodyPr/>
        <a:lstStyle/>
        <a:p>
          <a:endParaRPr lang="en-US"/>
        </a:p>
      </dgm:t>
    </dgm:pt>
    <dgm:pt modelId="{1F502608-60BA-485C-9AA3-7D37E6E3C27E}">
      <dgm:prSet phldrT="[Text]" custT="1"/>
      <dgm:spPr>
        <a:solidFill>
          <a:schemeClr val="accent1">
            <a:lumMod val="40000"/>
            <a:lumOff val="60000"/>
          </a:schemeClr>
        </a:solidFill>
        <a:ln>
          <a:noFill/>
        </a:ln>
      </dgm:spPr>
      <dgm:t>
        <a:bodyPr/>
        <a:lstStyle/>
        <a:p>
          <a:r>
            <a:rPr lang="en-GB" sz="1800" b="1" dirty="0">
              <a:solidFill>
                <a:schemeClr val="tx1"/>
              </a:solidFill>
            </a:rPr>
            <a:t>Heure dans les champs date/heure</a:t>
          </a:r>
          <a:endParaRPr lang="fr-FR" sz="1800" b="1" dirty="0">
            <a:solidFill>
              <a:schemeClr val="tx1"/>
            </a:solidFill>
          </a:endParaRPr>
        </a:p>
      </dgm:t>
    </dgm:pt>
    <dgm:pt modelId="{78FAA81C-F9FA-43D8-B36C-C53800A4ABB6}" type="parTrans" cxnId="{72EA0354-82F5-4E96-ABE0-7CFBAB068634}">
      <dgm:prSet/>
      <dgm:spPr/>
      <dgm:t>
        <a:bodyPr/>
        <a:lstStyle/>
        <a:p>
          <a:endParaRPr lang="en-US"/>
        </a:p>
      </dgm:t>
    </dgm:pt>
    <dgm:pt modelId="{FEBA12F1-A0E1-498B-B92C-175B22E11CF3}" type="sibTrans" cxnId="{72EA0354-82F5-4E96-ABE0-7CFBAB068634}">
      <dgm:prSet/>
      <dgm:spPr/>
      <dgm:t>
        <a:bodyPr/>
        <a:lstStyle/>
        <a:p>
          <a:endParaRPr lang="en-US"/>
        </a:p>
      </dgm:t>
    </dgm:pt>
    <dgm:pt modelId="{B0321323-3305-469A-A2AE-FC98A527E96C}">
      <dgm:prSet phldrT="[Text]" custT="1"/>
      <dgm:spPr>
        <a:solidFill>
          <a:schemeClr val="accent1">
            <a:lumMod val="40000"/>
            <a:lumOff val="60000"/>
          </a:schemeClr>
        </a:solidFill>
        <a:ln>
          <a:noFill/>
        </a:ln>
      </dgm:spPr>
      <dgm:t>
        <a:bodyPr/>
        <a:lstStyle/>
        <a:p>
          <a:r>
            <a:rPr lang="en-GB" sz="1800" b="1" dirty="0">
              <a:solidFill>
                <a:schemeClr val="tx1"/>
              </a:solidFill>
            </a:rPr>
            <a:t>Ordre des noms</a:t>
          </a:r>
          <a:endParaRPr lang="fr-FR" sz="1800" b="1" dirty="0">
            <a:solidFill>
              <a:schemeClr val="tx1"/>
            </a:solidFill>
          </a:endParaRPr>
        </a:p>
      </dgm:t>
    </dgm:pt>
    <dgm:pt modelId="{F373821B-0EA6-4D75-86B6-9F5CF07EB1DF}" type="parTrans" cxnId="{E5D5EC3C-FD9A-4D53-8782-BC969FA2E101}">
      <dgm:prSet/>
      <dgm:spPr/>
      <dgm:t>
        <a:bodyPr/>
        <a:lstStyle/>
        <a:p>
          <a:endParaRPr lang="en-US"/>
        </a:p>
      </dgm:t>
    </dgm:pt>
    <dgm:pt modelId="{D1BEE809-1299-42E2-A30C-B580B3314C40}" type="sibTrans" cxnId="{E5D5EC3C-FD9A-4D53-8782-BC969FA2E101}">
      <dgm:prSet/>
      <dgm:spPr/>
      <dgm:t>
        <a:bodyPr/>
        <a:lstStyle/>
        <a:p>
          <a:endParaRPr lang="en-US"/>
        </a:p>
      </dgm:t>
    </dgm:pt>
    <dgm:pt modelId="{8BC5A64B-B84D-49F0-8671-DD144B8C78BE}">
      <dgm:prSet phldrT="[Text]" custT="1"/>
      <dgm:spPr>
        <a:solidFill>
          <a:schemeClr val="accent1">
            <a:lumMod val="40000"/>
            <a:lumOff val="60000"/>
          </a:schemeClr>
        </a:solidFill>
        <a:ln>
          <a:noFill/>
        </a:ln>
      </dgm:spPr>
      <dgm:t>
        <a:bodyPr/>
        <a:lstStyle/>
        <a:p>
          <a:r>
            <a:rPr lang="en-US" sz="1800" b="1" dirty="0">
              <a:solidFill>
                <a:schemeClr val="tx1"/>
              </a:solidFill>
            </a:rPr>
            <a:t>Adresses</a:t>
          </a:r>
        </a:p>
      </dgm:t>
    </dgm:pt>
    <dgm:pt modelId="{B6408B49-BD62-4202-9FB2-A4759CB62061}" type="parTrans" cxnId="{48907FF4-45A7-4D2E-B343-6EB763CBBC94}">
      <dgm:prSet/>
      <dgm:spPr/>
      <dgm:t>
        <a:bodyPr/>
        <a:lstStyle/>
        <a:p>
          <a:endParaRPr lang="en-US"/>
        </a:p>
      </dgm:t>
    </dgm:pt>
    <dgm:pt modelId="{C44CEECD-33E2-49B4-8F9B-EB42BD93983F}" type="sibTrans" cxnId="{48907FF4-45A7-4D2E-B343-6EB763CBBC94}">
      <dgm:prSet/>
      <dgm:spPr/>
      <dgm:t>
        <a:bodyPr/>
        <a:lstStyle/>
        <a:p>
          <a:endParaRPr lang="en-US"/>
        </a:p>
      </dgm:t>
    </dgm:pt>
    <dgm:pt modelId="{B2075D98-D314-49F9-9527-778EB73ABDC4}" type="pres">
      <dgm:prSet presAssocID="{D9CBF444-2B9C-40B0-8A17-B1330E6AA4AF}" presName="theList" presStyleCnt="0">
        <dgm:presLayoutVars>
          <dgm:dir/>
          <dgm:animLvl val="lvl"/>
          <dgm:resizeHandles val="exact"/>
        </dgm:presLayoutVars>
      </dgm:prSet>
      <dgm:spPr/>
      <dgm:t>
        <a:bodyPr/>
        <a:lstStyle/>
        <a:p>
          <a:endParaRPr lang="de-DE"/>
        </a:p>
      </dgm:t>
    </dgm:pt>
    <dgm:pt modelId="{1000A5D2-0AE1-4254-A8B6-9E20F0B9C967}" type="pres">
      <dgm:prSet presAssocID="{4896E912-793A-48AF-9CEB-74BCF8F0E122}" presName="compNode" presStyleCnt="0"/>
      <dgm:spPr/>
    </dgm:pt>
    <dgm:pt modelId="{865BEEED-D27E-4C03-A9D6-9DE61F339836}" type="pres">
      <dgm:prSet presAssocID="{4896E912-793A-48AF-9CEB-74BCF8F0E122}" presName="aNode" presStyleLbl="bgShp" presStyleIdx="0" presStyleCnt="3"/>
      <dgm:spPr/>
      <dgm:t>
        <a:bodyPr/>
        <a:lstStyle/>
        <a:p>
          <a:endParaRPr lang="de-DE"/>
        </a:p>
      </dgm:t>
    </dgm:pt>
    <dgm:pt modelId="{BF02FBD0-1285-4084-A048-1617765F3D93}" type="pres">
      <dgm:prSet presAssocID="{4896E912-793A-48AF-9CEB-74BCF8F0E122}" presName="textNode" presStyleLbl="bgShp" presStyleIdx="0" presStyleCnt="3"/>
      <dgm:spPr/>
      <dgm:t>
        <a:bodyPr/>
        <a:lstStyle/>
        <a:p>
          <a:endParaRPr lang="de-DE"/>
        </a:p>
      </dgm:t>
    </dgm:pt>
    <dgm:pt modelId="{16A4870B-6AF3-4E73-B201-9FE924337B61}" type="pres">
      <dgm:prSet presAssocID="{4896E912-793A-48AF-9CEB-74BCF8F0E122}" presName="compChildNode" presStyleCnt="0"/>
      <dgm:spPr/>
    </dgm:pt>
    <dgm:pt modelId="{36CD5785-F710-4C50-8DC4-FB94408813D7}" type="pres">
      <dgm:prSet presAssocID="{4896E912-793A-48AF-9CEB-74BCF8F0E122}" presName="theInnerList" presStyleCnt="0"/>
      <dgm:spPr/>
    </dgm:pt>
    <dgm:pt modelId="{224028BF-0944-4D21-A8DC-B1410715257A}" type="pres">
      <dgm:prSet presAssocID="{E42B8209-FEEC-4A9F-90F9-B4A5208076CD}" presName="childNode" presStyleLbl="node1" presStyleIdx="0" presStyleCnt="8" custScaleX="118359">
        <dgm:presLayoutVars>
          <dgm:bulletEnabled val="1"/>
        </dgm:presLayoutVars>
      </dgm:prSet>
      <dgm:spPr/>
      <dgm:t>
        <a:bodyPr/>
        <a:lstStyle/>
        <a:p>
          <a:endParaRPr lang="de-DE"/>
        </a:p>
      </dgm:t>
    </dgm:pt>
    <dgm:pt modelId="{A79FF037-A044-431F-B570-E031959AFDF6}" type="pres">
      <dgm:prSet presAssocID="{E42B8209-FEEC-4A9F-90F9-B4A5208076CD}" presName="aSpace2" presStyleCnt="0"/>
      <dgm:spPr/>
    </dgm:pt>
    <dgm:pt modelId="{B7F0BF20-5A36-43A7-8D68-A8CCAE1A9BDB}" type="pres">
      <dgm:prSet presAssocID="{3F9C73D0-AF19-4D4F-8869-1F6F7C086451}" presName="childNode" presStyleLbl="node1" presStyleIdx="1" presStyleCnt="8" custScaleX="118359">
        <dgm:presLayoutVars>
          <dgm:bulletEnabled val="1"/>
        </dgm:presLayoutVars>
      </dgm:prSet>
      <dgm:spPr/>
      <dgm:t>
        <a:bodyPr/>
        <a:lstStyle/>
        <a:p>
          <a:endParaRPr lang="de-DE"/>
        </a:p>
      </dgm:t>
    </dgm:pt>
    <dgm:pt modelId="{61B8CA65-C826-4D30-934C-6320F122296F}" type="pres">
      <dgm:prSet presAssocID="{3F9C73D0-AF19-4D4F-8869-1F6F7C086451}" presName="aSpace2" presStyleCnt="0"/>
      <dgm:spPr/>
    </dgm:pt>
    <dgm:pt modelId="{D1D135A9-A1C6-4D71-91F9-E0299C88C154}" type="pres">
      <dgm:prSet presAssocID="{B0321323-3305-469A-A2AE-FC98A527E96C}" presName="childNode" presStyleLbl="node1" presStyleIdx="2" presStyleCnt="8" custScaleX="118359">
        <dgm:presLayoutVars>
          <dgm:bulletEnabled val="1"/>
        </dgm:presLayoutVars>
      </dgm:prSet>
      <dgm:spPr/>
      <dgm:t>
        <a:bodyPr/>
        <a:lstStyle/>
        <a:p>
          <a:endParaRPr lang="de-DE"/>
        </a:p>
      </dgm:t>
    </dgm:pt>
    <dgm:pt modelId="{CF48024F-5778-4297-BC85-443EA629EEF3}" type="pres">
      <dgm:prSet presAssocID="{B0321323-3305-469A-A2AE-FC98A527E96C}" presName="aSpace2" presStyleCnt="0"/>
      <dgm:spPr/>
    </dgm:pt>
    <dgm:pt modelId="{BA1BED5D-88CA-401A-9DF8-FA68196F7510}" type="pres">
      <dgm:prSet presAssocID="{8BC5A64B-B84D-49F0-8671-DD144B8C78BE}" presName="childNode" presStyleLbl="node1" presStyleIdx="3" presStyleCnt="8" custScaleX="117711">
        <dgm:presLayoutVars>
          <dgm:bulletEnabled val="1"/>
        </dgm:presLayoutVars>
      </dgm:prSet>
      <dgm:spPr/>
      <dgm:t>
        <a:bodyPr/>
        <a:lstStyle/>
        <a:p>
          <a:endParaRPr lang="de-DE"/>
        </a:p>
      </dgm:t>
    </dgm:pt>
    <dgm:pt modelId="{91582608-316D-49FB-9869-29EE5C46C7A3}" type="pres">
      <dgm:prSet presAssocID="{4896E912-793A-48AF-9CEB-74BCF8F0E122}" presName="aSpace" presStyleCnt="0"/>
      <dgm:spPr/>
    </dgm:pt>
    <dgm:pt modelId="{423329B6-324F-4FE1-A5FB-E85152DC692B}" type="pres">
      <dgm:prSet presAssocID="{34C38DDE-76C0-4170-9608-A6C6BF824C78}" presName="compNode" presStyleCnt="0"/>
      <dgm:spPr/>
    </dgm:pt>
    <dgm:pt modelId="{122028DD-CED5-4EDB-A8AE-661FA1CDC743}" type="pres">
      <dgm:prSet presAssocID="{34C38DDE-76C0-4170-9608-A6C6BF824C78}" presName="aNode" presStyleLbl="bgShp" presStyleIdx="1" presStyleCnt="3" custLinFactNeighborY="247"/>
      <dgm:spPr/>
      <dgm:t>
        <a:bodyPr/>
        <a:lstStyle/>
        <a:p>
          <a:endParaRPr lang="de-DE"/>
        </a:p>
      </dgm:t>
    </dgm:pt>
    <dgm:pt modelId="{4FDF3E9F-5035-432A-81A8-C46CC9060CCB}" type="pres">
      <dgm:prSet presAssocID="{34C38DDE-76C0-4170-9608-A6C6BF824C78}" presName="textNode" presStyleLbl="bgShp" presStyleIdx="1" presStyleCnt="3"/>
      <dgm:spPr/>
      <dgm:t>
        <a:bodyPr/>
        <a:lstStyle/>
        <a:p>
          <a:endParaRPr lang="de-DE"/>
        </a:p>
      </dgm:t>
    </dgm:pt>
    <dgm:pt modelId="{43F55B57-8833-4DA4-936E-8738150F124B}" type="pres">
      <dgm:prSet presAssocID="{34C38DDE-76C0-4170-9608-A6C6BF824C78}" presName="compChildNode" presStyleCnt="0"/>
      <dgm:spPr/>
    </dgm:pt>
    <dgm:pt modelId="{D8098791-5E3B-4439-84E8-860C89227797}" type="pres">
      <dgm:prSet presAssocID="{34C38DDE-76C0-4170-9608-A6C6BF824C78}" presName="theInnerList" presStyleCnt="0"/>
      <dgm:spPr/>
    </dgm:pt>
    <dgm:pt modelId="{1B254FCF-C531-40EC-A761-71E72205885F}" type="pres">
      <dgm:prSet presAssocID="{5F85170C-FA37-4DB0-9B2A-E3F9B5061A0E}" presName="childNode" presStyleLbl="node1" presStyleIdx="4" presStyleCnt="8" custScaleX="116599">
        <dgm:presLayoutVars>
          <dgm:bulletEnabled val="1"/>
        </dgm:presLayoutVars>
      </dgm:prSet>
      <dgm:spPr/>
      <dgm:t>
        <a:bodyPr/>
        <a:lstStyle/>
        <a:p>
          <a:endParaRPr lang="de-DE"/>
        </a:p>
      </dgm:t>
    </dgm:pt>
    <dgm:pt modelId="{A692E042-D7DA-4C1C-B320-DDF64639FE6C}" type="pres">
      <dgm:prSet presAssocID="{5F85170C-FA37-4DB0-9B2A-E3F9B5061A0E}" presName="aSpace2" presStyleCnt="0"/>
      <dgm:spPr/>
    </dgm:pt>
    <dgm:pt modelId="{1002487F-6AD9-4DAE-8F01-3158D8E7DE41}" type="pres">
      <dgm:prSet presAssocID="{D4078EE0-B510-43D6-AABD-DD49BA9E63EF}" presName="childNode" presStyleLbl="node1" presStyleIdx="5" presStyleCnt="8" custScaleX="116599">
        <dgm:presLayoutVars>
          <dgm:bulletEnabled val="1"/>
        </dgm:presLayoutVars>
      </dgm:prSet>
      <dgm:spPr/>
      <dgm:t>
        <a:bodyPr/>
        <a:lstStyle/>
        <a:p>
          <a:endParaRPr lang="de-DE"/>
        </a:p>
      </dgm:t>
    </dgm:pt>
    <dgm:pt modelId="{8AA40168-6994-426F-BEFB-2A196CE35F44}" type="pres">
      <dgm:prSet presAssocID="{34C38DDE-76C0-4170-9608-A6C6BF824C78}" presName="aSpace" presStyleCnt="0"/>
      <dgm:spPr/>
    </dgm:pt>
    <dgm:pt modelId="{6FAB4CFB-F5BB-456C-894F-1E3C2362CAB5}" type="pres">
      <dgm:prSet presAssocID="{248662D1-F05D-442E-A20B-F049CB1DDEF0}" presName="compNode" presStyleCnt="0"/>
      <dgm:spPr/>
    </dgm:pt>
    <dgm:pt modelId="{95B0DB27-38FA-4E29-8820-A621C129FF06}" type="pres">
      <dgm:prSet presAssocID="{248662D1-F05D-442E-A20B-F049CB1DDEF0}" presName="aNode" presStyleLbl="bgShp" presStyleIdx="2" presStyleCnt="3"/>
      <dgm:spPr/>
      <dgm:t>
        <a:bodyPr/>
        <a:lstStyle/>
        <a:p>
          <a:endParaRPr lang="de-DE"/>
        </a:p>
      </dgm:t>
    </dgm:pt>
    <dgm:pt modelId="{56B0007A-336B-45BB-B3F5-9E87084862A8}" type="pres">
      <dgm:prSet presAssocID="{248662D1-F05D-442E-A20B-F049CB1DDEF0}" presName="textNode" presStyleLbl="bgShp" presStyleIdx="2" presStyleCnt="3"/>
      <dgm:spPr/>
      <dgm:t>
        <a:bodyPr/>
        <a:lstStyle/>
        <a:p>
          <a:endParaRPr lang="de-DE"/>
        </a:p>
      </dgm:t>
    </dgm:pt>
    <dgm:pt modelId="{607D33BE-7F27-4CD1-9348-CD4B0162C3F2}" type="pres">
      <dgm:prSet presAssocID="{248662D1-F05D-442E-A20B-F049CB1DDEF0}" presName="compChildNode" presStyleCnt="0"/>
      <dgm:spPr/>
    </dgm:pt>
    <dgm:pt modelId="{6C1E1AD1-A4A4-4825-B199-CE0E12C10CB0}" type="pres">
      <dgm:prSet presAssocID="{248662D1-F05D-442E-A20B-F049CB1DDEF0}" presName="theInnerList" presStyleCnt="0"/>
      <dgm:spPr/>
    </dgm:pt>
    <dgm:pt modelId="{71F1F44D-9305-4F46-9783-25B77A999D57}" type="pres">
      <dgm:prSet presAssocID="{8B20F53A-93DB-4728-A7EC-D9A3BBB34B30}" presName="childNode" presStyleLbl="node1" presStyleIdx="6" presStyleCnt="8" custScaleX="116394">
        <dgm:presLayoutVars>
          <dgm:bulletEnabled val="1"/>
        </dgm:presLayoutVars>
      </dgm:prSet>
      <dgm:spPr/>
      <dgm:t>
        <a:bodyPr/>
        <a:lstStyle/>
        <a:p>
          <a:endParaRPr lang="de-DE"/>
        </a:p>
      </dgm:t>
    </dgm:pt>
    <dgm:pt modelId="{3513F09A-6399-4146-BA19-1E786C7061A0}" type="pres">
      <dgm:prSet presAssocID="{8B20F53A-93DB-4728-A7EC-D9A3BBB34B30}" presName="aSpace2" presStyleCnt="0"/>
      <dgm:spPr/>
    </dgm:pt>
    <dgm:pt modelId="{17580C15-0E71-43EF-B59C-D6105AB82268}" type="pres">
      <dgm:prSet presAssocID="{1F502608-60BA-485C-9AA3-7D37E6E3C27E}" presName="childNode" presStyleLbl="node1" presStyleIdx="7" presStyleCnt="8" custScaleX="116394">
        <dgm:presLayoutVars>
          <dgm:bulletEnabled val="1"/>
        </dgm:presLayoutVars>
      </dgm:prSet>
      <dgm:spPr/>
      <dgm:t>
        <a:bodyPr/>
        <a:lstStyle/>
        <a:p>
          <a:endParaRPr lang="de-DE"/>
        </a:p>
      </dgm:t>
    </dgm:pt>
  </dgm:ptLst>
  <dgm:cxnLst>
    <dgm:cxn modelId="{72EA0354-82F5-4E96-ABE0-7CFBAB068634}" srcId="{248662D1-F05D-442E-A20B-F049CB1DDEF0}" destId="{1F502608-60BA-485C-9AA3-7D37E6E3C27E}" srcOrd="1" destOrd="0" parTransId="{78FAA81C-F9FA-43D8-B36C-C53800A4ABB6}" sibTransId="{FEBA12F1-A0E1-498B-B92C-175B22E11CF3}"/>
    <dgm:cxn modelId="{862690C3-A3E1-4838-84BD-BD770B35CDC2}" type="presOf" srcId="{E42B8209-FEEC-4A9F-90F9-B4A5208076CD}" destId="{224028BF-0944-4D21-A8DC-B1410715257A}" srcOrd="0" destOrd="0" presId="urn:microsoft.com/office/officeart/2005/8/layout/lProcess2"/>
    <dgm:cxn modelId="{453FB44B-0A51-4CB6-A4AD-B6EE3B7EE825}" srcId="{4896E912-793A-48AF-9CEB-74BCF8F0E122}" destId="{3F9C73D0-AF19-4D4F-8869-1F6F7C086451}" srcOrd="1" destOrd="0" parTransId="{829FD7B3-9422-45E2-B2F1-80A92420CAA0}" sibTransId="{97E11278-A3E0-4D42-8886-087965ECD6A5}"/>
    <dgm:cxn modelId="{190DD6B4-E815-42C5-96C3-7998FCDFC018}" type="presOf" srcId="{248662D1-F05D-442E-A20B-F049CB1DDEF0}" destId="{56B0007A-336B-45BB-B3F5-9E87084862A8}" srcOrd="1" destOrd="0" presId="urn:microsoft.com/office/officeart/2005/8/layout/lProcess2"/>
    <dgm:cxn modelId="{8AC1D320-1DAF-4BCD-93CF-9D7ABD4D7A61}" type="presOf" srcId="{3F9C73D0-AF19-4D4F-8869-1F6F7C086451}" destId="{B7F0BF20-5A36-43A7-8D68-A8CCAE1A9BDB}" srcOrd="0" destOrd="0" presId="urn:microsoft.com/office/officeart/2005/8/layout/lProcess2"/>
    <dgm:cxn modelId="{A3DAFC98-8137-4469-8904-332109D6FB1C}" type="presOf" srcId="{8BC5A64B-B84D-49F0-8671-DD144B8C78BE}" destId="{BA1BED5D-88CA-401A-9DF8-FA68196F7510}" srcOrd="0" destOrd="0" presId="urn:microsoft.com/office/officeart/2005/8/layout/lProcess2"/>
    <dgm:cxn modelId="{48907FF4-45A7-4D2E-B343-6EB763CBBC94}" srcId="{4896E912-793A-48AF-9CEB-74BCF8F0E122}" destId="{8BC5A64B-B84D-49F0-8671-DD144B8C78BE}" srcOrd="3" destOrd="0" parTransId="{B6408B49-BD62-4202-9FB2-A4759CB62061}" sibTransId="{C44CEECD-33E2-49B4-8F9B-EB42BD93983F}"/>
    <dgm:cxn modelId="{75C967C8-C49E-4C3F-BAC2-6F7C986E36F0}" type="presOf" srcId="{B0321323-3305-469A-A2AE-FC98A527E96C}" destId="{D1D135A9-A1C6-4D71-91F9-E0299C88C154}" srcOrd="0" destOrd="0" presId="urn:microsoft.com/office/officeart/2005/8/layout/lProcess2"/>
    <dgm:cxn modelId="{02605ADC-9EB0-4AFA-88D4-1777DB798F70}" type="presOf" srcId="{34C38DDE-76C0-4170-9608-A6C6BF824C78}" destId="{122028DD-CED5-4EDB-A8AE-661FA1CDC743}" srcOrd="0" destOrd="0" presId="urn:microsoft.com/office/officeart/2005/8/layout/lProcess2"/>
    <dgm:cxn modelId="{C045B119-D558-4786-88E1-69FA70B38A91}" type="presOf" srcId="{1F502608-60BA-485C-9AA3-7D37E6E3C27E}" destId="{17580C15-0E71-43EF-B59C-D6105AB82268}" srcOrd="0" destOrd="0" presId="urn:microsoft.com/office/officeart/2005/8/layout/lProcess2"/>
    <dgm:cxn modelId="{CC76A22C-0681-4BDE-B36C-C34FE0F3D623}" srcId="{D9CBF444-2B9C-40B0-8A17-B1330E6AA4AF}" destId="{4896E912-793A-48AF-9CEB-74BCF8F0E122}" srcOrd="0" destOrd="0" parTransId="{ACA3BF19-F22F-4C0A-AF0B-644D522FF4BD}" sibTransId="{6EEE2E19-983B-4020-BDA0-AB9B1203C2A4}"/>
    <dgm:cxn modelId="{05FC4EAA-F954-420E-8D51-AAE0F6790086}" srcId="{248662D1-F05D-442E-A20B-F049CB1DDEF0}" destId="{8B20F53A-93DB-4728-A7EC-D9A3BBB34B30}" srcOrd="0" destOrd="0" parTransId="{1FAB9E41-F03E-4CD9-905D-F02C354DEFDC}" sibTransId="{10C46BEE-A256-417F-85DA-8E8F828E5717}"/>
    <dgm:cxn modelId="{954B2C3C-4ED0-448B-8E87-0C29D8AE136C}" srcId="{D9CBF444-2B9C-40B0-8A17-B1330E6AA4AF}" destId="{248662D1-F05D-442E-A20B-F049CB1DDEF0}" srcOrd="2" destOrd="0" parTransId="{BBEF5B08-FBB0-4808-8E7C-B050487EC80C}" sibTransId="{570F265D-79B8-49CB-9B9F-1B780AB0A8E8}"/>
    <dgm:cxn modelId="{CB489A58-3CDB-4510-8D5F-6FA7DB9CB281}" type="presOf" srcId="{5F85170C-FA37-4DB0-9B2A-E3F9B5061A0E}" destId="{1B254FCF-C531-40EC-A761-71E72205885F}" srcOrd="0" destOrd="0" presId="urn:microsoft.com/office/officeart/2005/8/layout/lProcess2"/>
    <dgm:cxn modelId="{ACB831FA-9FBD-468D-A01F-C2F6C8772DF6}" type="presOf" srcId="{4896E912-793A-48AF-9CEB-74BCF8F0E122}" destId="{BF02FBD0-1285-4084-A048-1617765F3D93}" srcOrd="1" destOrd="0" presId="urn:microsoft.com/office/officeart/2005/8/layout/lProcess2"/>
    <dgm:cxn modelId="{C3DF1314-0611-42AA-9B36-8897203DBEFD}" type="presOf" srcId="{34C38DDE-76C0-4170-9608-A6C6BF824C78}" destId="{4FDF3E9F-5035-432A-81A8-C46CC9060CCB}" srcOrd="1" destOrd="0" presId="urn:microsoft.com/office/officeart/2005/8/layout/lProcess2"/>
    <dgm:cxn modelId="{2F4FA897-3C3F-48BC-BEE1-EEBB08039B89}" type="presOf" srcId="{D4078EE0-B510-43D6-AABD-DD49BA9E63EF}" destId="{1002487F-6AD9-4DAE-8F01-3158D8E7DE41}" srcOrd="0" destOrd="0" presId="urn:microsoft.com/office/officeart/2005/8/layout/lProcess2"/>
    <dgm:cxn modelId="{05625660-249D-42A9-A985-5FAF2E0DAE8B}" type="presOf" srcId="{D9CBF444-2B9C-40B0-8A17-B1330E6AA4AF}" destId="{B2075D98-D314-49F9-9527-778EB73ABDC4}" srcOrd="0" destOrd="0" presId="urn:microsoft.com/office/officeart/2005/8/layout/lProcess2"/>
    <dgm:cxn modelId="{84A09CBC-4550-4EDB-8918-188827AB8261}" type="presOf" srcId="{248662D1-F05D-442E-A20B-F049CB1DDEF0}" destId="{95B0DB27-38FA-4E29-8820-A621C129FF06}" srcOrd="0" destOrd="0" presId="urn:microsoft.com/office/officeart/2005/8/layout/lProcess2"/>
    <dgm:cxn modelId="{3A3776BC-A312-480F-B140-3A60A7F84C68}" srcId="{D9CBF444-2B9C-40B0-8A17-B1330E6AA4AF}" destId="{34C38DDE-76C0-4170-9608-A6C6BF824C78}" srcOrd="1" destOrd="0" parTransId="{B27D0BEE-831A-4718-A097-12647C8AE48D}" sibTransId="{B56C0850-3808-4F5E-BE12-400AFB34D891}"/>
    <dgm:cxn modelId="{E5D5EC3C-FD9A-4D53-8782-BC969FA2E101}" srcId="{4896E912-793A-48AF-9CEB-74BCF8F0E122}" destId="{B0321323-3305-469A-A2AE-FC98A527E96C}" srcOrd="2" destOrd="0" parTransId="{F373821B-0EA6-4D75-86B6-9F5CF07EB1DF}" sibTransId="{D1BEE809-1299-42E2-A30C-B580B3314C40}"/>
    <dgm:cxn modelId="{D2FC9374-A4C2-4EF8-B523-80CDBF9A5FD5}" srcId="{34C38DDE-76C0-4170-9608-A6C6BF824C78}" destId="{D4078EE0-B510-43D6-AABD-DD49BA9E63EF}" srcOrd="1" destOrd="0" parTransId="{70BDEF60-B9B0-48DC-A106-1AAB2752B576}" sibTransId="{13EA7123-2803-4E5D-B775-3C6B7D419589}"/>
    <dgm:cxn modelId="{9BCDA9E5-6E0B-4ED8-9B1E-23B335395765}" type="presOf" srcId="{8B20F53A-93DB-4728-A7EC-D9A3BBB34B30}" destId="{71F1F44D-9305-4F46-9783-25B77A999D57}" srcOrd="0" destOrd="0" presId="urn:microsoft.com/office/officeart/2005/8/layout/lProcess2"/>
    <dgm:cxn modelId="{E3CCF831-1EC8-4250-AB1A-6743BB7F0754}" srcId="{4896E912-793A-48AF-9CEB-74BCF8F0E122}" destId="{E42B8209-FEEC-4A9F-90F9-B4A5208076CD}" srcOrd="0" destOrd="0" parTransId="{BBDC97F0-9740-4673-8009-4465BF9A5C5E}" sibTransId="{EBB37F76-8177-4ED5-B546-9101DDBB9B30}"/>
    <dgm:cxn modelId="{86DA3EC2-6BAC-497F-AE66-1315672B762A}" type="presOf" srcId="{4896E912-793A-48AF-9CEB-74BCF8F0E122}" destId="{865BEEED-D27E-4C03-A9D6-9DE61F339836}" srcOrd="0" destOrd="0" presId="urn:microsoft.com/office/officeart/2005/8/layout/lProcess2"/>
    <dgm:cxn modelId="{797BCF70-8619-4C87-A747-4E7CC9B019DC}" srcId="{34C38DDE-76C0-4170-9608-A6C6BF824C78}" destId="{5F85170C-FA37-4DB0-9B2A-E3F9B5061A0E}" srcOrd="0" destOrd="0" parTransId="{8B019DAC-7EB2-4ABB-943B-A152E869839A}" sibTransId="{082A05D5-CFF3-4D10-A46A-D3691D5AE623}"/>
    <dgm:cxn modelId="{C1C81312-5A74-40C0-A941-41F637A2F020}" type="presParOf" srcId="{B2075D98-D314-49F9-9527-778EB73ABDC4}" destId="{1000A5D2-0AE1-4254-A8B6-9E20F0B9C967}" srcOrd="0" destOrd="0" presId="urn:microsoft.com/office/officeart/2005/8/layout/lProcess2"/>
    <dgm:cxn modelId="{BAD87688-88F4-4331-B109-194C98668251}" type="presParOf" srcId="{1000A5D2-0AE1-4254-A8B6-9E20F0B9C967}" destId="{865BEEED-D27E-4C03-A9D6-9DE61F339836}" srcOrd="0" destOrd="0" presId="urn:microsoft.com/office/officeart/2005/8/layout/lProcess2"/>
    <dgm:cxn modelId="{0C425837-ACAE-40C3-8B67-89570BE4C94D}" type="presParOf" srcId="{1000A5D2-0AE1-4254-A8B6-9E20F0B9C967}" destId="{BF02FBD0-1285-4084-A048-1617765F3D93}" srcOrd="1" destOrd="0" presId="urn:microsoft.com/office/officeart/2005/8/layout/lProcess2"/>
    <dgm:cxn modelId="{371BA766-4EE7-44D4-B1CC-59109C23DDBF}" type="presParOf" srcId="{1000A5D2-0AE1-4254-A8B6-9E20F0B9C967}" destId="{16A4870B-6AF3-4E73-B201-9FE924337B61}" srcOrd="2" destOrd="0" presId="urn:microsoft.com/office/officeart/2005/8/layout/lProcess2"/>
    <dgm:cxn modelId="{4720C747-831D-4343-B9E0-59E0770527C3}" type="presParOf" srcId="{16A4870B-6AF3-4E73-B201-9FE924337B61}" destId="{36CD5785-F710-4C50-8DC4-FB94408813D7}" srcOrd="0" destOrd="0" presId="urn:microsoft.com/office/officeart/2005/8/layout/lProcess2"/>
    <dgm:cxn modelId="{F3E14755-EEA6-4CCC-8357-78DBD040A8C6}" type="presParOf" srcId="{36CD5785-F710-4C50-8DC4-FB94408813D7}" destId="{224028BF-0944-4D21-A8DC-B1410715257A}" srcOrd="0" destOrd="0" presId="urn:microsoft.com/office/officeart/2005/8/layout/lProcess2"/>
    <dgm:cxn modelId="{911EF98F-3CFE-4632-8FC0-8E3700797C7D}" type="presParOf" srcId="{36CD5785-F710-4C50-8DC4-FB94408813D7}" destId="{A79FF037-A044-431F-B570-E031959AFDF6}" srcOrd="1" destOrd="0" presId="urn:microsoft.com/office/officeart/2005/8/layout/lProcess2"/>
    <dgm:cxn modelId="{B7E6F172-B112-4962-863B-7930E08F525C}" type="presParOf" srcId="{36CD5785-F710-4C50-8DC4-FB94408813D7}" destId="{B7F0BF20-5A36-43A7-8D68-A8CCAE1A9BDB}" srcOrd="2" destOrd="0" presId="urn:microsoft.com/office/officeart/2005/8/layout/lProcess2"/>
    <dgm:cxn modelId="{9E7087F3-DFD4-47B2-95AB-32994DD220E2}" type="presParOf" srcId="{36CD5785-F710-4C50-8DC4-FB94408813D7}" destId="{61B8CA65-C826-4D30-934C-6320F122296F}" srcOrd="3" destOrd="0" presId="urn:microsoft.com/office/officeart/2005/8/layout/lProcess2"/>
    <dgm:cxn modelId="{619DAE24-47C4-4260-A8B3-7482E9C99176}" type="presParOf" srcId="{36CD5785-F710-4C50-8DC4-FB94408813D7}" destId="{D1D135A9-A1C6-4D71-91F9-E0299C88C154}" srcOrd="4" destOrd="0" presId="urn:microsoft.com/office/officeart/2005/8/layout/lProcess2"/>
    <dgm:cxn modelId="{4106FB11-E772-4357-AD92-F8B65A21B2D5}" type="presParOf" srcId="{36CD5785-F710-4C50-8DC4-FB94408813D7}" destId="{CF48024F-5778-4297-BC85-443EA629EEF3}" srcOrd="5" destOrd="0" presId="urn:microsoft.com/office/officeart/2005/8/layout/lProcess2"/>
    <dgm:cxn modelId="{673C4F0F-410F-4A1A-B53D-2ED45B4F89F9}" type="presParOf" srcId="{36CD5785-F710-4C50-8DC4-FB94408813D7}" destId="{BA1BED5D-88CA-401A-9DF8-FA68196F7510}" srcOrd="6" destOrd="0" presId="urn:microsoft.com/office/officeart/2005/8/layout/lProcess2"/>
    <dgm:cxn modelId="{8C3F09C6-EA2E-477B-824B-7BF4D9731D09}" type="presParOf" srcId="{B2075D98-D314-49F9-9527-778EB73ABDC4}" destId="{91582608-316D-49FB-9869-29EE5C46C7A3}" srcOrd="1" destOrd="0" presId="urn:microsoft.com/office/officeart/2005/8/layout/lProcess2"/>
    <dgm:cxn modelId="{34355857-5B2E-47C8-8412-327215B53A90}" type="presParOf" srcId="{B2075D98-D314-49F9-9527-778EB73ABDC4}" destId="{423329B6-324F-4FE1-A5FB-E85152DC692B}" srcOrd="2" destOrd="0" presId="urn:microsoft.com/office/officeart/2005/8/layout/lProcess2"/>
    <dgm:cxn modelId="{D5143D16-81A0-41FB-AF8F-55D9B348D20D}" type="presParOf" srcId="{423329B6-324F-4FE1-A5FB-E85152DC692B}" destId="{122028DD-CED5-4EDB-A8AE-661FA1CDC743}" srcOrd="0" destOrd="0" presId="urn:microsoft.com/office/officeart/2005/8/layout/lProcess2"/>
    <dgm:cxn modelId="{39257706-C5F1-4EDA-9B10-596DDB3C1373}" type="presParOf" srcId="{423329B6-324F-4FE1-A5FB-E85152DC692B}" destId="{4FDF3E9F-5035-432A-81A8-C46CC9060CCB}" srcOrd="1" destOrd="0" presId="urn:microsoft.com/office/officeart/2005/8/layout/lProcess2"/>
    <dgm:cxn modelId="{5E6131F4-0781-4C25-AB2D-03B5EA0CA8F2}" type="presParOf" srcId="{423329B6-324F-4FE1-A5FB-E85152DC692B}" destId="{43F55B57-8833-4DA4-936E-8738150F124B}" srcOrd="2" destOrd="0" presId="urn:microsoft.com/office/officeart/2005/8/layout/lProcess2"/>
    <dgm:cxn modelId="{943B469A-53DC-43E5-B522-E332C18B02E9}" type="presParOf" srcId="{43F55B57-8833-4DA4-936E-8738150F124B}" destId="{D8098791-5E3B-4439-84E8-860C89227797}" srcOrd="0" destOrd="0" presId="urn:microsoft.com/office/officeart/2005/8/layout/lProcess2"/>
    <dgm:cxn modelId="{2C0DBA9C-0BAB-41BD-B5D5-B26EA6AC24F2}" type="presParOf" srcId="{D8098791-5E3B-4439-84E8-860C89227797}" destId="{1B254FCF-C531-40EC-A761-71E72205885F}" srcOrd="0" destOrd="0" presId="urn:microsoft.com/office/officeart/2005/8/layout/lProcess2"/>
    <dgm:cxn modelId="{79C2C938-5CF4-453B-93A6-366A7B0F82B6}" type="presParOf" srcId="{D8098791-5E3B-4439-84E8-860C89227797}" destId="{A692E042-D7DA-4C1C-B320-DDF64639FE6C}" srcOrd="1" destOrd="0" presId="urn:microsoft.com/office/officeart/2005/8/layout/lProcess2"/>
    <dgm:cxn modelId="{207D9D5A-2BC2-41E7-AA40-A5FBC05E1305}" type="presParOf" srcId="{D8098791-5E3B-4439-84E8-860C89227797}" destId="{1002487F-6AD9-4DAE-8F01-3158D8E7DE41}" srcOrd="2" destOrd="0" presId="urn:microsoft.com/office/officeart/2005/8/layout/lProcess2"/>
    <dgm:cxn modelId="{D5E3C655-13D5-4D8E-BA8F-B5E917065B49}" type="presParOf" srcId="{B2075D98-D314-49F9-9527-778EB73ABDC4}" destId="{8AA40168-6994-426F-BEFB-2A196CE35F44}" srcOrd="3" destOrd="0" presId="urn:microsoft.com/office/officeart/2005/8/layout/lProcess2"/>
    <dgm:cxn modelId="{B8C50179-890A-4CAC-8220-D964AB93F973}" type="presParOf" srcId="{B2075D98-D314-49F9-9527-778EB73ABDC4}" destId="{6FAB4CFB-F5BB-456C-894F-1E3C2362CAB5}" srcOrd="4" destOrd="0" presId="urn:microsoft.com/office/officeart/2005/8/layout/lProcess2"/>
    <dgm:cxn modelId="{F12CE189-7515-4079-9805-E62ACB99332E}" type="presParOf" srcId="{6FAB4CFB-F5BB-456C-894F-1E3C2362CAB5}" destId="{95B0DB27-38FA-4E29-8820-A621C129FF06}" srcOrd="0" destOrd="0" presId="urn:microsoft.com/office/officeart/2005/8/layout/lProcess2"/>
    <dgm:cxn modelId="{B5706832-4113-4796-8AD0-B53214257A83}" type="presParOf" srcId="{6FAB4CFB-F5BB-456C-894F-1E3C2362CAB5}" destId="{56B0007A-336B-45BB-B3F5-9E87084862A8}" srcOrd="1" destOrd="0" presId="urn:microsoft.com/office/officeart/2005/8/layout/lProcess2"/>
    <dgm:cxn modelId="{F3A5FBF7-C715-4C55-9D7F-2EB6549BEA5D}" type="presParOf" srcId="{6FAB4CFB-F5BB-456C-894F-1E3C2362CAB5}" destId="{607D33BE-7F27-4CD1-9348-CD4B0162C3F2}" srcOrd="2" destOrd="0" presId="urn:microsoft.com/office/officeart/2005/8/layout/lProcess2"/>
    <dgm:cxn modelId="{F72B64E5-AA56-4FDE-B3B9-5177D0A25BAD}" type="presParOf" srcId="{607D33BE-7F27-4CD1-9348-CD4B0162C3F2}" destId="{6C1E1AD1-A4A4-4825-B199-CE0E12C10CB0}" srcOrd="0" destOrd="0" presId="urn:microsoft.com/office/officeart/2005/8/layout/lProcess2"/>
    <dgm:cxn modelId="{9A08431E-9D81-4A80-AC6F-9C2286B6AD5F}" type="presParOf" srcId="{6C1E1AD1-A4A4-4825-B199-CE0E12C10CB0}" destId="{71F1F44D-9305-4F46-9783-25B77A999D57}" srcOrd="0" destOrd="0" presId="urn:microsoft.com/office/officeart/2005/8/layout/lProcess2"/>
    <dgm:cxn modelId="{371F674E-8A40-4ABF-8835-BA50A7BCD30E}" type="presParOf" srcId="{6C1E1AD1-A4A4-4825-B199-CE0E12C10CB0}" destId="{3513F09A-6399-4146-BA19-1E786C7061A0}" srcOrd="1" destOrd="0" presId="urn:microsoft.com/office/officeart/2005/8/layout/lProcess2"/>
    <dgm:cxn modelId="{FFEA9847-F051-4E71-81F5-667FFB8271B5}" type="presParOf" srcId="{6C1E1AD1-A4A4-4825-B199-CE0E12C10CB0}" destId="{17580C15-0E71-43EF-B59C-D6105AB82268}"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9BA7A9-ECDC-4CD1-87F4-41DB96B8F347}" type="doc">
      <dgm:prSet loTypeId="urn:microsoft.com/office/officeart/2005/8/layout/hierarchy6" loCatId="hierarchy" qsTypeId="urn:microsoft.com/office/officeart/2005/8/quickstyle/simple2" qsCatId="simple" csTypeId="urn:microsoft.com/office/officeart/2005/8/colors/accent1_2" csCatId="accent1" phldr="1"/>
      <dgm:spPr/>
      <dgm:t>
        <a:bodyPr/>
        <a:lstStyle/>
        <a:p>
          <a:endParaRPr lang="en-US"/>
        </a:p>
      </dgm:t>
    </dgm:pt>
    <dgm:pt modelId="{E4DA9FDD-B591-4287-B5EA-FD5F54EBD4E3}">
      <dgm:prSet phldrT="[Text]" custT="1"/>
      <dgm:spPr>
        <a:solidFill>
          <a:srgbClr val="002060"/>
        </a:solidFill>
        <a:ln>
          <a:noFill/>
        </a:ln>
      </dgm:spPr>
      <dgm:t>
        <a:bodyPr/>
        <a:lstStyle/>
        <a:p>
          <a:pPr>
            <a:lnSpc>
              <a:spcPct val="100000"/>
            </a:lnSpc>
            <a:spcAft>
              <a:spcPts val="600"/>
            </a:spcAft>
          </a:pPr>
          <a:r>
            <a:rPr lang="en-GB" sz="1300" b="0" dirty="0">
              <a:solidFill>
                <a:schemeClr val="bg1"/>
              </a:solidFill>
            </a:rPr>
            <a:t>Paramètres régionaux = anglais (États-Unis)</a:t>
          </a:r>
        </a:p>
        <a:p>
          <a:pPr>
            <a:lnSpc>
              <a:spcPct val="100000"/>
            </a:lnSpc>
            <a:spcAft>
              <a:spcPts val="600"/>
            </a:spcAft>
          </a:pPr>
          <a:r>
            <a:rPr lang="en-GB" sz="1300" b="0" dirty="0">
              <a:solidFill>
                <a:schemeClr val="bg1"/>
              </a:solidFill>
            </a:rPr>
            <a:t>Langue = Anglais</a:t>
          </a:r>
        </a:p>
        <a:p>
          <a:pPr>
            <a:lnSpc>
              <a:spcPct val="100000"/>
            </a:lnSpc>
            <a:spcAft>
              <a:spcPts val="600"/>
            </a:spcAft>
          </a:pPr>
          <a:r>
            <a:rPr lang="en-GB" sz="1300" b="0" dirty="0">
              <a:solidFill>
                <a:schemeClr val="bg1"/>
              </a:solidFill>
            </a:rPr>
            <a:t>Fuseau horaire = </a:t>
          </a:r>
        </a:p>
        <a:p>
          <a:pPr>
            <a:lnSpc>
              <a:spcPct val="100000"/>
            </a:lnSpc>
            <a:spcAft>
              <a:spcPts val="600"/>
            </a:spcAft>
          </a:pPr>
          <a:r>
            <a:rPr lang="en-GB" sz="1300" b="0" dirty="0">
              <a:solidFill>
                <a:schemeClr val="bg1"/>
              </a:solidFill>
            </a:rPr>
            <a:t>(GMT-07 :00)  Heure normale des Rocheuses</a:t>
          </a:r>
          <a:endParaRPr lang="fr-FR" sz="1300" b="0" dirty="0">
            <a:solidFill>
              <a:schemeClr val="bg1"/>
            </a:solidFill>
          </a:endParaRPr>
        </a:p>
      </dgm:t>
    </dgm:pt>
    <dgm:pt modelId="{A8726EBD-84C8-4A23-AFEA-470D005C732B}" type="parTrans" cxnId="{3B1F68F4-54BB-409E-9763-74C877D70B18}">
      <dgm:prSet/>
      <dgm:spPr/>
      <dgm:t>
        <a:bodyPr/>
        <a:lstStyle/>
        <a:p>
          <a:endParaRPr lang="en-US" sz="1400"/>
        </a:p>
      </dgm:t>
    </dgm:pt>
    <dgm:pt modelId="{C258134B-F77B-45B8-B0C9-7A08952631EB}" type="sibTrans" cxnId="{3B1F68F4-54BB-409E-9763-74C877D70B18}">
      <dgm:prSet/>
      <dgm:spPr/>
      <dgm:t>
        <a:bodyPr/>
        <a:lstStyle/>
        <a:p>
          <a:endParaRPr lang="en-US" sz="1400"/>
        </a:p>
      </dgm:t>
    </dgm:pt>
    <dgm:pt modelId="{4102841B-C3DF-441C-9364-895252F691AD}">
      <dgm:prSet phldrT="[Text]" custT="1"/>
      <dgm:spPr>
        <a:solidFill>
          <a:srgbClr val="002060"/>
        </a:solidFill>
        <a:ln>
          <a:noFill/>
        </a:ln>
      </dgm:spPr>
      <dgm:t>
        <a:bodyPr/>
        <a:lstStyle/>
        <a:p>
          <a:pPr>
            <a:lnSpc>
              <a:spcPct val="100000"/>
            </a:lnSpc>
            <a:spcAft>
              <a:spcPts val="600"/>
            </a:spcAft>
          </a:pPr>
          <a:r>
            <a:rPr lang="en-GB" sz="1200" b="0" dirty="0">
              <a:solidFill>
                <a:schemeClr val="bg1"/>
              </a:solidFill>
            </a:rPr>
            <a:t>Paramètres régionaux = </a:t>
          </a:r>
          <a:r>
            <a:rPr lang="en-GB" sz="1200" b="0" dirty="0" err="1">
              <a:solidFill>
                <a:schemeClr val="bg1"/>
              </a:solidFill>
            </a:rPr>
            <a:t>anglais</a:t>
          </a:r>
          <a:r>
            <a:rPr lang="en-GB" sz="1200" b="0" dirty="0">
              <a:solidFill>
                <a:schemeClr val="bg1"/>
              </a:solidFill>
            </a:rPr>
            <a:t> </a:t>
          </a:r>
          <a:br>
            <a:rPr lang="en-GB" sz="1200" b="0" dirty="0">
              <a:solidFill>
                <a:schemeClr val="bg1"/>
              </a:solidFill>
            </a:rPr>
          </a:br>
          <a:r>
            <a:rPr lang="en-GB" sz="1200" b="0" dirty="0">
              <a:solidFill>
                <a:schemeClr val="bg1"/>
              </a:solidFill>
            </a:rPr>
            <a:t>(États-Unis)</a:t>
          </a:r>
        </a:p>
        <a:p>
          <a:pPr>
            <a:lnSpc>
              <a:spcPct val="100000"/>
            </a:lnSpc>
            <a:spcAft>
              <a:spcPts val="600"/>
            </a:spcAft>
          </a:pPr>
          <a:r>
            <a:rPr lang="en-GB" sz="1200" b="0" dirty="0">
              <a:solidFill>
                <a:schemeClr val="bg1"/>
              </a:solidFill>
            </a:rPr>
            <a:t>Langue = Anglais</a:t>
          </a:r>
        </a:p>
        <a:p>
          <a:pPr>
            <a:lnSpc>
              <a:spcPct val="100000"/>
            </a:lnSpc>
            <a:spcAft>
              <a:spcPts val="600"/>
            </a:spcAft>
          </a:pPr>
          <a:r>
            <a:rPr lang="en-GB" sz="1200" b="0" dirty="0">
              <a:solidFill>
                <a:schemeClr val="bg1"/>
              </a:solidFill>
            </a:rPr>
            <a:t>Fuseau horaire = (GMT-07 :00)  Heure normale des Rocheuses</a:t>
          </a:r>
          <a:endParaRPr lang="fr-FR" sz="1200" b="0" dirty="0">
            <a:solidFill>
              <a:schemeClr val="bg1"/>
            </a:solidFill>
          </a:endParaRPr>
        </a:p>
      </dgm:t>
    </dgm:pt>
    <dgm:pt modelId="{BF54E9E4-E34F-4C61-8057-3134A43470D5}" type="parTrans" cxnId="{BE6067C1-19B3-4DCB-99A4-95CAECC54CB3}">
      <dgm:prSet/>
      <dgm:spPr/>
      <dgm:t>
        <a:bodyPr/>
        <a:lstStyle/>
        <a:p>
          <a:endParaRPr lang="en-US" sz="1400" dirty="0"/>
        </a:p>
      </dgm:t>
    </dgm:pt>
    <dgm:pt modelId="{073FB8FF-F940-41D2-9291-6F62DDA23DCE}" type="sibTrans" cxnId="{BE6067C1-19B3-4DCB-99A4-95CAECC54CB3}">
      <dgm:prSet/>
      <dgm:spPr/>
      <dgm:t>
        <a:bodyPr/>
        <a:lstStyle/>
        <a:p>
          <a:endParaRPr lang="en-US" sz="1400"/>
        </a:p>
      </dgm:t>
    </dgm:pt>
    <dgm:pt modelId="{41F67E28-B096-46FB-92E0-CE5B44273068}">
      <dgm:prSet phldrT="[Text]" custT="1"/>
      <dgm:spPr>
        <a:solidFill>
          <a:srgbClr val="002060"/>
        </a:solidFill>
        <a:ln>
          <a:noFill/>
        </a:ln>
      </dgm:spPr>
      <dgm:t>
        <a:bodyPr/>
        <a:lstStyle/>
        <a:p>
          <a:pPr>
            <a:lnSpc>
              <a:spcPct val="100000"/>
            </a:lnSpc>
            <a:spcAft>
              <a:spcPts val="600"/>
            </a:spcAft>
          </a:pPr>
          <a:r>
            <a:rPr lang="en-GB" sz="1200" b="0" dirty="0">
              <a:solidFill>
                <a:schemeClr val="bg1"/>
              </a:solidFill>
            </a:rPr>
            <a:t>Paramètres régionaux = japonais</a:t>
          </a:r>
        </a:p>
        <a:p>
          <a:pPr>
            <a:lnSpc>
              <a:spcPct val="100000"/>
            </a:lnSpc>
            <a:spcAft>
              <a:spcPts val="600"/>
            </a:spcAft>
          </a:pPr>
          <a:r>
            <a:rPr lang="en-GB" sz="1200" b="0" dirty="0">
              <a:solidFill>
                <a:schemeClr val="bg1"/>
              </a:solidFill>
            </a:rPr>
            <a:t>Langue = Japonais</a:t>
          </a:r>
        </a:p>
        <a:p>
          <a:pPr>
            <a:lnSpc>
              <a:spcPct val="100000"/>
            </a:lnSpc>
            <a:spcAft>
              <a:spcPts val="600"/>
            </a:spcAft>
          </a:pPr>
          <a:r>
            <a:rPr lang="en-GB" sz="1200" b="0" dirty="0">
              <a:solidFill>
                <a:schemeClr val="bg1"/>
              </a:solidFill>
            </a:rPr>
            <a:t>Fuseau horaire = (GMT+09 :00) Heure normale du Japon (Asia/Tokyo)</a:t>
          </a:r>
          <a:endParaRPr lang="fr-FR" sz="1200" b="0" dirty="0">
            <a:solidFill>
              <a:schemeClr val="bg1"/>
            </a:solidFill>
          </a:endParaRPr>
        </a:p>
      </dgm:t>
    </dgm:pt>
    <dgm:pt modelId="{413D81C1-C189-4DB0-B2CC-4B030E137C9F}" type="parTrans" cxnId="{E0A71CD5-BB64-464F-8779-47934BA7193B}">
      <dgm:prSet/>
      <dgm:spPr/>
      <dgm:t>
        <a:bodyPr/>
        <a:lstStyle/>
        <a:p>
          <a:endParaRPr lang="en-US" sz="1400" dirty="0"/>
        </a:p>
      </dgm:t>
    </dgm:pt>
    <dgm:pt modelId="{5FE4AC4D-E292-4B54-9AE7-EF254F00E1E0}" type="sibTrans" cxnId="{E0A71CD5-BB64-464F-8779-47934BA7193B}">
      <dgm:prSet/>
      <dgm:spPr/>
      <dgm:t>
        <a:bodyPr/>
        <a:lstStyle/>
        <a:p>
          <a:endParaRPr lang="en-US" sz="1400"/>
        </a:p>
      </dgm:t>
    </dgm:pt>
    <dgm:pt modelId="{6836540A-BD55-414C-8FE3-15799D7EDA26}">
      <dgm:prSet phldrT="[Text]" custT="1"/>
      <dgm:spPr>
        <a:solidFill>
          <a:schemeClr val="tx2">
            <a:lumMod val="20000"/>
            <a:lumOff val="80000"/>
          </a:schemeClr>
        </a:solidFill>
      </dgm:spPr>
      <dgm:t>
        <a:bodyPr/>
        <a:lstStyle/>
        <a:p>
          <a:pPr marL="0" indent="0"/>
          <a:r>
            <a:rPr lang="en-GB" sz="1800" b="1" dirty="0"/>
            <a:t>Profil de la société</a:t>
          </a:r>
        </a:p>
        <a:p>
          <a:r>
            <a:rPr lang="en-GB" sz="1600" b="0" dirty="0"/>
            <a:t>(Valeurs par </a:t>
          </a:r>
          <a:r>
            <a:rPr lang="en-GB" sz="1600" b="0" dirty="0" err="1"/>
            <a:t>défaut</a:t>
          </a:r>
          <a:r>
            <a:rPr lang="en-GB" sz="1600" b="0" dirty="0"/>
            <a:t>)</a:t>
          </a:r>
        </a:p>
        <a:p>
          <a:endParaRPr lang="en-GB" sz="1400" b="0" dirty="0"/>
        </a:p>
        <a:p>
          <a:endParaRPr lang="fr-FR" sz="1400" b="1" dirty="0"/>
        </a:p>
        <a:p>
          <a:endParaRPr lang="fr-FR" sz="1400" b="1" dirty="0"/>
        </a:p>
        <a:p>
          <a:endParaRPr lang="fr-FR" sz="1400" b="1" dirty="0"/>
        </a:p>
      </dgm:t>
    </dgm:pt>
    <dgm:pt modelId="{800B1F4B-7C9C-44AA-A756-D7DF26A46748}" type="parTrans" cxnId="{6B9FD6FC-8CD4-438D-8B07-C18D140C3AE2}">
      <dgm:prSet/>
      <dgm:spPr/>
      <dgm:t>
        <a:bodyPr/>
        <a:lstStyle/>
        <a:p>
          <a:endParaRPr lang="en-US" sz="1400"/>
        </a:p>
      </dgm:t>
    </dgm:pt>
    <dgm:pt modelId="{0873F7E9-51C4-4426-B663-7741587338DC}" type="sibTrans" cxnId="{6B9FD6FC-8CD4-438D-8B07-C18D140C3AE2}">
      <dgm:prSet/>
      <dgm:spPr/>
      <dgm:t>
        <a:bodyPr/>
        <a:lstStyle/>
        <a:p>
          <a:endParaRPr lang="en-US" sz="1400"/>
        </a:p>
      </dgm:t>
    </dgm:pt>
    <dgm:pt modelId="{8D0812AB-432F-4595-A75F-6BB1A5876770}">
      <dgm:prSet phldrT="[Text]" custT="1"/>
      <dgm:spPr>
        <a:solidFill>
          <a:schemeClr val="tx2">
            <a:lumMod val="20000"/>
            <a:lumOff val="80000"/>
          </a:schemeClr>
        </a:solidFill>
      </dgm:spPr>
      <dgm:t>
        <a:bodyPr/>
        <a:lstStyle/>
        <a:p>
          <a:r>
            <a:rPr lang="en-GB" sz="1800" b="1" dirty="0"/>
            <a:t>Enregistrement utilisateur</a:t>
          </a:r>
        </a:p>
        <a:p>
          <a:r>
            <a:rPr lang="en-GB" sz="1600" b="0" dirty="0"/>
            <a:t>(Personnel)</a:t>
          </a:r>
        </a:p>
        <a:p>
          <a:endParaRPr lang="fr-FR" sz="1400" b="1" dirty="0"/>
        </a:p>
        <a:p>
          <a:endParaRPr lang="fr-FR" sz="1400" b="1" dirty="0"/>
        </a:p>
      </dgm:t>
    </dgm:pt>
    <dgm:pt modelId="{C905BCB0-208F-4FC9-A146-FD92247CCD5A}" type="parTrans" cxnId="{EE7283F9-6A27-48FB-B08D-47FAAD006C75}">
      <dgm:prSet/>
      <dgm:spPr/>
      <dgm:t>
        <a:bodyPr/>
        <a:lstStyle/>
        <a:p>
          <a:endParaRPr lang="en-US" sz="1400"/>
        </a:p>
      </dgm:t>
    </dgm:pt>
    <dgm:pt modelId="{EADFA7E5-2A3B-4EC3-A5DD-9ABD61CFA3FB}" type="sibTrans" cxnId="{EE7283F9-6A27-48FB-B08D-47FAAD006C75}">
      <dgm:prSet/>
      <dgm:spPr/>
      <dgm:t>
        <a:bodyPr/>
        <a:lstStyle/>
        <a:p>
          <a:endParaRPr lang="en-US" sz="1400"/>
        </a:p>
      </dgm:t>
    </dgm:pt>
    <dgm:pt modelId="{C9494BBE-DEB8-4AE1-8B43-36FEEC28605B}">
      <dgm:prSet phldrT="[Text]" custT="1"/>
      <dgm:spPr>
        <a:solidFill>
          <a:srgbClr val="002060"/>
        </a:solidFill>
        <a:ln>
          <a:noFill/>
        </a:ln>
      </dgm:spPr>
      <dgm:t>
        <a:bodyPr/>
        <a:lstStyle/>
        <a:p>
          <a:pPr>
            <a:lnSpc>
              <a:spcPct val="100000"/>
            </a:lnSpc>
            <a:spcAft>
              <a:spcPts val="600"/>
            </a:spcAft>
          </a:pPr>
          <a:r>
            <a:rPr lang="en-GB" sz="1200" b="0" dirty="0">
              <a:solidFill>
                <a:schemeClr val="bg1"/>
              </a:solidFill>
            </a:rPr>
            <a:t>Paramètres régionaux = </a:t>
          </a:r>
          <a:r>
            <a:rPr lang="en-GB" sz="1200" b="0" dirty="0" err="1">
              <a:solidFill>
                <a:schemeClr val="bg1"/>
              </a:solidFill>
            </a:rPr>
            <a:t>anglais</a:t>
          </a:r>
          <a:r>
            <a:rPr lang="en-GB" sz="1200" b="0" dirty="0">
              <a:solidFill>
                <a:schemeClr val="bg1"/>
              </a:solidFill>
            </a:rPr>
            <a:t> </a:t>
          </a:r>
          <a:br>
            <a:rPr lang="en-GB" sz="1200" b="0" dirty="0">
              <a:solidFill>
                <a:schemeClr val="bg1"/>
              </a:solidFill>
            </a:rPr>
          </a:br>
          <a:r>
            <a:rPr lang="en-GB" sz="1200" b="0" dirty="0">
              <a:solidFill>
                <a:schemeClr val="bg1"/>
              </a:solidFill>
            </a:rPr>
            <a:t>(Royaume-Uni)</a:t>
          </a:r>
        </a:p>
        <a:p>
          <a:pPr>
            <a:lnSpc>
              <a:spcPct val="100000"/>
            </a:lnSpc>
            <a:spcAft>
              <a:spcPts val="600"/>
            </a:spcAft>
          </a:pPr>
          <a:r>
            <a:rPr lang="en-GB" sz="1200" b="0" dirty="0">
              <a:solidFill>
                <a:schemeClr val="bg1"/>
              </a:solidFill>
            </a:rPr>
            <a:t>Langue = Anglais</a:t>
          </a:r>
        </a:p>
        <a:p>
          <a:pPr>
            <a:lnSpc>
              <a:spcPct val="100000"/>
            </a:lnSpc>
            <a:spcAft>
              <a:spcPts val="600"/>
            </a:spcAft>
          </a:pPr>
          <a:r>
            <a:rPr lang="en-GB" sz="1200" b="0" dirty="0">
              <a:solidFill>
                <a:schemeClr val="bg1"/>
              </a:solidFill>
            </a:rPr>
            <a:t>Fuseau horaire = (GMT+00 :00) Heure de Greenwich (GMT)</a:t>
          </a:r>
          <a:endParaRPr lang="fr-FR" sz="1200" b="0" dirty="0">
            <a:solidFill>
              <a:schemeClr val="bg1"/>
            </a:solidFill>
          </a:endParaRPr>
        </a:p>
      </dgm:t>
    </dgm:pt>
    <dgm:pt modelId="{E64C6406-9302-4AF1-843D-DEAF140A338F}" type="parTrans" cxnId="{2017A178-2ED8-4939-89F9-41E2D66B19AF}">
      <dgm:prSet/>
      <dgm:spPr/>
      <dgm:t>
        <a:bodyPr/>
        <a:lstStyle/>
        <a:p>
          <a:endParaRPr lang="en-US" sz="1400" dirty="0"/>
        </a:p>
      </dgm:t>
    </dgm:pt>
    <dgm:pt modelId="{4EBECDF9-DCE9-45F7-906B-1361B388DBA5}" type="sibTrans" cxnId="{2017A178-2ED8-4939-89F9-41E2D66B19AF}">
      <dgm:prSet/>
      <dgm:spPr/>
      <dgm:t>
        <a:bodyPr/>
        <a:lstStyle/>
        <a:p>
          <a:endParaRPr lang="en-US" sz="1400"/>
        </a:p>
      </dgm:t>
    </dgm:pt>
    <dgm:pt modelId="{5666B14E-5FCD-4CAF-80D8-284FF299F80B}" type="pres">
      <dgm:prSet presAssocID="{869BA7A9-ECDC-4CD1-87F4-41DB96B8F347}" presName="mainComposite" presStyleCnt="0">
        <dgm:presLayoutVars>
          <dgm:chPref val="1"/>
          <dgm:dir/>
          <dgm:animOne val="branch"/>
          <dgm:animLvl val="lvl"/>
          <dgm:resizeHandles val="exact"/>
        </dgm:presLayoutVars>
      </dgm:prSet>
      <dgm:spPr/>
      <dgm:t>
        <a:bodyPr/>
        <a:lstStyle/>
        <a:p>
          <a:endParaRPr lang="de-DE"/>
        </a:p>
      </dgm:t>
    </dgm:pt>
    <dgm:pt modelId="{C6DF863C-E577-4FF3-96B8-66ABB68DAD6F}" type="pres">
      <dgm:prSet presAssocID="{869BA7A9-ECDC-4CD1-87F4-41DB96B8F347}" presName="hierFlow" presStyleCnt="0"/>
      <dgm:spPr/>
    </dgm:pt>
    <dgm:pt modelId="{A79F6D0F-4314-4B56-9BC7-1768723E631D}" type="pres">
      <dgm:prSet presAssocID="{869BA7A9-ECDC-4CD1-87F4-41DB96B8F347}" presName="firstBuf" presStyleCnt="0"/>
      <dgm:spPr/>
    </dgm:pt>
    <dgm:pt modelId="{E2CF6292-549E-4FED-A912-CF90AE34DD4F}" type="pres">
      <dgm:prSet presAssocID="{869BA7A9-ECDC-4CD1-87F4-41DB96B8F347}" presName="hierChild1" presStyleCnt="0">
        <dgm:presLayoutVars>
          <dgm:chPref val="1"/>
          <dgm:animOne val="branch"/>
          <dgm:animLvl val="lvl"/>
        </dgm:presLayoutVars>
      </dgm:prSet>
      <dgm:spPr/>
    </dgm:pt>
    <dgm:pt modelId="{B642C309-C330-423A-A6ED-D234CCBDD542}" type="pres">
      <dgm:prSet presAssocID="{E4DA9FDD-B591-4287-B5EA-FD5F54EBD4E3}" presName="Name14" presStyleCnt="0"/>
      <dgm:spPr/>
    </dgm:pt>
    <dgm:pt modelId="{9ED4C224-4069-4BDA-816B-1B0A5DB31485}" type="pres">
      <dgm:prSet presAssocID="{E4DA9FDD-B591-4287-B5EA-FD5F54EBD4E3}" presName="level1Shape" presStyleLbl="node0" presStyleIdx="0" presStyleCnt="1" custScaleX="210637" custScaleY="278747" custLinFactNeighborX="507" custLinFactNeighborY="1608">
        <dgm:presLayoutVars>
          <dgm:chPref val="3"/>
        </dgm:presLayoutVars>
      </dgm:prSet>
      <dgm:spPr/>
      <dgm:t>
        <a:bodyPr/>
        <a:lstStyle/>
        <a:p>
          <a:endParaRPr lang="de-DE"/>
        </a:p>
      </dgm:t>
    </dgm:pt>
    <dgm:pt modelId="{65346286-5C45-4B47-AB63-B555A115EA6B}" type="pres">
      <dgm:prSet presAssocID="{E4DA9FDD-B591-4287-B5EA-FD5F54EBD4E3}" presName="hierChild2" presStyleCnt="0"/>
      <dgm:spPr/>
    </dgm:pt>
    <dgm:pt modelId="{EBAE8745-4B61-4CDD-BDB3-B04F4F9EF3C7}" type="pres">
      <dgm:prSet presAssocID="{BF54E9E4-E34F-4C61-8057-3134A43470D5}" presName="Name19" presStyleLbl="parChTrans1D2" presStyleIdx="0" presStyleCnt="3"/>
      <dgm:spPr/>
      <dgm:t>
        <a:bodyPr/>
        <a:lstStyle/>
        <a:p>
          <a:endParaRPr lang="de-DE"/>
        </a:p>
      </dgm:t>
    </dgm:pt>
    <dgm:pt modelId="{EC6AED1D-1582-4F61-AF8C-4A1138C2DAC4}" type="pres">
      <dgm:prSet presAssocID="{4102841B-C3DF-441C-9364-895252F691AD}" presName="Name21" presStyleCnt="0"/>
      <dgm:spPr/>
    </dgm:pt>
    <dgm:pt modelId="{746D72F5-D26A-43C0-9F16-06D14D161FB9}" type="pres">
      <dgm:prSet presAssocID="{4102841B-C3DF-441C-9364-895252F691AD}" presName="level2Shape" presStyleLbl="node2" presStyleIdx="0" presStyleCnt="3" custScaleX="135739" custScaleY="375493" custLinFactNeighborX="631" custLinFactNeighborY="59070"/>
      <dgm:spPr/>
      <dgm:t>
        <a:bodyPr/>
        <a:lstStyle/>
        <a:p>
          <a:endParaRPr lang="de-DE"/>
        </a:p>
      </dgm:t>
    </dgm:pt>
    <dgm:pt modelId="{4669A739-F817-4DA7-BC59-632048C77C86}" type="pres">
      <dgm:prSet presAssocID="{4102841B-C3DF-441C-9364-895252F691AD}" presName="hierChild3" presStyleCnt="0"/>
      <dgm:spPr/>
    </dgm:pt>
    <dgm:pt modelId="{08645038-2C44-4BF4-9B51-B78EB7503395}" type="pres">
      <dgm:prSet presAssocID="{E64C6406-9302-4AF1-843D-DEAF140A338F}" presName="Name19" presStyleLbl="parChTrans1D2" presStyleIdx="1" presStyleCnt="3"/>
      <dgm:spPr/>
      <dgm:t>
        <a:bodyPr/>
        <a:lstStyle/>
        <a:p>
          <a:endParaRPr lang="de-DE"/>
        </a:p>
      </dgm:t>
    </dgm:pt>
    <dgm:pt modelId="{77C3AC74-8CE5-4FD8-A13D-2D5984CF7629}" type="pres">
      <dgm:prSet presAssocID="{C9494BBE-DEB8-4AE1-8B43-36FEEC28605B}" presName="Name21" presStyleCnt="0"/>
      <dgm:spPr/>
    </dgm:pt>
    <dgm:pt modelId="{93E3D84B-2BEC-47AF-8F4D-9AF4712C9D1D}" type="pres">
      <dgm:prSet presAssocID="{C9494BBE-DEB8-4AE1-8B43-36FEEC28605B}" presName="level2Shape" presStyleLbl="node2" presStyleIdx="1" presStyleCnt="3" custScaleX="144905" custScaleY="378845" custLinFactNeighborX="631" custLinFactNeighborY="59070"/>
      <dgm:spPr/>
      <dgm:t>
        <a:bodyPr/>
        <a:lstStyle/>
        <a:p>
          <a:endParaRPr lang="de-DE"/>
        </a:p>
      </dgm:t>
    </dgm:pt>
    <dgm:pt modelId="{532EAE0D-96F4-4F82-9C2C-59F405078324}" type="pres">
      <dgm:prSet presAssocID="{C9494BBE-DEB8-4AE1-8B43-36FEEC28605B}" presName="hierChild3" presStyleCnt="0"/>
      <dgm:spPr/>
    </dgm:pt>
    <dgm:pt modelId="{962A1D44-D0E6-4AF6-AC08-4FFE946E0ED5}" type="pres">
      <dgm:prSet presAssocID="{413D81C1-C189-4DB0-B2CC-4B030E137C9F}" presName="Name19" presStyleLbl="parChTrans1D2" presStyleIdx="2" presStyleCnt="3"/>
      <dgm:spPr/>
      <dgm:t>
        <a:bodyPr/>
        <a:lstStyle/>
        <a:p>
          <a:endParaRPr lang="de-DE"/>
        </a:p>
      </dgm:t>
    </dgm:pt>
    <dgm:pt modelId="{2A3BFFAD-875C-4750-8C5E-0E9E90482BC4}" type="pres">
      <dgm:prSet presAssocID="{41F67E28-B096-46FB-92E0-CE5B44273068}" presName="Name21" presStyleCnt="0"/>
      <dgm:spPr/>
    </dgm:pt>
    <dgm:pt modelId="{214D7EE5-E47B-49E1-9CD4-2E9AEF8FE476}" type="pres">
      <dgm:prSet presAssocID="{41F67E28-B096-46FB-92E0-CE5B44273068}" presName="level2Shape" presStyleLbl="node2" presStyleIdx="2" presStyleCnt="3" custScaleX="139439" custScaleY="372856" custLinFactNeighborX="-1887" custLinFactNeighborY="59070"/>
      <dgm:spPr/>
      <dgm:t>
        <a:bodyPr/>
        <a:lstStyle/>
        <a:p>
          <a:endParaRPr lang="de-DE"/>
        </a:p>
      </dgm:t>
    </dgm:pt>
    <dgm:pt modelId="{4D626BAE-BD89-4273-9453-3ECDAAE5A862}" type="pres">
      <dgm:prSet presAssocID="{41F67E28-B096-46FB-92E0-CE5B44273068}" presName="hierChild3" presStyleCnt="0"/>
      <dgm:spPr/>
    </dgm:pt>
    <dgm:pt modelId="{FC7D9EF3-3BA6-407E-A3E4-100590D4EB56}" type="pres">
      <dgm:prSet presAssocID="{869BA7A9-ECDC-4CD1-87F4-41DB96B8F347}" presName="bgShapesFlow" presStyleCnt="0"/>
      <dgm:spPr/>
    </dgm:pt>
    <dgm:pt modelId="{AFCEC56B-3F6D-4C77-B2CA-1E8E274EDE2C}" type="pres">
      <dgm:prSet presAssocID="{6836540A-BD55-414C-8FE3-15799D7EDA26}" presName="rectComp" presStyleCnt="0"/>
      <dgm:spPr/>
    </dgm:pt>
    <dgm:pt modelId="{98A30E44-6B26-4382-AA85-3805AF201BC8}" type="pres">
      <dgm:prSet presAssocID="{6836540A-BD55-414C-8FE3-15799D7EDA26}" presName="bgRect" presStyleLbl="bgShp" presStyleIdx="0" presStyleCnt="2" custScaleY="268573"/>
      <dgm:spPr/>
      <dgm:t>
        <a:bodyPr/>
        <a:lstStyle/>
        <a:p>
          <a:endParaRPr lang="de-DE"/>
        </a:p>
      </dgm:t>
    </dgm:pt>
    <dgm:pt modelId="{FE78C37A-F54A-4F25-A536-FCD84A1510E1}" type="pres">
      <dgm:prSet presAssocID="{6836540A-BD55-414C-8FE3-15799D7EDA26}" presName="bgRectTx" presStyleLbl="bgShp" presStyleIdx="0" presStyleCnt="2">
        <dgm:presLayoutVars>
          <dgm:bulletEnabled val="1"/>
        </dgm:presLayoutVars>
      </dgm:prSet>
      <dgm:spPr/>
      <dgm:t>
        <a:bodyPr/>
        <a:lstStyle/>
        <a:p>
          <a:endParaRPr lang="de-DE"/>
        </a:p>
      </dgm:t>
    </dgm:pt>
    <dgm:pt modelId="{F2ED1454-5997-4CD9-BA51-64B42BB85A4A}" type="pres">
      <dgm:prSet presAssocID="{6836540A-BD55-414C-8FE3-15799D7EDA26}" presName="spComp" presStyleCnt="0"/>
      <dgm:spPr/>
    </dgm:pt>
    <dgm:pt modelId="{441268F6-EA5C-4930-92B8-2D20B2A4CAAA}" type="pres">
      <dgm:prSet presAssocID="{6836540A-BD55-414C-8FE3-15799D7EDA26}" presName="vSp" presStyleCnt="0"/>
      <dgm:spPr/>
    </dgm:pt>
    <dgm:pt modelId="{E0F99DC4-8EF4-461B-B637-55FD5F05BC4E}" type="pres">
      <dgm:prSet presAssocID="{8D0812AB-432F-4595-A75F-6BB1A5876770}" presName="rectComp" presStyleCnt="0"/>
      <dgm:spPr/>
    </dgm:pt>
    <dgm:pt modelId="{47C121E5-BBA1-44EE-8CAE-14AEBE1FC4EF}" type="pres">
      <dgm:prSet presAssocID="{8D0812AB-432F-4595-A75F-6BB1A5876770}" presName="bgRect" presStyleLbl="bgShp" presStyleIdx="1" presStyleCnt="2" custScaleY="370873" custLinFactNeighborY="5652"/>
      <dgm:spPr/>
      <dgm:t>
        <a:bodyPr/>
        <a:lstStyle/>
        <a:p>
          <a:endParaRPr lang="de-DE"/>
        </a:p>
      </dgm:t>
    </dgm:pt>
    <dgm:pt modelId="{D15C58C0-A646-4DBE-B36F-3161B14E6066}" type="pres">
      <dgm:prSet presAssocID="{8D0812AB-432F-4595-A75F-6BB1A5876770}" presName="bgRectTx" presStyleLbl="bgShp" presStyleIdx="1" presStyleCnt="2">
        <dgm:presLayoutVars>
          <dgm:bulletEnabled val="1"/>
        </dgm:presLayoutVars>
      </dgm:prSet>
      <dgm:spPr/>
      <dgm:t>
        <a:bodyPr/>
        <a:lstStyle/>
        <a:p>
          <a:endParaRPr lang="de-DE"/>
        </a:p>
      </dgm:t>
    </dgm:pt>
  </dgm:ptLst>
  <dgm:cxnLst>
    <dgm:cxn modelId="{782BE759-2C06-471E-BD78-150B2BE94EA4}" type="presOf" srcId="{6836540A-BD55-414C-8FE3-15799D7EDA26}" destId="{98A30E44-6B26-4382-AA85-3805AF201BC8}" srcOrd="0" destOrd="0" presId="urn:microsoft.com/office/officeart/2005/8/layout/hierarchy6"/>
    <dgm:cxn modelId="{E0A71CD5-BB64-464F-8779-47934BA7193B}" srcId="{E4DA9FDD-B591-4287-B5EA-FD5F54EBD4E3}" destId="{41F67E28-B096-46FB-92E0-CE5B44273068}" srcOrd="2" destOrd="0" parTransId="{413D81C1-C189-4DB0-B2CC-4B030E137C9F}" sibTransId="{5FE4AC4D-E292-4B54-9AE7-EF254F00E1E0}"/>
    <dgm:cxn modelId="{EE7283F9-6A27-48FB-B08D-47FAAD006C75}" srcId="{869BA7A9-ECDC-4CD1-87F4-41DB96B8F347}" destId="{8D0812AB-432F-4595-A75F-6BB1A5876770}" srcOrd="2" destOrd="0" parTransId="{C905BCB0-208F-4FC9-A146-FD92247CCD5A}" sibTransId="{EADFA7E5-2A3B-4EC3-A5DD-9ABD61CFA3FB}"/>
    <dgm:cxn modelId="{6B9FD6FC-8CD4-438D-8B07-C18D140C3AE2}" srcId="{869BA7A9-ECDC-4CD1-87F4-41DB96B8F347}" destId="{6836540A-BD55-414C-8FE3-15799D7EDA26}" srcOrd="1" destOrd="0" parTransId="{800B1F4B-7C9C-44AA-A756-D7DF26A46748}" sibTransId="{0873F7E9-51C4-4426-B663-7741587338DC}"/>
    <dgm:cxn modelId="{2017A178-2ED8-4939-89F9-41E2D66B19AF}" srcId="{E4DA9FDD-B591-4287-B5EA-FD5F54EBD4E3}" destId="{C9494BBE-DEB8-4AE1-8B43-36FEEC28605B}" srcOrd="1" destOrd="0" parTransId="{E64C6406-9302-4AF1-843D-DEAF140A338F}" sibTransId="{4EBECDF9-DCE9-45F7-906B-1361B388DBA5}"/>
    <dgm:cxn modelId="{13934770-CFA4-4AB0-BB32-4B41C8035FCD}" type="presOf" srcId="{8D0812AB-432F-4595-A75F-6BB1A5876770}" destId="{D15C58C0-A646-4DBE-B36F-3161B14E6066}" srcOrd="1" destOrd="0" presId="urn:microsoft.com/office/officeart/2005/8/layout/hierarchy6"/>
    <dgm:cxn modelId="{BE6067C1-19B3-4DCB-99A4-95CAECC54CB3}" srcId="{E4DA9FDD-B591-4287-B5EA-FD5F54EBD4E3}" destId="{4102841B-C3DF-441C-9364-895252F691AD}" srcOrd="0" destOrd="0" parTransId="{BF54E9E4-E34F-4C61-8057-3134A43470D5}" sibTransId="{073FB8FF-F940-41D2-9291-6F62DDA23DCE}"/>
    <dgm:cxn modelId="{80CA0C97-2C09-4652-A12D-73BDD28E5EE1}" type="presOf" srcId="{E64C6406-9302-4AF1-843D-DEAF140A338F}" destId="{08645038-2C44-4BF4-9B51-B78EB7503395}" srcOrd="0" destOrd="0" presId="urn:microsoft.com/office/officeart/2005/8/layout/hierarchy6"/>
    <dgm:cxn modelId="{278E663E-B40D-498D-A692-D024EFCF133F}" type="presOf" srcId="{41F67E28-B096-46FB-92E0-CE5B44273068}" destId="{214D7EE5-E47B-49E1-9CD4-2E9AEF8FE476}" srcOrd="0" destOrd="0" presId="urn:microsoft.com/office/officeart/2005/8/layout/hierarchy6"/>
    <dgm:cxn modelId="{D06A4D6B-50C3-4D2E-83D9-0628434F985A}" type="presOf" srcId="{BF54E9E4-E34F-4C61-8057-3134A43470D5}" destId="{EBAE8745-4B61-4CDD-BDB3-B04F4F9EF3C7}" srcOrd="0" destOrd="0" presId="urn:microsoft.com/office/officeart/2005/8/layout/hierarchy6"/>
    <dgm:cxn modelId="{8926E403-F648-4F80-8F0C-B86EFF630CA6}" type="presOf" srcId="{E4DA9FDD-B591-4287-B5EA-FD5F54EBD4E3}" destId="{9ED4C224-4069-4BDA-816B-1B0A5DB31485}" srcOrd="0" destOrd="0" presId="urn:microsoft.com/office/officeart/2005/8/layout/hierarchy6"/>
    <dgm:cxn modelId="{47F259B3-4002-49C0-A399-9DFB97C891C1}" type="presOf" srcId="{C9494BBE-DEB8-4AE1-8B43-36FEEC28605B}" destId="{93E3D84B-2BEC-47AF-8F4D-9AF4712C9D1D}" srcOrd="0" destOrd="0" presId="urn:microsoft.com/office/officeart/2005/8/layout/hierarchy6"/>
    <dgm:cxn modelId="{9C411B09-22AE-4981-B907-08A4797D1469}" type="presOf" srcId="{6836540A-BD55-414C-8FE3-15799D7EDA26}" destId="{FE78C37A-F54A-4F25-A536-FCD84A1510E1}" srcOrd="1" destOrd="0" presId="urn:microsoft.com/office/officeart/2005/8/layout/hierarchy6"/>
    <dgm:cxn modelId="{5FD4D35E-C055-4B66-A894-F8D935768201}" type="presOf" srcId="{413D81C1-C189-4DB0-B2CC-4B030E137C9F}" destId="{962A1D44-D0E6-4AF6-AC08-4FFE946E0ED5}" srcOrd="0" destOrd="0" presId="urn:microsoft.com/office/officeart/2005/8/layout/hierarchy6"/>
    <dgm:cxn modelId="{3B1F68F4-54BB-409E-9763-74C877D70B18}" srcId="{869BA7A9-ECDC-4CD1-87F4-41DB96B8F347}" destId="{E4DA9FDD-B591-4287-B5EA-FD5F54EBD4E3}" srcOrd="0" destOrd="0" parTransId="{A8726EBD-84C8-4A23-AFEA-470D005C732B}" sibTransId="{C258134B-F77B-45B8-B0C9-7A08952631EB}"/>
    <dgm:cxn modelId="{17609B0F-7716-4322-862F-8BD50F4B34CB}" type="presOf" srcId="{4102841B-C3DF-441C-9364-895252F691AD}" destId="{746D72F5-D26A-43C0-9F16-06D14D161FB9}" srcOrd="0" destOrd="0" presId="urn:microsoft.com/office/officeart/2005/8/layout/hierarchy6"/>
    <dgm:cxn modelId="{E469312B-1550-40DD-BAF9-B9BD47C734BD}" type="presOf" srcId="{869BA7A9-ECDC-4CD1-87F4-41DB96B8F347}" destId="{5666B14E-5FCD-4CAF-80D8-284FF299F80B}" srcOrd="0" destOrd="0" presId="urn:microsoft.com/office/officeart/2005/8/layout/hierarchy6"/>
    <dgm:cxn modelId="{D2FB9A6F-8DA9-42C0-83CC-7E52D04CBCB5}" type="presOf" srcId="{8D0812AB-432F-4595-A75F-6BB1A5876770}" destId="{47C121E5-BBA1-44EE-8CAE-14AEBE1FC4EF}" srcOrd="0" destOrd="0" presId="urn:microsoft.com/office/officeart/2005/8/layout/hierarchy6"/>
    <dgm:cxn modelId="{26964C02-D456-4525-8A6F-C7B87720B212}" type="presParOf" srcId="{5666B14E-5FCD-4CAF-80D8-284FF299F80B}" destId="{C6DF863C-E577-4FF3-96B8-66ABB68DAD6F}" srcOrd="0" destOrd="0" presId="urn:microsoft.com/office/officeart/2005/8/layout/hierarchy6"/>
    <dgm:cxn modelId="{27EEE035-F588-46D7-A164-3FE3E3CEB6DB}" type="presParOf" srcId="{C6DF863C-E577-4FF3-96B8-66ABB68DAD6F}" destId="{A79F6D0F-4314-4B56-9BC7-1768723E631D}" srcOrd="0" destOrd="0" presId="urn:microsoft.com/office/officeart/2005/8/layout/hierarchy6"/>
    <dgm:cxn modelId="{940CF1E2-D465-4EB2-A831-1BE80E19524D}" type="presParOf" srcId="{C6DF863C-E577-4FF3-96B8-66ABB68DAD6F}" destId="{E2CF6292-549E-4FED-A912-CF90AE34DD4F}" srcOrd="1" destOrd="0" presId="urn:microsoft.com/office/officeart/2005/8/layout/hierarchy6"/>
    <dgm:cxn modelId="{43EA4166-CA52-49A2-B200-8565CC0870E5}" type="presParOf" srcId="{E2CF6292-549E-4FED-A912-CF90AE34DD4F}" destId="{B642C309-C330-423A-A6ED-D234CCBDD542}" srcOrd="0" destOrd="0" presId="urn:microsoft.com/office/officeart/2005/8/layout/hierarchy6"/>
    <dgm:cxn modelId="{7E1A9BD8-6AFB-4CB9-9F84-5AAE83AE29FF}" type="presParOf" srcId="{B642C309-C330-423A-A6ED-D234CCBDD542}" destId="{9ED4C224-4069-4BDA-816B-1B0A5DB31485}" srcOrd="0" destOrd="0" presId="urn:microsoft.com/office/officeart/2005/8/layout/hierarchy6"/>
    <dgm:cxn modelId="{AAC0794E-190C-4FD9-AA20-B4230BD68528}" type="presParOf" srcId="{B642C309-C330-423A-A6ED-D234CCBDD542}" destId="{65346286-5C45-4B47-AB63-B555A115EA6B}" srcOrd="1" destOrd="0" presId="urn:microsoft.com/office/officeart/2005/8/layout/hierarchy6"/>
    <dgm:cxn modelId="{2BCFDDB6-961D-4807-BA41-2F4439B58D08}" type="presParOf" srcId="{65346286-5C45-4B47-AB63-B555A115EA6B}" destId="{EBAE8745-4B61-4CDD-BDB3-B04F4F9EF3C7}" srcOrd="0" destOrd="0" presId="urn:microsoft.com/office/officeart/2005/8/layout/hierarchy6"/>
    <dgm:cxn modelId="{D72C96E4-315B-415B-AFA0-E4395C26A504}" type="presParOf" srcId="{65346286-5C45-4B47-AB63-B555A115EA6B}" destId="{EC6AED1D-1582-4F61-AF8C-4A1138C2DAC4}" srcOrd="1" destOrd="0" presId="urn:microsoft.com/office/officeart/2005/8/layout/hierarchy6"/>
    <dgm:cxn modelId="{472BFD84-FA15-4373-8F13-C7B8268CB25D}" type="presParOf" srcId="{EC6AED1D-1582-4F61-AF8C-4A1138C2DAC4}" destId="{746D72F5-D26A-43C0-9F16-06D14D161FB9}" srcOrd="0" destOrd="0" presId="urn:microsoft.com/office/officeart/2005/8/layout/hierarchy6"/>
    <dgm:cxn modelId="{0EA4FBC9-37E7-4DB8-815A-57DAAAC97C3D}" type="presParOf" srcId="{EC6AED1D-1582-4F61-AF8C-4A1138C2DAC4}" destId="{4669A739-F817-4DA7-BC59-632048C77C86}" srcOrd="1" destOrd="0" presId="urn:microsoft.com/office/officeart/2005/8/layout/hierarchy6"/>
    <dgm:cxn modelId="{5E17CA53-9703-4211-B5F0-EA4B8536DDD8}" type="presParOf" srcId="{65346286-5C45-4B47-AB63-B555A115EA6B}" destId="{08645038-2C44-4BF4-9B51-B78EB7503395}" srcOrd="2" destOrd="0" presId="urn:microsoft.com/office/officeart/2005/8/layout/hierarchy6"/>
    <dgm:cxn modelId="{BCE985A6-46A6-417A-85F1-98B575E44D98}" type="presParOf" srcId="{65346286-5C45-4B47-AB63-B555A115EA6B}" destId="{77C3AC74-8CE5-4FD8-A13D-2D5984CF7629}" srcOrd="3" destOrd="0" presId="urn:microsoft.com/office/officeart/2005/8/layout/hierarchy6"/>
    <dgm:cxn modelId="{50F06E97-5C29-4748-A37B-3B45986AE46B}" type="presParOf" srcId="{77C3AC74-8CE5-4FD8-A13D-2D5984CF7629}" destId="{93E3D84B-2BEC-47AF-8F4D-9AF4712C9D1D}" srcOrd="0" destOrd="0" presId="urn:microsoft.com/office/officeart/2005/8/layout/hierarchy6"/>
    <dgm:cxn modelId="{77DF5929-5CCE-448B-8838-78B62CF6A610}" type="presParOf" srcId="{77C3AC74-8CE5-4FD8-A13D-2D5984CF7629}" destId="{532EAE0D-96F4-4F82-9C2C-59F405078324}" srcOrd="1" destOrd="0" presId="urn:microsoft.com/office/officeart/2005/8/layout/hierarchy6"/>
    <dgm:cxn modelId="{09B2B599-DD87-4DF8-89A3-7DA0BEA7C120}" type="presParOf" srcId="{65346286-5C45-4B47-AB63-B555A115EA6B}" destId="{962A1D44-D0E6-4AF6-AC08-4FFE946E0ED5}" srcOrd="4" destOrd="0" presId="urn:microsoft.com/office/officeart/2005/8/layout/hierarchy6"/>
    <dgm:cxn modelId="{A758C356-EF4B-45C2-A689-541739C54412}" type="presParOf" srcId="{65346286-5C45-4B47-AB63-B555A115EA6B}" destId="{2A3BFFAD-875C-4750-8C5E-0E9E90482BC4}" srcOrd="5" destOrd="0" presId="urn:microsoft.com/office/officeart/2005/8/layout/hierarchy6"/>
    <dgm:cxn modelId="{12A735CD-D8EF-4310-B018-B2ACB01B6A67}" type="presParOf" srcId="{2A3BFFAD-875C-4750-8C5E-0E9E90482BC4}" destId="{214D7EE5-E47B-49E1-9CD4-2E9AEF8FE476}" srcOrd="0" destOrd="0" presId="urn:microsoft.com/office/officeart/2005/8/layout/hierarchy6"/>
    <dgm:cxn modelId="{98F8825B-C434-4180-A542-D0E04B7BBABB}" type="presParOf" srcId="{2A3BFFAD-875C-4750-8C5E-0E9E90482BC4}" destId="{4D626BAE-BD89-4273-9453-3ECDAAE5A862}" srcOrd="1" destOrd="0" presId="urn:microsoft.com/office/officeart/2005/8/layout/hierarchy6"/>
    <dgm:cxn modelId="{62CA0142-24C0-4A6E-B2ED-5FB48B188D81}" type="presParOf" srcId="{5666B14E-5FCD-4CAF-80D8-284FF299F80B}" destId="{FC7D9EF3-3BA6-407E-A3E4-100590D4EB56}" srcOrd="1" destOrd="0" presId="urn:microsoft.com/office/officeart/2005/8/layout/hierarchy6"/>
    <dgm:cxn modelId="{A75C2C2D-501A-4D2B-9636-C8E408D5F495}" type="presParOf" srcId="{FC7D9EF3-3BA6-407E-A3E4-100590D4EB56}" destId="{AFCEC56B-3F6D-4C77-B2CA-1E8E274EDE2C}" srcOrd="0" destOrd="0" presId="urn:microsoft.com/office/officeart/2005/8/layout/hierarchy6"/>
    <dgm:cxn modelId="{C7B44CD5-9FCD-4446-9D46-86C5FED75DA5}" type="presParOf" srcId="{AFCEC56B-3F6D-4C77-B2CA-1E8E274EDE2C}" destId="{98A30E44-6B26-4382-AA85-3805AF201BC8}" srcOrd="0" destOrd="0" presId="urn:microsoft.com/office/officeart/2005/8/layout/hierarchy6"/>
    <dgm:cxn modelId="{808E0412-582D-4963-9A7D-75CFF867FDAB}" type="presParOf" srcId="{AFCEC56B-3F6D-4C77-B2CA-1E8E274EDE2C}" destId="{FE78C37A-F54A-4F25-A536-FCD84A1510E1}" srcOrd="1" destOrd="0" presId="urn:microsoft.com/office/officeart/2005/8/layout/hierarchy6"/>
    <dgm:cxn modelId="{62DE02D6-9AEF-44C5-AA54-A51F1364E8FD}" type="presParOf" srcId="{FC7D9EF3-3BA6-407E-A3E4-100590D4EB56}" destId="{F2ED1454-5997-4CD9-BA51-64B42BB85A4A}" srcOrd="1" destOrd="0" presId="urn:microsoft.com/office/officeart/2005/8/layout/hierarchy6"/>
    <dgm:cxn modelId="{16892576-AFCE-4153-BCB4-EFDBEDBB0F79}" type="presParOf" srcId="{F2ED1454-5997-4CD9-BA51-64B42BB85A4A}" destId="{441268F6-EA5C-4930-92B8-2D20B2A4CAAA}" srcOrd="0" destOrd="0" presId="urn:microsoft.com/office/officeart/2005/8/layout/hierarchy6"/>
    <dgm:cxn modelId="{BA89B5BA-E274-4302-9C24-B5461F37C573}" type="presParOf" srcId="{FC7D9EF3-3BA6-407E-A3E4-100590D4EB56}" destId="{E0F99DC4-8EF4-461B-B637-55FD5F05BC4E}" srcOrd="2" destOrd="0" presId="urn:microsoft.com/office/officeart/2005/8/layout/hierarchy6"/>
    <dgm:cxn modelId="{E31EF25E-A5B9-4CE8-A497-AE99A17EA889}" type="presParOf" srcId="{E0F99DC4-8EF4-461B-B637-55FD5F05BC4E}" destId="{47C121E5-BBA1-44EE-8CAE-14AEBE1FC4EF}" srcOrd="0" destOrd="0" presId="urn:microsoft.com/office/officeart/2005/8/layout/hierarchy6"/>
    <dgm:cxn modelId="{7599BEBD-5EDB-4334-864C-1451F836F073}" type="presParOf" srcId="{E0F99DC4-8EF4-461B-B637-55FD5F05BC4E}" destId="{D15C58C0-A646-4DBE-B36F-3161B14E6066}"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E16467-181B-421A-9E91-CA925A946217}" type="doc">
      <dgm:prSet loTypeId="urn:microsoft.com/office/officeart/2005/8/layout/pyramid3" loCatId="pyramid" qsTypeId="urn:microsoft.com/office/officeart/2005/8/quickstyle/simple2" qsCatId="simple" csTypeId="urn:microsoft.com/office/officeart/2005/8/colors/accent1_3" csCatId="accent1" phldr="1"/>
      <dgm:spPr/>
    </dgm:pt>
    <dgm:pt modelId="{A16B78F1-92E5-4382-B19C-C9A20E541C8E}">
      <dgm:prSet phldrT="[Text]" custT="1"/>
      <dgm:spPr>
        <a:solidFill>
          <a:schemeClr val="bg1">
            <a:lumMod val="75000"/>
          </a:schemeClr>
        </a:solidFill>
      </dgm:spPr>
      <dgm:t>
        <a:bodyPr/>
        <a:lstStyle/>
        <a:p>
          <a:pPr marL="268288" indent="0">
            <a:spcAft>
              <a:spcPts val="0"/>
            </a:spcAft>
          </a:pPr>
          <a:r>
            <a:rPr lang="en-GB" sz="1800" dirty="0">
              <a:solidFill>
                <a:schemeClr val="bg1"/>
              </a:solidFill>
            </a:rPr>
            <a:t>Profil de la société</a:t>
          </a:r>
        </a:p>
        <a:p>
          <a:pPr marL="268288" indent="0">
            <a:spcAft>
              <a:spcPts val="0"/>
            </a:spcAft>
          </a:pPr>
          <a:r>
            <a:rPr lang="en-GB" sz="1800" dirty="0">
              <a:solidFill>
                <a:schemeClr val="bg1"/>
              </a:solidFill>
            </a:rPr>
            <a:t>Paramètres de l'interface utilisateur</a:t>
          </a:r>
        </a:p>
        <a:p>
          <a:pPr marL="268288" indent="0">
            <a:spcAft>
              <a:spcPts val="0"/>
            </a:spcAft>
          </a:pPr>
          <a:r>
            <a:rPr lang="en-GB" sz="1800" dirty="0">
              <a:solidFill>
                <a:schemeClr val="bg1"/>
              </a:solidFill>
            </a:rPr>
            <a:t>Paramètres du calendrier</a:t>
          </a:r>
        </a:p>
        <a:p>
          <a:pPr marL="268288" indent="0">
            <a:spcAft>
              <a:spcPts val="0"/>
            </a:spcAft>
          </a:pPr>
          <a:r>
            <a:rPr lang="en-GB" sz="1800" dirty="0">
              <a:solidFill>
                <a:schemeClr val="bg1"/>
              </a:solidFill>
            </a:rPr>
            <a:t>Paramètres de recherche</a:t>
          </a:r>
        </a:p>
        <a:p>
          <a:pPr marL="268288" indent="0">
            <a:spcAft>
              <a:spcPts val="0"/>
            </a:spcAft>
          </a:pPr>
          <a:r>
            <a:rPr lang="en-GB" sz="1800" dirty="0">
              <a:solidFill>
                <a:schemeClr val="bg1"/>
              </a:solidFill>
            </a:rPr>
            <a:t>Chatter</a:t>
          </a:r>
          <a:endParaRPr lang="fr-FR" sz="1800" dirty="0">
            <a:solidFill>
              <a:schemeClr val="bg1"/>
            </a:solidFill>
          </a:endParaRPr>
        </a:p>
      </dgm:t>
    </dgm:pt>
    <dgm:pt modelId="{DCE0116E-0DE1-4EDC-AE3C-7574FDC9BDA7}" type="parTrans" cxnId="{06F0A8EB-FC82-489B-A7B1-89B6909B3A9D}">
      <dgm:prSet/>
      <dgm:spPr/>
      <dgm:t>
        <a:bodyPr/>
        <a:lstStyle/>
        <a:p>
          <a:endParaRPr lang="en-US" sz="1800"/>
        </a:p>
      </dgm:t>
    </dgm:pt>
    <dgm:pt modelId="{86CC325A-687D-445C-8A72-1E76E98D2934}" type="sibTrans" cxnId="{06F0A8EB-FC82-489B-A7B1-89B6909B3A9D}">
      <dgm:prSet/>
      <dgm:spPr/>
      <dgm:t>
        <a:bodyPr/>
        <a:lstStyle/>
        <a:p>
          <a:endParaRPr lang="en-US" sz="1800"/>
        </a:p>
      </dgm:t>
    </dgm:pt>
    <dgm:pt modelId="{915532A7-E339-45E8-89E5-52A37BF9D1D6}">
      <dgm:prSet phldrT="[Text]" custT="1"/>
      <dgm:spPr>
        <a:solidFill>
          <a:schemeClr val="bg1">
            <a:lumMod val="75000"/>
          </a:schemeClr>
        </a:solidFill>
      </dgm:spPr>
      <dgm:t>
        <a:bodyPr tIns="72000" bIns="274320" anchor="t" anchorCtr="0"/>
        <a:lstStyle/>
        <a:p>
          <a:pPr>
            <a:spcBef>
              <a:spcPts val="600"/>
            </a:spcBef>
            <a:spcAft>
              <a:spcPts val="0"/>
            </a:spcAft>
          </a:pPr>
          <a:r>
            <a:rPr lang="en-GB" sz="1800" dirty="0"/>
            <a:t>Utilisateur</a:t>
          </a:r>
        </a:p>
        <a:p>
          <a:pPr>
            <a:spcBef>
              <a:spcPct val="0"/>
            </a:spcBef>
            <a:spcAft>
              <a:spcPts val="0"/>
            </a:spcAft>
          </a:pPr>
          <a:r>
            <a:rPr lang="en-GB" sz="1800" dirty="0"/>
            <a:t> Enregistrement</a:t>
          </a:r>
          <a:r>
            <a:rPr dirty="0"/>
            <a:t/>
          </a:r>
          <a:br>
            <a:rPr dirty="0"/>
          </a:br>
          <a:endParaRPr lang="fr-FR" sz="1800" dirty="0"/>
        </a:p>
      </dgm:t>
    </dgm:pt>
    <dgm:pt modelId="{7393B7A4-E360-4211-B32F-00C9632CA1D3}" type="parTrans" cxnId="{4469C11B-9848-48CE-9F00-7EF3FB9AAC31}">
      <dgm:prSet/>
      <dgm:spPr/>
      <dgm:t>
        <a:bodyPr/>
        <a:lstStyle/>
        <a:p>
          <a:endParaRPr lang="en-US" sz="1800"/>
        </a:p>
      </dgm:t>
    </dgm:pt>
    <dgm:pt modelId="{DAF77A3E-B5F0-4A25-AB40-0FAA67958D15}" type="sibTrans" cxnId="{4469C11B-9848-48CE-9F00-7EF3FB9AAC31}">
      <dgm:prSet/>
      <dgm:spPr/>
      <dgm:t>
        <a:bodyPr/>
        <a:lstStyle/>
        <a:p>
          <a:endParaRPr lang="en-US" sz="1800"/>
        </a:p>
      </dgm:t>
    </dgm:pt>
    <dgm:pt modelId="{9EA1F320-2B7E-4C55-A2A3-B6BFCB7CAB95}">
      <dgm:prSet phldrT="[Text]" custT="1"/>
      <dgm:spPr>
        <a:solidFill>
          <a:srgbClr val="00B0F0"/>
        </a:solidFill>
      </dgm:spPr>
      <dgm:t>
        <a:bodyPr/>
        <a:lstStyle/>
        <a:p>
          <a:pPr marL="358775" indent="0">
            <a:spcAft>
              <a:spcPts val="0"/>
            </a:spcAft>
            <a:tabLst/>
          </a:pPr>
          <a:r>
            <a:rPr lang="en-GB" sz="1800" dirty="0"/>
            <a:t>Profil de l'utilisateur</a:t>
          </a:r>
          <a:endParaRPr lang="fr-FR" sz="1800" dirty="0"/>
        </a:p>
      </dgm:t>
    </dgm:pt>
    <dgm:pt modelId="{7F47DA27-356D-4079-AF61-3540293AA5DC}" type="sibTrans" cxnId="{8BAF536C-3734-411A-916A-DF110588F0E8}">
      <dgm:prSet/>
      <dgm:spPr/>
      <dgm:t>
        <a:bodyPr/>
        <a:lstStyle/>
        <a:p>
          <a:endParaRPr lang="en-US" sz="1800"/>
        </a:p>
      </dgm:t>
    </dgm:pt>
    <dgm:pt modelId="{F5D4DFDA-672F-4261-92D4-5FD62D66C0E4}" type="parTrans" cxnId="{8BAF536C-3734-411A-916A-DF110588F0E8}">
      <dgm:prSet/>
      <dgm:spPr/>
      <dgm:t>
        <a:bodyPr/>
        <a:lstStyle/>
        <a:p>
          <a:endParaRPr lang="en-US" sz="1800"/>
        </a:p>
      </dgm:t>
    </dgm:pt>
    <dgm:pt modelId="{3153FDFB-C7F9-4DC7-BBEE-0E232AFA21D7}" type="pres">
      <dgm:prSet presAssocID="{08E16467-181B-421A-9E91-CA925A946217}" presName="Name0" presStyleCnt="0">
        <dgm:presLayoutVars>
          <dgm:dir/>
          <dgm:animLvl val="lvl"/>
          <dgm:resizeHandles val="exact"/>
        </dgm:presLayoutVars>
      </dgm:prSet>
      <dgm:spPr/>
    </dgm:pt>
    <dgm:pt modelId="{AAC599A4-0CCC-430B-B592-35216CDC7372}" type="pres">
      <dgm:prSet presAssocID="{A16B78F1-92E5-4382-B19C-C9A20E541C8E}" presName="Name8" presStyleCnt="0"/>
      <dgm:spPr/>
    </dgm:pt>
    <dgm:pt modelId="{B22B53CD-044B-427E-B6D0-852A175F26D2}" type="pres">
      <dgm:prSet presAssocID="{A16B78F1-92E5-4382-B19C-C9A20E541C8E}" presName="level" presStyleLbl="node1" presStyleIdx="0" presStyleCnt="3">
        <dgm:presLayoutVars>
          <dgm:chMax val="1"/>
          <dgm:bulletEnabled val="1"/>
        </dgm:presLayoutVars>
      </dgm:prSet>
      <dgm:spPr/>
      <dgm:t>
        <a:bodyPr/>
        <a:lstStyle/>
        <a:p>
          <a:endParaRPr lang="de-DE"/>
        </a:p>
      </dgm:t>
    </dgm:pt>
    <dgm:pt modelId="{EBE698C4-A8FD-42DD-BE4A-95F568E20178}" type="pres">
      <dgm:prSet presAssocID="{A16B78F1-92E5-4382-B19C-C9A20E541C8E}" presName="levelTx" presStyleLbl="revTx" presStyleIdx="0" presStyleCnt="0">
        <dgm:presLayoutVars>
          <dgm:chMax val="1"/>
          <dgm:bulletEnabled val="1"/>
        </dgm:presLayoutVars>
      </dgm:prSet>
      <dgm:spPr/>
      <dgm:t>
        <a:bodyPr/>
        <a:lstStyle/>
        <a:p>
          <a:endParaRPr lang="de-DE"/>
        </a:p>
      </dgm:t>
    </dgm:pt>
    <dgm:pt modelId="{7649C77C-CEF2-4618-A6FD-993F19B595D5}" type="pres">
      <dgm:prSet presAssocID="{9EA1F320-2B7E-4C55-A2A3-B6BFCB7CAB95}" presName="Name8" presStyleCnt="0"/>
      <dgm:spPr/>
    </dgm:pt>
    <dgm:pt modelId="{D91619B6-DCFE-4D56-A765-6770825D5320}" type="pres">
      <dgm:prSet presAssocID="{9EA1F320-2B7E-4C55-A2A3-B6BFCB7CAB95}" presName="level" presStyleLbl="node1" presStyleIdx="1" presStyleCnt="3" custLinFactNeighborX="200" custLinFactNeighborY="606">
        <dgm:presLayoutVars>
          <dgm:chMax val="1"/>
          <dgm:bulletEnabled val="1"/>
        </dgm:presLayoutVars>
      </dgm:prSet>
      <dgm:spPr/>
      <dgm:t>
        <a:bodyPr/>
        <a:lstStyle/>
        <a:p>
          <a:endParaRPr lang="de-DE"/>
        </a:p>
      </dgm:t>
    </dgm:pt>
    <dgm:pt modelId="{A9E03923-CE4B-42F8-9807-B9C545372CB0}" type="pres">
      <dgm:prSet presAssocID="{9EA1F320-2B7E-4C55-A2A3-B6BFCB7CAB95}" presName="levelTx" presStyleLbl="revTx" presStyleIdx="0" presStyleCnt="0">
        <dgm:presLayoutVars>
          <dgm:chMax val="1"/>
          <dgm:bulletEnabled val="1"/>
        </dgm:presLayoutVars>
      </dgm:prSet>
      <dgm:spPr/>
      <dgm:t>
        <a:bodyPr/>
        <a:lstStyle/>
        <a:p>
          <a:endParaRPr lang="de-DE"/>
        </a:p>
      </dgm:t>
    </dgm:pt>
    <dgm:pt modelId="{59B68D29-AF17-4C74-AB86-048775C31101}" type="pres">
      <dgm:prSet presAssocID="{915532A7-E339-45E8-89E5-52A37BF9D1D6}" presName="Name8" presStyleCnt="0"/>
      <dgm:spPr/>
    </dgm:pt>
    <dgm:pt modelId="{03169C9B-EBB5-4F9C-BF79-F86B4F959DAA}" type="pres">
      <dgm:prSet presAssocID="{915532A7-E339-45E8-89E5-52A37BF9D1D6}" presName="level" presStyleLbl="node1" presStyleIdx="2" presStyleCnt="3" custLinFactNeighborX="372">
        <dgm:presLayoutVars>
          <dgm:chMax val="1"/>
          <dgm:bulletEnabled val="1"/>
        </dgm:presLayoutVars>
      </dgm:prSet>
      <dgm:spPr/>
      <dgm:t>
        <a:bodyPr/>
        <a:lstStyle/>
        <a:p>
          <a:endParaRPr lang="de-DE"/>
        </a:p>
      </dgm:t>
    </dgm:pt>
    <dgm:pt modelId="{0C0FE557-A3AA-4DA4-9331-D01FCE599337}" type="pres">
      <dgm:prSet presAssocID="{915532A7-E339-45E8-89E5-52A37BF9D1D6}" presName="levelTx" presStyleLbl="revTx" presStyleIdx="0" presStyleCnt="0">
        <dgm:presLayoutVars>
          <dgm:chMax val="1"/>
          <dgm:bulletEnabled val="1"/>
        </dgm:presLayoutVars>
      </dgm:prSet>
      <dgm:spPr/>
      <dgm:t>
        <a:bodyPr/>
        <a:lstStyle/>
        <a:p>
          <a:endParaRPr lang="de-DE"/>
        </a:p>
      </dgm:t>
    </dgm:pt>
  </dgm:ptLst>
  <dgm:cxnLst>
    <dgm:cxn modelId="{115669DB-F13C-4107-B441-D3F4BE87ACE1}" type="presOf" srcId="{915532A7-E339-45E8-89E5-52A37BF9D1D6}" destId="{03169C9B-EBB5-4F9C-BF79-F86B4F959DAA}" srcOrd="0" destOrd="0" presId="urn:microsoft.com/office/officeart/2005/8/layout/pyramid3"/>
    <dgm:cxn modelId="{8BAF536C-3734-411A-916A-DF110588F0E8}" srcId="{08E16467-181B-421A-9E91-CA925A946217}" destId="{9EA1F320-2B7E-4C55-A2A3-B6BFCB7CAB95}" srcOrd="1" destOrd="0" parTransId="{F5D4DFDA-672F-4261-92D4-5FD62D66C0E4}" sibTransId="{7F47DA27-356D-4079-AF61-3540293AA5DC}"/>
    <dgm:cxn modelId="{B037D7F9-A6B2-4708-AD0A-FE0147EA1545}" type="presOf" srcId="{A16B78F1-92E5-4382-B19C-C9A20E541C8E}" destId="{B22B53CD-044B-427E-B6D0-852A175F26D2}" srcOrd="0" destOrd="0" presId="urn:microsoft.com/office/officeart/2005/8/layout/pyramid3"/>
    <dgm:cxn modelId="{3F0A468A-D306-4631-BF5F-F6AD4A258D0D}" type="presOf" srcId="{9EA1F320-2B7E-4C55-A2A3-B6BFCB7CAB95}" destId="{A9E03923-CE4B-42F8-9807-B9C545372CB0}" srcOrd="1" destOrd="0" presId="urn:microsoft.com/office/officeart/2005/8/layout/pyramid3"/>
    <dgm:cxn modelId="{7664A680-BDDC-4F61-96E5-D3378AEB39A0}" type="presOf" srcId="{A16B78F1-92E5-4382-B19C-C9A20E541C8E}" destId="{EBE698C4-A8FD-42DD-BE4A-95F568E20178}" srcOrd="1" destOrd="0" presId="urn:microsoft.com/office/officeart/2005/8/layout/pyramid3"/>
    <dgm:cxn modelId="{DBB61368-2B93-494D-A450-8364F1443468}" type="presOf" srcId="{915532A7-E339-45E8-89E5-52A37BF9D1D6}" destId="{0C0FE557-A3AA-4DA4-9331-D01FCE599337}" srcOrd="1" destOrd="0" presId="urn:microsoft.com/office/officeart/2005/8/layout/pyramid3"/>
    <dgm:cxn modelId="{4469C11B-9848-48CE-9F00-7EF3FB9AAC31}" srcId="{08E16467-181B-421A-9E91-CA925A946217}" destId="{915532A7-E339-45E8-89E5-52A37BF9D1D6}" srcOrd="2" destOrd="0" parTransId="{7393B7A4-E360-4211-B32F-00C9632CA1D3}" sibTransId="{DAF77A3E-B5F0-4A25-AB40-0FAA67958D15}"/>
    <dgm:cxn modelId="{74CD8495-615F-4C64-B944-F5868BC5268C}" type="presOf" srcId="{9EA1F320-2B7E-4C55-A2A3-B6BFCB7CAB95}" destId="{D91619B6-DCFE-4D56-A765-6770825D5320}" srcOrd="0" destOrd="0" presId="urn:microsoft.com/office/officeart/2005/8/layout/pyramid3"/>
    <dgm:cxn modelId="{06F0A8EB-FC82-489B-A7B1-89B6909B3A9D}" srcId="{08E16467-181B-421A-9E91-CA925A946217}" destId="{A16B78F1-92E5-4382-B19C-C9A20E541C8E}" srcOrd="0" destOrd="0" parTransId="{DCE0116E-0DE1-4EDC-AE3C-7574FDC9BDA7}" sibTransId="{86CC325A-687D-445C-8A72-1E76E98D2934}"/>
    <dgm:cxn modelId="{43B3C2A1-86C6-45E8-8C71-D66034FDD93C}" type="presOf" srcId="{08E16467-181B-421A-9E91-CA925A946217}" destId="{3153FDFB-C7F9-4DC7-BBEE-0E232AFA21D7}" srcOrd="0" destOrd="0" presId="urn:microsoft.com/office/officeart/2005/8/layout/pyramid3"/>
    <dgm:cxn modelId="{676BE7B6-AFFA-4A33-8C36-C8D35BF8A011}" type="presParOf" srcId="{3153FDFB-C7F9-4DC7-BBEE-0E232AFA21D7}" destId="{AAC599A4-0CCC-430B-B592-35216CDC7372}" srcOrd="0" destOrd="0" presId="urn:microsoft.com/office/officeart/2005/8/layout/pyramid3"/>
    <dgm:cxn modelId="{BCAA015D-C725-4F22-8191-5DC38B266EA5}" type="presParOf" srcId="{AAC599A4-0CCC-430B-B592-35216CDC7372}" destId="{B22B53CD-044B-427E-B6D0-852A175F26D2}" srcOrd="0" destOrd="0" presId="urn:microsoft.com/office/officeart/2005/8/layout/pyramid3"/>
    <dgm:cxn modelId="{DB42F439-5546-4C73-AC9B-09724BE35A34}" type="presParOf" srcId="{AAC599A4-0CCC-430B-B592-35216CDC7372}" destId="{EBE698C4-A8FD-42DD-BE4A-95F568E20178}" srcOrd="1" destOrd="0" presId="urn:microsoft.com/office/officeart/2005/8/layout/pyramid3"/>
    <dgm:cxn modelId="{AE84EEAC-A228-43EA-9B2D-BAA6874E9492}" type="presParOf" srcId="{3153FDFB-C7F9-4DC7-BBEE-0E232AFA21D7}" destId="{7649C77C-CEF2-4618-A6FD-993F19B595D5}" srcOrd="1" destOrd="0" presId="urn:microsoft.com/office/officeart/2005/8/layout/pyramid3"/>
    <dgm:cxn modelId="{02194984-1781-4DB3-AC69-99EC3AD2509F}" type="presParOf" srcId="{7649C77C-CEF2-4618-A6FD-993F19B595D5}" destId="{D91619B6-DCFE-4D56-A765-6770825D5320}" srcOrd="0" destOrd="0" presId="urn:microsoft.com/office/officeart/2005/8/layout/pyramid3"/>
    <dgm:cxn modelId="{A6AAB6C3-BA9A-42E2-B295-0C3333DE5E50}" type="presParOf" srcId="{7649C77C-CEF2-4618-A6FD-993F19B595D5}" destId="{A9E03923-CE4B-42F8-9807-B9C545372CB0}" srcOrd="1" destOrd="0" presId="urn:microsoft.com/office/officeart/2005/8/layout/pyramid3"/>
    <dgm:cxn modelId="{70E7DEA4-4D4D-4741-A424-DEEFD7737232}" type="presParOf" srcId="{3153FDFB-C7F9-4DC7-BBEE-0E232AFA21D7}" destId="{59B68D29-AF17-4C74-AB86-048775C31101}" srcOrd="2" destOrd="0" presId="urn:microsoft.com/office/officeart/2005/8/layout/pyramid3"/>
    <dgm:cxn modelId="{08773CBA-B387-468D-99D0-77F1D077FA78}" type="presParOf" srcId="{59B68D29-AF17-4C74-AB86-048775C31101}" destId="{03169C9B-EBB5-4F9C-BF79-F86B4F959DAA}" srcOrd="0" destOrd="0" presId="urn:microsoft.com/office/officeart/2005/8/layout/pyramid3"/>
    <dgm:cxn modelId="{BDACDDBB-F7F1-479A-A20F-164EC2751801}" type="presParOf" srcId="{59B68D29-AF17-4C74-AB86-048775C31101}" destId="{0C0FE557-A3AA-4DA4-9331-D01FCE599337}"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6EE448-7FEE-4E0E-B208-81CE686CB5F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9CC3AA6D-F22E-4E2D-9742-FD1B2BFA69B3}">
      <dgm:prSet phldrT="[Text]"/>
      <dgm:spPr/>
      <dgm:t>
        <a:bodyPr/>
        <a:lstStyle/>
        <a:p>
          <a:r>
            <a:t>Groupes publics</a:t>
          </a:r>
        </a:p>
      </dgm:t>
    </dgm:pt>
    <dgm:pt modelId="{ABF1699C-CBB2-4497-8039-80F3DE668778}" type="parTrans" cxnId="{3E0D106B-8D46-45A7-B9F7-16ED02CF0D5D}">
      <dgm:prSet/>
      <dgm:spPr/>
      <dgm:t>
        <a:bodyPr/>
        <a:lstStyle/>
        <a:p>
          <a:endParaRPr lang="en-US"/>
        </a:p>
      </dgm:t>
    </dgm:pt>
    <dgm:pt modelId="{77A88B09-364B-4F96-816A-6C5E9ACC2F7A}" type="sibTrans" cxnId="{3E0D106B-8D46-45A7-B9F7-16ED02CF0D5D}">
      <dgm:prSet/>
      <dgm:spPr/>
      <dgm:t>
        <a:bodyPr/>
        <a:lstStyle/>
        <a:p>
          <a:endParaRPr lang="en-US"/>
        </a:p>
      </dgm:t>
    </dgm:pt>
    <dgm:pt modelId="{E4AA399A-F148-4BCB-8359-E151A0792111}">
      <dgm:prSet phldrT="[Text]"/>
      <dgm:spPr>
        <a:solidFill>
          <a:srgbClr val="00B0F0"/>
        </a:solidFill>
      </dgm:spPr>
      <dgm:t>
        <a:bodyPr/>
        <a:lstStyle/>
        <a:p>
          <a:r>
            <a:rPr dirty="0"/>
            <a:t>Des </a:t>
          </a:r>
          <a:r>
            <a:rPr dirty="0" err="1"/>
            <a:t>utilisateurs</a:t>
          </a:r>
          <a:r>
            <a:rPr dirty="0"/>
            <a:t> </a:t>
          </a:r>
          <a:r>
            <a:rPr dirty="0" err="1"/>
            <a:t>individuels</a:t>
          </a:r>
          <a:endParaRPr dirty="0"/>
        </a:p>
      </dgm:t>
    </dgm:pt>
    <dgm:pt modelId="{039B9F4C-EB7F-4618-98EB-D28A6909280B}" type="parTrans" cxnId="{ECA85328-0D44-499F-934C-BC6CF8C49CBC}">
      <dgm:prSet/>
      <dgm:spPr/>
      <dgm:t>
        <a:bodyPr/>
        <a:lstStyle/>
        <a:p>
          <a:endParaRPr lang="en-US"/>
        </a:p>
      </dgm:t>
    </dgm:pt>
    <dgm:pt modelId="{C3B6C05D-2042-4929-A544-D1D2749AA72A}" type="sibTrans" cxnId="{ECA85328-0D44-499F-934C-BC6CF8C49CBC}">
      <dgm:prSet/>
      <dgm:spPr/>
      <dgm:t>
        <a:bodyPr/>
        <a:lstStyle/>
        <a:p>
          <a:endParaRPr lang="en-US"/>
        </a:p>
      </dgm:t>
    </dgm:pt>
    <dgm:pt modelId="{FBA27E90-2DC2-464C-92EC-81CBD5C2D352}">
      <dgm:prSet phldrT="[Text]"/>
      <dgm:spPr>
        <a:solidFill>
          <a:srgbClr val="00B0F0"/>
        </a:solidFill>
      </dgm:spPr>
      <dgm:t>
        <a:bodyPr/>
        <a:lstStyle/>
        <a:p>
          <a:r>
            <a:t>Rôles</a:t>
          </a:r>
          <a:endParaRPr lang="fr-FR" dirty="0"/>
        </a:p>
      </dgm:t>
    </dgm:pt>
    <dgm:pt modelId="{FB35EECC-AF59-4D70-A93E-93AA50AC064F}" type="parTrans" cxnId="{2FD3BFB4-C167-4DDF-B698-2C43D056EDFB}">
      <dgm:prSet/>
      <dgm:spPr/>
      <dgm:t>
        <a:bodyPr/>
        <a:lstStyle/>
        <a:p>
          <a:endParaRPr lang="en-US"/>
        </a:p>
      </dgm:t>
    </dgm:pt>
    <dgm:pt modelId="{C031EF50-926C-4AA3-9300-24E6B04CB646}" type="sibTrans" cxnId="{2FD3BFB4-C167-4DDF-B698-2C43D056EDFB}">
      <dgm:prSet/>
      <dgm:spPr/>
      <dgm:t>
        <a:bodyPr/>
        <a:lstStyle/>
        <a:p>
          <a:endParaRPr lang="en-US"/>
        </a:p>
      </dgm:t>
    </dgm:pt>
    <dgm:pt modelId="{260C41FA-28AE-4A70-A43C-6C9130ED8AA1}">
      <dgm:prSet phldrT="[Text]"/>
      <dgm:spPr>
        <a:solidFill>
          <a:srgbClr val="00B0F0"/>
        </a:solidFill>
      </dgm:spPr>
      <dgm:t>
        <a:bodyPr/>
        <a:lstStyle/>
        <a:p>
          <a:r>
            <a:t>Rôles et subordonnés</a:t>
          </a:r>
        </a:p>
      </dgm:t>
    </dgm:pt>
    <dgm:pt modelId="{0CA20613-0D23-4EA6-88BC-48AB0D4E1B78}" type="parTrans" cxnId="{E5C251F3-6AAF-42AB-979C-1A2DB607470B}">
      <dgm:prSet/>
      <dgm:spPr/>
      <dgm:t>
        <a:bodyPr/>
        <a:lstStyle/>
        <a:p>
          <a:endParaRPr lang="en-US"/>
        </a:p>
      </dgm:t>
    </dgm:pt>
    <dgm:pt modelId="{C65A0614-AED0-4757-A8A2-3351438B5C85}" type="sibTrans" cxnId="{E5C251F3-6AAF-42AB-979C-1A2DB607470B}">
      <dgm:prSet/>
      <dgm:spPr/>
      <dgm:t>
        <a:bodyPr/>
        <a:lstStyle/>
        <a:p>
          <a:endParaRPr lang="en-US"/>
        </a:p>
      </dgm:t>
    </dgm:pt>
    <dgm:pt modelId="{080A720F-C119-49B5-AAE3-9EB6405E96DE}">
      <dgm:prSet phldrT="[Text]"/>
      <dgm:spPr>
        <a:solidFill>
          <a:srgbClr val="00B0F0"/>
        </a:solidFill>
      </dgm:spPr>
      <dgm:t>
        <a:bodyPr/>
        <a:lstStyle/>
        <a:p>
          <a:r>
            <a:t>D'autres groupes publics </a:t>
          </a:r>
        </a:p>
      </dgm:t>
    </dgm:pt>
    <dgm:pt modelId="{6886351F-0A2A-4601-88CA-A191132B81C9}" type="parTrans" cxnId="{CBD5D353-28C0-42D3-AD09-D65C1EC4EEC9}">
      <dgm:prSet/>
      <dgm:spPr/>
      <dgm:t>
        <a:bodyPr/>
        <a:lstStyle/>
        <a:p>
          <a:endParaRPr lang="en-US"/>
        </a:p>
      </dgm:t>
    </dgm:pt>
    <dgm:pt modelId="{3BEC7F5A-0D76-4A0D-A4FF-3732022240B8}" type="sibTrans" cxnId="{CBD5D353-28C0-42D3-AD09-D65C1EC4EEC9}">
      <dgm:prSet/>
      <dgm:spPr/>
      <dgm:t>
        <a:bodyPr/>
        <a:lstStyle/>
        <a:p>
          <a:endParaRPr lang="en-US"/>
        </a:p>
      </dgm:t>
    </dgm:pt>
    <dgm:pt modelId="{C022DEBD-0F67-41A2-9326-72F5D3C91F93}" type="pres">
      <dgm:prSet presAssocID="{BD6EE448-7FEE-4E0E-B208-81CE686CB5FD}" presName="diagram" presStyleCnt="0">
        <dgm:presLayoutVars>
          <dgm:chMax val="1"/>
          <dgm:dir/>
          <dgm:animLvl val="ctr"/>
          <dgm:resizeHandles val="exact"/>
        </dgm:presLayoutVars>
      </dgm:prSet>
      <dgm:spPr/>
      <dgm:t>
        <a:bodyPr/>
        <a:lstStyle/>
        <a:p>
          <a:endParaRPr lang="de-DE"/>
        </a:p>
      </dgm:t>
    </dgm:pt>
    <dgm:pt modelId="{CA5D5ACB-D532-45D3-BD7F-1D33D5B003A3}" type="pres">
      <dgm:prSet presAssocID="{BD6EE448-7FEE-4E0E-B208-81CE686CB5FD}" presName="matrix" presStyleCnt="0"/>
      <dgm:spPr/>
    </dgm:pt>
    <dgm:pt modelId="{69FEB18E-65FE-4268-B632-3FF3A531AB08}" type="pres">
      <dgm:prSet presAssocID="{BD6EE448-7FEE-4E0E-B208-81CE686CB5FD}" presName="tile1" presStyleLbl="node1" presStyleIdx="0" presStyleCnt="4"/>
      <dgm:spPr/>
      <dgm:t>
        <a:bodyPr/>
        <a:lstStyle/>
        <a:p>
          <a:endParaRPr lang="de-DE"/>
        </a:p>
      </dgm:t>
    </dgm:pt>
    <dgm:pt modelId="{0FB4F51C-59B7-42F9-940C-A781584E0B22}" type="pres">
      <dgm:prSet presAssocID="{BD6EE448-7FEE-4E0E-B208-81CE686CB5FD}" presName="tile1text" presStyleLbl="node1" presStyleIdx="0" presStyleCnt="4">
        <dgm:presLayoutVars>
          <dgm:chMax val="0"/>
          <dgm:chPref val="0"/>
          <dgm:bulletEnabled val="1"/>
        </dgm:presLayoutVars>
      </dgm:prSet>
      <dgm:spPr/>
      <dgm:t>
        <a:bodyPr/>
        <a:lstStyle/>
        <a:p>
          <a:endParaRPr lang="de-DE"/>
        </a:p>
      </dgm:t>
    </dgm:pt>
    <dgm:pt modelId="{ACACA394-5C60-43B5-8DE0-D640C736DE47}" type="pres">
      <dgm:prSet presAssocID="{BD6EE448-7FEE-4E0E-B208-81CE686CB5FD}" presName="tile2" presStyleLbl="node1" presStyleIdx="1" presStyleCnt="4"/>
      <dgm:spPr/>
      <dgm:t>
        <a:bodyPr/>
        <a:lstStyle/>
        <a:p>
          <a:endParaRPr lang="de-DE"/>
        </a:p>
      </dgm:t>
    </dgm:pt>
    <dgm:pt modelId="{73770930-38F8-444E-A6CC-B5ADFAA9E2FA}" type="pres">
      <dgm:prSet presAssocID="{BD6EE448-7FEE-4E0E-B208-81CE686CB5FD}" presName="tile2text" presStyleLbl="node1" presStyleIdx="1" presStyleCnt="4">
        <dgm:presLayoutVars>
          <dgm:chMax val="0"/>
          <dgm:chPref val="0"/>
          <dgm:bulletEnabled val="1"/>
        </dgm:presLayoutVars>
      </dgm:prSet>
      <dgm:spPr/>
      <dgm:t>
        <a:bodyPr/>
        <a:lstStyle/>
        <a:p>
          <a:endParaRPr lang="de-DE"/>
        </a:p>
      </dgm:t>
    </dgm:pt>
    <dgm:pt modelId="{B9F46FE7-462D-4BFC-99BD-685C52FB0789}" type="pres">
      <dgm:prSet presAssocID="{BD6EE448-7FEE-4E0E-B208-81CE686CB5FD}" presName="tile3" presStyleLbl="node1" presStyleIdx="2" presStyleCnt="4"/>
      <dgm:spPr/>
      <dgm:t>
        <a:bodyPr/>
        <a:lstStyle/>
        <a:p>
          <a:endParaRPr lang="de-DE"/>
        </a:p>
      </dgm:t>
    </dgm:pt>
    <dgm:pt modelId="{E1B8E366-25A3-47B3-A842-67DDF6CCDDE4}" type="pres">
      <dgm:prSet presAssocID="{BD6EE448-7FEE-4E0E-B208-81CE686CB5FD}" presName="tile3text" presStyleLbl="node1" presStyleIdx="2" presStyleCnt="4">
        <dgm:presLayoutVars>
          <dgm:chMax val="0"/>
          <dgm:chPref val="0"/>
          <dgm:bulletEnabled val="1"/>
        </dgm:presLayoutVars>
      </dgm:prSet>
      <dgm:spPr/>
      <dgm:t>
        <a:bodyPr/>
        <a:lstStyle/>
        <a:p>
          <a:endParaRPr lang="de-DE"/>
        </a:p>
      </dgm:t>
    </dgm:pt>
    <dgm:pt modelId="{8110BEE7-BE54-4FD3-B8B6-16910B75D24C}" type="pres">
      <dgm:prSet presAssocID="{BD6EE448-7FEE-4E0E-B208-81CE686CB5FD}" presName="tile4" presStyleLbl="node1" presStyleIdx="3" presStyleCnt="4"/>
      <dgm:spPr/>
      <dgm:t>
        <a:bodyPr/>
        <a:lstStyle/>
        <a:p>
          <a:endParaRPr lang="de-DE"/>
        </a:p>
      </dgm:t>
    </dgm:pt>
    <dgm:pt modelId="{20234300-EF61-4AE3-A699-596BA0E7FAC7}" type="pres">
      <dgm:prSet presAssocID="{BD6EE448-7FEE-4E0E-B208-81CE686CB5FD}" presName="tile4text" presStyleLbl="node1" presStyleIdx="3" presStyleCnt="4">
        <dgm:presLayoutVars>
          <dgm:chMax val="0"/>
          <dgm:chPref val="0"/>
          <dgm:bulletEnabled val="1"/>
        </dgm:presLayoutVars>
      </dgm:prSet>
      <dgm:spPr/>
      <dgm:t>
        <a:bodyPr/>
        <a:lstStyle/>
        <a:p>
          <a:endParaRPr lang="de-DE"/>
        </a:p>
      </dgm:t>
    </dgm:pt>
    <dgm:pt modelId="{14DFAB5A-929C-47AA-8101-A3C6AE56A4C4}" type="pres">
      <dgm:prSet presAssocID="{BD6EE448-7FEE-4E0E-B208-81CE686CB5FD}" presName="centerTile" presStyleLbl="fgShp" presStyleIdx="0" presStyleCnt="1">
        <dgm:presLayoutVars>
          <dgm:chMax val="0"/>
          <dgm:chPref val="0"/>
        </dgm:presLayoutVars>
      </dgm:prSet>
      <dgm:spPr/>
      <dgm:t>
        <a:bodyPr/>
        <a:lstStyle/>
        <a:p>
          <a:endParaRPr lang="de-DE"/>
        </a:p>
      </dgm:t>
    </dgm:pt>
  </dgm:ptLst>
  <dgm:cxnLst>
    <dgm:cxn modelId="{148BDB80-905E-4CCE-9FD1-DD8FA5251E58}" type="presOf" srcId="{E4AA399A-F148-4BCB-8359-E151A0792111}" destId="{69FEB18E-65FE-4268-B632-3FF3A531AB08}" srcOrd="0" destOrd="0" presId="urn:microsoft.com/office/officeart/2005/8/layout/matrix1"/>
    <dgm:cxn modelId="{7EB6DB76-4CEB-400F-9350-D4CEECDF11E0}" type="presOf" srcId="{FBA27E90-2DC2-464C-92EC-81CBD5C2D352}" destId="{73770930-38F8-444E-A6CC-B5ADFAA9E2FA}" srcOrd="1" destOrd="0" presId="urn:microsoft.com/office/officeart/2005/8/layout/matrix1"/>
    <dgm:cxn modelId="{27C5F134-A559-4FE4-B2D6-F29D63C4A0E2}" type="presOf" srcId="{BD6EE448-7FEE-4E0E-B208-81CE686CB5FD}" destId="{C022DEBD-0F67-41A2-9326-72F5D3C91F93}" srcOrd="0" destOrd="0" presId="urn:microsoft.com/office/officeart/2005/8/layout/matrix1"/>
    <dgm:cxn modelId="{687827DC-91CB-413F-B649-651517472477}" type="presOf" srcId="{080A720F-C119-49B5-AAE3-9EB6405E96DE}" destId="{8110BEE7-BE54-4FD3-B8B6-16910B75D24C}" srcOrd="0" destOrd="0" presId="urn:microsoft.com/office/officeart/2005/8/layout/matrix1"/>
    <dgm:cxn modelId="{CBD5D353-28C0-42D3-AD09-D65C1EC4EEC9}" srcId="{9CC3AA6D-F22E-4E2D-9742-FD1B2BFA69B3}" destId="{080A720F-C119-49B5-AAE3-9EB6405E96DE}" srcOrd="3" destOrd="0" parTransId="{6886351F-0A2A-4601-88CA-A191132B81C9}" sibTransId="{3BEC7F5A-0D76-4A0D-A4FF-3732022240B8}"/>
    <dgm:cxn modelId="{7A5B6D14-867A-4716-834F-0369C2BFBE00}" type="presOf" srcId="{260C41FA-28AE-4A70-A43C-6C9130ED8AA1}" destId="{E1B8E366-25A3-47B3-A842-67DDF6CCDDE4}" srcOrd="1" destOrd="0" presId="urn:microsoft.com/office/officeart/2005/8/layout/matrix1"/>
    <dgm:cxn modelId="{2FD3BFB4-C167-4DDF-B698-2C43D056EDFB}" srcId="{9CC3AA6D-F22E-4E2D-9742-FD1B2BFA69B3}" destId="{FBA27E90-2DC2-464C-92EC-81CBD5C2D352}" srcOrd="1" destOrd="0" parTransId="{FB35EECC-AF59-4D70-A93E-93AA50AC064F}" sibTransId="{C031EF50-926C-4AA3-9300-24E6B04CB646}"/>
    <dgm:cxn modelId="{E5C251F3-6AAF-42AB-979C-1A2DB607470B}" srcId="{9CC3AA6D-F22E-4E2D-9742-FD1B2BFA69B3}" destId="{260C41FA-28AE-4A70-A43C-6C9130ED8AA1}" srcOrd="2" destOrd="0" parTransId="{0CA20613-0D23-4EA6-88BC-48AB0D4E1B78}" sibTransId="{C65A0614-AED0-4757-A8A2-3351438B5C85}"/>
    <dgm:cxn modelId="{E70EACDA-6BAD-4A7A-9622-5E8D13FF3E76}" type="presOf" srcId="{FBA27E90-2DC2-464C-92EC-81CBD5C2D352}" destId="{ACACA394-5C60-43B5-8DE0-D640C736DE47}" srcOrd="0" destOrd="0" presId="urn:microsoft.com/office/officeart/2005/8/layout/matrix1"/>
    <dgm:cxn modelId="{3FB8FB1E-CC34-4A99-87DF-6016948A9A09}" type="presOf" srcId="{9CC3AA6D-F22E-4E2D-9742-FD1B2BFA69B3}" destId="{14DFAB5A-929C-47AA-8101-A3C6AE56A4C4}" srcOrd="0" destOrd="0" presId="urn:microsoft.com/office/officeart/2005/8/layout/matrix1"/>
    <dgm:cxn modelId="{3E0D106B-8D46-45A7-B9F7-16ED02CF0D5D}" srcId="{BD6EE448-7FEE-4E0E-B208-81CE686CB5FD}" destId="{9CC3AA6D-F22E-4E2D-9742-FD1B2BFA69B3}" srcOrd="0" destOrd="0" parTransId="{ABF1699C-CBB2-4497-8039-80F3DE668778}" sibTransId="{77A88B09-364B-4F96-816A-6C5E9ACC2F7A}"/>
    <dgm:cxn modelId="{2154BEF2-3709-4F54-8749-79788D5F1085}" type="presOf" srcId="{260C41FA-28AE-4A70-A43C-6C9130ED8AA1}" destId="{B9F46FE7-462D-4BFC-99BD-685C52FB0789}" srcOrd="0" destOrd="0" presId="urn:microsoft.com/office/officeart/2005/8/layout/matrix1"/>
    <dgm:cxn modelId="{F3B13725-2223-44D5-8910-C565C28BD5C7}" type="presOf" srcId="{E4AA399A-F148-4BCB-8359-E151A0792111}" destId="{0FB4F51C-59B7-42F9-940C-A781584E0B22}" srcOrd="1" destOrd="0" presId="urn:microsoft.com/office/officeart/2005/8/layout/matrix1"/>
    <dgm:cxn modelId="{ECA85328-0D44-499F-934C-BC6CF8C49CBC}" srcId="{9CC3AA6D-F22E-4E2D-9742-FD1B2BFA69B3}" destId="{E4AA399A-F148-4BCB-8359-E151A0792111}" srcOrd="0" destOrd="0" parTransId="{039B9F4C-EB7F-4618-98EB-D28A6909280B}" sibTransId="{C3B6C05D-2042-4929-A544-D1D2749AA72A}"/>
    <dgm:cxn modelId="{7F51F943-0EF7-4811-AA6F-182418B1E037}" type="presOf" srcId="{080A720F-C119-49B5-AAE3-9EB6405E96DE}" destId="{20234300-EF61-4AE3-A699-596BA0E7FAC7}" srcOrd="1" destOrd="0" presId="urn:microsoft.com/office/officeart/2005/8/layout/matrix1"/>
    <dgm:cxn modelId="{51A12510-F8EF-4C23-90CB-9C4149635048}" type="presParOf" srcId="{C022DEBD-0F67-41A2-9326-72F5D3C91F93}" destId="{CA5D5ACB-D532-45D3-BD7F-1D33D5B003A3}" srcOrd="0" destOrd="0" presId="urn:microsoft.com/office/officeart/2005/8/layout/matrix1"/>
    <dgm:cxn modelId="{418FDC8F-8A67-46D1-8808-FC19FBB6CD5E}" type="presParOf" srcId="{CA5D5ACB-D532-45D3-BD7F-1D33D5B003A3}" destId="{69FEB18E-65FE-4268-B632-3FF3A531AB08}" srcOrd="0" destOrd="0" presId="urn:microsoft.com/office/officeart/2005/8/layout/matrix1"/>
    <dgm:cxn modelId="{B1396AB5-7EF2-4904-946A-A4F581812B15}" type="presParOf" srcId="{CA5D5ACB-D532-45D3-BD7F-1D33D5B003A3}" destId="{0FB4F51C-59B7-42F9-940C-A781584E0B22}" srcOrd="1" destOrd="0" presId="urn:microsoft.com/office/officeart/2005/8/layout/matrix1"/>
    <dgm:cxn modelId="{9F13C486-D103-4C23-B1A9-58C6B5541087}" type="presParOf" srcId="{CA5D5ACB-D532-45D3-BD7F-1D33D5B003A3}" destId="{ACACA394-5C60-43B5-8DE0-D640C736DE47}" srcOrd="2" destOrd="0" presId="urn:microsoft.com/office/officeart/2005/8/layout/matrix1"/>
    <dgm:cxn modelId="{0C70EB47-A2BF-448B-8010-245F694928AD}" type="presParOf" srcId="{CA5D5ACB-D532-45D3-BD7F-1D33D5B003A3}" destId="{73770930-38F8-444E-A6CC-B5ADFAA9E2FA}" srcOrd="3" destOrd="0" presId="urn:microsoft.com/office/officeart/2005/8/layout/matrix1"/>
    <dgm:cxn modelId="{3EA9C2C0-8522-44A0-B2D3-5E44C353E01C}" type="presParOf" srcId="{CA5D5ACB-D532-45D3-BD7F-1D33D5B003A3}" destId="{B9F46FE7-462D-4BFC-99BD-685C52FB0789}" srcOrd="4" destOrd="0" presId="urn:microsoft.com/office/officeart/2005/8/layout/matrix1"/>
    <dgm:cxn modelId="{E871ED2E-4356-4790-B3B9-99C299C23805}" type="presParOf" srcId="{CA5D5ACB-D532-45D3-BD7F-1D33D5B003A3}" destId="{E1B8E366-25A3-47B3-A842-67DDF6CCDDE4}" srcOrd="5" destOrd="0" presId="urn:microsoft.com/office/officeart/2005/8/layout/matrix1"/>
    <dgm:cxn modelId="{CB878EB9-7408-4B08-B0CE-0CBCAD28189A}" type="presParOf" srcId="{CA5D5ACB-D532-45D3-BD7F-1D33D5B003A3}" destId="{8110BEE7-BE54-4FD3-B8B6-16910B75D24C}" srcOrd="6" destOrd="0" presId="urn:microsoft.com/office/officeart/2005/8/layout/matrix1"/>
    <dgm:cxn modelId="{9D483DD0-EA09-4DDC-A912-8912FFCE5684}" type="presParOf" srcId="{CA5D5ACB-D532-45D3-BD7F-1D33D5B003A3}" destId="{20234300-EF61-4AE3-A699-596BA0E7FAC7}" srcOrd="7" destOrd="0" presId="urn:microsoft.com/office/officeart/2005/8/layout/matrix1"/>
    <dgm:cxn modelId="{01C2A55D-DEE3-4186-BE7A-27C71FDB9CD1}" type="presParOf" srcId="{C022DEBD-0F67-41A2-9326-72F5D3C91F93}" destId="{14DFAB5A-929C-47AA-8101-A3C6AE56A4C4}"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35677D-2596-421A-B70D-61426E09CA8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5948290-9C2A-478F-AD1E-20C3C4EF5383}">
      <dgm:prSet phldrT="[Text]" custT="1"/>
      <dgm:spPr>
        <a:solidFill>
          <a:srgbClr val="0070C0"/>
        </a:solidFill>
      </dgm:spPr>
      <dgm:t>
        <a:bodyPr/>
        <a:lstStyle/>
        <a:p>
          <a:pPr marL="257175" indent="-257175" algn="l" rtl="0"/>
          <a:r>
            <a:rPr kumimoji="0" lang="en-US" sz="2000" b="0" u="none" strike="noStrike" cap="none" baseline="0" dirty="0">
              <a:ln>
                <a:noFill/>
              </a:ln>
              <a:solidFill>
                <a:schemeClr val="bg1"/>
              </a:solidFill>
              <a:effectLst/>
            </a:rPr>
            <a:t>1. Décrire les besoins métier.</a:t>
          </a:r>
          <a:endParaRPr lang="fr-FR" sz="2000" b="0" dirty="0">
            <a:solidFill>
              <a:schemeClr val="bg1"/>
            </a:solidFill>
          </a:endParaRPr>
        </a:p>
      </dgm:t>
    </dgm:pt>
    <dgm:pt modelId="{F069F41A-C4E4-4657-A080-66F17684D334}" type="parTrans" cxnId="{91198F2F-4E00-4130-87AD-A52677F99EE3}">
      <dgm:prSet/>
      <dgm:spPr/>
      <dgm:t>
        <a:bodyPr/>
        <a:lstStyle/>
        <a:p>
          <a:endParaRPr lang="en-US" sz="2000"/>
        </a:p>
      </dgm:t>
    </dgm:pt>
    <dgm:pt modelId="{14DC4CA8-CA1D-4259-9922-F2B62D51BF25}" type="sibTrans" cxnId="{91198F2F-4E00-4130-87AD-A52677F99EE3}">
      <dgm:prSet/>
      <dgm:spPr/>
      <dgm:t>
        <a:bodyPr/>
        <a:lstStyle/>
        <a:p>
          <a:endParaRPr lang="en-US" sz="2000"/>
        </a:p>
      </dgm:t>
    </dgm:pt>
    <dgm:pt modelId="{9E76537B-5A95-475B-A4ED-FE9B600D5A66}">
      <dgm:prSet phldrT="[Text]" custT="1"/>
      <dgm:spPr/>
      <dgm:t>
        <a:bodyPr/>
        <a:lstStyle/>
        <a:p>
          <a:endParaRPr lang="en-US" sz="2000" dirty="0"/>
        </a:p>
      </dgm:t>
    </dgm:pt>
    <dgm:pt modelId="{23440AAA-148F-489D-B6FC-7163F1C6BBB7}" type="parTrans" cxnId="{04186A59-F104-4DBC-A542-739D0C5961E7}">
      <dgm:prSet/>
      <dgm:spPr/>
      <dgm:t>
        <a:bodyPr/>
        <a:lstStyle/>
        <a:p>
          <a:endParaRPr lang="en-US" sz="2000"/>
        </a:p>
      </dgm:t>
    </dgm:pt>
    <dgm:pt modelId="{1141644D-91A0-47AF-8FA5-E42C9A0C15C9}" type="sibTrans" cxnId="{04186A59-F104-4DBC-A542-739D0C5961E7}">
      <dgm:prSet/>
      <dgm:spPr/>
      <dgm:t>
        <a:bodyPr/>
        <a:lstStyle/>
        <a:p>
          <a:endParaRPr lang="en-US" sz="2000"/>
        </a:p>
      </dgm:t>
    </dgm:pt>
    <dgm:pt modelId="{51A81955-6230-4AD3-A718-C444770EC6BF}">
      <dgm:prSet phldrT="[Text]" custT="1"/>
      <dgm:spPr>
        <a:solidFill>
          <a:srgbClr val="0070C0"/>
        </a:solidFill>
      </dgm:spPr>
      <dgm:t>
        <a:bodyPr/>
        <a:lstStyle/>
        <a:p>
          <a:pPr marL="234950" indent="-234950" algn="l" rtl="0"/>
          <a:r>
            <a:rPr kumimoji="0" lang="en-US" sz="2000" u="none" strike="noStrike" cap="none" baseline="0" dirty="0">
              <a:ln>
                <a:noFill/>
              </a:ln>
              <a:solidFill>
                <a:schemeClr val="bg1"/>
              </a:solidFill>
              <a:effectLst/>
            </a:rPr>
            <a:t>2. Diviser la description en une ou plusieurs instructions décrivant les conditions d'erreur.</a:t>
          </a:r>
          <a:endParaRPr lang="fr-FR" sz="2000" dirty="0">
            <a:solidFill>
              <a:schemeClr val="bg1"/>
            </a:solidFill>
          </a:endParaRPr>
        </a:p>
      </dgm:t>
    </dgm:pt>
    <dgm:pt modelId="{1E0B1236-0E3A-4222-BDF9-422C3BFD96BC}" type="parTrans" cxnId="{70918041-B02C-4C4D-9442-1DC9F872250F}">
      <dgm:prSet/>
      <dgm:spPr/>
      <dgm:t>
        <a:bodyPr/>
        <a:lstStyle/>
        <a:p>
          <a:endParaRPr lang="en-US" sz="2000"/>
        </a:p>
      </dgm:t>
    </dgm:pt>
    <dgm:pt modelId="{2D14051B-72D6-4FFE-A75D-C20D53B81AF0}" type="sibTrans" cxnId="{70918041-B02C-4C4D-9442-1DC9F872250F}">
      <dgm:prSet/>
      <dgm:spPr/>
      <dgm:t>
        <a:bodyPr/>
        <a:lstStyle/>
        <a:p>
          <a:endParaRPr lang="en-US" sz="2000"/>
        </a:p>
      </dgm:t>
    </dgm:pt>
    <dgm:pt modelId="{807EA833-0B56-4C6A-A69E-5A817CB1FBF3}">
      <dgm:prSet phldrT="[Text]" custT="1"/>
      <dgm:spPr/>
      <dgm:t>
        <a:bodyPr/>
        <a:lstStyle/>
        <a:p>
          <a:endParaRPr lang="en-US" sz="2000" dirty="0"/>
        </a:p>
      </dgm:t>
    </dgm:pt>
    <dgm:pt modelId="{477FC654-8E1D-4516-AF4A-221FEABE514E}" type="parTrans" cxnId="{08166D84-591A-494D-9262-EB7DAC77244C}">
      <dgm:prSet/>
      <dgm:spPr/>
      <dgm:t>
        <a:bodyPr/>
        <a:lstStyle/>
        <a:p>
          <a:endParaRPr lang="en-US" sz="2000"/>
        </a:p>
      </dgm:t>
    </dgm:pt>
    <dgm:pt modelId="{2E9A091C-CF40-4F9E-ACA5-BE47F30CD591}" type="sibTrans" cxnId="{08166D84-591A-494D-9262-EB7DAC77244C}">
      <dgm:prSet/>
      <dgm:spPr/>
      <dgm:t>
        <a:bodyPr/>
        <a:lstStyle/>
        <a:p>
          <a:endParaRPr lang="en-US" sz="2000"/>
        </a:p>
      </dgm:t>
    </dgm:pt>
    <dgm:pt modelId="{82D64EB4-B00B-4432-9C77-A5C174A09C06}">
      <dgm:prSet phldrT="[Text]" custT="1"/>
      <dgm:spPr>
        <a:solidFill>
          <a:srgbClr val="0070C0"/>
        </a:solidFill>
      </dgm:spPr>
      <dgm:t>
        <a:bodyPr/>
        <a:lstStyle/>
        <a:p>
          <a:pPr marL="246063" indent="-246063" algn="l" rtl="0"/>
          <a:r>
            <a:rPr kumimoji="0" lang="en-US" sz="2000" u="none" strike="noStrike" cap="none" baseline="0" dirty="0">
              <a:ln>
                <a:noFill/>
              </a:ln>
              <a:solidFill>
                <a:schemeClr val="bg1"/>
              </a:solidFill>
              <a:effectLst/>
            </a:rPr>
            <a:t>3. Rédiger la condition d'erreur sous la forme d'une instruction booléenne faisant appel à des formules.</a:t>
          </a:r>
          <a:endParaRPr lang="fr-FR" sz="2000" dirty="0">
            <a:solidFill>
              <a:schemeClr val="bg1"/>
            </a:solidFill>
          </a:endParaRPr>
        </a:p>
      </dgm:t>
    </dgm:pt>
    <dgm:pt modelId="{95EA6D88-1570-4E14-996D-FEF83CBBDA07}" type="parTrans" cxnId="{5B5B9702-6558-49F5-8D4B-7233DA09C3F6}">
      <dgm:prSet/>
      <dgm:spPr/>
      <dgm:t>
        <a:bodyPr/>
        <a:lstStyle/>
        <a:p>
          <a:endParaRPr lang="en-US" sz="2000"/>
        </a:p>
      </dgm:t>
    </dgm:pt>
    <dgm:pt modelId="{78FEA9BF-7CF6-4BD9-A106-DBDAC6FC5C92}" type="sibTrans" cxnId="{5B5B9702-6558-49F5-8D4B-7233DA09C3F6}">
      <dgm:prSet/>
      <dgm:spPr/>
      <dgm:t>
        <a:bodyPr/>
        <a:lstStyle/>
        <a:p>
          <a:endParaRPr lang="en-US" sz="2000"/>
        </a:p>
      </dgm:t>
    </dgm:pt>
    <dgm:pt modelId="{4D9FB62A-5F71-4990-A879-1E4FEF4190E5}">
      <dgm:prSet phldrT="[Text]" custT="1"/>
      <dgm:spPr/>
      <dgm:t>
        <a:bodyPr/>
        <a:lstStyle/>
        <a:p>
          <a:endParaRPr lang="en-US" sz="2000" dirty="0"/>
        </a:p>
      </dgm:t>
    </dgm:pt>
    <dgm:pt modelId="{F1B5F705-5CE0-44A9-A825-C30FE8DF6E51}" type="parTrans" cxnId="{355D07B2-9D60-45E8-9453-E54D7B4B60DB}">
      <dgm:prSet/>
      <dgm:spPr/>
      <dgm:t>
        <a:bodyPr/>
        <a:lstStyle/>
        <a:p>
          <a:endParaRPr lang="en-US" sz="2000"/>
        </a:p>
      </dgm:t>
    </dgm:pt>
    <dgm:pt modelId="{C18E5E9F-0987-4059-B423-D1E3DE23757F}" type="sibTrans" cxnId="{355D07B2-9D60-45E8-9453-E54D7B4B60DB}">
      <dgm:prSet/>
      <dgm:spPr/>
      <dgm:t>
        <a:bodyPr/>
        <a:lstStyle/>
        <a:p>
          <a:endParaRPr lang="en-US" sz="2000"/>
        </a:p>
      </dgm:t>
    </dgm:pt>
    <dgm:pt modelId="{6CDCBCA0-4BB2-4460-9197-E9687184D2DC}">
      <dgm:prSet custT="1"/>
      <dgm:spPr>
        <a:solidFill>
          <a:srgbClr val="0070C0"/>
        </a:solidFill>
      </dgm:spPr>
      <dgm:t>
        <a:bodyPr/>
        <a:lstStyle/>
        <a:p>
          <a:pPr marL="246063" indent="-246063" algn="l" rtl="0"/>
          <a:r>
            <a:rPr kumimoji="0" lang="en-US" sz="2000" u="none" strike="noStrike" cap="none" baseline="0" dirty="0">
              <a:ln>
                <a:noFill/>
              </a:ln>
              <a:solidFill>
                <a:schemeClr val="bg1"/>
              </a:solidFill>
              <a:effectLst/>
            </a:rPr>
            <a:t>4. Rédiger un message d'erreur correspondant à cette condition d'erreur.</a:t>
          </a:r>
          <a:endParaRPr kumimoji="0" lang="fr-FR" sz="2000" b="0" i="0" u="none" strike="noStrike" cap="none" normalizeH="0" baseline="0" dirty="0">
            <a:ln>
              <a:noFill/>
            </a:ln>
            <a:solidFill>
              <a:schemeClr val="bg1"/>
            </a:solidFill>
            <a:effectLst/>
            <a:latin typeface="Salesforce Sans" panose="020B0505020202020203" pitchFamily="34" charset="0"/>
            <a:ea typeface="MS Mincho" pitchFamily="49" charset="-128"/>
            <a:cs typeface="MS PGothic" charset="-128"/>
          </a:endParaRPr>
        </a:p>
      </dgm:t>
    </dgm:pt>
    <dgm:pt modelId="{8453817E-422C-4B4B-AC72-C55D4E7A364E}" type="parTrans" cxnId="{1151189B-011D-45C6-964A-15DDEB2694A1}">
      <dgm:prSet/>
      <dgm:spPr/>
      <dgm:t>
        <a:bodyPr/>
        <a:lstStyle/>
        <a:p>
          <a:endParaRPr lang="en-US" sz="2000"/>
        </a:p>
      </dgm:t>
    </dgm:pt>
    <dgm:pt modelId="{69369FDD-0185-440E-BE02-E5B6BC19B2BF}" type="sibTrans" cxnId="{1151189B-011D-45C6-964A-15DDEB2694A1}">
      <dgm:prSet/>
      <dgm:spPr/>
      <dgm:t>
        <a:bodyPr/>
        <a:lstStyle/>
        <a:p>
          <a:endParaRPr lang="en-US" sz="2000"/>
        </a:p>
      </dgm:t>
    </dgm:pt>
    <dgm:pt modelId="{186313D0-20DA-43B2-9E0C-376B8BD84A18}">
      <dgm:prSet phldrT="[Text]" custT="1"/>
      <dgm:spPr/>
      <dgm:t>
        <a:bodyPr/>
        <a:lstStyle/>
        <a:p>
          <a:endParaRPr lang="en-US" sz="2000" dirty="0"/>
        </a:p>
      </dgm:t>
    </dgm:pt>
    <dgm:pt modelId="{E28FF12E-746F-4CE6-B8F3-4EA1CBA070DE}" type="parTrans" cxnId="{87E6C69C-BD71-40C7-AD9A-0C9632E67CEC}">
      <dgm:prSet/>
      <dgm:spPr/>
      <dgm:t>
        <a:bodyPr/>
        <a:lstStyle/>
        <a:p>
          <a:endParaRPr lang="en-US" sz="2000"/>
        </a:p>
      </dgm:t>
    </dgm:pt>
    <dgm:pt modelId="{7DF102C0-B716-4151-82D5-E58906804279}" type="sibTrans" cxnId="{87E6C69C-BD71-40C7-AD9A-0C9632E67CEC}">
      <dgm:prSet/>
      <dgm:spPr/>
      <dgm:t>
        <a:bodyPr/>
        <a:lstStyle/>
        <a:p>
          <a:endParaRPr lang="en-US" sz="2000"/>
        </a:p>
      </dgm:t>
    </dgm:pt>
    <dgm:pt modelId="{BA9DA87F-6ABD-449E-B88C-11DC1CDF338B}">
      <dgm:prSet custT="1"/>
      <dgm:spPr/>
      <dgm:t>
        <a:bodyPr/>
        <a:lstStyle/>
        <a:p>
          <a:endParaRPr lang="en-US" sz="2000" dirty="0"/>
        </a:p>
      </dgm:t>
    </dgm:pt>
    <dgm:pt modelId="{91C7DDED-34AC-4836-BEF3-1FF99CC0B723}" type="parTrans" cxnId="{AFF9C7A5-5D34-4E7F-97EB-980D29ED7E6A}">
      <dgm:prSet/>
      <dgm:spPr/>
      <dgm:t>
        <a:bodyPr/>
        <a:lstStyle/>
        <a:p>
          <a:endParaRPr lang="en-US" sz="2000"/>
        </a:p>
      </dgm:t>
    </dgm:pt>
    <dgm:pt modelId="{5186CEC6-D611-476E-B587-CA9D15A9C897}" type="sibTrans" cxnId="{AFF9C7A5-5D34-4E7F-97EB-980D29ED7E6A}">
      <dgm:prSet/>
      <dgm:spPr/>
      <dgm:t>
        <a:bodyPr/>
        <a:lstStyle/>
        <a:p>
          <a:endParaRPr lang="en-US" sz="2000"/>
        </a:p>
      </dgm:t>
    </dgm:pt>
    <dgm:pt modelId="{12EC9919-C905-4D29-A55F-DA963159184B}" type="pres">
      <dgm:prSet presAssocID="{D435677D-2596-421A-B70D-61426E09CA80}" presName="Name0" presStyleCnt="0">
        <dgm:presLayoutVars>
          <dgm:dir/>
          <dgm:animLvl val="lvl"/>
          <dgm:resizeHandles val="exact"/>
        </dgm:presLayoutVars>
      </dgm:prSet>
      <dgm:spPr/>
      <dgm:t>
        <a:bodyPr/>
        <a:lstStyle/>
        <a:p>
          <a:endParaRPr lang="de-DE"/>
        </a:p>
      </dgm:t>
    </dgm:pt>
    <dgm:pt modelId="{DBDD77BC-17C9-4471-8707-C7DD13796733}" type="pres">
      <dgm:prSet presAssocID="{45948290-9C2A-478F-AD1E-20C3C4EF5383}" presName="linNode" presStyleCnt="0"/>
      <dgm:spPr/>
    </dgm:pt>
    <dgm:pt modelId="{6E69B4D1-E20A-40D6-9D6D-1C4314B149EF}" type="pres">
      <dgm:prSet presAssocID="{45948290-9C2A-478F-AD1E-20C3C4EF5383}" presName="parentText" presStyleLbl="node1" presStyleIdx="0" presStyleCnt="4" custScaleX="134788">
        <dgm:presLayoutVars>
          <dgm:chMax val="1"/>
          <dgm:bulletEnabled val="1"/>
        </dgm:presLayoutVars>
      </dgm:prSet>
      <dgm:spPr/>
      <dgm:t>
        <a:bodyPr/>
        <a:lstStyle/>
        <a:p>
          <a:endParaRPr lang="de-DE"/>
        </a:p>
      </dgm:t>
    </dgm:pt>
    <dgm:pt modelId="{047EF6E5-9752-462D-B32B-92F6D2EDD0CB}" type="pres">
      <dgm:prSet presAssocID="{45948290-9C2A-478F-AD1E-20C3C4EF5383}" presName="descendantText" presStyleLbl="alignAccFollowNode1" presStyleIdx="0" presStyleCnt="4">
        <dgm:presLayoutVars>
          <dgm:bulletEnabled val="1"/>
        </dgm:presLayoutVars>
      </dgm:prSet>
      <dgm:spPr/>
      <dgm:t>
        <a:bodyPr/>
        <a:lstStyle/>
        <a:p>
          <a:endParaRPr lang="de-DE"/>
        </a:p>
      </dgm:t>
    </dgm:pt>
    <dgm:pt modelId="{8523D525-DEAD-443C-984D-7EB07C3780A3}" type="pres">
      <dgm:prSet presAssocID="{14DC4CA8-CA1D-4259-9922-F2B62D51BF25}" presName="sp" presStyleCnt="0"/>
      <dgm:spPr/>
    </dgm:pt>
    <dgm:pt modelId="{5F59CC0F-2255-4951-8673-BA6C6D732593}" type="pres">
      <dgm:prSet presAssocID="{51A81955-6230-4AD3-A718-C444770EC6BF}" presName="linNode" presStyleCnt="0"/>
      <dgm:spPr/>
    </dgm:pt>
    <dgm:pt modelId="{CB3D3C42-3AAE-43AD-A803-F1AAAE926751}" type="pres">
      <dgm:prSet presAssocID="{51A81955-6230-4AD3-A718-C444770EC6BF}" presName="parentText" presStyleLbl="node1" presStyleIdx="1" presStyleCnt="4" custScaleX="134788">
        <dgm:presLayoutVars>
          <dgm:chMax val="1"/>
          <dgm:bulletEnabled val="1"/>
        </dgm:presLayoutVars>
      </dgm:prSet>
      <dgm:spPr/>
      <dgm:t>
        <a:bodyPr/>
        <a:lstStyle/>
        <a:p>
          <a:endParaRPr lang="de-DE"/>
        </a:p>
      </dgm:t>
    </dgm:pt>
    <dgm:pt modelId="{8ED8A056-749A-4922-B78A-D0455FC6B037}" type="pres">
      <dgm:prSet presAssocID="{51A81955-6230-4AD3-A718-C444770EC6BF}" presName="descendantText" presStyleLbl="alignAccFollowNode1" presStyleIdx="1" presStyleCnt="4">
        <dgm:presLayoutVars>
          <dgm:bulletEnabled val="1"/>
        </dgm:presLayoutVars>
      </dgm:prSet>
      <dgm:spPr/>
      <dgm:t>
        <a:bodyPr/>
        <a:lstStyle/>
        <a:p>
          <a:endParaRPr lang="de-DE"/>
        </a:p>
      </dgm:t>
    </dgm:pt>
    <dgm:pt modelId="{4090CBE9-D3DE-4342-A21F-C08CB87AC664}" type="pres">
      <dgm:prSet presAssocID="{2D14051B-72D6-4FFE-A75D-C20D53B81AF0}" presName="sp" presStyleCnt="0"/>
      <dgm:spPr/>
    </dgm:pt>
    <dgm:pt modelId="{CA1D51EB-F3C1-44BD-A8DA-62BC215F7ECD}" type="pres">
      <dgm:prSet presAssocID="{82D64EB4-B00B-4432-9C77-A5C174A09C06}" presName="linNode" presStyleCnt="0"/>
      <dgm:spPr/>
    </dgm:pt>
    <dgm:pt modelId="{6D0D981E-807F-4CAE-8EB8-74D5CB681595}" type="pres">
      <dgm:prSet presAssocID="{82D64EB4-B00B-4432-9C77-A5C174A09C06}" presName="parentText" presStyleLbl="node1" presStyleIdx="2" presStyleCnt="4" custScaleX="134788">
        <dgm:presLayoutVars>
          <dgm:chMax val="1"/>
          <dgm:bulletEnabled val="1"/>
        </dgm:presLayoutVars>
      </dgm:prSet>
      <dgm:spPr/>
      <dgm:t>
        <a:bodyPr/>
        <a:lstStyle/>
        <a:p>
          <a:endParaRPr lang="de-DE"/>
        </a:p>
      </dgm:t>
    </dgm:pt>
    <dgm:pt modelId="{2FA98C89-9B68-46C9-A6B6-56D7F2AC2C5F}" type="pres">
      <dgm:prSet presAssocID="{82D64EB4-B00B-4432-9C77-A5C174A09C06}" presName="descendantText" presStyleLbl="alignAccFollowNode1" presStyleIdx="2" presStyleCnt="4">
        <dgm:presLayoutVars>
          <dgm:bulletEnabled val="1"/>
        </dgm:presLayoutVars>
      </dgm:prSet>
      <dgm:spPr/>
      <dgm:t>
        <a:bodyPr/>
        <a:lstStyle/>
        <a:p>
          <a:endParaRPr lang="de-DE"/>
        </a:p>
      </dgm:t>
    </dgm:pt>
    <dgm:pt modelId="{0F3697E6-A695-44BB-8398-7A59E0C53B73}" type="pres">
      <dgm:prSet presAssocID="{78FEA9BF-7CF6-4BD9-A106-DBDAC6FC5C92}" presName="sp" presStyleCnt="0"/>
      <dgm:spPr/>
    </dgm:pt>
    <dgm:pt modelId="{78B3D978-EC34-47B5-8979-AE7C2F548B5F}" type="pres">
      <dgm:prSet presAssocID="{6CDCBCA0-4BB2-4460-9197-E9687184D2DC}" presName="linNode" presStyleCnt="0"/>
      <dgm:spPr/>
    </dgm:pt>
    <dgm:pt modelId="{9C208E26-8BC9-4B18-9486-5DCF21DC3F80}" type="pres">
      <dgm:prSet presAssocID="{6CDCBCA0-4BB2-4460-9197-E9687184D2DC}" presName="parentText" presStyleLbl="node1" presStyleIdx="3" presStyleCnt="4" custScaleX="136053">
        <dgm:presLayoutVars>
          <dgm:chMax val="1"/>
          <dgm:bulletEnabled val="1"/>
        </dgm:presLayoutVars>
      </dgm:prSet>
      <dgm:spPr/>
      <dgm:t>
        <a:bodyPr/>
        <a:lstStyle/>
        <a:p>
          <a:endParaRPr lang="de-DE"/>
        </a:p>
      </dgm:t>
    </dgm:pt>
    <dgm:pt modelId="{2C439138-8989-48B8-BFD2-DC34D333CE66}" type="pres">
      <dgm:prSet presAssocID="{6CDCBCA0-4BB2-4460-9197-E9687184D2DC}" presName="descendantText" presStyleLbl="alignAccFollowNode1" presStyleIdx="3" presStyleCnt="4">
        <dgm:presLayoutVars>
          <dgm:bulletEnabled val="1"/>
        </dgm:presLayoutVars>
      </dgm:prSet>
      <dgm:spPr/>
      <dgm:t>
        <a:bodyPr/>
        <a:lstStyle/>
        <a:p>
          <a:endParaRPr lang="de-DE"/>
        </a:p>
      </dgm:t>
    </dgm:pt>
  </dgm:ptLst>
  <dgm:cxnLst>
    <dgm:cxn modelId="{5F9A33A0-F545-48F4-86EE-CEFA32D3A2BC}" type="presOf" srcId="{6CDCBCA0-4BB2-4460-9197-E9687184D2DC}" destId="{9C208E26-8BC9-4B18-9486-5DCF21DC3F80}" srcOrd="0" destOrd="0" presId="urn:microsoft.com/office/officeart/2005/8/layout/vList5"/>
    <dgm:cxn modelId="{32FF946A-F9DA-4798-AE8F-4732A1931FAE}" type="presOf" srcId="{9E76537B-5A95-475B-A4ED-FE9B600D5A66}" destId="{047EF6E5-9752-462D-B32B-92F6D2EDD0CB}" srcOrd="0" destOrd="0" presId="urn:microsoft.com/office/officeart/2005/8/layout/vList5"/>
    <dgm:cxn modelId="{D3A1B8A5-D598-43C9-B5E6-F8E834ACA5C9}" type="presOf" srcId="{45948290-9C2A-478F-AD1E-20C3C4EF5383}" destId="{6E69B4D1-E20A-40D6-9D6D-1C4314B149EF}" srcOrd="0" destOrd="0" presId="urn:microsoft.com/office/officeart/2005/8/layout/vList5"/>
    <dgm:cxn modelId="{0413A21B-9B87-4054-BC26-D7239F23DF59}" type="presOf" srcId="{BA9DA87F-6ABD-449E-B88C-11DC1CDF338B}" destId="{2C439138-8989-48B8-BFD2-DC34D333CE66}" srcOrd="0" destOrd="0" presId="urn:microsoft.com/office/officeart/2005/8/layout/vList5"/>
    <dgm:cxn modelId="{AFF9C7A5-5D34-4E7F-97EB-980D29ED7E6A}" srcId="{6CDCBCA0-4BB2-4460-9197-E9687184D2DC}" destId="{BA9DA87F-6ABD-449E-B88C-11DC1CDF338B}" srcOrd="0" destOrd="0" parTransId="{91C7DDED-34AC-4836-BEF3-1FF99CC0B723}" sibTransId="{5186CEC6-D611-476E-B587-CA9D15A9C897}"/>
    <dgm:cxn modelId="{70918041-B02C-4C4D-9442-1DC9F872250F}" srcId="{D435677D-2596-421A-B70D-61426E09CA80}" destId="{51A81955-6230-4AD3-A718-C444770EC6BF}" srcOrd="1" destOrd="0" parTransId="{1E0B1236-0E3A-4222-BDF9-422C3BFD96BC}" sibTransId="{2D14051B-72D6-4FFE-A75D-C20D53B81AF0}"/>
    <dgm:cxn modelId="{6B385B06-6A4C-41F2-8BC4-20B08B1F9657}" type="presOf" srcId="{82D64EB4-B00B-4432-9C77-A5C174A09C06}" destId="{6D0D981E-807F-4CAE-8EB8-74D5CB681595}" srcOrd="0" destOrd="0" presId="urn:microsoft.com/office/officeart/2005/8/layout/vList5"/>
    <dgm:cxn modelId="{4B87164B-1D1D-498D-BE4E-B88B4215768A}" type="presOf" srcId="{D435677D-2596-421A-B70D-61426E09CA80}" destId="{12EC9919-C905-4D29-A55F-DA963159184B}" srcOrd="0" destOrd="0" presId="urn:microsoft.com/office/officeart/2005/8/layout/vList5"/>
    <dgm:cxn modelId="{1AC700F9-2F1D-4275-BF65-0AEB3BCCEAD1}" type="presOf" srcId="{51A81955-6230-4AD3-A718-C444770EC6BF}" destId="{CB3D3C42-3AAE-43AD-A803-F1AAAE926751}" srcOrd="0" destOrd="0" presId="urn:microsoft.com/office/officeart/2005/8/layout/vList5"/>
    <dgm:cxn modelId="{5B5B9702-6558-49F5-8D4B-7233DA09C3F6}" srcId="{D435677D-2596-421A-B70D-61426E09CA80}" destId="{82D64EB4-B00B-4432-9C77-A5C174A09C06}" srcOrd="2" destOrd="0" parTransId="{95EA6D88-1570-4E14-996D-FEF83CBBDA07}" sibTransId="{78FEA9BF-7CF6-4BD9-A106-DBDAC6FC5C92}"/>
    <dgm:cxn modelId="{08166D84-591A-494D-9262-EB7DAC77244C}" srcId="{51A81955-6230-4AD3-A718-C444770EC6BF}" destId="{807EA833-0B56-4C6A-A69E-5A817CB1FBF3}" srcOrd="0" destOrd="0" parTransId="{477FC654-8E1D-4516-AF4A-221FEABE514E}" sibTransId="{2E9A091C-CF40-4F9E-ACA5-BE47F30CD591}"/>
    <dgm:cxn modelId="{355D07B2-9D60-45E8-9453-E54D7B4B60DB}" srcId="{82D64EB4-B00B-4432-9C77-A5C174A09C06}" destId="{4D9FB62A-5F71-4990-A879-1E4FEF4190E5}" srcOrd="0" destOrd="0" parTransId="{F1B5F705-5CE0-44A9-A825-C30FE8DF6E51}" sibTransId="{C18E5E9F-0987-4059-B423-D1E3DE23757F}"/>
    <dgm:cxn modelId="{04186A59-F104-4DBC-A542-739D0C5961E7}" srcId="{45948290-9C2A-478F-AD1E-20C3C4EF5383}" destId="{9E76537B-5A95-475B-A4ED-FE9B600D5A66}" srcOrd="0" destOrd="0" parTransId="{23440AAA-148F-489D-B6FC-7163F1C6BBB7}" sibTransId="{1141644D-91A0-47AF-8FA5-E42C9A0C15C9}"/>
    <dgm:cxn modelId="{A8C218D6-13C5-4189-832A-F976602B0289}" type="presOf" srcId="{4D9FB62A-5F71-4990-A879-1E4FEF4190E5}" destId="{2FA98C89-9B68-46C9-A6B6-56D7F2AC2C5F}" srcOrd="0" destOrd="0" presId="urn:microsoft.com/office/officeart/2005/8/layout/vList5"/>
    <dgm:cxn modelId="{87E6C69C-BD71-40C7-AD9A-0C9632E67CEC}" srcId="{807EA833-0B56-4C6A-A69E-5A817CB1FBF3}" destId="{186313D0-20DA-43B2-9E0C-376B8BD84A18}" srcOrd="0" destOrd="0" parTransId="{E28FF12E-746F-4CE6-B8F3-4EA1CBA070DE}" sibTransId="{7DF102C0-B716-4151-82D5-E58906804279}"/>
    <dgm:cxn modelId="{91198F2F-4E00-4130-87AD-A52677F99EE3}" srcId="{D435677D-2596-421A-B70D-61426E09CA80}" destId="{45948290-9C2A-478F-AD1E-20C3C4EF5383}" srcOrd="0" destOrd="0" parTransId="{F069F41A-C4E4-4657-A080-66F17684D334}" sibTransId="{14DC4CA8-CA1D-4259-9922-F2B62D51BF25}"/>
    <dgm:cxn modelId="{1151189B-011D-45C6-964A-15DDEB2694A1}" srcId="{D435677D-2596-421A-B70D-61426E09CA80}" destId="{6CDCBCA0-4BB2-4460-9197-E9687184D2DC}" srcOrd="3" destOrd="0" parTransId="{8453817E-422C-4B4B-AC72-C55D4E7A364E}" sibTransId="{69369FDD-0185-440E-BE02-E5B6BC19B2BF}"/>
    <dgm:cxn modelId="{10FB1BF8-51AE-4B7A-8072-E2D8408FE685}" type="presOf" srcId="{186313D0-20DA-43B2-9E0C-376B8BD84A18}" destId="{8ED8A056-749A-4922-B78A-D0455FC6B037}" srcOrd="0" destOrd="1" presId="urn:microsoft.com/office/officeart/2005/8/layout/vList5"/>
    <dgm:cxn modelId="{A34E720C-88D5-42A3-B1D8-B1C6220B7611}" type="presOf" srcId="{807EA833-0B56-4C6A-A69E-5A817CB1FBF3}" destId="{8ED8A056-749A-4922-B78A-D0455FC6B037}" srcOrd="0" destOrd="0" presId="urn:microsoft.com/office/officeart/2005/8/layout/vList5"/>
    <dgm:cxn modelId="{EC885FA5-AAC7-48B4-99CB-DECECA7ACBF1}" type="presParOf" srcId="{12EC9919-C905-4D29-A55F-DA963159184B}" destId="{DBDD77BC-17C9-4471-8707-C7DD13796733}" srcOrd="0" destOrd="0" presId="urn:microsoft.com/office/officeart/2005/8/layout/vList5"/>
    <dgm:cxn modelId="{30F2D8F1-4FD7-4F75-8901-34ED9E62CEC1}" type="presParOf" srcId="{DBDD77BC-17C9-4471-8707-C7DD13796733}" destId="{6E69B4D1-E20A-40D6-9D6D-1C4314B149EF}" srcOrd="0" destOrd="0" presId="urn:microsoft.com/office/officeart/2005/8/layout/vList5"/>
    <dgm:cxn modelId="{B1202310-EECC-489B-BF5D-895361FC5EBA}" type="presParOf" srcId="{DBDD77BC-17C9-4471-8707-C7DD13796733}" destId="{047EF6E5-9752-462D-B32B-92F6D2EDD0CB}" srcOrd="1" destOrd="0" presId="urn:microsoft.com/office/officeart/2005/8/layout/vList5"/>
    <dgm:cxn modelId="{AE4B6C44-8B33-4467-A3C1-0DA7F35FAA81}" type="presParOf" srcId="{12EC9919-C905-4D29-A55F-DA963159184B}" destId="{8523D525-DEAD-443C-984D-7EB07C3780A3}" srcOrd="1" destOrd="0" presId="urn:microsoft.com/office/officeart/2005/8/layout/vList5"/>
    <dgm:cxn modelId="{7F2B2D10-E676-4A03-A6FF-D0A3FCF8AB32}" type="presParOf" srcId="{12EC9919-C905-4D29-A55F-DA963159184B}" destId="{5F59CC0F-2255-4951-8673-BA6C6D732593}" srcOrd="2" destOrd="0" presId="urn:microsoft.com/office/officeart/2005/8/layout/vList5"/>
    <dgm:cxn modelId="{E5B93031-6E92-4DD7-AFC4-6168DA700305}" type="presParOf" srcId="{5F59CC0F-2255-4951-8673-BA6C6D732593}" destId="{CB3D3C42-3AAE-43AD-A803-F1AAAE926751}" srcOrd="0" destOrd="0" presId="urn:microsoft.com/office/officeart/2005/8/layout/vList5"/>
    <dgm:cxn modelId="{239F69CB-FA6B-4B76-BFBA-F34919C20C7D}" type="presParOf" srcId="{5F59CC0F-2255-4951-8673-BA6C6D732593}" destId="{8ED8A056-749A-4922-B78A-D0455FC6B037}" srcOrd="1" destOrd="0" presId="urn:microsoft.com/office/officeart/2005/8/layout/vList5"/>
    <dgm:cxn modelId="{E953A5DA-D296-4635-9180-DDAD1E4038D2}" type="presParOf" srcId="{12EC9919-C905-4D29-A55F-DA963159184B}" destId="{4090CBE9-D3DE-4342-A21F-C08CB87AC664}" srcOrd="3" destOrd="0" presId="urn:microsoft.com/office/officeart/2005/8/layout/vList5"/>
    <dgm:cxn modelId="{ECB41838-55F3-4263-B8B5-A3381FAE36C9}" type="presParOf" srcId="{12EC9919-C905-4D29-A55F-DA963159184B}" destId="{CA1D51EB-F3C1-44BD-A8DA-62BC215F7ECD}" srcOrd="4" destOrd="0" presId="urn:microsoft.com/office/officeart/2005/8/layout/vList5"/>
    <dgm:cxn modelId="{7F9B9AA0-CD6D-41DC-81A6-6E686D72A491}" type="presParOf" srcId="{CA1D51EB-F3C1-44BD-A8DA-62BC215F7ECD}" destId="{6D0D981E-807F-4CAE-8EB8-74D5CB681595}" srcOrd="0" destOrd="0" presId="urn:microsoft.com/office/officeart/2005/8/layout/vList5"/>
    <dgm:cxn modelId="{BA2606DC-9A9C-4C57-B6F3-FF85C404F1F9}" type="presParOf" srcId="{CA1D51EB-F3C1-44BD-A8DA-62BC215F7ECD}" destId="{2FA98C89-9B68-46C9-A6B6-56D7F2AC2C5F}" srcOrd="1" destOrd="0" presId="urn:microsoft.com/office/officeart/2005/8/layout/vList5"/>
    <dgm:cxn modelId="{021C565F-1A19-4392-82AD-50CB4B4CB2F5}" type="presParOf" srcId="{12EC9919-C905-4D29-A55F-DA963159184B}" destId="{0F3697E6-A695-44BB-8398-7A59E0C53B73}" srcOrd="5" destOrd="0" presId="urn:microsoft.com/office/officeart/2005/8/layout/vList5"/>
    <dgm:cxn modelId="{ED7CD53D-258E-4D53-AE11-87B7DBA0ED0A}" type="presParOf" srcId="{12EC9919-C905-4D29-A55F-DA963159184B}" destId="{78B3D978-EC34-47B5-8979-AE7C2F548B5F}" srcOrd="6" destOrd="0" presId="urn:microsoft.com/office/officeart/2005/8/layout/vList5"/>
    <dgm:cxn modelId="{35FD7138-F7A4-4F8E-865F-45871953FB3A}" type="presParOf" srcId="{78B3D978-EC34-47B5-8979-AE7C2F548B5F}" destId="{9C208E26-8BC9-4B18-9486-5DCF21DC3F80}" srcOrd="0" destOrd="0" presId="urn:microsoft.com/office/officeart/2005/8/layout/vList5"/>
    <dgm:cxn modelId="{43227B76-7C8C-45C0-BAAA-1AE48D01A566}" type="presParOf" srcId="{78B3D978-EC34-47B5-8979-AE7C2F548B5F}" destId="{2C439138-8989-48B8-BFD2-DC34D333CE6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E16467-181B-421A-9E91-CA925A946217}" type="doc">
      <dgm:prSet loTypeId="urn:microsoft.com/office/officeart/2005/8/layout/pyramid3" loCatId="pyramid" qsTypeId="urn:microsoft.com/office/officeart/2005/8/quickstyle/simple2" qsCatId="simple" csTypeId="urn:microsoft.com/office/officeart/2005/8/colors/accent1_3" csCatId="accent1" phldr="1"/>
      <dgm:spPr/>
    </dgm:pt>
    <dgm:pt modelId="{A16B78F1-92E5-4382-B19C-C9A20E541C8E}">
      <dgm:prSet phldrT="[Text]" custT="1"/>
      <dgm:spPr/>
      <dgm:t>
        <a:bodyPr/>
        <a:lstStyle/>
        <a:p>
          <a:pPr>
            <a:spcAft>
              <a:spcPts val="0"/>
            </a:spcAft>
          </a:pPr>
          <a:r>
            <a:rPr lang="en-GB" sz="1800" dirty="0"/>
            <a:t>Profil de la société</a:t>
          </a:r>
        </a:p>
        <a:p>
          <a:pPr>
            <a:spcAft>
              <a:spcPts val="0"/>
            </a:spcAft>
          </a:pPr>
          <a:r>
            <a:rPr lang="en-GB" sz="1800" dirty="0"/>
            <a:t>Paramètres de l'interface utilisateur</a:t>
          </a:r>
        </a:p>
        <a:p>
          <a:pPr>
            <a:spcAft>
              <a:spcPts val="0"/>
            </a:spcAft>
          </a:pPr>
          <a:r>
            <a:rPr lang="en-GB" sz="1800" dirty="0"/>
            <a:t>Paramètres du calendrier</a:t>
          </a:r>
        </a:p>
        <a:p>
          <a:pPr>
            <a:spcAft>
              <a:spcPts val="0"/>
            </a:spcAft>
          </a:pPr>
          <a:r>
            <a:rPr lang="en-GB" sz="1800" dirty="0"/>
            <a:t>Paramètres de recherche</a:t>
          </a:r>
        </a:p>
        <a:p>
          <a:pPr>
            <a:spcAft>
              <a:spcPts val="0"/>
            </a:spcAft>
          </a:pPr>
          <a:r>
            <a:rPr lang="en-GB" sz="1800" dirty="0"/>
            <a:t>Chatter</a:t>
          </a:r>
          <a:endParaRPr lang="fr-FR" sz="1800" dirty="0"/>
        </a:p>
      </dgm:t>
    </dgm:pt>
    <dgm:pt modelId="{DCE0116E-0DE1-4EDC-AE3C-7574FDC9BDA7}" type="parTrans" cxnId="{06F0A8EB-FC82-489B-A7B1-89B6909B3A9D}">
      <dgm:prSet/>
      <dgm:spPr/>
      <dgm:t>
        <a:bodyPr/>
        <a:lstStyle/>
        <a:p>
          <a:endParaRPr lang="en-US"/>
        </a:p>
      </dgm:t>
    </dgm:pt>
    <dgm:pt modelId="{86CC325A-687D-445C-8A72-1E76E98D2934}" type="sibTrans" cxnId="{06F0A8EB-FC82-489B-A7B1-89B6909B3A9D}">
      <dgm:prSet/>
      <dgm:spPr/>
      <dgm:t>
        <a:bodyPr/>
        <a:lstStyle/>
        <a:p>
          <a:endParaRPr lang="en-US"/>
        </a:p>
      </dgm:t>
    </dgm:pt>
    <dgm:pt modelId="{915532A7-E339-45E8-89E5-52A37BF9D1D6}">
      <dgm:prSet phldrT="[Text]" custT="1"/>
      <dgm:spPr/>
      <dgm:t>
        <a:bodyPr anchor="t" anchorCtr="0"/>
        <a:lstStyle/>
        <a:p>
          <a:pPr>
            <a:spcAft>
              <a:spcPts val="0"/>
            </a:spcAft>
          </a:pPr>
          <a:r>
            <a:rPr lang="en-GB" sz="1800" dirty="0"/>
            <a:t>Utilisateur</a:t>
          </a:r>
        </a:p>
        <a:p>
          <a:pPr>
            <a:spcAft>
              <a:spcPts val="0"/>
            </a:spcAft>
          </a:pPr>
          <a:r>
            <a:rPr lang="en-GB" sz="1800" dirty="0"/>
            <a:t> </a:t>
          </a:r>
          <a:r>
            <a:rPr lang="en-GB" sz="1800" dirty="0" err="1"/>
            <a:t>Enregistrement</a:t>
          </a:r>
          <a:endParaRPr lang="en-GB" sz="1800" dirty="0"/>
        </a:p>
        <a:p>
          <a:pPr>
            <a:spcAft>
              <a:spcPts val="0"/>
            </a:spcAft>
          </a:pPr>
          <a:endParaRPr lang="en-GB" sz="1800" dirty="0"/>
        </a:p>
      </dgm:t>
    </dgm:pt>
    <dgm:pt modelId="{7393B7A4-E360-4211-B32F-00C9632CA1D3}" type="parTrans" cxnId="{4469C11B-9848-48CE-9F00-7EF3FB9AAC31}">
      <dgm:prSet/>
      <dgm:spPr/>
      <dgm:t>
        <a:bodyPr/>
        <a:lstStyle/>
        <a:p>
          <a:endParaRPr lang="en-US"/>
        </a:p>
      </dgm:t>
    </dgm:pt>
    <dgm:pt modelId="{DAF77A3E-B5F0-4A25-AB40-0FAA67958D15}" type="sibTrans" cxnId="{4469C11B-9848-48CE-9F00-7EF3FB9AAC31}">
      <dgm:prSet/>
      <dgm:spPr/>
      <dgm:t>
        <a:bodyPr/>
        <a:lstStyle/>
        <a:p>
          <a:endParaRPr lang="en-US"/>
        </a:p>
      </dgm:t>
    </dgm:pt>
    <dgm:pt modelId="{9EA1F320-2B7E-4C55-A2A3-B6BFCB7CAB95}">
      <dgm:prSet phldrT="[Text]" custT="1"/>
      <dgm:spPr/>
      <dgm:t>
        <a:bodyPr/>
        <a:lstStyle/>
        <a:p>
          <a:r>
            <a:rPr lang="en-GB" sz="1800" dirty="0"/>
            <a:t>Profil de </a:t>
          </a:r>
          <a:br>
            <a:rPr lang="en-GB" sz="1800" dirty="0"/>
          </a:br>
          <a:r>
            <a:rPr lang="en-GB" sz="1800" dirty="0" err="1"/>
            <a:t>l'utilisateur</a:t>
          </a:r>
          <a:endParaRPr lang="fr-FR" sz="1800" dirty="0"/>
        </a:p>
      </dgm:t>
    </dgm:pt>
    <dgm:pt modelId="{7F47DA27-356D-4079-AF61-3540293AA5DC}" type="sibTrans" cxnId="{8BAF536C-3734-411A-916A-DF110588F0E8}">
      <dgm:prSet/>
      <dgm:spPr/>
      <dgm:t>
        <a:bodyPr/>
        <a:lstStyle/>
        <a:p>
          <a:endParaRPr lang="en-US"/>
        </a:p>
      </dgm:t>
    </dgm:pt>
    <dgm:pt modelId="{F5D4DFDA-672F-4261-92D4-5FD62D66C0E4}" type="parTrans" cxnId="{8BAF536C-3734-411A-916A-DF110588F0E8}">
      <dgm:prSet/>
      <dgm:spPr/>
      <dgm:t>
        <a:bodyPr/>
        <a:lstStyle/>
        <a:p>
          <a:endParaRPr lang="en-US"/>
        </a:p>
      </dgm:t>
    </dgm:pt>
    <dgm:pt modelId="{3153FDFB-C7F9-4DC7-BBEE-0E232AFA21D7}" type="pres">
      <dgm:prSet presAssocID="{08E16467-181B-421A-9E91-CA925A946217}" presName="Name0" presStyleCnt="0">
        <dgm:presLayoutVars>
          <dgm:dir/>
          <dgm:animLvl val="lvl"/>
          <dgm:resizeHandles val="exact"/>
        </dgm:presLayoutVars>
      </dgm:prSet>
      <dgm:spPr/>
    </dgm:pt>
    <dgm:pt modelId="{AAC599A4-0CCC-430B-B592-35216CDC7372}" type="pres">
      <dgm:prSet presAssocID="{A16B78F1-92E5-4382-B19C-C9A20E541C8E}" presName="Name8" presStyleCnt="0"/>
      <dgm:spPr/>
    </dgm:pt>
    <dgm:pt modelId="{B22B53CD-044B-427E-B6D0-852A175F26D2}" type="pres">
      <dgm:prSet presAssocID="{A16B78F1-92E5-4382-B19C-C9A20E541C8E}" presName="level" presStyleLbl="node1" presStyleIdx="0" presStyleCnt="3" custLinFactNeighborX="133">
        <dgm:presLayoutVars>
          <dgm:chMax val="1"/>
          <dgm:bulletEnabled val="1"/>
        </dgm:presLayoutVars>
      </dgm:prSet>
      <dgm:spPr/>
      <dgm:t>
        <a:bodyPr/>
        <a:lstStyle/>
        <a:p>
          <a:endParaRPr lang="de-DE"/>
        </a:p>
      </dgm:t>
    </dgm:pt>
    <dgm:pt modelId="{EBE698C4-A8FD-42DD-BE4A-95F568E20178}" type="pres">
      <dgm:prSet presAssocID="{A16B78F1-92E5-4382-B19C-C9A20E541C8E}" presName="levelTx" presStyleLbl="revTx" presStyleIdx="0" presStyleCnt="0">
        <dgm:presLayoutVars>
          <dgm:chMax val="1"/>
          <dgm:bulletEnabled val="1"/>
        </dgm:presLayoutVars>
      </dgm:prSet>
      <dgm:spPr/>
      <dgm:t>
        <a:bodyPr/>
        <a:lstStyle/>
        <a:p>
          <a:endParaRPr lang="de-DE"/>
        </a:p>
      </dgm:t>
    </dgm:pt>
    <dgm:pt modelId="{7649C77C-CEF2-4618-A6FD-993F19B595D5}" type="pres">
      <dgm:prSet presAssocID="{9EA1F320-2B7E-4C55-A2A3-B6BFCB7CAB95}" presName="Name8" presStyleCnt="0"/>
      <dgm:spPr/>
    </dgm:pt>
    <dgm:pt modelId="{D91619B6-DCFE-4D56-A765-6770825D5320}" type="pres">
      <dgm:prSet presAssocID="{9EA1F320-2B7E-4C55-A2A3-B6BFCB7CAB95}" presName="level" presStyleLbl="node1" presStyleIdx="1" presStyleCnt="3" custLinFactNeighborX="200" custLinFactNeighborY="606">
        <dgm:presLayoutVars>
          <dgm:chMax val="1"/>
          <dgm:bulletEnabled val="1"/>
        </dgm:presLayoutVars>
      </dgm:prSet>
      <dgm:spPr/>
      <dgm:t>
        <a:bodyPr/>
        <a:lstStyle/>
        <a:p>
          <a:endParaRPr lang="de-DE"/>
        </a:p>
      </dgm:t>
    </dgm:pt>
    <dgm:pt modelId="{A9E03923-CE4B-42F8-9807-B9C545372CB0}" type="pres">
      <dgm:prSet presAssocID="{9EA1F320-2B7E-4C55-A2A3-B6BFCB7CAB95}" presName="levelTx" presStyleLbl="revTx" presStyleIdx="0" presStyleCnt="0">
        <dgm:presLayoutVars>
          <dgm:chMax val="1"/>
          <dgm:bulletEnabled val="1"/>
        </dgm:presLayoutVars>
      </dgm:prSet>
      <dgm:spPr/>
      <dgm:t>
        <a:bodyPr/>
        <a:lstStyle/>
        <a:p>
          <a:endParaRPr lang="de-DE"/>
        </a:p>
      </dgm:t>
    </dgm:pt>
    <dgm:pt modelId="{59B68D29-AF17-4C74-AB86-048775C31101}" type="pres">
      <dgm:prSet presAssocID="{915532A7-E339-45E8-89E5-52A37BF9D1D6}" presName="Name8" presStyleCnt="0"/>
      <dgm:spPr/>
    </dgm:pt>
    <dgm:pt modelId="{03169C9B-EBB5-4F9C-BF79-F86B4F959DAA}" type="pres">
      <dgm:prSet presAssocID="{915532A7-E339-45E8-89E5-52A37BF9D1D6}" presName="level" presStyleLbl="node1" presStyleIdx="2" presStyleCnt="3" custLinFactNeighborY="0">
        <dgm:presLayoutVars>
          <dgm:chMax val="1"/>
          <dgm:bulletEnabled val="1"/>
        </dgm:presLayoutVars>
      </dgm:prSet>
      <dgm:spPr/>
      <dgm:t>
        <a:bodyPr/>
        <a:lstStyle/>
        <a:p>
          <a:endParaRPr lang="de-DE"/>
        </a:p>
      </dgm:t>
    </dgm:pt>
    <dgm:pt modelId="{0C0FE557-A3AA-4DA4-9331-D01FCE599337}" type="pres">
      <dgm:prSet presAssocID="{915532A7-E339-45E8-89E5-52A37BF9D1D6}" presName="levelTx" presStyleLbl="revTx" presStyleIdx="0" presStyleCnt="0">
        <dgm:presLayoutVars>
          <dgm:chMax val="1"/>
          <dgm:bulletEnabled val="1"/>
        </dgm:presLayoutVars>
      </dgm:prSet>
      <dgm:spPr/>
      <dgm:t>
        <a:bodyPr/>
        <a:lstStyle/>
        <a:p>
          <a:endParaRPr lang="de-DE"/>
        </a:p>
      </dgm:t>
    </dgm:pt>
  </dgm:ptLst>
  <dgm:cxnLst>
    <dgm:cxn modelId="{C18A7165-67CA-4EF7-AA84-63BC2C0E483C}" type="presOf" srcId="{A16B78F1-92E5-4382-B19C-C9A20E541C8E}" destId="{B22B53CD-044B-427E-B6D0-852A175F26D2}" srcOrd="0" destOrd="0" presId="urn:microsoft.com/office/officeart/2005/8/layout/pyramid3"/>
    <dgm:cxn modelId="{8BAF536C-3734-411A-916A-DF110588F0E8}" srcId="{08E16467-181B-421A-9E91-CA925A946217}" destId="{9EA1F320-2B7E-4C55-A2A3-B6BFCB7CAB95}" srcOrd="1" destOrd="0" parTransId="{F5D4DFDA-672F-4261-92D4-5FD62D66C0E4}" sibTransId="{7F47DA27-356D-4079-AF61-3540293AA5DC}"/>
    <dgm:cxn modelId="{CEA13323-BDFD-4361-AEA7-88DFC7C9CACF}" type="presOf" srcId="{08E16467-181B-421A-9E91-CA925A946217}" destId="{3153FDFB-C7F9-4DC7-BBEE-0E232AFA21D7}" srcOrd="0" destOrd="0" presId="urn:microsoft.com/office/officeart/2005/8/layout/pyramid3"/>
    <dgm:cxn modelId="{0379816D-91F3-4C9B-AF1A-52DA42187811}" type="presOf" srcId="{9EA1F320-2B7E-4C55-A2A3-B6BFCB7CAB95}" destId="{D91619B6-DCFE-4D56-A765-6770825D5320}" srcOrd="0" destOrd="0" presId="urn:microsoft.com/office/officeart/2005/8/layout/pyramid3"/>
    <dgm:cxn modelId="{1BDCA5A9-34B3-42C6-A2B4-1365E1B5D3EC}" type="presOf" srcId="{915532A7-E339-45E8-89E5-52A37BF9D1D6}" destId="{03169C9B-EBB5-4F9C-BF79-F86B4F959DAA}" srcOrd="0" destOrd="0" presId="urn:microsoft.com/office/officeart/2005/8/layout/pyramid3"/>
    <dgm:cxn modelId="{4469C11B-9848-48CE-9F00-7EF3FB9AAC31}" srcId="{08E16467-181B-421A-9E91-CA925A946217}" destId="{915532A7-E339-45E8-89E5-52A37BF9D1D6}" srcOrd="2" destOrd="0" parTransId="{7393B7A4-E360-4211-B32F-00C9632CA1D3}" sibTransId="{DAF77A3E-B5F0-4A25-AB40-0FAA67958D15}"/>
    <dgm:cxn modelId="{59DDB638-BBD2-401B-8060-76907C312B40}" type="presOf" srcId="{915532A7-E339-45E8-89E5-52A37BF9D1D6}" destId="{0C0FE557-A3AA-4DA4-9331-D01FCE599337}" srcOrd="1" destOrd="0" presId="urn:microsoft.com/office/officeart/2005/8/layout/pyramid3"/>
    <dgm:cxn modelId="{06F0A8EB-FC82-489B-A7B1-89B6909B3A9D}" srcId="{08E16467-181B-421A-9E91-CA925A946217}" destId="{A16B78F1-92E5-4382-B19C-C9A20E541C8E}" srcOrd="0" destOrd="0" parTransId="{DCE0116E-0DE1-4EDC-AE3C-7574FDC9BDA7}" sibTransId="{86CC325A-687D-445C-8A72-1E76E98D2934}"/>
    <dgm:cxn modelId="{E6F782A0-2D9D-4087-AD50-59E2579DC970}" type="presOf" srcId="{A16B78F1-92E5-4382-B19C-C9A20E541C8E}" destId="{EBE698C4-A8FD-42DD-BE4A-95F568E20178}" srcOrd="1" destOrd="0" presId="urn:microsoft.com/office/officeart/2005/8/layout/pyramid3"/>
    <dgm:cxn modelId="{2FA92C57-0197-4A67-A147-6135ACEB5493}" type="presOf" srcId="{9EA1F320-2B7E-4C55-A2A3-B6BFCB7CAB95}" destId="{A9E03923-CE4B-42F8-9807-B9C545372CB0}" srcOrd="1" destOrd="0" presId="urn:microsoft.com/office/officeart/2005/8/layout/pyramid3"/>
    <dgm:cxn modelId="{EB47AFC9-7F0D-4606-874F-DC803D6658C5}" type="presParOf" srcId="{3153FDFB-C7F9-4DC7-BBEE-0E232AFA21D7}" destId="{AAC599A4-0CCC-430B-B592-35216CDC7372}" srcOrd="0" destOrd="0" presId="urn:microsoft.com/office/officeart/2005/8/layout/pyramid3"/>
    <dgm:cxn modelId="{F992A61B-9A8F-4362-BE07-16A9102863C6}" type="presParOf" srcId="{AAC599A4-0CCC-430B-B592-35216CDC7372}" destId="{B22B53CD-044B-427E-B6D0-852A175F26D2}" srcOrd="0" destOrd="0" presId="urn:microsoft.com/office/officeart/2005/8/layout/pyramid3"/>
    <dgm:cxn modelId="{EC1656BB-10EF-418E-A9B6-665E9EEC458D}" type="presParOf" srcId="{AAC599A4-0CCC-430B-B592-35216CDC7372}" destId="{EBE698C4-A8FD-42DD-BE4A-95F568E20178}" srcOrd="1" destOrd="0" presId="urn:microsoft.com/office/officeart/2005/8/layout/pyramid3"/>
    <dgm:cxn modelId="{3EEA10DE-18C4-4C10-8D7C-37074D94581B}" type="presParOf" srcId="{3153FDFB-C7F9-4DC7-BBEE-0E232AFA21D7}" destId="{7649C77C-CEF2-4618-A6FD-993F19B595D5}" srcOrd="1" destOrd="0" presId="urn:microsoft.com/office/officeart/2005/8/layout/pyramid3"/>
    <dgm:cxn modelId="{F2E207E9-B8DB-4B26-BA24-C50F87CAC893}" type="presParOf" srcId="{7649C77C-CEF2-4618-A6FD-993F19B595D5}" destId="{D91619B6-DCFE-4D56-A765-6770825D5320}" srcOrd="0" destOrd="0" presId="urn:microsoft.com/office/officeart/2005/8/layout/pyramid3"/>
    <dgm:cxn modelId="{28286931-67C4-4CE2-9B94-04641DDD0B63}" type="presParOf" srcId="{7649C77C-CEF2-4618-A6FD-993F19B595D5}" destId="{A9E03923-CE4B-42F8-9807-B9C545372CB0}" srcOrd="1" destOrd="0" presId="urn:microsoft.com/office/officeart/2005/8/layout/pyramid3"/>
    <dgm:cxn modelId="{4B0A9A57-92D6-4230-8BE2-BA4DEA64068F}" type="presParOf" srcId="{3153FDFB-C7F9-4DC7-BBEE-0E232AFA21D7}" destId="{59B68D29-AF17-4C74-AB86-048775C31101}" srcOrd="2" destOrd="0" presId="urn:microsoft.com/office/officeart/2005/8/layout/pyramid3"/>
    <dgm:cxn modelId="{B1BD5CA6-BDF9-4B2D-8E7A-8F93DFDBC2AD}" type="presParOf" srcId="{59B68D29-AF17-4C74-AB86-048775C31101}" destId="{03169C9B-EBB5-4F9C-BF79-F86B4F959DAA}" srcOrd="0" destOrd="0" presId="urn:microsoft.com/office/officeart/2005/8/layout/pyramid3"/>
    <dgm:cxn modelId="{60C19373-7589-46BF-AC44-5910EAB45B26}" type="presParOf" srcId="{59B68D29-AF17-4C74-AB86-048775C31101}" destId="{0C0FE557-A3AA-4DA4-9331-D01FCE599337}"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B53CD-044B-427E-B6D0-852A175F26D2}">
      <dsp:nvSpPr>
        <dsp:cNvPr id="0" name=""/>
        <dsp:cNvSpPr/>
      </dsp:nvSpPr>
      <dsp:spPr>
        <a:xfrm rot="10800000">
          <a:off x="0" y="0"/>
          <a:ext cx="7531100" cy="1676399"/>
        </a:xfrm>
        <a:prstGeom prst="trapezoid">
          <a:avLst>
            <a:gd name="adj" fmla="val 74874"/>
          </a:avLst>
        </a:prstGeom>
        <a:solidFill>
          <a:srgbClr val="025F9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ts val="0"/>
            </a:spcAft>
          </a:pPr>
          <a:r>
            <a:rPr lang="en-GB" sz="1800" kern="1200" dirty="0">
              <a:solidFill>
                <a:schemeClr val="bg1"/>
              </a:solidFill>
            </a:rPr>
            <a:t>Profil de la société</a:t>
          </a:r>
        </a:p>
        <a:p>
          <a:pPr marL="0" lvl="0" indent="0" algn="ctr" defTabSz="800100">
            <a:lnSpc>
              <a:spcPct val="90000"/>
            </a:lnSpc>
            <a:spcBef>
              <a:spcPct val="0"/>
            </a:spcBef>
            <a:spcAft>
              <a:spcPts val="0"/>
            </a:spcAft>
          </a:pPr>
          <a:r>
            <a:rPr lang="en-GB" sz="1800" kern="1200" dirty="0">
              <a:solidFill>
                <a:schemeClr val="bg1"/>
              </a:solidFill>
            </a:rPr>
            <a:t>Paramètres de </a:t>
          </a:r>
          <a:r>
            <a:rPr lang="en-GB" sz="1800" kern="1200" dirty="0" err="1">
              <a:solidFill>
                <a:schemeClr val="bg1"/>
              </a:solidFill>
            </a:rPr>
            <a:t>l'interface</a:t>
          </a:r>
          <a:r>
            <a:rPr lang="en-GB" sz="1800" kern="1200" dirty="0">
              <a:solidFill>
                <a:schemeClr val="bg1"/>
              </a:solidFill>
            </a:rPr>
            <a:t> </a:t>
          </a:r>
          <a:r>
            <a:rPr lang="en-GB" sz="1800" kern="1200" dirty="0" err="1">
              <a:solidFill>
                <a:schemeClr val="bg1"/>
              </a:solidFill>
            </a:rPr>
            <a:t>utilisateur</a:t>
          </a:r>
          <a:endParaRPr lang="en-GB" sz="1800" kern="1200" dirty="0">
            <a:solidFill>
              <a:schemeClr val="bg1"/>
            </a:solidFill>
          </a:endParaRPr>
        </a:p>
        <a:p>
          <a:pPr marL="0" lvl="0" indent="0" algn="ctr" defTabSz="800100">
            <a:lnSpc>
              <a:spcPct val="90000"/>
            </a:lnSpc>
            <a:spcBef>
              <a:spcPct val="0"/>
            </a:spcBef>
            <a:spcAft>
              <a:spcPts val="0"/>
            </a:spcAft>
          </a:pPr>
          <a:r>
            <a:rPr lang="en-GB" sz="1800" kern="1200" dirty="0" err="1">
              <a:solidFill>
                <a:schemeClr val="bg1"/>
              </a:solidFill>
            </a:rPr>
            <a:t>Paramètres</a:t>
          </a:r>
          <a:r>
            <a:rPr lang="en-GB" sz="1800" kern="1200" dirty="0">
              <a:solidFill>
                <a:schemeClr val="bg1"/>
              </a:solidFill>
            </a:rPr>
            <a:t> du </a:t>
          </a:r>
          <a:r>
            <a:rPr lang="en-GB" sz="1800" kern="1200" dirty="0" err="1">
              <a:solidFill>
                <a:schemeClr val="bg1"/>
              </a:solidFill>
            </a:rPr>
            <a:t>calendrier</a:t>
          </a:r>
          <a:endParaRPr lang="en-GB" sz="1800" kern="1200" dirty="0">
            <a:solidFill>
              <a:schemeClr val="bg1"/>
            </a:solidFill>
          </a:endParaRPr>
        </a:p>
        <a:p>
          <a:pPr marL="0" lvl="0" indent="0" algn="ctr" defTabSz="800100">
            <a:lnSpc>
              <a:spcPct val="90000"/>
            </a:lnSpc>
            <a:spcBef>
              <a:spcPct val="0"/>
            </a:spcBef>
            <a:spcAft>
              <a:spcPts val="0"/>
            </a:spcAft>
          </a:pPr>
          <a:r>
            <a:rPr lang="en-GB" sz="1800" kern="1200" dirty="0" err="1">
              <a:solidFill>
                <a:schemeClr val="bg1"/>
              </a:solidFill>
            </a:rPr>
            <a:t>Paramètres</a:t>
          </a:r>
          <a:r>
            <a:rPr lang="en-GB" sz="1800" kern="1200" dirty="0">
              <a:solidFill>
                <a:schemeClr val="bg1"/>
              </a:solidFill>
            </a:rPr>
            <a:t> de recherche</a:t>
          </a:r>
        </a:p>
        <a:p>
          <a:pPr marL="0" lvl="0" indent="0" algn="ctr" defTabSz="800100">
            <a:lnSpc>
              <a:spcPct val="90000"/>
            </a:lnSpc>
            <a:spcBef>
              <a:spcPct val="0"/>
            </a:spcBef>
            <a:spcAft>
              <a:spcPts val="0"/>
            </a:spcAft>
          </a:pPr>
          <a:r>
            <a:rPr lang="en-GB" sz="1800" kern="1200" dirty="0">
              <a:solidFill>
                <a:schemeClr val="bg1"/>
              </a:solidFill>
            </a:rPr>
            <a:t>Chatter</a:t>
          </a:r>
          <a:endParaRPr lang="fr-FR" sz="1800" kern="1200" dirty="0">
            <a:solidFill>
              <a:schemeClr val="bg1"/>
            </a:solidFill>
          </a:endParaRPr>
        </a:p>
      </dsp:txBody>
      <dsp:txXfrm rot="-10800000">
        <a:off x="1317942" y="0"/>
        <a:ext cx="4895215" cy="1676399"/>
      </dsp:txXfrm>
    </dsp:sp>
    <dsp:sp modelId="{D91619B6-DCFE-4D56-A765-6770825D5320}">
      <dsp:nvSpPr>
        <dsp:cNvPr id="0" name=""/>
        <dsp:cNvSpPr/>
      </dsp:nvSpPr>
      <dsp:spPr>
        <a:xfrm rot="10800000">
          <a:off x="1265224" y="1686558"/>
          <a:ext cx="5020733" cy="1676399"/>
        </a:xfrm>
        <a:prstGeom prst="trapezoid">
          <a:avLst>
            <a:gd name="adj" fmla="val 74874"/>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ts val="0"/>
            </a:spcAft>
          </a:pPr>
          <a:r>
            <a:rPr lang="en-GB" sz="1800" kern="1200" dirty="0"/>
            <a:t>Profil de </a:t>
          </a:r>
          <a:br>
            <a:rPr lang="en-GB" sz="1800" kern="1200" dirty="0"/>
          </a:br>
          <a:r>
            <a:rPr lang="en-GB" sz="1800" kern="1200" dirty="0" err="1"/>
            <a:t>l'utilisateur</a:t>
          </a:r>
          <a:endParaRPr lang="fr-FR" sz="1800" kern="1200" dirty="0"/>
        </a:p>
      </dsp:txBody>
      <dsp:txXfrm rot="-10800000">
        <a:off x="2143853" y="1686558"/>
        <a:ext cx="3263476" cy="1676399"/>
      </dsp:txXfrm>
    </dsp:sp>
    <dsp:sp modelId="{03169C9B-EBB5-4F9C-BF79-F86B4F959DAA}">
      <dsp:nvSpPr>
        <dsp:cNvPr id="0" name=""/>
        <dsp:cNvSpPr/>
      </dsp:nvSpPr>
      <dsp:spPr>
        <a:xfrm rot="10800000">
          <a:off x="2519705" y="3352799"/>
          <a:ext cx="2510366" cy="1676399"/>
        </a:xfrm>
        <a:prstGeom prst="trapezoid">
          <a:avLst>
            <a:gd name="adj" fmla="val 74874"/>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74320" numCol="1" spcCol="1270" anchor="ctr" anchorCtr="0">
          <a:noAutofit/>
        </a:bodyPr>
        <a:lstStyle/>
        <a:p>
          <a:pPr lvl="0" algn="ctr" defTabSz="800100">
            <a:lnSpc>
              <a:spcPct val="90000"/>
            </a:lnSpc>
            <a:spcBef>
              <a:spcPct val="0"/>
            </a:spcBef>
            <a:spcAft>
              <a:spcPts val="0"/>
            </a:spcAft>
          </a:pPr>
          <a:r>
            <a:rPr lang="en-GB" sz="1800" kern="1200" dirty="0"/>
            <a:t>Enregistrement</a:t>
          </a:r>
        </a:p>
        <a:p>
          <a:pPr lvl="0" algn="ctr" defTabSz="800100">
            <a:lnSpc>
              <a:spcPct val="90000"/>
            </a:lnSpc>
            <a:spcBef>
              <a:spcPct val="0"/>
            </a:spcBef>
            <a:spcAft>
              <a:spcPts val="0"/>
            </a:spcAft>
          </a:pPr>
          <a:r>
            <a:rPr lang="en-GB" sz="1800" kern="1200" dirty="0"/>
            <a:t> Utilisateur</a:t>
          </a:r>
          <a:r>
            <a:rPr kern="1200"/>
            <a:t/>
          </a:r>
          <a:br>
            <a:rPr kern="1200"/>
          </a:br>
          <a:endParaRPr lang="fr-FR" sz="1800" kern="1200" dirty="0"/>
        </a:p>
      </dsp:txBody>
      <dsp:txXfrm rot="-10800000">
        <a:off x="2519705" y="3352799"/>
        <a:ext cx="2510366" cy="1676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BEEED-D27E-4C03-A9D6-9DE61F339836}">
      <dsp:nvSpPr>
        <dsp:cNvPr id="0" name=""/>
        <dsp:cNvSpPr/>
      </dsp:nvSpPr>
      <dsp:spPr>
        <a:xfrm>
          <a:off x="1098" y="0"/>
          <a:ext cx="2855713" cy="4230623"/>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txBody>
        <a:bodyPr spcFirstLastPara="0" vert="horz" wrap="square" lIns="76200" tIns="0" rIns="76200" bIns="76200" numCol="1" spcCol="1270" anchor="ctr" anchorCtr="0">
          <a:noAutofit/>
        </a:bodyPr>
        <a:lstStyle/>
        <a:p>
          <a:pPr lvl="0" algn="ctr" defTabSz="889000">
            <a:lnSpc>
              <a:spcPct val="90000"/>
            </a:lnSpc>
            <a:spcBef>
              <a:spcPct val="0"/>
            </a:spcBef>
            <a:spcAft>
              <a:spcPct val="35000"/>
            </a:spcAft>
          </a:pPr>
          <a:r>
            <a:rPr lang="en-GB" sz="2000" b="1" kern="1200" dirty="0">
              <a:solidFill>
                <a:schemeClr val="bg1"/>
              </a:solidFill>
            </a:rPr>
            <a:t>Informations sur la société</a:t>
          </a:r>
          <a:endParaRPr lang="fr-FR" sz="2000" b="1" kern="1200" dirty="0">
            <a:solidFill>
              <a:schemeClr val="bg1"/>
            </a:solidFill>
          </a:endParaRPr>
        </a:p>
      </dsp:txBody>
      <dsp:txXfrm>
        <a:off x="1098" y="0"/>
        <a:ext cx="2855713" cy="1269186"/>
      </dsp:txXfrm>
    </dsp:sp>
    <dsp:sp modelId="{224028BF-0944-4D21-A8DC-B1410715257A}">
      <dsp:nvSpPr>
        <dsp:cNvPr id="0" name=""/>
        <dsp:cNvSpPr/>
      </dsp:nvSpPr>
      <dsp:spPr>
        <a:xfrm>
          <a:off x="113590" y="1234405"/>
          <a:ext cx="2630729" cy="420012"/>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GB" sz="1600" b="1" kern="1200" dirty="0">
              <a:solidFill>
                <a:schemeClr val="tx1"/>
              </a:solidFill>
            </a:rPr>
            <a:t>Nom et adresse</a:t>
          </a:r>
          <a:endParaRPr lang="fr-FR" sz="1600" b="1" kern="1200" dirty="0">
            <a:solidFill>
              <a:schemeClr val="tx1"/>
            </a:solidFill>
          </a:endParaRPr>
        </a:p>
      </dsp:txBody>
      <dsp:txXfrm>
        <a:off x="125892" y="1246707"/>
        <a:ext cx="2606125" cy="395408"/>
      </dsp:txXfrm>
    </dsp:sp>
    <dsp:sp modelId="{B7F0BF20-5A36-43A7-8D68-A8CCAE1A9BDB}">
      <dsp:nvSpPr>
        <dsp:cNvPr id="0" name=""/>
        <dsp:cNvSpPr/>
      </dsp:nvSpPr>
      <dsp:spPr>
        <a:xfrm>
          <a:off x="113590" y="1718110"/>
          <a:ext cx="2630729" cy="420012"/>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GB" sz="1600" b="1" kern="1200" dirty="0">
              <a:solidFill>
                <a:schemeClr val="tx1"/>
              </a:solidFill>
            </a:rPr>
            <a:t>Contact principal</a:t>
          </a:r>
          <a:endParaRPr lang="fr-FR" sz="1600" b="1" kern="1200" dirty="0">
            <a:solidFill>
              <a:schemeClr val="tx1"/>
            </a:solidFill>
            <a:ea typeface="MS PGothic" charset="-128"/>
            <a:cs typeface="MS PGothic" charset="-128"/>
          </a:endParaRPr>
        </a:p>
      </dsp:txBody>
      <dsp:txXfrm>
        <a:off x="125892" y="1730412"/>
        <a:ext cx="2606125" cy="395408"/>
      </dsp:txXfrm>
    </dsp:sp>
    <dsp:sp modelId="{D1D135A9-A1C6-4D71-91F9-E0299C88C154}">
      <dsp:nvSpPr>
        <dsp:cNvPr id="0" name=""/>
        <dsp:cNvSpPr/>
      </dsp:nvSpPr>
      <dsp:spPr>
        <a:xfrm>
          <a:off x="113590" y="2200680"/>
          <a:ext cx="2630729" cy="431999"/>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80000"/>
            </a:lnSpc>
            <a:spcBef>
              <a:spcPct val="0"/>
            </a:spcBef>
            <a:spcAft>
              <a:spcPct val="35000"/>
            </a:spcAft>
          </a:pPr>
          <a:r>
            <a:rPr lang="en-GB" sz="1600" b="1" kern="1200" dirty="0">
              <a:solidFill>
                <a:schemeClr val="tx1"/>
              </a:solidFill>
            </a:rPr>
            <a:t>Paramètres régionaux par défaut</a:t>
          </a:r>
          <a:endParaRPr lang="fr-FR" sz="1600" b="1" kern="1200" dirty="0">
            <a:solidFill>
              <a:schemeClr val="tx1"/>
            </a:solidFill>
            <a:ea typeface="MS PGothic" charset="-128"/>
            <a:cs typeface="MS PGothic" charset="-128"/>
          </a:endParaRPr>
        </a:p>
      </dsp:txBody>
      <dsp:txXfrm>
        <a:off x="126243" y="2213333"/>
        <a:ext cx="2605423" cy="406693"/>
      </dsp:txXfrm>
    </dsp:sp>
    <dsp:sp modelId="{793C2CF9-A529-4B2B-B256-CAC14B3045E3}">
      <dsp:nvSpPr>
        <dsp:cNvPr id="0" name=""/>
        <dsp:cNvSpPr/>
      </dsp:nvSpPr>
      <dsp:spPr>
        <a:xfrm>
          <a:off x="113590" y="2721025"/>
          <a:ext cx="2630729" cy="420012"/>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GB" sz="1600" b="1" kern="1200" dirty="0">
              <a:solidFill>
                <a:schemeClr val="tx1"/>
              </a:solidFill>
            </a:rPr>
            <a:t>Devise par défaut</a:t>
          </a:r>
          <a:endParaRPr lang="fr-FR" sz="1600" b="1" kern="1200" dirty="0">
            <a:solidFill>
              <a:schemeClr val="tx1"/>
            </a:solidFill>
            <a:ea typeface="MS PGothic" charset="-128"/>
            <a:cs typeface="MS PGothic" charset="-128"/>
          </a:endParaRPr>
        </a:p>
      </dsp:txBody>
      <dsp:txXfrm>
        <a:off x="125892" y="2733327"/>
        <a:ext cx="2606125" cy="395408"/>
      </dsp:txXfrm>
    </dsp:sp>
    <dsp:sp modelId="{18EDF335-5CA7-4E11-9038-3B90A7E2612A}">
      <dsp:nvSpPr>
        <dsp:cNvPr id="0" name=""/>
        <dsp:cNvSpPr/>
      </dsp:nvSpPr>
      <dsp:spPr>
        <a:xfrm>
          <a:off x="113590" y="3212636"/>
          <a:ext cx="2630729" cy="420012"/>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GB" sz="1600" b="1" kern="1200" dirty="0">
              <a:solidFill>
                <a:schemeClr val="tx1"/>
              </a:solidFill>
            </a:rPr>
            <a:t>Stockage utilisé</a:t>
          </a:r>
        </a:p>
      </dsp:txBody>
      <dsp:txXfrm>
        <a:off x="125892" y="3224938"/>
        <a:ext cx="2606125" cy="395408"/>
      </dsp:txXfrm>
    </dsp:sp>
    <dsp:sp modelId="{0451097B-5879-442C-8435-2407286540AE}">
      <dsp:nvSpPr>
        <dsp:cNvPr id="0" name=""/>
        <dsp:cNvSpPr/>
      </dsp:nvSpPr>
      <dsp:spPr>
        <a:xfrm>
          <a:off x="113590" y="3693957"/>
          <a:ext cx="2630729" cy="420012"/>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GB" sz="1600" b="1" kern="1200" dirty="0">
              <a:solidFill>
                <a:schemeClr val="tx1"/>
              </a:solidFill>
            </a:rPr>
            <a:t>Licences</a:t>
          </a:r>
          <a:r>
            <a:rPr sz="1600" kern="1200" dirty="0"/>
            <a:t> </a:t>
          </a:r>
          <a:r>
            <a:rPr lang="en-GB" sz="1600" b="1" kern="1200" dirty="0">
              <a:solidFill>
                <a:schemeClr val="tx1"/>
              </a:solidFill>
            </a:rPr>
            <a:t>disponibles</a:t>
          </a:r>
        </a:p>
      </dsp:txBody>
      <dsp:txXfrm>
        <a:off x="125892" y="3706259"/>
        <a:ext cx="2606125" cy="395408"/>
      </dsp:txXfrm>
    </dsp:sp>
    <dsp:sp modelId="{122028DD-CED5-4EDB-A8AE-661FA1CDC743}">
      <dsp:nvSpPr>
        <dsp:cNvPr id="0" name=""/>
        <dsp:cNvSpPr/>
      </dsp:nvSpPr>
      <dsp:spPr>
        <a:xfrm>
          <a:off x="3070990" y="0"/>
          <a:ext cx="2855713" cy="4230623"/>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txBody>
        <a:bodyPr spcFirstLastPara="0" vert="horz" wrap="square" lIns="76200" tIns="0" rIns="76200" bIns="76200" numCol="1" spcCol="1270" anchor="ctr" anchorCtr="0">
          <a:noAutofit/>
        </a:bodyPr>
        <a:lstStyle/>
        <a:p>
          <a:pPr lvl="0" algn="ctr" defTabSz="889000">
            <a:lnSpc>
              <a:spcPct val="90000"/>
            </a:lnSpc>
            <a:spcBef>
              <a:spcPct val="0"/>
            </a:spcBef>
            <a:spcAft>
              <a:spcPct val="35000"/>
            </a:spcAft>
          </a:pPr>
          <a:r>
            <a:rPr lang="en-GB" sz="2000" b="1" kern="1200" dirty="0">
              <a:solidFill>
                <a:schemeClr val="bg1"/>
              </a:solidFill>
            </a:rPr>
            <a:t>Informations </a:t>
          </a:r>
          <a:r>
            <a:rPr kern="1200"/>
            <a:t/>
          </a:r>
          <a:br>
            <a:rPr kern="1200"/>
          </a:br>
          <a:r>
            <a:rPr lang="en-GB" sz="2000" b="1" kern="1200" dirty="0">
              <a:solidFill>
                <a:schemeClr val="bg1"/>
              </a:solidFill>
            </a:rPr>
            <a:t>financières</a:t>
          </a:r>
          <a:endParaRPr lang="fr-FR" sz="2000" b="1" kern="1200" dirty="0">
            <a:solidFill>
              <a:schemeClr val="bg1"/>
            </a:solidFill>
            <a:ea typeface="MS PGothic" charset="-128"/>
            <a:cs typeface="MS PGothic" charset="-128"/>
          </a:endParaRPr>
        </a:p>
      </dsp:txBody>
      <dsp:txXfrm>
        <a:off x="3070990" y="0"/>
        <a:ext cx="2855713" cy="1269186"/>
      </dsp:txXfrm>
    </dsp:sp>
    <dsp:sp modelId="{1B254FCF-C531-40EC-A761-71E72205885F}">
      <dsp:nvSpPr>
        <dsp:cNvPr id="0" name=""/>
        <dsp:cNvSpPr/>
      </dsp:nvSpPr>
      <dsp:spPr>
        <a:xfrm>
          <a:off x="3149968" y="1069605"/>
          <a:ext cx="2697758" cy="1369581"/>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GB" sz="1600" b="1" kern="1200" dirty="0">
              <a:solidFill>
                <a:schemeClr val="tx1"/>
              </a:solidFill>
            </a:rPr>
            <a:t>Exercice fiscal</a:t>
          </a:r>
          <a:endParaRPr lang="fr-FR" sz="1600" b="1" kern="1200" dirty="0">
            <a:solidFill>
              <a:schemeClr val="tx1"/>
            </a:solidFill>
          </a:endParaRPr>
        </a:p>
      </dsp:txBody>
      <dsp:txXfrm>
        <a:off x="3190082" y="1109719"/>
        <a:ext cx="2617530" cy="1289353"/>
      </dsp:txXfrm>
    </dsp:sp>
    <dsp:sp modelId="{1002487F-6AD9-4DAE-8F01-3158D8E7DE41}">
      <dsp:nvSpPr>
        <dsp:cNvPr id="0" name=""/>
        <dsp:cNvSpPr/>
      </dsp:nvSpPr>
      <dsp:spPr>
        <a:xfrm>
          <a:off x="3149968" y="2649406"/>
          <a:ext cx="2697758" cy="1369581"/>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GB" sz="1600" b="1" kern="1200" dirty="0">
              <a:solidFill>
                <a:schemeClr val="tx1"/>
              </a:solidFill>
            </a:rPr>
            <a:t>Devises</a:t>
          </a:r>
          <a:endParaRPr lang="fr-FR" sz="1600" b="1" kern="1200" dirty="0">
            <a:solidFill>
              <a:schemeClr val="tx1"/>
            </a:solidFill>
          </a:endParaRPr>
        </a:p>
      </dsp:txBody>
      <dsp:txXfrm>
        <a:off x="3190082" y="2689520"/>
        <a:ext cx="2617530" cy="1289353"/>
      </dsp:txXfrm>
    </dsp:sp>
    <dsp:sp modelId="{95B0DB27-38FA-4E29-8820-A621C129FF06}">
      <dsp:nvSpPr>
        <dsp:cNvPr id="0" name=""/>
        <dsp:cNvSpPr/>
      </dsp:nvSpPr>
      <dsp:spPr>
        <a:xfrm>
          <a:off x="6140882" y="0"/>
          <a:ext cx="2855713" cy="4230623"/>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txBody>
        <a:bodyPr spcFirstLastPara="0" vert="horz" wrap="square" lIns="76200" tIns="0" rIns="76200" bIns="76200" numCol="1" spcCol="1270" anchor="ctr" anchorCtr="0">
          <a:noAutofit/>
        </a:bodyPr>
        <a:lstStyle/>
        <a:p>
          <a:pPr lvl="0" algn="ctr" defTabSz="889000">
            <a:lnSpc>
              <a:spcPct val="90000"/>
            </a:lnSpc>
            <a:spcBef>
              <a:spcPct val="0"/>
            </a:spcBef>
            <a:spcAft>
              <a:spcPct val="35000"/>
            </a:spcAft>
          </a:pPr>
          <a:r>
            <a:rPr lang="en-GB" sz="2000" b="1" kern="1200" dirty="0">
              <a:solidFill>
                <a:schemeClr val="bg1"/>
              </a:solidFill>
            </a:rPr>
            <a:t>Informations </a:t>
          </a:r>
          <a:r>
            <a:rPr kern="1200"/>
            <a:t/>
          </a:r>
          <a:br>
            <a:rPr kern="1200"/>
          </a:br>
          <a:r>
            <a:rPr lang="en-GB" sz="2000" b="1" kern="1200" dirty="0">
              <a:solidFill>
                <a:schemeClr val="bg1"/>
              </a:solidFill>
            </a:rPr>
            <a:t>concernant le support</a:t>
          </a:r>
          <a:endParaRPr lang="fr-FR" sz="2000" b="1" kern="1200" dirty="0">
            <a:solidFill>
              <a:schemeClr val="bg1"/>
            </a:solidFill>
            <a:ea typeface="MS PGothic" charset="-128"/>
            <a:cs typeface="MS PGothic" charset="-128"/>
          </a:endParaRPr>
        </a:p>
      </dsp:txBody>
      <dsp:txXfrm>
        <a:off x="6140882" y="0"/>
        <a:ext cx="2855713" cy="1269186"/>
      </dsp:txXfrm>
    </dsp:sp>
    <dsp:sp modelId="{71F1F44D-9305-4F46-9783-25B77A999D57}">
      <dsp:nvSpPr>
        <dsp:cNvPr id="0" name=""/>
        <dsp:cNvSpPr/>
      </dsp:nvSpPr>
      <dsp:spPr>
        <a:xfrm>
          <a:off x="6242055" y="1069605"/>
          <a:ext cx="2653369" cy="1369581"/>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GB" sz="1600" b="1" kern="1200" dirty="0">
              <a:solidFill>
                <a:schemeClr val="tx1"/>
              </a:solidFill>
            </a:rPr>
            <a:t>Heures d'ouverture </a:t>
          </a:r>
          <a:endParaRPr lang="fr-FR" sz="1600" b="1" kern="1200" dirty="0">
            <a:solidFill>
              <a:schemeClr val="tx1"/>
            </a:solidFill>
          </a:endParaRPr>
        </a:p>
      </dsp:txBody>
      <dsp:txXfrm>
        <a:off x="6282169" y="1109719"/>
        <a:ext cx="2573141" cy="1289353"/>
      </dsp:txXfrm>
    </dsp:sp>
    <dsp:sp modelId="{17580C15-0E71-43EF-B59C-D6105AB82268}">
      <dsp:nvSpPr>
        <dsp:cNvPr id="0" name=""/>
        <dsp:cNvSpPr/>
      </dsp:nvSpPr>
      <dsp:spPr>
        <a:xfrm>
          <a:off x="6242055" y="2649406"/>
          <a:ext cx="2653369" cy="1369581"/>
        </a:xfrm>
        <a:prstGeom prst="roundRect">
          <a:avLst>
            <a:gd name="adj" fmla="val 10000"/>
          </a:avLst>
        </a:prstGeom>
        <a:solidFill>
          <a:schemeClr val="accent1">
            <a:lumMod val="20000"/>
            <a:lumOff val="8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GB" sz="1600" b="1" kern="1200" dirty="0">
              <a:solidFill>
                <a:schemeClr val="tx1"/>
              </a:solidFill>
            </a:rPr>
            <a:t>Vacances</a:t>
          </a:r>
          <a:endParaRPr lang="fr-FR" sz="1600" b="1" kern="1200" dirty="0">
            <a:solidFill>
              <a:schemeClr val="tx1"/>
            </a:solidFill>
          </a:endParaRPr>
        </a:p>
      </dsp:txBody>
      <dsp:txXfrm>
        <a:off x="6282169" y="2689520"/>
        <a:ext cx="2573141" cy="1289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BEEED-D27E-4C03-A9D6-9DE61F339836}">
      <dsp:nvSpPr>
        <dsp:cNvPr id="0" name=""/>
        <dsp:cNvSpPr/>
      </dsp:nvSpPr>
      <dsp:spPr>
        <a:xfrm>
          <a:off x="1023" y="0"/>
          <a:ext cx="2662237" cy="4283847"/>
        </a:xfrm>
        <a:prstGeom prst="roundRect">
          <a:avLst>
            <a:gd name="adj" fmla="val 10000"/>
          </a:avLst>
        </a:prstGeom>
        <a:solidFill>
          <a:srgbClr val="0070C0"/>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b="0" kern="1200" dirty="0">
              <a:solidFill>
                <a:schemeClr val="bg1"/>
              </a:solidFill>
            </a:rPr>
            <a:t>Paramètres régionaux</a:t>
          </a:r>
          <a:endParaRPr lang="fr-FR" sz="2000" b="0" kern="1200" dirty="0">
            <a:solidFill>
              <a:schemeClr val="bg1"/>
            </a:solidFill>
          </a:endParaRPr>
        </a:p>
      </dsp:txBody>
      <dsp:txXfrm>
        <a:off x="1023" y="0"/>
        <a:ext cx="2662237" cy="1285154"/>
      </dsp:txXfrm>
    </dsp:sp>
    <dsp:sp modelId="{224028BF-0944-4D21-A8DC-B1410715257A}">
      <dsp:nvSpPr>
        <dsp:cNvPr id="0" name=""/>
        <dsp:cNvSpPr/>
      </dsp:nvSpPr>
      <dsp:spPr>
        <a:xfrm>
          <a:off x="71743" y="1285258"/>
          <a:ext cx="2520798" cy="624065"/>
        </a:xfrm>
        <a:prstGeom prst="roundRect">
          <a:avLst>
            <a:gd name="adj" fmla="val 10000"/>
          </a:avLst>
        </a:prstGeom>
        <a:solidFill>
          <a:schemeClr val="accent1">
            <a:lumMod val="40000"/>
            <a:lumOff val="6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GB" sz="1800" b="1" kern="1200" dirty="0">
              <a:solidFill>
                <a:schemeClr val="tx1"/>
              </a:solidFill>
            </a:rPr>
            <a:t>Formats de date et heure</a:t>
          </a:r>
          <a:endParaRPr lang="fr-FR" sz="1800" b="1" kern="1200" dirty="0">
            <a:solidFill>
              <a:schemeClr val="tx1"/>
            </a:solidFill>
          </a:endParaRPr>
        </a:p>
      </dsp:txBody>
      <dsp:txXfrm>
        <a:off x="90021" y="1303536"/>
        <a:ext cx="2484242" cy="587509"/>
      </dsp:txXfrm>
    </dsp:sp>
    <dsp:sp modelId="{B7F0BF20-5A36-43A7-8D68-A8CCAE1A9BDB}">
      <dsp:nvSpPr>
        <dsp:cNvPr id="0" name=""/>
        <dsp:cNvSpPr/>
      </dsp:nvSpPr>
      <dsp:spPr>
        <a:xfrm>
          <a:off x="71743" y="2005334"/>
          <a:ext cx="2520798" cy="624065"/>
        </a:xfrm>
        <a:prstGeom prst="roundRect">
          <a:avLst>
            <a:gd name="adj" fmla="val 10000"/>
          </a:avLst>
        </a:prstGeom>
        <a:solidFill>
          <a:schemeClr val="accent1">
            <a:lumMod val="40000"/>
            <a:lumOff val="6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GB" sz="1800" b="1" kern="1200" dirty="0">
              <a:solidFill>
                <a:schemeClr val="tx1"/>
              </a:solidFill>
            </a:rPr>
            <a:t>Formats de nombre</a:t>
          </a:r>
          <a:endParaRPr lang="fr-FR" sz="1800" b="1" kern="1200" dirty="0">
            <a:solidFill>
              <a:schemeClr val="tx1"/>
            </a:solidFill>
          </a:endParaRPr>
        </a:p>
      </dsp:txBody>
      <dsp:txXfrm>
        <a:off x="90021" y="2023612"/>
        <a:ext cx="2484242" cy="587509"/>
      </dsp:txXfrm>
    </dsp:sp>
    <dsp:sp modelId="{D1D135A9-A1C6-4D71-91F9-E0299C88C154}">
      <dsp:nvSpPr>
        <dsp:cNvPr id="0" name=""/>
        <dsp:cNvSpPr/>
      </dsp:nvSpPr>
      <dsp:spPr>
        <a:xfrm>
          <a:off x="71743" y="2725409"/>
          <a:ext cx="2520798" cy="624065"/>
        </a:xfrm>
        <a:prstGeom prst="roundRect">
          <a:avLst>
            <a:gd name="adj" fmla="val 10000"/>
          </a:avLst>
        </a:prstGeom>
        <a:solidFill>
          <a:schemeClr val="accent1">
            <a:lumMod val="40000"/>
            <a:lumOff val="6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GB" sz="1800" b="1" kern="1200" dirty="0">
              <a:solidFill>
                <a:schemeClr val="tx1"/>
              </a:solidFill>
            </a:rPr>
            <a:t>Ordre des noms</a:t>
          </a:r>
          <a:endParaRPr lang="fr-FR" sz="1800" b="1" kern="1200" dirty="0">
            <a:solidFill>
              <a:schemeClr val="tx1"/>
            </a:solidFill>
          </a:endParaRPr>
        </a:p>
      </dsp:txBody>
      <dsp:txXfrm>
        <a:off x="90021" y="2743687"/>
        <a:ext cx="2484242" cy="587509"/>
      </dsp:txXfrm>
    </dsp:sp>
    <dsp:sp modelId="{BA1BED5D-88CA-401A-9DF8-FA68196F7510}">
      <dsp:nvSpPr>
        <dsp:cNvPr id="0" name=""/>
        <dsp:cNvSpPr/>
      </dsp:nvSpPr>
      <dsp:spPr>
        <a:xfrm>
          <a:off x="78644" y="3445484"/>
          <a:ext cx="2506997" cy="624065"/>
        </a:xfrm>
        <a:prstGeom prst="roundRect">
          <a:avLst>
            <a:gd name="adj" fmla="val 10000"/>
          </a:avLst>
        </a:prstGeom>
        <a:solidFill>
          <a:schemeClr val="accent1">
            <a:lumMod val="40000"/>
            <a:lumOff val="6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Adresses</a:t>
          </a:r>
        </a:p>
      </dsp:txBody>
      <dsp:txXfrm>
        <a:off x="96922" y="3463762"/>
        <a:ext cx="2470441" cy="587509"/>
      </dsp:txXfrm>
    </dsp:sp>
    <dsp:sp modelId="{122028DD-CED5-4EDB-A8AE-661FA1CDC743}">
      <dsp:nvSpPr>
        <dsp:cNvPr id="0" name=""/>
        <dsp:cNvSpPr/>
      </dsp:nvSpPr>
      <dsp:spPr>
        <a:xfrm>
          <a:off x="2862929" y="0"/>
          <a:ext cx="2662237" cy="4283847"/>
        </a:xfrm>
        <a:prstGeom prst="roundRect">
          <a:avLst>
            <a:gd name="adj" fmla="val 10000"/>
          </a:avLst>
        </a:prstGeom>
        <a:solidFill>
          <a:srgbClr val="0070C0"/>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b="0" kern="1200" dirty="0">
              <a:solidFill>
                <a:schemeClr val="bg1"/>
              </a:solidFill>
            </a:rPr>
            <a:t>Langue</a:t>
          </a:r>
          <a:endParaRPr lang="fr-FR" sz="2000" b="0" kern="1200" dirty="0">
            <a:solidFill>
              <a:schemeClr val="bg1"/>
            </a:solidFill>
          </a:endParaRPr>
        </a:p>
      </dsp:txBody>
      <dsp:txXfrm>
        <a:off x="2862929" y="0"/>
        <a:ext cx="2662237" cy="1285154"/>
      </dsp:txXfrm>
    </dsp:sp>
    <dsp:sp modelId="{1B254FCF-C531-40EC-A761-71E72205885F}">
      <dsp:nvSpPr>
        <dsp:cNvPr id="0" name=""/>
        <dsp:cNvSpPr/>
      </dsp:nvSpPr>
      <dsp:spPr>
        <a:xfrm>
          <a:off x="2952391" y="1286409"/>
          <a:ext cx="2483313" cy="1291638"/>
        </a:xfrm>
        <a:prstGeom prst="roundRect">
          <a:avLst>
            <a:gd name="adj" fmla="val 10000"/>
          </a:avLst>
        </a:prstGeom>
        <a:solidFill>
          <a:schemeClr val="accent1">
            <a:lumMod val="40000"/>
            <a:lumOff val="6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GB" sz="1800" b="1" kern="1200" dirty="0">
              <a:solidFill>
                <a:schemeClr val="tx1"/>
              </a:solidFill>
            </a:rPr>
            <a:t>Tout le texte</a:t>
          </a:r>
          <a:endParaRPr lang="fr-FR" sz="1800" b="1" kern="1200" dirty="0">
            <a:solidFill>
              <a:schemeClr val="tx1"/>
            </a:solidFill>
          </a:endParaRPr>
        </a:p>
      </dsp:txBody>
      <dsp:txXfrm>
        <a:off x="2990222" y="1324240"/>
        <a:ext cx="2407651" cy="1215976"/>
      </dsp:txXfrm>
    </dsp:sp>
    <dsp:sp modelId="{1002487F-6AD9-4DAE-8F01-3158D8E7DE41}">
      <dsp:nvSpPr>
        <dsp:cNvPr id="0" name=""/>
        <dsp:cNvSpPr/>
      </dsp:nvSpPr>
      <dsp:spPr>
        <a:xfrm>
          <a:off x="2952391" y="2776761"/>
          <a:ext cx="2483313" cy="1291638"/>
        </a:xfrm>
        <a:prstGeom prst="roundRect">
          <a:avLst>
            <a:gd name="adj" fmla="val 10000"/>
          </a:avLst>
        </a:prstGeom>
        <a:solidFill>
          <a:schemeClr val="accent1">
            <a:lumMod val="40000"/>
            <a:lumOff val="6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GB" sz="1800" b="1" kern="1200" dirty="0">
              <a:solidFill>
                <a:schemeClr val="tx1"/>
              </a:solidFill>
            </a:rPr>
            <a:t>Aide en ligne</a:t>
          </a:r>
          <a:endParaRPr lang="fr-FR" sz="1800" b="1" kern="1200" dirty="0">
            <a:solidFill>
              <a:schemeClr val="tx1"/>
            </a:solidFill>
          </a:endParaRPr>
        </a:p>
      </dsp:txBody>
      <dsp:txXfrm>
        <a:off x="2990222" y="2814592"/>
        <a:ext cx="2407651" cy="1215976"/>
      </dsp:txXfrm>
    </dsp:sp>
    <dsp:sp modelId="{95B0DB27-38FA-4E29-8820-A621C129FF06}">
      <dsp:nvSpPr>
        <dsp:cNvPr id="0" name=""/>
        <dsp:cNvSpPr/>
      </dsp:nvSpPr>
      <dsp:spPr>
        <a:xfrm>
          <a:off x="5724834" y="0"/>
          <a:ext cx="2662237" cy="4283847"/>
        </a:xfrm>
        <a:prstGeom prst="roundRect">
          <a:avLst>
            <a:gd name="adj" fmla="val 10000"/>
          </a:avLst>
        </a:prstGeom>
        <a:solidFill>
          <a:srgbClr val="0070C0"/>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b="0" kern="1200" dirty="0">
              <a:solidFill>
                <a:schemeClr val="bg1"/>
              </a:solidFill>
            </a:rPr>
            <a:t>Fuseau horaire</a:t>
          </a:r>
          <a:endParaRPr lang="fr-FR" sz="2000" b="0" kern="1200" dirty="0">
            <a:solidFill>
              <a:schemeClr val="bg1"/>
            </a:solidFill>
          </a:endParaRPr>
        </a:p>
      </dsp:txBody>
      <dsp:txXfrm>
        <a:off x="5724834" y="0"/>
        <a:ext cx="2662237" cy="1285154"/>
      </dsp:txXfrm>
    </dsp:sp>
    <dsp:sp modelId="{71F1F44D-9305-4F46-9783-25B77A999D57}">
      <dsp:nvSpPr>
        <dsp:cNvPr id="0" name=""/>
        <dsp:cNvSpPr/>
      </dsp:nvSpPr>
      <dsp:spPr>
        <a:xfrm>
          <a:off x="5816479" y="1286409"/>
          <a:ext cx="2478947" cy="1291638"/>
        </a:xfrm>
        <a:prstGeom prst="roundRect">
          <a:avLst>
            <a:gd name="adj" fmla="val 10000"/>
          </a:avLst>
        </a:prstGeom>
        <a:solidFill>
          <a:schemeClr val="accent1">
            <a:lumMod val="40000"/>
            <a:lumOff val="6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GB" sz="1800" b="1" kern="1200" dirty="0">
              <a:solidFill>
                <a:schemeClr val="tx1"/>
              </a:solidFill>
            </a:rPr>
            <a:t>Heures de début/fin des événements</a:t>
          </a:r>
          <a:endParaRPr lang="fr-FR" sz="1800" b="1" kern="1200" dirty="0">
            <a:solidFill>
              <a:schemeClr val="tx1"/>
            </a:solidFill>
          </a:endParaRPr>
        </a:p>
      </dsp:txBody>
      <dsp:txXfrm>
        <a:off x="5854310" y="1324240"/>
        <a:ext cx="2403285" cy="1215976"/>
      </dsp:txXfrm>
    </dsp:sp>
    <dsp:sp modelId="{17580C15-0E71-43EF-B59C-D6105AB82268}">
      <dsp:nvSpPr>
        <dsp:cNvPr id="0" name=""/>
        <dsp:cNvSpPr/>
      </dsp:nvSpPr>
      <dsp:spPr>
        <a:xfrm>
          <a:off x="5816479" y="2776761"/>
          <a:ext cx="2478947" cy="1291638"/>
        </a:xfrm>
        <a:prstGeom prst="roundRect">
          <a:avLst>
            <a:gd name="adj" fmla="val 10000"/>
          </a:avLst>
        </a:prstGeom>
        <a:solidFill>
          <a:schemeClr val="accent1">
            <a:lumMod val="40000"/>
            <a:lumOff val="6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GB" sz="1800" b="1" kern="1200" dirty="0">
              <a:solidFill>
                <a:schemeClr val="tx1"/>
              </a:solidFill>
            </a:rPr>
            <a:t>Heure dans les champs date/heure</a:t>
          </a:r>
          <a:endParaRPr lang="fr-FR" sz="1800" b="1" kern="1200" dirty="0">
            <a:solidFill>
              <a:schemeClr val="tx1"/>
            </a:solidFill>
          </a:endParaRPr>
        </a:p>
      </dsp:txBody>
      <dsp:txXfrm>
        <a:off x="5854310" y="2814592"/>
        <a:ext cx="2403285" cy="1215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121E5-BBA1-44EE-8CAE-14AEBE1FC4EF}">
      <dsp:nvSpPr>
        <dsp:cNvPr id="0" name=""/>
        <dsp:cNvSpPr/>
      </dsp:nvSpPr>
      <dsp:spPr>
        <a:xfrm>
          <a:off x="0" y="2630298"/>
          <a:ext cx="7315200" cy="3073331"/>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GB" sz="1800" b="1" kern="1200" dirty="0"/>
            <a:t>Enregistrement utilisateur</a:t>
          </a:r>
        </a:p>
        <a:p>
          <a:pPr lvl="0" algn="ctr" defTabSz="800100">
            <a:lnSpc>
              <a:spcPct val="90000"/>
            </a:lnSpc>
            <a:spcBef>
              <a:spcPct val="0"/>
            </a:spcBef>
            <a:spcAft>
              <a:spcPct val="35000"/>
            </a:spcAft>
          </a:pPr>
          <a:r>
            <a:rPr lang="en-GB" sz="1600" b="0" kern="1200" dirty="0"/>
            <a:t>(Personnel)</a:t>
          </a:r>
        </a:p>
        <a:p>
          <a:pPr lvl="0" algn="ctr" defTabSz="800100">
            <a:lnSpc>
              <a:spcPct val="90000"/>
            </a:lnSpc>
            <a:spcBef>
              <a:spcPct val="0"/>
            </a:spcBef>
            <a:spcAft>
              <a:spcPct val="35000"/>
            </a:spcAft>
          </a:pPr>
          <a:endParaRPr lang="fr-FR" sz="1400" b="1" kern="1200" dirty="0"/>
        </a:p>
        <a:p>
          <a:pPr lvl="0" algn="ctr" defTabSz="800100">
            <a:lnSpc>
              <a:spcPct val="90000"/>
            </a:lnSpc>
            <a:spcBef>
              <a:spcPct val="0"/>
            </a:spcBef>
            <a:spcAft>
              <a:spcPct val="35000"/>
            </a:spcAft>
          </a:pPr>
          <a:endParaRPr lang="fr-FR" sz="1400" b="1" kern="1200" dirty="0"/>
        </a:p>
      </dsp:txBody>
      <dsp:txXfrm>
        <a:off x="0" y="2630298"/>
        <a:ext cx="2194560" cy="3073331"/>
      </dsp:txXfrm>
    </dsp:sp>
    <dsp:sp modelId="{98A30E44-6B26-4382-AA85-3805AF201BC8}">
      <dsp:nvSpPr>
        <dsp:cNvPr id="0" name=""/>
        <dsp:cNvSpPr/>
      </dsp:nvSpPr>
      <dsp:spPr>
        <a:xfrm>
          <a:off x="0" y="219751"/>
          <a:ext cx="7315200" cy="2225597"/>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pPr>
          <a:r>
            <a:rPr lang="en-GB" sz="1800" b="1" kern="1200" dirty="0"/>
            <a:t>Profil de la société</a:t>
          </a:r>
        </a:p>
        <a:p>
          <a:pPr lvl="0" algn="ctr" defTabSz="800100">
            <a:lnSpc>
              <a:spcPct val="90000"/>
            </a:lnSpc>
            <a:spcBef>
              <a:spcPct val="0"/>
            </a:spcBef>
            <a:spcAft>
              <a:spcPct val="35000"/>
            </a:spcAft>
          </a:pPr>
          <a:r>
            <a:rPr lang="en-GB" sz="1600" b="0" kern="1200" dirty="0"/>
            <a:t>(Valeurs par </a:t>
          </a:r>
          <a:r>
            <a:rPr lang="en-GB" sz="1600" b="0" kern="1200" dirty="0" err="1"/>
            <a:t>défaut</a:t>
          </a:r>
          <a:r>
            <a:rPr lang="en-GB" sz="1600" b="0" kern="1200" dirty="0"/>
            <a:t>)</a:t>
          </a:r>
        </a:p>
        <a:p>
          <a:pPr lvl="0" algn="ctr" defTabSz="800100">
            <a:lnSpc>
              <a:spcPct val="90000"/>
            </a:lnSpc>
            <a:spcBef>
              <a:spcPct val="0"/>
            </a:spcBef>
            <a:spcAft>
              <a:spcPct val="35000"/>
            </a:spcAft>
          </a:pPr>
          <a:endParaRPr lang="en-GB" sz="1400" b="0" kern="1200" dirty="0"/>
        </a:p>
        <a:p>
          <a:pPr lvl="0" algn="ctr" defTabSz="800100">
            <a:lnSpc>
              <a:spcPct val="90000"/>
            </a:lnSpc>
            <a:spcBef>
              <a:spcPct val="0"/>
            </a:spcBef>
            <a:spcAft>
              <a:spcPct val="35000"/>
            </a:spcAft>
          </a:pPr>
          <a:endParaRPr lang="fr-FR" sz="1400" b="1" kern="1200" dirty="0"/>
        </a:p>
        <a:p>
          <a:pPr lvl="0" algn="ctr" defTabSz="800100">
            <a:lnSpc>
              <a:spcPct val="90000"/>
            </a:lnSpc>
            <a:spcBef>
              <a:spcPct val="0"/>
            </a:spcBef>
            <a:spcAft>
              <a:spcPct val="35000"/>
            </a:spcAft>
          </a:pPr>
          <a:endParaRPr lang="fr-FR" sz="1400" b="1" kern="1200" dirty="0"/>
        </a:p>
        <a:p>
          <a:pPr lvl="0" algn="ctr" defTabSz="800100">
            <a:lnSpc>
              <a:spcPct val="90000"/>
            </a:lnSpc>
            <a:spcBef>
              <a:spcPct val="0"/>
            </a:spcBef>
            <a:spcAft>
              <a:spcPct val="35000"/>
            </a:spcAft>
          </a:pPr>
          <a:endParaRPr lang="fr-FR" sz="1400" b="1" kern="1200" dirty="0"/>
        </a:p>
      </dsp:txBody>
      <dsp:txXfrm>
        <a:off x="0" y="219751"/>
        <a:ext cx="2194560" cy="2225597"/>
      </dsp:txXfrm>
    </dsp:sp>
    <dsp:sp modelId="{9ED4C224-4069-4BDA-816B-1B0A5DB31485}">
      <dsp:nvSpPr>
        <dsp:cNvPr id="0" name=""/>
        <dsp:cNvSpPr/>
      </dsp:nvSpPr>
      <dsp:spPr>
        <a:xfrm>
          <a:off x="3596044" y="299912"/>
          <a:ext cx="2181870" cy="1924922"/>
        </a:xfrm>
        <a:prstGeom prst="roundRect">
          <a:avLst>
            <a:gd name="adj" fmla="val 10000"/>
          </a:avLst>
        </a:prstGeom>
        <a:solidFill>
          <a:srgbClr val="00206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ts val="600"/>
            </a:spcAft>
          </a:pPr>
          <a:r>
            <a:rPr lang="en-GB" sz="1300" b="0" kern="1200" dirty="0">
              <a:solidFill>
                <a:schemeClr val="bg1"/>
              </a:solidFill>
            </a:rPr>
            <a:t>Paramètres régionaux = anglais (États-Unis)</a:t>
          </a:r>
        </a:p>
        <a:p>
          <a:pPr lvl="0" algn="ctr" defTabSz="577850">
            <a:lnSpc>
              <a:spcPct val="100000"/>
            </a:lnSpc>
            <a:spcBef>
              <a:spcPct val="0"/>
            </a:spcBef>
            <a:spcAft>
              <a:spcPts val="600"/>
            </a:spcAft>
          </a:pPr>
          <a:r>
            <a:rPr lang="en-GB" sz="1300" b="0" kern="1200" dirty="0">
              <a:solidFill>
                <a:schemeClr val="bg1"/>
              </a:solidFill>
            </a:rPr>
            <a:t>Langue = Anglais</a:t>
          </a:r>
        </a:p>
        <a:p>
          <a:pPr lvl="0" algn="ctr" defTabSz="577850">
            <a:lnSpc>
              <a:spcPct val="100000"/>
            </a:lnSpc>
            <a:spcBef>
              <a:spcPct val="0"/>
            </a:spcBef>
            <a:spcAft>
              <a:spcPts val="600"/>
            </a:spcAft>
          </a:pPr>
          <a:r>
            <a:rPr lang="en-GB" sz="1300" b="0" kern="1200" dirty="0">
              <a:solidFill>
                <a:schemeClr val="bg1"/>
              </a:solidFill>
            </a:rPr>
            <a:t>Fuseau horaire = </a:t>
          </a:r>
        </a:p>
        <a:p>
          <a:pPr lvl="0" algn="ctr" defTabSz="577850">
            <a:lnSpc>
              <a:spcPct val="100000"/>
            </a:lnSpc>
            <a:spcBef>
              <a:spcPct val="0"/>
            </a:spcBef>
            <a:spcAft>
              <a:spcPts val="600"/>
            </a:spcAft>
          </a:pPr>
          <a:r>
            <a:rPr lang="en-GB" sz="1300" b="0" kern="1200" dirty="0">
              <a:solidFill>
                <a:schemeClr val="bg1"/>
              </a:solidFill>
            </a:rPr>
            <a:t>(GMT-07 :00)  Heure normale des Rocheuses</a:t>
          </a:r>
          <a:endParaRPr lang="fr-FR" sz="1300" b="0" kern="1200" dirty="0">
            <a:solidFill>
              <a:schemeClr val="bg1"/>
            </a:solidFill>
          </a:endParaRPr>
        </a:p>
      </dsp:txBody>
      <dsp:txXfrm>
        <a:off x="3652423" y="356291"/>
        <a:ext cx="2069112" cy="1812164"/>
      </dsp:txXfrm>
    </dsp:sp>
    <dsp:sp modelId="{EBAE8745-4B61-4CDD-BDB3-B04F4F9EF3C7}">
      <dsp:nvSpPr>
        <dsp:cNvPr id="0" name=""/>
        <dsp:cNvSpPr/>
      </dsp:nvSpPr>
      <dsp:spPr>
        <a:xfrm>
          <a:off x="2904831" y="2224834"/>
          <a:ext cx="1782148" cy="673036"/>
        </a:xfrm>
        <a:custGeom>
          <a:avLst/>
          <a:gdLst/>
          <a:ahLst/>
          <a:cxnLst/>
          <a:rect l="0" t="0" r="0" b="0"/>
          <a:pathLst>
            <a:path>
              <a:moveTo>
                <a:pt x="1782148" y="0"/>
              </a:moveTo>
              <a:lnTo>
                <a:pt x="1782148" y="336518"/>
              </a:lnTo>
              <a:lnTo>
                <a:pt x="0" y="336518"/>
              </a:lnTo>
              <a:lnTo>
                <a:pt x="0" y="6730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6D72F5-D26A-43C0-9F16-06D14D161FB9}">
      <dsp:nvSpPr>
        <dsp:cNvPr id="0" name=""/>
        <dsp:cNvSpPr/>
      </dsp:nvSpPr>
      <dsp:spPr>
        <a:xfrm>
          <a:off x="2201809" y="2897870"/>
          <a:ext cx="1406043" cy="2593013"/>
        </a:xfrm>
        <a:prstGeom prst="roundRect">
          <a:avLst>
            <a:gd name="adj" fmla="val 10000"/>
          </a:avLst>
        </a:prstGeom>
        <a:solidFill>
          <a:srgbClr val="00206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100000"/>
            </a:lnSpc>
            <a:spcBef>
              <a:spcPct val="0"/>
            </a:spcBef>
            <a:spcAft>
              <a:spcPts val="600"/>
            </a:spcAft>
          </a:pPr>
          <a:r>
            <a:rPr lang="en-GB" sz="1200" b="0" kern="1200" dirty="0">
              <a:solidFill>
                <a:schemeClr val="bg1"/>
              </a:solidFill>
            </a:rPr>
            <a:t>Paramètres régionaux = </a:t>
          </a:r>
          <a:r>
            <a:rPr lang="en-GB" sz="1200" b="0" kern="1200" dirty="0" err="1">
              <a:solidFill>
                <a:schemeClr val="bg1"/>
              </a:solidFill>
            </a:rPr>
            <a:t>anglais</a:t>
          </a:r>
          <a:r>
            <a:rPr lang="en-GB" sz="1200" b="0" kern="1200" dirty="0">
              <a:solidFill>
                <a:schemeClr val="bg1"/>
              </a:solidFill>
            </a:rPr>
            <a:t> </a:t>
          </a:r>
          <a:br>
            <a:rPr lang="en-GB" sz="1200" b="0" kern="1200" dirty="0">
              <a:solidFill>
                <a:schemeClr val="bg1"/>
              </a:solidFill>
            </a:rPr>
          </a:br>
          <a:r>
            <a:rPr lang="en-GB" sz="1200" b="0" kern="1200" dirty="0">
              <a:solidFill>
                <a:schemeClr val="bg1"/>
              </a:solidFill>
            </a:rPr>
            <a:t>(États-Unis)</a:t>
          </a:r>
        </a:p>
        <a:p>
          <a:pPr lvl="0" algn="ctr" defTabSz="533400">
            <a:lnSpc>
              <a:spcPct val="100000"/>
            </a:lnSpc>
            <a:spcBef>
              <a:spcPct val="0"/>
            </a:spcBef>
            <a:spcAft>
              <a:spcPts val="600"/>
            </a:spcAft>
          </a:pPr>
          <a:r>
            <a:rPr lang="en-GB" sz="1200" b="0" kern="1200" dirty="0">
              <a:solidFill>
                <a:schemeClr val="bg1"/>
              </a:solidFill>
            </a:rPr>
            <a:t>Langue = Anglais</a:t>
          </a:r>
        </a:p>
        <a:p>
          <a:pPr lvl="0" algn="ctr" defTabSz="533400">
            <a:lnSpc>
              <a:spcPct val="100000"/>
            </a:lnSpc>
            <a:spcBef>
              <a:spcPct val="0"/>
            </a:spcBef>
            <a:spcAft>
              <a:spcPts val="600"/>
            </a:spcAft>
          </a:pPr>
          <a:r>
            <a:rPr lang="en-GB" sz="1200" b="0" kern="1200" dirty="0">
              <a:solidFill>
                <a:schemeClr val="bg1"/>
              </a:solidFill>
            </a:rPr>
            <a:t>Fuseau horaire = (GMT-07 :00)  Heure normale des Rocheuses</a:t>
          </a:r>
          <a:endParaRPr lang="fr-FR" sz="1200" b="0" kern="1200" dirty="0">
            <a:solidFill>
              <a:schemeClr val="bg1"/>
            </a:solidFill>
          </a:endParaRPr>
        </a:p>
      </dsp:txBody>
      <dsp:txXfrm>
        <a:off x="2242991" y="2939052"/>
        <a:ext cx="1323679" cy="2510649"/>
      </dsp:txXfrm>
    </dsp:sp>
    <dsp:sp modelId="{08645038-2C44-4BF4-9B51-B78EB7503395}">
      <dsp:nvSpPr>
        <dsp:cNvPr id="0" name=""/>
        <dsp:cNvSpPr/>
      </dsp:nvSpPr>
      <dsp:spPr>
        <a:xfrm>
          <a:off x="4623381" y="2224834"/>
          <a:ext cx="91440" cy="673036"/>
        </a:xfrm>
        <a:custGeom>
          <a:avLst/>
          <a:gdLst/>
          <a:ahLst/>
          <a:cxnLst/>
          <a:rect l="0" t="0" r="0" b="0"/>
          <a:pathLst>
            <a:path>
              <a:moveTo>
                <a:pt x="63598" y="0"/>
              </a:moveTo>
              <a:lnTo>
                <a:pt x="63598" y="336518"/>
              </a:lnTo>
              <a:lnTo>
                <a:pt x="45720" y="336518"/>
              </a:lnTo>
              <a:lnTo>
                <a:pt x="45720" y="6730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E3D84B-2BEC-47AF-8F4D-9AF4712C9D1D}">
      <dsp:nvSpPr>
        <dsp:cNvPr id="0" name=""/>
        <dsp:cNvSpPr/>
      </dsp:nvSpPr>
      <dsp:spPr>
        <a:xfrm>
          <a:off x="3918606" y="2897870"/>
          <a:ext cx="1500989" cy="2616161"/>
        </a:xfrm>
        <a:prstGeom prst="roundRect">
          <a:avLst>
            <a:gd name="adj" fmla="val 10000"/>
          </a:avLst>
        </a:prstGeom>
        <a:solidFill>
          <a:srgbClr val="00206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100000"/>
            </a:lnSpc>
            <a:spcBef>
              <a:spcPct val="0"/>
            </a:spcBef>
            <a:spcAft>
              <a:spcPts val="600"/>
            </a:spcAft>
          </a:pPr>
          <a:r>
            <a:rPr lang="en-GB" sz="1200" b="0" kern="1200" dirty="0">
              <a:solidFill>
                <a:schemeClr val="bg1"/>
              </a:solidFill>
            </a:rPr>
            <a:t>Paramètres régionaux = </a:t>
          </a:r>
          <a:r>
            <a:rPr lang="en-GB" sz="1200" b="0" kern="1200" dirty="0" err="1">
              <a:solidFill>
                <a:schemeClr val="bg1"/>
              </a:solidFill>
            </a:rPr>
            <a:t>anglais</a:t>
          </a:r>
          <a:r>
            <a:rPr lang="en-GB" sz="1200" b="0" kern="1200" dirty="0">
              <a:solidFill>
                <a:schemeClr val="bg1"/>
              </a:solidFill>
            </a:rPr>
            <a:t> </a:t>
          </a:r>
          <a:br>
            <a:rPr lang="en-GB" sz="1200" b="0" kern="1200" dirty="0">
              <a:solidFill>
                <a:schemeClr val="bg1"/>
              </a:solidFill>
            </a:rPr>
          </a:br>
          <a:r>
            <a:rPr lang="en-GB" sz="1200" b="0" kern="1200" dirty="0">
              <a:solidFill>
                <a:schemeClr val="bg1"/>
              </a:solidFill>
            </a:rPr>
            <a:t>(Royaume-Uni)</a:t>
          </a:r>
        </a:p>
        <a:p>
          <a:pPr lvl="0" algn="ctr" defTabSz="533400">
            <a:lnSpc>
              <a:spcPct val="100000"/>
            </a:lnSpc>
            <a:spcBef>
              <a:spcPct val="0"/>
            </a:spcBef>
            <a:spcAft>
              <a:spcPts val="600"/>
            </a:spcAft>
          </a:pPr>
          <a:r>
            <a:rPr lang="en-GB" sz="1200" b="0" kern="1200" dirty="0">
              <a:solidFill>
                <a:schemeClr val="bg1"/>
              </a:solidFill>
            </a:rPr>
            <a:t>Langue = Anglais</a:t>
          </a:r>
        </a:p>
        <a:p>
          <a:pPr lvl="0" algn="ctr" defTabSz="533400">
            <a:lnSpc>
              <a:spcPct val="100000"/>
            </a:lnSpc>
            <a:spcBef>
              <a:spcPct val="0"/>
            </a:spcBef>
            <a:spcAft>
              <a:spcPts val="600"/>
            </a:spcAft>
          </a:pPr>
          <a:r>
            <a:rPr lang="en-GB" sz="1200" b="0" kern="1200" dirty="0">
              <a:solidFill>
                <a:schemeClr val="bg1"/>
              </a:solidFill>
            </a:rPr>
            <a:t>Fuseau horaire = (GMT+00 :00) Heure de Greenwich (GMT)</a:t>
          </a:r>
          <a:endParaRPr lang="fr-FR" sz="1200" b="0" kern="1200" dirty="0">
            <a:solidFill>
              <a:schemeClr val="bg1"/>
            </a:solidFill>
          </a:endParaRPr>
        </a:p>
      </dsp:txBody>
      <dsp:txXfrm>
        <a:off x="3962568" y="2941832"/>
        <a:ext cx="1413065" cy="2528237"/>
      </dsp:txXfrm>
    </dsp:sp>
    <dsp:sp modelId="{962A1D44-D0E6-4AF6-AC08-4FFE946E0ED5}">
      <dsp:nvSpPr>
        <dsp:cNvPr id="0" name=""/>
        <dsp:cNvSpPr/>
      </dsp:nvSpPr>
      <dsp:spPr>
        <a:xfrm>
          <a:off x="4686979" y="2224834"/>
          <a:ext cx="1739471" cy="673036"/>
        </a:xfrm>
        <a:custGeom>
          <a:avLst/>
          <a:gdLst/>
          <a:ahLst/>
          <a:cxnLst/>
          <a:rect l="0" t="0" r="0" b="0"/>
          <a:pathLst>
            <a:path>
              <a:moveTo>
                <a:pt x="0" y="0"/>
              </a:moveTo>
              <a:lnTo>
                <a:pt x="0" y="336518"/>
              </a:lnTo>
              <a:lnTo>
                <a:pt x="1739471" y="336518"/>
              </a:lnTo>
              <a:lnTo>
                <a:pt x="1739471" y="6730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4D7EE5-E47B-49E1-9CD4-2E9AEF8FE476}">
      <dsp:nvSpPr>
        <dsp:cNvPr id="0" name=""/>
        <dsp:cNvSpPr/>
      </dsp:nvSpPr>
      <dsp:spPr>
        <a:xfrm>
          <a:off x="5704266" y="2897870"/>
          <a:ext cx="1444370" cy="2574803"/>
        </a:xfrm>
        <a:prstGeom prst="roundRect">
          <a:avLst>
            <a:gd name="adj" fmla="val 10000"/>
          </a:avLst>
        </a:prstGeom>
        <a:solidFill>
          <a:srgbClr val="00206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100000"/>
            </a:lnSpc>
            <a:spcBef>
              <a:spcPct val="0"/>
            </a:spcBef>
            <a:spcAft>
              <a:spcPts val="600"/>
            </a:spcAft>
          </a:pPr>
          <a:r>
            <a:rPr lang="en-GB" sz="1200" b="0" kern="1200" dirty="0">
              <a:solidFill>
                <a:schemeClr val="bg1"/>
              </a:solidFill>
            </a:rPr>
            <a:t>Paramètres régionaux = japonais</a:t>
          </a:r>
        </a:p>
        <a:p>
          <a:pPr lvl="0" algn="ctr" defTabSz="533400">
            <a:lnSpc>
              <a:spcPct val="100000"/>
            </a:lnSpc>
            <a:spcBef>
              <a:spcPct val="0"/>
            </a:spcBef>
            <a:spcAft>
              <a:spcPts val="600"/>
            </a:spcAft>
          </a:pPr>
          <a:r>
            <a:rPr lang="en-GB" sz="1200" b="0" kern="1200" dirty="0">
              <a:solidFill>
                <a:schemeClr val="bg1"/>
              </a:solidFill>
            </a:rPr>
            <a:t>Langue = Japonais</a:t>
          </a:r>
        </a:p>
        <a:p>
          <a:pPr lvl="0" algn="ctr" defTabSz="533400">
            <a:lnSpc>
              <a:spcPct val="100000"/>
            </a:lnSpc>
            <a:spcBef>
              <a:spcPct val="0"/>
            </a:spcBef>
            <a:spcAft>
              <a:spcPts val="600"/>
            </a:spcAft>
          </a:pPr>
          <a:r>
            <a:rPr lang="en-GB" sz="1200" b="0" kern="1200" dirty="0">
              <a:solidFill>
                <a:schemeClr val="bg1"/>
              </a:solidFill>
            </a:rPr>
            <a:t>Fuseau horaire = (GMT+09 :00) Heure normale du Japon (Asia/Tokyo)</a:t>
          </a:r>
          <a:endParaRPr lang="fr-FR" sz="1200" b="0" kern="1200" dirty="0">
            <a:solidFill>
              <a:schemeClr val="bg1"/>
            </a:solidFill>
          </a:endParaRPr>
        </a:p>
      </dsp:txBody>
      <dsp:txXfrm>
        <a:off x="5746570" y="2940174"/>
        <a:ext cx="1359762" cy="2490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B53CD-044B-427E-B6D0-852A175F26D2}">
      <dsp:nvSpPr>
        <dsp:cNvPr id="0" name=""/>
        <dsp:cNvSpPr/>
      </dsp:nvSpPr>
      <dsp:spPr>
        <a:xfrm rot="10800000">
          <a:off x="0" y="0"/>
          <a:ext cx="7531100" cy="1676399"/>
        </a:xfrm>
        <a:prstGeom prst="trapezoid">
          <a:avLst>
            <a:gd name="adj" fmla="val 74874"/>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268288" lvl="0" indent="0" algn="ctr" defTabSz="800100">
            <a:lnSpc>
              <a:spcPct val="90000"/>
            </a:lnSpc>
            <a:spcBef>
              <a:spcPct val="0"/>
            </a:spcBef>
            <a:spcAft>
              <a:spcPts val="0"/>
            </a:spcAft>
          </a:pPr>
          <a:r>
            <a:rPr lang="en-GB" sz="1800" kern="1200" dirty="0">
              <a:solidFill>
                <a:schemeClr val="bg1"/>
              </a:solidFill>
            </a:rPr>
            <a:t>Profil de la société</a:t>
          </a:r>
        </a:p>
        <a:p>
          <a:pPr marL="268288" lvl="0" indent="0" algn="ctr" defTabSz="800100">
            <a:lnSpc>
              <a:spcPct val="90000"/>
            </a:lnSpc>
            <a:spcBef>
              <a:spcPct val="0"/>
            </a:spcBef>
            <a:spcAft>
              <a:spcPts val="0"/>
            </a:spcAft>
          </a:pPr>
          <a:r>
            <a:rPr lang="en-GB" sz="1800" kern="1200" dirty="0">
              <a:solidFill>
                <a:schemeClr val="bg1"/>
              </a:solidFill>
            </a:rPr>
            <a:t>Paramètres de l'interface utilisateur</a:t>
          </a:r>
        </a:p>
        <a:p>
          <a:pPr marL="268288" lvl="0" indent="0" algn="ctr" defTabSz="800100">
            <a:lnSpc>
              <a:spcPct val="90000"/>
            </a:lnSpc>
            <a:spcBef>
              <a:spcPct val="0"/>
            </a:spcBef>
            <a:spcAft>
              <a:spcPts val="0"/>
            </a:spcAft>
          </a:pPr>
          <a:r>
            <a:rPr lang="en-GB" sz="1800" kern="1200" dirty="0">
              <a:solidFill>
                <a:schemeClr val="bg1"/>
              </a:solidFill>
            </a:rPr>
            <a:t>Paramètres du calendrier</a:t>
          </a:r>
        </a:p>
        <a:p>
          <a:pPr marL="268288" lvl="0" indent="0" algn="ctr" defTabSz="800100">
            <a:lnSpc>
              <a:spcPct val="90000"/>
            </a:lnSpc>
            <a:spcBef>
              <a:spcPct val="0"/>
            </a:spcBef>
            <a:spcAft>
              <a:spcPts val="0"/>
            </a:spcAft>
          </a:pPr>
          <a:r>
            <a:rPr lang="en-GB" sz="1800" kern="1200" dirty="0">
              <a:solidFill>
                <a:schemeClr val="bg1"/>
              </a:solidFill>
            </a:rPr>
            <a:t>Paramètres de recherche</a:t>
          </a:r>
        </a:p>
        <a:p>
          <a:pPr marL="268288" lvl="0" indent="0" algn="ctr" defTabSz="800100">
            <a:lnSpc>
              <a:spcPct val="90000"/>
            </a:lnSpc>
            <a:spcBef>
              <a:spcPct val="0"/>
            </a:spcBef>
            <a:spcAft>
              <a:spcPts val="0"/>
            </a:spcAft>
          </a:pPr>
          <a:r>
            <a:rPr lang="en-GB" sz="1800" kern="1200" dirty="0">
              <a:solidFill>
                <a:schemeClr val="bg1"/>
              </a:solidFill>
            </a:rPr>
            <a:t>Chatter</a:t>
          </a:r>
          <a:endParaRPr lang="fr-FR" sz="1800" kern="1200" dirty="0">
            <a:solidFill>
              <a:schemeClr val="bg1"/>
            </a:solidFill>
          </a:endParaRPr>
        </a:p>
      </dsp:txBody>
      <dsp:txXfrm rot="-10800000">
        <a:off x="1317942" y="0"/>
        <a:ext cx="4895215" cy="1676399"/>
      </dsp:txXfrm>
    </dsp:sp>
    <dsp:sp modelId="{D91619B6-DCFE-4D56-A765-6770825D5320}">
      <dsp:nvSpPr>
        <dsp:cNvPr id="0" name=""/>
        <dsp:cNvSpPr/>
      </dsp:nvSpPr>
      <dsp:spPr>
        <a:xfrm rot="10800000">
          <a:off x="1265224" y="1686558"/>
          <a:ext cx="5020733" cy="1676399"/>
        </a:xfrm>
        <a:prstGeom prst="trapezoid">
          <a:avLst>
            <a:gd name="adj" fmla="val 74874"/>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358775" lvl="0" indent="0" algn="ctr" defTabSz="800100">
            <a:lnSpc>
              <a:spcPct val="90000"/>
            </a:lnSpc>
            <a:spcBef>
              <a:spcPct val="0"/>
            </a:spcBef>
            <a:spcAft>
              <a:spcPts val="0"/>
            </a:spcAft>
            <a:tabLst/>
          </a:pPr>
          <a:r>
            <a:rPr lang="en-GB" sz="1800" kern="1200" dirty="0"/>
            <a:t>Profil de l'utilisateur</a:t>
          </a:r>
          <a:endParaRPr lang="fr-FR" sz="1800" kern="1200" dirty="0"/>
        </a:p>
      </dsp:txBody>
      <dsp:txXfrm rot="-10800000">
        <a:off x="2143853" y="1686558"/>
        <a:ext cx="3263476" cy="1676399"/>
      </dsp:txXfrm>
    </dsp:sp>
    <dsp:sp modelId="{03169C9B-EBB5-4F9C-BF79-F86B4F959DAA}">
      <dsp:nvSpPr>
        <dsp:cNvPr id="0" name=""/>
        <dsp:cNvSpPr/>
      </dsp:nvSpPr>
      <dsp:spPr>
        <a:xfrm rot="10800000">
          <a:off x="2519705" y="3352799"/>
          <a:ext cx="2510366" cy="1676399"/>
        </a:xfrm>
        <a:prstGeom prst="trapezoid">
          <a:avLst>
            <a:gd name="adj" fmla="val 74874"/>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72000" rIns="22860" bIns="274320" numCol="1" spcCol="1270" anchor="t" anchorCtr="0">
          <a:noAutofit/>
        </a:bodyPr>
        <a:lstStyle/>
        <a:p>
          <a:pPr lvl="0" algn="ctr" defTabSz="800100">
            <a:lnSpc>
              <a:spcPct val="90000"/>
            </a:lnSpc>
            <a:spcBef>
              <a:spcPct val="0"/>
            </a:spcBef>
            <a:spcAft>
              <a:spcPts val="0"/>
            </a:spcAft>
          </a:pPr>
          <a:r>
            <a:rPr lang="en-GB" sz="1800" kern="1200" dirty="0"/>
            <a:t>Utilisateur</a:t>
          </a:r>
        </a:p>
        <a:p>
          <a:pPr lvl="0" algn="ctr" defTabSz="800100">
            <a:lnSpc>
              <a:spcPct val="90000"/>
            </a:lnSpc>
            <a:spcBef>
              <a:spcPct val="0"/>
            </a:spcBef>
            <a:spcAft>
              <a:spcPts val="0"/>
            </a:spcAft>
          </a:pPr>
          <a:r>
            <a:rPr lang="en-GB" sz="1800" kern="1200" dirty="0"/>
            <a:t> Enregistrement</a:t>
          </a:r>
          <a:r>
            <a:rPr kern="1200" dirty="0"/>
            <a:t/>
          </a:r>
          <a:br>
            <a:rPr kern="1200" dirty="0"/>
          </a:br>
          <a:endParaRPr lang="fr-FR" sz="1800" kern="1200" dirty="0"/>
        </a:p>
      </dsp:txBody>
      <dsp:txXfrm rot="-10800000">
        <a:off x="2519705" y="3352799"/>
        <a:ext cx="2510366" cy="16763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EB18E-65FE-4268-B632-3FF3A531AB08}">
      <dsp:nvSpPr>
        <dsp:cNvPr id="0" name=""/>
        <dsp:cNvSpPr/>
      </dsp:nvSpPr>
      <dsp:spPr>
        <a:xfrm rot="16200000">
          <a:off x="508000" y="-508000"/>
          <a:ext cx="2032000" cy="3048000"/>
        </a:xfrm>
        <a:prstGeom prst="round1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sz="2400" kern="1200" dirty="0"/>
            <a:t>Des </a:t>
          </a:r>
          <a:r>
            <a:rPr sz="2400" kern="1200" dirty="0" err="1"/>
            <a:t>utilisateurs</a:t>
          </a:r>
          <a:r>
            <a:rPr sz="2400" kern="1200" dirty="0"/>
            <a:t> </a:t>
          </a:r>
          <a:r>
            <a:rPr sz="2400" kern="1200" dirty="0" err="1"/>
            <a:t>individuels</a:t>
          </a:r>
          <a:endParaRPr sz="2400" kern="1200" dirty="0"/>
        </a:p>
      </dsp:txBody>
      <dsp:txXfrm rot="5400000">
        <a:off x="0" y="0"/>
        <a:ext cx="3048000" cy="1524000"/>
      </dsp:txXfrm>
    </dsp:sp>
    <dsp:sp modelId="{ACACA394-5C60-43B5-8DE0-D640C736DE47}">
      <dsp:nvSpPr>
        <dsp:cNvPr id="0" name=""/>
        <dsp:cNvSpPr/>
      </dsp:nvSpPr>
      <dsp:spPr>
        <a:xfrm>
          <a:off x="3048000" y="0"/>
          <a:ext cx="3048000" cy="2032000"/>
        </a:xfrm>
        <a:prstGeom prst="round1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sz="2400" kern="1200"/>
            <a:t>Rôles</a:t>
          </a:r>
          <a:endParaRPr lang="fr-FR" sz="2400" kern="1200" dirty="0"/>
        </a:p>
      </dsp:txBody>
      <dsp:txXfrm>
        <a:off x="3048000" y="0"/>
        <a:ext cx="3048000" cy="1524000"/>
      </dsp:txXfrm>
    </dsp:sp>
    <dsp:sp modelId="{B9F46FE7-462D-4BFC-99BD-685C52FB0789}">
      <dsp:nvSpPr>
        <dsp:cNvPr id="0" name=""/>
        <dsp:cNvSpPr/>
      </dsp:nvSpPr>
      <dsp:spPr>
        <a:xfrm rot="10800000">
          <a:off x="0" y="2032000"/>
          <a:ext cx="3048000" cy="2032000"/>
        </a:xfrm>
        <a:prstGeom prst="round1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sz="2400" kern="1200"/>
            <a:t>Rôles et subordonnés</a:t>
          </a:r>
        </a:p>
      </dsp:txBody>
      <dsp:txXfrm rot="10800000">
        <a:off x="0" y="2539999"/>
        <a:ext cx="3048000" cy="1524000"/>
      </dsp:txXfrm>
    </dsp:sp>
    <dsp:sp modelId="{8110BEE7-BE54-4FD3-B8B6-16910B75D24C}">
      <dsp:nvSpPr>
        <dsp:cNvPr id="0" name=""/>
        <dsp:cNvSpPr/>
      </dsp:nvSpPr>
      <dsp:spPr>
        <a:xfrm rot="5400000">
          <a:off x="3556000" y="1523999"/>
          <a:ext cx="2032000" cy="3048000"/>
        </a:xfrm>
        <a:prstGeom prst="round1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sz="2400" kern="1200"/>
            <a:t>D'autres groupes publics </a:t>
          </a:r>
        </a:p>
      </dsp:txBody>
      <dsp:txXfrm rot="-5400000">
        <a:off x="3048000" y="2539999"/>
        <a:ext cx="3048000" cy="1524000"/>
      </dsp:txXfrm>
    </dsp:sp>
    <dsp:sp modelId="{14DFAB5A-929C-47AA-8101-A3C6AE56A4C4}">
      <dsp:nvSpPr>
        <dsp:cNvPr id="0" name=""/>
        <dsp:cNvSpPr/>
      </dsp:nvSpPr>
      <dsp:spPr>
        <a:xfrm>
          <a:off x="2133600" y="1523999"/>
          <a:ext cx="1828800" cy="1016000"/>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sz="2400" kern="1200"/>
            <a:t>Groupes publics</a:t>
          </a:r>
        </a:p>
      </dsp:txBody>
      <dsp:txXfrm>
        <a:off x="2183197" y="1573596"/>
        <a:ext cx="1729606" cy="9168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EF6E5-9752-462D-B32B-92F6D2EDD0CB}">
      <dsp:nvSpPr>
        <dsp:cNvPr id="0" name=""/>
        <dsp:cNvSpPr/>
      </dsp:nvSpPr>
      <dsp:spPr>
        <a:xfrm rot="5400000">
          <a:off x="7860377" y="-2702444"/>
          <a:ext cx="982003" cy="663749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p>
      </dsp:txBody>
      <dsp:txXfrm rot="-5400000">
        <a:off x="5032631" y="173239"/>
        <a:ext cx="6589559" cy="886129"/>
      </dsp:txXfrm>
    </dsp:sp>
    <dsp:sp modelId="{6E69B4D1-E20A-40D6-9D6D-1C4314B149EF}">
      <dsp:nvSpPr>
        <dsp:cNvPr id="0" name=""/>
        <dsp:cNvSpPr/>
      </dsp:nvSpPr>
      <dsp:spPr>
        <a:xfrm>
          <a:off x="196" y="2552"/>
          <a:ext cx="5032433" cy="1227503"/>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257175" lvl="0" indent="-257175" algn="l" defTabSz="889000" rtl="0">
            <a:lnSpc>
              <a:spcPct val="90000"/>
            </a:lnSpc>
            <a:spcBef>
              <a:spcPct val="0"/>
            </a:spcBef>
            <a:spcAft>
              <a:spcPct val="35000"/>
            </a:spcAft>
          </a:pPr>
          <a:r>
            <a:rPr kumimoji="0" lang="en-US" sz="2000" b="0" u="none" strike="noStrike" kern="1200" cap="none" baseline="0" dirty="0">
              <a:ln>
                <a:noFill/>
              </a:ln>
              <a:solidFill>
                <a:schemeClr val="bg1"/>
              </a:solidFill>
              <a:effectLst/>
            </a:rPr>
            <a:t>1. Décrire les besoins métier.</a:t>
          </a:r>
          <a:endParaRPr lang="fr-FR" sz="2000" b="0" kern="1200" dirty="0">
            <a:solidFill>
              <a:schemeClr val="bg1"/>
            </a:solidFill>
          </a:endParaRPr>
        </a:p>
      </dsp:txBody>
      <dsp:txXfrm>
        <a:off x="60118" y="62474"/>
        <a:ext cx="4912589" cy="1107659"/>
      </dsp:txXfrm>
    </dsp:sp>
    <dsp:sp modelId="{8ED8A056-749A-4922-B78A-D0455FC6B037}">
      <dsp:nvSpPr>
        <dsp:cNvPr id="0" name=""/>
        <dsp:cNvSpPr/>
      </dsp:nvSpPr>
      <dsp:spPr>
        <a:xfrm rot="5400000">
          <a:off x="7860377" y="-1413565"/>
          <a:ext cx="982003" cy="663749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p>
        <a:p>
          <a:pPr marL="457200" lvl="2" indent="-228600" algn="l" defTabSz="889000">
            <a:lnSpc>
              <a:spcPct val="90000"/>
            </a:lnSpc>
            <a:spcBef>
              <a:spcPct val="0"/>
            </a:spcBef>
            <a:spcAft>
              <a:spcPct val="15000"/>
            </a:spcAft>
            <a:buChar char="••"/>
          </a:pPr>
          <a:endParaRPr lang="en-US" sz="2000" kern="1200" dirty="0"/>
        </a:p>
      </dsp:txBody>
      <dsp:txXfrm rot="-5400000">
        <a:off x="5032631" y="1462118"/>
        <a:ext cx="6589559" cy="886129"/>
      </dsp:txXfrm>
    </dsp:sp>
    <dsp:sp modelId="{CB3D3C42-3AAE-43AD-A803-F1AAAE926751}">
      <dsp:nvSpPr>
        <dsp:cNvPr id="0" name=""/>
        <dsp:cNvSpPr/>
      </dsp:nvSpPr>
      <dsp:spPr>
        <a:xfrm>
          <a:off x="196" y="1291431"/>
          <a:ext cx="5032433" cy="1227503"/>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234950" lvl="0" indent="-234950" algn="l" defTabSz="889000" rtl="0">
            <a:lnSpc>
              <a:spcPct val="90000"/>
            </a:lnSpc>
            <a:spcBef>
              <a:spcPct val="0"/>
            </a:spcBef>
            <a:spcAft>
              <a:spcPct val="35000"/>
            </a:spcAft>
          </a:pPr>
          <a:r>
            <a:rPr kumimoji="0" lang="en-US" sz="2000" u="none" strike="noStrike" kern="1200" cap="none" baseline="0" dirty="0">
              <a:ln>
                <a:noFill/>
              </a:ln>
              <a:solidFill>
                <a:schemeClr val="bg1"/>
              </a:solidFill>
              <a:effectLst/>
            </a:rPr>
            <a:t>2. Diviser la description en une ou plusieurs instructions décrivant les conditions d'erreur.</a:t>
          </a:r>
          <a:endParaRPr lang="fr-FR" sz="2000" kern="1200" dirty="0">
            <a:solidFill>
              <a:schemeClr val="bg1"/>
            </a:solidFill>
          </a:endParaRPr>
        </a:p>
      </dsp:txBody>
      <dsp:txXfrm>
        <a:off x="60118" y="1351353"/>
        <a:ext cx="4912589" cy="1107659"/>
      </dsp:txXfrm>
    </dsp:sp>
    <dsp:sp modelId="{2FA98C89-9B68-46C9-A6B6-56D7F2AC2C5F}">
      <dsp:nvSpPr>
        <dsp:cNvPr id="0" name=""/>
        <dsp:cNvSpPr/>
      </dsp:nvSpPr>
      <dsp:spPr>
        <a:xfrm rot="5400000">
          <a:off x="7860377" y="-124686"/>
          <a:ext cx="982003" cy="663749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p>
      </dsp:txBody>
      <dsp:txXfrm rot="-5400000">
        <a:off x="5032631" y="2750997"/>
        <a:ext cx="6589559" cy="886129"/>
      </dsp:txXfrm>
    </dsp:sp>
    <dsp:sp modelId="{6D0D981E-807F-4CAE-8EB8-74D5CB681595}">
      <dsp:nvSpPr>
        <dsp:cNvPr id="0" name=""/>
        <dsp:cNvSpPr/>
      </dsp:nvSpPr>
      <dsp:spPr>
        <a:xfrm>
          <a:off x="196" y="2580310"/>
          <a:ext cx="5032433" cy="1227503"/>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246063" lvl="0" indent="-246063" algn="l" defTabSz="889000" rtl="0">
            <a:lnSpc>
              <a:spcPct val="90000"/>
            </a:lnSpc>
            <a:spcBef>
              <a:spcPct val="0"/>
            </a:spcBef>
            <a:spcAft>
              <a:spcPct val="35000"/>
            </a:spcAft>
          </a:pPr>
          <a:r>
            <a:rPr kumimoji="0" lang="en-US" sz="2000" u="none" strike="noStrike" kern="1200" cap="none" baseline="0" dirty="0">
              <a:ln>
                <a:noFill/>
              </a:ln>
              <a:solidFill>
                <a:schemeClr val="bg1"/>
              </a:solidFill>
              <a:effectLst/>
            </a:rPr>
            <a:t>3. Rédiger la condition d'erreur sous la forme d'une instruction booléenne faisant appel à des formules.</a:t>
          </a:r>
          <a:endParaRPr lang="fr-FR" sz="2000" kern="1200" dirty="0">
            <a:solidFill>
              <a:schemeClr val="bg1"/>
            </a:solidFill>
          </a:endParaRPr>
        </a:p>
      </dsp:txBody>
      <dsp:txXfrm>
        <a:off x="60118" y="2640232"/>
        <a:ext cx="4912589" cy="1107659"/>
      </dsp:txXfrm>
    </dsp:sp>
    <dsp:sp modelId="{2C439138-8989-48B8-BFD2-DC34D333CE66}">
      <dsp:nvSpPr>
        <dsp:cNvPr id="0" name=""/>
        <dsp:cNvSpPr/>
      </dsp:nvSpPr>
      <dsp:spPr>
        <a:xfrm rot="5400000">
          <a:off x="7870691" y="1178780"/>
          <a:ext cx="982003" cy="66083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p>
      </dsp:txBody>
      <dsp:txXfrm rot="-5400000">
        <a:off x="5057533" y="4039876"/>
        <a:ext cx="6560383" cy="886129"/>
      </dsp:txXfrm>
    </dsp:sp>
    <dsp:sp modelId="{9C208E26-8BC9-4B18-9486-5DCF21DC3F80}">
      <dsp:nvSpPr>
        <dsp:cNvPr id="0" name=""/>
        <dsp:cNvSpPr/>
      </dsp:nvSpPr>
      <dsp:spPr>
        <a:xfrm>
          <a:off x="196" y="3869189"/>
          <a:ext cx="5057335" cy="1227503"/>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246063" lvl="0" indent="-246063" algn="l" defTabSz="889000" rtl="0">
            <a:lnSpc>
              <a:spcPct val="90000"/>
            </a:lnSpc>
            <a:spcBef>
              <a:spcPct val="0"/>
            </a:spcBef>
            <a:spcAft>
              <a:spcPct val="35000"/>
            </a:spcAft>
          </a:pPr>
          <a:r>
            <a:rPr kumimoji="0" lang="en-US" sz="2000" u="none" strike="noStrike" kern="1200" cap="none" baseline="0" dirty="0">
              <a:ln>
                <a:noFill/>
              </a:ln>
              <a:solidFill>
                <a:schemeClr val="bg1"/>
              </a:solidFill>
              <a:effectLst/>
            </a:rPr>
            <a:t>4. Rédiger un message d'erreur correspondant à cette condition d'erreur.</a:t>
          </a:r>
          <a:endParaRPr kumimoji="0" lang="fr-FR" sz="2000" b="0" i="0" u="none" strike="noStrike" kern="1200" cap="none" normalizeH="0" baseline="0" dirty="0">
            <a:ln>
              <a:noFill/>
            </a:ln>
            <a:solidFill>
              <a:schemeClr val="bg1"/>
            </a:solidFill>
            <a:effectLst/>
            <a:latin typeface="Salesforce Sans" panose="020B0505020202020203" pitchFamily="34" charset="0"/>
            <a:ea typeface="MS Mincho" pitchFamily="49" charset="-128"/>
            <a:cs typeface="MS PGothic" charset="-128"/>
          </a:endParaRPr>
        </a:p>
      </dsp:txBody>
      <dsp:txXfrm>
        <a:off x="60118" y="3929111"/>
        <a:ext cx="4937491" cy="11076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B53CD-044B-427E-B6D0-852A175F26D2}">
      <dsp:nvSpPr>
        <dsp:cNvPr id="0" name=""/>
        <dsp:cNvSpPr/>
      </dsp:nvSpPr>
      <dsp:spPr>
        <a:xfrm rot="10800000">
          <a:off x="0" y="0"/>
          <a:ext cx="7531100" cy="1676399"/>
        </a:xfrm>
        <a:prstGeom prst="trapezoid">
          <a:avLst>
            <a:gd name="adj" fmla="val 74874"/>
          </a:avLst>
        </a:prstGeom>
        <a:solidFill>
          <a:schemeClr val="accent1">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ts val="0"/>
            </a:spcAft>
          </a:pPr>
          <a:r>
            <a:rPr lang="en-GB" sz="1800" kern="1200" dirty="0"/>
            <a:t>Profil de la société</a:t>
          </a:r>
        </a:p>
        <a:p>
          <a:pPr lvl="0" algn="ctr" defTabSz="800100">
            <a:lnSpc>
              <a:spcPct val="90000"/>
            </a:lnSpc>
            <a:spcBef>
              <a:spcPct val="0"/>
            </a:spcBef>
            <a:spcAft>
              <a:spcPts val="0"/>
            </a:spcAft>
          </a:pPr>
          <a:r>
            <a:rPr lang="en-GB" sz="1800" kern="1200" dirty="0"/>
            <a:t>Paramètres de l'interface utilisateur</a:t>
          </a:r>
        </a:p>
        <a:p>
          <a:pPr lvl="0" algn="ctr" defTabSz="800100">
            <a:lnSpc>
              <a:spcPct val="90000"/>
            </a:lnSpc>
            <a:spcBef>
              <a:spcPct val="0"/>
            </a:spcBef>
            <a:spcAft>
              <a:spcPts val="0"/>
            </a:spcAft>
          </a:pPr>
          <a:r>
            <a:rPr lang="en-GB" sz="1800" kern="1200" dirty="0"/>
            <a:t>Paramètres du calendrier</a:t>
          </a:r>
        </a:p>
        <a:p>
          <a:pPr lvl="0" algn="ctr" defTabSz="800100">
            <a:lnSpc>
              <a:spcPct val="90000"/>
            </a:lnSpc>
            <a:spcBef>
              <a:spcPct val="0"/>
            </a:spcBef>
            <a:spcAft>
              <a:spcPts val="0"/>
            </a:spcAft>
          </a:pPr>
          <a:r>
            <a:rPr lang="en-GB" sz="1800" kern="1200" dirty="0"/>
            <a:t>Paramètres de recherche</a:t>
          </a:r>
        </a:p>
        <a:p>
          <a:pPr lvl="0" algn="ctr" defTabSz="800100">
            <a:lnSpc>
              <a:spcPct val="90000"/>
            </a:lnSpc>
            <a:spcBef>
              <a:spcPct val="0"/>
            </a:spcBef>
            <a:spcAft>
              <a:spcPts val="0"/>
            </a:spcAft>
          </a:pPr>
          <a:r>
            <a:rPr lang="en-GB" sz="1800" kern="1200" dirty="0"/>
            <a:t>Chatter</a:t>
          </a:r>
          <a:endParaRPr lang="fr-FR" sz="1800" kern="1200" dirty="0"/>
        </a:p>
      </dsp:txBody>
      <dsp:txXfrm rot="-10800000">
        <a:off x="1317942" y="0"/>
        <a:ext cx="4895215" cy="1676399"/>
      </dsp:txXfrm>
    </dsp:sp>
    <dsp:sp modelId="{D91619B6-DCFE-4D56-A765-6770825D5320}">
      <dsp:nvSpPr>
        <dsp:cNvPr id="0" name=""/>
        <dsp:cNvSpPr/>
      </dsp:nvSpPr>
      <dsp:spPr>
        <a:xfrm rot="10800000">
          <a:off x="1265224" y="1686558"/>
          <a:ext cx="5020733" cy="1676399"/>
        </a:xfrm>
        <a:prstGeom prst="trapezoid">
          <a:avLst>
            <a:gd name="adj" fmla="val 74874"/>
          </a:avLst>
        </a:prstGeom>
        <a:solidFill>
          <a:schemeClr val="accent1">
            <a:shade val="80000"/>
            <a:hueOff val="301218"/>
            <a:satOff val="-16603"/>
            <a:lumOff val="1763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kern="1200" dirty="0"/>
            <a:t>Profil de </a:t>
          </a:r>
          <a:br>
            <a:rPr lang="en-GB" sz="1800" kern="1200" dirty="0"/>
          </a:br>
          <a:r>
            <a:rPr lang="en-GB" sz="1800" kern="1200" dirty="0" err="1"/>
            <a:t>l'utilisateur</a:t>
          </a:r>
          <a:endParaRPr lang="fr-FR" sz="1800" kern="1200" dirty="0"/>
        </a:p>
      </dsp:txBody>
      <dsp:txXfrm rot="-10800000">
        <a:off x="2143853" y="1686558"/>
        <a:ext cx="3263476" cy="1676399"/>
      </dsp:txXfrm>
    </dsp:sp>
    <dsp:sp modelId="{03169C9B-EBB5-4F9C-BF79-F86B4F959DAA}">
      <dsp:nvSpPr>
        <dsp:cNvPr id="0" name=""/>
        <dsp:cNvSpPr/>
      </dsp:nvSpPr>
      <dsp:spPr>
        <a:xfrm rot="10800000">
          <a:off x="2510366" y="3352799"/>
          <a:ext cx="2510366" cy="1676399"/>
        </a:xfrm>
        <a:prstGeom prst="trapezoid">
          <a:avLst>
            <a:gd name="adj" fmla="val 74874"/>
          </a:avLst>
        </a:prstGeom>
        <a:solidFill>
          <a:schemeClr val="accent1">
            <a:shade val="80000"/>
            <a:hueOff val="602435"/>
            <a:satOff val="-33205"/>
            <a:lumOff val="352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t" anchorCtr="0">
          <a:noAutofit/>
        </a:bodyPr>
        <a:lstStyle/>
        <a:p>
          <a:pPr lvl="0" algn="ctr" defTabSz="800100">
            <a:lnSpc>
              <a:spcPct val="90000"/>
            </a:lnSpc>
            <a:spcBef>
              <a:spcPct val="0"/>
            </a:spcBef>
            <a:spcAft>
              <a:spcPts val="0"/>
            </a:spcAft>
          </a:pPr>
          <a:r>
            <a:rPr lang="en-GB" sz="1800" kern="1200" dirty="0"/>
            <a:t>Utilisateur</a:t>
          </a:r>
        </a:p>
        <a:p>
          <a:pPr lvl="0" algn="ctr" defTabSz="800100">
            <a:lnSpc>
              <a:spcPct val="90000"/>
            </a:lnSpc>
            <a:spcBef>
              <a:spcPct val="0"/>
            </a:spcBef>
            <a:spcAft>
              <a:spcPts val="0"/>
            </a:spcAft>
          </a:pPr>
          <a:r>
            <a:rPr lang="en-GB" sz="1800" kern="1200" dirty="0"/>
            <a:t> </a:t>
          </a:r>
          <a:r>
            <a:rPr lang="en-GB" sz="1800" kern="1200" dirty="0" err="1"/>
            <a:t>Enregistrement</a:t>
          </a:r>
          <a:endParaRPr lang="en-GB" sz="1800" kern="1200" dirty="0"/>
        </a:p>
        <a:p>
          <a:pPr lvl="0" algn="ctr" defTabSz="800100">
            <a:lnSpc>
              <a:spcPct val="90000"/>
            </a:lnSpc>
            <a:spcBef>
              <a:spcPct val="0"/>
            </a:spcBef>
            <a:spcAft>
              <a:spcPts val="0"/>
            </a:spcAft>
          </a:pPr>
          <a:endParaRPr lang="en-GB" sz="1800" kern="1200" dirty="0"/>
        </a:p>
      </dsp:txBody>
      <dsp:txXfrm rot="-10800000">
        <a:off x="2510366" y="3352799"/>
        <a:ext cx="2510366" cy="1676399"/>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tags" Target="../tags/tag102.xml"/><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flipV="1">
            <a:off x="0" y="9555402"/>
            <a:ext cx="7315200" cy="4579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73" tIns="46237" rIns="92473" bIns="46237" rtlCol="0" anchor="ctr"/>
          <a:lstStyle/>
          <a:p>
            <a:pPr algn="ctr"/>
            <a:endParaRPr lang="en-US" dirty="0">
              <a:latin typeface="Salesforce Sans" panose="020B0505020202020203" pitchFamily="34" charset="0"/>
            </a:endParaRPr>
          </a:p>
        </p:txBody>
      </p:sp>
      <p:sp>
        <p:nvSpPr>
          <p:cNvPr id="7" name="Footer Placeholder 6"/>
          <p:cNvSpPr>
            <a:spLocks noGrp="1" noChangeArrowheads="1"/>
          </p:cNvSpPr>
          <p:nvPr>
            <p:ph type="ftr" sz="quarter" idx="2"/>
          </p:nvPr>
        </p:nvSpPr>
        <p:spPr bwMode="black">
          <a:xfrm>
            <a:off x="4066785" y="9066650"/>
            <a:ext cx="2087921" cy="256524"/>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bg1"/>
                </a:solidFill>
                <a:latin typeface="Arial" pitchFamily="34" charset="0"/>
                <a:cs typeface="Arial" pitchFamily="34" charset="0"/>
              </a:defRPr>
            </a:lvl1pPr>
          </a:lstStyle>
          <a:p>
            <a:r>
              <a:rPr lang="fr-FR" dirty="0">
                <a:solidFill>
                  <a:schemeClr val="tx1"/>
                </a:solidFill>
                <a:latin typeface="Salesforce Sans" panose="020B0505020202020203" pitchFamily="34" charset="0"/>
              </a:rPr>
              <a:t>© Copyright 2017 salesforce.com, inc.</a:t>
            </a:r>
          </a:p>
        </p:txBody>
      </p:sp>
      <p:sp>
        <p:nvSpPr>
          <p:cNvPr id="8" name="Slide Number Placeholder 7"/>
          <p:cNvSpPr>
            <a:spLocks noGrp="1" noChangeArrowheads="1"/>
          </p:cNvSpPr>
          <p:nvPr>
            <p:ph type="sldNum" sz="quarter" idx="3"/>
          </p:nvPr>
        </p:nvSpPr>
        <p:spPr bwMode="black">
          <a:xfrm>
            <a:off x="6193338" y="9066644"/>
            <a:ext cx="555339" cy="25653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bg1"/>
                </a:solidFill>
                <a:latin typeface="Arial" pitchFamily="34" charset="0"/>
                <a:cs typeface="Arial" pitchFamily="34" charset="0"/>
              </a:defRPr>
            </a:lvl1pPr>
          </a:lstStyle>
          <a:p>
            <a:pPr>
              <a:defRPr/>
            </a:pPr>
            <a:fld id="{B4ABCAC1-5A0E-4D41-9DFA-A4558277763A}" type="slidenum">
              <a:rPr lang="en-US" smtClean="0">
                <a:solidFill>
                  <a:schemeClr val="tx1"/>
                </a:solidFill>
                <a:latin typeface="Salesforce Sans" panose="020B0505020202020203" pitchFamily="34" charset="0"/>
              </a:rPr>
              <a:pPr>
                <a:defRPr/>
              </a:pPr>
              <a:t>‹#›</a:t>
            </a:fld>
            <a:endParaRPr lang="fr-FR" dirty="0">
              <a:solidFill>
                <a:schemeClr val="tx1"/>
              </a:solidFill>
              <a:latin typeface="Salesforce Sans" panose="020B0505020202020203" pitchFamily="34" charset="0"/>
            </a:endParaRPr>
          </a:p>
        </p:txBody>
      </p:sp>
      <p:sp>
        <p:nvSpPr>
          <p:cNvPr id="11" name="Rectangle 10"/>
          <p:cNvSpPr/>
          <p:nvPr/>
        </p:nvSpPr>
        <p:spPr>
          <a:xfrm>
            <a:off x="0" y="1"/>
            <a:ext cx="7315200" cy="4579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73" tIns="46237" rIns="92473" bIns="46237" rtlCol="0" anchor="ctr"/>
          <a:lstStyle/>
          <a:p>
            <a:pPr algn="ctr"/>
            <a:endParaRPr lang="en-US" dirty="0">
              <a:latin typeface="Salesforce Sans" panose="020B0505020202020203" pitchFamily="34" charset="0"/>
            </a:endParaRPr>
          </a:p>
        </p:txBody>
      </p:sp>
      <p:sp>
        <p:nvSpPr>
          <p:cNvPr id="12" name="Rectangle 2"/>
          <p:cNvSpPr>
            <a:spLocks noGrp="1" noChangeArrowheads="1"/>
          </p:cNvSpPr>
          <p:nvPr>
            <p:ph type="hdr" sz="quarter"/>
          </p:nvPr>
        </p:nvSpPr>
        <p:spPr bwMode="black">
          <a:xfrm>
            <a:off x="0" y="77949"/>
            <a:ext cx="7315200" cy="31181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lnSpc>
                <a:spcPct val="85000"/>
              </a:lnSpc>
              <a:defRPr sz="800" b="0">
                <a:solidFill>
                  <a:schemeClr val="bg1"/>
                </a:solidFill>
                <a:latin typeface="Arial" pitchFamily="34" charset="0"/>
                <a:cs typeface="Arial" pitchFamily="34" charset="0"/>
              </a:defRPr>
            </a:lvl1pPr>
          </a:lstStyle>
          <a:p>
            <a:pPr>
              <a:defRPr/>
            </a:pPr>
            <a:r>
              <a:rPr lang="fr-FR" sz="1000" b="1" cap="all" dirty="0">
                <a:solidFill>
                  <a:schemeClr val="tx1"/>
                </a:solidFill>
                <a:latin typeface="Salesforce Sans Light" panose="020B0305020202020203" pitchFamily="34" charset="0"/>
              </a:rPr>
              <a:t>L'essentiel de l'administration pour les nouveaux administrateurs</a:t>
            </a:r>
          </a:p>
          <a:p>
            <a:pPr>
              <a:defRPr/>
            </a:pPr>
            <a:r>
              <a:rPr lang="fr-FR" sz="900" b="1" cap="all" dirty="0">
                <a:solidFill>
                  <a:schemeClr val="tx1"/>
                </a:solidFill>
                <a:latin typeface="Salesforce Sans Light" panose="020B0305020202020203" pitchFamily="34" charset="0"/>
              </a:rPr>
              <a:t>(Enterprise Edition, Performance Edition et Unlimited Edition)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765" y="8924234"/>
            <a:ext cx="1435556" cy="478822"/>
          </a:xfrm>
          <a:prstGeom prst="rect">
            <a:avLst/>
          </a:prstGeom>
        </p:spPr>
      </p:pic>
    </p:spTree>
    <p:custDataLst>
      <p:tags r:id="rId2"/>
    </p:custDataLst>
    <p:extLst>
      <p:ext uri="{BB962C8B-B14F-4D97-AF65-F5344CB8AC3E}">
        <p14:creationId xmlns:p14="http://schemas.microsoft.com/office/powerpoint/2010/main" val="86558948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42240" y="82343"/>
            <a:ext cx="5440363" cy="3006297"/>
          </a:xfrm>
          <a:prstGeom prst="rect">
            <a:avLst/>
          </a:prstGeom>
          <a:noFill/>
          <a:ln w="12700">
            <a:solidFill>
              <a:prstClr val="black"/>
            </a:solidFill>
          </a:ln>
        </p:spPr>
        <p:txBody>
          <a:bodyPr vert="horz" lIns="98133" tIns="49067" rIns="98133" bIns="49067" rtlCol="0" anchor="ctr"/>
          <a:lstStyle/>
          <a:p>
            <a:endParaRPr lang="en-US" dirty="0"/>
          </a:p>
        </p:txBody>
      </p:sp>
      <p:sp>
        <p:nvSpPr>
          <p:cNvPr id="7" name="Rectangle 2"/>
          <p:cNvSpPr>
            <a:spLocks noGrp="1" noChangeArrowheads="1"/>
          </p:cNvSpPr>
          <p:nvPr>
            <p:ph type="hdr" sz="quarter"/>
          </p:nvPr>
        </p:nvSpPr>
        <p:spPr bwMode="white">
          <a:xfrm>
            <a:off x="142241" y="9354119"/>
            <a:ext cx="4307520" cy="247089"/>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lnSpc>
                <a:spcPct val="85000"/>
              </a:lnSpc>
              <a:defRPr sz="800" b="0">
                <a:solidFill>
                  <a:schemeClr val="tx1"/>
                </a:solidFill>
                <a:latin typeface="Salesforce Sans" panose="020B0505020202020203" pitchFamily="34" charset="0"/>
                <a:cs typeface="Arial" pitchFamily="34" charset="0"/>
              </a:defRPr>
            </a:lvl1pPr>
          </a:lstStyle>
          <a:p>
            <a:pPr>
              <a:defRPr/>
            </a:pPr>
            <a:r>
              <a:rPr lang="fr-FR"/>
              <a:t>L'essentiel de l'administration pour les nouveaux administrateurs</a:t>
            </a:r>
          </a:p>
          <a:p>
            <a:pPr>
              <a:defRPr/>
            </a:pPr>
            <a:r>
              <a:rPr lang="fr-FR"/>
              <a:t>(Enterprise Edition, Performance Edition et Unlimited Edition)</a:t>
            </a:r>
          </a:p>
        </p:txBody>
      </p:sp>
      <p:sp>
        <p:nvSpPr>
          <p:cNvPr id="8" name="Rectangle 5"/>
          <p:cNvSpPr>
            <a:spLocks noGrp="1" noChangeArrowheads="1"/>
          </p:cNvSpPr>
          <p:nvPr>
            <p:ph type="body" sz="quarter" idx="3"/>
          </p:nvPr>
        </p:nvSpPr>
        <p:spPr bwMode="auto">
          <a:xfrm>
            <a:off x="164192" y="3153928"/>
            <a:ext cx="7008768" cy="6101832"/>
          </a:xfrm>
          <a:prstGeom prst="rect">
            <a:avLst/>
          </a:prstGeom>
          <a:noFill/>
          <a:ln w="9525">
            <a:noFill/>
            <a:miter lim="800000"/>
            <a:headEnd/>
            <a:tailEnd/>
          </a:ln>
          <a:effectLst/>
        </p:spPr>
        <p:txBody>
          <a:bodyPr vert="horz" wrap="square" lIns="93345" tIns="46673" rIns="93345" bIns="46673"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Rectangle 6"/>
          <p:cNvSpPr>
            <a:spLocks noGrp="1" noChangeArrowheads="1"/>
          </p:cNvSpPr>
          <p:nvPr>
            <p:ph type="ftr" sz="quarter" idx="4"/>
          </p:nvPr>
        </p:nvSpPr>
        <p:spPr bwMode="white">
          <a:xfrm>
            <a:off x="4486623" y="9344676"/>
            <a:ext cx="2087921" cy="256524"/>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tx1"/>
                </a:solidFill>
                <a:latin typeface="Arial" pitchFamily="34" charset="0"/>
                <a:cs typeface="Arial" pitchFamily="34" charset="0"/>
              </a:defRPr>
            </a:lvl1pPr>
          </a:lstStyle>
          <a:p>
            <a:r>
              <a:rPr lang="fr-FR" dirty="0">
                <a:latin typeface="Salesforce Sans" panose="020B0505020202020203" pitchFamily="34" charset="0"/>
              </a:rPr>
              <a:t>© Copyright 2017 salesforce.com, inc.</a:t>
            </a:r>
          </a:p>
        </p:txBody>
      </p:sp>
      <p:sp>
        <p:nvSpPr>
          <p:cNvPr id="10" name="Rectangle 7"/>
          <p:cNvSpPr>
            <a:spLocks noGrp="1" noChangeArrowheads="1"/>
          </p:cNvSpPr>
          <p:nvPr>
            <p:ph type="sldNum" sz="quarter" idx="5"/>
          </p:nvPr>
        </p:nvSpPr>
        <p:spPr bwMode="white">
          <a:xfrm>
            <a:off x="6613176" y="9344671"/>
            <a:ext cx="555339" cy="25653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tx1"/>
                </a:solidFill>
                <a:latin typeface="Salesforce Sans" panose="020B0505020202020203" pitchFamily="34" charset="0"/>
                <a:cs typeface="Arial" pitchFamily="34" charset="0"/>
              </a:defRPr>
            </a:lvl1pPr>
          </a:lstStyle>
          <a:p>
            <a:pPr>
              <a:defRPr/>
            </a:pPr>
            <a:fld id="{B4ABCAC1-5A0E-4D41-9DFA-A4558277763A}" type="slidenum">
              <a:rPr lang="en-US" smtClean="0"/>
              <a:pPr>
                <a:defRPr/>
              </a:pPr>
              <a:t>‹#›</a:t>
            </a:fld>
            <a:endParaRPr lang="fr-FR" dirty="0"/>
          </a:p>
        </p:txBody>
      </p:sp>
      <p:cxnSp>
        <p:nvCxnSpPr>
          <p:cNvPr id="13" name="Straight Connector 12"/>
          <p:cNvCxnSpPr/>
          <p:nvPr/>
        </p:nvCxnSpPr>
        <p:spPr bwMode="white">
          <a:xfrm>
            <a:off x="4466681" y="9292271"/>
            <a:ext cx="0" cy="3089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6593925" y="9296611"/>
            <a:ext cx="0" cy="3045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8320" y="319568"/>
            <a:ext cx="1631058" cy="544032"/>
          </a:xfrm>
          <a:prstGeom prst="rect">
            <a:avLst/>
          </a:prstGeom>
        </p:spPr>
      </p:pic>
    </p:spTree>
    <p:extLst>
      <p:ext uri="{BB962C8B-B14F-4D97-AF65-F5344CB8AC3E}">
        <p14:creationId xmlns:p14="http://schemas.microsoft.com/office/powerpoint/2010/main" val="1659316227"/>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443"/>
      </a:spcBef>
      <a:buClr>
        <a:srgbClr val="000000"/>
      </a:buClr>
      <a:buFont typeface="Arial" pitchFamily="-112" charset="0"/>
      <a:buNone/>
      <a:defRPr sz="1000" kern="1200">
        <a:solidFill>
          <a:schemeClr val="tx1"/>
        </a:solidFill>
        <a:latin typeface="Salesforce Sans" panose="020B0505020202020203" pitchFamily="34" charset="0"/>
        <a:ea typeface="+mn-ea"/>
        <a:cs typeface="Arial" pitchFamily="34" charset="0"/>
      </a:defRPr>
    </a:lvl1pPr>
    <a:lvl2pPr marL="231775" indent="-231775" algn="l" defTabSz="914400" rtl="0" eaLnBrk="1" latinLnBrk="0" hangingPunct="1">
      <a:buFont typeface="Wingdings" pitchFamily="2" charset="2"/>
      <a:buChar char="§"/>
      <a:defRPr sz="1000" kern="1200">
        <a:solidFill>
          <a:schemeClr val="tx1"/>
        </a:solidFill>
        <a:latin typeface="Arial" pitchFamily="34" charset="0"/>
        <a:ea typeface="+mn-ea"/>
        <a:cs typeface="Arial" pitchFamily="34" charset="0"/>
      </a:defRPr>
    </a:lvl2pPr>
    <a:lvl3pPr marL="457200" indent="-225425" algn="l" defTabSz="914400" rtl="0" eaLnBrk="1" latinLnBrk="0" hangingPunct="1">
      <a:buFont typeface="Arial" pitchFamily="34" charset="0"/>
      <a:buChar char="–"/>
      <a:defRPr sz="1000" kern="1200">
        <a:solidFill>
          <a:schemeClr val="tx1"/>
        </a:solidFill>
        <a:latin typeface="Arial" pitchFamily="34" charset="0"/>
        <a:ea typeface="+mn-ea"/>
        <a:cs typeface="Arial" pitchFamily="34" charset="0"/>
      </a:defRPr>
    </a:lvl3pPr>
    <a:lvl4pPr marL="688975" indent="-231775" algn="l" defTabSz="914400" rtl="0" eaLnBrk="1" latinLnBrk="0" hangingPunct="1">
      <a:buFont typeface="Arial" pitchFamily="34" charset="0"/>
      <a:buChar char="•"/>
      <a:defRPr sz="1000" kern="1200">
        <a:solidFill>
          <a:schemeClr val="tx1"/>
        </a:solidFill>
        <a:latin typeface="Arial" pitchFamily="34" charset="0"/>
        <a:ea typeface="+mn-ea"/>
        <a:cs typeface="Arial" pitchFamily="34" charset="0"/>
      </a:defRPr>
    </a:lvl4pPr>
    <a:lvl5pPr marL="914400" indent="-225425" algn="l" defTabSz="914400" rtl="0" eaLnBrk="1" latinLnBrk="0" hangingPunct="1">
      <a:buFont typeface="Arial" pitchFamily="34" charset="0"/>
      <a:buChar char="–"/>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eveloper.salesforce.com/docs/atlas.en-us.186.0.salesforce1admin.meta/salesforce1admin/salesforce1_guide_introduction.htm"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res.cloudinary.com/hy4kyit2a/image/upload/s1_admin_cheatsheet_cheatsheet.pdf"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www.salesforce.com/products/sales-cloud/features/crm-email-connector/"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alesforce.com/"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slide" Target="../slides/slide134.xml"/><Relationship Id="rId2" Type="http://schemas.openxmlformats.org/officeDocument/2006/relationships/notesMaster" Target="../notesMasters/notesMaster1.xml"/><Relationship Id="rId1" Type="http://schemas.openxmlformats.org/officeDocument/2006/relationships/tags" Target="../tags/tag235.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help.salesforce.com/apex/HTViewSolution?id=000232553"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content.trust.salesforce.com/trust/en/learn/bestpractices/"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releasenotes.docs.salesforce.com/en-us/summer16/release-notes/rn_security_ps_hcheck_addlsettings.htm"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slide" Target="../slides/slide185.xml"/><Relationship Id="rId2" Type="http://schemas.openxmlformats.org/officeDocument/2006/relationships/notesMaster" Target="../notesMasters/notesMaster1.xml"/><Relationship Id="rId1" Type="http://schemas.openxmlformats.org/officeDocument/2006/relationships/tags" Target="../tags/tag289.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3" Type="http://schemas.openxmlformats.org/officeDocument/2006/relationships/slide" Target="../slides/slide207.xml"/><Relationship Id="rId2" Type="http://schemas.openxmlformats.org/officeDocument/2006/relationships/notesMaster" Target="../notesMasters/notesMaster1.xml"/><Relationship Id="rId1" Type="http://schemas.openxmlformats.org/officeDocument/2006/relationships/tags" Target="../tags/tag313.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releasenotes.docs.salesforce.com/en-us/spring17/release-notes/fields_lookup_filters_dependent_lookups.htm"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releasenotes.docs.salesforce.com/en-us/spring17/release-notes/fields_lookup_filters_dependent_lookups.htm" TargetMode="External"/><Relationship Id="rId2" Type="http://schemas.openxmlformats.org/officeDocument/2006/relationships/slide" Target="../slides/slide253.xml"/><Relationship Id="rId1" Type="http://schemas.openxmlformats.org/officeDocument/2006/relationships/notesMaster" Target="../notesMasters/notesMaster1.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380.png"/></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3" Type="http://schemas.openxmlformats.org/officeDocument/2006/relationships/hyperlink" Target="http://www.webassessor.com/salesforce" TargetMode="External"/><Relationship Id="rId2" Type="http://schemas.openxmlformats.org/officeDocument/2006/relationships/slide" Target="../slides/slide533.xml"/><Relationship Id="rId1" Type="http://schemas.openxmlformats.org/officeDocument/2006/relationships/notesMaster" Target="../notesMasters/notesMaster1.xml"/><Relationship Id="rId4" Type="http://schemas.openxmlformats.org/officeDocument/2006/relationships/hyperlink" Target="http://certification.force.com/pkb/articles/Public_KB/Online-Proctoring-Completing-Your-Exam-Remotely" TargetMode="Externa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47500" lnSpcReduction="20000"/>
          </a:bodyPr>
          <a:lstStyle/>
          <a:p>
            <a:r>
              <a:rPr lang="en-US" dirty="0"/>
              <a:t>Enterprise, Performance, and Unlimited</a:t>
            </a:r>
            <a:r>
              <a:rPr lang="en-US" baseline="0" dirty="0"/>
              <a:t> </a:t>
            </a:r>
            <a:r>
              <a:rPr lang="en-US" dirty="0"/>
              <a:t>Editions – Spring ‘17</a:t>
            </a:r>
          </a:p>
          <a:p>
            <a:endParaRPr lang="en-US" dirty="0"/>
          </a:p>
          <a:p>
            <a:r>
              <a:rPr lang="en-US" dirty="0"/>
              <a:t>Revised January, 2017</a:t>
            </a:r>
          </a:p>
          <a:p>
            <a:endParaRPr lang="en-GB" dirty="0">
              <a:solidFill>
                <a:schemeClr val="tx1"/>
              </a:solidFill>
            </a:endParaRPr>
          </a:p>
          <a:p>
            <a:r>
              <a:rPr lang="en-GB" dirty="0">
                <a:solidFill>
                  <a:schemeClr val="tx1"/>
                </a:solidFill>
              </a:rPr>
              <a:t>Use this as the Instructor slide deck for courses</a:t>
            </a:r>
            <a:r>
              <a:rPr lang="en-GB" baseline="0" dirty="0">
                <a:solidFill>
                  <a:schemeClr val="tx1"/>
                </a:solidFill>
              </a:rPr>
              <a:t> running from October, 2016 onwards.</a:t>
            </a:r>
          </a:p>
          <a:p>
            <a:r>
              <a:rPr lang="en-GB" baseline="0" dirty="0">
                <a:solidFill>
                  <a:schemeClr val="tx1"/>
                </a:solidFill>
              </a:rPr>
              <a:t>This deck should be used with the following printed manuals (check code on cover):</a:t>
            </a:r>
          </a:p>
          <a:p>
            <a:pPr marL="228600" indent="-228600">
              <a:buAutoNum type="arabicPeriod"/>
            </a:pPr>
            <a:r>
              <a:rPr lang="en-GB" baseline="0" dirty="0">
                <a:solidFill>
                  <a:schemeClr val="tx1"/>
                </a:solidFill>
              </a:rPr>
              <a:t>Student Guide: Code not available yet</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GB" baseline="0" dirty="0">
                <a:solidFill>
                  <a:schemeClr val="tx1"/>
                </a:solidFill>
              </a:rPr>
              <a:t>Exercise Guide: Code not available yet</a:t>
            </a:r>
            <a:endParaRPr lang="en-GB" baseline="0" dirty="0"/>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endParaRPr lang="en-GB" baseline="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Characters in ADM201:</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GB" baseline="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Company: AW Computing</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John Wiseman - CEO</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Brent </a:t>
            </a:r>
            <a:r>
              <a:rPr lang="en-GB" baseline="0" dirty="0" err="1"/>
              <a:t>Bassi</a:t>
            </a:r>
            <a:r>
              <a:rPr lang="en-GB" baseline="0" dirty="0"/>
              <a:t> - VP Finance</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Allison Wheeler - VP Global Sales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Conner McCoy - VP Marketing</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Noah Larkin - VP Services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Ling Wu - VP Human Resources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Desmond Castillo - Head of Legal Counsel</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Phil Smith -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Matt Wilson -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An Lin - APAC Sales Director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err="1"/>
              <a:t>Fumiko</a:t>
            </a:r>
            <a:r>
              <a:rPr lang="en-GB" baseline="0" dirty="0"/>
              <a:t> Suzuki - APAC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err="1"/>
              <a:t>Jin</a:t>
            </a:r>
            <a:r>
              <a:rPr lang="en-GB" baseline="0" dirty="0"/>
              <a:t> Chang - APAC Sales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Yuko Ishikawa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Courtney Brown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Tony Jenkins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Alan Wong - Sales Ops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Roberta </a:t>
            </a:r>
            <a:r>
              <a:rPr lang="en-GB" baseline="0" dirty="0" err="1"/>
              <a:t>Spada</a:t>
            </a:r>
            <a:r>
              <a:rPr lang="en-GB" baseline="0" dirty="0"/>
              <a:t> - Customer Support Director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Tim Howe - Customer Support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Robin Kramer - Customer Support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Cara Ng - Customer Support Rep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Amy Daniels - Sales Engineer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aseline="0" dirty="0"/>
              <a:t>Kevin Bailey - Sales Engineer</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GB" baseline="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20452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pPr defTabSz="981334">
              <a:spcBef>
                <a:spcPct val="0"/>
              </a:spcBef>
              <a:defRPr/>
            </a:pPr>
            <a:r>
              <a:rPr lang="en-US" b="1" dirty="0">
                <a:solidFill>
                  <a:srgbClr val="000000"/>
                </a:solidFill>
                <a:ea typeface="Arial" pitchFamily="-112" charset="0"/>
                <a:cs typeface="Arial" pitchFamily="-112" charset="0"/>
                <a:sym typeface="Arial" pitchFamily="-112" charset="0"/>
              </a:rPr>
              <a:t>Teaching Points</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a:solidFill>
                  <a:schemeClr val="tx1"/>
                </a:solidFill>
                <a:ea typeface="+mn-ea"/>
              </a:rPr>
              <a:t>Dinm, </a:t>
            </a:r>
            <a:r>
              <a:rPr lang="en-US" sz="1000" u="none" kern="1200" baseline="0" dirty="0">
                <a:solidFill>
                  <a:schemeClr val="tx1"/>
                </a:solidFill>
                <a:ea typeface="+mn-ea"/>
              </a:rPr>
              <a:t>Salesforce has been a driver for enterprise cloud computing.</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dirty="0">
                <a:solidFill>
                  <a:schemeClr val="tx1"/>
                </a:solidFill>
                <a:ea typeface="+mn-ea"/>
              </a:rPr>
              <a:t>With cloud computing, we are helping the world shift from mainframe to client-server, to the Cloud.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dirty="0">
                <a:solidFill>
                  <a:schemeClr val="tx1"/>
                </a:solidFill>
                <a:ea typeface="+mn-ea"/>
              </a:rPr>
              <a:t>Cloud computing is a delivery model that allows you to access any application over the Internet.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dirty="0">
                <a:solidFill>
                  <a:schemeClr val="tx1"/>
                </a:solidFill>
                <a:ea typeface="+mn-ea"/>
              </a:rPr>
              <a:t>This shift to cloud computing has triggered more innovation in the form of a new Technology Model, New Business Model, and a new Philanthropic Model.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u="none" kern="1200" baseline="0" dirty="0">
                <a:solidFill>
                  <a:schemeClr val="tx1"/>
                </a:solidFill>
                <a:ea typeface="+mn-ea"/>
              </a:rPr>
              <a:t>It provides enterprises the fastest path to success. Unlike client server and mainframe, you don’t have to buy or manage hardware, software, or infrastructure.  </a:t>
            </a:r>
          </a:p>
          <a:p>
            <a:pPr marL="228600" indent="-228600">
              <a:buFont typeface="+mj-lt"/>
              <a:buAutoNum type="arabicPeriod"/>
            </a:pPr>
            <a:r>
              <a:rPr lang="en-US" sz="1000" u="none" kern="1200" baseline="0" dirty="0">
                <a:solidFill>
                  <a:schemeClr val="tx1"/>
                </a:solidFill>
                <a:ea typeface="+mn-ea"/>
              </a:rPr>
              <a:t>With a subscription model, you pay fixed predictable monthly payments with no large, upfront capital expenditures.  </a:t>
            </a:r>
          </a:p>
          <a:p>
            <a:pPr marL="228600" indent="-228600">
              <a:buFont typeface="+mj-lt"/>
              <a:buAutoNum type="arabicPeriod"/>
            </a:pPr>
            <a:r>
              <a:rPr lang="en-US" sz="1000" u="none" kern="1200" baseline="0" dirty="0">
                <a:solidFill>
                  <a:schemeClr val="tx1"/>
                </a:solidFill>
                <a:ea typeface="+mn-ea"/>
              </a:rPr>
              <a:t>And with automatic upgrades, we automatically upgrade you three times a year. This means that you are always getting the latest innovation so you can focus on your business, not technology.</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568578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492125"/>
            <a:ext cx="7493001" cy="4216400"/>
          </a:xfrm>
        </p:spPr>
      </p:sp>
      <p:sp>
        <p:nvSpPr>
          <p:cNvPr id="3" name="Notes Placeholder 2"/>
          <p:cNvSpPr>
            <a:spLocks noGrp="1"/>
          </p:cNvSpPr>
          <p:nvPr>
            <p:ph type="body" idx="1"/>
          </p:nvPr>
        </p:nvSpPr>
        <p:spPr>
          <a:xfrm>
            <a:off x="732182" y="4559998"/>
            <a:ext cx="5850838" cy="4321031"/>
          </a:xfrm>
          <a:prstGeom prst="rect">
            <a:avLst/>
          </a:prstGeom>
        </p:spPr>
        <p:txBody>
          <a:bodyPr lIns="97027" tIns="48513" rIns="97027" bIns="48513">
            <a:normAutofit/>
          </a:bodyPr>
          <a:lstStyle/>
          <a:p>
            <a:r>
              <a:rPr lang="en-US" b="1" dirty="0"/>
              <a:t>Teaching Points:</a:t>
            </a:r>
            <a:endParaRPr lang="en-US" dirty="0"/>
          </a:p>
          <a:p>
            <a:pPr marL="0" lvl="1" defTabSz="970159">
              <a:defRPr/>
            </a:pPr>
            <a:r>
              <a:rPr lang="en-US" sz="1100" dirty="0">
                <a:latin typeface="Salesforce Sans" panose="020B0505020202020203" pitchFamily="34" charset="0"/>
              </a:rPr>
              <a:t>Users must have the "API Enabled" permission enabled to access Salesforce1.</a:t>
            </a:r>
            <a:endParaRPr lang="en-US" dirty="0">
              <a:latin typeface="Salesforce Sans" panose="020B0505020202020203" pitchFamily="34" charset="0"/>
            </a:endParaRPr>
          </a:p>
          <a:p>
            <a:pPr marL="0" lvl="1" defTabSz="970159">
              <a:defRPr/>
            </a:pPr>
            <a:endParaRPr lang="en-US" dirty="0">
              <a:latin typeface="Salesforce Sans" panose="020B0505020202020203" pitchFamily="34" charset="0"/>
            </a:endParaRPr>
          </a:p>
          <a:p>
            <a:r>
              <a:rPr lang="en-US" b="1" dirty="0"/>
              <a:t>Extra Materials:</a:t>
            </a:r>
          </a:p>
          <a:p>
            <a:pPr marL="0" lvl="1" defTabSz="936980">
              <a:defRPr/>
            </a:pPr>
            <a:r>
              <a:rPr lang="en-US" dirty="0">
                <a:latin typeface="Salesforce Sans" panose="020B0505020202020203" pitchFamily="34" charset="0"/>
              </a:rPr>
              <a:t>If students would like to learn more, point them to the Getting Started: Administering Salesforce1 training available from Help and Training.</a:t>
            </a:r>
          </a:p>
          <a:p>
            <a:pPr marL="0" lvl="1" defTabSz="936980">
              <a:defRPr/>
            </a:pPr>
            <a:r>
              <a:rPr lang="en-US" dirty="0">
                <a:latin typeface="Salesforce Sans" panose="020B0505020202020203" pitchFamily="34" charset="0"/>
              </a:rPr>
              <a:t>If enabled, it can also be accessed through a mobile web browser:</a:t>
            </a:r>
          </a:p>
          <a:p>
            <a:pPr marL="485135" lvl="3" defTabSz="936980">
              <a:buFont typeface="Courier New" pitchFamily="49" charset="0"/>
              <a:buChar char="o"/>
              <a:defRPr/>
            </a:pPr>
            <a:r>
              <a:rPr lang="en-US" dirty="0">
                <a:latin typeface="Salesforce Sans" panose="020B0505020202020203" pitchFamily="34" charset="0"/>
              </a:rPr>
              <a:t>Safari on </a:t>
            </a:r>
            <a:r>
              <a:rPr lang="en-US" dirty="0" err="1">
                <a:latin typeface="Salesforce Sans" panose="020B0505020202020203" pitchFamily="34" charset="0"/>
              </a:rPr>
              <a:t>iOS</a:t>
            </a:r>
            <a:r>
              <a:rPr lang="en-US" dirty="0">
                <a:latin typeface="Salesforce Sans" panose="020B0505020202020203" pitchFamily="34" charset="0"/>
              </a:rPr>
              <a:t> smart phones and tablets.</a:t>
            </a:r>
          </a:p>
          <a:p>
            <a:pPr marL="485135" lvl="3" defTabSz="936980">
              <a:buFont typeface="Courier New" pitchFamily="49" charset="0"/>
              <a:buChar char="o"/>
              <a:defRPr/>
            </a:pPr>
            <a:r>
              <a:rPr lang="en-US" dirty="0">
                <a:latin typeface="Salesforce Sans" panose="020B0505020202020203" pitchFamily="34" charset="0"/>
              </a:rPr>
              <a:t>Chrome or stock browser on Android phones.</a:t>
            </a:r>
          </a:p>
          <a:p>
            <a:pPr marL="485135" lvl="3" defTabSz="936980">
              <a:buFont typeface="Courier New" pitchFamily="49" charset="0"/>
              <a:buChar char="o"/>
              <a:defRPr/>
            </a:pPr>
            <a:r>
              <a:rPr lang="en-US" dirty="0">
                <a:latin typeface="Salesforce Sans" panose="020B0505020202020203" pitchFamily="34" charset="0"/>
              </a:rPr>
              <a:t>BlackBerry Browser on BlackBerry Z10 devices with BlackBerry OS 10.2 or later.</a:t>
            </a:r>
          </a:p>
          <a:p>
            <a:pPr marL="485135" lvl="3" defTabSz="936980">
              <a:buFont typeface="Courier New" pitchFamily="49" charset="0"/>
              <a:buChar char="o"/>
              <a:defRPr/>
            </a:pPr>
            <a:r>
              <a:rPr lang="en-US" dirty="0">
                <a:latin typeface="Salesforce Sans" panose="020B0505020202020203" pitchFamily="34" charset="0"/>
              </a:rPr>
              <a:t>Good Access browser on Android phones with Android 4.4 or later and </a:t>
            </a:r>
            <a:r>
              <a:rPr lang="en-US" dirty="0" err="1">
                <a:latin typeface="Salesforce Sans" panose="020B0505020202020203" pitchFamily="34" charset="0"/>
              </a:rPr>
              <a:t>iOS</a:t>
            </a:r>
            <a:r>
              <a:rPr lang="en-US" dirty="0">
                <a:latin typeface="Salesforce Sans" panose="020B0505020202020203" pitchFamily="34" charset="0"/>
              </a:rPr>
              <a:t> phones and tablets with </a:t>
            </a:r>
            <a:r>
              <a:rPr lang="en-US" dirty="0" err="1">
                <a:latin typeface="Salesforce Sans" panose="020B0505020202020203" pitchFamily="34" charset="0"/>
              </a:rPr>
              <a:t>iOS</a:t>
            </a:r>
            <a:r>
              <a:rPr lang="en-US" dirty="0">
                <a:latin typeface="Salesforce Sans" panose="020B0505020202020203" pitchFamily="34" charset="0"/>
              </a:rPr>
              <a:t> 8 or later.</a:t>
            </a:r>
          </a:p>
          <a:p>
            <a:pPr marL="485135" lvl="3" defTabSz="936980">
              <a:buFont typeface="Courier New" pitchFamily="49" charset="0"/>
              <a:buChar char="o"/>
              <a:defRPr/>
            </a:pPr>
            <a:r>
              <a:rPr lang="en-US" dirty="0">
                <a:latin typeface="Salesforce Sans" panose="020B0505020202020203" pitchFamily="34" charset="0"/>
              </a:rPr>
              <a:t>Stock</a:t>
            </a:r>
            <a:r>
              <a:rPr lang="en-US" baseline="0" dirty="0">
                <a:latin typeface="Salesforce Sans" panose="020B0505020202020203" pitchFamily="34" charset="0"/>
              </a:rPr>
              <a:t> browser on Windows 8.1 devices.</a:t>
            </a:r>
            <a:endParaRPr lang="en-US" dirty="0">
              <a:latin typeface="Salesforce Sans" panose="020B0505020202020203" pitchFamily="34" charset="0"/>
            </a:endParaRPr>
          </a:p>
          <a:p>
            <a:endParaRPr lang="en-US" b="1" dirty="0"/>
          </a:p>
          <a:p>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solidFill>
                  <a:prstClr val="black"/>
                </a:solidFill>
                <a:latin typeface="Salesforce Sans" panose="020B0505020202020203" pitchFamily="34" charset="0"/>
              </a:rPr>
              <a:t>© Copyright 2017 salesforce.com, inc.</a:t>
            </a:r>
          </a:p>
        </p:txBody>
      </p:sp>
      <p:sp>
        <p:nvSpPr>
          <p:cNvPr id="7" name="Header Placeholder 6"/>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t>
            </a:r>
            <a:r>
              <a:rPr lang="en-US" sz="800" dirty="0" err="1">
                <a:latin typeface="Salesforce Sans" panose="020B0505020202020203" pitchFamily="34" charset="0"/>
              </a:rPr>
              <a:t>Admins</a:t>
            </a:r>
            <a:endParaRPr lang="en-US" sz="800" dirty="0">
              <a:latin typeface="Salesforce Sans" panose="020B0505020202020203" pitchFamily="34" charset="0"/>
            </a:endParaRPr>
          </a:p>
        </p:txBody>
      </p:sp>
      <p:sp>
        <p:nvSpPr>
          <p:cNvPr id="8" name="Slide Number Placeholder 7"/>
          <p:cNvSpPr>
            <a:spLocks noGrp="1"/>
          </p:cNvSpPr>
          <p:nvPr>
            <p:ph type="sldNum" sz="quarter" idx="13"/>
          </p:nvPr>
        </p:nvSpPr>
        <p:spPr>
          <a:xfrm>
            <a:off x="3413761" y="9335255"/>
            <a:ext cx="487680" cy="240194"/>
          </a:xfrm>
          <a:prstGeom prst="rect">
            <a:avLst/>
          </a:prstGeom>
        </p:spPr>
        <p:txBody>
          <a:bodyPr/>
          <a:lstStyle/>
          <a:p>
            <a:pPr algn="ctr"/>
            <a:fld id="{1106E636-74D1-4F76-97EA-8A06AB44A63A}" type="slidenum">
              <a:rPr lang="en-US" sz="800" smtClean="0"/>
              <a:pPr algn="ctr"/>
              <a:t>101</a:t>
            </a:fld>
            <a:endParaRPr lang="en-US" sz="800" dirty="0"/>
          </a:p>
        </p:txBody>
      </p:sp>
    </p:spTree>
    <p:extLst>
      <p:ext uri="{BB962C8B-B14F-4D97-AF65-F5344CB8AC3E}">
        <p14:creationId xmlns:p14="http://schemas.microsoft.com/office/powerpoint/2010/main" val="35084763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chemeClr val="tx1"/>
                </a:solidFill>
              </a:rPr>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Salesforce1 is enabled for all orgs. The</a:t>
            </a:r>
            <a:r>
              <a:rPr lang="en-US" baseline="0" dirty="0"/>
              <a:t> Connected App</a:t>
            </a:r>
            <a:r>
              <a:rPr lang="en-US" dirty="0"/>
              <a:t> components are installed automatically when one of your users installs a Salesforce1 downloadable app from the App Store or Google Play on their mobile device and authenticates with your organization by logging in to the mobile app.</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Administrators should download</a:t>
            </a:r>
            <a:r>
              <a:rPr lang="en-US" baseline="0" dirty="0"/>
              <a:t> and log in to the app to install components automatically in the org. </a:t>
            </a:r>
            <a:endParaRPr lang="en-US" dirty="0"/>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r>
              <a:rPr lang="en-US" dirty="0"/>
              <a:t>Students can refer</a:t>
            </a:r>
            <a:r>
              <a:rPr lang="en-US" baseline="0" dirty="0"/>
              <a:t> to the Salesforce1 App Admin Guide:</a:t>
            </a:r>
          </a:p>
          <a:p>
            <a:r>
              <a:rPr lang="en-US" dirty="0">
                <a:hlinkClick r:id="rId3"/>
              </a:rPr>
              <a:t>https://developer.salesforce.com/docs/atlas.en-us.186.0.salesforce1admin.meta/salesforce1admin/salesforce1_guide_introduction.htm</a:t>
            </a:r>
            <a:endParaRPr lang="en-US" dirty="0"/>
          </a:p>
          <a:p>
            <a:r>
              <a:rPr lang="en-US" dirty="0"/>
              <a:t>They can also look at the Saleforce1 Admin Cheat Sheet:</a:t>
            </a:r>
          </a:p>
          <a:p>
            <a:r>
              <a:rPr lang="en-US" dirty="0">
                <a:hlinkClick r:id="rId4"/>
              </a:rPr>
              <a:t>http://res.cloudinary.com/hy4kyit2a/image/upload/s1_admin_cheatsheet_cheatsheet.pdf</a:t>
            </a:r>
            <a:endParaRPr lang="en-US" dirty="0"/>
          </a:p>
          <a:p>
            <a:r>
              <a:rPr lang="en-US" dirty="0"/>
              <a:t>They can also refer to the Mobile</a:t>
            </a:r>
            <a:r>
              <a:rPr lang="en-US" baseline="0" dirty="0"/>
              <a:t> modules of the Spring ‘14 release training. </a:t>
            </a:r>
          </a:p>
          <a:p>
            <a:endParaRPr lang="en-US" b="1" dirty="0"/>
          </a:p>
          <a:p>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102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321983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t>Teaching Points</a:t>
            </a:r>
          </a:p>
          <a:p>
            <a:r>
              <a:rPr lang="en-US" sz="1000" b="0" kern="1200" dirty="0">
                <a:solidFill>
                  <a:schemeClr val="tx1"/>
                </a:solidFill>
                <a:ea typeface="+mn-ea"/>
              </a:rPr>
              <a:t>What are</a:t>
            </a:r>
            <a:r>
              <a:rPr lang="en-US" sz="1000" b="0" kern="1200" baseline="0" dirty="0">
                <a:solidFill>
                  <a:schemeClr val="tx1"/>
                </a:solidFill>
                <a:ea typeface="+mn-ea"/>
              </a:rPr>
              <a:t> the two groups of Permitted Users? </a:t>
            </a:r>
          </a:p>
          <a:p>
            <a:r>
              <a:rPr lang="en-US" sz="1000" b="0" kern="1200" baseline="0" dirty="0">
                <a:solidFill>
                  <a:schemeClr val="tx1"/>
                </a:solidFill>
                <a:ea typeface="+mn-ea"/>
              </a:rPr>
              <a:t>All users may self authorize.</a:t>
            </a:r>
          </a:p>
          <a:p>
            <a:r>
              <a:rPr lang="en-US" sz="1000" b="0" kern="1200" baseline="0" dirty="0">
                <a:solidFill>
                  <a:schemeClr val="tx1"/>
                </a:solidFill>
                <a:ea typeface="+mn-ea"/>
              </a:rPr>
              <a:t>Admin approved users are pre-authorized.</a:t>
            </a:r>
            <a:endParaRPr lang="en-US" sz="1000" b="0" kern="1200" dirty="0">
              <a:solidFill>
                <a:schemeClr val="tx1"/>
              </a:solidFill>
              <a:ea typeface="+mn-ea"/>
            </a:endParaRPr>
          </a:p>
          <a:p>
            <a:r>
              <a:rPr lang="en-US" sz="1000" b="0" kern="1200" dirty="0">
                <a:solidFill>
                  <a:schemeClr val="tx1"/>
                </a:solidFill>
                <a:ea typeface="+mn-ea"/>
              </a:rPr>
              <a:t> </a:t>
            </a:r>
          </a:p>
          <a:p>
            <a:r>
              <a:rPr lang="en-US" sz="1000" b="0" kern="1200" dirty="0">
                <a:solidFill>
                  <a:schemeClr val="tx1"/>
                </a:solidFill>
                <a:ea typeface="+mn-ea"/>
              </a:rPr>
              <a:t>Can you restrict access by IP address? </a:t>
            </a:r>
          </a:p>
          <a:p>
            <a:r>
              <a:rPr lang="en-US" sz="1000" b="0" kern="1200" dirty="0">
                <a:solidFill>
                  <a:schemeClr val="tx1"/>
                </a:solidFill>
                <a:ea typeface="+mn-ea"/>
              </a:rPr>
              <a:t> Yes. You can restrict access to Salesforce1 based on IP addresses.</a:t>
            </a:r>
            <a:r>
              <a:rPr lang="en-US" sz="1000" b="0" kern="1200" baseline="0" dirty="0">
                <a:solidFill>
                  <a:schemeClr val="tx1"/>
                </a:solidFill>
                <a:ea typeface="+mn-ea"/>
              </a:rPr>
              <a:t> </a:t>
            </a:r>
          </a:p>
          <a:p>
            <a:endParaRPr lang="en-US" sz="1000" b="0" kern="1200" baseline="0" dirty="0">
              <a:solidFill>
                <a:schemeClr val="tx1"/>
              </a:solidFill>
              <a:ea typeface="+mn-ea"/>
            </a:endParaRPr>
          </a:p>
          <a:p>
            <a:r>
              <a:rPr lang="en-US" sz="1000" b="0" kern="1200" dirty="0">
                <a:solidFill>
                  <a:schemeClr val="tx1"/>
                </a:solidFill>
                <a:ea typeface="+mn-ea"/>
              </a:rPr>
              <a:t>What are the pros and cons of having users log in to the app every time? </a:t>
            </a:r>
          </a:p>
          <a:p>
            <a:r>
              <a:rPr lang="en-US" sz="1000" b="0" kern="1200" dirty="0">
                <a:solidFill>
                  <a:schemeClr val="tx1"/>
                </a:solidFill>
                <a:ea typeface="+mn-ea"/>
              </a:rPr>
              <a:t>Discuss</a:t>
            </a:r>
            <a:r>
              <a:rPr lang="en-US" sz="1000" b="0" kern="1200" baseline="0" dirty="0">
                <a:solidFill>
                  <a:schemeClr val="tx1"/>
                </a:solidFill>
                <a:ea typeface="+mn-ea"/>
              </a:rPr>
              <a:t> the pros/cons of heightened security vs. user ease and adoption. </a:t>
            </a:r>
            <a:endParaRPr lang="en-US" sz="1000" b="0" kern="1200" dirty="0">
              <a:solidFill>
                <a:schemeClr val="tx1"/>
              </a:solidFill>
              <a:ea typeface="+mn-ea"/>
            </a:endParaRPr>
          </a:p>
          <a:p>
            <a:endParaRPr lang="en-US" b="0" dirty="0"/>
          </a:p>
          <a:p>
            <a:r>
              <a:rPr lang="en-US" b="0" dirty="0"/>
              <a:t>Make</a:t>
            </a:r>
            <a:r>
              <a:rPr lang="en-US" b="0" baseline="0" dirty="0"/>
              <a:t> sure you discuss the homework assignment! Have students download Salesforce1 to their mobile devices after they leave class (this is so you don’t have to worry about people using different download speeds, etc., to download, and then potentially distracting them from the material during the remainder of the course). Discuss their experience with them at the beginning of the class on day 2. </a:t>
            </a:r>
            <a:endParaRPr lang="en-US" b="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103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465189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406401" y="4800600"/>
            <a:ext cx="6502399" cy="4249711"/>
          </a:xfrm>
          <a:prstGeom prst="rect">
            <a:avLst/>
          </a:prstGeom>
        </p:spPr>
        <p:txBody>
          <a:bodyPr lIns="91425" tIns="91425" rIns="91425" bIns="91425" anchor="t" anchorCtr="0">
            <a:noAutofit/>
          </a:bodyPr>
          <a:lstStyle/>
          <a:p>
            <a:r>
              <a:rPr lang="en-US" b="1" dirty="0">
                <a:solidFill>
                  <a:srgbClr val="000000"/>
                </a:solidFill>
                <a:ea typeface="Arial" pitchFamily="-112" charset="0"/>
                <a:cs typeface="Arial" pitchFamily="-112" charset="0"/>
                <a:sym typeface="Arial" pitchFamily="-112" charset="0"/>
              </a:rPr>
              <a:t>Teaching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(Context: Lightning for Outlook and Salesforce for Outlook integrations built from the Salesforce Microsoft Partnership.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Since our founding in 1999, Salesforce’s guiding principle for our product, our strategy, and our partnerships has always been maximizing our customers success. Microsoft and Salesforce decided it was time to break down any obstacles between their respective products and usher in a new era of efficiency and effectiveness. For more information on the partnership and other integrations, please go to: www.salesforce.com/microsoft</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lvl="0">
              <a:lnSpc>
                <a:spcPct val="115000"/>
              </a:lnSpc>
              <a:spcBef>
                <a:spcPts val="0"/>
              </a:spcBef>
              <a:buNone/>
            </a:pPr>
            <a:r>
              <a:rPr lang="en-US" dirty="0">
                <a:solidFill>
                  <a:srgbClr val="000000"/>
                </a:solidFill>
              </a:rPr>
              <a:t>-</a:t>
            </a:r>
            <a:r>
              <a:rPr lang="en-US" baseline="0" dirty="0">
                <a:solidFill>
                  <a:srgbClr val="000000"/>
                </a:solidFill>
              </a:rPr>
              <a:t> </a:t>
            </a:r>
            <a:r>
              <a:rPr lang="en-US" dirty="0">
                <a:solidFill>
                  <a:srgbClr val="000000"/>
                </a:solidFill>
              </a:rPr>
              <a:t>Emphasize that Lightning for Outlook works on both Salesforce classic and Lightning experience and where possible.</a:t>
            </a:r>
          </a:p>
          <a:p>
            <a:pPr lvl="0">
              <a:lnSpc>
                <a:spcPct val="115000"/>
              </a:lnSpc>
              <a:spcBef>
                <a:spcPts val="0"/>
              </a:spcBef>
              <a:buNone/>
            </a:pPr>
            <a:r>
              <a:rPr lang="en-US" dirty="0">
                <a:solidFill>
                  <a:srgbClr val="000000"/>
                </a:solidFill>
              </a:rPr>
              <a:t>- Look at using Lightning for Outlook as new features and updates are automatically available to end-users with every release without having to install any new version.</a:t>
            </a:r>
          </a:p>
          <a:p>
            <a:pPr lvl="0">
              <a:lnSpc>
                <a:spcPct val="115000"/>
              </a:lnSpc>
              <a:spcBef>
                <a:spcPts val="0"/>
              </a:spcBef>
              <a:buNone/>
            </a:pPr>
            <a:endParaRPr lang="en-US" dirty="0">
              <a:solidFill>
                <a:srgbClr val="000000"/>
              </a:solidFill>
            </a:endParaRPr>
          </a:p>
          <a:p>
            <a:pPr lvl="0">
              <a:lnSpc>
                <a:spcPct val="115000"/>
              </a:lnSpc>
              <a:spcBef>
                <a:spcPts val="0"/>
              </a:spcBef>
              <a:buNone/>
            </a:pPr>
            <a:r>
              <a:rPr lang="en-US" dirty="0">
                <a:solidFill>
                  <a:srgbClr val="000000"/>
                </a:solidFill>
              </a:rPr>
              <a:t>Lightning for Outlook works on:</a:t>
            </a:r>
          </a:p>
          <a:p>
            <a:pPr lvl="0">
              <a:lnSpc>
                <a:spcPct val="115000"/>
              </a:lnSpc>
              <a:spcBef>
                <a:spcPts val="0"/>
              </a:spcBef>
              <a:buNone/>
            </a:pPr>
            <a:r>
              <a:rPr lang="en-US" dirty="0">
                <a:solidFill>
                  <a:srgbClr val="000000"/>
                </a:solidFill>
              </a:rPr>
              <a:t>- Email Server:</a:t>
            </a:r>
          </a:p>
          <a:p>
            <a:pPr lvl="0">
              <a:lnSpc>
                <a:spcPct val="115000"/>
              </a:lnSpc>
              <a:spcBef>
                <a:spcPts val="0"/>
              </a:spcBef>
              <a:buNone/>
            </a:pPr>
            <a:r>
              <a:rPr lang="en-US" dirty="0">
                <a:solidFill>
                  <a:srgbClr val="000000"/>
                </a:solidFill>
              </a:rPr>
              <a:t>- Exchange 2016, 2013 on-premises, or Exchange Online (a part of Office 365)</a:t>
            </a:r>
          </a:p>
          <a:p>
            <a:pPr lvl="0">
              <a:lnSpc>
                <a:spcPct val="115000"/>
              </a:lnSpc>
              <a:spcBef>
                <a:spcPts val="0"/>
              </a:spcBef>
              <a:buNone/>
            </a:pPr>
            <a:r>
              <a:rPr lang="en-US" dirty="0">
                <a:solidFill>
                  <a:srgbClr val="000000"/>
                </a:solidFill>
              </a:rPr>
              <a:t>- Email Application:</a:t>
            </a:r>
          </a:p>
          <a:p>
            <a:pPr lvl="0">
              <a:lnSpc>
                <a:spcPct val="115000"/>
              </a:lnSpc>
              <a:spcBef>
                <a:spcPts val="0"/>
              </a:spcBef>
              <a:buNone/>
            </a:pPr>
            <a:r>
              <a:rPr lang="en-US" dirty="0">
                <a:solidFill>
                  <a:srgbClr val="000000"/>
                </a:solidFill>
              </a:rPr>
              <a:t>- Outlook for Web App (OWA)</a:t>
            </a:r>
          </a:p>
          <a:p>
            <a:pPr lvl="0">
              <a:lnSpc>
                <a:spcPct val="115000"/>
              </a:lnSpc>
              <a:spcBef>
                <a:spcPts val="0"/>
              </a:spcBef>
              <a:buNone/>
            </a:pPr>
            <a:r>
              <a:rPr lang="en-US" dirty="0">
                <a:solidFill>
                  <a:srgbClr val="000000"/>
                </a:solidFill>
              </a:rPr>
              <a:t>- Microsoft Outlook 2013 or 2016 on Windows PC</a:t>
            </a:r>
          </a:p>
          <a:p>
            <a:pPr lvl="0">
              <a:lnSpc>
                <a:spcPct val="115000"/>
              </a:lnSpc>
              <a:spcBef>
                <a:spcPts val="0"/>
              </a:spcBef>
              <a:buNone/>
            </a:pPr>
            <a:r>
              <a:rPr lang="en-US" dirty="0">
                <a:solidFill>
                  <a:srgbClr val="000000"/>
                </a:solidFill>
              </a:rPr>
              <a:t>- Microsoft Outlook for Mac 2016 on Mac</a:t>
            </a:r>
          </a:p>
          <a:p>
            <a:pPr lvl="0" rtl="0">
              <a:lnSpc>
                <a:spcPct val="115000"/>
              </a:lnSpc>
              <a:spcBef>
                <a:spcPts val="0"/>
              </a:spcBef>
              <a:buNone/>
            </a:pPr>
            <a:r>
              <a:rPr lang="en-US" dirty="0">
                <a:solidFill>
                  <a:srgbClr val="000000"/>
                </a:solidFill>
              </a:rPr>
              <a:t>- Available on: Group, Professional, Enterprise, Performance, Unlimited &amp; Developer Editions</a:t>
            </a:r>
          </a:p>
          <a:p>
            <a:pPr lvl="0" rtl="0">
              <a:lnSpc>
                <a:spcPct val="115000"/>
              </a:lnSpc>
              <a:spcBef>
                <a:spcPts val="0"/>
              </a:spcBef>
              <a:buNone/>
            </a:pPr>
            <a:endParaRPr dirty="0">
              <a:solidFill>
                <a:srgbClr val="000000"/>
              </a:solidFill>
            </a:endParaRPr>
          </a:p>
          <a:p>
            <a:pPr lvl="0" rtl="0">
              <a:lnSpc>
                <a:spcPct val="115000"/>
              </a:lnSpc>
              <a:spcBef>
                <a:spcPts val="0"/>
              </a:spcBef>
              <a:buNone/>
            </a:pPr>
            <a:r>
              <a:rPr lang="en-US" dirty="0">
                <a:solidFill>
                  <a:srgbClr val="000000"/>
                </a:solidFill>
              </a:rPr>
              <a:t>Also note that Lightning for Gmail is also available.</a:t>
            </a:r>
          </a:p>
          <a:p>
            <a:pPr lvl="0" rtl="0">
              <a:lnSpc>
                <a:spcPct val="115000"/>
              </a:lnSpc>
              <a:spcBef>
                <a:spcPts val="0"/>
              </a:spcBef>
              <a:buNone/>
            </a:pPr>
            <a:endParaRPr lang="en-US" dirty="0">
              <a:solidFill>
                <a:srgbClr val="000000"/>
              </a:solidFill>
            </a:endParaRPr>
          </a:p>
          <a:p>
            <a:r>
              <a:rPr lang="en-US" b="1" dirty="0">
                <a:solidFill>
                  <a:srgbClr val="000000"/>
                </a:solidFill>
                <a:ea typeface="Arial" pitchFamily="-112" charset="0"/>
                <a:cs typeface="Arial" pitchFamily="-112" charset="0"/>
                <a:sym typeface="Arial" pitchFamily="-112" charset="0"/>
              </a:rPr>
              <a:t>Extra Material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 More details for setup and system requirements can be found in Documentation.</a:t>
            </a:r>
          </a:p>
          <a:p>
            <a:pPr lvl="0" rtl="0">
              <a:lnSpc>
                <a:spcPct val="115000"/>
              </a:lnSpc>
              <a:spcBef>
                <a:spcPts val="0"/>
              </a:spcBef>
              <a:buNone/>
            </a:pPr>
            <a:endParaRPr lang="en-US" dirty="0">
              <a:solidFill>
                <a:srgbClr val="000000"/>
              </a:solidFill>
            </a:endParaRPr>
          </a:p>
        </p:txBody>
      </p:sp>
      <p:sp>
        <p:nvSpPr>
          <p:cNvPr id="234" name="Shape 234"/>
          <p:cNvSpPr>
            <a:spLocks noGrp="1" noRot="1" noChangeAspect="1"/>
          </p:cNvSpPr>
          <p:nvPr>
            <p:ph type="sldImg" idx="2"/>
          </p:nvPr>
        </p:nvSpPr>
        <p:spPr>
          <a:xfrm>
            <a:off x="-519113" y="461963"/>
            <a:ext cx="7475538" cy="42052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69859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519113" y="461963"/>
            <a:ext cx="7475538" cy="42052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406401" y="4800600"/>
            <a:ext cx="6502399" cy="4249711"/>
          </a:xfrm>
          <a:prstGeom prst="rect">
            <a:avLst/>
          </a:prstGeom>
          <a:noFill/>
          <a:ln>
            <a:noFill/>
          </a:ln>
        </p:spPr>
        <p:txBody>
          <a:bodyPr lIns="95725" tIns="47850" rIns="95725" bIns="47850" anchor="t" anchorCtr="0">
            <a:noAutofit/>
          </a:bodyPr>
          <a:lstStyle/>
          <a:p>
            <a:pPr marL="0" marR="0" lvl="0" indent="0" algn="l" rtl="0">
              <a:spcBef>
                <a:spcPts val="0"/>
              </a:spcBef>
              <a:buSzPct val="25000"/>
              <a:buNone/>
            </a:pPr>
            <a:r>
              <a:rPr lang="en-US" sz="1000" b="1" i="0" u="none" strike="noStrike" cap="none" dirty="0">
                <a:solidFill>
                  <a:schemeClr val="dk1"/>
                </a:solidFill>
                <a:latin typeface="Arial"/>
                <a:ea typeface="Arial"/>
                <a:cs typeface="Arial"/>
                <a:sym typeface="Arial"/>
              </a:rPr>
              <a:t>Teaching Points</a:t>
            </a:r>
          </a:p>
          <a:p>
            <a:pPr marL="0" marR="0" lvl="0" indent="0" algn="l" rtl="0">
              <a:spcBef>
                <a:spcPts val="0"/>
              </a:spcBef>
              <a:buSzPct val="25000"/>
              <a:buNone/>
            </a:pPr>
            <a:r>
              <a:rPr lang="en-US" sz="1000" b="0" i="0" u="none" strike="noStrike" cap="none" dirty="0">
                <a:solidFill>
                  <a:schemeClr val="dk1"/>
                </a:solidFill>
                <a:latin typeface="Arial"/>
                <a:ea typeface="Arial"/>
                <a:cs typeface="Arial"/>
                <a:sym typeface="Arial"/>
              </a:rPr>
              <a:t>Let’s take a look at the Outlook 2016 that is using Lightning for Outlook.  There are a few key things to notice:</a:t>
            </a:r>
          </a:p>
          <a:p>
            <a:pPr marL="0" marR="0" lvl="0" indent="0" algn="l" rtl="0">
              <a:spcBef>
                <a:spcPts val="0"/>
              </a:spcBef>
              <a:buSzPct val="25000"/>
              <a:buNone/>
            </a:pPr>
            <a:endParaRPr lang="en-US" sz="1000" b="0" i="0" u="none" strike="noStrike" cap="none" dirty="0">
              <a:solidFill>
                <a:schemeClr val="dk1"/>
              </a:solidFill>
              <a:latin typeface="Arial"/>
              <a:ea typeface="Arial"/>
              <a:cs typeface="Arial"/>
              <a:sym typeface="Arial"/>
            </a:endParaRP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The People section is populated with the Salesforce contacts of people associated with the email.  Anyone not found can be quickly added into Salesforce without having to toggle between windows. </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Adding new contacts is simple - click on the ‘add’ button and it will prepopulate information (First name, last name, email </a:t>
            </a:r>
            <a:r>
              <a:rPr lang="en-US" sz="1000" b="0" i="0" u="none" strike="noStrike" cap="none" dirty="0" err="1">
                <a:solidFill>
                  <a:schemeClr val="dk1"/>
                </a:solidFill>
                <a:latin typeface="Arial"/>
                <a:ea typeface="Arial"/>
                <a:cs typeface="Arial"/>
                <a:sym typeface="Arial"/>
              </a:rPr>
              <a:t>etc</a:t>
            </a:r>
            <a:r>
              <a:rPr lang="en-US" sz="1000" b="0" i="0" u="none" strike="noStrike" cap="none" dirty="0">
                <a:solidFill>
                  <a:schemeClr val="dk1"/>
                </a:solidFill>
                <a:latin typeface="Arial"/>
                <a:ea typeface="Arial"/>
                <a:cs typeface="Arial"/>
                <a:sym typeface="Arial"/>
              </a:rPr>
              <a:t>)</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Jump out button (next to user photo) automatically launches Salesforce if further searches need to be done.</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The Accounts section shows Account information of the people involved in this email or calendar event.</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The Opportunities and Cases associated with the account can also be shown</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Search for Salesforce records and files directly inside of the vertical pane</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Calendar events can sync using Lightning Sync – so that they appear in the Salesforce App</a:t>
            </a:r>
          </a:p>
          <a:p>
            <a:pPr marL="228600" marR="0" lvl="0" indent="-228600" algn="l" rtl="0">
              <a:spcBef>
                <a:spcPts val="0"/>
              </a:spcBef>
              <a:spcAft>
                <a:spcPts val="0"/>
              </a:spcAft>
              <a:buSzPct val="25000"/>
              <a:buAutoNum type="arabicParenR"/>
            </a:pPr>
            <a:r>
              <a:rPr lang="en-US" sz="1000" b="0" i="0" u="none" strike="noStrike" cap="none" dirty="0">
                <a:solidFill>
                  <a:schemeClr val="dk1"/>
                </a:solidFill>
                <a:latin typeface="Arial"/>
                <a:ea typeface="Arial"/>
                <a:cs typeface="Arial"/>
                <a:sym typeface="Arial"/>
              </a:rPr>
              <a:t>Both standard and custom Lightning Components can be adjusted according to different user profiles in the Lightning App Builder. </a:t>
            </a:r>
            <a:r>
              <a:rPr lang="en-US" sz="1000" b="0" i="0" u="none" strike="noStrike" cap="none" baseline="0" dirty="0">
                <a:solidFill>
                  <a:schemeClr val="dk1"/>
                </a:solidFill>
                <a:latin typeface="Arial"/>
                <a:ea typeface="Arial"/>
                <a:cs typeface="Arial"/>
                <a:sym typeface="Arial"/>
              </a:rPr>
              <a:t> </a:t>
            </a:r>
            <a:br>
              <a:rPr lang="en-US" sz="1000" b="0" i="0" u="none" strike="noStrike" cap="none" baseline="0" dirty="0">
                <a:solidFill>
                  <a:schemeClr val="dk1"/>
                </a:solidFill>
                <a:latin typeface="Arial"/>
                <a:ea typeface="Arial"/>
                <a:cs typeface="Arial"/>
                <a:sym typeface="Arial"/>
              </a:rPr>
            </a:br>
            <a:r>
              <a:rPr lang="en-US" sz="1000" b="0" i="0" u="none" strike="noStrike" cap="none" baseline="0" dirty="0">
                <a:solidFill>
                  <a:schemeClr val="dk1"/>
                </a:solidFill>
                <a:latin typeface="Arial"/>
                <a:ea typeface="Arial"/>
                <a:cs typeface="Arial"/>
                <a:sym typeface="Arial"/>
              </a:rPr>
              <a:t>(</a:t>
            </a:r>
            <a:r>
              <a:rPr lang="en-US" sz="1000" b="0" i="0" u="none" strike="noStrike" cap="none" dirty="0">
                <a:solidFill>
                  <a:schemeClr val="dk1"/>
                </a:solidFill>
                <a:latin typeface="Arial"/>
                <a:ea typeface="Arial"/>
                <a:cs typeface="Arial"/>
                <a:sym typeface="Arial"/>
              </a:rPr>
              <a:t>Partner Lightning Components can be downloaded from the AppExchange.)</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b="1"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b="1" dirty="0">
                <a:solidFill>
                  <a:srgbClr val="000000"/>
                </a:solidFill>
                <a:ea typeface="Arial" pitchFamily="-112" charset="0"/>
                <a:cs typeface="Arial" pitchFamily="-112" charset="0"/>
                <a:sym typeface="Arial" pitchFamily="-112" charset="0"/>
              </a:rPr>
              <a:t>Extra Material</a:t>
            </a:r>
          </a:p>
          <a:p>
            <a:pPr marL="0" marR="0" lvl="0" indent="0" algn="l" rtl="0">
              <a:lnSpc>
                <a:spcPct val="100000"/>
              </a:lnSpc>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Documentation can be found at Salesforce Help: https://help.salesforce.com/articleView?id=app_for_outlook_user_overview.htm </a:t>
            </a:r>
          </a:p>
          <a:p>
            <a:pPr marL="0" marR="0" lvl="0" indent="0" algn="l" rtl="0">
              <a:spcBef>
                <a:spcPts val="0"/>
              </a:spcBef>
              <a:buSzPct val="25000"/>
              <a:buNone/>
            </a:pPr>
            <a:r>
              <a:rPr lang="en-US" sz="1000" b="0" i="0" u="none" strike="noStrike" cap="none" dirty="0">
                <a:solidFill>
                  <a:schemeClr val="dk1"/>
                </a:solidFill>
                <a:latin typeface="Arial"/>
                <a:ea typeface="Arial"/>
                <a:cs typeface="Arial"/>
                <a:sym typeface="Arial"/>
              </a:rPr>
              <a:t>Lightning for Outlook can be downloaded from the Microsoft Store ‘Salesforce Lightning for Outlook’</a:t>
            </a:r>
          </a:p>
        </p:txBody>
      </p:sp>
      <p:sp>
        <p:nvSpPr>
          <p:cNvPr id="247" name="Shape 247"/>
          <p:cNvSpPr txBox="1">
            <a:spLocks noGrp="1"/>
          </p:cNvSpPr>
          <p:nvPr>
            <p:ph type="ftr" idx="11"/>
          </p:nvPr>
        </p:nvSpPr>
        <p:spPr>
          <a:xfrm>
            <a:off x="162560" y="9335253"/>
            <a:ext cx="3169920" cy="244293"/>
          </a:xfrm>
          <a:prstGeom prst="rect">
            <a:avLst/>
          </a:prstGeom>
          <a:noFill/>
          <a:ln>
            <a:noFill/>
          </a:ln>
        </p:spPr>
        <p:txBody>
          <a:bodyPr lIns="95725" tIns="47850" rIns="95725" bIns="47850" anchor="t" anchorCtr="0">
            <a:noAutofit/>
          </a:bodyPr>
          <a:lstStyle/>
          <a:p>
            <a:pPr marL="0" marR="0" lvl="0" indent="0" algn="l" rtl="0">
              <a:spcBef>
                <a:spcPts val="0"/>
              </a:spcBef>
              <a:buSzPct val="25000"/>
              <a:buNone/>
            </a:pPr>
            <a:r>
              <a:rPr lang="en-US" sz="800" dirty="0">
                <a:solidFill>
                  <a:schemeClr val="dk1"/>
                </a:solidFill>
                <a:latin typeface="Arial"/>
                <a:ea typeface="Arial"/>
                <a:cs typeface="Arial"/>
                <a:sym typeface="Arial"/>
              </a:rPr>
              <a:t>© Copyright 2017 salesforce.com, </a:t>
            </a:r>
            <a:r>
              <a:rPr lang="en-US" sz="800" dirty="0" err="1">
                <a:solidFill>
                  <a:schemeClr val="dk1"/>
                </a:solidFill>
                <a:latin typeface="Arial"/>
                <a:ea typeface="Arial"/>
                <a:cs typeface="Arial"/>
                <a:sym typeface="Arial"/>
              </a:rPr>
              <a:t>inc.</a:t>
            </a:r>
            <a:endParaRPr lang="en-US" sz="800" dirty="0">
              <a:solidFill>
                <a:schemeClr val="dk1"/>
              </a:solidFill>
              <a:latin typeface="Arial"/>
              <a:ea typeface="Arial"/>
              <a:cs typeface="Arial"/>
              <a:sym typeface="Arial"/>
            </a:endParaRPr>
          </a:p>
        </p:txBody>
      </p:sp>
      <p:sp>
        <p:nvSpPr>
          <p:cNvPr id="248" name="Shape 248"/>
          <p:cNvSpPr txBox="1">
            <a:spLocks noGrp="1"/>
          </p:cNvSpPr>
          <p:nvPr>
            <p:ph type="sldNum" idx="12"/>
          </p:nvPr>
        </p:nvSpPr>
        <p:spPr>
          <a:xfrm>
            <a:off x="3413760" y="9335254"/>
            <a:ext cx="487680" cy="240194"/>
          </a:xfrm>
          <a:prstGeom prst="rect">
            <a:avLst/>
          </a:prstGeom>
          <a:noFill/>
          <a:ln>
            <a:noFill/>
          </a:ln>
        </p:spPr>
        <p:txBody>
          <a:bodyPr lIns="95725" tIns="47850" rIns="95725" bIns="47850" anchor="t" anchorCtr="0">
            <a:noAutofit/>
          </a:bodyPr>
          <a:lstStyle/>
          <a:p>
            <a:pPr marL="0" marR="0" lvl="0" indent="0" algn="ctr" rtl="0">
              <a:spcBef>
                <a:spcPts val="0"/>
              </a:spcBef>
              <a:buSzPct val="25000"/>
              <a:buNone/>
            </a:pPr>
            <a:fld id="{00000000-1234-1234-1234-123412341234}" type="slidenum">
              <a:rPr lang="en-US" sz="800">
                <a:solidFill>
                  <a:schemeClr val="dk1"/>
                </a:solidFill>
                <a:latin typeface="Arial"/>
                <a:ea typeface="Arial"/>
                <a:cs typeface="Arial"/>
                <a:sym typeface="Arial"/>
              </a:rPr>
              <a:t>105</a:t>
            </a:fld>
            <a:endParaRPr lang="en-US" sz="800">
              <a:solidFill>
                <a:schemeClr val="dk1"/>
              </a:solidFill>
              <a:latin typeface="Arial"/>
              <a:ea typeface="Arial"/>
              <a:cs typeface="Arial"/>
              <a:sym typeface="Arial"/>
            </a:endParaRPr>
          </a:p>
        </p:txBody>
      </p:sp>
      <p:sp>
        <p:nvSpPr>
          <p:cNvPr id="249" name="Shape 249"/>
          <p:cNvSpPr txBox="1">
            <a:spLocks noGrp="1"/>
          </p:cNvSpPr>
          <p:nvPr>
            <p:ph type="hdr" idx="3"/>
          </p:nvPr>
        </p:nvSpPr>
        <p:spPr>
          <a:xfrm>
            <a:off x="3982719" y="9335254"/>
            <a:ext cx="3169920" cy="249663"/>
          </a:xfrm>
          <a:prstGeom prst="rect">
            <a:avLst/>
          </a:prstGeom>
          <a:noFill/>
          <a:ln>
            <a:noFill/>
          </a:ln>
        </p:spPr>
        <p:txBody>
          <a:bodyPr lIns="95725" tIns="47850" rIns="95725" bIns="47850" anchor="t" anchorCtr="0">
            <a:noAutofit/>
          </a:bodyPr>
          <a:lstStyle/>
          <a:p>
            <a:pPr marL="0" marR="0" lvl="0" indent="0" algn="r" rtl="0">
              <a:spcBef>
                <a:spcPts val="0"/>
              </a:spcBef>
              <a:buSzPct val="25000"/>
              <a:buNone/>
            </a:pPr>
            <a:r>
              <a:rPr lang="en-US" sz="800">
                <a:solidFill>
                  <a:schemeClr val="dk1"/>
                </a:solidFill>
                <a:latin typeface="Arial"/>
                <a:ea typeface="Arial"/>
                <a:cs typeface="Arial"/>
                <a:sym typeface="Arial"/>
              </a:rPr>
              <a:t>Administration Essentials for Experienced Admins</a:t>
            </a:r>
          </a:p>
        </p:txBody>
      </p:sp>
    </p:spTree>
    <p:extLst>
      <p:ext uri="{BB962C8B-B14F-4D97-AF65-F5344CB8AC3E}">
        <p14:creationId xmlns:p14="http://schemas.microsoft.com/office/powerpoint/2010/main" val="8826908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000" b="1" i="1" u="none" strike="noStrike" cap="none">
                <a:solidFill>
                  <a:srgbClr val="262626"/>
                </a:solidFill>
                <a:latin typeface="Arial"/>
                <a:ea typeface="Arial"/>
                <a:cs typeface="Arial"/>
                <a:sym typeface="Arial"/>
              </a:rPr>
              <a:t>Talk Track</a:t>
            </a:r>
          </a:p>
          <a:p>
            <a:pPr marL="0" marR="0" lvl="0" indent="0" algn="l" rtl="0">
              <a:spcBef>
                <a:spcPts val="0"/>
              </a:spcBef>
              <a:buSzPct val="25000"/>
              <a:buNone/>
            </a:pPr>
            <a:r>
              <a:rPr lang="en" sz="2000" b="0" i="0" u="none" strike="noStrike" cap="none">
                <a:solidFill>
                  <a:srgbClr val="262626"/>
                </a:solidFill>
                <a:latin typeface="Arial"/>
                <a:ea typeface="Arial"/>
                <a:cs typeface="Arial"/>
                <a:sym typeface="Arial"/>
              </a:rPr>
              <a:t>Instead of forcing reps to access several disparate systems, bring them all together where they are working – their email inbox – with Salesforce</a:t>
            </a:r>
            <a:r>
              <a:rPr lang="en" sz="2000">
                <a:solidFill>
                  <a:srgbClr val="262626"/>
                </a:solidFill>
              </a:rPr>
              <a:t> Inbox</a:t>
            </a:r>
            <a:r>
              <a:rPr lang="en" sz="2000" b="0" i="0" u="none" strike="noStrike" cap="none">
                <a:solidFill>
                  <a:srgbClr val="262626"/>
                </a:solidFill>
                <a:latin typeface="Arial"/>
                <a:ea typeface="Arial"/>
                <a:cs typeface="Arial"/>
                <a:sym typeface="Arial"/>
              </a:rPr>
              <a:t>.</a:t>
            </a:r>
          </a:p>
          <a:p>
            <a:pPr marL="0" marR="0" lvl="0" indent="0" algn="l" rtl="0">
              <a:spcBef>
                <a:spcPts val="0"/>
              </a:spcBef>
              <a:buNone/>
            </a:pPr>
            <a:endParaRPr sz="1000" b="0" i="0" u="none" strike="noStrike" cap="none">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a:solidFill>
                  <a:srgbClr val="262626"/>
                </a:solidFill>
                <a:latin typeface="Arial"/>
                <a:ea typeface="Arial"/>
                <a:cs typeface="Arial"/>
                <a:sym typeface="Arial"/>
              </a:rPr>
              <a:t>[click]</a:t>
            </a:r>
          </a:p>
          <a:p>
            <a:pPr marL="0" marR="0" lvl="0" indent="0" algn="l" rtl="0">
              <a:spcBef>
                <a:spcPts val="0"/>
              </a:spcBef>
              <a:buNone/>
            </a:pPr>
            <a:endParaRPr sz="1000" b="0" i="0" u="none" strike="noStrike" cap="none">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a:solidFill>
                  <a:srgbClr val="262626"/>
                </a:solidFill>
                <a:latin typeface="Arial"/>
                <a:ea typeface="Arial"/>
                <a:cs typeface="Arial"/>
                <a:sym typeface="Arial"/>
              </a:rPr>
              <a:t>Using intelligence, Salesforce</a:t>
            </a:r>
            <a:r>
              <a:rPr lang="en" sz="2000">
                <a:solidFill>
                  <a:srgbClr val="262626"/>
                </a:solidFill>
              </a:rPr>
              <a:t> Inbox</a:t>
            </a:r>
            <a:r>
              <a:rPr lang="en" sz="2000" b="0" i="0" u="none" strike="noStrike" cap="none">
                <a:solidFill>
                  <a:srgbClr val="262626"/>
                </a:solidFill>
                <a:latin typeface="Arial"/>
                <a:ea typeface="Arial"/>
                <a:cs typeface="Arial"/>
                <a:sym typeface="Arial"/>
              </a:rPr>
              <a:t> automatically maps all of your customer data to every email in your inbox. Instead of constantly toggling between applications, Salesforce</a:t>
            </a:r>
            <a:r>
              <a:rPr lang="en" sz="2000">
                <a:solidFill>
                  <a:srgbClr val="262626"/>
                </a:solidFill>
              </a:rPr>
              <a:t> Inbox</a:t>
            </a:r>
            <a:r>
              <a:rPr lang="en" sz="2000" b="0" i="0" u="none" strike="noStrike" cap="none">
                <a:solidFill>
                  <a:srgbClr val="262626"/>
                </a:solidFill>
                <a:latin typeface="Arial"/>
                <a:ea typeface="Arial"/>
                <a:cs typeface="Arial"/>
                <a:sym typeface="Arial"/>
              </a:rPr>
              <a:t> provides reps with a seamless user experience. </a:t>
            </a:r>
          </a:p>
          <a:p>
            <a:pPr marL="0" marR="0" lvl="0" indent="0" algn="l" rtl="0">
              <a:spcBef>
                <a:spcPts val="0"/>
              </a:spcBef>
              <a:buNone/>
            </a:pPr>
            <a:endParaRPr sz="1000" b="0" i="0" u="none" strike="noStrike" cap="none">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a:solidFill>
                  <a:srgbClr val="262626"/>
                </a:solidFill>
                <a:latin typeface="Arial"/>
                <a:ea typeface="Arial"/>
                <a:cs typeface="Arial"/>
                <a:sym typeface="Arial"/>
              </a:rPr>
              <a:t>For example, when you open an email from a customer,</a:t>
            </a:r>
            <a:r>
              <a:rPr lang="en" sz="2000">
                <a:solidFill>
                  <a:srgbClr val="262626"/>
                </a:solidFill>
              </a:rPr>
              <a:t> Salesforce Inbox</a:t>
            </a:r>
            <a:r>
              <a:rPr lang="en" sz="2000" b="0" i="0" u="none" strike="noStrike" cap="none">
                <a:solidFill>
                  <a:srgbClr val="262626"/>
                </a:solidFill>
                <a:latin typeface="Arial"/>
                <a:ea typeface="Arial"/>
                <a:cs typeface="Arial"/>
                <a:sym typeface="Arial"/>
              </a:rPr>
              <a:t> surfaces all of the relevant CRM records, social media data, and customer information that you need to move the deal forward. If a new opportunity emerges, seamlessly update your pipeline – in real time – without leaving your Inbox. When you reply, use smart features to streamline administrative tasks like booking meetings. And close more deals with customer insights that help make sure nothing slips through the cracks.</a:t>
            </a:r>
          </a:p>
        </p:txBody>
      </p:sp>
    </p:spTree>
    <p:extLst>
      <p:ext uri="{BB962C8B-B14F-4D97-AF65-F5344CB8AC3E}">
        <p14:creationId xmlns:p14="http://schemas.microsoft.com/office/powerpoint/2010/main" val="11475613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000" b="1" i="1" u="none" strike="noStrike" cap="none" dirty="0">
                <a:solidFill>
                  <a:srgbClr val="262626"/>
                </a:solidFill>
                <a:latin typeface="Arial"/>
                <a:ea typeface="Arial"/>
                <a:cs typeface="Arial"/>
                <a:sym typeface="Arial"/>
              </a:rPr>
              <a:t>Talk Track</a:t>
            </a:r>
          </a:p>
          <a:p>
            <a:pPr marL="0" marR="0" lvl="0" indent="0" algn="l" rtl="0">
              <a:spcBef>
                <a:spcPts val="0"/>
              </a:spcBef>
              <a:buNone/>
            </a:pPr>
            <a:endParaRPr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dirty="0">
                <a:solidFill>
                  <a:srgbClr val="262626"/>
                </a:solidFill>
                <a:latin typeface="Arial"/>
                <a:ea typeface="Arial"/>
                <a:cs typeface="Arial"/>
                <a:sym typeface="Arial"/>
              </a:rPr>
              <a:t>At its core, Salesforce Inbox brings the power of Salesforce – the World’s #1 CRM platform – to where sales reps work every day, their email inbox. </a:t>
            </a:r>
            <a:r>
              <a:rPr lang="en" sz="2000" dirty="0">
                <a:solidFill>
                  <a:srgbClr val="262626"/>
                </a:solidFill>
              </a:rPr>
              <a:t>Inbox is a suite of smart email applications – available on desktop &amp; mobile – for Gmail and Outlook users on Sales Cloud and Service Cloud. </a:t>
            </a:r>
          </a:p>
          <a:p>
            <a:pPr marL="0" marR="0" lvl="0" indent="0" algn="l" rtl="0">
              <a:spcBef>
                <a:spcPts val="0"/>
              </a:spcBef>
              <a:buNone/>
            </a:pPr>
            <a:endParaRPr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dirty="0">
                <a:solidFill>
                  <a:srgbClr val="262626"/>
                </a:solidFill>
                <a:latin typeface="Arial"/>
                <a:ea typeface="Arial"/>
                <a:cs typeface="Arial"/>
                <a:sym typeface="Arial"/>
              </a:rPr>
              <a:t>As an app built by Salesforce, Inbox has gone through in-depth security testing, because Trust is our #1 value. We realize that salespeople exchange a lot of sensitive information through email. Inbox is an enterprise-grade application that keeps this information secure.</a:t>
            </a:r>
          </a:p>
          <a:p>
            <a:pPr marL="0" marR="0" lvl="0" indent="0" algn="l" rtl="0">
              <a:spcBef>
                <a:spcPts val="0"/>
              </a:spcBef>
              <a:buNone/>
            </a:pPr>
            <a:endParaRPr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dirty="0">
                <a:solidFill>
                  <a:srgbClr val="262626"/>
                </a:solidFill>
                <a:latin typeface="Arial"/>
                <a:ea typeface="Arial"/>
                <a:cs typeface="Arial"/>
                <a:sym typeface="Arial"/>
              </a:rPr>
              <a:t>But this isn't any old email application – Salesforce Inbox is powered by intelligence. With data science, these apps help reps leverage their customer data to sell smarter. For example, Salesforce Inbox analyzes your email and provides proactive notifications that notified reps if they've missed an email from an engaged customer, making sure nothing slips through the cracks.</a:t>
            </a:r>
          </a:p>
          <a:p>
            <a:pPr marL="0" marR="0" lvl="0" indent="0" algn="l" rtl="0">
              <a:spcBef>
                <a:spcPts val="0"/>
              </a:spcBef>
              <a:buNone/>
            </a:pPr>
            <a:endParaRPr sz="1000" b="0" i="0" u="none" strike="noStrike" cap="none" dirty="0">
              <a:solidFill>
                <a:srgbClr val="262626"/>
              </a:solidFill>
              <a:latin typeface="Arial"/>
              <a:ea typeface="Arial"/>
              <a:cs typeface="Arial"/>
              <a:sym typeface="Arial"/>
            </a:endParaRPr>
          </a:p>
          <a:p>
            <a:pPr marL="0" marR="0" lvl="0" indent="0" algn="l" rtl="0">
              <a:spcBef>
                <a:spcPts val="0"/>
              </a:spcBef>
              <a:buSzPct val="25000"/>
              <a:buNone/>
            </a:pPr>
            <a:r>
              <a:rPr lang="en" sz="2000" b="0" i="0" u="none" strike="noStrike" cap="none" dirty="0">
                <a:solidFill>
                  <a:srgbClr val="262626"/>
                </a:solidFill>
                <a:latin typeface="Arial"/>
                <a:ea typeface="Arial"/>
                <a:cs typeface="Arial"/>
                <a:sym typeface="Arial"/>
              </a:rPr>
              <a:t>And lastly, Salesforce Inbox is an app that salespeople love to use. It has an intuitive user interface that eliminates clicks from burdensome tasks, like updating pipeline data or scheduling meetings. With Inbox, reps can close more deals with less work.</a:t>
            </a:r>
          </a:p>
          <a:p>
            <a:pPr marL="0" marR="0" lvl="0" indent="0" algn="l" rtl="0">
              <a:spcBef>
                <a:spcPts val="0"/>
              </a:spcBef>
              <a:buNone/>
            </a:pPr>
            <a:endParaRPr sz="2000" dirty="0">
              <a:solidFill>
                <a:srgbClr val="262626"/>
              </a:solidFill>
            </a:endParaRPr>
          </a:p>
          <a:p>
            <a:pPr lvl="0" rtl="0">
              <a:spcBef>
                <a:spcPts val="0"/>
              </a:spcBef>
              <a:buSzPct val="25000"/>
              <a:buNone/>
            </a:pPr>
            <a:r>
              <a:rPr lang="en" sz="2000" b="1" i="1" dirty="0">
                <a:solidFill>
                  <a:srgbClr val="262626"/>
                </a:solidFill>
              </a:rPr>
              <a:t>Talk Track</a:t>
            </a:r>
          </a:p>
          <a:p>
            <a:pPr lvl="0" rtl="0">
              <a:spcBef>
                <a:spcPts val="300"/>
              </a:spcBef>
              <a:buSzPct val="25000"/>
              <a:buNone/>
            </a:pPr>
            <a:r>
              <a:rPr lang="en" sz="2000" dirty="0">
                <a:solidFill>
                  <a:srgbClr val="262626"/>
                </a:solidFill>
              </a:rPr>
              <a:t>But don’t take it from us. We asked our customers, and they agree: Inbox drives sales performance. On average, our customers report a 15% increase in the number of deals closed each month.</a:t>
            </a:r>
          </a:p>
          <a:p>
            <a:pPr lvl="0" rtl="0">
              <a:spcBef>
                <a:spcPts val="300"/>
              </a:spcBef>
              <a:buNone/>
            </a:pPr>
            <a:endParaRPr sz="1000" dirty="0">
              <a:solidFill>
                <a:srgbClr val="262626"/>
              </a:solidFill>
            </a:endParaRPr>
          </a:p>
          <a:p>
            <a:pPr lvl="0" rtl="0">
              <a:spcBef>
                <a:spcPts val="300"/>
              </a:spcBef>
              <a:buSzPct val="25000"/>
              <a:buNone/>
            </a:pPr>
            <a:r>
              <a:rPr lang="en" sz="2000" dirty="0">
                <a:solidFill>
                  <a:srgbClr val="262626"/>
                </a:solidFill>
              </a:rPr>
              <a:t>How does Inbox create this impact?</a:t>
            </a:r>
          </a:p>
          <a:p>
            <a:pPr lvl="0" rtl="0">
              <a:spcBef>
                <a:spcPts val="300"/>
              </a:spcBef>
              <a:buNone/>
            </a:pPr>
            <a:endParaRPr sz="1000" dirty="0">
              <a:solidFill>
                <a:srgbClr val="262626"/>
              </a:solidFill>
            </a:endParaRPr>
          </a:p>
          <a:p>
            <a:pPr lvl="0" rtl="0">
              <a:spcBef>
                <a:spcPts val="300"/>
              </a:spcBef>
              <a:buSzPct val="25000"/>
              <a:buNone/>
            </a:pPr>
            <a:r>
              <a:rPr lang="en" sz="2000" dirty="0">
                <a:solidFill>
                  <a:srgbClr val="262626"/>
                </a:solidFill>
              </a:rPr>
              <a:t>First, with Inbox, reps can use sales intelligence to stay on top of every deal, reducing sales cycle times by 21%.</a:t>
            </a:r>
          </a:p>
          <a:p>
            <a:pPr lvl="0" rtl="0">
              <a:spcBef>
                <a:spcPts val="300"/>
              </a:spcBef>
              <a:buNone/>
            </a:pPr>
            <a:endParaRPr sz="1000" dirty="0">
              <a:solidFill>
                <a:srgbClr val="262626"/>
              </a:solidFill>
            </a:endParaRPr>
          </a:p>
          <a:p>
            <a:pPr lvl="0" rtl="0">
              <a:spcBef>
                <a:spcPts val="300"/>
              </a:spcBef>
              <a:buSzPct val="25000"/>
              <a:buNone/>
            </a:pPr>
            <a:r>
              <a:rPr lang="en" sz="2000" dirty="0">
                <a:solidFill>
                  <a:srgbClr val="262626"/>
                </a:solidFill>
              </a:rPr>
              <a:t>Reps can also use Inbox to reduce the amount of time they spend on low-value administrative tasks like scheduling meetings or replying to email, increasing the amount of time they spend selling by 25%.</a:t>
            </a:r>
          </a:p>
          <a:p>
            <a:pPr lvl="0" rtl="0">
              <a:spcBef>
                <a:spcPts val="300"/>
              </a:spcBef>
              <a:buNone/>
            </a:pPr>
            <a:endParaRPr sz="1000" dirty="0">
              <a:solidFill>
                <a:srgbClr val="262626"/>
              </a:solidFill>
            </a:endParaRPr>
          </a:p>
          <a:p>
            <a:pPr lvl="0" rtl="0">
              <a:spcBef>
                <a:spcPts val="300"/>
              </a:spcBef>
              <a:buSzPct val="25000"/>
              <a:buNone/>
            </a:pPr>
            <a:r>
              <a:rPr lang="en" sz="2000" dirty="0">
                <a:solidFill>
                  <a:srgbClr val="262626"/>
                </a:solidFill>
              </a:rPr>
              <a:t>Lastly, with CRM in their inbox, it is easy for reps to keep pipeline data up to date, boosting CRM adoption on average by 38%.</a:t>
            </a:r>
          </a:p>
          <a:p>
            <a:pPr lvl="0" rtl="0">
              <a:spcBef>
                <a:spcPts val="300"/>
              </a:spcBef>
              <a:buNone/>
            </a:pPr>
            <a:endParaRPr sz="2000" dirty="0">
              <a:solidFill>
                <a:srgbClr val="262626"/>
              </a:solidFill>
            </a:endParaRPr>
          </a:p>
          <a:p>
            <a:pPr lvl="0" rtl="0">
              <a:lnSpc>
                <a:spcPct val="147115"/>
              </a:lnSpc>
              <a:spcBef>
                <a:spcPts val="1100"/>
              </a:spcBef>
              <a:spcAft>
                <a:spcPts val="1900"/>
              </a:spcAft>
              <a:buClr>
                <a:srgbClr val="000000"/>
              </a:buClr>
              <a:buSzPct val="55000"/>
              <a:buFont typeface="Arial"/>
              <a:buNone/>
            </a:pPr>
            <a:r>
              <a:rPr lang="en" sz="2000" dirty="0"/>
              <a:t>Check out Salesforce Inbox and download a </a:t>
            </a:r>
            <a:r>
              <a:rPr lang="en" sz="2000" u="sng" dirty="0">
                <a:solidFill>
                  <a:srgbClr val="001871"/>
                </a:solidFill>
                <a:hlinkClick r:id="rId3"/>
              </a:rPr>
              <a:t>free trial</a:t>
            </a:r>
            <a:r>
              <a:rPr lang="en" sz="2000" dirty="0"/>
              <a:t> today! </a:t>
            </a:r>
          </a:p>
          <a:p>
            <a:pPr lvl="0" rtl="0">
              <a:spcBef>
                <a:spcPts val="300"/>
              </a:spcBef>
              <a:buNone/>
            </a:pPr>
            <a:endParaRPr sz="2000" dirty="0">
              <a:solidFill>
                <a:srgbClr val="262626"/>
              </a:solidFill>
            </a:endParaRPr>
          </a:p>
          <a:p>
            <a:pPr lvl="0" rtl="0">
              <a:spcBef>
                <a:spcPts val="300"/>
              </a:spcBef>
              <a:buNone/>
            </a:pPr>
            <a:endParaRPr sz="1000" i="1" dirty="0">
              <a:solidFill>
                <a:srgbClr val="262626"/>
              </a:solidFill>
            </a:endParaRPr>
          </a:p>
          <a:p>
            <a:pPr lvl="0" rtl="0">
              <a:spcBef>
                <a:spcPts val="300"/>
              </a:spcBef>
              <a:buSzPct val="25000"/>
              <a:buNone/>
            </a:pPr>
            <a:r>
              <a:rPr lang="en" sz="2000" b="1" i="1" dirty="0">
                <a:solidFill>
                  <a:srgbClr val="262626"/>
                </a:solidFill>
              </a:rPr>
              <a:t>About the Customer Survey (if asked) </a:t>
            </a:r>
          </a:p>
          <a:p>
            <a:pPr lvl="0" rtl="0">
              <a:spcBef>
                <a:spcPts val="300"/>
              </a:spcBef>
              <a:buSzPct val="25000"/>
              <a:buNone/>
            </a:pPr>
            <a:r>
              <a:rPr lang="en" sz="2000" i="1" dirty="0">
                <a:solidFill>
                  <a:srgbClr val="262626"/>
                </a:solidFill>
              </a:rPr>
              <a:t>In May 2016, Salesforce sent out a customer survey to our entire customer base. Some questions received more responses than others.</a:t>
            </a:r>
          </a:p>
          <a:p>
            <a:pPr marL="0" marR="0" lvl="0" indent="0" algn="l" rtl="0">
              <a:spcBef>
                <a:spcPts val="0"/>
              </a:spcBef>
              <a:buNone/>
            </a:pPr>
            <a:endParaRPr sz="2000" dirty="0">
              <a:solidFill>
                <a:srgbClr val="262626"/>
              </a:solidFill>
            </a:endParaRPr>
          </a:p>
          <a:p>
            <a:pPr marL="0" marR="0" lvl="0" indent="0" algn="l" rtl="0">
              <a:spcBef>
                <a:spcPts val="0"/>
              </a:spcBef>
              <a:buNone/>
            </a:pPr>
            <a:endParaRPr sz="2000" dirty="0">
              <a:solidFill>
                <a:srgbClr val="262626"/>
              </a:solidFill>
            </a:endParaRPr>
          </a:p>
          <a:p>
            <a:pPr marL="0" marR="0" lvl="0" indent="0" algn="l" rtl="0">
              <a:spcBef>
                <a:spcPts val="0"/>
              </a:spcBef>
              <a:buSzPct val="25000"/>
              <a:buNone/>
            </a:pPr>
            <a:r>
              <a:rPr lang="en" sz="1800" i="1" dirty="0">
                <a:solidFill>
                  <a:srgbClr val="666666"/>
                </a:solidFill>
              </a:rPr>
              <a:t>If asked:</a:t>
            </a:r>
          </a:p>
          <a:p>
            <a:pPr marL="0" marR="0" lvl="0" indent="0" algn="l" rtl="0">
              <a:spcBef>
                <a:spcPts val="0"/>
              </a:spcBef>
              <a:buSzPct val="25000"/>
              <a:buNone/>
            </a:pPr>
            <a:r>
              <a:rPr lang="en" sz="1800" i="1" dirty="0">
                <a:solidFill>
                  <a:srgbClr val="666666"/>
                </a:solidFill>
                <a:highlight>
                  <a:srgbClr val="FFFFFF"/>
                </a:highlight>
              </a:rPr>
              <a:t>Salesforce Inbox currently supports Gmail, Microsoft Exchange 2013 and 2016, and Office 365, and Android and iOS. </a:t>
            </a:r>
          </a:p>
        </p:txBody>
      </p:sp>
    </p:spTree>
    <p:extLst>
      <p:ext uri="{BB962C8B-B14F-4D97-AF65-F5344CB8AC3E}">
        <p14:creationId xmlns:p14="http://schemas.microsoft.com/office/powerpoint/2010/main" val="42888154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239713" y="763588"/>
            <a:ext cx="6835775" cy="3846512"/>
          </a:xfrm>
        </p:spPr>
      </p:sp>
      <p:sp>
        <p:nvSpPr>
          <p:cNvPr id="9" name="Notes Placeholder 8"/>
          <p:cNvSpPr>
            <a:spLocks noGrp="1"/>
          </p:cNvSpPr>
          <p:nvPr>
            <p:ph type="body" idx="1"/>
          </p:nvPr>
        </p:nvSpPr>
        <p:spPr>
          <a:xfrm>
            <a:off x="406401" y="4650976"/>
            <a:ext cx="6502400" cy="4477276"/>
          </a:xfrm>
          <a:prstGeom prst="rect">
            <a:avLst/>
          </a:prstGeom>
        </p:spPr>
        <p:txBody>
          <a:bodyPr>
            <a:noAutofit/>
          </a:bodyPr>
          <a:lstStyle/>
          <a:p>
            <a:pPr marL="245334" indent="-245334"/>
            <a:r>
              <a:rPr lang="en-US" sz="800" b="1" dirty="0"/>
              <a:t>Teaching Points</a:t>
            </a:r>
          </a:p>
          <a:p>
            <a:pPr marL="245334" indent="-245334"/>
            <a:r>
              <a:rPr lang="en-US" sz="800" b="0" i="0" kern="1200" dirty="0">
                <a:solidFill>
                  <a:schemeClr val="tx1"/>
                </a:solidFill>
                <a:ea typeface="+mn-ea"/>
              </a:rPr>
              <a:t>For Spring ‘14, all English ADM201 classes must use the Knowledge Check Manager in place of this slide. </a:t>
            </a:r>
            <a:r>
              <a:rPr lang="en-US" sz="800" dirty="0"/>
              <a:t/>
            </a:r>
            <a:br>
              <a:rPr lang="en-US" sz="800" dirty="0"/>
            </a:br>
            <a:r>
              <a:rPr lang="en-US" sz="800" dirty="0"/>
              <a:t/>
            </a:r>
            <a:br>
              <a:rPr lang="en-US" sz="800" dirty="0"/>
            </a:br>
            <a:r>
              <a:rPr lang="en-US" sz="800" b="0" i="0" kern="1200" dirty="0">
                <a:solidFill>
                  <a:schemeClr val="tx1"/>
                </a:solidFill>
                <a:ea typeface="+mn-ea"/>
              </a:rPr>
              <a:t>1. Where can an administrator change the organization name and address, default locale, default language, and default time zone? </a:t>
            </a:r>
            <a:r>
              <a:rPr lang="en-US" sz="800" dirty="0"/>
              <a:t/>
            </a:r>
            <a:br>
              <a:rPr lang="en-US" sz="800" dirty="0"/>
            </a:br>
            <a:r>
              <a:rPr lang="en-US" sz="800" b="0" i="0" kern="1200" dirty="0">
                <a:solidFill>
                  <a:schemeClr val="tx1"/>
                </a:solidFill>
                <a:ea typeface="+mn-ea"/>
              </a:rPr>
              <a:t>From the Company Information section, an administrator can modify the organization name and address, default locale, default language, and default time zone. An administrator can also view the unique </a:t>
            </a:r>
            <a:r>
              <a:rPr lang="en-US" sz="800" b="0" i="0" kern="1200" dirty="0">
                <a:solidFill>
                  <a:schemeClr val="tx1"/>
                </a:solidFill>
                <a:ea typeface="+mn-ea"/>
                <a:hlinkClick r:id="rId3"/>
              </a:rPr>
              <a:t>salesforce.com</a:t>
            </a:r>
            <a:r>
              <a:rPr lang="en-US" sz="800" b="0" i="0" kern="1200" dirty="0">
                <a:solidFill>
                  <a:schemeClr val="tx1"/>
                </a:solidFill>
                <a:ea typeface="+mn-ea"/>
              </a:rPr>
              <a:t> organization ID, number and types of licenses available, and corporate currency. </a:t>
            </a:r>
            <a:r>
              <a:rPr lang="en-US" sz="800" dirty="0"/>
              <a:t/>
            </a:r>
            <a:br>
              <a:rPr lang="en-US" sz="800" dirty="0"/>
            </a:br>
            <a:r>
              <a:rPr lang="en-US" sz="800" dirty="0"/>
              <a:t/>
            </a:r>
            <a:br>
              <a:rPr lang="en-US" sz="800" dirty="0"/>
            </a:br>
            <a:r>
              <a:rPr lang="en-US" sz="800" b="0" i="0" kern="1200" dirty="0">
                <a:solidFill>
                  <a:schemeClr val="tx1"/>
                </a:solidFill>
                <a:ea typeface="+mn-ea"/>
              </a:rPr>
              <a:t>2. How can an administrator customize a standard fiscal year? </a:t>
            </a:r>
            <a:r>
              <a:rPr lang="en-US" sz="800" dirty="0"/>
              <a:t/>
            </a:r>
            <a:br>
              <a:rPr lang="en-US" sz="800" dirty="0"/>
            </a:br>
            <a:r>
              <a:rPr lang="en-US" sz="800" b="0" i="0" kern="1200" dirty="0">
                <a:solidFill>
                  <a:schemeClr val="tx1"/>
                </a:solidFill>
                <a:ea typeface="+mn-ea"/>
              </a:rPr>
              <a:t>The standard fiscal year follows the Gregorian calendar. The administrator can change the start month of the fiscal year and specify whether the fiscal year is defined by the year it begins or ends. </a:t>
            </a:r>
            <a:r>
              <a:rPr lang="en-US" sz="800" dirty="0"/>
              <a:t/>
            </a:r>
            <a:br>
              <a:rPr lang="en-US" sz="800" dirty="0"/>
            </a:br>
            <a:r>
              <a:rPr lang="en-US" sz="800" b="0" i="0" kern="1200" dirty="0">
                <a:solidFill>
                  <a:schemeClr val="tx1"/>
                </a:solidFill>
                <a:ea typeface="+mn-ea"/>
              </a:rPr>
              <a:t>The administrator must use a custom fiscal year if their company does not follow the Gregorian calendar, such as a 13-month fiscal year or a fiscal year not starting on the first day of the month. </a:t>
            </a:r>
            <a:r>
              <a:rPr lang="en-US" sz="800" dirty="0"/>
              <a:t/>
            </a:r>
            <a:br>
              <a:rPr lang="en-US" sz="800" dirty="0"/>
            </a:br>
            <a:r>
              <a:rPr lang="en-US" sz="800" dirty="0"/>
              <a:t/>
            </a:r>
            <a:br>
              <a:rPr lang="en-US" sz="800" dirty="0"/>
            </a:br>
            <a:r>
              <a:rPr lang="en-US" sz="800" b="0" i="0" kern="1200" dirty="0">
                <a:solidFill>
                  <a:schemeClr val="tx1"/>
                </a:solidFill>
                <a:ea typeface="+mn-ea"/>
              </a:rPr>
              <a:t>3. Which user interface settings must be enabled to allow users to edit records directly from a list view, without navigating away from the page? </a:t>
            </a:r>
            <a:r>
              <a:rPr lang="en-US" sz="800" dirty="0"/>
              <a:t/>
            </a:r>
            <a:br>
              <a:rPr lang="en-US" sz="800" dirty="0"/>
            </a:br>
            <a:r>
              <a:rPr lang="en-US" sz="800" b="0" i="0" kern="1200" dirty="0">
                <a:solidFill>
                  <a:schemeClr val="tx1"/>
                </a:solidFill>
                <a:ea typeface="+mn-ea"/>
              </a:rPr>
              <a:t>The Enable Enhanced Lists setting lets users quickly view, customize, and edit list data. The Enable Inline Editing setting lets users quickly edit field values, right on a record’s detail page. When both settings are enabled, users can edit records directly from the list, without navigating away from the page. </a:t>
            </a:r>
            <a:r>
              <a:rPr lang="en-US" sz="800" dirty="0"/>
              <a:t/>
            </a:r>
            <a:br>
              <a:rPr lang="en-US" sz="800" dirty="0"/>
            </a:br>
            <a:r>
              <a:rPr lang="en-US" sz="800" dirty="0"/>
              <a:t/>
            </a:r>
            <a:br>
              <a:rPr lang="en-US" sz="800" dirty="0"/>
            </a:br>
            <a:r>
              <a:rPr lang="en-US" sz="800" b="0" i="0" kern="1200" dirty="0">
                <a:solidFill>
                  <a:schemeClr val="tx1"/>
                </a:solidFill>
                <a:ea typeface="+mn-ea"/>
              </a:rPr>
              <a:t>4. How can an administrator customize global search to help users quickly find information? </a:t>
            </a:r>
            <a:r>
              <a:rPr lang="en-US" sz="800" dirty="0"/>
              <a:t/>
            </a:r>
            <a:br>
              <a:rPr lang="en-US" sz="800" dirty="0"/>
            </a:br>
            <a:r>
              <a:rPr lang="en-US" sz="800" b="0" i="0" kern="1200" dirty="0">
                <a:solidFill>
                  <a:schemeClr val="tx1"/>
                </a:solidFill>
                <a:ea typeface="+mn-ea"/>
              </a:rPr>
              <a:t>An administrator can customize the search settings to set the number of results displayed per page for each object. An administrator can also customize the search layouts for an object to add filters to the search results and control what fields display. </a:t>
            </a:r>
            <a:r>
              <a:rPr lang="en-US" sz="800" dirty="0"/>
              <a:t/>
            </a:r>
            <a:br>
              <a:rPr lang="en-US" sz="800" dirty="0"/>
            </a:br>
            <a:r>
              <a:rPr lang="en-US" sz="800" dirty="0"/>
              <a:t/>
            </a:r>
            <a:br>
              <a:rPr lang="en-US" sz="800" dirty="0"/>
            </a:br>
            <a:r>
              <a:rPr lang="en-US" sz="800" b="0" i="0" kern="1200" dirty="0">
                <a:solidFill>
                  <a:schemeClr val="tx1"/>
                </a:solidFill>
                <a:ea typeface="+mn-ea"/>
              </a:rPr>
              <a:t>5. What is a capability of Chatter? </a:t>
            </a:r>
            <a:r>
              <a:rPr lang="en-US" sz="800" dirty="0"/>
              <a:t/>
            </a:r>
            <a:br>
              <a:rPr lang="en-US" sz="800" dirty="0"/>
            </a:br>
            <a:r>
              <a:rPr lang="en-US" sz="800" b="0" i="0" kern="1200" dirty="0">
                <a:solidFill>
                  <a:schemeClr val="tx1"/>
                </a:solidFill>
                <a:ea typeface="+mn-ea"/>
              </a:rPr>
              <a:t>When an administrator enables objects and fields for feed tracking, people see Chatter feed updates for objects and changes to fields on records they follow. </a:t>
            </a:r>
            <a:r>
              <a:rPr lang="en-US" sz="800" dirty="0"/>
              <a:t/>
            </a:r>
            <a:br>
              <a:rPr lang="en-US" sz="800" dirty="0"/>
            </a:br>
            <a:r>
              <a:rPr lang="en-US" sz="800" b="0" i="0" kern="1200" dirty="0">
                <a:solidFill>
                  <a:schemeClr val="tx1"/>
                </a:solidFill>
                <a:ea typeface="+mn-ea"/>
              </a:rPr>
              <a:t>Users can create public or private Chatter groups for sharing information, files, and links. Customers can only be invited to private Chatter groups. </a:t>
            </a:r>
            <a:r>
              <a:rPr lang="en-US" sz="800" dirty="0"/>
              <a:t/>
            </a:r>
            <a:br>
              <a:rPr lang="en-US" sz="800" dirty="0"/>
            </a:br>
            <a:r>
              <a:rPr lang="en-US" sz="800" b="0" i="0" kern="1200" dirty="0">
                <a:solidFill>
                  <a:schemeClr val="tx1"/>
                </a:solidFill>
                <a:ea typeface="+mn-ea"/>
              </a:rPr>
              <a:t>People can @mention individual people or a group in a Chatter post. </a:t>
            </a:r>
            <a:r>
              <a:rPr lang="en-US" sz="800" dirty="0"/>
              <a:t/>
            </a:r>
            <a:br>
              <a:rPr lang="en-US" sz="800" dirty="0"/>
            </a:br>
            <a:r>
              <a:rPr lang="en-US" sz="800" dirty="0"/>
              <a:t/>
            </a:r>
            <a:br>
              <a:rPr lang="en-US" sz="800" dirty="0"/>
            </a:br>
            <a:r>
              <a:rPr lang="en-US" sz="800" b="0" i="0" kern="1200" dirty="0">
                <a:solidFill>
                  <a:schemeClr val="tx1"/>
                </a:solidFill>
                <a:ea typeface="+mn-ea"/>
              </a:rPr>
              <a:t>6. Where can a user view the completed tasks and past events for an opportunity? </a:t>
            </a:r>
            <a:r>
              <a:rPr lang="en-US" sz="800" dirty="0"/>
              <a:t/>
            </a:r>
            <a:br>
              <a:rPr lang="en-US" sz="800" dirty="0"/>
            </a:br>
            <a:r>
              <a:rPr lang="en-US" sz="800" b="0" i="0" kern="1200" dirty="0">
                <a:solidFill>
                  <a:schemeClr val="tx1"/>
                </a:solidFill>
                <a:ea typeface="+mn-ea"/>
              </a:rPr>
              <a:t>Completed tasks, past events, and sent emails are tracked in the Activity History related list for a record. Tasks and events that have not yet completed are tracked in the Open Activities related list. In addition, activity reports allow users to analyze tasks and events.</a:t>
            </a:r>
            <a:endParaRPr lang="en-US" sz="800" b="0" dirty="0">
              <a:solidFill>
                <a:srgbClr val="000000"/>
              </a:solidFill>
              <a:ea typeface="Arial" pitchFamily="-112" charset="0"/>
              <a:cs typeface="Arial" pitchFamily="-112" charset="0"/>
              <a:sym typeface="Arial" pitchFamily="-112" charset="0"/>
            </a:endParaRPr>
          </a:p>
          <a:p>
            <a:pPr marL="245334" indent="-245334"/>
            <a:endParaRPr lang="en-US" sz="800" b="0" dirty="0">
              <a:solidFill>
                <a:srgbClr val="000000"/>
              </a:solidFill>
              <a:ea typeface="Arial" pitchFamily="-112" charset="0"/>
              <a:cs typeface="Arial" pitchFamily="-112" charset="0"/>
              <a:sym typeface="Arial" pitchFamily="-112" charset="0"/>
            </a:endParaRPr>
          </a:p>
          <a:p>
            <a:endParaRPr lang="en-US" sz="800" dirty="0"/>
          </a:p>
          <a:p>
            <a:pPr marL="245334" indent="-245334"/>
            <a:endParaRPr lang="en-US" sz="800"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108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284230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109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035132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0381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GB" sz="1000" b="1" dirty="0"/>
              <a:t>Teaching Points</a:t>
            </a:r>
          </a:p>
          <a:p>
            <a:pPr marL="228600" indent="-228600">
              <a:buFont typeface="+mj-lt"/>
              <a:buAutoNum type="arabicPeriod"/>
            </a:pPr>
            <a:endParaRPr lang="en-US" sz="1000" dirty="0">
              <a:ea typeface="ＭＳ Ｐゴシック" charset="0"/>
              <a:cs typeface="ＭＳ Ｐゴシック" charset="0"/>
            </a:endParaRP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baseline="0" dirty="0"/>
              <a:t>We are in a world where everything is becoming more and more connected.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baseline="0" dirty="0"/>
              <a:t>There have been major advancements in technology moving from mainframes and terminals across thousands of computers, to client servers and millions of PCs on networks.</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baseline="0" dirty="0"/>
              <a:t>We are in an era of billions of connected things- smartphones, tablets, products, sensors and watches; everything and everyone is connected.</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baseline="0" dirty="0"/>
              <a:t>This shift has been fueled by 5 core technology revolutions:</a:t>
            </a:r>
            <a:endParaRPr lang="en-US" sz="1000" u="none" kern="1200" baseline="0" dirty="0">
              <a:solidFill>
                <a:schemeClr val="tx1"/>
              </a:solidFill>
              <a:latin typeface="Salesforce Sans"/>
              <a:ea typeface="+mn-ea"/>
            </a:endParaRP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The Cloud</a:t>
            </a: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Mobile</a:t>
            </a: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Social</a:t>
            </a: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Data Science</a:t>
            </a:r>
          </a:p>
          <a:p>
            <a:pPr marL="403225" marR="0" lvl="1" indent="-171450" algn="l" defTabSz="914400" rtl="0" eaLnBrk="1" fontAlgn="auto" latinLnBrk="0" hangingPunct="1">
              <a:lnSpc>
                <a:spcPct val="100000"/>
              </a:lnSpc>
              <a:spcBef>
                <a:spcPts val="443"/>
              </a:spcBef>
              <a:spcAft>
                <a:spcPts val="0"/>
              </a:spcAft>
              <a:buClr>
                <a:srgbClr val="000000"/>
              </a:buClr>
              <a:buSzTx/>
              <a:buFont typeface="Arial" panose="020B0604020202020204" pitchFamily="34" charset="0"/>
              <a:buChar char="•"/>
              <a:tabLst/>
              <a:defRPr/>
            </a:pPr>
            <a:r>
              <a:rPr lang="en-US" sz="1000" u="none" kern="1200" baseline="0" dirty="0">
                <a:solidFill>
                  <a:schemeClr val="tx1"/>
                </a:solidFill>
                <a:latin typeface="Salesforce Sans"/>
                <a:ea typeface="+mn-ea"/>
              </a:rPr>
              <a:t>The Internet of Things</a:t>
            </a:r>
            <a:endParaRPr lang="en-US" sz="1000" baseline="0" dirty="0">
              <a:latin typeface="Salesforce Sans" panose="020B0505020202020203" pitchFamily="34" charset="0"/>
            </a:endParaRPr>
          </a:p>
          <a:p>
            <a:pPr marL="228600" indent="-228600">
              <a:buFont typeface="+mj-lt"/>
              <a:buAutoNum type="arabicPeriod"/>
            </a:pPr>
            <a:r>
              <a:rPr lang="en-US" sz="1000" dirty="0">
                <a:ea typeface="ＭＳ Ｐゴシック" charset="0"/>
                <a:cs typeface="ＭＳ Ｐゴシック" charset="0"/>
              </a:rPr>
              <a:t>When</a:t>
            </a:r>
            <a:r>
              <a:rPr lang="en-US" sz="1000" baseline="0" dirty="0">
                <a:ea typeface="ＭＳ Ｐゴシック" charset="0"/>
                <a:cs typeface="ＭＳ Ｐゴシック" charset="0"/>
              </a:rPr>
              <a:t> you harness these revolutions, you can become a customer company and connect with customers in a new way.</a:t>
            </a:r>
          </a:p>
          <a:p>
            <a:pPr marL="228600" indent="-228600">
              <a:buFont typeface="+mj-lt"/>
              <a:buAutoNum type="arabicPeriod"/>
            </a:pPr>
            <a:r>
              <a:rPr lang="en-US" sz="1000" baseline="0" dirty="0">
                <a:ea typeface="ＭＳ Ｐゴシック" charset="0"/>
                <a:cs typeface="ＭＳ Ｐゴシック" charset="0"/>
              </a:rPr>
              <a:t>What does a customer company look like? Customer companies connect:</a:t>
            </a:r>
          </a:p>
          <a:p>
            <a:pPr marL="460375" lvl="1" indent="-228600">
              <a:buFont typeface="Arial" panose="020B0604020202020204" pitchFamily="34" charset="0"/>
              <a:buChar char="•"/>
            </a:pPr>
            <a:r>
              <a:rPr lang="en-US" sz="1000" baseline="0" dirty="0">
                <a:latin typeface="Salesforce Sans" panose="020B0505020202020203" pitchFamily="34" charset="0"/>
                <a:ea typeface="ＭＳ Ｐゴシック" charset="0"/>
                <a:cs typeface="ＭＳ Ｐゴシック" charset="0"/>
              </a:rPr>
              <a:t>Customers and employees so they collaborate around customer accounts, problems, and ideas. Connected employees solve problems faster and leverage expertise across your company.</a:t>
            </a:r>
          </a:p>
          <a:p>
            <a:pPr marL="460375" lvl="1" indent="-228600">
              <a:buFont typeface="Arial" panose="020B0604020202020204" pitchFamily="34" charset="0"/>
              <a:buChar char="•"/>
            </a:pPr>
            <a:r>
              <a:rPr lang="en-US" sz="1000" baseline="0" dirty="0">
                <a:latin typeface="Salesforce Sans" panose="020B0505020202020203" pitchFamily="34" charset="0"/>
                <a:ea typeface="ＭＳ Ｐゴシック" charset="0"/>
                <a:cs typeface="ＭＳ Ｐゴシック" charset="0"/>
              </a:rPr>
              <a:t>Partners, distributors, and suppliers so they can share customer information and better sell and service customers.</a:t>
            </a:r>
          </a:p>
          <a:p>
            <a:pPr marL="460375" lvl="1" indent="-228600">
              <a:buFont typeface="Arial" panose="020B0604020202020204" pitchFamily="34" charset="0"/>
              <a:buChar char="•"/>
            </a:pPr>
            <a:r>
              <a:rPr lang="en-US" sz="1000" baseline="0" dirty="0">
                <a:latin typeface="Salesforce Sans" panose="020B0505020202020203" pitchFamily="34" charset="0"/>
                <a:ea typeface="ＭＳ Ｐゴシック" charset="0"/>
                <a:cs typeface="ＭＳ Ｐゴシック" charset="0"/>
              </a:rPr>
              <a:t>Products to employees, customers, and social networks to better service customers. You can use product data for maintenance, marketing promotions, and sales opportunities.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941973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305317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986750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We have just finished setting up the parameters that apply to the company,</a:t>
            </a:r>
            <a:r>
              <a:rPr lang="en-US" baseline="0" dirty="0">
                <a:sym typeface="Arial" pitchFamily="-112" charset="0"/>
              </a:rPr>
              <a:t> and all users.  We will now address certain groups of users, and their needs within the org.</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113</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287649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302572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Extra Material</a:t>
            </a:r>
          </a:p>
          <a:p>
            <a:endParaRPr lang="en-US" b="1"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Arial" pitchFamily="34" charset="0"/>
                <a:cs typeface="Arial"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latin typeface="Arial" pitchFamily="34" charset="0"/>
                <a:cs typeface="Arial" pitchFamily="34" charset="0"/>
              </a:rPr>
              <a:pPr algn="ctr"/>
              <a:t>115</a:t>
            </a:fld>
            <a:endParaRPr lang="en-US" sz="900" dirty="0">
              <a:latin typeface="Arial" pitchFamily="34" charset="0"/>
              <a:cs typeface="Arial" pitchFamily="34" charset="0"/>
            </a:endParaRPr>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t>Administration Essentials for New </a:t>
            </a:r>
            <a:r>
              <a:rPr lang="en-GB" sz="900" dirty="0" err="1"/>
              <a:t>Admins</a:t>
            </a:r>
            <a:endParaRPr lang="en-US" sz="900" dirty="0"/>
          </a:p>
        </p:txBody>
      </p:sp>
    </p:spTree>
    <p:extLst>
      <p:ext uri="{BB962C8B-B14F-4D97-AF65-F5344CB8AC3E}">
        <p14:creationId xmlns:p14="http://schemas.microsoft.com/office/powerpoint/2010/main" val="24949294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When a user is working in Salesforce, pretty much everything they can see and do is determined by their profile.</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137528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t>Another way to grant access to Lightning Experience is through</a:t>
            </a:r>
            <a:r>
              <a:rPr lang="en-US" baseline="0" dirty="0"/>
              <a:t> permission sets. We’ll talk about permission sets a little later. </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788504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4187" cy="38449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Standard profiles can be cloned and edited. Great to use as a starting</a:t>
            </a:r>
            <a:r>
              <a:rPr lang="en-US" baseline="0" dirty="0">
                <a:sym typeface="Arial" pitchFamily="-112" charset="0"/>
              </a:rPr>
              <a:t> point for custom profiles.</a:t>
            </a:r>
          </a:p>
          <a:p>
            <a:endParaRPr lang="en-US" b="1" baseline="0" dirty="0">
              <a:solidFill>
                <a:srgbClr val="000000"/>
              </a:solidFill>
              <a:ea typeface="Arial" pitchFamily="-112" charset="0"/>
              <a:cs typeface="Arial" pitchFamily="-112" charset="0"/>
              <a:sym typeface="Arial" pitchFamily="-112" charset="0"/>
            </a:endParaRPr>
          </a:p>
          <a:p>
            <a:r>
              <a:rPr lang="en-US" sz="1000" b="0" i="0" kern="1200" dirty="0">
                <a:solidFill>
                  <a:schemeClr val="tx1"/>
                </a:solidFill>
                <a:ea typeface="+mn-ea"/>
              </a:rPr>
              <a:t>It</a:t>
            </a:r>
            <a:r>
              <a:rPr lang="en-US" sz="1000" b="0" i="0" kern="1200" baseline="0" dirty="0">
                <a:solidFill>
                  <a:schemeClr val="tx1"/>
                </a:solidFill>
                <a:ea typeface="+mn-ea"/>
              </a:rPr>
              <a:t> is </a:t>
            </a:r>
            <a:r>
              <a:rPr lang="en-US" sz="1000" b="0" i="0" kern="1200" dirty="0">
                <a:solidFill>
                  <a:schemeClr val="tx1"/>
                </a:solidFill>
                <a:ea typeface="+mn-ea"/>
              </a:rPr>
              <a:t>best practice to NOT assign</a:t>
            </a:r>
            <a:r>
              <a:rPr lang="en-US" sz="1000" b="0" i="0" kern="1200" baseline="0" dirty="0">
                <a:solidFill>
                  <a:schemeClr val="tx1"/>
                </a:solidFill>
                <a:ea typeface="+mn-ea"/>
              </a:rPr>
              <a:t> </a:t>
            </a:r>
            <a:r>
              <a:rPr lang="en-US" sz="1000" b="0" i="0" kern="1200" dirty="0">
                <a:solidFill>
                  <a:schemeClr val="tx1"/>
                </a:solidFill>
                <a:ea typeface="+mn-ea"/>
              </a:rPr>
              <a:t>standard</a:t>
            </a:r>
            <a:r>
              <a:rPr lang="en-US" sz="1000" b="0" i="0" kern="1200" baseline="0" dirty="0">
                <a:solidFill>
                  <a:schemeClr val="tx1"/>
                </a:solidFill>
                <a:ea typeface="+mn-ea"/>
              </a:rPr>
              <a:t> profiles to users</a:t>
            </a:r>
            <a:r>
              <a:rPr lang="en-US" sz="1000" b="0" i="0" kern="1200" dirty="0">
                <a:solidFill>
                  <a:schemeClr val="tx1"/>
                </a:solidFill>
                <a:ea typeface="+mn-ea"/>
              </a:rPr>
              <a:t>. Instead, even if no changes are to be made, the Standard Profiles should be cloned and the clones assigned to users. That way, should permissions or custom object</a:t>
            </a:r>
            <a:r>
              <a:rPr lang="en-US" sz="1000" b="0" i="0" kern="1200" baseline="0" dirty="0">
                <a:solidFill>
                  <a:schemeClr val="tx1"/>
                </a:solidFill>
                <a:ea typeface="+mn-ea"/>
              </a:rPr>
              <a:t> access</a:t>
            </a:r>
            <a:r>
              <a:rPr lang="en-US" sz="1000" b="0" i="0" kern="1200" dirty="0">
                <a:solidFill>
                  <a:schemeClr val="tx1"/>
                </a:solidFill>
                <a:ea typeface="+mn-ea"/>
              </a:rPr>
              <a:t> be needed in the future, the cloned profiles can be updated easily.</a:t>
            </a:r>
            <a:r>
              <a:rPr lang="en-US" sz="1000" b="0" i="0" kern="1200" baseline="0" dirty="0">
                <a:solidFill>
                  <a:schemeClr val="tx1"/>
                </a:solidFill>
                <a:ea typeface="+mn-ea"/>
              </a:rPr>
              <a:t> </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118</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348256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We will be covering Chatter users and inviting Chatter</a:t>
            </a:r>
            <a:r>
              <a:rPr lang="en-GB" baseline="0" dirty="0"/>
              <a:t> users in more detail in the Collaboration module, but provide an overview for students here as you will be encountering these profiles and licenses when you set up new profiles.</a:t>
            </a:r>
            <a:endParaRPr lang="en-GB" dirty="0"/>
          </a:p>
          <a:p>
            <a:r>
              <a:rPr lang="en-GB" dirty="0"/>
              <a:t>Because Chatter</a:t>
            </a:r>
            <a:r>
              <a:rPr lang="en-GB" baseline="0" dirty="0"/>
              <a:t> Free and/or </a:t>
            </a:r>
            <a:r>
              <a:rPr lang="en-GB" dirty="0"/>
              <a:t>or Chatter External </a:t>
            </a:r>
            <a:r>
              <a:rPr lang="en-GB" baseline="0" dirty="0"/>
              <a:t>users cannot access any object details, </a:t>
            </a:r>
            <a:r>
              <a:rPr lang="en-GB" dirty="0"/>
              <a:t>Chatter profiles</a:t>
            </a:r>
            <a:r>
              <a:rPr lang="en-GB" baseline="0" dirty="0"/>
              <a:t> include only a very limited number of administrative and general user permissions, and do not include any of the following settings or permissions:</a:t>
            </a:r>
          </a:p>
          <a:p>
            <a:pPr lvl="2">
              <a:buNone/>
            </a:pPr>
            <a:r>
              <a:rPr lang="en-GB" dirty="0">
                <a:latin typeface="Salesforce Sans" panose="020B0505020202020203" pitchFamily="34" charset="0"/>
              </a:rPr>
              <a:t>Console settings</a:t>
            </a:r>
          </a:p>
          <a:p>
            <a:pPr lvl="2">
              <a:buNone/>
            </a:pPr>
            <a:r>
              <a:rPr lang="en-GB" dirty="0">
                <a:latin typeface="Salesforce Sans" panose="020B0505020202020203" pitchFamily="34" charset="0"/>
              </a:rPr>
              <a:t>Page layouts</a:t>
            </a:r>
          </a:p>
          <a:p>
            <a:pPr lvl="2">
              <a:buNone/>
            </a:pPr>
            <a:r>
              <a:rPr lang="en-GB" dirty="0">
                <a:latin typeface="Salesforce Sans" panose="020B0505020202020203" pitchFamily="34" charset="0"/>
              </a:rPr>
              <a:t>Field-level</a:t>
            </a:r>
            <a:r>
              <a:rPr lang="en-GB" baseline="0" dirty="0">
                <a:latin typeface="Salesforce Sans" panose="020B0505020202020203" pitchFamily="34" charset="0"/>
              </a:rPr>
              <a:t> security</a:t>
            </a:r>
          </a:p>
          <a:p>
            <a:pPr lvl="2">
              <a:buNone/>
            </a:pPr>
            <a:r>
              <a:rPr lang="en-GB" baseline="0" dirty="0">
                <a:latin typeface="Salesforce Sans" panose="020B0505020202020203" pitchFamily="34" charset="0"/>
              </a:rPr>
              <a:t>Custom app settings</a:t>
            </a:r>
          </a:p>
          <a:p>
            <a:pPr lvl="2">
              <a:buNone/>
            </a:pPr>
            <a:r>
              <a:rPr lang="en-GB" baseline="0" dirty="0">
                <a:latin typeface="Salesforce Sans" panose="020B0505020202020203" pitchFamily="34" charset="0"/>
              </a:rPr>
              <a:t>Tab settings</a:t>
            </a:r>
          </a:p>
          <a:p>
            <a:pPr lvl="2">
              <a:buNone/>
            </a:pPr>
            <a:r>
              <a:rPr lang="en-GB" baseline="0" dirty="0">
                <a:latin typeface="Salesforce Sans" panose="020B0505020202020203" pitchFamily="34" charset="0"/>
              </a:rPr>
              <a:t>Record type settings</a:t>
            </a:r>
          </a:p>
          <a:p>
            <a:pPr lvl="2">
              <a:buNone/>
            </a:pPr>
            <a:r>
              <a:rPr lang="en-GB" baseline="0" dirty="0">
                <a:latin typeface="Salesforce Sans" panose="020B0505020202020203" pitchFamily="34" charset="0"/>
              </a:rPr>
              <a:t>Standard object permissions</a:t>
            </a:r>
          </a:p>
          <a:p>
            <a:pPr lvl="2">
              <a:buNone/>
            </a:pPr>
            <a:r>
              <a:rPr lang="en-GB" baseline="0" dirty="0">
                <a:latin typeface="Salesforce Sans" panose="020B0505020202020203" pitchFamily="34" charset="0"/>
              </a:rPr>
              <a:t>Custom object permissions</a:t>
            </a:r>
          </a:p>
          <a:p>
            <a:pPr defTabSz="937076" eaLnBrk="0" fontAlgn="base" hangingPunct="0">
              <a:spcBef>
                <a:spcPct val="30000"/>
              </a:spcBef>
              <a:spcAft>
                <a:spcPct val="0"/>
              </a:spcAft>
              <a:defRPr/>
            </a:pPr>
            <a:r>
              <a:rPr lang="en-US" dirty="0">
                <a:ea typeface="MS PGothic" pitchFamily="34" charset="-128"/>
                <a:cs typeface="MS PGothic" charset="-128"/>
              </a:rPr>
              <a:t>The Chatter moderator profile’s main functionality was intended for Chatter.com orgs. It would be uncommon in a full CRM org to designate a Chatter Free user as a moderator. It would be more likely that the admin would add the “Moderate Chatter” profile permission to a custom profile.</a:t>
            </a:r>
          </a:p>
          <a:p>
            <a:endParaRPr lang="en-GB" baseline="0"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9" name="Slide Image Placeholder 8"/>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119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088988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The profiles listed on this slide are the custom profiles already in existence at AW</a:t>
            </a:r>
            <a:r>
              <a:rPr lang="en-US" baseline="0" dirty="0">
                <a:sym typeface="Arial" pitchFamily="-112" charset="0"/>
              </a:rPr>
              <a:t> Computing.  </a:t>
            </a:r>
          </a:p>
          <a:p>
            <a:r>
              <a:rPr lang="en-US" b="1" dirty="0">
                <a:sym typeface="Arial" pitchFamily="-112" charset="0"/>
              </a:rPr>
              <a:t>Consulting User: </a:t>
            </a:r>
            <a:r>
              <a:rPr lang="en-US" dirty="0">
                <a:sym typeface="Arial" pitchFamily="-112" charset="0"/>
              </a:rPr>
              <a:t>Not referenced in this course.</a:t>
            </a:r>
          </a:p>
          <a:p>
            <a:r>
              <a:rPr lang="en-US" b="1" dirty="0">
                <a:sym typeface="Arial" pitchFamily="-112" charset="0"/>
              </a:rPr>
              <a:t>Executive User:</a:t>
            </a:r>
            <a:r>
              <a:rPr lang="en-US" b="1" baseline="0" dirty="0">
                <a:sym typeface="Arial" pitchFamily="-112" charset="0"/>
              </a:rPr>
              <a:t> </a:t>
            </a:r>
            <a:r>
              <a:rPr lang="en-US" b="1" dirty="0">
                <a:sym typeface="Arial" pitchFamily="-112" charset="0"/>
              </a:rPr>
              <a:t> </a:t>
            </a:r>
            <a:r>
              <a:rPr lang="en-US" dirty="0">
                <a:sym typeface="Arial" pitchFamily="-112" charset="0"/>
              </a:rPr>
              <a:t>Assigned</a:t>
            </a:r>
            <a:r>
              <a:rPr lang="en-US" baseline="0" dirty="0">
                <a:sym typeface="Arial" pitchFamily="-112" charset="0"/>
              </a:rPr>
              <a:t> to VP Level and above. CRED for all standard and custom objects</a:t>
            </a:r>
            <a:endParaRPr lang="en-US" dirty="0">
              <a:sym typeface="Arial" pitchFamily="-112" charset="0"/>
            </a:endParaRPr>
          </a:p>
          <a:p>
            <a:r>
              <a:rPr lang="en-US" b="1" dirty="0">
                <a:sym typeface="Arial" pitchFamily="-112" charset="0"/>
              </a:rPr>
              <a:t>General Marketing User</a:t>
            </a:r>
            <a:r>
              <a:rPr lang="en-US" dirty="0">
                <a:sym typeface="Arial" pitchFamily="-112" charset="0"/>
              </a:rPr>
              <a:t>: Assigned to Customer Support Director and below. CRED for campaigns, contacts, contracts, documents and leads. Limited access to other standard objects. No access to custom objects.</a:t>
            </a:r>
          </a:p>
          <a:p>
            <a:r>
              <a:rPr lang="en-US" b="1" dirty="0">
                <a:sym typeface="Arial" pitchFamily="-112" charset="0"/>
              </a:rPr>
              <a:t>No Access Profile: </a:t>
            </a:r>
            <a:r>
              <a:rPr lang="en-US" dirty="0">
                <a:sym typeface="Arial" pitchFamily="-112" charset="0"/>
              </a:rPr>
              <a:t>Not assigned. NO access to standard or custom objects.</a:t>
            </a:r>
            <a:endParaRPr lang="en-US" b="1" dirty="0">
              <a:sym typeface="Arial" pitchFamily="-112" charset="0"/>
            </a:endParaRPr>
          </a:p>
          <a:p>
            <a:r>
              <a:rPr lang="en-US" b="1" dirty="0">
                <a:sym typeface="Arial" pitchFamily="-112" charset="0"/>
              </a:rPr>
              <a:t>Sales User: </a:t>
            </a:r>
            <a:r>
              <a:rPr lang="en-US" dirty="0">
                <a:sym typeface="Arial" pitchFamily="-112" charset="0"/>
              </a:rPr>
              <a:t>Assigned to all positions/users below Allison Wheeler (VP Global Sales). CRE on accounts, CRED on contacts, contracts, documents, ideas, opptys. Limited access to other standard objects.  No access to custom objects.</a:t>
            </a:r>
            <a:endParaRPr lang="en-US" b="1" dirty="0">
              <a:sym typeface="Arial" pitchFamily="-112" charset="0"/>
            </a:endParaRPr>
          </a:p>
          <a:p>
            <a:r>
              <a:rPr lang="en-US" b="1" dirty="0">
                <a:sym typeface="Arial" pitchFamily="-112" charset="0"/>
              </a:rPr>
              <a:t>Support User: </a:t>
            </a:r>
            <a:r>
              <a:rPr lang="en-US" dirty="0">
                <a:sym typeface="Arial" pitchFamily="-112" charset="0"/>
              </a:rPr>
              <a:t>Assigned to all positions/users from Customer</a:t>
            </a:r>
            <a:r>
              <a:rPr lang="en-US" baseline="0" dirty="0">
                <a:sym typeface="Arial" pitchFamily="-112" charset="0"/>
              </a:rPr>
              <a:t> Support Director and all her reports.  CRED on Assets, cases, contacts, contracts, documents, solutions.  Limited access to other standard objects.  No access to custom objects.</a:t>
            </a:r>
            <a:endParaRPr lang="en-US" b="1" dirty="0">
              <a:sym typeface="Arial" pitchFamily="-112" charset="0"/>
            </a:endParaRPr>
          </a:p>
          <a:p>
            <a:r>
              <a:rPr lang="en-US" b="1" dirty="0">
                <a:sym typeface="Arial" pitchFamily="-112" charset="0"/>
              </a:rPr>
              <a:t>VAR User: </a:t>
            </a:r>
            <a:r>
              <a:rPr lang="en-US" dirty="0">
                <a:sym typeface="Arial" pitchFamily="-112" charset="0"/>
              </a:rPr>
              <a:t>Not referenced in this course.  </a:t>
            </a:r>
          </a:p>
          <a:p>
            <a:r>
              <a:rPr lang="en-US" dirty="0">
                <a:sym typeface="Arial" pitchFamily="-112" charset="0"/>
              </a:rPr>
              <a:t>We will be creating the Accounts Receivable and Recruiting User profiles in class.</a:t>
            </a: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Custom Profiles</a:t>
            </a:r>
            <a:r>
              <a:rPr lang="en-US" b="0" baseline="0" dirty="0">
                <a:solidFill>
                  <a:srgbClr val="000000"/>
                </a:solidFill>
                <a:ea typeface="Arial" pitchFamily="-112" charset="0"/>
                <a:cs typeface="Arial" pitchFamily="-112" charset="0"/>
                <a:sym typeface="Arial" pitchFamily="-112" charset="0"/>
              </a:rPr>
              <a:t> are limited to 1500 per user license type.</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120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4270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GB" sz="1000" b="1" dirty="0"/>
              <a:t>Teaching Points</a:t>
            </a:r>
          </a:p>
          <a:p>
            <a:pPr marL="228600" indent="-228600">
              <a:buFont typeface="+mj-lt"/>
              <a:buAutoNum type="arabicPeriod"/>
            </a:pPr>
            <a:r>
              <a:rPr lang="en-US" dirty="0"/>
              <a:t>Become a Customer Company </a:t>
            </a:r>
            <a:r>
              <a:rPr lang="en-US" baseline="0" dirty="0"/>
              <a:t>with the Salesforce Customer Success Platform. </a:t>
            </a:r>
          </a:p>
          <a:p>
            <a:pPr marL="228600" indent="-228600">
              <a:buFont typeface="+mj-lt"/>
              <a:buAutoNum type="arabicPeriod"/>
            </a:pPr>
            <a:r>
              <a:rPr lang="en-US" baseline="0" dirty="0"/>
              <a:t>We have built a platform for the future bringing together solutions across Sales, Service, Marketing, Communities, Analytics, Apps, and the Internet of Things. </a:t>
            </a:r>
          </a:p>
          <a:p>
            <a:pPr marL="228600" indent="-228600">
              <a:buFont typeface="+mj-lt"/>
              <a:buAutoNum type="arabicPeriod"/>
            </a:pPr>
            <a:r>
              <a:rPr lang="en-US" baseline="0" dirty="0"/>
              <a:t>The Salesforce Customer Success platform allows you to go as fast as the world around you and achieve a new kind of customer success.</a:t>
            </a:r>
          </a:p>
          <a:p>
            <a:pPr marL="228600" indent="-228600">
              <a:buFont typeface="+mj-lt"/>
              <a:buAutoNum type="arabicPeriod"/>
            </a:pPr>
            <a:r>
              <a:rPr lang="en-US" baseline="0" dirty="0"/>
              <a:t>You can Connect with your customers in a whole new way, run your business from your phone, build 1-to-1 customer journeys and get smarter about your customers. </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417631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185925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pPr defTabSz="981334">
              <a:defRPr/>
            </a:pPr>
            <a:r>
              <a:rPr lang="en-US" dirty="0"/>
              <a:t>CRED  (Create, Read Edit, Delete) profile permissions determine </a:t>
            </a:r>
            <a:r>
              <a:rPr lang="en-US" b="1" dirty="0"/>
              <a:t>object</a:t>
            </a:r>
            <a:r>
              <a:rPr lang="en-US" b="0" dirty="0"/>
              <a:t>-</a:t>
            </a:r>
            <a:r>
              <a:rPr lang="en-US" dirty="0"/>
              <a:t>level access, NOT record access or Field access.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122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594414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t>Hiding a tab does NOT hide the DATA!! </a:t>
            </a:r>
          </a:p>
          <a:p>
            <a:r>
              <a:rPr lang="en-US" dirty="0"/>
              <a:t>Ex: Maybe you can’t see the opportunity tab but you can see the related list of opportunities on an account, or see the data through a report, or through the API (possibly through Outlook).</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4" name="Footer Placeholder 3"/>
          <p:cNvSpPr>
            <a:spLocks noGrp="1"/>
          </p:cNvSpPr>
          <p:nvPr>
            <p:ph type="ftr" sz="quarter" idx="10"/>
          </p:nvPr>
        </p:nvSpPr>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123</a:t>
            </a:fld>
            <a:endParaRPr lang="en-US" sz="900" dirty="0"/>
          </a:p>
        </p:txBody>
      </p:sp>
      <p:sp>
        <p:nvSpPr>
          <p:cNvPr id="6" name="Header Placeholder 5"/>
          <p:cNvSpPr>
            <a:spLocks noGrp="1"/>
          </p:cNvSpPr>
          <p:nvPr>
            <p:ph type="hdr" sz="quarter" idx="12"/>
          </p:nvPr>
        </p:nvSpPr>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144190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Be sure to point out that with custom objects, the default profile permissions</a:t>
            </a:r>
            <a:r>
              <a:rPr lang="en-US" baseline="0" dirty="0">
                <a:sym typeface="Arial" pitchFamily="-112" charset="0"/>
              </a:rPr>
              <a:t> are NO ACCESS – i.e. all CRED options are Unchecked. The admin must create a custom profile and specifically grant CRED as needed, for any custom objects.</a:t>
            </a:r>
            <a:r>
              <a:rPr lang="en-US" dirty="0">
                <a:sym typeface="Arial" pitchFamily="-112" charset="0"/>
              </a:rPr>
              <a:t>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783749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644286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279977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dirty="0">
                <a:solidFill>
                  <a:srgbClr val="000000"/>
                </a:solidFill>
                <a:ea typeface="Arial" pitchFamily="-112" charset="0"/>
                <a:cs typeface="Arial" pitchFamily="-112" charset="0"/>
                <a:sym typeface="Arial" pitchFamily="-112" charset="0"/>
              </a:rPr>
              <a:t>In</a:t>
            </a:r>
            <a:r>
              <a:rPr lang="en-US" b="0" baseline="0" dirty="0">
                <a:solidFill>
                  <a:srgbClr val="000000"/>
                </a:solidFill>
                <a:ea typeface="Arial" pitchFamily="-112" charset="0"/>
                <a:cs typeface="Arial" pitchFamily="-112" charset="0"/>
                <a:sym typeface="Arial" pitchFamily="-112" charset="0"/>
              </a:rPr>
              <a:t> many companies, new users would be created in a separate personnel/ERP system and pushed over to Salesforce automatically (or at least electronically, not manually). In this scenario we are going through the manual process in order to show how users can be created directly in Salesforce.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065991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552733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pPr marL="245334" indent="-245334">
              <a:buFont typeface="Arial" pitchFamily="-112" charset="0"/>
              <a:buAutoNum type="arabicPeriod"/>
            </a:pPr>
            <a:r>
              <a:rPr lang="en-GB" dirty="0"/>
              <a:t>One profile per user, username = unique (remember the U's), one role per user (none specified satisfies requirement).</a:t>
            </a:r>
            <a:endParaRPr lang="en-GB" dirty="0">
              <a:sym typeface="Arial" pitchFamily="-112" charset="0"/>
            </a:endParaRPr>
          </a:p>
          <a:p>
            <a:pPr marL="245334" indent="-245334">
              <a:buFont typeface="Arial" pitchFamily="-112" charset="0"/>
              <a:buAutoNum type="arabicPeriod"/>
            </a:pPr>
            <a:r>
              <a:rPr lang="en-GB" dirty="0">
                <a:sym typeface="Arial" pitchFamily="-112" charset="0"/>
              </a:rPr>
              <a:t>Alias – Point out that the Alias is a short form of the user’s name (defaults to user’s initial and first four characters of last name) </a:t>
            </a:r>
            <a:r>
              <a:rPr lang="en-GB" dirty="0"/>
              <a:t>used to identify the user on list pages, reports, and other pages where the entire name does not fit. </a:t>
            </a:r>
            <a:r>
              <a:rPr lang="en-GB" dirty="0">
                <a:sym typeface="Arial" pitchFamily="-112" charset="0"/>
              </a:rPr>
              <a:t>It is a required field, but doesn’t have to be unique, therefore there is a danger of more than one user having the same alias. One way around this would be to use the user’s email “handle” (first part of email address before @). Possible use case: When migrating/importing users from a legacy system, the Alias field could be used for their ID from the legacy system.</a:t>
            </a:r>
          </a:p>
          <a:p>
            <a:pPr marL="245334" indent="-245334">
              <a:buFont typeface="+mj-lt"/>
              <a:buAutoNum type="arabicPeriod"/>
            </a:pPr>
            <a:r>
              <a:rPr lang="en-US" dirty="0">
                <a:sym typeface="Arial" pitchFamily="-112" charset="0"/>
              </a:rPr>
              <a:t>Ask why you might NOT want to generate a new password + notify the user immediately? </a:t>
            </a:r>
            <a:r>
              <a:rPr lang="en-GB" dirty="0">
                <a:sym typeface="Arial" pitchFamily="-112" charset="0"/>
              </a:rPr>
              <a:t>Possible reasons: You haven’t gone live yet; you’re setting up a user record for a new hire who hasn’t started yet, etc.</a:t>
            </a:r>
            <a:r>
              <a:rPr lang="en-US" dirty="0">
                <a:sym typeface="Arial" pitchFamily="-112" charset="0"/>
              </a:rPr>
              <a:t> Point out that checkbox is SELECTED by DEFAULT.</a:t>
            </a:r>
          </a:p>
          <a:p>
            <a:pPr marL="245334" marR="0" indent="-245334"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GB" sz="1000" kern="1200" baseline="0" dirty="0">
                <a:solidFill>
                  <a:schemeClr val="tx1"/>
                </a:solidFill>
                <a:ea typeface="+mn-ea"/>
              </a:rPr>
              <a:t>From Spring ’13, the link that new users receive in the email is valid for only one use or 24 hours, whichever comes first, where previously it was valid until they set a password. A user who follows the link without setting a password, or lets the link expire, must have an administrator reset their password before they can log in.</a:t>
            </a:r>
            <a:endParaRPr lang="en-US" dirty="0">
              <a:sym typeface="Arial" pitchFamily="-112" charset="0"/>
            </a:endParaRPr>
          </a:p>
          <a:p>
            <a:pPr marL="245334" indent="-245334">
              <a:buFont typeface="Arial" pitchFamily="-112" charset="0"/>
              <a:buAutoNum type="arabicPeriod"/>
            </a:pPr>
            <a:endParaRPr lang="en-GB"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129</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435616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Fumiko MUST be set up, since</a:t>
            </a:r>
            <a:r>
              <a:rPr lang="en-US" baseline="0" dirty="0">
                <a:sym typeface="Arial" pitchFamily="-112" charset="0"/>
              </a:rPr>
              <a:t> she is used in a later exercise.</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94743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000" b="1" dirty="0"/>
              <a:t>Teaching Points</a:t>
            </a:r>
          </a:p>
          <a:p>
            <a:pPr marL="228600" indent="-228600">
              <a:buFont typeface="+mj-lt"/>
              <a:buAutoNum type="arabicPeriod"/>
            </a:pPr>
            <a:r>
              <a:rPr lang="en-US" dirty="0"/>
              <a:t>At Salesforce, we are</a:t>
            </a:r>
            <a:r>
              <a:rPr lang="en-US" baseline="0" dirty="0"/>
              <a:t> focused on helping you create 1-to-1 relationships with your customers. </a:t>
            </a:r>
          </a:p>
          <a:p>
            <a:pPr marL="228600" indent="-228600">
              <a:buFont typeface="+mj-lt"/>
              <a:buAutoNum type="arabicPeriod"/>
            </a:pPr>
            <a:r>
              <a:rPr lang="en-US" baseline="0" dirty="0"/>
              <a:t>This all starts with our Developer Success Platform, giving you the flexibility to customize and create trusted apps to fit your business, quickly. </a:t>
            </a:r>
          </a:p>
          <a:p>
            <a:pPr marL="228600" indent="-228600">
              <a:buFont typeface="+mj-lt"/>
              <a:buAutoNum type="arabicPeriod"/>
            </a:pPr>
            <a:r>
              <a:rPr lang="en-US" baseline="0" dirty="0"/>
              <a:t>With over 5.5 million apps built on the platform, we take care of infrastructure so you can focus on innovation. </a:t>
            </a:r>
          </a:p>
          <a:p>
            <a:pPr marL="228600" indent="-228600">
              <a:buFont typeface="+mj-lt"/>
              <a:buAutoNum type="arabicPeriod"/>
            </a:pPr>
            <a:r>
              <a:rPr lang="en-US" baseline="0" dirty="0"/>
              <a:t>This platform is also what powers our complete CRM; the Customer Success Platform provides the tools you need to connect to your customers across your entire business. </a:t>
            </a:r>
          </a:p>
          <a:p>
            <a:pPr marL="228600" indent="-228600">
              <a:buFont typeface="+mj-lt"/>
              <a:buAutoNum type="arabicPeriod"/>
            </a:pPr>
            <a:r>
              <a:rPr lang="en-US" baseline="0" dirty="0"/>
              <a:t>We have people and a robust ecosystem of partners to support you as part of our Customer Success Services.</a:t>
            </a:r>
            <a:endParaRPr lang="en-US" dirty="0"/>
          </a:p>
          <a:p>
            <a:endParaRPr lang="en-US" dirty="0"/>
          </a:p>
          <a:p>
            <a:endParaRPr lang="en-US" sz="1000" b="0" i="0" kern="1200" dirty="0">
              <a:solidFill>
                <a:schemeClr val="tx1"/>
              </a:solidFill>
              <a:effectLst/>
              <a:ea typeface="+mn-ea"/>
            </a:endParaRPr>
          </a:p>
          <a:p>
            <a:r>
              <a:rPr lang="en-US" sz="1000" b="0" i="0" kern="1200" dirty="0">
                <a:solidFill>
                  <a:schemeClr val="tx1"/>
                </a:solidFill>
                <a:effectLst/>
                <a:ea typeface="+mn-ea"/>
              </a:rPr>
              <a:t/>
            </a:r>
            <a:br>
              <a:rPr lang="en-US" sz="1000" b="0" i="0" kern="1200" dirty="0">
                <a:solidFill>
                  <a:schemeClr val="tx1"/>
                </a:solidFill>
                <a:effectLst/>
                <a:ea typeface="+mn-ea"/>
              </a:rPr>
            </a:b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404231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257507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132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026094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fontAlgn="base">
              <a:spcBef>
                <a:spcPct val="30000"/>
              </a:spcBef>
              <a:spcAft>
                <a:spcPct val="0"/>
              </a:spcAft>
              <a:buClrTx/>
              <a:defRPr/>
            </a:pPr>
            <a:r>
              <a:rPr lang="en-US" baseline="0" dirty="0"/>
              <a:t>The </a:t>
            </a:r>
            <a:r>
              <a:rPr lang="en-US" dirty="0"/>
              <a:t>viral nature of sharing, and following people and objects, grows exponentially, so the larger your base</a:t>
            </a:r>
            <a:r>
              <a:rPr lang="en-US" baseline="0" dirty="0"/>
              <a:t> of Chatter users, the better the collaboration. </a:t>
            </a:r>
          </a:p>
          <a:p>
            <a:pPr marL="0" lvl="1" indent="0" defTabSz="981334" fontAlgn="base">
              <a:spcBef>
                <a:spcPct val="30000"/>
              </a:spcBef>
              <a:spcAft>
                <a:spcPct val="0"/>
              </a:spcAft>
              <a:buNone/>
              <a:defRPr/>
            </a:pPr>
            <a:r>
              <a:rPr lang="en-US" dirty="0">
                <a:latin typeface="Salesforce Sans" panose="020B0505020202020203" pitchFamily="34" charset="0"/>
              </a:rPr>
              <a:t>Chatter Free users cannot see or interact with Salesforce data, such as accounts, contacts, or opportunities.</a:t>
            </a:r>
          </a:p>
          <a:p>
            <a:pPr marL="0" lvl="1" indent="0" defTabSz="981334" fontAlgn="base">
              <a:spcBef>
                <a:spcPct val="30000"/>
              </a:spcBef>
              <a:spcAft>
                <a:spcPct val="0"/>
              </a:spcAft>
              <a:buNone/>
              <a:defRPr/>
            </a:pPr>
            <a:r>
              <a:rPr lang="en-US" dirty="0">
                <a:latin typeface="Salesforce Sans" panose="020B0505020202020203" pitchFamily="34" charset="0"/>
              </a:rPr>
              <a:t>Chatter External Users cannot post to profiles, only to the groups they belong to. </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133</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382296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Rot="1" noChangeAspect="1" noChangeArrowheads="1" noTextEdit="1"/>
          </p:cNvSpPr>
          <p:nvPr>
            <p:ph type="sldImg"/>
          </p:nvPr>
        </p:nvSpPr>
        <p:spPr>
          <a:xfrm>
            <a:off x="9525" y="369888"/>
            <a:ext cx="7308850" cy="4111625"/>
          </a:xfrm>
          <a:ln/>
        </p:spPr>
      </p:sp>
      <p:sp>
        <p:nvSpPr>
          <p:cNvPr id="497667" name="Rectangle 3"/>
          <p:cNvSpPr>
            <a:spLocks noGrp="1" noChangeArrowheads="1"/>
          </p:cNvSpPr>
          <p:nvPr>
            <p:ph type="body" idx="1"/>
            <p:custDataLst>
              <p:tags r:id="rId1"/>
            </p:custDataLst>
          </p:nvPr>
        </p:nvSpPr>
        <p:spPr>
          <a:xfrm>
            <a:off x="406401" y="4800600"/>
            <a:ext cx="6502400" cy="4249712"/>
          </a:xfrm>
          <a:prstGeom prst="rect">
            <a:avLst/>
          </a:prstGeom>
        </p:spPr>
        <p:txBody>
          <a:bodyPr/>
          <a:lstStyle/>
          <a:p>
            <a:pPr defTabSz="981334">
              <a:spcBef>
                <a:spcPts val="0"/>
              </a:spcBef>
              <a:buClrTx/>
              <a:defRPr/>
            </a:pPr>
            <a:r>
              <a:rPr lang="en-US" b="1" dirty="0"/>
              <a:t>Teaching Points</a:t>
            </a:r>
          </a:p>
          <a:p>
            <a:pPr fontAlgn="b">
              <a:spcBef>
                <a:spcPct val="0"/>
              </a:spcBef>
            </a:pPr>
            <a:r>
              <a:rPr lang="en-GB" dirty="0"/>
              <a:t>Point out:</a:t>
            </a:r>
          </a:p>
          <a:p>
            <a:pPr marL="228600" indent="-228600" fontAlgn="b">
              <a:spcBef>
                <a:spcPct val="0"/>
              </a:spcBef>
              <a:buFont typeface="+mj-lt"/>
              <a:buAutoNum type="arabicPeriod"/>
            </a:pPr>
            <a:r>
              <a:rPr lang="en-GB" sz="1000" kern="1200" baseline="0" dirty="0">
                <a:solidFill>
                  <a:schemeClr val="tx1"/>
                </a:solidFill>
                <a:ea typeface="+mn-ea"/>
              </a:rPr>
              <a:t>From Spring ‘12, customer invitations are enabled for organizations that haven’t opted out and haven’t enabled them.</a:t>
            </a:r>
          </a:p>
          <a:p>
            <a:pPr marL="228600" indent="-228600" fontAlgn="b">
              <a:spcBef>
                <a:spcPct val="0"/>
              </a:spcBef>
              <a:buFont typeface="+mj-lt"/>
              <a:buAutoNum type="arabicPeriod"/>
            </a:pPr>
            <a:r>
              <a:rPr lang="en-GB" sz="1000" kern="1200" dirty="0">
                <a:solidFill>
                  <a:schemeClr val="tx1"/>
                </a:solidFill>
                <a:ea typeface="+mn-ea"/>
              </a:rPr>
              <a:t>From</a:t>
            </a:r>
            <a:r>
              <a:rPr lang="en-GB" sz="1000" kern="1200" baseline="0" dirty="0">
                <a:solidFill>
                  <a:schemeClr val="tx1"/>
                </a:solidFill>
                <a:ea typeface="+mn-ea"/>
              </a:rPr>
              <a:t> </a:t>
            </a:r>
            <a:r>
              <a:rPr lang="en-GB" sz="1000" kern="1200" dirty="0">
                <a:solidFill>
                  <a:schemeClr val="tx1"/>
                </a:solidFill>
                <a:ea typeface="+mn-ea"/>
              </a:rPr>
              <a:t>June ‘11, </a:t>
            </a:r>
            <a:r>
              <a:rPr lang="en-GB" sz="1000" kern="1200" dirty="0" err="1">
                <a:solidFill>
                  <a:schemeClr val="tx1"/>
                </a:solidFill>
                <a:ea typeface="+mn-ea"/>
              </a:rPr>
              <a:t>coworker</a:t>
            </a:r>
            <a:r>
              <a:rPr lang="en-GB" sz="1000" kern="1200" dirty="0">
                <a:solidFill>
                  <a:schemeClr val="tx1"/>
                </a:solidFill>
                <a:ea typeface="+mn-ea"/>
              </a:rPr>
              <a:t> invitations are automatically turned on for new </a:t>
            </a:r>
            <a:r>
              <a:rPr lang="en-GB" sz="1000" kern="1200" dirty="0" err="1">
                <a:solidFill>
                  <a:schemeClr val="tx1"/>
                </a:solidFill>
                <a:ea typeface="+mn-ea"/>
              </a:rPr>
              <a:t>Salesforce</a:t>
            </a:r>
            <a:r>
              <a:rPr lang="en-GB" sz="1000" kern="1200" dirty="0">
                <a:solidFill>
                  <a:schemeClr val="tx1"/>
                </a:solidFill>
                <a:ea typeface="+mn-ea"/>
              </a:rPr>
              <a:t> organizations and the Company Email Domains field is populated based on the first user's email address. Invitations aren't turned on if the user's domain is a free email provider such as </a:t>
            </a:r>
            <a:r>
              <a:rPr lang="en-GB" sz="1000" u="none" strike="noStrike" kern="1200" dirty="0">
                <a:solidFill>
                  <a:schemeClr val="tx1"/>
                </a:solidFill>
                <a:ea typeface="+mn-ea"/>
              </a:rPr>
              <a:t>yahoo.com</a:t>
            </a:r>
            <a:r>
              <a:rPr lang="en-GB" sz="1000" kern="1200" dirty="0">
                <a:solidFill>
                  <a:schemeClr val="tx1"/>
                </a:solidFill>
                <a:ea typeface="+mn-ea"/>
              </a:rPr>
              <a:t> or gmail.com.</a:t>
            </a:r>
          </a:p>
          <a:p>
            <a:pPr marL="228600" indent="-228600" fontAlgn="b">
              <a:spcBef>
                <a:spcPct val="0"/>
              </a:spcBef>
              <a:buFont typeface="+mj-lt"/>
              <a:buAutoNum type="arabicPeriod"/>
            </a:pPr>
            <a:r>
              <a:rPr lang="en-US" dirty="0"/>
              <a:t>The administrator can define (white-list) up to 200 email domains to which Chatter Coworker Invites can be sent.</a:t>
            </a:r>
          </a:p>
          <a:p>
            <a:pPr marL="228600" indent="-228600" fontAlgn="b">
              <a:spcBef>
                <a:spcPct val="0"/>
              </a:spcBef>
              <a:buFont typeface="+mj-lt"/>
              <a:buAutoNum type="arabicPeriod"/>
            </a:pPr>
            <a:r>
              <a:rPr lang="en-US" dirty="0"/>
              <a:t>A user has up to 30 days to accept an invitation to join Chatter. </a:t>
            </a:r>
          </a:p>
          <a:p>
            <a:pPr marL="228600" indent="-228600" fontAlgn="b">
              <a:spcBef>
                <a:spcPct val="0"/>
              </a:spcBef>
              <a:buFont typeface="+mj-lt"/>
              <a:buAutoNum type="arabicPeriod"/>
            </a:pPr>
            <a:r>
              <a:rPr lang="en-US" dirty="0"/>
              <a:t>Once they accept, a Salesforce</a:t>
            </a:r>
            <a:r>
              <a:rPr lang="en-US" baseline="0" dirty="0"/>
              <a:t> user record is automatically created and a Chatter license is assigned.</a:t>
            </a:r>
          </a:p>
          <a:p>
            <a:pPr marL="228600" indent="-228600" fontAlgn="b">
              <a:spcBef>
                <a:spcPct val="0"/>
              </a:spcBef>
              <a:buFont typeface="+mj-lt"/>
              <a:buAutoNum type="arabicPeriod"/>
            </a:pPr>
            <a:r>
              <a:rPr lang="en-US" baseline="0" dirty="0"/>
              <a:t>Users can be upgraded to a more functional license (Chatter Plus, Salesforce CRM). However users with the more functional licenses cannot be downgraded to a Chatter Free license.</a:t>
            </a: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fontAlgn="b">
              <a:spcBef>
                <a:spcPct val="0"/>
              </a:spcBef>
            </a:pPr>
            <a:endParaRPr lang="en-US" b="1"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134</a:t>
            </a:fld>
            <a:endParaRPr lang="en-US" sz="900" dirty="0"/>
          </a:p>
        </p:txBody>
      </p:sp>
      <p:sp>
        <p:nvSpPr>
          <p:cNvPr id="8"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736194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9525" y="369888"/>
            <a:ext cx="7308850" cy="4111625"/>
          </a:xfrm>
          <a:ln/>
        </p:spPr>
      </p:sp>
      <p:sp>
        <p:nvSpPr>
          <p:cNvPr id="59395" name="Notes Placeholder 2"/>
          <p:cNvSpPr>
            <a:spLocks noGrp="1"/>
          </p:cNvSpPr>
          <p:nvPr>
            <p:ph type="body" idx="1"/>
          </p:nvPr>
        </p:nvSpPr>
        <p:spPr>
          <a:xfrm>
            <a:off x="406401" y="4800600"/>
            <a:ext cx="6502400" cy="4249712"/>
          </a:xfrm>
          <a:prstGeom prst="rect">
            <a:avLst/>
          </a:prstGeom>
          <a:noFill/>
          <a:ln/>
        </p:spPr>
        <p:txBody>
          <a:bodyPr/>
          <a:lstStyle/>
          <a:p>
            <a:pPr defTabSz="981334">
              <a:spcBef>
                <a:spcPts val="0"/>
              </a:spcBef>
              <a:buClrTx/>
              <a:defRPr/>
            </a:pPr>
            <a:r>
              <a:rPr lang="en-US" b="1" dirty="0">
                <a:solidFill>
                  <a:schemeClr val="tx1"/>
                </a:solidFill>
              </a:rPr>
              <a:t>Teaching Points</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The Chatter Free user has a profile and access to the Chatter app: the Chatter, Profile, People, Groups, and Files tabs.  </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They are automatically following the user who invited them and vice versa.</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If they were invited to a group, they are automatically a member of the group that initiated the invite.</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The Chatter Self-Help boxes help users get started, guiding them through completing their profile and finding people and groups to follow.</a:t>
            </a:r>
          </a:p>
          <a:p>
            <a:pPr marL="228600" indent="-228600" defTabSz="981334" fontAlgn="base">
              <a:spcBef>
                <a:spcPct val="30000"/>
              </a:spcBef>
              <a:spcAft>
                <a:spcPct val="0"/>
              </a:spcAft>
              <a:buClrTx/>
              <a:buFont typeface="+mj-lt"/>
              <a:buAutoNum type="arabicPeriod"/>
              <a:defRPr/>
            </a:pPr>
            <a:r>
              <a:rPr lang="en-US" sz="1050" dirty="0">
                <a:ea typeface="ＭＳ Ｐゴシック" pitchFamily="-106" charset="-128"/>
              </a:rPr>
              <a:t>Chatter Free users have a simplified Settings interface where they can adjust language, security, and email settings.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defTabSz="981334" fontAlgn="base">
              <a:spcBef>
                <a:spcPct val="30000"/>
              </a:spcBef>
              <a:spcAft>
                <a:spcPct val="0"/>
              </a:spcAft>
              <a:buClrTx/>
              <a:defRPr/>
            </a:pPr>
            <a:endParaRPr lang="en-US" sz="1300" dirty="0">
              <a:ea typeface="ＭＳ Ｐゴシック" pitchFamily="-106" charset="-128"/>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135</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860563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136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405714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r>
              <a:rPr lang="en-US" dirty="0"/>
              <a:t>Instructors can also participate</a:t>
            </a:r>
            <a:r>
              <a:rPr lang="en-US" baseline="0" dirty="0"/>
              <a:t> in this activity by making a Chatter Free User profile with</a:t>
            </a:r>
            <a:r>
              <a:rPr lang="en-US" dirty="0"/>
              <a:t> their own email address (rather than Desmond’s) so they can show the class</a:t>
            </a:r>
            <a:r>
              <a:rPr lang="en-US" baseline="0" dirty="0"/>
              <a:t> the Chatter Free User experience. </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137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4330661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138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059653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139</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940852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89378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697256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baseline="0" dirty="0">
                <a:solidFill>
                  <a:srgbClr val="000000"/>
                </a:solidFill>
                <a:ea typeface="Arial" pitchFamily="-112" charset="0"/>
                <a:cs typeface="Arial" pitchFamily="-112" charset="0"/>
                <a:sym typeface="Arial" pitchFamily="-112" charset="0"/>
              </a:rPr>
              <a:t>In Winter ‘16, you can also see the geographic location of the IP addresses in the user’s detail page. This feature is available in both Lightning Experience and Salesforce Classic.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316263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GB" sz="1000" kern="1200" baseline="0" dirty="0">
                <a:solidFill>
                  <a:schemeClr val="tx1"/>
                </a:solidFill>
                <a:ea typeface="+mn-ea"/>
              </a:rPr>
              <a:t>The generated link in the email to reset a password expires after 24 hours. </a:t>
            </a:r>
          </a:p>
          <a:p>
            <a:pPr marL="228600" indent="-228600">
              <a:buFont typeface="+mj-lt"/>
              <a:buAutoNum type="arabicPeriod"/>
            </a:pPr>
            <a:r>
              <a:rPr lang="en-GB" sz="1000" kern="1200" baseline="0" dirty="0">
                <a:solidFill>
                  <a:schemeClr val="tx1"/>
                </a:solidFill>
                <a:ea typeface="+mn-ea"/>
              </a:rPr>
              <a:t>Users can request to change a password up to a maximum of five requests in a 24 hour period. </a:t>
            </a:r>
          </a:p>
          <a:p>
            <a:pPr marL="228600" indent="-228600">
              <a:buFont typeface="+mj-lt"/>
              <a:buAutoNum type="arabicPeriod"/>
            </a:pPr>
            <a:r>
              <a:rPr lang="en-GB" sz="1000" kern="1200" baseline="0" dirty="0">
                <a:solidFill>
                  <a:schemeClr val="tx1"/>
                </a:solidFill>
                <a:ea typeface="+mn-ea"/>
              </a:rPr>
              <a:t>Administrators can reset a password as often as needed.</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9434154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GB" dirty="0"/>
              <a:t>Point out that resetting</a:t>
            </a:r>
            <a:r>
              <a:rPr lang="en-GB" baseline="0" dirty="0"/>
              <a:t> a user’s</a:t>
            </a:r>
            <a:r>
              <a:rPr lang="en-GB" dirty="0"/>
              <a:t> password also unlocks the user, but with the added bonus that the user now has the chance of entering a new password - rather than getting the user to click on the link to say they have forgotten their password and being asked for their security question.</a:t>
            </a:r>
          </a:p>
          <a:p>
            <a:pPr marL="228600" indent="-228600">
              <a:buFont typeface="+mj-lt"/>
              <a:buAutoNum type="arabicPeriod"/>
            </a:pPr>
            <a:r>
              <a:rPr lang="en-GB" b="0" dirty="0">
                <a:solidFill>
                  <a:srgbClr val="000000"/>
                </a:solidFill>
                <a:ea typeface="Arial" pitchFamily="-112" charset="0"/>
                <a:cs typeface="Arial" pitchFamily="-112" charset="0"/>
                <a:sym typeface="Arial" pitchFamily="-112" charset="0"/>
              </a:rPr>
              <a:t>From Spring ‘14 you will also have the option to obscure users’ secret answers when</a:t>
            </a:r>
            <a:r>
              <a:rPr lang="en-GB" b="0" baseline="0" dirty="0">
                <a:solidFill>
                  <a:srgbClr val="000000"/>
                </a:solidFill>
                <a:ea typeface="Arial" pitchFamily="-112" charset="0"/>
                <a:cs typeface="Arial" pitchFamily="-112" charset="0"/>
                <a:sym typeface="Arial" pitchFamily="-112" charset="0"/>
              </a:rPr>
              <a:t> they answer their security questions during  password resets.</a:t>
            </a:r>
          </a:p>
          <a:p>
            <a:pPr marL="228600" indent="-228600">
              <a:buFont typeface="+mj-lt"/>
              <a:buAutoNum type="arabicPeriod"/>
            </a:pPr>
            <a:r>
              <a:rPr lang="en-GB" b="0" baseline="0" dirty="0">
                <a:solidFill>
                  <a:srgbClr val="000000"/>
                </a:solidFill>
                <a:ea typeface="Arial" pitchFamily="-112" charset="0"/>
                <a:cs typeface="Arial" pitchFamily="-112" charset="0"/>
                <a:sym typeface="Arial" pitchFamily="-112" charset="0"/>
              </a:rPr>
              <a:t>From Summer ‘14, the following password options are available:</a:t>
            </a:r>
          </a:p>
          <a:p>
            <a:pPr marL="460375" lvl="1" indent="-228600">
              <a:buFont typeface="+mj-lt"/>
              <a:buAutoNum type="arabicPeriod"/>
            </a:pPr>
            <a:r>
              <a:rPr lang="en-GB" b="0" baseline="0" dirty="0">
                <a:solidFill>
                  <a:srgbClr val="000000"/>
                </a:solidFill>
                <a:latin typeface="Salesforce Sans" panose="020B0505020202020203" pitchFamily="34" charset="0"/>
                <a:ea typeface="Arial" pitchFamily="-112" charset="0"/>
                <a:cs typeface="Arial" pitchFamily="-112" charset="0"/>
                <a:sym typeface="Arial" pitchFamily="-112" charset="0"/>
              </a:rPr>
              <a:t>Longer minimum password length (up to 12 characters).</a:t>
            </a:r>
          </a:p>
          <a:p>
            <a:pPr marL="460375" lvl="1" indent="-228600">
              <a:buFont typeface="+mj-lt"/>
              <a:buAutoNum type="arabicPeriod"/>
            </a:pPr>
            <a:r>
              <a:rPr lang="en-GB" b="0" baseline="0" dirty="0">
                <a:solidFill>
                  <a:srgbClr val="000000"/>
                </a:solidFill>
                <a:latin typeface="Salesforce Sans" panose="020B0505020202020203" pitchFamily="34" charset="0"/>
                <a:ea typeface="Arial" pitchFamily="-112" charset="0"/>
                <a:cs typeface="Arial" pitchFamily="-112" charset="0"/>
                <a:sym typeface="Arial" pitchFamily="-112" charset="0"/>
              </a:rPr>
              <a:t>Uppercase and lowercase password complexity option.</a:t>
            </a:r>
          </a:p>
          <a:p>
            <a:pPr marL="460375" lvl="1" indent="-228600">
              <a:buFont typeface="+mj-lt"/>
              <a:buAutoNum type="arabicPeriod"/>
            </a:pPr>
            <a:r>
              <a:rPr lang="en-GB" b="0" baseline="0" dirty="0">
                <a:solidFill>
                  <a:srgbClr val="000000"/>
                </a:solidFill>
                <a:latin typeface="Salesforce Sans" panose="020B0505020202020203" pitchFamily="34" charset="0"/>
                <a:ea typeface="Arial" pitchFamily="-112" charset="0"/>
                <a:cs typeface="Arial" pitchFamily="-112" charset="0"/>
                <a:sym typeface="Arial" pitchFamily="-112" charset="0"/>
              </a:rPr>
              <a:t>Minimum password lifetime option, which requires a minimum password lifetime to prevent multiple resets in short periods of time.</a:t>
            </a:r>
          </a:p>
          <a:p>
            <a:pPr marL="228600" lvl="0" indent="-228600">
              <a:buFont typeface="+mj-lt"/>
              <a:buAutoNum type="arabicPeriod"/>
            </a:pPr>
            <a:r>
              <a:rPr lang="en-GB" b="0" baseline="0" dirty="0">
                <a:solidFill>
                  <a:srgbClr val="000000"/>
                </a:solidFill>
                <a:ea typeface="Arial" pitchFamily="-112" charset="0"/>
                <a:cs typeface="Arial" pitchFamily="-112" charset="0"/>
                <a:sym typeface="Arial" pitchFamily="-112" charset="0"/>
              </a:rPr>
              <a:t>From Winter ‘15, you can now set Password Policies and Session Timeout per profile. The Org-wide settings for Password Policies and Sessions will drive that on the Profiles, until a customization is made to those settings at the Profile level. Then the Org-wide settings will no longer apply to those Profiles that have customized Password Policies and Session settings.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826546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06943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145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724455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fontScale="92500" lnSpcReduction="10000"/>
          </a:bodyPr>
          <a:lstStyle/>
          <a:p>
            <a:r>
              <a:rPr lang="en-US" b="1" dirty="0"/>
              <a:t>Teaching Points</a:t>
            </a:r>
          </a:p>
          <a:p>
            <a:r>
              <a:rPr lang="en-US" sz="1000" dirty="0" err="1"/>
              <a:t>SalesforceA</a:t>
            </a:r>
            <a:r>
              <a:rPr lang="en-US" sz="1000" dirty="0"/>
              <a:t> is a mobile app just for </a:t>
            </a:r>
            <a:r>
              <a:rPr lang="en-US" sz="1000" dirty="0" err="1"/>
              <a:t>Admins</a:t>
            </a:r>
            <a:r>
              <a:rPr lang="en-US" sz="1000" dirty="0"/>
              <a:t>. </a:t>
            </a:r>
            <a:r>
              <a:rPr lang="en-US" sz="1000" dirty="0" err="1"/>
              <a:t>SalesforceA</a:t>
            </a:r>
            <a:r>
              <a:rPr lang="en-US" sz="1000" dirty="0"/>
              <a:t> provides administrators</a:t>
            </a:r>
            <a:r>
              <a:rPr lang="en-US" sz="1000" baseline="0" dirty="0"/>
              <a:t> the ability to m</a:t>
            </a:r>
            <a:r>
              <a:rPr lang="en-US" sz="1000" dirty="0"/>
              <a:t>anage users from their mobile device. </a:t>
            </a:r>
          </a:p>
          <a:p>
            <a:endParaRPr lang="en-US" sz="1000" b="0" baseline="0" dirty="0"/>
          </a:p>
          <a:p>
            <a:r>
              <a:rPr lang="en-US" sz="1000" b="0" baseline="0" dirty="0" err="1"/>
              <a:t>SalesforceA</a:t>
            </a:r>
            <a:r>
              <a:rPr lang="en-US" sz="1000" b="0" baseline="0" dirty="0"/>
              <a:t> is supported on Apple mobile devices, both iPhone and </a:t>
            </a:r>
            <a:r>
              <a:rPr lang="en-US" sz="1000" b="0" baseline="0" dirty="0" err="1"/>
              <a:t>iPad</a:t>
            </a:r>
            <a:r>
              <a:rPr lang="en-US" sz="1000" b="0" baseline="0" dirty="0"/>
              <a:t>, with </a:t>
            </a:r>
            <a:r>
              <a:rPr lang="en-US" sz="1000" b="0" baseline="0" dirty="0" err="1"/>
              <a:t>iOS</a:t>
            </a:r>
            <a:r>
              <a:rPr lang="en-US" sz="1000" b="0" baseline="0" dirty="0"/>
              <a:t> 8 or later and Android phones and tablets with Android 4.4 or later. </a:t>
            </a:r>
            <a:r>
              <a:rPr lang="en-US" sz="1000" b="0" baseline="0" dirty="0" err="1"/>
              <a:t>SalesforceA</a:t>
            </a:r>
            <a:r>
              <a:rPr lang="en-US" sz="1000" b="0" baseline="0" dirty="0"/>
              <a:t> is available as a downloadable app from both Google Play and the App Store. Click either link to download </a:t>
            </a:r>
            <a:r>
              <a:rPr lang="en-US" sz="1000" b="0" baseline="0" dirty="0" err="1"/>
              <a:t>SalesforceA</a:t>
            </a:r>
            <a:r>
              <a:rPr lang="en-US" sz="1000" b="0" baseline="0" dirty="0"/>
              <a:t>.</a:t>
            </a:r>
          </a:p>
          <a:p>
            <a:endParaRPr lang="en-US" sz="1000" b="0" baseline="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dirty="0"/>
              <a:t>With </a:t>
            </a:r>
            <a:r>
              <a:rPr lang="en-US" sz="1000" dirty="0" err="1"/>
              <a:t>SalesforceA</a:t>
            </a:r>
            <a:r>
              <a:rPr lang="en-US" sz="1000" dirty="0"/>
              <a:t> administrators can now perform essential user management tasks—including freezing a user, deactivating a user, unlocking a user, resetting  a user's password, viewing and editing a user's information, and assigning permission sets from their mobile device.</a:t>
            </a:r>
          </a:p>
          <a:p>
            <a:endParaRPr lang="en-US" sz="1000" b="0" baseline="0" dirty="0"/>
          </a:p>
          <a:p>
            <a:r>
              <a:rPr lang="en-US" sz="1000" b="0" baseline="0" dirty="0"/>
              <a:t>Winter 15 - </a:t>
            </a:r>
            <a:r>
              <a:rPr lang="en-US" sz="1000" b="0" i="0" u="none" strike="noStrike" kern="1200" baseline="0" dirty="0">
                <a:solidFill>
                  <a:schemeClr val="tx1"/>
                </a:solidFill>
                <a:ea typeface="+mn-ea"/>
              </a:rPr>
              <a:t>View System Status from </a:t>
            </a:r>
            <a:r>
              <a:rPr lang="en-US" sz="1000" b="0" i="0" u="none" strike="noStrike" kern="1200" baseline="0" dirty="0" err="1">
                <a:solidFill>
                  <a:schemeClr val="tx1"/>
                </a:solidFill>
                <a:ea typeface="+mn-ea"/>
              </a:rPr>
              <a:t>SalesforceA</a:t>
            </a:r>
            <a:r>
              <a:rPr lang="en-US" sz="1000" b="0" i="0" u="none" strike="noStrike" kern="1200" baseline="0" dirty="0">
                <a:solidFill>
                  <a:schemeClr val="tx1"/>
                </a:solidFill>
                <a:ea typeface="+mn-ea"/>
              </a:rPr>
              <a:t> - Access the Salesforce system status site (</a:t>
            </a:r>
            <a:r>
              <a:rPr lang="en-US" sz="1000" b="0" i="0" u="none" strike="noStrike" kern="1200" baseline="0" dirty="0" err="1">
                <a:solidFill>
                  <a:schemeClr val="tx1"/>
                </a:solidFill>
                <a:ea typeface="+mn-ea"/>
              </a:rPr>
              <a:t>trust.salesforce.com</a:t>
            </a:r>
            <a:r>
              <a:rPr lang="en-US" sz="1000" b="0" i="0" u="none" strike="noStrike" kern="1200" baseline="0" dirty="0">
                <a:solidFill>
                  <a:schemeClr val="tx1"/>
                </a:solidFill>
                <a:ea typeface="+mn-ea"/>
              </a:rPr>
              <a:t>) from </a:t>
            </a:r>
            <a:r>
              <a:rPr lang="en-US" sz="1000" b="0" i="0" u="none" strike="noStrike" kern="1200" baseline="0" dirty="0" err="1">
                <a:solidFill>
                  <a:schemeClr val="tx1"/>
                </a:solidFill>
                <a:ea typeface="+mn-ea"/>
              </a:rPr>
              <a:t>SalesforceA</a:t>
            </a:r>
            <a:r>
              <a:rPr lang="en-US" sz="1000" b="0" i="0" u="none" strike="noStrike" kern="1200" baseline="0" dirty="0">
                <a:solidFill>
                  <a:schemeClr val="tx1"/>
                </a:solidFill>
                <a:ea typeface="+mn-ea"/>
              </a:rPr>
              <a:t>.</a:t>
            </a:r>
          </a:p>
          <a:p>
            <a:r>
              <a:rPr lang="en-US" sz="1000" b="0" i="0" u="none" strike="noStrike" kern="1200" baseline="0" dirty="0">
                <a:solidFill>
                  <a:schemeClr val="tx1"/>
                </a:solidFill>
                <a:ea typeface="+mn-ea"/>
              </a:rPr>
              <a:t>Switch between Accounts in Multiple Organizations- Now you can easily access multiple accounts in different organizations without having to log out and log in each time you need to switch to a different account.</a:t>
            </a:r>
          </a:p>
          <a:p>
            <a:r>
              <a:rPr lang="en-US" sz="1000" b="0" i="0" u="none" strike="noStrike" kern="1200" baseline="0" dirty="0">
                <a:solidFill>
                  <a:schemeClr val="tx1"/>
                </a:solidFill>
                <a:ea typeface="+mn-ea"/>
              </a:rPr>
              <a:t>Instead of clicking on the publisher action button (+ sign), user task buttons are now displayed as action icons and are available from the action bar at the bottom of the page.</a:t>
            </a:r>
          </a:p>
          <a:p>
            <a:endParaRPr lang="en-US" sz="1000" b="0" baseline="0"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Students can refer</a:t>
            </a:r>
            <a:r>
              <a:rPr lang="en-US" baseline="0" dirty="0"/>
              <a:t> to the </a:t>
            </a:r>
            <a:r>
              <a:rPr lang="en-US" baseline="0" dirty="0" err="1"/>
              <a:t>SalesforceA</a:t>
            </a:r>
            <a:r>
              <a:rPr lang="en-US" baseline="0" dirty="0"/>
              <a:t> in the Spring ‘14 release training. </a:t>
            </a: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146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052833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239713" y="763588"/>
            <a:ext cx="6835775" cy="3846512"/>
          </a:xfrm>
        </p:spPr>
      </p:sp>
      <p:sp>
        <p:nvSpPr>
          <p:cNvPr id="9" name="Notes Placeholder 8"/>
          <p:cNvSpPr>
            <a:spLocks noGrp="1"/>
          </p:cNvSpPr>
          <p:nvPr>
            <p:ph type="body" idx="1"/>
          </p:nvPr>
        </p:nvSpPr>
        <p:spPr>
          <a:xfrm>
            <a:off x="406401" y="4800600"/>
            <a:ext cx="6502400" cy="4249712"/>
          </a:xfrm>
          <a:prstGeom prst="rect">
            <a:avLst/>
          </a:prstGeom>
        </p:spPr>
        <p:txBody>
          <a:bodyPr>
            <a:normAutofit fontScale="77500" lnSpcReduction="20000"/>
          </a:bodyPr>
          <a:lstStyle/>
          <a:p>
            <a:r>
              <a:rPr lang="en-US" b="1" dirty="0"/>
              <a:t>Teaching Points</a:t>
            </a:r>
          </a:p>
          <a:p>
            <a:r>
              <a:rPr lang="en-US" sz="1000" b="0" i="0" kern="1200" dirty="0">
                <a:solidFill>
                  <a:schemeClr val="tx1"/>
                </a:solidFill>
                <a:ea typeface="+mn-ea"/>
              </a:rPr>
              <a:t>For Spring ‘14, all English ADM201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What is determined by the user's profile? </a:t>
            </a:r>
            <a:r>
              <a:rPr lang="en-US" dirty="0"/>
              <a:t/>
            </a:r>
            <a:br>
              <a:rPr lang="en-US" dirty="0"/>
            </a:br>
            <a:r>
              <a:rPr lang="en-US" sz="1000" b="0" i="0" kern="1200" dirty="0">
                <a:solidFill>
                  <a:schemeClr val="tx1"/>
                </a:solidFill>
                <a:ea typeface="+mn-ea"/>
              </a:rPr>
              <a:t>A profile determines what tabs and apps are visible in the user interface, which record types and page layouts users see, and which fields users can view and edit. A profile also determines what users can do with records of a particular object and what tasks (such as running a report) users can perform. </a:t>
            </a:r>
            <a:r>
              <a:rPr lang="en-US" dirty="0"/>
              <a:t/>
            </a:r>
            <a:br>
              <a:rPr lang="en-US" dirty="0"/>
            </a:br>
            <a:r>
              <a:rPr lang="en-US" dirty="0"/>
              <a:t/>
            </a:r>
            <a:br>
              <a:rPr lang="en-US" dirty="0"/>
            </a:br>
            <a:r>
              <a:rPr lang="en-US" sz="1000" b="0" i="0" kern="1200" dirty="0">
                <a:solidFill>
                  <a:schemeClr val="tx1"/>
                </a:solidFill>
                <a:ea typeface="+mn-ea"/>
              </a:rPr>
              <a:t>2. What tasks can be performed by a user who is assigned to the standard System Administrator profile? </a:t>
            </a:r>
            <a:r>
              <a:rPr lang="en-US" dirty="0"/>
              <a:t/>
            </a:r>
            <a:br>
              <a:rPr lang="en-US" dirty="0"/>
            </a:br>
            <a:r>
              <a:rPr lang="en-US" sz="1000" b="0" i="0" kern="1200" dirty="0">
                <a:solidFill>
                  <a:schemeClr val="tx1"/>
                </a:solidFill>
                <a:ea typeface="+mn-ea"/>
              </a:rPr>
              <a:t>A user who is assigned to the standard System Administrator profile can configure and customize the application, such as creating and assigning custom profiles to users. The user can also view and modify all data in the organization including resetting user passwords. </a:t>
            </a:r>
            <a:r>
              <a:rPr lang="en-US" dirty="0"/>
              <a:t/>
            </a:r>
            <a:br>
              <a:rPr lang="en-US" dirty="0"/>
            </a:br>
            <a:r>
              <a:rPr lang="en-US" dirty="0"/>
              <a:t/>
            </a:r>
            <a:br>
              <a:rPr lang="en-US" dirty="0"/>
            </a:br>
            <a:r>
              <a:rPr lang="en-US" sz="1000" b="0" i="0" kern="1200" dirty="0">
                <a:solidFill>
                  <a:schemeClr val="tx1"/>
                </a:solidFill>
                <a:ea typeface="+mn-ea"/>
              </a:rPr>
              <a:t>3. Support users at AW Computing can view, create, and edit accounts. However, the management team does not want support users to delete accounts in the organization. How can an administrator meet this requirement?</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
            </a:r>
            <a:br>
              <a:rPr lang="en-US" dirty="0"/>
            </a:br>
            <a:r>
              <a:rPr lang="en-US" sz="1000" b="0" i="0" kern="1200" dirty="0">
                <a:solidFill>
                  <a:schemeClr val="tx1"/>
                </a:solidFill>
                <a:ea typeface="+mn-ea"/>
              </a:rPr>
              <a:t>The Standard User, Solution Manager, Marketing User, and Contract Manager standard profiles have the Delete permission enabled for the account object. The Read Only standard profile has the Delete permission disabled for the account object, but it also has the Create and Edit permissions disabled for the account object. Since permissions on a standard profile cannot be modified, an administrator needs to create a custom profile that has the Delete permission disabled for the account object. The system administrator needs to assign this custom profile to support users. </a:t>
            </a:r>
            <a:r>
              <a:rPr lang="en-US" dirty="0"/>
              <a:t/>
            </a:r>
            <a:br>
              <a:rPr lang="en-US" dirty="0"/>
            </a:br>
            <a:r>
              <a:rPr lang="en-US" dirty="0"/>
              <a:t/>
            </a:r>
            <a:br>
              <a:rPr lang="en-US" dirty="0"/>
            </a:br>
            <a:r>
              <a:rPr lang="en-US" sz="1000" b="0" i="0" kern="1200" dirty="0">
                <a:solidFill>
                  <a:schemeClr val="tx1"/>
                </a:solidFill>
                <a:ea typeface="+mn-ea"/>
              </a:rPr>
              <a:t>4. When creating a new user, what information is captured on the user record? </a:t>
            </a:r>
            <a:r>
              <a:rPr lang="en-US" dirty="0"/>
              <a:t/>
            </a:r>
            <a:br>
              <a:rPr lang="en-US" dirty="0"/>
            </a:br>
            <a:r>
              <a:rPr lang="en-US" sz="1000" b="0" i="0" kern="1200" dirty="0">
                <a:solidFill>
                  <a:schemeClr val="tx1"/>
                </a:solidFill>
                <a:ea typeface="+mn-ea"/>
              </a:rPr>
              <a:t>The user record contains personal information about the user, such as name, email, and address. The user record also contains security and access information, such as username, license (Salesforce, Chatter External, Chatter Free), profile, and role. Finally, the user record contains locale information, such as time zone, locale, language, and currency. </a:t>
            </a:r>
            <a:r>
              <a:rPr lang="en-US" dirty="0"/>
              <a:t/>
            </a:r>
            <a:br>
              <a:rPr lang="en-US" dirty="0"/>
            </a:br>
            <a:r>
              <a:rPr lang="en-US" dirty="0"/>
              <a:t/>
            </a:r>
            <a:br>
              <a:rPr lang="en-US" dirty="0"/>
            </a:br>
            <a:r>
              <a:rPr lang="en-US" sz="1000" b="0" i="0" kern="1200" dirty="0">
                <a:solidFill>
                  <a:schemeClr val="tx1"/>
                </a:solidFill>
                <a:ea typeface="+mn-ea"/>
              </a:rPr>
              <a:t>5. A user receives an error message when attempting to log in to Salesforce. What is the first step an administrator should take to troubleshoot the problem? </a:t>
            </a:r>
            <a:r>
              <a:rPr lang="en-US" dirty="0"/>
              <a:t/>
            </a:r>
            <a:br>
              <a:rPr lang="en-US" dirty="0"/>
            </a:br>
            <a:r>
              <a:rPr lang="en-US" sz="1000" b="0" i="0" kern="1200" dirty="0">
                <a:solidFill>
                  <a:schemeClr val="tx1"/>
                </a:solidFill>
                <a:ea typeface="+mn-ea"/>
              </a:rPr>
              <a:t>An administrator should view the Login History related list on the user record to determine the root cause of the login issue. </a:t>
            </a:r>
            <a:r>
              <a:rPr lang="en-US" dirty="0"/>
              <a:t/>
            </a:r>
            <a:br>
              <a:rPr lang="en-US" dirty="0"/>
            </a:br>
            <a:r>
              <a:rPr lang="en-US" dirty="0"/>
              <a:t/>
            </a:r>
            <a:br>
              <a:rPr lang="en-US" dirty="0"/>
            </a:br>
            <a:r>
              <a:rPr lang="en-US" sz="1000" b="0" i="0" kern="1200" dirty="0">
                <a:solidFill>
                  <a:schemeClr val="tx1"/>
                </a:solidFill>
                <a:ea typeface="+mn-ea"/>
              </a:rPr>
              <a:t>6. An administrator is receiving a high volume of calls because users cannot log in to Salesforce. The administrator checks the Login History and notices that most users have a status of Password Lockout. What Password Policy settings can an administrator change to reduce the number of lockouts? </a:t>
            </a:r>
            <a:r>
              <a:rPr lang="en-US" dirty="0"/>
              <a:t/>
            </a:r>
            <a:br>
              <a:rPr lang="en-US" dirty="0"/>
            </a:br>
            <a:r>
              <a:rPr lang="en-US" sz="1000" b="0" i="0" kern="1200" dirty="0">
                <a:solidFill>
                  <a:schemeClr val="tx1"/>
                </a:solidFill>
                <a:ea typeface="+mn-ea"/>
              </a:rPr>
              <a:t>An administrator can change the "Maximum invalid login attempts" and "Lockout effective period" settings to reduce the number of lockouts. The "Maximum invalid login attempts" setting is the number of login failures allowed for a user before they become locked out. The "Lockout effective period" setting is the duration of the login lockout.</a:t>
            </a:r>
            <a:endParaRPr lang="en-US" dirty="0"/>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6261454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148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1625427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149</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5162075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16024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  The AW Computing Story</a:t>
            </a:r>
          </a:p>
          <a:p>
            <a:pPr defTabSz="981334">
              <a:spcBef>
                <a:spcPts val="0"/>
              </a:spcBef>
              <a:buClrTx/>
              <a:defRPr/>
            </a:pPr>
            <a:r>
              <a:rPr lang="en-US" dirty="0"/>
              <a:t>AW Computing is a US-based, medium-sized company supplying office computing equipment (PCs, laptops, printers, accessories) mainly B2B. Up until recently, the main divisions in the company have used different systems, but now the company is expanding into international markets, and is growing its service and support division, they have decided to go for a more integrated solution: Salesforce.</a:t>
            </a:r>
          </a:p>
          <a:p>
            <a:pPr defTabSz="981334">
              <a:spcBef>
                <a:spcPts val="0"/>
              </a:spcBef>
              <a:buClrTx/>
              <a:defRPr/>
            </a:pPr>
            <a:r>
              <a:rPr lang="en-US" dirty="0"/>
              <a:t>The initial configuration, data migration, and implementation have been done by an outside consultant who is no longer working with AW. The student has been assigned the role of System Administrator, and he/she initially wants to gain an overview of Salesforce and its main features, learn to navigate, and understand what has been set up so far. She/he knows they will primarily be responsible for the day-to-day administration of Salesforce, such as dealing with login issues, bad data, and report requests, so they also want to explore those areas along the way. However, as the company expands, the student admin will also become increasingly involved in configuration as she/he scales Salesforce to meet the company’s increasing demands. This will include such things as setting up new currencies as the company expands internationally, building out the role hierarchy and creating new profiles as they onboard new users, and creating custom fields and page layouts for new data that needs to be tracked.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854083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80348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861690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Think</a:t>
            </a:r>
            <a:r>
              <a:rPr lang="en-GB" b="0" baseline="0" dirty="0">
                <a:solidFill>
                  <a:srgbClr val="000000"/>
                </a:solidFill>
                <a:ea typeface="Arial" pitchFamily="-112" charset="0"/>
                <a:cs typeface="Arial" pitchFamily="-112" charset="0"/>
                <a:sym typeface="Arial" pitchFamily="-112" charset="0"/>
              </a:rPr>
              <a:t> of a Salesforce organization as a building with a number of rooms within rooms inside it. For example, there is a room for each object, and inside that room are a number of smaller rooms representing the records within that object. Each of these “record” rooms in turn have a number of smaller “field” rooms inside them. When setting up our security and access model we are essentially determining which users have access to these rooms. In order to access each room a user must have access to all of the rooms outside it.</a:t>
            </a:r>
          </a:p>
          <a:p>
            <a:r>
              <a:rPr lang="en-GB" b="0" baseline="0" dirty="0">
                <a:solidFill>
                  <a:srgbClr val="000000"/>
                </a:solidFill>
                <a:ea typeface="Arial" pitchFamily="-112" charset="0"/>
                <a:cs typeface="Arial" pitchFamily="-112" charset="0"/>
                <a:sym typeface="Arial" pitchFamily="-112" charset="0"/>
              </a:rPr>
              <a:t>For example: If sales user Phil Smith needs to view the Amount field on the ABC opportunity, he will need the following access: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Login access to the organization (login hours. IP ranges).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At least read access to the opportunity object (profile permissions).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At least read access to the ABC opportunity record (record access).</a:t>
            </a:r>
          </a:p>
          <a:p>
            <a:pPr marL="245334" indent="-245334">
              <a:buFont typeface="Arial" pitchFamily="-112" charset="0"/>
              <a:buAutoNum type="arabicPeriod"/>
            </a:pPr>
            <a:r>
              <a:rPr lang="en-GB" b="0" baseline="0" dirty="0">
                <a:solidFill>
                  <a:srgbClr val="000000"/>
                </a:solidFill>
                <a:ea typeface="Arial" pitchFamily="-112" charset="0"/>
                <a:cs typeface="Arial" pitchFamily="-112" charset="0"/>
                <a:sym typeface="Arial" pitchFamily="-112" charset="0"/>
              </a:rPr>
              <a:t>At least read access to the opportunity Amount field (field-level security).</a:t>
            </a:r>
          </a:p>
          <a:p>
            <a:r>
              <a:rPr lang="en-GB" dirty="0">
                <a:solidFill>
                  <a:srgbClr val="000000"/>
                </a:solidFill>
                <a:ea typeface="Arial" pitchFamily="-112" charset="0"/>
                <a:cs typeface="Arial" pitchFamily="-112" charset="0"/>
                <a:sym typeface="Arial" pitchFamily="-112" charset="0"/>
              </a:rPr>
              <a:t>In this module, we will look at how we can set access at each of these levels (“rooms”), and revisit this graphic at each level as we progress.</a:t>
            </a:r>
            <a:endParaRPr lang="en-GB" b="0" baseline="0" dirty="0">
              <a:solidFill>
                <a:srgbClr val="000000"/>
              </a:solidFill>
              <a:ea typeface="Arial" pitchFamily="-112" charset="0"/>
              <a:cs typeface="Arial" pitchFamily="-112" charset="0"/>
              <a:sym typeface="Arial" pitchFamily="-112" charset="0"/>
            </a:endParaRPr>
          </a:p>
          <a:p>
            <a:pPr marL="245334" indent="-245334">
              <a:buFont typeface="Arial" pitchFamily="-112" charset="0"/>
              <a:buAutoNum type="arabicPeriod"/>
            </a:pPr>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153</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271011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From Spring ‘14 administrators</a:t>
            </a:r>
            <a:r>
              <a:rPr lang="en-GB" baseline="0" dirty="0"/>
              <a:t> can view which users are logged in from </a:t>
            </a:r>
            <a:r>
              <a:rPr lang="en-GB" b="1" baseline="0" dirty="0"/>
              <a:t>Setup | Security Controls | Session Management</a:t>
            </a:r>
            <a:r>
              <a:rPr lang="en-GB" b="0" baseline="0" dirty="0"/>
              <a:t>. From here they can select suspicious sessions and remove them to end them.</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0" baseline="0" dirty="0"/>
              <a:t>From Spring ‘16, IP address was removed from identity confirmation. See </a:t>
            </a:r>
            <a:r>
              <a:rPr lang="en-US" sz="1000" b="0" i="0" u="sng" kern="1200" dirty="0">
                <a:solidFill>
                  <a:schemeClr val="tx1"/>
                </a:solidFill>
                <a:effectLst/>
                <a:latin typeface="Arial" pitchFamily="34" charset="0"/>
                <a:ea typeface="+mn-ea"/>
                <a:cs typeface="Arial" pitchFamily="34" charset="0"/>
                <a:hlinkClick r:id="rId3"/>
              </a:rPr>
              <a:t>https://help.salesforce.com/apex/HTViewSolution?id=000232553</a:t>
            </a:r>
            <a:r>
              <a:rPr lang="en-US" sz="1000" b="0" i="0" kern="1200" dirty="0">
                <a:solidFill>
                  <a:schemeClr val="tx1"/>
                </a:solidFill>
                <a:effectLst/>
                <a:latin typeface="Arial" pitchFamily="34" charset="0"/>
                <a:ea typeface="+mn-ea"/>
                <a:cs typeface="Arial" pitchFamily="34" charset="0"/>
              </a:rPr>
              <a:t> </a:t>
            </a:r>
            <a:r>
              <a:rPr lang="en-US" sz="1000" b="0" i="0" kern="1200" baseline="0" dirty="0">
                <a:solidFill>
                  <a:schemeClr val="tx1"/>
                </a:solidFill>
                <a:effectLst/>
                <a:latin typeface="Arial" pitchFamily="34" charset="0"/>
                <a:ea typeface="+mn-ea"/>
                <a:cs typeface="Arial" pitchFamily="34" charset="0"/>
              </a:rPr>
              <a:t>for more info and http://salesforce.vidyard.com/watch/3W9qYn7PNrIVJ9YN4xNiGg for a video.</a:t>
            </a:r>
            <a:endParaRPr lang="en-GB" dirty="0"/>
          </a:p>
          <a:p>
            <a:endParaRPr lang="en-GB"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From</a:t>
            </a:r>
            <a:r>
              <a:rPr lang="en-US" b="0" baseline="0" dirty="0">
                <a:solidFill>
                  <a:srgbClr val="000000"/>
                </a:solidFill>
                <a:ea typeface="Arial" pitchFamily="-112" charset="0"/>
                <a:cs typeface="Arial" pitchFamily="-112" charset="0"/>
                <a:sym typeface="Arial" pitchFamily="-112" charset="0"/>
              </a:rPr>
              <a:t> Spring ‘16 there are numerous updates made to Authentication and Identity settings including streamlined setup for SSO and two-factor verification.  If students would like more information, please direct them to the release notes: http://</a:t>
            </a:r>
            <a:r>
              <a:rPr lang="en-US" b="0" baseline="0" dirty="0" err="1">
                <a:solidFill>
                  <a:srgbClr val="000000"/>
                </a:solidFill>
                <a:ea typeface="Arial" pitchFamily="-112" charset="0"/>
                <a:cs typeface="Arial" pitchFamily="-112" charset="0"/>
                <a:sym typeface="Arial" pitchFamily="-112" charset="0"/>
              </a:rPr>
              <a:t>releasenotes.docs.salesforce.com</a:t>
            </a:r>
            <a:r>
              <a:rPr lang="en-US" b="0" baseline="0" dirty="0">
                <a:solidFill>
                  <a:srgbClr val="000000"/>
                </a:solidFill>
                <a:ea typeface="Arial" pitchFamily="-112" charset="0"/>
                <a:cs typeface="Arial" pitchFamily="-112" charset="0"/>
                <a:sym typeface="Arial" pitchFamily="-112" charset="0"/>
              </a:rPr>
              <a:t>/en-us/spring16/release-notes/</a:t>
            </a:r>
            <a:r>
              <a:rPr lang="en-US" b="0" baseline="0" dirty="0" err="1">
                <a:solidFill>
                  <a:srgbClr val="000000"/>
                </a:solidFill>
                <a:ea typeface="Arial" pitchFamily="-112" charset="0"/>
                <a:cs typeface="Arial" pitchFamily="-112" charset="0"/>
                <a:sym typeface="Arial" pitchFamily="-112" charset="0"/>
              </a:rPr>
              <a:t>rn_security_auth.htm</a:t>
            </a:r>
            <a:endParaRPr lang="en-US" b="0" baseline="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US" dirty="0"/>
              <a:t>Show students the Session Management Page. You will only see yourself there, but recommend</a:t>
            </a:r>
            <a:r>
              <a:rPr lang="en-US" baseline="0" dirty="0"/>
              <a:t> students use this to check for suspicious activity.</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154</a:t>
            </a:fld>
            <a:endParaRPr lang="en-US" sz="900" dirty="0"/>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025882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fontScale="85000" lnSpcReduction="20000"/>
          </a:bodyPr>
          <a:lstStyle/>
          <a:p>
            <a:r>
              <a:rPr lang="en-US" b="1" dirty="0"/>
              <a:t>Teaching Points</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r>
              <a:rPr lang="en-GB" dirty="0"/>
              <a:t>When a user attempts to log in from an unrecognized IP address using a browser that does not have the Salesforce cookie, they are prompted to activate their computer. This process</a:t>
            </a:r>
            <a:r>
              <a:rPr lang="en-GB" baseline="0" dirty="0"/>
              <a:t> has traditionally used email to send the user a verification code, but starting in Winter ‘16, Salesforce automatically selects the highest priority method available to verify their identity. If needed, users can choose a different method to receive their verification code. </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pPr marL="228600" indent="-228600">
              <a:buAutoNum type="arabicPeriod"/>
            </a:pPr>
            <a:r>
              <a:rPr lang="en-US" dirty="0"/>
              <a:t>Identity confirmation is used to verify the identities of users coming from unknown devices, and adds an extra layer of security on top of the authentication and single-sign-on features. </a:t>
            </a:r>
          </a:p>
          <a:p>
            <a:pPr marL="228600" indent="-228600">
              <a:buAutoNum type="arabicPeriod"/>
            </a:pPr>
            <a:r>
              <a:rPr lang="en-US" dirty="0"/>
              <a:t>When a user comes from an unknown device with a new IP address, the user is challenged to provide an identity confirmation code delivered via email, SMS, or a mobile authenticator app. Once the user completes the identity confirmation challenge, the device (and client browser) is considered activated.</a:t>
            </a:r>
          </a:p>
          <a:p>
            <a:pPr marL="228600" indent="-228600">
              <a:buAutoNum type="arabicPeriod"/>
            </a:pPr>
            <a:endParaRPr lang="en-US" dirty="0"/>
          </a:p>
          <a:p>
            <a:pPr fontAlgn="base"/>
            <a:r>
              <a:rPr lang="en-US" sz="1000" b="0" i="0" kern="1200" dirty="0">
                <a:solidFill>
                  <a:schemeClr val="tx1"/>
                </a:solidFill>
                <a:effectLst/>
                <a:latin typeface="Salesforce Sans" panose="020B0505020202020203" pitchFamily="34" charset="0"/>
                <a:ea typeface="+mn-ea"/>
                <a:cs typeface="Arial" pitchFamily="34" charset="0"/>
              </a:rPr>
              <a:t>When a user logs in from outside a trusted IP range and uses a browser or app we don’t recognize, the user is challenged to verify identity. We use the highest-priority verification method available for each user. In order of priority, the methods are:</a:t>
            </a:r>
          </a:p>
          <a:p>
            <a:pPr fontAlgn="base"/>
            <a:endParaRPr lang="en-US" sz="1000" b="0" i="0" kern="1200" dirty="0">
              <a:solidFill>
                <a:schemeClr val="tx1"/>
              </a:solidFill>
              <a:effectLst/>
              <a:latin typeface="Salesforce Sans" panose="020B0505020202020203" pitchFamily="34" charset="0"/>
              <a:ea typeface="+mn-ea"/>
              <a:cs typeface="Arial" pitchFamily="34" charset="0"/>
            </a:endParaRPr>
          </a:p>
          <a:p>
            <a:pPr marL="228600" indent="-228600" fontAlgn="base">
              <a:buAutoNum type="arabicPeriod"/>
            </a:pPr>
            <a:r>
              <a:rPr lang="en-US" sz="1000" b="0" i="0" kern="1200" dirty="0">
                <a:solidFill>
                  <a:schemeClr val="tx1"/>
                </a:solidFill>
                <a:effectLst/>
                <a:latin typeface="Salesforce Sans" panose="020B0505020202020203" pitchFamily="34" charset="0"/>
                <a:ea typeface="+mn-ea"/>
                <a:cs typeface="Arial" pitchFamily="34" charset="0"/>
              </a:rPr>
              <a:t>Verification via push notification or location-based automated verification with the Salesforce Authenticator mobile app (version 2 or later) connected to the user’s account.</a:t>
            </a:r>
          </a:p>
          <a:p>
            <a:pPr marL="228600" indent="-228600" fontAlgn="base">
              <a:buAutoNum type="arabicPeriod"/>
            </a:pPr>
            <a:r>
              <a:rPr lang="en-US" sz="1000" b="0" i="0" kern="1200" dirty="0">
                <a:solidFill>
                  <a:schemeClr val="tx1"/>
                </a:solidFill>
                <a:effectLst/>
                <a:latin typeface="Salesforce Sans" panose="020B0505020202020203" pitchFamily="34" charset="0"/>
                <a:ea typeface="+mn-ea"/>
                <a:cs typeface="Arial" pitchFamily="34" charset="0"/>
              </a:rPr>
              <a:t>Verification via a U2F security key registered with the user’s account.</a:t>
            </a:r>
          </a:p>
          <a:p>
            <a:pPr marL="228600" indent="-228600" fontAlgn="base">
              <a:buFont typeface="+mj-lt"/>
              <a:buAutoNum type="arabicPeriod"/>
            </a:pPr>
            <a:r>
              <a:rPr lang="en-US" sz="1000" b="0" i="0" kern="1200" dirty="0">
                <a:solidFill>
                  <a:schemeClr val="tx1"/>
                </a:solidFill>
                <a:effectLst/>
                <a:latin typeface="Salesforce Sans" panose="020B0505020202020203" pitchFamily="34" charset="0"/>
                <a:ea typeface="+mn-ea"/>
                <a:cs typeface="Arial" pitchFamily="34" charset="0"/>
              </a:rPr>
              <a:t>Verification code generated by a mobile authenticator app connected to the user’s account.</a:t>
            </a:r>
          </a:p>
          <a:p>
            <a:pPr marL="228600" indent="-228600" fontAlgn="base">
              <a:buFont typeface="+mj-lt"/>
              <a:buAutoNum type="arabicPeriod"/>
            </a:pPr>
            <a:r>
              <a:rPr lang="en-US" sz="1000" b="0" i="0" kern="1200" dirty="0">
                <a:solidFill>
                  <a:schemeClr val="tx1"/>
                </a:solidFill>
                <a:effectLst/>
                <a:latin typeface="Salesforce Sans" panose="020B0505020202020203" pitchFamily="34" charset="0"/>
                <a:ea typeface="+mn-ea"/>
                <a:cs typeface="Arial" pitchFamily="34" charset="0"/>
              </a:rPr>
              <a:t>Verification code sent via SMS to the user’s verified mobile phone.</a:t>
            </a:r>
          </a:p>
          <a:p>
            <a:pPr marL="228600" indent="-228600" fontAlgn="base">
              <a:buFont typeface="+mj-lt"/>
              <a:buAutoNum type="arabicPeriod"/>
            </a:pPr>
            <a:r>
              <a:rPr lang="en-US" sz="1000" b="0" i="0" kern="1200" dirty="0">
                <a:solidFill>
                  <a:schemeClr val="tx1"/>
                </a:solidFill>
                <a:effectLst/>
                <a:latin typeface="Salesforce Sans" panose="020B0505020202020203" pitchFamily="34" charset="0"/>
                <a:ea typeface="+mn-ea"/>
                <a:cs typeface="Arial" pitchFamily="34" charset="0"/>
              </a:rPr>
              <a:t>Verification code sent via email to the user’s email address.</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Take</a:t>
            </a:r>
            <a:r>
              <a:rPr lang="en-US" baseline="0" dirty="0"/>
              <a:t> students to </a:t>
            </a:r>
            <a:r>
              <a:rPr lang="en-US" sz="1000" b="0" i="0" kern="1200" dirty="0">
                <a:solidFill>
                  <a:schemeClr val="tx1"/>
                </a:solidFill>
                <a:effectLst/>
                <a:ea typeface="+mn-ea"/>
                <a:hlinkClick r:id="rId3"/>
              </a:rPr>
              <a:t>http://content.trust.salesforce.com/trust/en/learn/bestpractices/</a:t>
            </a:r>
            <a:r>
              <a:rPr lang="en-US" baseline="0" dirty="0"/>
              <a:t> to show all the resources there around SMS and other security best practices.</a:t>
            </a:r>
          </a:p>
          <a:p>
            <a:endParaRPr lang="en-US" baseline="0"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286890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r>
              <a:rPr lang="en-US" dirty="0"/>
              <a:t>From </a:t>
            </a:r>
            <a:r>
              <a:rPr lang="en-US" b="1" dirty="0"/>
              <a:t>Summer ‘16</a:t>
            </a:r>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pPr marL="0" marR="0" indent="0" algn="l" defTabSz="937076" rtl="0" eaLnBrk="0" fontAlgn="base" latinLnBrk="0" hangingPunct="0">
              <a:lnSpc>
                <a:spcPct val="100000"/>
              </a:lnSpc>
              <a:spcBef>
                <a:spcPct val="30000"/>
              </a:spcBef>
              <a:spcAft>
                <a:spcPct val="0"/>
              </a:spcAft>
              <a:buClr>
                <a:srgbClr val="000000"/>
              </a:buClr>
              <a:buSzTx/>
              <a:buFont typeface="Arial" pitchFamily="-112" charset="0"/>
              <a:buNone/>
              <a:tabLst/>
              <a:defRPr/>
            </a:pPr>
            <a:endParaRPr lang="en-GB" baseline="0"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aseline="0" dirty="0"/>
          </a:p>
          <a:p>
            <a:endParaRPr lang="en-US" baseline="0"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286890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defTabSz="937076" eaLnBrk="0" fontAlgn="base" hangingPunct="0">
              <a:spcBef>
                <a:spcPct val="30000"/>
              </a:spcBef>
              <a:spcAft>
                <a:spcPct val="0"/>
              </a:spcAft>
              <a:defRPr/>
            </a:pPr>
            <a:r>
              <a:rPr lang="en-GB" dirty="0"/>
              <a:t>You can manually add trusted IP address ranges for your organization, from which users can always log in without having to activate their computers. This could be your office network or VPN. Note that users would still be able to log in from addresses outside these ranges through the activation process.</a:t>
            </a:r>
          </a:p>
          <a:p>
            <a:pPr defTabSz="937076" eaLnBrk="0" fontAlgn="base" hangingPunct="0">
              <a:spcBef>
                <a:spcPct val="30000"/>
              </a:spcBef>
              <a:spcAft>
                <a:spcPct val="0"/>
              </a:spcAft>
              <a:defRPr/>
            </a:pPr>
            <a:endParaRPr lang="en-GB" dirty="0"/>
          </a:p>
          <a:p>
            <a:pPr defTabSz="937076" eaLnBrk="0" fontAlgn="base" hangingPunct="0">
              <a:spcBef>
                <a:spcPct val="30000"/>
              </a:spcBef>
              <a:spcAft>
                <a:spcPct val="0"/>
              </a:spcAft>
              <a:defRPr/>
            </a:pPr>
            <a:r>
              <a:rPr lang="en-GB" dirty="0"/>
              <a:t>Click Path:</a:t>
            </a:r>
            <a:r>
              <a:rPr lang="en-GB" baseline="0" dirty="0"/>
              <a:t> S</a:t>
            </a:r>
            <a:r>
              <a:rPr lang="en-GB" b="1" baseline="0" dirty="0"/>
              <a:t>etup | Security Controls | Network Access</a:t>
            </a:r>
            <a:endParaRPr lang="en-GB" b="1"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6689654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This could be used to allow office-based users access only through the office network and during office hours, but give remote users 24/7 access through a VPN. </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188654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If you want to allow for 24 hour access you need to specify that by using blanks. Choosing 12 AM – 12 AM effectively locks the user OUT.</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159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2920162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If you are in the middle of editing and your login hour restrictions come up, you are logged out with NO warning and no "auto save.“</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160</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19755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70000" lnSpcReduction="20000"/>
          </a:bodyPr>
          <a:lstStyle/>
          <a:p>
            <a:r>
              <a:rPr lang="en-US" b="1" dirty="0">
                <a:solidFill>
                  <a:srgbClr val="000000"/>
                </a:solidFill>
                <a:ea typeface="Arial" pitchFamily="-112" charset="0"/>
                <a:cs typeface="Arial" pitchFamily="-112" charset="0"/>
                <a:sym typeface="Arial" pitchFamily="-112" charset="0"/>
              </a:rPr>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 AW Computing – The Team</a:t>
            </a:r>
          </a:p>
          <a:p>
            <a:pPr rtl="0" eaLnBrk="1" fontAlgn="t" latinLnBrk="0" hangingPunct="1"/>
            <a:r>
              <a:rPr lang="en-US" sz="1100" b="1" dirty="0"/>
              <a:t>John Wiseman, CEO</a:t>
            </a:r>
          </a:p>
          <a:p>
            <a:pPr rtl="0" eaLnBrk="1" fontAlgn="t" latinLnBrk="0" hangingPunct="1"/>
            <a:r>
              <a:rPr lang="en-US" sz="1100" dirty="0"/>
              <a:t>Started the company 10 years ago with Simon Adams (hence the AW name), whom he later bought out. An amiable chap on the surface, but underneath lurks a ruthless business mind. His main concern is making sure he’s getting big bangs for every buck he’s spending on Salesforce, so he’s very focused on adoption, maximizing revenue, and productivity gains. He’ll be breathing down the</a:t>
            </a:r>
            <a:r>
              <a:rPr lang="en-US" sz="1100" baseline="0" dirty="0"/>
              <a:t> Administrator’s</a:t>
            </a:r>
            <a:r>
              <a:rPr lang="en-US" sz="1100" dirty="0"/>
              <a:t> neck all the way.</a:t>
            </a:r>
          </a:p>
          <a:p>
            <a:pPr rtl="0" eaLnBrk="1" fontAlgn="t" latinLnBrk="0" hangingPunct="1"/>
            <a:r>
              <a:rPr lang="en-US" sz="1100" b="1" dirty="0"/>
              <a:t>Brent Bassi, VP of Finance</a:t>
            </a:r>
          </a:p>
          <a:p>
            <a:pPr rtl="0" eaLnBrk="1" fontAlgn="t" latinLnBrk="0" hangingPunct="1"/>
            <a:r>
              <a:rPr lang="en-US" sz="1100" dirty="0"/>
              <a:t>The accountant. He’s excited about integrating Salesforce with the existing billing system, and is eager to get his accounts receivables team up and running, with visibility into customer accounts. He’ll be going to the administrator to make sure the fiscal year is set up correctly, set up new currencies, and manage exchange rates.</a:t>
            </a:r>
          </a:p>
          <a:p>
            <a:pPr rtl="0" eaLnBrk="1" fontAlgn="t" latinLnBrk="0" hangingPunct="1"/>
            <a:r>
              <a:rPr lang="en-US" sz="1100" b="1" dirty="0"/>
              <a:t>Allison Wheeler, VP of Global Sales</a:t>
            </a:r>
          </a:p>
          <a:p>
            <a:pPr rtl="0" eaLnBrk="1" fontAlgn="t" latinLnBrk="0" hangingPunct="1"/>
            <a:r>
              <a:rPr lang="en-US" sz="1100" dirty="0"/>
              <a:t>Allison’s been in sales since she left school, and has a long, proven track record. She used Salesforce in her previous employment, so she knows what it can do. She’ll be making the most demands on the administrator, from ensuring that her (relatively young) sales teams across the globe are able to collaborate, through requests for custom fields to track her critical metrics, to detailed reports.  </a:t>
            </a:r>
          </a:p>
          <a:p>
            <a:pPr rtl="0" eaLnBrk="1" fontAlgn="t" latinLnBrk="0" hangingPunct="1"/>
            <a:r>
              <a:rPr lang="en-US" sz="1100" b="1" dirty="0"/>
              <a:t>Conner McCoy, VP of Marketing</a:t>
            </a:r>
          </a:p>
          <a:p>
            <a:pPr rtl="0" eaLnBrk="1" fontAlgn="t" latinLnBrk="0" hangingPunct="1"/>
            <a:r>
              <a:rPr lang="en-US" sz="1100" dirty="0"/>
              <a:t>Recently promoted to the position and with a lot to prove, Conner wants to use Salesforce to maximize the ROI on his marketing spend. He’ll be going to the administrator to load all of his existing leads, and new purchased leads onto the system, and he’ll be looking to the administrator to automate a large part of the lead management process.</a:t>
            </a:r>
          </a:p>
          <a:p>
            <a:pPr rtl="0" eaLnBrk="1" fontAlgn="t" latinLnBrk="0" hangingPunct="1"/>
            <a:r>
              <a:rPr lang="en-US" sz="1100" b="1" dirty="0"/>
              <a:t>Noah Larkin, VP of Services</a:t>
            </a:r>
          </a:p>
          <a:p>
            <a:pPr rtl="0" eaLnBrk="1" fontAlgn="t" latinLnBrk="0" hangingPunct="1"/>
            <a:r>
              <a:rPr lang="en-US" sz="1100" dirty="0"/>
              <a:t>As AW computing expands its customer base around the world, Noah is experiencing increasing demands on his teams. He’ll be looking to the administrator to ease some of this pain. He wants to make sure customers get the best “one and done” experience, so he’ll be going to the administrator to ensure his team has access to all the data they need: access to customer accounts, custom fields to track service information at the account level, and automation of the case management process.</a:t>
            </a:r>
          </a:p>
          <a:p>
            <a:pPr rtl="0" eaLnBrk="1" fontAlgn="t" latinLnBrk="0" hangingPunct="1"/>
            <a:r>
              <a:rPr lang="en-US" sz="1100" b="1" dirty="0"/>
              <a:t>Ling Wu, VP of Human Resources</a:t>
            </a:r>
          </a:p>
          <a:p>
            <a:pPr rtl="0" eaLnBrk="1" fontAlgn="t" latinLnBrk="0" hangingPunct="1"/>
            <a:r>
              <a:rPr lang="en-US" sz="1100" dirty="0"/>
              <a:t>The administrator’s relationship with Ling will be more of a collaborative one. He/she will be going to Ling for the information needed to set up new users, such as their personal details, languages and locales, and hours. But Ling will be making demands of the administrator too, as she needs to manage issues of compliance and confidentiality.</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448953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fontScale="92500" lnSpcReduction="10000"/>
          </a:bodyPr>
          <a:lstStyle/>
          <a:p>
            <a:r>
              <a:rPr lang="en-US" b="1" dirty="0"/>
              <a:t>Teaching Points</a:t>
            </a:r>
          </a:p>
          <a:p>
            <a:r>
              <a:rPr lang="en-GB" b="1" dirty="0"/>
              <a:t>Summer ‘16 </a:t>
            </a:r>
            <a:r>
              <a:rPr lang="en-GB" b="0" baseline="0" dirty="0"/>
              <a:t> A</a:t>
            </a:r>
            <a:r>
              <a:rPr lang="en-GB" dirty="0"/>
              <a:t>dministrators</a:t>
            </a:r>
            <a:r>
              <a:rPr lang="en-GB" baseline="0" dirty="0"/>
              <a:t> can now control org security more closely with Health Check. </a:t>
            </a:r>
          </a:p>
          <a:p>
            <a:pPr marL="228600" indent="-228600">
              <a:buFont typeface="+mj-lt"/>
              <a:buNone/>
            </a:pPr>
            <a:r>
              <a:rPr lang="en-GB" baseline="0" dirty="0"/>
              <a:t> Access Health Check by </a:t>
            </a:r>
            <a:r>
              <a:rPr lang="en-GB" b="1" baseline="0" dirty="0"/>
              <a:t>Setup| Security Controls| Health Check  </a:t>
            </a:r>
            <a:r>
              <a:rPr lang="en-GB" baseline="0" dirty="0"/>
              <a:t>or enter </a:t>
            </a:r>
            <a:r>
              <a:rPr lang="en-GB" baseline="0" dirty="0">
                <a:latin typeface="Courier New" panose="02070309020205020404" pitchFamily="49" charset="0"/>
                <a:cs typeface="Courier New" panose="02070309020205020404" pitchFamily="49" charset="0"/>
              </a:rPr>
              <a:t>Health Check </a:t>
            </a:r>
            <a:r>
              <a:rPr lang="en-GB" baseline="0" dirty="0"/>
              <a:t>in the Quick Find box to find and click on </a:t>
            </a:r>
            <a:r>
              <a:rPr lang="en-GB" b="1" baseline="0" dirty="0"/>
              <a:t>Health Check</a:t>
            </a:r>
            <a:r>
              <a:rPr lang="en-GB" baseline="0" dirty="0"/>
              <a:t>.</a:t>
            </a:r>
          </a:p>
          <a:p>
            <a:pPr marL="228600" indent="-228600">
              <a:buFont typeface="+mj-lt"/>
              <a:buAutoNum type="arabicPeriod"/>
            </a:pPr>
            <a:r>
              <a:rPr lang="en-US" sz="1000" b="0" i="0" kern="1200" dirty="0">
                <a:solidFill>
                  <a:schemeClr val="tx1"/>
                </a:solidFill>
                <a:ea typeface="+mn-ea"/>
              </a:rPr>
              <a:t>The Salesforce Baseline Standard is a melded recommended value for settings in the Session Settings, Password Policies and Network Access Settings. The Health Check score is calculated by a proprietary formula that measures how well your password policies, network access configuration, and session settings meet the Salesforce Baseline standard. Settings that meet or exceed the standard raise your score, and settings at risk lower your score.</a:t>
            </a:r>
          </a:p>
          <a:p>
            <a:pPr marL="228600" indent="-228600">
              <a:buFont typeface="+mj-lt"/>
              <a:buAutoNum type="arabicPeriod"/>
            </a:pPr>
            <a:r>
              <a:rPr lang="en-US" sz="1000" b="0" i="0" kern="1200" dirty="0">
                <a:solidFill>
                  <a:schemeClr val="tx1"/>
                </a:solidFill>
                <a:ea typeface="+mn-ea"/>
              </a:rPr>
              <a:t>Groups are listed</a:t>
            </a:r>
            <a:r>
              <a:rPr lang="en-US" sz="1000" b="0" i="0" kern="1200" baseline="0" dirty="0">
                <a:solidFill>
                  <a:schemeClr val="tx1"/>
                </a:solidFill>
                <a:ea typeface="+mn-ea"/>
              </a:rPr>
              <a:t> individually and your </a:t>
            </a:r>
            <a:r>
              <a:rPr lang="en-US" sz="1000" b="0" i="0" kern="1200" dirty="0">
                <a:solidFill>
                  <a:schemeClr val="tx1"/>
                </a:solidFill>
                <a:ea typeface="+mn-ea"/>
              </a:rPr>
              <a:t>high- and medium-risk settings are shown with information about how they compare against the standard value for that group.  </a:t>
            </a:r>
          </a:p>
          <a:p>
            <a:pPr marL="228600" indent="-228600">
              <a:buFont typeface="+mj-lt"/>
              <a:buAutoNum type="arabicPeriod"/>
            </a:pPr>
            <a:r>
              <a:rPr lang="en-US" sz="1000" b="0" i="0" kern="1200" dirty="0">
                <a:solidFill>
                  <a:schemeClr val="tx1"/>
                </a:solidFill>
                <a:ea typeface="+mn-ea"/>
              </a:rPr>
              <a:t>To remediate a risk, edit the setting and refresh your score to see whether it improved. </a:t>
            </a:r>
          </a:p>
          <a:p>
            <a:pPr marL="228600" indent="-228600">
              <a:buFont typeface="+mj-lt"/>
              <a:buAutoNum type="arabicPeriod"/>
            </a:pPr>
            <a:r>
              <a:rPr lang="en-US" sz="1000" b="0" i="0" kern="1200" dirty="0">
                <a:solidFill>
                  <a:schemeClr val="tx1"/>
                </a:solidFill>
                <a:ea typeface="+mn-ea"/>
              </a:rPr>
              <a:t>Your settings that meet the standard are listed at the bottom.</a:t>
            </a:r>
          </a:p>
          <a:p>
            <a:pPr marL="228600" indent="-228600">
              <a:buFont typeface="+mj-lt"/>
              <a:buAutoNum type="arabicPeriod"/>
            </a:pPr>
            <a:r>
              <a:rPr lang="en-US" sz="1000" b="0" i="0" kern="1200" dirty="0">
                <a:solidFill>
                  <a:schemeClr val="tx1"/>
                </a:solidFill>
                <a:ea typeface="+mn-ea"/>
              </a:rPr>
              <a:t>If you change settings to be less restrictive than what’s in the Salesforce Baseline standard, your health check score can decrease. </a:t>
            </a:r>
            <a:endParaRPr lang="en-GB" baseline="0" dirty="0"/>
          </a:p>
          <a:p>
            <a:r>
              <a:rPr lang="en-GB" baseline="0" dirty="0"/>
              <a:t> </a:t>
            </a:r>
            <a:endParaRPr lang="en-GB"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sz="1000" b="1" i="0" kern="1200" dirty="0">
                <a:solidFill>
                  <a:schemeClr val="tx1"/>
                </a:solidFill>
                <a:ea typeface="+mn-ea"/>
              </a:rPr>
              <a:t>From Summer ’16: </a:t>
            </a:r>
            <a:r>
              <a:rPr lang="en-US" sz="1000" b="0" i="0" kern="1200" dirty="0">
                <a:solidFill>
                  <a:schemeClr val="tx1"/>
                </a:solidFill>
                <a:ea typeface="+mn-ea"/>
              </a:rPr>
              <a:t>Fix Risks in Login Access Policies and Remote Site Settings with Health Check: </a:t>
            </a:r>
            <a:r>
              <a:rPr lang="en-US" dirty="0"/>
              <a:t/>
            </a:r>
            <a:br>
              <a:rPr lang="en-US" dirty="0"/>
            </a:br>
            <a:r>
              <a:rPr lang="en-US" sz="1000" b="0" i="0" kern="1200" dirty="0">
                <a:solidFill>
                  <a:schemeClr val="tx1"/>
                </a:solidFill>
                <a:ea typeface="+mn-ea"/>
              </a:rPr>
              <a:t>This feature is available in both Lightning Experience and Salesforce Classic. See Release Notes</a:t>
            </a:r>
            <a:r>
              <a:rPr lang="en-US" sz="1000" b="0" i="0" kern="1200" baseline="0" dirty="0">
                <a:solidFill>
                  <a:schemeClr val="tx1"/>
                </a:solidFill>
                <a:ea typeface="+mn-ea"/>
              </a:rPr>
              <a:t> for more information:</a:t>
            </a:r>
            <a:r>
              <a:rPr lang="en-US" dirty="0"/>
              <a:t/>
            </a:r>
            <a:br>
              <a:rPr lang="en-US" dirty="0"/>
            </a:br>
            <a:r>
              <a:rPr lang="en-US" sz="1000" b="0" i="0" kern="1200" dirty="0">
                <a:solidFill>
                  <a:schemeClr val="tx1"/>
                </a:solidFill>
                <a:ea typeface="+mn-ea"/>
                <a:hlinkClick r:id="rId3"/>
              </a:rPr>
              <a:t>http://releasenotes.docs.salesforce.com/en-us/summer16/release-notes/rn_security_ps_hcheck_addlsettings.htm</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sz="1000" b="1" i="0" kern="1200" dirty="0">
                <a:solidFill>
                  <a:schemeClr val="tx1"/>
                </a:solidFill>
                <a:ea typeface="+mn-ea"/>
              </a:rPr>
              <a:t>Example</a:t>
            </a:r>
          </a:p>
          <a:p>
            <a:r>
              <a:rPr lang="en-US" sz="1000" b="0" i="0" kern="1200" dirty="0">
                <a:solidFill>
                  <a:schemeClr val="tx1"/>
                </a:solidFill>
                <a:ea typeface="+mn-ea"/>
              </a:rPr>
              <a:t>Suppose that you changed your password minimum length from 8 (the default value) to 5, and changed other Password Policies settings to be less restrictive. These changes make your users’ passwords more vulnerable to guessing and other brute force attacks. As a result, your overall score decreases, and the settings are listed as risks.</a:t>
            </a:r>
          </a:p>
          <a:p>
            <a:endParaRPr lang="en-US" b="1" dirty="0">
              <a:solidFill>
                <a:srgbClr val="000000"/>
              </a:solidFill>
              <a:cs typeface="Arial" pitchFamily="-112" charset="0"/>
              <a:sym typeface="Arial" pitchFamily="-112"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085405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8146683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7456699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Object permissions</a:t>
            </a:r>
            <a:r>
              <a:rPr lang="en-GB" baseline="0" dirty="0"/>
              <a:t> have already been covered in Module 3 when we were setting up profiles, but we are revisiting them here as they form an important part of our security and access model. To avoid repetition, the examples here let us explore two different ways of setting permissions – in the first two we look at using enhanced profile lists to mass updated permissions, and in the third we look at using permission sets to grant permissions to specific users without having to create new profiles or change existing ones.</a:t>
            </a:r>
          </a:p>
          <a:p>
            <a:endParaRPr lang="en-GB" baseline="0" dirty="0"/>
          </a:p>
          <a:p>
            <a:r>
              <a:rPr lang="en-GB" b="1" baseline="0" dirty="0"/>
              <a:t>Note:  </a:t>
            </a:r>
            <a:r>
              <a:rPr lang="en-GB" baseline="0" dirty="0"/>
              <a:t>We will be adding a permission set for Courtney Brown to delete accounts.</a:t>
            </a:r>
            <a:endParaRPr lang="en-US" dirty="0"/>
          </a:p>
          <a:p>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1273752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In the previous section, we granted access to the Organization. Now we’ll look at granting access to specific objects.</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165</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7580794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166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671027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This is the tool we will use for the first two requirements in the story.</a:t>
            </a:r>
          </a:p>
          <a:p>
            <a:endParaRPr lang="en-US" dirty="0"/>
          </a:p>
          <a:p>
            <a:r>
              <a:rPr lang="en-US" dirty="0"/>
              <a:t>Enhanced list views are available for profiles. Once you enable this feature, you can create lists of profiles and use them to compare profile settings as well as create, edit and delete custom list views. You can also print lists of profiles, and since you can load up to 200 profiles in a single list view, you can make mass updates across multiple profiles.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9" name="Slide Image Placeholder 8"/>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4262645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endParaRPr lang="en-GB" dirty="0"/>
          </a:p>
          <a:p>
            <a:pPr marL="228600" indent="-228600">
              <a:buFont typeface="+mj-lt"/>
              <a:buAutoNum type="arabicPeriod"/>
            </a:pPr>
            <a:r>
              <a:rPr lang="en-GB" dirty="0"/>
              <a:t>You can create up to 1,000 permission sets per organization. </a:t>
            </a:r>
          </a:p>
          <a:p>
            <a:pPr marL="228600" indent="-228600">
              <a:buFont typeface="+mj-lt"/>
              <a:buAutoNum type="arabicPeriod"/>
            </a:pPr>
            <a:r>
              <a:rPr lang="en-US" dirty="0">
                <a:ea typeface="MS PGothic" pitchFamily="34" charset="-128"/>
              </a:rPr>
              <a:t>App, tab, user, object, field, service provider, Apex class, and Visualforce permissions can be granted through a permission sets. </a:t>
            </a:r>
          </a:p>
          <a:p>
            <a:pPr marL="228600" indent="-228600">
              <a:buFont typeface="+mj-lt"/>
              <a:buAutoNum type="arabicPeriod"/>
            </a:pPr>
            <a:r>
              <a:rPr lang="en-US" dirty="0">
                <a:ea typeface="MS PGothic" pitchFamily="34" charset="-128"/>
              </a:rPr>
              <a:t>Settings such as page layouts, IP ranges, and several others must still be enabled through the profile.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dirty="0">
                <a:ea typeface="MS PGothic" pitchFamily="34" charset="-128"/>
              </a:rPr>
              <a:t>The User License </a:t>
            </a:r>
            <a:r>
              <a:rPr lang="en-US" dirty="0" err="1">
                <a:ea typeface="MS PGothic" pitchFamily="34" charset="-128"/>
              </a:rPr>
              <a:t>picklist</a:t>
            </a:r>
            <a:r>
              <a:rPr lang="en-US" baseline="0" dirty="0">
                <a:ea typeface="MS PGothic" pitchFamily="34" charset="-128"/>
              </a:rPr>
              <a:t> allows you to restrict the permission set to just users with a specific license. Select “None” if you want to assign it to users with different licenses.</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baseline="0" dirty="0">
                <a:ea typeface="MS PGothic" pitchFamily="34" charset="-128"/>
              </a:rPr>
              <a:t>You can grant access to Lightning Experience with a permission set, without the need to create a new profile. </a:t>
            </a:r>
            <a:endParaRPr lang="en-US" dirty="0">
              <a:ea typeface="MS PGothic" pitchFamily="34" charset="-128"/>
            </a:endParaRPr>
          </a:p>
          <a:p>
            <a:pPr marL="228600" indent="-228600">
              <a:buFont typeface="+mj-lt"/>
              <a:buAutoNum type="arabicPeriod"/>
            </a:pPr>
            <a:endParaRPr lang="en-US" dirty="0">
              <a:latin typeface="Times New Roman" pitchFamily="18" charset="0"/>
              <a:ea typeface="MS PGothic" pitchFamily="34" charset="-128"/>
              <a:cs typeface="MS PGothic" charset="-128"/>
            </a:endParaRPr>
          </a:p>
          <a:p>
            <a:r>
              <a:rPr lang="en-US" b="1" dirty="0">
                <a:solidFill>
                  <a:srgbClr val="000000"/>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If students ask</a:t>
            </a:r>
            <a:r>
              <a:rPr lang="en-US" b="0" baseline="0" dirty="0">
                <a:solidFill>
                  <a:srgbClr val="000000"/>
                </a:solidFill>
                <a:ea typeface="Arial" pitchFamily="-112" charset="0"/>
                <a:cs typeface="Arial" pitchFamily="-112" charset="0"/>
                <a:sym typeface="Arial" pitchFamily="-112" charset="0"/>
              </a:rPr>
              <a:t> about Permission set licenses, you can relate this new Winter 17 functionality. </a:t>
            </a:r>
            <a:r>
              <a:rPr lang="en-US" sz="1000" b="0" i="0" kern="1200" dirty="0">
                <a:solidFill>
                  <a:schemeClr val="tx1"/>
                </a:solidFill>
                <a:effectLst/>
                <a:latin typeface="Salesforce Sans" panose="020B0505020202020203" pitchFamily="34" charset="0"/>
                <a:ea typeface="+mn-ea"/>
                <a:cs typeface="Arial" pitchFamily="34" charset="0"/>
              </a:rPr>
              <a:t>Easily Associate Permission Sets with Permission Set Licenses.</a:t>
            </a:r>
            <a:r>
              <a:rPr lang="en-US" sz="1000" b="0" i="0" kern="1200" baseline="0" dirty="0">
                <a:solidFill>
                  <a:schemeClr val="tx1"/>
                </a:solidFill>
                <a:effectLst/>
                <a:latin typeface="Salesforce Sans" panose="020B0505020202020203" pitchFamily="34" charset="0"/>
                <a:ea typeface="+mn-ea"/>
                <a:cs typeface="Arial" pitchFamily="34" charset="0"/>
              </a:rPr>
              <a:t>  In Winter 17 n</a:t>
            </a:r>
            <a:r>
              <a:rPr lang="en-US" sz="1000" b="0" i="0" kern="1200" dirty="0">
                <a:solidFill>
                  <a:schemeClr val="tx1"/>
                </a:solidFill>
                <a:effectLst/>
                <a:latin typeface="Salesforce Sans" panose="020B0505020202020203" pitchFamily="34" charset="0"/>
                <a:ea typeface="+mn-ea"/>
                <a:cs typeface="Arial" pitchFamily="34" charset="0"/>
              </a:rPr>
              <a:t>ow when you create a permission set, you can immediately associate it with an available permission set license and then assign them both at the same time to users. When you enable the permissions within these permission sets, only permissions available through the permission set license are visible, simplifying your life.</a:t>
            </a:r>
          </a:p>
          <a:p>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168</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422537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marL="0" lvl="1" indent="0" defTabSz="937076" eaLnBrk="0" fontAlgn="base" hangingPunct="0">
              <a:spcBef>
                <a:spcPct val="30000"/>
              </a:spcBef>
              <a:spcAft>
                <a:spcPct val="0"/>
              </a:spcAft>
              <a:buNone/>
              <a:defRPr/>
            </a:pPr>
            <a:r>
              <a:rPr lang="en-GB" b="1" dirty="0">
                <a:latin typeface="Salesforce Sans" panose="020B0505020202020203" pitchFamily="34" charset="0"/>
              </a:rPr>
              <a:t>Teaching Points</a:t>
            </a:r>
          </a:p>
          <a:p>
            <a:pPr marL="228600" lvl="1" indent="-228600" defTabSz="937076" eaLnBrk="0" fontAlgn="base" hangingPunct="0">
              <a:spcBef>
                <a:spcPct val="30000"/>
              </a:spcBef>
              <a:spcAft>
                <a:spcPct val="0"/>
              </a:spcAft>
              <a:buFont typeface="+mj-lt"/>
              <a:buAutoNum type="arabicPeriod"/>
              <a:defRPr/>
            </a:pPr>
            <a:r>
              <a:rPr lang="en-GB" dirty="0">
                <a:latin typeface="Salesforce Sans" panose="020B0505020202020203" pitchFamily="34" charset="0"/>
              </a:rPr>
              <a:t>The Manage Assignments option</a:t>
            </a:r>
            <a:r>
              <a:rPr lang="en-GB" baseline="0" dirty="0">
                <a:latin typeface="Salesforce Sans" panose="020B0505020202020203" pitchFamily="34" charset="0"/>
              </a:rPr>
              <a:t> on a permission set was introduced in Spring ‘14. It lets you mass assign a permission set to multiple users at the same time. You can continue to assign permission sets to individual users through the user record, which allows you to assign multiple permission sets at the same time. You can help students decide which method to use as follows:</a:t>
            </a:r>
          </a:p>
          <a:p>
            <a:pPr marL="454025" lvl="2" indent="-228600" defTabSz="937076" eaLnBrk="0" fontAlgn="base" hangingPunct="0">
              <a:spcBef>
                <a:spcPct val="30000"/>
              </a:spcBef>
              <a:spcAft>
                <a:spcPct val="0"/>
              </a:spcAft>
              <a:buFont typeface="Wingdings" pitchFamily="2" charset="2"/>
              <a:buChar char="§"/>
              <a:defRPr/>
            </a:pPr>
            <a:r>
              <a:rPr lang="en-GB" baseline="0" dirty="0">
                <a:latin typeface="Salesforce Sans" panose="020B0505020202020203" pitchFamily="34" charset="0"/>
              </a:rPr>
              <a:t>If you need to assign one permission set to multiple users, use Manage Assignments.</a:t>
            </a:r>
          </a:p>
          <a:p>
            <a:pPr marL="454025" lvl="2" indent="-228600" defTabSz="937076" eaLnBrk="0" fontAlgn="base" hangingPunct="0">
              <a:spcBef>
                <a:spcPct val="30000"/>
              </a:spcBef>
              <a:spcAft>
                <a:spcPct val="0"/>
              </a:spcAft>
              <a:buFont typeface="Wingdings" pitchFamily="2" charset="2"/>
              <a:buChar char="§"/>
              <a:defRPr/>
            </a:pPr>
            <a:r>
              <a:rPr lang="en-GB" baseline="0" dirty="0">
                <a:latin typeface="Salesforce Sans" panose="020B0505020202020203" pitchFamily="34" charset="0"/>
              </a:rPr>
              <a:t>If you need to assign multiple permission sets to an individual user, do it through the user record.</a:t>
            </a:r>
            <a:endParaRPr lang="en-GB" dirty="0">
              <a:latin typeface="Salesforce Sans" panose="020B0505020202020203" pitchFamily="34" charset="0"/>
            </a:endParaRPr>
          </a:p>
          <a:p>
            <a:pPr marL="228600" lvl="1" indent="-228600" defTabSz="937076" eaLnBrk="0" fontAlgn="base" hangingPunct="0">
              <a:spcBef>
                <a:spcPct val="30000"/>
              </a:spcBef>
              <a:spcAft>
                <a:spcPct val="0"/>
              </a:spcAft>
              <a:buFont typeface="+mj-lt"/>
              <a:buAutoNum type="arabicPeriod"/>
              <a:defRPr/>
            </a:pPr>
            <a:r>
              <a:rPr lang="en-GB" dirty="0">
                <a:latin typeface="Salesforce Sans" panose="020B0505020202020203" pitchFamily="34" charset="0"/>
              </a:rPr>
              <a:t>Multiple permission sets can be “layered” one on top of the other. At run time, a user’s profile permissions and all their permission set permissions are added together to determine the user’s total access.</a:t>
            </a:r>
          </a:p>
          <a:p>
            <a:pPr marL="228600" lvl="1" indent="-228600" defTabSz="937076" eaLnBrk="0" fontAlgn="base" hangingPunct="0">
              <a:spcBef>
                <a:spcPct val="30000"/>
              </a:spcBef>
              <a:spcAft>
                <a:spcPct val="0"/>
              </a:spcAft>
              <a:buFont typeface="+mj-lt"/>
              <a:buAutoNum type="arabicPeriod"/>
              <a:defRPr/>
            </a:pPr>
            <a:r>
              <a:rPr lang="en-GB" dirty="0">
                <a:latin typeface="Salesforce Sans" panose="020B0505020202020203" pitchFamily="34" charset="0"/>
              </a:rPr>
              <a:t>Note that you can use permission sets to </a:t>
            </a:r>
            <a:r>
              <a:rPr lang="en-GB" b="1" i="1" dirty="0">
                <a:latin typeface="Salesforce Sans" panose="020B0505020202020203" pitchFamily="34" charset="0"/>
              </a:rPr>
              <a:t>grant</a:t>
            </a:r>
            <a:r>
              <a:rPr lang="en-GB" dirty="0">
                <a:latin typeface="Salesforce Sans" panose="020B0505020202020203" pitchFamily="34" charset="0"/>
              </a:rPr>
              <a:t> additional permissions, but not to </a:t>
            </a:r>
            <a:r>
              <a:rPr lang="en-GB" b="1" i="1" dirty="0">
                <a:latin typeface="Salesforce Sans" panose="020B0505020202020203" pitchFamily="34" charset="0"/>
              </a:rPr>
              <a:t>deny</a:t>
            </a:r>
            <a:r>
              <a:rPr lang="en-GB" dirty="0">
                <a:latin typeface="Salesforce Sans" panose="020B0505020202020203" pitchFamily="34" charset="0"/>
              </a:rPr>
              <a:t> permissions. Permissions can only be revoked by removing them from a user’s profile, and from all assigned permission sets.</a:t>
            </a:r>
          </a:p>
          <a:p>
            <a:endParaRPr lang="en-GB" dirty="0"/>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169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3118362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GB" b="0"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b="0" dirty="0">
                <a:solidFill>
                  <a:srgbClr val="000000"/>
                </a:solidFill>
                <a:ea typeface="Arial" pitchFamily="-112" charset="0"/>
                <a:cs typeface="Arial" pitchFamily="-112" charset="0"/>
                <a:sym typeface="Arial" pitchFamily="-112" charset="0"/>
              </a:rPr>
              <a:t>As</a:t>
            </a:r>
            <a:r>
              <a:rPr lang="en-GB" b="0" baseline="0" dirty="0">
                <a:solidFill>
                  <a:srgbClr val="000000"/>
                </a:solidFill>
                <a:ea typeface="Arial" pitchFamily="-112" charset="0"/>
                <a:cs typeface="Arial" pitchFamily="-112" charset="0"/>
                <a:sym typeface="Arial" pitchFamily="-112" charset="0"/>
              </a:rPr>
              <a:t> of the Summer </a:t>
            </a:r>
            <a:r>
              <a:rPr lang="fr-FR" b="0" baseline="0" dirty="0">
                <a:solidFill>
                  <a:srgbClr val="000000"/>
                </a:solidFill>
                <a:ea typeface="Arial" pitchFamily="-112" charset="0"/>
                <a:cs typeface="Arial" pitchFamily="-112" charset="0"/>
                <a:sym typeface="Arial" pitchFamily="-112" charset="0"/>
              </a:rPr>
              <a:t>’</a:t>
            </a:r>
            <a:r>
              <a:rPr lang="en-GB" b="0" baseline="0" dirty="0">
                <a:solidFill>
                  <a:srgbClr val="000000"/>
                </a:solidFill>
                <a:ea typeface="Arial" pitchFamily="-112" charset="0"/>
                <a:cs typeface="Arial" pitchFamily="-112" charset="0"/>
                <a:sym typeface="Arial" pitchFamily="-112" charset="0"/>
              </a:rPr>
              <a:t>15 release, </a:t>
            </a:r>
            <a:r>
              <a:rPr lang="en-US" b="0" dirty="0">
                <a:solidFill>
                  <a:srgbClr val="000000"/>
                </a:solidFill>
                <a:ea typeface="Arial" pitchFamily="-112" charset="0"/>
                <a:cs typeface="Arial" pitchFamily="-112" charset="0"/>
                <a:sym typeface="Arial" pitchFamily="-112" charset="0"/>
              </a:rPr>
              <a:t>Administrators</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with the “Modify</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All</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Data” permission and delegated administrators</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with the “View Setup and Configuration”</a:t>
            </a:r>
            <a:r>
              <a:rPr lang="en-US" b="1" dirty="0">
                <a:solidFill>
                  <a:srgbClr val="000000"/>
                </a:solidFill>
                <a:ea typeface="Arial" pitchFamily="-112" charset="0"/>
                <a:cs typeface="Arial" pitchFamily="-112" charset="0"/>
                <a:sym typeface="Arial" pitchFamily="-112" charset="0"/>
              </a:rPr>
              <a:t> </a:t>
            </a:r>
            <a:r>
              <a:rPr lang="en-US" b="0" dirty="0">
                <a:solidFill>
                  <a:srgbClr val="000000"/>
                </a:solidFill>
                <a:ea typeface="Arial" pitchFamily="-112" charset="0"/>
                <a:cs typeface="Arial" pitchFamily="-112" charset="0"/>
                <a:sym typeface="Arial" pitchFamily="-112" charset="0"/>
              </a:rPr>
              <a:t>permission can log in as any user without asking end users to grant access. </a:t>
            </a:r>
          </a:p>
          <a:p>
            <a:endParaRPr lang="en-GB" b="0" dirty="0">
              <a:solidFill>
                <a:srgbClr val="000000"/>
              </a:solidFill>
              <a:ea typeface="Arial" pitchFamily="-112" charset="0"/>
              <a:cs typeface="Arial" pitchFamily="-112" charset="0"/>
              <a:sym typeface="Arial" pitchFamily="-112" charset="0"/>
            </a:endParaRPr>
          </a:p>
          <a:p>
            <a:r>
              <a:rPr lang="en-GB" b="0" dirty="0">
                <a:solidFill>
                  <a:srgbClr val="000000"/>
                </a:solidFill>
                <a:ea typeface="Arial" pitchFamily="-112" charset="0"/>
                <a:cs typeface="Arial" pitchFamily="-112" charset="0"/>
                <a:sym typeface="Arial" pitchFamily="-112" charset="0"/>
              </a:rPr>
              <a:t>Only</a:t>
            </a:r>
            <a:r>
              <a:rPr lang="en-GB" b="0" baseline="0" dirty="0">
                <a:solidFill>
                  <a:srgbClr val="000000"/>
                </a:solidFill>
                <a:ea typeface="Arial" pitchFamily="-112" charset="0"/>
                <a:cs typeface="Arial" pitchFamily="-112" charset="0"/>
                <a:sym typeface="Arial" pitchFamily="-112" charset="0"/>
              </a:rPr>
              <a:t> users themselves can grant login access to an administrator. You will need to demo this through your own My Settings menu, as you will not be able to log in as another user and access the grant login access page.</a:t>
            </a:r>
          </a:p>
          <a:p>
            <a:r>
              <a:rPr lang="en-GB" b="0" dirty="0">
                <a:solidFill>
                  <a:srgbClr val="000000"/>
                </a:solidFill>
                <a:ea typeface="Arial" pitchFamily="-112" charset="0"/>
                <a:cs typeface="Arial" pitchFamily="-112" charset="0"/>
                <a:sym typeface="Arial" pitchFamily="-112" charset="0"/>
              </a:rPr>
              <a:t>Point out</a:t>
            </a:r>
            <a:r>
              <a:rPr lang="en-GB" b="0" baseline="0" dirty="0">
                <a:solidFill>
                  <a:srgbClr val="000000"/>
                </a:solidFill>
                <a:ea typeface="Arial" pitchFamily="-112" charset="0"/>
                <a:cs typeface="Arial" pitchFamily="-112" charset="0"/>
                <a:sym typeface="Arial" pitchFamily="-112" charset="0"/>
              </a:rPr>
              <a:t> that </a:t>
            </a:r>
            <a:r>
              <a:rPr lang="en-GB" b="0" dirty="0">
                <a:solidFill>
                  <a:srgbClr val="000000"/>
                </a:solidFill>
                <a:ea typeface="Arial" pitchFamily="-112" charset="0"/>
                <a:cs typeface="Arial" pitchFamily="-112" charset="0"/>
                <a:sym typeface="Arial" pitchFamily="-112" charset="0"/>
              </a:rPr>
              <a:t>administrators can also log in as any user in their organization without asking end-users to grant login access.</a:t>
            </a:r>
          </a:p>
          <a:p>
            <a:r>
              <a:rPr lang="en-GB" b="0" dirty="0">
                <a:solidFill>
                  <a:srgbClr val="000000"/>
                </a:solidFill>
                <a:ea typeface="Arial" pitchFamily="-112" charset="0"/>
                <a:cs typeface="Arial" pitchFamily="-112" charset="0"/>
                <a:sym typeface="Arial" pitchFamily="-112" charset="0"/>
              </a:rPr>
              <a:t>Note: This feature doesn’t apply to portal users who have login access granted automatically, and Chatter Free users.</a:t>
            </a:r>
          </a:p>
          <a:p>
            <a:endParaRPr lang="en-US" b="0"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Administrators with the “Modify All Data” permission and delegated administrators with the “View Setup and Configuration” permission can log in as any user without asking end users to grant access. </a:t>
            </a:r>
          </a:p>
          <a:p>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170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6923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2058893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We create the</a:t>
            </a:r>
            <a:r>
              <a:rPr lang="en-US" baseline="0" dirty="0">
                <a:sym typeface="Arial" pitchFamily="-112" charset="0"/>
              </a:rPr>
              <a:t> profile view for the Account object but ALL OTHERS HAVE ALREADY BEEN CREATED.</a:t>
            </a:r>
          </a:p>
          <a:p>
            <a:r>
              <a:rPr lang="en-US" dirty="0">
                <a:sym typeface="Arial" pitchFamily="-112" charset="0"/>
              </a:rPr>
              <a:t>We only need to change the perms on the Account</a:t>
            </a:r>
            <a:r>
              <a:rPr lang="en-US" baseline="0" dirty="0">
                <a:sym typeface="Arial" pitchFamily="-112" charset="0"/>
              </a:rPr>
              <a:t>.  ALL OTHER PERMS ARE CORRECT.</a:t>
            </a:r>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 </a:t>
            </a: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4529829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9907886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173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4210365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9375106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6653322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GB" dirty="0"/>
              <a:t>It’s a good idea to have these requirements visible all the times as you go through the slides in this section. To do this, you could write up a table on the board or flipchart, similar to the one below, with the records in the first column. Then get students to help you fill in the View and Edit columns, using the information on this slide. Leave the last column blank initially.  As you go through the slides and learn about special ownership permissions, and OWDs, you can come back to this table and fill in the last column.</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pic>
        <p:nvPicPr>
          <p:cNvPr id="4098" name="Picture 2"/>
          <p:cNvPicPr>
            <a:picLocks noChangeAspect="1" noChangeArrowheads="1"/>
          </p:cNvPicPr>
          <p:nvPr/>
        </p:nvPicPr>
        <p:blipFill>
          <a:blip r:embed="rId3"/>
          <a:srcRect/>
          <a:stretch>
            <a:fillRect/>
          </a:stretch>
        </p:blipFill>
        <p:spPr bwMode="auto">
          <a:xfrm>
            <a:off x="2005635" y="6943304"/>
            <a:ext cx="3254024" cy="2113098"/>
          </a:xfrm>
          <a:prstGeom prst="rect">
            <a:avLst/>
          </a:prstGeom>
          <a:noFill/>
          <a:ln w="9525">
            <a:noFill/>
            <a:miter lim="800000"/>
            <a:headEnd/>
            <a:tailEnd/>
          </a:ln>
        </p:spPr>
      </p:pic>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3916183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We have established access to the organization and</a:t>
            </a:r>
            <a:r>
              <a:rPr lang="en-US" baseline="0" dirty="0">
                <a:sym typeface="Arial" pitchFamily="-112" charset="0"/>
              </a:rPr>
              <a:t> to specific objects. Now we’ll establish access to individual records.</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177</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883701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178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8661835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The only way you can take this away is through</a:t>
            </a:r>
            <a:r>
              <a:rPr lang="en-GB" baseline="0" dirty="0"/>
              <a:t> the profile. Another way to phrase this is that the profile always wins. </a:t>
            </a:r>
          </a:p>
          <a:p>
            <a:r>
              <a:rPr lang="en-US" baseline="0" dirty="0"/>
              <a:t>Owners can change ownership AND can share records.  </a:t>
            </a:r>
          </a:p>
          <a:p>
            <a:r>
              <a:rPr lang="en-US" baseline="0" dirty="0"/>
              <a:t>Example of why you might want to restrict an owner’s permissions:  you have a data entry clerk, who creates records, but should not be able to delete them.</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179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8383328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endParaRPr lang="en-US" dirty="0"/>
          </a:p>
          <a:p>
            <a:r>
              <a:rPr lang="en-US" b="0" dirty="0">
                <a:solidFill>
                  <a:srgbClr val="000000"/>
                </a:solidFill>
                <a:ea typeface="Arial" pitchFamily="-112" charset="0"/>
                <a:cs typeface="Arial" pitchFamily="-112" charset="0"/>
                <a:sym typeface="Arial" pitchFamily="-112" charset="0"/>
              </a:rPr>
              <a:t>Users</a:t>
            </a:r>
            <a:r>
              <a:rPr lang="en-US" b="0" baseline="0" dirty="0">
                <a:solidFill>
                  <a:srgbClr val="000000"/>
                </a:solidFill>
                <a:ea typeface="Arial" pitchFamily="-112" charset="0"/>
                <a:cs typeface="Arial" pitchFamily="-112" charset="0"/>
                <a:sym typeface="Arial" pitchFamily="-112" charset="0"/>
              </a:rPr>
              <a:t> must already have at least read-only access to an account in order to add contacts, cases, or opportunities to it.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33168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ym typeface="Arial" pitchFamily="-112" charset="0"/>
              </a:rPr>
              <a:t>We will NOT be uploading photos in class, as it takes too much time.</a:t>
            </a:r>
            <a:r>
              <a:rPr lang="en-US" baseline="0" dirty="0">
                <a:sym typeface="Arial" pitchFamily="-112" charset="0"/>
              </a:rPr>
              <a:t> But it is i</a:t>
            </a:r>
            <a:r>
              <a:rPr lang="en-US" dirty="0">
                <a:sym typeface="Arial" pitchFamily="-112" charset="0"/>
              </a:rPr>
              <a:t>mportant to stress that in a real Chatter community,</a:t>
            </a:r>
            <a:r>
              <a:rPr lang="en-US" baseline="0" dirty="0">
                <a:sym typeface="Arial" pitchFamily="-112" charset="0"/>
              </a:rPr>
              <a:t> photos are very important and should be a best practice for any Chatter users.</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4468811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8865340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Another way to phrase this question:</a:t>
            </a:r>
          </a:p>
          <a:p>
            <a:r>
              <a:rPr lang="en-US" dirty="0">
                <a:sym typeface="Arial" pitchFamily="-112" charset="0"/>
              </a:rPr>
              <a:t>If there is ONE record a user SHOULD NOT SEE, you cannot use a public model.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182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215208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sym typeface="Arial" pitchFamily="-112" charset="0"/>
              </a:rPr>
              <a:t>Org-wide defaults are all about access to records you DON'T own.</a:t>
            </a:r>
          </a:p>
          <a:p>
            <a:pPr marL="228600" indent="-228600">
              <a:buFont typeface="+mj-lt"/>
              <a:buAutoNum type="arabicPeriod"/>
            </a:pPr>
            <a:r>
              <a:rPr lang="en-US" dirty="0">
                <a:sym typeface="Arial" pitchFamily="-112" charset="0"/>
              </a:rPr>
              <a:t>If you have ONE user who should not see ONE record you need to lock down access to the ENTIRE object via Org-wide defaults. THEN you open it back up via roles, sharing rules. </a:t>
            </a:r>
          </a:p>
          <a:p>
            <a:pPr marL="228600" indent="-228600">
              <a:buFont typeface="+mj-lt"/>
              <a:buAutoNum type="arabicPeriod"/>
            </a:pPr>
            <a:r>
              <a:rPr lang="en-US" dirty="0">
                <a:sym typeface="Arial" pitchFamily="-112" charset="0"/>
              </a:rPr>
              <a:t>From Winter ’14, the User object is now included in the sharing model. This feature is called </a:t>
            </a:r>
            <a:r>
              <a:rPr lang="en-GB" sz="1000" kern="1200" baseline="0" dirty="0">
                <a:solidFill>
                  <a:schemeClr val="tx1"/>
                </a:solidFill>
                <a:ea typeface="+mn-ea"/>
              </a:rPr>
              <a:t>User Sharing and enables you to show or hide an internal or external user from another user in your organization. You can:</a:t>
            </a:r>
          </a:p>
          <a:p>
            <a:pPr lvl="2"/>
            <a:r>
              <a:rPr lang="en-GB" kern="1200" baseline="0" dirty="0">
                <a:solidFill>
                  <a:schemeClr val="tx1"/>
                </a:solidFill>
                <a:latin typeface="Salesforce Sans" panose="020B0505020202020203" pitchFamily="34" charset="0"/>
                <a:ea typeface="+mn-ea"/>
              </a:rPr>
              <a:t>Set the organization-wide defaults for user records to Private or Public Read Only.</a:t>
            </a:r>
          </a:p>
          <a:p>
            <a:pPr lvl="2"/>
            <a:r>
              <a:rPr lang="en-GB" kern="1200" baseline="0" dirty="0">
                <a:solidFill>
                  <a:schemeClr val="tx1"/>
                </a:solidFill>
                <a:latin typeface="Salesforce Sans" panose="020B0505020202020203" pitchFamily="34" charset="0"/>
                <a:ea typeface="+mn-ea"/>
              </a:rPr>
              <a:t>Create user sharing rules based on group membership or other criteria.</a:t>
            </a:r>
          </a:p>
          <a:p>
            <a:pPr lvl="2"/>
            <a:r>
              <a:rPr lang="en-GB" kern="1200" baseline="0" dirty="0">
                <a:solidFill>
                  <a:schemeClr val="tx1"/>
                </a:solidFill>
                <a:latin typeface="Salesforce Sans" panose="020B0505020202020203" pitchFamily="34" charset="0"/>
                <a:ea typeface="+mn-ea"/>
              </a:rPr>
              <a:t>Create manual shares for user records to open access to individual users or groups.</a:t>
            </a:r>
          </a:p>
          <a:p>
            <a:pPr lvl="2"/>
            <a:r>
              <a:rPr lang="en-GB" kern="1200" baseline="0" dirty="0">
                <a:solidFill>
                  <a:schemeClr val="tx1"/>
                </a:solidFill>
                <a:latin typeface="Salesforce Sans" panose="020B0505020202020203" pitchFamily="34" charset="0"/>
                <a:ea typeface="+mn-ea"/>
              </a:rPr>
              <a:t>Control the visibility of external users in customer or partner portals and communities.</a:t>
            </a:r>
          </a:p>
          <a:p>
            <a:pPr lvl="2"/>
            <a:endParaRPr lang="en-GB" kern="1200" baseline="0" dirty="0">
              <a:solidFill>
                <a:schemeClr val="tx1"/>
              </a:solidFill>
              <a:latin typeface="Salesforce Sans" panose="020B0505020202020203" pitchFamily="34" charset="0"/>
              <a:ea typeface="+mn-ea"/>
            </a:endParaRPr>
          </a:p>
          <a:p>
            <a:pPr lvl="2">
              <a:buNone/>
            </a:pPr>
            <a:r>
              <a:rPr lang="en-US" kern="1200" baseline="0" dirty="0">
                <a:solidFill>
                  <a:schemeClr val="tx1"/>
                </a:solidFill>
                <a:latin typeface="Salesforce Sans" panose="020B0505020202020203" pitchFamily="34" charset="0"/>
                <a:ea typeface="+mn-ea"/>
              </a:rPr>
              <a:t>User Sharing is automatically enabled in all organizations. </a:t>
            </a:r>
            <a:endParaRPr lang="en-GB" kern="1200" baseline="0" dirty="0">
              <a:solidFill>
                <a:schemeClr val="tx1"/>
              </a:solidFill>
              <a:latin typeface="Salesforce Sans" panose="020B0505020202020203" pitchFamily="34" charset="0"/>
              <a:ea typeface="+mn-ea"/>
            </a:endParaRP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User</a:t>
            </a:r>
            <a:r>
              <a:rPr lang="en-US" b="0" baseline="0" dirty="0">
                <a:solidFill>
                  <a:srgbClr val="000000"/>
                </a:solidFill>
                <a:ea typeface="Arial" pitchFamily="-112" charset="0"/>
                <a:cs typeface="Arial" pitchFamily="-112" charset="0"/>
                <a:sym typeface="Arial" pitchFamily="-112" charset="0"/>
              </a:rPr>
              <a:t> Sharing is now enabled in our training orgs if you’d like to point it out to students.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r>
              <a:rPr lang="en-US" dirty="0">
                <a:ea typeface="MS PGothic" charset="-128"/>
              </a:rPr>
              <a:t/>
            </a:r>
            <a:br>
              <a:rPr lang="en-US" dirty="0">
                <a:ea typeface="MS PGothic" charset="-128"/>
              </a:rPr>
            </a:br>
            <a:endParaRPr lang="en-US" b="1" dirty="0">
              <a:ea typeface="MS PGothic" charset="-128"/>
            </a:endParaRPr>
          </a:p>
        </p:txBody>
      </p:sp>
      <p:sp>
        <p:nvSpPr>
          <p:cNvPr id="11" name="Slide Image Placeholder 10"/>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183</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0243001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t>**Note that Calendar OWD settings are different.</a:t>
            </a:r>
          </a:p>
          <a:p>
            <a:pPr marL="228600" indent="-228600">
              <a:buFont typeface="+mj-lt"/>
              <a:buAutoNum type="arabicPeriod"/>
            </a:pPr>
            <a:r>
              <a:rPr lang="en-US" dirty="0"/>
              <a:t>Hide Details - Users can only see availability. </a:t>
            </a:r>
          </a:p>
          <a:p>
            <a:pPr marL="228600" indent="-228600">
              <a:buFont typeface="+mj-lt"/>
              <a:buAutoNum type="arabicPeriod"/>
            </a:pPr>
            <a:r>
              <a:rPr lang="en-US" dirty="0"/>
              <a:t>Hide Details and Add Events - Users can see availability and add events. </a:t>
            </a:r>
          </a:p>
          <a:p>
            <a:pPr marL="228600" indent="-228600">
              <a:buFont typeface="+mj-lt"/>
              <a:buAutoNum type="arabicPeriod"/>
            </a:pPr>
            <a:r>
              <a:rPr lang="en-US" dirty="0"/>
              <a:t>Show Details - Users can view the details of events, but they cannot add events or edit existing events. </a:t>
            </a:r>
          </a:p>
          <a:p>
            <a:pPr marL="228600" indent="-228600">
              <a:buFont typeface="+mj-lt"/>
              <a:buAutoNum type="arabicPeriod"/>
            </a:pPr>
            <a:r>
              <a:rPr lang="en-US" dirty="0"/>
              <a:t>Show Details and Add Events - Users can view the details of events and add events, but they cannot edit existing events. </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b="1"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937833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Header Placeholder 3"/>
          <p:cNvSpPr>
            <a:spLocks noGrp="1"/>
          </p:cNvSpPr>
          <p:nvPr>
            <p:ph type="hdr" sz="quarter" idx="10"/>
          </p:nvPr>
        </p:nvSpPr>
        <p:spPr>
          <a:xfrm>
            <a:off x="3982720" y="9335255"/>
            <a:ext cx="3169920" cy="249663"/>
          </a:xfrm>
          <a:prstGeom prst="rect">
            <a:avLst/>
          </a:prstGeom>
        </p:spPr>
        <p:txBody>
          <a:bodyPr/>
          <a:lstStyle/>
          <a:p>
            <a:r>
              <a:rPr lang="en-US" dirty="0">
                <a:latin typeface="Salesforce Sans" panose="020B0505020202020203" pitchFamily="34" charset="0"/>
              </a:rPr>
              <a:t>Course Name</a:t>
            </a:r>
          </a:p>
          <a:p>
            <a:endParaRPr lang="en-US" dirty="0">
              <a:latin typeface="Salesforce Sans" panose="020B0505020202020203" pitchFamily="34" charset="0"/>
            </a:endParaRPr>
          </a:p>
        </p:txBody>
      </p:sp>
      <p:sp>
        <p:nvSpPr>
          <p:cNvPr id="5" name="Footer Placeholder 4"/>
          <p:cNvSpPr>
            <a:spLocks noGrp="1"/>
          </p:cNvSpPr>
          <p:nvPr>
            <p:ph type="ftr" sz="quarter" idx="11"/>
          </p:nvPr>
        </p:nvSpPr>
        <p:spPr>
          <a:xfrm>
            <a:off x="162561" y="9335254"/>
            <a:ext cx="3169920" cy="244293"/>
          </a:xfrm>
          <a:prstGeom prst="rect">
            <a:avLst/>
          </a:prstGeom>
        </p:spPr>
        <p:txBody>
          <a:bodyPr/>
          <a:lstStyle/>
          <a:p>
            <a:r>
              <a:rPr lang="en-US" dirty="0">
                <a:latin typeface="Salesforce Sans" panose="020B0505020202020203" pitchFamily="34" charset="0"/>
              </a:rPr>
              <a:t>© Copyright 2017 salesforce.com, </a:t>
            </a:r>
            <a:r>
              <a:rPr lang="en-US" dirty="0" err="1">
                <a:latin typeface="Salesforce Sans" panose="020B0505020202020203" pitchFamily="34" charset="0"/>
              </a:rPr>
              <a:t>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a:xfrm>
            <a:off x="3413761" y="9335255"/>
            <a:ext cx="487680" cy="240194"/>
          </a:xfrm>
          <a:prstGeom prst="rect">
            <a:avLst/>
          </a:prstGeom>
        </p:spPr>
        <p:txBody>
          <a:bodyPr/>
          <a:lstStyle/>
          <a:p>
            <a:fld id="{B4ABCAC1-5A0E-4D41-9DFA-A4558277763A}" type="slidenum">
              <a:rPr lang="en-US" smtClean="0"/>
              <a:pPr/>
              <a:t>185</a:t>
            </a:fld>
            <a:endParaRPr lang="en-US" dirty="0"/>
          </a:p>
        </p:txBody>
      </p:sp>
      <p:sp>
        <p:nvSpPr>
          <p:cNvPr id="11" name="Slide Image Placeholder 10"/>
          <p:cNvSpPr>
            <a:spLocks noGrp="1" noRot="1" noChangeAspect="1"/>
          </p:cNvSpPr>
          <p:nvPr>
            <p:ph type="sldImg"/>
          </p:nvPr>
        </p:nvSpPr>
        <p:spPr>
          <a:xfrm>
            <a:off x="9525" y="528638"/>
            <a:ext cx="7308850" cy="4111625"/>
          </a:xfrm>
        </p:spPr>
      </p:sp>
    </p:spTree>
    <p:custDataLst>
      <p:tags r:id="rId1"/>
    </p:custDataLst>
    <p:extLst>
      <p:ext uri="{BB962C8B-B14F-4D97-AF65-F5344CB8AC3E}">
        <p14:creationId xmlns:p14="http://schemas.microsoft.com/office/powerpoint/2010/main" val="345169303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eaLnBrk="1" hangingPunct="1"/>
            <a:r>
              <a:rPr lang="en-US" baseline="0" dirty="0">
                <a:ea typeface="MS PGothic" charset="-128"/>
              </a:rPr>
              <a:t>The Job Application object does not appear, since it is in a master-detail relationship with both the Applicant and Position objects.</a:t>
            </a:r>
          </a:p>
          <a:p>
            <a:pPr eaLnBrk="1" hangingPunct="1"/>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GB" b="0" dirty="0">
                <a:solidFill>
                  <a:srgbClr val="000000"/>
                </a:solidFill>
                <a:cs typeface="Arial" pitchFamily="-112" charset="0"/>
                <a:sym typeface="Arial" pitchFamily="-112" charset="0"/>
              </a:rPr>
              <a:t>If</a:t>
            </a:r>
            <a:r>
              <a:rPr lang="en-GB" b="0" baseline="0" dirty="0">
                <a:solidFill>
                  <a:srgbClr val="000000"/>
                </a:solidFill>
                <a:cs typeface="Arial" pitchFamily="-112" charset="0"/>
                <a:sym typeface="Arial" pitchFamily="-112" charset="0"/>
              </a:rPr>
              <a:t> you had used the table suggested in the previous Story slide, you will already know what access levels to set when you get to this slide.</a:t>
            </a:r>
            <a:endParaRPr lang="en-US" b="0"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186</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0248638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6540973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188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656805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The</a:t>
            </a:r>
            <a:r>
              <a:rPr lang="en-GB" b="0" baseline="0" dirty="0">
                <a:solidFill>
                  <a:srgbClr val="000000"/>
                </a:solidFill>
                <a:ea typeface="Arial" pitchFamily="-112" charset="0"/>
                <a:cs typeface="Arial" pitchFamily="-112" charset="0"/>
                <a:sym typeface="Arial" pitchFamily="-112" charset="0"/>
              </a:rPr>
              <a:t> organization-wide defaults that we have just set have satisfied our initial requirements. However, because they are “organization-wide” they affect all users, which often leads to the situation where you fix one problem, but in doing so you create another, as we can see here. So now we are going to look at how we can “fine tune” record access.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GB" dirty="0"/>
              <a:t>If you still have the table</a:t>
            </a:r>
            <a:r>
              <a:rPr lang="en-GB" baseline="0" dirty="0"/>
              <a:t> from the previous section on the board/flipchart, you can refer back to it here and talk about it alongside the organization chart slide from the first module, to show how we’ve effectively “locked out” VPs, directors, and managers from our company data.</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189</a:t>
            </a:fld>
            <a:endParaRPr lang="en-US" sz="900" dirty="0"/>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7526339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The Role Hierarchy does not necessarily follow the HR Org chart. In this example, even</a:t>
            </a:r>
            <a:r>
              <a:rPr lang="en-US" baseline="0" dirty="0">
                <a:sym typeface="Arial" pitchFamily="-112" charset="0"/>
              </a:rPr>
              <a:t> though the Executive assistant would report up to the CEO, he/she needs the same visibility to records that the CEO does.</a:t>
            </a:r>
          </a:p>
          <a:p>
            <a:r>
              <a:rPr lang="en-US" dirty="0">
                <a:sym typeface="Arial" pitchFamily="-112" charset="0"/>
              </a:rPr>
              <a:t>Even though Sales Operations personnel</a:t>
            </a:r>
            <a:r>
              <a:rPr lang="en-US" baseline="0" dirty="0">
                <a:sym typeface="Arial" pitchFamily="-112" charset="0"/>
              </a:rPr>
              <a:t> would report up to the Director of Sales Ops, who would then report up to the VP of Global Sales, for visibility to Salesforce data, these rolls all need the same visibility, so should occupy the same place in the role hierarchy.</a:t>
            </a:r>
          </a:p>
          <a:p>
            <a:r>
              <a:rPr lang="en-US" baseline="0" dirty="0">
                <a:sym typeface="Arial" pitchFamily="-112" charset="0"/>
              </a:rPr>
              <a:t>In this section we will be moving the Dr. of Sales ops and all the Sales Ops personnel into the VP of Global Sales role, and renaming it.</a:t>
            </a:r>
          </a:p>
          <a:p>
            <a:r>
              <a:rPr lang="en-US" baseline="0" dirty="0">
                <a:sym typeface="Arial" pitchFamily="-112" charset="0"/>
              </a:rPr>
              <a:t>We will be creating roles for the APAC region, for Sales Engineers, and the Customer Support team.</a:t>
            </a: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190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4027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018168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The manager we defined on the new user records is an ORG CHART manager and DIFFERENT from the manager ROLE we are defining here.</a:t>
            </a:r>
          </a:p>
          <a:p>
            <a:r>
              <a:rPr lang="en-US" dirty="0">
                <a:sym typeface="Arial" pitchFamily="-112" charset="0"/>
              </a:rPr>
              <a:t>Visibility rolls</a:t>
            </a:r>
            <a:r>
              <a:rPr lang="en-US" baseline="0" dirty="0">
                <a:sym typeface="Arial" pitchFamily="-112" charset="0"/>
              </a:rPr>
              <a:t> UP the hierarchy, </a:t>
            </a:r>
            <a:r>
              <a:rPr lang="en-US" dirty="0">
                <a:sym typeface="Arial" pitchFamily="-112" charset="0"/>
              </a:rPr>
              <a:t>not ACROSS it.  (Sharing rules allow us to provide visibility across the organization.)</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131780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075973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2976586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5174957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195</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9768565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sym typeface="Arial" pitchFamily="-112" charset="0"/>
              </a:rPr>
              <a:t>The Sales Ops team (the director</a:t>
            </a:r>
            <a:r>
              <a:rPr lang="en-US" baseline="0" dirty="0">
                <a:sym typeface="Arial" pitchFamily="-112" charset="0"/>
              </a:rPr>
              <a:t> and the sales ops) provide support to all accounts worldwide. They need to the same visibility to records as the VP of Global Sales, so w</a:t>
            </a:r>
            <a:r>
              <a:rPr lang="en-US" dirty="0">
                <a:sym typeface="Arial" pitchFamily="-112" charset="0"/>
              </a:rPr>
              <a:t>e are moving the sales operations personnel up to the VP of</a:t>
            </a:r>
            <a:r>
              <a:rPr lang="en-US" baseline="0" dirty="0">
                <a:sym typeface="Arial" pitchFamily="-112" charset="0"/>
              </a:rPr>
              <a:t> Global Sales Role and then renaming it.</a:t>
            </a:r>
            <a:r>
              <a:rPr lang="en-US" dirty="0">
                <a:sym typeface="Arial" pitchFamily="-112" charset="0"/>
              </a:rPr>
              <a:t> Note: Janet Young is an INACTIVE user.</a:t>
            </a:r>
          </a:p>
          <a:p>
            <a:pPr marL="228600" indent="-228600">
              <a:buFont typeface="+mj-lt"/>
              <a:buAutoNum type="arabicPeriod"/>
            </a:pPr>
            <a:r>
              <a:rPr lang="en-US" dirty="0">
                <a:sym typeface="Arial" pitchFamily="-112" charset="0"/>
              </a:rPr>
              <a:t>When you create the first role in the exercise, explain the </a:t>
            </a:r>
            <a:r>
              <a:rPr lang="en-GB" b="1" dirty="0"/>
              <a:t>Role Name as displayed on reports </a:t>
            </a:r>
            <a:r>
              <a:rPr lang="en-GB" dirty="0"/>
              <a:t>field without going into too much detail. May sure you cover these key points:</a:t>
            </a:r>
          </a:p>
          <a:p>
            <a:pPr marL="460375" lvl="1" indent="-228600">
              <a:buFont typeface="+mj-lt"/>
              <a:buAutoNum type="alphaLcPeriod"/>
            </a:pPr>
            <a:r>
              <a:rPr lang="en-GB" dirty="0">
                <a:latin typeface="Salesforce Sans" panose="020B0505020202020203" pitchFamily="34" charset="0"/>
                <a:sym typeface="Arial" pitchFamily="-112" charset="0"/>
              </a:rPr>
              <a:t>The role labels are displayed at the top of opportunity reports as links, allowing viewers to click and drill down into the data visible to the users in different roles. The </a:t>
            </a:r>
            <a:r>
              <a:rPr lang="en-GB" b="1" dirty="0">
                <a:latin typeface="Salesforce Sans" panose="020B0505020202020203" pitchFamily="34" charset="0"/>
              </a:rPr>
              <a:t>Role Name as displayed on reports</a:t>
            </a:r>
            <a:r>
              <a:rPr lang="en-GB" b="1" dirty="0">
                <a:latin typeface="Salesforce Sans" panose="020B0505020202020203" pitchFamily="34" charset="0"/>
                <a:sym typeface="Arial" pitchFamily="-112" charset="0"/>
              </a:rPr>
              <a:t> </a:t>
            </a:r>
            <a:r>
              <a:rPr lang="en-GB" dirty="0">
                <a:latin typeface="Salesforce Sans" panose="020B0505020202020203" pitchFamily="34" charset="0"/>
                <a:sym typeface="Arial" pitchFamily="-112" charset="0"/>
              </a:rPr>
              <a:t>field allows you to provide a different name to be used for the role in these links. For example you could choose to display the VP of Global Sales role as “Global Sales”.</a:t>
            </a:r>
          </a:p>
          <a:p>
            <a:pPr marL="460375" lvl="1" indent="-228600">
              <a:buFont typeface="+mj-lt"/>
              <a:buAutoNum type="alphaLcPeriod"/>
            </a:pPr>
            <a:r>
              <a:rPr lang="en-GB" dirty="0">
                <a:latin typeface="Salesforce Sans" panose="020B0505020202020203" pitchFamily="34" charset="0"/>
                <a:sym typeface="Arial" pitchFamily="-112" charset="0"/>
              </a:rPr>
              <a:t>The </a:t>
            </a:r>
            <a:r>
              <a:rPr lang="en-GB" b="1" dirty="0">
                <a:latin typeface="Salesforce Sans" panose="020B0505020202020203" pitchFamily="34" charset="0"/>
              </a:rPr>
              <a:t>Role Name as displayed on reports </a:t>
            </a:r>
            <a:r>
              <a:rPr lang="en-GB" dirty="0">
                <a:latin typeface="Salesforce Sans" panose="020B0505020202020203" pitchFamily="34" charset="0"/>
              </a:rPr>
              <a:t>value is also used to populate the Owner Role field on reports. This can be confusing as you would expect this value to come from the user record. If </a:t>
            </a:r>
            <a:r>
              <a:rPr lang="en-GB" b="1" dirty="0">
                <a:latin typeface="Salesforce Sans" panose="020B0505020202020203" pitchFamily="34" charset="0"/>
              </a:rPr>
              <a:t>Role Name as displayed on reports </a:t>
            </a:r>
            <a:r>
              <a:rPr lang="en-GB" dirty="0">
                <a:latin typeface="Salesforce Sans" panose="020B0505020202020203" pitchFamily="34" charset="0"/>
              </a:rPr>
              <a:t>is left empty, the Owner Role field for users in the role will also be empty on reports. You have been warned!</a:t>
            </a:r>
            <a:endParaRPr lang="en-US" b="1" dirty="0">
              <a:latin typeface="Salesforce Sans" panose="020B0505020202020203" pitchFamily="34" charset="0"/>
              <a:sym typeface="Arial" pitchFamily="-112" charset="0"/>
            </a:endParaRPr>
          </a:p>
          <a:p>
            <a:pPr marL="460375" lvl="1" indent="-228600">
              <a:buFont typeface="+mj-lt"/>
              <a:buAutoNum type="alphaLcPeriod"/>
            </a:pPr>
            <a:endParaRPr lang="en-US" dirty="0">
              <a:latin typeface="Salesforce Sans" panose="020B0505020202020203" pitchFamily="34"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r>
              <a:rPr lang="en-GB" dirty="0">
                <a:ea typeface="MS PGothic" charset="-128"/>
              </a:rPr>
              <a:t>Make this more of a deduction exercise,</a:t>
            </a:r>
            <a:r>
              <a:rPr lang="en-GB" baseline="0" dirty="0">
                <a:ea typeface="MS PGothic" charset="-128"/>
              </a:rPr>
              <a:t> where students work out what roles are needed.</a:t>
            </a:r>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196</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1209518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defTabSz="981334">
              <a:defRPr/>
            </a:pPr>
            <a:r>
              <a:rPr lang="en-GB" dirty="0"/>
              <a:t>The VP Global Sales/Sales Ops role will include the following users:</a:t>
            </a:r>
          </a:p>
          <a:p>
            <a:pPr defTabSz="981334">
              <a:defRPr/>
            </a:pPr>
            <a:r>
              <a:rPr lang="en-GB" dirty="0"/>
              <a:t>VP of Global Sales – Allison wheeler</a:t>
            </a:r>
          </a:p>
          <a:p>
            <a:pPr defTabSz="981334">
              <a:defRPr/>
            </a:pPr>
            <a:r>
              <a:rPr lang="en-GB" dirty="0"/>
              <a:t>The Director</a:t>
            </a:r>
            <a:r>
              <a:rPr lang="en-GB" baseline="0" dirty="0"/>
              <a:t> of Sales Operations and all Sales Ops personnel – Yuko Ishikawa, Courtney Brown, and Tony Jenkins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197</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568869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Why</a:t>
            </a:r>
            <a:r>
              <a:rPr lang="en-GB" b="0" baseline="0" dirty="0">
                <a:solidFill>
                  <a:srgbClr val="000000"/>
                </a:solidFill>
                <a:ea typeface="Arial" pitchFamily="-112" charset="0"/>
                <a:cs typeface="Arial" pitchFamily="-112" charset="0"/>
                <a:sym typeface="Arial" pitchFamily="-112" charset="0"/>
              </a:rPr>
              <a:t> are we doing task 3? When a user runs an opportunity report, their role and their subordinate roles appear as links at the top of the report. The user can click these links to drill down into different levels of the role hierarchy and display opportunities owned by users at those levels. It’s a good idea to put Admin in the top role, so that when you are building reports you’ll be able to test them by drilling down into different levels of the role hierarchy. If Admin is not in a role, these links will not appear at the top of opportunity reports.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198</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8886909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There will be some unassigned users. Ask your students if it  is a problem to have unassigned users if you have a role hierarchy?  </a:t>
            </a:r>
          </a:p>
          <a:p>
            <a:r>
              <a:rPr lang="en-US" dirty="0">
                <a:sym typeface="Arial" pitchFamily="-112" charset="0"/>
              </a:rPr>
              <a:t>The answer is,</a:t>
            </a:r>
            <a:r>
              <a:rPr lang="en-US" baseline="0" dirty="0">
                <a:sym typeface="Arial" pitchFamily="-112" charset="0"/>
              </a:rPr>
              <a:t> Probably. T</a:t>
            </a:r>
            <a:r>
              <a:rPr lang="en-US" dirty="0">
                <a:sym typeface="Arial" pitchFamily="-112" charset="0"/>
              </a:rPr>
              <a:t>heir records become "invisible" to users in the role hierarchy depending on OWD.</a:t>
            </a:r>
          </a:p>
          <a:p>
            <a:r>
              <a:rPr lang="en-US" dirty="0">
                <a:sym typeface="Arial" pitchFamily="-112" charset="0"/>
              </a:rPr>
              <a:t>Janet Young will also show up as an unassigned user. She is inactive.</a:t>
            </a: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199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3305255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30346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880113"/>
            <a:ext cx="5852160" cy="4001327"/>
          </a:xfrm>
          <a:prstGeom prst="rect">
            <a:avLst/>
          </a:prstGeom>
        </p:spPr>
        <p:txBody>
          <a:bodyPr lIns="98133" tIns="49067" rIns="98133" bIns="49067">
            <a:normAutofit/>
          </a:bodyPr>
          <a:lstStyle/>
          <a:p>
            <a:r>
              <a:rPr lang="en-US" b="1" dirty="0">
                <a:solidFill>
                  <a:schemeClr val="tx1"/>
                </a:solidFill>
              </a:rPr>
              <a:t>Description:</a:t>
            </a:r>
          </a:p>
          <a:p>
            <a:r>
              <a:rPr lang="en-US" dirty="0">
                <a:solidFill>
                  <a:schemeClr val="tx1"/>
                </a:solidFill>
              </a:rPr>
              <a:t>The copyright</a:t>
            </a:r>
            <a:r>
              <a:rPr lang="en-US" baseline="0" dirty="0">
                <a:solidFill>
                  <a:schemeClr val="tx1"/>
                </a:solidFill>
              </a:rPr>
              <a:t> page is pre-populated with the 2011 copyright information.</a:t>
            </a: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solidFill>
                  <a:prstClr val="black"/>
                </a:solidFill>
              </a:rPr>
              <a:pPr algn="ctr"/>
              <a:t>2</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latin typeface="Salesforce Sans" panose="020B0505020202020203" pitchFamily="34" charset="0"/>
              </a:rPr>
              <a:t>Course Title Goes Here</a:t>
            </a:r>
          </a:p>
        </p:txBody>
      </p:sp>
    </p:spTree>
    <p:extLst>
      <p:ext uri="{BB962C8B-B14F-4D97-AF65-F5344CB8AC3E}">
        <p14:creationId xmlns:p14="http://schemas.microsoft.com/office/powerpoint/2010/main" val="3552787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defTabSz="981334">
              <a:defRPr/>
            </a:pPr>
            <a:r>
              <a:rPr lang="en-GB" dirty="0"/>
              <a:t>Because locating</a:t>
            </a:r>
            <a:r>
              <a:rPr lang="en-GB" baseline="0" dirty="0"/>
              <a:t> photos or downloading avatars from the Documents tab in the org will be too time consuming, only the i</a:t>
            </a:r>
            <a:r>
              <a:rPr lang="en-GB" dirty="0"/>
              <a:t>nstructor</a:t>
            </a:r>
            <a:r>
              <a:rPr lang="en-GB" baseline="0" dirty="0"/>
              <a:t> will upload a photo. Students can be invited to upload a photo in their spare time, if desired. However, it is important to stress that in an actual Chatter community, profile pictures are necessary to humanize users to other members, and to promote familiarity with co workers.</a:t>
            </a:r>
            <a:endParaRPr lang="en-US" dirty="0"/>
          </a:p>
          <a:p>
            <a:pPr defTabSz="981334">
              <a:defRPr/>
            </a:pPr>
            <a:r>
              <a:rPr lang="en-US" dirty="0"/>
              <a:t>If the student does not have a web-accessible email account, provide a temporary Gmail account to enter here.</a:t>
            </a:r>
          </a:p>
          <a:p>
            <a:pPr defTabSz="981334">
              <a:defRPr/>
            </a:pPr>
            <a:r>
              <a:rPr lang="en-US" dirty="0"/>
              <a:t>Also important to stress that the ONLY reason we are turning off Chatter</a:t>
            </a:r>
            <a:r>
              <a:rPr lang="en-US" baseline="0" dirty="0"/>
              <a:t> emails  is so that we don’t get a lot of test org related emails into our personal  accounts. In the real world, most users would elect to receive (some) emails from Chatter, especially since they can respond to posts and approve records directly from the emails.</a:t>
            </a:r>
            <a:endParaRPr lang="en-US" dirty="0"/>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227841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endParaRPr lang="en-US" dirty="0"/>
          </a:p>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5158174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6234903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6"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2886178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6"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0289756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6"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37076" fontAlgn="base">
              <a:spcBef>
                <a:spcPct val="30000"/>
              </a:spcBef>
              <a:spcAft>
                <a:spcPct val="0"/>
              </a:spcAft>
              <a:defRPr/>
            </a:pPr>
            <a:r>
              <a:rPr lang="en-US" dirty="0">
                <a:ea typeface="MS PGothic" charset="-128"/>
              </a:rPr>
              <a:t>For limits and field type exceptions, search Help &amp; Training for “Criteria-Based Sharing Rules Overview.”</a:t>
            </a:r>
          </a:p>
          <a:p>
            <a:pPr defTabSz="937076" fontAlgn="base">
              <a:spcBef>
                <a:spcPct val="30000"/>
              </a:spcBef>
              <a:spcAft>
                <a:spcPct val="0"/>
              </a:spcAft>
              <a:defRPr/>
            </a:pPr>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182939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203670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mtClean="0">
                <a:solidFill>
                  <a:prstClr val="black"/>
                </a:solidFill>
              </a:rPr>
              <a:pPr/>
              <a:t>207</a:t>
            </a:fld>
            <a:endParaRPr lang="en-US"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r>
              <a:rPr lang="en-US" dirty="0">
                <a:solidFill>
                  <a:prstClr val="black"/>
                </a:solidFill>
                <a:latin typeface="Salesforce Sans" panose="020B0505020202020203" pitchFamily="34" charset="0"/>
              </a:rPr>
              <a:t>Using Analytics to Run Your Business</a:t>
            </a:r>
          </a:p>
        </p:txBody>
      </p:sp>
      <p:sp>
        <p:nvSpPr>
          <p:cNvPr id="10" name="Slide Image Placeholder 9"/>
          <p:cNvSpPr>
            <a:spLocks noGrp="1" noRot="1" noChangeAspect="1"/>
          </p:cNvSpPr>
          <p:nvPr>
            <p:ph type="sldImg"/>
          </p:nvPr>
        </p:nvSpPr>
        <p:spPr>
          <a:xfrm>
            <a:off x="457200" y="720725"/>
            <a:ext cx="6400800" cy="3600450"/>
          </a:xfrm>
        </p:spPr>
      </p:sp>
      <p:sp>
        <p:nvSpPr>
          <p:cNvPr id="11" name="Notes Placeholder 10"/>
          <p:cNvSpPr>
            <a:spLocks noGrp="1"/>
          </p:cNvSpPr>
          <p:nvPr>
            <p:ph type="body" idx="1"/>
          </p:nvPr>
        </p:nvSpPr>
        <p:spPr>
          <a:xfrm>
            <a:off x="732182" y="4559997"/>
            <a:ext cx="5850838" cy="4321031"/>
          </a:xfrm>
          <a:prstGeom prst="rect">
            <a:avLst/>
          </a:prstGeom>
        </p:spPr>
        <p:txBody>
          <a:bodyPr lIns="94668" tIns="47334" rIns="94668" bIns="47334"/>
          <a:lstStyle/>
          <a:p>
            <a:pPr defTabSz="966558">
              <a:defRPr/>
            </a:pPr>
            <a:r>
              <a:rPr lang="en-US" b="1" baseline="0" dirty="0"/>
              <a:t>Teaching Notes: </a:t>
            </a:r>
          </a:p>
          <a:p>
            <a:r>
              <a:rPr lang="en-US" b="0" i="0" baseline="0" dirty="0"/>
              <a:t>With Spring ‘15, Salesforce introduces Manager Groups, which allow users to share records up or down their management chain, instead of all managers in the same role. </a:t>
            </a:r>
          </a:p>
          <a:p>
            <a:pPr marL="171450" indent="-171450">
              <a:buFont typeface="Wingdings" panose="05000000000000000000" pitchFamily="2" charset="2"/>
              <a:buChar char="§"/>
            </a:pPr>
            <a:endParaRPr lang="en-US" b="0" i="0" baseline="0" dirty="0"/>
          </a:p>
          <a:p>
            <a:pPr marL="171450" indent="-171450">
              <a:buFont typeface="Wingdings" panose="05000000000000000000" pitchFamily="2" charset="2"/>
              <a:buChar char="§"/>
            </a:pPr>
            <a:r>
              <a:rPr lang="en-US" b="0" i="0" baseline="0" dirty="0"/>
              <a:t>End users can share records to manager groups through manual sharing, sharing rules, and Apex managed </a:t>
            </a:r>
            <a:r>
              <a:rPr lang="en-US" b="0" baseline="0" dirty="0"/>
              <a:t>sharing. </a:t>
            </a:r>
          </a:p>
          <a:p>
            <a:pPr marL="171450" indent="-171450">
              <a:buFont typeface="Wingdings" panose="05000000000000000000" pitchFamily="2" charset="2"/>
              <a:buChar char="§"/>
            </a:pPr>
            <a:endParaRPr lang="en-US" b="0" baseline="0" dirty="0"/>
          </a:p>
          <a:p>
            <a:pPr marL="171450" indent="-171450">
              <a:buFont typeface="Wingdings" panose="05000000000000000000" pitchFamily="2" charset="2"/>
              <a:buChar char="§"/>
            </a:pPr>
            <a:r>
              <a:rPr lang="en-US" b="0" baseline="0" dirty="0"/>
              <a:t>For the end users to use this feature, administrators must enable Manager Groups by navigating to </a:t>
            </a:r>
            <a:r>
              <a:rPr lang="en-US" b="1" baseline="0" dirty="0"/>
              <a:t>Setup | Security Controls | Sharing Settings </a:t>
            </a:r>
            <a:r>
              <a:rPr lang="en-US" b="0" baseline="0" dirty="0"/>
              <a:t>| </a:t>
            </a:r>
            <a:r>
              <a:rPr lang="en-US" b="1" baseline="0" dirty="0"/>
              <a:t>Edit</a:t>
            </a:r>
            <a:r>
              <a:rPr lang="en-US" b="0" baseline="0" dirty="0"/>
              <a:t>. </a:t>
            </a:r>
          </a:p>
          <a:p>
            <a:pPr marL="171450" indent="-171450">
              <a:buFont typeface="Wingdings" panose="05000000000000000000" pitchFamily="2" charset="2"/>
              <a:buChar char="§"/>
            </a:pPr>
            <a:endParaRPr lang="en-US" b="0" baseline="0" dirty="0"/>
          </a:p>
          <a:p>
            <a:pPr marL="171450" indent="-171450">
              <a:buFont typeface="Wingdings" panose="05000000000000000000" pitchFamily="2" charset="2"/>
              <a:buChar char="§"/>
            </a:pPr>
            <a:r>
              <a:rPr lang="en-US" b="0" baseline="0" dirty="0"/>
              <a:t>Please note that Manager Groups cannot be added to other groups, do not include portal users, and contain only the Standard and Chatter Only users.</a:t>
            </a:r>
          </a:p>
          <a:p>
            <a:pPr marL="171450" indent="-171450">
              <a:buFont typeface="Wingdings" panose="05000000000000000000" pitchFamily="2" charset="2"/>
              <a:buChar char="§"/>
            </a:pPr>
            <a:endParaRPr lang="en-US" b="0" baseline="0" dirty="0"/>
          </a:p>
          <a:p>
            <a:pPr marL="171450" indent="-171450">
              <a:buFont typeface="Wingdings" panose="05000000000000000000" pitchFamily="2" charset="2"/>
              <a:buChar char="§"/>
            </a:pPr>
            <a:r>
              <a:rPr lang="en-US" b="0" baseline="0" dirty="0"/>
              <a:t>Manager Groups:</a:t>
            </a:r>
            <a:endParaRPr lang="en-US" b="0" i="1" baseline="0" dirty="0"/>
          </a:p>
          <a:p>
            <a:pPr marL="520699" lvl="1" indent="-285750" algn="l" defTabSz="914231" eaLnBrk="0" fontAlgn="auto" hangingPunct="0">
              <a:lnSpc>
                <a:spcPct val="85000"/>
              </a:lnSpc>
              <a:spcBef>
                <a:spcPts val="0"/>
              </a:spcBef>
              <a:spcAft>
                <a:spcPts val="0"/>
              </a:spcAft>
              <a:buFont typeface="Wingdings" panose="05000000000000000000" pitchFamily="2" charset="2"/>
              <a:buChar char="§"/>
            </a:pPr>
            <a:r>
              <a:rPr lang="en-US" kern="0" dirty="0">
                <a:solidFill>
                  <a:srgbClr val="FFFFFF"/>
                </a:solidFill>
                <a:latin typeface="Salesforce Sans" panose="020B0505020202020203" pitchFamily="34" charset="0"/>
              </a:rPr>
              <a:t>Cannot be added to other groups.</a:t>
            </a:r>
          </a:p>
          <a:p>
            <a:pPr marL="520699" lvl="1" indent="-285750" algn="l" defTabSz="914231" eaLnBrk="0" fontAlgn="auto" hangingPunct="0">
              <a:lnSpc>
                <a:spcPct val="85000"/>
              </a:lnSpc>
              <a:spcBef>
                <a:spcPts val="0"/>
              </a:spcBef>
              <a:spcAft>
                <a:spcPts val="0"/>
              </a:spcAft>
              <a:buFont typeface="Wingdings" panose="05000000000000000000" pitchFamily="2" charset="2"/>
              <a:buChar char="§"/>
            </a:pPr>
            <a:r>
              <a:rPr lang="en-US" kern="0" dirty="0">
                <a:solidFill>
                  <a:srgbClr val="FFFFFF"/>
                </a:solidFill>
                <a:latin typeface="Salesforce Sans" panose="020B0505020202020203" pitchFamily="34" charset="0"/>
              </a:rPr>
              <a:t>Do not include portal users.</a:t>
            </a:r>
          </a:p>
          <a:p>
            <a:pPr marL="520699" lvl="1" indent="-285750" algn="l" defTabSz="914231" eaLnBrk="0" fontAlgn="auto" hangingPunct="0">
              <a:lnSpc>
                <a:spcPct val="85000"/>
              </a:lnSpc>
              <a:spcBef>
                <a:spcPts val="0"/>
              </a:spcBef>
              <a:spcAft>
                <a:spcPts val="0"/>
              </a:spcAft>
              <a:buFont typeface="Wingdings" panose="05000000000000000000" pitchFamily="2" charset="2"/>
              <a:buChar char="§"/>
            </a:pPr>
            <a:r>
              <a:rPr lang="en-US" kern="0" dirty="0">
                <a:solidFill>
                  <a:srgbClr val="FFFFFF"/>
                </a:solidFill>
                <a:latin typeface="Salesforce Sans" panose="020B0505020202020203" pitchFamily="34" charset="0"/>
              </a:rPr>
              <a:t>Contain only Standard and Chatter Only users.</a:t>
            </a:r>
          </a:p>
          <a:p>
            <a:pPr marL="171450" indent="-171450">
              <a:buFont typeface="Wingdings" panose="05000000000000000000" pitchFamily="2" charset="2"/>
              <a:buChar char="§"/>
            </a:pPr>
            <a:endParaRPr lang="en-US" b="0" i="1" baseline="0" dirty="0"/>
          </a:p>
        </p:txBody>
      </p:sp>
    </p:spTree>
    <p:custDataLst>
      <p:tags r:id="rId1"/>
    </p:custDataLst>
    <p:extLst>
      <p:ext uri="{BB962C8B-B14F-4D97-AF65-F5344CB8AC3E}">
        <p14:creationId xmlns:p14="http://schemas.microsoft.com/office/powerpoint/2010/main" val="211782949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208</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8964313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dirty="0">
                <a:solidFill>
                  <a:srgbClr val="000000"/>
                </a:solidFill>
                <a:ea typeface="Arial" pitchFamily="-112" charset="0"/>
                <a:cs typeface="Arial" pitchFamily="-112" charset="0"/>
                <a:sym typeface="Arial" pitchFamily="-112" charset="0"/>
              </a:rPr>
              <a:t>As</a:t>
            </a:r>
            <a:r>
              <a:rPr lang="en-US" b="0" baseline="0" dirty="0">
                <a:solidFill>
                  <a:srgbClr val="000000"/>
                </a:solidFill>
                <a:ea typeface="Arial" pitchFamily="-112" charset="0"/>
                <a:cs typeface="Arial" pitchFamily="-112" charset="0"/>
                <a:sym typeface="Arial" pitchFamily="-112" charset="0"/>
              </a:rPr>
              <a:t> you will see in the exercise guide, for Step 4 we are including all VP roles except for the VP of Global Sales/Sales Ops, since that role includes users who are not VPs. We will add Allison Wheeler separately. </a:t>
            </a:r>
          </a:p>
          <a:p>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Review question for class: Why are we adding Allison Wheeler separately? </a:t>
            </a:r>
          </a:p>
          <a:p>
            <a:r>
              <a:rPr lang="en-US" b="0" baseline="0" dirty="0">
                <a:solidFill>
                  <a:srgbClr val="000000"/>
                </a:solidFill>
                <a:ea typeface="Arial" pitchFamily="-112" charset="0"/>
                <a:cs typeface="Arial" pitchFamily="-112" charset="0"/>
                <a:sym typeface="Arial" pitchFamily="-112" charset="0"/>
              </a:rPr>
              <a:t>Answer: Because her role includes Sales Ops, who should not have access to the applicant records. </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r>
              <a:rPr lang="en-GB" dirty="0">
                <a:ea typeface="MS PGothic" charset="-128"/>
              </a:rPr>
              <a:t>Make this more of a deduction exercise,</a:t>
            </a:r>
            <a:r>
              <a:rPr lang="en-GB" baseline="0" dirty="0">
                <a:ea typeface="MS PGothic" charset="-128"/>
              </a:rPr>
              <a:t> where students work out what rules are needed.</a:t>
            </a:r>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209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8272127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8416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28600" indent="-228600">
              <a:buAutoNum type="arabicPeriod"/>
            </a:pPr>
            <a:r>
              <a:rPr lang="en-US" sz="1000" b="0" i="0" kern="1200" dirty="0">
                <a:solidFill>
                  <a:schemeClr val="tx1"/>
                </a:solidFill>
                <a:ea typeface="+mn-ea"/>
              </a:rPr>
              <a:t>What is a “Customer Company”? </a:t>
            </a:r>
            <a:r>
              <a:rPr lang="en-US" dirty="0"/>
              <a:t/>
            </a:r>
            <a:br>
              <a:rPr lang="en-US" dirty="0"/>
            </a:br>
            <a:r>
              <a:rPr lang="en-US" sz="1000" b="0" i="0" kern="1200" dirty="0">
                <a:solidFill>
                  <a:schemeClr val="tx1"/>
                </a:solidFill>
                <a:ea typeface="+mn-ea"/>
              </a:rPr>
              <a:t>A “Customer Company” connects with customers in new ways, using publicly available information about customers to empower employees to delight customers by knowing who they are and delivering an entirely new level of service. It includes customer social networks to allow companies to build stronger relationships with their customers on social channels like </a:t>
            </a:r>
            <a:r>
              <a:rPr lang="en-US" sz="1000" b="0" i="0" kern="1200" dirty="0" err="1">
                <a:solidFill>
                  <a:schemeClr val="tx1"/>
                </a:solidFill>
                <a:ea typeface="+mn-ea"/>
              </a:rPr>
              <a:t>Facebook</a:t>
            </a:r>
            <a:r>
              <a:rPr lang="en-US" sz="1000" b="0" i="0" kern="1200" dirty="0">
                <a:solidFill>
                  <a:schemeClr val="tx1"/>
                </a:solidFill>
                <a:ea typeface="+mn-ea"/>
              </a:rPr>
              <a:t> and Twitter, and employee social networks using Chatter so that employees can collaborate on ideas and information.</a:t>
            </a:r>
          </a:p>
          <a:p>
            <a:pPr marL="228600" indent="-228600">
              <a:buAutoNum type="arabicPeriod"/>
            </a:pPr>
            <a:endParaRPr lang="en-US" sz="1000" b="0" i="0" kern="1200" dirty="0">
              <a:solidFill>
                <a:schemeClr val="tx1"/>
              </a:solidFill>
              <a:ea typeface="+mn-ea"/>
            </a:endParaRPr>
          </a:p>
          <a:p>
            <a:pPr marL="228600" indent="-228600">
              <a:buAutoNum type="arabicPeriod"/>
            </a:pPr>
            <a:r>
              <a:rPr lang="en-US" sz="1000" b="0" i="0" kern="1200" dirty="0">
                <a:solidFill>
                  <a:schemeClr val="tx1"/>
                </a:solidFill>
                <a:ea typeface="+mn-ea"/>
              </a:rPr>
              <a:t>What is the Sales Cloud? </a:t>
            </a:r>
            <a:r>
              <a:rPr lang="en-US" dirty="0"/>
              <a:t/>
            </a:r>
            <a:br>
              <a:rPr lang="en-US" dirty="0"/>
            </a:br>
            <a:r>
              <a:rPr lang="en-US" sz="1000" b="0" i="0" kern="1200" dirty="0">
                <a:solidFill>
                  <a:schemeClr val="tx1"/>
                </a:solidFill>
                <a:ea typeface="+mn-ea"/>
              </a:rPr>
              <a:t>The Sales Cloud represents the core CRM functionality for managing accounts, contacts and opportunities. It also includes marketing and campaigns features, lead management, and partner management. </a:t>
            </a:r>
          </a:p>
          <a:p>
            <a:pPr marL="228600" indent="-228600">
              <a:buAutoNum type="arabicPeriod"/>
            </a:pPr>
            <a:endParaRPr lang="en-US" sz="1000" b="0" i="0" kern="1200" dirty="0">
              <a:solidFill>
                <a:schemeClr val="tx1"/>
              </a:solidFill>
              <a:ea typeface="+mn-ea"/>
            </a:endParaRPr>
          </a:p>
          <a:p>
            <a:pPr marL="228600" indent="-228600">
              <a:buAutoNum type="arabicPeriod"/>
            </a:pPr>
            <a:r>
              <a:rPr lang="en-US" sz="1000" b="0" i="0" kern="1200" dirty="0">
                <a:solidFill>
                  <a:schemeClr val="tx1"/>
                </a:solidFill>
                <a:ea typeface="+mn-ea"/>
              </a:rPr>
              <a:t>What is the Service Cloud? </a:t>
            </a:r>
            <a:r>
              <a:rPr lang="en-US" dirty="0"/>
              <a:t/>
            </a:r>
            <a:br>
              <a:rPr lang="en-US" dirty="0"/>
            </a:br>
            <a:r>
              <a:rPr lang="en-US" sz="1000" b="0" i="0" kern="1200" dirty="0">
                <a:solidFill>
                  <a:schemeClr val="tx1"/>
                </a:solidFill>
                <a:ea typeface="+mn-ea"/>
              </a:rPr>
              <a:t>The Service Cloud represents functionality for managing cases and solutions, including the powerful Knowledge product, and the entitlements feature, and call scripting with Visual Workflow. </a:t>
            </a:r>
          </a:p>
          <a:p>
            <a:pPr marL="228600" indent="-228600">
              <a:buAutoNum type="arabicPeriod"/>
            </a:pPr>
            <a:endParaRPr lang="en-US" sz="1000" b="0" i="0" kern="1200" dirty="0">
              <a:solidFill>
                <a:schemeClr val="tx1"/>
              </a:solidFill>
              <a:ea typeface="+mn-ea"/>
            </a:endParaRPr>
          </a:p>
          <a:p>
            <a:pPr marL="228600" indent="-228600">
              <a:buAutoNum type="arabicPeriod"/>
            </a:pPr>
            <a:r>
              <a:rPr lang="en-US" sz="1000" b="0" i="0" kern="1200" dirty="0">
                <a:solidFill>
                  <a:schemeClr val="tx1"/>
                </a:solidFill>
                <a:ea typeface="+mn-ea"/>
              </a:rPr>
              <a:t>What is the Marketing Cloud? </a:t>
            </a:r>
            <a:r>
              <a:rPr lang="en-US" dirty="0"/>
              <a:t/>
            </a:r>
            <a:br>
              <a:rPr lang="en-US" dirty="0"/>
            </a:br>
            <a:r>
              <a:rPr lang="en-US" sz="1000" b="0" i="0" kern="1200" dirty="0">
                <a:solidFill>
                  <a:schemeClr val="tx1"/>
                </a:solidFill>
                <a:ea typeface="+mn-ea"/>
              </a:rPr>
              <a:t>The Marketing Cloud lets companies listen and engage customers on social media, and publish and advertise with social campaigns. </a:t>
            </a:r>
          </a:p>
          <a:p>
            <a:pPr marL="228600" indent="-228600">
              <a:buAutoNum type="arabicPeriod"/>
            </a:pPr>
            <a:endParaRPr lang="en-US" sz="1000" b="0" i="0" kern="1200" dirty="0">
              <a:solidFill>
                <a:schemeClr val="tx1"/>
              </a:solidFill>
              <a:ea typeface="+mn-ea"/>
            </a:endParaRPr>
          </a:p>
          <a:p>
            <a:pPr marL="228600" indent="-228600">
              <a:buAutoNum type="arabicPeriod"/>
            </a:pPr>
            <a:r>
              <a:rPr lang="en-US" sz="1000" b="0" i="0" kern="1200" dirty="0">
                <a:solidFill>
                  <a:schemeClr val="tx1"/>
                </a:solidFill>
                <a:ea typeface="+mn-ea"/>
              </a:rPr>
              <a:t>How long has AW </a:t>
            </a:r>
            <a:r>
              <a:rPr lang="en-US" sz="1000" b="0" i="0" kern="1200" dirty="0" err="1">
                <a:solidFill>
                  <a:schemeClr val="tx1"/>
                </a:solidFill>
                <a:ea typeface="+mn-ea"/>
              </a:rPr>
              <a:t>Computing’s</a:t>
            </a:r>
            <a:r>
              <a:rPr lang="en-US" sz="1000" b="0" i="0" kern="1200" dirty="0">
                <a:solidFill>
                  <a:schemeClr val="tx1"/>
                </a:solidFill>
                <a:ea typeface="+mn-ea"/>
              </a:rPr>
              <a:t> Salesforce org been in existence? </a:t>
            </a:r>
            <a:r>
              <a:rPr lang="en-US" dirty="0"/>
              <a:t/>
            </a:r>
            <a:br>
              <a:rPr lang="en-US" dirty="0"/>
            </a:br>
            <a:r>
              <a:rPr lang="en-US" sz="1000" b="0" i="0" kern="1200" dirty="0">
                <a:solidFill>
                  <a:schemeClr val="tx1"/>
                </a:solidFill>
                <a:ea typeface="+mn-ea"/>
              </a:rPr>
              <a:t>Six months. The initial configuration was done by a consultant who is no longer working with AW Computing.</a:t>
            </a:r>
            <a:endParaRPr lang="en-US"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2964441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Account team members have visibility to ALL records owned by the Account team leader, whereas with Opportunity teams, those users only have access to specific records (opportunities). </a:t>
            </a:r>
          </a:p>
          <a:p>
            <a:r>
              <a:rPr lang="en-US" dirty="0">
                <a:sym typeface="Arial" pitchFamily="-112" charset="0"/>
              </a:rPr>
              <a:t>This is actually an end user configurable setting, as opposed to what we've seen earlier which is all admin-only configuration. However, you may be asked to set up Account or Sales Teams en masse.</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958424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baseline="0" dirty="0">
                <a:solidFill>
                  <a:srgbClr val="000000"/>
                </a:solidFill>
                <a:ea typeface="Arial" pitchFamily="-112" charset="0"/>
                <a:cs typeface="Arial" pitchFamily="-112" charset="0"/>
                <a:sym typeface="Arial" pitchFamily="-112" charset="0"/>
              </a:rPr>
              <a:t>Opportunity teams have an object which means you can customize opportunity team members to capture more information than just their role and level of access using:</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Custom fields</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Validation rules</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Page layouts (There are two types of page layout available: One for the team member detail page that you get to when you click a members name in the team related list; and one for the multi-line page you see when you manually add members through the team related list).</a:t>
            </a:r>
          </a:p>
          <a:p>
            <a:pPr>
              <a:buFont typeface="+mj-lt"/>
              <a:buNone/>
            </a:pPr>
            <a:r>
              <a:rPr lang="en-US" b="0" baseline="0" dirty="0">
                <a:solidFill>
                  <a:srgbClr val="000000"/>
                </a:solidFill>
                <a:ea typeface="Arial" pitchFamily="-112" charset="0"/>
                <a:cs typeface="Arial" pitchFamily="-112" charset="0"/>
                <a:sym typeface="Arial" pitchFamily="-112" charset="0"/>
              </a:rPr>
              <a:t>It is not necessary to go into too much detail here as we haven’t yet covered customization, but spend at least a minute or two going through the customizations, reminding students that we will be covering customization in the next module.</a:t>
            </a:r>
          </a:p>
          <a:p>
            <a:pPr>
              <a:buFont typeface="+mj-lt"/>
              <a:buNone/>
            </a:pPr>
            <a:r>
              <a:rPr lang="en-US" b="0" baseline="0" dirty="0">
                <a:solidFill>
                  <a:srgbClr val="000000"/>
                </a:solidFill>
                <a:ea typeface="Arial" pitchFamily="-112" charset="0"/>
                <a:cs typeface="Arial" pitchFamily="-112" charset="0"/>
                <a:sym typeface="Arial" pitchFamily="-112" charset="0"/>
              </a:rPr>
              <a:t>Point out that from Spring 13, administrators can also create workflow rules for opportunity teams.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148642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sym typeface="Arial" pitchFamily="-112" charset="0"/>
              </a:rPr>
              <a:t>The roles available under the teams are NOT related to the roles in the role hierarchy.  For example, Amy Daniels is</a:t>
            </a:r>
            <a:r>
              <a:rPr lang="en-US" baseline="0" dirty="0">
                <a:sym typeface="Arial" pitchFamily="-112" charset="0"/>
              </a:rPr>
              <a:t> a sales engineer but she acts as an Architect on all telecom deals.</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Point out that administrators can optionally create custom fields, page layouts, validation rules, and, from Spring ’13, workflow rules when enabling opportunity teams.</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3226532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214</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390526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Remind students that from Summer ‘14, manual </a:t>
            </a:r>
            <a:r>
              <a:rPr lang="en-US" b="0" baseline="0" dirty="0">
                <a:solidFill>
                  <a:srgbClr val="000000"/>
                </a:solidFill>
                <a:ea typeface="Arial" pitchFamily="-112" charset="0"/>
                <a:cs typeface="Arial" pitchFamily="-112" charset="0"/>
                <a:sym typeface="Arial" pitchFamily="-112" charset="0"/>
              </a:rPr>
              <a:t>sharing rules will be available for user records, since for all organizations will have User Sharing automatically enabled.</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5552968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b="0" dirty="0">
                <a:solidFill>
                  <a:srgbClr val="000000"/>
                </a:solidFill>
                <a:cs typeface="Arial" pitchFamily="-112" charset="0"/>
                <a:sym typeface="Arial" pitchFamily="-112" charset="0"/>
              </a:rPr>
              <a:t>Before starting this exercise, you may want to log</a:t>
            </a:r>
            <a:r>
              <a:rPr lang="en-US" b="0" baseline="0" dirty="0">
                <a:solidFill>
                  <a:srgbClr val="000000"/>
                </a:solidFill>
                <a:cs typeface="Arial" pitchFamily="-112" charset="0"/>
                <a:sym typeface="Arial" pitchFamily="-112" charset="0"/>
              </a:rPr>
              <a:t> in as Allison Wheeler to show that she does not have access to Applicant records, and do a quick review of the OWDs for Applicants, which is set to Private (hence the need for the record to be shared with her using Manual Sharing). </a:t>
            </a:r>
            <a:endParaRPr lang="en-US" b="0"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216</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9110856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defTabSz="981334">
              <a:defRPr/>
            </a:pPr>
            <a:r>
              <a:rPr lang="en-GB" b="0" dirty="0">
                <a:solidFill>
                  <a:srgbClr val="000000"/>
                </a:solidFill>
                <a:ea typeface="Arial" pitchFamily="-112" charset="0"/>
                <a:cs typeface="Arial" pitchFamily="-112" charset="0"/>
                <a:sym typeface="Arial" pitchFamily="-112" charset="0"/>
              </a:rPr>
              <a:t>There</a:t>
            </a:r>
            <a:r>
              <a:rPr lang="en-GB" b="0" baseline="0" dirty="0">
                <a:solidFill>
                  <a:srgbClr val="000000"/>
                </a:solidFill>
                <a:ea typeface="Arial" pitchFamily="-112" charset="0"/>
                <a:cs typeface="Arial" pitchFamily="-112" charset="0"/>
                <a:sym typeface="Arial" pitchFamily="-112" charset="0"/>
              </a:rPr>
              <a:t> is a very useful PDF article called “</a:t>
            </a:r>
            <a:r>
              <a:rPr lang="en-US" b="0" dirty="0"/>
              <a:t>Using data access design patterns” (search</a:t>
            </a:r>
            <a:r>
              <a:rPr lang="en-US" b="0" baseline="0" dirty="0"/>
              <a:t> on </a:t>
            </a:r>
            <a:r>
              <a:rPr lang="en-US" b="0" dirty="0" err="1"/>
              <a:t>google</a:t>
            </a:r>
            <a:r>
              <a:rPr lang="en-US" b="0" baseline="0" dirty="0"/>
              <a:t>) </a:t>
            </a:r>
            <a:r>
              <a:rPr lang="en-US" b="0" dirty="0"/>
              <a:t>that</a:t>
            </a:r>
            <a:r>
              <a:rPr lang="en-US" b="0" baseline="0" dirty="0"/>
              <a:t> gives a good summary of everything discussed in this module, from profile object permission through to sharing and teams. Recommend that students download it and use it when configuring their own data access.</a:t>
            </a:r>
            <a:endParaRPr lang="en-US" b="0" dirty="0"/>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734511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1599973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219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0782026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220</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27026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8749618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t>Field-level security (FLS) cannot be used to make a field required. This is done from the Page Layout.</a:t>
            </a:r>
          </a:p>
          <a:p>
            <a:pPr marL="228600" indent="-228600">
              <a:buFont typeface="+mj-lt"/>
              <a:buAutoNum type="arabicPeriod"/>
            </a:pPr>
            <a:r>
              <a:rPr lang="en-US" dirty="0"/>
              <a:t>Field access settings can be defined using both field-level security and page layouts. However, the most restrictive field access setting of the two will always apply. For example, if a field is required on the page layout, but read-only in the field-level security settings, the field will be read-only.</a:t>
            </a:r>
          </a:p>
          <a:p>
            <a:pPr marL="228600" indent="-228600">
              <a:buFont typeface="+mj-lt"/>
              <a:buAutoNum type="arabicPeriod"/>
            </a:pPr>
            <a:r>
              <a:rPr lang="en-US" dirty="0"/>
              <a:t>Hiding a field from a user using FLS also hides that field from list views, search results, and reports.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6749278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dirty="0">
                <a:sym typeface="Arial" pitchFamily="-112" charset="0"/>
              </a:rPr>
              <a:t>If you just have a few fields that need security, apply FLS field by field. If you have several profiles that need FLS than apply it through the profile settings.</a:t>
            </a:r>
          </a:p>
          <a:p>
            <a:pPr marL="228600" indent="-228600">
              <a:buFont typeface="+mj-lt"/>
              <a:buAutoNum type="arabicPeriod"/>
            </a:pPr>
            <a:r>
              <a:rPr lang="en-US" dirty="0">
                <a:sym typeface="Arial" pitchFamily="-112" charset="0"/>
              </a:rPr>
              <a:t>Point out that the second screenshot shows</a:t>
            </a:r>
            <a:r>
              <a:rPr lang="en-US" baseline="0" dirty="0">
                <a:sym typeface="Arial" pitchFamily="-112" charset="0"/>
              </a:rPr>
              <a:t> FLS when the enhanced profile UI is enabled. Point out how the options (Read and Edit) are different to those when setting FLS through the field.</a:t>
            </a:r>
          </a:p>
          <a:p>
            <a:pPr marL="228600" indent="-228600">
              <a:buFont typeface="+mj-lt"/>
              <a:buAutoNum type="arabicPeriod"/>
            </a:pPr>
            <a:r>
              <a:rPr lang="en-US" baseline="0" dirty="0">
                <a:sym typeface="Arial" pitchFamily="-112" charset="0"/>
              </a:rPr>
              <a:t>Point out that FLS applies to System Administrators as well. Without FLS access on, the System Administrator will not have access to the field.</a:t>
            </a:r>
            <a:endParaRPr lang="en-US" dirty="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9378681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223</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716364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224</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1570233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fontScale="70000" lnSpcReduction="20000"/>
          </a:bodyPr>
          <a:lstStyle/>
          <a:p>
            <a:r>
              <a:rPr lang="en-US" b="1" dirty="0"/>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i="0" kern="1200" dirty="0">
                <a:solidFill>
                  <a:schemeClr val="tx1"/>
                </a:solidFill>
                <a:ea typeface="+mn-ea"/>
              </a:rPr>
              <a:t>For Spring ‘14, all English ADM201 classes must use the Knowledge Check Manager in place of this slide. </a:t>
            </a:r>
            <a:r>
              <a:rPr lang="en-US" dirty="0"/>
              <a:t/>
            </a:r>
            <a:br>
              <a:rPr lang="en-US" dirty="0"/>
            </a:br>
            <a:r>
              <a:rPr lang="en-US" dirty="0"/>
              <a:t/>
            </a:r>
            <a:br>
              <a:rPr lang="en-US" dirty="0"/>
            </a:br>
            <a:r>
              <a:rPr lang="en-US" b="0" i="0" kern="1200" dirty="0">
                <a:solidFill>
                  <a:schemeClr val="tx1"/>
                </a:solidFill>
                <a:ea typeface="+mn-ea"/>
              </a:rPr>
              <a:t>1. What does Salesforce authenticate before allowing a user to log in through the user interface? </a:t>
            </a:r>
            <a:r>
              <a:rPr lang="en-US" dirty="0"/>
              <a:t/>
            </a:r>
            <a:br>
              <a:rPr lang="en-US" dirty="0"/>
            </a:br>
            <a:r>
              <a:rPr lang="en-US" b="0" i="0" kern="1200" dirty="0">
                <a:solidFill>
                  <a:schemeClr val="tx1"/>
                </a:solidFill>
                <a:ea typeface="+mn-ea"/>
              </a:rPr>
              <a:t>When a user tries to log in through the user interface, Salesforce authenticates whether the user's profile has login hour restrictions or login IP range restrictions. Users outside these hours or IP ranges will have their login denied. Salesforce also authenticates whether the organization has trusted IP addresses. Users within these IP ranges will bypass the activation process. </a:t>
            </a:r>
            <a:r>
              <a:rPr lang="en-US" dirty="0"/>
              <a:t/>
            </a:r>
            <a:br>
              <a:rPr lang="en-US" dirty="0"/>
            </a:br>
            <a:r>
              <a:rPr lang="en-US" dirty="0"/>
              <a:t/>
            </a:r>
            <a:br>
              <a:rPr lang="en-US" dirty="0"/>
            </a:br>
            <a:r>
              <a:rPr lang="en-US" b="0" i="0" kern="1200" dirty="0">
                <a:solidFill>
                  <a:schemeClr val="tx1"/>
                </a:solidFill>
                <a:ea typeface="+mn-ea"/>
              </a:rPr>
              <a:t>2. What feature sets the default level of access users have to records they do not own, in each object? </a:t>
            </a:r>
            <a:r>
              <a:rPr lang="en-US" dirty="0"/>
              <a:t/>
            </a:r>
            <a:br>
              <a:rPr lang="en-US" dirty="0"/>
            </a:br>
            <a:r>
              <a:rPr lang="en-US" b="0" i="0" kern="1200" dirty="0">
                <a:solidFill>
                  <a:schemeClr val="tx1"/>
                </a:solidFill>
                <a:ea typeface="+mn-ea"/>
              </a:rPr>
              <a:t>Organization-wide defaults set the default level of access users have to records they do not own, in each object. The role hierarchy, sharing rules, teams, and manual sharing are used to open up access to records. In order to access a record, users must also have the appropriate object permission on their profile or a permission set. </a:t>
            </a:r>
            <a:r>
              <a:rPr lang="en-US" dirty="0"/>
              <a:t/>
            </a:r>
            <a:br>
              <a:rPr lang="en-US" dirty="0"/>
            </a:br>
            <a:r>
              <a:rPr lang="en-US" dirty="0"/>
              <a:t/>
            </a:r>
            <a:br>
              <a:rPr lang="en-US" dirty="0"/>
            </a:br>
            <a:r>
              <a:rPr lang="en-US" b="0" i="0" kern="1200" dirty="0">
                <a:solidFill>
                  <a:schemeClr val="tx1"/>
                </a:solidFill>
                <a:ea typeface="+mn-ea"/>
              </a:rPr>
              <a:t>3. </a:t>
            </a:r>
            <a:r>
              <a:rPr lang="en-US" sz="1000" kern="1200" dirty="0">
                <a:solidFill>
                  <a:schemeClr val="tx1"/>
                </a:solidFill>
                <a:ea typeface="+mn-ea"/>
              </a:rPr>
              <a:t>In AW Computing, product managers do not have access to opportunities. How can a system administrator grant them access to opportunities if the product managers are assisting with a specific deal? </a:t>
            </a:r>
          </a:p>
          <a:p>
            <a:r>
              <a:rPr lang="en-US" b="0" i="0" kern="1200" dirty="0">
                <a:solidFill>
                  <a:schemeClr val="tx1"/>
                </a:solidFill>
                <a:ea typeface="+mn-ea"/>
              </a:rPr>
              <a:t>An administrator can add the product managers to the opportunity teams for specific opportunities. This will give the product managers access to just the opportunities that require their assistance. </a:t>
            </a:r>
            <a:endParaRPr lang="en-US"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t/>
            </a:r>
            <a:br>
              <a:rPr lang="en-US" dirty="0"/>
            </a:br>
            <a:r>
              <a:rPr lang="en-US" sz="1000" b="0" i="0" kern="1200" dirty="0">
                <a:solidFill>
                  <a:schemeClr val="tx1"/>
                </a:solidFill>
                <a:ea typeface="+mn-ea"/>
              </a:rPr>
              <a:t>4. At AW Computing the organization-wide default for cases is set to Private. The management team wants several product specialists to assist with all cases that have been escalated. Only these product specialists need the ability to view and update all escalated cases. How can an administrator meet this requirement? </a:t>
            </a:r>
            <a:r>
              <a:rPr lang="en-US" dirty="0"/>
              <a:t/>
            </a:r>
            <a:br>
              <a:rPr lang="en-US" dirty="0"/>
            </a:br>
            <a:r>
              <a:rPr lang="en-US" sz="1000" b="0" i="0" kern="1200" dirty="0">
                <a:solidFill>
                  <a:schemeClr val="tx1"/>
                </a:solidFill>
                <a:ea typeface="+mn-ea"/>
              </a:rPr>
              <a:t>An administrator can create a criteria-based sharing rule for cases that gives read/write access to a public group. The criteria would be set to only share records where Escalated equals True. The records would be shared with a public group that contains the product specialists. </a:t>
            </a:r>
            <a:r>
              <a:rPr lang="en-US" dirty="0"/>
              <a:t/>
            </a:r>
            <a:br>
              <a:rPr lang="en-US" dirty="0"/>
            </a:br>
            <a:r>
              <a:rPr lang="en-US" dirty="0"/>
              <a:t/>
            </a:r>
            <a:br>
              <a:rPr lang="en-US" dirty="0"/>
            </a:br>
            <a:r>
              <a:rPr lang="en-US" sz="1000" b="0" i="0" kern="1200" dirty="0">
                <a:solidFill>
                  <a:schemeClr val="tx1"/>
                </a:solidFill>
                <a:ea typeface="+mn-ea"/>
              </a:rPr>
              <a:t>5. </a:t>
            </a:r>
            <a:r>
              <a:rPr lang="en-US" sz="1000" kern="1200" dirty="0">
                <a:solidFill>
                  <a:schemeClr val="tx1"/>
                </a:solidFill>
                <a:ea typeface="+mn-ea"/>
              </a:rPr>
              <a:t>How can the system administrator give the executive assistant the ability to view, edit, and transfer ownership of all records, but not allow her to delete the records?</a:t>
            </a:r>
          </a:p>
          <a:p>
            <a:r>
              <a:rPr lang="en-US" sz="1000" b="0" i="0" kern="1200" dirty="0">
                <a:solidFill>
                  <a:schemeClr val="tx1"/>
                </a:solidFill>
                <a:ea typeface="+mn-ea"/>
              </a:rPr>
              <a:t> </a:t>
            </a:r>
            <a:r>
              <a:rPr lang="en-US" dirty="0"/>
              <a:t/>
            </a:r>
            <a:br>
              <a:rPr lang="en-US" dirty="0"/>
            </a:br>
            <a:r>
              <a:rPr lang="en-US" sz="1000" b="0" i="0" kern="1200" dirty="0">
                <a:solidFill>
                  <a:schemeClr val="tx1"/>
                </a:solidFill>
                <a:ea typeface="+mn-ea"/>
              </a:rPr>
              <a:t>To restrict the assistant from deleting records the executive assistant can access, the administrator can create a custom profile and assign it to the assistant. The custom profile will have the Delete object permission disabled for all objects. Moreover, she must be assigned the highest role in the role hierarchy. </a:t>
            </a:r>
            <a:r>
              <a:rPr lang="en-US" dirty="0"/>
              <a:t/>
            </a:r>
            <a:br>
              <a:rPr lang="en-US" dirty="0"/>
            </a:br>
            <a:r>
              <a:rPr lang="en-US" dirty="0"/>
              <a:t/>
            </a:r>
            <a:br>
              <a:rPr lang="en-US" dirty="0"/>
            </a:br>
            <a:r>
              <a:rPr lang="en-US" sz="1000" b="0" i="0" kern="1200" dirty="0">
                <a:solidFill>
                  <a:schemeClr val="tx1"/>
                </a:solidFill>
                <a:ea typeface="+mn-ea"/>
              </a:rPr>
              <a:t>6. What does field-level security control? </a:t>
            </a:r>
            <a:r>
              <a:rPr lang="en-US" dirty="0"/>
              <a:t/>
            </a:r>
            <a:br>
              <a:rPr lang="en-US" dirty="0"/>
            </a:br>
            <a:r>
              <a:rPr lang="en-US" sz="1000" b="0" i="0" kern="1200" dirty="0">
                <a:solidFill>
                  <a:schemeClr val="tx1"/>
                </a:solidFill>
                <a:ea typeface="+mn-ea"/>
              </a:rPr>
              <a:t>Field-level security lets you restrict what fields users can view and edit based on their profile. Field-level security restricts access to a field on record detail and edit pages, related lists, search results, reports, and list views.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225</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1863254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226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1074692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5687102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1970617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229</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1439453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1771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b="1"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6993174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1"/>
            <a:ext cx="6502400" cy="4249712"/>
          </a:xfrm>
          <a:prstGeom prst="rect">
            <a:avLst/>
          </a:prstGeom>
        </p:spPr>
        <p:txBody>
          <a:bodyPr lIns="99066" tIns="49533" rIns="99066" bIns="49533">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2"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a:solidFill>
                  <a:prstClr val="black"/>
                </a:solidFill>
              </a:rPr>
              <a:pPr algn="ctr"/>
              <a:t>231</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latin typeface="Salesforce Sans" panose="020B0505020202020203" pitchFamily="34" charset="0"/>
              </a:rPr>
              <a:t>Administration Essentials for New </a:t>
            </a:r>
            <a:r>
              <a:rPr lang="en-GB" sz="900" dirty="0" err="1">
                <a:solidFill>
                  <a:prstClr val="black"/>
                </a:solidFill>
                <a:latin typeface="Salesforce Sans" panose="020B0505020202020203" pitchFamily="34" charset="0"/>
              </a:rPr>
              <a:t>Admins</a:t>
            </a:r>
            <a:endParaRPr lang="en-US" sz="900"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258027961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4351425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9764266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8138127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235</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8784240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9168001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9808521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5590620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239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2264728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26969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1365093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Capturing information, even something as simple as a checkbox, means that you can report on it, sort, and filter by its value.</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2750498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5549955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9953835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r>
              <a:rPr lang="en-US" b="0" dirty="0"/>
              <a:t>Note:</a:t>
            </a:r>
            <a:r>
              <a:rPr lang="en-US" b="0" baseline="0" dirty="0"/>
              <a:t> What happens if you want to remove and/or change options on a </a:t>
            </a:r>
            <a:r>
              <a:rPr lang="en-US" b="0" baseline="0" dirty="0" err="1"/>
              <a:t>picklist</a:t>
            </a:r>
            <a:r>
              <a:rPr lang="en-US" b="0" baseline="0" dirty="0"/>
              <a:t>?</a:t>
            </a:r>
          </a:p>
          <a:p>
            <a:r>
              <a:rPr lang="en-US" b="0" baseline="0" dirty="0"/>
              <a:t>To do if </a:t>
            </a:r>
            <a:r>
              <a:rPr lang="en-US" b="0" baseline="0" dirty="0" err="1"/>
              <a:t>picklist</a:t>
            </a:r>
            <a:r>
              <a:rPr lang="en-US" b="0" baseline="0" dirty="0"/>
              <a:t> options are removed: </a:t>
            </a:r>
            <a:r>
              <a:rPr lang="en-US" sz="1000" b="0" i="0" kern="1200" dirty="0">
                <a:solidFill>
                  <a:schemeClr val="tx1"/>
                </a:solidFill>
                <a:ea typeface="+mn-ea"/>
              </a:rPr>
              <a:t>update existing records, archive old records, etc.</a:t>
            </a:r>
          </a:p>
          <a:p>
            <a:r>
              <a:rPr lang="en-US" sz="1000" b="0" i="0" kern="1200" dirty="0">
                <a:solidFill>
                  <a:schemeClr val="tx1"/>
                </a:solidFill>
                <a:ea typeface="+mn-ea"/>
              </a:rPr>
              <a:t>To</a:t>
            </a:r>
            <a:r>
              <a:rPr lang="en-US" sz="1000" b="0" i="0" kern="1200" baseline="0" dirty="0">
                <a:solidFill>
                  <a:schemeClr val="tx1"/>
                </a:solidFill>
                <a:ea typeface="+mn-ea"/>
              </a:rPr>
              <a:t> do if </a:t>
            </a:r>
            <a:r>
              <a:rPr lang="en-US" sz="1000" b="0" i="0" kern="1200" baseline="0" dirty="0" err="1">
                <a:solidFill>
                  <a:schemeClr val="tx1"/>
                </a:solidFill>
                <a:ea typeface="+mn-ea"/>
              </a:rPr>
              <a:t>picklist</a:t>
            </a:r>
            <a:r>
              <a:rPr lang="en-US" sz="1000" b="0" i="0" kern="1200" baseline="0" dirty="0">
                <a:solidFill>
                  <a:schemeClr val="tx1"/>
                </a:solidFill>
                <a:ea typeface="+mn-ea"/>
              </a:rPr>
              <a:t> options are changed: </a:t>
            </a:r>
            <a:r>
              <a:rPr lang="en-US" sz="1000" b="0" i="0" kern="1200" dirty="0">
                <a:solidFill>
                  <a:schemeClr val="tx1"/>
                </a:solidFill>
                <a:ea typeface="+mn-ea"/>
              </a:rPr>
              <a:t>use the Replace option on the </a:t>
            </a:r>
            <a:r>
              <a:rPr lang="en-US" sz="1000" b="0" i="0" kern="1200" dirty="0" err="1">
                <a:solidFill>
                  <a:schemeClr val="tx1"/>
                </a:solidFill>
                <a:ea typeface="+mn-ea"/>
              </a:rPr>
              <a:t>picklist</a:t>
            </a:r>
            <a:r>
              <a:rPr lang="en-US" sz="1000" b="0" i="0" kern="1200" dirty="0">
                <a:solidFill>
                  <a:schemeClr val="tx1"/>
                </a:solidFill>
                <a:ea typeface="+mn-ea"/>
              </a:rPr>
              <a:t>. </a:t>
            </a:r>
            <a:endParaRPr lang="en-US" b="0"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3951727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kumimoji="0" lang="en-US" sz="10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Teaching Points</a:t>
            </a:r>
          </a:p>
          <a:p>
            <a:r>
              <a:rPr lang="en-US" dirty="0"/>
              <a:t>Global</a:t>
            </a:r>
            <a:r>
              <a:rPr lang="en-US" baseline="0" dirty="0"/>
              <a:t> picklist values are strictly enforced, even through the API.</a:t>
            </a:r>
            <a:endParaRPr lang="en-US" dirty="0"/>
          </a:p>
        </p:txBody>
      </p:sp>
      <p:sp>
        <p:nvSpPr>
          <p:cNvPr id="4" name="Footer Placeholder 3"/>
          <p:cNvSpPr>
            <a:spLocks noGrp="1"/>
          </p:cNvSpPr>
          <p:nvPr>
            <p:ph type="ftr" sz="quarter" idx="10"/>
          </p:nvPr>
        </p:nvSpPr>
        <p:spPr/>
        <p:txBody>
          <a:bodyPr/>
          <a:lstStyle/>
          <a:p>
            <a:r>
              <a:rPr lang="en-US" sz="900" dirty="0"/>
              <a:t>© Copyright 2017 salesforce.com, </a:t>
            </a:r>
            <a:r>
              <a:rPr lang="en-US" sz="900" dirty="0" err="1"/>
              <a:t>inc.</a:t>
            </a:r>
            <a:endParaRPr lang="en-US" sz="900" dirty="0"/>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245</a:t>
            </a:fld>
            <a:endParaRPr lang="en-US" sz="900" dirty="0"/>
          </a:p>
        </p:txBody>
      </p:sp>
      <p:sp>
        <p:nvSpPr>
          <p:cNvPr id="6" name="Header Placeholder 5"/>
          <p:cNvSpPr>
            <a:spLocks noGrp="1"/>
          </p:cNvSpPr>
          <p:nvPr>
            <p:ph type="hdr" sz="quarter" idx="12"/>
          </p:nvPr>
        </p:nvSpPr>
        <p:spPr/>
        <p:txBody>
          <a:bodyPr/>
          <a:lstStyle/>
          <a:p>
            <a:pPr algn="r"/>
            <a:r>
              <a:rPr lang="en-GB" sz="900"/>
              <a:t>Administration Essentials for New Admins</a:t>
            </a:r>
            <a:endParaRPr lang="en-US" sz="900" dirty="0"/>
          </a:p>
        </p:txBody>
      </p:sp>
    </p:spTree>
    <p:extLst>
      <p:ext uri="{BB962C8B-B14F-4D97-AF65-F5344CB8AC3E}">
        <p14:creationId xmlns:p14="http://schemas.microsoft.com/office/powerpoint/2010/main" val="44269269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Even though our exercise does not use any values more than once, it is important to note that the values do not need</a:t>
            </a:r>
            <a:r>
              <a:rPr lang="en-US" baseline="0" dirty="0">
                <a:sym typeface="Arial" pitchFamily="-112" charset="0"/>
              </a:rPr>
              <a:t> to be mutually exclusive. For example, you might have a Controlling picklist, “Operating System,” and a Dependent picklist, “Browser.” Some browser values may appear in more than one Operating System set of allowable values.</a:t>
            </a:r>
            <a:r>
              <a:rPr lang="en-US" dirty="0">
                <a:sym typeface="Arial" pitchFamily="-112" charset="0"/>
              </a:rPr>
              <a:t>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6832800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37076" eaLnBrk="0" fontAlgn="base" hangingPunct="0">
              <a:spcBef>
                <a:spcPct val="30000"/>
              </a:spcBef>
              <a:spcAft>
                <a:spcPct val="0"/>
              </a:spcAft>
              <a:defRPr/>
            </a:pPr>
            <a:r>
              <a:rPr lang="en-GB" dirty="0"/>
              <a:t>Help: </a:t>
            </a:r>
            <a:r>
              <a:rPr lang="en-US" b="1" dirty="0"/>
              <a:t>Dependent Picklist Considerations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0849898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248</a:t>
            </a:fld>
            <a:endParaRPr lang="en-US" sz="900" dirty="0"/>
          </a:p>
        </p:txBody>
      </p:sp>
      <p:sp>
        <p:nvSpPr>
          <p:cNvPr id="9"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4531183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b="0" dirty="0">
                <a:solidFill>
                  <a:srgbClr val="000000"/>
                </a:solidFill>
                <a:ea typeface="Arial" pitchFamily="-112" charset="0"/>
                <a:cs typeface="Arial" pitchFamily="-112" charset="0"/>
                <a:sym typeface="Arial" pitchFamily="-112" charset="0"/>
              </a:rPr>
              <a:t>Point</a:t>
            </a:r>
            <a:r>
              <a:rPr lang="en-GB" b="0" baseline="0" dirty="0">
                <a:solidFill>
                  <a:srgbClr val="000000"/>
                </a:solidFill>
                <a:ea typeface="Arial" pitchFamily="-112" charset="0"/>
                <a:cs typeface="Arial" pitchFamily="-112" charset="0"/>
                <a:sym typeface="Arial" pitchFamily="-112" charset="0"/>
              </a:rPr>
              <a:t> out to students that in Task 2 they are creating a multi-select picklist, NOT a standard picklist. It must be a multi-select picklist for 5-17 Your Turn to work correctly.</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249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8567421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63460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1945453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Point</a:t>
            </a:r>
            <a:r>
              <a:rPr lang="en-US" b="0" baseline="0" dirty="0">
                <a:solidFill>
                  <a:srgbClr val="000000"/>
                </a:solidFill>
                <a:ea typeface="Arial" pitchFamily="-112" charset="0"/>
                <a:cs typeface="Arial" pitchFamily="-112" charset="0"/>
                <a:sym typeface="Arial" pitchFamily="-112" charset="0"/>
              </a:rPr>
              <a:t> out that administrators can enable enhanced lookups for lookup fields that look up to the Account, Contact, Opportunity, User, and custom objects (</a:t>
            </a:r>
            <a:r>
              <a:rPr lang="en-US" b="1" baseline="0" dirty="0">
                <a:solidFill>
                  <a:srgbClr val="000000"/>
                </a:solidFill>
                <a:ea typeface="Arial" pitchFamily="-112" charset="0"/>
                <a:cs typeface="Arial" pitchFamily="-112" charset="0"/>
                <a:sym typeface="Arial" pitchFamily="-112" charset="0"/>
              </a:rPr>
              <a:t>Setup | Customize | Search | Search Settings</a:t>
            </a:r>
            <a:r>
              <a:rPr lang="en-US" b="0" baseline="0" dirty="0">
                <a:solidFill>
                  <a:srgbClr val="000000"/>
                </a:solidFill>
                <a:ea typeface="Arial" pitchFamily="-112" charset="0"/>
                <a:cs typeface="Arial" pitchFamily="-112" charset="0"/>
                <a:sym typeface="Arial" pitchFamily="-112" charset="0"/>
              </a:rPr>
              <a:t>). This gives users additional features in the lookup dialog, such as </a:t>
            </a:r>
            <a:r>
              <a:rPr lang="en-GB" sz="1000" b="0" i="0" kern="1200" dirty="0">
                <a:solidFill>
                  <a:schemeClr val="tx1"/>
                </a:solidFill>
                <a:ea typeface="+mn-ea"/>
              </a:rPr>
              <a:t>the ability to filter, sort, and page through results, as well as customize columns. You can customize</a:t>
            </a:r>
            <a:r>
              <a:rPr lang="en-GB" sz="1000" b="0" i="0" kern="1200" baseline="0" dirty="0">
                <a:solidFill>
                  <a:schemeClr val="tx1"/>
                </a:solidFill>
                <a:ea typeface="+mn-ea"/>
              </a:rPr>
              <a:t> what filters and columns  are available through </a:t>
            </a:r>
            <a:r>
              <a:rPr lang="en-US" b="1" baseline="0" dirty="0">
                <a:solidFill>
                  <a:srgbClr val="000000"/>
                </a:solidFill>
                <a:ea typeface="Arial" pitchFamily="-112" charset="0"/>
                <a:cs typeface="Arial" pitchFamily="-112" charset="0"/>
                <a:sym typeface="Arial" pitchFamily="-112" charset="0"/>
              </a:rPr>
              <a:t>Setup | Customize | </a:t>
            </a:r>
            <a:r>
              <a:rPr lang="en-US" b="1" i="1" baseline="0" dirty="0">
                <a:solidFill>
                  <a:srgbClr val="000000"/>
                </a:solidFill>
                <a:ea typeface="Arial" pitchFamily="-112" charset="0"/>
                <a:cs typeface="Arial" pitchFamily="-112" charset="0"/>
                <a:sym typeface="Arial" pitchFamily="-112" charset="0"/>
              </a:rPr>
              <a:t>Name of Object </a:t>
            </a:r>
            <a:r>
              <a:rPr lang="en-US" b="1" baseline="0" dirty="0">
                <a:solidFill>
                  <a:srgbClr val="000000"/>
                </a:solidFill>
                <a:ea typeface="Arial" pitchFamily="-112" charset="0"/>
                <a:cs typeface="Arial" pitchFamily="-112" charset="0"/>
                <a:sym typeface="Arial" pitchFamily="-112" charset="0"/>
              </a:rPr>
              <a:t>| Search Layouts</a:t>
            </a:r>
            <a:r>
              <a:rPr lang="en-US" b="0" baseline="0" dirty="0">
                <a:solidFill>
                  <a:srgbClr val="000000"/>
                </a:solidFill>
                <a:ea typeface="Arial" pitchFamily="-112" charset="0"/>
                <a:cs typeface="Arial" pitchFamily="-112" charset="0"/>
                <a:sym typeface="Arial" pitchFamily="-112" charset="0"/>
              </a:rPr>
              <a:t>. </a:t>
            </a:r>
          </a:p>
          <a:p>
            <a:pPr marL="228600" indent="-228600">
              <a:buFont typeface="+mj-lt"/>
              <a:buAutoNum type="arabicPeriod"/>
            </a:pPr>
            <a:r>
              <a:rPr lang="en-US" b="0" baseline="0" dirty="0">
                <a:solidFill>
                  <a:srgbClr val="000000"/>
                </a:solidFill>
                <a:ea typeface="Arial" pitchFamily="-112" charset="0"/>
                <a:cs typeface="Arial" pitchFamily="-112" charset="0"/>
                <a:sym typeface="Arial" pitchFamily="-112" charset="0"/>
              </a:rPr>
              <a:t>From Winter ’14, there is a new All Fields option in enhanced lookup dialogs that allows users to search all searchable fields, rather than just Name fields. </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There</a:t>
            </a:r>
            <a:r>
              <a:rPr lang="en-US" b="1" baseline="0" dirty="0">
                <a:solidFill>
                  <a:srgbClr val="000000"/>
                </a:solidFill>
                <a:ea typeface="Arial" pitchFamily="-112" charset="0"/>
                <a:cs typeface="Arial" pitchFamily="-112" charset="0"/>
                <a:sym typeface="Arial" pitchFamily="-112" charset="0"/>
              </a:rPr>
              <a:t> are some upcoming changes in dependent lookups coming in the Spring  ‘17 release. Please review </a:t>
            </a:r>
            <a:r>
              <a:rPr lang="en-US" sz="1000" b="0" i="0" kern="1200" dirty="0">
                <a:solidFill>
                  <a:schemeClr val="tx1"/>
                </a:solidFill>
                <a:effectLst/>
                <a:latin typeface="Salesforce Sans" panose="020B0505020202020203" pitchFamily="34" charset="0"/>
                <a:ea typeface="+mn-ea"/>
                <a:cs typeface="Arial" pitchFamily="34" charset="0"/>
                <a:hlinkClick r:id="rId3"/>
              </a:rPr>
              <a:t>http://releasenotes.docs.salesforce.com/en-us/spring17/release-notes/fields_lookup_filters_dependent_lookups.htm</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3725551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marL="87851" indent="-87851"/>
            <a:r>
              <a:rPr lang="en-GB" dirty="0"/>
              <a:t>You can make the filter </a:t>
            </a:r>
            <a:r>
              <a:rPr lang="en-GB" b="1" dirty="0"/>
              <a:t>Required</a:t>
            </a:r>
            <a:r>
              <a:rPr lang="en-GB" dirty="0"/>
              <a:t> or </a:t>
            </a:r>
            <a:r>
              <a:rPr lang="en-GB" b="1" dirty="0"/>
              <a:t>Optional</a:t>
            </a:r>
            <a:r>
              <a:rPr lang="en-GB" dirty="0"/>
              <a:t>.</a:t>
            </a:r>
          </a:p>
          <a:p>
            <a:r>
              <a:rPr lang="en-GB" b="1" dirty="0"/>
              <a:t>Required: </a:t>
            </a:r>
            <a:r>
              <a:rPr lang="en-GB" dirty="0"/>
              <a:t>Only values that match the lookup filter criteria appear in the lookup dialog, and users will see an error message if they manually enter an invalid value. You can edit the default error message here.</a:t>
            </a:r>
          </a:p>
          <a:p>
            <a:r>
              <a:rPr lang="en-GB" b="1" dirty="0"/>
              <a:t>Optional:</a:t>
            </a:r>
            <a:r>
              <a:rPr lang="en-GB" dirty="0"/>
              <a:t> Only values that match the lookup filter criteria appear in the lookup dialog. However, users will be able to override this by clicking the </a:t>
            </a:r>
            <a:r>
              <a:rPr lang="en-GB" b="1" dirty="0"/>
              <a:t>Show all results </a:t>
            </a:r>
            <a:r>
              <a:rPr lang="en-GB" dirty="0"/>
              <a:t>link in the lookup dialog and selecting a value that does not match the filter criteria. An error message will not be displayed.</a:t>
            </a:r>
          </a:p>
          <a:p>
            <a:endParaRPr lang="en-GB" b="1" dirty="0"/>
          </a:p>
          <a:p>
            <a:r>
              <a:rPr lang="en-GB" dirty="0"/>
              <a:t>Lookup Filters are also available for master-detail and hierarchical relationship fields.</a:t>
            </a:r>
          </a:p>
          <a:p>
            <a:endParaRPr lang="en-US" dirty="0"/>
          </a:p>
          <a:p>
            <a:r>
              <a:rPr lang="en-GB" b="1" dirty="0"/>
              <a:t>Limits:</a:t>
            </a:r>
          </a:p>
          <a:p>
            <a:pPr marL="87851" indent="-87851" fontAlgn="ctr">
              <a:spcBef>
                <a:spcPct val="0"/>
              </a:spcBef>
              <a:spcAft>
                <a:spcPct val="25000"/>
              </a:spcAft>
              <a:buFont typeface="Wingdings" pitchFamily="2" charset="2"/>
              <a:buChar char="§"/>
            </a:pPr>
            <a:r>
              <a:rPr lang="en-US" dirty="0">
                <a:ea typeface="ＭＳ Ｐゴシック" pitchFamily="50" charset="-128"/>
              </a:rPr>
              <a:t>Limit of 5 required lookups per object</a:t>
            </a:r>
          </a:p>
          <a:p>
            <a:pPr marL="87851" indent="-87851" fontAlgn="ctr">
              <a:spcBef>
                <a:spcPct val="0"/>
              </a:spcBef>
              <a:spcAft>
                <a:spcPct val="25000"/>
              </a:spcAft>
              <a:buFont typeface="Wingdings" pitchFamily="2" charset="2"/>
              <a:buChar char="§"/>
            </a:pPr>
            <a:r>
              <a:rPr lang="en-US" dirty="0">
                <a:ea typeface="ＭＳ Ｐゴシック" pitchFamily="50" charset="-128"/>
              </a:rPr>
              <a:t>Unlimited number of optional filters per object</a:t>
            </a:r>
          </a:p>
          <a:p>
            <a:pPr marL="87851" indent="-87851" fontAlgn="ctr">
              <a:spcBef>
                <a:spcPct val="0"/>
              </a:spcBef>
              <a:spcAft>
                <a:spcPct val="25000"/>
              </a:spcAft>
              <a:buFont typeface="Wingdings" pitchFamily="2" charset="2"/>
              <a:buChar char="§"/>
            </a:pPr>
            <a:r>
              <a:rPr lang="en-US" dirty="0">
                <a:ea typeface="ＭＳ Ｐゴシック" pitchFamily="50" charset="-128"/>
              </a:rPr>
              <a:t>Available on lookups to Accounts, Assets, Contacts, Entitlements, Quotes, Service Contracts, Users, and Custom Objects, and from Spring ’14, </a:t>
            </a:r>
            <a:r>
              <a:rPr lang="en-GB" sz="1000" kern="1200" baseline="0" dirty="0">
                <a:solidFill>
                  <a:schemeClr val="tx1"/>
                </a:solidFill>
                <a:ea typeface="+mn-ea"/>
              </a:rPr>
              <a:t>Campaigns, Cases, Contracts, Ideas, Leads, Opportunities, Products, and Social Personas</a:t>
            </a:r>
            <a:endParaRPr lang="en-US" dirty="0">
              <a:ea typeface="ＭＳ Ｐゴシック" pitchFamily="50" charset="-128"/>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GB"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8324049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p:cNvSpPr>
            <a:spLocks noGrp="1" noChangeArrowheads="1"/>
          </p:cNvSpPr>
          <p:nvPr>
            <p:ph type="body" idx="1"/>
          </p:nvPr>
        </p:nvSpPr>
        <p:spPr>
          <a:xfrm>
            <a:off x="406401" y="4800601"/>
            <a:ext cx="6502400" cy="4249712"/>
          </a:xfrm>
          <a:prstGeom prst="rect">
            <a:avLst/>
          </a:prstGeom>
        </p:spPr>
        <p:txBody>
          <a:bodyPr lIns="99066" tIns="49533" rIns="99066" bIns="49533">
            <a:normAutofit/>
          </a:bodyPr>
          <a:lstStyle/>
          <a:p>
            <a:pPr defTabSz="981206">
              <a:defRPr/>
            </a:pPr>
            <a:r>
              <a:rPr lang="en-US" sz="1200" b="1" dirty="0"/>
              <a:t>Teaching Points</a:t>
            </a:r>
          </a:p>
          <a:p>
            <a:endParaRPr lang="en-US" sz="1200" dirty="0">
              <a:solidFill>
                <a:srgbClr val="000000"/>
              </a:solidFill>
              <a:ea typeface="Arial" pitchFamily="-112" charset="0"/>
              <a:cs typeface="Arial" pitchFamily="-112" charset="0"/>
              <a:sym typeface="Arial" pitchFamily="-112" charset="0"/>
            </a:endParaRPr>
          </a:p>
          <a:p>
            <a:r>
              <a:rPr lang="en-US" sz="1200" b="1" dirty="0">
                <a:solidFill>
                  <a:srgbClr val="000000"/>
                </a:solidFill>
                <a:ea typeface="Arial" pitchFamily="-112" charset="0"/>
                <a:cs typeface="Arial" pitchFamily="-112" charset="0"/>
                <a:sym typeface="Arial" pitchFamily="-112" charset="0"/>
              </a:rPr>
              <a:t>Extra Material</a:t>
            </a:r>
          </a:p>
          <a:p>
            <a:endParaRPr lang="en-US" sz="1200" b="1" dirty="0">
              <a:solidFill>
                <a:srgbClr val="000000"/>
              </a:solidFill>
              <a:ea typeface="Arial" pitchFamily="-112" charset="0"/>
              <a:cs typeface="Arial" pitchFamily="-112" charset="0"/>
              <a:sym typeface="Arial" pitchFamily="-112" charset="0"/>
            </a:endParaRPr>
          </a:p>
          <a:p>
            <a:pPr marL="0" marR="0" lvl="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200" b="1" kern="1200" dirty="0">
                <a:solidFill>
                  <a:schemeClr val="tx1"/>
                </a:solidFill>
                <a:effectLst/>
                <a:latin typeface="Salesforce Sans" panose="020B0505020202020203" pitchFamily="34" charset="0"/>
                <a:ea typeface="+mn-ea"/>
                <a:cs typeface="Arial" pitchFamily="34" charset="0"/>
              </a:rPr>
              <a:t>There are some upcoming changes in dependent lookups coming in the Spring  ‘17 release. Please review </a:t>
            </a:r>
            <a:r>
              <a:rPr lang="en-US" sz="1200" u="sng" kern="1200" dirty="0">
                <a:solidFill>
                  <a:schemeClr val="tx1"/>
                </a:solidFill>
                <a:effectLst/>
                <a:latin typeface="Salesforce Sans" panose="020B0505020202020203" pitchFamily="34" charset="0"/>
                <a:ea typeface="+mn-ea"/>
                <a:cs typeface="Arial" pitchFamily="34" charset="0"/>
                <a:hlinkClick r:id="rId3"/>
              </a:rPr>
              <a:t>http://releasenotes.docs.salesforce.com/en-us/spring17/release-notes/fields_lookup_filters_dependent_lookups.htm</a:t>
            </a:r>
            <a:endParaRPr lang="en-US" sz="1200" kern="1200" dirty="0">
              <a:solidFill>
                <a:schemeClr val="tx1"/>
              </a:solidFill>
              <a:effectLst/>
              <a:latin typeface="Salesforce Sans" panose="020B0505020202020203" pitchFamily="34" charset="0"/>
              <a:ea typeface="+mn-ea"/>
              <a:cs typeface="Arial" pitchFamily="34" charset="0"/>
            </a:endParaRPr>
          </a:p>
          <a:p>
            <a:endParaRPr lang="en-US" sz="1200" b="1" dirty="0">
              <a:solidFill>
                <a:srgbClr val="000000"/>
              </a:solidFill>
              <a:ea typeface="Arial" pitchFamily="-112" charset="0"/>
              <a:cs typeface="Arial" pitchFamily="-112" charset="0"/>
              <a:sym typeface="Arial" pitchFamily="-112" charset="0"/>
            </a:endParaRPr>
          </a:p>
          <a:p>
            <a:r>
              <a:rPr lang="en-US" sz="1200" b="1" dirty="0">
                <a:solidFill>
                  <a:srgbClr val="000000"/>
                </a:solidFill>
                <a:ea typeface="Arial" pitchFamily="-112" charset="0"/>
                <a:cs typeface="Arial" pitchFamily="-112" charset="0"/>
                <a:sym typeface="Arial" pitchFamily="-112" charset="0"/>
              </a:rPr>
              <a:t>Suggestions</a:t>
            </a:r>
          </a:p>
          <a:p>
            <a:r>
              <a:rPr lang="en-US" sz="1200" dirty="0">
                <a:solidFill>
                  <a:srgbClr val="000000"/>
                </a:solidFill>
                <a:cs typeface="Arial" pitchFamily="-112" charset="0"/>
                <a:sym typeface="Arial" pitchFamily="-112" charset="0"/>
              </a:rPr>
              <a:t>You can whiteboard the following tables to show how  dependent lookups work. In this example, Case Number C-101 would be saved (since contact ID and Account ID match) whereas Case Number C-102 would not be saved (Contact ID 234 matches Account 333, not Account 222). </a:t>
            </a:r>
            <a:endParaRPr lang="en-US" sz="1200" dirty="0"/>
          </a:p>
          <a:p>
            <a:endParaRPr lang="en-US" sz="1200" dirty="0"/>
          </a:p>
          <a:p>
            <a:endParaRPr lang="en-US" sz="1200" dirty="0"/>
          </a:p>
          <a:p>
            <a:endParaRPr lang="en-US" sz="1200"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2"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a:solidFill>
                  <a:prstClr val="black"/>
                </a:solidFill>
              </a:rPr>
              <a:pPr algn="ctr"/>
              <a:t>253</a:t>
            </a:fld>
            <a:endParaRPr lang="en-US" sz="900" dirty="0">
              <a:solidFill>
                <a:prstClr val="black"/>
              </a:solidFill>
            </a:endParaRPr>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latin typeface="Salesforce Sans" panose="020B0505020202020203" pitchFamily="34" charset="0"/>
              </a:rPr>
              <a:t>Administration Essentials for New </a:t>
            </a:r>
            <a:r>
              <a:rPr lang="en-GB" sz="900" dirty="0" err="1">
                <a:solidFill>
                  <a:prstClr val="black"/>
                </a:solidFill>
                <a:latin typeface="Salesforce Sans" panose="020B0505020202020203" pitchFamily="34" charset="0"/>
              </a:rPr>
              <a:t>Admins</a:t>
            </a:r>
            <a:endParaRPr lang="en-US" sz="900" dirty="0">
              <a:solidFill>
                <a:prstClr val="black"/>
              </a:solidFill>
              <a:latin typeface="Salesforce Sans" panose="020B0505020202020203" pitchFamily="34" charset="0"/>
            </a:endParaRPr>
          </a:p>
        </p:txBody>
      </p:sp>
      <p:pic>
        <p:nvPicPr>
          <p:cNvPr id="1026" name="Picture 2"/>
          <p:cNvPicPr>
            <a:picLocks noChangeAspect="1" noChangeArrowheads="1"/>
          </p:cNvPicPr>
          <p:nvPr/>
        </p:nvPicPr>
        <p:blipFill>
          <a:blip r:embed="rId4"/>
          <a:srcRect/>
          <a:stretch>
            <a:fillRect/>
          </a:stretch>
        </p:blipFill>
        <p:spPr bwMode="auto">
          <a:xfrm>
            <a:off x="376061" y="6716521"/>
            <a:ext cx="2560484" cy="1081196"/>
          </a:xfrm>
          <a:prstGeom prst="rect">
            <a:avLst/>
          </a:prstGeom>
          <a:noFill/>
          <a:ln w="9525">
            <a:noFill/>
            <a:miter lim="800000"/>
            <a:headEnd/>
            <a:tailEnd/>
          </a:ln>
        </p:spPr>
      </p:pic>
      <p:pic>
        <p:nvPicPr>
          <p:cNvPr id="1028" name="Picture 4"/>
          <p:cNvPicPr>
            <a:picLocks noChangeAspect="1" noChangeArrowheads="1"/>
          </p:cNvPicPr>
          <p:nvPr/>
        </p:nvPicPr>
        <p:blipFill>
          <a:blip r:embed="rId5"/>
          <a:srcRect/>
          <a:stretch>
            <a:fillRect/>
          </a:stretch>
        </p:blipFill>
        <p:spPr bwMode="auto">
          <a:xfrm>
            <a:off x="1386520" y="8047911"/>
            <a:ext cx="4345955" cy="938228"/>
          </a:xfrm>
          <a:prstGeom prst="rect">
            <a:avLst/>
          </a:prstGeom>
          <a:noFill/>
          <a:ln w="9525">
            <a:noFill/>
            <a:miter lim="800000"/>
            <a:headEnd/>
            <a:tailEnd/>
          </a:ln>
        </p:spPr>
      </p:pic>
      <p:pic>
        <p:nvPicPr>
          <p:cNvPr id="1030" name="Picture 6"/>
          <p:cNvPicPr>
            <a:picLocks noChangeAspect="1" noChangeArrowheads="1"/>
          </p:cNvPicPr>
          <p:nvPr/>
        </p:nvPicPr>
        <p:blipFill>
          <a:blip r:embed="rId6"/>
          <a:srcRect/>
          <a:stretch>
            <a:fillRect/>
          </a:stretch>
        </p:blipFill>
        <p:spPr bwMode="auto">
          <a:xfrm>
            <a:off x="3176896" y="6698650"/>
            <a:ext cx="3884872" cy="1116938"/>
          </a:xfrm>
          <a:prstGeom prst="rect">
            <a:avLst/>
          </a:prstGeom>
          <a:noFill/>
          <a:ln w="9525">
            <a:noFill/>
            <a:miter lim="800000"/>
            <a:headEnd/>
            <a:tailEnd/>
          </a:ln>
        </p:spPr>
      </p:pic>
    </p:spTree>
    <p:extLst>
      <p:ext uri="{BB962C8B-B14F-4D97-AF65-F5344CB8AC3E}">
        <p14:creationId xmlns:p14="http://schemas.microsoft.com/office/powerpoint/2010/main" val="99764996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When you are testing the Backup Agent field in Task 4, point out that the error message will only</a:t>
            </a:r>
            <a:r>
              <a:rPr lang="en-GB" b="0" baseline="0" dirty="0">
                <a:solidFill>
                  <a:srgbClr val="000000"/>
                </a:solidFill>
                <a:ea typeface="Arial" pitchFamily="-112" charset="0"/>
                <a:cs typeface="Arial" pitchFamily="-112" charset="0"/>
                <a:sym typeface="Arial" pitchFamily="-112" charset="0"/>
              </a:rPr>
              <a:t> appear when you manually enter Allison Wheeler and then save, which is what the instructions tell you to do. You could also demonstrate that if you use the lookup to search for Allison Wheeler, you will get no results and no error message.</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254</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9217709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Users in the VAR role can't refer leads. They're external and therefore not eligible for the referral scheme bonus.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255</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2481344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256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0959408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257</a:t>
            </a:fld>
            <a:endParaRPr lang="en-US" sz="900" dirty="0"/>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0255122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b="0" dirty="0">
                <a:solidFill>
                  <a:srgbClr val="000000"/>
                </a:solidFill>
                <a:ea typeface="Arial" pitchFamily="-112" charset="0"/>
                <a:cs typeface="Arial" pitchFamily="-112" charset="0"/>
                <a:sym typeface="Arial" pitchFamily="-112" charset="0"/>
              </a:rPr>
              <a:t>From Summer ’13, there is a new “Checkbox” return type. If the formula returns “true” the field will display as a checked </a:t>
            </a:r>
            <a:r>
              <a:rPr lang="en-US" b="0" baseline="0" dirty="0">
                <a:solidFill>
                  <a:srgbClr val="000000"/>
                </a:solidFill>
                <a:ea typeface="Arial" pitchFamily="-112" charset="0"/>
                <a:cs typeface="Arial" pitchFamily="-112" charset="0"/>
                <a:sym typeface="Arial" pitchFamily="-112" charset="0"/>
              </a:rPr>
              <a:t>checkbox; if “false” as an unchecked checkbox.</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258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3663219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 Be sure to point out the "examples" of formulas link in the formula editor.  </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Recommend </a:t>
            </a:r>
            <a:r>
              <a:rPr lang="en-US" b="0" baseline="0" dirty="0">
                <a:solidFill>
                  <a:srgbClr val="000000"/>
                </a:solidFill>
                <a:ea typeface="Arial" pitchFamily="-112" charset="0"/>
                <a:cs typeface="Arial" pitchFamily="-112" charset="0"/>
                <a:sym typeface="Arial" pitchFamily="-112" charset="0"/>
              </a:rPr>
              <a:t>the following in Help:</a:t>
            </a:r>
          </a:p>
          <a:p>
            <a:pPr marL="92075" marR="0" indent="-92075" algn="l" defTabSz="914400" rtl="0" eaLnBrk="1" fontAlgn="auto" latinLnBrk="0" hangingPunct="1">
              <a:lnSpc>
                <a:spcPct val="100000"/>
              </a:lnSpc>
              <a:spcBef>
                <a:spcPts val="443"/>
              </a:spcBef>
              <a:spcAft>
                <a:spcPts val="0"/>
              </a:spcAft>
              <a:buClr>
                <a:srgbClr val="000000"/>
              </a:buClr>
              <a:buSzTx/>
              <a:buFont typeface="Arial" pitchFamily="34" charset="0"/>
              <a:buChar char="•"/>
              <a:tabLst/>
              <a:defRPr/>
            </a:pPr>
            <a:r>
              <a:rPr lang="en-GB" b="0" dirty="0">
                <a:solidFill>
                  <a:srgbClr val="000000"/>
                </a:solidFill>
                <a:ea typeface="Arial" pitchFamily="-112" charset="0"/>
                <a:cs typeface="Arial" pitchFamily="-112" charset="0"/>
                <a:sym typeface="Arial" pitchFamily="-112" charset="0"/>
              </a:rPr>
              <a:t>Formulas Quick Reference Guide </a:t>
            </a:r>
          </a:p>
          <a:p>
            <a:pPr marL="92075" marR="0" indent="-92075" algn="l" defTabSz="914400" rtl="0" eaLnBrk="1" fontAlgn="auto" latinLnBrk="0" hangingPunct="1">
              <a:lnSpc>
                <a:spcPct val="100000"/>
              </a:lnSpc>
              <a:spcBef>
                <a:spcPts val="443"/>
              </a:spcBef>
              <a:spcAft>
                <a:spcPts val="0"/>
              </a:spcAft>
              <a:buClr>
                <a:srgbClr val="000000"/>
              </a:buClr>
              <a:buSzTx/>
              <a:buFont typeface="Arial" pitchFamily="34" charset="0"/>
              <a:buChar char="•"/>
              <a:tabLst/>
              <a:defRPr/>
            </a:pPr>
            <a:r>
              <a:rPr lang="en-GB" b="0" dirty="0">
                <a:solidFill>
                  <a:srgbClr val="000000"/>
                </a:solidFill>
                <a:ea typeface="Arial" pitchFamily="-112" charset="0"/>
                <a:cs typeface="Arial" pitchFamily="-112" charset="0"/>
                <a:sym typeface="Arial" pitchFamily="-112" charset="0"/>
              </a:rPr>
              <a:t>Useful Formula Fields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259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292927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From Summer ’13, you can access owner fields from parent objects in cross-object formulas. For example, you could create an</a:t>
            </a:r>
            <a:r>
              <a:rPr lang="en-US" b="0" baseline="0" dirty="0">
                <a:solidFill>
                  <a:srgbClr val="000000"/>
                </a:solidFill>
                <a:ea typeface="Arial" pitchFamily="-112" charset="0"/>
                <a:cs typeface="Arial" pitchFamily="-112" charset="0"/>
                <a:sym typeface="Arial" pitchFamily="-112" charset="0"/>
              </a:rPr>
              <a:t> opportunity formula field that references the Email field of the owner of the related account.</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260</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25546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1"/>
            <a:ext cx="6502400" cy="4249712"/>
          </a:xfrm>
          <a:prstGeom prst="rect">
            <a:avLst/>
          </a:prstGeom>
        </p:spPr>
        <p:txBody>
          <a:bodyPr lIns="99066" tIns="49533" rIns="99066" bIns="49533">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a:solidFill>
                  <a:prstClr val="black"/>
                </a:solidFill>
              </a:rPr>
              <a:pPr algn="ctr"/>
              <a:t>26</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latin typeface="Salesforce Sans" panose="020B0505020202020203" pitchFamily="34" charset="0"/>
              </a:rPr>
              <a:t>Administration Essentials for New </a:t>
            </a:r>
            <a:r>
              <a:rPr lang="en-GB" sz="900" dirty="0" err="1">
                <a:solidFill>
                  <a:prstClr val="black"/>
                </a:solidFill>
                <a:latin typeface="Salesforce Sans" panose="020B0505020202020203" pitchFamily="34" charset="0"/>
              </a:rPr>
              <a:t>Admins</a:t>
            </a:r>
            <a:endParaRPr lang="en-US" sz="900"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149321131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6864985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3795648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7886867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192925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265</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3530904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1"/>
            <a:ext cx="6502400" cy="4249712"/>
          </a:xfrm>
          <a:prstGeom prst="rect">
            <a:avLst/>
          </a:prstGeom>
        </p:spPr>
        <p:txBody>
          <a:bodyPr lIns="99066" tIns="49533" rIns="99066" bIns="49533">
            <a:normAutofit/>
          </a:bodyPr>
          <a:lstStyle/>
          <a:p>
            <a:pPr defTabSz="981206">
              <a:defRPr/>
            </a:pPr>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  Have students watch the Page Layout editor video.</a:t>
            </a: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From Spring ‘14, when you create a new account, contact,</a:t>
            </a:r>
            <a:r>
              <a:rPr lang="en-US" b="0" baseline="0" dirty="0">
                <a:solidFill>
                  <a:srgbClr val="000000"/>
                </a:solidFill>
                <a:ea typeface="Arial" pitchFamily="-112" charset="0"/>
                <a:cs typeface="Arial" pitchFamily="-112" charset="0"/>
                <a:sym typeface="Arial" pitchFamily="-112" charset="0"/>
              </a:rPr>
              <a:t> lead, opportunity, or custom object page layout, and these objects have feed tracking enabled, you will have an option to create a feed-based page layout. A feed-based layout allows users to see the Chatter feed for a record and its detail view on two separate tabs, rather than both on the same page. We will not use this option in the exercises, but if students ask for more information, refer them to the Spring ‘14 Release Notes.</a:t>
            </a:r>
            <a:endParaRPr lang="en-US" b="0" dirty="0">
              <a:solidFill>
                <a:srgbClr val="000000"/>
              </a:solidFill>
              <a:ea typeface="Arial" pitchFamily="-112" charset="0"/>
              <a:cs typeface="Arial" pitchFamily="-112" charset="0"/>
              <a:sym typeface="Arial" pitchFamily="-112" charset="0"/>
            </a:endParaRP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Point</a:t>
            </a:r>
            <a:r>
              <a:rPr lang="en-US" b="0" baseline="0" dirty="0">
                <a:solidFill>
                  <a:srgbClr val="000000"/>
                </a:solidFill>
                <a:ea typeface="Arial" pitchFamily="-112" charset="0"/>
                <a:cs typeface="Arial" pitchFamily="-112" charset="0"/>
                <a:sym typeface="Arial" pitchFamily="-112" charset="0"/>
              </a:rPr>
              <a:t> out the Report Charts option in the palette area. From Winter ’14, this allows you embed up to two report charts in a page layout. You can change the properties of the chart on the page layout so that it is filtered for each record. For example, you could add a pipeline report to the account page layout to show only opportunities for the account being viewed.</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2"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a:solidFill>
                  <a:prstClr val="black"/>
                </a:solidFill>
              </a:rPr>
              <a:pPr algn="ctr"/>
              <a:t>266</a:t>
            </a:fld>
            <a:endParaRPr lang="en-US" sz="900" dirty="0">
              <a:solidFill>
                <a:prstClr val="black"/>
              </a:solidFill>
            </a:endParaRPr>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solidFill>
                  <a:prstClr val="black"/>
                </a:solidFill>
                <a:latin typeface="Salesforce Sans" panose="020B0505020202020203" pitchFamily="34" charset="0"/>
              </a:rPr>
              <a:t>Administration Essentials for New </a:t>
            </a:r>
            <a:r>
              <a:rPr lang="en-GB" sz="900" dirty="0" err="1">
                <a:solidFill>
                  <a:prstClr val="black"/>
                </a:solidFill>
                <a:latin typeface="Salesforce Sans" panose="020B0505020202020203" pitchFamily="34" charset="0"/>
              </a:rPr>
              <a:t>Admins</a:t>
            </a:r>
            <a:endParaRPr lang="en-US" sz="900"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3758257857"/>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One page layout, per object, per profile. (Record types allow us to bypass his limitation, but we have</a:t>
            </a:r>
            <a:r>
              <a:rPr lang="en-US" baseline="0" dirty="0">
                <a:sym typeface="Arial" pitchFamily="-112" charset="0"/>
              </a:rPr>
              <a:t> not covered them yet. Record types are covered later in this module.)</a:t>
            </a:r>
            <a:endParaRPr lang="en-US" b="1"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6001024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dirty="0">
                <a:sym typeface="Arial" pitchFamily="-112" charset="0"/>
              </a:rPr>
              <a:t>Cover the symbols in the editor: </a:t>
            </a:r>
          </a:p>
          <a:p>
            <a:pPr lvl="2">
              <a:spcBef>
                <a:spcPts val="443"/>
              </a:spcBef>
              <a:buClr>
                <a:srgbClr val="000000"/>
              </a:buClr>
              <a:buNone/>
            </a:pPr>
            <a:r>
              <a:rPr lang="en-US" dirty="0">
                <a:latin typeface="Salesforce Sans" panose="020B0505020202020203" pitchFamily="34" charset="0"/>
                <a:sym typeface="Arial" pitchFamily="-112" charset="0"/>
              </a:rPr>
              <a:t>-Dependent fields</a:t>
            </a:r>
          </a:p>
          <a:p>
            <a:pPr lvl="2">
              <a:spcBef>
                <a:spcPts val="443"/>
              </a:spcBef>
              <a:buClr>
                <a:srgbClr val="000000"/>
              </a:buClr>
              <a:buNone/>
            </a:pPr>
            <a:r>
              <a:rPr lang="en-US" dirty="0">
                <a:latin typeface="Salesforce Sans" panose="020B0505020202020203" pitchFamily="34" charset="0"/>
                <a:sym typeface="Arial" pitchFamily="-112" charset="0"/>
              </a:rPr>
              <a:t>-Non-removable fields (blue circle)</a:t>
            </a:r>
          </a:p>
          <a:p>
            <a:pPr lvl="2">
              <a:spcBef>
                <a:spcPts val="443"/>
              </a:spcBef>
              <a:buClr>
                <a:srgbClr val="000000"/>
              </a:buClr>
              <a:buNone/>
            </a:pPr>
            <a:r>
              <a:rPr lang="en-US" b="0" dirty="0">
                <a:solidFill>
                  <a:srgbClr val="000000"/>
                </a:solidFill>
                <a:latin typeface="Salesforce Sans" panose="020B0505020202020203" pitchFamily="34" charset="0"/>
                <a:ea typeface="Arial" pitchFamily="-112" charset="0"/>
                <a:cs typeface="Arial" pitchFamily="-112" charset="0"/>
                <a:sym typeface="Arial" pitchFamily="-112" charset="0"/>
              </a:rPr>
              <a:t>-Required (red asterisk)</a:t>
            </a:r>
          </a:p>
          <a:p>
            <a:pPr lvl="2">
              <a:spcBef>
                <a:spcPts val="443"/>
              </a:spcBef>
              <a:buClr>
                <a:srgbClr val="000000"/>
              </a:buClr>
              <a:buNone/>
            </a:pPr>
            <a:r>
              <a:rPr lang="en-US" b="0" dirty="0">
                <a:solidFill>
                  <a:srgbClr val="000000"/>
                </a:solidFill>
                <a:latin typeface="Salesforce Sans" panose="020B0505020202020203" pitchFamily="34" charset="0"/>
                <a:ea typeface="Arial" pitchFamily="-112" charset="0"/>
                <a:cs typeface="Arial" pitchFamily="-112" charset="0"/>
                <a:sym typeface="Arial" pitchFamily="-112" charset="0"/>
              </a:rPr>
              <a:t>-X = delete</a:t>
            </a:r>
          </a:p>
          <a:p>
            <a:pPr lvl="2">
              <a:spcBef>
                <a:spcPts val="443"/>
              </a:spcBef>
              <a:buClr>
                <a:srgbClr val="000000"/>
              </a:buClr>
              <a:buNone/>
            </a:pPr>
            <a:r>
              <a:rPr lang="en-US" b="0" dirty="0">
                <a:solidFill>
                  <a:srgbClr val="000000"/>
                </a:solidFill>
                <a:latin typeface="Salesforce Sans" panose="020B0505020202020203" pitchFamily="34" charset="0"/>
                <a:ea typeface="Arial" pitchFamily="-112" charset="0"/>
                <a:cs typeface="Arial" pitchFamily="-112" charset="0"/>
                <a:sym typeface="Arial" pitchFamily="-112" charset="0"/>
              </a:rPr>
              <a:t>-Wrench icon</a:t>
            </a:r>
          </a:p>
          <a:p>
            <a:r>
              <a:rPr lang="en-GB" b="0" dirty="0">
                <a:solidFill>
                  <a:srgbClr val="000000"/>
                </a:solidFill>
                <a:ea typeface="Arial" pitchFamily="-112" charset="0"/>
                <a:cs typeface="Arial" pitchFamily="-112" charset="0"/>
                <a:sym typeface="Arial" pitchFamily="-112" charset="0"/>
              </a:rPr>
              <a:t>When</a:t>
            </a:r>
            <a:r>
              <a:rPr lang="en-GB" b="0" baseline="0" dirty="0">
                <a:solidFill>
                  <a:srgbClr val="000000"/>
                </a:solidFill>
                <a:ea typeface="Arial" pitchFamily="-112" charset="0"/>
                <a:cs typeface="Arial" pitchFamily="-112" charset="0"/>
                <a:sym typeface="Arial" pitchFamily="-112" charset="0"/>
              </a:rPr>
              <a:t> you do task 6, the Do Not Call column does not appear in the Contacts related list because it is not visible to any profile through field-level security. Troubleshoot this with students, then go and make it visible through FLS and test again.</a:t>
            </a:r>
          </a:p>
          <a:p>
            <a:endParaRPr lang="en-GB" b="0" baseline="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4483759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r>
              <a:rPr lang="en-US" dirty="0">
                <a:ea typeface="MS PGothic" charset="-128"/>
                <a:cs typeface="Times New Roman" pitchFamily="18" charset="0"/>
              </a:rPr>
              <a:t>If</a:t>
            </a:r>
            <a:r>
              <a:rPr lang="en-US" baseline="0" dirty="0">
                <a:ea typeface="MS PGothic" charset="-128"/>
                <a:cs typeface="Times New Roman" pitchFamily="18" charset="0"/>
              </a:rPr>
              <a:t> you are asked about the Feed-Based Layout option, explain that it </a:t>
            </a:r>
            <a:r>
              <a:rPr lang="en-US" dirty="0"/>
              <a:t>includes separate tabs for the feed and detail views of a record, and lets you customize both views. We will not be making a feed-based layout, and will leave the checkbox blank.</a:t>
            </a:r>
            <a:r>
              <a:rPr lang="en-US" baseline="0" dirty="0"/>
              <a:t> </a:t>
            </a:r>
          </a:p>
          <a:p>
            <a:pPr marL="0" marR="0" indent="0" algn="l" defTabSz="914400" rtl="0" eaLnBrk="1" fontAlgn="auto" latinLnBrk="0" hangingPunct="1">
              <a:lnSpc>
                <a:spcPct val="100000"/>
              </a:lnSpc>
              <a:spcBef>
                <a:spcPts val="443"/>
              </a:spcBef>
              <a:spcAft>
                <a:spcPts val="0"/>
              </a:spcAft>
              <a:buClr>
                <a:srgbClr val="000000"/>
              </a:buClr>
              <a:buSzTx/>
              <a:buFontTx/>
              <a:buNone/>
              <a:tabLst/>
              <a:defRPr/>
            </a:pPr>
            <a:endParaRPr lang="en-GB" b="0" baseline="0"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Tx/>
              <a:buNone/>
              <a:tabLst/>
              <a:defRPr/>
            </a:pPr>
            <a:r>
              <a:rPr lang="en-GB" b="0" baseline="0" dirty="0">
                <a:solidFill>
                  <a:srgbClr val="000000"/>
                </a:solidFill>
                <a:ea typeface="Arial" pitchFamily="-112" charset="0"/>
                <a:cs typeface="Arial" pitchFamily="-112" charset="0"/>
                <a:sym typeface="Arial" pitchFamily="-112" charset="0"/>
              </a:rPr>
              <a:t>Optional demo opportunity for instructors: log in as Rebecca Sanders, who has the Consulting User Profile. Look for the Do Not Call field on an account page. Ask students why they can’t see the field. </a:t>
            </a:r>
          </a:p>
          <a:p>
            <a:pPr marL="0" marR="0" indent="0" algn="l" defTabSz="914400" rtl="0" eaLnBrk="1" fontAlgn="auto" latinLnBrk="0" hangingPunct="1">
              <a:lnSpc>
                <a:spcPct val="100000"/>
              </a:lnSpc>
              <a:spcBef>
                <a:spcPts val="443"/>
              </a:spcBef>
              <a:spcAft>
                <a:spcPts val="0"/>
              </a:spcAft>
              <a:buClr>
                <a:srgbClr val="000000"/>
              </a:buClr>
              <a:buSzTx/>
              <a:buFontTx/>
              <a:buNone/>
              <a:tabLst/>
              <a:defRPr/>
            </a:pPr>
            <a:endParaRPr lang="en-US" b="0" dirty="0">
              <a:solidFill>
                <a:srgbClr val="000000"/>
              </a:solidFill>
              <a:ea typeface="Arial" pitchFamily="-112" charset="0"/>
              <a:cs typeface="Arial" pitchFamily="-112" charset="0"/>
              <a:sym typeface="Arial" pitchFamily="-112" charset="0"/>
            </a:endParaRPr>
          </a:p>
          <a:p>
            <a:pPr eaLnBrk="1" hangingPunct="1">
              <a:buFontTx/>
              <a:buNone/>
            </a:pPr>
            <a:endParaRPr lang="en-US" dirty="0">
              <a:ea typeface="MS PGothic" charset="-128"/>
              <a:cs typeface="Times New Roman" pitchFamily="18" charset="0"/>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269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0768104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38979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45334" indent="-245334"/>
            <a:r>
              <a:rPr lang="en-US" dirty="0"/>
              <a:t>An object is like a table of data, similar to an excel spreadsheet.</a:t>
            </a:r>
          </a:p>
          <a:p>
            <a:pPr marL="245334" indent="-245334"/>
            <a:r>
              <a:rPr lang="en-US" b="0" dirty="0">
                <a:solidFill>
                  <a:srgbClr val="000000"/>
                </a:solidFill>
                <a:ea typeface="Arial" pitchFamily="-112" charset="0"/>
                <a:cs typeface="Arial" pitchFamily="-112" charset="0"/>
                <a:sym typeface="Arial" pitchFamily="-112" charset="0"/>
              </a:rPr>
              <a:t>Each row represents</a:t>
            </a:r>
            <a:r>
              <a:rPr lang="en-US" b="0" baseline="0" dirty="0">
                <a:solidFill>
                  <a:srgbClr val="000000"/>
                </a:solidFill>
                <a:ea typeface="Arial" pitchFamily="-112" charset="0"/>
                <a:cs typeface="Arial" pitchFamily="-112" charset="0"/>
                <a:sym typeface="Arial" pitchFamily="-112" charset="0"/>
              </a:rPr>
              <a:t> a unique, individual record</a:t>
            </a:r>
            <a:r>
              <a:rPr lang="en-US" b="0" dirty="0">
                <a:solidFill>
                  <a:srgbClr val="000000"/>
                </a:solidFill>
                <a:ea typeface="Arial" pitchFamily="-112" charset="0"/>
                <a:cs typeface="Arial" pitchFamily="-112" charset="0"/>
                <a:sym typeface="Arial" pitchFamily="-112" charset="0"/>
              </a:rPr>
              <a:t>.</a:t>
            </a:r>
          </a:p>
          <a:p>
            <a:pPr marL="245334" indent="-245334"/>
            <a:r>
              <a:rPr lang="en-US" b="0" dirty="0">
                <a:solidFill>
                  <a:srgbClr val="000000"/>
                </a:solidFill>
                <a:ea typeface="Arial" pitchFamily="-112" charset="0"/>
                <a:cs typeface="Arial" pitchFamily="-112" charset="0"/>
                <a:sym typeface="Arial" pitchFamily="-112" charset="0"/>
              </a:rPr>
              <a:t>Each columns represents a field.</a:t>
            </a:r>
          </a:p>
          <a:p>
            <a:pPr marL="245334" indent="-245334"/>
            <a:r>
              <a:rPr lang="en-US" b="0" dirty="0">
                <a:solidFill>
                  <a:srgbClr val="000000"/>
                </a:solidFill>
                <a:ea typeface="Arial" pitchFamily="-112" charset="0"/>
                <a:cs typeface="Arial" pitchFamily="-112" charset="0"/>
                <a:sym typeface="Arial" pitchFamily="-112" charset="0"/>
              </a:rPr>
              <a:t>Salesforce displays this information thru a customizable user interface (UI).</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2563181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8168951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b="0" dirty="0">
                <a:solidFill>
                  <a:srgbClr val="000000"/>
                </a:solidFill>
                <a:ea typeface="Arial" pitchFamily="-112" charset="0"/>
                <a:cs typeface="Arial" pitchFamily="-112" charset="0"/>
                <a:sym typeface="Arial" pitchFamily="-112" charset="0"/>
              </a:rPr>
              <a:t>From Summer ’13,</a:t>
            </a:r>
            <a:r>
              <a:rPr lang="en-US" b="0" baseline="0" dirty="0">
                <a:solidFill>
                  <a:srgbClr val="000000"/>
                </a:solidFill>
                <a:ea typeface="Arial" pitchFamily="-112" charset="0"/>
                <a:cs typeface="Arial" pitchFamily="-112" charset="0"/>
                <a:sym typeface="Arial" pitchFamily="-112" charset="0"/>
              </a:rPr>
              <a:t> record types can also be assigned to users through permission sets. This allows you to assign record types to individual users, rather than simply all users in a particular profile.</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4979512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3014519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p:spPr>
        <p:txBody>
          <a:bodyPr/>
          <a:lstStyle/>
          <a:p>
            <a:pPr algn="ctr"/>
            <a:fld id="{1106E636-74D1-4F76-97EA-8A06AB44A63A}" type="slidenum">
              <a:rPr lang="en-US" sz="900" smtClean="0"/>
              <a:pPr algn="ctr"/>
              <a:t>274</a:t>
            </a:fld>
            <a:endParaRPr lang="en-US" sz="900" dirty="0"/>
          </a:p>
        </p:txBody>
      </p:sp>
      <p:sp>
        <p:nvSpPr>
          <p:cNvPr id="13" name="Header Placeholder 5"/>
          <p:cNvSpPr>
            <a:spLocks noGrp="1"/>
          </p:cNvSpPr>
          <p:nvPr>
            <p:ph type="hdr" sz="quarter"/>
          </p:nvPr>
        </p:nvSpPr>
        <p:spPr>
          <a:xfrm>
            <a:off x="3982720" y="9335255"/>
            <a:ext cx="3169920" cy="249663"/>
          </a:xfr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5644358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627517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1"/>
            <a:ext cx="6502400" cy="4249712"/>
          </a:xfrm>
          <a:prstGeom prst="rect">
            <a:avLst/>
          </a:prstGeom>
        </p:spPr>
        <p:txBody>
          <a:bodyPr lIns="99066" tIns="49533" rIns="99066" bIns="49533">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2"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276</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2124883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b="0" dirty="0">
                <a:solidFill>
                  <a:srgbClr val="000000"/>
                </a:solidFill>
                <a:ea typeface="Arial" pitchFamily="-112" charset="0"/>
                <a:cs typeface="Arial" pitchFamily="-112" charset="0"/>
                <a:sym typeface="Arial" pitchFamily="-112" charset="0"/>
              </a:rPr>
              <a:t>For</a:t>
            </a:r>
            <a:r>
              <a:rPr lang="en-US" b="0" baseline="0" dirty="0">
                <a:solidFill>
                  <a:srgbClr val="000000"/>
                </a:solidFill>
                <a:ea typeface="Arial" pitchFamily="-112" charset="0"/>
                <a:cs typeface="Arial" pitchFamily="-112" charset="0"/>
                <a:sym typeface="Arial" pitchFamily="-112" charset="0"/>
              </a:rPr>
              <a:t> more information on forecasting categories, please search “Forecast Categories” on Help &amp; Training. </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sz="1000" b="0" i="0" kern="1200" dirty="0">
                <a:solidFill>
                  <a:schemeClr val="tx1"/>
                </a:solidFill>
                <a:ea typeface="+mn-ea"/>
              </a:rPr>
              <a:t>A business process describes the set of status values, or milestones, that a record goes through from the point in time it is “new” until it is “done.” The definition of 'done' varies with the type of record.</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1978273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9469227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279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3219996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45456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lnSpcReduction="10000"/>
          </a:bodyPr>
          <a:lstStyle/>
          <a:p>
            <a:r>
              <a:rPr lang="en-US" b="1" dirty="0">
                <a:solidFill>
                  <a:srgbClr val="000000"/>
                </a:solidFill>
                <a:ea typeface="Arial" pitchFamily="-112" charset="0"/>
                <a:cs typeface="Arial" pitchFamily="-112" charset="0"/>
                <a:sym typeface="Arial" pitchFamily="-112" charset="0"/>
              </a:rPr>
              <a:t>Teaching Points </a:t>
            </a:r>
            <a:r>
              <a:rPr lang="en-US" dirty="0">
                <a:solidFill>
                  <a:srgbClr val="000000"/>
                </a:solidFill>
                <a:ea typeface="Arial" pitchFamily="-112" charset="0"/>
                <a:cs typeface="Arial" pitchFamily="-112" charset="0"/>
                <a:sym typeface="Arial" pitchFamily="-112" charset="0"/>
              </a:rPr>
              <a:t>(Solution on next slide)</a:t>
            </a:r>
          </a:p>
          <a:p>
            <a:r>
              <a:rPr lang="en-US" b="0" dirty="0">
                <a:solidFill>
                  <a:srgbClr val="000000"/>
                </a:solidFill>
                <a:ea typeface="Arial" pitchFamily="-112" charset="0"/>
                <a:cs typeface="Arial" pitchFamily="-112" charset="0"/>
                <a:sym typeface="Arial" pitchFamily="-112" charset="0"/>
              </a:rPr>
              <a:t>Test what</a:t>
            </a:r>
            <a:r>
              <a:rPr lang="en-US" b="0" baseline="0" dirty="0">
                <a:solidFill>
                  <a:srgbClr val="000000"/>
                </a:solidFill>
                <a:ea typeface="Arial" pitchFamily="-112" charset="0"/>
                <a:cs typeface="Arial" pitchFamily="-112" charset="0"/>
                <a:sym typeface="Arial" pitchFamily="-112" charset="0"/>
              </a:rPr>
              <a:t> students have learned from the pre-requisites, focusing on just the standard objects to start.</a:t>
            </a:r>
          </a:p>
          <a:p>
            <a:r>
              <a:rPr lang="en-US" b="0" baseline="0" dirty="0">
                <a:solidFill>
                  <a:srgbClr val="000000"/>
                </a:solidFill>
                <a:ea typeface="Arial" pitchFamily="-112" charset="0"/>
                <a:cs typeface="Arial" pitchFamily="-112" charset="0"/>
                <a:sym typeface="Arial" pitchFamily="-112" charset="0"/>
              </a:rPr>
              <a:t>Fill in any gaps of basic terminology + concepts.</a:t>
            </a:r>
            <a:endParaRPr lang="en-US" b="1" dirty="0">
              <a:solidFill>
                <a:srgbClr val="000000"/>
              </a:solidFill>
              <a:ea typeface="Arial" pitchFamily="-112" charset="0"/>
              <a:cs typeface="Arial" pitchFamily="-112" charset="0"/>
              <a:sym typeface="Arial" pitchFamily="-112" charset="0"/>
            </a:endParaRPr>
          </a:p>
          <a:p>
            <a:r>
              <a:rPr lang="en-US" dirty="0">
                <a:sym typeface="Arial" pitchFamily="-112" charset="0"/>
              </a:rPr>
              <a:t>Define</a:t>
            </a:r>
            <a:r>
              <a:rPr lang="en-US" baseline="0" dirty="0">
                <a:sym typeface="Arial" pitchFamily="-112" charset="0"/>
              </a:rPr>
              <a:t> the following concepts:</a:t>
            </a:r>
          </a:p>
          <a:p>
            <a:r>
              <a:rPr lang="en-US" dirty="0">
                <a:sym typeface="Arial" pitchFamily="-112" charset="0"/>
              </a:rPr>
              <a:t>The account is a main object in Salesforce. All contacts and opportunities must belong to one (and only one) account.</a:t>
            </a:r>
          </a:p>
          <a:p>
            <a:r>
              <a:rPr lang="en-US" dirty="0">
                <a:sym typeface="Arial" pitchFamily="-112" charset="0"/>
              </a:rPr>
              <a:t>Contacts have a child-parent relationship</a:t>
            </a:r>
            <a:r>
              <a:rPr lang="en-US" baseline="0" dirty="0">
                <a:sym typeface="Arial" pitchFamily="-112" charset="0"/>
              </a:rPr>
              <a:t> with the account object.</a:t>
            </a:r>
          </a:p>
          <a:p>
            <a:r>
              <a:rPr lang="en-US" baseline="0" dirty="0">
                <a:sym typeface="Arial" pitchFamily="-112" charset="0"/>
              </a:rPr>
              <a:t>Opportunities have a child relationship to the account object.</a:t>
            </a:r>
          </a:p>
          <a:p>
            <a:r>
              <a:rPr lang="en-US" baseline="0" dirty="0">
                <a:sym typeface="Arial" pitchFamily="-112" charset="0"/>
              </a:rPr>
              <a:t>Leads, lead qualification and conversion:</a:t>
            </a:r>
            <a:endParaRPr lang="en-US" dirty="0">
              <a:sym typeface="Arial" pitchFamily="-112" charset="0"/>
            </a:endParaRPr>
          </a:p>
          <a:p>
            <a:r>
              <a:rPr lang="en-US" dirty="0">
                <a:sym typeface="Arial" pitchFamily="-112" charset="0"/>
              </a:rPr>
              <a:t>Campaigns are designed to create new leads which can then be converted into accounts, contacts, and opportunities.</a:t>
            </a:r>
          </a:p>
          <a:p>
            <a:r>
              <a:rPr lang="en-US" b="0" dirty="0">
                <a:solidFill>
                  <a:srgbClr val="000000"/>
                </a:solidFill>
                <a:ea typeface="Arial" pitchFamily="-112" charset="0"/>
                <a:cs typeface="Arial" pitchFamily="-112" charset="0"/>
                <a:sym typeface="Arial" pitchFamily="-112" charset="0"/>
              </a:rPr>
              <a:t>Cases have a child relationship to the account object and a lookup relationship to the Contact object.</a:t>
            </a:r>
          </a:p>
          <a:p>
            <a:r>
              <a:rPr lang="en-US" b="0" baseline="0" dirty="0">
                <a:solidFill>
                  <a:srgbClr val="000000"/>
                </a:solidFill>
                <a:ea typeface="Arial" pitchFamily="-112" charset="0"/>
                <a:cs typeface="Arial" pitchFamily="-112" charset="0"/>
                <a:sym typeface="Arial" pitchFamily="-112" charset="0"/>
              </a:rPr>
              <a:t>Solutions have a many to many relationship with cases.</a:t>
            </a:r>
            <a:r>
              <a:rPr lang="en-US" b="0" dirty="0">
                <a:solidFill>
                  <a:srgbClr val="000000"/>
                </a:solidFill>
                <a:ea typeface="Arial" pitchFamily="-112" charset="0"/>
                <a:cs typeface="Arial" pitchFamily="-112" charset="0"/>
                <a:sym typeface="Arial" pitchFamily="-112" charset="0"/>
              </a:rPr>
              <a:t> (This is more of an association, rather than a lookup. For example, there is no lookup to the Case object on a solution record).</a:t>
            </a:r>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Discuss which objects belong to which clouds/apps, including how Chatter applies to all clouds.</a:t>
            </a:r>
          </a:p>
          <a:p>
            <a:r>
              <a:rPr lang="en-US" b="0" baseline="0" dirty="0">
                <a:solidFill>
                  <a:srgbClr val="000000"/>
                </a:solidFill>
                <a:ea typeface="Arial" pitchFamily="-112" charset="0"/>
                <a:cs typeface="Arial" pitchFamily="-112" charset="0"/>
                <a:sym typeface="Arial" pitchFamily="-112" charset="0"/>
              </a:rPr>
              <a:t>Related Lists – allow you to look/navigate down from</a:t>
            </a:r>
            <a:r>
              <a:rPr lang="en-US" b="0" dirty="0">
                <a:solidFill>
                  <a:srgbClr val="000000"/>
                </a:solidFill>
                <a:ea typeface="Arial" pitchFamily="-112" charset="0"/>
                <a:cs typeface="Arial" pitchFamily="-112" charset="0"/>
                <a:sym typeface="Arial" pitchFamily="-112" charset="0"/>
              </a:rPr>
              <a:t> a parent record to related child records.</a:t>
            </a:r>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Lookup fields – allow</a:t>
            </a:r>
            <a:r>
              <a:rPr lang="en-US" b="0" dirty="0">
                <a:solidFill>
                  <a:srgbClr val="000000"/>
                </a:solidFill>
                <a:ea typeface="Arial" pitchFamily="-112" charset="0"/>
                <a:cs typeface="Arial" pitchFamily="-112" charset="0"/>
                <a:sym typeface="Arial" pitchFamily="-112" charset="0"/>
              </a:rPr>
              <a:t> you to look/navigate up from a chil</a:t>
            </a:r>
            <a:r>
              <a:rPr lang="en-US" dirty="0">
                <a:solidFill>
                  <a:srgbClr val="000000"/>
                </a:solidFill>
                <a:ea typeface="Arial" pitchFamily="-112" charset="0"/>
                <a:cs typeface="Arial" pitchFamily="-112" charset="0"/>
                <a:sym typeface="Arial" pitchFamily="-112" charset="0"/>
              </a:rPr>
              <a:t>d record to its parent record.</a:t>
            </a:r>
            <a:endParaRPr lang="en-US" b="0" baseline="0" dirty="0">
              <a:solidFill>
                <a:srgbClr val="000000"/>
              </a:solidFill>
              <a:ea typeface="Arial" pitchFamily="-112" charset="0"/>
              <a:cs typeface="Arial" pitchFamily="-112" charset="0"/>
              <a:sym typeface="Arial" pitchFamily="-112" charset="0"/>
            </a:endParaRPr>
          </a:p>
          <a:p>
            <a:r>
              <a:rPr lang="en-US" b="0" baseline="0" dirty="0">
                <a:solidFill>
                  <a:srgbClr val="000000"/>
                </a:solidFill>
                <a:ea typeface="Arial" pitchFamily="-112" charset="0"/>
                <a:cs typeface="Arial" pitchFamily="-112" charset="0"/>
                <a:sym typeface="Arial" pitchFamily="-112" charset="0"/>
              </a:rPr>
              <a:t>Users, Owners (brief overview – covered in more detail in later modules).</a:t>
            </a:r>
          </a:p>
          <a:p>
            <a:r>
              <a:rPr lang="en-US" b="1" dirty="0">
                <a:solidFill>
                  <a:srgbClr val="000000"/>
                </a:solidFill>
                <a:ea typeface="Arial" pitchFamily="-112" charset="0"/>
                <a:cs typeface="Arial" pitchFamily="-112" charset="0"/>
                <a:sym typeface="Arial" pitchFamily="-112" charset="0"/>
              </a:rPr>
              <a:t>Extra Material</a:t>
            </a:r>
          </a:p>
          <a:p>
            <a:r>
              <a:rPr lang="en-US" dirty="0">
                <a:solidFill>
                  <a:srgbClr val="000000"/>
                </a:solidFill>
                <a:ea typeface="Arial" pitchFamily="-112" charset="0"/>
                <a:cs typeface="Arial" pitchFamily="-112" charset="0"/>
                <a:sym typeface="Arial" pitchFamily="-112" charset="0"/>
              </a:rPr>
              <a:t>Training &amp; Certification org:</a:t>
            </a:r>
            <a:endParaRPr lang="en-US" baseline="0"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See the Jon </a:t>
            </a:r>
            <a:r>
              <a:rPr lang="en-US" dirty="0" err="1">
                <a:solidFill>
                  <a:srgbClr val="000000"/>
                </a:solidFill>
                <a:ea typeface="Arial" pitchFamily="-112" charset="0"/>
                <a:cs typeface="Arial" pitchFamily="-112" charset="0"/>
                <a:sym typeface="Arial" pitchFamily="-112" charset="0"/>
              </a:rPr>
              <a:t>Oatham</a:t>
            </a:r>
            <a:r>
              <a:rPr lang="en-US" dirty="0">
                <a:solidFill>
                  <a:srgbClr val="000000"/>
                </a:solidFill>
                <a:ea typeface="Arial" pitchFamily="-112" charset="0"/>
                <a:cs typeface="Arial" pitchFamily="-112" charset="0"/>
                <a:sym typeface="Arial" pitchFamily="-112" charset="0"/>
              </a:rPr>
              <a:t> video</a:t>
            </a:r>
            <a:r>
              <a:rPr lang="en-US" baseline="0" dirty="0">
                <a:solidFill>
                  <a:srgbClr val="000000"/>
                </a:solidFill>
                <a:ea typeface="Arial" pitchFamily="-112" charset="0"/>
                <a:cs typeface="Arial" pitchFamily="-112" charset="0"/>
                <a:sym typeface="Arial" pitchFamily="-112" charset="0"/>
              </a:rPr>
              <a:t> titled “Object Cards for ADM201 V1” which can be found in the Group Files section of the ADM201 Chatter group in the T&amp;C org. </a:t>
            </a:r>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Download the object cards.</a:t>
            </a:r>
          </a:p>
          <a:p>
            <a:r>
              <a:rPr lang="en-US" b="1" dirty="0">
                <a:solidFill>
                  <a:srgbClr val="000000"/>
                </a:solidFill>
                <a:ea typeface="Arial" pitchFamily="-112" charset="0"/>
                <a:cs typeface="Arial" pitchFamily="-112" charset="0"/>
                <a:sym typeface="Arial" pitchFamily="-112" charset="0"/>
              </a:rPr>
              <a:t>Suggestions</a:t>
            </a:r>
          </a:p>
          <a:p>
            <a:r>
              <a:rPr lang="en-US" b="0" dirty="0"/>
              <a:t>This can be presented using the magnetic cards</a:t>
            </a:r>
            <a:r>
              <a:rPr lang="en-US" b="0" baseline="0" dirty="0"/>
              <a:t> as a group exercise.</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r>
              <a:rPr lang="en-US" sz="900" dirty="0">
                <a:latin typeface="Salesforce Sans" panose="020B0505020202020203" pitchFamily="34" charset="0"/>
              </a:rPr>
              <a:t> </a:t>
            </a:r>
          </a:p>
        </p:txBody>
      </p:sp>
    </p:spTree>
    <p:extLst>
      <p:ext uri="{BB962C8B-B14F-4D97-AF65-F5344CB8AC3E}">
        <p14:creationId xmlns:p14="http://schemas.microsoft.com/office/powerpoint/2010/main" val="222804987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49612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3846748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pPr rtl="1" eaLnBrk="1" hangingPunct="1">
              <a:buFontTx/>
              <a:buNone/>
            </a:pPr>
            <a:r>
              <a:rPr lang="en-US" b="1" dirty="0">
                <a:ea typeface="MS PGothic" charset="-128"/>
              </a:rPr>
              <a:t>Setup | Customize | </a:t>
            </a:r>
            <a:r>
              <a:rPr lang="en-US" b="1" i="1" dirty="0">
                <a:ea typeface="MS PGothic" charset="-128"/>
              </a:rPr>
              <a:t>Name of Object </a:t>
            </a:r>
            <a:r>
              <a:rPr lang="en-US" b="1" dirty="0">
                <a:ea typeface="MS PGothic" charset="-128"/>
              </a:rPr>
              <a:t>| Fields | Set History Tracking</a:t>
            </a:r>
          </a:p>
          <a:p>
            <a:pPr rtl="1" eaLnBrk="1" hangingPunct="1">
              <a:buFontTx/>
              <a:buNone/>
            </a:pPr>
            <a:r>
              <a:rPr lang="en-US" b="0" dirty="0">
                <a:ea typeface="MS PGothic" charset="-128"/>
              </a:rPr>
              <a:t>History Tracking can be performed on all custom objects and the following standard objects:</a:t>
            </a:r>
          </a:p>
          <a:p>
            <a:pPr rtl="1" eaLnBrk="1" hangingPunct="1">
              <a:buFontTx/>
              <a:buNone/>
            </a:pPr>
            <a:r>
              <a:rPr lang="en-US" dirty="0">
                <a:ea typeface="MS PGothic" charset="-128"/>
              </a:rPr>
              <a:t>			Accounts</a:t>
            </a:r>
          </a:p>
          <a:p>
            <a:pPr rtl="1" eaLnBrk="1" hangingPunct="1">
              <a:buFontTx/>
              <a:buNone/>
            </a:pPr>
            <a:r>
              <a:rPr lang="en-US" dirty="0">
                <a:ea typeface="MS PGothic" charset="-128"/>
              </a:rPr>
              <a:t>Contacts</a:t>
            </a:r>
          </a:p>
          <a:p>
            <a:pPr rtl="1" eaLnBrk="1" hangingPunct="1">
              <a:buFontTx/>
              <a:buNone/>
            </a:pPr>
            <a:r>
              <a:rPr lang="en-US" dirty="0">
                <a:ea typeface="MS PGothic" charset="-128"/>
              </a:rPr>
              <a:t>leads</a:t>
            </a:r>
          </a:p>
          <a:p>
            <a:pPr rtl="1" eaLnBrk="1" hangingPunct="1">
              <a:buFontTx/>
              <a:buNone/>
            </a:pPr>
            <a:r>
              <a:rPr lang="en-US" dirty="0">
                <a:ea typeface="MS PGothic" charset="-128"/>
              </a:rPr>
              <a:t>Cases</a:t>
            </a:r>
          </a:p>
          <a:p>
            <a:pPr rtl="1" eaLnBrk="1" hangingPunct="1">
              <a:buFontTx/>
              <a:buNone/>
            </a:pPr>
            <a:r>
              <a:rPr lang="en-US" dirty="0">
                <a:ea typeface="MS PGothic" charset="-128"/>
              </a:rPr>
              <a:t>Solutions</a:t>
            </a:r>
          </a:p>
          <a:p>
            <a:pPr rtl="1" eaLnBrk="1" hangingPunct="1">
              <a:buFontTx/>
              <a:buNone/>
            </a:pPr>
            <a:r>
              <a:rPr lang="en-US" dirty="0">
                <a:ea typeface="MS PGothic" charset="-128"/>
              </a:rPr>
              <a:t>Contracts</a:t>
            </a:r>
          </a:p>
          <a:p>
            <a:pPr rtl="1" eaLnBrk="1" hangingPunct="1">
              <a:buFontTx/>
              <a:buNone/>
            </a:pPr>
            <a:r>
              <a:rPr lang="en-US" dirty="0">
                <a:ea typeface="MS PGothic" charset="-128"/>
              </a:rPr>
              <a:t>Opportunities</a:t>
            </a:r>
          </a:p>
          <a:p>
            <a:pPr rtl="1"/>
            <a:r>
              <a:rPr lang="en-US" b="1" dirty="0">
                <a:ea typeface="MS PGothic" charset="-128"/>
              </a:rPr>
              <a:t>Important:</a:t>
            </a:r>
            <a:r>
              <a:rPr lang="en-US" dirty="0">
                <a:ea typeface="MS PGothic" charset="-128"/>
              </a:rPr>
              <a:t> From Spring 13, </a:t>
            </a:r>
            <a:r>
              <a:rPr lang="en-GB" dirty="0"/>
              <a:t>Salesforce.com changed its policy on how long field history data is stored. It does not count against your storage limit, but field history data that is 18 months or older is deleted for organizations created after 12:00 A.M. on June 2, 2011. This can be disabled by contacting salesforce.com support, but there is no user-enabled way of disabling it.</a:t>
            </a:r>
          </a:p>
          <a:p>
            <a:pPr rtl="1" eaLnBrk="1" hangingPunct="1"/>
            <a:r>
              <a:rPr lang="en-US" dirty="0">
                <a:ea typeface="MS PGothic" charset="-128"/>
              </a:rPr>
              <a:t>For more information please see the online Help + Training topic, “Tracking Field History”. </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33927416"/>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In this exercise, you</a:t>
            </a:r>
            <a:r>
              <a:rPr lang="en-GB" b="0" baseline="0" dirty="0">
                <a:solidFill>
                  <a:srgbClr val="000000"/>
                </a:solidFill>
                <a:ea typeface="Arial" pitchFamily="-112" charset="0"/>
                <a:cs typeface="Arial" pitchFamily="-112" charset="0"/>
                <a:sym typeface="Arial" pitchFamily="-112" charset="0"/>
              </a:rPr>
              <a:t> will add the Account History related list to the Customer Account page layout. Before you start get students to go to </a:t>
            </a:r>
            <a:r>
              <a:rPr lang="en-GB" b="1" baseline="0" dirty="0">
                <a:solidFill>
                  <a:srgbClr val="000000"/>
                </a:solidFill>
                <a:ea typeface="Arial" pitchFamily="-112" charset="0"/>
                <a:cs typeface="Arial" pitchFamily="-112" charset="0"/>
                <a:sym typeface="Arial" pitchFamily="-112" charset="0"/>
              </a:rPr>
              <a:t>Setup | Customize | Accounts | Page Layouts | Page Layout Assignment </a:t>
            </a:r>
            <a:r>
              <a:rPr lang="en-GB" b="0" baseline="0" dirty="0">
                <a:solidFill>
                  <a:srgbClr val="000000"/>
                </a:solidFill>
                <a:ea typeface="Arial" pitchFamily="-112" charset="0"/>
                <a:cs typeface="Arial" pitchFamily="-112" charset="0"/>
                <a:sym typeface="Arial" pitchFamily="-112" charset="0"/>
              </a:rPr>
              <a:t>to check that they have the Customer Account page layout assigned as the Master to the Sys Admin profile, and to change it if it’s not. They will not be able to complete Task 2 if they have the wrong page layout assigned to their profiles.</a:t>
            </a:r>
          </a:p>
          <a:p>
            <a:r>
              <a:rPr lang="en-GB" b="0" baseline="0" dirty="0">
                <a:solidFill>
                  <a:srgbClr val="000000"/>
                </a:solidFill>
                <a:ea typeface="Arial" pitchFamily="-112" charset="0"/>
                <a:cs typeface="Arial" pitchFamily="-112" charset="0"/>
                <a:sym typeface="Arial" pitchFamily="-112" charset="0"/>
              </a:rPr>
              <a:t>The reason they might have the wrong layout is that in </a:t>
            </a:r>
            <a:r>
              <a:rPr lang="en-US" b="0" dirty="0"/>
              <a:t>5-10 Your Turn: Create a Partner Account Page Layout, they were instructed to  assign the Partner Account layout to their profile to</a:t>
            </a:r>
            <a:r>
              <a:rPr lang="en-US" b="0" baseline="0" dirty="0"/>
              <a:t> test it, but then to change it back again to the Customer Account layout. If they did not complete this last step, they will have the wrong layout assigned.</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3002825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b="0" dirty="0">
                <a:solidFill>
                  <a:srgbClr val="000000"/>
                </a:solidFill>
                <a:ea typeface="Arial" pitchFamily="-112" charset="0"/>
                <a:cs typeface="Arial" pitchFamily="-112" charset="0"/>
                <a:sym typeface="Arial" pitchFamily="-112" charset="0"/>
              </a:rPr>
              <a:t>It is possible to get 2 sets of error messages: the first when system validation is triggered and the second when custom validation rules are</a:t>
            </a:r>
            <a:r>
              <a:rPr lang="en-US" b="0" baseline="0" dirty="0">
                <a:solidFill>
                  <a:srgbClr val="000000"/>
                </a:solidFill>
                <a:ea typeface="Arial" pitchFamily="-112" charset="0"/>
                <a:cs typeface="Arial" pitchFamily="-112" charset="0"/>
                <a:sym typeface="Arial" pitchFamily="-112" charset="0"/>
              </a:rPr>
              <a:t> triggered.</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6362720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Checkboxes and Long</a:t>
            </a:r>
            <a:r>
              <a:rPr lang="en-US" b="0" baseline="0" dirty="0">
                <a:solidFill>
                  <a:srgbClr val="000000"/>
                </a:solidFill>
                <a:ea typeface="Arial" pitchFamily="-112" charset="0"/>
                <a:cs typeface="Arial" pitchFamily="-112" charset="0"/>
                <a:sym typeface="Arial" pitchFamily="-112" charset="0"/>
              </a:rPr>
              <a:t> Text Area fields (as all other fields) can be made required on page layouts. This level of requirement is solely enforced through the UI (not the API). Validation rules could also be used to UNIVERSALLY enforce all fields (including </a:t>
            </a:r>
            <a:r>
              <a:rPr lang="en-US" b="0" baseline="0" dirty="0" err="1">
                <a:solidFill>
                  <a:srgbClr val="000000"/>
                </a:solidFill>
                <a:ea typeface="Arial" pitchFamily="-112" charset="0"/>
                <a:cs typeface="Arial" pitchFamily="-112" charset="0"/>
                <a:sym typeface="Arial" pitchFamily="-112" charset="0"/>
              </a:rPr>
              <a:t>picklists</a:t>
            </a:r>
            <a:r>
              <a:rPr lang="en-US" b="0" baseline="0" dirty="0">
                <a:solidFill>
                  <a:srgbClr val="000000"/>
                </a:solidFill>
                <a:ea typeface="Arial" pitchFamily="-112" charset="0"/>
                <a:cs typeface="Arial" pitchFamily="-112" charset="0"/>
                <a:sym typeface="Arial" pitchFamily="-112" charset="0"/>
              </a:rPr>
              <a:t> and long text area fields), which is covered in Custom Validation rules. </a:t>
            </a:r>
            <a:endParaRPr lang="en-US" b="0" dirty="0">
              <a:solidFill>
                <a:srgbClr val="000000"/>
              </a:solidFill>
              <a:ea typeface="Arial" pitchFamily="-112" charset="0"/>
              <a:cs typeface="Arial" pitchFamily="-112" charset="0"/>
              <a:sym typeface="Arial" pitchFamily="-112" charset="0"/>
            </a:endParaRP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8838732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0674599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You could write up some of these error conditions</a:t>
            </a:r>
            <a:r>
              <a:rPr lang="en-GB" b="0" baseline="0" dirty="0">
                <a:solidFill>
                  <a:srgbClr val="000000"/>
                </a:solidFill>
                <a:ea typeface="Arial" pitchFamily="-112" charset="0"/>
                <a:cs typeface="Arial" pitchFamily="-112" charset="0"/>
                <a:sym typeface="Arial" pitchFamily="-112" charset="0"/>
              </a:rPr>
              <a:t> in their Boolean form, to give real-world examples, but also to reassure students that validation rules are very often quite simple. For example, the</a:t>
            </a:r>
            <a:r>
              <a:rPr lang="en-US" baseline="0" dirty="0">
                <a:ea typeface="MS PGothic" charset="-128"/>
                <a:cs typeface="Times New Roman" pitchFamily="18" charset="0"/>
              </a:rPr>
              <a:t> Boolean form for the CC number example is the following: NOT( REGEX ( </a:t>
            </a:r>
            <a:r>
              <a:rPr lang="en-US" baseline="0" dirty="0" err="1">
                <a:ea typeface="MS PGothic" charset="-128"/>
                <a:cs typeface="Times New Roman" pitchFamily="18" charset="0"/>
              </a:rPr>
              <a:t>Credit_Card_No__c</a:t>
            </a:r>
            <a:r>
              <a:rPr lang="en-US" baseline="0" dirty="0">
                <a:ea typeface="MS PGothic" charset="-128"/>
                <a:cs typeface="Times New Roman" pitchFamily="18" charset="0"/>
              </a:rPr>
              <a:t> , "(d{16})?"))</a:t>
            </a:r>
            <a:endParaRPr lang="en-GB" b="0" baseline="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b="0" dirty="0"/>
              <a:t>The</a:t>
            </a:r>
            <a:r>
              <a:rPr lang="en-US" b="0" baseline="0" dirty="0"/>
              <a:t> Boolean form for the example seen earlier is the following:</a:t>
            </a:r>
            <a:endParaRPr lang="en-US" b="0" dirty="0"/>
          </a:p>
          <a:p>
            <a:pPr marL="245334" indent="-245334">
              <a:buFont typeface="Arial" pitchFamily="-112" charset="0"/>
              <a:buAutoNum type="arabicPeriod"/>
            </a:pPr>
            <a:r>
              <a:rPr lang="en-GB" dirty="0"/>
              <a:t>ISPICKVAL(</a:t>
            </a:r>
            <a:r>
              <a:rPr lang="en-GB" dirty="0" err="1"/>
              <a:t>StageName</a:t>
            </a:r>
            <a:r>
              <a:rPr lang="en-GB" dirty="0"/>
              <a:t>, "closed lost")&amp;&amp; ISPICKVAL(</a:t>
            </a:r>
            <a:r>
              <a:rPr lang="en-GB" dirty="0" err="1"/>
              <a:t>reason_lost__c</a:t>
            </a:r>
            <a:r>
              <a:rPr lang="en-GB" dirty="0"/>
              <a:t>, "")</a:t>
            </a:r>
          </a:p>
          <a:p>
            <a:pPr marL="245334" indent="-245334">
              <a:buFont typeface="Arial" pitchFamily="-112" charset="0"/>
              <a:buAutoNum type="arabicPeriod"/>
            </a:pPr>
            <a:r>
              <a:rPr lang="en-GB" dirty="0" err="1"/>
              <a:t>Closedate</a:t>
            </a:r>
            <a:r>
              <a:rPr lang="en-GB" dirty="0"/>
              <a:t> &lt; TODAY() </a:t>
            </a:r>
          </a:p>
          <a:p>
            <a:pPr marL="245334" indent="-245334">
              <a:buFont typeface="Arial" pitchFamily="-112" charset="0"/>
              <a:buAutoNum type="arabicPeriod"/>
            </a:pPr>
            <a:r>
              <a:rPr lang="en-US" baseline="0" dirty="0">
                <a:ea typeface="MS PGothic" charset="-128"/>
                <a:cs typeface="Times New Roman" pitchFamily="18" charset="0"/>
              </a:rPr>
              <a:t>NOT( REGEX ( </a:t>
            </a:r>
            <a:r>
              <a:rPr lang="en-US" baseline="0" dirty="0" err="1">
                <a:ea typeface="MS PGothic" charset="-128"/>
                <a:cs typeface="Times New Roman" pitchFamily="18" charset="0"/>
              </a:rPr>
              <a:t>Credit_Card_No__c</a:t>
            </a:r>
            <a:r>
              <a:rPr lang="en-US" baseline="0" dirty="0">
                <a:ea typeface="MS PGothic" charset="-128"/>
                <a:cs typeface="Times New Roman" pitchFamily="18" charset="0"/>
              </a:rPr>
              <a:t> , "(d{16})?"))</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9817829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US" b="0" dirty="0"/>
              <a:t>Because</a:t>
            </a:r>
            <a:r>
              <a:rPr lang="en-US" b="0" baseline="0" dirty="0"/>
              <a:t> data validation is based on “IS TRUE” you’re going to try to find the things you DON’T want.</a:t>
            </a:r>
            <a:endParaRPr lang="en-US" b="0" dirty="0"/>
          </a:p>
          <a:p>
            <a:r>
              <a:rPr lang="en-US" b="1" dirty="0"/>
              <a:t>Follow the Data Validation Design Methodology when building Rules. </a:t>
            </a:r>
          </a:p>
          <a:p>
            <a:r>
              <a:rPr lang="en-US" dirty="0"/>
              <a:t>A poorly designed Data Validation Rule can stop users from saving valid data.</a:t>
            </a:r>
          </a:p>
          <a:p>
            <a:r>
              <a:rPr lang="en-US" dirty="0"/>
              <a:t>When creating a validation rule consider all settings in your organization that can make a data validation rule fail such as assignment rules, field level security or fields being hidden on a page layout.</a:t>
            </a:r>
          </a:p>
          <a:p>
            <a:r>
              <a:rPr lang="en-US" dirty="0"/>
              <a:t>Be careful not to create two conflicting validation rules on the same field as users will not be able to save data.</a:t>
            </a:r>
          </a:p>
          <a:p>
            <a:endParaRPr lang="en-US" dirty="0"/>
          </a:p>
          <a:p>
            <a:r>
              <a:rPr lang="en-US" b="1" dirty="0"/>
              <a:t>Note:  </a:t>
            </a:r>
            <a:r>
              <a:rPr lang="en-US" dirty="0"/>
              <a:t>Step 3.  The expressions:	</a:t>
            </a:r>
            <a:r>
              <a:rPr lang="en-US" dirty="0" err="1"/>
              <a:t>Has_Support_Plan</a:t>
            </a:r>
            <a:r>
              <a:rPr lang="en-US" dirty="0"/>
              <a:t> __c = True</a:t>
            </a:r>
          </a:p>
          <a:p>
            <a:r>
              <a:rPr lang="en-US" dirty="0"/>
              <a:t>		</a:t>
            </a:r>
            <a:r>
              <a:rPr lang="en-US" baseline="0" dirty="0"/>
              <a:t>  </a:t>
            </a:r>
            <a:r>
              <a:rPr lang="en-US" dirty="0"/>
              <a:t>	</a:t>
            </a:r>
            <a:r>
              <a:rPr lang="en-US" dirty="0" err="1"/>
              <a:t>Has_Support_Plan</a:t>
            </a:r>
            <a:r>
              <a:rPr lang="en-US" dirty="0"/>
              <a:t> __c    are the same and return the same results.  </a:t>
            </a:r>
          </a:p>
          <a:p>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p:txBody>
      </p:sp>
      <p:sp>
        <p:nvSpPr>
          <p:cNvPr id="9" name="Slide Image Placeholder 8"/>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289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2734082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Point out that when a validation rule involves a date field and you choose</a:t>
            </a:r>
            <a:r>
              <a:rPr lang="en-GB" b="0" baseline="0" dirty="0">
                <a:solidFill>
                  <a:srgbClr val="000000"/>
                </a:solidFill>
                <a:ea typeface="Arial" pitchFamily="-112" charset="0"/>
                <a:cs typeface="Arial" pitchFamily="-112" charset="0"/>
                <a:sym typeface="Arial" pitchFamily="-112" charset="0"/>
              </a:rPr>
              <a:t> to display the error message next to the date field, the error message may be obscured by the date picker that pops up next to the date field. In this exercise, you will display the error message next to the Support Plan Expiration Date field, so you can demonstrate this issue.</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290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54288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This slide and the next 2 (the schema exercise and the objects graphic) can be covered in whatever order the instructor finds most useful.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104433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r>
              <a:rPr lang="en-GB" b="0" dirty="0">
                <a:solidFill>
                  <a:srgbClr val="000000"/>
                </a:solidFill>
                <a:ea typeface="Arial" pitchFamily="-112" charset="0"/>
                <a:cs typeface="Arial" pitchFamily="-112" charset="0"/>
                <a:sym typeface="Arial" pitchFamily="-112" charset="0"/>
              </a:rPr>
              <a:t>Point out that the previous</a:t>
            </a:r>
            <a:r>
              <a:rPr lang="en-GB" b="0" baseline="0" dirty="0">
                <a:solidFill>
                  <a:srgbClr val="000000"/>
                </a:solidFill>
                <a:ea typeface="Arial" pitchFamily="-112" charset="0"/>
                <a:cs typeface="Arial" pitchFamily="-112" charset="0"/>
                <a:sym typeface="Arial" pitchFamily="-112" charset="0"/>
              </a:rPr>
              <a:t> </a:t>
            </a:r>
            <a:r>
              <a:rPr lang="en-GB" b="0" dirty="0">
                <a:solidFill>
                  <a:srgbClr val="000000"/>
                </a:solidFill>
                <a:ea typeface="Arial" pitchFamily="-112" charset="0"/>
                <a:cs typeface="Arial" pitchFamily="-112" charset="0"/>
                <a:sym typeface="Arial" pitchFamily="-112" charset="0"/>
              </a:rPr>
              <a:t>exercise and this one </a:t>
            </a:r>
            <a:r>
              <a:rPr lang="en-GB" b="0" baseline="0" dirty="0">
                <a:solidFill>
                  <a:srgbClr val="000000"/>
                </a:solidFill>
                <a:ea typeface="Arial" pitchFamily="-112" charset="0"/>
                <a:cs typeface="Arial" pitchFamily="-112" charset="0"/>
                <a:sym typeface="Arial" pitchFamily="-112" charset="0"/>
              </a:rPr>
              <a:t>use ISBLANK to check for a value in a date field and here in a multi-select picklist. However, </a:t>
            </a:r>
            <a:r>
              <a:rPr lang="en-GB" dirty="0"/>
              <a:t>ISBLANK does not work with single select picklists! </a:t>
            </a:r>
          </a:p>
          <a:p>
            <a:r>
              <a:rPr lang="en-GB" dirty="0"/>
              <a:t>Use the following example for conditionally required picklists: </a:t>
            </a:r>
            <a:br>
              <a:rPr lang="en-GB" dirty="0"/>
            </a:br>
            <a:r>
              <a:rPr lang="en-GB" dirty="0"/>
              <a:t>ISPICKVAL(StageName, "prospecting") &amp;&amp; </a:t>
            </a:r>
            <a:br>
              <a:rPr lang="en-GB" dirty="0"/>
            </a:br>
            <a:r>
              <a:rPr lang="en-GB" dirty="0"/>
              <a:t>ISPICKVAL(Type, "") </a:t>
            </a:r>
          </a:p>
          <a:p>
            <a:r>
              <a:rPr lang="en-GB" dirty="0"/>
              <a:t>Be sure to point out there are no spaces in between the "" or it will be seen as a value. </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pPr eaLnBrk="1" hangingPunct="1">
              <a:buFontTx/>
              <a:buNone/>
            </a:pPr>
            <a:endParaRPr lang="en-US" i="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291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5142675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9" name="Slide Image Placeholder 8"/>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292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891145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239713" y="763588"/>
            <a:ext cx="6835775" cy="3846512"/>
          </a:xfrm>
        </p:spPr>
      </p:sp>
      <p:sp>
        <p:nvSpPr>
          <p:cNvPr id="9" name="Notes Placeholder 8"/>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sz="1000" b="0" i="0" kern="1200" dirty="0">
                <a:solidFill>
                  <a:schemeClr val="tx1"/>
                </a:solidFill>
                <a:ea typeface="+mn-ea"/>
              </a:rPr>
              <a:t>For Spring ‘14, all English ADM201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Support agents at AW Computing need to track the product type and series when creating cases. How can an administrator ensure that the product type selected determines the values available for the series? </a:t>
            </a:r>
            <a:r>
              <a:rPr lang="en-US" dirty="0"/>
              <a:t/>
            </a:r>
            <a:br>
              <a:rPr lang="en-US" dirty="0"/>
            </a:br>
            <a:r>
              <a:rPr lang="en-US" sz="1000" b="0" i="0" kern="1200" dirty="0">
                <a:solidFill>
                  <a:schemeClr val="tx1"/>
                </a:solidFill>
                <a:ea typeface="+mn-ea"/>
              </a:rPr>
              <a:t>An administrator can create two </a:t>
            </a:r>
            <a:r>
              <a:rPr lang="en-US" sz="1000" b="0" i="0" kern="1200" dirty="0" err="1">
                <a:solidFill>
                  <a:schemeClr val="tx1"/>
                </a:solidFill>
                <a:ea typeface="+mn-ea"/>
              </a:rPr>
              <a:t>picklists</a:t>
            </a:r>
            <a:r>
              <a:rPr lang="en-US" sz="1000" b="0" i="0" kern="1200" dirty="0">
                <a:solidFill>
                  <a:schemeClr val="tx1"/>
                </a:solidFill>
                <a:ea typeface="+mn-ea"/>
              </a:rPr>
              <a:t> and then link the </a:t>
            </a:r>
            <a:r>
              <a:rPr lang="en-US" sz="1000" b="0" i="0" kern="1200" dirty="0" err="1">
                <a:solidFill>
                  <a:schemeClr val="tx1"/>
                </a:solidFill>
                <a:ea typeface="+mn-ea"/>
              </a:rPr>
              <a:t>picklists</a:t>
            </a:r>
            <a:r>
              <a:rPr lang="en-US" sz="1000" b="0" i="0" kern="1200" dirty="0">
                <a:solidFill>
                  <a:schemeClr val="tx1"/>
                </a:solidFill>
                <a:ea typeface="+mn-ea"/>
              </a:rPr>
              <a:t> together to create a controlling-dependent relationship. The product type field will be the controlling picklist and the series field will be the dependent picklist. </a:t>
            </a:r>
            <a:r>
              <a:rPr lang="en-US" dirty="0"/>
              <a:t/>
            </a:r>
            <a:br>
              <a:rPr lang="en-US" dirty="0"/>
            </a:br>
            <a:r>
              <a:rPr lang="en-US" dirty="0"/>
              <a:t/>
            </a:r>
            <a:br>
              <a:rPr lang="en-US" dirty="0"/>
            </a:br>
            <a:r>
              <a:rPr lang="en-US" sz="1000" b="0" i="0" kern="1200" dirty="0">
                <a:solidFill>
                  <a:schemeClr val="tx1"/>
                </a:solidFill>
                <a:ea typeface="+mn-ea"/>
              </a:rPr>
              <a:t>2. AW Computing populates the Industry field on each account record. The sales team wants the industry information displayed on related opportunity records and updated when the value is updated on the account record. How can an administrator meet this requirement? </a:t>
            </a:r>
            <a:r>
              <a:rPr lang="en-US" dirty="0"/>
              <a:t/>
            </a:r>
            <a:br>
              <a:rPr lang="en-US" dirty="0"/>
            </a:br>
            <a:r>
              <a:rPr lang="en-US" sz="1000" b="0" i="0" kern="1200" dirty="0">
                <a:solidFill>
                  <a:schemeClr val="tx1"/>
                </a:solidFill>
                <a:ea typeface="+mn-ea"/>
              </a:rPr>
              <a:t>The administrator can create a cross-object formula field on the opportunity that references the Industry field from the parent account. When the Industry field is updated on the account, the formula field will automatically display the new value on the opportunity. </a:t>
            </a:r>
            <a:r>
              <a:rPr lang="en-US" dirty="0"/>
              <a:t/>
            </a:r>
            <a:br>
              <a:rPr lang="en-US" dirty="0"/>
            </a:br>
            <a:r>
              <a:rPr lang="en-US" dirty="0"/>
              <a:t/>
            </a:r>
            <a:br>
              <a:rPr lang="en-US" dirty="0"/>
            </a:br>
            <a:r>
              <a:rPr lang="en-US" sz="1000" b="0" i="0" kern="1200" dirty="0">
                <a:solidFill>
                  <a:schemeClr val="tx1"/>
                </a:solidFill>
                <a:ea typeface="+mn-ea"/>
              </a:rPr>
              <a:t>3. What automatically occurs when a custom field is deleted? </a:t>
            </a:r>
            <a:r>
              <a:rPr lang="en-US" dirty="0"/>
              <a:t/>
            </a:r>
            <a:br>
              <a:rPr lang="en-US" dirty="0"/>
            </a:br>
            <a:r>
              <a:rPr lang="en-US" sz="1000" b="0" i="0" kern="1200" dirty="0">
                <a:solidFill>
                  <a:schemeClr val="tx1"/>
                </a:solidFill>
                <a:ea typeface="+mn-ea"/>
              </a:rPr>
              <a:t>When a custom field is deleted, the field is removed from associated page layouts and all field data is deleted. Deleted fields and their data are stored for a maximum of 15 days, during which they can be undeleted or permanently erased. </a:t>
            </a:r>
            <a:r>
              <a:rPr lang="en-US" dirty="0"/>
              <a:t/>
            </a:r>
            <a:br>
              <a:rPr lang="en-US" dirty="0"/>
            </a:b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293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9653306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r>
              <a:rPr lang="en-US" sz="1000" b="0" i="0" kern="1200" dirty="0">
                <a:solidFill>
                  <a:schemeClr val="tx1"/>
                </a:solidFill>
                <a:ea typeface="+mn-ea"/>
              </a:rPr>
              <a:t>4. An administrator at AW Computing created custom fields on the Opportunity object for Discount Percentage and Amount after Discount. The sales team wants these fields to be grouped together on the opportunity record. How can an administrator meet this requirement? </a:t>
            </a:r>
            <a:r>
              <a:rPr lang="en-US" dirty="0"/>
              <a:t/>
            </a:r>
            <a:br>
              <a:rPr lang="en-US" dirty="0"/>
            </a:br>
            <a:r>
              <a:rPr lang="en-US" sz="1000" b="0" i="0" kern="1200" dirty="0">
                <a:solidFill>
                  <a:schemeClr val="tx1"/>
                </a:solidFill>
                <a:ea typeface="+mn-ea"/>
              </a:rPr>
              <a:t>The page layout controls the fields, sections, related lists, and buttons that appear when users view or edit a record. An administrator can create a new section on the opportunity page layout and add the custom fields to the section. </a:t>
            </a:r>
            <a:r>
              <a:rPr lang="en-US" dirty="0"/>
              <a:t/>
            </a:r>
            <a:br>
              <a:rPr lang="en-US" dirty="0"/>
            </a:br>
            <a:r>
              <a:rPr lang="en-US" dirty="0"/>
              <a:t/>
            </a:r>
            <a:br>
              <a:rPr lang="en-US" dirty="0"/>
            </a:br>
            <a:r>
              <a:rPr lang="en-US" sz="1000" b="0" i="0" kern="1200" dirty="0">
                <a:solidFill>
                  <a:schemeClr val="tx1"/>
                </a:solidFill>
                <a:ea typeface="+mn-ea"/>
              </a:rPr>
              <a:t>5. The support team at AW Computing wants two different business processes for cases: one for tracking feature requests and one for tracking customer support issues. Each process needs to have a different set of case statuses. How can an administrator meet this requirement? </a:t>
            </a:r>
            <a:r>
              <a:rPr lang="en-US" dirty="0"/>
              <a:t/>
            </a:r>
            <a:br>
              <a:rPr lang="en-US" dirty="0"/>
            </a:br>
            <a:r>
              <a:rPr lang="en-US" sz="1000" b="0" i="0" kern="1200" dirty="0">
                <a:solidFill>
                  <a:schemeClr val="tx1"/>
                </a:solidFill>
                <a:ea typeface="+mn-ea"/>
              </a:rPr>
              <a:t>An administrator can create one record type and support process for feature requests. The support process would only have the case statuses specific to feature requests. The administrator can create another record type and support process for customer support issues. The support process would only have the case statuses specific to customer support issues. </a:t>
            </a:r>
            <a:r>
              <a:rPr lang="en-US" dirty="0"/>
              <a:t/>
            </a:r>
            <a:br>
              <a:rPr lang="en-US" dirty="0"/>
            </a:br>
            <a:r>
              <a:rPr lang="en-US" dirty="0"/>
              <a:t/>
            </a:r>
            <a:br>
              <a:rPr lang="en-US" dirty="0"/>
            </a:br>
            <a:r>
              <a:rPr lang="en-US" sz="1000" b="0" i="0" kern="1200" dirty="0">
                <a:solidFill>
                  <a:schemeClr val="tx1"/>
                </a:solidFill>
                <a:ea typeface="+mn-ea"/>
              </a:rPr>
              <a:t>6. An administrator created a validation rule to ensure that users do not change the Close Date of an opportunity to a day in the past. What happens when a users tries to save an opportunity that has a Close Date from last month? </a:t>
            </a:r>
            <a:r>
              <a:rPr lang="en-US" dirty="0"/>
              <a:t/>
            </a:r>
            <a:br>
              <a:rPr lang="en-US" dirty="0"/>
            </a:br>
            <a:r>
              <a:rPr lang="en-US" sz="1000" b="0" i="0" kern="1200" dirty="0">
                <a:solidFill>
                  <a:schemeClr val="tx1"/>
                </a:solidFill>
                <a:ea typeface="+mn-ea"/>
              </a:rPr>
              <a:t>A validation rule allows you to specify your own business-specific criteria to prevent users from saving invalid data in one or more fields. If a user enters an invalid Close Date, the error message defined in the validation rule displays on the record and the record will not save.</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5440545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0830703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9003965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0580529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7416742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299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1271559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lnSpcReduction="10000"/>
          </a:bodyPr>
          <a:lstStyle/>
          <a:p>
            <a:pPr defTabSz="981334">
              <a:spcBef>
                <a:spcPts val="0"/>
              </a:spcBef>
              <a:buClrTx/>
              <a:defRPr/>
            </a:pPr>
            <a:r>
              <a:rPr lang="en-US" b="1" dirty="0">
                <a:solidFill>
                  <a:schemeClr val="tx1"/>
                </a:solidFill>
              </a:rPr>
              <a:t>Teaching Points</a:t>
            </a:r>
          </a:p>
          <a:p>
            <a:pPr marL="228600" indent="-228600" defTabSz="981334">
              <a:spcBef>
                <a:spcPts val="0"/>
              </a:spcBef>
              <a:buClrTx/>
              <a:buFont typeface="+mj-lt"/>
              <a:buAutoNum type="arabicPeriod"/>
              <a:defRPr/>
            </a:pPr>
            <a:r>
              <a:rPr lang="en-US" baseline="0" dirty="0">
                <a:solidFill>
                  <a:schemeClr val="tx1"/>
                </a:solidFill>
              </a:rPr>
              <a:t>The Data Import Wizard was introduced in beta in Winter ‘14 and came out of beta in Spring ‘14. It is enabled in all organizations.</a:t>
            </a:r>
          </a:p>
          <a:p>
            <a:pPr marL="228600" indent="-228600" defTabSz="981334">
              <a:spcBef>
                <a:spcPts val="0"/>
              </a:spcBef>
              <a:buClrTx/>
              <a:buFont typeface="+mj-lt"/>
              <a:buAutoNum type="arabicPeriod"/>
              <a:defRPr/>
            </a:pPr>
            <a:r>
              <a:rPr lang="en-US" baseline="0" dirty="0">
                <a:solidFill>
                  <a:schemeClr val="tx1"/>
                </a:solidFill>
              </a:rPr>
              <a:t>Users with the “Import Personal Contacts,”  “Import Leads,” or “Import Solutions” permissions will also be able to access the Data Import Wizard in My Settings. </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As of Spring ‘16 there is a new user Profile permission to import custom objects entitled “Import Custom Objects.”</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As of Spring ’16, </a:t>
            </a:r>
            <a:r>
              <a:rPr lang="en-US" b="1" baseline="0" dirty="0">
                <a:solidFill>
                  <a:schemeClr val="tx1"/>
                </a:solidFill>
              </a:rPr>
              <a:t>the individual person account import wizard remains accessible only from the Legacy Data Import Tools </a:t>
            </a:r>
            <a:r>
              <a:rPr lang="en-US" baseline="0" dirty="0">
                <a:solidFill>
                  <a:schemeClr val="tx1"/>
                </a:solidFill>
              </a:rPr>
              <a:t>page until it's officially retired.  </a:t>
            </a:r>
            <a:br>
              <a:rPr lang="en-US" baseline="0" dirty="0">
                <a:solidFill>
                  <a:schemeClr val="tx1"/>
                </a:solidFill>
              </a:rPr>
            </a:br>
            <a:r>
              <a:rPr lang="en-US" baseline="0" dirty="0">
                <a:solidFill>
                  <a:schemeClr val="tx1"/>
                </a:solidFill>
              </a:rPr>
              <a:t>From Setup, click </a:t>
            </a:r>
            <a:r>
              <a:rPr lang="en-US" b="1" baseline="0" dirty="0">
                <a:solidFill>
                  <a:schemeClr val="tx1"/>
                </a:solidFill>
              </a:rPr>
              <a:t>Data Management | Data Import Wizard</a:t>
            </a:r>
            <a:r>
              <a:rPr lang="en-US" baseline="0" dirty="0">
                <a:solidFill>
                  <a:schemeClr val="tx1"/>
                </a:solidFill>
              </a:rPr>
              <a:t>. On the Data Import Wizard home page, click </a:t>
            </a:r>
            <a:r>
              <a:rPr lang="en-US" b="1" baseline="0" dirty="0">
                <a:solidFill>
                  <a:schemeClr val="tx1"/>
                </a:solidFill>
              </a:rPr>
              <a:t>Legacy Data Import Tools</a:t>
            </a:r>
            <a:r>
              <a:rPr lang="en-US" baseline="0" dirty="0">
                <a:solidFill>
                  <a:schemeClr val="tx1"/>
                </a:solidFill>
              </a:rPr>
              <a:t>.</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As of Spring ‘16, Campaign Member Status has been added as a data update option. Importing contacts and person accounts as campaign members is also available.</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As of Spring ‘16, the Data Import Wizard is also available from the Tools list on the following object homepages (available in both Classic and Lightning Experience):</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Contacts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Leads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Custom Objects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Person Accounts</a:t>
            </a:r>
          </a:p>
          <a:p>
            <a:pPr marL="974725" marR="0" lvl="3" indent="-285750" algn="l" defTabSz="981334" rtl="0" eaLnBrk="1" fontAlgn="auto" latinLnBrk="0" hangingPunct="1">
              <a:lnSpc>
                <a:spcPct val="100000"/>
              </a:lnSpc>
              <a:spcBef>
                <a:spcPts val="0"/>
              </a:spcBef>
              <a:spcAft>
                <a:spcPts val="0"/>
              </a:spcAft>
              <a:buClrTx/>
              <a:buSzTx/>
              <a:buFont typeface="Arial"/>
              <a:buChar char="•"/>
              <a:tabLst/>
              <a:defRPr/>
            </a:pPr>
            <a:r>
              <a:rPr lang="en-US" baseline="0" dirty="0">
                <a:solidFill>
                  <a:schemeClr val="tx1"/>
                </a:solidFill>
                <a:latin typeface="Salesforce Sans" panose="020B0505020202020203" pitchFamily="34" charset="0"/>
              </a:rPr>
              <a:t>Knowledge Articles</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r>
              <a:rPr lang="en-US" sz="1000" b="0" i="0" kern="1200" dirty="0">
                <a:solidFill>
                  <a:schemeClr val="tx1"/>
                </a:solidFill>
                <a:ea typeface="+mn-ea"/>
              </a:rPr>
              <a:t>The Data Import Wizard is supported in these browsers:</a:t>
            </a:r>
          </a:p>
          <a:p>
            <a:pPr marL="517525" marR="0" lvl="1" indent="-28575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sz="1000" b="0" i="0" kern="1200" dirty="0">
                <a:solidFill>
                  <a:schemeClr val="tx1"/>
                </a:solidFill>
                <a:latin typeface="Salesforce Sans" panose="020B0505020202020203" pitchFamily="34" charset="0"/>
                <a:ea typeface="+mn-ea"/>
              </a:rPr>
              <a:t>Google Chrome™ version 29 and later</a:t>
            </a:r>
          </a:p>
          <a:p>
            <a:pPr lvl="2">
              <a:buFont typeface="Wingdings" pitchFamily="2" charset="2"/>
              <a:buChar char="§"/>
            </a:pPr>
            <a:r>
              <a:rPr lang="en-US" sz="1000" b="0" i="0" kern="1200" dirty="0">
                <a:solidFill>
                  <a:schemeClr val="tx1"/>
                </a:solidFill>
                <a:latin typeface="Salesforce Sans" panose="020B0505020202020203" pitchFamily="34" charset="0"/>
                <a:ea typeface="+mn-ea"/>
              </a:rPr>
              <a:t>Mozilla® Firefox® version 23 and later</a:t>
            </a:r>
          </a:p>
          <a:p>
            <a:pPr lvl="2">
              <a:buFont typeface="Wingdings" pitchFamily="2" charset="2"/>
              <a:buChar char="§"/>
            </a:pPr>
            <a:r>
              <a:rPr lang="en-US" sz="1000" b="0" i="0" kern="1200" dirty="0">
                <a:solidFill>
                  <a:schemeClr val="tx1"/>
                </a:solidFill>
                <a:latin typeface="Salesforce Sans" panose="020B0505020202020203" pitchFamily="34" charset="0"/>
                <a:ea typeface="+mn-ea"/>
              </a:rPr>
              <a:t>Microsoft® Internet Explorer® version 9 and later</a:t>
            </a:r>
          </a:p>
          <a:p>
            <a:pPr lvl="2">
              <a:buFont typeface="Wingdings" pitchFamily="2" charset="2"/>
              <a:buChar char="§"/>
            </a:pPr>
            <a:r>
              <a:rPr lang="en-US" sz="1000" b="0" i="0" kern="1200" dirty="0">
                <a:solidFill>
                  <a:schemeClr val="tx1"/>
                </a:solidFill>
                <a:latin typeface="Salesforce Sans" panose="020B0505020202020203" pitchFamily="34" charset="0"/>
                <a:ea typeface="+mn-ea"/>
              </a:rPr>
              <a:t>Apple® Safari® version 5 and later</a:t>
            </a:r>
          </a:p>
          <a:p>
            <a:pPr marL="285750" marR="0" lvl="0" indent="-285750" algn="l" defTabSz="981334" rtl="0" eaLnBrk="1" fontAlgn="auto" latinLnBrk="0" hangingPunct="1">
              <a:lnSpc>
                <a:spcPct val="100000"/>
              </a:lnSpc>
              <a:spcBef>
                <a:spcPts val="0"/>
              </a:spcBef>
              <a:spcAft>
                <a:spcPts val="0"/>
              </a:spcAft>
              <a:buClrTx/>
              <a:buSzTx/>
              <a:buFont typeface="+mj-lt"/>
              <a:buAutoNum type="arabicPeriod"/>
              <a:tabLst/>
              <a:defRPr/>
            </a:pP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b="0" dirty="0">
              <a:solidFill>
                <a:schemeClr val="tx1"/>
              </a:solidFill>
            </a:endParaRPr>
          </a:p>
          <a:p>
            <a:pPr defTabSz="981334">
              <a:spcBef>
                <a:spcPts val="0"/>
              </a:spcBef>
              <a:buClrTx/>
              <a:defRPr/>
            </a:pPr>
            <a:r>
              <a:rPr lang="en-US" b="0" dirty="0">
                <a:solidFill>
                  <a:schemeClr val="tx1"/>
                </a:solidFill>
              </a:rPr>
              <a:t>As of Spring ‘16, Accounts</a:t>
            </a:r>
            <a:r>
              <a:rPr lang="en-US" b="0" baseline="0" dirty="0">
                <a:solidFill>
                  <a:schemeClr val="tx1"/>
                </a:solidFill>
              </a:rPr>
              <a:t>, Contacts and Leads have the option to add these records to campaigns when a user adds or updates a record.</a:t>
            </a:r>
            <a:endParaRPr lang="en-US" b="0"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60736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870174"/>
            <a:ext cx="5852160" cy="4011266"/>
          </a:xfrm>
          <a:prstGeom prst="rect">
            <a:avLst/>
          </a:prstGeom>
        </p:spPr>
        <p:txBody>
          <a:bodyPr lIns="98133" tIns="49067" rIns="98133" bIns="49067">
            <a:normAutofit/>
          </a:bodyPr>
          <a:lstStyle/>
          <a:p>
            <a:pPr defTabSz="981334">
              <a:spcBef>
                <a:spcPts val="0"/>
              </a:spcBef>
              <a:buClrTx/>
              <a:defRPr/>
            </a:pPr>
            <a:r>
              <a:rPr lang="en-US" b="1" dirty="0">
                <a:solidFill>
                  <a:schemeClr val="tx1"/>
                </a:solidFill>
              </a:rPr>
              <a:t>Description:</a:t>
            </a:r>
          </a:p>
          <a:p>
            <a:pPr defTabSz="981334">
              <a:spcBef>
                <a:spcPts val="0"/>
              </a:spcBef>
              <a:buClrTx/>
              <a:defRPr/>
            </a:pPr>
            <a:r>
              <a:rPr lang="en-US" dirty="0">
                <a:solidFill>
                  <a:schemeClr val="tx1"/>
                </a:solidFill>
              </a:rPr>
              <a:t>This</a:t>
            </a:r>
            <a:r>
              <a:rPr lang="en-US" baseline="0" dirty="0">
                <a:solidFill>
                  <a:schemeClr val="tx1"/>
                </a:solidFill>
              </a:rPr>
              <a:t> is the safe harbor statement.</a:t>
            </a: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solidFill>
                  <a:prstClr val="black"/>
                </a:solidFill>
              </a:rPr>
              <a:pPr algn="ctr"/>
              <a:t>3</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latin typeface="Salesforce Sans" panose="020B0505020202020203" pitchFamily="34" charset="0"/>
              </a:rPr>
              <a:t>Course Title Goes Here</a:t>
            </a:r>
          </a:p>
        </p:txBody>
      </p:sp>
    </p:spTree>
    <p:extLst>
      <p:ext uri="{BB962C8B-B14F-4D97-AF65-F5344CB8AC3E}">
        <p14:creationId xmlns:p14="http://schemas.microsoft.com/office/powerpoint/2010/main" val="1632478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sz="1000" b="0" i="0" kern="1200" dirty="0">
                <a:solidFill>
                  <a:schemeClr val="tx1"/>
                </a:solidFill>
                <a:effectLst/>
                <a:latin typeface="Salesforce Sans" panose="020B0505020202020203" pitchFamily="34" charset="0"/>
                <a:ea typeface="+mn-ea"/>
                <a:cs typeface="Arial" pitchFamily="34" charset="0"/>
              </a:rPr>
              <a:t>As of Winter 2017, contacts can be added to multiple accounts if the "Allow users to relate a contact to multiple accounts" setting is turned on in the</a:t>
            </a:r>
            <a:r>
              <a:rPr lang="en-US" sz="1000" b="0" i="0" kern="1200" baseline="0" dirty="0">
                <a:solidFill>
                  <a:schemeClr val="tx1"/>
                </a:solidFill>
                <a:effectLst/>
                <a:latin typeface="Salesforce Sans" panose="020B0505020202020203" pitchFamily="34" charset="0"/>
                <a:ea typeface="+mn-ea"/>
                <a:cs typeface="Arial" pitchFamily="34" charset="0"/>
              </a:rPr>
              <a:t> a</a:t>
            </a:r>
            <a:r>
              <a:rPr lang="en-US" sz="1000" b="0" i="0" kern="1200" dirty="0">
                <a:solidFill>
                  <a:schemeClr val="tx1"/>
                </a:solidFill>
                <a:effectLst/>
                <a:latin typeface="Salesforce Sans" panose="020B0505020202020203" pitchFamily="34" charset="0"/>
                <a:ea typeface="+mn-ea"/>
                <a:cs typeface="Arial" pitchFamily="34" charset="0"/>
              </a:rPr>
              <a:t>ccount settings.  Admin needs to Customize both the Account and Contact Page Layouts to</a:t>
            </a:r>
            <a:r>
              <a:rPr lang="en-US" sz="1000" b="0" i="0" kern="1200" baseline="0" dirty="0">
                <a:solidFill>
                  <a:schemeClr val="tx1"/>
                </a:solidFill>
                <a:effectLst/>
                <a:latin typeface="Salesforce Sans" panose="020B0505020202020203" pitchFamily="34" charset="0"/>
                <a:ea typeface="+mn-ea"/>
                <a:cs typeface="Arial" pitchFamily="34" charset="0"/>
              </a:rPr>
              <a:t> display the related contacts related list instead of or in additional to the contacts related list</a:t>
            </a:r>
            <a:r>
              <a:rPr lang="en-US" sz="1000" b="0" i="0" kern="1200" dirty="0">
                <a:solidFill>
                  <a:schemeClr val="tx1"/>
                </a:solidFill>
                <a:effectLst/>
                <a:latin typeface="Salesforce Sans" panose="020B0505020202020203" pitchFamily="34" charset="0"/>
                <a:ea typeface="+mn-ea"/>
                <a:cs typeface="Arial" pitchFamily="34" charset="0"/>
              </a:rPr>
              <a:t>.  Please see help and training for the nuances to multiple contacts to accounts.</a:t>
            </a:r>
            <a:endParaRPr lang="en-US" dirty="0">
              <a:sym typeface="Arial" pitchFamily="-112" charset="0"/>
            </a:endParaRPr>
          </a:p>
          <a:p>
            <a:pPr defTabSz="981334">
              <a:defRPr/>
            </a:pPr>
            <a:r>
              <a:rPr lang="en-GB" dirty="0">
                <a:sym typeface="Arial" pitchFamily="-112" charset="0"/>
              </a:rPr>
              <a:t>Explain that the headings along the top (Marketing, Sales, Call Center) are called apps – logical groupings of objects and tabs – which align</a:t>
            </a:r>
            <a:r>
              <a:rPr lang="en-GB" baseline="0" dirty="0">
                <a:sym typeface="Arial" pitchFamily="-112" charset="0"/>
              </a:rPr>
              <a:t> with the clouds we talked about in the previous module. Notice that there is some overlap, with some objects featuring in more than one app/cloud.</a:t>
            </a:r>
            <a:r>
              <a:rPr lang="en-US" baseline="0" dirty="0">
                <a:sym typeface="Arial" pitchFamily="-112" charset="0"/>
              </a:rPr>
              <a:t> </a:t>
            </a:r>
            <a:r>
              <a:rPr lang="en-US" dirty="0">
                <a:sym typeface="Arial" pitchFamily="-112" charset="0"/>
              </a:rPr>
              <a:t>For example, support reps will want to see account and contact information, and sales reps will need</a:t>
            </a:r>
            <a:r>
              <a:rPr lang="en-US" baseline="0" dirty="0">
                <a:sym typeface="Arial" pitchFamily="-112" charset="0"/>
              </a:rPr>
              <a:t> to see leads t</a:t>
            </a:r>
            <a:r>
              <a:rPr lang="en-US" dirty="0">
                <a:sym typeface="Arial" pitchFamily="-112" charset="0"/>
              </a:rPr>
              <a:t>o be aware of any marketing campaigns going on. This is the Salesforce 360 degree view, that allows people working in different functions, teams and departments to see data from other areas, so they get a complete view of the customer, no matter the capacity they are working in.</a:t>
            </a:r>
          </a:p>
          <a:p>
            <a:pPr defTabSz="981334">
              <a:defRPr/>
            </a:pPr>
            <a:r>
              <a:rPr lang="en-GB" dirty="0">
                <a:sym typeface="Arial" pitchFamily="-112" charset="0"/>
              </a:rPr>
              <a:t>At this point you can introduce</a:t>
            </a:r>
            <a:r>
              <a:rPr lang="en-GB" baseline="0" dirty="0">
                <a:sym typeface="Arial" pitchFamily="-112" charset="0"/>
              </a:rPr>
              <a:t> the custom recruiting objects and the idea of a custom app under which to group them. Without going into a lot of detail, explain how the Job Application object is a junction object with two master-detail relationship fields (special type of lookup) that allows many-to-many relationships – an applicant can apply to many positions, and a position can have many applicants.</a:t>
            </a:r>
            <a:endParaRPr lang="en-US" dirty="0">
              <a:sym typeface="Arial" pitchFamily="-112" charset="0"/>
            </a:endParaRPr>
          </a:p>
          <a:p>
            <a:endParaRPr lang="en-US" dirty="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3788266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This</a:t>
            </a:r>
            <a:r>
              <a:rPr lang="en-US" baseline="0" dirty="0">
                <a:solidFill>
                  <a:schemeClr val="tx1"/>
                </a:solidFill>
              </a:rPr>
              <a:t> is the same image used to describe an object in Salesforce in module 1.  </a:t>
            </a:r>
          </a:p>
          <a:p>
            <a:pPr defTabSz="981334">
              <a:spcBef>
                <a:spcPts val="0"/>
              </a:spcBef>
              <a:buClrTx/>
              <a:defRPr/>
            </a:pPr>
            <a:r>
              <a:rPr lang="en-US" baseline="0" dirty="0">
                <a:solidFill>
                  <a:schemeClr val="tx1"/>
                </a:solidFill>
              </a:rPr>
              <a:t>If columns in the import file do not exist as fields in Salesforce, they need to be created prior to import.</a:t>
            </a:r>
            <a:endParaRPr lang="en-US"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defTabSz="981334">
              <a:spcBef>
                <a:spcPts val="0"/>
              </a:spcBef>
              <a:buClrTx/>
              <a:defRPr/>
            </a:pPr>
            <a:r>
              <a:rPr lang="en-US" dirty="0">
                <a:solidFill>
                  <a:schemeClr val="tx1"/>
                </a:solidFill>
              </a:rPr>
              <a:t>Use a list view to illustrate</a:t>
            </a:r>
            <a:r>
              <a:rPr lang="en-US" baseline="0" dirty="0">
                <a:solidFill>
                  <a:schemeClr val="tx1"/>
                </a:solidFill>
              </a:rPr>
              <a:t> what a data file could/should look like.</a:t>
            </a:r>
            <a:endParaRPr lang="en-US" dirty="0">
              <a:solidFill>
                <a:schemeClr val="tx1"/>
              </a:solidFill>
            </a:endParaRPr>
          </a:p>
          <a:p>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301</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896058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7521944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“(New Records)” indicates that the behavior described only applies when new records are created during an import, not when existing records are being updated</a:t>
            </a:r>
            <a:r>
              <a:rPr lang="en-US" baseline="0" dirty="0">
                <a:solidFill>
                  <a:schemeClr val="tx1"/>
                </a:solidFill>
              </a:rPr>
              <a:t> only.</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303</a:t>
            </a:fld>
            <a:endParaRPr lang="en-US" sz="900" dirty="0"/>
          </a:p>
        </p:txBody>
      </p:sp>
      <p:sp>
        <p:nvSpPr>
          <p:cNvPr id="6" name="Header Placeholder 5"/>
          <p:cNvSpPr>
            <a:spLocks noGrp="1"/>
          </p:cNvSpPr>
          <p:nvPr>
            <p:ph type="hdr" sz="quarter" idx="12"/>
          </p:nvPr>
        </p:nvSpPr>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2619957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Point out that the Salesforce.com ID can be used to match any object, but don’t go into detail. The Salesforce record ID will be covered</a:t>
            </a:r>
            <a:r>
              <a:rPr lang="en-US" baseline="0" dirty="0">
                <a:solidFill>
                  <a:schemeClr val="tx1"/>
                </a:solidFill>
              </a:rPr>
              <a:t> in detail in the next topic.</a:t>
            </a:r>
            <a:endParaRPr lang="en-US" dirty="0">
              <a:solidFill>
                <a:schemeClr val="tx1"/>
              </a:solidFill>
            </a:endParaRPr>
          </a:p>
          <a:p>
            <a:pPr defTabSz="981334">
              <a:spcBef>
                <a:spcPts val="0"/>
              </a:spcBef>
              <a:buClrTx/>
              <a:defRPr/>
            </a:pPr>
            <a:r>
              <a:rPr lang="en-US" b="0" dirty="0">
                <a:solidFill>
                  <a:schemeClr val="tx1"/>
                </a:solidFill>
              </a:rPr>
              <a:t>Campaign Members does</a:t>
            </a:r>
            <a:r>
              <a:rPr lang="en-US" b="0" baseline="0" dirty="0">
                <a:solidFill>
                  <a:schemeClr val="tx1"/>
                </a:solidFill>
              </a:rPr>
              <a:t> not have options for import – update only.</a:t>
            </a:r>
            <a:endParaRPr lang="en-US" b="0"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4512513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1050437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r>
              <a:rPr lang="en-US" dirty="0"/>
              <a:t>If students can’t see the </a:t>
            </a:r>
            <a:r>
              <a:rPr lang="en-US" b="1" dirty="0"/>
              <a:t>Map</a:t>
            </a:r>
            <a:r>
              <a:rPr lang="en-US" baseline="0" dirty="0"/>
              <a:t> </a:t>
            </a:r>
            <a:r>
              <a:rPr lang="en-US" dirty="0"/>
              <a:t>button in the pop-up</a:t>
            </a:r>
            <a:r>
              <a:rPr lang="en-US" baseline="0" dirty="0"/>
              <a:t> screen, have them zoom out of their browser, and they should be able to see it (</a:t>
            </a:r>
            <a:r>
              <a:rPr lang="en-US" b="1" baseline="0" dirty="0"/>
              <a:t>CTRL - </a:t>
            </a:r>
            <a:r>
              <a:rPr lang="en-US" baseline="0" dirty="0"/>
              <a:t>). </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7582096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5360867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6330858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309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4480249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310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40896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b="0" dirty="0">
                <a:solidFill>
                  <a:srgbClr val="000000"/>
                </a:solidFill>
                <a:ea typeface="Arial" pitchFamily="-112" charset="0"/>
                <a:cs typeface="Arial" pitchFamily="-112" charset="0"/>
                <a:sym typeface="Arial" pitchFamily="-112" charset="0"/>
              </a:rPr>
              <a:t>Use</a:t>
            </a:r>
            <a:r>
              <a:rPr lang="en-US" b="0" baseline="0" dirty="0">
                <a:solidFill>
                  <a:srgbClr val="000000"/>
                </a:solidFill>
                <a:ea typeface="Arial" pitchFamily="-112" charset="0"/>
                <a:cs typeface="Arial" pitchFamily="-112" charset="0"/>
                <a:sym typeface="Arial" pitchFamily="-112" charset="0"/>
              </a:rPr>
              <a:t> the tour to reinforce the terms and concepts just covered and set the students up for the next exercise (treasure hunt). Keep the tour brief, since all terms and concepts will be covered later in the course as well.</a:t>
            </a:r>
            <a:endParaRPr lang="en-US" b="0"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0228651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GB" dirty="0">
                <a:solidFill>
                  <a:schemeClr val="tx1"/>
                </a:solidFill>
              </a:rPr>
              <a:t>Even though we</a:t>
            </a:r>
            <a:r>
              <a:rPr lang="en-GB" baseline="0" dirty="0">
                <a:solidFill>
                  <a:schemeClr val="tx1"/>
                </a:solidFill>
              </a:rPr>
              <a:t> don’t go into a lot of detail here, it might be worth saying a few words about the security token, and how they can reset it.</a:t>
            </a:r>
            <a:endParaRPr lang="en-US" dirty="0">
              <a:solidFill>
                <a:schemeClr val="tx1"/>
              </a:solidFill>
            </a:endParaRPr>
          </a:p>
          <a:p>
            <a:pPr defTabSz="981334">
              <a:spcBef>
                <a:spcPts val="0"/>
              </a:spcBef>
              <a:buClrTx/>
              <a:defRPr/>
            </a:pPr>
            <a:endParaRPr lang="en-US" dirty="0">
              <a:solidFill>
                <a:schemeClr val="tx1"/>
              </a:solidFill>
            </a:endParaRPr>
          </a:p>
          <a:p>
            <a:r>
              <a:rPr lang="en-US" sz="1000" b="0" i="0" kern="1200" dirty="0">
                <a:solidFill>
                  <a:schemeClr val="tx1"/>
                </a:solidFill>
                <a:ea typeface="+mn-ea"/>
              </a:rPr>
              <a:t>For access via the API or a client, users must add their security token (or time-based token if </a:t>
            </a:r>
            <a:r>
              <a:rPr lang="en-US" sz="1000" b="1" i="0" kern="1200" dirty="0">
                <a:solidFill>
                  <a:schemeClr val="tx1"/>
                </a:solidFill>
                <a:ea typeface="+mn-ea"/>
              </a:rPr>
              <a:t>Two-Factor Authentication on API Logins</a:t>
            </a:r>
            <a:r>
              <a:rPr lang="en-US" sz="1000" b="0" i="0" kern="1200" dirty="0">
                <a:solidFill>
                  <a:schemeClr val="tx1"/>
                </a:solidFill>
                <a:ea typeface="+mn-ea"/>
              </a:rPr>
              <a:t> is set on the user’s profile and the user has added a time-based token to his or her account) to the end of their password in order to log in.</a:t>
            </a:r>
          </a:p>
          <a:p>
            <a:endParaRPr lang="en-US" sz="1000" b="0" i="0" kern="1200" dirty="0">
              <a:solidFill>
                <a:schemeClr val="tx1"/>
              </a:solidFill>
              <a:ea typeface="+mn-ea"/>
            </a:endParaRPr>
          </a:p>
          <a:p>
            <a:r>
              <a:rPr lang="en-US" sz="1000" b="0" i="0" kern="1200" dirty="0">
                <a:solidFill>
                  <a:schemeClr val="tx1"/>
                </a:solidFill>
                <a:ea typeface="+mn-ea"/>
              </a:rPr>
              <a:t>A security token is an automatically-generated key from </a:t>
            </a:r>
            <a:r>
              <a:rPr lang="en-US" sz="1000" b="0" i="0" kern="1200" dirty="0" err="1">
                <a:solidFill>
                  <a:schemeClr val="tx1"/>
                </a:solidFill>
                <a:ea typeface="+mn-ea"/>
              </a:rPr>
              <a:t>Salesforce</a:t>
            </a:r>
            <a:r>
              <a:rPr lang="en-US" sz="1000" b="0" i="0" kern="1200" dirty="0">
                <a:solidFill>
                  <a:schemeClr val="tx1"/>
                </a:solidFill>
                <a:ea typeface="+mn-ea"/>
              </a:rPr>
              <a:t>. For example, if a user’s password is </a:t>
            </a:r>
            <a:r>
              <a:rPr lang="en-US" sz="1000" b="0" i="0" kern="1200" dirty="0" err="1">
                <a:solidFill>
                  <a:schemeClr val="tx1"/>
                </a:solidFill>
                <a:ea typeface="+mn-ea"/>
              </a:rPr>
              <a:t>mypassword</a:t>
            </a:r>
            <a:r>
              <a:rPr lang="en-US" sz="1000" b="0" i="0" kern="1200" dirty="0">
                <a:solidFill>
                  <a:schemeClr val="tx1"/>
                </a:solidFill>
                <a:ea typeface="+mn-ea"/>
              </a:rPr>
              <a:t>, and the security token is XXXXXXXXXX, then the user must enter </a:t>
            </a:r>
            <a:r>
              <a:rPr lang="en-US" sz="1000" b="0" i="0" kern="1200" dirty="0" err="1">
                <a:solidFill>
                  <a:schemeClr val="tx1"/>
                </a:solidFill>
                <a:ea typeface="+mn-ea"/>
              </a:rPr>
              <a:t>mypasswordXXXXXXXXXX</a:t>
            </a:r>
            <a:r>
              <a:rPr lang="en-US" sz="1000" b="0" i="0" kern="1200" dirty="0">
                <a:solidFill>
                  <a:schemeClr val="tx1"/>
                </a:solidFill>
                <a:ea typeface="+mn-ea"/>
              </a:rPr>
              <a:t> to log in.</a:t>
            </a:r>
          </a:p>
          <a:p>
            <a:endParaRPr lang="en-US" sz="1000" b="0" i="0" kern="1200" dirty="0">
              <a:solidFill>
                <a:schemeClr val="tx1"/>
              </a:solidFill>
              <a:ea typeface="+mn-ea"/>
            </a:endParaRPr>
          </a:p>
          <a:p>
            <a:r>
              <a:rPr lang="en-US" sz="1000" b="0" i="0" kern="1200" dirty="0">
                <a:solidFill>
                  <a:schemeClr val="tx1"/>
                </a:solidFill>
                <a:ea typeface="+mn-ea"/>
              </a:rPr>
              <a:t>Users can obtain their security token by changing their password or resetting their security token via the </a:t>
            </a:r>
            <a:r>
              <a:rPr lang="en-US" sz="1000" b="0" i="0" kern="1200" dirty="0" err="1">
                <a:solidFill>
                  <a:schemeClr val="tx1"/>
                </a:solidFill>
                <a:ea typeface="+mn-ea"/>
              </a:rPr>
              <a:t>Salesforce</a:t>
            </a:r>
            <a:r>
              <a:rPr lang="en-US" sz="1000" b="0" i="0" kern="1200" dirty="0">
                <a:solidFill>
                  <a:schemeClr val="tx1"/>
                </a:solidFill>
                <a:ea typeface="+mn-ea"/>
              </a:rPr>
              <a:t> user interface. When a user changes their password or resets their security token, </a:t>
            </a:r>
            <a:r>
              <a:rPr lang="en-US" sz="1000" b="0" i="0" kern="1200" dirty="0" err="1">
                <a:solidFill>
                  <a:schemeClr val="tx1"/>
                </a:solidFill>
                <a:ea typeface="+mn-ea"/>
              </a:rPr>
              <a:t>Salesforce</a:t>
            </a:r>
            <a:r>
              <a:rPr lang="en-US" sz="1000" b="0" i="0" kern="1200" dirty="0">
                <a:solidFill>
                  <a:schemeClr val="tx1"/>
                </a:solidFill>
                <a:ea typeface="+mn-ea"/>
              </a:rPr>
              <a:t> sends a new security token to the email address on the user’s </a:t>
            </a:r>
            <a:r>
              <a:rPr lang="en-US" sz="1000" b="0" i="0" kern="1200" dirty="0" err="1">
                <a:solidFill>
                  <a:schemeClr val="tx1"/>
                </a:solidFill>
                <a:ea typeface="+mn-ea"/>
              </a:rPr>
              <a:t>Salesforce</a:t>
            </a:r>
            <a:r>
              <a:rPr lang="en-US" sz="1000" b="0" i="0" kern="1200" dirty="0">
                <a:solidFill>
                  <a:schemeClr val="tx1"/>
                </a:solidFill>
                <a:ea typeface="+mn-ea"/>
              </a:rPr>
              <a:t> record. The security token is valid until a user resets their security token, changes their password, or has their password reset.</a:t>
            </a:r>
          </a:p>
          <a:p>
            <a:pPr defTabSz="981334">
              <a:spcBef>
                <a:spcPts val="0"/>
              </a:spcBef>
              <a:buClrTx/>
              <a:defRPr/>
            </a:pPr>
            <a:endParaRPr lang="en-US" dirty="0">
              <a:solidFill>
                <a:schemeClr val="tx1"/>
              </a:solidFill>
            </a:endParaRPr>
          </a:p>
          <a:p>
            <a:pPr defTabSz="981334">
              <a:spcBef>
                <a:spcPts val="0"/>
              </a:spcBef>
              <a:buClrTx/>
              <a:defRPr/>
            </a:pPr>
            <a:r>
              <a:rPr lang="en-US" dirty="0">
                <a:solidFill>
                  <a:schemeClr val="tx1"/>
                </a:solidFill>
              </a:rPr>
              <a:t>More information on security tokens can be found in Help &amp; Training.</a:t>
            </a:r>
          </a:p>
          <a:p>
            <a:pPr defTabSz="981334">
              <a:spcBef>
                <a:spcPts val="0"/>
              </a:spcBef>
              <a:buClrTx/>
              <a:defRPr/>
            </a:pPr>
            <a:endParaRPr lang="en-US" dirty="0">
              <a:solidFill>
                <a:schemeClr val="tx1"/>
              </a:solidFill>
            </a:endParaRPr>
          </a:p>
          <a:p>
            <a:pPr defTabSz="981334">
              <a:spcBef>
                <a:spcPts val="0"/>
              </a:spcBef>
              <a:buClrTx/>
              <a:defRPr/>
            </a:pPr>
            <a:r>
              <a:rPr lang="en-US" sz="1000" b="0" i="0" kern="1200" dirty="0">
                <a:solidFill>
                  <a:schemeClr val="tx1"/>
                </a:solidFill>
                <a:ea typeface="+mn-ea"/>
              </a:rPr>
              <a:t>Mac users can use either </a:t>
            </a:r>
            <a:r>
              <a:rPr lang="en-US" sz="1000" b="0" i="0" kern="1200" dirty="0" err="1">
                <a:solidFill>
                  <a:schemeClr val="tx1"/>
                </a:solidFill>
                <a:ea typeface="+mn-ea"/>
              </a:rPr>
              <a:t>Jitterbit</a:t>
            </a:r>
            <a:r>
              <a:rPr lang="en-US" sz="1000" b="0" i="0" kern="1200" dirty="0">
                <a:solidFill>
                  <a:schemeClr val="tx1"/>
                </a:solidFill>
                <a:ea typeface="+mn-ea"/>
              </a:rPr>
              <a:t> Data Loader for </a:t>
            </a:r>
            <a:r>
              <a:rPr lang="en-US" sz="1000" b="0" i="0" kern="1200" dirty="0" err="1">
                <a:solidFill>
                  <a:schemeClr val="tx1"/>
                </a:solidFill>
                <a:ea typeface="+mn-ea"/>
              </a:rPr>
              <a:t>Salesforce</a:t>
            </a:r>
            <a:r>
              <a:rPr lang="en-US" sz="1000" b="0" i="0" kern="1200" dirty="0">
                <a:solidFill>
                  <a:schemeClr val="tx1"/>
                </a:solidFill>
                <a:ea typeface="+mn-ea"/>
              </a:rPr>
              <a:t> or </a:t>
            </a:r>
            <a:r>
              <a:rPr lang="en-US" sz="1000" b="0" i="0" kern="1200" dirty="0" err="1">
                <a:solidFill>
                  <a:schemeClr val="tx1"/>
                </a:solidFill>
                <a:ea typeface="+mn-ea"/>
              </a:rPr>
              <a:t>Lexiloader</a:t>
            </a:r>
            <a:r>
              <a:rPr lang="en-US" sz="1000" b="0" i="0" kern="1200" dirty="0">
                <a:solidFill>
                  <a:schemeClr val="tx1"/>
                </a:solidFill>
                <a:ea typeface="+mn-ea"/>
              </a:rPr>
              <a:t>. </a:t>
            </a:r>
            <a:endParaRPr lang="en-US"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5274013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b="0" dirty="0">
                <a:solidFill>
                  <a:schemeClr val="tx1"/>
                </a:solidFill>
              </a:rPr>
              <a:t>“Import Wizards” here</a:t>
            </a:r>
            <a:r>
              <a:rPr lang="en-US" b="0" baseline="0" dirty="0">
                <a:solidFill>
                  <a:schemeClr val="tx1"/>
                </a:solidFill>
              </a:rPr>
              <a:t> refers to the separate wizards and the Data Import Wizard, as they share similar characteristics. Make the following points:</a:t>
            </a:r>
          </a:p>
          <a:p>
            <a:pPr marL="228600" indent="-228600" defTabSz="981334">
              <a:spcBef>
                <a:spcPts val="0"/>
              </a:spcBef>
              <a:buClrTx/>
              <a:buFont typeface="+mj-lt"/>
              <a:buAutoNum type="arabicPeriod"/>
              <a:defRPr/>
            </a:pPr>
            <a:r>
              <a:rPr lang="en-US" b="0" baseline="0" dirty="0">
                <a:solidFill>
                  <a:schemeClr val="tx1"/>
                </a:solidFill>
              </a:rPr>
              <a:t>Preventing duplicates – Because the wizards allow you to select a matching type when importing new records, you can avoid duplicates. The data loader does not allow you to select a matching type.</a:t>
            </a:r>
          </a:p>
          <a:p>
            <a:pPr marL="228600" indent="-228600" defTabSz="981334">
              <a:spcBef>
                <a:spcPts val="0"/>
              </a:spcBef>
              <a:buClrTx/>
              <a:buFont typeface="+mj-lt"/>
              <a:buAutoNum type="arabicPeriod"/>
              <a:defRPr/>
            </a:pPr>
            <a:r>
              <a:rPr lang="en-US" b="0" baseline="0" dirty="0">
                <a:solidFill>
                  <a:schemeClr val="tx1"/>
                </a:solidFill>
              </a:rPr>
              <a:t>Triggering workflow rules – In additions to being able to choose whether to trigger workflow rules, the wizards give you additional options not available in the data loader, such as selecting a source, assignment rule, and record type for leads.</a:t>
            </a:r>
          </a:p>
          <a:p>
            <a:pPr marL="228600" indent="-228600" defTabSz="981334">
              <a:spcBef>
                <a:spcPts val="0"/>
              </a:spcBef>
              <a:buClrTx/>
              <a:buFont typeface="+mj-lt"/>
              <a:buAutoNum type="arabicPeriod"/>
              <a:defRPr/>
            </a:pPr>
            <a:r>
              <a:rPr lang="en-US" b="0" baseline="0" dirty="0">
                <a:solidFill>
                  <a:schemeClr val="tx1"/>
                </a:solidFill>
              </a:rPr>
              <a:t> Schedule imports – You can s</a:t>
            </a:r>
            <a:r>
              <a:rPr lang="en-US" dirty="0"/>
              <a:t>chedule regular data loads such as nightly feeds.</a:t>
            </a:r>
          </a:p>
          <a:p>
            <a:pPr marL="228600" indent="-228600" defTabSz="981334">
              <a:spcBef>
                <a:spcPts val="0"/>
              </a:spcBef>
              <a:buClrTx/>
              <a:buFont typeface="+mj-lt"/>
              <a:buAutoNum type="arabicPeriod"/>
              <a:defRPr/>
            </a:pPr>
            <a:r>
              <a:rPr lang="en-US" sz="1000" dirty="0"/>
              <a:t>Export</a:t>
            </a:r>
            <a:r>
              <a:rPr lang="en-US" sz="1000" baseline="0" dirty="0"/>
              <a:t> or delete </a:t>
            </a:r>
            <a:r>
              <a:rPr lang="en-US" sz="1000" dirty="0"/>
              <a:t>data – You can e</a:t>
            </a:r>
            <a:r>
              <a:rPr lang="en-US" dirty="0"/>
              <a:t>xport data for backup. </a:t>
            </a:r>
          </a:p>
          <a:p>
            <a:pPr marL="228600" indent="-228600" defTabSz="981334">
              <a:spcBef>
                <a:spcPts val="0"/>
              </a:spcBef>
              <a:buClrTx/>
              <a:buFont typeface="+mj-lt"/>
              <a:buAutoNum type="arabicPeriod"/>
              <a:defRPr/>
            </a:pPr>
            <a:r>
              <a:rPr lang="en-US" dirty="0"/>
              <a:t>The data loader Supports importing from and exporting data to Comma Separated Value (CSV).</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marL="245334" lvl="1">
              <a:buNone/>
            </a:pPr>
            <a:endParaRPr lang="en-US" dirty="0">
              <a:latin typeface="Salesforce Sans" panose="020B0505020202020203" pitchFamily="34" charset="0"/>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2514155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In real life you would probably never do this. You would do an export with the correct Salesforce IDs and column headers and provide that to Yuko for her team to fill in, so you don’t have to do this matching process.  However, there was no convenient way to simulate this in the classroom and we wanted to keep this exercise very easy and clear.</a:t>
            </a:r>
          </a:p>
          <a:p>
            <a:pPr defTabSz="981334">
              <a:spcBef>
                <a:spcPts val="0"/>
              </a:spcBef>
              <a:buClrTx/>
              <a:defRPr/>
            </a:pPr>
            <a:endParaRPr lang="en-US" dirty="0">
              <a:solidFill>
                <a:schemeClr val="tx1"/>
              </a:solidFill>
            </a:endParaRPr>
          </a:p>
          <a:p>
            <a:pPr defTabSz="981334">
              <a:spcBef>
                <a:spcPts val="0"/>
              </a:spcBef>
              <a:buClrTx/>
              <a:defRPr/>
            </a:pPr>
            <a:r>
              <a:rPr lang="en-US" dirty="0">
                <a:solidFill>
                  <a:schemeClr val="tx1"/>
                </a:solidFill>
              </a:rPr>
              <a:t>** NOTE for SPRING 16</a:t>
            </a:r>
            <a:r>
              <a:rPr lang="en-US" baseline="0" dirty="0">
                <a:solidFill>
                  <a:schemeClr val="tx1"/>
                </a:solidFill>
              </a:rPr>
              <a:t> UPDATE** There are now two options when a user chooses an action in the Data Loader -  Default or Standard.  </a:t>
            </a:r>
          </a:p>
          <a:p>
            <a:pPr defTabSz="981334">
              <a:spcBef>
                <a:spcPts val="0"/>
              </a:spcBef>
              <a:buClrTx/>
              <a:defRPr/>
            </a:pPr>
            <a:endParaRPr lang="en-US" baseline="0" dirty="0">
              <a:solidFill>
                <a:schemeClr val="tx1"/>
              </a:solidFill>
            </a:endParaRPr>
          </a:p>
          <a:p>
            <a:pPr defTabSz="981334">
              <a:spcBef>
                <a:spcPts val="0"/>
              </a:spcBef>
              <a:buClrTx/>
              <a:defRPr/>
            </a:pPr>
            <a:r>
              <a:rPr lang="en-US" dirty="0">
                <a:solidFill>
                  <a:schemeClr val="tx1"/>
                </a:solidFill>
              </a:rPr>
              <a:t>The Default setting allows login to Production OR Sandbox and requires </a:t>
            </a:r>
            <a:r>
              <a:rPr lang="en-US" dirty="0" err="1">
                <a:solidFill>
                  <a:schemeClr val="tx1"/>
                </a:solidFill>
              </a:rPr>
              <a:t>oAuth</a:t>
            </a:r>
            <a:r>
              <a:rPr lang="en-US" dirty="0">
                <a:solidFill>
                  <a:schemeClr val="tx1"/>
                </a:solidFill>
              </a:rPr>
              <a:t>,</a:t>
            </a:r>
            <a:r>
              <a:rPr lang="en-US" baseline="0" dirty="0">
                <a:solidFill>
                  <a:schemeClr val="tx1"/>
                </a:solidFill>
              </a:rPr>
              <a:t> St</a:t>
            </a:r>
            <a:r>
              <a:rPr lang="en-US" dirty="0">
                <a:solidFill>
                  <a:schemeClr val="tx1"/>
                </a:solidFill>
              </a:rPr>
              <a:t>andard is without. If</a:t>
            </a:r>
            <a:r>
              <a:rPr lang="en-US" baseline="0" dirty="0">
                <a:solidFill>
                  <a:schemeClr val="tx1"/>
                </a:solidFill>
              </a:rPr>
              <a:t> a student has </a:t>
            </a:r>
            <a:r>
              <a:rPr lang="en-US" dirty="0">
                <a:solidFill>
                  <a:schemeClr val="tx1"/>
                </a:solidFill>
              </a:rPr>
              <a:t>implemented </a:t>
            </a:r>
            <a:r>
              <a:rPr lang="en-US" dirty="0" err="1">
                <a:solidFill>
                  <a:schemeClr val="tx1"/>
                </a:solidFill>
              </a:rPr>
              <a:t>oAuth</a:t>
            </a:r>
            <a:r>
              <a:rPr lang="en-US" dirty="0">
                <a:solidFill>
                  <a:schemeClr val="tx1"/>
                </a:solidFill>
              </a:rPr>
              <a:t> for their org, Data</a:t>
            </a:r>
            <a:r>
              <a:rPr lang="en-US" baseline="0" dirty="0">
                <a:solidFill>
                  <a:schemeClr val="tx1"/>
                </a:solidFill>
              </a:rPr>
              <a:t> Loader now </a:t>
            </a:r>
            <a:r>
              <a:rPr lang="en-US" dirty="0">
                <a:solidFill>
                  <a:schemeClr val="tx1"/>
                </a:solidFill>
              </a:rPr>
              <a:t>supports it too.</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3941338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8914155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r>
              <a:rPr lang="en-US" dirty="0"/>
              <a:t>Data loader is a "brute force" tool.  If you ask it to update 65,000 records it WILL do so, without giving you warnings, or guiding you in anyway.  It assumes you know what you are doing.</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528101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0673435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8900681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r>
              <a:rPr lang="en-US" dirty="0"/>
              <a:t>This topic is included</a:t>
            </a:r>
            <a:r>
              <a:rPr lang="en-US" baseline="0" dirty="0"/>
              <a:t> to make students aware of Data.com and how it offers an additional way of importing and updating data in </a:t>
            </a:r>
            <a:r>
              <a:rPr lang="en-US" baseline="0" dirty="0" err="1"/>
              <a:t>Salesforce</a:t>
            </a:r>
            <a:r>
              <a:rPr lang="en-US" baseline="0" dirty="0"/>
              <a:t>. Training orgs do NOT have a Data.com license so you will not be able to demo all the features in class. However, you will be able to show students the Data.com tab and demo searching for records. Suggestions are included in the instructor notes.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81649047"/>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2" y="4800602"/>
            <a:ext cx="6502400" cy="4249712"/>
          </a:xfrm>
          <a:prstGeom prst="rect">
            <a:avLst/>
          </a:prstGeom>
        </p:spPr>
        <p:txBody>
          <a:bodyPr>
            <a:normAutofit fontScale="92500"/>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b="1" dirty="0">
                <a:solidFill>
                  <a:srgbClr val="000000"/>
                </a:solidFill>
                <a:ea typeface="Arial" pitchFamily="-112" charset="0"/>
                <a:cs typeface="Arial" pitchFamily="-112" charset="0"/>
                <a:sym typeface="Arial" pitchFamily="-112" charset="0"/>
              </a:rPr>
              <a:t>Teaching Points</a:t>
            </a:r>
            <a:endParaRPr lang="en-US" dirty="0"/>
          </a:p>
          <a:p>
            <a:pPr marL="228600" indent="-228600">
              <a:buFont typeface="+mj-lt"/>
              <a:buAutoNum type="arabicPeriod"/>
            </a:pPr>
            <a:r>
              <a:rPr lang="en-US" dirty="0"/>
              <a:t>Data.com houses millions of contact records sourced from Data.com Connect</a:t>
            </a:r>
            <a:r>
              <a:rPr lang="en-US" baseline="0" dirty="0"/>
              <a:t> – an active community of trusted members who contribute complete contacts in exchange for new contacts that they need. Community members add and update those records all the time with new information, providing a dynamic and complete database you can use to find new records and keep your existing records up-to-date. Note, all records come from the </a:t>
            </a:r>
            <a:r>
              <a:rPr lang="en-US" baseline="0" dirty="0" err="1"/>
              <a:t>Data.com</a:t>
            </a:r>
            <a:r>
              <a:rPr lang="en-US" baseline="0" dirty="0"/>
              <a:t> Connect community and never from customer data managed in </a:t>
            </a:r>
            <a:r>
              <a:rPr lang="en-US" baseline="0" dirty="0" err="1"/>
              <a:t>Salesforce</a:t>
            </a:r>
            <a:r>
              <a:rPr lang="en-US" baseline="0" dirty="0"/>
              <a:t>. For more details, please refer to the privacy statements on the </a:t>
            </a:r>
            <a:r>
              <a:rPr lang="en-US" baseline="0" dirty="0" err="1"/>
              <a:t>Data.com</a:t>
            </a:r>
            <a:r>
              <a:rPr lang="en-US" baseline="0" dirty="0"/>
              <a:t> website: http://</a:t>
            </a:r>
            <a:r>
              <a:rPr lang="en-US" baseline="0" dirty="0" err="1"/>
              <a:t>www.data.com</a:t>
            </a:r>
            <a:r>
              <a:rPr lang="en-US" baseline="0" dirty="0"/>
              <a:t>/privacy/</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baseline="0" dirty="0" err="1"/>
              <a:t>Data.com</a:t>
            </a:r>
            <a:r>
              <a:rPr lang="en-US" baseline="0" dirty="0"/>
              <a:t> also provides millions of company records from Dun &amp; Bradstreet, the industry’s gold standard for company information. D&amp;B company information combined with </a:t>
            </a:r>
            <a:r>
              <a:rPr lang="en-US" baseline="0" dirty="0" err="1"/>
              <a:t>Data.com</a:t>
            </a:r>
            <a:r>
              <a:rPr lang="en-US" baseline="0" dirty="0"/>
              <a:t> contact records mean you have complete account records with over 80 </a:t>
            </a:r>
            <a:r>
              <a:rPr lang="en-US" baseline="0" dirty="0" err="1"/>
              <a:t>firmographic</a:t>
            </a:r>
            <a:r>
              <a:rPr lang="en-US" baseline="0" dirty="0"/>
              <a:t> fields (</a:t>
            </a:r>
            <a:r>
              <a:rPr lang="en-US" baseline="0" dirty="0" err="1">
                <a:solidFill>
                  <a:srgbClr val="000000"/>
                </a:solidFill>
                <a:ea typeface="Arial" pitchFamily="-112" charset="0"/>
                <a:cs typeface="Arial" pitchFamily="-112" charset="0"/>
                <a:sym typeface="Arial" pitchFamily="-112" charset="0"/>
              </a:rPr>
              <a:t>Data.com</a:t>
            </a:r>
            <a:r>
              <a:rPr lang="en-US" baseline="0" dirty="0">
                <a:solidFill>
                  <a:srgbClr val="000000"/>
                </a:solidFill>
                <a:ea typeface="Arial" pitchFamily="-112" charset="0"/>
                <a:cs typeface="Arial" pitchFamily="-112" charset="0"/>
                <a:sym typeface="Arial" pitchFamily="-112" charset="0"/>
              </a:rPr>
              <a:t> Premium </a:t>
            </a:r>
            <a:r>
              <a:rPr lang="en-US" baseline="0" dirty="0">
                <a:ea typeface="Arial" pitchFamily="-112" charset="0"/>
                <a:cs typeface="Arial" pitchFamily="-112" charset="0"/>
                <a:sym typeface="Arial" pitchFamily="-112" charset="0"/>
              </a:rPr>
              <a:t>Prospector</a:t>
            </a:r>
            <a:r>
              <a:rPr lang="en-US" baseline="0" dirty="0">
                <a:solidFill>
                  <a:srgbClr val="000000"/>
                </a:solidFill>
                <a:ea typeface="Arial" pitchFamily="-112" charset="0"/>
                <a:cs typeface="Arial" pitchFamily="-112" charset="0"/>
                <a:sym typeface="Arial" pitchFamily="-112" charset="0"/>
              </a:rPr>
              <a:t> only)</a:t>
            </a:r>
            <a:r>
              <a:rPr lang="en-US" baseline="0" dirty="0"/>
              <a:t>, and you have a phone number and email address to the decision makers within your target accounts. </a:t>
            </a:r>
          </a:p>
          <a:p>
            <a:pPr marL="228600" indent="-228600">
              <a:buFont typeface="+mj-lt"/>
              <a:buAutoNum type="arabicPeriod"/>
            </a:pPr>
            <a:r>
              <a:rPr lang="en-US" baseline="0" dirty="0">
                <a:solidFill>
                  <a:srgbClr val="000000"/>
                </a:solidFill>
                <a:ea typeface="Arial" pitchFamily="-112" charset="0"/>
                <a:cs typeface="Arial" pitchFamily="-112" charset="0"/>
                <a:sym typeface="Arial" pitchFamily="-112" charset="0"/>
              </a:rPr>
              <a:t>The fields available with a Data.com Corporate </a:t>
            </a:r>
            <a:r>
              <a:rPr lang="en-US" baseline="0" dirty="0">
                <a:ea typeface="Arial" pitchFamily="-112" charset="0"/>
                <a:cs typeface="Arial" pitchFamily="-112" charset="0"/>
                <a:sym typeface="Arial" pitchFamily="-112" charset="0"/>
              </a:rPr>
              <a:t>Prospector</a:t>
            </a:r>
            <a:r>
              <a:rPr lang="en-US" baseline="0" dirty="0">
                <a:solidFill>
                  <a:srgbClr val="000000"/>
                </a:solidFill>
                <a:ea typeface="Arial" pitchFamily="-112" charset="0"/>
                <a:cs typeface="Arial" pitchFamily="-112" charset="0"/>
                <a:sym typeface="Arial" pitchFamily="-112" charset="0"/>
              </a:rPr>
              <a:t> include: Account Name, Account Site, DUNS Number, Account Source, Phone, Fax, Website, Data.com Key, Type, Industry, SIC Code, SIC Description, NAICS Code, NAICS Description, </a:t>
            </a:r>
            <a:r>
              <a:rPr lang="en-US" baseline="0" dirty="0" err="1">
                <a:solidFill>
                  <a:srgbClr val="000000"/>
                </a:solidFill>
                <a:ea typeface="Arial" pitchFamily="-112" charset="0"/>
                <a:cs typeface="Arial" pitchFamily="-112" charset="0"/>
                <a:sym typeface="Arial" pitchFamily="-112" charset="0"/>
              </a:rPr>
              <a:t>Tradestyle</a:t>
            </a:r>
            <a:r>
              <a:rPr lang="en-US" baseline="0" dirty="0">
                <a:solidFill>
                  <a:srgbClr val="000000"/>
                </a:solidFill>
                <a:ea typeface="Arial" pitchFamily="-112" charset="0"/>
                <a:cs typeface="Arial" pitchFamily="-112" charset="0"/>
                <a:sym typeface="Arial" pitchFamily="-112" charset="0"/>
              </a:rPr>
              <a:t> (Alternative Business Name), Ticker Symbol, Year Started, Employees, Annual Revenue, Ownership, Description, Billing Address, and Shipping Address. </a:t>
            </a:r>
            <a:endParaRPr lang="en-US" baseline="0" dirty="0"/>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dirty="0"/>
              <a:t>Searching for records is at no additional cost, but key information will be hidden if the user is not assigned a Data.com license. Users with a  license can</a:t>
            </a:r>
            <a:r>
              <a:rPr lang="en-US" sz="1000" baseline="0" dirty="0"/>
              <a:t> view all record details and can add and export records. </a:t>
            </a:r>
          </a:p>
          <a:p>
            <a:pPr marL="228600" marR="0" indent="-228600" algn="l" defTabSz="914400" rtl="0" eaLnBrk="1" fontAlgn="auto" latinLnBrk="0" hangingPunct="1">
              <a:lnSpc>
                <a:spcPct val="100000"/>
              </a:lnSpc>
              <a:spcBef>
                <a:spcPts val="443"/>
              </a:spcBef>
              <a:spcAft>
                <a:spcPts val="0"/>
              </a:spcAft>
              <a:buClr>
                <a:srgbClr val="000000"/>
              </a:buClr>
              <a:buSzTx/>
              <a:buFont typeface="+mj-lt"/>
              <a:buAutoNum type="arabicPeriod"/>
              <a:tabLst/>
              <a:defRPr/>
            </a:pPr>
            <a:r>
              <a:rPr lang="en-US" sz="1000" baseline="0" dirty="0"/>
              <a:t>Users can compare their </a:t>
            </a:r>
            <a:r>
              <a:rPr lang="en-US" sz="1000" baseline="0" dirty="0" err="1"/>
              <a:t>Salesforce</a:t>
            </a:r>
            <a:r>
              <a:rPr lang="en-US" sz="1000" baseline="0" dirty="0"/>
              <a:t> records to Data.com records and update fields on their </a:t>
            </a:r>
            <a:r>
              <a:rPr lang="en-US" sz="1000" baseline="0" dirty="0" err="1"/>
              <a:t>Salesforce</a:t>
            </a:r>
            <a:r>
              <a:rPr lang="en-US" sz="1000" baseline="0" dirty="0"/>
              <a:t> record if needed. A Premium or Corporate Prospector license is required for this feature. </a:t>
            </a:r>
            <a:endParaRPr lang="en-US" sz="1000" dirty="0"/>
          </a:p>
          <a:p>
            <a:pPr marL="228600" indent="-228600">
              <a:buFont typeface="+mj-lt"/>
              <a:buAutoNum type="arabicPeriod"/>
            </a:pPr>
            <a:r>
              <a:rPr lang="en-GB" sz="1000" b="0" i="0" kern="1200" dirty="0">
                <a:ea typeface="+mn-ea"/>
              </a:rPr>
              <a:t>Data.com Clean is a</a:t>
            </a:r>
            <a:r>
              <a:rPr lang="en-GB" sz="1000" b="0" i="0" kern="1200" baseline="0" dirty="0">
                <a:ea typeface="+mn-ea"/>
              </a:rPr>
              <a:t> separate</a:t>
            </a:r>
            <a:r>
              <a:rPr lang="en-GB" sz="1000" b="0" i="0" kern="1200" dirty="0">
                <a:ea typeface="+mn-ea"/>
              </a:rPr>
              <a:t> product offering automated cleaning for account, contact, and lead records. To get automated cleaning, you must purchase Data.com Clean for every </a:t>
            </a:r>
            <a:r>
              <a:rPr lang="en-GB" sz="1000" b="0" i="0" kern="1200" dirty="0" err="1">
                <a:ea typeface="+mn-ea"/>
              </a:rPr>
              <a:t>Salesforce</a:t>
            </a:r>
            <a:r>
              <a:rPr lang="en-GB" sz="1000" b="0" i="0" kern="1200" dirty="0">
                <a:ea typeface="+mn-ea"/>
              </a:rPr>
              <a:t> user. If you use Data.com Premium Prospector, you can also use automated jobs to clean D&amp;B records that are linked to accounts and leads.</a:t>
            </a:r>
            <a:endParaRPr lang="en-US" strike="noStrike"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sz="100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sz="800" dirty="0"/>
          </a:p>
          <a:p>
            <a:endParaRPr lang="en-US" sz="1000" dirty="0"/>
          </a:p>
          <a:p>
            <a:endParaRPr lang="en-US" sz="1000" dirty="0"/>
          </a:p>
          <a:p>
            <a:endParaRPr lang="en-US" sz="100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319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1321603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dirty="0">
                <a:solidFill>
                  <a:srgbClr val="000000"/>
                </a:solidFill>
                <a:ea typeface="Arial" pitchFamily="-112" charset="0"/>
                <a:cs typeface="Arial" pitchFamily="-112" charset="0"/>
                <a:sym typeface="Arial" pitchFamily="-112" charset="0"/>
              </a:rPr>
              <a:t>Teaching Points</a:t>
            </a:r>
            <a:endParaRPr lang="en-US" sz="1000" dirty="0"/>
          </a:p>
          <a:p>
            <a:pPr marL="228600" indent="-228600">
              <a:buFont typeface="+mj-lt"/>
              <a:buAutoNum type="arabicPeriod"/>
            </a:pPr>
            <a:r>
              <a:rPr lang="en-US" sz="1000" dirty="0"/>
              <a:t>Adding</a:t>
            </a:r>
            <a:r>
              <a:rPr lang="en-US" sz="1000" baseline="0" dirty="0"/>
              <a:t> contacts, leads, and accounts works the same way. If you want to add accounts, simply select the </a:t>
            </a:r>
            <a:r>
              <a:rPr lang="en-US" sz="1000" b="1" baseline="0" dirty="0"/>
              <a:t>Find Accounts </a:t>
            </a:r>
            <a:r>
              <a:rPr lang="en-US" sz="1000" baseline="0" dirty="0"/>
              <a:t>tab from within the Data.com tab. </a:t>
            </a:r>
          </a:p>
          <a:p>
            <a:pPr marL="228600" indent="-228600">
              <a:buFont typeface="+mj-lt"/>
              <a:buAutoNum type="arabicPeriod"/>
            </a:pPr>
            <a:r>
              <a:rPr lang="en-US" sz="1000" baseline="0" dirty="0"/>
              <a:t>Administrators can control the number of records each user can add or export per month. </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000" dirty="0"/>
              <a:t>Remember,</a:t>
            </a:r>
            <a:r>
              <a:rPr lang="en-US" sz="1000" baseline="0" dirty="0"/>
              <a:t> s</a:t>
            </a:r>
            <a:r>
              <a:rPr lang="en-US" sz="1000" dirty="0"/>
              <a:t>earching for records is free, but key information will be hidden if the user is not assigned a Data.com license. Users with a license can</a:t>
            </a:r>
            <a:r>
              <a:rPr lang="en-US" sz="1000" baseline="0" dirty="0"/>
              <a:t> view all record details and can add and export records. </a:t>
            </a:r>
            <a:endParaRPr lang="en-US" sz="1000" dirty="0"/>
          </a:p>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sz="1000" b="1" dirty="0">
              <a:solidFill>
                <a:srgbClr val="000000"/>
              </a:solidFill>
              <a:ea typeface="Arial" pitchFamily="-112" charset="0"/>
              <a:cs typeface="Arial" pitchFamily="-112" charset="0"/>
              <a:sym typeface="Arial" pitchFamily="-112" charset="0"/>
            </a:endParaRPr>
          </a:p>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dirty="0">
                <a:solidFill>
                  <a:srgbClr val="000000"/>
                </a:solidFill>
                <a:ea typeface="Arial" pitchFamily="-112" charset="0"/>
                <a:cs typeface="Arial" pitchFamily="-112" charset="0"/>
                <a:sym typeface="Arial" pitchFamily="-112" charset="0"/>
              </a:rPr>
              <a:t>Extra Material</a:t>
            </a:r>
          </a:p>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b="1" dirty="0"/>
          </a:p>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r>
              <a:rPr lang="en-US" b="1" dirty="0"/>
              <a:t>Suggestions</a:t>
            </a:r>
          </a:p>
          <a:p>
            <a:pPr marR="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0" dirty="0">
                <a:solidFill>
                  <a:srgbClr val="000000"/>
                </a:solidFill>
                <a:ea typeface="Arial" pitchFamily="-112" charset="0"/>
                <a:cs typeface="Arial" pitchFamily="-112" charset="0"/>
                <a:sym typeface="Arial" pitchFamily="-112" charset="0"/>
              </a:rPr>
              <a:t>The</a:t>
            </a:r>
            <a:r>
              <a:rPr lang="en-US" sz="1000" b="0" baseline="0" dirty="0">
                <a:solidFill>
                  <a:srgbClr val="000000"/>
                </a:solidFill>
                <a:ea typeface="Arial" pitchFamily="-112" charset="0"/>
                <a:cs typeface="Arial" pitchFamily="-112" charset="0"/>
                <a:sym typeface="Arial" pitchFamily="-112" charset="0"/>
              </a:rPr>
              <a:t> Data.com tab is not visible by default, but you can open it through the All Tabs button if you want to demo searching for contacts or accounts. You could try searching for students in the class or their companies, and try adding additional filters. Because the training orgs do not have a Data.com license, when you try to view, add, or export records you will see a message telling you that you need a license.</a:t>
            </a:r>
            <a:endParaRPr lang="en-US" sz="1000" b="0" dirty="0">
              <a:solidFill>
                <a:srgbClr val="000000"/>
              </a:solidFill>
              <a:ea typeface="Arial" pitchFamily="-112" charset="0"/>
              <a:cs typeface="Arial" pitchFamily="-112" charset="0"/>
              <a:sym typeface="Arial" pitchFamily="-112"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320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77295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These are some questions you can use to get this contest going.  Have students</a:t>
            </a:r>
            <a:r>
              <a:rPr lang="en-US" baseline="0" dirty="0">
                <a:solidFill>
                  <a:srgbClr val="000000"/>
                </a:solidFill>
                <a:ea typeface="Arial" pitchFamily="-112" charset="0"/>
                <a:cs typeface="Arial" pitchFamily="-112" charset="0"/>
                <a:sym typeface="Arial" pitchFamily="-112" charset="0"/>
              </a:rPr>
              <a:t> work alone, or in groups, or call them up one at a time.  </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How many accounts begin with the letter “A”?  12</a:t>
            </a:r>
          </a:p>
          <a:p>
            <a:r>
              <a:rPr lang="en-US" dirty="0">
                <a:solidFill>
                  <a:srgbClr val="000000"/>
                </a:solidFill>
                <a:ea typeface="Arial" pitchFamily="-112" charset="0"/>
                <a:cs typeface="Arial" pitchFamily="-112" charset="0"/>
                <a:sym typeface="Arial" pitchFamily="-112" charset="0"/>
              </a:rPr>
              <a:t>How many accounts begin with the letter “U”?    3</a:t>
            </a:r>
          </a:p>
          <a:p>
            <a:r>
              <a:rPr lang="en-US" dirty="0">
                <a:solidFill>
                  <a:srgbClr val="000000"/>
                </a:solidFill>
                <a:ea typeface="Arial" pitchFamily="-112" charset="0"/>
                <a:cs typeface="Arial" pitchFamily="-112" charset="0"/>
                <a:sym typeface="Arial" pitchFamily="-112" charset="0"/>
              </a:rPr>
              <a:t>Where did Allison Wheeler get her business degree?  Haas School of Business, 1980</a:t>
            </a:r>
          </a:p>
          <a:p>
            <a:r>
              <a:rPr lang="en-US" dirty="0">
                <a:solidFill>
                  <a:srgbClr val="000000"/>
                </a:solidFill>
                <a:ea typeface="Arial" pitchFamily="-112" charset="0"/>
                <a:cs typeface="Arial" pitchFamily="-112" charset="0"/>
                <a:sym typeface="Arial" pitchFamily="-112" charset="0"/>
              </a:rPr>
              <a:t>What did Ling Wu do before she started at AW Computing?  She worked at our main competitor, Targas, for 4 years.</a:t>
            </a:r>
          </a:p>
          <a:p>
            <a:r>
              <a:rPr lang="en-US" dirty="0">
                <a:solidFill>
                  <a:srgbClr val="000000"/>
                </a:solidFill>
                <a:ea typeface="Arial" pitchFamily="-112" charset="0"/>
                <a:cs typeface="Arial" pitchFamily="-112" charset="0"/>
                <a:sym typeface="Arial" pitchFamily="-112" charset="0"/>
              </a:rPr>
              <a:t>How many members are in the “Beat</a:t>
            </a:r>
            <a:r>
              <a:rPr lang="en-US" baseline="0" dirty="0">
                <a:solidFill>
                  <a:srgbClr val="000000"/>
                </a:solidFill>
                <a:ea typeface="Arial" pitchFamily="-112" charset="0"/>
                <a:cs typeface="Arial" pitchFamily="-112" charset="0"/>
                <a:sym typeface="Arial" pitchFamily="-112" charset="0"/>
              </a:rPr>
              <a:t> Targas!” group?  8</a:t>
            </a:r>
          </a:p>
          <a:p>
            <a:r>
              <a:rPr lang="en-US" baseline="0" dirty="0">
                <a:solidFill>
                  <a:srgbClr val="000000"/>
                </a:solidFill>
                <a:ea typeface="Arial" pitchFamily="-112" charset="0"/>
                <a:cs typeface="Arial" pitchFamily="-112" charset="0"/>
                <a:sym typeface="Arial" pitchFamily="-112" charset="0"/>
              </a:rPr>
              <a:t>What department/division are they in?  Everyone (except the admin) is in Global Sales.</a:t>
            </a:r>
          </a:p>
          <a:p>
            <a:r>
              <a:rPr lang="en-US" baseline="0" dirty="0">
                <a:solidFill>
                  <a:srgbClr val="000000"/>
                </a:solidFill>
                <a:ea typeface="Arial" pitchFamily="-112" charset="0"/>
                <a:cs typeface="Arial" pitchFamily="-112" charset="0"/>
                <a:sym typeface="Arial" pitchFamily="-112" charset="0"/>
              </a:rPr>
              <a:t>How many people are following you in Chatter?   8</a:t>
            </a:r>
          </a:p>
          <a:p>
            <a:r>
              <a:rPr lang="en-US" baseline="0" dirty="0">
                <a:solidFill>
                  <a:srgbClr val="000000"/>
                </a:solidFill>
                <a:ea typeface="Arial" pitchFamily="-112" charset="0"/>
                <a:cs typeface="Arial" pitchFamily="-112" charset="0"/>
                <a:sym typeface="Arial" pitchFamily="-112" charset="0"/>
              </a:rPr>
              <a:t>How many people, records, and files are you following?  72</a:t>
            </a:r>
          </a:p>
          <a:p>
            <a:r>
              <a:rPr lang="en-US" baseline="0" dirty="0">
                <a:solidFill>
                  <a:srgbClr val="000000"/>
                </a:solidFill>
                <a:ea typeface="Arial" pitchFamily="-112" charset="0"/>
                <a:cs typeface="Arial" pitchFamily="-112" charset="0"/>
                <a:sym typeface="Arial" pitchFamily="-112" charset="0"/>
              </a:rPr>
              <a:t>Do you own any files that have been uploaded into the org?   No</a:t>
            </a:r>
          </a:p>
          <a:p>
            <a:r>
              <a:rPr lang="en-US" baseline="0" dirty="0">
                <a:solidFill>
                  <a:srgbClr val="000000"/>
                </a:solidFill>
                <a:ea typeface="Arial" pitchFamily="-112" charset="0"/>
                <a:cs typeface="Arial" pitchFamily="-112" charset="0"/>
                <a:sym typeface="Arial" pitchFamily="-112" charset="0"/>
              </a:rPr>
              <a:t>Have any files been shared with you?   Yes</a:t>
            </a:r>
          </a:p>
          <a:p>
            <a:r>
              <a:rPr lang="en-US" baseline="0" dirty="0">
                <a:solidFill>
                  <a:srgbClr val="000000"/>
                </a:solidFill>
                <a:ea typeface="Arial" pitchFamily="-112" charset="0"/>
                <a:cs typeface="Arial" pitchFamily="-112" charset="0"/>
                <a:sym typeface="Arial" pitchFamily="-112" charset="0"/>
              </a:rPr>
              <a:t>How many?  3</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62682015"/>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a:bodyPr>
          <a:lstStyle/>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dirty="0">
                <a:solidFill>
                  <a:srgbClr val="000000"/>
                </a:solidFill>
                <a:ea typeface="Arial" pitchFamily="-112" charset="0"/>
                <a:cs typeface="Arial" pitchFamily="-112" charset="0"/>
                <a:sym typeface="Arial" pitchFamily="-112" charset="0"/>
              </a:rPr>
              <a:t>Teaching Points</a:t>
            </a:r>
            <a:endParaRPr lang="en-US" sz="1000" dirty="0"/>
          </a:p>
          <a:p>
            <a:pPr marL="228600" indent="-228600">
              <a:buFont typeface="+mj-lt"/>
              <a:buAutoNum type="arabicPeriod"/>
            </a:pPr>
            <a:r>
              <a:rPr lang="en-US" sz="1000" dirty="0"/>
              <a:t>Administrators</a:t>
            </a:r>
            <a:r>
              <a:rPr lang="en-US" sz="1000" baseline="0" dirty="0"/>
              <a:t> add the button </a:t>
            </a:r>
            <a:r>
              <a:rPr lang="en-US" sz="1000" b="1" baseline="0" dirty="0"/>
              <a:t>Get Contacts </a:t>
            </a:r>
            <a:r>
              <a:rPr lang="en-US" sz="1000" baseline="0" dirty="0"/>
              <a:t>to page layouts to allow users to find contacts in Data.com for accounts that came directly from Data.com, or accounts that were manually added to Salesforce. </a:t>
            </a:r>
          </a:p>
          <a:p>
            <a:pPr marL="228600" indent="-228600">
              <a:buFont typeface="+mj-lt"/>
              <a:buAutoNum type="arabicPeriod"/>
            </a:pPr>
            <a:r>
              <a:rPr lang="en-US" sz="1000" baseline="0" dirty="0"/>
              <a:t>Once you select a level or department you are interested in from the Get Contacts drop-down, you are taken to the Data.com tab where you can use additional filters to find the contacts you need.</a:t>
            </a:r>
          </a:p>
          <a:p>
            <a:pPr marL="228600" indent="-228600">
              <a:buFont typeface="+mj-lt"/>
              <a:buAutoNum type="arabicPeriod"/>
            </a:pPr>
            <a:r>
              <a:rPr lang="en-US" sz="1000" baseline="0" dirty="0"/>
              <a:t>Remember: You will need a Data.com license to actually add records. </a:t>
            </a:r>
          </a:p>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sz="1000" b="1" dirty="0">
              <a:solidFill>
                <a:srgbClr val="000000"/>
              </a:solidFill>
              <a:ea typeface="Arial" pitchFamily="-112" charset="0"/>
              <a:cs typeface="Arial" pitchFamily="-112" charset="0"/>
              <a:sym typeface="Arial" pitchFamily="-112" charset="0"/>
            </a:endParaRPr>
          </a:p>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dirty="0">
                <a:solidFill>
                  <a:srgbClr val="000000"/>
                </a:solidFill>
                <a:ea typeface="Arial" pitchFamily="-112" charset="0"/>
                <a:cs typeface="Arial" pitchFamily="-112" charset="0"/>
                <a:sym typeface="Arial" pitchFamily="-112" charset="0"/>
              </a:rPr>
              <a:t>Extra Material</a:t>
            </a:r>
          </a:p>
          <a:p>
            <a:r>
              <a:rPr lang="en-US" sz="1000" dirty="0"/>
              <a:t>Please see the Data.com Quick Start page for eLearning</a:t>
            </a:r>
            <a:r>
              <a:rPr lang="en-US" sz="1000" baseline="0" dirty="0"/>
              <a:t> and Help topics that go into detail on functionality: http://help.salesforce.com/HTViewQuickStarts?id=000113373 </a:t>
            </a:r>
          </a:p>
          <a:p>
            <a:r>
              <a:rPr lang="en-US" sz="1000" baseline="0" dirty="0"/>
              <a:t>Prospecting customers may also get contacts from their mobile devices using </a:t>
            </a:r>
            <a:r>
              <a:rPr lang="en-US" sz="1000" baseline="0" dirty="0" err="1"/>
              <a:t>Salesforce</a:t>
            </a:r>
            <a:r>
              <a:rPr lang="en-US" sz="1000" baseline="0" dirty="0"/>
              <a:t> 1: https://</a:t>
            </a:r>
            <a:r>
              <a:rPr lang="en-US" sz="1000" baseline="0" dirty="0" err="1"/>
              <a:t>appexchange.salesforce.com</a:t>
            </a:r>
            <a:r>
              <a:rPr lang="en-US" sz="1000" baseline="0" dirty="0"/>
              <a:t>/</a:t>
            </a:r>
            <a:r>
              <a:rPr lang="en-US" sz="1000" baseline="0" dirty="0" err="1"/>
              <a:t>listingDetail?listingId</a:t>
            </a:r>
            <a:r>
              <a:rPr lang="en-US" sz="1000" baseline="0" dirty="0"/>
              <a:t>=a0N30000000ptvLEAQ</a:t>
            </a:r>
          </a:p>
          <a:p>
            <a:endParaRPr lang="en-US" sz="1000" baseline="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t>Suggestions</a:t>
            </a:r>
          </a:p>
          <a:p>
            <a:r>
              <a:rPr lang="en-US" sz="1000" dirty="0"/>
              <a:t>If you want to demonstrate this feature,</a:t>
            </a:r>
            <a:r>
              <a:rPr lang="en-US" sz="1000" baseline="0" dirty="0"/>
              <a:t> there is an account for salesforce.com that you can use:</a:t>
            </a:r>
          </a:p>
          <a:p>
            <a:pPr marL="228600" indent="-228600">
              <a:buFont typeface="+mj-lt"/>
              <a:buAutoNum type="arabicPeriod"/>
            </a:pPr>
            <a:r>
              <a:rPr lang="en-US" sz="1000" baseline="0" dirty="0"/>
              <a:t>Open the salesforce.com account.</a:t>
            </a:r>
          </a:p>
          <a:p>
            <a:pPr marL="228600" indent="-228600">
              <a:buFont typeface="+mj-lt"/>
              <a:buAutoNum type="arabicPeriod"/>
            </a:pPr>
            <a:r>
              <a:rPr lang="en-US" sz="1000" dirty="0"/>
              <a:t>Click </a:t>
            </a:r>
            <a:r>
              <a:rPr lang="en-US" sz="1000" b="1" dirty="0"/>
              <a:t>Edit Layout </a:t>
            </a:r>
            <a:r>
              <a:rPr lang="en-US" sz="1000" dirty="0"/>
              <a:t>at the top of the detail page.</a:t>
            </a:r>
          </a:p>
          <a:p>
            <a:pPr marL="228600" indent="-228600">
              <a:buFont typeface="+mj-lt"/>
              <a:buAutoNum type="arabicPeriod"/>
            </a:pPr>
            <a:r>
              <a:rPr lang="en-US" sz="1000" dirty="0"/>
              <a:t>From the Buttons section of the palette,</a:t>
            </a:r>
            <a:r>
              <a:rPr lang="en-US" sz="1000" baseline="0" dirty="0"/>
              <a:t> drag the </a:t>
            </a:r>
            <a:r>
              <a:rPr lang="en-US" sz="1000" b="1" baseline="0" dirty="0"/>
              <a:t>Get Contacts </a:t>
            </a:r>
            <a:r>
              <a:rPr lang="en-US" sz="1000" baseline="0" dirty="0"/>
              <a:t>button into the button area of the layout.</a:t>
            </a:r>
          </a:p>
          <a:p>
            <a:pPr marL="228600" indent="-228600">
              <a:buFont typeface="+mj-lt"/>
              <a:buAutoNum type="arabicPeriod"/>
            </a:pPr>
            <a:r>
              <a:rPr lang="en-US" sz="1000" baseline="0" dirty="0"/>
              <a:t>Click </a:t>
            </a:r>
            <a:r>
              <a:rPr lang="en-US" sz="1000" b="1" baseline="0" dirty="0"/>
              <a:t>Save</a:t>
            </a:r>
            <a:r>
              <a:rPr lang="en-US" sz="1000" baseline="0" dirty="0"/>
              <a:t>.</a:t>
            </a:r>
          </a:p>
          <a:p>
            <a:pPr marL="228600" indent="-228600">
              <a:buFont typeface="+mj-lt"/>
              <a:buAutoNum type="arabicPeriod"/>
            </a:pPr>
            <a:r>
              <a:rPr lang="en-US" sz="1000" baseline="0" dirty="0"/>
              <a:t>Click the </a:t>
            </a:r>
            <a:r>
              <a:rPr lang="en-US" sz="1000" b="1" baseline="0" dirty="0"/>
              <a:t>Get Contacts </a:t>
            </a:r>
            <a:r>
              <a:rPr lang="en-US" sz="1000" baseline="0" dirty="0"/>
              <a:t>button on the salesforce.com account and select one of the categories. You will now see a list of contacts on the Data.com tab.</a:t>
            </a:r>
          </a:p>
          <a:p>
            <a:pPr marL="228600" indent="-228600">
              <a:buFont typeface="+mj-lt"/>
              <a:buNone/>
            </a:pPr>
            <a:r>
              <a:rPr lang="en-US" sz="1000" baseline="0" dirty="0"/>
              <a:t>Note: Not every account will have contacts associated with it. Before demoing, make sure you have an account with contacts. </a:t>
            </a:r>
            <a:endParaRPr lang="en-US" sz="100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321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0685326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dirty="0">
                <a:solidFill>
                  <a:srgbClr val="000000"/>
                </a:solidFill>
                <a:ea typeface="Arial" pitchFamily="-112" charset="0"/>
                <a:cs typeface="Arial" pitchFamily="-112" charset="0"/>
                <a:sym typeface="Arial" pitchFamily="-112" charset="0"/>
              </a:rPr>
              <a:t>Teaching Points</a:t>
            </a:r>
            <a:endParaRPr lang="en-US" sz="1000" dirty="0"/>
          </a:p>
          <a:p>
            <a:pPr marL="228600" indent="-228600">
              <a:buFont typeface="+mj-lt"/>
              <a:buAutoNum type="arabicPeriod"/>
            </a:pPr>
            <a:r>
              <a:rPr lang="en-US" sz="1000" dirty="0"/>
              <a:t>Administrators</a:t>
            </a:r>
            <a:r>
              <a:rPr lang="en-US" sz="1000" baseline="0" dirty="0"/>
              <a:t> add the button </a:t>
            </a:r>
            <a:r>
              <a:rPr lang="en-US" sz="1000" b="1" baseline="0" dirty="0"/>
              <a:t>Prospecting Insights </a:t>
            </a:r>
            <a:r>
              <a:rPr lang="en-US" sz="1000" baseline="0" dirty="0"/>
              <a:t>to page layouts. Allows users to access Prospecting Insights for accounts that came directly from or were cleaned by </a:t>
            </a:r>
            <a:r>
              <a:rPr lang="en-US" sz="1000" baseline="0" dirty="0" err="1"/>
              <a:t>Data.com</a:t>
            </a:r>
            <a:r>
              <a:rPr lang="en-US" sz="1000" baseline="0" dirty="0"/>
              <a:t>. </a:t>
            </a:r>
          </a:p>
          <a:p>
            <a:pPr marL="228600" indent="-228600">
              <a:buFont typeface="+mj-lt"/>
              <a:buAutoNum type="arabicPeriod"/>
            </a:pPr>
            <a:r>
              <a:rPr lang="en-US" sz="1000" baseline="0" dirty="0"/>
              <a:t>You click the </a:t>
            </a:r>
            <a:r>
              <a:rPr lang="en-US" sz="1000" b="1" baseline="0" dirty="0"/>
              <a:t>Prospecting Insights </a:t>
            </a:r>
            <a:r>
              <a:rPr lang="en-US" sz="1000" baseline="0" dirty="0"/>
              <a:t>button from any Account detail page. You are taken to the Prospecting Insights page, where you can view company, competitive, and industry intelligence – designed for sales reps to help prepare for their prospecting calls.</a:t>
            </a:r>
          </a:p>
          <a:p>
            <a:pPr marL="228600" indent="-228600">
              <a:buFont typeface="+mj-lt"/>
              <a:buAutoNum type="arabicPeriod"/>
            </a:pPr>
            <a:r>
              <a:rPr lang="en-US" sz="1000" baseline="0" dirty="0"/>
              <a:t>Remember: You will need a Data.com license to view Prospecting Insights. </a:t>
            </a:r>
          </a:p>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sz="1000" b="1" dirty="0">
              <a:solidFill>
                <a:srgbClr val="000000"/>
              </a:solidFill>
              <a:ea typeface="Arial" pitchFamily="-112" charset="0"/>
              <a:cs typeface="Arial" pitchFamily="-112" charset="0"/>
              <a:sym typeface="Arial" pitchFamily="-112" charset="0"/>
            </a:endParaRPr>
          </a:p>
          <a:p>
            <a:pPr marL="228600" marR="0" indent="-22860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dirty="0">
                <a:solidFill>
                  <a:srgbClr val="000000"/>
                </a:solidFill>
                <a:ea typeface="Arial" pitchFamily="-112" charset="0"/>
                <a:cs typeface="Arial" pitchFamily="-112" charset="0"/>
                <a:sym typeface="Arial" pitchFamily="-112" charset="0"/>
              </a:rPr>
              <a:t>Extra Material</a:t>
            </a:r>
          </a:p>
          <a:p>
            <a:r>
              <a:rPr lang="en-US" sz="1000" dirty="0"/>
              <a:t>Please see the Data.com Quick Start page for eLearning</a:t>
            </a:r>
            <a:r>
              <a:rPr lang="en-US" sz="1000" baseline="0" dirty="0"/>
              <a:t> and Help topics that go into detail on functionality: http://help.salesforce.com/HTViewQuickStarts?id=000113373 </a:t>
            </a:r>
          </a:p>
          <a:p>
            <a:endParaRPr lang="en-US" sz="1000" baseline="0" dirty="0"/>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t>Suggestions</a:t>
            </a:r>
          </a:p>
          <a:p>
            <a:r>
              <a:rPr lang="en-US" sz="1000" dirty="0"/>
              <a:t>If you want to demonstrate this feature,</a:t>
            </a:r>
            <a:r>
              <a:rPr lang="en-US" sz="1000" baseline="0" dirty="0"/>
              <a:t> there is an account for salesforce.com that you can use:</a:t>
            </a:r>
          </a:p>
          <a:p>
            <a:pPr marL="228600" indent="-228600">
              <a:buFont typeface="+mj-lt"/>
              <a:buAutoNum type="arabicPeriod"/>
            </a:pPr>
            <a:r>
              <a:rPr lang="en-US" sz="1000" baseline="0" dirty="0"/>
              <a:t>Open the salesforce.com account.</a:t>
            </a:r>
          </a:p>
          <a:p>
            <a:pPr marL="228600" indent="-228600">
              <a:buFont typeface="+mj-lt"/>
              <a:buAutoNum type="arabicPeriod"/>
            </a:pPr>
            <a:r>
              <a:rPr lang="en-US" sz="1000" dirty="0"/>
              <a:t>Click </a:t>
            </a:r>
            <a:r>
              <a:rPr lang="en-US" sz="1000" b="1" dirty="0"/>
              <a:t>Edit Layout </a:t>
            </a:r>
            <a:r>
              <a:rPr lang="en-US" sz="1000" dirty="0"/>
              <a:t>at the top of the detail page.</a:t>
            </a:r>
          </a:p>
          <a:p>
            <a:pPr marL="228600" indent="-228600">
              <a:buFont typeface="+mj-lt"/>
              <a:buAutoNum type="arabicPeriod"/>
            </a:pPr>
            <a:r>
              <a:rPr lang="en-US" sz="1000" dirty="0"/>
              <a:t>From the Buttons section of the palette,</a:t>
            </a:r>
            <a:r>
              <a:rPr lang="en-US" sz="1000" baseline="0" dirty="0"/>
              <a:t> drag the </a:t>
            </a:r>
            <a:r>
              <a:rPr lang="en-US" sz="1000" b="1" baseline="0" dirty="0"/>
              <a:t>Prospecting Insights </a:t>
            </a:r>
            <a:r>
              <a:rPr lang="en-US" sz="1000" baseline="0" dirty="0"/>
              <a:t>button into the button area of the layout. </a:t>
            </a:r>
          </a:p>
          <a:p>
            <a:pPr marL="228600" indent="-228600">
              <a:buFont typeface="+mj-lt"/>
              <a:buAutoNum type="arabicPeriod"/>
            </a:pPr>
            <a:r>
              <a:rPr lang="en-US" sz="1000" baseline="0" dirty="0"/>
              <a:t>Click </a:t>
            </a:r>
            <a:r>
              <a:rPr lang="en-US" sz="1000" b="1" baseline="0" dirty="0"/>
              <a:t>Save</a:t>
            </a:r>
            <a:r>
              <a:rPr lang="en-US" sz="1000" baseline="0" dirty="0"/>
              <a:t>.</a:t>
            </a:r>
          </a:p>
          <a:p>
            <a:pPr marL="228600" indent="-228600">
              <a:buFont typeface="+mj-lt"/>
              <a:buAutoNum type="arabicPeriod"/>
            </a:pPr>
            <a:r>
              <a:rPr lang="en-US" sz="1000" baseline="0" dirty="0"/>
              <a:t>Click the </a:t>
            </a:r>
            <a:r>
              <a:rPr lang="en-US" sz="1000" b="1" baseline="0" dirty="0"/>
              <a:t>Prospecting Insights </a:t>
            </a:r>
            <a:r>
              <a:rPr lang="en-US" sz="1000" baseline="0" dirty="0"/>
              <a:t>button on the </a:t>
            </a:r>
            <a:r>
              <a:rPr lang="en-US" sz="1000" baseline="0" dirty="0" err="1"/>
              <a:t>salesforce.com</a:t>
            </a:r>
            <a:r>
              <a:rPr lang="en-US" sz="1000" baseline="0" dirty="0"/>
              <a:t> account. You will now navigate to the Prospecting Insights page.</a:t>
            </a:r>
          </a:p>
          <a:p>
            <a:pPr marL="228600" indent="-228600">
              <a:buFont typeface="+mj-lt"/>
              <a:buNone/>
            </a:pPr>
            <a:r>
              <a:rPr lang="en-US" sz="1000" baseline="0" dirty="0"/>
              <a:t>Note: Not every account will have the same richness in insights. Before demoing, make sure you have an account that was imported from or cleaned by </a:t>
            </a:r>
            <a:r>
              <a:rPr lang="en-US" sz="1000" baseline="0" dirty="0" err="1"/>
              <a:t>Data.com</a:t>
            </a:r>
            <a:r>
              <a:rPr lang="en-US" sz="1000" baseline="0" dirty="0"/>
              <a:t> and that it has rich set of content on the Prospecting Insights page. </a:t>
            </a:r>
            <a:endParaRPr lang="en-US" sz="100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322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70822904"/>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3" y="528638"/>
            <a:ext cx="7307262" cy="4111625"/>
          </a:xfrm>
        </p:spPr>
      </p:sp>
      <p:sp>
        <p:nvSpPr>
          <p:cNvPr id="3" name="Notes Placeholder 2"/>
          <p:cNvSpPr>
            <a:spLocks noGrp="1"/>
          </p:cNvSpPr>
          <p:nvPr>
            <p:ph type="body" idx="1"/>
          </p:nvPr>
        </p:nvSpPr>
        <p:spPr>
          <a:xfrm>
            <a:off x="731839" y="4560889"/>
            <a:ext cx="5851525" cy="4319587"/>
          </a:xfrm>
          <a:prstGeom prst="rect">
            <a:avLst/>
          </a:prstGeom>
        </p:spPr>
        <p:txBody>
          <a:bodyPr lIns="96661" tIns="48331" rIns="96661" bIns="48331"/>
          <a:lstStyle/>
          <a:p>
            <a:r>
              <a:rPr lang="en-US" b="1" dirty="0"/>
              <a:t>Teaching</a:t>
            </a:r>
            <a:r>
              <a:rPr lang="en-US" b="1" baseline="0" dirty="0"/>
              <a:t> Notes:</a:t>
            </a:r>
          </a:p>
          <a:p>
            <a:endParaRPr lang="en-US" b="1" baseline="0" dirty="0"/>
          </a:p>
          <a:p>
            <a:r>
              <a:rPr lang="en-US" b="1" baseline="0" dirty="0"/>
              <a:t>Spring ‘16 – Duplicate Management is turned on by default for all new organizations for accounts, contacts, and leads. If you try to add a duplicate record, the standard duplicate rules are set to show an alert. As part of Duplicate Management, you can easily create a custom report type to review duplicate records that were added.</a:t>
            </a:r>
          </a:p>
          <a:p>
            <a:endParaRPr lang="en-US" b="1" dirty="0"/>
          </a:p>
          <a:p>
            <a:r>
              <a:rPr lang="en-US" b="0" dirty="0"/>
              <a:t>For</a:t>
            </a:r>
            <a:r>
              <a:rPr lang="en-US" b="0" baseline="0" dirty="0"/>
              <a:t> more information, please refer to the Spring ‘16 release notes:</a:t>
            </a:r>
          </a:p>
          <a:p>
            <a:r>
              <a:rPr lang="en-US" b="0" baseline="0" dirty="0"/>
              <a:t>http://</a:t>
            </a:r>
            <a:r>
              <a:rPr lang="en-US" b="0" baseline="0" dirty="0" err="1"/>
              <a:t>releasenotes.docs.salesforce.com</a:t>
            </a:r>
            <a:r>
              <a:rPr lang="en-US" b="0" baseline="0" dirty="0"/>
              <a:t>/en-us/spring16/release-notes/</a:t>
            </a:r>
            <a:r>
              <a:rPr lang="en-US" b="0" baseline="0" dirty="0" err="1"/>
              <a:t>rn_general_duplicate_management_on_for_new_orgs.htm</a:t>
            </a:r>
            <a:endParaRPr lang="en-US" b="0" baseline="0" dirty="0"/>
          </a:p>
          <a:p>
            <a:endParaRPr lang="en-US" b="1" baseline="0" dirty="0"/>
          </a:p>
          <a:p>
            <a:endParaRPr lang="en-US" b="1" baseline="0" dirty="0"/>
          </a:p>
          <a:p>
            <a:r>
              <a:rPr lang="en-US" dirty="0"/>
              <a:t>After Duplicate Management is set up, any time a user attempts to save either a new record or an existing record, the duplicate management tools go to work. First, the record is compared with existing Salesforce records to identify possible duplicates (1). The criteria used to compare records and identify the possible duplicates are defined by a </a:t>
            </a:r>
            <a:r>
              <a:rPr lang="en-US" i="1" dirty="0"/>
              <a:t>matching rule</a:t>
            </a:r>
            <a:r>
              <a:rPr lang="en-US" dirty="0"/>
              <a:t>. Next, a list of possible duplicates is returned (2).</a:t>
            </a:r>
          </a:p>
          <a:p>
            <a:r>
              <a:rPr lang="en-US" dirty="0"/>
              <a:t>What happens when the record being saved is identified as a possible duplicate depends on what’s defined in the </a:t>
            </a:r>
            <a:r>
              <a:rPr lang="en-US" i="1" dirty="0"/>
              <a:t>duplicate rule</a:t>
            </a:r>
            <a:r>
              <a:rPr lang="en-US" dirty="0"/>
              <a:t> (3). </a:t>
            </a:r>
          </a:p>
          <a:p>
            <a:endParaRPr lang="en-US" b="0" baseline="0" dirty="0"/>
          </a:p>
          <a:p>
            <a:endParaRPr lang="en-US" b="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1000" dirty="0">
                <a:solidFill>
                  <a:prstClr val="black"/>
                </a:solidFill>
                <a:latin typeface="Salesforce Sans" panose="020B0505020202020203" pitchFamily="34" charset="0"/>
              </a:rPr>
              <a:t>© Copyright 2017 salesforce.com, </a:t>
            </a:r>
            <a:r>
              <a:rPr lang="en-US" sz="1000" dirty="0" err="1">
                <a:solidFill>
                  <a:prstClr val="black"/>
                </a:solidFill>
                <a:latin typeface="Salesforce Sans" panose="020B0505020202020203" pitchFamily="34" charset="0"/>
              </a:rPr>
              <a:t>inc.</a:t>
            </a:r>
            <a:endParaRPr lang="en-US" sz="10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1000">
                <a:solidFill>
                  <a:prstClr val="black"/>
                </a:solidFill>
              </a:rPr>
              <a:pPr algn="ctr"/>
              <a:t>323</a:t>
            </a:fld>
            <a:endParaRPr lang="en-US" sz="10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1000" dirty="0">
                <a:solidFill>
                  <a:prstClr val="black"/>
                </a:solidFill>
                <a:latin typeface="Salesforce Sans" panose="020B0505020202020203" pitchFamily="34" charset="0"/>
              </a:rPr>
              <a:t>Administration Essentials for New Admins</a:t>
            </a:r>
            <a:endParaRPr lang="en-US" sz="1000"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105120802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9" y="4560889"/>
            <a:ext cx="5851525" cy="4319587"/>
          </a:xfrm>
          <a:prstGeom prst="rect">
            <a:avLst/>
          </a:prstGeom>
        </p:spPr>
        <p:txBody>
          <a:bodyPr lIns="96661" tIns="48331" rIns="96661" bIns="48331"/>
          <a:lstStyle/>
          <a:p>
            <a:r>
              <a:rPr lang="en-US" b="1" dirty="0"/>
              <a:t>Teaching Notes:</a:t>
            </a:r>
          </a:p>
          <a:p>
            <a:endParaRPr lang="en-US" b="1" baseline="0" dirty="0"/>
          </a:p>
          <a:p>
            <a:r>
              <a:rPr lang="en-US" b="1" baseline="0" dirty="0"/>
              <a:t>Spring ‘16 – Duplicate Management is turned on by default for all new organizations for accounts, contacts, and leads</a:t>
            </a:r>
            <a:r>
              <a:rPr lang="en-US" b="0" baseline="0" dirty="0"/>
              <a:t>. If you try to add a duplicate record, the standard duplicate rules are set to show an alert. As part of Duplicate Management, you can easily create a custom report type to review duplicate records that were added.</a:t>
            </a:r>
          </a:p>
          <a:p>
            <a:endParaRPr lang="en-US" b="1" dirty="0"/>
          </a:p>
          <a:p>
            <a:r>
              <a:rPr lang="en-US" b="1" dirty="0"/>
              <a:t>Duplicate Management Limitations</a:t>
            </a:r>
          </a:p>
          <a:p>
            <a:r>
              <a:rPr lang="en-US" dirty="0"/>
              <a:t>Duplicate management is available for accounts, contacts, leads, and custom objects. All other objects, including Opportunities and Person Accounts, are not currently supported.</a:t>
            </a:r>
          </a:p>
          <a:p>
            <a:r>
              <a:rPr lang="en-US" dirty="0"/>
              <a:t>Duplicate rules don’t run when records are created in following ways:</a:t>
            </a:r>
          </a:p>
          <a:p>
            <a:pPr lvl="1"/>
            <a:r>
              <a:rPr lang="en-US" dirty="0">
                <a:latin typeface="Salesforce Sans" panose="020B0505020202020203" pitchFamily="34" charset="0"/>
              </a:rPr>
              <a:t>When records are created using Quick Create.</a:t>
            </a:r>
          </a:p>
          <a:p>
            <a:pPr lvl="1"/>
            <a:r>
              <a:rPr lang="en-US" dirty="0">
                <a:latin typeface="Salesforce Sans" panose="020B0505020202020203" pitchFamily="34" charset="0"/>
              </a:rPr>
              <a:t>When leads are converted to accounts or contacts </a:t>
            </a:r>
            <a:r>
              <a:rPr lang="en-US" i="1" dirty="0">
                <a:latin typeface="Salesforce Sans" panose="020B0505020202020203" pitchFamily="34" charset="0"/>
              </a:rPr>
              <a:t>and </a:t>
            </a:r>
            <a:r>
              <a:rPr lang="en-US" dirty="0">
                <a:latin typeface="Salesforce Sans" panose="020B0505020202020203" pitchFamily="34" charset="0"/>
              </a:rPr>
              <a:t>your organization doesn’t have the “Use Apex Lead Convert” permission.</a:t>
            </a:r>
          </a:p>
          <a:p>
            <a:pPr lvl="1"/>
            <a:r>
              <a:rPr lang="en-US" dirty="0">
                <a:latin typeface="Salesforce Sans" panose="020B0505020202020203" pitchFamily="34" charset="0"/>
              </a:rPr>
              <a:t>When a record is restored with the </a:t>
            </a:r>
            <a:r>
              <a:rPr lang="en-US" b="1" dirty="0">
                <a:latin typeface="Salesforce Sans" panose="020B0505020202020203" pitchFamily="34" charset="0"/>
              </a:rPr>
              <a:t>Undelete</a:t>
            </a:r>
            <a:r>
              <a:rPr lang="en-US" dirty="0">
                <a:latin typeface="Salesforce Sans" panose="020B0505020202020203" pitchFamily="34" charset="0"/>
              </a:rPr>
              <a:t> button.</a:t>
            </a:r>
          </a:p>
          <a:p>
            <a:pPr lvl="1"/>
            <a:r>
              <a:rPr lang="en-US" dirty="0">
                <a:latin typeface="Salesforce Sans" panose="020B0505020202020203" pitchFamily="34" charset="0"/>
              </a:rPr>
              <a:t>When records are added using Exchange Sync.</a:t>
            </a:r>
          </a:p>
          <a:p>
            <a:pPr lvl="1"/>
            <a:r>
              <a:rPr lang="en-US" dirty="0">
                <a:latin typeface="Salesforce Sans" panose="020B0505020202020203" pitchFamily="34" charset="0"/>
              </a:rPr>
              <a:t>When records are manually merged.</a:t>
            </a:r>
          </a:p>
          <a:p>
            <a:r>
              <a:rPr lang="en-US" dirty="0"/>
              <a:t>In some cases, if duplicate rules are set for an alert to show when potential duplicates are found, users will </a:t>
            </a:r>
            <a:r>
              <a:rPr lang="en-US" i="1" dirty="0"/>
              <a:t>always</a:t>
            </a:r>
            <a:r>
              <a:rPr lang="en-US" dirty="0"/>
              <a:t> be blocked from saving records and </a:t>
            </a:r>
            <a:r>
              <a:rPr lang="en-US" i="1" dirty="0"/>
              <a:t>will not </a:t>
            </a:r>
            <a:r>
              <a:rPr lang="en-US" dirty="0"/>
              <a:t>see a list of possible duplicates. Examples of this include the following:</a:t>
            </a:r>
          </a:p>
          <a:p>
            <a:pPr lvl="1"/>
            <a:r>
              <a:rPr lang="en-US" dirty="0">
                <a:latin typeface="Salesforce Sans" panose="020B0505020202020203" pitchFamily="34" charset="0"/>
              </a:rPr>
              <a:t>When records are added using the data import tools.</a:t>
            </a:r>
          </a:p>
          <a:p>
            <a:pPr lvl="1"/>
            <a:r>
              <a:rPr lang="en-US" dirty="0">
                <a:latin typeface="Salesforce Sans" panose="020B0505020202020203" pitchFamily="34" charset="0"/>
              </a:rPr>
              <a:t>When a person account is converted to a business account (and the newly created business account matches existing business accounts).</a:t>
            </a:r>
          </a:p>
          <a:p>
            <a:pPr lvl="1"/>
            <a:r>
              <a:rPr lang="en-US" dirty="0">
                <a:latin typeface="Salesforce Sans" panose="020B0505020202020203" pitchFamily="34" charset="0"/>
              </a:rPr>
              <a:t>When records are added or edited using Salesforce APIs.</a:t>
            </a:r>
          </a:p>
          <a:p>
            <a:r>
              <a:rPr lang="en-US" dirty="0"/>
              <a:t>Standard and custom matching rules that use fuzzy matching methods only support Latin characters, and, if you’re using international data, we recommend you use the Exact matching method with your matching rules.</a:t>
            </a:r>
          </a:p>
          <a:p>
            <a:endParaRPr lang="en-US" dirty="0"/>
          </a:p>
          <a:p>
            <a:r>
              <a:rPr lang="en-US" sz="1000" b="0" i="0" kern="1200" dirty="0">
                <a:solidFill>
                  <a:schemeClr val="tx1"/>
                </a:solidFill>
                <a:effectLst/>
                <a:ea typeface="+mn-ea"/>
              </a:rPr>
              <a:t>If a field on an object is no longer available to your organization, it may cause matching rules with mappings to this field to be ignored. This could affect your duplicate detection. Make sure you check all duplicate rule field mappings for an object if there is a change to the fields available to your organization. For example, the Clean Status field is only available to customers with a Data.com license. If your organization no longer has a Data.com license, this field is no longer available and matching rules with mappings to this field will be ignored.</a:t>
            </a:r>
          </a:p>
          <a:p>
            <a:endParaRPr lang="en-US" sz="1000" b="0" i="0" kern="1200" dirty="0">
              <a:solidFill>
                <a:schemeClr val="tx1"/>
              </a:solidFill>
              <a:effectLst/>
              <a:ea typeface="+mn-ea"/>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sz="1000" b="0" i="0" kern="1200" dirty="0">
                <a:solidFill>
                  <a:schemeClr val="tx1"/>
                </a:solidFill>
                <a:effectLst/>
                <a:ea typeface="+mn-ea"/>
              </a:rPr>
              <a:t>The customizable alert text in duplicate rules isn’t supported by the Translation Workbench.</a:t>
            </a:r>
          </a:p>
          <a:p>
            <a:r>
              <a:rPr lang="en-US" sz="1000" b="0" i="0" kern="1200" dirty="0">
                <a:solidFill>
                  <a:schemeClr val="tx1"/>
                </a:solidFill>
                <a:effectLst/>
                <a:ea typeface="+mn-ea"/>
              </a:rPr>
              <a:t/>
            </a:r>
            <a:br>
              <a:rPr lang="en-US" sz="1000" b="0" i="0" kern="1200" dirty="0">
                <a:solidFill>
                  <a:schemeClr val="tx1"/>
                </a:solidFill>
                <a:effectLst/>
                <a:ea typeface="+mn-ea"/>
              </a:rPr>
            </a:br>
            <a:endParaRPr lang="en-US" b="1"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1000" dirty="0">
                <a:solidFill>
                  <a:prstClr val="black"/>
                </a:solidFill>
                <a:latin typeface="Salesforce Sans" panose="020B0505020202020203" pitchFamily="34" charset="0"/>
              </a:rPr>
              <a:t>© Copyright 2017 salesforce.com, </a:t>
            </a:r>
            <a:r>
              <a:rPr lang="en-US" sz="1000" dirty="0" err="1">
                <a:solidFill>
                  <a:prstClr val="black"/>
                </a:solidFill>
                <a:latin typeface="Salesforce Sans" panose="020B0505020202020203" pitchFamily="34" charset="0"/>
              </a:rPr>
              <a:t>inc.</a:t>
            </a:r>
            <a:endParaRPr lang="en-US" sz="10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1000">
                <a:solidFill>
                  <a:prstClr val="black"/>
                </a:solidFill>
              </a:rPr>
              <a:pPr algn="ctr"/>
              <a:t>324</a:t>
            </a:fld>
            <a:endParaRPr lang="en-US" sz="10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1000" dirty="0">
                <a:solidFill>
                  <a:prstClr val="black"/>
                </a:solidFill>
                <a:latin typeface="Salesforce Sans" panose="020B0505020202020203" pitchFamily="34" charset="0"/>
              </a:rPr>
              <a:t>Administration Essentials for New Admins</a:t>
            </a:r>
            <a:endParaRPr lang="en-US" sz="1000"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371494644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325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74741589"/>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326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5765088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t>When you change record ownership, some associated items that are owned by the current record owner are also transferred to the new owner.</a:t>
            </a:r>
            <a:endParaRPr lang="en-US" dirty="0">
              <a:solidFill>
                <a:schemeClr val="tx1"/>
              </a:solidFill>
            </a:endParaRPr>
          </a:p>
          <a:p>
            <a:pPr defTabSz="981334">
              <a:spcBef>
                <a:spcPts val="0"/>
              </a:spcBef>
              <a:buClrTx/>
              <a:defRPr/>
            </a:pPr>
            <a:r>
              <a:rPr lang="en-US" dirty="0">
                <a:solidFill>
                  <a:schemeClr val="tx1"/>
                </a:solidFill>
              </a:rPr>
              <a:t>Accounts: Contacts (on business accounts only), attachments, notes, open activities, open opportunities owned by the current account owner, and optionally, closed opportunities and open opportunities owned by other users. </a:t>
            </a:r>
          </a:p>
          <a:p>
            <a:pPr defTabSz="981334">
              <a:spcBef>
                <a:spcPts val="0"/>
              </a:spcBef>
              <a:buClrTx/>
              <a:defRPr/>
            </a:pPr>
            <a:r>
              <a:rPr lang="en-US" dirty="0">
                <a:solidFill>
                  <a:schemeClr val="tx1"/>
                </a:solidFill>
              </a:rPr>
              <a:t>leads: Open activities. When transferring leads to a queue, open activities are not transferred.</a:t>
            </a: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dirty="0">
                <a:solidFill>
                  <a:schemeClr val="tx1"/>
                </a:solidFill>
              </a:rPr>
              <a:t>Service</a:t>
            </a:r>
            <a:r>
              <a:rPr lang="en-US" baseline="0" dirty="0">
                <a:solidFill>
                  <a:schemeClr val="tx1"/>
                </a:solidFill>
              </a:rPr>
              <a:t> contracts are part of entitlement management.  They must be enabled through entitlement management which is why we don’t see them in our classroom org.  More information on service contracts and entitlement management can be found in ADM-261.</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latin typeface="Myriad Pro" pitchFamily="34" charset="0"/>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327</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1450106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228600" indent="-228600" defTabSz="981334">
              <a:spcBef>
                <a:spcPts val="0"/>
              </a:spcBef>
              <a:buClrTx/>
              <a:buFont typeface="+mj-lt"/>
              <a:buAutoNum type="arabicPeriod"/>
              <a:defRPr/>
            </a:pPr>
            <a:r>
              <a:rPr lang="en-US" dirty="0">
                <a:solidFill>
                  <a:schemeClr val="tx1"/>
                </a:solidFill>
              </a:rPr>
              <a:t>The </a:t>
            </a:r>
            <a:r>
              <a:rPr lang="en-US" b="1" dirty="0">
                <a:solidFill>
                  <a:schemeClr val="tx1"/>
                </a:solidFill>
              </a:rPr>
              <a:t>Freeze</a:t>
            </a:r>
            <a:r>
              <a:rPr lang="en-US" dirty="0">
                <a:solidFill>
                  <a:schemeClr val="tx1"/>
                </a:solidFill>
              </a:rPr>
              <a:t> button was introduced in Winter ‘14. It is useful if you are prevented from deactivating a user that is used</a:t>
            </a:r>
            <a:r>
              <a:rPr lang="en-US" baseline="0" dirty="0">
                <a:solidFill>
                  <a:schemeClr val="tx1"/>
                </a:solidFill>
              </a:rPr>
              <a:t> by the system – the default lead owner for example. You can freeze the user temporarily, change the default lead owner, and then deactivate the user.</a:t>
            </a:r>
          </a:p>
          <a:p>
            <a:pPr marL="228600" indent="-228600" defTabSz="981334">
              <a:spcBef>
                <a:spcPts val="0"/>
              </a:spcBef>
              <a:buClrTx/>
              <a:buFont typeface="+mj-lt"/>
              <a:buAutoNum type="arabicPeriod"/>
              <a:defRPr/>
            </a:pPr>
            <a:r>
              <a:rPr lang="en-US" baseline="0" dirty="0">
                <a:solidFill>
                  <a:schemeClr val="tx1"/>
                </a:solidFill>
              </a:rPr>
              <a:t>From Spring ‘14 an </a:t>
            </a:r>
            <a:r>
              <a:rPr lang="en-US" b="1" baseline="0" dirty="0">
                <a:solidFill>
                  <a:schemeClr val="tx1"/>
                </a:solidFill>
              </a:rPr>
              <a:t>Is</a:t>
            </a:r>
            <a:r>
              <a:rPr lang="en-US" baseline="0" dirty="0">
                <a:solidFill>
                  <a:schemeClr val="tx1"/>
                </a:solidFill>
              </a:rPr>
              <a:t> </a:t>
            </a:r>
            <a:r>
              <a:rPr lang="en-US" b="1" baseline="0" dirty="0">
                <a:solidFill>
                  <a:schemeClr val="tx1"/>
                </a:solidFill>
              </a:rPr>
              <a:t>Frozen</a:t>
            </a:r>
            <a:r>
              <a:rPr lang="en-US" baseline="0" dirty="0">
                <a:solidFill>
                  <a:schemeClr val="tx1"/>
                </a:solidFill>
              </a:rPr>
              <a:t> field is available for filters and columns in User list views, allowing you to create a list view of frozen users, for example.</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328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6644316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329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2689670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9404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b="0" dirty="0"/>
              <a:t>In the Winter ‘16 release, Salesforce introduces Lightning Experience, a new, fast, beautiful user experience. This initial release focuses on reinventing the desktop environment to better support your sales process, helping sales reps work more naturally and close more deals faster. We’ll take a quick look at some of the key features of the new interface, to help you decide if Lightning Experience is right for some or all of your users.</a:t>
            </a:r>
          </a:p>
          <a:p>
            <a:endParaRPr lang="en-US" b="0" dirty="0"/>
          </a:p>
          <a:p>
            <a:pPr marL="177502" indent="-177502">
              <a:buFont typeface="Wingdings" panose="05000000000000000000" pitchFamily="2" charset="2"/>
              <a:buChar char="§"/>
            </a:pPr>
            <a:r>
              <a:rPr lang="en-US" b="0" dirty="0"/>
              <a:t>Home: Start the day on the new, intelligent home page. Monitor performance to goal, and get insights on key accounts. Stay on track by seeing exactly what needs doing in the Assistant.</a:t>
            </a:r>
          </a:p>
          <a:p>
            <a:pPr marL="177502" indent="-177502">
              <a:buFont typeface="Wingdings" panose="05000000000000000000" pitchFamily="2" charset="2"/>
              <a:buChar char="§"/>
            </a:pPr>
            <a:r>
              <a:rPr lang="en-US" b="0" dirty="0"/>
              <a:t>Path: Get your reps to adopt and adhere to your company’s sales processes by using Sales Path. When your reps work in the opportunity workspace and the lead workspace, the sales path appears with the stages and guidance you set up. Reps mark stages complete when they’re ready to move to the next one. </a:t>
            </a:r>
          </a:p>
          <a:p>
            <a:pPr marL="177502" indent="-177502">
              <a:buFont typeface="Wingdings" panose="05000000000000000000" pitchFamily="2" charset="2"/>
              <a:buChar char="§"/>
            </a:pPr>
            <a:r>
              <a:rPr lang="en-US" b="0" dirty="0"/>
              <a:t>Search: Find records faster with improved search, which includes recent records and top results.</a:t>
            </a:r>
          </a:p>
          <a:p>
            <a:pPr marL="177502" indent="-177502">
              <a:buFont typeface="Wingdings" panose="05000000000000000000" pitchFamily="2" charset="2"/>
              <a:buChar char="§"/>
            </a:pPr>
            <a:r>
              <a:rPr lang="en-US" b="0" dirty="0"/>
              <a:t>Favorites – new in Spring ‘17. </a:t>
            </a:r>
            <a:r>
              <a:rPr lang="en-US" dirty="0"/>
              <a:t>Favorites let you quickly access important records, lists, groups, dashboards, and other frequently used pages in Salesforce. They’re similar to bookmarks in a web browser but better because your favorites are available no matter which device or browser you use to log into Lightning Experience. Click the star ( ) to add the current page—for example, all open leads—to your favorites. A highlighted star means you’re on a favorite page. To remove a favorite, click the highlighted star. Your saved favorites are just a click away in your favorites list, where you can find and manage all your favorites. </a:t>
            </a:r>
          </a:p>
          <a:p>
            <a:pPr marL="177502" indent="-177502">
              <a:buFont typeface="Wingdings" panose="05000000000000000000" pitchFamily="2" charset="2"/>
              <a:buChar char="§"/>
            </a:pPr>
            <a:r>
              <a:rPr lang="en-US" b="0" dirty="0"/>
              <a:t>Details – See all the record</a:t>
            </a:r>
            <a:r>
              <a:rPr lang="en-US" b="0" baseline="0" dirty="0"/>
              <a:t> Details</a:t>
            </a:r>
            <a:endParaRPr lang="en-US" b="0" dirty="0"/>
          </a:p>
          <a:p>
            <a:pPr marL="177502" indent="-177502">
              <a:buFont typeface="Wingdings" panose="05000000000000000000" pitchFamily="2" charset="2"/>
              <a:buChar char="§"/>
            </a:pPr>
            <a:endParaRPr lang="en-US" b="0" dirty="0"/>
          </a:p>
          <a:p>
            <a:pPr marL="0" marR="0" indent="0" algn="l" defTabSz="914400" rtl="0" eaLnBrk="1" fontAlgn="auto" latinLnBrk="0" hangingPunct="1">
              <a:lnSpc>
                <a:spcPct val="100000"/>
              </a:lnSpc>
              <a:spcBef>
                <a:spcPts val="443"/>
              </a:spcBef>
              <a:spcAft>
                <a:spcPts val="0"/>
              </a:spcAft>
              <a:buClr>
                <a:srgbClr val="000000"/>
              </a:buClr>
              <a:buSzTx/>
              <a:buFont typeface="Wingdings" panose="05000000000000000000" pitchFamily="2" charset="2"/>
              <a:buNone/>
              <a:tabLst/>
              <a:defRPr/>
            </a:pPr>
            <a:r>
              <a:rPr lang="en-US" dirty="0"/>
              <a:t>Find out more by reading the Release notes at </a:t>
            </a:r>
            <a:r>
              <a:rPr lang="en-US" b="0" dirty="0"/>
              <a:t>http://docs.releasenotes.salesforce.com/en-us/winter16/release-notes/salesforce_release_notes.htm</a:t>
            </a:r>
          </a:p>
          <a:p>
            <a:pPr marL="177502" indent="-177502">
              <a:buFont typeface="Wingdings" panose="05000000000000000000" pitchFamily="2" charset="2"/>
              <a:buChar char="§"/>
            </a:pPr>
            <a:endParaRPr lang="en-US" b="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1816839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62010928"/>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008060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r>
              <a:rPr lang="en-US" dirty="0"/>
              <a:t>Weekly export available in</a:t>
            </a:r>
            <a:r>
              <a:rPr lang="en-US" b="0" dirty="0"/>
              <a:t>: Enterprise, Performance, and Unlimited </a:t>
            </a:r>
            <a:r>
              <a:rPr lang="en-US" dirty="0"/>
              <a:t>Editions</a:t>
            </a:r>
          </a:p>
          <a:p>
            <a:r>
              <a:rPr lang="en-US" dirty="0"/>
              <a:t>Monthly export available in: All editions</a:t>
            </a:r>
          </a:p>
          <a:p>
            <a:pPr defTabSz="981334">
              <a:spcBef>
                <a:spcPts val="0"/>
              </a:spcBef>
              <a:buClrTx/>
              <a:defRPr/>
            </a:pPr>
            <a:r>
              <a:rPr lang="en-US" dirty="0"/>
              <a:t>Search for “Exporting Backup Data” in Help + Training</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3739881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GB" dirty="0">
                <a:solidFill>
                  <a:schemeClr val="tx1"/>
                </a:solidFill>
              </a:rPr>
              <a:t>Discourage any students who might want to follow along with you during this exercise, as they will continue to receive notifications after the course. Since</a:t>
            </a:r>
            <a:r>
              <a:rPr lang="en-GB" baseline="0" dirty="0">
                <a:solidFill>
                  <a:schemeClr val="tx1"/>
                </a:solidFill>
              </a:rPr>
              <a:t> you can </a:t>
            </a:r>
            <a:r>
              <a:rPr lang="en-GB" baseline="0">
                <a:solidFill>
                  <a:schemeClr val="tx1"/>
                </a:solidFill>
              </a:rPr>
              <a:t>not delete </a:t>
            </a:r>
            <a:r>
              <a:rPr lang="en-GB" baseline="0" dirty="0">
                <a:solidFill>
                  <a:schemeClr val="tx1"/>
                </a:solidFill>
              </a:rPr>
              <a:t>the schedule once it’s saved, you might want to cancel out of the weekly backup instead of saving it.</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1399358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18392724"/>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6369711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baseline="0" dirty="0">
                <a:solidFill>
                  <a:schemeClr val="tx1"/>
                </a:solidFill>
              </a:rPr>
              <a:t>Mass Delete Records will delete accounts, leads, activities, contacts, cases, solutions and products.</a:t>
            </a:r>
          </a:p>
          <a:p>
            <a:pPr defTabSz="981334">
              <a:spcBef>
                <a:spcPts val="0"/>
              </a:spcBef>
              <a:buClrTx/>
              <a:defRPr/>
            </a:pPr>
            <a:r>
              <a:rPr lang="en-US" dirty="0">
                <a:solidFill>
                  <a:schemeClr val="tx1"/>
                </a:solidFill>
              </a:rPr>
              <a:t>When</a:t>
            </a:r>
            <a:r>
              <a:rPr lang="en-US" baseline="0" dirty="0">
                <a:solidFill>
                  <a:schemeClr val="tx1"/>
                </a:solidFill>
              </a:rPr>
              <a:t> deleting objects, related objects are deleted as well.  Review the relationship between accounts, contacts, opportunities, activities, and notes.</a:t>
            </a:r>
            <a:endParaRPr lang="en-US" dirty="0">
              <a:solidFill>
                <a:schemeClr val="tx1"/>
              </a:solidFill>
            </a:endParaRPr>
          </a:p>
          <a:p>
            <a:pPr defTabSz="981334">
              <a:spcBef>
                <a:spcPts val="0"/>
              </a:spcBef>
              <a:buClrTx/>
              <a:defRPr/>
            </a:pPr>
            <a:endParaRPr lang="en-GB" dirty="0">
              <a:solidFill>
                <a:schemeClr val="tx1"/>
              </a:solidFill>
            </a:endParaRPr>
          </a:p>
          <a:p>
            <a:pPr defTabSz="981334">
              <a:spcBef>
                <a:spcPts val="0"/>
              </a:spcBef>
              <a:buClrTx/>
              <a:defRPr/>
            </a:pPr>
            <a:r>
              <a:rPr lang="en-GB" dirty="0">
                <a:solidFill>
                  <a:schemeClr val="tx1"/>
                </a:solidFill>
              </a:rPr>
              <a:t>Best</a:t>
            </a:r>
            <a:r>
              <a:rPr lang="en-GB" baseline="0" dirty="0">
                <a:solidFill>
                  <a:schemeClr val="tx1"/>
                </a:solidFill>
              </a:rPr>
              <a:t> practice: Discuss with students that when deleting imported records in a scenario like this it is important to make use of the filter to ensure the correct records are deleted. For example:</a:t>
            </a:r>
            <a:br>
              <a:rPr lang="en-GB" baseline="0" dirty="0">
                <a:solidFill>
                  <a:schemeClr val="tx1"/>
                </a:solidFill>
              </a:rPr>
            </a:br>
            <a:r>
              <a:rPr lang="en-GB" baseline="0" dirty="0">
                <a:solidFill>
                  <a:schemeClr val="tx1"/>
                </a:solidFill>
              </a:rPr>
              <a:t>1. Filter on the created date and time.</a:t>
            </a:r>
          </a:p>
          <a:p>
            <a:pPr defTabSz="981334">
              <a:spcBef>
                <a:spcPts val="0"/>
              </a:spcBef>
              <a:buClrTx/>
              <a:defRPr/>
            </a:pPr>
            <a:r>
              <a:rPr lang="en-GB" baseline="0" dirty="0">
                <a:solidFill>
                  <a:schemeClr val="tx1"/>
                </a:solidFill>
              </a:rPr>
              <a:t>2. Create a hidden custom “batch number” field on the object you import into and populate this field in your import file. You can then also filter on this batch number if you need to delete the imported records.</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pPr defTabSz="981334">
              <a:spcBef>
                <a:spcPts val="0"/>
              </a:spcBef>
              <a:buClrTx/>
              <a:defRPr/>
            </a:pPr>
            <a:r>
              <a:rPr lang="en-US" dirty="0">
                <a:solidFill>
                  <a:schemeClr val="tx1"/>
                </a:solidFill>
              </a:rPr>
              <a:t>Use the data model cards to review the parent child relationship,</a:t>
            </a:r>
            <a:r>
              <a:rPr lang="en-US" baseline="0" dirty="0">
                <a:solidFill>
                  <a:schemeClr val="tx1"/>
                </a:solidFill>
              </a:rPr>
              <a:t> and discuss what related objects are deleted.</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3872486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r>
              <a:rPr lang="en-US" dirty="0"/>
              <a:t>Your recycle bin record limit is 25 times the Megabytes (MBs) in your storage. For example, if your organization has 1 GB of storage then your limit is 25 times 1000 MB or 25,000 records. If your organization reaches its Recycle Bin limit, Salesforce automatically removes the oldest records if they have been in the Recycle Bin for at least two hours.</a:t>
            </a:r>
            <a:endParaRPr lang="en-US" dirty="0">
              <a:solidFill>
                <a:schemeClr val="tx1"/>
              </a:solidFill>
            </a:endParaRP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2307804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339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21800565"/>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77500" lnSpcReduction="20000"/>
          </a:bodyPr>
          <a:lstStyle/>
          <a:p>
            <a:pPr defTabSz="981334">
              <a:spcBef>
                <a:spcPts val="0"/>
              </a:spcBef>
              <a:buClrTx/>
              <a:defRPr/>
            </a:pPr>
            <a:r>
              <a:rPr lang="en-US" b="1" dirty="0"/>
              <a:t>Teaching Points</a:t>
            </a:r>
          </a:p>
          <a:p>
            <a:r>
              <a:rPr lang="en-US" sz="1000" b="0" i="0" kern="1200" dirty="0">
                <a:solidFill>
                  <a:schemeClr val="tx1"/>
                </a:solidFill>
                <a:ea typeface="+mn-ea"/>
              </a:rPr>
              <a:t>For Spring ‘14, all English ADM201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When importing records using the Data Import Wizard, what conditions will cause a record to not be imported? </a:t>
            </a:r>
            <a:r>
              <a:rPr lang="en-US" dirty="0"/>
              <a:t/>
            </a:r>
            <a:br>
              <a:rPr lang="en-US" dirty="0"/>
            </a:br>
            <a:r>
              <a:rPr lang="en-US" sz="1000" b="0" i="0" kern="1200" dirty="0">
                <a:solidFill>
                  <a:schemeClr val="tx1"/>
                </a:solidFill>
                <a:ea typeface="+mn-ea"/>
              </a:rPr>
              <a:t>When using the Data Import Wizard, a record will not be imported if the value of a field doesn't meet the data validation criteria or a universally required field is left blank. </a:t>
            </a:r>
            <a:r>
              <a:rPr lang="en-US" dirty="0"/>
              <a:t/>
            </a:r>
            <a:br>
              <a:rPr lang="en-US" dirty="0"/>
            </a:br>
            <a:r>
              <a:rPr lang="en-US" dirty="0"/>
              <a:t/>
            </a:r>
            <a:br>
              <a:rPr lang="en-US" dirty="0"/>
            </a:br>
            <a:r>
              <a:rPr lang="en-US" sz="1000" b="0" i="0" kern="1200" dirty="0">
                <a:solidFill>
                  <a:schemeClr val="tx1"/>
                </a:solidFill>
                <a:ea typeface="+mn-ea"/>
              </a:rPr>
              <a:t>2. What are the benefits of using the Data Import Wizard to import data into Salesforce? </a:t>
            </a:r>
            <a:r>
              <a:rPr lang="en-US" dirty="0"/>
              <a:t/>
            </a:r>
            <a:br>
              <a:rPr lang="en-US" dirty="0"/>
            </a:br>
            <a:r>
              <a:rPr lang="en-US" sz="1000" b="0" i="0" kern="1200" dirty="0">
                <a:solidFill>
                  <a:schemeClr val="tx1"/>
                </a:solidFill>
                <a:ea typeface="+mn-ea"/>
              </a:rPr>
              <a:t>The Data Import Wizard can be used to: </a:t>
            </a:r>
            <a:r>
              <a:rPr lang="en-US" dirty="0"/>
              <a:t/>
            </a:r>
            <a:br>
              <a:rPr lang="en-US" dirty="0"/>
            </a:br>
            <a:r>
              <a:rPr lang="en-US" sz="1000" b="0" i="0" kern="1200" dirty="0">
                <a:solidFill>
                  <a:schemeClr val="tx1"/>
                </a:solidFill>
                <a:ea typeface="+mn-ea"/>
              </a:rPr>
              <a:t>Import contacts, accounts, leads, solutions, and records for custom objects; </a:t>
            </a:r>
            <a:r>
              <a:rPr lang="en-US" dirty="0"/>
              <a:t/>
            </a:r>
            <a:br>
              <a:rPr lang="en-US" dirty="0"/>
            </a:br>
            <a:r>
              <a:rPr lang="en-US" sz="1000" b="0" i="0" kern="1200" dirty="0">
                <a:solidFill>
                  <a:schemeClr val="tx1"/>
                </a:solidFill>
                <a:ea typeface="+mn-ea"/>
              </a:rPr>
              <a:t>Import fewer than 50,000 records; </a:t>
            </a:r>
            <a:r>
              <a:rPr lang="en-US" dirty="0"/>
              <a:t/>
            </a:r>
            <a:br>
              <a:rPr lang="en-US" dirty="0"/>
            </a:br>
            <a:r>
              <a:rPr lang="en-US" sz="1000" b="0" i="0" kern="1200" dirty="0">
                <a:solidFill>
                  <a:schemeClr val="tx1"/>
                </a:solidFill>
                <a:ea typeface="+mn-ea"/>
              </a:rPr>
              <a:t>Choose whether or not to trigger workflow rules; </a:t>
            </a:r>
            <a:r>
              <a:rPr lang="en-US" dirty="0"/>
              <a:t/>
            </a:r>
            <a:br>
              <a:rPr lang="en-US" dirty="0"/>
            </a:br>
            <a:r>
              <a:rPr lang="en-US" sz="1000" b="0" i="0" kern="1200" dirty="0">
                <a:solidFill>
                  <a:schemeClr val="tx1"/>
                </a:solidFill>
                <a:ea typeface="+mn-ea"/>
              </a:rPr>
              <a:t>Prevent</a:t>
            </a:r>
            <a:r>
              <a:rPr lang="en-US" sz="1000" b="0" i="0" kern="1200" baseline="0" dirty="0">
                <a:solidFill>
                  <a:schemeClr val="tx1"/>
                </a:solidFill>
                <a:ea typeface="+mn-ea"/>
              </a:rPr>
              <a:t> duplicate records from entering the system</a:t>
            </a:r>
            <a:r>
              <a:rPr lang="en-US" sz="1000" b="0" i="0" kern="1200" dirty="0">
                <a:solidFill>
                  <a:schemeClr val="tx1"/>
                </a:solidFill>
                <a:ea typeface="+mn-ea"/>
              </a:rPr>
              <a:t>. </a:t>
            </a:r>
            <a:r>
              <a:rPr lang="en-US" dirty="0"/>
              <a:t/>
            </a:r>
            <a:br>
              <a:rPr lang="en-US" dirty="0"/>
            </a:br>
            <a:r>
              <a:rPr lang="en-US" dirty="0"/>
              <a:t/>
            </a:r>
            <a:br>
              <a:rPr lang="en-US" dirty="0"/>
            </a:br>
            <a:r>
              <a:rPr lang="en-US" sz="1000" b="0" i="0" kern="1200" dirty="0">
                <a:solidFill>
                  <a:schemeClr val="tx1"/>
                </a:solidFill>
                <a:ea typeface="+mn-ea"/>
              </a:rPr>
              <a:t>3. Why would a user choose data loader instead of the Data Import Wizard? </a:t>
            </a:r>
            <a:r>
              <a:rPr lang="en-US" dirty="0"/>
              <a:t/>
            </a:r>
            <a:br>
              <a:rPr lang="en-US" dirty="0"/>
            </a:br>
            <a:r>
              <a:rPr lang="en-US" sz="1000" b="0" i="0" kern="1200" dirty="0">
                <a:solidFill>
                  <a:schemeClr val="tx1"/>
                </a:solidFill>
                <a:ea typeface="+mn-ea"/>
              </a:rPr>
              <a:t>The data loader can be used to: </a:t>
            </a:r>
            <a:r>
              <a:rPr lang="en-US" dirty="0"/>
              <a:t/>
            </a:r>
            <a:br>
              <a:rPr lang="en-US" dirty="0"/>
            </a:br>
            <a:r>
              <a:rPr lang="en-US" sz="1000" b="0" i="0" kern="1200" dirty="0">
                <a:solidFill>
                  <a:schemeClr val="tx1"/>
                </a:solidFill>
                <a:ea typeface="+mn-ea"/>
              </a:rPr>
              <a:t>Import files that contain up to 5,000,000 records; </a:t>
            </a:r>
            <a:r>
              <a:rPr lang="en-US" dirty="0"/>
              <a:t/>
            </a:r>
            <a:br>
              <a:rPr lang="en-US" dirty="0"/>
            </a:br>
            <a:r>
              <a:rPr lang="en-US" sz="1000" b="0" i="0" kern="1200" dirty="0">
                <a:solidFill>
                  <a:schemeClr val="tx1"/>
                </a:solidFill>
                <a:ea typeface="+mn-ea"/>
              </a:rPr>
              <a:t>Load certain standard objects, such as products or opportunities; </a:t>
            </a:r>
            <a:r>
              <a:rPr lang="en-US" dirty="0"/>
              <a:t/>
            </a:r>
            <a:br>
              <a:rPr lang="en-US" dirty="0"/>
            </a:br>
            <a:r>
              <a:rPr lang="en-US" sz="1000" b="0" i="0" kern="1200" dirty="0">
                <a:solidFill>
                  <a:schemeClr val="tx1"/>
                </a:solidFill>
                <a:ea typeface="+mn-ea"/>
              </a:rPr>
              <a:t>Schedule imports; </a:t>
            </a:r>
            <a:r>
              <a:rPr lang="en-US" dirty="0"/>
              <a:t/>
            </a:r>
            <a:br>
              <a:rPr lang="en-US" dirty="0"/>
            </a:br>
            <a:r>
              <a:rPr lang="en-US" sz="1000" b="0" i="0" kern="1200" dirty="0">
                <a:solidFill>
                  <a:schemeClr val="tx1"/>
                </a:solidFill>
                <a:ea typeface="+mn-ea"/>
              </a:rPr>
              <a:t>Save field mappings for later use; </a:t>
            </a:r>
            <a:r>
              <a:rPr lang="en-US" dirty="0"/>
              <a:t/>
            </a:r>
            <a:br>
              <a:rPr lang="en-US" dirty="0"/>
            </a:br>
            <a:r>
              <a:rPr lang="en-US" sz="1000" b="0" i="0" kern="1200" dirty="0">
                <a:solidFill>
                  <a:schemeClr val="tx1"/>
                </a:solidFill>
                <a:ea typeface="+mn-ea"/>
              </a:rPr>
              <a:t>Export or delete data. </a:t>
            </a:r>
            <a:r>
              <a:rPr lang="en-US" dirty="0"/>
              <a:t/>
            </a:r>
            <a:br>
              <a:rPr lang="en-US" dirty="0"/>
            </a:br>
            <a:r>
              <a:rPr lang="en-US" dirty="0"/>
              <a:t/>
            </a:r>
            <a:br>
              <a:rPr lang="en-US" dirty="0"/>
            </a:br>
            <a:r>
              <a:rPr lang="en-US" sz="1000" b="0" i="0" kern="1200" dirty="0">
                <a:solidFill>
                  <a:schemeClr val="tx1"/>
                </a:solidFill>
                <a:ea typeface="+mn-ea"/>
              </a:rPr>
              <a:t>4. How can an administrator prevent a former employee from logging in to the company's Salesforce organization and free up a user license? </a:t>
            </a:r>
            <a:r>
              <a:rPr lang="en-US" dirty="0"/>
              <a:t/>
            </a:r>
            <a:br>
              <a:rPr lang="en-US" dirty="0"/>
            </a:br>
            <a:r>
              <a:rPr lang="en-US" sz="1000" b="0" i="0" kern="1200" dirty="0">
                <a:solidFill>
                  <a:schemeClr val="tx1"/>
                </a:solidFill>
                <a:ea typeface="+mn-ea"/>
              </a:rPr>
              <a:t>An administrator can deactivate the user record and maintain the inactive record. Deactivating a user record maintains the integrity of historic data, prevents the user from accessing Salesforce, and frees up a user license. Record ownership can be transferred to new owners using the mass transfer tool. </a:t>
            </a:r>
            <a:r>
              <a:rPr lang="en-US" dirty="0"/>
              <a:t/>
            </a:r>
            <a:br>
              <a:rPr lang="en-US" dirty="0"/>
            </a:br>
            <a:r>
              <a:rPr lang="en-US" dirty="0"/>
              <a:t/>
            </a:r>
            <a:br>
              <a:rPr lang="en-US" dirty="0"/>
            </a:br>
            <a:r>
              <a:rPr lang="en-US" sz="1000" b="0" i="0" kern="1200" dirty="0">
                <a:solidFill>
                  <a:schemeClr val="tx1"/>
                </a:solidFill>
                <a:ea typeface="+mn-ea"/>
              </a:rPr>
              <a:t>5. What feature provides an automated way to obtain a complete set of Salesforce data for archiving? </a:t>
            </a:r>
            <a:r>
              <a:rPr lang="en-US" dirty="0"/>
              <a:t/>
            </a:r>
            <a:br>
              <a:rPr lang="en-US" dirty="0"/>
            </a:br>
            <a:r>
              <a:rPr lang="en-US" sz="1000" b="0" i="0" kern="1200" dirty="0">
                <a:solidFill>
                  <a:schemeClr val="tx1"/>
                </a:solidFill>
                <a:ea typeface="+mn-ea"/>
              </a:rPr>
              <a:t>The data export service is an automated way of receiving a zip file of CSVs of all of your Salesforce data. The data export service is available within the application and can be scheduled. The data export service emails you when the zip files are ready. In order to use data loader to obtain data for archiving, you must create batch files and schedule them to run using Windows functionality.</a:t>
            </a:r>
            <a:r>
              <a:rPr lang="en-US" dirty="0"/>
              <a:t/>
            </a:r>
            <a:br>
              <a:rPr lang="en-US" dirty="0"/>
            </a:br>
            <a:r>
              <a:rPr lang="en-US" dirty="0"/>
              <a:t/>
            </a:r>
            <a:br>
              <a:rPr lang="en-US" dirty="0"/>
            </a:br>
            <a:r>
              <a:rPr lang="en-US" sz="1000" b="0" i="0" kern="1200" dirty="0">
                <a:solidFill>
                  <a:schemeClr val="tx1"/>
                </a:solidFill>
                <a:ea typeface="+mn-ea"/>
              </a:rPr>
              <a:t>6. An administrator at AW Computing incorrectly imported a set of records into Salesforce. Which tools can the administrator use to remove the records from Salesforce? </a:t>
            </a:r>
            <a:r>
              <a:rPr lang="en-US" dirty="0"/>
              <a:t/>
            </a:r>
            <a:br>
              <a:rPr lang="en-US" dirty="0"/>
            </a:br>
            <a:r>
              <a:rPr lang="en-US" sz="1000" b="0" i="0" kern="1200" dirty="0">
                <a:solidFill>
                  <a:schemeClr val="tx1"/>
                </a:solidFill>
                <a:ea typeface="+mn-ea"/>
              </a:rPr>
              <a:t>An administrator can delete records using data loader or mass delete records. As a best practice, an administrator should perform a back up before deleting records.</a:t>
            </a:r>
            <a:endParaRPr lang="en-US" b="1"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340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68859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a:bodyPr>
          <a:lstStyle/>
          <a:p>
            <a:pPr defTabSz="946678">
              <a:spcBef>
                <a:spcPts val="0"/>
              </a:spcBef>
              <a:buClrTx/>
              <a:defRPr/>
            </a:pPr>
            <a:r>
              <a:rPr lang="en-US" b="1" baseline="0" dirty="0"/>
              <a:t>Teaching Points:</a:t>
            </a:r>
          </a:p>
          <a:p>
            <a:pPr marL="236670" indent="-236670">
              <a:buFont typeface="Wingdings" pitchFamily="2" charset="2"/>
              <a:buChar char="§"/>
            </a:pPr>
            <a:endParaRPr lang="en-US" baseline="0" dirty="0"/>
          </a:p>
          <a:p>
            <a:r>
              <a:rPr lang="en-US" sz="1000" b="0" i="0" u="none" strike="noStrike" kern="1200" baseline="0" dirty="0">
                <a:solidFill>
                  <a:schemeClr val="tx1"/>
                </a:solidFill>
                <a:ea typeface="+mn-ea"/>
              </a:rPr>
              <a:t>Lightning Experience is currently geared toward sales teams, so most features from other Clouds</a:t>
            </a:r>
          </a:p>
          <a:p>
            <a:r>
              <a:rPr lang="en-US" sz="1000" b="0" i="0" u="none" strike="noStrike" kern="1200" baseline="0" dirty="0">
                <a:solidFill>
                  <a:schemeClr val="tx1"/>
                </a:solidFill>
                <a:ea typeface="+mn-ea"/>
              </a:rPr>
              <a:t>aren’t available yet. And some Sales features aren’t available, either. </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Although Lightning Experience will expand to include more features over upcoming releases, you should evaluate how important</a:t>
            </a:r>
          </a:p>
          <a:p>
            <a:r>
              <a:rPr lang="en-US" sz="1000" b="0" i="0" u="none" strike="noStrike" kern="1200" baseline="0" dirty="0">
                <a:solidFill>
                  <a:schemeClr val="tx1"/>
                </a:solidFill>
                <a:ea typeface="+mn-ea"/>
              </a:rPr>
              <a:t>these upcoming features are to your business needs right now.</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Keep in mind that you can enable Lightning Experience for a subset of your users. </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This flexibility means you can move your Sales team to the new interface now, but have your Service organization continue using Salesforce Classic.</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Or you can opt to run a Lightning Experience pilot with a small group of users without disrupting everyone else until you know that the</a:t>
            </a:r>
          </a:p>
          <a:p>
            <a:r>
              <a:rPr lang="en-US" sz="1000" b="0" i="0" u="none" strike="noStrike" kern="1200" baseline="0" dirty="0">
                <a:solidFill>
                  <a:schemeClr val="tx1"/>
                </a:solidFill>
                <a:ea typeface="+mn-ea"/>
              </a:rPr>
              <a:t>new experience provides what you need.</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Copyright 2017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a:pPr algn="ctr"/>
              <a:t>35</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3791596023"/>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341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13467858"/>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342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0486816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343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62597537"/>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344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4530137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345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2164196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346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133766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347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0135643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lnSpcReduction="10000"/>
          </a:bodyPr>
          <a:lstStyle/>
          <a:p>
            <a:r>
              <a:rPr lang="en-US" b="1" dirty="0">
                <a:solidFill>
                  <a:srgbClr val="000000"/>
                </a:solidFill>
                <a:ea typeface="Arial" pitchFamily="-112" charset="0"/>
                <a:cs typeface="Arial" pitchFamily="-112" charset="0"/>
                <a:sym typeface="Arial" pitchFamily="-112" charset="0"/>
              </a:rPr>
              <a:t>Teaching Points</a:t>
            </a:r>
          </a:p>
          <a:p>
            <a:pPr marL="245334" indent="-245334" defTabSz="981334">
              <a:spcBef>
                <a:spcPts val="475"/>
              </a:spcBef>
              <a:buFont typeface="+mj-lt"/>
              <a:buAutoNum type="arabicPeriod"/>
              <a:defRPr/>
            </a:pPr>
            <a:r>
              <a:rPr lang="en-GB" sz="1100" dirty="0">
                <a:solidFill>
                  <a:srgbClr val="000000"/>
                </a:solidFill>
                <a:ea typeface="Arial" pitchFamily="-112" charset="0"/>
                <a:sym typeface="Arial" pitchFamily="-112" charset="0"/>
              </a:rPr>
              <a:t>We will use enhanced report and dashboard folder sharing in this module.</a:t>
            </a:r>
            <a:endParaRPr lang="en-US" b="0" baseline="0" dirty="0">
              <a:solidFill>
                <a:srgbClr val="000000"/>
              </a:solidFill>
              <a:ea typeface="Arial" pitchFamily="-112" charset="0"/>
              <a:cs typeface="Arial" pitchFamily="-112" charset="0"/>
              <a:sym typeface="Arial" pitchFamily="-112" charset="0"/>
            </a:endParaRPr>
          </a:p>
          <a:p>
            <a:pPr marL="245334" indent="-245334">
              <a:buFont typeface="+mj-lt"/>
              <a:buAutoNum type="arabicPeriod"/>
            </a:pPr>
            <a:r>
              <a:rPr lang="en-US" b="0" dirty="0">
                <a:solidFill>
                  <a:srgbClr val="000000"/>
                </a:solidFill>
                <a:ea typeface="Arial" pitchFamily="-112" charset="0"/>
                <a:cs typeface="Arial" pitchFamily="-112" charset="0"/>
                <a:sym typeface="Arial" pitchFamily="-112" charset="0"/>
              </a:rPr>
              <a:t>Enhanced</a:t>
            </a:r>
            <a:r>
              <a:rPr lang="en-US" b="0" baseline="0" dirty="0">
                <a:solidFill>
                  <a:srgbClr val="000000"/>
                </a:solidFill>
                <a:ea typeface="Arial" pitchFamily="-112" charset="0"/>
                <a:cs typeface="Arial" pitchFamily="-112" charset="0"/>
                <a:sym typeface="Arial" pitchFamily="-112" charset="0"/>
              </a:rPr>
              <a:t> report and dashboard folder sharing was made available in the Summer </a:t>
            </a:r>
            <a:r>
              <a:rPr lang="en-US" dirty="0"/>
              <a:t>’</a:t>
            </a:r>
            <a:r>
              <a:rPr lang="en-US" b="0" baseline="0" dirty="0">
                <a:solidFill>
                  <a:srgbClr val="000000"/>
                </a:solidFill>
                <a:ea typeface="Arial" pitchFamily="-112" charset="0"/>
                <a:cs typeface="Arial" pitchFamily="-112" charset="0"/>
                <a:sym typeface="Arial" pitchFamily="-112" charset="0"/>
              </a:rPr>
              <a:t>13 release. From Winter ’14, it is enabled by default for new organizations. For other organizations it must first be enabled by administrators before it can be used.</a:t>
            </a:r>
          </a:p>
          <a:p>
            <a:pPr marL="245334" indent="-245334">
              <a:buFont typeface="+mj-lt"/>
              <a:buAutoNum type="arabicPeriod"/>
            </a:pPr>
            <a:r>
              <a:rPr lang="en-US" b="0" baseline="0" dirty="0">
                <a:solidFill>
                  <a:srgbClr val="000000"/>
                </a:solidFill>
                <a:ea typeface="Arial" pitchFamily="-112" charset="0"/>
                <a:cs typeface="Arial" pitchFamily="-112" charset="0"/>
                <a:sym typeface="Arial" pitchFamily="-112" charset="0"/>
              </a:rPr>
              <a:t>It resolves two main issues with the existing folder sharing:</a:t>
            </a:r>
          </a:p>
          <a:p>
            <a:pPr marL="555408" lvl="1" indent="-306667">
              <a:buFont typeface="+mj-lt"/>
              <a:buAutoNum type="romanLcPeriod"/>
            </a:pPr>
            <a:r>
              <a:rPr lang="en-US" b="0" baseline="0" dirty="0">
                <a:solidFill>
                  <a:srgbClr val="000000"/>
                </a:solidFill>
                <a:latin typeface="Salesforce Sans" panose="020B0505020202020203" pitchFamily="34" charset="0"/>
                <a:ea typeface="Arial" pitchFamily="-112" charset="0"/>
                <a:cs typeface="Arial" pitchFamily="-112" charset="0"/>
                <a:sym typeface="Arial" pitchFamily="-112" charset="0"/>
              </a:rPr>
              <a:t>You can share with individual users. To do this with a traditional folder would require creating a public group for the individual you want to share with.</a:t>
            </a:r>
          </a:p>
          <a:p>
            <a:pPr marL="555408" lvl="1" indent="-306667">
              <a:buFont typeface="+mj-lt"/>
              <a:buAutoNum type="romanLcPeriod"/>
            </a:pPr>
            <a:r>
              <a:rPr lang="en-US" b="0" baseline="0" dirty="0">
                <a:solidFill>
                  <a:srgbClr val="000000"/>
                </a:solidFill>
                <a:latin typeface="Salesforce Sans" panose="020B0505020202020203" pitchFamily="34" charset="0"/>
                <a:ea typeface="Arial" pitchFamily="-112" charset="0"/>
                <a:cs typeface="Arial" pitchFamily="-112" charset="0"/>
                <a:sym typeface="Arial" pitchFamily="-112" charset="0"/>
              </a:rPr>
              <a:t>Different users or groups of users can have different levels of access to the same folder. This used to require the use of multiple folders.</a:t>
            </a:r>
          </a:p>
          <a:p>
            <a:pPr marL="245334" indent="-245334" defTabSz="981334" fontAlgn="base">
              <a:spcBef>
                <a:spcPct val="30000"/>
              </a:spcBef>
              <a:spcAft>
                <a:spcPct val="0"/>
              </a:spcAft>
              <a:buClrTx/>
              <a:buFont typeface="+mj-lt"/>
              <a:buAutoNum type="arabicPeriod"/>
              <a:defRPr/>
            </a:pPr>
            <a:r>
              <a:rPr lang="en-US" b="0" baseline="0" dirty="0">
                <a:solidFill>
                  <a:srgbClr val="000000"/>
                </a:solidFill>
                <a:ea typeface="Arial" pitchFamily="-112" charset="0"/>
                <a:cs typeface="Arial" pitchFamily="-112" charset="0"/>
                <a:sym typeface="Arial" pitchFamily="-112" charset="0"/>
              </a:rPr>
              <a:t>Users with </a:t>
            </a:r>
            <a:r>
              <a:rPr lang="en-GB" sz="1100" dirty="0"/>
              <a:t>Viewer access can see the data in the folder’s reports or dashboards, but can’t do anything with it.</a:t>
            </a:r>
          </a:p>
          <a:p>
            <a:pPr marL="245334" indent="-245334" defTabSz="981334" fontAlgn="base">
              <a:spcBef>
                <a:spcPct val="30000"/>
              </a:spcBef>
              <a:spcAft>
                <a:spcPct val="0"/>
              </a:spcAft>
              <a:buClrTx/>
              <a:buFont typeface="+mj-lt"/>
              <a:buAutoNum type="arabicPeriod"/>
              <a:defRPr/>
            </a:pPr>
            <a:r>
              <a:rPr lang="en-GB" sz="1100" dirty="0"/>
              <a:t>Users with Editor access can see data, modify the reports or dashboards, and move them to other folders where they have Editor access.</a:t>
            </a:r>
          </a:p>
          <a:p>
            <a:pPr marL="245334" indent="-245334" defTabSz="981334" fontAlgn="base">
              <a:spcBef>
                <a:spcPct val="30000"/>
              </a:spcBef>
              <a:spcAft>
                <a:spcPct val="0"/>
              </a:spcAft>
              <a:buClrTx/>
              <a:buFont typeface="+mj-lt"/>
              <a:buAutoNum type="arabicPeriod"/>
              <a:defRPr/>
            </a:pPr>
            <a:r>
              <a:rPr lang="en-GB" sz="1100" dirty="0"/>
              <a:t>Users with Manager access have the same rights as Editors, and additionally control the access that other users have to the folder.</a:t>
            </a:r>
          </a:p>
          <a:p>
            <a:pPr marL="245334" indent="-245334" defTabSz="981334" fontAlgn="base">
              <a:spcBef>
                <a:spcPct val="30000"/>
              </a:spcBef>
              <a:spcAft>
                <a:spcPct val="0"/>
              </a:spcAft>
              <a:buClrTx/>
              <a:buFont typeface="+mj-lt"/>
              <a:buAutoNum type="arabicPeriod"/>
              <a:defRPr/>
            </a:pPr>
            <a:r>
              <a:rPr lang="en-GB" sz="1100" dirty="0"/>
              <a:t>Warn students that enabling enhanced folder sharing may change the existing access that some users have to reports and dashboards, depending on their user permissions. It also creates new permissions. Recommend that they read the Summer </a:t>
            </a:r>
            <a:r>
              <a:rPr lang="en-US" dirty="0"/>
              <a:t>’</a:t>
            </a:r>
            <a:r>
              <a:rPr lang="en-GB" sz="1100" dirty="0"/>
              <a:t>13 Release Notes for more information about the implications of the transition, and how to prepare for it.</a:t>
            </a:r>
          </a:p>
          <a:p>
            <a:pPr marL="285750" lvl="0" indent="-285750">
              <a:buFont typeface="+mj-lt"/>
              <a:buNone/>
            </a:pPr>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348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latin typeface="Salesforce Sans" panose="020B0505020202020203" pitchFamily="34" charset="0"/>
              </a:rPr>
              <a:t>Implementing an Analytics Strategy for the Sales Cloud</a:t>
            </a:r>
          </a:p>
        </p:txBody>
      </p:sp>
    </p:spTree>
    <p:extLst>
      <p:ext uri="{BB962C8B-B14F-4D97-AF65-F5344CB8AC3E}">
        <p14:creationId xmlns:p14="http://schemas.microsoft.com/office/powerpoint/2010/main" val="344155043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349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6097621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GB" dirty="0"/>
              <a:t>Things to point out:</a:t>
            </a:r>
          </a:p>
          <a:p>
            <a:pPr marL="228600" indent="-228600">
              <a:buAutoNum type="arabicPeriod"/>
            </a:pPr>
            <a:r>
              <a:rPr lang="en-GB" dirty="0"/>
              <a:t>From Summer ‘12:</a:t>
            </a:r>
          </a:p>
          <a:p>
            <a:pPr marL="517525" lvl="1" indent="-285750">
              <a:buFont typeface="+mj-lt"/>
              <a:buAutoNum type="romanLcPeriod"/>
            </a:pPr>
            <a:r>
              <a:rPr lang="en-GB" dirty="0">
                <a:latin typeface="Salesforce Sans" panose="020B0505020202020203" pitchFamily="34" charset="0"/>
              </a:rPr>
              <a:t>Report</a:t>
            </a:r>
            <a:r>
              <a:rPr lang="en-GB" baseline="0" dirty="0">
                <a:latin typeface="Salesforce Sans" panose="020B0505020202020203" pitchFamily="34" charset="0"/>
              </a:rPr>
              <a:t> and dashboard searches include Description, Created By, and Last Modified By fields as well as Name.</a:t>
            </a:r>
          </a:p>
          <a:p>
            <a:pPr marL="517525" lvl="1" indent="-285750">
              <a:buFont typeface="+mj-lt"/>
              <a:buAutoNum type="romanLcPeriod"/>
            </a:pPr>
            <a:r>
              <a:rPr lang="en-GB" baseline="0" dirty="0">
                <a:latin typeface="Salesforce Sans" panose="020B0505020202020203" pitchFamily="34" charset="0"/>
              </a:rPr>
              <a:t>Report and dashboard folders now have different icons to tell them apart.</a:t>
            </a:r>
          </a:p>
          <a:p>
            <a:pPr marL="517525" lvl="1" indent="-285750">
              <a:buFont typeface="+mj-lt"/>
              <a:buAutoNum type="romanLcPeriod"/>
            </a:pPr>
            <a:r>
              <a:rPr lang="en-GB" baseline="0" dirty="0">
                <a:latin typeface="Salesforce Sans" panose="020B0505020202020203" pitchFamily="34" charset="0"/>
              </a:rPr>
              <a:t>A list view record picker lets you select the number of items per page, just like in list views on other tabs.</a:t>
            </a:r>
          </a:p>
          <a:p>
            <a:pPr marL="517525" lvl="1" indent="-285750">
              <a:buFont typeface="+mj-lt"/>
              <a:buAutoNum type="romanLcPeriod"/>
            </a:pPr>
            <a:r>
              <a:rPr lang="en-GB" baseline="0" dirty="0">
                <a:latin typeface="Salesforce Sans" panose="020B0505020202020203" pitchFamily="34" charset="0"/>
              </a:rPr>
              <a:t>Reports and dashboard can be dragged from the list onto a folder to move them into different folders. You can only drag one item at a time, and items cannot be moved into or out of standard report folders.</a:t>
            </a:r>
          </a:p>
          <a:p>
            <a:r>
              <a:rPr lang="en-GB" dirty="0"/>
              <a:t>2. The new column</a:t>
            </a:r>
            <a:r>
              <a:rPr lang="en-GB" baseline="0" dirty="0"/>
              <a:t> menu introduced in Spring ‘12, which lets users create a personalized custom view on the Reports tab.</a:t>
            </a:r>
          </a:p>
          <a:p>
            <a:pPr marL="228600" indent="-228600">
              <a:buFont typeface="+mj-lt"/>
              <a:buAutoNum type="arabicPeriod" startAt="3"/>
            </a:pPr>
            <a:r>
              <a:rPr lang="en-US" dirty="0"/>
              <a:t>From Winter ’14,</a:t>
            </a:r>
            <a:r>
              <a:rPr lang="en-US" baseline="0" dirty="0"/>
              <a:t> users can resize the Folders pane to make it easier to see long folder names. Hover over the right-hand edge, click and hold, and drag left or right to resize.</a:t>
            </a:r>
            <a:endParaRPr lang="en-US" dirty="0"/>
          </a:p>
          <a:p>
            <a:r>
              <a:rPr lang="en-US" dirty="0"/>
              <a:t>When you are a “view all data” user, you have the ability to see hidden folders. Also, hidden folders now have the same semantics as folders shared to no one. In addition, users with “VAD” will now be able to see “hidden” and “shared to no one” folders in the CRT-based report on reports, and see the reports inside them.</a:t>
            </a:r>
          </a:p>
          <a:p>
            <a:r>
              <a:rPr lang="en-US" dirty="0"/>
              <a:t>Deleted reports and dashboards can be retrieved from the recycle bin.</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38231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000" b="1" i="0" u="none" strike="noStrike" kern="1200" baseline="0" dirty="0">
                <a:solidFill>
                  <a:schemeClr val="tx1"/>
                </a:solidFill>
                <a:ea typeface="+mn-ea"/>
              </a:rPr>
              <a:t>Teaching Points:</a:t>
            </a:r>
          </a:p>
          <a:p>
            <a:endParaRPr lang="en-US" sz="1000" b="0" i="0" u="none" strike="noStrike" kern="1200" baseline="0" dirty="0">
              <a:solidFill>
                <a:schemeClr val="tx1"/>
              </a:solidFill>
              <a:ea typeface="+mn-ea"/>
            </a:endParaRPr>
          </a:p>
          <a:p>
            <a:r>
              <a:rPr lang="en-US" sz="1000" b="0" i="0" u="none" strike="noStrike" kern="1200" baseline="0" dirty="0">
                <a:solidFill>
                  <a:schemeClr val="tx1"/>
                </a:solidFill>
                <a:ea typeface="+mn-ea"/>
              </a:rPr>
              <a:t>To jump-start your planning, download the Lightning Experience Customer Enablement Pack that’s part of the </a:t>
            </a:r>
            <a:r>
              <a:rPr lang="en-US" sz="1000" b="0" i="1" u="none" strike="noStrike" kern="1200" baseline="0" dirty="0">
                <a:solidFill>
                  <a:schemeClr val="tx1"/>
                </a:solidFill>
                <a:ea typeface="+mn-ea"/>
              </a:rPr>
              <a:t>Migrating to Lightning</a:t>
            </a:r>
          </a:p>
          <a:p>
            <a:r>
              <a:rPr lang="en-US" sz="1000" b="0" i="1" u="none" strike="noStrike" kern="1200" baseline="0" dirty="0">
                <a:solidFill>
                  <a:schemeClr val="tx1"/>
                </a:solidFill>
                <a:ea typeface="+mn-ea"/>
              </a:rPr>
              <a:t>Experience </a:t>
            </a:r>
            <a:r>
              <a:rPr lang="en-US" sz="1000" b="0" i="0" u="none" strike="noStrike" kern="1200" baseline="0" dirty="0">
                <a:solidFill>
                  <a:schemeClr val="tx1"/>
                </a:solidFill>
                <a:ea typeface="+mn-ea"/>
              </a:rPr>
              <a:t>admin trail. The Enablement Pack is chock-full of valuable resources, like a presentation deck and demo script, a risk severity</a:t>
            </a:r>
          </a:p>
          <a:p>
            <a:r>
              <a:rPr lang="en-US" sz="1000" b="0" i="0" u="none" strike="noStrike" kern="1200" baseline="0" dirty="0">
                <a:solidFill>
                  <a:schemeClr val="tx1"/>
                </a:solidFill>
                <a:ea typeface="+mn-ea"/>
              </a:rPr>
              <a:t>matrix, a project schedule template, a sample weekly email drip campaign, and a rollout checklist to keep you focused and on track.</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248395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Rot="1" noChangeAspect="1" noChangeArrowheads="1" noTextEdit="1"/>
          </p:cNvSpPr>
          <p:nvPr>
            <p:ph type="sldImg"/>
          </p:nvPr>
        </p:nvSpPr>
        <p:spPr>
          <a:xfrm>
            <a:off x="239713" y="763588"/>
            <a:ext cx="6835775" cy="3846512"/>
          </a:xfrm>
          <a:ln/>
        </p:spPr>
      </p:sp>
      <p:sp>
        <p:nvSpPr>
          <p:cNvPr id="20484" name="Rectangle 3"/>
          <p:cNvSpPr>
            <a:spLocks noGrp="1" noChangeArrowheads="1"/>
          </p:cNvSpPr>
          <p:nvPr>
            <p:ph type="body" idx="1"/>
          </p:nvPr>
        </p:nvSpPr>
        <p:spPr>
          <a:xfrm>
            <a:off x="406401" y="4800600"/>
            <a:ext cx="6502400" cy="4249712"/>
          </a:xfrm>
          <a:prstGeom prst="rect">
            <a:avLst/>
          </a:prstGeom>
          <a:noFill/>
          <a:ln/>
        </p:spPr>
        <p:txBody>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351</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7138932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Points</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GB" b="1" dirty="0">
              <a:ea typeface="MS PGothic" charset="-128"/>
            </a:endParaRPr>
          </a:p>
          <a:p>
            <a:pPr eaLnBrk="1" hangingPunct="1"/>
            <a:r>
              <a:rPr lang="en-GB" dirty="0">
                <a:ea typeface="MS PGothic" charset="-128"/>
              </a:rPr>
              <a:t>Have</a:t>
            </a:r>
            <a:r>
              <a:rPr lang="en-GB" baseline="0" dirty="0">
                <a:ea typeface="MS PGothic" charset="-128"/>
              </a:rPr>
              <a:t> a discussion about this before you start. Based on the previous slide, write up:</a:t>
            </a:r>
          </a:p>
          <a:p>
            <a:pPr eaLnBrk="1" hangingPunct="1"/>
            <a:r>
              <a:rPr lang="en-GB" baseline="0" dirty="0">
                <a:ea typeface="MS PGothic" charset="-128"/>
              </a:rPr>
              <a:t>What?</a:t>
            </a:r>
          </a:p>
          <a:p>
            <a:pPr eaLnBrk="1" hangingPunct="1"/>
            <a:r>
              <a:rPr lang="en-GB" baseline="0" dirty="0">
                <a:ea typeface="MS PGothic" charset="-128"/>
              </a:rPr>
              <a:t>Whose?</a:t>
            </a:r>
          </a:p>
          <a:p>
            <a:pPr eaLnBrk="1" hangingPunct="1"/>
            <a:r>
              <a:rPr lang="en-GB" baseline="0" dirty="0">
                <a:ea typeface="MS PGothic" charset="-128"/>
              </a:rPr>
              <a:t>When?</a:t>
            </a:r>
          </a:p>
          <a:p>
            <a:pPr eaLnBrk="1" hangingPunct="1"/>
            <a:r>
              <a:rPr lang="en-GB" baseline="0" dirty="0">
                <a:ea typeface="MS PGothic" charset="-128"/>
              </a:rPr>
              <a:t>Then see if they can answer the questions using the information in the request.</a:t>
            </a:r>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352</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51459619"/>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Points</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247501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Points</a:t>
            </a:r>
          </a:p>
          <a:p>
            <a:pPr eaLnBrk="1" hangingPunct="1"/>
            <a:endParaRPr lang="en-GB" b="1"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8512450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9" name="Rectangle 3"/>
          <p:cNvSpPr>
            <a:spLocks noGrp="1" noChangeArrowheads="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Points</a:t>
            </a:r>
          </a:p>
          <a:p>
            <a:pPr eaLnBrk="1" hangingPunct="1"/>
            <a:endParaRPr lang="en-GB" b="0"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GB"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72778697"/>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34269" indent="-234269"/>
            <a:r>
              <a:rPr lang="en-GB" dirty="0">
                <a:ea typeface="MS PGothic" charset="-128"/>
              </a:rPr>
              <a:t>All new reports that you create in the report builder will initially be in tabular format.</a:t>
            </a:r>
            <a:endParaRPr lang="en-US" dirty="0">
              <a:ea typeface="MS PGothic" charset="-128"/>
            </a:endParaRP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234269" indent="-234269"/>
            <a:endParaRPr lang="en-US" dirty="0">
              <a:ea typeface="MS PGothic" charset="-128"/>
            </a:endParaRP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78967730"/>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5"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b="0" dirty="0">
                <a:solidFill>
                  <a:schemeClr val="tx1"/>
                </a:solidFill>
              </a:rPr>
              <a:t>The</a:t>
            </a:r>
            <a:r>
              <a:rPr lang="en-US" b="0" baseline="0" dirty="0">
                <a:solidFill>
                  <a:schemeClr val="tx1"/>
                </a:solidFill>
              </a:rPr>
              <a:t> grouping sort feature for summary reports was introduced in Spring ‘14. You could make the following points:</a:t>
            </a:r>
          </a:p>
          <a:p>
            <a:pPr marL="228600" indent="-228600" defTabSz="981334">
              <a:spcBef>
                <a:spcPts val="0"/>
              </a:spcBef>
              <a:buClrTx/>
              <a:buFont typeface="+mj-lt"/>
              <a:buAutoNum type="arabicPeriod"/>
              <a:defRPr/>
            </a:pPr>
            <a:r>
              <a:rPr lang="en-US" b="0" baseline="0" dirty="0">
                <a:solidFill>
                  <a:schemeClr val="tx1"/>
                </a:solidFill>
              </a:rPr>
              <a:t>The Sorted By option only appears when the report is run, NOT in the report builder.</a:t>
            </a:r>
          </a:p>
          <a:p>
            <a:pPr marL="228600" indent="-228600" defTabSz="981334">
              <a:spcBef>
                <a:spcPts val="0"/>
              </a:spcBef>
              <a:buClrTx/>
              <a:buFont typeface="+mj-lt"/>
              <a:buAutoNum type="arabicPeriod"/>
              <a:defRPr/>
            </a:pPr>
            <a:r>
              <a:rPr lang="en-US" b="0" baseline="0" dirty="0">
                <a:solidFill>
                  <a:schemeClr val="tx1"/>
                </a:solidFill>
              </a:rPr>
              <a:t>It allows users to sort the groupings, NOT the individual records in the groupings. To sort the records within each grouping users can still click the column headers.</a:t>
            </a:r>
          </a:p>
          <a:p>
            <a:pPr marL="228600" indent="-228600" defTabSz="981334">
              <a:spcBef>
                <a:spcPts val="0"/>
              </a:spcBef>
              <a:buClrTx/>
              <a:buFont typeface="+mj-lt"/>
              <a:buAutoNum type="arabicPeriod"/>
              <a:defRPr/>
            </a:pPr>
            <a:r>
              <a:rPr lang="en-US" b="0" baseline="0" dirty="0">
                <a:solidFill>
                  <a:schemeClr val="tx1"/>
                </a:solidFill>
              </a:rPr>
              <a:t>Users can sort by the Grouped By field, any summarized field or custom summary formula in the summary row, or record count.</a:t>
            </a:r>
          </a:p>
          <a:p>
            <a:pPr marL="228600" indent="-228600" defTabSz="981334">
              <a:spcBef>
                <a:spcPts val="0"/>
              </a:spcBef>
              <a:buClrTx/>
              <a:buFont typeface="+mj-lt"/>
              <a:buAutoNum type="arabicPeriod"/>
              <a:defRPr/>
            </a:pPr>
            <a:r>
              <a:rPr lang="en-US" b="0" baseline="0" dirty="0">
                <a:solidFill>
                  <a:schemeClr val="tx1"/>
                </a:solidFill>
              </a:rPr>
              <a:t>Clicking the </a:t>
            </a:r>
            <a:r>
              <a:rPr lang="en-US" b="1" baseline="0" dirty="0">
                <a:solidFill>
                  <a:schemeClr val="tx1"/>
                </a:solidFill>
              </a:rPr>
              <a:t>Sorted By </a:t>
            </a:r>
            <a:r>
              <a:rPr lang="en-US" b="0" baseline="0" dirty="0">
                <a:solidFill>
                  <a:schemeClr val="tx1"/>
                </a:solidFill>
              </a:rPr>
              <a:t>drop-down field (not the arrow part) lets users toggle between ascending and descending.</a:t>
            </a:r>
          </a:p>
          <a:p>
            <a:pPr marL="228600" indent="-228600" defTabSz="981334">
              <a:spcBef>
                <a:spcPts val="0"/>
              </a:spcBef>
              <a:buClrTx/>
              <a:buFont typeface="+mj-lt"/>
              <a:buAutoNum type="arabicPeriod"/>
              <a:defRPr/>
            </a:pPr>
            <a:r>
              <a:rPr lang="en-US" b="0" baseline="0" dirty="0">
                <a:solidFill>
                  <a:schemeClr val="tx1"/>
                </a:solidFill>
              </a:rPr>
              <a:t>If there is more than one level of grouping on the report, the Sorted By option will appear for each level. For example, in an opportunity by stage and owner report, you could sort the Stage groupings in ascending order by Stage (the order they appear in the picklist) and the owner groupings in descending order by Amount to show the owners with the greatest opportunity value first at each Stage.  </a:t>
            </a:r>
          </a:p>
          <a:p>
            <a:pPr defTabSz="981334">
              <a:spcBef>
                <a:spcPts val="0"/>
              </a:spcBef>
              <a:buClrTx/>
              <a:defRPr/>
            </a:pPr>
            <a:endParaRPr lang="en-US" b="1"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3416484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34269" indent="-234269"/>
            <a:r>
              <a:rPr lang="en-GB" dirty="0">
                <a:ea typeface="MS PGothic" charset="-128"/>
              </a:rPr>
              <a:t>Prior</a:t>
            </a:r>
            <a:r>
              <a:rPr lang="en-GB" baseline="0" dirty="0">
                <a:ea typeface="MS PGothic" charset="-128"/>
              </a:rPr>
              <a:t> to Spring ‘14, floating headers were only available for tabular reports. Now they are available for tabular, summary, and matrix reports. Make the following points:</a:t>
            </a:r>
          </a:p>
          <a:p>
            <a:pPr marL="234269" indent="-234269">
              <a:buFont typeface="+mj-lt"/>
              <a:buAutoNum type="arabicPeriod"/>
            </a:pPr>
            <a:r>
              <a:rPr lang="en-GB" baseline="0" dirty="0">
                <a:ea typeface="MS PGothic" charset="-128"/>
              </a:rPr>
              <a:t>Floating report headers can be enabled/disabled in Setup (see </a:t>
            </a:r>
            <a:r>
              <a:rPr lang="en-GB" baseline="0" dirty="0" err="1">
                <a:ea typeface="MS PGothic" charset="-128"/>
              </a:rPr>
              <a:t>clickpath</a:t>
            </a:r>
            <a:r>
              <a:rPr lang="en-GB" baseline="0" dirty="0">
                <a:ea typeface="MS PGothic" charset="-128"/>
              </a:rPr>
              <a:t>).</a:t>
            </a:r>
          </a:p>
          <a:p>
            <a:pPr marL="234269" indent="-234269">
              <a:buFont typeface="+mj-lt"/>
              <a:buAutoNum type="arabicPeriod"/>
            </a:pPr>
            <a:r>
              <a:rPr lang="en-GB" baseline="0" dirty="0">
                <a:ea typeface="MS PGothic" charset="-128"/>
              </a:rPr>
              <a:t>Users can hide the headers by clicking the up arrow.</a:t>
            </a:r>
          </a:p>
          <a:p>
            <a:pPr marL="234269" indent="-234269">
              <a:buFont typeface="+mj-lt"/>
              <a:buAutoNum type="arabicPeriod"/>
            </a:pPr>
            <a:r>
              <a:rPr lang="en-GB" baseline="0" dirty="0">
                <a:ea typeface="MS PGothic" charset="-128"/>
              </a:rPr>
              <a:t>The </a:t>
            </a:r>
            <a:r>
              <a:rPr lang="en-GB" baseline="0" dirty="0" err="1">
                <a:ea typeface="MS PGothic" charset="-128"/>
              </a:rPr>
              <a:t>behavior</a:t>
            </a:r>
            <a:r>
              <a:rPr lang="en-GB" baseline="0" dirty="0">
                <a:ea typeface="MS PGothic" charset="-128"/>
              </a:rPr>
              <a:t> differs depending on the report format:</a:t>
            </a:r>
          </a:p>
          <a:p>
            <a:pPr marL="517525" lvl="1" indent="-285750">
              <a:buFont typeface="+mj-lt"/>
              <a:buAutoNum type="romanLcPeriod"/>
            </a:pPr>
            <a:r>
              <a:rPr lang="en-GB" baseline="0" dirty="0">
                <a:latin typeface="Salesforce Sans" panose="020B0505020202020203" pitchFamily="34" charset="0"/>
                <a:ea typeface="MS PGothic" charset="-128"/>
              </a:rPr>
              <a:t>In tabular reports only column headers can float.</a:t>
            </a:r>
          </a:p>
          <a:p>
            <a:pPr marL="517525" lvl="1" indent="-285750">
              <a:buFont typeface="+mj-lt"/>
              <a:buAutoNum type="romanLcPeriod"/>
            </a:pPr>
            <a:r>
              <a:rPr lang="en-GB" baseline="0" dirty="0">
                <a:latin typeface="Salesforce Sans" panose="020B0505020202020203" pitchFamily="34" charset="0"/>
                <a:ea typeface="MS PGothic" charset="-128"/>
              </a:rPr>
              <a:t>In summary and matrix reports, users can click the down arrow a second time to additionally float the Grouped By information from the summary rows.</a:t>
            </a:r>
          </a:p>
          <a:p>
            <a:pPr marL="517525" lvl="1" indent="-285750">
              <a:buFont typeface="+mj-lt"/>
              <a:buAutoNum type="romanLcPeriod"/>
            </a:pPr>
            <a:r>
              <a:rPr lang="en-GB" baseline="0" dirty="0">
                <a:latin typeface="Salesforce Sans" panose="020B0505020202020203" pitchFamily="34" charset="0"/>
                <a:ea typeface="MS PGothic" charset="-128"/>
              </a:rPr>
              <a:t>In summary reports, users can click the </a:t>
            </a:r>
            <a:r>
              <a:rPr lang="en-GB" b="1" baseline="0" dirty="0">
                <a:latin typeface="Salesforce Sans" panose="020B0505020202020203" pitchFamily="34" charset="0"/>
                <a:ea typeface="MS PGothic" charset="-128"/>
              </a:rPr>
              <a:t>down</a:t>
            </a:r>
            <a:r>
              <a:rPr lang="en-GB" baseline="0" dirty="0">
                <a:latin typeface="Salesforce Sans" panose="020B0505020202020203" pitchFamily="34" charset="0"/>
                <a:ea typeface="MS PGothic" charset="-128"/>
              </a:rPr>
              <a:t> arrow a third time to additionally float summarized values from the summary rows.</a:t>
            </a:r>
          </a:p>
          <a:p>
            <a:pPr marL="517525" lvl="1" indent="-285750">
              <a:buFont typeface="+mj-lt"/>
              <a:buAutoNum type="romanLcPeriod"/>
            </a:pPr>
            <a:r>
              <a:rPr lang="en-GB" baseline="0" dirty="0">
                <a:latin typeface="Salesforce Sans" panose="020B0505020202020203" pitchFamily="34" charset="0"/>
                <a:ea typeface="MS PGothic" charset="-128"/>
              </a:rPr>
              <a:t>In matrix reports users can also float the row labels as they scroll to the right.</a:t>
            </a:r>
            <a:endParaRPr lang="en-US" dirty="0">
              <a:latin typeface="Salesforce Sans" panose="020B0505020202020203" pitchFamily="34" charset="0"/>
              <a:ea typeface="MS PGothic" charset="-128"/>
            </a:endParaRP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r>
              <a:rPr lang="en-US" dirty="0"/>
              <a:t>When you have created the report in exercise 7-2, get students to try out the floating headers.</a:t>
            </a:r>
          </a:p>
          <a:p>
            <a:pPr marL="234269" indent="-234269"/>
            <a:endParaRPr lang="en-US" dirty="0">
              <a:ea typeface="MS PGothic" charset="-128"/>
            </a:endParaRP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28024748"/>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359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31002667"/>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r>
              <a:rPr lang="en-US" dirty="0"/>
              <a:t>From Spring</a:t>
            </a:r>
            <a:r>
              <a:rPr lang="en-US" baseline="0" dirty="0"/>
              <a:t> ’14, you will see a new </a:t>
            </a:r>
            <a:r>
              <a:rPr lang="en-US" b="1" baseline="0" dirty="0"/>
              <a:t>Select Report Types to Hide </a:t>
            </a:r>
            <a:r>
              <a:rPr lang="en-US" baseline="0" dirty="0"/>
              <a:t>checkbox on the </a:t>
            </a:r>
            <a:r>
              <a:rPr lang="en-GB" sz="1000" kern="1200" baseline="0" dirty="0">
                <a:solidFill>
                  <a:schemeClr val="tx1"/>
                </a:solidFill>
                <a:ea typeface="+mn-ea"/>
              </a:rPr>
              <a:t>Create New Report page</a:t>
            </a:r>
            <a:r>
              <a:rPr lang="en-US" baseline="0" dirty="0"/>
              <a:t>. Point it out to students and make the following points:</a:t>
            </a:r>
          </a:p>
          <a:p>
            <a:pPr marL="228600" indent="-228600" defTabSz="981334">
              <a:spcBef>
                <a:spcPts val="0"/>
              </a:spcBef>
              <a:buClrTx/>
              <a:buFont typeface="+mj-lt"/>
              <a:buAutoNum type="arabicPeriod"/>
              <a:defRPr/>
            </a:pPr>
            <a:r>
              <a:rPr lang="en-US" baseline="0" dirty="0" err="1"/>
              <a:t>Admins</a:t>
            </a:r>
            <a:r>
              <a:rPr lang="en-US" baseline="0" dirty="0"/>
              <a:t> can use this option to hide report types that users won’t need, reducing clutter on this page.</a:t>
            </a:r>
          </a:p>
          <a:p>
            <a:pPr marL="228600" indent="-228600" defTabSz="981334">
              <a:spcBef>
                <a:spcPts val="0"/>
              </a:spcBef>
              <a:buClrTx/>
              <a:buFont typeface="+mj-lt"/>
              <a:buAutoNum type="arabicPeriod"/>
              <a:defRPr/>
            </a:pPr>
            <a:r>
              <a:rPr lang="en-US" baseline="0" dirty="0"/>
              <a:t>You can check the box, then open a folder and click each report type that you want to hide. Hidden report types are shown with an “X”.</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If you hide all the report types in a folder, the folder is hidden too.</a:t>
            </a:r>
            <a:endParaRPr lang="en-US" sz="1000" kern="1200" baseline="0" dirty="0">
              <a:solidFill>
                <a:schemeClr val="tx1"/>
              </a:solidFill>
              <a:ea typeface="+mn-ea"/>
            </a:endParaRP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Hidden report types don’t show up when you use the search box on the Create New Report page.</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360</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54512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1" dirty="0">
                <a:solidFill>
                  <a:srgbClr val="000000"/>
                </a:solidFill>
                <a:ea typeface="Arial" pitchFamily="-112" charset="0"/>
                <a:cs typeface="Arial" pitchFamily="-112" charset="0"/>
                <a:sym typeface="Arial" pitchFamily="-112" charset="0"/>
              </a:rPr>
              <a:t>Teaching Points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b="1" dirty="0">
              <a:solidFill>
                <a:srgbClr val="000000"/>
              </a:solidFill>
              <a:ea typeface="Arial" pitchFamily="-112" charset="0"/>
              <a:cs typeface="Arial" pitchFamily="-112" charset="0"/>
              <a:sym typeface="Arial" pitchFamily="-112" charset="0"/>
            </a:endParaRPr>
          </a:p>
          <a:p>
            <a:r>
              <a:rPr lang="en-US" sz="1000" b="0" i="0" u="none" strike="noStrike" kern="1200" baseline="0" dirty="0">
                <a:solidFill>
                  <a:schemeClr val="tx1"/>
                </a:solidFill>
                <a:ea typeface="+mn-ea"/>
              </a:rPr>
              <a:t>Turning on Lightning Experience is a very simple task—just flip the switch! But we recommend</a:t>
            </a:r>
          </a:p>
          <a:p>
            <a:r>
              <a:rPr lang="en-US" sz="1000" b="0" i="0" u="none" strike="noStrike" kern="1200" baseline="0" dirty="0">
                <a:solidFill>
                  <a:schemeClr val="tx1"/>
                </a:solidFill>
                <a:ea typeface="+mn-ea"/>
              </a:rPr>
              <a:t>that you set up a few other features first so your users get the full power of the new interface when</a:t>
            </a:r>
          </a:p>
          <a:p>
            <a:r>
              <a:rPr lang="en-US" sz="1000" b="0" i="0" u="none" strike="noStrike" kern="1200" baseline="0" dirty="0">
                <a:solidFill>
                  <a:schemeClr val="tx1"/>
                </a:solidFill>
                <a:ea typeface="+mn-ea"/>
              </a:rPr>
              <a:t>you enable Lightning Experience. Then you need to set up the appropriate users to access Lightning</a:t>
            </a:r>
          </a:p>
          <a:p>
            <a:r>
              <a:rPr lang="en-US" sz="1000" b="0" i="0" u="none" strike="noStrike" kern="1200" baseline="0" dirty="0">
                <a:solidFill>
                  <a:schemeClr val="tx1"/>
                </a:solidFill>
                <a:ea typeface="+mn-ea"/>
              </a:rPr>
              <a:t>Experience. You can choose to start slow and roll out the new interface to a small pilot group of</a:t>
            </a:r>
          </a:p>
          <a:p>
            <a:r>
              <a:rPr lang="en-US" sz="1000" b="0" i="0" u="none" strike="noStrike" kern="1200" baseline="0" dirty="0">
                <a:solidFill>
                  <a:schemeClr val="tx1"/>
                </a:solidFill>
                <a:ea typeface="+mn-ea"/>
              </a:rPr>
              <a:t>users, or jump in and turn it on for everyone in your organization.</a:t>
            </a:r>
          </a:p>
          <a:p>
            <a:r>
              <a:rPr lang="en-US" sz="1000" b="0" i="0" u="none" strike="noStrike" kern="1200" baseline="0" dirty="0">
                <a:solidFill>
                  <a:schemeClr val="tx1"/>
                </a:solidFill>
                <a:ea typeface="+mn-ea"/>
              </a:rPr>
              <a:t>Use the Lightning Experience setup page as your control center for tackling these steps. From Setup</a:t>
            </a:r>
          </a:p>
          <a:p>
            <a:r>
              <a:rPr lang="en-US" sz="1000" b="0" i="0" u="none" strike="noStrike" kern="1200" baseline="0" dirty="0">
                <a:solidFill>
                  <a:schemeClr val="tx1"/>
                </a:solidFill>
                <a:ea typeface="+mn-ea"/>
              </a:rPr>
              <a:t>in Salesforce Classic, click Lightning Experience at the top of the Setup menu.</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8014686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49703539"/>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7904188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3"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6519213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4087350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365</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831960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1605869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91013999"/>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eaLnBrk="1" hangingPunct="1"/>
            <a:r>
              <a:rPr lang="en-GB" b="1" dirty="0">
                <a:ea typeface="MS PGothic" charset="-128"/>
              </a:rPr>
              <a:t>Teaching</a:t>
            </a:r>
            <a:r>
              <a:rPr lang="en-GB" b="1" baseline="0" dirty="0">
                <a:ea typeface="MS PGothic" charset="-128"/>
              </a:rPr>
              <a:t> Points</a:t>
            </a:r>
          </a:p>
          <a:p>
            <a:pPr eaLnBrk="1" hangingPunct="1"/>
            <a:r>
              <a:rPr lang="en-GB" b="0" baseline="0" dirty="0">
                <a:ea typeface="MS PGothic" charset="-128"/>
              </a:rPr>
              <a:t>Point out that if you delete a filter when you have filter logic, you will need to change the filter logic. An undo link appears next to deleted filters when you have logic.</a:t>
            </a:r>
          </a:p>
          <a:p>
            <a:pPr eaLnBrk="1" hangingPunct="1"/>
            <a:endParaRPr lang="en-GB" b="0" baseline="0" dirty="0">
              <a:ea typeface="MS PGothic" charset="-128"/>
            </a:endParaRPr>
          </a:p>
          <a:p>
            <a:pPr eaLnBrk="1" hangingPunct="1"/>
            <a:r>
              <a:rPr lang="en-GB" b="1" baseline="0" dirty="0">
                <a:ea typeface="MS PGothic" charset="-128"/>
              </a:rPr>
              <a:t>Extra Materials</a:t>
            </a:r>
          </a:p>
          <a:p>
            <a:pPr eaLnBrk="1" hangingPunct="1"/>
            <a:endParaRPr lang="en-GB" b="1" baseline="0" dirty="0">
              <a:ea typeface="MS PGothic" charset="-128"/>
            </a:endParaRPr>
          </a:p>
          <a:p>
            <a:pPr eaLnBrk="1" hangingPunct="1"/>
            <a:r>
              <a:rPr lang="en-GB" b="1" baseline="0" dirty="0">
                <a:ea typeface="MS PGothic" charset="-128"/>
              </a:rPr>
              <a:t>Suggestions</a:t>
            </a:r>
            <a:endParaRPr lang="en-GB"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3263941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369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4952977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03989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b="1" dirty="0"/>
              <a:t>Teaching Points:</a:t>
            </a:r>
          </a:p>
          <a:p>
            <a:endParaRPr lang="en-US" dirty="0"/>
          </a:p>
          <a:p>
            <a:r>
              <a:rPr lang="en-US" dirty="0"/>
              <a:t>Other considerations: </a:t>
            </a:r>
          </a:p>
          <a:p>
            <a:r>
              <a:rPr lang="en-US" dirty="0"/>
              <a:t>- Supported Browsers for Lightning Experience:</a:t>
            </a:r>
          </a:p>
          <a:p>
            <a:r>
              <a:rPr lang="en-US" dirty="0"/>
              <a:t>	- Microsoft® Internet Explorer® version 11 </a:t>
            </a:r>
          </a:p>
          <a:p>
            <a:r>
              <a:rPr lang="en-US" dirty="0"/>
              <a:t>	- Apple® Safari® version 8.x on Mac OS X </a:t>
            </a:r>
          </a:p>
          <a:p>
            <a:r>
              <a:rPr lang="en-US" dirty="0"/>
              <a:t>	-</a:t>
            </a:r>
            <a:r>
              <a:rPr lang="en-US" baseline="0" dirty="0"/>
              <a:t> The </a:t>
            </a:r>
            <a:r>
              <a:rPr lang="en-US" dirty="0"/>
              <a:t>most recent stable versions of Mozilla® Firefox® and Google Chrome™</a:t>
            </a:r>
          </a:p>
          <a:p>
            <a:endParaRPr lang="en-US" dirty="0"/>
          </a:p>
          <a:p>
            <a:r>
              <a:rPr lang="en-US" dirty="0"/>
              <a:t>If you’re using Microsoft® Internet Explorer® versions 7–10, you’re redirected to Salesforce Classic. </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413375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83406039"/>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28600" indent="-228600" defTabSz="981334">
              <a:spcBef>
                <a:spcPts val="0"/>
              </a:spcBef>
              <a:buClrTx/>
              <a:buAutoNum type="arabicPeriod"/>
              <a:defRPr/>
            </a:pPr>
            <a:r>
              <a:rPr lang="en-GB" dirty="0"/>
              <a:t>Relative </a:t>
            </a:r>
            <a:r>
              <a:rPr lang="en-GB" baseline="0" dirty="0"/>
              <a:t>date values are not case sensitive and depend on the users language setting.</a:t>
            </a:r>
          </a:p>
          <a:p>
            <a:pPr marL="460375" lvl="1" indent="-228600" defTabSz="981334">
              <a:spcBef>
                <a:spcPts val="0"/>
              </a:spcBef>
              <a:buClrTx/>
              <a:buFont typeface="+mj-lt"/>
              <a:buAutoNum type="alphaLcPeriod"/>
              <a:defRPr/>
            </a:pPr>
            <a:r>
              <a:rPr lang="en-GB" baseline="0" dirty="0">
                <a:latin typeface="Salesforce Sans" panose="020B0505020202020203" pitchFamily="34" charset="0"/>
              </a:rPr>
              <a:t>For example in English it’s “last week” and in Spanish it’s “la </a:t>
            </a:r>
            <a:r>
              <a:rPr lang="en-GB" baseline="0" dirty="0" err="1">
                <a:latin typeface="Salesforce Sans" panose="020B0505020202020203" pitchFamily="34" charset="0"/>
              </a:rPr>
              <a:t>semana</a:t>
            </a:r>
            <a:r>
              <a:rPr lang="en-GB" baseline="0" dirty="0">
                <a:latin typeface="Salesforce Sans" panose="020B0505020202020203" pitchFamily="34" charset="0"/>
              </a:rPr>
              <a:t> </a:t>
            </a:r>
            <a:r>
              <a:rPr lang="en-GB" baseline="0" dirty="0" err="1">
                <a:latin typeface="Salesforce Sans" panose="020B0505020202020203" pitchFamily="34" charset="0"/>
              </a:rPr>
              <a:t>pasada</a:t>
            </a:r>
            <a:r>
              <a:rPr lang="en-GB" baseline="0" dirty="0">
                <a:latin typeface="Salesforce Sans" panose="020B0505020202020203" pitchFamily="34" charset="0"/>
              </a:rPr>
              <a:t>.” </a:t>
            </a:r>
          </a:p>
          <a:p>
            <a:pPr marL="228600" indent="-228600" defTabSz="981334">
              <a:spcBef>
                <a:spcPts val="0"/>
              </a:spcBef>
              <a:buClrTx/>
              <a:buAutoNum type="arabicPeriod"/>
              <a:defRPr/>
            </a:pPr>
            <a:r>
              <a:rPr lang="en-GB" baseline="0" dirty="0"/>
              <a:t>Summer ‘12 added additional values, such as last/next </a:t>
            </a:r>
            <a:r>
              <a:rPr lang="en-GB" i="1" baseline="0" dirty="0"/>
              <a:t>n </a:t>
            </a:r>
            <a:r>
              <a:rPr lang="en-GB" i="0" baseline="0" dirty="0"/>
              <a:t>weeks/months, and the “ago” option. Here’s the complete list of Summer ‘12 additions:</a:t>
            </a: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FISCAL YEARS AGO</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FISCAL QUARTERS AGO</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YEARS AGO</a:t>
            </a:r>
            <a:endParaRPr lang="en-US" sz="1000" b="0" i="0" u="none" strike="noStrike" kern="1200" dirty="0">
              <a:solidFill>
                <a:schemeClr val="tx1"/>
              </a:solidFill>
              <a:latin typeface="Salesforce Sans" panose="020B0505020202020203" pitchFamily="34" charset="0"/>
              <a:ea typeface="+mn-ea"/>
            </a:endParaRPr>
          </a:p>
          <a:p>
            <a:pPr lvl="2" rtl="0" eaLnBrk="1" fontAlgn="base"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QUARTERS AGO</a:t>
            </a:r>
            <a:endParaRPr lang="en-US" sz="1000" b="1" i="1" u="none" strike="noStrike" kern="1200" baseline="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NEXT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MONTHS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LAST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MONTHS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MONTHS AGO</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LAST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WEEKS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0" u="none" strike="noStrike" kern="1200" baseline="0" dirty="0">
                <a:solidFill>
                  <a:schemeClr val="tx1"/>
                </a:solidFill>
                <a:latin typeface="Salesforce Sans" panose="020B0505020202020203" pitchFamily="34" charset="0"/>
                <a:ea typeface="+mn-ea"/>
              </a:rPr>
              <a:t>NEXT </a:t>
            </a:r>
            <a:r>
              <a:rPr lang="en-US" sz="1000" b="0" i="1" u="none" strike="noStrike" kern="1200" baseline="0" dirty="0">
                <a:solidFill>
                  <a:schemeClr val="tx1"/>
                </a:solidFill>
                <a:latin typeface="Salesforce Sans" panose="020B0505020202020203" pitchFamily="34" charset="0"/>
                <a:ea typeface="+mn-ea"/>
              </a:rPr>
              <a:t>n</a:t>
            </a:r>
            <a:r>
              <a:rPr lang="en-US" sz="1000" b="0" i="0" u="none" strike="noStrike" kern="1200" baseline="0" dirty="0">
                <a:solidFill>
                  <a:schemeClr val="tx1"/>
                </a:solidFill>
                <a:latin typeface="Salesforce Sans" panose="020B0505020202020203" pitchFamily="34" charset="0"/>
                <a:ea typeface="+mn-ea"/>
              </a:rPr>
              <a:t> WEEKS</a:t>
            </a:r>
            <a:endParaRPr lang="en-US" sz="1000" b="0" i="0" u="none" strike="noStrike" kern="1200" dirty="0">
              <a:solidFill>
                <a:schemeClr val="tx1"/>
              </a:solidFill>
              <a:latin typeface="Salesforce Sans" panose="020B0505020202020203" pitchFamily="34" charset="0"/>
              <a:ea typeface="+mn-ea"/>
            </a:endParaRPr>
          </a:p>
          <a:p>
            <a:pPr lvl="2" rtl="0" eaLnBrk="1" fontAlgn="t" latinLnBrk="0" hangingPunct="1"/>
            <a:r>
              <a:rPr lang="en-US" sz="1000" b="0" i="1" u="none" strike="noStrike" kern="1200" baseline="0" dirty="0">
                <a:solidFill>
                  <a:schemeClr val="tx1"/>
                </a:solidFill>
                <a:latin typeface="Salesforce Sans" panose="020B0505020202020203" pitchFamily="34" charset="0"/>
                <a:ea typeface="+mn-ea"/>
              </a:rPr>
              <a:t>n </a:t>
            </a:r>
            <a:r>
              <a:rPr lang="en-US" sz="1000" b="0" i="0" u="none" strike="noStrike" kern="1200" baseline="0" dirty="0">
                <a:solidFill>
                  <a:schemeClr val="tx1"/>
                </a:solidFill>
                <a:latin typeface="Salesforce Sans" panose="020B0505020202020203" pitchFamily="34" charset="0"/>
                <a:ea typeface="+mn-ea"/>
              </a:rPr>
              <a:t>WEEKS AGO</a:t>
            </a:r>
            <a:endParaRPr lang="en-US" sz="1000" b="0" i="0" u="none" strike="noStrike" kern="1200" dirty="0">
              <a:solidFill>
                <a:schemeClr val="tx1"/>
              </a:solidFill>
              <a:latin typeface="Salesforce Sans" panose="020B0505020202020203" pitchFamily="34" charset="0"/>
              <a:ea typeface="+mn-ea"/>
            </a:endParaRP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r>
              <a:rPr lang="en-GB" dirty="0"/>
              <a:t>For a complete list of relative date values and their exact ranges, search Help &amp; Training for “Relative Date Values for Filter Criteria”.</a:t>
            </a:r>
          </a:p>
          <a:p>
            <a:pPr defTabSz="981334">
              <a:spcBef>
                <a:spcPts val="0"/>
              </a:spcBef>
              <a:buClrTx/>
              <a:defRPr/>
            </a:pPr>
            <a:endParaRPr lang="en-US" dirty="0"/>
          </a:p>
          <a:p>
            <a:pPr defTabSz="981334">
              <a:spcBef>
                <a:spcPts val="0"/>
              </a:spcBef>
              <a:buClrTx/>
              <a:defRPr/>
            </a:pPr>
            <a:r>
              <a:rPr lang="en-US" b="1" dirty="0"/>
              <a:t>Suggestions</a:t>
            </a:r>
          </a:p>
          <a:p>
            <a:endParaRPr lang="en-GB" b="0" baseline="0" dirty="0"/>
          </a:p>
          <a:p>
            <a:endParaRPr lang="en-GB" b="0" baseline="0"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70828227"/>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373</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27130325"/>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7674373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9612394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r>
              <a:rPr lang="en-US" dirty="0"/>
              <a:t>For more information about custom summary formulas, search Help &amp; Training for Building Custom Summary Formulas.</a:t>
            </a:r>
            <a:endParaRPr lang="en-US" b="1" dirty="0"/>
          </a:p>
          <a:p>
            <a:pPr defTabSz="981334">
              <a:spcBef>
                <a:spcPts val="0"/>
              </a:spcBef>
              <a:buClrTx/>
              <a:defRPr/>
            </a:pPr>
            <a:endParaRPr lang="en-US" dirty="0"/>
          </a:p>
          <a:p>
            <a:pPr defTabSz="981334">
              <a:spcBef>
                <a:spcPts val="0"/>
              </a:spcBef>
              <a:buClrTx/>
              <a:defRPr/>
            </a:pPr>
            <a:r>
              <a:rPr lang="en-US" b="1" dirty="0"/>
              <a:t>Suggestions</a:t>
            </a:r>
          </a:p>
          <a:p>
            <a:endParaRPr lang="en-GB" b="1"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6546706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377</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3675388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03178088"/>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r>
              <a:rPr lang="en-US" dirty="0"/>
              <a:t>You can use conditional highlighting for summary and matrix reports. You can choose up to three number ranges and colors to conditionally highlight summary data in your report. If you do not want to highlight a particular range, choose “no highlight” as the color for that conditional highlighting.</a:t>
            </a:r>
          </a:p>
          <a:p>
            <a:pPr lvl="1"/>
            <a:r>
              <a:rPr lang="en-US" dirty="0">
                <a:latin typeface="Salesforce Sans" panose="020B0505020202020203" pitchFamily="34" charset="0"/>
              </a:rPr>
              <a:t>3 conditions maximum per report</a:t>
            </a:r>
          </a:p>
          <a:p>
            <a:pPr lvl="1"/>
            <a:r>
              <a:rPr lang="en-US" dirty="0">
                <a:latin typeface="Salesforce Sans" panose="020B0505020202020203" pitchFamily="34" charset="0"/>
              </a:rPr>
              <a:t>Only apply to summary rows</a:t>
            </a:r>
          </a:p>
          <a:p>
            <a:pPr lvl="1"/>
            <a:r>
              <a:rPr lang="en-US" dirty="0">
                <a:latin typeface="Salesforce Sans" panose="020B0505020202020203" pitchFamily="34" charset="0"/>
              </a:rPr>
              <a:t>Numerical analysis only</a:t>
            </a:r>
          </a:p>
          <a:p>
            <a:pPr lvl="1"/>
            <a:r>
              <a:rPr lang="en-US" dirty="0">
                <a:latin typeface="Salesforce Sans" panose="020B0505020202020203" pitchFamily="34" charset="0"/>
              </a:rPr>
              <a:t>First condition is &lt;; second condition &lt;, third condition &gt;=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379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7300092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8"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r>
              <a:rPr lang="en-US" b="0" baseline="0" dirty="0">
                <a:solidFill>
                  <a:srgbClr val="000000"/>
                </a:solidFill>
                <a:ea typeface="Arial" pitchFamily="-112" charset="0"/>
                <a:cs typeface="Arial" pitchFamily="-112" charset="0"/>
                <a:sym typeface="Arial" pitchFamily="-112" charset="0"/>
              </a:rPr>
              <a:t>Remind students that from Winter ’14, administrators can embed report charts in page layouts. Any summary or matrix reports with charts reports are available in the palette area of the page layout editor, from where they can be dragged onto the page layout. All users viewing the page layout must have access to the report’s folder, otherwise they will see an error. Administrators can select not to show charts that produce an error through the chart’s properties in the page layout editor.</a:t>
            </a:r>
            <a:endParaRPr lang="en-US" dirty="0"/>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03815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The point of this exercise is to show</a:t>
            </a:r>
            <a:r>
              <a:rPr lang="en-US" baseline="0" dirty="0"/>
              <a:t> how easy it is to turn on this new UI. In a later exercise, we will change a Profile so that some sales users will be able to see it, and we can experience it from their point of view. </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39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76585097"/>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Grp="1" noRot="1" noChangeAspect="1" noChangeArrowheads="1" noTextEdit="1"/>
          </p:cNvSpPr>
          <p:nvPr>
            <p:ph type="sldImg"/>
          </p:nvPr>
        </p:nvSpPr>
        <p:spPr>
          <a:xfrm>
            <a:off x="239713" y="763588"/>
            <a:ext cx="6835775" cy="3846512"/>
          </a:xfrm>
          <a:ln/>
        </p:spPr>
      </p:sp>
      <p:sp>
        <p:nvSpPr>
          <p:cNvPr id="126980" name="Rectangle 3"/>
          <p:cNvSpPr>
            <a:spLocks noGrp="1" noChangeArrowheads="1"/>
          </p:cNvSpPr>
          <p:nvPr>
            <p:ph type="body" idx="1"/>
          </p:nvPr>
        </p:nvSpPr>
        <p:spPr>
          <a:xfrm>
            <a:off x="406401" y="4800600"/>
            <a:ext cx="6502400" cy="4249712"/>
          </a:xfrm>
          <a:prstGeom prst="rect">
            <a:avLst/>
          </a:prstGeom>
          <a:noFill/>
          <a:ln/>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p>
        </p:txBody>
      </p:sp>
      <p:sp>
        <p:nvSpPr>
          <p:cNvPr id="8"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9"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381</a:t>
            </a:fld>
            <a:endParaRPr lang="en-US" sz="900" dirty="0"/>
          </a:p>
        </p:txBody>
      </p:sp>
      <p:sp>
        <p:nvSpPr>
          <p:cNvPr id="10"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55956078"/>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Grp="1" noRot="1" noChangeAspect="1" noChangeArrowheads="1" noTextEdit="1"/>
          </p:cNvSpPr>
          <p:nvPr>
            <p:ph type="sldImg"/>
          </p:nvPr>
        </p:nvSpPr>
        <p:spPr>
          <a:xfrm>
            <a:off x="239713" y="763588"/>
            <a:ext cx="6835775" cy="3846512"/>
          </a:xfrm>
          <a:ln/>
        </p:spPr>
      </p:sp>
      <p:sp>
        <p:nvSpPr>
          <p:cNvPr id="126980" name="Rectangle 3"/>
          <p:cNvSpPr>
            <a:spLocks noGrp="1" noChangeArrowheads="1"/>
          </p:cNvSpPr>
          <p:nvPr>
            <p:ph type="body" idx="1"/>
          </p:nvPr>
        </p:nvSpPr>
        <p:spPr>
          <a:xfrm>
            <a:off x="406401" y="4800600"/>
            <a:ext cx="6502400" cy="4249712"/>
          </a:xfrm>
          <a:prstGeom prst="rect">
            <a:avLst/>
          </a:prstGeom>
          <a:noFill/>
          <a:ln/>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p>
        </p:txBody>
      </p:sp>
      <p:sp>
        <p:nvSpPr>
          <p:cNvPr id="10"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1"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382</a:t>
            </a:fld>
            <a:endParaRPr lang="en-US" sz="900" dirty="0"/>
          </a:p>
        </p:txBody>
      </p:sp>
      <p:sp>
        <p:nvSpPr>
          <p:cNvPr id="12"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5311908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Grp="1" noRot="1" noChangeAspect="1" noChangeArrowheads="1" noTextEdit="1"/>
          </p:cNvSpPr>
          <p:nvPr>
            <p:ph type="sldImg"/>
          </p:nvPr>
        </p:nvSpPr>
        <p:spPr>
          <a:xfrm>
            <a:off x="239713" y="763588"/>
            <a:ext cx="6835775" cy="3846512"/>
          </a:xfrm>
          <a:ln/>
        </p:spPr>
      </p:sp>
      <p:sp>
        <p:nvSpPr>
          <p:cNvPr id="126980" name="Rectangle 3"/>
          <p:cNvSpPr>
            <a:spLocks noGrp="1" noChangeArrowheads="1"/>
          </p:cNvSpPr>
          <p:nvPr>
            <p:ph type="body" idx="1"/>
          </p:nvPr>
        </p:nvSpPr>
        <p:spPr>
          <a:xfrm>
            <a:off x="406401" y="4800600"/>
            <a:ext cx="6502400" cy="4249712"/>
          </a:xfrm>
          <a:prstGeom prst="rect">
            <a:avLst/>
          </a:prstGeom>
          <a:noFill/>
          <a:ln/>
        </p:spPr>
        <p:txBody>
          <a:bodyPr/>
          <a:lstStyle/>
          <a:p>
            <a:pPr defTabSz="981334">
              <a:spcBef>
                <a:spcPts val="0"/>
              </a:spcBef>
              <a:buClrTx/>
              <a:defRPr/>
            </a:pPr>
            <a:r>
              <a:rPr lang="en-US" b="1" dirty="0"/>
              <a:t>Teaching Points</a:t>
            </a:r>
          </a:p>
          <a:p>
            <a:pPr defTabSz="981334">
              <a:spcBef>
                <a:spcPts val="0"/>
              </a:spcBef>
              <a:buClrTx/>
              <a:defRPr/>
            </a:pPr>
            <a:r>
              <a:rPr lang="en-GB" dirty="0"/>
              <a:t>You must enable the report builder upgrade in order to use scatter charts.</a:t>
            </a: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GB" dirty="0"/>
          </a:p>
        </p:txBody>
      </p:sp>
      <p:sp>
        <p:nvSpPr>
          <p:cNvPr id="10"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1"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383</a:t>
            </a:fld>
            <a:endParaRPr lang="en-US" sz="900" dirty="0"/>
          </a:p>
        </p:txBody>
      </p:sp>
      <p:sp>
        <p:nvSpPr>
          <p:cNvPr id="12"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9077085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10700762"/>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385</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68382054"/>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93823255"/>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7"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eaLnBrk="1" hangingPunct="1">
              <a:buFontTx/>
              <a:buNone/>
            </a:pPr>
            <a:r>
              <a:rPr lang="en-US" b="1" dirty="0">
                <a:ea typeface="MS PGothic" charset="-128"/>
              </a:rPr>
              <a:t>CSV Format and Locale Settings</a:t>
            </a:r>
          </a:p>
          <a:p>
            <a:pPr marL="228600" indent="-228600" eaLnBrk="1" hangingPunct="1">
              <a:buFont typeface="+mj-lt"/>
              <a:buAutoNum type="arabicPeriod"/>
            </a:pPr>
            <a:r>
              <a:rPr lang="en-US" dirty="0">
                <a:ea typeface="MS PGothic" charset="-128"/>
              </a:rPr>
              <a:t>When exporting reports in the CSV format, the locale settings on your user detail page determine the field separator included in the exported file. For example:</a:t>
            </a:r>
          </a:p>
          <a:p>
            <a:pPr marL="355600" lvl="1" indent="-177800" eaLnBrk="1" hangingPunct="1"/>
            <a:r>
              <a:rPr lang="en-US" dirty="0">
                <a:latin typeface="Salesforce Sans" panose="020B0505020202020203" pitchFamily="34" charset="0"/>
                <a:ea typeface="MS PGothic" charset="-128"/>
              </a:rPr>
              <a:t>if your locale setting is English (United States), when you export a report in CSV format, the field separator will be a ',' (comma). </a:t>
            </a:r>
          </a:p>
          <a:p>
            <a:pPr marL="355600" lvl="1" indent="-177800" eaLnBrk="1" hangingPunct="1"/>
            <a:r>
              <a:rPr lang="en-US" dirty="0">
                <a:latin typeface="Salesforce Sans" panose="020B0505020202020203" pitchFamily="34" charset="0"/>
                <a:ea typeface="MS PGothic" charset="-128"/>
              </a:rPr>
              <a:t>if your locale setting is French (France), the field separator will be a ';' (semicolon).</a:t>
            </a:r>
          </a:p>
          <a:p>
            <a:pPr marL="228600" indent="-228600">
              <a:buFont typeface="+mj-lt"/>
              <a:buAutoNum type="arabicPeriod"/>
            </a:pPr>
            <a:r>
              <a:rPr lang="en-US" dirty="0">
                <a:ea typeface="MS PGothic" charset="-128"/>
              </a:rPr>
              <a:t>The Export Detail option adds a five-row footer to the bottom of the file, containing metadata such as the report</a:t>
            </a:r>
            <a:r>
              <a:rPr lang="en-US" baseline="0" dirty="0">
                <a:ea typeface="MS PGothic" charset="-128"/>
              </a:rPr>
              <a:t> name, the user generating the report and the date and time, and the company name. From Spring ’14, this</a:t>
            </a:r>
            <a:r>
              <a:rPr lang="en-US" dirty="0">
                <a:ea typeface="MS PGothic" charset="-128"/>
              </a:rPr>
              <a:t> footer can be suppressed using the </a:t>
            </a:r>
            <a:r>
              <a:rPr lang="en-GB" sz="1000" b="1" kern="1200" baseline="0" dirty="0">
                <a:solidFill>
                  <a:schemeClr val="tx1"/>
                </a:solidFill>
                <a:ea typeface="+mn-ea"/>
              </a:rPr>
              <a:t>Export Reports Without Footers </a:t>
            </a:r>
            <a:r>
              <a:rPr lang="en-GB" sz="1000" b="0" kern="1200" baseline="0" dirty="0">
                <a:solidFill>
                  <a:schemeClr val="tx1"/>
                </a:solidFill>
                <a:ea typeface="+mn-ea"/>
              </a:rPr>
              <a:t>option from</a:t>
            </a:r>
            <a:r>
              <a:rPr lang="en-GB" sz="1000" kern="1200" baseline="0" dirty="0">
                <a:solidFill>
                  <a:schemeClr val="tx1"/>
                </a:solidFill>
                <a:ea typeface="+mn-ea"/>
              </a:rPr>
              <a:t> </a:t>
            </a:r>
            <a:r>
              <a:rPr lang="en-GB" sz="1000" b="1" kern="1200" baseline="0" dirty="0">
                <a:solidFill>
                  <a:schemeClr val="tx1"/>
                </a:solidFill>
                <a:ea typeface="+mn-ea"/>
              </a:rPr>
              <a:t>Setup | Customize |</a:t>
            </a:r>
            <a:r>
              <a:rPr lang="en-GB" sz="1000" kern="1200" baseline="0" dirty="0">
                <a:solidFill>
                  <a:schemeClr val="tx1"/>
                </a:solidFill>
                <a:ea typeface="+mn-ea"/>
              </a:rPr>
              <a:t> </a:t>
            </a:r>
            <a:r>
              <a:rPr lang="en-GB" sz="1000" b="1" kern="1200" baseline="0" dirty="0">
                <a:solidFill>
                  <a:schemeClr val="tx1"/>
                </a:solidFill>
                <a:ea typeface="+mn-ea"/>
              </a:rPr>
              <a:t>Reports &amp; Dashboards | User Interface</a:t>
            </a:r>
            <a:r>
              <a:rPr lang="en-GB" sz="1000" b="0" kern="1200" baseline="0" dirty="0">
                <a:solidFill>
                  <a:schemeClr val="tx1"/>
                </a:solidFill>
                <a:ea typeface="+mn-ea"/>
              </a:rPr>
              <a:t>.</a:t>
            </a:r>
            <a:endParaRPr lang="en-US" b="0" dirty="0">
              <a:ea typeface="MS PGothic" charset="-128"/>
            </a:endParaRPr>
          </a:p>
          <a:p>
            <a:pPr lvl="1" eaLnBrk="1" hangingPunct="1"/>
            <a:endParaRPr lang="en-GB" dirty="0">
              <a:latin typeface="Salesforce Sans" panose="020B0505020202020203" pitchFamily="34" charset="0"/>
              <a:ea typeface="MS PGothic" charset="-128"/>
            </a:endParaRPr>
          </a:p>
          <a:p>
            <a:pPr defTabSz="981334">
              <a:spcBef>
                <a:spcPts val="0"/>
              </a:spcBef>
              <a:buClrTx/>
              <a:defRPr/>
            </a:pPr>
            <a:r>
              <a:rPr lang="en-GB" b="1" dirty="0">
                <a:ea typeface="MS PGothic" charset="-128"/>
              </a:rPr>
              <a:t>Note: </a:t>
            </a:r>
            <a:r>
              <a:rPr lang="en-GB" b="0" dirty="0">
                <a:ea typeface="MS PGothic" charset="-128"/>
              </a:rPr>
              <a:t>The</a:t>
            </a:r>
            <a:r>
              <a:rPr lang="en-GB" b="0" baseline="0" dirty="0">
                <a:ea typeface="MS PGothic" charset="-128"/>
              </a:rPr>
              <a:t> Printable View and Export Details buttons are not available in the report builder; you must run the report before you can print or export it.</a:t>
            </a:r>
            <a:r>
              <a:rPr lang="en-US" b="1" dirty="0"/>
              <a:t> </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0" lvl="1" indent="0">
              <a:buNone/>
            </a:pPr>
            <a:endParaRPr lang="en-US" b="1" dirty="0">
              <a:latin typeface="Salesforce Sans" panose="020B0505020202020203" pitchFamily="34" charset="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22367632"/>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37076">
              <a:defRPr/>
            </a:pPr>
            <a:r>
              <a:rPr lang="en-US" dirty="0">
                <a:ea typeface="MS PGothic" charset="-128"/>
              </a:rPr>
              <a:t>Create a Report and click the </a:t>
            </a:r>
            <a:r>
              <a:rPr lang="en-US" b="1" dirty="0">
                <a:ea typeface="MS PGothic" charset="-128"/>
              </a:rPr>
              <a:t>Run Report</a:t>
            </a:r>
            <a:r>
              <a:rPr lang="en-US" dirty="0">
                <a:ea typeface="MS PGothic" charset="-128"/>
              </a:rPr>
              <a:t> drop-down, and </a:t>
            </a:r>
            <a:r>
              <a:rPr lang="en-US" b="1" dirty="0">
                <a:ea typeface="MS PGothic" charset="-128"/>
              </a:rPr>
              <a:t>Schedule Future Runs</a:t>
            </a:r>
            <a:r>
              <a:rPr lang="en-US" dirty="0">
                <a:ea typeface="MS PGothic" charset="-128"/>
              </a:rPr>
              <a:t> – enter appropriate information and save. </a:t>
            </a:r>
          </a:p>
          <a:p>
            <a:r>
              <a:rPr lang="en-GB" dirty="0">
                <a:ea typeface="MS PGothic" charset="-128"/>
              </a:rPr>
              <a:t>An emailed report appears in HTML in the main body of the email, and contains links back to the report and records in Salesforce.</a:t>
            </a:r>
            <a:endParaRPr lang="en-US" dirty="0">
              <a:ea typeface="MS PGothic" charset="-128"/>
            </a:endParaRPr>
          </a:p>
          <a:p>
            <a:endParaRPr lang="en-GB" dirty="0">
              <a:ea typeface="MS PGothic" charset="-128"/>
            </a:endParaRPr>
          </a:p>
          <a:p>
            <a:pPr marL="0" lvl="1" indent="0" defTabSz="937076">
              <a:buNone/>
              <a:defRPr/>
            </a:pPr>
            <a:r>
              <a:rPr lang="en-GB" b="1" dirty="0">
                <a:latin typeface="Salesforce Sans" panose="020B0505020202020203" pitchFamily="34" charset="0"/>
                <a:ea typeface="MS PGothic" charset="-128"/>
              </a:rPr>
              <a:t>Note: </a:t>
            </a:r>
            <a:r>
              <a:rPr lang="en-GB" dirty="0">
                <a:latin typeface="Salesforce Sans" panose="020B0505020202020203" pitchFamily="34" charset="0"/>
                <a:ea typeface="MS PGothic" charset="-128"/>
              </a:rPr>
              <a:t>The </a:t>
            </a:r>
            <a:r>
              <a:rPr lang="en-US" dirty="0">
                <a:latin typeface="Salesforce Sans" panose="020B0505020202020203" pitchFamily="34" charset="0"/>
                <a:ea typeface="MS PGothic" charset="-128"/>
              </a:rPr>
              <a:t>Schedule Future Runs option is</a:t>
            </a:r>
            <a:r>
              <a:rPr lang="en-GB" dirty="0">
                <a:latin typeface="Salesforce Sans" panose="020B0505020202020203" pitchFamily="34" charset="0"/>
                <a:ea typeface="MS PGothic" charset="-128"/>
              </a:rPr>
              <a:t> not available in the report builder; you must run the report before you can schedule it.</a:t>
            </a:r>
            <a:endParaRPr lang="en-US" b="1" dirty="0">
              <a:latin typeface="Salesforce Sans" panose="020B0505020202020203" pitchFamily="34" charset="0"/>
              <a:ea typeface="MS PGothic" charset="-128"/>
            </a:endParaRP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37076">
              <a:defRPr/>
            </a:pPr>
            <a:endParaRPr lang="en-US" dirty="0">
              <a:ea typeface="MS PGothic" charset="-128"/>
            </a:endParaRPr>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67776280"/>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389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4915964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21548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95453836"/>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9709103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25788558"/>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44593813"/>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marL="228600" indent="-228600">
              <a:buFont typeface="+mj-lt"/>
              <a:buAutoNum type="arabicPeriod"/>
            </a:pPr>
            <a:r>
              <a:rPr lang="en-GB" sz="1000" b="0" i="0" u="none" kern="1200" dirty="0">
                <a:solidFill>
                  <a:schemeClr val="tx1"/>
                </a:solidFill>
                <a:ea typeface="+mn-ea"/>
              </a:rPr>
              <a:t>With enhanced</a:t>
            </a:r>
            <a:r>
              <a:rPr lang="en-GB" sz="1000" b="0" i="0" u="none" kern="1200" baseline="0" dirty="0">
                <a:solidFill>
                  <a:schemeClr val="tx1"/>
                </a:solidFill>
                <a:ea typeface="+mn-ea"/>
              </a:rPr>
              <a:t> folder sharing, all users in the organization get Viewer access by default to reports and dashboards that are shared with them. </a:t>
            </a:r>
            <a:endParaRPr lang="en-GB" sz="1000" b="0" i="0" u="none" kern="1200" dirty="0">
              <a:solidFill>
                <a:schemeClr val="tx1"/>
              </a:solidFill>
              <a:ea typeface="+mn-ea"/>
            </a:endParaRPr>
          </a:p>
          <a:p>
            <a:pPr marL="228600" indent="-228600">
              <a:buFont typeface="+mj-lt"/>
              <a:buAutoNum type="arabicPeriod"/>
            </a:pPr>
            <a:r>
              <a:rPr lang="en-GB" sz="1000" b="0" i="0" u="none" kern="1200" dirty="0">
                <a:solidFill>
                  <a:schemeClr val="tx1"/>
                </a:solidFill>
                <a:ea typeface="+mn-ea"/>
              </a:rPr>
              <a:t>To give users broader privileges, assign Editor or Manager folder</a:t>
            </a:r>
            <a:r>
              <a:rPr lang="en-GB" sz="1000" b="0" i="0" u="none" kern="1200" baseline="0" dirty="0">
                <a:solidFill>
                  <a:schemeClr val="tx1"/>
                </a:solidFill>
                <a:ea typeface="+mn-ea"/>
              </a:rPr>
              <a:t> access and give report and dashboard user permissions as needed.</a:t>
            </a:r>
          </a:p>
          <a:p>
            <a:pPr marL="228600" indent="-228600">
              <a:buFont typeface="+mj-lt"/>
              <a:buAutoNum type="arabicPeriod"/>
            </a:pPr>
            <a:r>
              <a:rPr lang="en-GB" sz="1000" b="0" i="0" u="none" kern="1200" baseline="0" dirty="0">
                <a:solidFill>
                  <a:schemeClr val="tx1"/>
                </a:solidFill>
                <a:ea typeface="+mn-ea"/>
              </a:rPr>
              <a:t>For an overview of user permissions for sharing reports and dashboards, search H&amp;T for “user permissions for sharing reports and dashboards.”</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394</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92244455"/>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28600" indent="-228600" defTabSz="981334">
              <a:spcBef>
                <a:spcPts val="0"/>
              </a:spcBef>
              <a:buClrTx/>
              <a:buFont typeface="+mj-lt"/>
              <a:buAutoNum type="arabicPeriod"/>
              <a:defRPr/>
            </a:pPr>
            <a:r>
              <a:rPr lang="en-US" b="0" dirty="0"/>
              <a:t>When you initially add a component to a dashboard, the values</a:t>
            </a:r>
            <a:r>
              <a:rPr lang="en-US" b="0" baseline="0" dirty="0"/>
              <a:t> to display are selected automatically (</a:t>
            </a:r>
            <a:r>
              <a:rPr lang="en-GB" b="0" baseline="0" dirty="0"/>
              <a:t>shown as “Auto” in the Value </a:t>
            </a:r>
            <a:r>
              <a:rPr lang="en-GB" b="0" baseline="0" dirty="0" err="1"/>
              <a:t>picklist</a:t>
            </a:r>
            <a:r>
              <a:rPr lang="en-GB" b="0" baseline="0" dirty="0"/>
              <a:t> in the component editor)</a:t>
            </a:r>
            <a:r>
              <a:rPr lang="en-US" b="0" baseline="0" dirty="0"/>
              <a:t> as follows:</a:t>
            </a:r>
            <a:endParaRPr lang="en-US" b="0" dirty="0"/>
          </a:p>
          <a:p>
            <a:pPr marL="460375" lvl="1" indent="-228600" defTabSz="981334">
              <a:spcBef>
                <a:spcPts val="0"/>
              </a:spcBef>
              <a:buClrTx/>
              <a:buFont typeface="+mj-lt"/>
              <a:buAutoNum type="alphaLcPeriod"/>
              <a:defRPr/>
            </a:pPr>
            <a:r>
              <a:rPr lang="en-GB" dirty="0">
                <a:latin typeface="Salesforce Sans" panose="020B0505020202020203" pitchFamily="34" charset="0"/>
              </a:rPr>
              <a:t>Table and chart components display the first summarized field from the top-level grouping in the source report.</a:t>
            </a:r>
          </a:p>
          <a:p>
            <a:pPr marL="460375" lvl="1" indent="-228600" defTabSz="981334">
              <a:spcBef>
                <a:spcPts val="0"/>
              </a:spcBef>
              <a:buClrTx/>
              <a:buFont typeface="+mj-lt"/>
              <a:buAutoNum type="alphaLcPeriod"/>
              <a:defRPr/>
            </a:pPr>
            <a:r>
              <a:rPr lang="en-GB" dirty="0">
                <a:latin typeface="Salesforce Sans" panose="020B0505020202020203" pitchFamily="34" charset="0"/>
              </a:rPr>
              <a:t>Gauges and metrics typically display the first summarized field from the grand total area of the source report.</a:t>
            </a:r>
          </a:p>
          <a:p>
            <a:pPr marL="460375" lvl="1" indent="-228600" defTabSz="981334">
              <a:spcBef>
                <a:spcPts val="0"/>
              </a:spcBef>
              <a:buClrTx/>
              <a:buFont typeface="+mj-lt"/>
              <a:buAutoNum type="alphaLcPeriod"/>
              <a:defRPr/>
            </a:pPr>
            <a:r>
              <a:rPr lang="en-GB" dirty="0">
                <a:latin typeface="Salesforce Sans" panose="020B0505020202020203" pitchFamily="34" charset="0"/>
              </a:rPr>
              <a:t>If the</a:t>
            </a:r>
            <a:r>
              <a:rPr lang="en-GB" baseline="0" dirty="0">
                <a:latin typeface="Salesforce Sans" panose="020B0505020202020203" pitchFamily="34" charset="0"/>
              </a:rPr>
              <a:t> source report has conditional highlighting, the first </a:t>
            </a:r>
            <a:r>
              <a:rPr lang="en-GB" i="1" baseline="0" dirty="0">
                <a:latin typeface="Salesforce Sans" panose="020B0505020202020203" pitchFamily="34" charset="0"/>
              </a:rPr>
              <a:t>highlighted</a:t>
            </a:r>
            <a:r>
              <a:rPr lang="en-GB" baseline="0" dirty="0">
                <a:latin typeface="Salesforce Sans" panose="020B0505020202020203" pitchFamily="34" charset="0"/>
              </a:rPr>
              <a:t> summarized field is used.</a:t>
            </a:r>
          </a:p>
          <a:p>
            <a:pPr marL="228600" indent="-228600" defTabSz="981334">
              <a:spcBef>
                <a:spcPts val="0"/>
              </a:spcBef>
              <a:buClrTx/>
              <a:buAutoNum type="arabicPeriod"/>
              <a:defRPr/>
            </a:pPr>
            <a:r>
              <a:rPr lang="en-GB" dirty="0"/>
              <a:t>You </a:t>
            </a:r>
            <a:r>
              <a:rPr lang="en-GB" baseline="0" dirty="0"/>
              <a:t>can edit the component to change the summarized field and grouping, and to create combination charts, just like you can with report charts.</a:t>
            </a:r>
          </a:p>
          <a:p>
            <a:pPr fontAlgn="t"/>
            <a:endParaRPr lang="en-US" sz="1000" kern="1200" dirty="0">
              <a:solidFill>
                <a:schemeClr val="tx1"/>
              </a:solidFill>
              <a:ea typeface="+mn-ea"/>
            </a:endParaRPr>
          </a:p>
          <a:p>
            <a:pPr fontAlgn="t"/>
            <a:endParaRPr lang="en-US" sz="1000" kern="1200" dirty="0">
              <a:solidFill>
                <a:schemeClr val="tx1"/>
              </a:solidFill>
              <a:ea typeface="+mn-ea"/>
            </a:endParaRPr>
          </a:p>
          <a:p>
            <a:pPr fontAlgn="t"/>
            <a:r>
              <a:rPr lang="en-US" sz="1000" b="1" kern="1200" dirty="0">
                <a:solidFill>
                  <a:schemeClr val="tx1"/>
                </a:solidFill>
                <a:ea typeface="+mn-ea"/>
              </a:rPr>
              <a:t> </a:t>
            </a:r>
            <a:r>
              <a:rPr lang="en-US" sz="1000" kern="1200" dirty="0">
                <a:solidFill>
                  <a:schemeClr val="tx1"/>
                </a:solidFill>
                <a:ea typeface="+mn-ea"/>
              </a:rPr>
              <a:t> </a:t>
            </a:r>
            <a:r>
              <a:rPr lang="en-US" sz="1000" b="1" kern="1200" dirty="0">
                <a:solidFill>
                  <a:schemeClr val="tx1"/>
                </a:solidFill>
                <a:ea typeface="+mn-ea"/>
              </a:rPr>
              <a:t>Chatter URL</a:t>
            </a:r>
            <a:r>
              <a:rPr lang="en-US" sz="1000" kern="1200" dirty="0">
                <a:solidFill>
                  <a:schemeClr val="tx1"/>
                </a:solidFill>
                <a:ea typeface="+mn-ea"/>
              </a:rPr>
              <a:t> </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395</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04056373"/>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28600" marR="0" indent="-228600" algn="l" defTabSz="914400" rtl="0" eaLnBrk="1" fontAlgn="auto" latinLnBrk="0" hangingPunct="1">
              <a:lnSpc>
                <a:spcPct val="100000"/>
              </a:lnSpc>
              <a:spcBef>
                <a:spcPts val="443"/>
              </a:spcBef>
              <a:spcAft>
                <a:spcPts val="0"/>
              </a:spcAft>
              <a:buClr>
                <a:srgbClr val="000000"/>
              </a:buClr>
              <a:buSzTx/>
              <a:buFont typeface="+mj-lt"/>
              <a:buNone/>
              <a:tabLst/>
              <a:defRPr/>
            </a:pPr>
            <a:r>
              <a:rPr lang="en-US" sz="1000" b="1" kern="1200" dirty="0">
                <a:solidFill>
                  <a:schemeClr val="tx1"/>
                </a:solidFill>
                <a:ea typeface="+mn-ea"/>
              </a:rPr>
              <a:t>Summer ’16 Updates</a:t>
            </a:r>
            <a:r>
              <a:rPr lang="en-US" sz="1000" kern="1200" baseline="0" dirty="0">
                <a:solidFill>
                  <a:schemeClr val="tx1"/>
                </a:solidFill>
                <a:ea typeface="+mn-ea"/>
              </a:rPr>
              <a:t> </a:t>
            </a:r>
            <a:r>
              <a:rPr lang="en-US" sz="1000" kern="1200" dirty="0" err="1">
                <a:solidFill>
                  <a:schemeClr val="tx1"/>
                </a:solidFill>
                <a:ea typeface="+mn-ea"/>
              </a:rPr>
              <a:t>Leaderboards</a:t>
            </a:r>
            <a:r>
              <a:rPr lang="en-US" sz="1000" kern="1200" dirty="0">
                <a:solidFill>
                  <a:schemeClr val="tx1"/>
                </a:solidFill>
                <a:ea typeface="+mn-ea"/>
              </a:rPr>
              <a:t> are now supported to display in Lightning Dashboards in the table format that you are used to in Salesforce Classic. Also, funnel and scatter charts are now displayable on Lightning dashboards as well.</a:t>
            </a:r>
          </a:p>
          <a:p>
            <a:pPr marL="228600" indent="-228600">
              <a:buFont typeface="+mj-lt"/>
              <a:buNone/>
            </a:pPr>
            <a:endParaRPr lang="en-GB" dirty="0"/>
          </a:p>
          <a:p>
            <a:pPr marL="228600" indent="-228600">
              <a:buFont typeface="+mj-lt"/>
              <a:buAutoNum type="arabicPeriod"/>
            </a:pPr>
            <a:r>
              <a:rPr lang="en-GB" dirty="0"/>
              <a:t>To display chatter photos in eligible components, select the </a:t>
            </a:r>
            <a:r>
              <a:rPr lang="en-GB" b="1" dirty="0"/>
              <a:t>Show</a:t>
            </a:r>
            <a:r>
              <a:rPr lang="en-GB" dirty="0"/>
              <a:t> </a:t>
            </a:r>
            <a:r>
              <a:rPr lang="en-GB" b="1" dirty="0"/>
              <a:t>Chatter</a:t>
            </a:r>
            <a:r>
              <a:rPr lang="en-GB" dirty="0"/>
              <a:t> </a:t>
            </a:r>
            <a:r>
              <a:rPr lang="en-GB" b="1" dirty="0"/>
              <a:t>Photos</a:t>
            </a:r>
            <a:r>
              <a:rPr lang="en-GB" dirty="0"/>
              <a:t> checkbox on the Formatting tab of the Component Editor.</a:t>
            </a:r>
            <a:endParaRPr lang="en-US" dirty="0"/>
          </a:p>
          <a:p>
            <a:pPr marL="228600" indent="-228600" defTabSz="937076">
              <a:buFont typeface="+mj-lt"/>
              <a:buAutoNum type="arabicPeriod"/>
              <a:defRPr/>
            </a:pPr>
            <a:r>
              <a:rPr lang="en-GB" dirty="0"/>
              <a:t>To display more than two columns in eligible tables, click the </a:t>
            </a:r>
            <a:r>
              <a:rPr lang="en-GB" b="1" dirty="0"/>
              <a:t>Customize</a:t>
            </a:r>
            <a:r>
              <a:rPr lang="en-GB" dirty="0"/>
              <a:t> </a:t>
            </a:r>
            <a:r>
              <a:rPr lang="en-GB" b="1" dirty="0"/>
              <a:t>Table</a:t>
            </a:r>
            <a:r>
              <a:rPr lang="en-GB" dirty="0"/>
              <a:t> link on the Formatting tab of the Component Editor. Use a combination chart with a second axis if you want to display more than one summarized field in the table.</a:t>
            </a:r>
            <a:endParaRPr lang="en-US" dirty="0"/>
          </a:p>
          <a:p>
            <a:pPr marL="228600" indent="-228600">
              <a:buFont typeface="+mj-lt"/>
              <a:buAutoNum type="arabicPeriod"/>
            </a:pPr>
            <a:r>
              <a:rPr lang="en-US" dirty="0"/>
              <a:t>Note that you cannot sort by ascending or descending on second-level groupings in a table.</a:t>
            </a:r>
          </a:p>
          <a:p>
            <a:pPr marL="228600" indent="-228600">
              <a:buFont typeface="+mj-lt"/>
              <a:buAutoNum type="arabicPeriod"/>
            </a:pPr>
            <a:r>
              <a:rPr lang="en-US" dirty="0"/>
              <a:t>In order to add columns in tables,</a:t>
            </a:r>
            <a:r>
              <a:rPr lang="en-US" baseline="0" dirty="0"/>
              <a:t> click the </a:t>
            </a:r>
            <a:r>
              <a:rPr lang="en-US" b="1" baseline="0" dirty="0"/>
              <a:t>Customize Table </a:t>
            </a:r>
            <a:r>
              <a:rPr lang="en-US" baseline="0" dirty="0"/>
              <a:t>link from the Component Editor. </a:t>
            </a: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71364655"/>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b="1" dirty="0"/>
          </a:p>
          <a:p>
            <a:r>
              <a:rPr lang="en-US" sz="1000" kern="1200" dirty="0">
                <a:solidFill>
                  <a:schemeClr val="tx1"/>
                </a:solidFill>
                <a:effectLst/>
                <a:ea typeface="+mn-ea"/>
              </a:rPr>
              <a:t>In order to follow a single component of the dashboard, the conditions are:</a:t>
            </a:r>
            <a:br>
              <a:rPr lang="en-US" sz="1000" kern="1200" dirty="0">
                <a:solidFill>
                  <a:schemeClr val="tx1"/>
                </a:solidFill>
                <a:effectLst/>
                <a:ea typeface="+mn-ea"/>
              </a:rPr>
            </a:br>
            <a:r>
              <a:rPr lang="en-US" sz="1000" kern="1200" dirty="0">
                <a:solidFill>
                  <a:schemeClr val="tx1"/>
                </a:solidFill>
                <a:effectLst/>
                <a:ea typeface="+mn-ea"/>
              </a:rPr>
              <a:t>- Enable </a:t>
            </a:r>
            <a:r>
              <a:rPr lang="en-US" sz="1000" b="1" kern="1200" dirty="0">
                <a:solidFill>
                  <a:schemeClr val="tx1"/>
                </a:solidFill>
                <a:effectLst/>
                <a:ea typeface="+mn-ea"/>
              </a:rPr>
              <a:t>feed tracking</a:t>
            </a:r>
            <a:r>
              <a:rPr lang="en-US" sz="1000" kern="1200" dirty="0">
                <a:solidFill>
                  <a:schemeClr val="tx1"/>
                </a:solidFill>
                <a:effectLst/>
                <a:ea typeface="+mn-ea"/>
              </a:rPr>
              <a:t> for the dashboard object: </a:t>
            </a:r>
            <a:r>
              <a:rPr lang="en-US" sz="1000" b="1" i="0" kern="1200" dirty="0">
                <a:solidFill>
                  <a:schemeClr val="tx1"/>
                </a:solidFill>
                <a:effectLst/>
                <a:ea typeface="+mn-ea"/>
              </a:rPr>
              <a:t>Setup</a:t>
            </a:r>
            <a:r>
              <a:rPr lang="en-US" sz="1000" b="1" i="0" kern="1200" baseline="0" dirty="0">
                <a:solidFill>
                  <a:schemeClr val="tx1"/>
                </a:solidFill>
                <a:effectLst/>
                <a:ea typeface="+mn-ea"/>
              </a:rPr>
              <a:t> | </a:t>
            </a:r>
            <a:r>
              <a:rPr lang="en-US" sz="1000" b="1" i="0" kern="1200" dirty="0">
                <a:solidFill>
                  <a:schemeClr val="tx1"/>
                </a:solidFill>
                <a:effectLst/>
                <a:ea typeface="+mn-ea"/>
              </a:rPr>
              <a:t>Customize</a:t>
            </a:r>
            <a:r>
              <a:rPr lang="en-US" sz="1000" b="1" i="0" kern="1200" baseline="0" dirty="0">
                <a:solidFill>
                  <a:schemeClr val="tx1"/>
                </a:solidFill>
                <a:effectLst/>
                <a:ea typeface="+mn-ea"/>
              </a:rPr>
              <a:t> | </a:t>
            </a:r>
            <a:r>
              <a:rPr lang="en-US" sz="1000" b="1" i="0" kern="1200" dirty="0">
                <a:solidFill>
                  <a:schemeClr val="tx1"/>
                </a:solidFill>
                <a:effectLst/>
                <a:ea typeface="+mn-ea"/>
              </a:rPr>
              <a:t>Chatter</a:t>
            </a:r>
            <a:r>
              <a:rPr lang="en-US" sz="1000" b="1" i="0" kern="1200" baseline="0" dirty="0">
                <a:solidFill>
                  <a:schemeClr val="tx1"/>
                </a:solidFill>
                <a:effectLst/>
                <a:ea typeface="+mn-ea"/>
              </a:rPr>
              <a:t> | </a:t>
            </a:r>
            <a:r>
              <a:rPr lang="en-US" sz="1000" b="1" i="0" kern="1200" dirty="0">
                <a:solidFill>
                  <a:schemeClr val="tx1"/>
                </a:solidFill>
                <a:effectLst/>
                <a:ea typeface="+mn-ea"/>
              </a:rPr>
              <a:t>Feed Tracking</a:t>
            </a:r>
          </a:p>
          <a:p>
            <a:r>
              <a:rPr lang="en-US" sz="1000" kern="1200" dirty="0">
                <a:solidFill>
                  <a:schemeClr val="tx1"/>
                </a:solidFill>
                <a:effectLst/>
                <a:ea typeface="+mn-ea"/>
              </a:rPr>
              <a:t>- The dashboard cannot be </a:t>
            </a:r>
            <a:r>
              <a:rPr lang="en-US" sz="1000" b="0" kern="1200" dirty="0">
                <a:solidFill>
                  <a:schemeClr val="tx1"/>
                </a:solidFill>
                <a:effectLst/>
                <a:ea typeface="+mn-ea"/>
              </a:rPr>
              <a:t>dynamic.</a:t>
            </a:r>
            <a:r>
              <a:rPr lang="en-US" sz="1000" kern="1200" dirty="0">
                <a:solidFill>
                  <a:schemeClr val="tx1"/>
                </a:solidFill>
                <a:effectLst/>
                <a:ea typeface="+mn-ea"/>
              </a:rPr>
              <a:t/>
            </a:r>
            <a:br>
              <a:rPr lang="en-US" sz="1000" kern="1200" dirty="0">
                <a:solidFill>
                  <a:schemeClr val="tx1"/>
                </a:solidFill>
                <a:effectLst/>
                <a:ea typeface="+mn-ea"/>
              </a:rPr>
            </a:br>
            <a:r>
              <a:rPr lang="en-US" sz="1000" kern="1200" dirty="0">
                <a:solidFill>
                  <a:schemeClr val="tx1"/>
                </a:solidFill>
                <a:effectLst/>
                <a:ea typeface="+mn-ea"/>
              </a:rPr>
              <a:t>- The component has to be </a:t>
            </a:r>
            <a:r>
              <a:rPr lang="en-US" sz="1000" b="0" kern="1200" dirty="0">
                <a:solidFill>
                  <a:schemeClr val="tx1"/>
                </a:solidFill>
                <a:effectLst/>
                <a:ea typeface="+mn-ea"/>
              </a:rPr>
              <a:t>metrics or gauges.</a:t>
            </a:r>
            <a:r>
              <a:rPr lang="en-US" sz="1000" kern="1200" dirty="0">
                <a:solidFill>
                  <a:schemeClr val="tx1"/>
                </a:solidFill>
                <a:effectLst/>
                <a:ea typeface="+mn-ea"/>
              </a:rPr>
              <a:t/>
            </a:r>
            <a:br>
              <a:rPr lang="en-US" sz="1000" kern="1200" dirty="0">
                <a:solidFill>
                  <a:schemeClr val="tx1"/>
                </a:solidFill>
                <a:effectLst/>
                <a:ea typeface="+mn-ea"/>
              </a:rPr>
            </a:br>
            <a:r>
              <a:rPr lang="en-US" sz="1000" kern="1200" dirty="0">
                <a:solidFill>
                  <a:schemeClr val="tx1"/>
                </a:solidFill>
                <a:effectLst/>
                <a:ea typeface="+mn-ea"/>
              </a:rPr>
              <a:t>- The </a:t>
            </a:r>
            <a:r>
              <a:rPr lang="en-US" sz="1000" b="0" kern="1200" dirty="0">
                <a:solidFill>
                  <a:schemeClr val="tx1"/>
                </a:solidFill>
                <a:effectLst/>
                <a:ea typeface="+mn-ea"/>
              </a:rPr>
              <a:t>conditional highlighting </a:t>
            </a:r>
            <a:r>
              <a:rPr lang="en-US" sz="1000" kern="1200" dirty="0">
                <a:solidFill>
                  <a:schemeClr val="tx1"/>
                </a:solidFill>
                <a:effectLst/>
                <a:ea typeface="+mn-ea"/>
              </a:rPr>
              <a:t>has to be set (sometimes it does not appear if you set the breakpoints while saving the first time, so in case please change them and save again).</a:t>
            </a:r>
            <a:br>
              <a:rPr lang="en-US" sz="1000" kern="1200" dirty="0">
                <a:solidFill>
                  <a:schemeClr val="tx1"/>
                </a:solidFill>
                <a:effectLst/>
                <a:ea typeface="+mn-ea"/>
              </a:rPr>
            </a:br>
            <a:r>
              <a:rPr lang="en-US" sz="1000" kern="1200" dirty="0">
                <a:solidFill>
                  <a:schemeClr val="tx1"/>
                </a:solidFill>
                <a:effectLst/>
                <a:ea typeface="+mn-ea"/>
              </a:rPr>
              <a:t>- No dashboard </a:t>
            </a:r>
            <a:r>
              <a:rPr lang="en-US" sz="1000" b="0" kern="1200" dirty="0">
                <a:solidFill>
                  <a:schemeClr val="tx1"/>
                </a:solidFill>
                <a:effectLst/>
                <a:ea typeface="+mn-ea"/>
              </a:rPr>
              <a:t>filters</a:t>
            </a:r>
            <a:r>
              <a:rPr lang="en-US" sz="1000" b="1" kern="1200" dirty="0">
                <a:solidFill>
                  <a:schemeClr val="tx1"/>
                </a:solidFill>
                <a:effectLst/>
                <a:ea typeface="+mn-ea"/>
              </a:rPr>
              <a:t> </a:t>
            </a:r>
            <a:r>
              <a:rPr lang="en-US" sz="1000" kern="1200" dirty="0">
                <a:solidFill>
                  <a:schemeClr val="tx1"/>
                </a:solidFill>
                <a:effectLst/>
                <a:ea typeface="+mn-ea"/>
              </a:rPr>
              <a:t>have to be there.</a:t>
            </a:r>
            <a:br>
              <a:rPr lang="en-US" sz="1000" kern="1200" dirty="0">
                <a:solidFill>
                  <a:schemeClr val="tx1"/>
                </a:solidFill>
                <a:effectLst/>
                <a:ea typeface="+mn-ea"/>
              </a:rPr>
            </a:br>
            <a:r>
              <a:rPr lang="en-US" sz="1000" kern="1200" dirty="0">
                <a:solidFill>
                  <a:schemeClr val="tx1"/>
                </a:solidFill>
                <a:effectLst/>
                <a:ea typeface="+mn-ea"/>
              </a:rPr>
              <a:t/>
            </a:r>
            <a:br>
              <a:rPr lang="en-US" sz="1000" kern="1200" dirty="0">
                <a:solidFill>
                  <a:schemeClr val="tx1"/>
                </a:solidFill>
                <a:effectLst/>
                <a:ea typeface="+mn-ea"/>
              </a:rPr>
            </a:br>
            <a:r>
              <a:rPr lang="en-US" sz="1000" kern="1200" dirty="0">
                <a:solidFill>
                  <a:schemeClr val="tx1"/>
                </a:solidFill>
                <a:effectLst/>
                <a:ea typeface="+mn-ea"/>
              </a:rPr>
              <a:t>Please note that when you follow a dashboard, you automatically follow all eligible components </a:t>
            </a:r>
          </a:p>
          <a:p>
            <a:pPr defTabSz="981334">
              <a:spcBef>
                <a:spcPts val="0"/>
              </a:spcBef>
              <a:buClrTx/>
              <a:defRPr/>
            </a:pPr>
            <a:endParaRPr lang="en-US" b="1"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32307445"/>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b="1" dirty="0"/>
          </a:p>
          <a:p>
            <a:r>
              <a:rPr lang="en-US" b="0" dirty="0">
                <a:ea typeface="MS PGothic" charset="-128"/>
              </a:rPr>
              <a:t>Click Path </a:t>
            </a:r>
            <a:r>
              <a:rPr lang="en-US" dirty="0">
                <a:ea typeface="MS PGothic" charset="-128"/>
              </a:rPr>
              <a:t>to enable Dashboard Component Snapshots:</a:t>
            </a:r>
          </a:p>
          <a:p>
            <a:r>
              <a:rPr lang="en-GB" b="1" kern="0" dirty="0"/>
              <a:t>Setup | Customize | Reports &amp; Dashboards | User Interface Settings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GB" kern="0" dirty="0"/>
              <a:t>-- Note:</a:t>
            </a:r>
            <a:r>
              <a:rPr lang="en-GB" kern="0" baseline="0" dirty="0"/>
              <a:t> Dashboards must be enabled for feed tracking first: </a:t>
            </a:r>
            <a:r>
              <a:rPr lang="en-US" sz="1000" b="1" i="0" kern="1200" dirty="0">
                <a:solidFill>
                  <a:schemeClr val="tx1"/>
                </a:solidFill>
                <a:effectLst/>
                <a:ea typeface="+mn-ea"/>
              </a:rPr>
              <a:t>Setup</a:t>
            </a:r>
            <a:r>
              <a:rPr lang="en-US" sz="1000" b="1" i="0" kern="1200" baseline="0" dirty="0">
                <a:solidFill>
                  <a:schemeClr val="tx1"/>
                </a:solidFill>
                <a:effectLst/>
                <a:ea typeface="+mn-ea"/>
              </a:rPr>
              <a:t> | </a:t>
            </a:r>
            <a:r>
              <a:rPr lang="en-US" sz="1000" b="1" i="0" kern="1200" dirty="0">
                <a:solidFill>
                  <a:schemeClr val="tx1"/>
                </a:solidFill>
                <a:effectLst/>
                <a:ea typeface="+mn-ea"/>
              </a:rPr>
              <a:t>Customize</a:t>
            </a:r>
            <a:r>
              <a:rPr lang="en-US" sz="1000" b="1" i="0" kern="1200" baseline="0" dirty="0">
                <a:solidFill>
                  <a:schemeClr val="tx1"/>
                </a:solidFill>
                <a:effectLst/>
                <a:ea typeface="+mn-ea"/>
              </a:rPr>
              <a:t> | </a:t>
            </a:r>
            <a:r>
              <a:rPr lang="en-US" sz="1000" b="1" i="0" kern="1200" dirty="0">
                <a:solidFill>
                  <a:schemeClr val="tx1"/>
                </a:solidFill>
                <a:effectLst/>
                <a:ea typeface="+mn-ea"/>
              </a:rPr>
              <a:t>Chatter</a:t>
            </a:r>
            <a:r>
              <a:rPr lang="en-US" sz="1000" b="1" i="0" kern="1200" baseline="0" dirty="0">
                <a:solidFill>
                  <a:schemeClr val="tx1"/>
                </a:solidFill>
                <a:effectLst/>
                <a:ea typeface="+mn-ea"/>
              </a:rPr>
              <a:t> | </a:t>
            </a:r>
            <a:r>
              <a:rPr lang="en-US" sz="1000" b="1" i="0" kern="1200" dirty="0">
                <a:solidFill>
                  <a:schemeClr val="tx1"/>
                </a:solidFill>
                <a:effectLst/>
                <a:ea typeface="+mn-ea"/>
              </a:rPr>
              <a:t>Feed Tracking</a:t>
            </a:r>
          </a:p>
          <a:p>
            <a:r>
              <a:rPr lang="en-GB" kern="0" baseline="0" dirty="0"/>
              <a:t> </a:t>
            </a:r>
            <a:endParaRPr lang="en-GB" kern="0"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buFontTx/>
              <a:buNone/>
            </a:pPr>
            <a:endParaRPr lang="en-US" b="1"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88317692"/>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3" name="Rectangle 5"/>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r>
              <a:rPr lang="en-US" dirty="0"/>
              <a:t>The Running User overrides your sharing model and will allow the users who see the dashboard to see high-level sales data for everyone, not just their own.</a:t>
            </a:r>
          </a:p>
          <a:p>
            <a:r>
              <a:rPr lang="en-US" dirty="0"/>
              <a:t>Users see the summary based on the Running User, but when they click on the dashboard component, they only see their own data in the resulting report. In this way, security and sharing can by bypassed on a summarized level, while hiding the details of the actual data behind the reports.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399</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84098903"/>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3" name="Rectangle 5"/>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r>
              <a:rPr lang="en-US" b="0" dirty="0">
                <a:ea typeface="MS PGothic" charset="-128"/>
              </a:rPr>
              <a:t>Click Path </a:t>
            </a:r>
            <a:r>
              <a:rPr lang="en-US" dirty="0">
                <a:ea typeface="MS PGothic" charset="-128"/>
              </a:rPr>
              <a:t>to make a dashboard dynamic in the dashboard builder:</a:t>
            </a:r>
          </a:p>
          <a:p>
            <a:r>
              <a:rPr lang="en-GB" dirty="0">
                <a:ea typeface="MS PGothic" charset="-128"/>
              </a:rPr>
              <a:t>Click the </a:t>
            </a:r>
            <a:r>
              <a:rPr lang="en-GB" b="1" dirty="0">
                <a:ea typeface="MS PGothic" charset="-128"/>
              </a:rPr>
              <a:t>arrow</a:t>
            </a:r>
            <a:r>
              <a:rPr lang="en-GB" dirty="0">
                <a:ea typeface="MS PGothic" charset="-128"/>
              </a:rPr>
              <a:t> button to the right of the </a:t>
            </a:r>
            <a:r>
              <a:rPr lang="en-GB" b="0" dirty="0">
                <a:ea typeface="MS PGothic" charset="-128"/>
              </a:rPr>
              <a:t>View dashboard as </a:t>
            </a:r>
            <a:r>
              <a:rPr lang="en-GB" dirty="0">
                <a:ea typeface="MS PGothic" charset="-128"/>
              </a:rPr>
              <a:t>field and select </a:t>
            </a:r>
            <a:r>
              <a:rPr lang="en-GB" b="1" dirty="0">
                <a:ea typeface="MS PGothic" charset="-128"/>
              </a:rPr>
              <a:t>Run as logged-in user</a:t>
            </a:r>
            <a:r>
              <a:rPr lang="en-GB" dirty="0">
                <a:ea typeface="MS PGothic" charset="-128"/>
              </a:rPr>
              <a:t>.</a:t>
            </a:r>
            <a:endParaRPr lang="en-GB" b="1" dirty="0">
              <a:ea typeface="MS PGothic" charset="-128"/>
            </a:endParaRPr>
          </a:p>
          <a:p>
            <a:pPr defTabSz="937076">
              <a:defRPr/>
            </a:pPr>
            <a:r>
              <a:rPr lang="en-GB" dirty="0"/>
              <a:t>Optionally select to </a:t>
            </a:r>
            <a:r>
              <a:rPr lang="en-GB" b="1" dirty="0"/>
              <a:t>Let authorized users change running user </a:t>
            </a:r>
            <a:r>
              <a:rPr lang="en-GB" dirty="0"/>
              <a:t>directly from the dashboard view page.</a:t>
            </a:r>
          </a:p>
          <a:p>
            <a:pPr defTabSz="937076">
              <a:defRPr/>
            </a:pPr>
            <a:r>
              <a:rPr lang="en-GB" dirty="0"/>
              <a:t>The dynamic dashboard option allows you to create a single dashboard on which each user will see only data they have access to. </a:t>
            </a:r>
          </a:p>
          <a:p>
            <a:pPr defTabSz="937076">
              <a:defRPr/>
            </a:pPr>
            <a:r>
              <a:rPr lang="en-GB" dirty="0"/>
              <a:t>You can use the </a:t>
            </a:r>
            <a:r>
              <a:rPr lang="en-GB" b="1" dirty="0"/>
              <a:t>View dashboard as </a:t>
            </a:r>
            <a:r>
              <a:rPr lang="en-GB" dirty="0"/>
              <a:t>lookup in the dashboard builder to preview the dashboard as a particular user while you build it.</a:t>
            </a:r>
            <a:r>
              <a:rPr lang="en-US" dirty="0"/>
              <a:t> This option does not override the sharing model.  </a:t>
            </a:r>
            <a:endParaRPr lang="en-GB" dirty="0"/>
          </a:p>
          <a:p>
            <a:r>
              <a:rPr lang="en-GB" b="1" dirty="0"/>
              <a:t>Note: </a:t>
            </a:r>
            <a:r>
              <a:rPr lang="en-GB" dirty="0"/>
              <a:t>Dynamic dashboards are available in Enterprise, Performance, Unlimited and Developer Editions. Search Help &amp; Training for Dynamic Dashboards to see how many dynamic dashboards are available for your edition.</a:t>
            </a:r>
          </a:p>
          <a:p>
            <a:r>
              <a:rPr lang="en-GB" dirty="0"/>
              <a:t>Only users with the “View My Team's Dashboards” or “View All Data” permission can change who they view the dashboard as, directly from the view page of the dashboard. Users with the “View My Team's Dashboards” permission can view the dashboard as any user below them in the role hierarchy, whereas users with “View All Data” can view the dashboard as any user in the organization.</a:t>
            </a:r>
            <a:endParaRPr lang="en-GB" b="1"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buFontTx/>
              <a:buNone/>
            </a:pPr>
            <a:endParaRPr lang="en-US" b="1" dirty="0">
              <a:ea typeface="MS PGothic" charset="-128"/>
            </a:endParaRPr>
          </a:p>
          <a:p>
            <a:endParaRPr lang="en-US" b="1"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6889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19615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28600" indent="-228600">
              <a:buFont typeface="+mj-lt"/>
              <a:buAutoNum type="arabicPeriod"/>
            </a:pPr>
            <a:r>
              <a:rPr lang="en-US" b="0" dirty="0">
                <a:solidFill>
                  <a:srgbClr val="000000"/>
                </a:solidFill>
                <a:ea typeface="Arial" pitchFamily="-112" charset="0"/>
                <a:cs typeface="Arial" pitchFamily="-112" charset="0"/>
                <a:sym typeface="Arial" pitchFamily="-112" charset="0"/>
              </a:rPr>
              <a:t>The Help &amp; Training portal is a one-stop shop</a:t>
            </a:r>
            <a:r>
              <a:rPr lang="en-US" b="0" baseline="0" dirty="0">
                <a:solidFill>
                  <a:srgbClr val="000000"/>
                </a:solidFill>
                <a:ea typeface="Arial" pitchFamily="-112" charset="0"/>
                <a:cs typeface="Arial" pitchFamily="-112" charset="0"/>
                <a:sym typeface="Arial" pitchFamily="-112" charset="0"/>
              </a:rPr>
              <a:t> to access knowledge articles, and access the Success Community and the </a:t>
            </a:r>
            <a:r>
              <a:rPr lang="en-US" b="0" baseline="0" dirty="0" err="1">
                <a:solidFill>
                  <a:srgbClr val="000000"/>
                </a:solidFill>
                <a:ea typeface="Arial" pitchFamily="-112" charset="0"/>
                <a:cs typeface="Arial" pitchFamily="-112" charset="0"/>
                <a:sym typeface="Arial" pitchFamily="-112" charset="0"/>
              </a:rPr>
              <a:t>Dreamforce</a:t>
            </a:r>
            <a:r>
              <a:rPr lang="en-US" b="0" baseline="0" dirty="0">
                <a:solidFill>
                  <a:srgbClr val="000000"/>
                </a:solidFill>
                <a:ea typeface="Arial" pitchFamily="-112" charset="0"/>
                <a:cs typeface="Arial" pitchFamily="-112" charset="0"/>
                <a:sym typeface="Arial" pitchFamily="-112" charset="0"/>
              </a:rPr>
              <a:t> apps.  </a:t>
            </a:r>
          </a:p>
          <a:p>
            <a:pPr marL="228600" indent="-228600">
              <a:buFont typeface="+mj-lt"/>
              <a:buNone/>
            </a:pPr>
            <a:r>
              <a:rPr lang="en-US" b="1" baseline="0" dirty="0">
                <a:solidFill>
                  <a:srgbClr val="000000"/>
                </a:solidFill>
                <a:ea typeface="Arial" pitchFamily="-112" charset="0"/>
                <a:cs typeface="Arial" pitchFamily="-112" charset="0"/>
                <a:sym typeface="Arial" pitchFamily="-112" charset="0"/>
              </a:rPr>
              <a:t>Note:  For a video on the Help and Training link:  https://www.youtube.com/watch?v=-v4E4XBxk_8</a:t>
            </a:r>
          </a:p>
          <a:p>
            <a:pPr lvl="1">
              <a:buFont typeface="+mj-lt"/>
              <a:buAutoNum type="arabicPeriod" startAt="2"/>
            </a:pPr>
            <a:r>
              <a:rPr lang="en-US" b="0" baseline="0" dirty="0">
                <a:solidFill>
                  <a:srgbClr val="000000"/>
                </a:solidFill>
                <a:latin typeface="Salesforce Sans" panose="020B0505020202020203" pitchFamily="34" charset="0"/>
                <a:ea typeface="Arial" pitchFamily="-112" charset="0"/>
                <a:cs typeface="Arial" pitchFamily="-112" charset="0"/>
                <a:sym typeface="Arial" pitchFamily="-112" charset="0"/>
              </a:rPr>
              <a:t>Users can log into the portal with the Salesforce username and password.</a:t>
            </a:r>
          </a:p>
          <a:p>
            <a:pPr marL="228600" indent="-228600">
              <a:buFont typeface="+mj-lt"/>
              <a:buNone/>
            </a:pPr>
            <a:r>
              <a:rPr lang="en-US" sz="1100" dirty="0"/>
              <a:t>3. 	The Contact Support button allows users to: </a:t>
            </a:r>
          </a:p>
          <a:p>
            <a:pPr lvl="2"/>
            <a:r>
              <a:rPr lang="en-US" sz="1100" dirty="0">
                <a:latin typeface="Salesforce Sans" panose="020B0505020202020203" pitchFamily="34" charset="0"/>
              </a:rPr>
              <a:t>Open a case</a:t>
            </a:r>
          </a:p>
          <a:p>
            <a:pPr lvl="2"/>
            <a:r>
              <a:rPr lang="en-US" sz="1100" dirty="0">
                <a:latin typeface="Salesforce Sans" panose="020B0505020202020203" pitchFamily="34" charset="0"/>
              </a:rPr>
              <a:t>Locate a Salesforce Community</a:t>
            </a:r>
          </a:p>
          <a:p>
            <a:pPr lvl="2"/>
            <a:r>
              <a:rPr lang="en-US" sz="1100" dirty="0">
                <a:latin typeface="Salesforce Sans" panose="020B0505020202020203" pitchFamily="34" charset="0"/>
              </a:rPr>
              <a:t>Open a Chat window</a:t>
            </a:r>
          </a:p>
          <a:p>
            <a:pPr lvl="2"/>
            <a:r>
              <a:rPr lang="en-US" sz="1100" dirty="0">
                <a:latin typeface="Salesforce Sans" panose="020B0505020202020203" pitchFamily="34" charset="0"/>
              </a:rPr>
              <a:t>Phone Support</a:t>
            </a:r>
          </a:p>
          <a:p>
            <a:pPr marL="0" lvl="1" indent="0">
              <a:buNone/>
            </a:pPr>
            <a:r>
              <a:rPr lang="en-US" sz="1000" b="0" i="0" u="none" strike="noStrike" kern="1200" baseline="0" dirty="0">
                <a:solidFill>
                  <a:schemeClr val="tx1"/>
                </a:solidFill>
                <a:latin typeface="Salesforce Sans" panose="020B0505020202020203" pitchFamily="34" charset="0"/>
                <a:ea typeface="+mn-ea"/>
              </a:rPr>
              <a:t>4.   In Winter ‘15 Help &amp; Training search now returns content from more sources.</a:t>
            </a:r>
          </a:p>
          <a:p>
            <a:r>
              <a:rPr lang="en-US" sz="1000" b="0" i="0" u="none" strike="noStrike" kern="1200" baseline="0" dirty="0">
                <a:solidFill>
                  <a:schemeClr val="tx1"/>
                </a:solidFill>
                <a:ea typeface="+mn-ea"/>
              </a:rPr>
              <a:t>The search improvements let you:</a:t>
            </a:r>
          </a:p>
          <a:p>
            <a:r>
              <a:rPr lang="en-US" sz="1000" b="0" i="0" u="none" strike="noStrike" kern="1200" baseline="0" dirty="0">
                <a:solidFill>
                  <a:schemeClr val="tx1"/>
                </a:solidFill>
                <a:ea typeface="+mn-ea"/>
              </a:rPr>
              <a:t>•  See Q&amp;A, Ideas, and Known Issues from the Success Community.</a:t>
            </a:r>
          </a:p>
          <a:p>
            <a:r>
              <a:rPr lang="en-US" sz="1000" b="0" i="0" u="none" strike="noStrike" kern="1200" baseline="0" dirty="0">
                <a:solidFill>
                  <a:schemeClr val="tx1"/>
                </a:solidFill>
                <a:ea typeface="+mn-ea"/>
              </a:rPr>
              <a:t>•  Use additional filters to quickly refine search results.</a:t>
            </a:r>
          </a:p>
          <a:p>
            <a:r>
              <a:rPr lang="en-US" sz="1000" b="0" i="0" u="none" strike="noStrike" kern="1200" baseline="0" dirty="0">
                <a:solidFill>
                  <a:schemeClr val="tx1"/>
                </a:solidFill>
                <a:ea typeface="+mn-ea"/>
              </a:rPr>
              <a:t>•  Save your filter choices for a more consistent experience.</a:t>
            </a:r>
          </a:p>
          <a:p>
            <a:r>
              <a:rPr lang="en-US" sz="1000" b="0" i="0" u="none" strike="noStrike" kern="1200" baseline="0" dirty="0">
                <a:solidFill>
                  <a:schemeClr val="tx1"/>
                </a:solidFill>
                <a:ea typeface="+mn-ea"/>
              </a:rPr>
              <a:t>•  View suggested content across all new sources.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51279337"/>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GB" b="1" dirty="0"/>
              <a:t>Teaching</a:t>
            </a:r>
            <a:r>
              <a:rPr lang="en-GB" b="1" baseline="0" dirty="0"/>
              <a:t> Points</a:t>
            </a:r>
            <a:endParaRPr lang="en-GB" b="1" dirty="0"/>
          </a:p>
          <a:p>
            <a:pPr marL="228600" indent="-228600">
              <a:buAutoNum type="arabicPeriod"/>
            </a:pPr>
            <a:r>
              <a:rPr lang="en-GB" baseline="0" dirty="0"/>
              <a:t>You can have up to three filters per dashboard.</a:t>
            </a:r>
          </a:p>
          <a:p>
            <a:pPr marL="228600" indent="-228600">
              <a:buAutoNum type="arabicPeriod"/>
            </a:pPr>
            <a:r>
              <a:rPr lang="en-GB" baseline="0" dirty="0"/>
              <a:t>You can add filters to dynamic dashboards.</a:t>
            </a:r>
          </a:p>
          <a:p>
            <a:pPr marL="228600" indent="-228600">
              <a:buAutoNum type="arabicPeriod"/>
            </a:pPr>
            <a:r>
              <a:rPr lang="en-GB" sz="1000" kern="1200" baseline="0" dirty="0">
                <a:solidFill>
                  <a:schemeClr val="tx1"/>
                </a:solidFill>
                <a:ea typeface="+mn-ea"/>
              </a:rPr>
              <a:t>Users can post snapshots of filtered dashboard components to Chatter or dashboard feeds.</a:t>
            </a:r>
          </a:p>
          <a:p>
            <a:pPr marL="228600" indent="-228600">
              <a:buAutoNum type="arabicPeriod"/>
            </a:pPr>
            <a:r>
              <a:rPr lang="en-GB" sz="1000" kern="1200" baseline="0" dirty="0">
                <a:solidFill>
                  <a:schemeClr val="tx1"/>
                </a:solidFill>
                <a:ea typeface="+mn-ea"/>
              </a:rPr>
              <a:t>You can filter on date, date/time, and currency fields in addition to picklist, lookup, and text fields.</a:t>
            </a:r>
          </a:p>
          <a:p>
            <a:pPr marL="228600" indent="-228600">
              <a:buAutoNum type="arabicPeriod"/>
            </a:pPr>
            <a:r>
              <a:rPr lang="en-GB" sz="1000" kern="1200" baseline="0" dirty="0">
                <a:solidFill>
                  <a:schemeClr val="tx1"/>
                </a:solidFill>
                <a:ea typeface="+mn-ea"/>
              </a:rPr>
              <a:t>You can use the same operators as with report filters – plus the “between” operator.</a:t>
            </a:r>
          </a:p>
          <a:p>
            <a:pPr marL="228600" indent="-228600">
              <a:buAutoNum type="arabicPeriod"/>
            </a:pPr>
            <a:r>
              <a:rPr lang="en-GB" sz="1000" kern="1200" baseline="0" dirty="0">
                <a:solidFill>
                  <a:schemeClr val="tx1"/>
                </a:solidFill>
                <a:ea typeface="+mn-ea"/>
              </a:rPr>
              <a:t>Dashboard filters are “sticky.” This means that if a user filters a dashboard and later returns to that dashboard, the same filters will be applied.</a:t>
            </a:r>
          </a:p>
          <a:p>
            <a:pPr marL="228600" indent="-228600">
              <a:buAutoNum type="arabicPeriod"/>
            </a:pPr>
            <a:r>
              <a:rPr lang="en-GB" sz="1000" kern="1200" baseline="0" dirty="0">
                <a:solidFill>
                  <a:schemeClr val="tx1"/>
                </a:solidFill>
                <a:ea typeface="+mn-ea"/>
              </a:rPr>
              <a:t>From Spring ’14, each filter option can be given a name. This is useful when a filter option has many values as the name will replace these values when a user is filtering the dashboard.</a:t>
            </a:r>
            <a:endParaRPr lang="en-GB" dirty="0"/>
          </a:p>
          <a:p>
            <a:endParaRPr lang="en-GB" dirty="0"/>
          </a:p>
          <a:p>
            <a:r>
              <a:rPr lang="en-GB" dirty="0"/>
              <a:t>Point out</a:t>
            </a:r>
            <a:r>
              <a:rPr lang="en-GB" baseline="0" dirty="0"/>
              <a:t> that a</a:t>
            </a:r>
            <a:r>
              <a:rPr lang="en-GB" dirty="0"/>
              <a:t>dmins should</a:t>
            </a:r>
            <a:r>
              <a:rPr lang="en-GB" baseline="0" dirty="0"/>
              <a:t> still c</a:t>
            </a:r>
            <a:r>
              <a:rPr lang="en-GB" dirty="0"/>
              <a:t>onsider the following when adding a filter</a:t>
            </a:r>
            <a:r>
              <a:rPr lang="en-GB" baseline="0" dirty="0"/>
              <a:t> to a dashboard:</a:t>
            </a:r>
          </a:p>
          <a:p>
            <a:pPr marL="234269" lvl="1" indent="-234269" defTabSz="937076" eaLnBrk="0" fontAlgn="base" hangingPunct="0">
              <a:spcBef>
                <a:spcPct val="30000"/>
              </a:spcBef>
              <a:spcAft>
                <a:spcPct val="0"/>
              </a:spcAft>
              <a:defRPr/>
            </a:pPr>
            <a:r>
              <a:rPr lang="en-GB" dirty="0">
                <a:latin typeface="Salesforce Sans" panose="020B0505020202020203" pitchFamily="34" charset="0"/>
              </a:rPr>
              <a:t>Scheduled or emailed filtered dashboards return unfiltered data. </a:t>
            </a:r>
          </a:p>
          <a:p>
            <a:pPr lvl="1"/>
            <a:r>
              <a:rPr lang="en-GB" dirty="0">
                <a:latin typeface="Salesforce Sans" panose="020B0505020202020203" pitchFamily="34" charset="0"/>
              </a:rPr>
              <a:t>Filters cannot be added to dashboards with Visualforce or s-control components.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lvl="1"/>
            <a:endParaRPr lang="en-GB" dirty="0">
              <a:latin typeface="Salesforce Sans" panose="020B0505020202020203" pitchFamily="34" charset="0"/>
            </a:endParaRP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18135756"/>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r>
              <a:rPr lang="en-GB" dirty="0"/>
              <a:t>Explain how a well-designed dashboard can take a user wherever they need to go, without them having to navigate there themselves.</a:t>
            </a:r>
          </a:p>
          <a:p>
            <a:r>
              <a:rPr lang="en-GB" dirty="0"/>
              <a:t>Identify and say a few words about the four types of drill down displayed on the left of the slide:</a:t>
            </a:r>
          </a:p>
          <a:p>
            <a:pPr marL="234269" indent="-234269">
              <a:buAutoNum type="arabicPeriod"/>
            </a:pPr>
            <a:r>
              <a:rPr lang="en-GB" dirty="0"/>
              <a:t>Source report.</a:t>
            </a:r>
          </a:p>
          <a:p>
            <a:pPr marL="234269" indent="-234269">
              <a:buAutoNum type="arabicPeriod"/>
            </a:pPr>
            <a:r>
              <a:rPr lang="en-GB" dirty="0"/>
              <a:t>Filtered source report, e.g., the cases of just one particular agent.</a:t>
            </a:r>
          </a:p>
          <a:p>
            <a:pPr marL="234269" indent="-234269">
              <a:buAutoNum type="arabicPeriod"/>
            </a:pPr>
            <a:r>
              <a:rPr lang="en-GB" dirty="0"/>
              <a:t>Record detail page, e.g., the agent’s user record. Source report must be grouped by a record name or user.</a:t>
            </a:r>
          </a:p>
          <a:p>
            <a:pPr marL="234269" indent="-234269">
              <a:buAutoNum type="arabicPeriod"/>
            </a:pPr>
            <a:r>
              <a:rPr lang="en-GB" dirty="0"/>
              <a:t>Other URL – a related dashboard, for example.</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402</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88191615"/>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r>
              <a:rPr lang="en-GB" b="0" dirty="0"/>
              <a:t>Click Paths:</a:t>
            </a:r>
          </a:p>
          <a:p>
            <a:pPr>
              <a:defRPr/>
            </a:pPr>
            <a:r>
              <a:rPr lang="en-GB" b="1" dirty="0"/>
              <a:t>Reports tab | New Dashboard</a:t>
            </a:r>
          </a:p>
          <a:p>
            <a:r>
              <a:rPr lang="en-GB" b="1" dirty="0"/>
              <a:t>Dashboard tab | </a:t>
            </a:r>
            <a:r>
              <a:rPr lang="en-GB" b="1" u="sng" dirty="0">
                <a:solidFill>
                  <a:schemeClr val="tx2"/>
                </a:solidFill>
              </a:rPr>
              <a:t>Go to Dashboard List</a:t>
            </a:r>
            <a:r>
              <a:rPr lang="en-GB" b="1" dirty="0">
                <a:solidFill>
                  <a:schemeClr val="tx2"/>
                </a:solidFill>
              </a:rPr>
              <a:t> </a:t>
            </a:r>
            <a:r>
              <a:rPr lang="en-GB" b="1" dirty="0"/>
              <a:t>(link in top-left corner)| New Dashboard</a:t>
            </a:r>
            <a:endParaRPr lang="en-GB" b="1" u="sng" dirty="0">
              <a:solidFill>
                <a:srgbClr val="236FBD"/>
              </a:solidFill>
            </a:endParaRP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GB" b="1" dirty="0"/>
          </a:p>
          <a:p>
            <a:endParaRPr lang="en-US" b="0"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403</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79689113"/>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28037236"/>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76100774"/>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1515049"/>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a:xfrm>
            <a:off x="239713" y="763588"/>
            <a:ext cx="6835775" cy="3846512"/>
          </a:xfrm>
        </p:spPr>
      </p:sp>
      <p:sp>
        <p:nvSpPr>
          <p:cNvPr id="10" name="Notes Placeholder 9"/>
          <p:cNvSpPr>
            <a:spLocks noGrp="1"/>
          </p:cNvSpPr>
          <p:nvPr>
            <p:ph type="body" idx="1"/>
          </p:nvPr>
        </p:nvSpPr>
        <p:spPr>
          <a:xfrm>
            <a:off x="406401" y="4800600"/>
            <a:ext cx="6502400" cy="4249712"/>
          </a:xfrm>
          <a:prstGeom prst="rect">
            <a:avLst/>
          </a:prstGeom>
        </p:spPr>
        <p:txBody>
          <a:bodyPr>
            <a:normAutofit fontScale="92500" lnSpcReduction="20000"/>
          </a:bodyPr>
          <a:lstStyle/>
          <a:p>
            <a:pPr defTabSz="981334">
              <a:spcBef>
                <a:spcPts val="0"/>
              </a:spcBef>
              <a:buClrTx/>
              <a:defRPr/>
            </a:pPr>
            <a:r>
              <a:rPr lang="en-US" b="1" dirty="0"/>
              <a:t>Teaching Points</a:t>
            </a:r>
          </a:p>
          <a:p>
            <a:pPr defTabSz="981334">
              <a:spcBef>
                <a:spcPts val="0"/>
              </a:spcBef>
              <a:buClrTx/>
              <a:defRPr/>
            </a:pPr>
            <a:r>
              <a:rPr lang="en-US" sz="1000" b="0" i="0" kern="1200" dirty="0">
                <a:solidFill>
                  <a:schemeClr val="tx1"/>
                </a:solidFill>
                <a:ea typeface="+mn-ea"/>
              </a:rPr>
              <a:t>For Spring ‘14, all English ADM201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What report format displays a list of records sorted into groups with subtotals? </a:t>
            </a:r>
            <a:r>
              <a:rPr lang="en-US" dirty="0"/>
              <a:t/>
            </a:r>
            <a:br>
              <a:rPr lang="en-US" dirty="0"/>
            </a:br>
            <a:r>
              <a:rPr lang="en-US" sz="1000" b="0" i="0" kern="1200" dirty="0">
                <a:solidFill>
                  <a:schemeClr val="tx1"/>
                </a:solidFill>
                <a:ea typeface="+mn-ea"/>
              </a:rPr>
              <a:t>There are four types of report formats: </a:t>
            </a:r>
            <a:r>
              <a:rPr lang="en-US" dirty="0"/>
              <a:t/>
            </a:r>
            <a:br>
              <a:rPr lang="en-US" dirty="0"/>
            </a:br>
            <a:r>
              <a:rPr lang="en-US" sz="1000" b="0" i="0" kern="1200" dirty="0">
                <a:solidFill>
                  <a:schemeClr val="tx1"/>
                </a:solidFill>
                <a:ea typeface="+mn-ea"/>
              </a:rPr>
              <a:t>Tabular - Displays a simple list of records with no groups or subtotals; </a:t>
            </a:r>
            <a:r>
              <a:rPr lang="en-US" dirty="0"/>
              <a:t/>
            </a:r>
            <a:br>
              <a:rPr lang="en-US" dirty="0"/>
            </a:br>
            <a:r>
              <a:rPr lang="en-US" sz="1000" b="0" i="0" kern="1200" dirty="0">
                <a:solidFill>
                  <a:schemeClr val="tx1"/>
                </a:solidFill>
                <a:ea typeface="+mn-ea"/>
              </a:rPr>
              <a:t>Summary - Displays a list of records sorted into groups with subtotals; </a:t>
            </a:r>
            <a:r>
              <a:rPr lang="en-US" dirty="0"/>
              <a:t/>
            </a:r>
            <a:br>
              <a:rPr lang="en-US" dirty="0"/>
            </a:br>
            <a:r>
              <a:rPr lang="en-US" sz="1000" b="0" i="0" kern="1200" dirty="0">
                <a:solidFill>
                  <a:schemeClr val="tx1"/>
                </a:solidFill>
                <a:ea typeface="+mn-ea"/>
              </a:rPr>
              <a:t>Matrix - Summarizes data in a grid to compare related totals; </a:t>
            </a:r>
            <a:r>
              <a:rPr lang="en-US" dirty="0"/>
              <a:t/>
            </a:r>
            <a:br>
              <a:rPr lang="en-US" dirty="0"/>
            </a:br>
            <a:r>
              <a:rPr lang="en-US" sz="1000" b="0" i="0" kern="1200" dirty="0">
                <a:solidFill>
                  <a:schemeClr val="tx1"/>
                </a:solidFill>
                <a:ea typeface="+mn-ea"/>
              </a:rPr>
              <a:t>Joined - Displays multiple blocks of data in a single report. </a:t>
            </a:r>
            <a:r>
              <a:rPr lang="en-US" dirty="0"/>
              <a:t/>
            </a:r>
            <a:br>
              <a:rPr lang="en-US" dirty="0"/>
            </a:br>
            <a:r>
              <a:rPr lang="en-US" dirty="0"/>
              <a:t/>
            </a:r>
            <a:br>
              <a:rPr lang="en-US" dirty="0"/>
            </a:br>
            <a:r>
              <a:rPr lang="en-US" sz="1000" b="0" i="0" kern="1200" dirty="0">
                <a:solidFill>
                  <a:schemeClr val="tx1"/>
                </a:solidFill>
                <a:ea typeface="+mn-ea"/>
              </a:rPr>
              <a:t>2. How can an administrator limit the data in a report to only show accounts where the annual revenue is greater than 5 million dollars? </a:t>
            </a:r>
            <a:r>
              <a:rPr lang="en-US" dirty="0"/>
              <a:t/>
            </a:r>
            <a:br>
              <a:rPr lang="en-US" dirty="0"/>
            </a:br>
            <a:r>
              <a:rPr lang="en-US" sz="1000" b="0" i="0" kern="1200" dirty="0">
                <a:solidFill>
                  <a:schemeClr val="tx1"/>
                </a:solidFill>
                <a:ea typeface="+mn-ea"/>
              </a:rPr>
              <a:t>An administrator can create a field filter to only show accounts where the Annual Revenue field is greater than 5 million dollars. </a:t>
            </a:r>
            <a:r>
              <a:rPr lang="en-US" dirty="0"/>
              <a:t/>
            </a:r>
            <a:br>
              <a:rPr lang="en-US" dirty="0"/>
            </a:br>
            <a:r>
              <a:rPr lang="en-US" dirty="0"/>
              <a:t/>
            </a:r>
            <a:br>
              <a:rPr lang="en-US" dirty="0"/>
            </a:br>
            <a:r>
              <a:rPr lang="en-US" sz="1000" b="0" i="0" kern="1200" dirty="0">
                <a:solidFill>
                  <a:schemeClr val="tx1"/>
                </a:solidFill>
                <a:ea typeface="+mn-ea"/>
              </a:rPr>
              <a:t>3. Which chart type can an administrator use to compare opportunity amounts by rep and then by stage? </a:t>
            </a:r>
            <a:r>
              <a:rPr lang="en-US" dirty="0"/>
              <a:t/>
            </a:r>
            <a:br>
              <a:rPr lang="en-US" dirty="0"/>
            </a:br>
            <a:r>
              <a:rPr lang="en-US" sz="1000" b="0" i="0" kern="1200" dirty="0">
                <a:solidFill>
                  <a:schemeClr val="tx1"/>
                </a:solidFill>
                <a:ea typeface="+mn-ea"/>
              </a:rPr>
              <a:t>An administrator can create a stacked bar chart to compare totals and proportions, such as the opportunity amounts by rep and then by stage. </a:t>
            </a:r>
            <a:r>
              <a:rPr lang="en-US" dirty="0"/>
              <a:t/>
            </a:r>
            <a:br>
              <a:rPr lang="en-US" dirty="0"/>
            </a:br>
            <a:r>
              <a:rPr lang="en-US" dirty="0"/>
              <a:t/>
            </a:r>
            <a:br>
              <a:rPr lang="en-US" dirty="0"/>
            </a:br>
            <a:r>
              <a:rPr lang="en-US" sz="1000" b="0" i="0" kern="1200" dirty="0">
                <a:solidFill>
                  <a:schemeClr val="tx1"/>
                </a:solidFill>
                <a:ea typeface="+mn-ea"/>
              </a:rPr>
              <a:t>4. What types of dashboard components display the grand totals from the bottom of a report? </a:t>
            </a:r>
            <a:r>
              <a:rPr lang="en-US" dirty="0"/>
              <a:t/>
            </a:r>
            <a:br>
              <a:rPr lang="en-US" dirty="0"/>
            </a:br>
            <a:r>
              <a:rPr lang="en-US" sz="1000" b="0" i="0" kern="1200" dirty="0">
                <a:solidFill>
                  <a:schemeClr val="tx1"/>
                </a:solidFill>
                <a:ea typeface="+mn-ea"/>
              </a:rPr>
              <a:t>Gauge and metric components display the grand totals from the bottom of a report. </a:t>
            </a:r>
            <a:r>
              <a:rPr lang="en-US" dirty="0"/>
              <a:t/>
            </a:r>
            <a:br>
              <a:rPr lang="en-US" dirty="0"/>
            </a:br>
            <a:r>
              <a:rPr lang="en-US" sz="1000" b="0" i="0" kern="1200" dirty="0">
                <a:solidFill>
                  <a:schemeClr val="tx1"/>
                </a:solidFill>
                <a:ea typeface="+mn-ea"/>
              </a:rPr>
              <a:t>Table and chart components display data from the summary rows of a source report. </a:t>
            </a:r>
            <a:r>
              <a:rPr lang="en-US" dirty="0"/>
              <a:t/>
            </a:r>
            <a:br>
              <a:rPr lang="en-US" dirty="0"/>
            </a:br>
            <a:r>
              <a:rPr lang="en-US" dirty="0"/>
              <a:t/>
            </a:r>
            <a:br>
              <a:rPr lang="en-US" dirty="0"/>
            </a:br>
            <a:r>
              <a:rPr lang="en-US" sz="1000" b="0" i="0" kern="1200" dirty="0">
                <a:solidFill>
                  <a:schemeClr val="tx1"/>
                </a:solidFill>
                <a:ea typeface="+mn-ea"/>
              </a:rPr>
              <a:t>5. What is determined by the running user of the dashboard? </a:t>
            </a:r>
            <a:r>
              <a:rPr lang="en-US" dirty="0"/>
              <a:t/>
            </a:r>
            <a:br>
              <a:rPr lang="en-US" dirty="0"/>
            </a:br>
            <a:r>
              <a:rPr lang="en-US" sz="1000" b="0" i="0" kern="1200" dirty="0">
                <a:solidFill>
                  <a:schemeClr val="tx1"/>
                </a:solidFill>
                <a:ea typeface="+mn-ea"/>
              </a:rPr>
              <a:t>The running user of the dashboard determines what data users see. The running user can be fixed, dynamically set to the user viewing the dashboard, or selected by authorized users viewing the dashboard. </a:t>
            </a:r>
            <a:r>
              <a:rPr lang="en-US" dirty="0"/>
              <a:t/>
            </a:r>
            <a:br>
              <a:rPr lang="en-US" dirty="0"/>
            </a:br>
            <a:r>
              <a:rPr lang="en-US" dirty="0"/>
              <a:t/>
            </a:r>
            <a:br>
              <a:rPr lang="en-US" dirty="0"/>
            </a:br>
            <a:r>
              <a:rPr lang="en-US" sz="1000" b="0" i="0" kern="1200" dirty="0">
                <a:solidFill>
                  <a:schemeClr val="tx1"/>
                </a:solidFill>
                <a:ea typeface="+mn-ea"/>
              </a:rPr>
              <a:t>6. AW Computing uses a private sharing model for opportunities. What opportunities will a sales rep see when he drills down to an opportunity source report from a dashboard component? </a:t>
            </a:r>
            <a:r>
              <a:rPr lang="en-US" dirty="0"/>
              <a:t/>
            </a:r>
            <a:br>
              <a:rPr lang="en-US" dirty="0"/>
            </a:br>
            <a:r>
              <a:rPr lang="en-US" sz="1000" b="0" i="0" kern="1200" dirty="0">
                <a:solidFill>
                  <a:schemeClr val="tx1"/>
                </a:solidFill>
                <a:ea typeface="+mn-ea"/>
              </a:rPr>
              <a:t>The sharing model determines what records a user can view when running a report. A sales rep can only see opportunities in a report that he has access to based on the sharing model (ownership, organization-wide defaults, sharing rules, teams, and manual sharing).</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407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63858894"/>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408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6075023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409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232894"/>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93176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b="0" dirty="0"/>
              <a:t>You</a:t>
            </a:r>
            <a:r>
              <a:rPr lang="en-US" b="0" baseline="0" dirty="0"/>
              <a:t> can also access training resources by selecting Training Options from the Services menu at salesforce.com.</a:t>
            </a:r>
            <a:endParaRPr lang="en-US" b="0" dirty="0"/>
          </a:p>
          <a:p>
            <a:r>
              <a:rPr lang="en-GB" b="0" dirty="0">
                <a:solidFill>
                  <a:srgbClr val="000000"/>
                </a:solidFill>
                <a:ea typeface="Arial" pitchFamily="-112" charset="0"/>
                <a:cs typeface="Arial" pitchFamily="-112" charset="0"/>
                <a:sym typeface="Arial" pitchFamily="-112" charset="0"/>
              </a:rPr>
              <a:t>Point</a:t>
            </a:r>
            <a:r>
              <a:rPr lang="en-GB" b="0" baseline="0" dirty="0">
                <a:solidFill>
                  <a:srgbClr val="000000"/>
                </a:solidFill>
                <a:ea typeface="Arial" pitchFamily="-112" charset="0"/>
                <a:cs typeface="Arial" pitchFamily="-112" charset="0"/>
                <a:sym typeface="Arial" pitchFamily="-112" charset="0"/>
              </a:rPr>
              <a:t> out all the training resources available on the new Help &amp; Training portal (log in to the Training and Certification org to show the new portal if necessary):</a:t>
            </a:r>
          </a:p>
          <a:p>
            <a:r>
              <a:rPr lang="en-GB" b="0" baseline="0" dirty="0">
                <a:solidFill>
                  <a:srgbClr val="000000"/>
                </a:solidFill>
                <a:ea typeface="Arial" pitchFamily="-112" charset="0"/>
                <a:cs typeface="Arial" pitchFamily="-112" charset="0"/>
                <a:sym typeface="Arial" pitchFamily="-112" charset="0"/>
              </a:rPr>
              <a:t> - The Take Training button</a:t>
            </a:r>
          </a:p>
          <a:p>
            <a:r>
              <a:rPr lang="en-GB" b="0" baseline="0" dirty="0">
                <a:solidFill>
                  <a:srgbClr val="000000"/>
                </a:solidFill>
                <a:ea typeface="Arial" pitchFamily="-112" charset="0"/>
                <a:cs typeface="Arial" pitchFamily="-112" charset="0"/>
                <a:sym typeface="Arial" pitchFamily="-112" charset="0"/>
              </a:rPr>
              <a:t> - The Training gadget</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1228567"/>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26700410"/>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14800169"/>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94221753"/>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228600" indent="-228600" defTabSz="981334">
              <a:spcBef>
                <a:spcPts val="0"/>
              </a:spcBef>
              <a:buClrTx/>
              <a:buAutoNum type="arabicPeriod"/>
              <a:defRPr/>
            </a:pPr>
            <a:r>
              <a:rPr lang="en-US" b="0" baseline="0" dirty="0">
                <a:solidFill>
                  <a:schemeClr val="tx1"/>
                </a:solidFill>
              </a:rPr>
              <a:t>Email template folders are created in the same way as report and dashboard folders. You set an access level or Read Only or Read/Write, and make the folder public or hidden, or share it with public groups or roles.</a:t>
            </a:r>
          </a:p>
          <a:p>
            <a:pPr marL="228600" indent="-228600" defTabSz="981334">
              <a:spcBef>
                <a:spcPts val="0"/>
              </a:spcBef>
              <a:buClrTx/>
              <a:buAutoNum type="arabicPeriod"/>
              <a:defRPr/>
            </a:pPr>
            <a:r>
              <a:rPr lang="en-US" b="0" baseline="0" dirty="0">
                <a:solidFill>
                  <a:schemeClr val="tx1"/>
                </a:solidFill>
              </a:rPr>
              <a:t>Users with the “Manage Public Templates” permission can create, edit, and delete public email template folders from either My Templates or Email Templates. </a:t>
            </a:r>
          </a:p>
          <a:p>
            <a:pPr marL="228600" indent="-228600" defTabSz="981334">
              <a:spcBef>
                <a:spcPts val="0"/>
              </a:spcBef>
              <a:buClrTx/>
              <a:buAutoNum type="arabicPeriod"/>
              <a:defRPr/>
            </a:pPr>
            <a:r>
              <a:rPr lang="en-US" dirty="0">
                <a:solidFill>
                  <a:schemeClr val="tx1"/>
                </a:solidFill>
              </a:rPr>
              <a:t>The standard user profile does not have permission</a:t>
            </a:r>
            <a:r>
              <a:rPr lang="en-US" baseline="0" dirty="0">
                <a:solidFill>
                  <a:schemeClr val="tx1"/>
                </a:solidFill>
              </a:rPr>
              <a:t> to create folders – this is important to keep in mind when cloning the standard user profile to create new profiles.  If the new profile needs to be able to create folders, these permissions will need to be checked in the profile permissions.</a:t>
            </a:r>
          </a:p>
          <a:p>
            <a:pPr marL="228600" indent="-228600" defTabSz="981334">
              <a:spcBef>
                <a:spcPts val="0"/>
              </a:spcBef>
              <a:buClrTx/>
              <a:buAutoNum type="arabicPeriod"/>
              <a:defRPr/>
            </a:pPr>
            <a:r>
              <a:rPr lang="en-US" baseline="0" dirty="0">
                <a:solidFill>
                  <a:schemeClr val="tx1"/>
                </a:solidFill>
              </a:rPr>
              <a:t>Remind students that access to documents on the Documents tab is also controlled by the folders in which they are saved. </a:t>
            </a:r>
            <a:r>
              <a:rPr lang="en-US" b="0" baseline="0" dirty="0">
                <a:solidFill>
                  <a:schemeClr val="tx1"/>
                </a:solidFill>
              </a:rPr>
              <a:t>Users with the “Manage Public Documents” permission can create, edit, and delete public document folders.</a:t>
            </a:r>
            <a:endParaRPr lang="en-US"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solidFill>
                <a:schemeClr val="tx1"/>
              </a:solidFill>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56541780"/>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3407"/>
            <a:r>
              <a:rPr lang="en-US" dirty="0"/>
              <a:t>Letterhead defines the logo, page color, and text settings of  your HTML email templates.  You can set these up prior to creating your email templates.</a:t>
            </a:r>
          </a:p>
          <a:p>
            <a:pPr marL="3407" defTabSz="981334">
              <a:spcBef>
                <a:spcPts val="0"/>
              </a:spcBef>
              <a:buClrTx/>
              <a:defRPr/>
            </a:pPr>
            <a:r>
              <a:rPr lang="en-US" dirty="0">
                <a:solidFill>
                  <a:schemeClr val="tx1"/>
                </a:solidFill>
              </a:rPr>
              <a:t>Graphic files used on Letterhead should be stored on the documents tab, marked “externally available,” so the image is available to any recipient via the Salesforce servers. </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solidFill>
                <a:schemeClr val="tx1"/>
              </a:solidFill>
            </a:endParaRPr>
          </a:p>
          <a:p>
            <a:pPr marL="3407"/>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08959942"/>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r>
              <a:rPr lang="en-US" b="1" dirty="0"/>
              <a:t>Custom Controllers and Controller Extensions </a:t>
            </a:r>
          </a:p>
          <a:p>
            <a:r>
              <a:rPr lang="en-US" dirty="0"/>
              <a:t>Standard controllers can provide all the functionality you need for a Visualforce page, because they include the same logic that is used for a standard page. For example, if you use the standard Accounts controller, clicking a </a:t>
            </a:r>
            <a:r>
              <a:rPr lang="en-US" b="1" dirty="0"/>
              <a:t>Save</a:t>
            </a:r>
            <a:r>
              <a:rPr lang="en-US" dirty="0"/>
              <a:t> button in a Visualforce page results in the same behavior as clicking </a:t>
            </a:r>
            <a:r>
              <a:rPr lang="en-US" b="1" dirty="0"/>
              <a:t>Save</a:t>
            </a:r>
            <a:r>
              <a:rPr lang="en-US" dirty="0"/>
              <a:t> on a standard Account edit page.</a:t>
            </a:r>
          </a:p>
          <a:p>
            <a:r>
              <a:rPr lang="en-US" dirty="0"/>
              <a:t>However, if you want to override existing functionality, customize the navigation through an application, use callouts or Web services, or if you need finer control for how information is accessed for your page, you can write a custom controller or a controller extension using Apex.</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solidFill>
                <a:schemeClr val="tx1"/>
              </a:solidFill>
            </a:endParaRPr>
          </a:p>
          <a:p>
            <a:r>
              <a:rPr lang="en-US" dirty="0"/>
              <a:t>When creating an HTML</a:t>
            </a:r>
            <a:r>
              <a:rPr lang="en-US" baseline="0" dirty="0"/>
              <a:t> email, it’s best to also include a p</a:t>
            </a:r>
            <a:r>
              <a:rPr lang="en-US" dirty="0"/>
              <a:t>lain text version.  Some Spam filters may block HTML only. They want to see HTML along with a plain-text alternative</a:t>
            </a:r>
            <a:r>
              <a:rPr lang="en-US" baseline="0" dirty="0"/>
              <a:t> as this is more likely to be legitimate.  Also, </a:t>
            </a:r>
            <a:r>
              <a:rPr lang="en-US" dirty="0"/>
              <a:t>HTML emails with open-trackers and click trackers might generate warnings to the recipient about phishing attempts. Plain-text emails are safer for</a:t>
            </a:r>
            <a:r>
              <a:rPr lang="en-US" baseline="0" dirty="0"/>
              <a:t> recipients</a:t>
            </a:r>
            <a:r>
              <a:rPr lang="en-US" dirty="0"/>
              <a:t> than HTML emails. </a:t>
            </a:r>
          </a:p>
          <a:p>
            <a:pPr defTabSz="981334">
              <a:spcBef>
                <a:spcPts val="0"/>
              </a:spcBef>
              <a:buClrTx/>
              <a:defRPr/>
            </a:pPr>
            <a:r>
              <a:rPr lang="en-US" dirty="0"/>
              <a:t>It</a:t>
            </a:r>
            <a:r>
              <a:rPr lang="en-US" baseline="0" dirty="0"/>
              <a:t> is easy to create a plain text version alongside the HTML email. </a:t>
            </a:r>
            <a:r>
              <a:rPr lang="en-US" dirty="0"/>
              <a:t>Salesforce.com recommends that you leave the text-only version blank. When you leave the text-only version blank, Salesforce automatically creates the text-only content based on the current HTML version. If you choose not to leave the text-only version blank and instead manually create a text-only version, edits to the HTML version are not reflected in the text-only version.</a:t>
            </a:r>
          </a:p>
          <a:p>
            <a:r>
              <a:rPr lang="en-US" dirty="0"/>
              <a:t/>
            </a:r>
            <a:br>
              <a:rPr lang="en-US" dirty="0"/>
            </a:b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83055309"/>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99807615"/>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The step of saving the AW logo</a:t>
            </a:r>
            <a:r>
              <a:rPr lang="en-US" baseline="0" dirty="0">
                <a:solidFill>
                  <a:schemeClr val="tx1"/>
                </a:solidFill>
              </a:rPr>
              <a:t> to the desktop and then uploading it to the documents tab has already been done for the students.</a:t>
            </a:r>
            <a:endParaRPr lang="en-US"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95171372"/>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419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75449181"/>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46644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b="1"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3935388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460375"/>
            <a:ext cx="7478713" cy="4206875"/>
          </a:xfrm>
        </p:spPr>
      </p:sp>
      <p:sp>
        <p:nvSpPr>
          <p:cNvPr id="3" name="Notes Placeholder 2"/>
          <p:cNvSpPr>
            <a:spLocks noGrp="1"/>
          </p:cNvSpPr>
          <p:nvPr>
            <p:ph type="body" idx="1"/>
          </p:nvPr>
        </p:nvSpPr>
        <p:spPr>
          <a:xfrm>
            <a:off x="732182" y="4559998"/>
            <a:ext cx="5850838" cy="4321031"/>
          </a:xfrm>
          <a:prstGeom prst="rect">
            <a:avLst/>
          </a:prstGeom>
        </p:spPr>
        <p:txBody>
          <a:bodyPr lIns="97027" tIns="48513" rIns="97027" bIns="48513">
            <a:normAutofit/>
          </a:bodyPr>
          <a:lstStyle/>
          <a:p>
            <a:r>
              <a:rPr lang="en-US" b="1" dirty="0">
                <a:solidFill>
                  <a:srgbClr val="000000"/>
                </a:solidFill>
                <a:ea typeface="Arial" pitchFamily="-112" charset="0"/>
                <a:cs typeface="Arial" pitchFamily="-112" charset="0"/>
                <a:sym typeface="Arial" pitchFamily="-112" charset="0"/>
              </a:rPr>
              <a:t>Teaching Points</a:t>
            </a:r>
            <a:endParaRPr lang="en-US" dirty="0">
              <a:solidFill>
                <a:srgbClr val="000000"/>
              </a:solidFill>
              <a:ea typeface="Arial" pitchFamily="-112" charset="0"/>
              <a:cs typeface="Arial" pitchFamily="-112" charset="0"/>
              <a:sym typeface="Arial" pitchFamily="-112" charset="0"/>
            </a:endParaRPr>
          </a:p>
          <a:p>
            <a:r>
              <a:rPr lang="en-US" i="0" baseline="0" dirty="0">
                <a:solidFill>
                  <a:srgbClr val="000000"/>
                </a:solidFill>
                <a:ea typeface="Arial" pitchFamily="-112" charset="0"/>
                <a:cs typeface="Arial" pitchFamily="-112" charset="0"/>
                <a:sym typeface="Arial" pitchFamily="-112" charset="0"/>
              </a:rPr>
              <a:t>Possible Solutions:</a:t>
            </a:r>
          </a:p>
          <a:p>
            <a:r>
              <a:rPr lang="en-US" sz="1000" b="0" i="0" kern="1200" dirty="0">
                <a:solidFill>
                  <a:schemeClr val="tx1"/>
                </a:solidFill>
                <a:ea typeface="+mn-ea"/>
              </a:rPr>
              <a:t>Profile - Faster, less maintenance, more transparent, but affects all users.</a:t>
            </a:r>
            <a:r>
              <a:rPr lang="en-GB" baseline="0" dirty="0">
                <a:solidFill>
                  <a:schemeClr val="tx1"/>
                </a:solidFill>
              </a:rPr>
              <a:t> Update the profile if it’s a permission needed by/allowed for other users in the profile. </a:t>
            </a:r>
            <a:r>
              <a:rPr lang="en-US" sz="1000" b="0" i="0" kern="1200" dirty="0">
                <a:solidFill>
                  <a:schemeClr val="tx1"/>
                </a:solidFill>
                <a:ea typeface="+mn-ea"/>
              </a:rPr>
              <a:t/>
            </a:r>
            <a:br>
              <a:rPr lang="en-US" sz="1000" b="0" i="0" kern="1200" dirty="0">
                <a:solidFill>
                  <a:schemeClr val="tx1"/>
                </a:solidFill>
                <a:ea typeface="+mn-ea"/>
              </a:rPr>
            </a:br>
            <a:r>
              <a:rPr lang="en-US" sz="1000" b="0" i="0" kern="1200" dirty="0">
                <a:solidFill>
                  <a:schemeClr val="tx1"/>
                </a:solidFill>
                <a:ea typeface="+mn-ea"/>
              </a:rPr>
              <a:t>Permission set - Only affects Conner, but requires more maintenance.</a:t>
            </a:r>
            <a:r>
              <a:rPr lang="en-US" sz="1000" b="0" i="0" kern="1200" baseline="0" dirty="0">
                <a:solidFill>
                  <a:schemeClr val="tx1"/>
                </a:solidFill>
                <a:ea typeface="+mn-ea"/>
              </a:rPr>
              <a:t> </a:t>
            </a:r>
            <a:r>
              <a:rPr lang="en-GB" sz="1000" b="0" i="0" kern="1200" baseline="0" dirty="0">
                <a:solidFill>
                  <a:schemeClr val="tx1"/>
                </a:solidFill>
                <a:ea typeface="+mn-ea"/>
              </a:rPr>
              <a:t>U</a:t>
            </a:r>
            <a:r>
              <a:rPr lang="en-GB" baseline="0" dirty="0">
                <a:solidFill>
                  <a:schemeClr val="tx1"/>
                </a:solidFill>
              </a:rPr>
              <a:t>se a permission set if it should only be granted to Conner. </a:t>
            </a:r>
            <a:endParaRPr lang="en-US" sz="1000" b="0" i="0" kern="1200" baseline="0" dirty="0">
              <a:solidFill>
                <a:schemeClr val="tx1"/>
              </a:solidFill>
              <a:ea typeface="+mn-ea"/>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b="0" dirty="0">
              <a:solidFill>
                <a:schemeClr val="tx1"/>
              </a:solidFill>
              <a:ea typeface="+mn-ea"/>
              <a:sym typeface="Arial" pitchFamily="-112" charset="0"/>
            </a:endParaRPr>
          </a:p>
          <a:p>
            <a:r>
              <a:rPr lang="en-US" b="0" dirty="0">
                <a:solidFill>
                  <a:schemeClr val="tx1"/>
                </a:solidFill>
                <a:ea typeface="+mn-ea"/>
                <a:sym typeface="Arial" pitchFamily="-112" charset="0"/>
              </a:rPr>
              <a:t>Break</a:t>
            </a:r>
            <a:r>
              <a:rPr lang="en-US" b="0" baseline="0" dirty="0">
                <a:solidFill>
                  <a:schemeClr val="tx1"/>
                </a:solidFill>
                <a:ea typeface="+mn-ea"/>
                <a:sym typeface="Arial" pitchFamily="-112" charset="0"/>
              </a:rPr>
              <a:t> the class into groups and have each group come up with possible solutions. Once the group discusses the impact of each solution, have them pick the solution that they want to implement.</a:t>
            </a:r>
          </a:p>
          <a:p>
            <a:endParaRPr lang="en-US" b="0" baseline="0" dirty="0">
              <a:solidFill>
                <a:schemeClr val="tx1"/>
              </a:solidFill>
              <a:ea typeface="+mn-ea"/>
              <a:sym typeface="Arial" pitchFamily="-112" charset="0"/>
            </a:endParaRPr>
          </a:p>
          <a:p>
            <a:endParaRPr lang="en-US" dirty="0">
              <a:solidFill>
                <a:srgbClr val="000000"/>
              </a:solidFill>
              <a:ea typeface="Arial" pitchFamily="-112" charset="0"/>
              <a:cs typeface="Arial" pitchFamily="-112" charset="0"/>
              <a:sym typeface="Arial" pitchFamily="-112"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smtClean="0"/>
              <a:pPr algn="ctr"/>
              <a:t>421</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3659878617"/>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88393653"/>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56496848"/>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defTabSz="981334">
              <a:spcBef>
                <a:spcPts val="0"/>
              </a:spcBef>
              <a:buClrTx/>
              <a:defRPr/>
            </a:pPr>
            <a:r>
              <a:rPr lang="en-US" dirty="0"/>
              <a:t>A Workflow rule specifies evaluation criteria, rule criteria (to</a:t>
            </a:r>
            <a:r>
              <a:rPr lang="en-US" baseline="0" dirty="0"/>
              <a:t> </a:t>
            </a:r>
            <a:r>
              <a:rPr lang="en-US" dirty="0"/>
              <a:t>trigger the action), and immediate and/or time-dependent actions.</a:t>
            </a:r>
          </a:p>
          <a:p>
            <a:pPr defTabSz="981334">
              <a:spcBef>
                <a:spcPts val="0"/>
              </a:spcBef>
              <a:buClrTx/>
              <a:defRPr/>
            </a:pPr>
            <a:r>
              <a:rPr lang="en-GB" sz="1100" dirty="0">
                <a:latin typeface="Calibri" pitchFamily="34" charset="0"/>
              </a:rPr>
              <a:t>Workflow actions can be tasks, email alerts, field updates and/or outbound messages. Each of these is covered in more detail later in the module.</a:t>
            </a:r>
          </a:p>
          <a:p>
            <a:pPr defTabSz="981334">
              <a:spcBef>
                <a:spcPts val="0"/>
              </a:spcBef>
              <a:buClrTx/>
              <a:defRPr/>
            </a:pPr>
            <a:r>
              <a:rPr lang="en-GB" sz="1100" dirty="0">
                <a:latin typeface="Calibri" pitchFamily="34" charset="0"/>
              </a:rPr>
              <a:t>Workflow actions can be created as you create a workflow rule, or they can be create independent of a rule, and used in conjunction with several rules and/or with approval processes. For example you may have an Outbound message task that updates an external billing system. You may use this task with several different workflow rules, all of which require the external system be updated. </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32652236"/>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425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3830460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77500" lnSpcReduction="20000"/>
          </a:bodyPr>
          <a:lstStyle/>
          <a:p>
            <a:r>
              <a:rPr lang="en-US" b="1" dirty="0">
                <a:solidFill>
                  <a:srgbClr val="000000"/>
                </a:solidFill>
                <a:ea typeface="Arial" pitchFamily="-112" charset="0"/>
                <a:cs typeface="Arial" pitchFamily="-112" charset="0"/>
                <a:sym typeface="Arial" pitchFamily="-112" charset="0"/>
              </a:rPr>
              <a:t>Teaching Points</a:t>
            </a:r>
          </a:p>
          <a:p>
            <a:pPr defTabSz="981334">
              <a:defRPr/>
            </a:pPr>
            <a:r>
              <a:rPr lang="en-US" dirty="0">
                <a:solidFill>
                  <a:schemeClr val="tx1"/>
                </a:solidFill>
              </a:rPr>
              <a:t>Each workflow rule can have:</a:t>
            </a:r>
          </a:p>
          <a:p>
            <a:pPr marL="171450" indent="-171450" defTabSz="981334">
              <a:buFont typeface="Wingdings" panose="05000000000000000000" pitchFamily="2" charset="2"/>
              <a:buChar char="§"/>
              <a:defRPr/>
            </a:pPr>
            <a:r>
              <a:rPr lang="en-US" dirty="0">
                <a:solidFill>
                  <a:schemeClr val="tx1"/>
                </a:solidFill>
              </a:rPr>
              <a:t>10 time triggers</a:t>
            </a:r>
          </a:p>
          <a:p>
            <a:pPr marL="171450" indent="-171450" defTabSz="981334">
              <a:buFont typeface="Wingdings" panose="05000000000000000000" pitchFamily="2" charset="2"/>
              <a:buChar char="§"/>
              <a:defRPr/>
            </a:pPr>
            <a:r>
              <a:rPr lang="en-US" dirty="0">
                <a:solidFill>
                  <a:schemeClr val="tx1"/>
                </a:solidFill>
              </a:rPr>
              <a:t>40 immediate</a:t>
            </a:r>
            <a:r>
              <a:rPr lang="en-US" baseline="0" dirty="0">
                <a:solidFill>
                  <a:schemeClr val="tx1"/>
                </a:solidFill>
              </a:rPr>
              <a:t> actions</a:t>
            </a:r>
          </a:p>
          <a:p>
            <a:pPr marL="171450" indent="-171450" defTabSz="981334">
              <a:buFont typeface="Wingdings" panose="05000000000000000000" pitchFamily="2" charset="2"/>
              <a:buChar char="§"/>
              <a:defRPr/>
            </a:pPr>
            <a:r>
              <a:rPr lang="en-US" baseline="0" dirty="0">
                <a:solidFill>
                  <a:schemeClr val="tx1"/>
                </a:solidFill>
              </a:rPr>
              <a:t>40 time-dependent actions per trigger</a:t>
            </a:r>
          </a:p>
          <a:p>
            <a:pPr marL="171450" indent="-171450" defTabSz="981334">
              <a:buFont typeface="Wingdings" panose="05000000000000000000" pitchFamily="2" charset="2"/>
              <a:buChar char="§"/>
              <a:defRPr/>
            </a:pPr>
            <a:endParaRPr lang="en-US" dirty="0">
              <a:solidFill>
                <a:schemeClr val="tx1"/>
              </a:solidFill>
            </a:endParaRPr>
          </a:p>
          <a:p>
            <a:pPr defTabSz="981334">
              <a:defRPr/>
            </a:pPr>
            <a:r>
              <a:rPr lang="en-US" dirty="0">
                <a:solidFill>
                  <a:schemeClr val="tx1"/>
                </a:solidFill>
              </a:rPr>
              <a:t>The fields available for filter criteria depend on the object that is the basis for the workflow.</a:t>
            </a:r>
          </a:p>
          <a:p>
            <a:pPr defTabSz="981334">
              <a:defRPr/>
            </a:pPr>
            <a:r>
              <a:rPr lang="en-US" dirty="0">
                <a:solidFill>
                  <a:schemeClr val="tx1"/>
                </a:solidFill>
              </a:rPr>
              <a:t>Examples of filter criteria:</a:t>
            </a:r>
          </a:p>
          <a:p>
            <a:pPr rtl="0" eaLnBrk="1" fontAlgn="t" latinLnBrk="0" hangingPunct="1"/>
            <a:r>
              <a:rPr lang="en-US" dirty="0"/>
              <a:t>A new support case is created for a top client:</a:t>
            </a:r>
            <a:r>
              <a:rPr lang="en-US" baseline="0" dirty="0"/>
              <a:t> New case is created AND Account Rating field = Hot</a:t>
            </a:r>
            <a:endParaRPr lang="en-US" dirty="0"/>
          </a:p>
          <a:p>
            <a:pPr rtl="0" eaLnBrk="1" fontAlgn="t" latinLnBrk="0" hangingPunct="1"/>
            <a:r>
              <a:rPr lang="en-US" sz="1100" dirty="0"/>
              <a:t>An opportunity was won: Oppty Stage field = Closed/Won</a:t>
            </a:r>
          </a:p>
          <a:p>
            <a:pPr rtl="0" eaLnBrk="1" fontAlgn="t" latinLnBrk="0" hangingPunct="1"/>
            <a:r>
              <a:rPr lang="en-US" sz="1100" dirty="0"/>
              <a:t>A large deal is lost during the negotiation stage. Oppty amount &gt; 500000 AND Stage = Negotiation/Review AND Oppty:Won equals False </a:t>
            </a:r>
          </a:p>
          <a:p>
            <a:pPr rtl="0" eaLnBrk="1" fontAlgn="t" latinLnBrk="0" hangingPunct="1"/>
            <a:r>
              <a:rPr lang="en-US" sz="1100" dirty="0"/>
              <a:t>A  large opportunity is created  with a new customer. Oppty amounts &gt; 500000 AND Account Rate = Hot</a:t>
            </a:r>
          </a:p>
          <a:p>
            <a:pPr defTabSz="981334">
              <a:defRPr/>
            </a:pPr>
            <a:endParaRPr lang="en-US" dirty="0">
              <a:solidFill>
                <a:schemeClr val="tx1"/>
              </a:solidFill>
            </a:endParaRPr>
          </a:p>
          <a:p>
            <a:pPr defTabSz="981334">
              <a:defRPr/>
            </a:pPr>
            <a:r>
              <a:rPr lang="en-US" dirty="0">
                <a:solidFill>
                  <a:schemeClr val="tx1"/>
                </a:solidFill>
              </a:rPr>
              <a:t>If the user chooses “formula evaluates to true” then the formula editor opens up.</a:t>
            </a:r>
          </a:p>
          <a:p>
            <a:pPr defTabSz="981334">
              <a:defRPr/>
            </a:pPr>
            <a:r>
              <a:rPr lang="en-US" dirty="0">
                <a:solidFill>
                  <a:schemeClr val="tx1"/>
                </a:solidFill>
              </a:rPr>
              <a:t>Examples of useful formulas</a:t>
            </a:r>
            <a:endParaRPr lang="en-US" dirty="0"/>
          </a:p>
          <a:p>
            <a:pPr lvl="0">
              <a:buNone/>
            </a:pPr>
            <a:r>
              <a:rPr lang="en-US" dirty="0"/>
              <a:t>If the number of filled positions equals the number of total positions on a job, update the Job Status field to “Filled.” </a:t>
            </a:r>
          </a:p>
          <a:p>
            <a:pPr lvl="0">
              <a:buNone/>
            </a:pPr>
            <a:r>
              <a:rPr lang="en-US" dirty="0"/>
              <a:t>If mileage expenses associated with visiting a customer site are 35 cents per mile and exceed a $1,000 limit, automatically update the Approval Required field to “Required.” </a:t>
            </a:r>
          </a:p>
          <a:p>
            <a:pPr lvl="0">
              <a:buNone/>
            </a:pPr>
            <a:r>
              <a:rPr lang="en-US" dirty="0"/>
              <a:t>If a monthly subscription-based opportunity amount is greater than $10,000, create a task for an opportunity owner to follow up 60 days after the opportunity is closed. </a:t>
            </a:r>
          </a:p>
          <a:p>
            <a:pPr defTabSz="981334">
              <a:defRPr/>
            </a:pPr>
            <a:endParaRPr lang="en-US" dirty="0">
              <a:solidFill>
                <a:schemeClr val="tx1"/>
              </a:solidFill>
            </a:endParaRPr>
          </a:p>
          <a:p>
            <a:pPr defTabSz="981334">
              <a:defRPr/>
            </a:pPr>
            <a:r>
              <a:rPr lang="en-US" dirty="0">
                <a:ea typeface="MS PGothic" charset="-128"/>
              </a:rPr>
              <a:t>Do not use commas when entering numbers or the application will read it as an OR statement. </a:t>
            </a:r>
            <a:br>
              <a:rPr lang="en-US" dirty="0">
                <a:ea typeface="MS PGothic" charset="-128"/>
              </a:rPr>
            </a:br>
            <a:r>
              <a:rPr lang="en-US" dirty="0">
                <a:ea typeface="MS PGothic" charset="-128"/>
              </a:rPr>
              <a:t>Ex.  25,000,000 is read as 25 or 000 or 000.</a:t>
            </a:r>
            <a:endParaRPr lang="en-US" b="1" dirty="0">
              <a:ea typeface="MS PGothic" charset="-128"/>
            </a:endParaRP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426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14583905"/>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34269" indent="-234269">
              <a:lnSpc>
                <a:spcPct val="90000"/>
              </a:lnSpc>
            </a:pPr>
            <a:r>
              <a:rPr lang="en-US" dirty="0">
                <a:ea typeface="MS PGothic" charset="-128"/>
              </a:rPr>
              <a:t>A single task cannot be assigned to multiple users in Salesforce CRM. </a:t>
            </a:r>
          </a:p>
          <a:p>
            <a:pPr marL="468538" lvl="1">
              <a:lnSpc>
                <a:spcPct val="90000"/>
              </a:lnSpc>
            </a:pPr>
            <a:r>
              <a:rPr lang="en-US" dirty="0">
                <a:latin typeface="Salesforce Sans" panose="020B0505020202020203" pitchFamily="34" charset="0"/>
                <a:ea typeface="MS PGothic" charset="-128"/>
              </a:rPr>
              <a:t>If you assign a task to a role or team that contains more than one user (or no users), the task will be reassigned to the record owner instead. </a:t>
            </a:r>
          </a:p>
          <a:p>
            <a:pPr marL="468538" lvl="1">
              <a:lnSpc>
                <a:spcPct val="90000"/>
              </a:lnSpc>
            </a:pPr>
            <a:r>
              <a:rPr lang="en-US" dirty="0">
                <a:latin typeface="Salesforce Sans" panose="020B0505020202020203" pitchFamily="34" charset="0"/>
                <a:ea typeface="MS PGothic" charset="-128"/>
              </a:rPr>
              <a:t>If you assign a task to multiple users, the task will be reassigned to the system administrator.</a:t>
            </a:r>
          </a:p>
          <a:p>
            <a:pPr marL="468313" lvl="1" indent="-468313">
              <a:lnSpc>
                <a:spcPct val="90000"/>
              </a:lnSpc>
              <a:buNone/>
            </a:pPr>
            <a:endParaRPr lang="en-US" b="1" dirty="0">
              <a:latin typeface="Salesforce Sans" panose="020B0505020202020203" pitchFamily="34" charset="0"/>
              <a:ea typeface="MS PGothic" charset="-128"/>
            </a:endParaRPr>
          </a:p>
          <a:p>
            <a:pPr marL="468313" lvl="1" indent="-468313">
              <a:lnSpc>
                <a:spcPct val="90000"/>
              </a:lnSpc>
              <a:buNone/>
            </a:pPr>
            <a:r>
              <a:rPr lang="en-US" b="1" dirty="0">
                <a:latin typeface="Salesforce Sans" panose="020B0505020202020203" pitchFamily="34" charset="0"/>
                <a:ea typeface="MS PGothic" charset="-128"/>
              </a:rPr>
              <a:t>Example:</a:t>
            </a:r>
          </a:p>
          <a:p>
            <a:pPr marL="22225" indent="-44450">
              <a:lnSpc>
                <a:spcPct val="90000"/>
              </a:lnSpc>
            </a:pPr>
            <a:r>
              <a:rPr lang="en-US" dirty="0">
                <a:ea typeface="MS PGothic" charset="-128"/>
              </a:rPr>
              <a:t>Send a task to remind salespeople to complete a post mortem on lost opportunities</a:t>
            </a:r>
            <a:r>
              <a:rPr lang="en-US" baseline="0" dirty="0">
                <a:ea typeface="MS PGothic" charset="-128"/>
              </a:rPr>
              <a:t> one week after the</a:t>
            </a:r>
            <a:r>
              <a:rPr lang="en-US" dirty="0">
                <a:ea typeface="MS PGothic" charset="-128"/>
              </a:rPr>
              <a:t> </a:t>
            </a:r>
            <a:r>
              <a:rPr lang="en-US" baseline="0" dirty="0">
                <a:ea typeface="MS PGothic" charset="-128"/>
              </a:rPr>
              <a:t>opportunity has been marked as lost.</a:t>
            </a:r>
            <a:endParaRPr lang="en-US" dirty="0"/>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eaLnBrk="1" hangingPunct="1">
              <a:lnSpc>
                <a:spcPct val="90000"/>
              </a:lnSpc>
              <a:buFontTx/>
              <a:buNone/>
            </a:pPr>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427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07467887"/>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28600" indent="-228600">
              <a:buAutoNum type="arabicPeriod"/>
            </a:pPr>
            <a:r>
              <a:rPr lang="en-US" dirty="0"/>
              <a:t>You can't create email alerts for workflow rules on activities.</a:t>
            </a:r>
          </a:p>
          <a:p>
            <a:pPr marL="228600" indent="-228600">
              <a:buAutoNum type="arabicPeriod"/>
            </a:pPr>
            <a:r>
              <a:rPr lang="en-US" sz="1000" b="0" i="0" kern="1200" dirty="0">
                <a:solidFill>
                  <a:schemeClr val="tx1"/>
                </a:solidFill>
                <a:ea typeface="+mn-ea"/>
              </a:rPr>
              <a:t>Auto generated emails are not automatically added to activities related list. </a:t>
            </a:r>
            <a:r>
              <a:rPr lang="en-US" dirty="0"/>
              <a:t>In order to track if and when an email was sent,</a:t>
            </a:r>
            <a:r>
              <a:rPr lang="en-US" baseline="0" dirty="0"/>
              <a:t> </a:t>
            </a:r>
            <a:r>
              <a:rPr lang="en-US" dirty="0"/>
              <a:t>have the Workflow trigger a task (in addition to the email alert that is sent). You can assign the task to the record owner, creator, a certain role, or a specific user. You can also set the task to "Completed" so it will just be used for tracking purposes. </a:t>
            </a:r>
            <a:br>
              <a:rPr lang="en-US" dirty="0"/>
            </a:br>
            <a:r>
              <a:rPr lang="en-US" dirty="0"/>
              <a:t>Once the Workflow is triggered, the email will be sent and a completed activity will be logged on that particular record simultaneously. </a:t>
            </a:r>
          </a:p>
          <a:p>
            <a:endParaRPr lang="en-US" dirty="0"/>
          </a:p>
          <a:p>
            <a:pPr marL="240223" indent="-240223"/>
            <a:r>
              <a:rPr lang="en-US" b="1" dirty="0"/>
              <a:t>Example:</a:t>
            </a:r>
          </a:p>
          <a:p>
            <a:r>
              <a:rPr lang="en-US" dirty="0"/>
              <a:t>Send an email alert to the VP of Sales when an opportunity of more than $500,000 enters the Negotiation stage.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428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71496409"/>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GB" dirty="0"/>
              <a:t>Point out that</a:t>
            </a:r>
            <a:r>
              <a:rPr lang="en-GB" baseline="0" dirty="0"/>
              <a:t> you can select whether a field update should trigger a re-evaluation of all workflow rules on the associated object. This option, called “</a:t>
            </a:r>
            <a:r>
              <a:rPr lang="en-GB" dirty="0"/>
              <a:t>Re-evaluate Workflow Rules after Field Change”</a:t>
            </a:r>
            <a:r>
              <a:rPr lang="en-GB" baseline="0" dirty="0"/>
              <a:t> is available when you add a field update workflow action. When selected, </a:t>
            </a:r>
            <a:r>
              <a:rPr lang="en-US" sz="1000" kern="1200" baseline="0" dirty="0">
                <a:solidFill>
                  <a:schemeClr val="tx1"/>
                </a:solidFill>
                <a:ea typeface="+mn-ea"/>
              </a:rPr>
              <a:t>any workflow </a:t>
            </a:r>
            <a:r>
              <a:rPr lang="en-GB" sz="1000" kern="1200" baseline="0" dirty="0">
                <a:solidFill>
                  <a:schemeClr val="tx1"/>
                </a:solidFill>
                <a:ea typeface="+mn-ea"/>
              </a:rPr>
              <a:t>rules whose criteria are met as a result of the field update will be triggered, for up to five times after the first field update.</a:t>
            </a:r>
            <a:endParaRPr lang="en-US" dirty="0"/>
          </a:p>
          <a:p>
            <a:pPr>
              <a:buNone/>
            </a:pPr>
            <a:endParaRPr lang="en-US" dirty="0"/>
          </a:p>
          <a:p>
            <a:pPr>
              <a:buNone/>
            </a:pPr>
            <a:r>
              <a:rPr lang="en-US" dirty="0"/>
              <a:t>This examples builds on AW Computing targeting the tech industry. If the new account is "Tech" then we could change the record type to gather more detailed info that will help AW with the technology marketing campaign.</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429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72138494"/>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a:buNone/>
            </a:pPr>
            <a:r>
              <a:rPr lang="en-US" b="1" dirty="0"/>
              <a:t>Examples:</a:t>
            </a:r>
          </a:p>
          <a:p>
            <a:pPr lvl="0"/>
            <a:r>
              <a:rPr lang="en-US" dirty="0"/>
              <a:t>Initiate a fulfillment process by posting closed opportunity data to the order fulfillment system.</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t>Ask students where else they have seen an API.  It would be in the data loader section. There are different types</a:t>
            </a:r>
            <a:r>
              <a:rPr lang="en-US" baseline="0" dirty="0"/>
              <a:t> of API’s used by Salesforce to “talk” to outside programs:  The Web Services, API, the SOAP API, the</a:t>
            </a:r>
            <a:r>
              <a:rPr lang="en-US" dirty="0"/>
              <a:t> REST API,</a:t>
            </a:r>
            <a:r>
              <a:rPr lang="en-US" baseline="0" dirty="0"/>
              <a:t> but what This student needs to understand is that Salesforce can exchange information with other systems, but it requires a specific set of rules/protocols in order to do so successfully</a:t>
            </a:r>
            <a:r>
              <a:rPr lang="en-US" dirty="0"/>
              <a:t>.</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52574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sz="900" b="1" dirty="0">
                <a:solidFill>
                  <a:srgbClr val="000000"/>
                </a:solidFill>
                <a:ea typeface="Arial" pitchFamily="-112" charset="0"/>
                <a:cs typeface="Arial" pitchFamily="-112" charset="0"/>
                <a:sym typeface="Arial" pitchFamily="-112" charset="0"/>
              </a:rPr>
              <a:t>Teaching Points</a:t>
            </a:r>
          </a:p>
          <a:p>
            <a:r>
              <a:rPr lang="en-US" sz="900" b="0" i="0" kern="1200" dirty="0">
                <a:solidFill>
                  <a:schemeClr val="tx1"/>
                </a:solidFill>
                <a:ea typeface="+mn-ea"/>
              </a:rPr>
              <a:t>Starting in Spring ‘14, all English ADM201 classes must use the Knowledge Check Manager in place of this slide. </a:t>
            </a:r>
            <a:r>
              <a:rPr lang="en-US" sz="900" dirty="0"/>
              <a:t/>
            </a:r>
            <a:br>
              <a:rPr lang="en-US" sz="900" dirty="0"/>
            </a:br>
            <a:r>
              <a:rPr lang="en-US" sz="900" dirty="0"/>
              <a:t/>
            </a:r>
            <a:br>
              <a:rPr lang="en-US" sz="900" dirty="0"/>
            </a:br>
            <a:r>
              <a:rPr lang="en-US" sz="900" b="0" i="0" kern="1200" dirty="0">
                <a:solidFill>
                  <a:schemeClr val="tx1"/>
                </a:solidFill>
                <a:ea typeface="+mn-ea"/>
              </a:rPr>
              <a:t>Since this is the first time the students have used Knowledge Check Manager, perform the following steps as a Join Me: </a:t>
            </a:r>
            <a:r>
              <a:rPr lang="en-US" sz="900" dirty="0"/>
              <a:t/>
            </a:r>
            <a:br>
              <a:rPr lang="en-US" sz="900" dirty="0"/>
            </a:br>
            <a:r>
              <a:rPr lang="en-US" sz="900" b="0" i="0" kern="1200" dirty="0">
                <a:solidFill>
                  <a:schemeClr val="tx1"/>
                </a:solidFill>
                <a:ea typeface="+mn-ea"/>
              </a:rPr>
              <a:t>- From your ADM201 student org, click the </a:t>
            </a:r>
            <a:r>
              <a:rPr lang="en-US" sz="900" b="1" i="0" kern="1200" dirty="0">
                <a:solidFill>
                  <a:schemeClr val="tx1"/>
                </a:solidFill>
                <a:ea typeface="+mn-ea"/>
              </a:rPr>
              <a:t>Knowledge Check Manager </a:t>
            </a:r>
            <a:r>
              <a:rPr lang="en-US" sz="900" b="0" i="0" kern="1200" dirty="0">
                <a:solidFill>
                  <a:schemeClr val="tx1"/>
                </a:solidFill>
                <a:ea typeface="+mn-ea"/>
              </a:rPr>
              <a:t>link in the sidebar. </a:t>
            </a:r>
            <a:r>
              <a:rPr lang="en-US" sz="900" dirty="0"/>
              <a:t/>
            </a:r>
            <a:br>
              <a:rPr lang="en-US" sz="900" dirty="0"/>
            </a:br>
            <a:r>
              <a:rPr lang="en-US" sz="900" b="0" i="0" kern="1200" dirty="0">
                <a:solidFill>
                  <a:schemeClr val="tx1"/>
                </a:solidFill>
                <a:ea typeface="+mn-ea"/>
              </a:rPr>
              <a:t>- Click the </a:t>
            </a:r>
            <a:r>
              <a:rPr lang="en-US" sz="900" b="1" i="0" kern="1200" dirty="0">
                <a:solidFill>
                  <a:schemeClr val="tx1"/>
                </a:solidFill>
                <a:ea typeface="+mn-ea"/>
              </a:rPr>
              <a:t>Start</a:t>
            </a:r>
            <a:r>
              <a:rPr lang="en-US" sz="900" b="0" i="0" kern="1200" dirty="0">
                <a:solidFill>
                  <a:schemeClr val="tx1"/>
                </a:solidFill>
                <a:ea typeface="+mn-ea"/>
              </a:rPr>
              <a:t> link next to Getting Around the App. </a:t>
            </a:r>
            <a:r>
              <a:rPr lang="en-US" sz="900" dirty="0"/>
              <a:t/>
            </a:r>
            <a:br>
              <a:rPr lang="en-US" sz="900" dirty="0"/>
            </a:br>
            <a:r>
              <a:rPr lang="en-US" sz="900" b="0" i="0" kern="1200" dirty="0">
                <a:solidFill>
                  <a:schemeClr val="tx1"/>
                </a:solidFill>
                <a:ea typeface="+mn-ea"/>
              </a:rPr>
              <a:t>- Tell the students they have 5 minutes to complete this knowledge check. </a:t>
            </a:r>
            <a:r>
              <a:rPr lang="en-US" sz="900" dirty="0"/>
              <a:t/>
            </a:r>
            <a:br>
              <a:rPr lang="en-US" sz="900" dirty="0"/>
            </a:br>
            <a:r>
              <a:rPr lang="en-US" sz="900" b="0" i="0" kern="1200" dirty="0">
                <a:solidFill>
                  <a:schemeClr val="tx1"/>
                </a:solidFill>
                <a:ea typeface="+mn-ea"/>
              </a:rPr>
              <a:t>- Remind them to click </a:t>
            </a:r>
            <a:r>
              <a:rPr lang="en-US" sz="900" b="1" i="0" kern="1200" dirty="0">
                <a:solidFill>
                  <a:schemeClr val="tx1"/>
                </a:solidFill>
                <a:ea typeface="+mn-ea"/>
              </a:rPr>
              <a:t>Submit Answers </a:t>
            </a:r>
            <a:r>
              <a:rPr lang="en-US" sz="900" b="0" i="0" kern="1200" dirty="0">
                <a:solidFill>
                  <a:schemeClr val="tx1"/>
                </a:solidFill>
                <a:ea typeface="+mn-ea"/>
              </a:rPr>
              <a:t>when they are finished. </a:t>
            </a:r>
            <a:r>
              <a:rPr lang="en-US" sz="900" dirty="0"/>
              <a:t/>
            </a:r>
            <a:br>
              <a:rPr lang="en-US" sz="900" dirty="0"/>
            </a:br>
            <a:r>
              <a:rPr lang="en-US" sz="900" dirty="0"/>
              <a:t/>
            </a:r>
            <a:br>
              <a:rPr lang="en-US" sz="900" dirty="0"/>
            </a:br>
            <a:r>
              <a:rPr lang="en-US" sz="900" b="0" i="0" kern="1200" dirty="0">
                <a:solidFill>
                  <a:schemeClr val="tx1"/>
                </a:solidFill>
                <a:ea typeface="+mn-ea"/>
              </a:rPr>
              <a:t>1. What component in Salesforce is similar to a table of data? </a:t>
            </a:r>
            <a:r>
              <a:rPr lang="en-US" sz="900" dirty="0"/>
              <a:t/>
            </a:r>
            <a:br>
              <a:rPr lang="en-US" sz="900" dirty="0"/>
            </a:br>
            <a:r>
              <a:rPr lang="en-US" sz="900" b="0" i="0" kern="1200" dirty="0">
                <a:solidFill>
                  <a:schemeClr val="tx1"/>
                </a:solidFill>
                <a:ea typeface="+mn-ea"/>
              </a:rPr>
              <a:t>An object in Salesforce is like a table of data. Each row represents a record and each column represents a field. </a:t>
            </a:r>
            <a:r>
              <a:rPr lang="en-US" sz="900" dirty="0"/>
              <a:t/>
            </a:r>
            <a:br>
              <a:rPr lang="en-US" sz="900" dirty="0"/>
            </a:br>
            <a:r>
              <a:rPr lang="en-US" sz="900" dirty="0"/>
              <a:t/>
            </a:r>
            <a:br>
              <a:rPr lang="en-US" sz="900" dirty="0"/>
            </a:br>
            <a:r>
              <a:rPr lang="en-US" sz="900" b="0" i="0" kern="1200" dirty="0">
                <a:solidFill>
                  <a:schemeClr val="tx1"/>
                </a:solidFill>
                <a:ea typeface="+mn-ea"/>
              </a:rPr>
              <a:t>2. Which standard objects have a relationship with the Account object? </a:t>
            </a:r>
            <a:r>
              <a:rPr lang="en-US" sz="900" dirty="0"/>
              <a:t/>
            </a:r>
            <a:br>
              <a:rPr lang="en-US" sz="900" dirty="0"/>
            </a:br>
            <a:r>
              <a:rPr lang="en-US" sz="900" b="0" i="0" kern="1200" dirty="0">
                <a:solidFill>
                  <a:schemeClr val="tx1"/>
                </a:solidFill>
                <a:ea typeface="+mn-ea"/>
              </a:rPr>
              <a:t>The Account object has a one-to-many relationship with the Contact, Opportunity, and Case objects. </a:t>
            </a:r>
            <a:r>
              <a:rPr lang="en-US" sz="900" dirty="0"/>
              <a:t/>
            </a:r>
            <a:br>
              <a:rPr lang="en-US" sz="900" dirty="0"/>
            </a:br>
            <a:r>
              <a:rPr lang="en-US" sz="900" dirty="0"/>
              <a:t/>
            </a:r>
            <a:br>
              <a:rPr lang="en-US" sz="900" dirty="0"/>
            </a:br>
            <a:r>
              <a:rPr lang="en-US" sz="900" b="0" i="0" kern="1200" dirty="0">
                <a:solidFill>
                  <a:schemeClr val="tx1"/>
                </a:solidFill>
                <a:ea typeface="+mn-ea"/>
              </a:rPr>
              <a:t>3. How does a user navigate from an account record to a related contact record? </a:t>
            </a:r>
            <a:r>
              <a:rPr lang="en-US" sz="900" dirty="0"/>
              <a:t/>
            </a:r>
            <a:br>
              <a:rPr lang="en-US" sz="900" dirty="0"/>
            </a:br>
            <a:r>
              <a:rPr lang="en-US" sz="900" b="0" i="0" kern="1200" dirty="0">
                <a:solidFill>
                  <a:schemeClr val="tx1"/>
                </a:solidFill>
                <a:ea typeface="+mn-ea"/>
              </a:rPr>
              <a:t>A related list allows a user to navigate from an account record (parent) to a related contact record (child). A lookup field allows a user to navigate from a contact record (child) to its related account record (parent). </a:t>
            </a:r>
            <a:r>
              <a:rPr lang="en-US" sz="900" dirty="0"/>
              <a:t/>
            </a:r>
            <a:br>
              <a:rPr lang="en-US" sz="900" dirty="0"/>
            </a:br>
            <a:r>
              <a:rPr lang="en-US" sz="900" dirty="0"/>
              <a:t/>
            </a:r>
            <a:br>
              <a:rPr lang="en-US" sz="900" dirty="0"/>
            </a:br>
            <a:r>
              <a:rPr lang="en-US" sz="900" b="0" i="0" kern="1200" dirty="0">
                <a:solidFill>
                  <a:schemeClr val="tx1"/>
                </a:solidFill>
                <a:ea typeface="+mn-ea"/>
              </a:rPr>
              <a:t>4. What options are available from the Help &amp; Training portal? </a:t>
            </a:r>
            <a:r>
              <a:rPr lang="en-US" sz="900" dirty="0"/>
              <a:t/>
            </a:r>
            <a:br>
              <a:rPr lang="en-US" sz="900" dirty="0"/>
            </a:br>
            <a:r>
              <a:rPr lang="en-US" sz="900" b="0" i="0" kern="1200" dirty="0">
                <a:solidFill>
                  <a:schemeClr val="tx1"/>
                </a:solidFill>
                <a:ea typeface="+mn-ea"/>
              </a:rPr>
              <a:t>The Help &amp; Training portal provides easy access to documentation, knowledge articles, videos, and training. The Take Training option allows users to take self-paced online training and register for instructor-led courses. The Contact Support option allows users to open a case, phone support, ask a question on Salesforce Answers, and submit an idea on the </a:t>
            </a:r>
            <a:r>
              <a:rPr lang="en-US" sz="900" b="0" i="0" kern="1200" dirty="0" err="1">
                <a:solidFill>
                  <a:schemeClr val="tx1"/>
                </a:solidFill>
                <a:ea typeface="+mn-ea"/>
              </a:rPr>
              <a:t>IdeaExchange</a:t>
            </a:r>
            <a:r>
              <a:rPr lang="en-US" sz="900" b="0" i="0" kern="1200" dirty="0">
                <a:solidFill>
                  <a:schemeClr val="tx1"/>
                </a:solidFill>
                <a:ea typeface="+mn-ea"/>
              </a:rPr>
              <a:t>.</a:t>
            </a:r>
            <a:endParaRPr lang="en-US" sz="900" b="1" dirty="0">
              <a:solidFill>
                <a:srgbClr val="000000"/>
              </a:solidFill>
              <a:ea typeface="Arial" pitchFamily="-112" charset="0"/>
              <a:cs typeface="Arial" pitchFamily="-112" charset="0"/>
              <a:sym typeface="Arial" pitchFamily="-112" charset="0"/>
            </a:endParaRPr>
          </a:p>
          <a:p>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33509089"/>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Prior</a:t>
            </a:r>
            <a:r>
              <a:rPr lang="en-US" baseline="0" dirty="0">
                <a:solidFill>
                  <a:srgbClr val="000000"/>
                </a:solidFill>
                <a:ea typeface="Arial" pitchFamily="-112" charset="0"/>
                <a:cs typeface="Arial" pitchFamily="-112" charset="0"/>
                <a:sym typeface="Arial" pitchFamily="-112" charset="0"/>
              </a:rPr>
              <a:t> to showing this slide, guide students through a discussion of what the workflow rule might look like.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95043752"/>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defTabSz="981334">
              <a:spcBef>
                <a:spcPts val="0"/>
              </a:spcBef>
              <a:buClrTx/>
              <a:defRPr/>
            </a:pPr>
            <a:r>
              <a:rPr lang="en-US" dirty="0">
                <a:solidFill>
                  <a:schemeClr val="tx1"/>
                </a:solidFill>
              </a:rPr>
              <a:t>Each</a:t>
            </a:r>
            <a:r>
              <a:rPr lang="en-US" baseline="0" dirty="0">
                <a:solidFill>
                  <a:schemeClr val="tx1"/>
                </a:solidFill>
              </a:rPr>
              <a:t> workflow can have up to </a:t>
            </a:r>
            <a:r>
              <a:rPr lang="en-GB" sz="1100" dirty="0">
                <a:latin typeface="Calibri" pitchFamily="34" charset="0"/>
              </a:rPr>
              <a:t>10 Time Triggers.</a:t>
            </a:r>
          </a:p>
          <a:p>
            <a:pPr defTabSz="981334">
              <a:spcBef>
                <a:spcPts val="0"/>
              </a:spcBef>
              <a:buClrTx/>
              <a:defRPr/>
            </a:pPr>
            <a:r>
              <a:rPr lang="en-GB" sz="1100" dirty="0">
                <a:latin typeface="Calibri" pitchFamily="34" charset="0"/>
              </a:rPr>
              <a:t>Each time trigger can have up to 40 Actions per Time Trigger | Maximum 10 of each type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42423562"/>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pPr defTabSz="981334">
              <a:defRPr/>
            </a:pPr>
            <a:r>
              <a:rPr lang="en-US" dirty="0"/>
              <a:t>Search</a:t>
            </a:r>
            <a:r>
              <a:rPr lang="en-US" baseline="0" dirty="0"/>
              <a:t> for “</a:t>
            </a:r>
            <a:r>
              <a:rPr lang="en-US" dirty="0"/>
              <a:t>Time-Based Workflow F.A.Q.” in Help &amp; Training. </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433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69045663"/>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4"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pPr eaLnBrk="1" hangingPunct="1">
              <a:buFontTx/>
              <a:buNone/>
            </a:pPr>
            <a:endParaRPr lang="en-US" dirty="0">
              <a:ea typeface="MS PGothic" charset="-128"/>
            </a:endParaRPr>
          </a:p>
          <a:p>
            <a:pPr eaLnBrk="1" hangingPunct="1"/>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434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5689363"/>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435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76672477"/>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1"/>
            <a:ext cx="6502400" cy="4249712"/>
          </a:xfrm>
          <a:prstGeom prst="rect">
            <a:avLst/>
          </a:prstGeom>
        </p:spPr>
        <p:txBody>
          <a:bodyPr lIns="94668" tIns="47334" rIns="94668" bIns="47334">
            <a:normAutofit/>
          </a:bodyPr>
          <a:lstStyle/>
          <a:p>
            <a:pPr marL="0" lvl="1" indent="0" defTabSz="946678">
              <a:buNone/>
              <a:defRPr/>
            </a:pPr>
            <a:r>
              <a:rPr lang="en-US" b="1" dirty="0">
                <a:latin typeface="Salesforce Sans" panose="020B0505020202020203" pitchFamily="34" charset="0"/>
              </a:rPr>
              <a:t>*Slide for ADM201</a:t>
            </a:r>
            <a:endParaRPr lang="en-US" b="1" baseline="0" dirty="0">
              <a:latin typeface="Salesforce Sans" panose="020B0505020202020203" pitchFamily="34"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a:pPr algn="ctr"/>
              <a:t>436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6395992"/>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fontScale="70000" lnSpcReduction="20000"/>
          </a:bodyPr>
          <a:lstStyle/>
          <a:p>
            <a:pPr defTabSz="946678">
              <a:spcBef>
                <a:spcPts val="0"/>
              </a:spcBef>
              <a:buClrTx/>
              <a:defRPr/>
            </a:pPr>
            <a:r>
              <a:rPr lang="en-US" b="1" baseline="0" dirty="0"/>
              <a:t>Teaching Points:</a:t>
            </a:r>
          </a:p>
          <a:p>
            <a:pPr marL="236670" indent="-236670" defTabSz="946678">
              <a:spcBef>
                <a:spcPts val="0"/>
              </a:spcBef>
              <a:buClrTx/>
              <a:buFont typeface="Wingdings" pitchFamily="2" charset="2"/>
              <a:buNone/>
              <a:defRPr/>
            </a:pPr>
            <a:r>
              <a:rPr lang="en-US" dirty="0"/>
              <a:t>You can use Lightning Process Builder to perform all of the same actions as workflow rules (with the exception of outbound messages), but with more power and flexibility.</a:t>
            </a:r>
          </a:p>
          <a:p>
            <a:pPr marL="236670" indent="-236670" defTabSz="946678">
              <a:spcBef>
                <a:spcPts val="0"/>
              </a:spcBef>
              <a:buClrTx/>
              <a:buFont typeface="Wingdings" pitchFamily="2" charset="2"/>
              <a:buChar char="§"/>
              <a:defRPr/>
            </a:pPr>
            <a:r>
              <a:rPr lang="en-US" dirty="0"/>
              <a:t>This example shows a process with three criteria nodes.</a:t>
            </a:r>
          </a:p>
          <a:p>
            <a:pPr marL="476626" lvl="1" indent="-236670" defTabSz="946678">
              <a:buFont typeface="Arial" pitchFamily="34" charset="0"/>
              <a:buChar char="–"/>
              <a:defRPr/>
            </a:pPr>
            <a:r>
              <a:rPr lang="en-US" dirty="0">
                <a:latin typeface="Salesforce Sans" panose="020B0505020202020203" pitchFamily="34" charset="0"/>
              </a:rPr>
              <a:t>If the first criteria node evaluates to TRUE (Opportunity</a:t>
            </a:r>
            <a:r>
              <a:rPr lang="en-US" baseline="0" dirty="0">
                <a:latin typeface="Salesforce Sans" panose="020B0505020202020203" pitchFamily="34" charset="0"/>
              </a:rPr>
              <a:t> is closed won)</a:t>
            </a:r>
            <a:r>
              <a:rPr lang="en-US" dirty="0">
                <a:latin typeface="Salesforce Sans" panose="020B0505020202020203" pitchFamily="34" charset="0"/>
              </a:rPr>
              <a:t>, the process executes the specified immediate actions and then continues to the next criteria node. If it evaluates to FALSE</a:t>
            </a:r>
            <a:r>
              <a:rPr lang="en-US" baseline="0" dirty="0">
                <a:latin typeface="Salesforce Sans" panose="020B0505020202020203" pitchFamily="34" charset="0"/>
              </a:rPr>
              <a:t> the actions do not run.</a:t>
            </a:r>
            <a:endParaRPr lang="en-US" dirty="0">
              <a:latin typeface="Salesforce Sans" panose="020B0505020202020203" pitchFamily="34" charset="0"/>
            </a:endParaRPr>
          </a:p>
          <a:p>
            <a:pPr marL="476626" lvl="1" indent="-236670" defTabSz="946678">
              <a:buFont typeface="Arial" pitchFamily="34" charset="0"/>
              <a:buChar char="–"/>
              <a:defRPr/>
            </a:pPr>
            <a:r>
              <a:rPr lang="en-US" dirty="0">
                <a:latin typeface="Salesforce Sans" panose="020B0505020202020203" pitchFamily="34" charset="0"/>
              </a:rPr>
              <a:t>The process evaluates the second criteria node. If it evaluates to TRUE (Add</a:t>
            </a:r>
            <a:r>
              <a:rPr lang="en-US" baseline="0" dirty="0">
                <a:latin typeface="Salesforce Sans" panose="020B0505020202020203" pitchFamily="34" charset="0"/>
              </a:rPr>
              <a:t> an order for small tech deals that are won), the process creates an order record. If it evaluates to FALSE it does not.</a:t>
            </a:r>
          </a:p>
          <a:p>
            <a:pPr marL="476626" lvl="1" indent="-236670" defTabSz="946678">
              <a:buFont typeface="Arial" pitchFamily="34" charset="0"/>
              <a:buChar char="–"/>
              <a:defRPr/>
            </a:pPr>
            <a:r>
              <a:rPr lang="en-US" baseline="0" dirty="0">
                <a:latin typeface="Salesforce Sans" panose="020B0505020202020203" pitchFamily="34" charset="0"/>
              </a:rPr>
              <a:t>The process evaluates the third criteria node. If TRUE (large tech account has a closed won deal), a post is sent to the Account Rep on the Account and the Process stops. If FALSE, the process continues to evaluate Criteria nodes until it hits a STOP or the process ends. </a:t>
            </a:r>
          </a:p>
          <a:p>
            <a:pPr marL="476626" lvl="1" indent="-236670" defTabSz="946678">
              <a:buFont typeface="Arial" pitchFamily="34" charset="0"/>
              <a:buNone/>
              <a:defRPr/>
            </a:pPr>
            <a:r>
              <a:rPr lang="en-US" baseline="0" dirty="0">
                <a:latin typeface="Salesforce Sans" panose="020B0505020202020203" pitchFamily="34" charset="0"/>
              </a:rPr>
              <a:t> </a:t>
            </a:r>
            <a:r>
              <a:rPr lang="en-US" b="1" baseline="0" dirty="0">
                <a:latin typeface="Salesforce Sans" panose="020B0505020202020203" pitchFamily="34" charset="0"/>
              </a:rPr>
              <a:t>(NOTE: </a:t>
            </a:r>
            <a:r>
              <a:rPr lang="en-US" b="0" baseline="0" dirty="0">
                <a:latin typeface="Salesforce Sans" panose="020B0505020202020203" pitchFamily="34" charset="0"/>
              </a:rPr>
              <a:t>Scheduled actions are NOT available with Evaluate the Next Criteria Option. They ARE available with STOP.)</a:t>
            </a:r>
            <a:endParaRPr lang="en-US" b="0" dirty="0">
              <a:latin typeface="Salesforce Sans" panose="020B0505020202020203" pitchFamily="34" charset="0"/>
            </a:endParaRPr>
          </a:p>
          <a:p>
            <a:pPr marL="236670" indent="-236670" defTabSz="946678">
              <a:spcBef>
                <a:spcPts val="0"/>
              </a:spcBef>
              <a:buClrTx/>
              <a:buFont typeface="Wingdings" pitchFamily="2" charset="2"/>
              <a:buChar char="§"/>
              <a:defRPr/>
            </a:pPr>
            <a:r>
              <a:rPr lang="en-US" dirty="0"/>
              <a:t>Versioning allows you to easily track and maintain your processes.</a:t>
            </a:r>
          </a:p>
          <a:p>
            <a:pPr marL="476626" lvl="1" indent="-236670" defTabSz="946678">
              <a:buFont typeface="Arial" pitchFamily="34" charset="0"/>
              <a:buChar char="–"/>
              <a:defRPr/>
            </a:pPr>
            <a:r>
              <a:rPr lang="en-US" dirty="0">
                <a:latin typeface="Salesforce Sans" panose="020B0505020202020203" pitchFamily="34" charset="0"/>
              </a:rPr>
              <a:t>Each process can have up to 50 versions.</a:t>
            </a:r>
          </a:p>
          <a:p>
            <a:pPr marL="476626" lvl="1" indent="-236670" defTabSz="946678">
              <a:buFont typeface="Arial" pitchFamily="34" charset="0"/>
              <a:buChar char="–"/>
              <a:defRPr/>
            </a:pPr>
            <a:r>
              <a:rPr lang="en-US" dirty="0">
                <a:latin typeface="Salesforce Sans" panose="020B0505020202020203" pitchFamily="34" charset="0"/>
              </a:rPr>
              <a:t>Only one version of a process can be active at a given time. </a:t>
            </a:r>
          </a:p>
          <a:p>
            <a:pPr marL="476626" lvl="1" indent="-236670" defTabSz="946678">
              <a:buFont typeface="Arial" pitchFamily="34" charset="0"/>
              <a:buNone/>
              <a:defRPr/>
            </a:pPr>
            <a:endParaRPr lang="en-US" b="1" baseline="0" dirty="0">
              <a:latin typeface="Salesforce Sans" panose="020B0505020202020203" pitchFamily="34" charset="0"/>
            </a:endParaRPr>
          </a:p>
          <a:p>
            <a:pPr defTabSz="946678">
              <a:spcBef>
                <a:spcPts val="0"/>
              </a:spcBef>
              <a:buClrTx/>
              <a:defRPr/>
            </a:pPr>
            <a:r>
              <a:rPr lang="en-US" b="1" baseline="0" dirty="0"/>
              <a:t>From Summer ‘16</a:t>
            </a:r>
          </a:p>
          <a:p>
            <a:pPr marL="0" marR="0" lvl="1"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latin typeface="Salesforce Sans" panose="020B0505020202020203" pitchFamily="34" charset="0"/>
              </a:rPr>
              <a:t>A process does not have to stop after your first action group runs and hits the first STOP anymore. </a:t>
            </a:r>
            <a:r>
              <a:rPr lang="en-US" sz="1000" b="0" i="0" kern="1200" dirty="0">
                <a:solidFill>
                  <a:schemeClr val="tx1"/>
                </a:solidFill>
                <a:latin typeface="Salesforce Sans" panose="020B0505020202020203" pitchFamily="34" charset="0"/>
                <a:ea typeface="+mn-ea"/>
              </a:rPr>
              <a:t>You can choose to stop or continue</a:t>
            </a:r>
            <a:r>
              <a:rPr lang="en-US" sz="1000" b="0" i="0" kern="1200" baseline="0" dirty="0">
                <a:solidFill>
                  <a:schemeClr val="tx1"/>
                </a:solidFill>
                <a:latin typeface="Salesforce Sans" panose="020B0505020202020203" pitchFamily="34" charset="0"/>
                <a:ea typeface="+mn-ea"/>
              </a:rPr>
              <a:t> evaluating your next criteria. </a:t>
            </a:r>
            <a:r>
              <a:rPr lang="en-US" sz="1000" b="0" i="0" kern="1200" dirty="0">
                <a:solidFill>
                  <a:schemeClr val="tx1"/>
                </a:solidFill>
                <a:latin typeface="Salesforce Sans" panose="020B0505020202020203" pitchFamily="34" charset="0"/>
                <a:ea typeface="+mn-ea"/>
              </a:rPr>
              <a:t>Executing multiple action groups in a single process makes it easy to manage all of your processes for a given object, like a Case, in one place.</a:t>
            </a:r>
          </a:p>
          <a:p>
            <a:pPr marL="228600" indent="-228600">
              <a:buFont typeface="+mj-lt"/>
              <a:buAutoNum type="arabicPeriod"/>
            </a:pPr>
            <a:r>
              <a:rPr lang="en-US" sz="1000" b="0" i="0" kern="1200" dirty="0">
                <a:solidFill>
                  <a:schemeClr val="tx1"/>
                </a:solidFill>
                <a:ea typeface="+mn-ea"/>
              </a:rPr>
              <a:t>Create your first criteria and action group.  </a:t>
            </a:r>
          </a:p>
          <a:p>
            <a:pPr marL="228600" indent="-228600">
              <a:buFont typeface="+mj-lt"/>
              <a:buAutoNum type="arabicPeriod"/>
            </a:pPr>
            <a:r>
              <a:rPr lang="en-US" sz="1000" b="0" i="0" kern="1200" dirty="0">
                <a:solidFill>
                  <a:schemeClr val="tx1"/>
                </a:solidFill>
                <a:ea typeface="+mn-ea"/>
              </a:rPr>
              <a:t>Make sure you’ve defined the next criteria and that your action group includes only immediate actions. (Note: You can’t evaluate the next criteria when an action group contains scheduled actions.)</a:t>
            </a:r>
          </a:p>
          <a:p>
            <a:pPr marL="228600" indent="-228600">
              <a:buFont typeface="+mj-lt"/>
              <a:buAutoNum type="arabicPeriod"/>
            </a:pPr>
            <a:r>
              <a:rPr lang="en-US" sz="1000" b="0" i="0" kern="1200" dirty="0">
                <a:solidFill>
                  <a:schemeClr val="tx1"/>
                </a:solidFill>
                <a:ea typeface="+mn-ea"/>
              </a:rPr>
              <a:t>Click </a:t>
            </a:r>
            <a:r>
              <a:rPr lang="en-US" sz="1000" b="1" i="0" kern="1200" dirty="0">
                <a:solidFill>
                  <a:schemeClr val="tx1"/>
                </a:solidFill>
                <a:ea typeface="+mn-ea"/>
              </a:rPr>
              <a:t>STOP</a:t>
            </a:r>
            <a:r>
              <a:rPr lang="en-US" sz="1000" b="0" i="0" kern="1200" dirty="0">
                <a:solidFill>
                  <a:schemeClr val="tx1"/>
                </a:solidFill>
                <a:ea typeface="+mn-ea"/>
              </a:rPr>
              <a:t> or </a:t>
            </a:r>
            <a:r>
              <a:rPr lang="en-US" sz="1000" b="1" i="0" kern="1200" dirty="0">
                <a:solidFill>
                  <a:schemeClr val="tx1"/>
                </a:solidFill>
                <a:ea typeface="+mn-ea"/>
              </a:rPr>
              <a:t>EVALUATE THE NEXT CRITERIA</a:t>
            </a:r>
            <a:r>
              <a:rPr lang="en-US" sz="1000" b="0" i="0" kern="1200" dirty="0">
                <a:solidFill>
                  <a:schemeClr val="tx1"/>
                </a:solidFill>
                <a:ea typeface="+mn-ea"/>
              </a:rPr>
              <a:t> to change what happens after actions execute. Initially, each action group is set to stop after executing actions.</a:t>
            </a:r>
          </a:p>
          <a:p>
            <a:pPr lvl="1">
              <a:buNone/>
            </a:pPr>
            <a:endParaRPr lang="en-US" b="1" dirty="0">
              <a:latin typeface="Salesforce Sans" panose="020B0505020202020203" pitchFamily="34" charset="0"/>
            </a:endParaRPr>
          </a:p>
          <a:p>
            <a:pPr marL="476626" lvl="1" indent="-236670" defTabSz="946678">
              <a:buFont typeface="Arial" pitchFamily="34" charset="0"/>
              <a:buChar char="–"/>
              <a:defRPr/>
            </a:pPr>
            <a:endParaRPr lang="en-US" dirty="0">
              <a:latin typeface="Salesforce Sans" panose="020B0505020202020203" pitchFamily="34" charset="0"/>
            </a:endParaRPr>
          </a:p>
          <a:p>
            <a:pPr marL="0" lvl="1" indent="0" defTabSz="946678">
              <a:buNone/>
              <a:defRPr/>
            </a:pPr>
            <a:r>
              <a:rPr lang="en-US" b="1" baseline="0" dirty="0">
                <a:latin typeface="Salesforce Sans" panose="020B0505020202020203" pitchFamily="34" charset="0"/>
              </a:rPr>
              <a:t>Extra Materials:</a:t>
            </a:r>
          </a:p>
          <a:p>
            <a:pPr marL="236670" lvl="1" indent="-236670" defTabSz="946678">
              <a:defRPr/>
            </a:pPr>
            <a:r>
              <a:rPr lang="en-US" baseline="0" dirty="0">
                <a:latin typeface="Salesforce Sans" panose="020B0505020202020203" pitchFamily="34" charset="0"/>
              </a:rPr>
              <a:t>Under the hood, Salesforce uses Visual Workflow to implement processes. This is why versioning works the same as Visual Workflow.</a:t>
            </a:r>
          </a:p>
          <a:p>
            <a:pPr marL="236670" lvl="1" indent="-236670" defTabSz="946678">
              <a:defRPr/>
            </a:pPr>
            <a:endParaRPr lang="en-US" baseline="0" dirty="0">
              <a:latin typeface="Salesforce Sans" panose="020B0505020202020203" pitchFamily="34" charset="0"/>
            </a:endParaRPr>
          </a:p>
          <a:p>
            <a:pPr lvl="1">
              <a:buNone/>
            </a:pPr>
            <a:r>
              <a:rPr lang="en-US" b="1" dirty="0">
                <a:latin typeface="Salesforce Sans" panose="020B0505020202020203" pitchFamily="34" charset="0"/>
              </a:rPr>
              <a:t>Spring ‘16 updates</a:t>
            </a:r>
          </a:p>
          <a:p>
            <a:pPr marL="231775" lvl="1" indent="-231775"/>
            <a:r>
              <a:rPr lang="en-US" b="0" dirty="0">
                <a:latin typeface="Salesforce Sans" panose="020B0505020202020203" pitchFamily="34" charset="0"/>
              </a:rPr>
              <a:t>Criteria can now be reordered</a:t>
            </a:r>
            <a:r>
              <a:rPr lang="en-US" b="0" baseline="0" dirty="0">
                <a:latin typeface="Salesforce Sans" panose="020B0505020202020203" pitchFamily="34" charset="0"/>
              </a:rPr>
              <a:t> by drag and drop! Previously, to change the order, you had to delete and redefine criteria and actions. Click the </a:t>
            </a:r>
            <a:r>
              <a:rPr lang="en-US" b="1" baseline="0" dirty="0">
                <a:latin typeface="Salesforce Sans" panose="020B0505020202020203" pitchFamily="34" charset="0"/>
              </a:rPr>
              <a:t>criteria node</a:t>
            </a:r>
            <a:r>
              <a:rPr lang="en-US" b="0" baseline="0" dirty="0">
                <a:latin typeface="Salesforce Sans" panose="020B0505020202020203" pitchFamily="34" charset="0"/>
              </a:rPr>
              <a:t> and </a:t>
            </a:r>
            <a:r>
              <a:rPr lang="en-US" b="1" baseline="0" dirty="0">
                <a:latin typeface="Salesforce Sans" panose="020B0505020202020203" pitchFamily="34" charset="0"/>
              </a:rPr>
              <a:t>action group</a:t>
            </a:r>
            <a:r>
              <a:rPr lang="en-US" b="0" baseline="0" dirty="0">
                <a:latin typeface="Salesforce Sans" panose="020B0505020202020203" pitchFamily="34" charset="0"/>
              </a:rPr>
              <a:t> and move it to the new location at the end of your process.</a:t>
            </a:r>
          </a:p>
          <a:p>
            <a:pPr marL="231775" lvl="1" indent="-231775"/>
            <a:r>
              <a:rPr lang="en-US" b="0" dirty="0">
                <a:latin typeface="Salesforce Sans" panose="020B0505020202020203" pitchFamily="34" charset="0"/>
              </a:rPr>
              <a:t>When creating new versions of a process, Process</a:t>
            </a:r>
            <a:r>
              <a:rPr lang="en-US" b="0" baseline="0" dirty="0">
                <a:latin typeface="Salesforce Sans" panose="020B0505020202020203" pitchFamily="34" charset="0"/>
              </a:rPr>
              <a:t> Builder will </a:t>
            </a:r>
            <a:r>
              <a:rPr lang="en-US" b="0" dirty="0">
                <a:latin typeface="Salesforce Sans" panose="020B0505020202020203" pitchFamily="34" charset="0"/>
              </a:rPr>
              <a:t>use the name and description from the original version. You can edit the name and description or leave it as is.</a:t>
            </a:r>
          </a:p>
          <a:p>
            <a:pPr marL="231775" lvl="1" indent="-231775"/>
            <a:r>
              <a:rPr lang="en-US" b="0" dirty="0">
                <a:latin typeface="Salesforce Sans" panose="020B0505020202020203" pitchFamily="34" charset="0"/>
              </a:rPr>
              <a:t>When creating @mentions in</a:t>
            </a:r>
            <a:r>
              <a:rPr lang="en-US" b="0" baseline="0" dirty="0">
                <a:latin typeface="Salesforce Sans" panose="020B0505020202020203" pitchFamily="34" charset="0"/>
              </a:rPr>
              <a:t> Post to Chatter Actions, instead of inserting mentions with a separate field, you may now just use the @ symbol to add mentions directly to the message.</a:t>
            </a:r>
          </a:p>
          <a:p>
            <a:pPr marL="231775" lvl="1" indent="-231775"/>
            <a:r>
              <a:rPr lang="en-US" b="0" dirty="0">
                <a:latin typeface="Salesforce Sans" panose="020B0505020202020203" pitchFamily="34" charset="0"/>
              </a:rPr>
              <a:t>You can now create email alerts for activities (tasks and events). Once you create an email alert, you can add it to a process, workflow rule, milestone, approval process, or flow.</a:t>
            </a:r>
          </a:p>
          <a:p>
            <a:pPr marL="0" lvl="1" indent="0">
              <a:buNone/>
            </a:pPr>
            <a:endParaRPr lang="en-US" b="0" dirty="0">
              <a:latin typeface="Salesforce Sans" panose="020B0505020202020203" pitchFamily="34" charset="0"/>
            </a:endParaRPr>
          </a:p>
          <a:p>
            <a:pPr marL="0" lvl="1" indent="0">
              <a:buNone/>
            </a:pPr>
            <a:r>
              <a:rPr lang="en-US" b="1" dirty="0">
                <a:latin typeface="Salesforce Sans" panose="020B0505020202020203" pitchFamily="34" charset="0"/>
              </a:rPr>
              <a:t>For</a:t>
            </a:r>
            <a:r>
              <a:rPr lang="en-US" b="1" baseline="0" dirty="0">
                <a:latin typeface="Salesforce Sans" panose="020B0505020202020203" pitchFamily="34" charset="0"/>
              </a:rPr>
              <a:t> the full list of updates to Process Builder, see the Spring ‘16 release notes</a:t>
            </a:r>
            <a:r>
              <a:rPr lang="en-US" b="0" baseline="0" dirty="0">
                <a:latin typeface="Salesforce Sans" panose="020B0505020202020203" pitchFamily="34" charset="0"/>
              </a:rPr>
              <a:t>: http://releasenotes.docs.salesforce.com/en-us/spring16/release-notes/rn_forcecom_process.htm?edition=&amp;impact=</a:t>
            </a:r>
            <a:endParaRPr lang="en-US" b="0" dirty="0">
              <a:latin typeface="Salesforce Sans" panose="020B0505020202020203" pitchFamily="34" charset="0"/>
            </a:endParaRPr>
          </a:p>
          <a:p>
            <a:pPr defTabSz="946678">
              <a:spcBef>
                <a:spcPts val="0"/>
              </a:spcBef>
              <a:buClrTx/>
              <a:defRPr/>
            </a:pPr>
            <a:endParaRPr lang="en-US" b="1" baseline="0" dirty="0"/>
          </a:p>
          <a:p>
            <a:pPr marL="236670" indent="-236670" defTabSz="946678">
              <a:spcBef>
                <a:spcPts val="0"/>
              </a:spcBef>
              <a:buClrTx/>
              <a:buFont typeface="Wingdings" pitchFamily="2" charset="2"/>
              <a:buChar char="§"/>
              <a:defRPr/>
            </a:pPr>
            <a:endParaRPr lang="en-US" dirty="0"/>
          </a:p>
          <a:p>
            <a:pPr marL="236670" lvl="1" indent="-236670" defTabSz="946678">
              <a:defRPr/>
            </a:pPr>
            <a:endParaRPr lang="en-US" dirty="0">
              <a:latin typeface="Salesforce Sans" panose="020B0505020202020203" pitchFamily="34"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Copyright 2017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a:pPr algn="ctr"/>
              <a:t>437</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677855887"/>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a:bodyPr>
          <a:lstStyle/>
          <a:p>
            <a:pPr defTabSz="946678">
              <a:spcBef>
                <a:spcPts val="0"/>
              </a:spcBef>
              <a:buClrTx/>
              <a:defRPr/>
            </a:pPr>
            <a:r>
              <a:rPr lang="en-US" b="1" baseline="0" dirty="0"/>
              <a:t>Teaching Points:</a:t>
            </a:r>
          </a:p>
          <a:p>
            <a:pPr marL="236670" indent="-236670">
              <a:buFont typeface="Wingdings" pitchFamily="2" charset="2"/>
              <a:buChar char="§"/>
            </a:pPr>
            <a:r>
              <a:rPr lang="en-US" dirty="0"/>
              <a:t>Just</a:t>
            </a:r>
            <a:r>
              <a:rPr lang="en-US" baseline="0" dirty="0"/>
              <a:t> like with workflow rules, you can use Process Builder to send an email reminder based on specified criteria. In addition, you can schedule actions to occur before or after a specified date.</a:t>
            </a:r>
          </a:p>
          <a:p>
            <a:pPr marL="236670" indent="-236670">
              <a:buFont typeface="Wingdings" pitchFamily="2" charset="2"/>
              <a:buChar char="§"/>
            </a:pPr>
            <a:r>
              <a:rPr lang="en-US" baseline="0" dirty="0"/>
              <a:t>You can use Process Builder to update fields on child records when a field on the parent record is changed. Prior to Process Builder, a developer had to write Apex code to meet this requirement.</a:t>
            </a:r>
          </a:p>
          <a:p>
            <a:pPr marL="236670" indent="-236670">
              <a:buFont typeface="Wingdings" pitchFamily="2" charset="2"/>
              <a:buChar char="§"/>
            </a:pPr>
            <a:r>
              <a:rPr lang="en-US" baseline="0" dirty="0"/>
              <a:t>Process Builder lets you create records, including but not limited to tasks. In addition, you can send email notifications and post to Chatter. With workflow rules, you can only create task records and send email notifications. Prior to Process Builder, a developer had to write Apex code to create records (other than tasks) and post to Chatter.</a:t>
            </a:r>
          </a:p>
          <a:p>
            <a:pPr marL="236670" indent="-236670">
              <a:buFont typeface="Wingdings" pitchFamily="2" charset="2"/>
              <a:buChar char="§"/>
            </a:pPr>
            <a:r>
              <a:rPr lang="en-US" baseline="0" dirty="0"/>
              <a:t>Process Builder lets you create a record using the data from related records. Prior to Process Builder, a developer had to write Apex code to create records (other than tasks).</a:t>
            </a:r>
          </a:p>
          <a:p>
            <a:pPr marL="236670" indent="-236670">
              <a:buFont typeface="Wingdings" pitchFamily="2" charset="2"/>
              <a:buChar char="§"/>
            </a:pPr>
            <a:endParaRPr lang="en-US" baseline="0" dirty="0"/>
          </a:p>
          <a:p>
            <a:pPr marL="236670" indent="-236670">
              <a:buFont typeface="Wingdings" pitchFamily="2" charset="2"/>
              <a:buChar char="§"/>
            </a:pP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Copyright 2017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a:pPr algn="ctr"/>
              <a:t>438</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3466953380"/>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698587"/>
            <a:ext cx="5850838" cy="4321031"/>
          </a:xfrm>
          <a:prstGeom prst="rect">
            <a:avLst/>
          </a:prstGeom>
        </p:spPr>
        <p:txBody>
          <a:bodyPr lIns="94668" tIns="47334" rIns="94668" bIns="47334">
            <a:normAutofit lnSpcReduction="10000"/>
          </a:bodyPr>
          <a:lstStyle/>
          <a:p>
            <a:r>
              <a:rPr lang="en-US" b="1" dirty="0"/>
              <a:t>Teaching</a:t>
            </a:r>
            <a:r>
              <a:rPr lang="en-US" b="1" baseline="0" dirty="0"/>
              <a:t> Points:</a:t>
            </a:r>
            <a:endParaRPr lang="en-US" b="1" dirty="0"/>
          </a:p>
          <a:p>
            <a:pPr marL="236670" indent="-236670" fontAlgn="t">
              <a:buFont typeface="Wingdings" pitchFamily="2" charset="2"/>
              <a:buChar char="§"/>
            </a:pPr>
            <a:r>
              <a:rPr lang="en-US" dirty="0"/>
              <a:t>Create a record:</a:t>
            </a:r>
          </a:p>
          <a:p>
            <a:pPr marL="476626" lvl="1" indent="-236670" fontAlgn="t">
              <a:buFont typeface="Arial" pitchFamily="34" charset="0"/>
              <a:buChar char="–"/>
            </a:pPr>
            <a:r>
              <a:rPr lang="en-US" dirty="0">
                <a:latin typeface="Salesforce Sans" panose="020B0505020202020203" pitchFamily="34" charset="0"/>
              </a:rPr>
              <a:t>When using workflow rules, you can only create a task record.</a:t>
            </a:r>
          </a:p>
          <a:p>
            <a:pPr marL="476626" lvl="1" indent="-236670" fontAlgn="t">
              <a:buFont typeface="Arial" pitchFamily="34" charset="0"/>
              <a:buChar char="–"/>
            </a:pPr>
            <a:r>
              <a:rPr lang="en-US" dirty="0">
                <a:latin typeface="Salesforce Sans" panose="020B0505020202020203" pitchFamily="34" charset="0"/>
              </a:rPr>
              <a:t>Processes let you create records for any standard or custom object.</a:t>
            </a:r>
          </a:p>
          <a:p>
            <a:pPr marL="236670" indent="-236670" fontAlgn="t">
              <a:buFont typeface="Wingdings" pitchFamily="2" charset="2"/>
              <a:buChar char="§"/>
            </a:pPr>
            <a:r>
              <a:rPr lang="en-US" dirty="0"/>
              <a:t>Update records:</a:t>
            </a:r>
          </a:p>
          <a:p>
            <a:pPr marL="476626" lvl="1" indent="-236670" fontAlgn="t">
              <a:buFont typeface="Arial" pitchFamily="34" charset="0"/>
              <a:buChar char="–"/>
            </a:pPr>
            <a:r>
              <a:rPr lang="en-US" dirty="0">
                <a:latin typeface="Salesforce Sans" panose="020B0505020202020203" pitchFamily="34" charset="0"/>
              </a:rPr>
              <a:t>Workflow rules only allow you to update fields on the record or its parent.</a:t>
            </a:r>
          </a:p>
          <a:p>
            <a:pPr marL="476626" lvl="1" indent="-236670" fontAlgn="t">
              <a:buFont typeface="Arial" pitchFamily="34" charset="0"/>
              <a:buChar char="–"/>
            </a:pPr>
            <a:r>
              <a:rPr lang="en-US" dirty="0">
                <a:latin typeface="Salesforce Sans" panose="020B0505020202020203" pitchFamily="34" charset="0"/>
              </a:rPr>
              <a:t>Processes let you update one or more records. You can update fields on the record that started the process or on any related record (including child/detail records).</a:t>
            </a:r>
          </a:p>
          <a:p>
            <a:pPr marL="236670" indent="-236670" fontAlgn="t">
              <a:buFont typeface="Wingdings" pitchFamily="2" charset="2"/>
              <a:buChar char="§"/>
            </a:pPr>
            <a:r>
              <a:rPr lang="en-US" dirty="0"/>
              <a:t>Send an email - You must create an email alert before it can be used in a process.</a:t>
            </a:r>
          </a:p>
          <a:p>
            <a:pPr marL="236670" indent="-236670" fontAlgn="t">
              <a:buFont typeface="Wingdings" pitchFamily="2" charset="2"/>
              <a:buChar char="§"/>
            </a:pPr>
            <a:r>
              <a:rPr lang="en-US" dirty="0"/>
              <a:t>Post to Chatter - This action is available only if your organization has Chatter enabled.</a:t>
            </a:r>
          </a:p>
          <a:p>
            <a:pPr marL="236670" indent="-236670" fontAlgn="t">
              <a:buFont typeface="Wingdings" pitchFamily="2" charset="2"/>
              <a:buChar char="§"/>
            </a:pPr>
            <a:r>
              <a:rPr lang="en-US" dirty="0"/>
              <a:t>Use a quick action:</a:t>
            </a:r>
          </a:p>
          <a:p>
            <a:pPr marL="476626" lvl="1" indent="-236670" defTabSz="946678" fontAlgn="t">
              <a:buFont typeface="Arial" pitchFamily="34" charset="0"/>
              <a:buChar char="–"/>
              <a:defRPr/>
            </a:pPr>
            <a:r>
              <a:rPr lang="en-US" kern="0" dirty="0">
                <a:latin typeface="Salesforce Sans" panose="020B0505020202020203" pitchFamily="34" charset="0"/>
              </a:rPr>
              <a:t>Quick actions allow users to create records, update records, and log calls from the Chatter feed or the publisher in Salesforce1.</a:t>
            </a:r>
            <a:endParaRPr lang="en-US" dirty="0">
              <a:latin typeface="Salesforce Sans" panose="020B0505020202020203" pitchFamily="34" charset="0"/>
            </a:endParaRPr>
          </a:p>
          <a:p>
            <a:pPr marL="476626" lvl="1" indent="-236670" fontAlgn="t">
              <a:buFont typeface="Arial" pitchFamily="34" charset="0"/>
              <a:buChar char="–"/>
            </a:pPr>
            <a:r>
              <a:rPr lang="en-US" dirty="0">
                <a:latin typeface="Salesforce Sans" panose="020B0505020202020203" pitchFamily="34" charset="0"/>
              </a:rPr>
              <a:t>You must create a quick action before it can be used in a process.</a:t>
            </a:r>
          </a:p>
          <a:p>
            <a:pPr marL="236670" indent="-236670" fontAlgn="t">
              <a:buFont typeface="Wingdings" pitchFamily="2" charset="2"/>
              <a:buChar char="§"/>
            </a:pPr>
            <a:r>
              <a:rPr lang="en-US" dirty="0"/>
              <a:t>Submit for approval – You can submit the record through the default approval process or specify a specific approval process.</a:t>
            </a:r>
          </a:p>
          <a:p>
            <a:pPr marL="236670" indent="-236670" fontAlgn="t">
              <a:buFont typeface="Wingdings" pitchFamily="2" charset="2"/>
              <a:buChar char="§"/>
            </a:pPr>
            <a:r>
              <a:rPr lang="en-US" dirty="0"/>
              <a:t>Launch a flow:</a:t>
            </a:r>
          </a:p>
          <a:p>
            <a:pPr marL="476626" lvl="1" indent="-236670" fontAlgn="t">
              <a:buFont typeface="Arial" pitchFamily="34" charset="0"/>
              <a:buChar char="–"/>
            </a:pPr>
            <a:r>
              <a:rPr lang="en-US" dirty="0">
                <a:latin typeface="Salesforce Sans" panose="020B0505020202020203" pitchFamily="34" charset="0"/>
              </a:rPr>
              <a:t>Visual Workflow allows you to build flows to automate complex business processes. </a:t>
            </a:r>
          </a:p>
          <a:p>
            <a:pPr marL="476626" lvl="1" indent="-236670" fontAlgn="t">
              <a:buFont typeface="Arial" pitchFamily="34" charset="0"/>
              <a:buChar char="–"/>
            </a:pPr>
            <a:r>
              <a:rPr lang="en-US" dirty="0">
                <a:latin typeface="Salesforce Sans" panose="020B0505020202020203" pitchFamily="34" charset="0"/>
              </a:rPr>
              <a:t>In order to trigger an </a:t>
            </a:r>
            <a:r>
              <a:rPr lang="en-US" dirty="0" err="1">
                <a:latin typeface="Salesforce Sans" panose="020B0505020202020203" pitchFamily="34" charset="0"/>
              </a:rPr>
              <a:t>autolaunched</a:t>
            </a:r>
            <a:r>
              <a:rPr lang="en-US" dirty="0">
                <a:latin typeface="Salesforce Sans" panose="020B0505020202020203" pitchFamily="34" charset="0"/>
              </a:rPr>
              <a:t> flow from a process, you must create and activate the flow.</a:t>
            </a:r>
          </a:p>
          <a:p>
            <a:pPr marL="236670" indent="-236670" fontAlgn="t">
              <a:buFont typeface="Wingdings" pitchFamily="2" charset="2"/>
              <a:buChar char="§"/>
            </a:pPr>
            <a:r>
              <a:rPr lang="en-US" dirty="0"/>
              <a:t>Call Apex - A developer can write Apex code to add customized functionality.</a:t>
            </a:r>
          </a:p>
          <a:p>
            <a:endParaRPr lang="en-US" dirty="0"/>
          </a:p>
          <a:p>
            <a:pPr defTabSz="946678">
              <a:spcBef>
                <a:spcPts val="0"/>
              </a:spcBef>
              <a:buClrTx/>
              <a:defRPr/>
            </a:pPr>
            <a:r>
              <a:rPr lang="en-US" b="1" dirty="0"/>
              <a:t>Suggestions</a:t>
            </a:r>
            <a:r>
              <a:rPr lang="en-US" b="1" baseline="0" dirty="0"/>
              <a:t>:</a:t>
            </a:r>
            <a:endParaRPr lang="en-US" b="1" dirty="0"/>
          </a:p>
          <a:p>
            <a:r>
              <a:rPr lang="en-US" dirty="0"/>
              <a:t>Ask students to</a:t>
            </a:r>
            <a:r>
              <a:rPr lang="en-US" baseline="0" dirty="0"/>
              <a:t> give an example </a:t>
            </a:r>
            <a:r>
              <a:rPr lang="en-US" dirty="0"/>
              <a:t>how they could</a:t>
            </a:r>
            <a:r>
              <a:rPr lang="en-US" baseline="0" dirty="0"/>
              <a:t> use one of these actions to automate processes in their own organization.</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Copyright 2017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a:pPr algn="ctr"/>
              <a:t>439</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3814672634"/>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fontScale="85000" lnSpcReduction="20000"/>
          </a:bodyPr>
          <a:lstStyle/>
          <a:p>
            <a:pPr marL="0" lvl="1" indent="0" defTabSz="946678">
              <a:buNone/>
              <a:defRPr/>
            </a:pPr>
            <a:r>
              <a:rPr lang="en-US" b="1" baseline="0" dirty="0">
                <a:latin typeface="Salesforce Sans" panose="020B0505020202020203" pitchFamily="34" charset="0"/>
              </a:rPr>
              <a:t>Teaching Points:</a:t>
            </a:r>
          </a:p>
          <a:p>
            <a:pPr marL="0" lvl="1" indent="0" defTabSz="946678">
              <a:buNone/>
              <a:defRPr/>
            </a:pPr>
            <a:endParaRPr lang="en-US" b="1" baseline="0" dirty="0">
              <a:latin typeface="Salesforce Sans" panose="020B0505020202020203" pitchFamily="34" charset="0"/>
            </a:endParaRPr>
          </a:p>
          <a:p>
            <a:pPr lvl="1">
              <a:buNone/>
            </a:pPr>
            <a:r>
              <a:rPr lang="en-US" b="0" dirty="0">
                <a:latin typeface="Salesforce Sans" panose="020B0505020202020203" pitchFamily="34" charset="0"/>
              </a:rPr>
              <a:t>General</a:t>
            </a:r>
          </a:p>
          <a:p>
            <a:pPr lvl="1"/>
            <a:r>
              <a:rPr lang="en-US" dirty="0">
                <a:latin typeface="Salesforce Sans" panose="020B0505020202020203" pitchFamily="34" charset="0"/>
              </a:rPr>
              <a:t>Processes do not support </a:t>
            </a:r>
            <a:r>
              <a:rPr lang="en-US" baseline="0" dirty="0">
                <a:latin typeface="Salesforce Sans" panose="020B0505020202020203" pitchFamily="34" charset="0"/>
              </a:rPr>
              <a:t>outbound messages (workflows do). However, </a:t>
            </a:r>
            <a:r>
              <a:rPr lang="en-US" dirty="0">
                <a:latin typeface="Salesforce Sans" panose="020B0505020202020203" pitchFamily="34" charset="0"/>
              </a:rPr>
              <a:t>the Call Apex action can be used to provide similar functionality. </a:t>
            </a:r>
          </a:p>
          <a:p>
            <a:pPr lvl="1"/>
            <a:r>
              <a:rPr lang="en-US" dirty="0">
                <a:latin typeface="Salesforce Sans" panose="020B0505020202020203" pitchFamily="34" charset="0"/>
              </a:rPr>
              <a:t>In Processes actions are executed in the order in which they appear in the process. (In </a:t>
            </a:r>
            <a:r>
              <a:rPr lang="en-US" baseline="0" dirty="0">
                <a:latin typeface="Salesforce Sans" panose="020B0505020202020203" pitchFamily="34" charset="0"/>
              </a:rPr>
              <a:t>workflow rules, Salesforce determines the order that actions execute but field updates execute first.)</a:t>
            </a:r>
          </a:p>
          <a:p>
            <a:pPr lvl="1"/>
            <a:r>
              <a:rPr lang="en-US" baseline="0" dirty="0">
                <a:latin typeface="Salesforce Sans" panose="020B0505020202020203" pitchFamily="34" charset="0"/>
              </a:rPr>
              <a:t>Criteria nodes can now be reordered using drag and drop.</a:t>
            </a:r>
          </a:p>
          <a:p>
            <a:pPr lvl="1"/>
            <a:r>
              <a:rPr lang="en-US" baseline="0" dirty="0">
                <a:latin typeface="Salesforce Sans" panose="020B0505020202020203" pitchFamily="34" charset="0"/>
              </a:rPr>
              <a:t>Names and descriptions can now be reused when creating new versions.</a:t>
            </a:r>
          </a:p>
          <a:p>
            <a:pPr lvl="1">
              <a:buNone/>
            </a:pPr>
            <a:r>
              <a:rPr lang="en-US" dirty="0">
                <a:latin typeface="Salesforce Sans" panose="020B0505020202020203" pitchFamily="34" charset="0"/>
              </a:rPr>
              <a:t>Scheduled</a:t>
            </a:r>
            <a:r>
              <a:rPr lang="en-US" baseline="0" dirty="0">
                <a:latin typeface="Salesforce Sans" panose="020B0505020202020203" pitchFamily="34" charset="0"/>
              </a:rPr>
              <a:t> Actions</a:t>
            </a:r>
          </a:p>
          <a:p>
            <a:pPr lvl="1">
              <a:buNone/>
            </a:pPr>
            <a:r>
              <a:rPr lang="en-US" sz="1000" b="1" i="0" kern="1200" dirty="0">
                <a:solidFill>
                  <a:schemeClr val="tx1"/>
                </a:solidFill>
                <a:latin typeface="Salesforce Sans" panose="020B0505020202020203" pitchFamily="34" charset="0"/>
                <a:ea typeface="+mn-ea"/>
              </a:rPr>
              <a:t>Note: Processes use the latest data from a record when executing scheduled actions.</a:t>
            </a:r>
            <a:endParaRPr lang="en-US" b="1" baseline="0" dirty="0">
              <a:latin typeface="Salesforce Sans" panose="020B0505020202020203" pitchFamily="34" charset="0"/>
            </a:endParaRPr>
          </a:p>
          <a:p>
            <a:pPr lvl="1">
              <a:buNone/>
            </a:pPr>
            <a:endParaRPr lang="en-US" baseline="0" dirty="0">
              <a:latin typeface="Salesforce Sans" panose="020B0505020202020203" pitchFamily="34" charset="0"/>
            </a:endParaRPr>
          </a:p>
          <a:p>
            <a:pPr lvl="1"/>
            <a:r>
              <a:rPr lang="en-US" baseline="0" dirty="0">
                <a:latin typeface="Salesforce Sans" panose="020B0505020202020203" pitchFamily="34" charset="0"/>
              </a:rPr>
              <a:t>Multiple groups of actions - </a:t>
            </a:r>
            <a:r>
              <a:rPr lang="en-US" sz="1000" b="0" i="0" kern="1200" dirty="0">
                <a:solidFill>
                  <a:schemeClr val="tx1"/>
                </a:solidFill>
                <a:latin typeface="Salesforce Sans" panose="020B0505020202020203" pitchFamily="34" charset="0"/>
                <a:ea typeface="+mn-ea"/>
              </a:rPr>
              <a:t>You’re no longer limited to just one schedule when you configure time-dependent actions in the Process Builder. With multiple schedules it’s easier to optimize sales responsiveness, automate follow-up on important cases and opportunities, and support your business needs all within a single process.</a:t>
            </a:r>
          </a:p>
          <a:p>
            <a:pPr lvl="1"/>
            <a:r>
              <a:rPr lang="en-US" sz="1000" b="0" i="0" kern="1200" dirty="0">
                <a:solidFill>
                  <a:schemeClr val="tx1"/>
                </a:solidFill>
                <a:latin typeface="Salesforce Sans" panose="020B0505020202020203" pitchFamily="34" charset="0"/>
                <a:ea typeface="+mn-ea"/>
              </a:rPr>
              <a:t>Scheduled actions cannot</a:t>
            </a:r>
            <a:r>
              <a:rPr lang="en-US" sz="1000" b="0" i="0" kern="1200" baseline="0" dirty="0">
                <a:solidFill>
                  <a:schemeClr val="tx1"/>
                </a:solidFill>
                <a:latin typeface="Salesforce Sans" panose="020B0505020202020203" pitchFamily="34" charset="0"/>
                <a:ea typeface="+mn-ea"/>
              </a:rPr>
              <a:t> be used with the evaluation criteria every time a record is created or edited. (Same as workflows.)</a:t>
            </a:r>
          </a:p>
          <a:p>
            <a:pPr lvl="1"/>
            <a:r>
              <a:rPr lang="en-US" sz="1000" b="0" i="0" kern="1200" baseline="0" dirty="0">
                <a:solidFill>
                  <a:schemeClr val="tx1"/>
                </a:solidFill>
                <a:latin typeface="Salesforce Sans" panose="020B0505020202020203" pitchFamily="34" charset="0"/>
                <a:ea typeface="+mn-ea"/>
              </a:rPr>
              <a:t>Scheduled actions cannot be used with the Evaluate Next Criteria option. They are only available with STOP option.</a:t>
            </a:r>
          </a:p>
          <a:p>
            <a:pPr marL="231775" marR="0" lvl="1" indent="-231775"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000" b="0" i="0" kern="1200" dirty="0" err="1">
                <a:solidFill>
                  <a:schemeClr val="tx1"/>
                </a:solidFill>
                <a:latin typeface="Salesforce Sans" panose="020B0505020202020203" pitchFamily="34" charset="0"/>
                <a:ea typeface="+mn-ea"/>
              </a:rPr>
              <a:t>Admins</a:t>
            </a:r>
            <a:r>
              <a:rPr lang="en-US" sz="1000" b="0" i="0" kern="1200" dirty="0">
                <a:solidFill>
                  <a:schemeClr val="tx1"/>
                </a:solidFill>
                <a:latin typeface="Salesforce Sans" panose="020B0505020202020203" pitchFamily="34" charset="0"/>
                <a:ea typeface="+mn-ea"/>
              </a:rPr>
              <a:t> are notified when</a:t>
            </a:r>
            <a:r>
              <a:rPr lang="en-US" sz="1000" b="0" i="0" kern="1200" baseline="0" dirty="0">
                <a:solidFill>
                  <a:schemeClr val="tx1"/>
                </a:solidFill>
                <a:latin typeface="Salesforce Sans" panose="020B0505020202020203" pitchFamily="34" charset="0"/>
                <a:ea typeface="+mn-ea"/>
              </a:rPr>
              <a:t> processes fail to resume due to an inactive owner. </a:t>
            </a:r>
            <a:r>
              <a:rPr lang="en-US" sz="1000" b="0" i="0" kern="1200" dirty="0">
                <a:solidFill>
                  <a:schemeClr val="tx1"/>
                </a:solidFill>
                <a:latin typeface="Salesforce Sans" panose="020B0505020202020203" pitchFamily="34" charset="0"/>
                <a:ea typeface="+mn-ea"/>
              </a:rPr>
              <a:t>When a process is started by something a user does—creating or editing a record—that user becomes the owner of the process and its associated actions. Previously, if the process tried to execute a group of scheduled actions when its owner was inactive, the scheduled actions failed silently. With this release, the process admin receives a fault email with details about what happened and how to fix it.</a:t>
            </a:r>
          </a:p>
          <a:p>
            <a:pPr marL="231775" marR="0" lvl="1" indent="-231775"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000" b="0" i="0" kern="1200" dirty="0">
                <a:solidFill>
                  <a:schemeClr val="tx1"/>
                </a:solidFill>
                <a:latin typeface="Salesforce Sans" panose="020B0505020202020203" pitchFamily="34" charset="0"/>
                <a:ea typeface="+mn-ea"/>
              </a:rPr>
              <a:t>Find your scheduled pending</a:t>
            </a:r>
            <a:r>
              <a:rPr lang="en-US" sz="1000" b="0" i="0" kern="1200" baseline="0" dirty="0">
                <a:solidFill>
                  <a:schemeClr val="tx1"/>
                </a:solidFill>
                <a:latin typeface="Salesforce Sans" panose="020B0505020202020203" pitchFamily="34" charset="0"/>
                <a:ea typeface="+mn-ea"/>
              </a:rPr>
              <a:t> process builder actions in the Paused and Waiting Interviews queue. </a:t>
            </a:r>
            <a:endParaRPr lang="en-US" sz="1000" b="0" i="0" kern="1200" dirty="0">
              <a:solidFill>
                <a:schemeClr val="tx1"/>
              </a:solidFill>
              <a:latin typeface="Salesforce Sans" panose="020B0505020202020203" pitchFamily="34" charset="0"/>
              <a:ea typeface="+mn-ea"/>
            </a:endParaRPr>
          </a:p>
          <a:p>
            <a:pPr lvl="1"/>
            <a:endParaRPr lang="en-US" sz="1000" b="0" i="0" kern="1200" dirty="0">
              <a:solidFill>
                <a:schemeClr val="tx1"/>
              </a:solidFill>
              <a:latin typeface="Salesforce Sans" panose="020B0505020202020203" pitchFamily="34" charset="0"/>
              <a:ea typeface="+mn-ea"/>
            </a:endParaRPr>
          </a:p>
          <a:p>
            <a:pPr marL="231775" lvl="2" indent="0">
              <a:buNone/>
            </a:pPr>
            <a:endParaRPr lang="en-US" baseline="0" dirty="0">
              <a:latin typeface="Salesforce Sans" panose="020B0505020202020203" pitchFamily="34" charset="0"/>
            </a:endParaRPr>
          </a:p>
          <a:p>
            <a:pPr marL="0" lvl="1" indent="0" defTabSz="946678">
              <a:buNone/>
              <a:defRPr/>
            </a:pPr>
            <a:endParaRPr lang="en-US" dirty="0">
              <a:latin typeface="Salesforce Sans" panose="020B0505020202020203" pitchFamily="34" charset="0"/>
            </a:endParaRPr>
          </a:p>
          <a:p>
            <a:pPr marL="0" lvl="1" indent="0" defTabSz="946678">
              <a:buNone/>
              <a:defRPr/>
            </a:pPr>
            <a:r>
              <a:rPr lang="en-US" dirty="0">
                <a:latin typeface="Salesforce Sans" panose="020B0505020202020203" pitchFamily="34" charset="0"/>
              </a:rPr>
              <a:t>Search</a:t>
            </a:r>
            <a:r>
              <a:rPr lang="en-US" baseline="0" dirty="0">
                <a:latin typeface="Salesforce Sans" panose="020B0505020202020203" pitchFamily="34" charset="0"/>
              </a:rPr>
              <a:t> Help &amp; Training for Process Limits and Considerations to see a complete list.</a:t>
            </a:r>
          </a:p>
          <a:p>
            <a:pPr marL="0" lvl="1" indent="0" defTabSz="946678">
              <a:buNone/>
              <a:defRPr/>
            </a:pPr>
            <a:endParaRPr lang="en-US" baseline="0" dirty="0">
              <a:latin typeface="Salesforce Sans" panose="020B0505020202020203" pitchFamily="34" charset="0"/>
            </a:endParaRPr>
          </a:p>
          <a:p>
            <a:pPr marL="0" lvl="1" indent="0" defTabSz="946678">
              <a:buNone/>
              <a:defRPr/>
            </a:pPr>
            <a:r>
              <a:rPr lang="en-US" b="1" baseline="0" dirty="0">
                <a:latin typeface="Salesforce Sans" panose="020B0505020202020203" pitchFamily="34" charset="0"/>
              </a:rPr>
              <a:t>Extra Materials:</a:t>
            </a:r>
          </a:p>
          <a:p>
            <a:pPr marL="236670" lvl="1" indent="-236670" defTabSz="946678">
              <a:defRPr/>
            </a:pPr>
            <a:r>
              <a:rPr lang="en-US" baseline="0" dirty="0">
                <a:latin typeface="Salesforce Sans" panose="020B0505020202020203" pitchFamily="34" charset="0"/>
              </a:rPr>
              <a:t>Under-the-hood, </a:t>
            </a:r>
            <a:r>
              <a:rPr lang="en-US" baseline="0" dirty="0" err="1">
                <a:latin typeface="Salesforce Sans" panose="020B0505020202020203" pitchFamily="34" charset="0"/>
              </a:rPr>
              <a:t>Salesforce</a:t>
            </a:r>
            <a:r>
              <a:rPr lang="en-US" baseline="0" dirty="0">
                <a:latin typeface="Salesforce Sans" panose="020B0505020202020203" pitchFamily="34" charset="0"/>
              </a:rPr>
              <a:t> uses Visual Workflow to implement processes. This is why scheduled actions appear in the Paused and Waiting Interviews list of Flows.</a:t>
            </a:r>
          </a:p>
          <a:p>
            <a:pPr marL="236670" lvl="1" indent="-236670" defTabSz="946678">
              <a:defRPr/>
            </a:pPr>
            <a:r>
              <a:rPr lang="en-US" dirty="0">
                <a:solidFill>
                  <a:srgbClr val="FF0000"/>
                </a:solidFill>
                <a:latin typeface="Salesforce Sans" panose="020B0505020202020203" pitchFamily="34" charset="0"/>
              </a:rPr>
              <a:t>When importing dat</a:t>
            </a:r>
            <a:r>
              <a:rPr lang="en-US" baseline="0" dirty="0">
                <a:solidFill>
                  <a:srgbClr val="FF0000"/>
                </a:solidFill>
                <a:latin typeface="Salesforce Sans" panose="020B0505020202020203" pitchFamily="34" charset="0"/>
              </a:rPr>
              <a:t>a using the Data Import Wizard, you can choose to trigger workflow rules. When this option is selected, Salesforce will </a:t>
            </a:r>
            <a:r>
              <a:rPr lang="en-US" dirty="0">
                <a:latin typeface="Salesforce Sans" panose="020B0505020202020203" pitchFamily="34" charset="0"/>
              </a:rPr>
              <a:t>trigger workflow rules and processes for new and updated records that match the criteria.</a:t>
            </a:r>
          </a:p>
          <a:p>
            <a:pPr marL="236670" lvl="1" indent="-236670" defTabSz="946678">
              <a:defRPr/>
            </a:pPr>
            <a:endParaRPr lang="en-US" baseline="0" dirty="0">
              <a:solidFill>
                <a:srgbClr val="FF0000"/>
              </a:solidFill>
              <a:latin typeface="Salesforce Sans" panose="020B0505020202020203" pitchFamily="34"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800" dirty="0">
                <a:latin typeface="Salesforce Sans" panose="020B0505020202020203" pitchFamily="34" charset="0"/>
              </a:rPr>
              <a:t>© Copyright 2017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800"/>
              <a:pPr algn="ctr"/>
              <a:t>440</a:t>
            </a:fld>
            <a:endParaRPr lang="en-US" sz="8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800" dirty="0">
                <a:latin typeface="Salesforce Sans" panose="020B0505020202020203" pitchFamily="34" charset="0"/>
              </a:rPr>
              <a:t>Administration Essentials for Experienced Admins</a:t>
            </a:r>
          </a:p>
        </p:txBody>
      </p:sp>
    </p:spTree>
    <p:extLst>
      <p:ext uri="{BB962C8B-B14F-4D97-AF65-F5344CB8AC3E}">
        <p14:creationId xmlns:p14="http://schemas.microsoft.com/office/powerpoint/2010/main" val="4273518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78673416"/>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4" name="Rectangle 3"/>
          <p:cNvSpPr>
            <a:spLocks noGrp="1" noChangeArrowheads="1"/>
          </p:cNvSpPr>
          <p:nvPr>
            <p:ph type="body" idx="1"/>
          </p:nvPr>
        </p:nvSpPr>
        <p:spPr>
          <a:xfrm>
            <a:off x="406401" y="4800601"/>
            <a:ext cx="6502400" cy="4249712"/>
          </a:xfrm>
          <a:prstGeom prst="rect">
            <a:avLst/>
          </a:prstGeom>
        </p:spPr>
        <p:txBody>
          <a:bodyPr lIns="94668" tIns="47334" rIns="94668" bIns="47334">
            <a:normAutofit/>
          </a:bodyPr>
          <a:lstStyle/>
          <a:p>
            <a:pPr eaLnBrk="1" hangingPunct="1"/>
            <a:r>
              <a:rPr lang="en-US" dirty="0">
                <a:ea typeface="MS PGothic" charset="-128"/>
              </a:rPr>
              <a:t>The Schedule</a:t>
            </a:r>
            <a:r>
              <a:rPr lang="en-US" baseline="0" dirty="0">
                <a:ea typeface="MS PGothic" charset="-128"/>
              </a:rPr>
              <a:t> Action Block randomly disappears. This is not fixable. We will keep you posted on any updates.</a:t>
            </a:r>
            <a:endParaRPr lang="en-US" dirty="0">
              <a:ea typeface="MS PGothic" charset="-128"/>
            </a:endParaRP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a:pPr algn="ctr"/>
              <a:t>441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0388929"/>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9397633"/>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12800197"/>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t>Automating leads</a:t>
            </a:r>
            <a:r>
              <a:rPr lang="en-US" baseline="0" dirty="0"/>
              <a:t> uses a web to lead form, that then pushes any lead data received on a website into Salesforce. These new leads are assigned using assignment rules and can go to individuals or queues.</a:t>
            </a:r>
          </a:p>
          <a:p>
            <a:r>
              <a:rPr lang="en-US" dirty="0"/>
              <a:t>Web-to-lead will generate up to 500 new leads per day.</a:t>
            </a:r>
          </a:p>
          <a:p>
            <a:r>
              <a:rPr lang="en-US" baseline="0" dirty="0"/>
              <a:t>An auto-response rule automates sending a template email response to these new leads, for example: thanking them for their interest, or notifying them of a current promotion.</a:t>
            </a:r>
            <a:endParaRPr lang="en-US" dirty="0"/>
          </a:p>
          <a:p>
            <a:r>
              <a:rPr lang="en-US" dirty="0">
                <a:solidFill>
                  <a:srgbClr val="000000"/>
                </a:solidFill>
                <a:ea typeface="Arial" pitchFamily="-112" charset="0"/>
                <a:cs typeface="Arial" pitchFamily="-112" charset="0"/>
                <a:sym typeface="Arial" pitchFamily="-112" charset="0"/>
              </a:rPr>
              <a:t>Remind students</a:t>
            </a:r>
            <a:r>
              <a:rPr lang="en-US" baseline="0" dirty="0">
                <a:solidFill>
                  <a:srgbClr val="000000"/>
                </a:solidFill>
                <a:ea typeface="Arial" pitchFamily="-112" charset="0"/>
                <a:cs typeface="Arial" pitchFamily="-112" charset="0"/>
                <a:sym typeface="Arial" pitchFamily="-112" charset="0"/>
              </a:rPr>
              <a:t> that cases work the same way and will be covered in the next module.</a:t>
            </a:r>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29170683"/>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marL="245334" lvl="1" indent="-245334" defTabSz="981334">
              <a:buFont typeface="+mj-lt"/>
              <a:buAutoNum type="arabicPeriod"/>
              <a:defRPr/>
            </a:pPr>
            <a:r>
              <a:rPr lang="en-US" dirty="0">
                <a:latin typeface="Salesforce Sans" panose="020B0505020202020203" pitchFamily="34" charset="0"/>
              </a:rPr>
              <a:t>In the exercise that follows, we will not need to create any custom fields</a:t>
            </a:r>
            <a:r>
              <a:rPr lang="en-US" baseline="0" dirty="0">
                <a:latin typeface="Salesforce Sans" panose="020B0505020202020203" pitchFamily="34" charset="0"/>
              </a:rPr>
              <a:t> but the students will map a custom lead field, Region, to the custom Account field Region that was created in module 5.</a:t>
            </a:r>
            <a:endParaRPr lang="en-US" dirty="0">
              <a:latin typeface="Salesforce Sans" panose="020B0505020202020203" pitchFamily="34" charset="0"/>
            </a:endParaRPr>
          </a:p>
          <a:p>
            <a:pPr marL="245334" lvl="1" indent="-245334" defTabSz="981334">
              <a:buFont typeface="+mj-lt"/>
              <a:buAutoNum type="arabicPeriod"/>
              <a:defRPr/>
            </a:pPr>
            <a:r>
              <a:rPr lang="en-US" baseline="0" dirty="0">
                <a:latin typeface="Salesforce Sans" panose="020B0505020202020203" pitchFamily="34" charset="0"/>
              </a:rPr>
              <a:t>We will create queues for the US and EMEA sales teams.</a:t>
            </a:r>
          </a:p>
          <a:p>
            <a:pPr marL="245334" lvl="1" indent="-245334" defTabSz="981334">
              <a:buFont typeface="+mj-lt"/>
              <a:buAutoNum type="arabicPeriod"/>
              <a:defRPr/>
            </a:pPr>
            <a:r>
              <a:rPr lang="en-US" baseline="0" dirty="0">
                <a:latin typeface="Salesforce Sans" panose="020B0505020202020203" pitchFamily="34" charset="0"/>
              </a:rPr>
              <a:t>The email templates have already been created for the students. </a:t>
            </a:r>
          </a:p>
          <a:p>
            <a:pPr marL="245334" lvl="1" indent="-245334" defTabSz="981334">
              <a:buFont typeface="+mj-lt"/>
              <a:buAutoNum type="arabicPeriod"/>
              <a:defRPr/>
            </a:pPr>
            <a:r>
              <a:rPr lang="en-US" baseline="0" dirty="0">
                <a:latin typeface="Salesforce Sans" panose="020B0505020202020203" pitchFamily="34" charset="0"/>
              </a:rPr>
              <a:t>We will create an auto response rule.</a:t>
            </a:r>
          </a:p>
          <a:p>
            <a:pPr marL="245334" lvl="1" indent="-245334" defTabSz="981334">
              <a:buFont typeface="+mj-lt"/>
              <a:buAutoNum type="arabicPeriod"/>
              <a:defRPr/>
            </a:pPr>
            <a:r>
              <a:rPr lang="en-US" baseline="0" dirty="0">
                <a:solidFill>
                  <a:srgbClr val="000000"/>
                </a:solidFill>
                <a:latin typeface="Salesforce Sans" panose="020B0505020202020203" pitchFamily="34" charset="0"/>
                <a:ea typeface="Arial" pitchFamily="-112" charset="0"/>
                <a:cs typeface="Arial" pitchFamily="-112" charset="0"/>
                <a:sym typeface="Arial" pitchFamily="-112" charset="0"/>
              </a:rPr>
              <a:t>When we enable web to lead, we will also </a:t>
            </a:r>
            <a:r>
              <a:rPr lang="en-US" baseline="0" dirty="0">
                <a:solidFill>
                  <a:schemeClr val="tx1"/>
                </a:solidFill>
                <a:latin typeface="Salesforce Sans" panose="020B0505020202020203" pitchFamily="34" charset="0"/>
                <a:ea typeface="+mn-ea"/>
                <a:sym typeface="Arial" pitchFamily="-112" charset="0"/>
              </a:rPr>
              <a:t>c</a:t>
            </a:r>
            <a:r>
              <a:rPr lang="en-US" dirty="0">
                <a:latin typeface="Salesforce Sans" panose="020B0505020202020203" pitchFamily="34" charset="0"/>
              </a:rPr>
              <a:t>ustomize the lead or Support Settings to select the default owner of leads or cases that fail to meet the criteria in your assignment rule.</a:t>
            </a:r>
            <a:endParaRPr lang="en-US" dirty="0">
              <a:solidFill>
                <a:srgbClr val="000000"/>
              </a:solidFill>
              <a:latin typeface="Salesforce Sans" panose="020B0505020202020203" pitchFamily="34" charset="0"/>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25777025"/>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We have created several custom</a:t>
            </a:r>
            <a:r>
              <a:rPr lang="en-US" baseline="0" dirty="0">
                <a:solidFill>
                  <a:srgbClr val="000000"/>
                </a:solidFill>
                <a:ea typeface="Arial" pitchFamily="-112" charset="0"/>
                <a:cs typeface="Arial" pitchFamily="-112" charset="0"/>
                <a:sym typeface="Arial" pitchFamily="-112" charset="0"/>
              </a:rPr>
              <a:t> fields on the account object: Region, Zone, Has Support Plan?, Support Plan Expiration</a:t>
            </a:r>
          </a:p>
          <a:p>
            <a:r>
              <a:rPr lang="en-US" baseline="0" dirty="0">
                <a:solidFill>
                  <a:srgbClr val="000000"/>
                </a:solidFill>
                <a:ea typeface="Arial" pitchFamily="-112" charset="0"/>
                <a:cs typeface="Arial" pitchFamily="-112" charset="0"/>
                <a:sym typeface="Arial" pitchFamily="-112" charset="0"/>
              </a:rPr>
              <a:t>Are any of these available at the lead stage?</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04185419"/>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87626548"/>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t>When setting up a queue, you also specify the</a:t>
            </a:r>
            <a:r>
              <a:rPr lang="en-US" baseline="0" dirty="0"/>
              <a:t> email actions whenever a notification needs to be sent. The options are:</a:t>
            </a:r>
          </a:p>
          <a:p>
            <a:r>
              <a:rPr lang="en-US" dirty="0"/>
              <a:t>To notify a single email address, add an email address to Queue Email. This can be an email address for an individual user or an email distribution list.</a:t>
            </a:r>
          </a:p>
          <a:p>
            <a:r>
              <a:rPr lang="en-US" dirty="0"/>
              <a:t>To notify all queue</a:t>
            </a:r>
            <a:r>
              <a:rPr lang="en-US" baseline="0" dirty="0"/>
              <a:t> </a:t>
            </a:r>
            <a:r>
              <a:rPr lang="en-US" dirty="0"/>
              <a:t>members individually, leave queue</a:t>
            </a:r>
            <a:r>
              <a:rPr lang="en-US" baseline="0" dirty="0"/>
              <a:t> </a:t>
            </a:r>
            <a:r>
              <a:rPr lang="en-US" dirty="0"/>
              <a:t>email blank and check Send Email to Members.</a:t>
            </a:r>
          </a:p>
          <a:p>
            <a:r>
              <a:rPr lang="en-US" dirty="0"/>
              <a:t>To notify both the queue email address (individual or distribution list), enter in both a queue email AND check Send Email to Members.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50745058"/>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b="1" dirty="0"/>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Instructors</a:t>
            </a:r>
            <a:r>
              <a:rPr lang="en-US" b="0" baseline="0" dirty="0">
                <a:solidFill>
                  <a:srgbClr val="000000"/>
                </a:solidFill>
                <a:ea typeface="Arial" pitchFamily="-112" charset="0"/>
                <a:cs typeface="Arial" pitchFamily="-112" charset="0"/>
                <a:sym typeface="Arial" pitchFamily="-112" charset="0"/>
              </a:rPr>
              <a:t> may wish to demonstrate that as of the Summer ‘15 release, it is possible to</a:t>
            </a:r>
            <a:r>
              <a:rPr lang="en-US" b="0" dirty="0">
                <a:solidFill>
                  <a:srgbClr val="000000"/>
                </a:solidFill>
                <a:ea typeface="Arial" pitchFamily="-112" charset="0"/>
                <a:cs typeface="Arial" pitchFamily="-112" charset="0"/>
                <a:sym typeface="Arial" pitchFamily="-112" charset="0"/>
              </a:rPr>
              <a:t> force case assignment rules</a:t>
            </a:r>
            <a:r>
              <a:rPr lang="en-US" b="0" baseline="0" dirty="0">
                <a:solidFill>
                  <a:srgbClr val="000000"/>
                </a:solidFill>
                <a:ea typeface="Arial" pitchFamily="-112" charset="0"/>
                <a:cs typeface="Arial" pitchFamily="-112" charset="0"/>
                <a:sym typeface="Arial" pitchFamily="-112" charset="0"/>
              </a:rPr>
              <a:t> by </a:t>
            </a:r>
            <a:r>
              <a:rPr lang="en-US" b="0" dirty="0">
                <a:solidFill>
                  <a:srgbClr val="000000"/>
                </a:solidFill>
                <a:ea typeface="Arial" pitchFamily="-112" charset="0"/>
                <a:cs typeface="Arial" pitchFamily="-112" charset="0"/>
                <a:sym typeface="Arial" pitchFamily="-112" charset="0"/>
              </a:rPr>
              <a:t>selecting Default under the Lead/Case Assignment Checkbox</a:t>
            </a:r>
            <a:r>
              <a:rPr lang="en-US" b="0" baseline="0" dirty="0">
                <a:solidFill>
                  <a:srgbClr val="000000"/>
                </a:solidFill>
                <a:ea typeface="Arial" pitchFamily="-112" charset="0"/>
                <a:cs typeface="Arial" pitchFamily="-112" charset="0"/>
                <a:sym typeface="Arial" pitchFamily="-112" charset="0"/>
              </a:rPr>
              <a:t> (on the Page Layout properties). </a:t>
            </a:r>
            <a:r>
              <a:rPr lang="en-US" b="0" dirty="0">
                <a:solidFill>
                  <a:srgbClr val="000000"/>
                </a:solidFill>
                <a:ea typeface="Arial" pitchFamily="-112" charset="0"/>
                <a:cs typeface="Arial" pitchFamily="-112" charset="0"/>
                <a:sym typeface="Arial" pitchFamily="-112" charset="0"/>
              </a:rPr>
              <a:t>This means end users won’t see any option to turn off case assignment when editing a Lead or Case. You can also decide to include the Assign using active assignment rules checkbox by selecting Show on the edit page. </a:t>
            </a:r>
            <a:r>
              <a:rPr lang="en-US" b="1" dirty="0">
                <a:solidFill>
                  <a:srgbClr val="000000"/>
                </a:solidFill>
                <a:ea typeface="Arial" pitchFamily="-112" charset="0"/>
                <a:cs typeface="Arial" pitchFamily="-112" charset="0"/>
                <a:sym typeface="Arial" pitchFamily="-112" charset="0"/>
              </a:rPr>
              <a:t>If you select both options, the assignment checkbox is displayed and is checked by default.</a:t>
            </a:r>
            <a:r>
              <a:rPr lang="en-US" b="0" dirty="0">
                <a:solidFill>
                  <a:srgbClr val="000000"/>
                </a:solidFill>
                <a:ea typeface="Arial" pitchFamily="-112" charset="0"/>
                <a:cs typeface="Arial" pitchFamily="-112" charset="0"/>
                <a:sym typeface="Arial" pitchFamily="-112" charset="0"/>
              </a:rPr>
              <a:t> The default setting will force the assignment rule to run unless you also display the checkbox and a user manually deselects the checkbox.</a:t>
            </a:r>
          </a:p>
          <a:p>
            <a:pPr defTabSz="981334">
              <a:spcBef>
                <a:spcPts val="0"/>
              </a:spcBef>
              <a:buClrTx/>
              <a:defRPr/>
            </a:pPr>
            <a:endParaRPr lang="en-US" dirty="0"/>
          </a:p>
          <a:p>
            <a:pPr defTabSz="981334">
              <a:spcBef>
                <a:spcPts val="0"/>
              </a:spcBef>
              <a:buClrTx/>
              <a:defRPr/>
            </a:pP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449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09633921"/>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3456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46</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74368315"/>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The website is currently only in English,</a:t>
            </a:r>
            <a:r>
              <a:rPr lang="en-US" baseline="0" dirty="0">
                <a:solidFill>
                  <a:srgbClr val="000000"/>
                </a:solidFill>
                <a:ea typeface="Arial" pitchFamily="-112" charset="0"/>
                <a:cs typeface="Arial" pitchFamily="-112" charset="0"/>
                <a:sym typeface="Arial" pitchFamily="-112" charset="0"/>
              </a:rPr>
              <a:t> so we are only gathering leads from a US or an EMEA audience.  </a:t>
            </a:r>
            <a:endParaRPr lang="en-US"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5826777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b="1" dirty="0">
              <a:solidFill>
                <a:srgbClr val="000000"/>
              </a:solidFill>
              <a:ea typeface="Arial" pitchFamily="-112" charset="0"/>
              <a:cs typeface="Arial" pitchFamily="-112" charset="0"/>
              <a:sym typeface="Arial" pitchFamily="-112" charset="0"/>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rgbClr val="000000"/>
                </a:solidFill>
                <a:ea typeface="Arial" pitchFamily="-112" charset="0"/>
                <a:cs typeface="Arial" pitchFamily="-112" charset="0"/>
                <a:sym typeface="Arial" pitchFamily="-112" charset="0"/>
              </a:rPr>
              <a:t>Instructors may wish to </a:t>
            </a:r>
            <a:r>
              <a:rPr lang="en-US" b="0" baseline="0" dirty="0">
                <a:solidFill>
                  <a:srgbClr val="000000"/>
                </a:solidFill>
                <a:ea typeface="Arial" pitchFamily="-112" charset="0"/>
                <a:cs typeface="Arial" pitchFamily="-112" charset="0"/>
                <a:sym typeface="Arial" pitchFamily="-112" charset="0"/>
              </a:rPr>
              <a:t>demonstrate how to set the Assign Using Active Lead Assignment Rule checkbox to default as Active by </a:t>
            </a:r>
            <a:r>
              <a:rPr lang="en-US" b="1" dirty="0">
                <a:solidFill>
                  <a:schemeClr val="tx1"/>
                </a:solidFill>
              </a:rPr>
              <a:t>Setup | Customize | Leads | Page Layouts</a:t>
            </a:r>
            <a:r>
              <a:rPr lang="en-US" b="1" baseline="0" dirty="0">
                <a:solidFill>
                  <a:srgbClr val="000000"/>
                </a:solidFill>
                <a:ea typeface="Arial" pitchFamily="-112" charset="0"/>
                <a:cs typeface="Arial" pitchFamily="-112" charset="0"/>
                <a:sym typeface="Arial" pitchFamily="-112" charset="0"/>
              </a:rPr>
              <a:t> </a:t>
            </a:r>
            <a:r>
              <a:rPr lang="en-US" b="0" baseline="0" dirty="0">
                <a:solidFill>
                  <a:srgbClr val="000000"/>
                </a:solidFill>
                <a:ea typeface="Arial" pitchFamily="-112" charset="0"/>
                <a:cs typeface="Arial" pitchFamily="-112" charset="0"/>
                <a:sym typeface="Arial" pitchFamily="-112" charset="0"/>
              </a:rPr>
              <a:t>and choosing </a:t>
            </a:r>
            <a:r>
              <a:rPr lang="en-US" b="1" baseline="0" dirty="0">
                <a:solidFill>
                  <a:srgbClr val="000000"/>
                </a:solidFill>
                <a:ea typeface="Arial" pitchFamily="-112" charset="0"/>
                <a:cs typeface="Arial" pitchFamily="-112" charset="0"/>
                <a:sym typeface="Arial" pitchFamily="-112" charset="0"/>
              </a:rPr>
              <a:t>Layout Properties</a:t>
            </a:r>
            <a:r>
              <a:rPr lang="en-US" b="0" baseline="0" dirty="0">
                <a:solidFill>
                  <a:srgbClr val="000000"/>
                </a:solidFill>
                <a:ea typeface="Arial" pitchFamily="-112" charset="0"/>
                <a:cs typeface="Arial" pitchFamily="-112" charset="0"/>
                <a:sym typeface="Arial" pitchFamily="-112" charset="0"/>
              </a:rPr>
              <a:t>.  Select both </a:t>
            </a:r>
            <a:r>
              <a:rPr lang="en-US" b="1" baseline="0" dirty="0">
                <a:solidFill>
                  <a:srgbClr val="000000"/>
                </a:solidFill>
                <a:ea typeface="Arial" pitchFamily="-112" charset="0"/>
                <a:cs typeface="Arial" pitchFamily="-112" charset="0"/>
                <a:sym typeface="Arial" pitchFamily="-112" charset="0"/>
              </a:rPr>
              <a:t>Show on Edit Page </a:t>
            </a:r>
            <a:r>
              <a:rPr lang="en-US" b="0" baseline="0" dirty="0">
                <a:solidFill>
                  <a:srgbClr val="000000"/>
                </a:solidFill>
                <a:ea typeface="Arial" pitchFamily="-112" charset="0"/>
                <a:cs typeface="Arial" pitchFamily="-112" charset="0"/>
                <a:sym typeface="Arial" pitchFamily="-112" charset="0"/>
              </a:rPr>
              <a:t>and </a:t>
            </a:r>
            <a:r>
              <a:rPr lang="en-US" b="1" baseline="0" dirty="0">
                <a:solidFill>
                  <a:srgbClr val="000000"/>
                </a:solidFill>
                <a:ea typeface="Arial" pitchFamily="-112" charset="0"/>
                <a:cs typeface="Arial" pitchFamily="-112" charset="0"/>
                <a:sym typeface="Arial" pitchFamily="-112" charset="0"/>
              </a:rPr>
              <a:t>Default</a:t>
            </a:r>
            <a:r>
              <a:rPr lang="en-US" b="0" baseline="0" dirty="0">
                <a:solidFill>
                  <a:srgbClr val="000000"/>
                </a:solidFill>
                <a:ea typeface="Arial" pitchFamily="-112" charset="0"/>
                <a:cs typeface="Arial" pitchFamily="-112" charset="0"/>
                <a:sym typeface="Arial" pitchFamily="-112" charset="0"/>
              </a:rPr>
              <a:t> to force the option to be active.</a:t>
            </a:r>
          </a:p>
          <a:p>
            <a:endParaRPr lang="en-US" b="1" baseline="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70827575"/>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pPr defTabSz="981334">
              <a:defRPr/>
            </a:pPr>
            <a:r>
              <a:rPr lang="en-US" dirty="0"/>
              <a:t>With cases, you will also designate templates to be used as the case moves through the business process, from received, to assigned, to escalated, and so forth.  </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r>
              <a:rPr lang="en-US" dirty="0"/>
              <a:t>The email responses are tracked in the Activity History related list of the lead or contact and the Email related list on cases.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38871291"/>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r>
              <a:rPr lang="en-US" sz="1000" b="0" i="0" u="none" strike="noStrike" kern="1200" baseline="0" dirty="0">
                <a:solidFill>
                  <a:schemeClr val="tx1"/>
                </a:solidFill>
                <a:ea typeface="+mn-ea"/>
              </a:rPr>
              <a:t>If you select </a:t>
            </a:r>
            <a:r>
              <a:rPr lang="en-US" sz="1000" b="1" i="0" u="none" strike="noStrike" kern="1200" baseline="0" dirty="0">
                <a:solidFill>
                  <a:schemeClr val="tx1"/>
                </a:solidFill>
                <a:ea typeface="+mn-ea"/>
              </a:rPr>
              <a:t>Send response to all recipients </a:t>
            </a:r>
            <a:r>
              <a:rPr lang="en-US" sz="1000" b="0" i="0" u="none" strike="noStrike" kern="1200" baseline="0" dirty="0">
                <a:solidFill>
                  <a:schemeClr val="tx1"/>
                </a:solidFill>
                <a:ea typeface="+mn-ea"/>
              </a:rPr>
              <a:t>on the rule entry edit page for an Email-to-Case auto-response rule, you can now send Email-to-Case auto-response messages not only to the customer who submitted the case by email, but also to any email addresses included on the To or Cc line of the original message.</a:t>
            </a:r>
          </a:p>
          <a:p>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15577605"/>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t>The Default Lead Creator will be listed as the creator of online leads and will appear as the sender of email responses. This user must have the System Administrator profile or the “Modify All Data” and “Send Email” permissions.</a:t>
            </a:r>
          </a:p>
          <a:p>
            <a:r>
              <a:rPr lang="en-US" dirty="0"/>
              <a:t>Leave this option blank if you do not wish to send emails when no response rules apply. </a:t>
            </a:r>
          </a:p>
          <a:p>
            <a:pPr defTabSz="981334">
              <a:spcBef>
                <a:spcPts val="0"/>
              </a:spcBef>
              <a:buClrTx/>
              <a:defRPr/>
            </a:pPr>
            <a:endParaRPr lang="en-US" dirty="0"/>
          </a:p>
          <a:p>
            <a:pPr defTabSz="981334">
              <a:spcBef>
                <a:spcPts val="0"/>
              </a:spcBef>
              <a:buClrTx/>
              <a:defRPr/>
            </a:pPr>
            <a:r>
              <a:rPr lang="en-US" dirty="0"/>
              <a:t>Enabling web-to-case is similar but there are several more template options that need to be designated. In addition, the default Case Status is set on the Web-to-Case setup page rather than from the Case Status field</a:t>
            </a:r>
            <a:r>
              <a:rPr lang="en-US" baseline="0" dirty="0"/>
              <a:t> itself, as it is for leads.</a:t>
            </a:r>
            <a:endParaRPr lang="en-US" dirty="0"/>
          </a:p>
          <a:p>
            <a:pPr defTabSz="981334">
              <a:spcBef>
                <a:spcPts val="0"/>
              </a:spcBef>
              <a:buClrTx/>
              <a:defRPr/>
            </a:pPr>
            <a:r>
              <a:rPr lang="en-US" dirty="0"/>
              <a:t>The default lead/case owner must be someone who has</a:t>
            </a:r>
            <a:r>
              <a:rPr lang="en-US" baseline="0" dirty="0"/>
              <a:t> </a:t>
            </a:r>
            <a:r>
              <a:rPr lang="en-US" dirty="0"/>
              <a:t>both the “Modify All Data” and “Send Email” permissions.</a:t>
            </a:r>
          </a:p>
          <a:p>
            <a:pPr defTabSz="981334">
              <a:spcBef>
                <a:spcPts val="0"/>
              </a:spcBef>
              <a:buClrTx/>
              <a:defRPr/>
            </a:pPr>
            <a:r>
              <a:rPr lang="en-US" dirty="0"/>
              <a:t>Enabling Web-to-case is found under</a:t>
            </a:r>
            <a:r>
              <a:rPr lang="en-US" baseline="0" dirty="0"/>
              <a:t> </a:t>
            </a:r>
            <a:r>
              <a:rPr lang="en-US" b="1" dirty="0">
                <a:solidFill>
                  <a:schemeClr val="tx1"/>
                </a:solidFill>
              </a:rPr>
              <a:t>Setup | Customize | Self-Service | Web-to-Case. </a:t>
            </a:r>
          </a:p>
          <a:p>
            <a:r>
              <a:rPr lang="en-US" sz="1000" b="0" i="0" u="none" strike="noStrike" kern="1200" baseline="0" dirty="0">
                <a:solidFill>
                  <a:schemeClr val="tx1"/>
                </a:solidFill>
                <a:ea typeface="+mn-ea"/>
              </a:rPr>
              <a:t>The Web-to-Case HTML Generator is now located in its own node in Setup, under </a:t>
            </a:r>
            <a:r>
              <a:rPr lang="en-US" sz="1000" b="1" i="0" u="none" strike="noStrike" kern="1200" baseline="0" dirty="0">
                <a:solidFill>
                  <a:schemeClr val="tx1"/>
                </a:solidFill>
                <a:ea typeface="+mn-ea"/>
              </a:rPr>
              <a:t>Customize </a:t>
            </a:r>
            <a:r>
              <a:rPr lang="en-US" b="1" dirty="0">
                <a:solidFill>
                  <a:schemeClr val="tx1"/>
                </a:solidFill>
              </a:rPr>
              <a:t>|</a:t>
            </a:r>
            <a:r>
              <a:rPr lang="en-US" sz="1000" b="1" i="0" u="none" strike="noStrike" kern="1200" baseline="0" dirty="0">
                <a:solidFill>
                  <a:schemeClr val="tx1"/>
                </a:solidFill>
                <a:ea typeface="+mn-ea"/>
              </a:rPr>
              <a:t> Self-Service </a:t>
            </a:r>
            <a:r>
              <a:rPr lang="en-US" b="1" dirty="0">
                <a:solidFill>
                  <a:schemeClr val="tx1"/>
                </a:solidFill>
              </a:rPr>
              <a:t>|</a:t>
            </a:r>
            <a:r>
              <a:rPr lang="en-US" sz="1000" b="1" i="0" u="none" strike="noStrike" kern="1200" baseline="0" dirty="0">
                <a:solidFill>
                  <a:schemeClr val="tx1"/>
                </a:solidFill>
                <a:ea typeface="+mn-ea"/>
              </a:rPr>
              <a:t> Web-to-Case HTML Generator.</a:t>
            </a:r>
            <a:endParaRPr lang="en-US" b="1" dirty="0">
              <a:solidFill>
                <a:schemeClr val="tx1"/>
              </a:solidFill>
            </a:endParaRPr>
          </a:p>
          <a:p>
            <a:pPr defTabSz="981334">
              <a:spcBef>
                <a:spcPts val="0"/>
              </a:spcBef>
              <a:buClrTx/>
              <a:defRPr/>
            </a:pPr>
            <a:r>
              <a:rPr lang="en-US" dirty="0">
                <a:solidFill>
                  <a:schemeClr val="tx1"/>
                </a:solidFill>
              </a:rPr>
              <a:t>Note: We’ll set up web-to-case later</a:t>
            </a:r>
            <a:r>
              <a:rPr lang="en-US" baseline="0" dirty="0">
                <a:solidFill>
                  <a:schemeClr val="tx1"/>
                </a:solidFill>
              </a:rPr>
              <a:t>.</a:t>
            </a:r>
            <a:endParaRPr lang="en-US" dirty="0">
              <a:solidFill>
                <a:schemeClr val="tx1"/>
              </a:solidFill>
            </a:endParaRPr>
          </a:p>
          <a:p>
            <a:pPr defTabSz="981334">
              <a:spcBef>
                <a:spcPts val="0"/>
              </a:spcBef>
              <a:buClrTx/>
              <a:defRPr/>
            </a:pPr>
            <a:endParaRPr lang="en-US" dirty="0"/>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70005535"/>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r>
              <a:rPr lang="en-US" b="0" dirty="0"/>
              <a:t>Mac</a:t>
            </a:r>
            <a:r>
              <a:rPr lang="en-US" b="0" baseline="0" dirty="0"/>
              <a:t> users will need to use </a:t>
            </a:r>
            <a:r>
              <a:rPr lang="en-US" b="0" baseline="0" dirty="0" err="1"/>
              <a:t>TextEdit</a:t>
            </a:r>
            <a:r>
              <a:rPr lang="en-US" b="0" baseline="0" dirty="0"/>
              <a:t> instead of Notepad:</a:t>
            </a:r>
          </a:p>
          <a:p>
            <a:pPr marL="228600" indent="-228600" defTabSz="981334">
              <a:spcBef>
                <a:spcPts val="0"/>
              </a:spcBef>
              <a:buClrTx/>
              <a:buFont typeface="+mj-lt"/>
              <a:buAutoNum type="arabicPeriod"/>
              <a:defRPr/>
            </a:pPr>
            <a:r>
              <a:rPr lang="en-US" b="0" baseline="0" dirty="0"/>
              <a:t>Open </a:t>
            </a:r>
            <a:r>
              <a:rPr lang="en-US" b="0" baseline="0" dirty="0" err="1"/>
              <a:t>TextEdit</a:t>
            </a:r>
            <a:r>
              <a:rPr lang="en-US" b="0" baseline="0" dirty="0"/>
              <a:t> and paste the HTML.</a:t>
            </a:r>
          </a:p>
          <a:p>
            <a:pPr marL="228600" indent="-228600" defTabSz="981334">
              <a:spcBef>
                <a:spcPts val="0"/>
              </a:spcBef>
              <a:buClrTx/>
              <a:buFont typeface="+mj-lt"/>
              <a:buAutoNum type="arabicPeriod"/>
              <a:defRPr/>
            </a:pPr>
            <a:r>
              <a:rPr lang="en-US" b="0" baseline="0" dirty="0"/>
              <a:t>From the Format menu, select </a:t>
            </a:r>
            <a:r>
              <a:rPr lang="en-US" b="1" baseline="0" dirty="0"/>
              <a:t>Make Plain Text</a:t>
            </a:r>
            <a:r>
              <a:rPr lang="en-US" b="0" baseline="0" dirty="0"/>
              <a:t>.</a:t>
            </a:r>
          </a:p>
          <a:p>
            <a:pPr marL="228600" indent="-228600" defTabSz="981334">
              <a:spcBef>
                <a:spcPts val="0"/>
              </a:spcBef>
              <a:buClrTx/>
              <a:buFont typeface="+mj-lt"/>
              <a:buAutoNum type="arabicPeriod"/>
              <a:defRPr/>
            </a:pPr>
            <a:r>
              <a:rPr lang="en-US" b="0" baseline="0" dirty="0"/>
              <a:t>Save with the HTML extension.</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18252277"/>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r>
              <a:rPr lang="en-US" b="0" dirty="0"/>
              <a:t>On</a:t>
            </a:r>
            <a:r>
              <a:rPr lang="en-US" b="0" baseline="0" dirty="0"/>
              <a:t> virtual, private, or internal courses you may have students using </a:t>
            </a:r>
            <a:r>
              <a:rPr lang="en-US" b="0" dirty="0"/>
              <a:t>Macs.</a:t>
            </a:r>
            <a:r>
              <a:rPr lang="en-US" b="0" baseline="0" dirty="0"/>
              <a:t> Before they start the exercise, tell them that steps 3F to 3L are based on Notepad in Windows. They should use </a:t>
            </a:r>
            <a:r>
              <a:rPr lang="en-US" b="0" baseline="0" dirty="0" err="1"/>
              <a:t>TextEdit</a:t>
            </a:r>
            <a:r>
              <a:rPr lang="en-US" b="0" baseline="0" dirty="0"/>
              <a:t> instead, as follows:</a:t>
            </a:r>
          </a:p>
          <a:p>
            <a:pPr marL="228600" indent="-228600" defTabSz="981334">
              <a:spcBef>
                <a:spcPts val="0"/>
              </a:spcBef>
              <a:buClrTx/>
              <a:buFont typeface="+mj-lt"/>
              <a:buAutoNum type="arabicPeriod"/>
              <a:defRPr/>
            </a:pPr>
            <a:r>
              <a:rPr lang="en-US" b="0" baseline="0" dirty="0"/>
              <a:t>Open </a:t>
            </a:r>
            <a:r>
              <a:rPr lang="en-US" b="0" baseline="0" dirty="0" err="1"/>
              <a:t>TextEdit</a:t>
            </a:r>
            <a:r>
              <a:rPr lang="en-US" b="0" baseline="0" dirty="0"/>
              <a:t> and paste the HTML.</a:t>
            </a:r>
          </a:p>
          <a:p>
            <a:pPr marL="228600" indent="-228600" defTabSz="981334">
              <a:spcBef>
                <a:spcPts val="0"/>
              </a:spcBef>
              <a:buClrTx/>
              <a:buFont typeface="+mj-lt"/>
              <a:buAutoNum type="arabicPeriod"/>
              <a:defRPr/>
            </a:pPr>
            <a:r>
              <a:rPr lang="en-US" b="0" baseline="0" dirty="0"/>
              <a:t>From the Format menu, select </a:t>
            </a:r>
            <a:r>
              <a:rPr lang="en-US" b="1" baseline="0" dirty="0"/>
              <a:t>Make Plain Text</a:t>
            </a:r>
            <a:r>
              <a:rPr lang="en-US" b="0" baseline="0" dirty="0"/>
              <a:t>.</a:t>
            </a:r>
          </a:p>
          <a:p>
            <a:pPr marL="228600" indent="-228600" defTabSz="981334">
              <a:spcBef>
                <a:spcPts val="0"/>
              </a:spcBef>
              <a:buClrTx/>
              <a:buFont typeface="+mj-lt"/>
              <a:buAutoNum type="arabicPeriod"/>
              <a:defRPr/>
            </a:pPr>
            <a:r>
              <a:rPr lang="en-US" b="0" baseline="0" dirty="0"/>
              <a:t>Save as “</a:t>
            </a:r>
            <a:r>
              <a:rPr lang="en-US" sz="1000" kern="1200" dirty="0">
                <a:solidFill>
                  <a:schemeClr val="tx1"/>
                </a:solidFill>
                <a:ea typeface="+mn-ea"/>
              </a:rPr>
              <a:t>Web to lead.html.”</a:t>
            </a:r>
            <a:endParaRPr lang="en-US" b="0" baseline="0"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93053747"/>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1"/>
            <a:ext cx="6502400" cy="4249712"/>
          </a:xfrm>
          <a:prstGeom prst="rect">
            <a:avLst/>
          </a:prstGeom>
        </p:spPr>
        <p:txBody>
          <a:bodyPr lIns="94668" tIns="47334" rIns="94668" bIns="47334">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If appropriate, have</a:t>
            </a:r>
            <a:r>
              <a:rPr lang="en-US" baseline="0" dirty="0">
                <a:solidFill>
                  <a:srgbClr val="000000"/>
                </a:solidFill>
                <a:ea typeface="Arial" pitchFamily="-112" charset="0"/>
                <a:cs typeface="Arial" pitchFamily="-112" charset="0"/>
                <a:sym typeface="Arial" pitchFamily="-112" charset="0"/>
              </a:rPr>
              <a:t> a discussion about the order prior to showing this slide. It’s a challenge, but with some guidance students might be able to work out logically which rules would fire in which order.</a:t>
            </a:r>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Salesforce processes rules in the following order: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Validation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Assignment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Auto-response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Workflow rules with immediate actions</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Processes with</a:t>
            </a:r>
            <a:r>
              <a:rPr lang="en-US" baseline="0" dirty="0">
                <a:solidFill>
                  <a:srgbClr val="000000"/>
                </a:solidFill>
                <a:latin typeface="Salesforce Sans" panose="020B0505020202020203" pitchFamily="34" charset="0"/>
                <a:ea typeface="Arial" pitchFamily="-112" charset="0"/>
                <a:cs typeface="Arial" pitchFamily="-112" charset="0"/>
                <a:sym typeface="Arial" pitchFamily="-112" charset="0"/>
              </a:rPr>
              <a:t> immediate actions (Process Builder)</a:t>
            </a:r>
            <a:endParaRPr lang="en-US" dirty="0">
              <a:solidFill>
                <a:srgbClr val="000000"/>
              </a:solidFill>
              <a:latin typeface="Salesforce Sans" panose="020B0505020202020203" pitchFamily="34" charset="0"/>
              <a:ea typeface="Arial" pitchFamily="-112" charset="0"/>
              <a:cs typeface="Arial" pitchFamily="-112" charset="0"/>
              <a:sym typeface="Arial" pitchFamily="-112" charset="0"/>
            </a:endParaRP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Escalation rules </a:t>
            </a:r>
          </a:p>
          <a:p>
            <a:r>
              <a:rPr lang="en-US" dirty="0">
                <a:solidFill>
                  <a:srgbClr val="000000"/>
                </a:solidFill>
                <a:ea typeface="Arial" pitchFamily="-112" charset="0"/>
                <a:cs typeface="Arial" pitchFamily="-112" charset="0"/>
                <a:sym typeface="Arial" pitchFamily="-112" charset="0"/>
              </a:rPr>
              <a:t>Within a workflow rule, there is no guarantee as to the order in which actions are executed. Field update actions are executed first, followed by other actions.</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NOTE: I</a:t>
            </a:r>
            <a:r>
              <a:rPr lang="en-US" dirty="0"/>
              <a:t>f you use assignment rules to change case ownership, the escalation rules are evaluated before any assignment rules.</a:t>
            </a:r>
          </a:p>
          <a:p>
            <a:endParaRPr lang="en-US" dirty="0">
              <a:solidFill>
                <a:srgbClr val="000000"/>
              </a:solidFill>
              <a:ea typeface="Arial" pitchFamily="-112" charset="0"/>
              <a:cs typeface="Arial" pitchFamily="-112" charset="0"/>
              <a:sym typeface="Arial" pitchFamily="-112"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a:pPr algn="ctr"/>
              <a:t>458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75254300"/>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a:bodyPr>
          <a:lstStyle/>
          <a:p>
            <a:pPr defTabSz="981334">
              <a:spcBef>
                <a:spcPts val="0"/>
              </a:spcBef>
              <a:buClrTx/>
              <a:defRPr/>
            </a:pPr>
            <a:r>
              <a:rPr lang="en-US" b="1" dirty="0"/>
              <a:t>Teaching Points</a:t>
            </a:r>
          </a:p>
          <a:p>
            <a:pPr defTabSz="981334">
              <a:spcBef>
                <a:spcPts val="0"/>
              </a:spcBef>
              <a:buClrTx/>
              <a:defRPr/>
            </a:pPr>
            <a:r>
              <a:rPr lang="en-US" sz="1000" b="0" i="0" kern="1200" dirty="0">
                <a:solidFill>
                  <a:schemeClr val="tx1"/>
                </a:solidFill>
                <a:ea typeface="+mn-ea"/>
              </a:rPr>
              <a:t>For Spring ‘14, all English ADM201 classes must use the Knowledge Check Manager in place of this slide. </a:t>
            </a:r>
            <a:r>
              <a:rPr lang="en-US" dirty="0"/>
              <a:t/>
            </a:r>
            <a:br>
              <a:rPr lang="en-US" dirty="0"/>
            </a:br>
            <a:r>
              <a:rPr lang="en-US" dirty="0"/>
              <a:t/>
            </a:r>
            <a:br>
              <a:rPr lang="en-US" dirty="0"/>
            </a:br>
            <a:r>
              <a:rPr lang="en-US" sz="1000" b="0" i="0" kern="1200" dirty="0">
                <a:solidFill>
                  <a:schemeClr val="tx1"/>
                </a:solidFill>
                <a:ea typeface="+mn-ea"/>
              </a:rPr>
              <a:t>1. What options are available when setting the evaluation criteria for a workflow rule? </a:t>
            </a:r>
            <a:r>
              <a:rPr lang="en-US" dirty="0"/>
              <a:t/>
            </a:r>
            <a:br>
              <a:rPr lang="en-US" dirty="0"/>
            </a:br>
            <a:r>
              <a:rPr lang="en-US" sz="1000" b="0" i="0" kern="1200" dirty="0">
                <a:solidFill>
                  <a:schemeClr val="tx1"/>
                </a:solidFill>
                <a:ea typeface="+mn-ea"/>
              </a:rPr>
              <a:t>The evaluation criteria determines which records the workflow rule will apply to. Depending on how the administrator sets the evaluation criteria, workflow rules are evaluated when the record is: </a:t>
            </a:r>
            <a:r>
              <a:rPr lang="en-US" dirty="0"/>
              <a:t/>
            </a:r>
            <a:br>
              <a:rPr lang="en-US" dirty="0"/>
            </a:br>
            <a:r>
              <a:rPr lang="en-US" sz="1000" b="0" i="0" kern="1200" dirty="0">
                <a:solidFill>
                  <a:schemeClr val="tx1"/>
                </a:solidFill>
                <a:ea typeface="+mn-ea"/>
              </a:rPr>
              <a:t>Created; </a:t>
            </a:r>
            <a:r>
              <a:rPr lang="en-US" dirty="0"/>
              <a:t/>
            </a:r>
            <a:br>
              <a:rPr lang="en-US" dirty="0"/>
            </a:br>
            <a:r>
              <a:rPr lang="en-US" sz="1000" b="0" i="0" kern="1200" dirty="0">
                <a:solidFill>
                  <a:schemeClr val="tx1"/>
                </a:solidFill>
                <a:ea typeface="+mn-ea"/>
              </a:rPr>
              <a:t>Created, and every time it's edited; and </a:t>
            </a:r>
            <a:r>
              <a:rPr lang="en-US" dirty="0"/>
              <a:t/>
            </a:r>
            <a:br>
              <a:rPr lang="en-US" dirty="0"/>
            </a:br>
            <a:r>
              <a:rPr lang="en-US" sz="1000" b="0" i="0" kern="1200" dirty="0">
                <a:solidFill>
                  <a:schemeClr val="tx1"/>
                </a:solidFill>
                <a:ea typeface="+mn-ea"/>
              </a:rPr>
              <a:t>Created, and any time it's edited to subsequently meet criteria. </a:t>
            </a:r>
            <a:r>
              <a:rPr lang="en-US" dirty="0"/>
              <a:t/>
            </a:r>
            <a:br>
              <a:rPr lang="en-US" dirty="0"/>
            </a:br>
            <a:r>
              <a:rPr lang="en-US" dirty="0"/>
              <a:t/>
            </a:r>
            <a:br>
              <a:rPr lang="en-US" dirty="0"/>
            </a:br>
            <a:r>
              <a:rPr lang="en-US" sz="1000" b="0" i="0" kern="1200" dirty="0">
                <a:solidFill>
                  <a:schemeClr val="tx1"/>
                </a:solidFill>
                <a:ea typeface="+mn-ea"/>
              </a:rPr>
              <a:t>2. A workflow rule contains an action that sends a task to a role called Global Sales Managers, which includes multiple users. When the workflow rule is triggered, to whom will the task be assigned? </a:t>
            </a:r>
            <a:r>
              <a:rPr lang="en-US" dirty="0"/>
              <a:t/>
            </a:r>
            <a:br>
              <a:rPr lang="en-US" dirty="0"/>
            </a:br>
            <a:r>
              <a:rPr lang="en-US" sz="1000" b="0" i="0" kern="1200" dirty="0">
                <a:solidFill>
                  <a:schemeClr val="tx1"/>
                </a:solidFill>
                <a:ea typeface="+mn-ea"/>
              </a:rPr>
              <a:t>A single workflow task cannot be assigned to multiple users. If a task is assigned to a role that contains multiple users, the task will be reassigned to the record owner instead. </a:t>
            </a:r>
            <a:r>
              <a:rPr lang="en-US" dirty="0"/>
              <a:t/>
            </a:r>
            <a:br>
              <a:rPr lang="en-US" dirty="0"/>
            </a:br>
            <a:r>
              <a:rPr lang="en-US" dirty="0"/>
              <a:t/>
            </a:r>
            <a:br>
              <a:rPr lang="en-US" dirty="0"/>
            </a:br>
            <a:r>
              <a:rPr lang="en-US" sz="1000" b="0" i="0" kern="1200" dirty="0">
                <a:solidFill>
                  <a:schemeClr val="tx1"/>
                </a:solidFill>
                <a:ea typeface="+mn-ea"/>
              </a:rPr>
              <a:t>3. When a lead is converted by a user, which records are automatically created to store the information from the lead record? </a:t>
            </a:r>
            <a:r>
              <a:rPr lang="en-US" dirty="0"/>
              <a:t/>
            </a:r>
            <a:br>
              <a:rPr lang="en-US" dirty="0"/>
            </a:br>
            <a:r>
              <a:rPr lang="en-US" sz="1000" b="0" i="0" kern="1200" dirty="0">
                <a:solidFill>
                  <a:schemeClr val="tx1"/>
                </a:solidFill>
                <a:ea typeface="+mn-ea"/>
              </a:rPr>
              <a:t>When a lead is converted by a user, an account and contact are automatically created to store information from the lead record. Users can also choose to have an opportunity record automatically created. An administrator can map each custom field on the Lead object to a custom field on the Account, Contact, or Opportunity objects. These mappings will be used when a lead is converted. </a:t>
            </a:r>
            <a:r>
              <a:rPr lang="en-US" dirty="0"/>
              <a:t/>
            </a:r>
            <a:br>
              <a:rPr lang="en-US" dirty="0"/>
            </a:br>
            <a:r>
              <a:rPr lang="en-US" dirty="0"/>
              <a:t/>
            </a:r>
            <a:br>
              <a:rPr lang="en-US" dirty="0"/>
            </a:br>
            <a:r>
              <a:rPr lang="en-US" sz="1000" b="0" i="0" kern="1200" dirty="0">
                <a:solidFill>
                  <a:schemeClr val="tx1"/>
                </a:solidFill>
                <a:ea typeface="+mn-ea"/>
              </a:rPr>
              <a:t>4. The marketing team at AW Computing creates and distributes leads to different regional sales groups for qualification. How can an administrator automate this process? </a:t>
            </a:r>
            <a:r>
              <a:rPr lang="en-US" dirty="0"/>
              <a:t/>
            </a:r>
            <a:br>
              <a:rPr lang="en-US" dirty="0"/>
            </a:br>
            <a:r>
              <a:rPr lang="en-US" sz="1000" b="0" i="0" kern="1200" dirty="0">
                <a:solidFill>
                  <a:schemeClr val="tx1"/>
                </a:solidFill>
                <a:ea typeface="+mn-ea"/>
              </a:rPr>
              <a:t>An administrator can create a queue for each regional group and a lead assignment rule to route leads to the queues. </a:t>
            </a:r>
            <a:r>
              <a:rPr lang="en-US" dirty="0"/>
              <a:t/>
            </a:r>
            <a:br>
              <a:rPr lang="en-US" dirty="0"/>
            </a:b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a:buNone/>
            </a:pP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459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72766426"/>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83930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35229555"/>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2777420"/>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2723669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15633485"/>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93739386"/>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0" dirty="0">
                <a:solidFill>
                  <a:schemeClr val="tx1"/>
                </a:solidFill>
              </a:rPr>
              <a:t>Phone: AW Computing</a:t>
            </a:r>
            <a:r>
              <a:rPr lang="en-US" b="0" baseline="0" dirty="0">
                <a:solidFill>
                  <a:schemeClr val="tx1"/>
                </a:solidFill>
              </a:rPr>
              <a:t> offers its customers a multi-channel support experience, including the traditional phone channel. For example, a customer calls for support and presses option “one” for Product Support. AW Computing uses the call routing features of its phone system to direct the call to Robin, a Product Support Representative. She gathers enough information from the customer to log a case in Salesforce. You will learn how to add more automation to this process.</a:t>
            </a:r>
          </a:p>
          <a:p>
            <a:pPr marL="0" indent="0" defTabSz="767340" eaLnBrk="1" fontAlgn="auto" hangingPunct="1">
              <a:spcBef>
                <a:spcPts val="0"/>
              </a:spcBef>
              <a:spcAft>
                <a:spcPts val="0"/>
              </a:spcAft>
              <a:buFont typeface="Wingdings" pitchFamily="2" charset="2"/>
              <a:buNone/>
              <a:defRPr/>
            </a:pPr>
            <a:endParaRPr lang="en-US"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rPr>
              <a:t>Email: In addition to the phone channel, </a:t>
            </a:r>
            <a:r>
              <a:rPr lang="en-US" b="0" baseline="0" dirty="0">
                <a:solidFill>
                  <a:schemeClr val="tx1"/>
                </a:solidFill>
              </a:rPr>
              <a:t>AW Computing</a:t>
            </a:r>
            <a:r>
              <a:rPr lang="en-US" baseline="0" dirty="0">
                <a:solidFill>
                  <a:schemeClr val="tx1"/>
                </a:solidFill>
              </a:rPr>
              <a:t>’s customers are sending email requests for support. With email-to-case, customer email requests are directed to the appropriate support queue, ensuring the right agent works each case. Also, these requests </a:t>
            </a:r>
            <a:r>
              <a:rPr lang="en-US" dirty="0">
                <a:solidFill>
                  <a:schemeClr val="tx1"/>
                </a:solidFill>
                <a:cs typeface="ＭＳ Ｐゴシック" pitchFamily="-112" charset="-128"/>
              </a:rPr>
              <a:t>can be in a template form so that a case is automatically created based on the details in the email. You will learn</a:t>
            </a:r>
            <a:r>
              <a:rPr lang="en-US" baseline="0" dirty="0">
                <a:solidFill>
                  <a:schemeClr val="tx1"/>
                </a:solidFill>
                <a:cs typeface="ＭＳ Ｐゴシック" pitchFamily="-112" charset="-128"/>
              </a:rPr>
              <a:t> more about email-to-case later in this module.</a:t>
            </a:r>
            <a:endParaRPr lang="en-US" b="1" baseline="0" dirty="0">
              <a:solidFill>
                <a:schemeClr val="tx1"/>
              </a:solidFill>
            </a:endParaRPr>
          </a:p>
          <a:p>
            <a:pPr marL="0" indent="0" defTabSz="767340" eaLnBrk="1" fontAlgn="auto" hangingPunct="1">
              <a:spcBef>
                <a:spcPts val="0"/>
              </a:spcBef>
              <a:spcAft>
                <a:spcPts val="0"/>
              </a:spcAft>
              <a:buFont typeface="Wingdings" pitchFamily="2" charset="2"/>
              <a:buNone/>
              <a:defRPr/>
            </a:pPr>
            <a:endParaRPr lang="en-US"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rPr>
              <a:t>Web: AW Computing’s </a:t>
            </a:r>
            <a:r>
              <a:rPr lang="en-US" b="0" i="0" baseline="0" dirty="0">
                <a:solidFill>
                  <a:schemeClr val="tx1"/>
                </a:solidFill>
              </a:rPr>
              <a:t>website would help deflect calls to support if it offered customers a way to request support </a:t>
            </a:r>
            <a:r>
              <a:rPr lang="en-US" baseline="0" dirty="0">
                <a:solidFill>
                  <a:schemeClr val="tx1"/>
                </a:solidFill>
              </a:rPr>
              <a:t>without talking to an agent. AW Computing wants to use the web-to-case feature to automatically generate a case </a:t>
            </a:r>
            <a:r>
              <a:rPr lang="en-US" dirty="0">
                <a:solidFill>
                  <a:schemeClr val="tx1"/>
                </a:solidFill>
              </a:rPr>
              <a:t>from the information a</a:t>
            </a:r>
            <a:r>
              <a:rPr lang="en-US" baseline="0" dirty="0">
                <a:solidFill>
                  <a:schemeClr val="tx1"/>
                </a:solidFill>
              </a:rPr>
              <a:t> customer enters in a web form</a:t>
            </a:r>
            <a:r>
              <a:rPr lang="en-US" dirty="0">
                <a:solidFill>
                  <a:schemeClr val="tx1"/>
                </a:solidFill>
              </a:rPr>
              <a:t>. You </a:t>
            </a:r>
            <a:r>
              <a:rPr lang="en-US" baseline="0" dirty="0">
                <a:solidFill>
                  <a:schemeClr val="tx1"/>
                </a:solidFill>
              </a:rPr>
              <a:t>will set that up later.</a:t>
            </a:r>
            <a:endParaRPr lang="en-US" dirty="0">
              <a:solidFill>
                <a:schemeClr val="tx1"/>
              </a:solidFill>
              <a:cs typeface="ＭＳ Ｐゴシック" pitchFamily="-112" charset="-128"/>
            </a:endParaRPr>
          </a:p>
          <a:p>
            <a:pPr marL="0" indent="0" defTabSz="767340" eaLnBrk="1" fontAlgn="auto" hangingPunct="1">
              <a:spcBef>
                <a:spcPts val="0"/>
              </a:spcBef>
              <a:spcAft>
                <a:spcPts val="0"/>
              </a:spcAft>
              <a:buFont typeface="Wingdings" pitchFamily="2" charset="2"/>
              <a:buNone/>
              <a:defRPr/>
            </a:pPr>
            <a:endParaRPr lang="en-US" b="0"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0" baseline="0" dirty="0">
                <a:solidFill>
                  <a:schemeClr val="tx1"/>
                </a:solidFill>
              </a:rPr>
              <a:t>Transition: Before helping AW Computing fine tune its multi-channel support offerings, let’s review the case management process.</a:t>
            </a:r>
            <a:endParaRPr lang="en-US" dirty="0">
              <a:solidFill>
                <a:schemeClr val="tx1"/>
              </a:solidFill>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endParaRPr lang="en-GB" b="0"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465</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81819742"/>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lnSpcReduction="10000"/>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0" baseline="0" dirty="0">
                <a:solidFill>
                  <a:schemeClr val="tx1"/>
                </a:solidFill>
              </a:rPr>
              <a:t>What happens once a case is created? </a:t>
            </a:r>
          </a:p>
          <a:p>
            <a:pPr marL="0" indent="0" defTabSz="767340" eaLnBrk="1" fontAlgn="auto" hangingPunct="1">
              <a:spcBef>
                <a:spcPts val="0"/>
              </a:spcBef>
              <a:spcAft>
                <a:spcPts val="0"/>
              </a:spcAft>
              <a:buFont typeface="Wingdings" pitchFamily="2" charset="2"/>
              <a:buNone/>
              <a:defRPr/>
            </a:pPr>
            <a:r>
              <a:rPr lang="en-US" b="0" baseline="0" dirty="0">
                <a:solidFill>
                  <a:schemeClr val="tx1"/>
                </a:solidFill>
              </a:rPr>
              <a:t>Case is assigned: Here’s a high-level overview of AW Computing’s case management process in Salesforce. </a:t>
            </a:r>
            <a:r>
              <a:rPr lang="en-US" dirty="0">
                <a:solidFill>
                  <a:schemeClr val="tx1"/>
                </a:solidFill>
              </a:rPr>
              <a:t>Once a case has been created</a:t>
            </a:r>
            <a:r>
              <a:rPr lang="en-US" u="none" dirty="0">
                <a:solidFill>
                  <a:schemeClr val="tx1"/>
                </a:solidFill>
              </a:rPr>
              <a:t>,</a:t>
            </a:r>
            <a:r>
              <a:rPr lang="en-US" u="none" baseline="0" dirty="0">
                <a:solidFill>
                  <a:schemeClr val="tx1"/>
                </a:solidFill>
              </a:rPr>
              <a:t> </a:t>
            </a:r>
            <a:r>
              <a:rPr lang="en-US" u="none" strike="noStrike" dirty="0">
                <a:solidFill>
                  <a:schemeClr val="tx1"/>
                </a:solidFill>
              </a:rPr>
              <a:t>it is </a:t>
            </a:r>
            <a:r>
              <a:rPr lang="en-US" u="none" dirty="0">
                <a:solidFill>
                  <a:schemeClr val="tx1"/>
                </a:solidFill>
              </a:rPr>
              <a:t>sent </a:t>
            </a:r>
            <a:r>
              <a:rPr lang="en-US" dirty="0">
                <a:solidFill>
                  <a:schemeClr val="tx1"/>
                </a:solidFill>
              </a:rPr>
              <a:t>to the Product Support queue or to an individual service representative.</a:t>
            </a:r>
            <a:r>
              <a:rPr lang="en-US" baseline="0" dirty="0">
                <a:solidFill>
                  <a:schemeClr val="tx1"/>
                </a:solidFill>
              </a:rPr>
              <a:t> For example, </a:t>
            </a:r>
            <a:r>
              <a:rPr lang="en-US" dirty="0">
                <a:solidFill>
                  <a:schemeClr val="tx1"/>
                </a:solidFill>
              </a:rPr>
              <a:t>Product Support cases</a:t>
            </a:r>
            <a:r>
              <a:rPr lang="en-US" baseline="0" dirty="0">
                <a:solidFill>
                  <a:schemeClr val="tx1"/>
                </a:solidFill>
              </a:rPr>
              <a:t> might be handled by Robin.</a:t>
            </a:r>
            <a:endParaRPr lang="en-US" dirty="0">
              <a:solidFill>
                <a:schemeClr val="tx1"/>
              </a:solidFill>
            </a:endParaRPr>
          </a:p>
          <a:p>
            <a:pPr marL="0" indent="0" defTabSz="767340" eaLnBrk="1" fontAlgn="auto" hangingPunct="1">
              <a:spcBef>
                <a:spcPts val="0"/>
              </a:spcBef>
              <a:spcAft>
                <a:spcPts val="0"/>
              </a:spcAft>
              <a:buFont typeface="Wingdings" pitchFamily="2" charset="2"/>
              <a:buNone/>
              <a:defRPr/>
            </a:pPr>
            <a:endParaRPr lang="en-US"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rPr>
              <a:t>Identify &amp; Communicate Resolution: Once Robin is the case owner, she searches AW Computing’s knowledge base for a resolution and collaborates with her colleagues in Chatter as needed. When she finds or creates a resolution, she communicates with the customer to verify </a:t>
            </a:r>
            <a:r>
              <a:rPr lang="en-US" u="none" strike="noStrike" baseline="0" dirty="0">
                <a:solidFill>
                  <a:schemeClr val="tx1"/>
                </a:solidFill>
              </a:rPr>
              <a:t>their </a:t>
            </a:r>
            <a:r>
              <a:rPr lang="en-US" u="none" baseline="0" dirty="0">
                <a:solidFill>
                  <a:schemeClr val="tx1"/>
                </a:solidFill>
              </a:rPr>
              <a:t>satisfaction</a:t>
            </a:r>
            <a:r>
              <a:rPr lang="en-US" baseline="0" dirty="0">
                <a:solidFill>
                  <a:schemeClr val="tx1"/>
                </a:solidFill>
              </a:rPr>
              <a:t>. </a:t>
            </a:r>
          </a:p>
          <a:p>
            <a:pPr marL="0" indent="0" defTabSz="767340" eaLnBrk="1" fontAlgn="auto" hangingPunct="1">
              <a:spcBef>
                <a:spcPts val="0"/>
              </a:spcBef>
              <a:spcAft>
                <a:spcPts val="0"/>
              </a:spcAft>
              <a:buFont typeface="Wingdings" pitchFamily="2" charset="2"/>
              <a:buNone/>
              <a:defRPr/>
            </a:pPr>
            <a:endParaRPr lang="en-US" baseline="0" dirty="0">
              <a:solidFill>
                <a:schemeClr val="tx1"/>
              </a:solidFill>
            </a:endParaRP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rPr>
              <a:t>Resolved/Case closed: If the case has been resolved, Robin logs her call notes and closes the case in Salesforce. </a:t>
            </a:r>
          </a:p>
          <a:p>
            <a:pPr marL="0" indent="0" defTabSz="767340" eaLnBrk="1" fontAlgn="auto" hangingPunct="1">
              <a:spcBef>
                <a:spcPts val="0"/>
              </a:spcBef>
              <a:spcAft>
                <a:spcPts val="0"/>
              </a:spcAft>
              <a:buFont typeface="Wingdings" pitchFamily="2" charset="2"/>
              <a:buNone/>
              <a:defRPr/>
            </a:pPr>
            <a:r>
              <a:rPr lang="en-US" baseline="0" dirty="0">
                <a:solidFill>
                  <a:schemeClr val="tx1"/>
                </a:solidFill>
                <a:ea typeface="MS PGothic" pitchFamily="34" charset="-128"/>
              </a:rPr>
              <a:t>But w</a:t>
            </a:r>
            <a:r>
              <a:rPr lang="en-US" dirty="0">
                <a:solidFill>
                  <a:schemeClr val="tx1"/>
                </a:solidFill>
                <a:ea typeface="MS PGothic" pitchFamily="34" charset="-128"/>
              </a:rPr>
              <a:t>hat if she cannot resolve the case? Robin notifies her manager and escalates the case. She can change ownership of the case to reassign it to another</a:t>
            </a:r>
            <a:r>
              <a:rPr lang="en-US" b="1" baseline="0" dirty="0">
                <a:solidFill>
                  <a:schemeClr val="tx1"/>
                </a:solidFill>
                <a:ea typeface="MS PGothic" pitchFamily="34" charset="-128"/>
              </a:rPr>
              <a:t> </a:t>
            </a:r>
            <a:r>
              <a:rPr lang="en-US" dirty="0">
                <a:solidFill>
                  <a:schemeClr val="tx1"/>
                </a:solidFill>
                <a:ea typeface="MS PGothic" pitchFamily="34" charset="-128"/>
              </a:rPr>
              <a:t>queue or an individual agent with more experience. Then the process starts again, at a deeper level of support.</a:t>
            </a:r>
          </a:p>
          <a:p>
            <a:pPr marL="0" indent="0" defTabSz="767340" eaLnBrk="1" fontAlgn="auto" hangingPunct="1">
              <a:spcBef>
                <a:spcPts val="0"/>
              </a:spcBef>
              <a:spcAft>
                <a:spcPts val="0"/>
              </a:spcAft>
              <a:buFont typeface="Wingdings" pitchFamily="2" charset="2"/>
              <a:buNone/>
              <a:defRPr/>
            </a:pPr>
            <a:endParaRPr lang="en-US" dirty="0">
              <a:solidFill>
                <a:schemeClr val="tx1"/>
              </a:solidFill>
              <a:ea typeface="MS PGothic" pitchFamily="34" charset="-128"/>
            </a:endParaRPr>
          </a:p>
          <a:p>
            <a:pPr marL="0" indent="0" defTabSz="767340" eaLnBrk="1" fontAlgn="auto" hangingPunct="1">
              <a:spcBef>
                <a:spcPts val="0"/>
              </a:spcBef>
              <a:spcAft>
                <a:spcPts val="0"/>
              </a:spcAft>
              <a:buFont typeface="Wingdings" pitchFamily="2" charset="2"/>
              <a:buNone/>
              <a:defRPr/>
            </a:pPr>
            <a:r>
              <a:rPr lang="en-US" dirty="0">
                <a:solidFill>
                  <a:schemeClr val="tx1"/>
                </a:solidFill>
                <a:ea typeface="MS PGothic" pitchFamily="34" charset="-128"/>
              </a:rPr>
              <a:t>AW Computing’s ultimate goal is faster case resolution. You will add automation later to improve this case management process.</a:t>
            </a:r>
          </a:p>
          <a:p>
            <a:pPr marL="0" indent="0" defTabSz="767340" eaLnBrk="1" fontAlgn="auto" hangingPunct="1">
              <a:spcBef>
                <a:spcPts val="0"/>
              </a:spcBef>
              <a:spcAft>
                <a:spcPts val="0"/>
              </a:spcAft>
              <a:buFont typeface="Wingdings" pitchFamily="2" charset="2"/>
              <a:buNone/>
              <a:defRPr/>
            </a:pPr>
            <a:endParaRPr lang="en-US" dirty="0">
              <a:solidFill>
                <a:schemeClr val="tx1"/>
              </a:solidFill>
              <a:ea typeface="MS PGothic" pitchFamily="34" charset="-128"/>
            </a:endParaRPr>
          </a:p>
          <a:p>
            <a:pPr marL="0" indent="0" defTabSz="767340" eaLnBrk="1" fontAlgn="auto" hangingPunct="1">
              <a:spcBef>
                <a:spcPts val="0"/>
              </a:spcBef>
              <a:spcAft>
                <a:spcPts val="0"/>
              </a:spcAft>
              <a:buFont typeface="Wingdings" pitchFamily="2" charset="2"/>
              <a:buNone/>
              <a:defRPr/>
            </a:pPr>
            <a:r>
              <a:rPr lang="en-US" b="1" dirty="0">
                <a:solidFill>
                  <a:schemeClr val="tx1"/>
                </a:solidFill>
                <a:ea typeface="MS PGothic" pitchFamily="34" charset="-128"/>
              </a:rPr>
              <a:t>Note:</a:t>
            </a:r>
            <a:r>
              <a:rPr lang="en-US" b="1" baseline="0" dirty="0">
                <a:solidFill>
                  <a:schemeClr val="tx1"/>
                </a:solidFill>
                <a:ea typeface="MS PGothic" pitchFamily="34" charset="-128"/>
              </a:rPr>
              <a:t> </a:t>
            </a:r>
            <a:r>
              <a:rPr lang="en-US" b="0" baseline="0" dirty="0">
                <a:solidFill>
                  <a:schemeClr val="tx1"/>
                </a:solidFill>
                <a:ea typeface="MS PGothic" pitchFamily="34" charset="-128"/>
              </a:rPr>
              <a:t>This case management process is very much high-level and definitely an ideal version. You may want to mention that not all cases are resolved. For example, a case can be escalated, with a bug being identified and documented, but with the ultimate decision made that the cost of the bug fix would outweigh the benefit. In that scenario, the case is not really closed. </a:t>
            </a:r>
            <a:endParaRPr lang="en-US" b="1" dirty="0">
              <a:solidFill>
                <a:schemeClr val="tx1"/>
              </a:solidFill>
              <a:ea typeface="MS PGothic" pitchFamily="34" charset="-128"/>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r>
              <a:rPr lang="en-US" b="0" baseline="0" dirty="0">
                <a:solidFill>
                  <a:schemeClr val="tx1"/>
                </a:solidFill>
              </a:rPr>
              <a:t>Identify </a:t>
            </a:r>
            <a:r>
              <a:rPr lang="en-US" b="0" i="0" baseline="0" dirty="0">
                <a:solidFill>
                  <a:schemeClr val="tx1"/>
                </a:solidFill>
              </a:rPr>
              <a:t>your</a:t>
            </a:r>
            <a:r>
              <a:rPr lang="en-US" b="0" baseline="0" dirty="0">
                <a:solidFill>
                  <a:schemeClr val="tx1"/>
                </a:solidFill>
              </a:rPr>
              <a:t> subject matter experts to learn the basics of your Service Cloud implementation, like which objects and tabs your agents use and what processes they follow for creating, managing, and resolving cases. Example: Shadow an agent for part of a day.</a:t>
            </a:r>
            <a:endParaRPr lang="en-GB" b="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466</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17966393"/>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pPr defTabSz="981334">
              <a:spcBef>
                <a:spcPts val="0"/>
              </a:spcBef>
              <a:buClrTx/>
              <a:defRPr/>
            </a:pPr>
            <a:r>
              <a:rPr lang="en-US" b="1" dirty="0"/>
              <a:t>Teaching Point</a:t>
            </a:r>
          </a:p>
          <a:p>
            <a:pPr marL="0" lvl="1" indent="-199044" defTabSz="796177">
              <a:buFont typeface="Wingdings" pitchFamily="2" charset="2"/>
              <a:buNone/>
              <a:defRPr/>
            </a:pPr>
            <a:r>
              <a:rPr lang="en-US" b="0" baseline="0" dirty="0">
                <a:solidFill>
                  <a:schemeClr val="tx1"/>
                </a:solidFill>
                <a:latin typeface="Salesforce Sans" panose="020B0505020202020203" pitchFamily="34" charset="0"/>
              </a:rPr>
              <a:t>Salesforce </a:t>
            </a:r>
            <a:r>
              <a:rPr lang="en-US" dirty="0">
                <a:solidFill>
                  <a:schemeClr val="tx1"/>
                </a:solidFill>
                <a:latin typeface="Salesforce Sans" panose="020B0505020202020203" pitchFamily="34" charset="0"/>
              </a:rPr>
              <a:t>Knowledge gives users targeted search results from a central knowledge base to solve issues quickly. </a:t>
            </a:r>
          </a:p>
          <a:p>
            <a:pPr marL="0" lvl="1" indent="-199044" defTabSz="796177">
              <a:buFont typeface="Wingdings" pitchFamily="2" charset="2"/>
              <a:buNone/>
              <a:defRPr/>
            </a:pPr>
            <a:endParaRPr lang="en-US" sz="1000" b="0" baseline="0" dirty="0">
              <a:solidFill>
                <a:schemeClr val="tx1"/>
              </a:solidFill>
              <a:latin typeface="Salesforce Sans" panose="020B0505020202020203" pitchFamily="34" charset="0"/>
            </a:endParaRPr>
          </a:p>
          <a:p>
            <a:pPr marL="0" lvl="1" indent="-199044" defTabSz="796177">
              <a:buFont typeface="Wingdings" pitchFamily="2" charset="2"/>
              <a:buChar char="§"/>
              <a:defRPr/>
            </a:pPr>
            <a:r>
              <a:rPr lang="en-US" sz="1000" b="0" baseline="0" dirty="0">
                <a:solidFill>
                  <a:schemeClr val="tx1"/>
                </a:solidFill>
                <a:latin typeface="Salesforce Sans" panose="020B0505020202020203" pitchFamily="34" charset="0"/>
              </a:rPr>
              <a:t>Knowledge u</a:t>
            </a:r>
            <a:r>
              <a:rPr lang="en-US" sz="1000" dirty="0">
                <a:solidFill>
                  <a:schemeClr val="tx1"/>
                </a:solidFill>
                <a:latin typeface="Salesforce Sans" panose="020B0505020202020203" pitchFamily="34" charset="0"/>
              </a:rPr>
              <a:t>sers can write, edit, publish, and archive articles…</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...and easily</a:t>
            </a:r>
            <a:r>
              <a:rPr lang="en-US" sz="1000" baseline="0" dirty="0">
                <a:solidFill>
                  <a:schemeClr val="tx1"/>
                </a:solidFill>
                <a:latin typeface="Salesforce Sans" panose="020B0505020202020203" pitchFamily="34" charset="0"/>
              </a:rPr>
              <a:t> attach them to cases</a:t>
            </a:r>
            <a:r>
              <a:rPr lang="en-US" sz="1000" dirty="0">
                <a:solidFill>
                  <a:schemeClr val="tx1"/>
                </a:solidFill>
                <a:latin typeface="Salesforce Sans" panose="020B0505020202020203" pitchFamily="34" charset="0"/>
              </a:rPr>
              <a:t>. </a:t>
            </a:r>
            <a:r>
              <a:rPr lang="en-US" b="0" dirty="0">
                <a:solidFill>
                  <a:schemeClr val="tx1"/>
                </a:solidFill>
                <a:latin typeface="Salesforce Sans" panose="020B0505020202020203" pitchFamily="34" charset="0"/>
              </a:rPr>
              <a:t>Unlike</a:t>
            </a:r>
            <a:r>
              <a:rPr lang="en-US" b="0" baseline="0" dirty="0">
                <a:solidFill>
                  <a:schemeClr val="tx1"/>
                </a:solidFill>
                <a:latin typeface="Salesforce Sans" panose="020B0505020202020203" pitchFamily="34" charset="0"/>
              </a:rPr>
              <a:t> Solutions, a s</a:t>
            </a:r>
            <a:r>
              <a:rPr lang="en-US" b="0" dirty="0">
                <a:solidFill>
                  <a:schemeClr val="tx1"/>
                </a:solidFill>
                <a:latin typeface="Salesforce Sans" panose="020B0505020202020203" pitchFamily="34" charset="0"/>
              </a:rPr>
              <a:t>upport</a:t>
            </a:r>
            <a:r>
              <a:rPr lang="en-US" b="0" baseline="0" dirty="0">
                <a:solidFill>
                  <a:schemeClr val="tx1"/>
                </a:solidFill>
                <a:latin typeface="Salesforce Sans" panose="020B0505020202020203" pitchFamily="34" charset="0"/>
              </a:rPr>
              <a:t> agent can easily create a Knowledge article and attach it to a case before the case is closed</a:t>
            </a:r>
            <a:r>
              <a:rPr lang="en-US" sz="1000" b="0" baseline="0" dirty="0">
                <a:solidFill>
                  <a:schemeClr val="tx1"/>
                </a:solidFill>
                <a:latin typeface="Salesforce Sans" panose="020B0505020202020203" pitchFamily="34" charset="0"/>
              </a:rPr>
              <a:t>. </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Article versioning allows the agent to track which article version was attached to a case and communicated to the customer. The Articles related</a:t>
            </a:r>
            <a:r>
              <a:rPr lang="en-US" sz="1000" baseline="0" dirty="0">
                <a:solidFill>
                  <a:schemeClr val="tx1"/>
                </a:solidFill>
                <a:latin typeface="Salesforce Sans" panose="020B0505020202020203" pitchFamily="34" charset="0"/>
              </a:rPr>
              <a:t> list on a case will show the article version number and t</a:t>
            </a:r>
            <a:r>
              <a:rPr lang="en-US" sz="1000" dirty="0">
                <a:solidFill>
                  <a:schemeClr val="tx1"/>
                </a:solidFill>
                <a:latin typeface="Salesforce Sans" panose="020B0505020202020203" pitchFamily="34" charset="0"/>
              </a:rPr>
              <a:t>he article will be marked as outdated if there is a newer version.</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Emailing articles as PDFs or links allows support agents to share articles with customers.</a:t>
            </a:r>
          </a:p>
          <a:p>
            <a:pPr marL="0" lvl="1" indent="-199044" defTabSz="796177">
              <a:buFont typeface="Wingdings" pitchFamily="2" charset="2"/>
              <a:buChar char="§"/>
              <a:defRPr/>
            </a:pPr>
            <a:r>
              <a:rPr lang="en-US" sz="1000" dirty="0">
                <a:solidFill>
                  <a:schemeClr val="tx1"/>
                </a:solidFill>
                <a:latin typeface="Salesforce Sans" panose="020B0505020202020203" pitchFamily="34" charset="0"/>
              </a:rPr>
              <a:t>Users can rate articles</a:t>
            </a:r>
            <a:r>
              <a:rPr lang="en-US" sz="1000" baseline="0" dirty="0">
                <a:solidFill>
                  <a:schemeClr val="tx1"/>
                </a:solidFill>
                <a:latin typeface="Salesforce Sans" panose="020B0505020202020203" pitchFamily="34" charset="0"/>
              </a:rPr>
              <a:t> and provide feedback via </a:t>
            </a:r>
            <a:r>
              <a:rPr lang="en-US" sz="1000" dirty="0">
                <a:solidFill>
                  <a:schemeClr val="tx1"/>
                </a:solidFill>
                <a:latin typeface="Salesforce Sans" panose="020B0505020202020203" pitchFamily="34" charset="0"/>
              </a:rPr>
              <a:t>Chatter feeds on articles, contributing</a:t>
            </a:r>
            <a:r>
              <a:rPr lang="en-US" sz="1000" baseline="0" dirty="0">
                <a:solidFill>
                  <a:schemeClr val="tx1"/>
                </a:solidFill>
                <a:latin typeface="Salesforce Sans" panose="020B0505020202020203" pitchFamily="34" charset="0"/>
              </a:rPr>
              <a:t> to</a:t>
            </a:r>
            <a:r>
              <a:rPr lang="en-US" sz="1000" dirty="0">
                <a:solidFill>
                  <a:schemeClr val="tx1"/>
                </a:solidFill>
                <a:latin typeface="Salesforce Sans" panose="020B0505020202020203" pitchFamily="34" charset="0"/>
              </a:rPr>
              <a:t> continuous improvement and collaboration.</a:t>
            </a:r>
          </a:p>
          <a:p>
            <a:pPr marL="0" lvl="1" indent="-199044" defTabSz="796177">
              <a:buNone/>
              <a:defRPr/>
            </a:pPr>
            <a:endParaRPr lang="en-US" sz="1000" b="1" baseline="0" dirty="0">
              <a:solidFill>
                <a:schemeClr val="tx1"/>
              </a:solidFill>
              <a:latin typeface="Salesforce Sans" panose="020B0505020202020203" pitchFamily="34" charset="0"/>
            </a:endParaRP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r>
              <a:rPr lang="en-US" sz="1000" b="0" baseline="0" dirty="0">
                <a:solidFill>
                  <a:schemeClr val="tx1"/>
                </a:solidFill>
                <a:latin typeface="Salesforce Sans" panose="020B0505020202020203" pitchFamily="34" charset="0"/>
              </a:rPr>
              <a:t>Also unlike Solutions, administrators can configure article types and data categories to allow for more readable, consistent, and relevant articles. </a:t>
            </a:r>
            <a:r>
              <a:rPr lang="en-US" sz="1000" kern="1200" dirty="0">
                <a:solidFill>
                  <a:schemeClr val="tx1"/>
                </a:solidFill>
                <a:latin typeface="Salesforce Sans" panose="020B0505020202020203" pitchFamily="34" charset="0"/>
                <a:ea typeface="ＭＳ Ｐゴシック" pitchFamily="-112" charset="-128"/>
              </a:rPr>
              <a:t>Article types dictate the look</a:t>
            </a:r>
            <a:r>
              <a:rPr lang="en-US" sz="1000" kern="1200" baseline="0" dirty="0">
                <a:solidFill>
                  <a:schemeClr val="tx1"/>
                </a:solidFill>
                <a:latin typeface="Salesforce Sans" panose="020B0505020202020203" pitchFamily="34" charset="0"/>
                <a:ea typeface="ＭＳ Ｐゴシック" pitchFamily="-112" charset="-128"/>
              </a:rPr>
              <a:t> </a:t>
            </a:r>
            <a:r>
              <a:rPr lang="en-US" sz="1000" kern="1200" dirty="0">
                <a:solidFill>
                  <a:schemeClr val="tx1"/>
                </a:solidFill>
                <a:latin typeface="Salesforce Sans" panose="020B0505020202020203" pitchFamily="34" charset="0"/>
                <a:ea typeface="ＭＳ Ｐゴシック" pitchFamily="-112" charset="-128"/>
              </a:rPr>
              <a:t>and</a:t>
            </a:r>
            <a:r>
              <a:rPr lang="en-US" sz="1000" kern="1200" baseline="0" dirty="0">
                <a:solidFill>
                  <a:schemeClr val="tx1"/>
                </a:solidFill>
                <a:latin typeface="Salesforce Sans" panose="020B0505020202020203" pitchFamily="34" charset="0"/>
                <a:ea typeface="ＭＳ Ｐゴシック" pitchFamily="-112" charset="-128"/>
              </a:rPr>
              <a:t> </a:t>
            </a:r>
            <a:r>
              <a:rPr lang="en-US" sz="1000" kern="1200" dirty="0">
                <a:solidFill>
                  <a:schemeClr val="tx1"/>
                </a:solidFill>
                <a:latin typeface="Salesforce Sans" panose="020B0505020202020203" pitchFamily="34" charset="0"/>
                <a:ea typeface="ＭＳ Ｐゴシック" pitchFamily="-112" charset="-128"/>
              </a:rPr>
              <a:t>feel of articles and data categories dictate visibility.</a:t>
            </a: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endParaRPr lang="en-US" sz="1000" b="0" kern="1200" baseline="0" dirty="0">
              <a:solidFill>
                <a:schemeClr val="tx1"/>
              </a:solidFill>
              <a:latin typeface="Salesforce Sans" panose="020B0505020202020203" pitchFamily="34" charset="0"/>
              <a:ea typeface="ＭＳ Ｐゴシック" pitchFamily="-112" charset="-128"/>
            </a:endParaRP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r>
              <a:rPr lang="en-US" sz="1000" b="1" dirty="0">
                <a:solidFill>
                  <a:schemeClr val="tx1"/>
                </a:solidFill>
                <a:latin typeface="Salesforce Sans" panose="020B0505020202020203" pitchFamily="34" charset="0"/>
              </a:rPr>
              <a:t>License note: </a:t>
            </a:r>
            <a:r>
              <a:rPr lang="en-US" sz="1000" dirty="0">
                <a:solidFill>
                  <a:schemeClr val="tx1"/>
                </a:solidFill>
                <a:latin typeface="Salesforce Sans" panose="020B0505020202020203" pitchFamily="34" charset="0"/>
              </a:rPr>
              <a:t>It is </a:t>
            </a:r>
            <a:r>
              <a:rPr lang="en-US" sz="1000" b="1" i="1" dirty="0">
                <a:solidFill>
                  <a:schemeClr val="tx1"/>
                </a:solidFill>
                <a:latin typeface="Salesforce Sans" panose="020B0505020202020203" pitchFamily="34" charset="0"/>
              </a:rPr>
              <a:t>licensed</a:t>
            </a:r>
            <a:r>
              <a:rPr lang="en-US" sz="1000" dirty="0">
                <a:solidFill>
                  <a:schemeClr val="tx1"/>
                </a:solidFill>
                <a:latin typeface="Salesforce Sans" panose="020B0505020202020203" pitchFamily="34" charset="0"/>
              </a:rPr>
              <a:t> using the Knowledge User feature license for users who need to create, edit, delete, or publish articles. As of Winter ‘14, all full Salesforce license users can </a:t>
            </a:r>
            <a:r>
              <a:rPr lang="en-US" sz="1000" b="1" i="1" dirty="0">
                <a:solidFill>
                  <a:schemeClr val="tx1"/>
                </a:solidFill>
                <a:latin typeface="Salesforce Sans" panose="020B0505020202020203" pitchFamily="34" charset="0"/>
              </a:rPr>
              <a:t>view</a:t>
            </a:r>
            <a:r>
              <a:rPr lang="en-US" sz="1000" dirty="0">
                <a:solidFill>
                  <a:schemeClr val="tx1"/>
                </a:solidFill>
                <a:latin typeface="Salesforce Sans" panose="020B0505020202020203" pitchFamily="34" charset="0"/>
              </a:rPr>
              <a:t> articles without an</a:t>
            </a:r>
            <a:r>
              <a:rPr lang="en-US" sz="1000" baseline="0" dirty="0">
                <a:solidFill>
                  <a:schemeClr val="tx1"/>
                </a:solidFill>
                <a:latin typeface="Salesforce Sans" panose="020B0505020202020203" pitchFamily="34" charset="0"/>
              </a:rPr>
              <a:t> add-on Knowledge User license. </a:t>
            </a:r>
            <a:r>
              <a:rPr lang="en-US" sz="1000" b="0" dirty="0">
                <a:solidFill>
                  <a:schemeClr val="tx1"/>
                </a:solidFill>
                <a:latin typeface="Salesforce Sans" panose="020B0505020202020203" pitchFamily="34" charset="0"/>
              </a:rPr>
              <a:t>T</a:t>
            </a:r>
            <a:r>
              <a:rPr lang="en-US" sz="1000" dirty="0">
                <a:solidFill>
                  <a:schemeClr val="tx1"/>
                </a:solidFill>
                <a:latin typeface="Salesforce Sans" panose="020B0505020202020203" pitchFamily="34" charset="0"/>
              </a:rPr>
              <a:t>hey can search and view articles, and attach articles to cases based on the Read</a:t>
            </a:r>
            <a:r>
              <a:rPr lang="en-US" sz="1000" baseline="0" dirty="0">
                <a:solidFill>
                  <a:schemeClr val="tx1"/>
                </a:solidFill>
                <a:latin typeface="Salesforce Sans" panose="020B0505020202020203" pitchFamily="34" charset="0"/>
              </a:rPr>
              <a:t> permission for each article type.</a:t>
            </a: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endParaRPr lang="en-US" sz="1000" baseline="0" dirty="0">
              <a:solidFill>
                <a:schemeClr val="tx1"/>
              </a:solidFill>
              <a:latin typeface="Salesforce Sans" panose="020B0505020202020203" pitchFamily="34" charset="0"/>
            </a:endParaRPr>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endParaRPr lang="en-US" sz="1000" baseline="0"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9184419"/>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816446868"/>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baseline="0" dirty="0">
                <a:solidFill>
                  <a:schemeClr val="tx1"/>
                </a:solidFill>
                <a:latin typeface="Salesforce Sans" panose="020B0505020202020203" pitchFamily="34" charset="0"/>
              </a:rPr>
              <a:t>Noah wants to improve the case management process for his team. </a:t>
            </a:r>
            <a:r>
              <a:rPr lang="en-US" baseline="0" dirty="0">
                <a:solidFill>
                  <a:schemeClr val="tx1"/>
                </a:solidFill>
                <a:latin typeface="Salesforce Sans" panose="020B0505020202020203" pitchFamily="34" charset="0"/>
              </a:rPr>
              <a:t>AW Computing already has a support process for product support cases. But Noah wants to create a new process for </a:t>
            </a:r>
            <a:r>
              <a:rPr lang="en-US" b="1" i="1" baseline="0" dirty="0">
                <a:solidFill>
                  <a:schemeClr val="tx1"/>
                </a:solidFill>
                <a:latin typeface="Salesforce Sans" panose="020B0505020202020203" pitchFamily="34" charset="0"/>
              </a:rPr>
              <a:t>inquiry</a:t>
            </a:r>
            <a:r>
              <a:rPr lang="en-US" baseline="0" dirty="0">
                <a:solidFill>
                  <a:schemeClr val="tx1"/>
                </a:solidFill>
                <a:latin typeface="Salesforce Sans" panose="020B0505020202020203" pitchFamily="34" charset="0"/>
              </a:rPr>
              <a:t> cases to minimize the time his support agents take to work this type of case. </a:t>
            </a:r>
            <a:r>
              <a:rPr lang="en-US" b="0" dirty="0">
                <a:solidFill>
                  <a:schemeClr val="tx1"/>
                </a:solidFill>
                <a:latin typeface="Salesforce Sans" panose="020B0505020202020203" pitchFamily="34" charset="0"/>
              </a:rPr>
              <a:t>Noah’s top priorities</a:t>
            </a:r>
            <a:r>
              <a:rPr lang="en-US" b="0" baseline="0" dirty="0">
                <a:solidFill>
                  <a:schemeClr val="tx1"/>
                </a:solidFill>
                <a:latin typeface="Salesforce Sans" panose="020B0505020202020203" pitchFamily="34" charset="0"/>
              </a:rPr>
              <a:t> are </a:t>
            </a:r>
            <a:r>
              <a:rPr lang="en-US" b="0" dirty="0">
                <a:solidFill>
                  <a:schemeClr val="tx1"/>
                </a:solidFill>
                <a:latin typeface="Salesforce Sans" panose="020B0505020202020203" pitchFamily="34" charset="0"/>
              </a:rPr>
              <a:t>agent productivity</a:t>
            </a:r>
            <a:r>
              <a:rPr lang="en-US" b="0" baseline="0" dirty="0">
                <a:solidFill>
                  <a:schemeClr val="tx1"/>
                </a:solidFill>
                <a:latin typeface="Salesforce Sans" panose="020B0505020202020203" pitchFamily="34" charset="0"/>
              </a:rPr>
              <a:t> and customer satisfaction.</a:t>
            </a:r>
            <a:endParaRPr lang="en-US" b="0" dirty="0">
              <a:solidFill>
                <a:schemeClr val="tx1"/>
              </a:solidFill>
              <a:latin typeface="Salesforce Sans" panose="020B0505020202020203" pitchFamily="34" charset="0"/>
            </a:endParaRPr>
          </a:p>
          <a:p>
            <a:pPr marL="0" lvl="1" indent="-199044" defTabSz="796177">
              <a:buNone/>
              <a:defRPr/>
            </a:pPr>
            <a:endParaRPr lang="en-US" b="0" dirty="0">
              <a:solidFill>
                <a:schemeClr val="tx1"/>
              </a:solidFill>
              <a:latin typeface="Salesforce Sans" panose="020B0505020202020203" pitchFamily="34" charset="0"/>
            </a:endParaRPr>
          </a:p>
          <a:p>
            <a:pPr marL="0" lvl="1" indent="-199044" defTabSz="796177">
              <a:buNone/>
              <a:defRPr/>
            </a:pPr>
            <a:r>
              <a:rPr lang="en-US" b="0" dirty="0">
                <a:solidFill>
                  <a:schemeClr val="tx1"/>
                </a:solidFill>
                <a:latin typeface="Salesforce Sans" panose="020B0505020202020203" pitchFamily="34" charset="0"/>
              </a:rPr>
              <a:t>To meet Noah’s request, we need</a:t>
            </a:r>
            <a:r>
              <a:rPr lang="en-US" b="0" baseline="0" dirty="0">
                <a:solidFill>
                  <a:schemeClr val="tx1"/>
                </a:solidFill>
                <a:latin typeface="Salesforce Sans" panose="020B0505020202020203" pitchFamily="34" charset="0"/>
              </a:rPr>
              <a:t> to discuss support processes and gather more information from Noah.</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469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00414187"/>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lnSpcReduction="10000"/>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baseline="0" dirty="0">
                <a:solidFill>
                  <a:schemeClr val="tx1"/>
                </a:solidFill>
                <a:latin typeface="Salesforce Sans" panose="020B0505020202020203" pitchFamily="34" charset="0"/>
              </a:rPr>
              <a:t>As we learned earlier, a s</a:t>
            </a:r>
            <a:r>
              <a:rPr lang="en-US" dirty="0">
                <a:solidFill>
                  <a:schemeClr val="tx1"/>
                </a:solidFill>
                <a:latin typeface="Salesforce Sans" panose="020B0505020202020203" pitchFamily="34" charset="0"/>
              </a:rPr>
              <a:t>upport process</a:t>
            </a:r>
            <a:r>
              <a:rPr lang="en-US" baseline="0" dirty="0">
                <a:solidFill>
                  <a:schemeClr val="tx1"/>
                </a:solidFill>
                <a:latin typeface="Salesforce Sans" panose="020B0505020202020203" pitchFamily="34" charset="0"/>
              </a:rPr>
              <a:t> is a business process that</a:t>
            </a:r>
            <a:r>
              <a:rPr lang="en-US" dirty="0">
                <a:solidFill>
                  <a:schemeClr val="tx1"/>
                </a:solidFill>
                <a:latin typeface="Salesforce Sans" panose="020B0505020202020203" pitchFamily="34" charset="0"/>
              </a:rPr>
              <a:t> uses the </a:t>
            </a:r>
            <a:r>
              <a:rPr lang="en-US" b="0" i="0" dirty="0">
                <a:solidFill>
                  <a:schemeClr val="tx1"/>
                </a:solidFill>
                <a:latin typeface="Salesforce Sans" panose="020B0505020202020203" pitchFamily="34" charset="0"/>
              </a:rPr>
              <a:t>Status</a:t>
            </a:r>
            <a:r>
              <a:rPr lang="en-US" dirty="0">
                <a:solidFill>
                  <a:schemeClr val="tx1"/>
                </a:solidFill>
                <a:latin typeface="Salesforce Sans" panose="020B0505020202020203" pitchFamily="34" charset="0"/>
              </a:rPr>
              <a:t> field to identify a case within the support lifecycle. </a:t>
            </a:r>
            <a:r>
              <a:rPr lang="en-US" b="0" baseline="0" dirty="0">
                <a:solidFill>
                  <a:schemeClr val="tx1"/>
                </a:solidFill>
                <a:latin typeface="Salesforce Sans" panose="020B0505020202020203" pitchFamily="34" charset="0"/>
              </a:rPr>
              <a:t>Defining a support process provides the values that agents will see in the Status picklist field on a case record.</a:t>
            </a:r>
            <a:endParaRPr lang="en-US" baseline="0" dirty="0">
              <a:solidFill>
                <a:schemeClr val="tx1"/>
              </a:solidFill>
              <a:latin typeface="Salesforce Sans" panose="020B0505020202020203" pitchFamily="34" charset="0"/>
            </a:endParaRPr>
          </a:p>
          <a:p>
            <a:pPr marL="0" lvl="1" indent="0" defTabSz="873161">
              <a:buNone/>
              <a:defRPr/>
            </a:pPr>
            <a:endParaRPr lang="en-US" b="1"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Noah wants </a:t>
            </a:r>
            <a:r>
              <a:rPr lang="en-US" baseline="0" dirty="0">
                <a:solidFill>
                  <a:schemeClr val="tx1"/>
                </a:solidFill>
                <a:latin typeface="Salesforce Sans" panose="020B0505020202020203" pitchFamily="34" charset="0"/>
              </a:rPr>
              <a:t>different support processes for different types of cases</a:t>
            </a:r>
            <a:r>
              <a:rPr lang="en-US" b="0" baseline="0" dirty="0">
                <a:solidFill>
                  <a:schemeClr val="tx1"/>
                </a:solidFill>
                <a:latin typeface="Salesforce Sans" panose="020B0505020202020203" pitchFamily="34" charset="0"/>
              </a:rPr>
              <a:t>. You need more information, so you ask him these questions. </a:t>
            </a: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Current process for Product Support: He shows you the process that his team is already using for cases about product issues. </a:t>
            </a:r>
            <a:r>
              <a:rPr lang="en-US" baseline="0" dirty="0">
                <a:solidFill>
                  <a:schemeClr val="tx1"/>
                </a:solidFill>
                <a:latin typeface="Salesforce Sans" panose="020B0505020202020203" pitchFamily="34" charset="0"/>
              </a:rPr>
              <a:t>The case status values for this Product Support process include: </a:t>
            </a:r>
            <a:r>
              <a:rPr lang="en-US" b="1" i="0" baseline="0" dirty="0">
                <a:solidFill>
                  <a:schemeClr val="tx1"/>
                </a:solidFill>
                <a:latin typeface="Salesforce Sans" panose="020B0505020202020203" pitchFamily="34" charset="0"/>
              </a:rPr>
              <a:t>New</a:t>
            </a:r>
            <a:r>
              <a:rPr lang="en-US" baseline="0"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for cases newly created by an agent or the email-to-case function</a:t>
            </a:r>
            <a:r>
              <a:rPr lang="en-US" baseline="0" dirty="0">
                <a:solidFill>
                  <a:schemeClr val="tx1"/>
                </a:solidFill>
                <a:latin typeface="Salesforce Sans" panose="020B0505020202020203" pitchFamily="34" charset="0"/>
              </a:rPr>
              <a:t>, </a:t>
            </a:r>
            <a:r>
              <a:rPr lang="en-US" b="1" i="0" baseline="0" dirty="0">
                <a:solidFill>
                  <a:schemeClr val="tx1"/>
                </a:solidFill>
                <a:latin typeface="Salesforce Sans" panose="020B0505020202020203" pitchFamily="34" charset="0"/>
              </a:rPr>
              <a:t>Working</a:t>
            </a:r>
            <a:r>
              <a:rPr lang="en-US" baseline="0" dirty="0">
                <a:solidFill>
                  <a:schemeClr val="tx1"/>
                </a:solidFill>
                <a:latin typeface="Salesforce Sans" panose="020B0505020202020203" pitchFamily="34" charset="0"/>
              </a:rPr>
              <a:t> for cases in progress, </a:t>
            </a:r>
            <a:r>
              <a:rPr lang="en-US" b="1" i="0" baseline="0" dirty="0">
                <a:solidFill>
                  <a:schemeClr val="tx1"/>
                </a:solidFill>
                <a:latin typeface="Salesforce Sans" panose="020B0505020202020203" pitchFamily="34" charset="0"/>
              </a:rPr>
              <a:t>Escalated</a:t>
            </a:r>
            <a:r>
              <a:rPr lang="en-US" baseline="0" dirty="0">
                <a:solidFill>
                  <a:schemeClr val="tx1"/>
                </a:solidFill>
                <a:latin typeface="Salesforce Sans" panose="020B0505020202020203" pitchFamily="34" charset="0"/>
              </a:rPr>
              <a:t> to indicate case escalation to a more experienced agent, </a:t>
            </a:r>
            <a:r>
              <a:rPr lang="en-US" b="1" i="0" baseline="0" dirty="0">
                <a:solidFill>
                  <a:schemeClr val="tx1"/>
                </a:solidFill>
                <a:latin typeface="Salesforce Sans" panose="020B0505020202020203" pitchFamily="34" charset="0"/>
              </a:rPr>
              <a:t>Bug Logged</a:t>
            </a:r>
            <a:r>
              <a:rPr lang="en-US" i="0" baseline="0" dirty="0">
                <a:solidFill>
                  <a:schemeClr val="tx1"/>
                </a:solidFill>
                <a:latin typeface="Salesforce Sans" panose="020B0505020202020203" pitchFamily="34" charset="0"/>
              </a:rPr>
              <a:t> </a:t>
            </a:r>
            <a:r>
              <a:rPr lang="en-US" baseline="0" dirty="0">
                <a:solidFill>
                  <a:schemeClr val="tx1"/>
                </a:solidFill>
                <a:latin typeface="Salesforce Sans" panose="020B0505020202020203" pitchFamily="34" charset="0"/>
              </a:rPr>
              <a:t>and </a:t>
            </a:r>
            <a:r>
              <a:rPr lang="en-US" b="1" baseline="0" dirty="0">
                <a:solidFill>
                  <a:schemeClr val="tx1"/>
                </a:solidFill>
                <a:latin typeface="Salesforce Sans" panose="020B0505020202020203" pitchFamily="34" charset="0"/>
              </a:rPr>
              <a:t>Bug Fixed</a:t>
            </a:r>
            <a:r>
              <a:rPr lang="en-US" baseline="0" dirty="0">
                <a:solidFill>
                  <a:schemeClr val="tx1"/>
                </a:solidFill>
                <a:latin typeface="Salesforce Sans" panose="020B0505020202020203" pitchFamily="34" charset="0"/>
              </a:rPr>
              <a:t> for issues related to product defects, and </a:t>
            </a:r>
            <a:r>
              <a:rPr lang="en-US" b="1" i="0" baseline="0" dirty="0">
                <a:solidFill>
                  <a:schemeClr val="tx1"/>
                </a:solidFill>
                <a:latin typeface="Salesforce Sans" panose="020B0505020202020203" pitchFamily="34" charset="0"/>
              </a:rPr>
              <a:t>Closed</a:t>
            </a:r>
            <a:r>
              <a:rPr lang="en-US" b="0" i="0" baseline="0" dirty="0">
                <a:solidFill>
                  <a:schemeClr val="tx1"/>
                </a:solidFill>
                <a:latin typeface="Salesforce Sans" panose="020B0505020202020203" pitchFamily="34" charset="0"/>
              </a:rPr>
              <a:t> to indicate the case has been resolved</a:t>
            </a:r>
            <a:r>
              <a:rPr lang="en-US" b="0" baseline="0" dirty="0">
                <a:solidFill>
                  <a:schemeClr val="tx1"/>
                </a:solidFill>
                <a:latin typeface="Salesforce Sans" panose="020B0505020202020203" pitchFamily="34" charset="0"/>
              </a:rPr>
              <a:t> and the customer has been notified of the resolution</a:t>
            </a:r>
            <a:r>
              <a:rPr lang="en-US" baseline="0" dirty="0">
                <a:solidFill>
                  <a:schemeClr val="tx1"/>
                </a:solidFill>
                <a:latin typeface="Salesforce Sans" panose="020B0505020202020203" pitchFamily="34" charset="0"/>
              </a:rPr>
              <a:t>.</a:t>
            </a:r>
            <a:endParaRPr lang="en-US" b="0" baseline="0" dirty="0">
              <a:solidFill>
                <a:schemeClr val="tx1"/>
              </a:solidFill>
              <a:latin typeface="Salesforce Sans" panose="020B0505020202020203" pitchFamily="34" charset="0"/>
            </a:endParaRP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New process for Inquiries: Next, Noah explains the simplified process that he would like his team to use for cases created from customer inquiries, such as questions about products, warranties, or shipping. </a:t>
            </a:r>
            <a:r>
              <a:rPr lang="en-US" baseline="0" dirty="0">
                <a:solidFill>
                  <a:schemeClr val="tx1"/>
                </a:solidFill>
                <a:latin typeface="Salesforce Sans" panose="020B0505020202020203" pitchFamily="34" charset="0"/>
              </a:rPr>
              <a:t>The Inquiry process should include the status values of </a:t>
            </a:r>
            <a:r>
              <a:rPr lang="en-US" b="1" baseline="0" dirty="0">
                <a:solidFill>
                  <a:schemeClr val="tx1"/>
                </a:solidFill>
                <a:latin typeface="Salesforce Sans" panose="020B0505020202020203" pitchFamily="34" charset="0"/>
              </a:rPr>
              <a:t>New</a:t>
            </a:r>
            <a:r>
              <a:rPr lang="en-US" baseline="0" dirty="0">
                <a:solidFill>
                  <a:schemeClr val="tx1"/>
                </a:solidFill>
                <a:latin typeface="Salesforce Sans" panose="020B0505020202020203" pitchFamily="34" charset="0"/>
              </a:rPr>
              <a:t>, </a:t>
            </a:r>
            <a:r>
              <a:rPr lang="en-US" b="1" baseline="0" dirty="0">
                <a:solidFill>
                  <a:schemeClr val="tx1"/>
                </a:solidFill>
                <a:latin typeface="Salesforce Sans" panose="020B0505020202020203" pitchFamily="34" charset="0"/>
              </a:rPr>
              <a:t>Working</a:t>
            </a:r>
            <a:r>
              <a:rPr lang="en-US" baseline="0" dirty="0">
                <a:solidFill>
                  <a:schemeClr val="tx1"/>
                </a:solidFill>
                <a:latin typeface="Salesforce Sans" panose="020B0505020202020203" pitchFamily="34" charset="0"/>
              </a:rPr>
              <a:t>, and </a:t>
            </a:r>
            <a:r>
              <a:rPr lang="en-US" b="1" baseline="0" dirty="0">
                <a:solidFill>
                  <a:schemeClr val="tx1"/>
                </a:solidFill>
                <a:latin typeface="Salesforce Sans" panose="020B0505020202020203" pitchFamily="34" charset="0"/>
              </a:rPr>
              <a:t>Closed</a:t>
            </a:r>
            <a:r>
              <a:rPr lang="en-US" baseline="0" dirty="0">
                <a:solidFill>
                  <a:schemeClr val="tx1"/>
                </a:solidFill>
                <a:latin typeface="Salesforce Sans" panose="020B0505020202020203" pitchFamily="34" charset="0"/>
              </a:rPr>
              <a:t>. </a:t>
            </a:r>
            <a:endParaRPr lang="en-US" b="0" baseline="0" dirty="0">
              <a:solidFill>
                <a:schemeClr val="tx1"/>
              </a:solidFill>
              <a:latin typeface="Salesforce Sans" panose="020B0505020202020203" pitchFamily="34" charset="0"/>
            </a:endParaRP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New fields or picklist values: When agents use the new Inquiry record type, Noah wants them to see the Inquiry page layout that includes a Type field for agents to choose whether the case is a product, shipping, warranty, or other type of inquiry. </a:t>
            </a: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dirty="0">
                <a:solidFill>
                  <a:schemeClr val="tx1"/>
                </a:solidFill>
                <a:latin typeface="Salesforce Sans" panose="020B0505020202020203" pitchFamily="34" charset="0"/>
              </a:rPr>
              <a:t>Transition: Now you’re ready to make these changes in Salesforce to fulfill Noah’s high priority request.</a:t>
            </a:r>
          </a:p>
          <a:p>
            <a:pPr marL="0" lvl="1" indent="0" defTabSz="873161">
              <a:buNone/>
              <a:defRPr/>
            </a:pPr>
            <a:endParaRPr lang="en-US" dirty="0">
              <a:solidFill>
                <a:schemeClr val="tx1"/>
              </a:solidFill>
              <a:latin typeface="Salesforce Sans" panose="020B0505020202020203" pitchFamily="34" charset="0"/>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r>
              <a:rPr lang="en-US" b="0" baseline="0" dirty="0">
                <a:solidFill>
                  <a:schemeClr val="tx1"/>
                </a:solidFill>
              </a:rPr>
              <a:t>Work with support managers to be sure that the support processes used by agents are relevant to your business and allow management to capture the case status data they need.</a:t>
            </a:r>
            <a:endParaRPr lang="en-GB" b="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470</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75111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18003897"/>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See the next slide for a map of the configuration and instructor notes.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32381183"/>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chemeClr val="tx1"/>
                </a:solidFill>
              </a:rPr>
              <a:t>Teaching Points</a:t>
            </a:r>
          </a:p>
          <a:p>
            <a:r>
              <a:rPr lang="en-US" b="0" baseline="0" dirty="0">
                <a:solidFill>
                  <a:schemeClr val="tx1"/>
                </a:solidFill>
              </a:rPr>
              <a:t>We already know that record types determine the business processes, page layouts, and picklist values that are used by agents, so let’s map out what we need to configure in Salesforce. </a:t>
            </a:r>
          </a:p>
          <a:p>
            <a:endParaRPr lang="en-US" b="0" baseline="0" dirty="0">
              <a:solidFill>
                <a:schemeClr val="tx1"/>
              </a:solidFill>
            </a:endParaRPr>
          </a:p>
          <a:p>
            <a:r>
              <a:rPr lang="en-US" b="0" baseline="0" dirty="0">
                <a:solidFill>
                  <a:schemeClr val="tx1"/>
                </a:solidFill>
              </a:rPr>
              <a:t>AW Computing will have two record types, one for each support process. When agents use the Product Support record type, they will continue to see the page layout that is relevant to Product Support cases. When agents use the new Inquiry record type, Noah wants them to see the Inquiry page layout that includes a Type field. </a:t>
            </a:r>
          </a:p>
          <a:p>
            <a:endParaRPr lang="en-US" b="0" baseline="0" dirty="0">
              <a:solidFill>
                <a:schemeClr val="tx1"/>
              </a:solidFill>
            </a:endParaRPr>
          </a:p>
          <a:p>
            <a:r>
              <a:rPr lang="en-US" b="0" baseline="0" dirty="0">
                <a:solidFill>
                  <a:schemeClr val="tx1"/>
                </a:solidFill>
              </a:rPr>
              <a:t>Both record types will be enabled for all profiles so that any support agent can create a case for either record type. </a:t>
            </a:r>
          </a:p>
          <a:p>
            <a:endParaRPr lang="en-US" b="1" dirty="0">
              <a:solidFill>
                <a:schemeClr val="tx1"/>
              </a:solidFill>
              <a:ea typeface="Arial" pitchFamily="-112" charset="0"/>
              <a:cs typeface="Arial" pitchFamily="-112" charset="0"/>
              <a:sym typeface="Arial" pitchFamily="-112" charset="0"/>
            </a:endParaRPr>
          </a:p>
          <a:p>
            <a:r>
              <a:rPr lang="en-US" b="1" dirty="0">
                <a:solidFill>
                  <a:schemeClr val="tx1"/>
                </a:solidFill>
                <a:ea typeface="Arial" pitchFamily="-112" charset="0"/>
                <a:cs typeface="Arial" pitchFamily="-112" charset="0"/>
                <a:sym typeface="Arial" pitchFamily="-112" charset="0"/>
              </a:rPr>
              <a:t>Extra Material</a:t>
            </a:r>
          </a:p>
          <a:p>
            <a:endParaRPr lang="en-US" b="1" dirty="0">
              <a:solidFill>
                <a:schemeClr val="tx1"/>
              </a:solidFill>
              <a:ea typeface="Arial" pitchFamily="-112" charset="0"/>
              <a:cs typeface="Arial" pitchFamily="-112" charset="0"/>
              <a:sym typeface="Arial" pitchFamily="-112" charset="0"/>
            </a:endParaRPr>
          </a:p>
          <a:p>
            <a:r>
              <a:rPr lang="en-US" b="1" dirty="0">
                <a:solidFill>
                  <a:schemeClr val="tx1"/>
                </a:solidFill>
                <a:ea typeface="Arial" pitchFamily="-112" charset="0"/>
                <a:cs typeface="Arial" pitchFamily="-112" charset="0"/>
                <a:sym typeface="Arial" pitchFamily="-112" charset="0"/>
              </a:rPr>
              <a:t>Suggestions</a:t>
            </a:r>
            <a:endParaRPr lang="en-US" dirty="0">
              <a:solidFill>
                <a:schemeClr val="tx1"/>
              </a:solidFill>
            </a:endParaRP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baseline="0" dirty="0">
                <a:solidFill>
                  <a:schemeClr val="tx1"/>
                </a:solidFill>
              </a:rPr>
              <a:t>If you need to limit the types of cases an agent can create in your organization, you can assign each record type to a specific support user profile.</a:t>
            </a:r>
            <a:endParaRPr lang="en-US" dirty="0">
              <a:solidFill>
                <a:schemeClr val="tx1"/>
              </a:solidFill>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472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08178442"/>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0747291"/>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baseline="0" dirty="0">
                <a:solidFill>
                  <a:schemeClr val="tx1"/>
                </a:solidFill>
                <a:latin typeface="Salesforce Sans" panose="020B0505020202020203" pitchFamily="34" charset="0"/>
              </a:rPr>
              <a:t>Noah wants his support team to spend less time manually converting support requests placed by online customers into cases in Salesforce. You will learn how to configure web-to-case to accomplish this task. You’ll use what you already know about auto-response rules and email templates to complete the web-to-case configuration. You will also learn the basics of the email-to-case feature so you can present options to Noah for handling customer emails.</a:t>
            </a:r>
          </a:p>
          <a:p>
            <a:pPr marL="0" lvl="1" indent="-199044" defTabSz="796177">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74835115"/>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latin typeface="Arial" pitchFamily="-112" charset="0"/>
                <a:ea typeface="Arial" pitchFamily="-112" charset="0"/>
                <a:cs typeface="Arial" pitchFamily="-112" charset="0"/>
                <a:sym typeface="Arial" pitchFamily="-112" charset="0"/>
              </a:rPr>
              <a:t>Teaching Points</a:t>
            </a:r>
          </a:p>
          <a:p>
            <a:r>
              <a:rPr lang="en-US" dirty="0"/>
              <a:t>Web to case functions like web-to-lead:  Case information gathered from a web form is pushed to Salesforce.  </a:t>
            </a:r>
            <a:r>
              <a:rPr lang="en-US" baseline="0" dirty="0"/>
              <a:t>These new cases are assigned using assignment rules and can go to individuals or queues.  Auto response rules send an email template back to the originator of the case.</a:t>
            </a:r>
          </a:p>
          <a:p>
            <a:r>
              <a:rPr lang="en-US" baseline="0" dirty="0"/>
              <a:t>Web to case can generate up to </a:t>
            </a:r>
            <a:r>
              <a:rPr lang="en-US" dirty="0"/>
              <a:t>5,000 cases a day.</a:t>
            </a:r>
          </a:p>
          <a:p>
            <a:endParaRPr lang="en-US"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Extra Material</a:t>
            </a:r>
          </a:p>
          <a:p>
            <a:endParaRPr lang="en-US" dirty="0">
              <a:solidFill>
                <a:srgbClr val="000000"/>
              </a:solidFill>
              <a:latin typeface="Arial" pitchFamily="-112" charset="0"/>
              <a:ea typeface="Arial" pitchFamily="-112" charset="0"/>
              <a:cs typeface="Arial" pitchFamily="-112" charset="0"/>
              <a:sym typeface="Arial" pitchFamily="-112" charset="0"/>
            </a:endParaRPr>
          </a:p>
          <a:p>
            <a:r>
              <a:rPr lang="en-US" b="1" dirty="0">
                <a:solidFill>
                  <a:srgbClr val="000000"/>
                </a:solidFill>
                <a:latin typeface="Arial" pitchFamily="-112" charset="0"/>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p:txBody>
          <a:bodyPr/>
          <a:lstStyle/>
          <a:p>
            <a:r>
              <a:rPr lang="en-US" sz="900" dirty="0">
                <a:latin typeface="Arial" pitchFamily="34" charset="0"/>
                <a:cs typeface="Arial" pitchFamily="34" charset="0"/>
              </a:rPr>
              <a:t>© Copyright 2017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latin typeface="Arial" pitchFamily="34" charset="0"/>
                <a:cs typeface="Arial" pitchFamily="34" charset="0"/>
              </a:rPr>
              <a:pPr algn="ctr"/>
              <a:t>475</a:t>
            </a:fld>
            <a:endParaRPr lang="en-US" sz="900" dirty="0">
              <a:latin typeface="Arial" pitchFamily="34" charset="0"/>
              <a:cs typeface="Arial" pitchFamily="34" charset="0"/>
            </a:endParaRPr>
          </a:p>
        </p:txBody>
      </p:sp>
      <p:sp>
        <p:nvSpPr>
          <p:cNvPr id="6" name="Header Placeholder 5"/>
          <p:cNvSpPr>
            <a:spLocks noGrp="1"/>
          </p:cNvSpPr>
          <p:nvPr>
            <p:ph type="hdr" sz="quarter" idx="12"/>
          </p:nvPr>
        </p:nvSpPr>
        <p:spPr/>
        <p:txBody>
          <a:bodyPr/>
          <a:lstStyle/>
          <a:p>
            <a:pPr algn="r"/>
            <a:r>
              <a:rPr lang="en-GB" sz="900" dirty="0"/>
              <a:t>Administration Essentials for New </a:t>
            </a:r>
            <a:r>
              <a:rPr lang="en-GB" sz="900" dirty="0" err="1"/>
              <a:t>Admins</a:t>
            </a:r>
            <a:endParaRPr lang="en-US" sz="900" dirty="0"/>
          </a:p>
        </p:txBody>
      </p:sp>
    </p:spTree>
    <p:extLst>
      <p:ext uri="{BB962C8B-B14F-4D97-AF65-F5344CB8AC3E}">
        <p14:creationId xmlns:p14="http://schemas.microsoft.com/office/powerpoint/2010/main" val="416239745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a:spcBef>
                <a:spcPts val="423"/>
              </a:spcBef>
            </a:pPr>
            <a:r>
              <a:rPr lang="en-US" b="0" baseline="0" dirty="0">
                <a:solidFill>
                  <a:schemeClr val="tx1"/>
                </a:solidFill>
              </a:rPr>
              <a:t>Remember your cheat sheet for setting up web-to-case or email-to-case. You used this table when working with </a:t>
            </a:r>
            <a:r>
              <a:rPr lang="en-US" b="0" i="0" baseline="0" dirty="0">
                <a:solidFill>
                  <a:schemeClr val="tx1"/>
                </a:solidFill>
              </a:rPr>
              <a:t>web-to-</a:t>
            </a:r>
            <a:r>
              <a:rPr lang="en-US" b="1" i="1" baseline="0" dirty="0">
                <a:solidFill>
                  <a:schemeClr val="tx1"/>
                </a:solidFill>
              </a:rPr>
              <a:t>lead</a:t>
            </a:r>
            <a:r>
              <a:rPr lang="en-US" b="0" baseline="0" dirty="0">
                <a:solidFill>
                  <a:schemeClr val="tx1"/>
                </a:solidFill>
              </a:rPr>
              <a:t> in AW </a:t>
            </a:r>
            <a:r>
              <a:rPr lang="en-US" b="0" baseline="0" dirty="0" err="1">
                <a:solidFill>
                  <a:schemeClr val="tx1"/>
                </a:solidFill>
              </a:rPr>
              <a:t>Computing’s</a:t>
            </a:r>
            <a:r>
              <a:rPr lang="en-US" b="0" baseline="0" dirty="0">
                <a:solidFill>
                  <a:schemeClr val="tx1"/>
                </a:solidFill>
              </a:rPr>
              <a:t> sales environment. You can apply the same principles of auto-response rules and email templates to the Service Cloud. </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lvl="1" indent="0" defTabSz="873161">
              <a:buNone/>
              <a:defRPr/>
            </a:pPr>
            <a:r>
              <a:rPr lang="en-US" b="0" baseline="0" dirty="0">
                <a:solidFill>
                  <a:schemeClr val="tx1"/>
                </a:solidFill>
                <a:latin typeface="Salesforce Sans" panose="020B0505020202020203" pitchFamily="34" charset="0"/>
              </a:rPr>
              <a:t>Review of auto-response rules / email templates: Based on </a:t>
            </a:r>
            <a:r>
              <a:rPr lang="en-US" dirty="0">
                <a:solidFill>
                  <a:schemeClr val="tx1"/>
                </a:solidFill>
                <a:latin typeface="Salesforce Sans" panose="020B0505020202020203" pitchFamily="34" charset="0"/>
              </a:rPr>
              <a:t>predefined criteria, auto-response</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rules automatically send a response to the customer</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who submitted a case through web-to-case, email-to-case, self-service</a:t>
            </a:r>
            <a:r>
              <a:rPr lang="en-US" baseline="0" dirty="0">
                <a:solidFill>
                  <a:schemeClr val="tx1"/>
                </a:solidFill>
                <a:latin typeface="Salesforce Sans" panose="020B0505020202020203" pitchFamily="34" charset="0"/>
              </a:rPr>
              <a:t> portal, or customer portal</a:t>
            </a:r>
            <a:r>
              <a:rPr lang="en-US" dirty="0">
                <a:solidFill>
                  <a:schemeClr val="tx1"/>
                </a:solidFill>
                <a:latin typeface="Salesforce Sans" panose="020B0505020202020203" pitchFamily="34" charset="0"/>
              </a:rPr>
              <a:t>. The rule uses an email template that allows</a:t>
            </a:r>
            <a:r>
              <a:rPr lang="en-US" baseline="0" dirty="0">
                <a:solidFill>
                  <a:schemeClr val="tx1"/>
                </a:solidFill>
                <a:latin typeface="Salesforce Sans" panose="020B0505020202020203" pitchFamily="34" charset="0"/>
              </a:rPr>
              <a:t> for consistent communications. An email is sent to reassure the customer that his case was received and an agent is working on his issue. </a:t>
            </a:r>
            <a:r>
              <a:rPr lang="en-US" i="0" dirty="0">
                <a:solidFill>
                  <a:schemeClr val="tx1"/>
                </a:solidFill>
                <a:latin typeface="Salesforce Sans" panose="020B0505020202020203" pitchFamily="34" charset="0"/>
              </a:rPr>
              <a:t>A rule could</a:t>
            </a:r>
            <a:r>
              <a:rPr lang="en-US" i="0" baseline="0" dirty="0">
                <a:solidFill>
                  <a:schemeClr val="tx1"/>
                </a:solidFill>
                <a:latin typeface="Salesforce Sans" panose="020B0505020202020203" pitchFamily="34" charset="0"/>
              </a:rPr>
              <a:t> also search the case subject for “forgot” and “password” and automatically use a template that sends an email telling the customer how to reset his password. </a:t>
            </a:r>
            <a:endParaRPr lang="en-US" i="0" dirty="0">
              <a:solidFill>
                <a:schemeClr val="tx1"/>
              </a:solidFill>
              <a:latin typeface="Salesforce Sans" panose="020B0505020202020203" pitchFamily="34"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476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92857115"/>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dirty="0">
                <a:solidFill>
                  <a:schemeClr val="tx1"/>
                </a:solidFill>
                <a:latin typeface="Salesforce Sans" panose="020B0505020202020203" pitchFamily="34" charset="0"/>
              </a:rPr>
              <a:t>You’ll </a:t>
            </a:r>
            <a:r>
              <a:rPr lang="en-US" b="0" baseline="0" dirty="0">
                <a:solidFill>
                  <a:schemeClr val="tx1"/>
                </a:solidFill>
                <a:latin typeface="Salesforce Sans" panose="020B0505020202020203" pitchFamily="34" charset="0"/>
              </a:rPr>
              <a:t>configure web-to-case so that customer requests for support can be gathered directly from AW Computing’s website and automatically converted to cases in Salesforce. </a:t>
            </a: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b="0" dirty="0">
                <a:solidFill>
                  <a:schemeClr val="tx1"/>
                </a:solidFill>
                <a:latin typeface="Salesforce Sans" panose="020B0505020202020203" pitchFamily="34" charset="0"/>
              </a:rPr>
              <a:t>We covered the basics in</a:t>
            </a:r>
            <a:r>
              <a:rPr lang="en-US" b="0" baseline="0" dirty="0">
                <a:solidFill>
                  <a:schemeClr val="tx1"/>
                </a:solidFill>
                <a:latin typeface="Salesforce Sans" panose="020B0505020202020203" pitchFamily="34" charset="0"/>
              </a:rPr>
              <a:t> the Automation module of this course, but what else should you know about web-to-case?</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Case fields will be automatically filled in based on data that the customer enters. </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You need to be sure that validation rules on the web form match the validation rules on the case object.</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The web-to-case form can include a custom multi-select picklist that allows customers to report cases on several products or issues at a time.</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AW Computing does not expect to exceed the limit of five thousand cases a day that can be automatically generated by web-to-case. </a:t>
            </a:r>
            <a:r>
              <a:rPr lang="en-US" dirty="0">
                <a:latin typeface="Salesforce Sans" panose="020B0505020202020203" pitchFamily="34" charset="0"/>
              </a:rPr>
              <a:t>However, if they do receive more than 5000 requests in a 24 hour period, Salesforce stores additional requests in a pending request queue that contains both Web-to-Case and Web-to-Lead requests. The requests are submitted when the limit refreshes. </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Web-to-case requires that Support Settings specify a default case owner and an automated case user. The Default Case Owner field allows you to designate a user or a queue </a:t>
            </a:r>
            <a:r>
              <a:rPr lang="en-US" dirty="0">
                <a:latin typeface="Salesforce Sans" panose="020B0505020202020203" pitchFamily="34" charset="0"/>
              </a:rPr>
              <a:t>to automatically assign to all cases that don't match any case assignment rule entries</a:t>
            </a:r>
            <a:r>
              <a:rPr lang="en-US" b="0" baseline="0" dirty="0">
                <a:solidFill>
                  <a:schemeClr val="tx1"/>
                </a:solidFill>
                <a:latin typeface="Salesforce Sans" panose="020B0505020202020203" pitchFamily="34" charset="0"/>
              </a:rPr>
              <a:t>. </a:t>
            </a:r>
            <a:r>
              <a:rPr lang="en-GB" sz="1000" b="0" i="0" kern="1200" dirty="0">
                <a:solidFill>
                  <a:schemeClr val="tx1"/>
                </a:solidFill>
                <a:latin typeface="Salesforce Sans" panose="020B0505020202020203" pitchFamily="34" charset="0"/>
                <a:ea typeface="+mn-ea"/>
              </a:rPr>
              <a:t>The Automated Case User is the user listed in the Case History related list for automated case changes, and </a:t>
            </a:r>
            <a:r>
              <a:rPr lang="en-US" dirty="0">
                <a:solidFill>
                  <a:schemeClr val="tx1"/>
                </a:solidFill>
                <a:latin typeface="Salesforce Sans" panose="020B0505020202020203" pitchFamily="34" charset="0"/>
              </a:rPr>
              <a:t>must be someone who has</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both the Modify All Data and Send Email permissions.</a:t>
            </a:r>
            <a:endParaRPr lang="en-US" b="0" baseline="0" dirty="0">
              <a:solidFill>
                <a:schemeClr val="tx1"/>
              </a:solidFill>
              <a:latin typeface="Salesforce Sans" panose="020B0505020202020203" pitchFamily="34" charset="0"/>
            </a:endParaRPr>
          </a:p>
          <a:p>
            <a:pPr marL="0" lvl="1" indent="0" defTabSz="873161">
              <a:buNone/>
              <a:defRPr/>
            </a:pPr>
            <a:endParaRPr lang="en-US" b="0" baseline="0" dirty="0">
              <a:solidFill>
                <a:schemeClr val="tx1"/>
              </a:solidFill>
              <a:latin typeface="Salesforce Sans" panose="020B0505020202020203" pitchFamily="34" charset="0"/>
            </a:endParaRPr>
          </a:p>
          <a:p>
            <a:pPr marL="0" lvl="1" indent="0" defTabSz="873161">
              <a:buNone/>
              <a:defRPr/>
            </a:pPr>
            <a:r>
              <a:rPr lang="en-US" b="0" baseline="0" dirty="0">
                <a:solidFill>
                  <a:schemeClr val="tx1"/>
                </a:solidFill>
                <a:latin typeface="Salesforce Sans" panose="020B0505020202020203" pitchFamily="34" charset="0"/>
              </a:rPr>
              <a:t>Transition: Now you’re ready to set up web-to-case.</a:t>
            </a:r>
            <a:endParaRPr lang="en-US" dirty="0">
              <a:solidFill>
                <a:schemeClr val="tx1"/>
              </a:solidFill>
              <a:latin typeface="Salesforce Sans" panose="020B0505020202020203" pitchFamily="34"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lvl="1" indent="0" defTabSz="873161">
              <a:buNone/>
              <a:defRPr/>
            </a:pPr>
            <a:endParaRPr lang="en-US" i="1"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477</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92576565"/>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dirty="0">
                <a:solidFill>
                  <a:schemeClr val="tx1"/>
                </a:solidFill>
                <a:latin typeface="Salesforce Sans" panose="020B0505020202020203" pitchFamily="34" charset="0"/>
              </a:rPr>
              <a:t>With the email-to-case feature:</a:t>
            </a:r>
            <a:r>
              <a:rPr lang="en-US" b="0" baseline="0" dirty="0">
                <a:solidFill>
                  <a:schemeClr val="tx1"/>
                </a:solidFill>
                <a:latin typeface="Salesforce Sans" panose="020B0505020202020203" pitchFamily="34" charset="0"/>
              </a:rPr>
              <a:t> </a:t>
            </a:r>
          </a:p>
          <a:p>
            <a:pPr marL="0" lvl="1" indent="0" defTabSz="873161">
              <a:defRPr/>
            </a:pPr>
            <a:r>
              <a:rPr lang="en-US" dirty="0">
                <a:solidFill>
                  <a:schemeClr val="tx1"/>
                </a:solidFill>
                <a:latin typeface="Salesforce Sans" panose="020B0505020202020203" pitchFamily="34" charset="0"/>
              </a:rPr>
              <a:t> Salesforce</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can automatically create a case when an email is sent to your company's email address, such as support@company.com</a:t>
            </a:r>
            <a:r>
              <a:rPr lang="en-US" b="0" baseline="0" dirty="0">
                <a:solidFill>
                  <a:schemeClr val="tx1"/>
                </a:solidFill>
                <a:latin typeface="Salesforce Sans" panose="020B0505020202020203" pitchFamily="34" charset="0"/>
              </a:rPr>
              <a:t>.</a:t>
            </a:r>
            <a:r>
              <a:rPr lang="en-US" baseline="0" dirty="0">
                <a:solidFill>
                  <a:schemeClr val="tx1"/>
                </a:solidFill>
                <a:latin typeface="Salesforce Sans" panose="020B0505020202020203" pitchFamily="34" charset="0"/>
              </a:rPr>
              <a:t> </a:t>
            </a:r>
          </a:p>
          <a:p>
            <a:pPr marL="0" lvl="1" indent="0" defTabSz="873161">
              <a:defRPr/>
            </a:pPr>
            <a:r>
              <a:rPr lang="en-US" dirty="0">
                <a:solidFill>
                  <a:schemeClr val="tx1"/>
                </a:solidFill>
                <a:latin typeface="Salesforce Sans" panose="020B0505020202020203" pitchFamily="34" charset="0"/>
              </a:rPr>
              <a:t> Salesforce uses the</a:t>
            </a:r>
            <a:r>
              <a:rPr lang="en-US" baseline="0" dirty="0">
                <a:solidFill>
                  <a:schemeClr val="tx1"/>
                </a:solidFill>
                <a:latin typeface="Salesforce Sans" panose="020B0505020202020203" pitchFamily="34" charset="0"/>
              </a:rPr>
              <a:t> sender’s email address to automatically associate the contact record to the new case. If no match is found, no contact is associated to the case.</a:t>
            </a:r>
          </a:p>
          <a:p>
            <a:pPr marL="0" lvl="1" indent="0" defTabSz="873161">
              <a:defRPr/>
            </a:pPr>
            <a:r>
              <a:rPr lang="en-US" b="0" dirty="0">
                <a:solidFill>
                  <a:schemeClr val="tx1"/>
                </a:solidFill>
                <a:latin typeface="Salesforce Sans" panose="020B0505020202020203" pitchFamily="34" charset="0"/>
              </a:rPr>
              <a:t> Similar</a:t>
            </a:r>
            <a:r>
              <a:rPr lang="en-US" b="0" baseline="0" dirty="0">
                <a:solidFill>
                  <a:schemeClr val="tx1"/>
                </a:solidFill>
                <a:latin typeface="Salesforce Sans" panose="020B0505020202020203" pitchFamily="34" charset="0"/>
              </a:rPr>
              <a:t> to the</a:t>
            </a:r>
            <a:r>
              <a:rPr lang="en-US" dirty="0">
                <a:solidFill>
                  <a:schemeClr val="tx1"/>
                </a:solidFill>
                <a:latin typeface="Salesforce Sans" panose="020B0505020202020203" pitchFamily="34" charset="0"/>
              </a:rPr>
              <a:t> web-to-case functionality, fields on the new case record are auto-populated from the content of each email. For example, an email subject heading becomes a case subject.</a:t>
            </a:r>
            <a:r>
              <a:rPr lang="en-US" baseline="0" dirty="0">
                <a:solidFill>
                  <a:schemeClr val="tx1"/>
                </a:solidFill>
                <a:latin typeface="Salesforce Sans" panose="020B0505020202020203" pitchFamily="34" charset="0"/>
              </a:rPr>
              <a:t> </a:t>
            </a:r>
          </a:p>
          <a:p>
            <a:pPr marL="0" lvl="1" indent="0" defTabSz="873161">
              <a:defRPr/>
            </a:pPr>
            <a:r>
              <a:rPr lang="en-US" b="0" baseline="0" dirty="0">
                <a:solidFill>
                  <a:schemeClr val="tx1"/>
                </a:solidFill>
                <a:latin typeface="Salesforce Sans" panose="020B0505020202020203" pitchFamily="34" charset="0"/>
              </a:rPr>
              <a:t> Customer email replies, including attachments, are automatically associated with the case.</a:t>
            </a:r>
          </a:p>
          <a:p>
            <a:pPr marL="0" marR="0" lvl="1" indent="0" algn="l" defTabSz="873161"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latin typeface="Salesforce Sans" panose="020B0505020202020203" pitchFamily="34" charset="0"/>
              </a:rPr>
              <a:t> Keep in mind that a</a:t>
            </a:r>
            <a:r>
              <a:rPr lang="en-US" b="0" dirty="0">
                <a:solidFill>
                  <a:schemeClr val="tx1"/>
                </a:solidFill>
                <a:latin typeface="Salesforce Sans" panose="020B0505020202020203" pitchFamily="34" charset="0"/>
              </a:rPr>
              <a:t>ssignment rules, escalation rules, workflow rules, and auto-response rules are triggered when a case is automatically created via email-to-case.</a:t>
            </a:r>
            <a:endParaRPr lang="en-US" baseline="0" dirty="0">
              <a:solidFill>
                <a:schemeClr val="tx1"/>
              </a:solidFill>
              <a:latin typeface="Salesforce Sans" panose="020B0505020202020203" pitchFamily="34" charset="0"/>
            </a:endParaRPr>
          </a:p>
          <a:p>
            <a:pPr marL="0" lvl="1" indent="0" defTabSz="873161">
              <a:buFont typeface="Wingdings" pitchFamily="2" charset="2"/>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478</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60814423"/>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baseline="0" dirty="0">
                <a:solidFill>
                  <a:schemeClr val="tx1"/>
                </a:solidFill>
                <a:latin typeface="Salesforce Sans" panose="020B0505020202020203" pitchFamily="34" charset="0"/>
              </a:rPr>
              <a:t>Administrators need to:</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Know what email addresses are used by AW Computing customers to send support requests.</a:t>
            </a:r>
            <a:r>
              <a:rPr lang="en-US" baseline="0" dirty="0">
                <a:solidFill>
                  <a:schemeClr val="tx1"/>
                </a:solidFill>
                <a:latin typeface="Salesforce Sans" panose="020B0505020202020203" pitchFamily="34" charset="0"/>
              </a:rPr>
              <a:t> </a:t>
            </a:r>
            <a:r>
              <a:rPr lang="en-US" b="0" i="0" baseline="0" dirty="0">
                <a:solidFill>
                  <a:schemeClr val="tx1"/>
                </a:solidFill>
                <a:latin typeface="Salesforce Sans" panose="020B0505020202020203" pitchFamily="34" charset="0"/>
              </a:rPr>
              <a:t>You might consider</a:t>
            </a:r>
            <a:r>
              <a:rPr lang="en-US" b="0" baseline="0" dirty="0">
                <a:solidFill>
                  <a:schemeClr val="tx1"/>
                </a:solidFill>
                <a:latin typeface="Salesforce Sans" panose="020B0505020202020203" pitchFamily="34" charset="0"/>
              </a:rPr>
              <a:t> designing a Support record type and default case layout that will be used when the email-to-case function automatically generates a case. The email-to-case configuration settings also include the checkbox that </a:t>
            </a:r>
            <a:r>
              <a:rPr lang="en-US" baseline="0" dirty="0">
                <a:solidFill>
                  <a:schemeClr val="tx1"/>
                </a:solidFill>
                <a:latin typeface="Salesforce Sans" panose="020B0505020202020203" pitchFamily="34" charset="0"/>
              </a:rPr>
              <a:t>enables email-to-case.</a:t>
            </a:r>
          </a:p>
          <a:p>
            <a:pPr marL="0" lvl="1" indent="0" defTabSz="873161">
              <a:buFont typeface="Wingdings" pitchFamily="2" charset="2"/>
              <a:buChar char="§"/>
              <a:defRPr/>
            </a:pP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After you</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configure email-to-case settings, you need to choose whether to set up</a:t>
            </a:r>
            <a:r>
              <a:rPr lang="en-US" baseline="0" dirty="0">
                <a:solidFill>
                  <a:schemeClr val="tx1"/>
                </a:solidFill>
                <a:latin typeface="Salesforce Sans" panose="020B0505020202020203" pitchFamily="34" charset="0"/>
              </a:rPr>
              <a:t> email-to-case or on-demand email-to-case</a:t>
            </a:r>
            <a:r>
              <a:rPr lang="en-US"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You would u</a:t>
            </a:r>
            <a:r>
              <a:rPr lang="en-US" dirty="0">
                <a:solidFill>
                  <a:schemeClr val="tx1"/>
                </a:solidFill>
                <a:latin typeface="Salesforce Sans" panose="020B0505020202020203" pitchFamily="34" charset="0"/>
              </a:rPr>
              <a:t>se on-demand email-to-case if AW</a:t>
            </a:r>
            <a:r>
              <a:rPr lang="en-US" baseline="0" dirty="0">
                <a:solidFill>
                  <a:schemeClr val="tx1"/>
                </a:solidFill>
                <a:latin typeface="Salesforce Sans" panose="020B0505020202020203" pitchFamily="34" charset="0"/>
              </a:rPr>
              <a:t> Computing is</a:t>
            </a:r>
            <a:r>
              <a:rPr lang="en-US" dirty="0">
                <a:solidFill>
                  <a:schemeClr val="tx1"/>
                </a:solidFill>
                <a:latin typeface="Salesforce Sans" panose="020B0505020202020203" pitchFamily="34" charset="0"/>
              </a:rPr>
              <a:t> not concerned about keeping email traffic within its</a:t>
            </a:r>
            <a:r>
              <a:rPr lang="en-US" baseline="0" dirty="0">
                <a:solidFill>
                  <a:schemeClr val="tx1"/>
                </a:solidFill>
                <a:latin typeface="Salesforce Sans" panose="020B0505020202020203" pitchFamily="34" charset="0"/>
              </a:rPr>
              <a:t> firewall and </a:t>
            </a:r>
            <a:r>
              <a:rPr lang="en-US" b="0" baseline="0" dirty="0">
                <a:solidFill>
                  <a:schemeClr val="tx1"/>
                </a:solidFill>
                <a:latin typeface="Salesforce Sans" panose="020B0505020202020203" pitchFamily="34" charset="0"/>
              </a:rPr>
              <a:t>it does</a:t>
            </a:r>
            <a:r>
              <a:rPr lang="en-US" baseline="0" dirty="0">
                <a:solidFill>
                  <a:schemeClr val="tx1"/>
                </a:solidFill>
                <a:latin typeface="Salesforce Sans" panose="020B0505020202020203" pitchFamily="34" charset="0"/>
              </a:rPr>
              <a:t> not need to accept attachments larger than 25 megabytes from customers. Otherwise, </a:t>
            </a:r>
            <a:r>
              <a:rPr lang="en-US" b="0" baseline="0" dirty="0">
                <a:solidFill>
                  <a:schemeClr val="tx1"/>
                </a:solidFill>
                <a:latin typeface="Salesforce Sans" panose="020B0505020202020203" pitchFamily="34" charset="0"/>
              </a:rPr>
              <a:t>you would </a:t>
            </a:r>
            <a:r>
              <a:rPr lang="en-US" baseline="0" dirty="0">
                <a:solidFill>
                  <a:schemeClr val="tx1"/>
                </a:solidFill>
                <a:latin typeface="Salesforce Sans" panose="020B0505020202020203" pitchFamily="34" charset="0"/>
              </a:rPr>
              <a:t>use email-to-case, which requires you to download the email-to-case agent from </a:t>
            </a:r>
            <a:r>
              <a:rPr lang="en-US" u="none" strike="noStrike" baseline="0" dirty="0">
                <a:solidFill>
                  <a:schemeClr val="tx1"/>
                </a:solidFill>
                <a:latin typeface="Salesforce Sans" panose="020B0505020202020203" pitchFamily="34" charset="0"/>
              </a:rPr>
              <a:t>developerforce.com</a:t>
            </a:r>
            <a:r>
              <a:rPr lang="en-US" u="none" baseline="0" dirty="0">
                <a:solidFill>
                  <a:schemeClr val="tx1"/>
                </a:solidFill>
                <a:latin typeface="Salesforce Sans" panose="020B0505020202020203" pitchFamily="34" charset="0"/>
              </a:rPr>
              <a:t> </a:t>
            </a:r>
            <a:r>
              <a:rPr lang="en-US" baseline="0" dirty="0">
                <a:solidFill>
                  <a:schemeClr val="tx1"/>
                </a:solidFill>
                <a:latin typeface="Salesforce Sans" panose="020B0505020202020203" pitchFamily="34" charset="0"/>
              </a:rPr>
              <a:t>and install the agent behind the network’s firewall.</a:t>
            </a:r>
          </a:p>
          <a:p>
            <a:pPr marL="0" lvl="1" indent="0" defTabSz="873161">
              <a:buFont typeface="Wingdings" pitchFamily="2" charset="2"/>
              <a:buChar char="§"/>
              <a:defRPr/>
            </a:pPr>
            <a:r>
              <a:rPr lang="en-US" b="0" baseline="0" dirty="0">
                <a:solidFill>
                  <a:schemeClr val="tx1"/>
                </a:solidFill>
                <a:latin typeface="Salesforce Sans" panose="020B0505020202020203" pitchFamily="34" charset="0"/>
              </a:rPr>
              <a:t> Once email-to-case is enabled, you </a:t>
            </a:r>
            <a:r>
              <a:rPr lang="en-US" baseline="0" dirty="0">
                <a:solidFill>
                  <a:schemeClr val="tx1"/>
                </a:solidFill>
                <a:latin typeface="Salesforce Sans" panose="020B0505020202020203" pitchFamily="34" charset="0"/>
              </a:rPr>
              <a:t>can add the Emails related list to case page layouts used by the support team to make it easy for them to view the customer email replies that are associated with the case.</a:t>
            </a:r>
          </a:p>
          <a:p>
            <a:pPr marL="0" lvl="1" indent="0" defTabSz="873161">
              <a:buFont typeface="Wingdings" pitchFamily="2" charset="2"/>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r>
              <a:rPr lang="en-US" b="0" dirty="0">
                <a:solidFill>
                  <a:schemeClr val="tx1"/>
                </a:solidFill>
                <a:ea typeface="Arial" pitchFamily="-112" charset="0"/>
                <a:cs typeface="Arial" pitchFamily="-112" charset="0"/>
                <a:sym typeface="Arial" pitchFamily="-112" charset="0"/>
              </a:rPr>
              <a:t>Email to Case Agent Download: https://</a:t>
            </a:r>
            <a:r>
              <a:rPr lang="en-US" b="0" dirty="0" err="1">
                <a:solidFill>
                  <a:schemeClr val="tx1"/>
                </a:solidFill>
                <a:ea typeface="Arial" pitchFamily="-112" charset="0"/>
                <a:cs typeface="Arial" pitchFamily="-112" charset="0"/>
                <a:sym typeface="Arial" pitchFamily="-112" charset="0"/>
              </a:rPr>
              <a:t>developer.salesforce.com</a:t>
            </a:r>
            <a:r>
              <a:rPr lang="en-US" b="0" dirty="0">
                <a:solidFill>
                  <a:schemeClr val="tx1"/>
                </a:solidFill>
                <a:ea typeface="Arial" pitchFamily="-112" charset="0"/>
                <a:cs typeface="Arial" pitchFamily="-112" charset="0"/>
                <a:sym typeface="Arial" pitchFamily="-112" charset="0"/>
              </a:rPr>
              <a:t>/page/</a:t>
            </a:r>
            <a:r>
              <a:rPr lang="en-US" b="0" dirty="0" err="1">
                <a:solidFill>
                  <a:schemeClr val="tx1"/>
                </a:solidFill>
                <a:ea typeface="Arial" pitchFamily="-112" charset="0"/>
                <a:cs typeface="Arial" pitchFamily="-112" charset="0"/>
                <a:sym typeface="Arial" pitchFamily="-112" charset="0"/>
              </a:rPr>
              <a:t>Email_To_Case</a:t>
            </a:r>
            <a:endParaRPr lang="en-US" b="0" dirty="0">
              <a:solidFill>
                <a:schemeClr val="tx1"/>
              </a:solidFill>
              <a:ea typeface="Arial" pitchFamily="-112" charset="0"/>
              <a:cs typeface="Arial" pitchFamily="-112" charset="0"/>
              <a:sym typeface="Arial" pitchFamily="-112" charset="0"/>
            </a:endParaRP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479</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82737859"/>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marR="0" lvl="1" indent="-199044" algn="l" defTabSz="796177" rtl="0" eaLnBrk="1" fontAlgn="auto" latinLnBrk="0" hangingPunct="1">
              <a:lnSpc>
                <a:spcPct val="100000"/>
              </a:lnSpc>
              <a:spcBef>
                <a:spcPts val="0"/>
              </a:spcBef>
              <a:spcAft>
                <a:spcPts val="0"/>
              </a:spcAft>
              <a:buClrTx/>
              <a:buSzTx/>
              <a:buFont typeface="Wingdings" pitchFamily="2" charset="2"/>
              <a:buNone/>
              <a:tabLst/>
              <a:defRPr/>
            </a:pPr>
            <a:r>
              <a:rPr lang="en-US" b="0" i="0" baseline="0" dirty="0">
                <a:solidFill>
                  <a:schemeClr val="tx1"/>
                </a:solidFill>
                <a:latin typeface="Salesforce Sans" panose="020B0505020202020203" pitchFamily="34" charset="0"/>
              </a:rPr>
              <a:t>Noah is excited about the time-saving benefit of automation. You can configure Workflow from Case Comments to meet his next request. You’ll set up the</a:t>
            </a:r>
            <a:r>
              <a:rPr lang="en-US" i="0" baseline="0" dirty="0">
                <a:solidFill>
                  <a:schemeClr val="tx1"/>
                </a:solidFill>
                <a:latin typeface="Salesforce Sans" panose="020B0505020202020203" pitchFamily="34" charset="0"/>
              </a:rPr>
              <a:t> workflow action to automatically update the case Priority field to “medium” when a comment is added to the case.</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Noah also wants to expand on your initial efforts to create a separate process for Inquiry cases by having you create queues and automate case assignments. You will gather more information from Noah to set up case queues and assignment rules for this part of Noah’s request.</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Lastly, you need to automate the assignment of cases that have not been resolved within four hours. For this request, you’ll learn the options for setting up escalation rules.</a:t>
            </a:r>
          </a:p>
          <a:p>
            <a:pPr marL="0" lvl="1" indent="-199044" defTabSz="796177">
              <a:buNone/>
              <a:defRPr/>
            </a:pPr>
            <a:endParaRPr lang="en-US" b="0" baseline="0" dirty="0">
              <a:solidFill>
                <a:schemeClr val="tx1"/>
              </a:solidFill>
              <a:latin typeface="Salesforce Sans" panose="020B0505020202020203" pitchFamily="34"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480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8477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43794956"/>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dirty="0">
                <a:solidFill>
                  <a:schemeClr val="tx1"/>
                </a:solidFill>
                <a:latin typeface="Salesforce Sans" panose="020B0505020202020203" pitchFamily="34" charset="0"/>
              </a:rPr>
              <a:t>As we learned earlier,</a:t>
            </a:r>
            <a:r>
              <a:rPr lang="en-US" baseline="0" dirty="0">
                <a:solidFill>
                  <a:schemeClr val="tx1"/>
                </a:solidFill>
                <a:latin typeface="Salesforce Sans" panose="020B0505020202020203" pitchFamily="34" charset="0"/>
              </a:rPr>
              <a:t> a</a:t>
            </a:r>
            <a:r>
              <a:rPr lang="en-US" dirty="0">
                <a:solidFill>
                  <a:schemeClr val="tx1"/>
                </a:solidFill>
                <a:latin typeface="Salesforce Sans" panose="020B0505020202020203" pitchFamily="34" charset="0"/>
              </a:rPr>
              <a:t> case queue is a holding</a:t>
            </a:r>
            <a:r>
              <a:rPr lang="en-US" baseline="0" dirty="0">
                <a:solidFill>
                  <a:schemeClr val="tx1"/>
                </a:solidFill>
                <a:latin typeface="Salesforce Sans" panose="020B0505020202020203" pitchFamily="34" charset="0"/>
              </a:rPr>
              <a:t> area</a:t>
            </a:r>
            <a:r>
              <a:rPr lang="en-US" dirty="0">
                <a:solidFill>
                  <a:schemeClr val="tx1"/>
                </a:solidFill>
                <a:latin typeface="Salesforce Sans" panose="020B0505020202020203" pitchFamily="34" charset="0"/>
              </a:rPr>
              <a:t> where case records can be routed to await processing by a member</a:t>
            </a:r>
            <a:r>
              <a:rPr lang="en-US" baseline="0" dirty="0">
                <a:solidFill>
                  <a:schemeClr val="tx1"/>
                </a:solidFill>
                <a:latin typeface="Salesforce Sans" panose="020B0505020202020203" pitchFamily="34" charset="0"/>
              </a:rPr>
              <a:t> of the support team</a:t>
            </a:r>
            <a:r>
              <a:rPr lang="en-US" dirty="0">
                <a:solidFill>
                  <a:schemeClr val="tx1"/>
                </a:solidFill>
                <a:latin typeface="Salesforce Sans" panose="020B0505020202020203" pitchFamily="34" charset="0"/>
              </a:rPr>
              <a:t>.</a:t>
            </a:r>
            <a:r>
              <a:rPr lang="en-US" baseline="0" dirty="0">
                <a:solidFill>
                  <a:schemeClr val="tx1"/>
                </a:solidFill>
                <a:latin typeface="Salesforce Sans" panose="020B0505020202020203" pitchFamily="34" charset="0"/>
              </a:rPr>
              <a:t> Noah wants to be sure the right agents are handling the right cases. </a:t>
            </a:r>
            <a:r>
              <a:rPr lang="en-US" b="0" baseline="0" dirty="0">
                <a:solidFill>
                  <a:schemeClr val="tx1"/>
                </a:solidFill>
                <a:latin typeface="Salesforce Sans" panose="020B0505020202020203" pitchFamily="34" charset="0"/>
              </a:rPr>
              <a:t>You need more information, so you meet with him to discuss his requirements.</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Font typeface="Wingdings" pitchFamily="2" charset="2"/>
              <a:buNone/>
              <a:defRPr/>
            </a:pPr>
            <a:r>
              <a:rPr lang="en-US" baseline="0" dirty="0">
                <a:solidFill>
                  <a:schemeClr val="tx1"/>
                </a:solidFill>
                <a:latin typeface="Salesforce Sans" panose="020B0505020202020203" pitchFamily="34" charset="0"/>
              </a:rPr>
              <a:t>What queues does AW Computing need?: Noah wants a queue for Product Support Tier 1 cases and for Inquiry cases.</a:t>
            </a:r>
          </a:p>
          <a:p>
            <a:pPr marL="0" lvl="1" indent="0" defTabSz="873161">
              <a:buFont typeface="Wingdings" pitchFamily="2" charset="2"/>
              <a:buNone/>
              <a:defRPr/>
            </a:pPr>
            <a:r>
              <a:rPr lang="en-US" baseline="0" dirty="0">
                <a:solidFill>
                  <a:schemeClr val="tx1"/>
                </a:solidFill>
                <a:latin typeface="Salesforce Sans" panose="020B0505020202020203" pitchFamily="34" charset="0"/>
              </a:rPr>
              <a:t>How does AW Computing group cases?: AW Computing has decided to group cases by the type of support requests that they receive. </a:t>
            </a:r>
            <a:r>
              <a:rPr lang="en-US" dirty="0">
                <a:solidFill>
                  <a:schemeClr val="tx1"/>
                </a:solidFill>
                <a:latin typeface="Salesforce Sans" panose="020B0505020202020203" pitchFamily="34" charset="0"/>
              </a:rPr>
              <a:t>Case queues can</a:t>
            </a:r>
            <a:r>
              <a:rPr lang="en-US" baseline="0" dirty="0">
                <a:solidFill>
                  <a:schemeClr val="tx1"/>
                </a:solidFill>
                <a:latin typeface="Salesforce Sans" panose="020B0505020202020203" pitchFamily="34" charset="0"/>
              </a:rPr>
              <a:t> also be created to group cases by product family, type of customer, or type of service level agreement.</a:t>
            </a:r>
            <a:r>
              <a:rPr lang="en-US" dirty="0">
                <a:solidFill>
                  <a:schemeClr val="tx1"/>
                </a:solidFill>
                <a:latin typeface="Salesforce Sans" panose="020B0505020202020203" pitchFamily="34" charset="0"/>
              </a:rPr>
              <a:t> </a:t>
            </a:r>
          </a:p>
          <a:p>
            <a:pPr marL="0" lvl="1" indent="0" defTabSz="873161">
              <a:buFont typeface="Wingdings" pitchFamily="2" charset="2"/>
              <a:buNone/>
              <a:defRPr/>
            </a:pPr>
            <a:r>
              <a:rPr lang="en-US" dirty="0">
                <a:solidFill>
                  <a:schemeClr val="tx1"/>
                </a:solidFill>
                <a:latin typeface="Salesforce Sans" panose="020B0505020202020203" pitchFamily="34" charset="0"/>
              </a:rPr>
              <a:t>Which</a:t>
            </a:r>
            <a:r>
              <a:rPr lang="en-US" baseline="0" dirty="0">
                <a:solidFill>
                  <a:schemeClr val="tx1"/>
                </a:solidFill>
                <a:latin typeface="Salesforce Sans" panose="020B0505020202020203" pitchFamily="34" charset="0"/>
              </a:rPr>
              <a:t> agents belong to each queue?: </a:t>
            </a:r>
            <a:r>
              <a:rPr lang="en-US" dirty="0">
                <a:solidFill>
                  <a:schemeClr val="tx1"/>
                </a:solidFill>
                <a:latin typeface="Salesforce Sans" panose="020B0505020202020203" pitchFamily="34" charset="0"/>
              </a:rPr>
              <a:t>S</a:t>
            </a:r>
            <a:r>
              <a:rPr lang="en-US" baseline="0" dirty="0">
                <a:solidFill>
                  <a:schemeClr val="tx1"/>
                </a:solidFill>
                <a:latin typeface="Salesforce Sans" panose="020B0505020202020203" pitchFamily="34" charset="0"/>
              </a:rPr>
              <a:t>pecify which</a:t>
            </a:r>
            <a:r>
              <a:rPr lang="en-US" dirty="0">
                <a:solidFill>
                  <a:schemeClr val="tx1"/>
                </a:solidFill>
                <a:latin typeface="Salesforce Sans" panose="020B0505020202020203" pitchFamily="34" charset="0"/>
              </a:rPr>
              <a:t> users are allowed to retrieve records from each queue,</a:t>
            </a:r>
            <a:r>
              <a:rPr lang="en-US" baseline="0" dirty="0">
                <a:solidFill>
                  <a:schemeClr val="tx1"/>
                </a:solidFill>
                <a:latin typeface="Salesforce Sans" panose="020B0505020202020203" pitchFamily="34" charset="0"/>
              </a:rPr>
              <a:t> including the Product Support queue and the Inquiry queue.</a:t>
            </a:r>
            <a:endParaRPr lang="en-US" dirty="0">
              <a:solidFill>
                <a:schemeClr val="tx1"/>
              </a:solidFill>
              <a:latin typeface="Salesforce Sans" panose="020B0505020202020203" pitchFamily="34" charset="0"/>
            </a:endParaRPr>
          </a:p>
          <a:p>
            <a:pPr marL="0" lvl="1" indent="0" defTabSz="873161">
              <a:buNone/>
              <a:defRPr/>
            </a:pPr>
            <a:endParaRPr lang="en-US"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Transition: </a:t>
            </a:r>
            <a:r>
              <a:rPr lang="en-US" dirty="0">
                <a:solidFill>
                  <a:schemeClr val="tx1"/>
                </a:solidFill>
                <a:latin typeface="Salesforce Sans" panose="020B0505020202020203" pitchFamily="34" charset="0"/>
              </a:rPr>
              <a:t>To meet Noah’s request for automation, you will use assignment rules to automatically</a:t>
            </a:r>
            <a:r>
              <a:rPr lang="en-US" baseline="0" dirty="0">
                <a:solidFill>
                  <a:schemeClr val="tx1"/>
                </a:solidFill>
                <a:latin typeface="Salesforce Sans" panose="020B0505020202020203" pitchFamily="34" charset="0"/>
              </a:rPr>
              <a:t> assign cases to agent queues. Let’s review assignment rules.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481</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10775074"/>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dirty="0">
                <a:solidFill>
                  <a:schemeClr val="tx1"/>
                </a:solidFill>
                <a:latin typeface="Salesforce Sans" panose="020B0505020202020203" pitchFamily="34" charset="0"/>
              </a:rPr>
              <a:t>To meet Noah’s needs, a</a:t>
            </a:r>
            <a:r>
              <a:rPr lang="en-US" baseline="0" dirty="0">
                <a:solidFill>
                  <a:schemeClr val="tx1"/>
                </a:solidFill>
                <a:latin typeface="Salesforce Sans" panose="020B0505020202020203" pitchFamily="34" charset="0"/>
              </a:rPr>
              <a:t> case a</a:t>
            </a:r>
            <a:r>
              <a:rPr lang="en-US" dirty="0">
                <a:solidFill>
                  <a:schemeClr val="tx1"/>
                </a:solidFill>
                <a:latin typeface="Salesforce Sans" panose="020B0505020202020203" pitchFamily="34" charset="0"/>
              </a:rPr>
              <a:t>ssignment rule will allow you to configure automatic routing</a:t>
            </a:r>
            <a:r>
              <a:rPr lang="en-US" baseline="0" dirty="0">
                <a:solidFill>
                  <a:schemeClr val="tx1"/>
                </a:solidFill>
                <a:latin typeface="Salesforce Sans" panose="020B0505020202020203" pitchFamily="34" charset="0"/>
              </a:rPr>
              <a:t> of cases to the correct agents. Discuss his options and requirements.</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Route to Queues?: You will route cases to the Product Support Tier 1 queue and to the Inquiry queue.</a:t>
            </a:r>
          </a:p>
          <a:p>
            <a:pPr marL="0" lvl="1" indent="0" defTabSz="873161">
              <a:buNone/>
              <a:defRPr/>
            </a:pPr>
            <a:r>
              <a:rPr lang="en-US" baseline="0" dirty="0">
                <a:solidFill>
                  <a:schemeClr val="tx1"/>
                </a:solidFill>
                <a:latin typeface="Salesforce Sans" panose="020B0505020202020203" pitchFamily="34" charset="0"/>
              </a:rPr>
              <a:t>Route to Support User?: When appropriate, you could instead set up an assignment rule to automatically route cases to a specific user (internal Salesforce user or partner portal user). Noah does not wish to do this at this time.</a:t>
            </a:r>
          </a:p>
          <a:p>
            <a:pPr marL="0" lvl="1" indent="0" defTabSz="873161">
              <a:buNone/>
              <a:defRPr/>
            </a:pPr>
            <a:r>
              <a:rPr lang="en-US" baseline="0" dirty="0">
                <a:solidFill>
                  <a:schemeClr val="tx1"/>
                </a:solidFill>
                <a:latin typeface="Salesforce Sans" panose="020B0505020202020203" pitchFamily="34" charset="0"/>
              </a:rPr>
              <a:t>Add Teams?: You could specify predefined case teams that would be automatically assigned to a case. We will discuss case teams later in this module.</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dirty="0">
                <a:solidFill>
                  <a:schemeClr val="tx1"/>
                </a:solidFill>
                <a:latin typeface="Salesforce Sans" panose="020B0505020202020203" pitchFamily="34" charset="0"/>
              </a:rPr>
              <a:t>Multiple rule entries: A case assignment rule can consist of multiple rule entries that define the order and criteria for assigning cases.</a:t>
            </a:r>
            <a:r>
              <a:rPr lang="en-US" baseline="0"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You will verify that the assignment rule has two entries. The first entry will route Product Support cases to the Product Support Tier 1 queue, and the second entry will route Inquiry cases to the Inquiry queue. </a:t>
            </a:r>
            <a:endParaRPr lang="en-US" b="1" baseline="0" dirty="0">
              <a:solidFill>
                <a:schemeClr val="tx1"/>
              </a:solidFill>
              <a:latin typeface="Salesforce Sans" panose="020B0505020202020203" pitchFamily="34" charset="0"/>
            </a:endParaRPr>
          </a:p>
          <a:p>
            <a:pPr marL="0" lvl="1" indent="0" defTabSz="873161">
              <a:buNone/>
              <a:defRPr/>
            </a:pPr>
            <a:endParaRPr lang="en-US" b="1"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Next: escalation rules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b="0" baseline="0" dirty="0">
                <a:solidFill>
                  <a:schemeClr val="tx1"/>
                </a:solidFill>
              </a:rPr>
              <a:t>You can create multiple assignment rules, such as a standard rule and a holiday rule. However, only one rule can be active at a time.</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b="0" baseline="0" dirty="0">
              <a:solidFill>
                <a:schemeClr val="tx1"/>
              </a:solidFill>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b="0" baseline="0" dirty="0">
                <a:solidFill>
                  <a:schemeClr val="tx1"/>
                </a:solidFill>
              </a:rPr>
              <a:t>Verify your support settings, including the default owner of a case and the automated case user. These values must be set before creating assignment and escalation rules. The automated case user is listed in the case history related list for automatic case changes made from assignment and escalation rules.</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a:spcBef>
                <a:spcPts val="423"/>
              </a:spcBef>
            </a:pPr>
            <a:endParaRPr lang="en-GB" b="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482</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69064748"/>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Escalation rules allow you to define automated actions when cases with specific criteria are open after a specified period of time. They can help you identify when cases have fallen outside of an intended service level. </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When escalating a case, you can choose to automatically notify a user, reassign the case to another user or queue, or both. </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A case escalation rule consists of multiple rule entries that define the order, criteria,</a:t>
            </a:r>
            <a:r>
              <a:rPr lang="en-US" baseline="0" dirty="0">
                <a:solidFill>
                  <a:schemeClr val="tx1"/>
                </a:solidFill>
              </a:rPr>
              <a:t> and escalation actions</a:t>
            </a:r>
            <a:r>
              <a:rPr lang="en-US" dirty="0">
                <a:solidFill>
                  <a:schemeClr val="tx1"/>
                </a:solidFill>
              </a:rPr>
              <a:t> for escalating</a:t>
            </a:r>
            <a:r>
              <a:rPr lang="en-US" baseline="0" dirty="0">
                <a:solidFill>
                  <a:schemeClr val="tx1"/>
                </a:solidFill>
              </a:rPr>
              <a:t> </a:t>
            </a:r>
            <a:r>
              <a:rPr lang="en-US" dirty="0">
                <a:solidFill>
                  <a:schemeClr val="tx1"/>
                </a:solidFill>
              </a:rPr>
              <a:t>cases. </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dirty="0">
                <a:solidFill>
                  <a:schemeClr val="tx1"/>
                </a:solidFill>
              </a:rPr>
              <a:t>To ensure that your escalation actions are triggered before the Age Over hour you specify, enable early triggers</a:t>
            </a:r>
            <a:r>
              <a:rPr lang="en-US" baseline="0" dirty="0">
                <a:solidFill>
                  <a:schemeClr val="tx1"/>
                </a:solidFill>
              </a:rPr>
              <a:t> in the Support Settings for Cases.</a:t>
            </a:r>
          </a:p>
          <a:p>
            <a:pPr marL="228600" marR="0" indent="-228600" algn="l" defTabSz="914400" rtl="0" eaLnBrk="1" fontAlgn="auto" latinLnBrk="0" hangingPunct="1">
              <a:lnSpc>
                <a:spcPct val="100000"/>
              </a:lnSpc>
              <a:spcBef>
                <a:spcPts val="443"/>
              </a:spcBef>
              <a:spcAft>
                <a:spcPts val="0"/>
              </a:spcAft>
              <a:buClr>
                <a:srgbClr val="000000"/>
              </a:buClr>
              <a:buSzTx/>
              <a:buFont typeface="Arial" pitchFamily="-112" charset="0"/>
              <a:buAutoNum type="arabicPeriod"/>
              <a:tabLst/>
              <a:defRPr/>
            </a:pPr>
            <a:r>
              <a:rPr lang="en-US" baseline="0" dirty="0">
                <a:solidFill>
                  <a:schemeClr val="tx1"/>
                </a:solidFill>
              </a:rPr>
              <a:t>For more information on escalation rules, please see “Setting Up Escalation Rules” in Help &amp; Training:</a:t>
            </a:r>
          </a:p>
          <a:p>
            <a:pPr marL="460375" marR="0" lvl="1" indent="-22860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dirty="0">
                <a:solidFill>
                  <a:schemeClr val="tx1"/>
                </a:solidFill>
                <a:latin typeface="Salesforce Sans" panose="020B0505020202020203" pitchFamily="34" charset="0"/>
              </a:rPr>
              <a:t>https://help.salesforce.com/HTViewHelpDoc?id=creating_escalation_rules.htm</a:t>
            </a:r>
          </a:p>
          <a:p>
            <a:pPr marL="460375" marR="0" lvl="1" indent="-22860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endParaRPr lang="en-US" dirty="0">
              <a:solidFill>
                <a:schemeClr val="tx1"/>
              </a:solidFill>
              <a:latin typeface="Salesforce Sans" panose="020B0505020202020203" pitchFamily="34" charset="0"/>
            </a:endParaRPr>
          </a:p>
          <a:p>
            <a:pPr>
              <a:spcBef>
                <a:spcPts val="423"/>
              </a:spcBef>
            </a:pPr>
            <a:r>
              <a:rPr lang="en-US" dirty="0">
                <a:solidFill>
                  <a:schemeClr val="tx1"/>
                </a:solidFill>
                <a:ea typeface="Arial" pitchFamily="-112" charset="0"/>
                <a:cs typeface="Arial" pitchFamily="-112" charset="0"/>
                <a:sym typeface="Arial" pitchFamily="-112" charset="0"/>
              </a:rPr>
              <a:t>6. Escalation rules are evaluated BEFORE</a:t>
            </a:r>
            <a:r>
              <a:rPr lang="en-US" baseline="0" dirty="0">
                <a:solidFill>
                  <a:schemeClr val="tx1"/>
                </a:solidFill>
                <a:ea typeface="Arial" pitchFamily="-112" charset="0"/>
                <a:cs typeface="Arial" pitchFamily="-112" charset="0"/>
                <a:sym typeface="Arial" pitchFamily="-112" charset="0"/>
              </a:rPr>
              <a:t> assignment rules in the following scenarios:</a:t>
            </a:r>
          </a:p>
          <a:p>
            <a:pPr>
              <a:spcBef>
                <a:spcPts val="423"/>
              </a:spcBef>
            </a:pPr>
            <a:r>
              <a:rPr lang="en-US" baseline="0" dirty="0">
                <a:solidFill>
                  <a:schemeClr val="tx1"/>
                </a:solidFill>
                <a:ea typeface="Arial" pitchFamily="-112" charset="0"/>
                <a:cs typeface="Arial" pitchFamily="-112" charset="0"/>
                <a:sym typeface="Arial" pitchFamily="-112" charset="0"/>
              </a:rPr>
              <a:t>	a. </a:t>
            </a:r>
            <a:r>
              <a:rPr lang="en-US" sz="1000" b="0" i="0" kern="1200" dirty="0">
                <a:solidFill>
                  <a:schemeClr val="tx1"/>
                </a:solidFill>
                <a:ea typeface="+mn-ea"/>
              </a:rPr>
              <a:t>If you use assignment rules to change case ownership, the escalation rules are evaluated before any assignment rules.</a:t>
            </a:r>
          </a:p>
          <a:p>
            <a:pPr>
              <a:spcBef>
                <a:spcPts val="423"/>
              </a:spcBef>
            </a:pPr>
            <a:r>
              <a:rPr lang="en-US" sz="1000" b="0" i="0" kern="1200" dirty="0">
                <a:solidFill>
                  <a:schemeClr val="tx1"/>
                </a:solidFill>
                <a:ea typeface="+mn-ea"/>
                <a:sym typeface="Arial" pitchFamily="-112" charset="0"/>
              </a:rPr>
              <a:t>	b. If you use a</a:t>
            </a:r>
            <a:r>
              <a:rPr lang="en-US" sz="1000" b="0" i="0" kern="1200" dirty="0">
                <a:solidFill>
                  <a:schemeClr val="tx1"/>
                </a:solidFill>
                <a:ea typeface="+mn-ea"/>
              </a:rPr>
              <a:t>ssignment rules that transfer inbound cases from your web to case to a queue or a potential owner, the</a:t>
            </a:r>
            <a:r>
              <a:rPr lang="en-US" sz="1000" b="0" i="0" kern="1200" baseline="0" dirty="0">
                <a:solidFill>
                  <a:schemeClr val="tx1"/>
                </a:solidFill>
                <a:ea typeface="+mn-ea"/>
              </a:rPr>
              <a:t> system</a:t>
            </a:r>
            <a:r>
              <a:rPr lang="en-US" sz="1000" b="0" i="0" kern="1200" dirty="0">
                <a:solidFill>
                  <a:schemeClr val="tx1"/>
                </a:solidFill>
                <a:ea typeface="+mn-ea"/>
              </a:rPr>
              <a:t> will evaluate the 	escalation rule and then assign the case.</a:t>
            </a:r>
            <a:endParaRPr lang="en-US" dirty="0">
              <a:solidFill>
                <a:schemeClr val="tx1"/>
              </a:solidFill>
              <a:ea typeface="Arial" pitchFamily="-112" charset="0"/>
              <a:cs typeface="Arial" pitchFamily="-112" charset="0"/>
              <a:sym typeface="Arial" pitchFamily="-112" charset="0"/>
            </a:endParaRP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483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56627071"/>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lnSpcReduction="10000"/>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0" defTabSz="873161">
              <a:buNone/>
              <a:defRPr/>
            </a:pPr>
            <a:r>
              <a:rPr lang="en-US" b="0" dirty="0">
                <a:solidFill>
                  <a:schemeClr val="tx1"/>
                </a:solidFill>
                <a:latin typeface="Salesforce Sans" panose="020B0505020202020203" pitchFamily="34" charset="0"/>
              </a:rPr>
              <a:t>You will configure an escalation rule to help</a:t>
            </a:r>
            <a:r>
              <a:rPr lang="en-US" b="0"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AW Computing</a:t>
            </a:r>
            <a:r>
              <a:rPr lang="en-US" baseline="0" dirty="0">
                <a:solidFill>
                  <a:schemeClr val="tx1"/>
                </a:solidFill>
                <a:latin typeface="Salesforce Sans" panose="020B0505020202020203" pitchFamily="34" charset="0"/>
              </a:rPr>
              <a:t> meet its</a:t>
            </a:r>
            <a:r>
              <a:rPr lang="en-US" dirty="0">
                <a:solidFill>
                  <a:schemeClr val="tx1"/>
                </a:solidFill>
                <a:latin typeface="Salesforce Sans" panose="020B0505020202020203" pitchFamily="34" charset="0"/>
              </a:rPr>
              <a:t> service level</a:t>
            </a:r>
            <a:r>
              <a:rPr lang="en-US" baseline="0" dirty="0">
                <a:solidFill>
                  <a:schemeClr val="tx1"/>
                </a:solidFill>
                <a:latin typeface="Salesforce Sans" panose="020B0505020202020203" pitchFamily="34" charset="0"/>
              </a:rPr>
              <a:t> standards. You meet with Noah to discuss his options and requirements.</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Escalate to Queue: Noah wants escalations to route to the more experienced product agents in the Product Support Tier 2 queue.</a:t>
            </a:r>
          </a:p>
          <a:p>
            <a:pPr marL="0" lvl="1" indent="0" defTabSz="873161">
              <a:buNone/>
              <a:defRPr/>
            </a:pPr>
            <a:r>
              <a:rPr lang="en-US" baseline="0" dirty="0">
                <a:solidFill>
                  <a:schemeClr val="tx1"/>
                </a:solidFill>
                <a:latin typeface="Salesforce Sans" panose="020B0505020202020203" pitchFamily="34" charset="0"/>
              </a:rPr>
              <a:t>Route to User?: When appropriate, you could instead set up an escalation rule to automatically escalate cases to a specific user. This does not meet Noah’s current request.</a:t>
            </a:r>
          </a:p>
          <a:p>
            <a:pPr marL="0" lvl="1" indent="0" defTabSz="873161">
              <a:buNone/>
              <a:defRPr/>
            </a:pPr>
            <a:r>
              <a:rPr lang="en-US" baseline="0" dirty="0">
                <a:solidFill>
                  <a:schemeClr val="tx1"/>
                </a:solidFill>
                <a:latin typeface="Salesforce Sans" panose="020B0505020202020203" pitchFamily="34" charset="0"/>
              </a:rPr>
              <a:t>Notify User?: You will set up automatic notification to Noah when these cases escalate.</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dirty="0">
                <a:solidFill>
                  <a:schemeClr val="tx1"/>
                </a:solidFill>
                <a:latin typeface="Salesforce Sans" panose="020B0505020202020203" pitchFamily="34" charset="0"/>
              </a:rPr>
              <a:t>Rule entry and action: Like assignment</a:t>
            </a:r>
            <a:r>
              <a:rPr lang="en-US" baseline="0" dirty="0">
                <a:solidFill>
                  <a:schemeClr val="tx1"/>
                </a:solidFill>
                <a:latin typeface="Salesforce Sans" panose="020B0505020202020203" pitchFamily="34" charset="0"/>
              </a:rPr>
              <a:t> rules, </a:t>
            </a:r>
            <a:r>
              <a:rPr lang="en-US" dirty="0">
                <a:solidFill>
                  <a:schemeClr val="tx1"/>
                </a:solidFill>
                <a:latin typeface="Salesforce Sans" panose="020B0505020202020203" pitchFamily="34" charset="0"/>
              </a:rPr>
              <a:t>a case escalation rule can consist of multiple rule entries that define the order, criteria,</a:t>
            </a:r>
            <a:r>
              <a:rPr lang="en-US" baseline="0" dirty="0">
                <a:solidFill>
                  <a:schemeClr val="tx1"/>
                </a:solidFill>
                <a:latin typeface="Salesforce Sans" panose="020B0505020202020203" pitchFamily="34" charset="0"/>
              </a:rPr>
              <a:t> and actions</a:t>
            </a:r>
            <a:r>
              <a:rPr lang="en-US" dirty="0">
                <a:solidFill>
                  <a:schemeClr val="tx1"/>
                </a:solidFill>
                <a:latin typeface="Salesforce Sans" panose="020B0505020202020203" pitchFamily="34" charset="0"/>
              </a:rPr>
              <a:t> for escalating</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cases. You only</a:t>
            </a:r>
            <a:r>
              <a:rPr lang="en-US" baseline="0" dirty="0">
                <a:solidFill>
                  <a:schemeClr val="tx1"/>
                </a:solidFill>
                <a:latin typeface="Salesforce Sans" panose="020B0505020202020203" pitchFamily="34" charset="0"/>
              </a:rPr>
              <a:t> need to create one rule entry to meet Noah’s request. You will define Product Support cases that are still open after four hours of being unresolved to escalate to the Product Support Tier 2 queue.</a:t>
            </a:r>
          </a:p>
          <a:p>
            <a:pPr marL="0" lvl="1" indent="0" defTabSz="873161">
              <a:buNone/>
              <a:defRPr/>
            </a:pPr>
            <a:endParaRPr lang="en-US" baseline="0" dirty="0">
              <a:solidFill>
                <a:schemeClr val="tx1"/>
              </a:solidFill>
              <a:latin typeface="Salesforce Sans" panose="020B0505020202020203" pitchFamily="34" charset="0"/>
            </a:endParaRPr>
          </a:p>
          <a:p>
            <a:pPr marL="0" lvl="1" indent="0" defTabSz="873161">
              <a:buNone/>
              <a:defRPr/>
            </a:pPr>
            <a:r>
              <a:rPr lang="en-US" baseline="0" dirty="0">
                <a:solidFill>
                  <a:schemeClr val="tx1"/>
                </a:solidFill>
                <a:latin typeface="Salesforce Sans" panose="020B0505020202020203" pitchFamily="34" charset="0"/>
              </a:rPr>
              <a:t>In addition to notifying Noah of these escalations, you can enable early triggers in Support Settings for cases to ensure that escalation actions are triggered </a:t>
            </a:r>
            <a:r>
              <a:rPr lang="en-US" b="1" i="1" baseline="0" dirty="0">
                <a:solidFill>
                  <a:schemeClr val="tx1"/>
                </a:solidFill>
                <a:latin typeface="Salesforce Sans" panose="020B0505020202020203" pitchFamily="34" charset="0"/>
              </a:rPr>
              <a:t>before</a:t>
            </a:r>
            <a:r>
              <a:rPr lang="en-US" baseline="0" dirty="0">
                <a:solidFill>
                  <a:schemeClr val="tx1"/>
                </a:solidFill>
                <a:latin typeface="Salesforce Sans" panose="020B0505020202020203" pitchFamily="34" charset="0"/>
              </a:rPr>
              <a:t> the Age Over specified in the escalation rule.</a:t>
            </a:r>
          </a:p>
          <a:p>
            <a:pPr marL="0" lvl="1" indent="0" defTabSz="873161">
              <a:buNone/>
              <a:defRPr/>
            </a:pPr>
            <a:endParaRPr lang="en-US" b="1" baseline="0" dirty="0">
              <a:solidFill>
                <a:schemeClr val="tx1"/>
              </a:solidFill>
              <a:latin typeface="Salesforce Sans" panose="020B0505020202020203" pitchFamily="34" charset="0"/>
            </a:endParaRP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baseline="0" dirty="0">
                <a:solidFill>
                  <a:schemeClr val="tx1"/>
                </a:solidFill>
                <a:latin typeface="Salesforce Sans" panose="020B0505020202020203" pitchFamily="34" charset="0"/>
              </a:rPr>
              <a:t>Transition: Now that you gathered the information you need, verify that queues and an assignment rule are set up correctly for Noah. Then create a case escalation rule for the Product Support team.</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b="0" baseline="0" dirty="0">
                <a:solidFill>
                  <a:schemeClr val="tx1"/>
                </a:solidFill>
              </a:rPr>
              <a:t>Verify your support settings, including the default owner of a case and the automated case user. These values must be set before creating assignment and escalation rules. The automated case user is listed in the case history related list for automatic case changes made from assignment and escalation rules. </a:t>
            </a:r>
            <a:endParaRPr lang="en-US" dirty="0">
              <a:solidFill>
                <a:schemeClr val="tx1"/>
              </a:solidFill>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484</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39484167"/>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1"/>
            <a:ext cx="6502400" cy="4249712"/>
          </a:xfrm>
          <a:prstGeom prst="rect">
            <a:avLst/>
          </a:prstGeom>
        </p:spPr>
        <p:txBody>
          <a:bodyPr lIns="94668" tIns="47334" rIns="94668" bIns="47334">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dirty="0">
                <a:solidFill>
                  <a:srgbClr val="000000"/>
                </a:solidFill>
                <a:ea typeface="Arial" pitchFamily="-112" charset="0"/>
                <a:cs typeface="Arial" pitchFamily="-112" charset="0"/>
                <a:sym typeface="Arial" pitchFamily="-112" charset="0"/>
              </a:rPr>
              <a:t>This slide is in here for a second</a:t>
            </a:r>
            <a:r>
              <a:rPr lang="en-US" baseline="0" dirty="0">
                <a:solidFill>
                  <a:srgbClr val="000000"/>
                </a:solidFill>
                <a:ea typeface="Arial" pitchFamily="-112" charset="0"/>
                <a:cs typeface="Arial" pitchFamily="-112" charset="0"/>
                <a:sym typeface="Arial" pitchFamily="-112" charset="0"/>
              </a:rPr>
              <a:t> time since we have now discussed other rule types and processes since the slide was first introduced. </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Salesforce processes rules in the following order: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Validation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Assignment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Auto-response rules </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Workflow rules with immediate actions</a:t>
            </a: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Processes with</a:t>
            </a:r>
            <a:r>
              <a:rPr lang="en-US" baseline="0" dirty="0">
                <a:solidFill>
                  <a:srgbClr val="000000"/>
                </a:solidFill>
                <a:latin typeface="Salesforce Sans" panose="020B0505020202020203" pitchFamily="34" charset="0"/>
                <a:ea typeface="Arial" pitchFamily="-112" charset="0"/>
                <a:cs typeface="Arial" pitchFamily="-112" charset="0"/>
                <a:sym typeface="Arial" pitchFamily="-112" charset="0"/>
              </a:rPr>
              <a:t> immediate actions (Process Builder)</a:t>
            </a:r>
            <a:endParaRPr lang="en-US" dirty="0">
              <a:solidFill>
                <a:srgbClr val="000000"/>
              </a:solidFill>
              <a:latin typeface="Salesforce Sans" panose="020B0505020202020203" pitchFamily="34" charset="0"/>
              <a:ea typeface="Arial" pitchFamily="-112" charset="0"/>
              <a:cs typeface="Arial" pitchFamily="-112" charset="0"/>
              <a:sym typeface="Arial" pitchFamily="-112" charset="0"/>
            </a:endParaRPr>
          </a:p>
          <a:p>
            <a:pPr lvl="2">
              <a:spcBef>
                <a:spcPts val="443"/>
              </a:spcBef>
              <a:buClr>
                <a:srgbClr val="000000"/>
              </a:buClr>
              <a:buNone/>
            </a:pPr>
            <a:r>
              <a:rPr lang="en-US" dirty="0">
                <a:solidFill>
                  <a:srgbClr val="000000"/>
                </a:solidFill>
                <a:latin typeface="Salesforce Sans" panose="020B0505020202020203" pitchFamily="34" charset="0"/>
                <a:ea typeface="Arial" pitchFamily="-112" charset="0"/>
                <a:cs typeface="Arial" pitchFamily="-112" charset="0"/>
                <a:sym typeface="Arial" pitchFamily="-112" charset="0"/>
              </a:rPr>
              <a:t>Escalation rules </a:t>
            </a:r>
          </a:p>
          <a:p>
            <a:r>
              <a:rPr lang="en-US" dirty="0">
                <a:solidFill>
                  <a:srgbClr val="000000"/>
                </a:solidFill>
                <a:ea typeface="Arial" pitchFamily="-112" charset="0"/>
                <a:cs typeface="Arial" pitchFamily="-112" charset="0"/>
                <a:sym typeface="Arial" pitchFamily="-112" charset="0"/>
              </a:rPr>
              <a:t>Within a workflow rule there is no guarantee as to the order in which actions are executed. Field update actions are executed first, followed by other actions.</a:t>
            </a:r>
          </a:p>
          <a:p>
            <a:endParaRPr lang="en-US" dirty="0">
              <a:solidFill>
                <a:srgbClr val="000000"/>
              </a:solidFill>
              <a:ea typeface="Arial" pitchFamily="-112" charset="0"/>
              <a:cs typeface="Arial" pitchFamily="-112" charset="0"/>
              <a:sym typeface="Arial" pitchFamily="-112" charset="0"/>
            </a:endParaRPr>
          </a:p>
          <a:p>
            <a:r>
              <a:rPr lang="en-US" dirty="0">
                <a:solidFill>
                  <a:srgbClr val="000000"/>
                </a:solidFill>
                <a:ea typeface="Arial" pitchFamily="-112" charset="0"/>
                <a:cs typeface="Arial" pitchFamily="-112" charset="0"/>
                <a:sym typeface="Arial" pitchFamily="-112" charset="0"/>
              </a:rPr>
              <a:t>NOTE: I</a:t>
            </a:r>
            <a:r>
              <a:rPr lang="en-US" dirty="0"/>
              <a:t>f you use assignment rules to change case ownership, the escalation rules are evaluated before any assignment rules.</a:t>
            </a:r>
          </a:p>
          <a:p>
            <a:endParaRPr lang="en-US" dirty="0">
              <a:solidFill>
                <a:srgbClr val="000000"/>
              </a:solidFill>
              <a:ea typeface="Arial" pitchFamily="-112" charset="0"/>
              <a:cs typeface="Arial" pitchFamily="-112" charset="0"/>
              <a:sym typeface="Arial" pitchFamily="-112" charset="0"/>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a:pPr algn="ctr"/>
              <a:t>485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9616864"/>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486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03297796"/>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487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9674267"/>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dirty="0">
                <a:solidFill>
                  <a:schemeClr val="tx1"/>
                </a:solidFill>
                <a:latin typeface="Salesforce Sans" panose="020B0505020202020203" pitchFamily="34" charset="0"/>
              </a:rPr>
              <a:t>Noah</a:t>
            </a:r>
            <a:r>
              <a:rPr lang="en-US" b="0" baseline="0" dirty="0">
                <a:solidFill>
                  <a:schemeClr val="tx1"/>
                </a:solidFill>
                <a:latin typeface="Salesforce Sans" panose="020B0505020202020203" pitchFamily="34" charset="0"/>
              </a:rPr>
              <a:t> is excited about the increase in the productivity of his support agents. He explains that, when a customer calls for support, the agents get customer information in a sidebar called the SoftPhone. He wants to reduce the time agents spend clicking from one screen to another, so he asks you to consolidate caller information and account, contact, and case information into one screen. </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We’ll start by understanding the basics of how caller information is routed to support agents. Then you’ll learn more about the function and setup of the SoftPhone that</a:t>
            </a:r>
            <a:r>
              <a:rPr lang="en-US" b="1" baseline="0" dirty="0">
                <a:solidFill>
                  <a:schemeClr val="tx1"/>
                </a:solidFill>
                <a:latin typeface="Salesforce Sans" panose="020B0505020202020203" pitchFamily="34" charset="0"/>
              </a:rPr>
              <a:t> </a:t>
            </a:r>
            <a:r>
              <a:rPr lang="en-US" b="0" baseline="0" dirty="0">
                <a:solidFill>
                  <a:schemeClr val="tx1"/>
                </a:solidFill>
                <a:latin typeface="Salesforce Sans" panose="020B0505020202020203" pitchFamily="34" charset="0"/>
              </a:rPr>
              <a:t>provides a screen pop of customer information in Salesforce. Finally, you will learn how the Salesforce Console for Service will meet Noah’s request.</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r>
              <a:rPr lang="en-US" dirty="0">
                <a:solidFill>
                  <a:schemeClr val="tx1"/>
                </a:solidFill>
                <a:ea typeface="Arial" pitchFamily="-112" charset="0"/>
                <a:cs typeface="Arial" pitchFamily="-112" charset="0"/>
                <a:sym typeface="Arial" pitchFamily="-112" charset="0"/>
              </a:rPr>
              <a:t>With</a:t>
            </a:r>
            <a:r>
              <a:rPr lang="en-US" baseline="0" dirty="0">
                <a:solidFill>
                  <a:schemeClr val="tx1"/>
                </a:solidFill>
                <a:ea typeface="Arial" pitchFamily="-112" charset="0"/>
                <a:cs typeface="Arial" pitchFamily="-112" charset="0"/>
                <a:sym typeface="Arial" pitchFamily="-112" charset="0"/>
              </a:rPr>
              <a:t> Winter ‘14, the Service Cloud console is renamed to “Salesforce Console for Service.”</a:t>
            </a: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488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64811647"/>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lvl="1" indent="-208419" defTabSz="833677">
              <a:buNone/>
              <a:defRPr/>
            </a:pPr>
            <a:r>
              <a:rPr lang="en-US" sz="1000" b="0" dirty="0">
                <a:solidFill>
                  <a:schemeClr val="tx1"/>
                </a:solidFill>
                <a:latin typeface="Salesforce Sans" panose="020B0505020202020203" pitchFamily="34" charset="0"/>
              </a:rPr>
              <a:t>Let’s build</a:t>
            </a:r>
            <a:r>
              <a:rPr lang="en-US" sz="1000" b="0" baseline="0" dirty="0">
                <a:solidFill>
                  <a:schemeClr val="tx1"/>
                </a:solidFill>
                <a:latin typeface="Salesforce Sans" panose="020B0505020202020203" pitchFamily="34" charset="0"/>
              </a:rPr>
              <a:t> on what you learned earlier about how cases are created at AW Computing. When the customer Brian Grey calls for support and presses option “one” for Product Support, AW Computing’s phone system might route his call to Robin, a Product Support Tier 1 agent. </a:t>
            </a:r>
          </a:p>
          <a:p>
            <a:pPr marL="0" lvl="1" indent="-208419" defTabSz="833677">
              <a:buNone/>
              <a:defRPr/>
            </a:pPr>
            <a:endParaRPr lang="en-US" sz="1000" b="0" baseline="0" dirty="0">
              <a:solidFill>
                <a:schemeClr val="tx1"/>
              </a:solidFill>
              <a:latin typeface="Salesforce Sans" panose="020B0505020202020203" pitchFamily="34" charset="0"/>
            </a:endParaRPr>
          </a:p>
          <a:p>
            <a:pPr marL="0" lvl="1" indent="-208419" defTabSz="833677">
              <a:buNone/>
              <a:defRPr/>
            </a:pPr>
            <a:r>
              <a:rPr lang="en-US" sz="1000" b="0" baseline="0" dirty="0">
                <a:solidFill>
                  <a:schemeClr val="tx1"/>
                </a:solidFill>
                <a:latin typeface="Salesforce Sans" panose="020B0505020202020203" pitchFamily="34" charset="0"/>
              </a:rPr>
              <a:t>CTI, </a:t>
            </a:r>
            <a:r>
              <a:rPr lang="en-US" sz="1000" b="0" i="0" baseline="0" dirty="0">
                <a:solidFill>
                  <a:schemeClr val="tx1"/>
                </a:solidFill>
                <a:latin typeface="Salesforce Sans" panose="020B0505020202020203" pitchFamily="34" charset="0"/>
              </a:rPr>
              <a:t>or</a:t>
            </a:r>
            <a:r>
              <a:rPr lang="en-US" sz="1000" b="0" baseline="0" dirty="0">
                <a:solidFill>
                  <a:schemeClr val="tx1"/>
                </a:solidFill>
                <a:latin typeface="Salesforce Sans" panose="020B0505020202020203" pitchFamily="34" charset="0"/>
              </a:rPr>
              <a:t> Computer Telephony Integration, enables the call information from the phone system, along with </a:t>
            </a:r>
            <a:r>
              <a:rPr lang="en-US" sz="1000" dirty="0">
                <a:solidFill>
                  <a:schemeClr val="tx1"/>
                </a:solidFill>
                <a:latin typeface="Salesforce Sans" panose="020B0505020202020203" pitchFamily="34" charset="0"/>
              </a:rPr>
              <a:t>matching account</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and</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contact</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information, to automatically</a:t>
            </a:r>
            <a:r>
              <a:rPr lang="en-US" sz="1000" baseline="0" dirty="0">
                <a:solidFill>
                  <a:schemeClr val="tx1"/>
                </a:solidFill>
                <a:latin typeface="Salesforce Sans" panose="020B0505020202020203" pitchFamily="34" charset="0"/>
              </a:rPr>
              <a:t> display</a:t>
            </a:r>
            <a:r>
              <a:rPr lang="en-US" sz="1000" dirty="0">
                <a:solidFill>
                  <a:schemeClr val="tx1"/>
                </a:solidFill>
                <a:latin typeface="Salesforce Sans" panose="020B0505020202020203" pitchFamily="34" charset="0"/>
              </a:rPr>
              <a:t> within</a:t>
            </a:r>
            <a:r>
              <a:rPr lang="en-US" sz="1000" baseline="0" dirty="0">
                <a:solidFill>
                  <a:schemeClr val="tx1"/>
                </a:solidFill>
                <a:latin typeface="Salesforce Sans" panose="020B0505020202020203" pitchFamily="34" charset="0"/>
              </a:rPr>
              <a:t> Salesforce in </a:t>
            </a:r>
            <a:r>
              <a:rPr lang="en-US" sz="1000" dirty="0">
                <a:solidFill>
                  <a:schemeClr val="tx1"/>
                </a:solidFill>
                <a:latin typeface="Salesforce Sans" panose="020B0505020202020203" pitchFamily="34" charset="0"/>
              </a:rPr>
              <a:t>Robin’s browser.</a:t>
            </a:r>
          </a:p>
          <a:p>
            <a:pPr marL="0" lvl="1" indent="-208419" defTabSz="833677">
              <a:buNone/>
              <a:defRPr/>
            </a:pPr>
            <a:endParaRPr lang="en-US" sz="1000" b="0" baseline="0" dirty="0">
              <a:solidFill>
                <a:schemeClr val="tx1"/>
              </a:solidFill>
              <a:latin typeface="Salesforce Sans" panose="020B0505020202020203" pitchFamily="34" charset="0"/>
            </a:endParaRPr>
          </a:p>
          <a:p>
            <a:pPr marL="0" lvl="1" indent="-208419" defTabSz="833677">
              <a:buNone/>
              <a:defRPr/>
            </a:pPr>
            <a:r>
              <a:rPr lang="en-US" sz="1000" b="0" baseline="0" dirty="0">
                <a:solidFill>
                  <a:schemeClr val="tx1"/>
                </a:solidFill>
                <a:latin typeface="Salesforce Sans" panose="020B0505020202020203" pitchFamily="34" charset="0"/>
              </a:rPr>
              <a:t>For example, instead of seeing Brian’s calling information on her desk phone, Robin sees his phone number in the SoftPhone interface in a sidebar within Salesforce. </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r>
              <a:rPr lang="en-US" sz="1000" b="0" i="0" baseline="0" dirty="0">
                <a:solidFill>
                  <a:schemeClr val="tx1"/>
                </a:solidFill>
              </a:rPr>
              <a:t>Your implementation team configures the</a:t>
            </a:r>
            <a:r>
              <a:rPr lang="en-US" sz="1000" baseline="0" dirty="0">
                <a:solidFill>
                  <a:schemeClr val="tx1"/>
                </a:solidFill>
              </a:rPr>
              <a:t> Salesforce CRM Call Center so that Salesforce can communicate with CTI. This integration allows agents to use phone system features through the Salesforce SoftPhone, improving call handling and performance.</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dirty="0">
                <a:solidFill>
                  <a:schemeClr val="tx1"/>
                </a:solidFill>
                <a:latin typeface="Salesforce Sans" panose="020B0505020202020203" pitchFamily="34" charset="0"/>
                <a:cs typeface="Arial" pitchFamily="-112" charset="0"/>
                <a:sym typeface="Arial" pitchFamily="-112" charset="0"/>
              </a:rPr>
              <a:t>Online Premier Training course: </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latin typeface="Salesforce Sans" panose="020B0505020202020203" pitchFamily="34" charset="0"/>
              </a:rPr>
              <a:t>Understanding Contact Centers</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1200" dirty="0">
                <a:solidFill>
                  <a:schemeClr val="tx1"/>
                </a:solidFill>
                <a:latin typeface="Salesforce Sans" panose="020B0505020202020203" pitchFamily="34" charset="0"/>
                <a:ea typeface="+mn-ea"/>
              </a:rPr>
              <a:t>Introduction to Open CTI</a:t>
            </a:r>
            <a:endParaRPr lang="en-US" sz="1000" kern="0" dirty="0">
              <a:solidFill>
                <a:schemeClr val="tx1"/>
              </a:solidFill>
              <a:latin typeface="Salesforce Sans" panose="020B0505020202020203" pitchFamily="34" charset="0"/>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489</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48815664"/>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208419" defTabSz="833677">
              <a:buNone/>
              <a:defRPr/>
            </a:pPr>
            <a:r>
              <a:rPr lang="en-US" b="0" dirty="0">
                <a:solidFill>
                  <a:schemeClr val="tx1"/>
                </a:solidFill>
                <a:latin typeface="Salesforce Sans" panose="020B0505020202020203" pitchFamily="34" charset="0"/>
              </a:rPr>
              <a:t>The Salesforce</a:t>
            </a:r>
            <a:r>
              <a:rPr lang="en-US" b="0" baseline="0" dirty="0">
                <a:solidFill>
                  <a:schemeClr val="tx1"/>
                </a:solidFill>
                <a:latin typeface="Salesforce Sans" panose="020B0505020202020203" pitchFamily="34" charset="0"/>
              </a:rPr>
              <a:t> SoftPhone is a customizable call-control tool that appears in the footer </a:t>
            </a:r>
            <a:r>
              <a:rPr lang="en-US" dirty="0">
                <a:solidFill>
                  <a:schemeClr val="tx1"/>
                </a:solidFill>
                <a:latin typeface="Salesforce Sans" panose="020B0505020202020203" pitchFamily="34" charset="0"/>
              </a:rPr>
              <a:t>of the Console for Service or in the sidebar of every Salesforce page.</a:t>
            </a:r>
            <a:endParaRPr lang="en-US" b="0" baseline="0" dirty="0">
              <a:solidFill>
                <a:schemeClr val="tx1"/>
              </a:solidFill>
              <a:latin typeface="Salesforce Sans" panose="020B0505020202020203" pitchFamily="34" charset="0"/>
            </a:endParaRP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r>
              <a:rPr lang="en-US" b="0" dirty="0">
                <a:solidFill>
                  <a:schemeClr val="tx1"/>
                </a:solidFill>
                <a:latin typeface="Salesforce Sans" panose="020B0505020202020203" pitchFamily="34" charset="0"/>
              </a:rPr>
              <a:t>In addition</a:t>
            </a:r>
            <a:r>
              <a:rPr lang="en-US" b="0" baseline="0" dirty="0">
                <a:solidFill>
                  <a:schemeClr val="tx1"/>
                </a:solidFill>
                <a:latin typeface="Salesforce Sans" panose="020B0505020202020203" pitchFamily="34" charset="0"/>
              </a:rPr>
              <a:t> to automatically displaying caller information, the SoftPhone screen pop-up allows agents to q</a:t>
            </a:r>
            <a:r>
              <a:rPr lang="en-US" dirty="0">
                <a:solidFill>
                  <a:schemeClr val="tx1"/>
                </a:solidFill>
                <a:latin typeface="Salesforce Sans" panose="020B0505020202020203" pitchFamily="34" charset="0"/>
              </a:rPr>
              <a:t>uickly view all Salesforce records that are related to the call, such as contacts, cases, or accounts. </a:t>
            </a:r>
            <a:endParaRPr lang="en-US" i="0" dirty="0">
              <a:solidFill>
                <a:schemeClr val="tx1"/>
              </a:solidFill>
              <a:latin typeface="Salesforce Sans" panose="020B0505020202020203" pitchFamily="34" charset="0"/>
            </a:endParaRPr>
          </a:p>
          <a:p>
            <a:pPr marL="0" lvl="1" indent="-208419" defTabSz="833677">
              <a:buNone/>
              <a:defRPr/>
            </a:pPr>
            <a:endParaRPr lang="en-US" b="0" baseline="0" dirty="0">
              <a:solidFill>
                <a:schemeClr val="tx1"/>
              </a:solidFill>
              <a:latin typeface="Salesforce Sans" panose="020B0505020202020203" pitchFamily="34" charset="0"/>
            </a:endParaRPr>
          </a:p>
          <a:p>
            <a:pPr marL="0" lvl="1" indent="-208419" defTabSz="833677">
              <a:buNone/>
              <a:defRPr/>
            </a:pPr>
            <a:r>
              <a:rPr lang="en-US" b="0" baseline="0" dirty="0">
                <a:solidFill>
                  <a:schemeClr val="tx1"/>
                </a:solidFill>
                <a:latin typeface="Salesforce Sans" panose="020B0505020202020203" pitchFamily="34" charset="0"/>
              </a:rPr>
              <a:t>Agents have access to common call control features, like hold and transfer, along with outbound calling from the SoftPhone or a record in Salesforce. </a:t>
            </a:r>
            <a:r>
              <a:rPr lang="en-US" b="0" dirty="0">
                <a:solidFill>
                  <a:schemeClr val="tx1"/>
                </a:solidFill>
                <a:latin typeface="Salesforce Sans" panose="020B0505020202020203" pitchFamily="34" charset="0"/>
              </a:rPr>
              <a:t>With</a:t>
            </a:r>
            <a:r>
              <a:rPr lang="en-US" b="0" baseline="0" dirty="0">
                <a:solidFill>
                  <a:schemeClr val="tx1"/>
                </a:solidFill>
                <a:latin typeface="Salesforce Sans" panose="020B0505020202020203" pitchFamily="34" charset="0"/>
              </a:rPr>
              <a:t> integrated call logging, agents will see call times automatically associated with Salesforce objects related to the call.</a:t>
            </a:r>
          </a:p>
          <a:p>
            <a:pPr marL="0" lvl="1" indent="-208419" defTabSz="833677">
              <a:buNone/>
              <a:defRPr/>
            </a:pPr>
            <a:endParaRPr lang="en-US" b="0" dirty="0">
              <a:solidFill>
                <a:schemeClr val="tx1"/>
              </a:solidFill>
              <a:latin typeface="Salesforce Sans" panose="020B0505020202020203" pitchFamily="34" charset="0"/>
            </a:endParaRPr>
          </a:p>
          <a:p>
            <a:pPr marL="0" lvl="1" indent="-208419" defTabSz="833677">
              <a:buNone/>
              <a:defRPr/>
            </a:pPr>
            <a:r>
              <a:rPr lang="en-US" dirty="0">
                <a:solidFill>
                  <a:schemeClr val="tx1"/>
                </a:solidFill>
                <a:latin typeface="Salesforce Sans" panose="020B0505020202020203" pitchFamily="34" charset="0"/>
              </a:rPr>
              <a:t>Every SoftPhone layout definition allows administrators to specify different layouts for inbound, outbound, and internal calls. </a:t>
            </a:r>
            <a:r>
              <a:rPr lang="en-US" b="0" baseline="0" dirty="0">
                <a:solidFill>
                  <a:schemeClr val="tx1"/>
                </a:solidFill>
                <a:latin typeface="Salesforce Sans" panose="020B0505020202020203" pitchFamily="34" charset="0"/>
              </a:rPr>
              <a:t>At AW Computing, the account record was configured to automatically pop for the agent when the caller matches a contact in Salesforce.</a:t>
            </a:r>
            <a:r>
              <a:rPr lang="en-US" b="1" baseline="0" dirty="0">
                <a:solidFill>
                  <a:schemeClr val="tx1"/>
                </a:solidFill>
                <a:latin typeface="Salesforce Sans" panose="020B0505020202020203" pitchFamily="34" charset="0"/>
              </a:rPr>
              <a:t> </a:t>
            </a:r>
            <a:r>
              <a:rPr lang="en-US" baseline="0" dirty="0">
                <a:solidFill>
                  <a:schemeClr val="tx1"/>
                </a:solidFill>
                <a:latin typeface="Salesforce Sans" panose="020B0505020202020203" pitchFamily="34" charset="0"/>
              </a:rPr>
              <a:t>Then the SoftPhone layouts were assigned to selected user profiles. </a:t>
            </a:r>
            <a:r>
              <a:rPr lang="en-US" b="0" baseline="0" dirty="0">
                <a:solidFill>
                  <a:schemeClr val="tx1"/>
                </a:solidFill>
                <a:latin typeface="Salesforce Sans" panose="020B0505020202020203" pitchFamily="34" charset="0"/>
              </a:rPr>
              <a:t>Administrators</a:t>
            </a:r>
            <a:r>
              <a:rPr lang="en-US" baseline="0" dirty="0">
                <a:solidFill>
                  <a:schemeClr val="tx1"/>
                </a:solidFill>
                <a:latin typeface="Salesforce Sans" panose="020B0505020202020203" pitchFamily="34" charset="0"/>
              </a:rPr>
              <a:t> can also add phone numbers to call center directories.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490</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418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50</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91660767"/>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2182" y="4559997"/>
            <a:ext cx="5850838" cy="4321031"/>
          </a:xfrm>
          <a:prstGeom prst="rect">
            <a:avLst/>
          </a:prstGeom>
        </p:spPr>
        <p:txBody>
          <a:bodyPr lIns="94668" tIns="47334" rIns="94668" bIns="47334">
            <a:normAutofit fontScale="70000" lnSpcReduction="20000"/>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p>
          <a:p>
            <a:pPr>
              <a:spcBef>
                <a:spcPts val="423"/>
              </a:spcBef>
            </a:pPr>
            <a:r>
              <a:rPr lang="en-US" sz="1000" b="0" dirty="0">
                <a:solidFill>
                  <a:schemeClr val="tx1"/>
                </a:solidFill>
                <a:cs typeface="Arial" pitchFamily="-112" charset="0"/>
                <a:sym typeface="Arial" pitchFamily="-112" charset="0"/>
              </a:rPr>
              <a:t>Point</a:t>
            </a:r>
            <a:r>
              <a:rPr lang="en-US" sz="1000" b="0" baseline="0" dirty="0">
                <a:solidFill>
                  <a:schemeClr val="tx1"/>
                </a:solidFill>
                <a:cs typeface="Arial" pitchFamily="-112" charset="0"/>
                <a:sym typeface="Arial" pitchFamily="-112" charset="0"/>
              </a:rPr>
              <a:t> out that we have Case Feed turned on in this console so the main section looks different. Also we knowledge turned on and have created a custom sidebar component.  We won’t do either of those on the console we create in class, but it is possible.  For more look to ADM261.</a:t>
            </a:r>
            <a:endParaRPr lang="en-US" sz="1000" b="0" dirty="0">
              <a:solidFill>
                <a:schemeClr val="tx1"/>
              </a:solidFill>
            </a:endParaRPr>
          </a:p>
          <a:p>
            <a:pPr marL="0" lvl="1" indent="-218290" defTabSz="873161">
              <a:buNone/>
              <a:defRPr/>
            </a:pPr>
            <a:r>
              <a:rPr lang="en-US" sz="1000" b="0" dirty="0">
                <a:solidFill>
                  <a:schemeClr val="tx1"/>
                </a:solidFill>
                <a:latin typeface="Salesforce Sans" panose="020B0505020202020203" pitchFamily="34" charset="0"/>
              </a:rPr>
              <a:t>We</a:t>
            </a:r>
            <a:r>
              <a:rPr lang="en-US" sz="1000" b="0" baseline="0" dirty="0">
                <a:solidFill>
                  <a:schemeClr val="tx1"/>
                </a:solidFill>
                <a:latin typeface="Salesforce Sans" panose="020B0505020202020203" pitchFamily="34" charset="0"/>
              </a:rPr>
              <a:t> will configure the Salesforce Console for Service t</a:t>
            </a:r>
            <a:r>
              <a:rPr lang="en-US" sz="1000" b="0" dirty="0">
                <a:solidFill>
                  <a:schemeClr val="tx1"/>
                </a:solidFill>
                <a:latin typeface="Salesforce Sans" panose="020B0505020202020203" pitchFamily="34" charset="0"/>
              </a:rPr>
              <a:t>o meet Noah’s request for increased</a:t>
            </a:r>
            <a:r>
              <a:rPr lang="en-US" sz="1000" b="0" baseline="0" dirty="0">
                <a:solidFill>
                  <a:schemeClr val="tx1"/>
                </a:solidFill>
                <a:latin typeface="Salesforce Sans" panose="020B0505020202020203" pitchFamily="34" charset="0"/>
              </a:rPr>
              <a:t> efficiency with fewer clicks and less scrolling for agents. </a:t>
            </a:r>
            <a:r>
              <a:rPr lang="en-US" sz="1000" dirty="0">
                <a:solidFill>
                  <a:schemeClr val="tx1"/>
                </a:solidFill>
                <a:latin typeface="Salesforce Sans" panose="020B0505020202020203" pitchFamily="34" charset="0"/>
                <a:ea typeface="ＭＳ Ｐゴシック" charset="-128"/>
              </a:rPr>
              <a:t>U</a:t>
            </a:r>
            <a:r>
              <a:rPr lang="en-US" sz="1000" dirty="0">
                <a:solidFill>
                  <a:schemeClr val="tx1"/>
                </a:solidFill>
                <a:latin typeface="Salesforce Sans" panose="020B0505020202020203" pitchFamily="34" charset="0"/>
                <a:ea typeface="ＭＳ Ｐゴシック" charset="-128"/>
                <a:cs typeface="ＭＳ Ｐゴシック" charset="-128"/>
              </a:rPr>
              <a:t>sing the </a:t>
            </a:r>
            <a:r>
              <a:rPr lang="en-US" sz="1000" b="0" dirty="0">
                <a:solidFill>
                  <a:schemeClr val="tx1"/>
                </a:solidFill>
                <a:latin typeface="Salesforce Sans" panose="020B0505020202020203" pitchFamily="34" charset="0"/>
              </a:rPr>
              <a:t>Console for Service</a:t>
            </a:r>
            <a:r>
              <a:rPr lang="en-US" sz="1000" b="0" baseline="0" dirty="0">
                <a:solidFill>
                  <a:schemeClr val="tx1"/>
                </a:solidFill>
                <a:latin typeface="Salesforce Sans" panose="020B0505020202020203" pitchFamily="34" charset="0"/>
              </a:rPr>
              <a:t>, agents can </a:t>
            </a:r>
            <a:r>
              <a:rPr lang="en-US" sz="1000" dirty="0">
                <a:solidFill>
                  <a:schemeClr val="tx1"/>
                </a:solidFill>
                <a:latin typeface="Salesforce Sans" panose="020B0505020202020203" pitchFamily="34" charset="0"/>
              </a:rPr>
              <a:t>view and edit multiple related records in one screen without having to lose context</a:t>
            </a:r>
            <a:r>
              <a:rPr lang="en-US" sz="1000" baseline="0" dirty="0">
                <a:solidFill>
                  <a:schemeClr val="tx1"/>
                </a:solidFill>
                <a:latin typeface="Salesforce Sans" panose="020B0505020202020203" pitchFamily="34" charset="0"/>
              </a:rPr>
              <a:t> by </a:t>
            </a:r>
            <a:r>
              <a:rPr lang="en-US" sz="1000" dirty="0">
                <a:solidFill>
                  <a:schemeClr val="tx1"/>
                </a:solidFill>
                <a:latin typeface="Salesforce Sans" panose="020B0505020202020203" pitchFamily="34" charset="0"/>
              </a:rPr>
              <a:t>going back and forth between pages. </a:t>
            </a:r>
            <a:r>
              <a:rPr lang="en-US" sz="1000" baseline="0" dirty="0">
                <a:solidFill>
                  <a:schemeClr val="tx1"/>
                </a:solidFill>
                <a:latin typeface="Salesforce Sans" panose="020B0505020202020203" pitchFamily="34" charset="0"/>
              </a:rPr>
              <a:t>Agents use an application unique to the console for case management rather than using the Call Center application. </a:t>
            </a:r>
            <a:r>
              <a:rPr lang="en-US" sz="1000" dirty="0">
                <a:latin typeface="Salesforce Sans" panose="020B0505020202020203" pitchFamily="34" charset="0"/>
              </a:rPr>
              <a:t>With the Spring ‘14 release, there</a:t>
            </a:r>
            <a:r>
              <a:rPr lang="en-US" sz="1000" baseline="0" dirty="0">
                <a:latin typeface="Salesforce Sans" panose="020B0505020202020203" pitchFamily="34" charset="0"/>
              </a:rPr>
              <a:t> is multi-monitor support for the </a:t>
            </a:r>
            <a:r>
              <a:rPr lang="en-US" sz="1000" baseline="0" dirty="0" err="1">
                <a:latin typeface="Salesforce Sans" panose="020B0505020202020203" pitchFamily="34" charset="0"/>
              </a:rPr>
              <a:t>Saleforce</a:t>
            </a:r>
            <a:r>
              <a:rPr lang="en-US" sz="1000" baseline="0" dirty="0">
                <a:latin typeface="Salesforce Sans" panose="020B0505020202020203" pitchFamily="34" charset="0"/>
              </a:rPr>
              <a:t> Console for Service. </a:t>
            </a:r>
          </a:p>
          <a:p>
            <a:pPr marL="0" lvl="1" indent="-218290" defTabSz="873161">
              <a:buNone/>
              <a:defRPr/>
            </a:pPr>
            <a:endParaRPr lang="en-US" sz="1000" dirty="0">
              <a:solidFill>
                <a:schemeClr val="tx1"/>
              </a:solidFill>
              <a:latin typeface="Salesforce Sans" panose="020B0505020202020203" pitchFamily="34" charset="0"/>
            </a:endParaRPr>
          </a:p>
          <a:p>
            <a:pPr marL="0" marR="0" lvl="1" indent="-218290" algn="l" defTabSz="873161" rtl="0" eaLnBrk="1" fontAlgn="auto" latinLnBrk="0" hangingPunct="1">
              <a:lnSpc>
                <a:spcPct val="100000"/>
              </a:lnSpc>
              <a:spcBef>
                <a:spcPts val="0"/>
              </a:spcBef>
              <a:spcAft>
                <a:spcPts val="0"/>
              </a:spcAft>
              <a:buClrTx/>
              <a:buSzTx/>
              <a:buFont typeface="Wingdings" pitchFamily="2" charset="2"/>
              <a:buNone/>
              <a:tabLst/>
              <a:defRPr/>
            </a:pPr>
            <a:r>
              <a:rPr lang="en-US" sz="1000" dirty="0">
                <a:solidFill>
                  <a:schemeClr val="tx1"/>
                </a:solidFill>
                <a:latin typeface="Salesforce Sans" panose="020B0505020202020203" pitchFamily="34" charset="0"/>
              </a:rPr>
              <a:t>Instructors may wish to note that with the Summer</a:t>
            </a:r>
            <a:r>
              <a:rPr lang="en-US" sz="1000" baseline="0" dirty="0">
                <a:solidFill>
                  <a:schemeClr val="tx1"/>
                </a:solidFill>
                <a:latin typeface="Salesforce Sans" panose="020B0505020202020203" pitchFamily="34" charset="0"/>
              </a:rPr>
              <a:t> </a:t>
            </a:r>
            <a:r>
              <a:rPr lang="fr-FR" sz="1000" baseline="0" dirty="0">
                <a:solidFill>
                  <a:schemeClr val="tx1"/>
                </a:solidFill>
                <a:latin typeface="Salesforce Sans" panose="020B0505020202020203" pitchFamily="34" charset="0"/>
              </a:rPr>
              <a:t>’</a:t>
            </a:r>
            <a:r>
              <a:rPr lang="en-US" sz="1000" baseline="0" dirty="0">
                <a:solidFill>
                  <a:schemeClr val="tx1"/>
                </a:solidFill>
                <a:latin typeface="Salesforce Sans" panose="020B0505020202020203" pitchFamily="34" charset="0"/>
              </a:rPr>
              <a:t>15 release, </a:t>
            </a:r>
            <a:r>
              <a:rPr lang="en-US" sz="1000" b="1" baseline="0" dirty="0">
                <a:solidFill>
                  <a:schemeClr val="tx1"/>
                </a:solidFill>
                <a:latin typeface="Salesforce Sans" panose="020B0505020202020203" pitchFamily="34" charset="0"/>
              </a:rPr>
              <a:t>Salesforce Console for Sales</a:t>
            </a:r>
            <a:r>
              <a:rPr lang="en-US" sz="1000" baseline="0" dirty="0">
                <a:solidFill>
                  <a:schemeClr val="tx1"/>
                </a:solidFill>
                <a:latin typeface="Salesforce Sans" panose="020B0505020202020203" pitchFamily="34" charset="0"/>
              </a:rPr>
              <a:t> is available in: Performance and Developer Editions with the Sales Cloud, and also </a:t>
            </a:r>
            <a:r>
              <a:rPr lang="en-US" sz="1000" b="1" baseline="0" dirty="0">
                <a:solidFill>
                  <a:schemeClr val="tx1"/>
                </a:solidFill>
                <a:latin typeface="Salesforce Sans" panose="020B0505020202020203" pitchFamily="34" charset="0"/>
              </a:rPr>
              <a:t>Enterprise and Unlimited Editions </a:t>
            </a:r>
            <a:r>
              <a:rPr lang="en-US" sz="1000" baseline="0" dirty="0">
                <a:solidFill>
                  <a:schemeClr val="tx1"/>
                </a:solidFill>
                <a:latin typeface="Salesforce Sans" panose="020B0505020202020203" pitchFamily="34" charset="0"/>
              </a:rPr>
              <a:t>with the Sales Cloud for an </a:t>
            </a:r>
            <a:r>
              <a:rPr lang="en-US" sz="1000" b="1" baseline="0" dirty="0">
                <a:solidFill>
                  <a:schemeClr val="tx1"/>
                </a:solidFill>
                <a:latin typeface="Salesforce Sans" panose="020B0505020202020203" pitchFamily="34" charset="0"/>
              </a:rPr>
              <a:t>additional cost</a:t>
            </a:r>
            <a:r>
              <a:rPr lang="en-US" sz="1000" baseline="0" dirty="0">
                <a:solidFill>
                  <a:schemeClr val="tx1"/>
                </a:solidFill>
                <a:latin typeface="Salesforce Sans" panose="020B0505020202020203" pitchFamily="34" charset="0"/>
              </a:rPr>
              <a:t>.</a:t>
            </a:r>
            <a:endParaRPr lang="en-US" sz="1000" dirty="0">
              <a:solidFill>
                <a:schemeClr val="tx1"/>
              </a:solidFill>
              <a:latin typeface="Salesforce Sans" panose="020B0505020202020203" pitchFamily="34" charset="0"/>
            </a:endParaRPr>
          </a:p>
          <a:p>
            <a:pPr marL="0" lvl="1" indent="-218290" defTabSz="873161">
              <a:buNone/>
              <a:defRPr/>
            </a:pPr>
            <a:endParaRPr lang="en-US" sz="1000" dirty="0">
              <a:solidFill>
                <a:schemeClr val="tx1"/>
              </a:solidFill>
              <a:latin typeface="Salesforce Sans" panose="020B0505020202020203" pitchFamily="34" charset="0"/>
            </a:endParaRP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a:solidFill>
                  <a:schemeClr val="tx1"/>
                </a:solidFill>
                <a:latin typeface="Salesforce Sans" panose="020B0505020202020203" pitchFamily="34" charset="0"/>
              </a:rPr>
              <a:t>Primary Tabs: </a:t>
            </a:r>
            <a:r>
              <a:rPr lang="en-US" sz="1000" b="0" baseline="0" dirty="0">
                <a:solidFill>
                  <a:schemeClr val="tx1"/>
                </a:solidFill>
                <a:latin typeface="Salesforce Sans" panose="020B0505020202020203" pitchFamily="34" charset="0"/>
              </a:rPr>
              <a:t>A</a:t>
            </a:r>
            <a:r>
              <a:rPr lang="en-US" sz="1000" baseline="0" dirty="0">
                <a:solidFill>
                  <a:schemeClr val="tx1"/>
                </a:solidFill>
                <a:latin typeface="Salesforce Sans" panose="020B0505020202020203" pitchFamily="34" charset="0"/>
              </a:rPr>
              <a:t>gents can access other tabs from the drop-down button on the navigation tab, but we will configure primary tabs for more visible access to Accounts, Reports, and Dashboards. </a:t>
            </a:r>
            <a:r>
              <a:rPr lang="en-US" sz="1000" b="0" baseline="0" dirty="0">
                <a:solidFill>
                  <a:schemeClr val="tx1"/>
                </a:solidFill>
                <a:latin typeface="Salesforce Sans" panose="020B0505020202020203" pitchFamily="34" charset="0"/>
              </a:rPr>
              <a:t>Noah suggests that A</a:t>
            </a:r>
            <a:r>
              <a:rPr lang="en-US" sz="1000" baseline="0" dirty="0">
                <a:solidFill>
                  <a:schemeClr val="tx1"/>
                </a:solidFill>
                <a:latin typeface="Salesforce Sans" panose="020B0505020202020203" pitchFamily="34" charset="0"/>
              </a:rPr>
              <a:t>ccount should be a primary tab since accounts are at the center of AW Computing’s business process. </a:t>
            </a: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err="1">
                <a:solidFill>
                  <a:schemeClr val="tx1"/>
                </a:solidFill>
                <a:latin typeface="Salesforce Sans" panose="020B0505020202020203" pitchFamily="34" charset="0"/>
              </a:rPr>
              <a:t>Subtabs</a:t>
            </a:r>
            <a:r>
              <a:rPr lang="en-US" sz="1000" b="1" baseline="0" dirty="0">
                <a:solidFill>
                  <a:schemeClr val="tx1"/>
                </a:solidFill>
                <a:latin typeface="Salesforce Sans" panose="020B0505020202020203" pitchFamily="34" charset="0"/>
              </a:rPr>
              <a:t>:</a:t>
            </a:r>
            <a:r>
              <a:rPr lang="en-US" sz="1000" b="0" baseline="0" dirty="0">
                <a:solidFill>
                  <a:schemeClr val="tx1"/>
                </a:solidFill>
                <a:latin typeface="Salesforce Sans" panose="020B0505020202020203" pitchFamily="34" charset="0"/>
              </a:rPr>
              <a:t> We will configure </a:t>
            </a:r>
            <a:r>
              <a:rPr lang="en-US" sz="1000" baseline="0" dirty="0">
                <a:solidFill>
                  <a:schemeClr val="tx1"/>
                </a:solidFill>
                <a:latin typeface="Salesforce Sans" panose="020B0505020202020203" pitchFamily="34" charset="0"/>
              </a:rPr>
              <a:t>Contact and Case to open as </a:t>
            </a:r>
            <a:r>
              <a:rPr lang="en-US" sz="1000" baseline="0" dirty="0" err="1">
                <a:solidFill>
                  <a:schemeClr val="tx1"/>
                </a:solidFill>
                <a:latin typeface="Salesforce Sans" panose="020B0505020202020203" pitchFamily="34" charset="0"/>
              </a:rPr>
              <a:t>subtabs</a:t>
            </a:r>
            <a:r>
              <a:rPr lang="en-US" sz="1000" baseline="0" dirty="0">
                <a:solidFill>
                  <a:schemeClr val="tx1"/>
                </a:solidFill>
                <a:latin typeface="Salesforce Sans" panose="020B0505020202020203" pitchFamily="34" charset="0"/>
              </a:rPr>
              <a:t> of the Account.</a:t>
            </a:r>
            <a:endParaRPr lang="en-US" sz="1000" b="1" baseline="0" dirty="0">
              <a:solidFill>
                <a:schemeClr val="tx1"/>
              </a:solidFill>
              <a:latin typeface="Salesforce Sans" panose="020B0505020202020203" pitchFamily="34" charset="0"/>
            </a:endParaRP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a:solidFill>
                  <a:schemeClr val="tx1"/>
                </a:solidFill>
                <a:latin typeface="Salesforce Sans" panose="020B0505020202020203" pitchFamily="34" charset="0"/>
              </a:rPr>
              <a:t>Highlights Panel: </a:t>
            </a:r>
            <a:r>
              <a:rPr lang="en-US" sz="1000" b="0" baseline="0" dirty="0">
                <a:solidFill>
                  <a:schemeClr val="tx1"/>
                </a:solidFill>
                <a:latin typeface="Salesforce Sans" panose="020B0505020202020203" pitchFamily="34" charset="0"/>
              </a:rPr>
              <a:t>T</a:t>
            </a:r>
            <a:r>
              <a:rPr lang="en-US" sz="1000" baseline="0" dirty="0">
                <a:solidFill>
                  <a:schemeClr val="tx1"/>
                </a:solidFill>
                <a:latin typeface="Salesforce Sans" panose="020B0505020202020203" pitchFamily="34" charset="0"/>
              </a:rPr>
              <a:t>he </a:t>
            </a:r>
            <a:r>
              <a:rPr lang="en-US" sz="1000" dirty="0">
                <a:solidFill>
                  <a:schemeClr val="tx1"/>
                </a:solidFill>
                <a:latin typeface="Salesforce Sans" panose="020B0505020202020203" pitchFamily="34" charset="0"/>
              </a:rPr>
              <a:t>highlights panel is a customizable table where agents will see key information</a:t>
            </a:r>
            <a:r>
              <a:rPr lang="en-US" sz="1000" baseline="0" dirty="0">
                <a:solidFill>
                  <a:schemeClr val="tx1"/>
                </a:solidFill>
                <a:latin typeface="Salesforce Sans" panose="020B0505020202020203" pitchFamily="34" charset="0"/>
              </a:rPr>
              <a:t> about the case at a glance. Discuss options with the support team to discover what information they would like to see here, like support level and account owner. We will include these options in the highlights panel for the accounts page layout. </a:t>
            </a:r>
            <a:endParaRPr lang="en-US" sz="1000" b="1" baseline="0" dirty="0">
              <a:solidFill>
                <a:schemeClr val="tx1"/>
              </a:solidFill>
              <a:latin typeface="Salesforce Sans" panose="020B0505020202020203" pitchFamily="34" charset="0"/>
            </a:endParaRP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a:solidFill>
                  <a:schemeClr val="tx1"/>
                </a:solidFill>
                <a:latin typeface="Salesforce Sans" panose="020B0505020202020203" pitchFamily="34" charset="0"/>
              </a:rPr>
              <a:t>Interaction Log: </a:t>
            </a:r>
            <a:r>
              <a:rPr lang="en-US" sz="1000" b="0" baseline="0" dirty="0">
                <a:solidFill>
                  <a:schemeClr val="tx1"/>
                </a:solidFill>
                <a:latin typeface="Salesforce Sans" panose="020B0505020202020203" pitchFamily="34" charset="0"/>
              </a:rPr>
              <a:t>T</a:t>
            </a:r>
            <a:r>
              <a:rPr lang="en-US" sz="1000" baseline="0" dirty="0">
                <a:solidFill>
                  <a:schemeClr val="tx1"/>
                </a:solidFill>
                <a:latin typeface="Salesforce Sans" panose="020B0505020202020203" pitchFamily="34" charset="0"/>
              </a:rPr>
              <a:t>he Interaction Log will be a useful place for agents to type comments on cases. </a:t>
            </a:r>
            <a:r>
              <a:rPr lang="en-US" sz="1000" b="0" baseline="0" dirty="0">
                <a:solidFill>
                  <a:schemeClr val="tx1"/>
                </a:solidFill>
                <a:latin typeface="Salesforce Sans" panose="020B0505020202020203" pitchFamily="34" charset="0"/>
              </a:rPr>
              <a:t>Agents can easily view Interaction Log comments and </a:t>
            </a:r>
            <a:r>
              <a:rPr lang="en-US" sz="1000" b="0" baseline="0" dirty="0" err="1">
                <a:solidFill>
                  <a:schemeClr val="tx1"/>
                </a:solidFill>
                <a:latin typeface="Salesforce Sans" panose="020B0505020202020203" pitchFamily="34" charset="0"/>
              </a:rPr>
              <a:t>SoftPhone</a:t>
            </a:r>
            <a:r>
              <a:rPr lang="en-US" sz="1000" b="0" baseline="0" dirty="0">
                <a:solidFill>
                  <a:schemeClr val="tx1"/>
                </a:solidFill>
                <a:latin typeface="Salesforce Sans" panose="020B0505020202020203" pitchFamily="34" charset="0"/>
              </a:rPr>
              <a:t> call logs in the Activity History related list on a case. We will customize the interaction log to include the Due Date field.</a:t>
            </a: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err="1">
                <a:solidFill>
                  <a:schemeClr val="tx1"/>
                </a:solidFill>
                <a:latin typeface="Salesforce Sans" panose="020B0505020202020203" pitchFamily="34" charset="0"/>
              </a:rPr>
              <a:t>SoftPhone</a:t>
            </a:r>
            <a:r>
              <a:rPr lang="en-US" sz="1000" b="1" baseline="0" dirty="0">
                <a:solidFill>
                  <a:schemeClr val="tx1"/>
                </a:solidFill>
                <a:latin typeface="Salesforce Sans" panose="020B0505020202020203" pitchFamily="34" charset="0"/>
              </a:rPr>
              <a:t>:</a:t>
            </a:r>
            <a:r>
              <a:rPr lang="en-US" sz="1000" b="0" baseline="0" dirty="0">
                <a:solidFill>
                  <a:schemeClr val="tx1"/>
                </a:solidFill>
                <a:latin typeface="Salesforce Sans" panose="020B0505020202020203" pitchFamily="34" charset="0"/>
              </a:rPr>
              <a:t> Agents can use the quick access link to the </a:t>
            </a:r>
            <a:r>
              <a:rPr lang="en-US" sz="1000" b="0" baseline="0" dirty="0" err="1">
                <a:solidFill>
                  <a:schemeClr val="tx1"/>
                </a:solidFill>
                <a:latin typeface="Salesforce Sans" panose="020B0505020202020203" pitchFamily="34" charset="0"/>
              </a:rPr>
              <a:t>SoftPhone</a:t>
            </a:r>
            <a:r>
              <a:rPr lang="en-US" sz="1000" b="0" baseline="0" dirty="0">
                <a:solidFill>
                  <a:schemeClr val="tx1"/>
                </a:solidFill>
                <a:latin typeface="Salesforce Sans" panose="020B0505020202020203" pitchFamily="34" charset="0"/>
              </a:rPr>
              <a:t> from the footer within the console rather than from a sidebar that takes up a lot of screen space.</a:t>
            </a: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000" b="1" baseline="0" dirty="0">
                <a:solidFill>
                  <a:schemeClr val="tx1"/>
                </a:solidFill>
                <a:latin typeface="Salesforce Sans" panose="020B0505020202020203" pitchFamily="34" charset="0"/>
              </a:rPr>
              <a:t>Most Recent tabs: </a:t>
            </a:r>
            <a:r>
              <a:rPr lang="en-US" sz="1000" b="0" baseline="0" dirty="0">
                <a:solidFill>
                  <a:schemeClr val="tx1"/>
                </a:solidFill>
                <a:latin typeface="Salesforce Sans" panose="020B0505020202020203" pitchFamily="34" charset="0"/>
              </a:rPr>
              <a:t>A</a:t>
            </a:r>
            <a:r>
              <a:rPr lang="en-US" sz="1000" kern="1200" dirty="0">
                <a:solidFill>
                  <a:schemeClr val="tx1"/>
                </a:solidFill>
                <a:latin typeface="Salesforce Sans" panose="020B0505020202020203" pitchFamily="34" charset="0"/>
                <a:ea typeface="+mn-ea"/>
              </a:rPr>
              <a:t> list of the ten</a:t>
            </a:r>
            <a:r>
              <a:rPr lang="en-US" sz="1000" kern="1200" baseline="0" dirty="0">
                <a:solidFill>
                  <a:schemeClr val="tx1"/>
                </a:solidFill>
                <a:latin typeface="Salesforce Sans" panose="020B0505020202020203" pitchFamily="34" charset="0"/>
                <a:ea typeface="+mn-ea"/>
              </a:rPr>
              <a:t> </a:t>
            </a:r>
            <a:r>
              <a:rPr lang="en-US" sz="1000" kern="1200" dirty="0">
                <a:solidFill>
                  <a:schemeClr val="tx1"/>
                </a:solidFill>
                <a:latin typeface="Salesforce Sans" panose="020B0505020202020203" pitchFamily="34" charset="0"/>
                <a:ea typeface="+mn-ea"/>
              </a:rPr>
              <a:t>most recently opened tabs can</a:t>
            </a:r>
            <a:r>
              <a:rPr lang="en-US" sz="1000" kern="1200" baseline="0" dirty="0">
                <a:solidFill>
                  <a:schemeClr val="tx1"/>
                </a:solidFill>
                <a:latin typeface="Salesforce Sans" panose="020B0505020202020203" pitchFamily="34" charset="0"/>
                <a:ea typeface="+mn-ea"/>
              </a:rPr>
              <a:t> be viewed in the console using the Most Recent option in the footer. </a:t>
            </a:r>
            <a:r>
              <a:rPr lang="en-US" sz="1000" kern="1200" dirty="0">
                <a:solidFill>
                  <a:schemeClr val="tx1"/>
                </a:solidFill>
                <a:latin typeface="Salesforce Sans" panose="020B0505020202020203" pitchFamily="34" charset="0"/>
                <a:ea typeface="+mn-ea"/>
              </a:rPr>
              <a:t>With this option, </a:t>
            </a:r>
            <a:r>
              <a:rPr lang="en-US" sz="1000" b="0" i="0" baseline="0" dirty="0">
                <a:solidFill>
                  <a:schemeClr val="tx1"/>
                </a:solidFill>
                <a:latin typeface="Salesforce Sans" panose="020B0505020202020203" pitchFamily="34" charset="0"/>
              </a:rPr>
              <a:t>users can </a:t>
            </a:r>
            <a:r>
              <a:rPr lang="en-US" sz="1000" kern="1200" baseline="0" dirty="0">
                <a:solidFill>
                  <a:schemeClr val="tx1"/>
                </a:solidFill>
                <a:latin typeface="Salesforce Sans" panose="020B0505020202020203" pitchFamily="34" charset="0"/>
                <a:ea typeface="+mn-ea"/>
              </a:rPr>
              <a:t>display a recently used tab with or without its </a:t>
            </a:r>
            <a:r>
              <a:rPr lang="en-US" sz="1000" kern="1200" baseline="0" dirty="0" err="1">
                <a:solidFill>
                  <a:schemeClr val="tx1"/>
                </a:solidFill>
                <a:latin typeface="Salesforce Sans" panose="020B0505020202020203" pitchFamily="34" charset="0"/>
                <a:ea typeface="+mn-ea"/>
              </a:rPr>
              <a:t>subtabs</a:t>
            </a:r>
            <a:r>
              <a:rPr lang="en-US" sz="1000" kern="1200" baseline="0" dirty="0">
                <a:solidFill>
                  <a:schemeClr val="tx1"/>
                </a:solidFill>
                <a:latin typeface="Salesforce Sans" panose="020B0505020202020203" pitchFamily="34" charset="0"/>
                <a:ea typeface="+mn-ea"/>
              </a:rPr>
              <a:t>, and share </a:t>
            </a:r>
            <a:r>
              <a:rPr lang="en-US" sz="1000" kern="1200" dirty="0">
                <a:solidFill>
                  <a:schemeClr val="tx1"/>
                </a:solidFill>
                <a:latin typeface="Salesforce Sans" panose="020B0505020202020203" pitchFamily="34" charset="0"/>
                <a:ea typeface="+mn-ea"/>
              </a:rPr>
              <a:t>links to a workspace</a:t>
            </a:r>
            <a:r>
              <a:rPr lang="en-US" sz="1000" kern="1200" baseline="0" dirty="0">
                <a:solidFill>
                  <a:schemeClr val="tx1"/>
                </a:solidFill>
                <a:latin typeface="Salesforce Sans" panose="020B0505020202020203" pitchFamily="34" charset="0"/>
                <a:ea typeface="+mn-ea"/>
              </a:rPr>
              <a:t> </a:t>
            </a:r>
            <a:r>
              <a:rPr lang="en-US" sz="1000" kern="1200" dirty="0">
                <a:solidFill>
                  <a:schemeClr val="tx1"/>
                </a:solidFill>
                <a:latin typeface="Salesforce Sans" panose="020B0505020202020203" pitchFamily="34" charset="0"/>
                <a:ea typeface="+mn-ea"/>
              </a:rPr>
              <a:t>with other users within the Salesforce organization.</a:t>
            </a:r>
            <a:endParaRPr lang="en-US" sz="1000" b="0" baseline="0" dirty="0">
              <a:solidFill>
                <a:schemeClr val="tx1"/>
              </a:solidFill>
              <a:latin typeface="Salesforce Sans" panose="020B0505020202020203" pitchFamily="34" charset="0"/>
            </a:endParaRPr>
          </a:p>
          <a:p>
            <a:pPr marL="0" marR="0" lvl="1"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sz="1000" b="0" baseline="0" dirty="0">
              <a:solidFill>
                <a:schemeClr val="tx1"/>
              </a:solidFill>
              <a:latin typeface="Salesforce Sans" panose="020B0505020202020203" pitchFamily="34"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r>
              <a:rPr lang="en-US" sz="1000" baseline="0" dirty="0">
                <a:solidFill>
                  <a:schemeClr val="tx1"/>
                </a:solidFill>
              </a:rPr>
              <a:t>An Integration Toolkit </a:t>
            </a:r>
            <a:r>
              <a:rPr lang="en-US" sz="1000" dirty="0">
                <a:solidFill>
                  <a:schemeClr val="tx1"/>
                </a:solidFill>
              </a:rPr>
              <a:t>provides developers with programmatic access to the console so that administrators can extend it to meet their business needs.</a:t>
            </a:r>
          </a:p>
          <a:p>
            <a:pPr>
              <a:spcBef>
                <a:spcPts val="423"/>
              </a:spcBef>
            </a:pPr>
            <a:endParaRPr lang="en-US" sz="1000" dirty="0">
              <a:solidFill>
                <a:schemeClr val="tx1"/>
              </a:solidFill>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i="0" kern="1200" dirty="0">
                <a:solidFill>
                  <a:schemeClr val="tx1"/>
                </a:solidFill>
                <a:ea typeface="ＭＳ Ｐゴシック" pitchFamily="-112" charset="-128"/>
                <a:cs typeface="ＭＳ Ｐゴシック" pitchFamily="-112" charset="-128"/>
              </a:rPr>
              <a:t>If Salesforce Knowledge is enabled,</a:t>
            </a:r>
            <a:r>
              <a:rPr lang="en-US" sz="1000" b="0" i="0" kern="1200" baseline="0" dirty="0">
                <a:solidFill>
                  <a:schemeClr val="tx1"/>
                </a:solidFill>
                <a:ea typeface="ＭＳ Ｐゴシック" pitchFamily="-112" charset="-128"/>
                <a:cs typeface="ＭＳ Ｐゴシック" pitchFamily="-112" charset="-128"/>
              </a:rPr>
              <a:t> the administrator can enable </a:t>
            </a:r>
            <a:r>
              <a:rPr lang="en-US" sz="1000" b="0" i="0" kern="1200" dirty="0">
                <a:solidFill>
                  <a:schemeClr val="tx1"/>
                </a:solidFill>
                <a:ea typeface="ＭＳ Ｐゴシック" pitchFamily="-112" charset="-128"/>
                <a:cs typeface="ＭＳ Ｐゴシック" pitchFamily="-112" charset="-128"/>
              </a:rPr>
              <a:t>the Knowledge sidebar to automatically display when a user creates a case in the</a:t>
            </a:r>
            <a:r>
              <a:rPr lang="en-US" sz="1000" b="0" i="0" kern="1200" baseline="0" dirty="0">
                <a:solidFill>
                  <a:schemeClr val="tx1"/>
                </a:solidFill>
                <a:ea typeface="ＭＳ Ｐゴシック" pitchFamily="-112" charset="-128"/>
                <a:cs typeface="ＭＳ Ｐゴシック" pitchFamily="-112" charset="-128"/>
              </a:rPr>
              <a:t> Salesforce C</a:t>
            </a:r>
            <a:r>
              <a:rPr lang="en-US" sz="1000" b="0" i="0" kern="1200" dirty="0">
                <a:solidFill>
                  <a:schemeClr val="tx1"/>
                </a:solidFill>
                <a:ea typeface="ＭＳ Ｐゴシック" pitchFamily="-112" charset="-128"/>
                <a:cs typeface="ＭＳ Ｐゴシック" pitchFamily="-112" charset="-128"/>
              </a:rPr>
              <a:t>onsole for Service.</a:t>
            </a:r>
            <a:r>
              <a:rPr lang="en-US" sz="1000" b="0" i="0" kern="1200" baseline="0" dirty="0">
                <a:solidFill>
                  <a:schemeClr val="tx1"/>
                </a:solidFill>
                <a:ea typeface="ＭＳ Ｐゴシック" pitchFamily="-112" charset="-128"/>
                <a:cs typeface="ＭＳ Ｐゴシック" pitchFamily="-112" charset="-128"/>
              </a:rPr>
              <a:t> </a:t>
            </a:r>
            <a:r>
              <a:rPr lang="en-US" sz="1000" b="0" i="0" kern="1200" dirty="0">
                <a:solidFill>
                  <a:schemeClr val="tx1"/>
                </a:solidFill>
                <a:ea typeface="ＭＳ Ｐゴシック" pitchFamily="-112" charset="-128"/>
                <a:cs typeface="ＭＳ Ｐゴシック" pitchFamily="-112" charset="-128"/>
              </a:rPr>
              <a:t>Suggested articles automatically display in the sidebar as the</a:t>
            </a:r>
            <a:r>
              <a:rPr lang="en-US" sz="1000" b="0" i="0" kern="1200" baseline="0" dirty="0">
                <a:solidFill>
                  <a:schemeClr val="tx1"/>
                </a:solidFill>
                <a:ea typeface="ＭＳ Ｐゴシック" pitchFamily="-112" charset="-128"/>
                <a:cs typeface="ＭＳ Ｐゴシック" pitchFamily="-112" charset="-128"/>
              </a:rPr>
              <a:t> </a:t>
            </a:r>
            <a:r>
              <a:rPr lang="en-US" sz="1000" b="0" i="0" kern="1200" dirty="0">
                <a:solidFill>
                  <a:schemeClr val="tx1"/>
                </a:solidFill>
                <a:ea typeface="ＭＳ Ｐゴシック" pitchFamily="-112" charset="-128"/>
                <a:cs typeface="ＭＳ Ｐゴシック" pitchFamily="-112" charset="-128"/>
              </a:rPr>
              <a:t>user enters details in the</a:t>
            </a:r>
            <a:r>
              <a:rPr lang="en-US" sz="1000" b="0" i="0" kern="1200" baseline="0" dirty="0">
                <a:solidFill>
                  <a:schemeClr val="tx1"/>
                </a:solidFill>
                <a:ea typeface="ＭＳ Ｐゴシック" pitchFamily="-112" charset="-128"/>
                <a:cs typeface="ＭＳ Ｐゴシック" pitchFamily="-112" charset="-128"/>
              </a:rPr>
              <a:t> </a:t>
            </a:r>
            <a:r>
              <a:rPr lang="en-US" sz="1000" b="0" i="0" kern="1200" dirty="0">
                <a:solidFill>
                  <a:schemeClr val="tx1"/>
                </a:solidFill>
                <a:ea typeface="ＭＳ Ｐゴシック" pitchFamily="-112" charset="-128"/>
                <a:cs typeface="ＭＳ Ｐゴシック" pitchFamily="-112" charset="-128"/>
              </a:rPr>
              <a:t>case Subject field. </a:t>
            </a:r>
            <a:r>
              <a:rPr lang="en-US" sz="1000" dirty="0"/>
              <a:t>With the Spring ‘14 release, Knowledge is now available as a widget that you can plug in to the Salesforce Console for Service. </a:t>
            </a:r>
            <a:endParaRPr lang="en-US" sz="1000" b="0" i="0" kern="1200" dirty="0">
              <a:solidFill>
                <a:schemeClr val="tx1"/>
              </a:solidFill>
              <a:ea typeface="ＭＳ Ｐゴシック" pitchFamily="-112" charset="-128"/>
              <a:cs typeface="ＭＳ Ｐゴシック" pitchFamily="-112" charset="-128"/>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sz="1000" b="0" i="0" kern="1200" dirty="0">
              <a:solidFill>
                <a:schemeClr val="tx1"/>
              </a:solidFill>
              <a:ea typeface="ＭＳ Ｐゴシック" pitchFamily="-112" charset="-128"/>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i="0" kern="1200" dirty="0">
                <a:solidFill>
                  <a:schemeClr val="tx1"/>
                </a:solidFill>
                <a:ea typeface="ＭＳ Ｐゴシック" pitchFamily="-112" charset="-128"/>
              </a:rPr>
              <a:t>If you would like to show a demo in class, search for “</a:t>
            </a:r>
            <a:r>
              <a:rPr lang="en-US" sz="1000" b="0" baseline="0" dirty="0">
                <a:solidFill>
                  <a:schemeClr val="tx1"/>
                </a:solidFill>
              </a:rPr>
              <a:t>Salesforce Console for Service” in Help &amp; Training. Click on the </a:t>
            </a:r>
            <a:r>
              <a:rPr lang="en-US" sz="1000" b="1" baseline="0" dirty="0">
                <a:solidFill>
                  <a:schemeClr val="tx1"/>
                </a:solidFill>
              </a:rPr>
              <a:t>YouTube</a:t>
            </a:r>
            <a:r>
              <a:rPr lang="en-US" sz="1000" b="0" baseline="0" dirty="0">
                <a:solidFill>
                  <a:schemeClr val="tx1"/>
                </a:solidFill>
              </a:rPr>
              <a:t> tab, and you’ll be taken to the Salesforce YouTube channel, which has many demos on the console. </a:t>
            </a:r>
            <a:endParaRPr lang="en-US" sz="1000" dirty="0">
              <a:solidFill>
                <a:schemeClr val="tx1"/>
              </a:solidFill>
            </a:endParaRPr>
          </a:p>
        </p:txBody>
      </p:sp>
      <p:sp>
        <p:nvSpPr>
          <p:cNvPr id="4" name="Header Placeholder 3"/>
          <p:cNvSpPr>
            <a:spLocks noGrp="1"/>
          </p:cNvSpPr>
          <p:nvPr>
            <p:ph type="hdr" sz="quarter" idx="10"/>
          </p:nvPr>
        </p:nvSpPr>
        <p:spPr>
          <a:xfrm>
            <a:off x="3982720" y="9335255"/>
            <a:ext cx="3169920" cy="249663"/>
          </a:xfrm>
          <a:prstGeom prst="rect">
            <a:avLst/>
          </a:prstGeom>
        </p:spPr>
        <p:txBody>
          <a:bodyPr/>
          <a:lstStyle/>
          <a:p>
            <a:r>
              <a:rPr lang="en-US" dirty="0">
                <a:latin typeface="Salesforce Sans" panose="020B0505020202020203" pitchFamily="34" charset="0"/>
              </a:rPr>
              <a:t>Service Cloud Administration</a:t>
            </a:r>
          </a:p>
        </p:txBody>
      </p:sp>
      <p:sp>
        <p:nvSpPr>
          <p:cNvPr id="5" name="Footer Placeholder 4"/>
          <p:cNvSpPr>
            <a:spLocks noGrp="1"/>
          </p:cNvSpPr>
          <p:nvPr>
            <p:ph type="ftr" sz="quarter" idx="11"/>
          </p:nvPr>
        </p:nvSpPr>
        <p:spPr>
          <a:xfrm>
            <a:off x="162561" y="9335254"/>
            <a:ext cx="3169920" cy="244293"/>
          </a:xfrm>
          <a:prstGeom prst="rect">
            <a:avLst/>
          </a:prstGeom>
        </p:spPr>
        <p:txBody>
          <a:bodyPr/>
          <a:lstStyle/>
          <a:p>
            <a:r>
              <a:rPr lang="en-US" dirty="0">
                <a:latin typeface="Salesforce Sans" panose="020B0505020202020203" pitchFamily="34" charset="0"/>
              </a:rPr>
              <a:t>© Copyright 2017 salesforce.com, </a:t>
            </a:r>
            <a:r>
              <a:rPr lang="en-US" dirty="0" err="1">
                <a:latin typeface="Salesforce Sans" panose="020B0505020202020203" pitchFamily="34" charset="0"/>
              </a:rPr>
              <a:t>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a:xfrm>
            <a:off x="3413761" y="9335255"/>
            <a:ext cx="487680" cy="240194"/>
          </a:xfrm>
          <a:prstGeom prst="rect">
            <a:avLst/>
          </a:prstGeom>
        </p:spPr>
        <p:txBody>
          <a:bodyPr/>
          <a:lstStyle/>
          <a:p>
            <a:pPr>
              <a:defRPr/>
            </a:pPr>
            <a:fld id="{B4ABCAC1-5A0E-4D41-9DFA-A4558277763A}" type="slidenum">
              <a:rPr lang="en-US" smtClean="0"/>
              <a:pPr>
                <a:defRPr/>
              </a:pPr>
              <a:t>491</a:t>
            </a:fld>
            <a:endParaRPr lang="en-US" dirty="0"/>
          </a:p>
        </p:txBody>
      </p:sp>
    </p:spTree>
    <p:extLst>
      <p:ext uri="{BB962C8B-B14F-4D97-AF65-F5344CB8AC3E}">
        <p14:creationId xmlns:p14="http://schemas.microsoft.com/office/powerpoint/2010/main" val="48366964"/>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chemeClr val="tx1"/>
                </a:solidFill>
              </a:rPr>
              <a:t>A</a:t>
            </a:r>
            <a:r>
              <a:rPr lang="en-US" b="0" baseline="0" dirty="0">
                <a:solidFill>
                  <a:schemeClr val="tx1"/>
                </a:solidFill>
              </a:rPr>
              <a:t> Call Center (including CTI) would need to be configured to set up the SoftPhone. This is something that the customer’s Service Cloud implementation team would likely set up for the customer.</a:t>
            </a:r>
            <a:endParaRPr lang="en-US" b="0"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492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08665872"/>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493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64301461"/>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marL="0" lvl="1" indent="-199044" defTabSz="796177">
              <a:buNone/>
              <a:defRPr/>
            </a:pPr>
            <a:r>
              <a:rPr lang="en-US" b="0" baseline="0" dirty="0">
                <a:solidFill>
                  <a:schemeClr val="tx1"/>
                </a:solidFill>
                <a:latin typeface="Salesforce Sans" panose="020B0505020202020203" pitchFamily="34" charset="0"/>
              </a:rPr>
              <a:t>The support team is always looking for new ways to collaborate on cases to get and share information quicker, and to provide accurate responses to customers. Noah wants to know which Service Cloud tools will facilitate teamwork on cases and sharing Chatter comments on cases without compromising case details. </a:t>
            </a:r>
          </a:p>
          <a:p>
            <a:pPr marL="0" lvl="1" indent="-199044" defTabSz="796177">
              <a:buNone/>
              <a:defRPr/>
            </a:pPr>
            <a:endParaRPr lang="en-US" b="0" baseline="0" dirty="0">
              <a:solidFill>
                <a:schemeClr val="tx1"/>
              </a:solidFill>
              <a:latin typeface="Salesforce Sans" panose="020B0505020202020203" pitchFamily="34" charset="0"/>
            </a:endParaRPr>
          </a:p>
          <a:p>
            <a:pPr marL="0" lvl="1" indent="-199044" defTabSz="796177">
              <a:buNone/>
              <a:defRPr/>
            </a:pPr>
            <a:r>
              <a:rPr lang="en-US" b="0" baseline="0" dirty="0">
                <a:solidFill>
                  <a:schemeClr val="tx1"/>
                </a:solidFill>
                <a:latin typeface="Salesforce Sans" panose="020B0505020202020203" pitchFamily="34" charset="0"/>
              </a:rPr>
              <a:t>We will start our research by learning about Case Teams. Then we will investigate Case Feed as a way to expose Chatter information on cases.</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494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62472789"/>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sz="1000" b="1" dirty="0">
                <a:solidFill>
                  <a:schemeClr val="tx1"/>
                </a:solidFill>
                <a:ea typeface="Arial" pitchFamily="-112" charset="0"/>
                <a:sym typeface="Arial" pitchFamily="-112" charset="0"/>
              </a:rPr>
              <a:t>Teaching Points</a:t>
            </a:r>
            <a:endParaRPr lang="en-US" sz="1000" dirty="0">
              <a:solidFill>
                <a:schemeClr val="tx1"/>
              </a:solidFill>
            </a:endParaRPr>
          </a:p>
          <a:p>
            <a:pPr marL="0" lvl="1" indent="0" defTabSz="873161">
              <a:buNone/>
              <a:defRPr/>
            </a:pPr>
            <a:r>
              <a:rPr lang="en-US" sz="1000" b="0" dirty="0">
                <a:solidFill>
                  <a:schemeClr val="tx1"/>
                </a:solidFill>
                <a:latin typeface="Salesforce Sans" panose="020B0505020202020203" pitchFamily="34" charset="0"/>
              </a:rPr>
              <a:t>Noah’s request: Collaboration idea for groups</a:t>
            </a:r>
            <a:r>
              <a:rPr lang="en-US" sz="1000" b="0" baseline="0" dirty="0">
                <a:solidFill>
                  <a:schemeClr val="tx1"/>
                </a:solidFill>
                <a:latin typeface="Salesforce Sans" panose="020B0505020202020203" pitchFamily="34" charset="0"/>
              </a:rPr>
              <a:t> </a:t>
            </a:r>
            <a:r>
              <a:rPr lang="en-GB" sz="1000" dirty="0">
                <a:solidFill>
                  <a:schemeClr val="tx1"/>
                </a:solidFill>
                <a:latin typeface="Salesforce Sans" panose="020B0505020202020203" pitchFamily="34" charset="0"/>
                <a:ea typeface="Segoe UI" pitchFamily="34" charset="0"/>
              </a:rPr>
              <a:t>of people who work together on cases.</a:t>
            </a:r>
          </a:p>
          <a:p>
            <a:pPr marL="0" lvl="1" indent="0" defTabSz="873161">
              <a:buNone/>
              <a:defRPr/>
            </a:pPr>
            <a:r>
              <a:rPr lang="en-US" sz="1000" b="0" dirty="0">
                <a:solidFill>
                  <a:schemeClr val="tx1"/>
                </a:solidFill>
                <a:latin typeface="Salesforce Sans" panose="020B0505020202020203" pitchFamily="34" charset="0"/>
              </a:rPr>
              <a:t>Case teams allow</a:t>
            </a:r>
            <a:r>
              <a:rPr lang="en-US" sz="1000" b="0" baseline="0" dirty="0">
                <a:solidFill>
                  <a:schemeClr val="tx1"/>
                </a:solidFill>
                <a:latin typeface="Salesforce Sans" panose="020B0505020202020203" pitchFamily="34" charset="0"/>
              </a:rPr>
              <a:t> case owners to grant additional access to their cases. Team members are users, contacts, or predefined case teams who work together to resolve a case. For example, Robin may want to set up a case team to get input from her coworkers on a complex case that she owns. She would assign the team members and specify the role that each member plays on the team. </a:t>
            </a:r>
          </a:p>
          <a:p>
            <a:pPr marL="0" lvl="1" indent="0" defTabSz="873161">
              <a:buNone/>
              <a:defRPr/>
            </a:pPr>
            <a:endParaRPr lang="en-US" sz="1000" b="0" baseline="0" dirty="0">
              <a:solidFill>
                <a:schemeClr val="tx1"/>
              </a:solidFill>
              <a:latin typeface="Salesforce Sans" panose="020B0505020202020203" pitchFamily="34" charset="0"/>
            </a:endParaRPr>
          </a:p>
          <a:p>
            <a:pPr marL="0" lvl="1" indent="0" defTabSz="873161">
              <a:buNone/>
              <a:defRPr/>
            </a:pPr>
            <a:r>
              <a:rPr lang="en-US" sz="1000" b="0" baseline="0" dirty="0">
                <a:solidFill>
                  <a:schemeClr val="tx1"/>
                </a:solidFill>
                <a:latin typeface="Salesforce Sans" panose="020B0505020202020203" pitchFamily="34" charset="0"/>
              </a:rPr>
              <a:t>Before Robin can assign these roles to her team members, you will need to create team roles that make sense for AW Computing, such as Tier 1 Support Agent, Tier 2 Support Agent, and Support Manager. You may also create roles like Account Specialist and Product Manager for team members outside of the support team who might contribute to resolving cases. You would assign access levels for each role to</a:t>
            </a:r>
            <a:r>
              <a:rPr lang="en-US" sz="1000" baseline="0" dirty="0">
                <a:solidFill>
                  <a:schemeClr val="tx1"/>
                </a:solidFill>
                <a:latin typeface="Salesforce Sans" panose="020B0505020202020203" pitchFamily="34" charset="0"/>
              </a:rPr>
              <a:t> Private, Read Only, or Read/Write. </a:t>
            </a:r>
            <a:endParaRPr lang="en-US" sz="1000" b="0" dirty="0">
              <a:solidFill>
                <a:schemeClr val="tx1"/>
              </a:solidFill>
              <a:latin typeface="Salesforce Sans" panose="020B0505020202020203" pitchFamily="34" charset="0"/>
            </a:endParaRPr>
          </a:p>
          <a:p>
            <a:pPr marL="0" indent="0" defTabSz="767340" eaLnBrk="1" fontAlgn="auto" hangingPunct="1">
              <a:spcBef>
                <a:spcPts val="0"/>
              </a:spcBef>
              <a:spcAft>
                <a:spcPts val="0"/>
              </a:spcAft>
              <a:defRPr/>
            </a:pPr>
            <a:endParaRPr lang="en-US" sz="1000" b="1" baseline="0" dirty="0">
              <a:solidFill>
                <a:schemeClr val="tx1"/>
              </a:solidFill>
            </a:endParaRPr>
          </a:p>
          <a:p>
            <a:pPr marL="0" indent="0" defTabSz="767340" eaLnBrk="1" fontAlgn="auto" hangingPunct="1">
              <a:spcBef>
                <a:spcPts val="0"/>
              </a:spcBef>
              <a:spcAft>
                <a:spcPts val="0"/>
              </a:spcAft>
              <a:defRPr/>
            </a:pPr>
            <a:r>
              <a:rPr lang="en-US" sz="1000" b="0" baseline="0" dirty="0">
                <a:solidFill>
                  <a:schemeClr val="tx1"/>
                </a:solidFill>
              </a:rPr>
              <a:t>You can also </a:t>
            </a:r>
            <a:r>
              <a:rPr lang="en-US" sz="1000" dirty="0">
                <a:solidFill>
                  <a:schemeClr val="tx1"/>
                </a:solidFill>
              </a:rPr>
              <a:t>set up</a:t>
            </a:r>
            <a:r>
              <a:rPr lang="en-US" sz="1000" baseline="0" dirty="0">
                <a:solidFill>
                  <a:schemeClr val="tx1"/>
                </a:solidFill>
              </a:rPr>
              <a:t> a predefined case team that defines members who agents typically work with on certain types of cases. Agents can add these predefined case teams to the cases they own.</a:t>
            </a:r>
            <a:endParaRPr lang="en-US" sz="1000" i="0" baseline="0" dirty="0">
              <a:solidFill>
                <a:schemeClr val="tx1"/>
              </a:solidFill>
            </a:endParaRPr>
          </a:p>
          <a:p>
            <a:pPr marL="0" indent="0" defTabSz="767340" eaLnBrk="1" fontAlgn="auto" hangingPunct="1">
              <a:spcBef>
                <a:spcPts val="0"/>
              </a:spcBef>
              <a:spcAft>
                <a:spcPts val="0"/>
              </a:spcAft>
              <a:defRPr/>
            </a:pPr>
            <a:endParaRPr lang="en-US" sz="1000" b="1" baseline="0" dirty="0">
              <a:solidFill>
                <a:schemeClr val="tx1"/>
              </a:solidFill>
            </a:endParaRPr>
          </a:p>
          <a:p>
            <a:pPr marL="0" indent="0" defTabSz="767340" eaLnBrk="1" fontAlgn="auto" hangingPunct="1">
              <a:spcBef>
                <a:spcPts val="0"/>
              </a:spcBef>
              <a:spcAft>
                <a:spcPts val="0"/>
              </a:spcAft>
              <a:defRPr/>
            </a:pPr>
            <a:r>
              <a:rPr lang="en-US" sz="1000" baseline="0" dirty="0">
                <a:solidFill>
                  <a:schemeClr val="tx1"/>
                </a:solidFill>
              </a:rPr>
              <a:t>Once a team is assigned to a case, team members have immediate access to case details so that case resolution is quick and collaborative.</a:t>
            </a:r>
            <a:endParaRPr lang="en-US" sz="1000" b="0" dirty="0">
              <a:solidFill>
                <a:schemeClr val="tx1"/>
              </a:solidFill>
            </a:endParaRPr>
          </a:p>
          <a:p>
            <a:pPr>
              <a:spcBef>
                <a:spcPts val="423"/>
              </a:spcBef>
            </a:pPr>
            <a:endParaRPr lang="en-US" sz="1000" dirty="0">
              <a:solidFill>
                <a:schemeClr val="tx1"/>
              </a:solidFill>
              <a:ea typeface="Arial" pitchFamily="-112" charset="0"/>
              <a:sym typeface="Arial" pitchFamily="-112" charset="0"/>
            </a:endParaRPr>
          </a:p>
          <a:p>
            <a:pPr>
              <a:spcBef>
                <a:spcPts val="423"/>
              </a:spcBef>
            </a:pPr>
            <a:r>
              <a:rPr lang="en-US" sz="1000" b="1" dirty="0">
                <a:solidFill>
                  <a:schemeClr val="tx1"/>
                </a:solidFill>
                <a:ea typeface="Arial" pitchFamily="-112" charset="0"/>
                <a:sym typeface="Arial" pitchFamily="-112" charset="0"/>
              </a:rPr>
              <a:t>Extra Material</a:t>
            </a:r>
          </a:p>
          <a:p>
            <a:pPr>
              <a:spcBef>
                <a:spcPts val="423"/>
              </a:spcBef>
            </a:pPr>
            <a:endParaRPr lang="en-US" sz="1000" dirty="0">
              <a:solidFill>
                <a:schemeClr val="tx1"/>
              </a:solidFill>
              <a:ea typeface="Arial" pitchFamily="-112" charset="0"/>
              <a:sym typeface="Arial" pitchFamily="-112" charset="0"/>
            </a:endParaRPr>
          </a:p>
          <a:p>
            <a:pPr>
              <a:spcBef>
                <a:spcPts val="423"/>
              </a:spcBef>
            </a:pPr>
            <a:r>
              <a:rPr lang="en-US" sz="1000" b="1" dirty="0">
                <a:solidFill>
                  <a:schemeClr val="tx1"/>
                </a:solidFill>
                <a:ea typeface="Arial" pitchFamily="-112" charset="0"/>
                <a:sym typeface="Arial" pitchFamily="-112" charset="0"/>
              </a:rPr>
              <a:t>Suggestions</a:t>
            </a: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latin typeface="Salesforce Sans" panose="020B0505020202020203" pitchFamily="34" charset="0"/>
              </a:rPr>
              <a:t>Create workflow email alerts for case teams.</a:t>
            </a:r>
            <a:endParaRPr lang="en-GB" sz="1000" b="0" kern="1200" dirty="0">
              <a:solidFill>
                <a:schemeClr val="tx1"/>
              </a:solidFill>
              <a:latin typeface="Salesforce Sans" panose="020B0505020202020203" pitchFamily="34" charset="0"/>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latin typeface="Salesforce Sans" panose="020B0505020202020203" pitchFamily="34" charset="0"/>
              </a:rPr>
              <a:t>Configure assignment rules to automatically add case teams to cases.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495</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67299757"/>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fontScale="70000" lnSpcReduction="20000"/>
          </a:bodyPr>
          <a:lstStyle/>
          <a:p>
            <a:pPr>
              <a:spcBef>
                <a:spcPts val="423"/>
              </a:spcBef>
            </a:pPr>
            <a:r>
              <a:rPr lang="en-US" sz="1000" b="1" dirty="0">
                <a:solidFill>
                  <a:schemeClr val="tx1"/>
                </a:solidFill>
                <a:ea typeface="Arial" pitchFamily="-112" charset="0"/>
                <a:sym typeface="Arial" pitchFamily="-112" charset="0"/>
              </a:rPr>
              <a:t>Teaching Points</a:t>
            </a:r>
            <a:endParaRPr lang="en-US" sz="1000" dirty="0">
              <a:solidFill>
                <a:schemeClr val="tx1"/>
              </a:solidFill>
            </a:endParaRP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sz="1000" b="0" dirty="0">
                <a:solidFill>
                  <a:schemeClr val="tx1"/>
                </a:solidFill>
                <a:latin typeface="Salesforce Sans" panose="020B0505020202020203" pitchFamily="34" charset="0"/>
              </a:rPr>
              <a:t>Noah’s request: Collaboration idea for </a:t>
            </a:r>
            <a:r>
              <a:rPr lang="en-GB" sz="1000" dirty="0">
                <a:solidFill>
                  <a:schemeClr val="tx1"/>
                </a:solidFill>
                <a:latin typeface="Salesforce Sans" panose="020B0505020202020203" pitchFamily="34" charset="0"/>
                <a:ea typeface="Segoe UI" pitchFamily="34" charset="0"/>
              </a:rPr>
              <a:t>managers or account reps who want to follow and contribute to Chatter about a case without changing case details.</a:t>
            </a: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sz="1000" b="0" dirty="0">
                <a:solidFill>
                  <a:schemeClr val="tx1"/>
                </a:solidFill>
                <a:latin typeface="Salesforce Sans" panose="020B0505020202020203" pitchFamily="34" charset="0"/>
              </a:rPr>
              <a:t>Case</a:t>
            </a:r>
            <a:r>
              <a:rPr lang="en-US" sz="1000" b="0" baseline="0" dirty="0">
                <a:solidFill>
                  <a:schemeClr val="tx1"/>
                </a:solidFill>
                <a:latin typeface="Salesforce Sans" panose="020B0505020202020203" pitchFamily="34" charset="0"/>
              </a:rPr>
              <a:t> Feed enhances the display and functionality of the case record to make collaborating and working on cases easier. Case Feed </a:t>
            </a:r>
            <a:r>
              <a:rPr lang="en-US" sz="1000" dirty="0">
                <a:solidFill>
                  <a:schemeClr val="tx1"/>
                </a:solidFill>
                <a:latin typeface="Salesforce Sans" panose="020B0505020202020203" pitchFamily="34" charset="0"/>
              </a:rPr>
              <a:t>is</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designed for agents in fast-paced</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environments who interact with customers via multiple channels, including phone, email,</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and portals. </a:t>
            </a: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endParaRPr lang="en-US" sz="1000" dirty="0">
              <a:solidFill>
                <a:schemeClr val="tx1"/>
              </a:solidFill>
              <a:latin typeface="Salesforce Sans" panose="020B0505020202020203" pitchFamily="34" charset="0"/>
            </a:endParaRPr>
          </a:p>
          <a:p>
            <a:pPr marL="0" marR="0" lvl="1" indent="0" algn="l" defTabSz="873161" rtl="0" eaLnBrk="1" fontAlgn="auto" latinLnBrk="0" hangingPunct="1">
              <a:lnSpc>
                <a:spcPct val="100000"/>
              </a:lnSpc>
              <a:spcBef>
                <a:spcPts val="0"/>
              </a:spcBef>
              <a:spcAft>
                <a:spcPts val="0"/>
              </a:spcAft>
              <a:buClrTx/>
              <a:buSzTx/>
              <a:buFont typeface="Wingdings" pitchFamily="2" charset="2"/>
              <a:buNone/>
              <a:tabLst/>
              <a:defRPr/>
            </a:pPr>
            <a:r>
              <a:rPr lang="en-US" sz="1000" dirty="0">
                <a:solidFill>
                  <a:schemeClr val="tx1"/>
                </a:solidFill>
                <a:latin typeface="Salesforce Sans" panose="020B0505020202020203" pitchFamily="34" charset="0"/>
              </a:rPr>
              <a:t>For organizations created after Winter’14, Case Feed is</a:t>
            </a:r>
            <a:r>
              <a:rPr lang="en-US" sz="1000" baseline="0" dirty="0">
                <a:solidFill>
                  <a:schemeClr val="tx1"/>
                </a:solidFill>
                <a:latin typeface="Salesforce Sans" panose="020B0505020202020203" pitchFamily="34" charset="0"/>
              </a:rPr>
              <a:t> </a:t>
            </a:r>
            <a:r>
              <a:rPr lang="en-US" sz="1000" kern="1200" baseline="0" dirty="0">
                <a:solidFill>
                  <a:schemeClr val="tx1"/>
                </a:solidFill>
                <a:latin typeface="Salesforce Sans" panose="020B0505020202020203" pitchFamily="34" charset="0"/>
                <a:ea typeface="+mn-ea"/>
              </a:rPr>
              <a:t>automatically enabled and assigned to all standard profiles. </a:t>
            </a:r>
            <a:r>
              <a:rPr lang="en-US" sz="1000" dirty="0">
                <a:solidFill>
                  <a:schemeClr val="tx1"/>
                </a:solidFill>
                <a:latin typeface="Salesforce Sans" panose="020B0505020202020203" pitchFamily="34" charset="0"/>
              </a:rPr>
              <a:t>For organizations created before Winter’14, you can choose</a:t>
            </a:r>
            <a:r>
              <a:rPr lang="en-US" sz="1000" baseline="0" dirty="0">
                <a:solidFill>
                  <a:schemeClr val="tx1"/>
                </a:solidFill>
                <a:latin typeface="Salesforce Sans" panose="020B0505020202020203" pitchFamily="34" charset="0"/>
              </a:rPr>
              <a:t> to replace the current Case Detail page with </a:t>
            </a:r>
            <a:r>
              <a:rPr lang="en-US" sz="1000" dirty="0">
                <a:solidFill>
                  <a:schemeClr val="tx1"/>
                </a:solidFill>
                <a:latin typeface="Salesforce Sans" panose="020B0505020202020203" pitchFamily="34" charset="0"/>
              </a:rPr>
              <a:t>Case Feed,</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improving the interface for all Service Cloud users.</a:t>
            </a:r>
          </a:p>
          <a:p>
            <a:pPr marL="0" lvl="1" indent="0" defTabSz="873161">
              <a:buNone/>
              <a:defRPr/>
            </a:pPr>
            <a:endParaRPr lang="en-US" sz="1000" b="1" baseline="0" dirty="0">
              <a:solidFill>
                <a:schemeClr val="tx1"/>
              </a:solidFill>
              <a:latin typeface="Salesforce Sans" panose="020B0505020202020203" pitchFamily="34" charset="0"/>
            </a:endParaRPr>
          </a:p>
          <a:p>
            <a:pPr marL="0" lvl="1" indent="0" defTabSz="873161">
              <a:buNone/>
              <a:defRPr/>
            </a:pPr>
            <a:r>
              <a:rPr lang="en-US" sz="1000" dirty="0">
                <a:solidFill>
                  <a:schemeClr val="tx1"/>
                </a:solidFill>
                <a:latin typeface="Salesforce Sans" panose="020B0505020202020203" pitchFamily="34" charset="0"/>
              </a:rPr>
              <a:t>The feed displays important case events in chronological order, so users can easily see the progress of each case from creation through resolution. A Case Feed comprises</a:t>
            </a:r>
            <a:r>
              <a:rPr lang="en-US" sz="1000" baseline="0" dirty="0">
                <a:solidFill>
                  <a:schemeClr val="tx1"/>
                </a:solidFill>
                <a:latin typeface="Salesforce Sans" panose="020B0505020202020203" pitchFamily="34" charset="0"/>
              </a:rPr>
              <a:t> a variety of features</a:t>
            </a:r>
            <a:r>
              <a:rPr lang="en-US" sz="1000" dirty="0">
                <a:solidFill>
                  <a:schemeClr val="tx1"/>
                </a:solidFill>
                <a:latin typeface="Salesforce Sans" panose="020B0505020202020203" pitchFamily="34" charset="0"/>
              </a:rPr>
              <a:t>:</a:t>
            </a:r>
          </a:p>
          <a:p>
            <a:pPr marL="0" lvl="1" indent="0" defTabSz="873161">
              <a:buFont typeface="Wingdings" pitchFamily="2" charset="2"/>
              <a:buChar char="§"/>
              <a:defRPr/>
            </a:pPr>
            <a:r>
              <a:rPr lang="en-US" sz="1000" dirty="0">
                <a:solidFill>
                  <a:schemeClr val="tx1"/>
                </a:solidFill>
                <a:latin typeface="Salesforce Sans" panose="020B0505020202020203" pitchFamily="34" charset="0"/>
              </a:rPr>
              <a:t> Highlight</a:t>
            </a:r>
            <a:r>
              <a:rPr lang="en-US" sz="1000" baseline="0" dirty="0">
                <a:solidFill>
                  <a:schemeClr val="tx1"/>
                </a:solidFill>
                <a:latin typeface="Salesforce Sans" panose="020B0505020202020203" pitchFamily="34" charset="0"/>
              </a:rPr>
              <a:t> Panel: </a:t>
            </a:r>
            <a:r>
              <a:rPr lang="en-US" sz="1000" dirty="0">
                <a:solidFill>
                  <a:schemeClr val="tx1"/>
                </a:solidFill>
                <a:latin typeface="Salesforce Sans" panose="020B0505020202020203" pitchFamily="34" charset="0"/>
              </a:rPr>
              <a:t>The customizable highlights panel keeps</a:t>
            </a:r>
            <a:r>
              <a:rPr lang="en-US" sz="1000" baseline="0" dirty="0">
                <a:solidFill>
                  <a:schemeClr val="tx1"/>
                </a:solidFill>
                <a:latin typeface="Salesforce Sans" panose="020B0505020202020203" pitchFamily="34" charset="0"/>
              </a:rPr>
              <a:t> the </a:t>
            </a:r>
            <a:r>
              <a:rPr lang="en-US" sz="1000" dirty="0">
                <a:solidFill>
                  <a:schemeClr val="tx1"/>
                </a:solidFill>
                <a:latin typeface="Salesforce Sans" panose="020B0505020202020203" pitchFamily="34" charset="0"/>
              </a:rPr>
              <a:t>most important information about a case at the top of each page.</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One of the key objectives of Case Feed is to enable agents who join an existing case to rapidly get up to speed on the status of the case to collaborate and contribute quickly.</a:t>
            </a:r>
            <a:endParaRPr lang="en-US" sz="1000" baseline="0" dirty="0">
              <a:solidFill>
                <a:schemeClr val="tx1"/>
              </a:solidFill>
              <a:latin typeface="Salesforce Sans" panose="020B0505020202020203" pitchFamily="34" charset="0"/>
            </a:endParaRPr>
          </a:p>
          <a:p>
            <a:pPr marL="0" lvl="1" indent="0" defTabSz="873161">
              <a:buFont typeface="Wingdings" pitchFamily="2" charset="2"/>
              <a:buChar char="§"/>
              <a:defRPr/>
            </a:pPr>
            <a:r>
              <a:rPr lang="en-US" sz="1000" b="0" dirty="0">
                <a:solidFill>
                  <a:schemeClr val="tx1"/>
                </a:solidFill>
                <a:latin typeface="Salesforce Sans" panose="020B0505020202020203" pitchFamily="34" charset="0"/>
              </a:rPr>
              <a:t> Publishers, Tools,</a:t>
            </a:r>
            <a:r>
              <a:rPr lang="en-US" sz="1000" b="0" baseline="0" dirty="0">
                <a:solidFill>
                  <a:schemeClr val="tx1"/>
                </a:solidFill>
                <a:latin typeface="Salesforce Sans" panose="020B0505020202020203" pitchFamily="34" charset="0"/>
              </a:rPr>
              <a:t> and Filters: </a:t>
            </a:r>
            <a:r>
              <a:rPr lang="en-US" sz="1000" b="0" dirty="0">
                <a:solidFill>
                  <a:schemeClr val="tx1"/>
                </a:solidFill>
                <a:latin typeface="Salesforce Sans" panose="020B0505020202020203" pitchFamily="34" charset="0"/>
              </a:rPr>
              <a:t>Easily</a:t>
            </a:r>
            <a:r>
              <a:rPr lang="en-US" sz="1000" b="0" baseline="0" dirty="0">
                <a:solidFill>
                  <a:schemeClr val="tx1"/>
                </a:solidFill>
                <a:latin typeface="Salesforce Sans" panose="020B0505020202020203" pitchFamily="34" charset="0"/>
              </a:rPr>
              <a:t> accessible t</a:t>
            </a:r>
            <a:r>
              <a:rPr lang="en-US" sz="1000" baseline="0" dirty="0">
                <a:solidFill>
                  <a:schemeClr val="tx1"/>
                </a:solidFill>
                <a:latin typeface="Salesforce Sans" panose="020B0505020202020203" pitchFamily="34" charset="0"/>
              </a:rPr>
              <a:t>ools </a:t>
            </a:r>
            <a:r>
              <a:rPr lang="en-US" sz="1000" dirty="0">
                <a:solidFill>
                  <a:schemeClr val="tx1"/>
                </a:solidFill>
                <a:latin typeface="Salesforce Sans" panose="020B0505020202020203" pitchFamily="34" charset="0"/>
              </a:rPr>
              <a:t>allow agents to communicate with customers, log calls, write internal notes, and view details about cases from within the feed.</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The Articles tool</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makes it easy for agents to search for Salesforce Knowledge articles and attach them to cases or email them directly to customers.</a:t>
            </a:r>
            <a:r>
              <a:rPr lang="en-US" sz="1000" baseline="0" dirty="0">
                <a:solidFill>
                  <a:schemeClr val="tx1"/>
                </a:solidFill>
                <a:latin typeface="Salesforce Sans" panose="020B0505020202020203" pitchFamily="34" charset="0"/>
              </a:rPr>
              <a:t> </a:t>
            </a:r>
            <a:r>
              <a:rPr lang="en-US" sz="1000" b="0" baseline="0" dirty="0">
                <a:solidFill>
                  <a:schemeClr val="tx1"/>
                </a:solidFill>
                <a:latin typeface="Salesforce Sans" panose="020B0505020202020203" pitchFamily="34" charset="0"/>
              </a:rPr>
              <a:t>Feed filters allow agents to filter </a:t>
            </a:r>
            <a:r>
              <a:rPr lang="en-US" sz="1000" dirty="0">
                <a:solidFill>
                  <a:schemeClr val="tx1"/>
                </a:solidFill>
                <a:latin typeface="Salesforce Sans" panose="020B0505020202020203" pitchFamily="34" charset="0"/>
              </a:rPr>
              <a:t>case activity by type for a one-click view, such as a view of all emails associated with a case or all calls logged on it.</a:t>
            </a:r>
            <a:r>
              <a:rPr lang="en-US" sz="1000" baseline="0" dirty="0">
                <a:solidFill>
                  <a:schemeClr val="tx1"/>
                </a:solidFill>
                <a:latin typeface="Salesforce Sans" panose="020B0505020202020203" pitchFamily="34" charset="0"/>
              </a:rPr>
              <a:t> </a:t>
            </a:r>
          </a:p>
          <a:p>
            <a:pPr marL="0" lvl="1" indent="0" defTabSz="873161">
              <a:buFont typeface="Wingdings" pitchFamily="2" charset="2"/>
              <a:buChar char="§"/>
              <a:defRPr/>
            </a:pPr>
            <a:r>
              <a:rPr lang="en-US" sz="1000" dirty="0">
                <a:solidFill>
                  <a:schemeClr val="tx1"/>
                </a:solidFill>
                <a:latin typeface="Salesforce Sans" panose="020B0505020202020203" pitchFamily="34" charset="0"/>
              </a:rPr>
              <a:t> Chatter</a:t>
            </a:r>
            <a:r>
              <a:rPr lang="en-US" sz="1000" baseline="0" dirty="0">
                <a:solidFill>
                  <a:schemeClr val="tx1"/>
                </a:solidFill>
                <a:latin typeface="Salesforce Sans" panose="020B0505020202020203" pitchFamily="34" charset="0"/>
              </a:rPr>
              <a:t> Feed: </a:t>
            </a:r>
            <a:r>
              <a:rPr lang="en-US" sz="1000" dirty="0">
                <a:solidFill>
                  <a:schemeClr val="tx1"/>
                </a:solidFill>
                <a:latin typeface="Salesforce Sans" panose="020B0505020202020203" pitchFamily="34" charset="0"/>
              </a:rPr>
              <a:t>The Chatter feed is optimized for case management, listing</a:t>
            </a:r>
            <a:r>
              <a:rPr lang="en-US" sz="1000" baseline="0" dirty="0">
                <a:solidFill>
                  <a:schemeClr val="tx1"/>
                </a:solidFill>
                <a:latin typeface="Salesforce Sans" panose="020B0505020202020203" pitchFamily="34" charset="0"/>
              </a:rPr>
              <a:t> all case interactions in a chronological feed on the main page</a:t>
            </a:r>
            <a:r>
              <a:rPr lang="en-US" sz="1000" dirty="0">
                <a:solidFill>
                  <a:schemeClr val="tx1"/>
                </a:solidFill>
                <a:latin typeface="Salesforce Sans" panose="020B0505020202020203" pitchFamily="34" charset="0"/>
              </a:rPr>
              <a:t>. Anyone who has</a:t>
            </a:r>
            <a:r>
              <a:rPr lang="en-US" sz="1000" baseline="0" dirty="0">
                <a:solidFill>
                  <a:schemeClr val="tx1"/>
                </a:solidFill>
                <a:latin typeface="Salesforce Sans" panose="020B0505020202020203" pitchFamily="34" charset="0"/>
              </a:rPr>
              <a:t> access to the case can follow and add comments to the feed. Prior to Summer </a:t>
            </a:r>
            <a:r>
              <a:rPr lang="fr-FR" sz="1000" baseline="0" dirty="0">
                <a:solidFill>
                  <a:schemeClr val="tx1"/>
                </a:solidFill>
                <a:latin typeface="Salesforce Sans" panose="020B0505020202020203" pitchFamily="34" charset="0"/>
              </a:rPr>
              <a:t>’</a:t>
            </a:r>
            <a:r>
              <a:rPr lang="en-US" sz="1000" baseline="0" dirty="0">
                <a:solidFill>
                  <a:schemeClr val="tx1"/>
                </a:solidFill>
                <a:latin typeface="Salesforce Sans" panose="020B0505020202020203" pitchFamily="34" charset="0"/>
              </a:rPr>
              <a:t>15, Case Feed posts and comments couldn’t be modified.  </a:t>
            </a:r>
            <a:r>
              <a:rPr lang="en-US" sz="1000" b="1" baseline="0" dirty="0">
                <a:solidFill>
                  <a:schemeClr val="tx1"/>
                </a:solidFill>
                <a:latin typeface="Salesforce Sans" panose="020B0505020202020203" pitchFamily="34" charset="0"/>
              </a:rPr>
              <a:t>With the Summer ‘15 release, users can edit posts and comments, making it easy to fix typos and add information.</a:t>
            </a:r>
          </a:p>
          <a:p>
            <a:pPr marL="0" marR="0" lvl="1" indent="0" algn="l" defTabSz="873161" rtl="0" eaLnBrk="1" fontAlgn="auto" latinLnBrk="0" hangingPunct="1">
              <a:lnSpc>
                <a:spcPct val="100000"/>
              </a:lnSpc>
              <a:spcBef>
                <a:spcPts val="0"/>
              </a:spcBef>
              <a:spcAft>
                <a:spcPts val="0"/>
              </a:spcAft>
              <a:buClrTx/>
              <a:buSzTx/>
              <a:buFont typeface="Wingdings" pitchFamily="2" charset="2"/>
              <a:buChar char="§"/>
              <a:tabLst/>
              <a:defRPr/>
            </a:pPr>
            <a:r>
              <a:rPr lang="en-US" sz="1000" dirty="0">
                <a:solidFill>
                  <a:schemeClr val="tx1"/>
                </a:solidFill>
                <a:latin typeface="Salesforce Sans" panose="020B0505020202020203" pitchFamily="34" charset="0"/>
              </a:rPr>
              <a:t> Case Followers: A list of case followers gives</a:t>
            </a:r>
            <a:r>
              <a:rPr lang="en-US" sz="1000" baseline="0" dirty="0">
                <a:solidFill>
                  <a:schemeClr val="tx1"/>
                </a:solidFill>
                <a:latin typeface="Salesforce Sans" panose="020B0505020202020203" pitchFamily="34" charset="0"/>
              </a:rPr>
              <a:t> </a:t>
            </a:r>
            <a:r>
              <a:rPr lang="en-US" sz="1000" dirty="0">
                <a:solidFill>
                  <a:schemeClr val="tx1"/>
                </a:solidFill>
                <a:latin typeface="Salesforce Sans" panose="020B0505020202020203" pitchFamily="34" charset="0"/>
              </a:rPr>
              <a:t>a</a:t>
            </a:r>
            <a:r>
              <a:rPr lang="en-US" sz="1000" baseline="0" dirty="0">
                <a:solidFill>
                  <a:schemeClr val="tx1"/>
                </a:solidFill>
                <a:latin typeface="Salesforce Sans" panose="020B0505020202020203" pitchFamily="34" charset="0"/>
              </a:rPr>
              <a:t> quick</a:t>
            </a:r>
            <a:r>
              <a:rPr lang="en-US" sz="1000" dirty="0">
                <a:solidFill>
                  <a:schemeClr val="tx1"/>
                </a:solidFill>
                <a:latin typeface="Salesforce Sans" panose="020B0505020202020203" pitchFamily="34" charset="0"/>
              </a:rPr>
              <a:t> overview of other users who are involved in solving a customer’s issue.</a:t>
            </a:r>
            <a:endParaRPr lang="en-US" sz="1000" baseline="0" dirty="0">
              <a:solidFill>
                <a:schemeClr val="tx1"/>
              </a:solidFill>
              <a:latin typeface="Salesforce Sans" panose="020B0505020202020203" pitchFamily="34" charset="0"/>
            </a:endParaRPr>
          </a:p>
          <a:p>
            <a:pPr marL="0" lvl="1" indent="0" defTabSz="873161">
              <a:buNone/>
              <a:defRPr/>
            </a:pPr>
            <a:endParaRPr lang="en-US" sz="1000" b="1" dirty="0">
              <a:solidFill>
                <a:schemeClr val="tx1"/>
              </a:solidFill>
              <a:latin typeface="Salesforce Sans" panose="020B0505020202020203" pitchFamily="34" charset="0"/>
            </a:endParaRPr>
          </a:p>
          <a:p>
            <a:pPr marL="0" lvl="1" indent="0" defTabSz="873161">
              <a:buNone/>
              <a:defRPr/>
            </a:pPr>
            <a:r>
              <a:rPr lang="en-US" sz="1000" dirty="0">
                <a:solidFill>
                  <a:schemeClr val="tx1"/>
                </a:solidFill>
                <a:latin typeface="Salesforce Sans" panose="020B0505020202020203" pitchFamily="34" charset="0"/>
              </a:rPr>
              <a:t>Case Feed is customizable and integrates easily with other Salesforce features such as the Salesforce</a:t>
            </a:r>
            <a:r>
              <a:rPr lang="en-US" sz="1000" baseline="0" dirty="0">
                <a:solidFill>
                  <a:schemeClr val="tx1"/>
                </a:solidFill>
                <a:latin typeface="Salesforce Sans" panose="020B0505020202020203" pitchFamily="34" charset="0"/>
              </a:rPr>
              <a:t> Console for Service </a:t>
            </a:r>
            <a:r>
              <a:rPr lang="en-US" sz="1000" dirty="0">
                <a:solidFill>
                  <a:schemeClr val="tx1"/>
                </a:solidFill>
                <a:latin typeface="Salesforce Sans" panose="020B0505020202020203" pitchFamily="34" charset="0"/>
              </a:rPr>
              <a:t>and Salesforce Knowledge.</a:t>
            </a:r>
          </a:p>
          <a:p>
            <a:pPr marL="0" lvl="1" indent="0" defTabSz="873161">
              <a:buNone/>
              <a:defRPr/>
            </a:pPr>
            <a:r>
              <a:rPr lang="en-US" sz="1000" dirty="0">
                <a:solidFill>
                  <a:schemeClr val="tx1"/>
                </a:solidFill>
                <a:latin typeface="Salesforce Sans" panose="020B0505020202020203" pitchFamily="34" charset="0"/>
              </a:rPr>
              <a:t>Next:</a:t>
            </a:r>
            <a:r>
              <a:rPr lang="en-US" sz="1000" baseline="0" dirty="0">
                <a:solidFill>
                  <a:schemeClr val="tx1"/>
                </a:solidFill>
                <a:latin typeface="Salesforce Sans" panose="020B0505020202020203" pitchFamily="34" charset="0"/>
              </a:rPr>
              <a:t> Your turn to set up Case Feed for AW Computing</a:t>
            </a:r>
            <a:endParaRPr lang="en-US" sz="1000" dirty="0">
              <a:solidFill>
                <a:schemeClr val="tx1"/>
              </a:solidFill>
              <a:latin typeface="Salesforce Sans" panose="020B0505020202020203" pitchFamily="34" charset="0"/>
            </a:endParaRPr>
          </a:p>
          <a:p>
            <a:pPr>
              <a:spcBef>
                <a:spcPts val="423"/>
              </a:spcBef>
            </a:pPr>
            <a:endParaRPr lang="en-US" sz="1000" dirty="0">
              <a:solidFill>
                <a:schemeClr val="tx1"/>
              </a:solidFill>
              <a:ea typeface="Arial" pitchFamily="-112" charset="0"/>
              <a:sym typeface="Arial" pitchFamily="-112" charset="0"/>
            </a:endParaRPr>
          </a:p>
          <a:p>
            <a:pPr>
              <a:spcBef>
                <a:spcPts val="423"/>
              </a:spcBef>
            </a:pPr>
            <a:r>
              <a:rPr lang="en-US" sz="1000" b="1" dirty="0">
                <a:solidFill>
                  <a:schemeClr val="tx1"/>
                </a:solidFill>
                <a:ea typeface="Arial" pitchFamily="-112" charset="0"/>
                <a:sym typeface="Arial" pitchFamily="-112" charset="0"/>
              </a:rPr>
              <a:t>Extra Material</a:t>
            </a:r>
          </a:p>
          <a:p>
            <a:pPr>
              <a:spcBef>
                <a:spcPts val="423"/>
              </a:spcBef>
            </a:pPr>
            <a:r>
              <a:rPr lang="en-US" sz="1000" baseline="0" dirty="0">
                <a:solidFill>
                  <a:schemeClr val="tx1"/>
                </a:solidFill>
              </a:rPr>
              <a:t>When using Case Feed with the console, users will see completed calls automatically logged in the case’s feed and interaction log entries added to the feed when their status is “Completed.”</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kern="1200" baseline="0" dirty="0">
                <a:solidFill>
                  <a:schemeClr val="tx1"/>
                </a:solidFill>
                <a:ea typeface="+mn-ea"/>
              </a:rPr>
              <a:t>Visualforce components </a:t>
            </a:r>
            <a:r>
              <a:rPr lang="en-US" sz="1000" kern="1200" baseline="0" dirty="0">
                <a:solidFill>
                  <a:schemeClr val="tx1"/>
                </a:solidFill>
                <a:ea typeface="+mn-ea"/>
              </a:rPr>
              <a:t>let you customize Case Feed layouts and functionality in the console. These include components for the Case Feed Email publisher, the Log a Call publisher, the Portal publisher, and </a:t>
            </a:r>
            <a:r>
              <a:rPr lang="en-US" sz="1000" b="0" baseline="0" dirty="0">
                <a:solidFill>
                  <a:schemeClr val="tx1"/>
                </a:solidFill>
              </a:rPr>
              <a:t>the </a:t>
            </a:r>
            <a:r>
              <a:rPr lang="en-US" sz="1000" kern="1200" baseline="0" dirty="0">
                <a:solidFill>
                  <a:schemeClr val="tx1"/>
                </a:solidFill>
                <a:ea typeface="+mn-ea"/>
              </a:rPr>
              <a:t>Articles tool for cases. </a:t>
            </a:r>
          </a:p>
          <a:p>
            <a:pPr marL="0" marR="0" lvl="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1200" baseline="0" dirty="0">
                <a:solidFill>
                  <a:schemeClr val="tx1"/>
                </a:solidFill>
                <a:ea typeface="+mn-ea"/>
              </a:rPr>
              <a:t>You can </a:t>
            </a:r>
            <a:r>
              <a:rPr lang="en-US" sz="1000" kern="1200" dirty="0">
                <a:solidFill>
                  <a:schemeClr val="tx1"/>
                </a:solidFill>
                <a:ea typeface="+mn-ea"/>
              </a:rPr>
              <a:t>add custom publishers using Visualforce pages. For example:  a social posts publisher (like the Post a Tweet publisher), a Case Comment publisher, a Task publisher, or an Entitlements publisher.</a:t>
            </a:r>
            <a:endParaRPr lang="en-GB" sz="1000" kern="1200" dirty="0">
              <a:solidFill>
                <a:schemeClr val="tx1"/>
              </a:solidFill>
              <a:ea typeface="+mn-ea"/>
            </a:endParaRP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sz="1000" baseline="0" dirty="0">
              <a:solidFill>
                <a:schemeClr val="tx1"/>
              </a:solidFill>
            </a:endParaRPr>
          </a:p>
          <a:p>
            <a:pPr>
              <a:spcBef>
                <a:spcPts val="423"/>
              </a:spcBef>
            </a:pPr>
            <a:r>
              <a:rPr lang="en-US" sz="1000" b="1" dirty="0">
                <a:solidFill>
                  <a:schemeClr val="tx1"/>
                </a:solidFill>
                <a:ea typeface="Arial" pitchFamily="-112" charset="0"/>
                <a:sym typeface="Arial" pitchFamily="-112" charset="0"/>
              </a:rPr>
              <a:t>Suggestions</a:t>
            </a:r>
            <a:endParaRPr lang="en-GB" sz="100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496</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27949307"/>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497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44490373"/>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lvl="1" indent="-208419" defTabSz="833677">
              <a:buNone/>
              <a:defRPr/>
            </a:pPr>
            <a:r>
              <a:rPr lang="en-US" sz="1000" b="0" dirty="0">
                <a:solidFill>
                  <a:schemeClr val="tx1"/>
                </a:solidFill>
                <a:latin typeface="Salesforce Sans" panose="020B0505020202020203" pitchFamily="34" charset="0"/>
              </a:rPr>
              <a:t>Now</a:t>
            </a:r>
            <a:r>
              <a:rPr lang="en-US" sz="1000" b="0" baseline="0" dirty="0">
                <a:solidFill>
                  <a:schemeClr val="tx1"/>
                </a:solidFill>
                <a:latin typeface="Salesforce Sans" panose="020B0505020202020203" pitchFamily="34" charset="0"/>
              </a:rPr>
              <a:t> that you have improved AW Computing’s processes, Noah wants to fine-tune his reporting capabilities. Noah’s priorities are focused on support costs, agent performance, agent productivity, and customer satisfaction.  </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kern="0" dirty="0">
                <a:solidFill>
                  <a:schemeClr val="tx1"/>
                </a:solidFill>
              </a:rPr>
              <a:t>Tailor reports to your support managers and agents:</a:t>
            </a:r>
            <a:r>
              <a:rPr lang="en-US" sz="1000" kern="0" baseline="0" dirty="0">
                <a:solidFill>
                  <a:schemeClr val="tx1"/>
                </a:solidFill>
              </a:rPr>
              <a:t> </a:t>
            </a:r>
            <a:r>
              <a:rPr lang="en-US" sz="1000" kern="1200" dirty="0">
                <a:solidFill>
                  <a:schemeClr val="tx1"/>
                </a:solidFill>
                <a:ea typeface="+mn-ea"/>
              </a:rPr>
              <a:t>Metrics and dashboards are critical to any support center implementation. </a:t>
            </a:r>
            <a:r>
              <a:rPr lang="en-US" sz="1000" b="0" dirty="0">
                <a:solidFill>
                  <a:schemeClr val="tx1"/>
                </a:solidFill>
              </a:rPr>
              <a:t>Work </a:t>
            </a:r>
            <a:r>
              <a:rPr lang="en-US" sz="1000" b="0" baseline="0" dirty="0">
                <a:solidFill>
                  <a:schemeClr val="tx1"/>
                </a:solidFill>
              </a:rPr>
              <a:t>closely with support managers and agents to determine which measurements are most important to them.</a:t>
            </a:r>
            <a:endParaRPr lang="en-US" sz="100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498</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50737715"/>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lnSpcReduction="10000"/>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r>
              <a:rPr lang="en-US" sz="1000" b="0" baseline="0" dirty="0">
                <a:solidFill>
                  <a:schemeClr val="tx1"/>
                </a:solidFill>
                <a:latin typeface="Salesforce Sans" panose="020B0505020202020203" pitchFamily="34" charset="0"/>
              </a:rPr>
              <a:t>Noah can take advantage of the standard reports that are already in the Support Reports folder. Commonly used support reports include: </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Char char="§"/>
              <a:tabLst/>
              <a:defRPr/>
            </a:pPr>
            <a:r>
              <a:rPr lang="en-US" sz="1000" b="0" baseline="0" dirty="0">
                <a:solidFill>
                  <a:schemeClr val="tx1"/>
                </a:solidFill>
                <a:latin typeface="Salesforce Sans" panose="020B0505020202020203" pitchFamily="34" charset="0"/>
              </a:rPr>
              <a:t>The Case History Report that will show changes to case fields.</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Char char="§"/>
              <a:tabLst/>
              <a:defRPr/>
            </a:pPr>
            <a:r>
              <a:rPr lang="en-US" sz="1000" b="0" baseline="0" dirty="0">
                <a:solidFill>
                  <a:schemeClr val="tx1"/>
                </a:solidFill>
                <a:latin typeface="Salesforce Sans" panose="020B0505020202020203" pitchFamily="34" charset="0"/>
              </a:rPr>
              <a:t>The Cases and Emails report that </a:t>
            </a:r>
            <a:r>
              <a:rPr lang="en-US" sz="1000" b="0" dirty="0">
                <a:solidFill>
                  <a:schemeClr val="tx1"/>
                </a:solidFill>
                <a:latin typeface="Salesforce Sans" panose="020B0505020202020203" pitchFamily="34" charset="0"/>
              </a:rPr>
              <a:t>measures both inbound and outbound emails to determine the total number of emails exchanged before a</a:t>
            </a:r>
            <a:r>
              <a:rPr lang="en-US" sz="1000" b="0" baseline="0" dirty="0">
                <a:solidFill>
                  <a:schemeClr val="tx1"/>
                </a:solidFill>
                <a:latin typeface="Salesforce Sans" panose="020B0505020202020203" pitchFamily="34" charset="0"/>
              </a:rPr>
              <a:t> case </a:t>
            </a:r>
            <a:r>
              <a:rPr lang="en-US" sz="1000" b="0" dirty="0">
                <a:solidFill>
                  <a:schemeClr val="tx1"/>
                </a:solidFill>
                <a:latin typeface="Salesforce Sans" panose="020B0505020202020203" pitchFamily="34" charset="0"/>
              </a:rPr>
              <a:t>is resolved. </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Char char="§"/>
              <a:tabLst/>
              <a:defRPr/>
            </a:pPr>
            <a:r>
              <a:rPr lang="en-US" sz="1000" b="0" dirty="0">
                <a:solidFill>
                  <a:schemeClr val="tx1"/>
                </a:solidFill>
                <a:latin typeface="Salesforce Sans" panose="020B0505020202020203" pitchFamily="34" charset="0"/>
              </a:rPr>
              <a:t>The Total Open Cases by Agent report.</a:t>
            </a:r>
            <a:r>
              <a:rPr lang="en-US" sz="1000" b="0" baseline="0" dirty="0">
                <a:solidFill>
                  <a:schemeClr val="tx1"/>
                </a:solidFill>
                <a:latin typeface="Salesforce Sans" panose="020B0505020202020203" pitchFamily="34" charset="0"/>
              </a:rPr>
              <a:t> If Noah wants to know how many open cases have the status of “working,” he can</a:t>
            </a:r>
            <a:r>
              <a:rPr lang="en-US" sz="1000" b="0" dirty="0">
                <a:solidFill>
                  <a:schemeClr val="tx1"/>
                </a:solidFill>
                <a:latin typeface="Salesforce Sans" panose="020B0505020202020203" pitchFamily="34" charset="0"/>
              </a:rPr>
              <a:t> </a:t>
            </a:r>
            <a:r>
              <a:rPr lang="en-US" sz="1000" b="0" baseline="0" dirty="0">
                <a:solidFill>
                  <a:schemeClr val="tx1"/>
                </a:solidFill>
                <a:latin typeface="Salesforce Sans" panose="020B0505020202020203" pitchFamily="34" charset="0"/>
              </a:rPr>
              <a:t>customize this standard report and save it as a new custom report called “Total Open Cases by Status.” If he wants to know how many cases are for Product or Shipping inquiries, he can </a:t>
            </a:r>
            <a:r>
              <a:rPr lang="en-US" sz="1000" b="0" dirty="0">
                <a:solidFill>
                  <a:schemeClr val="tx1"/>
                </a:solidFill>
                <a:latin typeface="Salesforce Sans" panose="020B0505020202020203" pitchFamily="34" charset="0"/>
              </a:rPr>
              <a:t>customize</a:t>
            </a:r>
            <a:r>
              <a:rPr lang="en-US" sz="1000" b="0" baseline="0" dirty="0">
                <a:solidFill>
                  <a:schemeClr val="tx1"/>
                </a:solidFill>
                <a:latin typeface="Salesforce Sans" panose="020B0505020202020203" pitchFamily="34" charset="0"/>
              </a:rPr>
              <a:t> the standard report and save it as a new custom report called “Total Open Cases by Type.” </a:t>
            </a: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endParaRPr lang="en-US" sz="1000" b="0" baseline="0" dirty="0">
              <a:solidFill>
                <a:schemeClr val="tx1"/>
              </a:solidFill>
              <a:latin typeface="Salesforce Sans" panose="020B0505020202020203" pitchFamily="34" charset="0"/>
            </a:endParaRPr>
          </a:p>
          <a:p>
            <a:pPr marL="0" marR="0" lvl="1" indent="-208419" algn="l" defTabSz="833677" rtl="0" eaLnBrk="0" fontAlgn="base" latinLnBrk="0" hangingPunct="0">
              <a:lnSpc>
                <a:spcPct val="100000"/>
              </a:lnSpc>
              <a:spcBef>
                <a:spcPct val="30000"/>
              </a:spcBef>
              <a:spcAft>
                <a:spcPct val="0"/>
              </a:spcAft>
              <a:buClrTx/>
              <a:buSzTx/>
              <a:buFont typeface="Wingdings" pitchFamily="2" charset="2"/>
              <a:buNone/>
              <a:tabLst/>
              <a:defRPr/>
            </a:pPr>
            <a:r>
              <a:rPr lang="en-US" sz="1000" baseline="0" dirty="0">
                <a:solidFill>
                  <a:schemeClr val="tx1"/>
                </a:solidFill>
                <a:latin typeface="Salesforce Sans" panose="020B0505020202020203" pitchFamily="34" charset="0"/>
              </a:rPr>
              <a:t>Remember that his reports will only analyze data that he can access.</a:t>
            </a:r>
            <a:endParaRPr lang="en-US" sz="1000" b="0" dirty="0">
              <a:solidFill>
                <a:schemeClr val="tx1"/>
              </a:solidFill>
              <a:latin typeface="Salesforce Sans" panose="020B0505020202020203" pitchFamily="34" charset="0"/>
            </a:endParaRPr>
          </a:p>
          <a:p>
            <a:pPr marL="0" lvl="1" indent="-208419" defTabSz="833677">
              <a:buNone/>
              <a:defRPr/>
            </a:pPr>
            <a:endParaRPr lang="en-US" sz="1000" b="0" baseline="0" dirty="0">
              <a:solidFill>
                <a:schemeClr val="tx1"/>
              </a:solidFill>
              <a:latin typeface="Salesforce Sans" panose="020B0505020202020203" pitchFamily="34" charset="0"/>
            </a:endParaRPr>
          </a:p>
          <a:p>
            <a:pPr marL="0" marR="0" lvl="1" indent="-208419" algn="l" defTabSz="833677" rtl="0" eaLnBrk="1" fontAlgn="auto" latinLnBrk="0" hangingPunct="1">
              <a:lnSpc>
                <a:spcPct val="100000"/>
              </a:lnSpc>
              <a:spcBef>
                <a:spcPts val="0"/>
              </a:spcBef>
              <a:spcAft>
                <a:spcPts val="0"/>
              </a:spcAft>
              <a:buClrTx/>
              <a:buSzTx/>
              <a:buFont typeface="Wingdings" pitchFamily="2" charset="2"/>
              <a:buNone/>
              <a:tabLst/>
              <a:defRPr/>
            </a:pPr>
            <a:r>
              <a:rPr lang="en-US" sz="1000" b="0" baseline="0" dirty="0">
                <a:solidFill>
                  <a:schemeClr val="tx1"/>
                </a:solidFill>
                <a:latin typeface="Salesforce Sans" panose="020B0505020202020203" pitchFamily="34" charset="0"/>
              </a:rPr>
              <a:t>These custom reports can be the source components of a dashboard that Noah can use to track the total open cases. AW Computing values open exposure of information to the support team, so Noah appreciates that d</a:t>
            </a:r>
            <a:r>
              <a:rPr lang="en-US" sz="1000" dirty="0">
                <a:solidFill>
                  <a:schemeClr val="tx1"/>
                </a:solidFill>
                <a:latin typeface="Salesforce Sans" panose="020B0505020202020203" pitchFamily="34" charset="0"/>
              </a:rPr>
              <a:t>ashboards allow him to </a:t>
            </a:r>
            <a:r>
              <a:rPr lang="en-US" sz="1000" baseline="0" dirty="0">
                <a:solidFill>
                  <a:schemeClr val="tx1"/>
                </a:solidFill>
                <a:latin typeface="Salesforce Sans" panose="020B0505020202020203" pitchFamily="34" charset="0"/>
              </a:rPr>
              <a:t>easily share goals and performance metrics. </a:t>
            </a:r>
            <a:endParaRPr lang="en-US" sz="1000" b="0" dirty="0">
              <a:solidFill>
                <a:schemeClr val="tx1"/>
              </a:solidFill>
              <a:latin typeface="Salesforce Sans" panose="020B0505020202020203" pitchFamily="34" charset="0"/>
            </a:endParaRPr>
          </a:p>
          <a:p>
            <a:pPr marL="0" lvl="1" indent="-208419" defTabSz="833677">
              <a:buNone/>
              <a:defRPr/>
            </a:pPr>
            <a:endParaRPr lang="en-US" sz="1000" b="0" baseline="0" dirty="0">
              <a:solidFill>
                <a:schemeClr val="tx1"/>
              </a:solidFill>
              <a:latin typeface="Salesforce Sans" panose="020B0505020202020203" pitchFamily="34"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r>
              <a:rPr lang="en-US" sz="1000" dirty="0">
                <a:solidFill>
                  <a:schemeClr val="tx1"/>
                </a:solidFill>
              </a:rPr>
              <a:t>Remember when we talked about</a:t>
            </a:r>
            <a:r>
              <a:rPr lang="en-US" sz="1000" baseline="0" dirty="0">
                <a:solidFill>
                  <a:schemeClr val="tx1"/>
                </a:solidFill>
              </a:rPr>
              <a:t> solution categories earlier? You can create solution category custom reports to help you find uncategorized solutions.</a:t>
            </a:r>
          </a:p>
          <a:p>
            <a:pPr>
              <a:spcBef>
                <a:spcPts val="423"/>
              </a:spcBef>
            </a:pPr>
            <a:endParaRPr lang="en-US" sz="1000" dirty="0">
              <a:solidFill>
                <a:schemeClr val="tx1"/>
              </a:solidFill>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p>
          <a:p>
            <a:pPr>
              <a:spcBef>
                <a:spcPts val="423"/>
              </a:spcBef>
            </a:pPr>
            <a:r>
              <a:rPr lang="en-US" sz="1000" dirty="0">
                <a:solidFill>
                  <a:schemeClr val="tx1"/>
                </a:solidFill>
                <a:ea typeface="Arial" pitchFamily="-112" charset="0"/>
                <a:cs typeface="Arial" pitchFamily="-112" charset="0"/>
                <a:sym typeface="Arial" pitchFamily="-112" charset="0"/>
              </a:rPr>
              <a:t>Online</a:t>
            </a:r>
            <a:r>
              <a:rPr lang="en-US" sz="1000" baseline="0" dirty="0">
                <a:solidFill>
                  <a:schemeClr val="tx1"/>
                </a:solidFill>
                <a:ea typeface="Arial" pitchFamily="-112" charset="0"/>
                <a:cs typeface="Arial" pitchFamily="-112" charset="0"/>
                <a:sym typeface="Arial" pitchFamily="-112" charset="0"/>
              </a:rPr>
              <a:t> Premier T</a:t>
            </a:r>
            <a:r>
              <a:rPr lang="en-US" sz="1000" dirty="0">
                <a:solidFill>
                  <a:schemeClr val="tx1"/>
                </a:solidFill>
                <a:ea typeface="Arial" pitchFamily="-112" charset="0"/>
                <a:cs typeface="Arial" pitchFamily="-112" charset="0"/>
                <a:sym typeface="Arial" pitchFamily="-112" charset="0"/>
              </a:rPr>
              <a:t>raining courses:</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An</a:t>
            </a:r>
            <a:r>
              <a:rPr lang="en-US" sz="1000" kern="0" baseline="0" dirty="0">
                <a:solidFill>
                  <a:schemeClr val="tx1"/>
                </a:solidFill>
                <a:latin typeface="Salesforce Sans" panose="020B0505020202020203" pitchFamily="34" charset="0"/>
              </a:rPr>
              <a:t> </a:t>
            </a:r>
            <a:r>
              <a:rPr lang="en-US" sz="1000" kern="0" dirty="0">
                <a:solidFill>
                  <a:schemeClr val="tx1"/>
                </a:solidFill>
                <a:latin typeface="Salesforce Sans" panose="020B0505020202020203" pitchFamily="34" charset="0"/>
              </a:rPr>
              <a:t>Introduction to Managing Support in the Cloud</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Reporting for Call Center Managers</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Analyze Your Data Your Way with Reports</a:t>
            </a:r>
          </a:p>
          <a:p>
            <a:pPr marL="225425" lvl="1" indent="-225425" algn="l">
              <a:spcBef>
                <a:spcPts val="600"/>
              </a:spcBef>
              <a:buFont typeface="Wingdings" pitchFamily="2" charset="2"/>
              <a:buChar char="§"/>
              <a:defRPr/>
            </a:pPr>
            <a:r>
              <a:rPr lang="en-US" sz="1000" kern="0" dirty="0">
                <a:solidFill>
                  <a:schemeClr val="tx1"/>
                </a:solidFill>
                <a:latin typeface="Salesforce Sans" panose="020B0505020202020203" pitchFamily="34" charset="0"/>
              </a:rPr>
              <a:t>Summarize Your Data with Highlights, Charts, and Dashboards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499</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21840537"/>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Noah</a:t>
            </a:r>
            <a:r>
              <a:rPr lang="en-US" b="0" baseline="0" dirty="0">
                <a:solidFill>
                  <a:schemeClr val="tx1"/>
                </a:solidFill>
              </a:rPr>
              <a:t> asks you to join him in a meeting with Allison and Conner to discuss their service and support reporting needs. How can you help them with these requirements?</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Read the quotes and discuss</a:t>
            </a:r>
            <a:r>
              <a:rPr lang="en-US" b="0" baseline="0" dirty="0">
                <a:solidFill>
                  <a:schemeClr val="tx1"/>
                </a:solidFill>
              </a:rPr>
              <a:t> with the class to generate ideas. Possible solutions and discussion items are on the following 3 slides.</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r>
              <a:rPr lang="en-US" dirty="0">
                <a:solidFill>
                  <a:schemeClr val="tx1"/>
                </a:solidFill>
              </a:rPr>
              <a:t>CSAT = Customer Satisfaction</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841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marL="245334" indent="-245334"/>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21863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51</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06793293"/>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Allison: You </a:t>
            </a:r>
            <a:r>
              <a:rPr lang="en-US" b="0" baseline="0" dirty="0">
                <a:solidFill>
                  <a:schemeClr val="tx1"/>
                </a:solidFill>
              </a:rPr>
              <a:t>might create a c</a:t>
            </a:r>
            <a:r>
              <a:rPr lang="en-US" b="0" dirty="0">
                <a:solidFill>
                  <a:schemeClr val="tx1"/>
                </a:solidFill>
              </a:rPr>
              <a:t>ustom report called</a:t>
            </a:r>
            <a:r>
              <a:rPr lang="en-US" b="0" baseline="0" dirty="0">
                <a:solidFill>
                  <a:schemeClr val="tx1"/>
                </a:solidFill>
              </a:rPr>
              <a:t> </a:t>
            </a:r>
            <a:r>
              <a:rPr lang="en-US" b="0" dirty="0">
                <a:solidFill>
                  <a:schemeClr val="tx1"/>
                </a:solidFill>
              </a:rPr>
              <a:t>“Cases</a:t>
            </a:r>
            <a:r>
              <a:rPr lang="en-US" b="0" baseline="0" dirty="0">
                <a:solidFill>
                  <a:schemeClr val="tx1"/>
                </a:solidFill>
              </a:rPr>
              <a:t> by Account by Product” to show which accounts log a lot of cases and if the cases are typically for the same product types. Allison’s sales team might use this data to recommend new or different products that better meet the account’s needs.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baseline="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baseline="0" dirty="0">
                <a:solidFill>
                  <a:schemeClr val="tx1"/>
                </a:solidFill>
              </a:rPr>
              <a:t>How would you create this report: Start with </a:t>
            </a:r>
            <a:r>
              <a:rPr lang="en-US" b="1" baseline="0" dirty="0">
                <a:solidFill>
                  <a:schemeClr val="tx1"/>
                </a:solidFill>
              </a:rPr>
              <a:t>“Total Cases Created by Agent” report | Customize | Change Range to Current FY | Remove Case Owner grouping | Add Account Name (account: general) as a grouping | Add Product (case: custom info) as a grouping |Change Summary Format to Matrix | Run Report | Save As a new report</a:t>
            </a:r>
            <a:r>
              <a:rPr lang="en-US" b="0" baseline="0" dirty="0">
                <a:solidFill>
                  <a:schemeClr val="tx1"/>
                </a:solidFill>
              </a:rPr>
              <a:t>.</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baseline="0" dirty="0">
                <a:solidFill>
                  <a:schemeClr val="tx1"/>
                </a:solidFill>
              </a:rPr>
              <a:t>Extra tips: Add a chart. What kind of chart might Allison like? Who would she share this report with? How would she share it?</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63413539"/>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Conner: You might create a custom report called “Escalated Cases by Product” to show how many cases are created for</a:t>
            </a:r>
            <a:r>
              <a:rPr lang="en-US" b="0" baseline="0" dirty="0">
                <a:solidFill>
                  <a:schemeClr val="tx1"/>
                </a:solidFill>
              </a:rPr>
              <a:t> each product and how many of those cases were escalated. Conner might “show details” on this report to see the subject of each case, identifying the specific issues for each product.</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How</a:t>
            </a:r>
            <a:r>
              <a:rPr lang="en-US" b="0" baseline="0" dirty="0">
                <a:solidFill>
                  <a:schemeClr val="tx1"/>
                </a:solidFill>
              </a:rPr>
              <a:t> would you create this report: Start with </a:t>
            </a:r>
            <a:r>
              <a:rPr lang="en-US" b="1" baseline="0" dirty="0">
                <a:solidFill>
                  <a:schemeClr val="tx1"/>
                </a:solidFill>
              </a:rPr>
              <a:t>“Total Cases Created by Agent” report | Customize | Change Range to Current FY | Remove Case Owner grouping | Add Product (case: custom info) as a grouping | Add # Escalated (case information) as a grouping | Change Summary Format to Matrix | Show Details | Run Report | Save As a new report</a:t>
            </a:r>
            <a:r>
              <a:rPr lang="en-US" b="0" baseline="0" dirty="0">
                <a:solidFill>
                  <a:schemeClr val="tx1"/>
                </a:solidFill>
              </a:rPr>
              <a:t>.</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99572323"/>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Noah: CSAT</a:t>
            </a:r>
            <a:r>
              <a:rPr lang="en-US" b="0" baseline="0" dirty="0">
                <a:solidFill>
                  <a:schemeClr val="tx1"/>
                </a:solidFill>
              </a:rPr>
              <a:t> = Customer Satisfaction. M</a:t>
            </a:r>
            <a:r>
              <a:rPr lang="en-US" dirty="0">
                <a:solidFill>
                  <a:schemeClr val="tx1"/>
                </a:solidFill>
              </a:rPr>
              <a:t>onitoring customer</a:t>
            </a:r>
            <a:r>
              <a:rPr lang="en-US" baseline="0" dirty="0">
                <a:solidFill>
                  <a:schemeClr val="tx1"/>
                </a:solidFill>
              </a:rPr>
              <a:t> satisfaction entails looking at performance metrics </a:t>
            </a:r>
            <a:r>
              <a:rPr lang="en-US" dirty="0">
                <a:solidFill>
                  <a:schemeClr val="tx1"/>
                </a:solidFill>
              </a:rPr>
              <a:t>trends</a:t>
            </a:r>
            <a:r>
              <a:rPr lang="en-US" baseline="0" dirty="0">
                <a:solidFill>
                  <a:schemeClr val="tx1"/>
                </a:solidFill>
              </a:rPr>
              <a:t> to identify</a:t>
            </a:r>
            <a:r>
              <a:rPr lang="en-US" dirty="0">
                <a:solidFill>
                  <a:schemeClr val="tx1"/>
                </a:solidFill>
              </a:rPr>
              <a:t> problem spots in the support process.</a:t>
            </a:r>
            <a:r>
              <a:rPr lang="en-US" b="0" baseline="0" dirty="0">
                <a:solidFill>
                  <a:schemeClr val="tx1"/>
                </a:solidFill>
              </a:rPr>
              <a:t> </a:t>
            </a: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endParaRPr lang="en-US" b="0" baseline="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baseline="0" dirty="0">
                <a:solidFill>
                  <a:schemeClr val="tx1"/>
                </a:solidFill>
              </a:rPr>
              <a:t>Noah wants to focus on the following (by means of what’s in parentheses).</a:t>
            </a:r>
          </a:p>
          <a:p>
            <a:pPr marL="0" marR="0" indent="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rPr>
              <a:t> Tracking first-call resolution: </a:t>
            </a:r>
            <a:r>
              <a:rPr lang="en-GB" sz="1000" kern="1200" dirty="0">
                <a:solidFill>
                  <a:schemeClr val="tx1"/>
                </a:solidFill>
                <a:ea typeface="+mn-ea"/>
              </a:rPr>
              <a:t>Ability to resolve a customer issue at the first point of contact, requiring no follow up interactions</a:t>
            </a:r>
            <a:r>
              <a:rPr lang="en-US" b="0" baseline="0" dirty="0">
                <a:solidFill>
                  <a:schemeClr val="tx1"/>
                </a:solidFill>
              </a:rPr>
              <a:t> </a:t>
            </a:r>
            <a:r>
              <a:rPr lang="en-US" b="0" i="0" baseline="0" dirty="0">
                <a:solidFill>
                  <a:schemeClr val="tx1"/>
                </a:solidFill>
              </a:rPr>
              <a:t>(Look at: activity history, escalations, changes to case ownership, repeat cases by account for same issue).</a:t>
            </a:r>
          </a:p>
          <a:p>
            <a:pPr marL="0" marR="0" indent="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rPr>
              <a:t> Calculating average time to resolve cases (Look at: </a:t>
            </a:r>
            <a:r>
              <a:rPr lang="en-US" b="0" i="0" baseline="0" dirty="0">
                <a:solidFill>
                  <a:schemeClr val="tx1"/>
                </a:solidFill>
              </a:rPr>
              <a:t>date/time opened versus date/time closed).</a:t>
            </a: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rPr>
              <a:t> Identifying high-need customers (Look at: escalated cases by account).</a:t>
            </a:r>
          </a:p>
          <a:p>
            <a:pPr marL="0" marR="0" indent="0" algn="l" defTabSz="981334" rtl="0" eaLnBrk="1" fontAlgn="auto" latinLnBrk="0" hangingPunct="1">
              <a:lnSpc>
                <a:spcPct val="100000"/>
              </a:lnSpc>
              <a:spcBef>
                <a:spcPts val="0"/>
              </a:spcBef>
              <a:spcAft>
                <a:spcPts val="0"/>
              </a:spcAft>
              <a:buClrTx/>
              <a:buSzTx/>
              <a:buFont typeface="Wingdings" pitchFamily="2" charset="2"/>
              <a:buChar char="§"/>
              <a:tabLst/>
              <a:defRPr/>
            </a:pPr>
            <a:r>
              <a:rPr lang="en-US" b="0" baseline="0" dirty="0">
                <a:solidFill>
                  <a:schemeClr val="tx1"/>
                </a:solidFill>
              </a:rPr>
              <a:t> Building loyalty from the highest priority accounts (Look at: 3-month case summary by account).</a:t>
            </a:r>
          </a:p>
          <a:p>
            <a:pPr marL="0" marR="0" indent="0" algn="l" defTabSz="981334" rtl="0" eaLnBrk="1" fontAlgn="auto" latinLnBrk="0" hangingPunct="1">
              <a:lnSpc>
                <a:spcPct val="100000"/>
              </a:lnSpc>
              <a:spcBef>
                <a:spcPts val="0"/>
              </a:spcBef>
              <a:spcAft>
                <a:spcPts val="0"/>
              </a:spcAft>
              <a:buClrTx/>
              <a:buSzTx/>
              <a:buFont typeface="Wingdings" pitchFamily="2" charset="2"/>
              <a:buNone/>
              <a:tabLst/>
              <a:defRPr/>
            </a:pPr>
            <a:endParaRPr lang="en-US" b="0" dirty="0">
              <a:solidFill>
                <a:schemeClr val="tx1"/>
              </a:solidFill>
            </a:endParaRPr>
          </a:p>
          <a:p>
            <a:pPr marL="0" marR="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b="0" dirty="0">
                <a:solidFill>
                  <a:schemeClr val="tx1"/>
                </a:solidFill>
              </a:rPr>
              <a:t>Transition: S</a:t>
            </a:r>
            <a:r>
              <a:rPr lang="en-US" b="0" baseline="0" dirty="0">
                <a:solidFill>
                  <a:schemeClr val="tx1"/>
                </a:solidFill>
              </a:rPr>
              <a:t>upport reports and dashboards are great, but where might you find additional reporting resources? AppExchange.</a:t>
            </a:r>
            <a:endParaRPr lang="en-US" b="0" dirty="0">
              <a:solidFill>
                <a:schemeClr val="tx1"/>
              </a:solidFill>
            </a:endParaRP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r>
              <a:rPr lang="en-US" dirty="0">
                <a:solidFill>
                  <a:schemeClr val="tx1"/>
                </a:solidFill>
              </a:rPr>
              <a:t>Note:</a:t>
            </a:r>
            <a:r>
              <a:rPr lang="en-US" baseline="0" dirty="0">
                <a:solidFill>
                  <a:schemeClr val="tx1"/>
                </a:solidFill>
              </a:rPr>
              <a:t> Average resolution time (time to resolve a case) is not the same or as thorough as “average handling time” (time to handle a case from start to finish). </a:t>
            </a:r>
          </a:p>
          <a:p>
            <a:pPr defTabSz="981334">
              <a:spcBef>
                <a:spcPts val="0"/>
              </a:spcBef>
              <a:buClrTx/>
              <a:defRPr/>
            </a:pPr>
            <a:r>
              <a:rPr lang="en-US" baseline="0" dirty="0">
                <a:solidFill>
                  <a:schemeClr val="tx1"/>
                </a:solidFill>
              </a:rPr>
              <a:t>AHT includes data from non-Salesforce sources like the phone system (PBX) and/or ACD (Automatic Call Distribution) servers. Phone statistics would be a factor (average time to answer, talk times, hold times, etc.). These time stats would be added to the case resolution time (opened to closed), along with any work or wrap-up time the agent spends after closing the case. AHT calculations depend on your business processes and are used to evaluate support costs and staffing requirements.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67598003"/>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r>
              <a:rPr lang="en-US" sz="1000" b="0" i="0" kern="1200" dirty="0">
                <a:solidFill>
                  <a:schemeClr val="tx1"/>
                </a:solidFill>
                <a:ea typeface="+mn-ea"/>
              </a:rPr>
              <a:t>For Spring ‘14, all English ADM201 classes must use the Knowledge Check Manager in place of this slide. </a:t>
            </a:r>
            <a:r>
              <a:rPr lang="en-US" dirty="0"/>
              <a:t/>
            </a:r>
            <a:br>
              <a:rPr lang="en-US" dirty="0"/>
            </a:br>
            <a:r>
              <a:rPr lang="en-US" dirty="0"/>
              <a:t/>
            </a:r>
            <a:br>
              <a:rPr lang="en-US" dirty="0"/>
            </a:br>
            <a:r>
              <a:rPr lang="en-US" dirty="0"/>
              <a:t>1</a:t>
            </a:r>
            <a:r>
              <a:rPr lang="en-US" sz="1000" b="0" i="0" kern="1200" dirty="0">
                <a:solidFill>
                  <a:schemeClr val="tx1"/>
                </a:solidFill>
                <a:ea typeface="+mn-ea"/>
              </a:rPr>
              <a:t>. What are the capabilities of email-to-case? </a:t>
            </a:r>
            <a:r>
              <a:rPr lang="en-US" dirty="0"/>
              <a:t/>
            </a:r>
            <a:br>
              <a:rPr lang="en-US" dirty="0"/>
            </a:br>
            <a:r>
              <a:rPr lang="en-US" sz="1000" b="0" i="0" kern="1200" dirty="0">
                <a:solidFill>
                  <a:schemeClr val="tx1"/>
                </a:solidFill>
                <a:ea typeface="+mn-ea"/>
              </a:rPr>
              <a:t>Email-to-case has the following capabilities: </a:t>
            </a:r>
            <a:r>
              <a:rPr lang="en-US" dirty="0"/>
              <a:t/>
            </a:r>
            <a:br>
              <a:rPr lang="en-US" dirty="0"/>
            </a:br>
            <a:r>
              <a:rPr lang="en-US" sz="1000" b="0" i="0" kern="1200" dirty="0">
                <a:solidFill>
                  <a:schemeClr val="tx1"/>
                </a:solidFill>
                <a:ea typeface="+mn-ea"/>
              </a:rPr>
              <a:t>Automatically create a case from an inbound email; </a:t>
            </a:r>
            <a:r>
              <a:rPr lang="en-US" dirty="0"/>
              <a:t/>
            </a:r>
            <a:br>
              <a:rPr lang="en-US" dirty="0"/>
            </a:br>
            <a:r>
              <a:rPr lang="en-US" sz="1000" b="0" i="0" kern="1200" dirty="0">
                <a:solidFill>
                  <a:schemeClr val="tx1"/>
                </a:solidFill>
                <a:ea typeface="+mn-ea"/>
              </a:rPr>
              <a:t>Use the sender's email address to associate a contact to the case; </a:t>
            </a:r>
            <a:r>
              <a:rPr lang="en-US" dirty="0"/>
              <a:t/>
            </a:r>
            <a:br>
              <a:rPr lang="en-US" dirty="0"/>
            </a:br>
            <a:r>
              <a:rPr lang="en-US" sz="1000" b="0" i="0" kern="1200" dirty="0">
                <a:solidFill>
                  <a:schemeClr val="tx1"/>
                </a:solidFill>
                <a:ea typeface="+mn-ea"/>
              </a:rPr>
              <a:t>Use email content to auto-populate case fields; </a:t>
            </a:r>
            <a:r>
              <a:rPr lang="en-US" dirty="0"/>
              <a:t/>
            </a:r>
            <a:br>
              <a:rPr lang="en-US" dirty="0"/>
            </a:br>
            <a:r>
              <a:rPr lang="en-US" sz="1000" b="0" i="0" kern="1200" dirty="0">
                <a:solidFill>
                  <a:schemeClr val="tx1"/>
                </a:solidFill>
                <a:ea typeface="+mn-ea"/>
              </a:rPr>
              <a:t>Automatically associate customer email replies, including attachments, with the case; </a:t>
            </a:r>
            <a:r>
              <a:rPr lang="en-US" dirty="0"/>
              <a:t/>
            </a:r>
            <a:br>
              <a:rPr lang="en-US" dirty="0"/>
            </a:br>
            <a:r>
              <a:rPr lang="en-US" sz="1000" b="0" i="0" kern="1200" dirty="0">
                <a:solidFill>
                  <a:schemeClr val="tx1"/>
                </a:solidFill>
                <a:ea typeface="+mn-ea"/>
              </a:rPr>
              <a:t>Trigger assignment, escalation, and workflow rules. </a:t>
            </a:r>
            <a:r>
              <a:rPr lang="en-US" dirty="0"/>
              <a:t/>
            </a:r>
            <a:br>
              <a:rPr lang="en-US" dirty="0"/>
            </a:br>
            <a:r>
              <a:rPr lang="en-US" dirty="0"/>
              <a:t/>
            </a:r>
            <a:br>
              <a:rPr lang="en-US" dirty="0"/>
            </a:br>
            <a:r>
              <a:rPr lang="en-US" sz="1000" b="0" i="0" kern="1200" dirty="0">
                <a:solidFill>
                  <a:schemeClr val="tx1"/>
                </a:solidFill>
                <a:ea typeface="+mn-ea"/>
              </a:rPr>
              <a:t>2. The support team at AW Computing wants to change ownership of high-priority cases that have not been resolved after 3 hours. These cases should be owned by Tier 2 agents. How can an administrator meet this requirement? </a:t>
            </a:r>
            <a:r>
              <a:rPr lang="en-US" dirty="0"/>
              <a:t/>
            </a:r>
            <a:br>
              <a:rPr lang="en-US" dirty="0"/>
            </a:br>
            <a:r>
              <a:rPr lang="en-US" sz="1000" b="0" i="0" kern="1200" dirty="0">
                <a:solidFill>
                  <a:schemeClr val="tx1"/>
                </a:solidFill>
                <a:ea typeface="+mn-ea"/>
              </a:rPr>
              <a:t>An administrator can create a case queue that includes all Tier 2 agents. Then the administrator can create an escalation rule that escalates high-priority cases that have not been resolved after 2 hours to this queue. </a:t>
            </a:r>
            <a:r>
              <a:rPr lang="en-US" dirty="0"/>
              <a:t/>
            </a:r>
            <a:br>
              <a:rPr lang="en-US" dirty="0"/>
            </a:br>
            <a:r>
              <a:rPr lang="en-US" dirty="0"/>
              <a:t/>
            </a:r>
            <a:br>
              <a:rPr lang="en-US" dirty="0"/>
            </a:br>
            <a:r>
              <a:rPr lang="en-US" sz="1000" b="0" i="0" kern="1200" dirty="0">
                <a:solidFill>
                  <a:schemeClr val="tx1"/>
                </a:solidFill>
                <a:ea typeface="+mn-ea"/>
              </a:rPr>
              <a:t>3. What section of the Salesforce Console for Service and Case Feed allows users to get up to speed quickly on the details of a case? </a:t>
            </a:r>
            <a:r>
              <a:rPr lang="en-US" dirty="0"/>
              <a:t/>
            </a:r>
            <a:br>
              <a:rPr lang="en-US" dirty="0"/>
            </a:br>
            <a:r>
              <a:rPr lang="en-US" sz="1000" b="0" i="0" kern="1200" dirty="0">
                <a:solidFill>
                  <a:schemeClr val="tx1"/>
                </a:solidFill>
                <a:ea typeface="+mn-ea"/>
              </a:rPr>
              <a:t>The customizable Highlights Panel keeps the most important information about a case at the top of each page.</a:t>
            </a: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endParaRPr lang="en-US" dirty="0"/>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12623451"/>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29899293"/>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20409432"/>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b="1"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65962113"/>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508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69572007"/>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509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55777657"/>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510</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72181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US" dirty="0">
                <a:solidFill>
                  <a:srgbClr val="000000"/>
                </a:solidFill>
                <a:ea typeface="Arial" pitchFamily="-112" charset="0"/>
                <a:cs typeface="Arial" pitchFamily="-112" charset="0"/>
                <a:sym typeface="Arial" pitchFamily="-112" charset="0"/>
              </a:rPr>
              <a:t>Whiteboard examples of Locale</a:t>
            </a:r>
            <a:r>
              <a:rPr lang="en-US" baseline="0" dirty="0">
                <a:solidFill>
                  <a:srgbClr val="000000"/>
                </a:solidFill>
                <a:ea typeface="Arial" pitchFamily="-112" charset="0"/>
                <a:cs typeface="Arial" pitchFamily="-112" charset="0"/>
                <a:sym typeface="Arial" pitchFamily="-112" charset="0"/>
              </a:rPr>
              <a:t> differences:</a:t>
            </a:r>
          </a:p>
          <a:p>
            <a:pPr>
              <a:spcBef>
                <a:spcPts val="423"/>
              </a:spcBef>
            </a:pPr>
            <a:r>
              <a:rPr lang="en-US" dirty="0">
                <a:solidFill>
                  <a:srgbClr val="000000"/>
                </a:solidFill>
                <a:ea typeface="Arial" pitchFamily="-112" charset="0"/>
                <a:cs typeface="Arial" pitchFamily="-112" charset="0"/>
                <a:sym typeface="Arial" pitchFamily="-112" charset="0"/>
              </a:rPr>
              <a:t>Date format:</a:t>
            </a:r>
          </a:p>
          <a:p>
            <a:pPr>
              <a:spcBef>
                <a:spcPts val="423"/>
              </a:spcBef>
            </a:pPr>
            <a:r>
              <a:rPr lang="en-US" dirty="0">
                <a:solidFill>
                  <a:srgbClr val="000000"/>
                </a:solidFill>
                <a:ea typeface="Arial" pitchFamily="-112" charset="0"/>
                <a:cs typeface="Arial" pitchFamily="-112" charset="0"/>
                <a:sym typeface="Arial" pitchFamily="-112" charset="0"/>
              </a:rPr>
              <a:t>mm/dd/yyyy			dd/mm/yyyy</a:t>
            </a:r>
          </a:p>
          <a:p>
            <a:pPr>
              <a:spcBef>
                <a:spcPts val="423"/>
              </a:spcBef>
            </a:pPr>
            <a:r>
              <a:rPr lang="en-US" dirty="0">
                <a:solidFill>
                  <a:srgbClr val="000000"/>
                </a:solidFill>
                <a:ea typeface="Arial" pitchFamily="-112" charset="0"/>
                <a:cs typeface="Arial" pitchFamily="-112" charset="0"/>
                <a:sym typeface="Arial" pitchFamily="-112" charset="0"/>
              </a:rPr>
              <a:t>Time</a:t>
            </a:r>
            <a:r>
              <a:rPr lang="en-US" baseline="0" dirty="0">
                <a:solidFill>
                  <a:srgbClr val="000000"/>
                </a:solidFill>
                <a:ea typeface="Arial" pitchFamily="-112" charset="0"/>
                <a:cs typeface="Arial" pitchFamily="-112" charset="0"/>
                <a:sym typeface="Arial" pitchFamily="-112" charset="0"/>
              </a:rPr>
              <a:t> format:</a:t>
            </a:r>
          </a:p>
          <a:p>
            <a:pPr>
              <a:spcBef>
                <a:spcPts val="423"/>
              </a:spcBef>
            </a:pPr>
            <a:r>
              <a:rPr lang="en-US" baseline="0" dirty="0">
                <a:solidFill>
                  <a:srgbClr val="000000"/>
                </a:solidFill>
                <a:ea typeface="Arial" pitchFamily="-112" charset="0"/>
                <a:cs typeface="Arial" pitchFamily="-112" charset="0"/>
                <a:sym typeface="Arial" pitchFamily="-112" charset="0"/>
              </a:rPr>
              <a:t>1:00 PM			1300</a:t>
            </a:r>
          </a:p>
          <a:p>
            <a:pPr>
              <a:spcBef>
                <a:spcPts val="423"/>
              </a:spcBef>
            </a:pPr>
            <a:r>
              <a:rPr lang="en-US" baseline="0" dirty="0">
                <a:solidFill>
                  <a:srgbClr val="000000"/>
                </a:solidFill>
                <a:ea typeface="Arial" pitchFamily="-112" charset="0"/>
                <a:cs typeface="Arial" pitchFamily="-112" charset="0"/>
                <a:sym typeface="Arial" pitchFamily="-112" charset="0"/>
              </a:rPr>
              <a:t>Number format:</a:t>
            </a:r>
          </a:p>
          <a:p>
            <a:pPr>
              <a:spcBef>
                <a:spcPts val="423"/>
              </a:spcBef>
            </a:pPr>
            <a:r>
              <a:rPr lang="en-US" baseline="0" dirty="0">
                <a:solidFill>
                  <a:srgbClr val="000000"/>
                </a:solidFill>
                <a:ea typeface="Arial" pitchFamily="-112" charset="0"/>
                <a:cs typeface="Arial" pitchFamily="-112" charset="0"/>
                <a:sym typeface="Arial" pitchFamily="-112" charset="0"/>
              </a:rPr>
              <a:t>1,000 = one thousand		1.000 = one thousand</a:t>
            </a:r>
          </a:p>
          <a:p>
            <a:pPr>
              <a:spcBef>
                <a:spcPts val="423"/>
              </a:spcBef>
            </a:pPr>
            <a:r>
              <a:rPr lang="en-US" baseline="0" dirty="0">
                <a:solidFill>
                  <a:srgbClr val="000000"/>
                </a:solidFill>
                <a:ea typeface="Arial" pitchFamily="-112" charset="0"/>
                <a:cs typeface="Arial" pitchFamily="-112" charset="0"/>
                <a:sym typeface="Arial" pitchFamily="-112" charset="0"/>
              </a:rPr>
              <a:t>Name format:</a:t>
            </a:r>
          </a:p>
          <a:p>
            <a:pPr>
              <a:spcBef>
                <a:spcPts val="423"/>
              </a:spcBef>
            </a:pPr>
            <a:r>
              <a:rPr lang="en-US" baseline="0" dirty="0">
                <a:solidFill>
                  <a:srgbClr val="000000"/>
                </a:solidFill>
                <a:ea typeface="Arial" pitchFamily="-112" charset="0"/>
                <a:cs typeface="Arial" pitchFamily="-112" charset="0"/>
                <a:sym typeface="Arial" pitchFamily="-112" charset="0"/>
              </a:rPr>
              <a:t>First name, Last name		Last name, First name</a:t>
            </a:r>
          </a:p>
          <a:p>
            <a:pPr>
              <a:spcBef>
                <a:spcPts val="423"/>
              </a:spcBef>
            </a:pPr>
            <a:r>
              <a:rPr lang="en-US" baseline="0" dirty="0">
                <a:solidFill>
                  <a:srgbClr val="000000"/>
                </a:solidFill>
                <a:ea typeface="Arial" pitchFamily="-112" charset="0"/>
                <a:cs typeface="Arial" pitchFamily="-112" charset="0"/>
                <a:sym typeface="Arial" pitchFamily="-112" charset="0"/>
              </a:rPr>
              <a:t>John Smith = Mr. Smith		John Smith = Mr. John</a:t>
            </a:r>
            <a:endParaRPr lang="en-US" dirty="0">
              <a:solidFill>
                <a:srgbClr val="000000"/>
              </a:solidFill>
              <a:ea typeface="Arial" pitchFamily="-112" charset="0"/>
              <a:cs typeface="Arial" pitchFamily="-112" charset="0"/>
              <a:sym typeface="Arial" pitchFamily="-112" charset="0"/>
            </a:endParaRPr>
          </a:p>
          <a:p>
            <a:pPr>
              <a:spcBef>
                <a:spcPts val="423"/>
              </a:spcBef>
            </a:pPr>
            <a:endParaRPr lang="en-US" b="1"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52</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87930884"/>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511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37417584"/>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512</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40294908"/>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513</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06937915"/>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a:spcBef>
                <a:spcPts val="423"/>
              </a:spcBef>
            </a:pPr>
            <a:r>
              <a:rPr lang="en-US" b="0" baseline="0" dirty="0">
                <a:solidFill>
                  <a:schemeClr val="tx1"/>
                </a:solidFill>
              </a:rPr>
              <a:t>Remember your cheat sheet for setting up web-to-case or email-to-case. You used this table when working with </a:t>
            </a:r>
            <a:r>
              <a:rPr lang="en-US" b="0" i="0" baseline="0" dirty="0">
                <a:solidFill>
                  <a:schemeClr val="tx1"/>
                </a:solidFill>
              </a:rPr>
              <a:t>web-to-</a:t>
            </a:r>
            <a:r>
              <a:rPr lang="en-US" b="1" i="1" baseline="0" dirty="0">
                <a:solidFill>
                  <a:schemeClr val="tx1"/>
                </a:solidFill>
              </a:rPr>
              <a:t>lead</a:t>
            </a:r>
            <a:r>
              <a:rPr lang="en-US" b="0" baseline="0" dirty="0">
                <a:solidFill>
                  <a:schemeClr val="tx1"/>
                </a:solidFill>
              </a:rPr>
              <a:t> in AW </a:t>
            </a:r>
            <a:r>
              <a:rPr lang="en-US" b="0" baseline="0" dirty="0" err="1">
                <a:solidFill>
                  <a:schemeClr val="tx1"/>
                </a:solidFill>
              </a:rPr>
              <a:t>Computing’s</a:t>
            </a:r>
            <a:r>
              <a:rPr lang="en-US" b="0" baseline="0" dirty="0">
                <a:solidFill>
                  <a:schemeClr val="tx1"/>
                </a:solidFill>
              </a:rPr>
              <a:t> sales environment. You can apply the same principles of auto-response rules and email templates to the Service Cloud. </a:t>
            </a: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marL="0" lvl="1" indent="0" defTabSz="873161">
              <a:buNone/>
              <a:defRPr/>
            </a:pPr>
            <a:r>
              <a:rPr lang="en-US" b="0" baseline="0" dirty="0">
                <a:solidFill>
                  <a:schemeClr val="tx1"/>
                </a:solidFill>
                <a:latin typeface="Salesforce Sans" panose="020B0505020202020203" pitchFamily="34" charset="0"/>
              </a:rPr>
              <a:t>Review of auto-response rules / email templates: Based on </a:t>
            </a:r>
            <a:r>
              <a:rPr lang="en-US" dirty="0">
                <a:solidFill>
                  <a:schemeClr val="tx1"/>
                </a:solidFill>
                <a:latin typeface="Salesforce Sans" panose="020B0505020202020203" pitchFamily="34" charset="0"/>
              </a:rPr>
              <a:t>predefined criteria, auto-response</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rules automatically send a response to the customer</a:t>
            </a:r>
            <a:r>
              <a:rPr lang="en-US" baseline="0" dirty="0">
                <a:solidFill>
                  <a:schemeClr val="tx1"/>
                </a:solidFill>
                <a:latin typeface="Salesforce Sans" panose="020B0505020202020203" pitchFamily="34" charset="0"/>
              </a:rPr>
              <a:t> </a:t>
            </a:r>
            <a:r>
              <a:rPr lang="en-US" dirty="0">
                <a:solidFill>
                  <a:schemeClr val="tx1"/>
                </a:solidFill>
                <a:latin typeface="Salesforce Sans" panose="020B0505020202020203" pitchFamily="34" charset="0"/>
              </a:rPr>
              <a:t>who submitted a case through web-to-case, email-to-case, self-service</a:t>
            </a:r>
            <a:r>
              <a:rPr lang="en-US" baseline="0" dirty="0">
                <a:solidFill>
                  <a:schemeClr val="tx1"/>
                </a:solidFill>
                <a:latin typeface="Salesforce Sans" panose="020B0505020202020203" pitchFamily="34" charset="0"/>
              </a:rPr>
              <a:t> portal, or customer portal</a:t>
            </a:r>
            <a:r>
              <a:rPr lang="en-US" dirty="0">
                <a:solidFill>
                  <a:schemeClr val="tx1"/>
                </a:solidFill>
                <a:latin typeface="Salesforce Sans" panose="020B0505020202020203" pitchFamily="34" charset="0"/>
              </a:rPr>
              <a:t>. The rule uses an email template that allows</a:t>
            </a:r>
            <a:r>
              <a:rPr lang="en-US" baseline="0" dirty="0">
                <a:solidFill>
                  <a:schemeClr val="tx1"/>
                </a:solidFill>
                <a:latin typeface="Salesforce Sans" panose="020B0505020202020203" pitchFamily="34" charset="0"/>
              </a:rPr>
              <a:t> for consistent communications. An email is sent to reassure the customer that his case was received and an agent is working on his issue. </a:t>
            </a:r>
            <a:r>
              <a:rPr lang="en-US" i="0" dirty="0">
                <a:solidFill>
                  <a:schemeClr val="tx1"/>
                </a:solidFill>
                <a:latin typeface="Salesforce Sans" panose="020B0505020202020203" pitchFamily="34" charset="0"/>
              </a:rPr>
              <a:t>A rule could</a:t>
            </a:r>
            <a:r>
              <a:rPr lang="en-US" i="0" baseline="0" dirty="0">
                <a:solidFill>
                  <a:schemeClr val="tx1"/>
                </a:solidFill>
                <a:latin typeface="Salesforce Sans" panose="020B0505020202020203" pitchFamily="34" charset="0"/>
              </a:rPr>
              <a:t> also search the case subject for “forgot” and “password” and automatically use a template that sends an email telling the customer how to reset his password. </a:t>
            </a:r>
            <a:endParaRPr lang="en-US" i="0" dirty="0">
              <a:solidFill>
                <a:schemeClr val="tx1"/>
              </a:solidFill>
              <a:latin typeface="Salesforce Sans" panose="020B0505020202020203" pitchFamily="34" charset="0"/>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endParaRPr lang="en-GB" dirty="0">
              <a:solidFill>
                <a:schemeClr val="tx1"/>
              </a:solidFill>
            </a:endParaRPr>
          </a:p>
          <a:p>
            <a:endParaRPr lang="en-US" dirty="0"/>
          </a:p>
        </p:txBody>
      </p:sp>
      <p:sp>
        <p:nvSpPr>
          <p:cNvPr id="4" name="Footer Placeholder 3"/>
          <p:cNvSpPr>
            <a:spLocks noGrp="1"/>
          </p:cNvSpPr>
          <p:nvPr>
            <p:ph type="ftr" sz="quarter" idx="10"/>
          </p:nvPr>
        </p:nvSpPr>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514</a:t>
            </a:fld>
            <a:endParaRPr lang="en-US" sz="900" dirty="0"/>
          </a:p>
        </p:txBody>
      </p:sp>
      <p:sp>
        <p:nvSpPr>
          <p:cNvPr id="6" name="Header Placeholder 5"/>
          <p:cNvSpPr>
            <a:spLocks noGrp="1"/>
          </p:cNvSpPr>
          <p:nvPr>
            <p:ph type="hdr" sz="quarter" idx="12"/>
          </p:nvPr>
        </p:nvSpPr>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91905510"/>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515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19653540"/>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516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89120407"/>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t>Use reports and dashboards to help users measure adoption, productivity/performance,</a:t>
            </a:r>
            <a:r>
              <a:rPr lang="en-US" baseline="0" dirty="0"/>
              <a:t> and customer satisfaction.</a:t>
            </a:r>
            <a:endParaRPr lang="en-US" dirty="0"/>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517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49575372"/>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dirty="0"/>
              <a:t>Increase</a:t>
            </a:r>
            <a:r>
              <a:rPr lang="en-US" baseline="0" dirty="0"/>
              <a:t> collaboration with Salesforce.</a:t>
            </a:r>
            <a:endParaRPr lang="en-US" dirty="0"/>
          </a:p>
          <a:p>
            <a:pPr marL="0" marR="0"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518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24327814"/>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519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21885649"/>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520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5192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53</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25425510"/>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521</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15211679"/>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Go through</a:t>
            </a:r>
            <a:r>
              <a:rPr lang="en-GB" baseline="0" dirty="0">
                <a:solidFill>
                  <a:srgbClr val="000000"/>
                </a:solidFill>
                <a:ea typeface="Arial" pitchFamily="-112" charset="0"/>
                <a:cs typeface="Arial" pitchFamily="-112" charset="0"/>
                <a:sym typeface="Arial" pitchFamily="-112" charset="0"/>
              </a:rPr>
              <a:t> the requirements with students first to discuss what they will need to do for each one.</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r>
              <a:rPr lang="en-GB" dirty="0"/>
              <a:t>Extra Credit:</a:t>
            </a:r>
          </a:p>
          <a:p>
            <a:pPr>
              <a:buFont typeface="Arial" pitchFamily="34" charset="0"/>
              <a:buChar char="•"/>
            </a:pPr>
            <a:r>
              <a:rPr lang="en-GB" baseline="0" dirty="0"/>
              <a:t>Sales reps should be able to see how many leads a Contact referred to AW Computing from the Contact record.</a:t>
            </a:r>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522</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79390235"/>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Go through</a:t>
            </a:r>
            <a:r>
              <a:rPr lang="en-GB" baseline="0" dirty="0">
                <a:solidFill>
                  <a:srgbClr val="000000"/>
                </a:solidFill>
                <a:ea typeface="Arial" pitchFamily="-112" charset="0"/>
                <a:cs typeface="Arial" pitchFamily="-112" charset="0"/>
                <a:sym typeface="Arial" pitchFamily="-112" charset="0"/>
              </a:rPr>
              <a:t> the requirements with students first to discuss what they will need to do for each one.</a:t>
            </a:r>
          </a:p>
          <a:p>
            <a:pPr>
              <a:spcBef>
                <a:spcPts val="423"/>
              </a:spcBef>
            </a:pPr>
            <a:r>
              <a:rPr lang="en-GB" baseline="0" dirty="0">
                <a:solidFill>
                  <a:srgbClr val="000000"/>
                </a:solidFill>
                <a:ea typeface="Arial" pitchFamily="-112" charset="0"/>
                <a:cs typeface="Arial" pitchFamily="-112" charset="0"/>
                <a:sym typeface="Arial" pitchFamily="-112" charset="0"/>
              </a:rPr>
              <a:t>Requirement 8 is a tricky one, because it is not possible to convert a lead that has a pending time-dependent workflow action. One possible solution would be to add the value “Decision Made” to the lead status field, and have the workflow trigger be something like “Likely Decision Date not empty AND Status not equal to Decision Made.”</a:t>
            </a:r>
          </a:p>
          <a:p>
            <a:pPr>
              <a:spcBef>
                <a:spcPts val="423"/>
              </a:spcBef>
            </a:pPr>
            <a:r>
              <a:rPr lang="en-GB" baseline="0" dirty="0">
                <a:solidFill>
                  <a:srgbClr val="000000"/>
                </a:solidFill>
                <a:ea typeface="Arial" pitchFamily="-112" charset="0"/>
                <a:cs typeface="Arial" pitchFamily="-112" charset="0"/>
                <a:sym typeface="Arial" pitchFamily="-112" charset="0"/>
              </a:rPr>
              <a:t>When the user changes the status to Decision Made, the time-dependent workflow action will drop out of the queue and the lead can be converted.</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r>
              <a:rPr lang="en-GB" dirty="0"/>
              <a:t>Extra Credit:</a:t>
            </a:r>
          </a:p>
          <a:p>
            <a:pPr>
              <a:buFont typeface="Arial" pitchFamily="34" charset="0"/>
              <a:buChar char="•"/>
            </a:pPr>
            <a:r>
              <a:rPr lang="en-GB" dirty="0"/>
              <a:t>When</a:t>
            </a:r>
            <a:r>
              <a:rPr lang="en-GB" baseline="0" dirty="0"/>
              <a:t> the lead is converted, the Likely Decision Date should populate the Opportunity Close Date field</a:t>
            </a:r>
          </a:p>
          <a:p>
            <a:pPr>
              <a:buFont typeface="Arial" pitchFamily="34" charset="0"/>
              <a:buChar char="•"/>
            </a:pPr>
            <a:r>
              <a:rPr lang="en-GB" baseline="0" dirty="0"/>
              <a:t>Sales reps should be able to see how many leads a Contact referred to AW Computing from the Contact record</a:t>
            </a:r>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523</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36151549"/>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Go through</a:t>
            </a:r>
            <a:r>
              <a:rPr lang="en-GB" baseline="0" dirty="0">
                <a:solidFill>
                  <a:srgbClr val="000000"/>
                </a:solidFill>
                <a:ea typeface="Arial" pitchFamily="-112" charset="0"/>
                <a:cs typeface="Arial" pitchFamily="-112" charset="0"/>
                <a:sym typeface="Arial" pitchFamily="-112" charset="0"/>
              </a:rPr>
              <a:t> the requirements with students first to discuss what they will need to do for each one.</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a:p>
            <a:r>
              <a:rPr lang="en-GB" dirty="0"/>
              <a:t>Extra Credit:</a:t>
            </a:r>
          </a:p>
          <a:p>
            <a:pPr>
              <a:buFont typeface="Arial" pitchFamily="34" charset="0"/>
              <a:buChar char="•"/>
            </a:pPr>
            <a:r>
              <a:rPr lang="en-GB" dirty="0"/>
              <a:t>When</a:t>
            </a:r>
            <a:r>
              <a:rPr lang="en-GB" baseline="0" dirty="0"/>
              <a:t> the lead is converted, the Likely Decision Date should populate the Opportunity Close Date field.</a:t>
            </a:r>
          </a:p>
          <a:p>
            <a:pPr>
              <a:buFont typeface="Arial" pitchFamily="34" charset="0"/>
              <a:buChar char="•"/>
            </a:pPr>
            <a:r>
              <a:rPr lang="en-GB" baseline="0" dirty="0"/>
              <a:t>Sales reps should be able to see how many leads a Contact referred to AW Computing from the Contact record.</a:t>
            </a:r>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524</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62983643"/>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525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33314225"/>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bwMode="auto">
          <a:xfrm>
            <a:off x="457200" y="719138"/>
            <a:ext cx="6400800" cy="3600450"/>
          </a:xfrm>
          <a:prstGeom prst="rect">
            <a:avLst/>
          </a:prstGeom>
          <a:noFill/>
          <a:ln>
            <a:miter lim="800000"/>
            <a:headEnd/>
            <a:tailEnd/>
          </a:ln>
        </p:spPr>
      </p:sp>
      <p:sp>
        <p:nvSpPr>
          <p:cNvPr id="17411" name="Rectangle 3"/>
          <p:cNvSpPr>
            <a:spLocks noGrp="1" noChangeArrowheads="1"/>
          </p:cNvSpPr>
          <p:nvPr>
            <p:ph type="body" idx="1"/>
          </p:nvPr>
        </p:nvSpPr>
        <p:spPr>
          <a:xfrm>
            <a:off x="731521" y="4560570"/>
            <a:ext cx="6096000" cy="4558904"/>
          </a:xfrm>
          <a:prstGeom prst="rect">
            <a:avLst/>
          </a:prstGeom>
          <a:noFill/>
          <a:ln/>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eaLnBrk="0" fontAlgn="base" hangingPunct="0">
              <a:spcBef>
                <a:spcPct val="50000"/>
              </a:spcBef>
              <a:spcAft>
                <a:spcPct val="0"/>
              </a:spcAft>
              <a:buClr>
                <a:srgbClr val="CC0000"/>
              </a:buClr>
              <a:defRPr/>
            </a:pPr>
            <a:endParaRPr lang="en-US"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526</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314453932"/>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endParaRPr lang="en-GB"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527</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20644840"/>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fld id="{1106E636-74D1-4F76-97EA-8A06AB44A63A}" type="slidenum">
              <a:rPr lang="en-US" sz="900" smtClean="0">
                <a:solidFill>
                  <a:prstClr val="black"/>
                </a:solidFill>
              </a:rPr>
              <a:pPr/>
              <a:t>528</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solidFill>
                  <a:prstClr val="black"/>
                </a:solidFill>
              </a:rPr>
              <a:t>Administration Essentials for New </a:t>
            </a:r>
            <a:r>
              <a:rPr lang="en-GB" sz="900" dirty="0" err="1">
                <a:solidFill>
                  <a:prstClr val="black"/>
                </a:solidFill>
              </a:rPr>
              <a:t>Admins</a:t>
            </a:r>
            <a:endParaRPr lang="en-US" sz="900" dirty="0">
              <a:solidFill>
                <a:prstClr val="black"/>
              </a:solidFill>
            </a:endParaRPr>
          </a:p>
        </p:txBody>
      </p:sp>
    </p:spTree>
    <p:extLst>
      <p:ext uri="{BB962C8B-B14F-4D97-AF65-F5344CB8AC3E}">
        <p14:creationId xmlns:p14="http://schemas.microsoft.com/office/powerpoint/2010/main" val="27549190"/>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425726" y="4560569"/>
            <a:ext cx="6463748" cy="4320539"/>
          </a:xfrm>
          <a:prstGeom prst="rect">
            <a:avLst/>
          </a:prstGeom>
        </p:spPr>
        <p:txBody>
          <a:bodyPr lIns="94835" tIns="94835" rIns="94835" bIns="94835" anchor="t" anchorCtr="0">
            <a:noAutofit/>
          </a:bodyPr>
          <a:lstStyle/>
          <a:p>
            <a:pPr>
              <a:spcBef>
                <a:spcPts val="0"/>
              </a:spcBef>
            </a:pPr>
            <a:endParaRPr dirty="0"/>
          </a:p>
        </p:txBody>
      </p:sp>
      <p:sp>
        <p:nvSpPr>
          <p:cNvPr id="645" name="Shape 645"/>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88024541"/>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The picture reflects our recommended</a:t>
            </a:r>
            <a:r>
              <a:rPr lang="en-US" baseline="0" dirty="0"/>
              <a:t> certification journey for a Salesforce Administrator.   </a:t>
            </a:r>
            <a:r>
              <a:rPr lang="en-US" dirty="0"/>
              <a:t>I’ve hyperlinked</a:t>
            </a:r>
            <a:r>
              <a:rPr lang="en-US" baseline="0" dirty="0"/>
              <a:t> each of the Preparation topics, so you’ll be directed straight to the content should you want to demonstrate in class (assuming you have internet connection)</a:t>
            </a:r>
          </a:p>
          <a:p>
            <a:endParaRPr lang="en-US" baseline="0" dirty="0"/>
          </a:p>
          <a:p>
            <a:pPr marL="228600" indent="-228600">
              <a:buAutoNum type="arabicParenR"/>
            </a:pPr>
            <a:r>
              <a:rPr lang="en-US" baseline="0" dirty="0"/>
              <a:t>Admin Cert Page – This links to the Administrator Certification Page within Salesforce.com.</a:t>
            </a:r>
          </a:p>
          <a:p>
            <a:pPr marL="228600" indent="-228600">
              <a:buAutoNum type="arabicParenR"/>
            </a:pPr>
            <a:r>
              <a:rPr lang="en-US" baseline="0" dirty="0"/>
              <a:t>Study Guide – This links to the Administrator Certification Guide.</a:t>
            </a:r>
          </a:p>
          <a:p>
            <a:pPr marL="228600" indent="-228600">
              <a:buAutoNum type="arabicParenR"/>
            </a:pPr>
            <a:r>
              <a:rPr lang="en-US" baseline="0" dirty="0"/>
              <a:t>Certification Journey – This links to a page that requires you to “fill out a form with your information” to download it.  It does then provide you a document that shows the Journey for all of our Certifications.  It can be quite helpful.</a:t>
            </a:r>
          </a:p>
          <a:p>
            <a:pPr marL="228600" indent="-228600">
              <a:buAutoNum type="arabicParenR"/>
            </a:pPr>
            <a:r>
              <a:rPr lang="en-US" baseline="0" dirty="0"/>
              <a:t>Certification Prep Course – This links to signing up for CRT101, which is the recommended Certification Prep course for the Administrator Certification.</a:t>
            </a:r>
          </a:p>
          <a:p>
            <a:pPr marL="228600" indent="-228600">
              <a:buAutoNum type="arabicParenR"/>
            </a:pPr>
            <a:endParaRPr lang="en-US" dirty="0"/>
          </a:p>
        </p:txBody>
      </p:sp>
      <p:sp>
        <p:nvSpPr>
          <p:cNvPr id="4" name="Footer Placeholder 3"/>
          <p:cNvSpPr>
            <a:spLocks noGrp="1"/>
          </p:cNvSpPr>
          <p:nvPr>
            <p:ph type="ftr" sz="quarter" idx="10"/>
          </p:nvPr>
        </p:nvSpPr>
        <p:spPr/>
        <p:txBody>
          <a:bodyPr/>
          <a:lstStyle/>
          <a:p>
            <a:r>
              <a:rPr lang="en-US" sz="900">
                <a:solidFill>
                  <a:prstClr val="black"/>
                </a:solidFill>
                <a:latin typeface="Salesforce Sans" panose="020B0505020202020203" pitchFamily="34" charset="0"/>
              </a:rPr>
              <a:t>© Copyright 2016 salesforce.com, 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solidFill>
                  <a:prstClr val="black"/>
                </a:solidFill>
              </a:rPr>
              <a:pPr algn="ctr"/>
              <a:t>531</a:t>
            </a:fld>
            <a:endParaRPr lang="en-US" sz="900" dirty="0">
              <a:solidFill>
                <a:prstClr val="black"/>
              </a:solidFill>
            </a:endParaRPr>
          </a:p>
        </p:txBody>
      </p:sp>
      <p:sp>
        <p:nvSpPr>
          <p:cNvPr id="6" name="Header Placeholder 5"/>
          <p:cNvSpPr>
            <a:spLocks noGrp="1"/>
          </p:cNvSpPr>
          <p:nvPr>
            <p:ph type="hdr" sz="quarter" idx="12"/>
          </p:nvPr>
        </p:nvSpPr>
        <p:spPr/>
        <p:txBody>
          <a:bodyPr/>
          <a:lstStyle/>
          <a:p>
            <a:pPr algn="r"/>
            <a:r>
              <a:rPr lang="en-GB" sz="900">
                <a:solidFill>
                  <a:prstClr val="black"/>
                </a:solidFill>
                <a:latin typeface="Salesforce Sans" panose="020B0505020202020203" pitchFamily="34" charset="0"/>
              </a:rPr>
              <a:t>Administration Essentials for New Admins</a:t>
            </a:r>
            <a:endParaRPr lang="en-US" sz="900"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3234989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GB" dirty="0">
                <a:solidFill>
                  <a:srgbClr val="000000"/>
                </a:solidFill>
                <a:ea typeface="Arial" pitchFamily="-112" charset="0"/>
                <a:cs typeface="Arial" pitchFamily="-112" charset="0"/>
                <a:sym typeface="Arial" pitchFamily="-112" charset="0"/>
              </a:rPr>
              <a:t>The System Overview (under the</a:t>
            </a:r>
            <a:r>
              <a:rPr lang="en-GB" baseline="0" dirty="0">
                <a:solidFill>
                  <a:srgbClr val="000000"/>
                </a:solidFill>
                <a:ea typeface="Arial" pitchFamily="-112" charset="0"/>
                <a:cs typeface="Arial" pitchFamily="-112" charset="0"/>
                <a:sym typeface="Arial" pitchFamily="-112" charset="0"/>
              </a:rPr>
              <a:t> Monitor section in the Setup menu</a:t>
            </a:r>
            <a:r>
              <a:rPr lang="en-GB" dirty="0">
                <a:solidFill>
                  <a:srgbClr val="000000"/>
                </a:solidFill>
                <a:ea typeface="Arial" pitchFamily="-112" charset="0"/>
                <a:cs typeface="Arial" pitchFamily="-112" charset="0"/>
                <a:sym typeface="Arial" pitchFamily="-112" charset="0"/>
              </a:rPr>
              <a:t>) displays</a:t>
            </a:r>
            <a:r>
              <a:rPr lang="en-GB" baseline="0" dirty="0">
                <a:solidFill>
                  <a:srgbClr val="000000"/>
                </a:solidFill>
                <a:ea typeface="Arial" pitchFamily="-112" charset="0"/>
                <a:cs typeface="Arial" pitchFamily="-112" charset="0"/>
                <a:sym typeface="Arial" pitchFamily="-112" charset="0"/>
              </a:rPr>
              <a:t> the most-used licenses. You could show this as an alternative to going through the company profile. If you click on the number of licences or click </a:t>
            </a:r>
            <a:r>
              <a:rPr lang="en-GB" b="1" baseline="0" dirty="0">
                <a:solidFill>
                  <a:srgbClr val="000000"/>
                </a:solidFill>
                <a:ea typeface="Arial" pitchFamily="-112" charset="0"/>
                <a:cs typeface="Arial" pitchFamily="-112" charset="0"/>
                <a:sym typeface="Arial" pitchFamily="-112" charset="0"/>
              </a:rPr>
              <a:t>Show All</a:t>
            </a:r>
            <a:r>
              <a:rPr lang="en-GB" baseline="0" dirty="0">
                <a:solidFill>
                  <a:srgbClr val="000000"/>
                </a:solidFill>
                <a:ea typeface="Arial" pitchFamily="-112" charset="0"/>
                <a:cs typeface="Arial" pitchFamily="-112" charset="0"/>
                <a:sym typeface="Arial" pitchFamily="-112" charset="0"/>
              </a:rPr>
              <a:t>, you go through to the company information page.</a:t>
            </a:r>
            <a:endParaRPr lang="en-US" dirty="0">
              <a:solidFill>
                <a:srgbClr val="000000"/>
              </a:solidFill>
              <a:ea typeface="Arial" pitchFamily="-112" charset="0"/>
              <a:cs typeface="Arial" pitchFamily="-112" charset="0"/>
              <a:sym typeface="Arial" pitchFamily="-112" charset="0"/>
            </a:endParaRPr>
          </a:p>
          <a:p>
            <a:pPr>
              <a:spcBef>
                <a:spcPts val="423"/>
              </a:spcBef>
            </a:pPr>
            <a:endParaRPr lang="en-US" b="1"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54</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667680304"/>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Be certain to point out the Knowledge Base link</a:t>
            </a:r>
            <a:r>
              <a:rPr lang="en-US" baseline="0" dirty="0"/>
              <a:t> on the front page as well, as there are a lot of helpful article there.  Also, these articles are referenced later in the course.</a:t>
            </a:r>
            <a:endParaRPr lang="en-US" dirty="0"/>
          </a:p>
        </p:txBody>
      </p:sp>
      <p:sp>
        <p:nvSpPr>
          <p:cNvPr id="4" name="Footer Placeholder 3"/>
          <p:cNvSpPr>
            <a:spLocks noGrp="1"/>
          </p:cNvSpPr>
          <p:nvPr>
            <p:ph type="ftr" sz="quarter" idx="10"/>
          </p:nvPr>
        </p:nvSpPr>
        <p:spPr/>
        <p:txBody>
          <a:bodyPr/>
          <a:lstStyle/>
          <a:p>
            <a:r>
              <a:rPr lang="en-US" sz="900">
                <a:solidFill>
                  <a:prstClr val="black"/>
                </a:solidFill>
                <a:latin typeface="Salesforce Sans" panose="020B0505020202020203" pitchFamily="34" charset="0"/>
              </a:rPr>
              <a:t>© Copyright 2016 salesforce.com, 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solidFill>
                  <a:prstClr val="black"/>
                </a:solidFill>
              </a:rPr>
              <a:pPr algn="ctr"/>
              <a:t>532</a:t>
            </a:fld>
            <a:endParaRPr lang="en-US" sz="900" dirty="0">
              <a:solidFill>
                <a:prstClr val="black"/>
              </a:solidFill>
            </a:endParaRPr>
          </a:p>
        </p:txBody>
      </p:sp>
      <p:sp>
        <p:nvSpPr>
          <p:cNvPr id="6" name="Header Placeholder 5"/>
          <p:cNvSpPr>
            <a:spLocks noGrp="1"/>
          </p:cNvSpPr>
          <p:nvPr>
            <p:ph type="hdr" sz="quarter" idx="12"/>
          </p:nvPr>
        </p:nvSpPr>
        <p:spPr/>
        <p:txBody>
          <a:bodyPr/>
          <a:lstStyle/>
          <a:p>
            <a:pPr algn="r"/>
            <a:r>
              <a:rPr lang="en-GB" sz="900">
                <a:solidFill>
                  <a:prstClr val="black"/>
                </a:solidFill>
                <a:latin typeface="Salesforce Sans" panose="020B0505020202020203" pitchFamily="34" charset="0"/>
              </a:rPr>
              <a:t>Administration Essentials for New Admins</a:t>
            </a:r>
            <a:endParaRPr lang="en-US" sz="900"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3130829906"/>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200" dirty="0"/>
              <a:t>Follow the</a:t>
            </a:r>
            <a:r>
              <a:rPr lang="en-US" sz="1100" dirty="0"/>
              <a:t> below steps to register for a Salesforce certification exam.  You can also check exam availability by following these registration steps.</a:t>
            </a:r>
          </a:p>
          <a:p>
            <a:pPr marL="228600" indent="-228600">
              <a:buFont typeface="+mj-lt"/>
              <a:buAutoNum type="arabicPeriod"/>
            </a:pPr>
            <a:r>
              <a:rPr lang="en-US" sz="1100" dirty="0"/>
              <a:t>Log in to </a:t>
            </a:r>
            <a:r>
              <a:rPr lang="en-US" sz="1100" dirty="0" err="1"/>
              <a:t>Webassessor</a:t>
            </a:r>
            <a:r>
              <a:rPr lang="en-US" sz="1100" dirty="0"/>
              <a:t> at </a:t>
            </a:r>
            <a:r>
              <a:rPr lang="en-US" sz="1100" dirty="0">
                <a:hlinkClick r:id="rId3"/>
              </a:rPr>
              <a:t>www.webassessor.com/salesforce</a:t>
            </a:r>
            <a:r>
              <a:rPr lang="en-US" sz="1100" dirty="0"/>
              <a:t>. If you do not already have a test taker profile in </a:t>
            </a:r>
            <a:r>
              <a:rPr lang="en-US" sz="1100" dirty="0" err="1"/>
              <a:t>Webassessor</a:t>
            </a:r>
            <a:r>
              <a:rPr lang="en-US" sz="1100" dirty="0"/>
              <a:t>, you will need to create one.</a:t>
            </a:r>
          </a:p>
          <a:p>
            <a:pPr marL="228600" indent="-228600">
              <a:buFont typeface="+mj-lt"/>
              <a:buAutoNum type="arabicPeriod"/>
            </a:pPr>
            <a:r>
              <a:rPr lang="en-US" sz="1100" dirty="0"/>
              <a:t>Click </a:t>
            </a:r>
            <a:r>
              <a:rPr lang="en-US" sz="1100" b="1" dirty="0"/>
              <a:t>Register for an Exam</a:t>
            </a:r>
            <a:r>
              <a:rPr lang="en-US" sz="1100" dirty="0"/>
              <a:t>.</a:t>
            </a:r>
          </a:p>
          <a:p>
            <a:pPr marL="228600" indent="-228600">
              <a:buFont typeface="+mj-lt"/>
              <a:buAutoNum type="arabicPeriod"/>
            </a:pPr>
            <a:r>
              <a:rPr lang="en-US" sz="1100" dirty="0"/>
              <a:t>Locate the exam you wish to schedule and expand the section to view the delivery options. You can choose to register for the exam as onsite proctored or online proctored. Click the Register button for the delivery method you prefer.</a:t>
            </a:r>
          </a:p>
          <a:p>
            <a:pPr marL="466725" lvl="2" indent="-228600"/>
            <a:r>
              <a:rPr lang="en-US" sz="1100" dirty="0"/>
              <a:t>If you are interested in online proctored exams, please review all system requirements at </a:t>
            </a:r>
            <a:r>
              <a:rPr lang="en-US" sz="1100" dirty="0">
                <a:hlinkClick r:id="rId4"/>
              </a:rPr>
              <a:t>http://certification.force.com/pkb/articles/Public_KB/Online-Proctoring-Completing-Your-Exam-Remotely</a:t>
            </a:r>
            <a:r>
              <a:rPr lang="en-US" sz="1100" dirty="0"/>
              <a:t>. </a:t>
            </a:r>
          </a:p>
          <a:p>
            <a:pPr marL="228600" indent="-228600">
              <a:buFont typeface="+mj-lt"/>
              <a:buAutoNum type="arabicPeriod"/>
            </a:pPr>
            <a:r>
              <a:rPr lang="en-US" sz="1100" dirty="0"/>
              <a:t>If you selected the onsite proctored exam:</a:t>
            </a:r>
          </a:p>
          <a:p>
            <a:pPr marL="466725" lvl="2" indent="-228600"/>
            <a:r>
              <a:rPr lang="en-US" sz="1100" dirty="0"/>
              <a:t>Select a testing center.</a:t>
            </a:r>
          </a:p>
          <a:p>
            <a:pPr marL="466725" lvl="2" indent="-228600"/>
            <a:r>
              <a:rPr lang="en-US" sz="1100" dirty="0"/>
              <a:t>Select the date and time you would like to take the exam; read the Reschedule and Cancellation Policy, select the acknowledgement checkbox.</a:t>
            </a:r>
          </a:p>
          <a:p>
            <a:pPr marL="228600" indent="-228600">
              <a:buFont typeface="+mj-lt"/>
              <a:buAutoNum type="arabicPeriod"/>
            </a:pPr>
            <a:r>
              <a:rPr lang="en-US" sz="1100" dirty="0"/>
              <a:t>If you selected the online proctored exam:</a:t>
            </a:r>
          </a:p>
          <a:p>
            <a:pPr marL="466725" lvl="2" indent="-228600"/>
            <a:r>
              <a:rPr lang="en-US" sz="1100" dirty="0"/>
              <a:t>Select the date and time you would like to take the exam; read the Reschedule and Cancellation Policy, select the acknowledgement checkbox.</a:t>
            </a:r>
          </a:p>
          <a:p>
            <a:pPr marL="466725" lvl="2" indent="-228600"/>
            <a:r>
              <a:rPr lang="en-US" sz="1100" dirty="0"/>
              <a:t>All online proctored exams are automatically adjusted to the time zone of the location you inputted in your </a:t>
            </a:r>
            <a:r>
              <a:rPr lang="en-US" sz="1100" dirty="0" err="1"/>
              <a:t>Webassessor</a:t>
            </a:r>
            <a:r>
              <a:rPr lang="en-US" sz="1100" dirty="0"/>
              <a:t> profile details.</a:t>
            </a:r>
          </a:p>
          <a:p>
            <a:pPr marL="228600" indent="-228600">
              <a:buFont typeface="+mj-lt"/>
              <a:buAutoNum type="arabicPeriod"/>
            </a:pPr>
            <a:r>
              <a:rPr lang="en-US" sz="1100" dirty="0"/>
              <a:t>Click </a:t>
            </a:r>
            <a:r>
              <a:rPr lang="en-US" sz="1100" b="1" dirty="0"/>
              <a:t>Select</a:t>
            </a:r>
            <a:r>
              <a:rPr lang="en-US" sz="1100" dirty="0"/>
              <a:t>.</a:t>
            </a:r>
          </a:p>
          <a:p>
            <a:pPr marL="228600" indent="-228600">
              <a:buFont typeface="+mj-lt"/>
              <a:buAutoNum type="arabicPeriod"/>
            </a:pPr>
            <a:r>
              <a:rPr lang="en-US" sz="1100" dirty="0"/>
              <a:t>Review the exam and scheduling details for accuracy, click </a:t>
            </a:r>
            <a:r>
              <a:rPr lang="en-US" sz="1100" b="1" dirty="0"/>
              <a:t>Checkout</a:t>
            </a:r>
            <a:r>
              <a:rPr lang="en-US" sz="1100" dirty="0"/>
              <a:t>.</a:t>
            </a:r>
          </a:p>
          <a:p>
            <a:pPr marL="228600" indent="-228600">
              <a:buFont typeface="+mj-lt"/>
              <a:buAutoNum type="arabicPeriod"/>
            </a:pPr>
            <a:r>
              <a:rPr lang="en-US" sz="1100" dirty="0"/>
              <a:t>Enter your payment type. You can enter a voucher/coupon code and/or credit card.</a:t>
            </a:r>
          </a:p>
          <a:p>
            <a:pPr marL="228600" indent="-228600">
              <a:buFont typeface="+mj-lt"/>
              <a:buAutoNum type="arabicPeriod"/>
            </a:pPr>
            <a:r>
              <a:rPr lang="en-US" sz="1100" dirty="0"/>
              <a:t>Click </a:t>
            </a:r>
            <a:r>
              <a:rPr lang="en-US" sz="1100" b="1" dirty="0"/>
              <a:t>Submit</a:t>
            </a:r>
            <a:r>
              <a:rPr lang="en-US" sz="1100" dirty="0"/>
              <a:t>.</a:t>
            </a:r>
          </a:p>
          <a:p>
            <a:pPr marL="228600" indent="-228600">
              <a:buFont typeface="+mj-lt"/>
              <a:buAutoNum type="arabicPeriod"/>
            </a:pPr>
            <a:r>
              <a:rPr lang="en-US" sz="1100" dirty="0"/>
              <a:t>You will see a purchase confirmation screen. Click </a:t>
            </a:r>
            <a:r>
              <a:rPr lang="en-US" sz="1100" b="1" dirty="0"/>
              <a:t>Done</a:t>
            </a:r>
            <a:r>
              <a:rPr lang="en-US" sz="1100" dirty="0"/>
              <a:t>.</a:t>
            </a:r>
          </a:p>
          <a:p>
            <a:pPr marL="228600" indent="-228600">
              <a:buFont typeface="+mj-lt"/>
              <a:buAutoNum type="arabicPeriod"/>
            </a:pPr>
            <a:r>
              <a:rPr lang="en-US" sz="1100" dirty="0"/>
              <a:t>An email confirming your purchase and registration will be sent to you.</a:t>
            </a:r>
          </a:p>
          <a:p>
            <a:endParaRPr lang="en-US" dirty="0"/>
          </a:p>
        </p:txBody>
      </p:sp>
      <p:sp>
        <p:nvSpPr>
          <p:cNvPr id="4" name="Footer Placeholder 3"/>
          <p:cNvSpPr>
            <a:spLocks noGrp="1"/>
          </p:cNvSpPr>
          <p:nvPr>
            <p:ph type="ftr" sz="quarter" idx="10"/>
          </p:nvPr>
        </p:nvSpPr>
        <p:spPr/>
        <p:txBody>
          <a:bodyPr/>
          <a:lstStyle/>
          <a:p>
            <a:r>
              <a:rPr lang="en-US" sz="900">
                <a:solidFill>
                  <a:prstClr val="black"/>
                </a:solidFill>
                <a:latin typeface="Salesforce Sans" panose="020B0505020202020203" pitchFamily="34" charset="0"/>
              </a:rPr>
              <a:t>© Copyright 2016 salesforce.com, inc.</a:t>
            </a:r>
            <a:endParaRPr lang="en-US" sz="9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solidFill>
                  <a:prstClr val="black"/>
                </a:solidFill>
              </a:rPr>
              <a:pPr algn="ctr"/>
              <a:t>533</a:t>
            </a:fld>
            <a:endParaRPr lang="en-US" sz="900" dirty="0">
              <a:solidFill>
                <a:prstClr val="black"/>
              </a:solidFill>
            </a:endParaRPr>
          </a:p>
        </p:txBody>
      </p:sp>
      <p:sp>
        <p:nvSpPr>
          <p:cNvPr id="6" name="Header Placeholder 5"/>
          <p:cNvSpPr>
            <a:spLocks noGrp="1"/>
          </p:cNvSpPr>
          <p:nvPr>
            <p:ph type="hdr" sz="quarter" idx="12"/>
          </p:nvPr>
        </p:nvSpPr>
        <p:spPr/>
        <p:txBody>
          <a:bodyPr/>
          <a:lstStyle/>
          <a:p>
            <a:pPr algn="r"/>
            <a:r>
              <a:rPr lang="en-GB" sz="900">
                <a:solidFill>
                  <a:prstClr val="black"/>
                </a:solidFill>
                <a:latin typeface="Salesforce Sans" panose="020B0505020202020203" pitchFamily="34" charset="0"/>
              </a:rPr>
              <a:t>Administration Essentials for New Admins</a:t>
            </a:r>
            <a:endParaRPr lang="en-US" sz="900" dirty="0">
              <a:solidFill>
                <a:prstClr val="black"/>
              </a:solidFill>
              <a:latin typeface="Salesforce Sans" panose="020B0505020202020203" pitchFamily="34" charset="0"/>
            </a:endParaRPr>
          </a:p>
        </p:txBody>
      </p:sp>
    </p:spTree>
    <p:extLst>
      <p:ext uri="{BB962C8B-B14F-4D97-AF65-F5344CB8AC3E}">
        <p14:creationId xmlns:p14="http://schemas.microsoft.com/office/powerpoint/2010/main" val="4134720265"/>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txBox="1">
            <a:spLocks noGrp="1"/>
          </p:cNvSpPr>
          <p:nvPr>
            <p:ph type="body" idx="1"/>
          </p:nvPr>
        </p:nvSpPr>
        <p:spPr>
          <a:xfrm>
            <a:off x="425726" y="4560569"/>
            <a:ext cx="6463748" cy="4320539"/>
          </a:xfrm>
          <a:prstGeom prst="rect">
            <a:avLst/>
          </a:prstGeom>
        </p:spPr>
        <p:txBody>
          <a:bodyPr lIns="94835" tIns="94835" rIns="94835" bIns="94835" anchor="t" anchorCtr="0">
            <a:noAutofit/>
          </a:bodyPr>
          <a:lstStyle/>
          <a:p>
            <a:pPr>
              <a:spcBef>
                <a:spcPts val="0"/>
              </a:spcBef>
            </a:pPr>
            <a:endParaRPr dirty="0"/>
          </a:p>
        </p:txBody>
      </p:sp>
      <p:sp>
        <p:nvSpPr>
          <p:cNvPr id="670" name="Shape 67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66231287"/>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txBox="1">
            <a:spLocks noGrp="1"/>
          </p:cNvSpPr>
          <p:nvPr>
            <p:ph type="body" idx="1"/>
          </p:nvPr>
        </p:nvSpPr>
        <p:spPr>
          <a:xfrm>
            <a:off x="425726" y="4560569"/>
            <a:ext cx="6463748" cy="4320539"/>
          </a:xfrm>
          <a:prstGeom prst="rect">
            <a:avLst/>
          </a:prstGeom>
        </p:spPr>
        <p:txBody>
          <a:bodyPr lIns="94835" tIns="94835" rIns="94835" bIns="94835" anchor="t" anchorCtr="0">
            <a:noAutofit/>
          </a:bodyPr>
          <a:lstStyle/>
          <a:p>
            <a:pPr>
              <a:spcBef>
                <a:spcPts val="0"/>
              </a:spcBef>
            </a:pPr>
            <a:endParaRPr dirty="0"/>
          </a:p>
        </p:txBody>
      </p:sp>
      <p:sp>
        <p:nvSpPr>
          <p:cNvPr id="678" name="Shape 678"/>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091055"/>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685" name="Shape 685"/>
          <p:cNvSpPr txBox="1">
            <a:spLocks noGrp="1"/>
          </p:cNvSpPr>
          <p:nvPr>
            <p:ph type="body" idx="1"/>
          </p:nvPr>
        </p:nvSpPr>
        <p:spPr>
          <a:xfrm>
            <a:off x="425726" y="4560569"/>
            <a:ext cx="6463748" cy="4320539"/>
          </a:xfrm>
          <a:prstGeom prst="rect">
            <a:avLst/>
          </a:prstGeom>
          <a:noFill/>
          <a:ln>
            <a:noFill/>
          </a:ln>
        </p:spPr>
        <p:txBody>
          <a:bodyPr lIns="96650" tIns="48312" rIns="96650" bIns="48312" anchor="t" anchorCtr="0">
            <a:noAutofit/>
          </a:bodyPr>
          <a:lstStyle/>
          <a:p>
            <a:pPr>
              <a:spcBef>
                <a:spcPts val="0"/>
              </a:spcBef>
              <a:buClr>
                <a:schemeClr val="dk1"/>
              </a:buClr>
              <a:buSzPct val="25000"/>
            </a:pPr>
            <a:r>
              <a:rPr lang="en-US" dirty="0">
                <a:solidFill>
                  <a:schemeClr val="dk1"/>
                </a:solidFill>
                <a:ea typeface="Arial"/>
                <a:cs typeface="Arial"/>
                <a:sym typeface="Arial"/>
              </a:rPr>
              <a:t>A timer is available so you can track how much time you have left in your exam. If time runs out, the exam will be automatically submitted and you will be scored on all questions that you answered.</a:t>
            </a:r>
          </a:p>
          <a:p>
            <a:pPr>
              <a:spcBef>
                <a:spcPts val="0"/>
              </a:spcBef>
              <a:buClr>
                <a:schemeClr val="dk1"/>
              </a:buClr>
            </a:pPr>
            <a:endParaRPr dirty="0">
              <a:solidFill>
                <a:schemeClr val="dk1"/>
              </a:solidFill>
              <a:ea typeface="Arial"/>
              <a:cs typeface="Arial"/>
              <a:sym typeface="Arial"/>
            </a:endParaRPr>
          </a:p>
          <a:p>
            <a:pPr>
              <a:spcBef>
                <a:spcPts val="0"/>
              </a:spcBef>
              <a:buClr>
                <a:schemeClr val="dk1"/>
              </a:buClr>
              <a:buSzPct val="25000"/>
            </a:pPr>
            <a:r>
              <a:rPr lang="en-US" dirty="0">
                <a:solidFill>
                  <a:schemeClr val="dk1"/>
                </a:solidFill>
                <a:ea typeface="Arial"/>
                <a:cs typeface="Arial"/>
                <a:sym typeface="Arial"/>
              </a:rPr>
              <a:t>You can mark a question for later review.  When you select ‘Review All’ or you have reached the end of the exam, you can see a list of all exam questions and all questions you marked for review will have an asterisk (*) next to it.  Marking a question for review is great for tough questions which you want to review later if time permits; your results will not be penalized for any questions that you have marked for review.</a:t>
            </a:r>
          </a:p>
          <a:p>
            <a:pPr>
              <a:spcBef>
                <a:spcPts val="0"/>
              </a:spcBef>
              <a:buClr>
                <a:schemeClr val="dk1"/>
              </a:buClr>
            </a:pPr>
            <a:endParaRPr dirty="0">
              <a:solidFill>
                <a:schemeClr val="dk1"/>
              </a:solidFill>
              <a:ea typeface="Arial"/>
              <a:cs typeface="Arial"/>
              <a:sym typeface="Arial"/>
            </a:endParaRPr>
          </a:p>
        </p:txBody>
      </p:sp>
    </p:spTree>
    <p:extLst>
      <p:ext uri="{BB962C8B-B14F-4D97-AF65-F5344CB8AC3E}">
        <p14:creationId xmlns:p14="http://schemas.microsoft.com/office/powerpoint/2010/main" val="2458238691"/>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696" name="Shape 696"/>
          <p:cNvSpPr txBox="1">
            <a:spLocks noGrp="1"/>
          </p:cNvSpPr>
          <p:nvPr>
            <p:ph type="body" idx="1"/>
          </p:nvPr>
        </p:nvSpPr>
        <p:spPr>
          <a:xfrm>
            <a:off x="425726" y="4560569"/>
            <a:ext cx="6463748" cy="4320539"/>
          </a:xfrm>
          <a:prstGeom prst="rect">
            <a:avLst/>
          </a:prstGeom>
          <a:noFill/>
          <a:ln>
            <a:noFill/>
          </a:ln>
        </p:spPr>
        <p:txBody>
          <a:bodyPr lIns="96650" tIns="48312" rIns="96650" bIns="48312" anchor="t" anchorCtr="0">
            <a:noAutofit/>
          </a:bodyPr>
          <a:lstStyle/>
          <a:p>
            <a:pPr>
              <a:spcBef>
                <a:spcPts val="0"/>
              </a:spcBef>
              <a:buClr>
                <a:schemeClr val="dk1"/>
              </a:buClr>
              <a:buSzPct val="25000"/>
            </a:pPr>
            <a:r>
              <a:rPr lang="en-US" dirty="0">
                <a:solidFill>
                  <a:schemeClr val="dk1"/>
                </a:solidFill>
                <a:ea typeface="Arial"/>
                <a:cs typeface="Arial"/>
                <a:sym typeface="Arial"/>
              </a:rPr>
              <a:t>The Review All page will show you a list of all questions, your selected answer, and if you marked it for review, an asterisk (*) will display.  You can click on any question to navigate directly to it.  As a reminder, if your time runs out, your exam will automatically be submitted and you will no longer be able to access your questions or the review all page.</a:t>
            </a:r>
          </a:p>
          <a:p>
            <a:pPr>
              <a:spcBef>
                <a:spcPts val="0"/>
              </a:spcBef>
              <a:buClr>
                <a:schemeClr val="dk1"/>
              </a:buClr>
            </a:pPr>
            <a:endParaRPr dirty="0">
              <a:solidFill>
                <a:schemeClr val="dk1"/>
              </a:solidFill>
              <a:ea typeface="Arial"/>
              <a:cs typeface="Arial"/>
              <a:sym typeface="Arial"/>
            </a:endParaRPr>
          </a:p>
        </p:txBody>
      </p:sp>
    </p:spTree>
    <p:extLst>
      <p:ext uri="{BB962C8B-B14F-4D97-AF65-F5344CB8AC3E}">
        <p14:creationId xmlns:p14="http://schemas.microsoft.com/office/powerpoint/2010/main" val="3409552957"/>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txBox="1">
            <a:spLocks noGrp="1"/>
          </p:cNvSpPr>
          <p:nvPr>
            <p:ph type="body" idx="1"/>
          </p:nvPr>
        </p:nvSpPr>
        <p:spPr>
          <a:xfrm>
            <a:off x="425726" y="4560569"/>
            <a:ext cx="6463748" cy="4320539"/>
          </a:xfrm>
          <a:prstGeom prst="rect">
            <a:avLst/>
          </a:prstGeom>
        </p:spPr>
        <p:txBody>
          <a:bodyPr lIns="94835" tIns="94835" rIns="94835" bIns="94835" anchor="t" anchorCtr="0">
            <a:noAutofit/>
          </a:bodyPr>
          <a:lstStyle/>
          <a:p>
            <a:pPr>
              <a:spcBef>
                <a:spcPts val="0"/>
              </a:spcBef>
            </a:pPr>
            <a:endParaRPr dirty="0"/>
          </a:p>
        </p:txBody>
      </p:sp>
      <p:sp>
        <p:nvSpPr>
          <p:cNvPr id="704" name="Shape 704"/>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5860874"/>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660" name="Shape 660"/>
          <p:cNvSpPr txBox="1">
            <a:spLocks noGrp="1"/>
          </p:cNvSpPr>
          <p:nvPr>
            <p:ph type="body" idx="1"/>
          </p:nvPr>
        </p:nvSpPr>
        <p:spPr>
          <a:xfrm>
            <a:off x="425726" y="4560569"/>
            <a:ext cx="6463748" cy="4320539"/>
          </a:xfrm>
          <a:prstGeom prst="rect">
            <a:avLst/>
          </a:prstGeom>
          <a:noFill/>
          <a:ln>
            <a:noFill/>
          </a:ln>
        </p:spPr>
        <p:txBody>
          <a:bodyPr lIns="96650" tIns="48312" rIns="96650" bIns="48312" anchor="t" anchorCtr="0">
            <a:noAutofit/>
          </a:bodyPr>
          <a:lstStyle/>
          <a:p>
            <a:pPr>
              <a:spcBef>
                <a:spcPts val="0"/>
              </a:spcBef>
              <a:buClr>
                <a:schemeClr val="dk1"/>
              </a:buClr>
              <a:buSzPct val="25000"/>
            </a:pPr>
            <a:r>
              <a:rPr lang="en-US" dirty="0">
                <a:solidFill>
                  <a:schemeClr val="dk1"/>
                </a:solidFill>
                <a:ea typeface="Arial"/>
                <a:cs typeface="Arial"/>
                <a:sym typeface="Arial"/>
              </a:rPr>
              <a:t>Once you earn a credential, you’re invited to join the Salesforce.com Certified Professionals Success Communities group!</a:t>
            </a:r>
          </a:p>
          <a:p>
            <a:pPr marL="0" lvl="1" indent="0">
              <a:buClr>
                <a:schemeClr val="dk1"/>
              </a:buClr>
              <a:buSzPct val="25000"/>
              <a:buNone/>
            </a:pPr>
            <a:r>
              <a:rPr lang="en-US" sz="1200" dirty="0">
                <a:solidFill>
                  <a:schemeClr val="dk1"/>
                </a:solidFill>
                <a:latin typeface="Salesforce Sans" panose="020B0505020202020203" pitchFamily="34" charset="0"/>
                <a:ea typeface="Arial"/>
                <a:cs typeface="Arial"/>
                <a:sym typeface="Arial"/>
              </a:rPr>
              <a:t>Collaborate with experts, get your questions answered, and share your expertise.</a:t>
            </a:r>
          </a:p>
          <a:p>
            <a:pPr>
              <a:spcBef>
                <a:spcPts val="0"/>
              </a:spcBef>
              <a:buClr>
                <a:schemeClr val="dk1"/>
              </a:buClr>
            </a:pPr>
            <a:endParaRPr dirty="0">
              <a:solidFill>
                <a:schemeClr val="dk1"/>
              </a:solidFill>
              <a:ea typeface="Arial"/>
              <a:cs typeface="Arial"/>
              <a:sym typeface="Arial"/>
            </a:endParaRPr>
          </a:p>
          <a:p>
            <a:pPr>
              <a:spcBef>
                <a:spcPts val="0"/>
              </a:spcBef>
              <a:buClr>
                <a:schemeClr val="dk1"/>
              </a:buClr>
            </a:pPr>
            <a:endParaRPr dirty="0">
              <a:solidFill>
                <a:schemeClr val="dk1"/>
              </a:solidFill>
              <a:ea typeface="Arial"/>
              <a:cs typeface="Arial"/>
              <a:sym typeface="Arial"/>
            </a:endParaRPr>
          </a:p>
          <a:p>
            <a:pPr>
              <a:spcBef>
                <a:spcPts val="0"/>
              </a:spcBef>
              <a:buClr>
                <a:schemeClr val="dk1"/>
              </a:buClr>
            </a:pPr>
            <a:endParaRPr dirty="0">
              <a:solidFill>
                <a:schemeClr val="dk1"/>
              </a:solidFill>
              <a:ea typeface="Arial"/>
              <a:cs typeface="Arial"/>
              <a:sym typeface="Arial"/>
            </a:endParaRPr>
          </a:p>
        </p:txBody>
      </p:sp>
    </p:spTree>
    <p:extLst>
      <p:ext uri="{BB962C8B-B14F-4D97-AF65-F5344CB8AC3E}">
        <p14:creationId xmlns:p14="http://schemas.microsoft.com/office/powerpoint/2010/main" val="4087730740"/>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652" name="Shape 652"/>
          <p:cNvSpPr txBox="1">
            <a:spLocks noGrp="1"/>
          </p:cNvSpPr>
          <p:nvPr>
            <p:ph type="body" idx="1"/>
          </p:nvPr>
        </p:nvSpPr>
        <p:spPr>
          <a:xfrm>
            <a:off x="425726" y="4560569"/>
            <a:ext cx="6463748" cy="4320539"/>
          </a:xfrm>
          <a:prstGeom prst="rect">
            <a:avLst/>
          </a:prstGeom>
          <a:noFill/>
          <a:ln>
            <a:noFill/>
          </a:ln>
        </p:spPr>
        <p:txBody>
          <a:bodyPr lIns="96650" tIns="48312" rIns="96650" bIns="48312" anchor="t" anchorCtr="0">
            <a:noAutofit/>
          </a:bodyPr>
          <a:lstStyle/>
          <a:p>
            <a:pPr>
              <a:spcBef>
                <a:spcPts val="0"/>
              </a:spcBef>
              <a:buClr>
                <a:schemeClr val="dk1"/>
              </a:buClr>
              <a:buSzPct val="25000"/>
            </a:pPr>
            <a:r>
              <a:rPr lang="en-US" dirty="0">
                <a:solidFill>
                  <a:schemeClr val="dk1"/>
                </a:solidFill>
                <a:ea typeface="Arial"/>
                <a:cs typeface="Arial"/>
                <a:sym typeface="Arial"/>
              </a:rPr>
              <a:t>Public networks for collaboration on Training and Cert. The training and certification group in Community is the public-facing one.  We will discuss the Certified Professionals group on another slide.</a:t>
            </a:r>
          </a:p>
          <a:p>
            <a:pPr>
              <a:spcBef>
                <a:spcPts val="0"/>
              </a:spcBef>
              <a:buClr>
                <a:schemeClr val="dk1"/>
              </a:buClr>
            </a:pPr>
            <a:endParaRPr dirty="0">
              <a:solidFill>
                <a:schemeClr val="dk1"/>
              </a:solidFill>
              <a:ea typeface="Arial"/>
              <a:cs typeface="Arial"/>
              <a:sym typeface="Arial"/>
            </a:endParaRPr>
          </a:p>
        </p:txBody>
      </p:sp>
    </p:spTree>
    <p:extLst>
      <p:ext uri="{BB962C8B-B14F-4D97-AF65-F5344CB8AC3E}">
        <p14:creationId xmlns:p14="http://schemas.microsoft.com/office/powerpoint/2010/main" val="261741314"/>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542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521885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2212540"/>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543</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233222606"/>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chemeClr val="tx1"/>
                </a:solidFill>
                <a:ea typeface="Arial" pitchFamily="-112" charset="0"/>
                <a:cs typeface="Arial" pitchFamily="-112" charset="0"/>
                <a:sym typeface="Arial" pitchFamily="-112" charset="0"/>
              </a:rPr>
              <a:t>Teaching Points</a:t>
            </a:r>
            <a:endParaRPr lang="en-US" dirty="0">
              <a:solidFill>
                <a:schemeClr val="tx1"/>
              </a:solidFill>
            </a:endParaRPr>
          </a:p>
          <a:p>
            <a:pPr>
              <a:spcBef>
                <a:spcPts val="423"/>
              </a:spcBef>
            </a:pPr>
            <a:endParaRPr lang="en-US"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Extra Material</a:t>
            </a:r>
          </a:p>
          <a:p>
            <a:pPr>
              <a:spcBef>
                <a:spcPts val="423"/>
              </a:spcBef>
            </a:pPr>
            <a:r>
              <a:rPr lang="en-US" sz="1100" dirty="0">
                <a:solidFill>
                  <a:schemeClr val="tx1"/>
                </a:solidFill>
              </a:rPr>
              <a:t>For information about the number of custom tabs, objects, and fields you can create in your edition, search Help &amp; Training for “</a:t>
            </a:r>
            <a:r>
              <a:rPr lang="en-US" b="0" dirty="0">
                <a:solidFill>
                  <a:schemeClr val="tx1"/>
                </a:solidFill>
              </a:rPr>
              <a:t>Salesforce Editions and Limits.”</a:t>
            </a:r>
            <a:endParaRPr lang="en-US" dirty="0">
              <a:solidFill>
                <a:schemeClr val="tx1"/>
              </a:solidFill>
              <a:ea typeface="Arial" pitchFamily="-112" charset="0"/>
              <a:cs typeface="Arial" pitchFamily="-112" charset="0"/>
              <a:sym typeface="Arial" pitchFamily="-112" charset="0"/>
            </a:endParaRPr>
          </a:p>
          <a:p>
            <a:pPr>
              <a:spcBef>
                <a:spcPts val="423"/>
              </a:spcBef>
            </a:pPr>
            <a:endParaRPr lang="en-US" b="1" dirty="0">
              <a:solidFill>
                <a:schemeClr val="tx1"/>
              </a:solidFill>
              <a:ea typeface="Arial" pitchFamily="-112" charset="0"/>
              <a:cs typeface="Arial" pitchFamily="-112" charset="0"/>
              <a:sym typeface="Arial" pitchFamily="-112" charset="0"/>
            </a:endParaRPr>
          </a:p>
          <a:p>
            <a:pPr>
              <a:spcBef>
                <a:spcPts val="423"/>
              </a:spcBef>
            </a:pPr>
            <a:r>
              <a:rPr lang="en-US" b="1" dirty="0">
                <a:solidFill>
                  <a:schemeClr val="tx1"/>
                </a:solidFill>
                <a:ea typeface="Arial" pitchFamily="-112" charset="0"/>
                <a:cs typeface="Arial" pitchFamily="-112" charset="0"/>
                <a:sym typeface="Arial" pitchFamily="-112" charset="0"/>
              </a:rPr>
              <a:t>Suggestions</a:t>
            </a:r>
          </a:p>
          <a:p>
            <a:pPr marL="0" marR="0" indent="0" algn="l" defTabSz="914400" rtl="0" eaLnBrk="1" fontAlgn="auto" latinLnBrk="0" hangingPunct="1">
              <a:lnSpc>
                <a:spcPct val="100000"/>
              </a:lnSpc>
              <a:spcBef>
                <a:spcPts val="443"/>
              </a:spcBef>
              <a:spcAft>
                <a:spcPts val="0"/>
              </a:spcAft>
              <a:buClr>
                <a:srgbClr val="000000"/>
              </a:buClr>
              <a:buSzTx/>
              <a:buFont typeface="Arial" pitchFamily="-112" charset="0"/>
              <a:buNone/>
              <a:tabLst/>
              <a:defRPr/>
            </a:pPr>
            <a:r>
              <a:rPr lang="en-US" b="0" dirty="0">
                <a:solidFill>
                  <a:schemeClr val="tx1"/>
                </a:solidFill>
              </a:rPr>
              <a:t>This</a:t>
            </a:r>
            <a:r>
              <a:rPr lang="en-US" b="0" baseline="0" dirty="0">
                <a:solidFill>
                  <a:schemeClr val="tx1"/>
                </a:solidFill>
              </a:rPr>
              <a:t> is a high-level introduction of the AppExchange. The Premier Training course “</a:t>
            </a:r>
            <a:r>
              <a:rPr lang="en-GB" b="0" baseline="0" dirty="0">
                <a:solidFill>
                  <a:schemeClr val="tx1"/>
                </a:solidFill>
              </a:rPr>
              <a:t>Administration Essentials</a:t>
            </a:r>
            <a:r>
              <a:rPr lang="en-US" b="0" baseline="0" dirty="0">
                <a:solidFill>
                  <a:schemeClr val="tx1"/>
                </a:solidFill>
              </a:rPr>
              <a:t> for Experienced Admins” covers the AppExchange in more detail.</a:t>
            </a:r>
            <a:endParaRPr lang="en-US" dirty="0">
              <a:solidFill>
                <a:schemeClr val="tx1"/>
              </a:solidFill>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544</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789213829"/>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a:noFill/>
          <a:ln w="12700">
            <a:solidFill>
              <a:prstClr val="black"/>
            </a:solidFill>
          </a:ln>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sz="1000" b="1" dirty="0">
                <a:solidFill>
                  <a:schemeClr val="tx1"/>
                </a:solidFill>
                <a:ea typeface="Arial" pitchFamily="-112" charset="0"/>
                <a:cs typeface="Arial" pitchFamily="-112" charset="0"/>
                <a:sym typeface="Arial" pitchFamily="-112" charset="0"/>
              </a:rPr>
              <a:t>Teaching Points</a:t>
            </a:r>
            <a:endParaRPr lang="en-US" sz="1000" dirty="0">
              <a:solidFill>
                <a:schemeClr val="tx1"/>
              </a:solidFill>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baseline="0" dirty="0">
                <a:solidFill>
                  <a:schemeClr val="tx1"/>
                </a:solidFill>
                <a:latin typeface="Salesforce Sans" panose="020B0505020202020203" pitchFamily="34" charset="0"/>
              </a:rPr>
              <a:t>If the sales or support teams need additional reports and dashboards, you can download and customize dashboards and reports from t</a:t>
            </a:r>
            <a:r>
              <a:rPr lang="en-US" sz="1000" dirty="0">
                <a:solidFill>
                  <a:schemeClr val="tx1"/>
                </a:solidFill>
                <a:latin typeface="Salesforce Sans" panose="020B0505020202020203" pitchFamily="34" charset="0"/>
              </a:rPr>
              <a:t>he AppExchange.</a:t>
            </a:r>
            <a:endParaRPr lang="en-US" sz="1000" b="0" baseline="0" dirty="0">
              <a:solidFill>
                <a:schemeClr val="tx1"/>
              </a:solidFill>
              <a:latin typeface="Salesforce Sans" panose="020B0505020202020203" pitchFamily="34" charset="0"/>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endParaRPr lang="en-US" sz="1000" b="0" baseline="0" dirty="0">
              <a:solidFill>
                <a:schemeClr val="tx1"/>
              </a:solidFill>
              <a:latin typeface="Salesforce Sans" panose="020B0505020202020203" pitchFamily="34" charset="0"/>
            </a:endParaRPr>
          </a:p>
          <a:p>
            <a:pPr marL="0" marR="0" lvl="1" indent="0" algn="l" defTabSz="914400" rtl="0" eaLnBrk="1" fontAlgn="auto" latinLnBrk="0" hangingPunct="1">
              <a:lnSpc>
                <a:spcPct val="100000"/>
              </a:lnSpc>
              <a:spcBef>
                <a:spcPts val="423"/>
              </a:spcBef>
              <a:spcAft>
                <a:spcPts val="0"/>
              </a:spcAft>
              <a:buClr>
                <a:srgbClr val="000000"/>
              </a:buClr>
              <a:buSzTx/>
              <a:buFont typeface="Arial" pitchFamily="-112" charset="0"/>
              <a:buNone/>
              <a:tabLst/>
              <a:defRPr/>
            </a:pPr>
            <a:r>
              <a:rPr lang="en-US" sz="1000" b="0" baseline="0" dirty="0">
                <a:solidFill>
                  <a:schemeClr val="tx1"/>
                </a:solidFill>
                <a:latin typeface="Salesforce Sans" panose="020B0505020202020203" pitchFamily="34" charset="0"/>
              </a:rPr>
              <a:t>To help measure customer satisfaction, the AppExchange</a:t>
            </a:r>
            <a:r>
              <a:rPr lang="en-US" sz="1000" b="1" i="1" baseline="0" dirty="0">
                <a:solidFill>
                  <a:schemeClr val="tx1"/>
                </a:solidFill>
                <a:latin typeface="Salesforce Sans" panose="020B0505020202020203" pitchFamily="34" charset="0"/>
              </a:rPr>
              <a:t> </a:t>
            </a:r>
            <a:r>
              <a:rPr lang="en-US" sz="1000" baseline="0" dirty="0">
                <a:solidFill>
                  <a:schemeClr val="tx1"/>
                </a:solidFill>
                <a:latin typeface="Salesforce Sans" panose="020B0505020202020203" pitchFamily="34" charset="0"/>
              </a:rPr>
              <a:t>provides solutions that integrate surveys into Salesforce. For example, Noah can use these surveys to poll customers on their satisfaction with AW Computing’s support. For the experienced admin, custom report types can then be used to measure customer satisfaction levels based on survey data.</a:t>
            </a:r>
            <a:endParaRPr lang="en-US" sz="1000" kern="0" dirty="0">
              <a:solidFill>
                <a:schemeClr val="tx1"/>
              </a:solidFill>
              <a:latin typeface="Salesforce Sans" panose="020B0505020202020203" pitchFamily="34" charset="0"/>
            </a:endParaRP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Extra Material</a:t>
            </a:r>
          </a:p>
          <a:p>
            <a:pPr>
              <a:spcBef>
                <a:spcPts val="423"/>
              </a:spcBef>
            </a:pPr>
            <a:endParaRPr lang="en-US" sz="1000" dirty="0">
              <a:solidFill>
                <a:schemeClr val="tx1"/>
              </a:solidFill>
              <a:ea typeface="Arial" pitchFamily="-112" charset="0"/>
              <a:cs typeface="Arial" pitchFamily="-112" charset="0"/>
              <a:sym typeface="Arial" pitchFamily="-112" charset="0"/>
            </a:endParaRPr>
          </a:p>
          <a:p>
            <a:pPr>
              <a:spcBef>
                <a:spcPts val="423"/>
              </a:spcBef>
            </a:pPr>
            <a:r>
              <a:rPr lang="en-US" sz="1000" b="1" dirty="0">
                <a:solidFill>
                  <a:schemeClr val="tx1"/>
                </a:solidFill>
                <a:ea typeface="Arial" pitchFamily="-112" charset="0"/>
                <a:cs typeface="Arial" pitchFamily="-112" charset="0"/>
                <a:sym typeface="Arial" pitchFamily="-112" charset="0"/>
              </a:rPr>
              <a:t>Suggestions</a:t>
            </a:r>
            <a:endParaRPr lang="en-GB" sz="1000" dirty="0">
              <a:solidFill>
                <a:schemeClr val="tx1"/>
              </a:solidFill>
            </a:endParaRPr>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545</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19830339"/>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bwMode="auto">
          <a:xfrm>
            <a:off x="458788" y="720725"/>
            <a:ext cx="6397625" cy="3598863"/>
          </a:xfrm>
          <a:prstGeom prst="rect">
            <a:avLst/>
          </a:prstGeom>
          <a:noFill/>
          <a:ln w="12700">
            <a:solidFill>
              <a:srgbClr val="000000"/>
            </a:solidFill>
            <a:miter lim="800000"/>
            <a:headEnd/>
            <a:tailEnd/>
          </a:ln>
        </p:spPr>
      </p:sp>
      <p:sp>
        <p:nvSpPr>
          <p:cNvPr id="90115" name="Notes Placeholder 2"/>
          <p:cNvSpPr>
            <a:spLocks noGrp="1"/>
          </p:cNvSpPr>
          <p:nvPr>
            <p:ph type="body" idx="1"/>
          </p:nvPr>
        </p:nvSpPr>
        <p:spPr>
          <a:xfrm>
            <a:off x="406401" y="4800600"/>
            <a:ext cx="6502400" cy="4249712"/>
          </a:xfrm>
          <a:prstGeom prst="rect">
            <a:avLst/>
          </a:prstGeom>
          <a:noFill/>
          <a:ln/>
        </p:spPr>
        <p:txBody>
          <a:bodyPr/>
          <a:lstStyle/>
          <a:p>
            <a:pPr defTabSz="981334">
              <a:spcBef>
                <a:spcPts val="0"/>
              </a:spcBef>
              <a:buClrTx/>
              <a:defRPr/>
            </a:pPr>
            <a:r>
              <a:rPr lang="en-US" b="1" dirty="0"/>
              <a:t>Teaching Points</a:t>
            </a:r>
          </a:p>
          <a:p>
            <a:pPr defTabSz="981334">
              <a:spcBef>
                <a:spcPts val="0"/>
              </a:spcBef>
              <a:buClrTx/>
              <a:defRPr/>
            </a:pPr>
            <a:endParaRPr lang="en-US"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5"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6"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546</a:t>
            </a:fld>
            <a:endParaRPr lang="en-US" sz="900" dirty="0"/>
          </a:p>
        </p:txBody>
      </p:sp>
      <p:sp>
        <p:nvSpPr>
          <p:cNvPr id="7"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369112081"/>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460375"/>
            <a:ext cx="7478713" cy="4206875"/>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547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latin typeface="Salesforce Sans" panose="020B0505020202020203" pitchFamily="34" charset="0"/>
              </a:rPr>
              <a:t>Administration Essentials for Experienced </a:t>
            </a:r>
            <a:r>
              <a:rPr lang="en-US"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19342489"/>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2013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solidFill>
                  <a:prstClr val="black"/>
                </a:solidFill>
              </a:rPr>
              <a:pPr algn="ctr"/>
              <a:t>548</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latin typeface="Salesforce Sans" panose="020B0505020202020203" pitchFamily="34" charset="0"/>
              </a:rPr>
              <a:t>Course Title Goes Here</a:t>
            </a:r>
          </a:p>
        </p:txBody>
      </p:sp>
    </p:spTree>
    <p:extLst>
      <p:ext uri="{BB962C8B-B14F-4D97-AF65-F5344CB8AC3E}">
        <p14:creationId xmlns:p14="http://schemas.microsoft.com/office/powerpoint/2010/main" val="1639086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56</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863139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5805032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58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11610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r>
              <a:rPr lang="en-US" baseline="0" dirty="0">
                <a:solidFill>
                  <a:srgbClr val="000000"/>
                </a:solidFill>
                <a:ea typeface="Arial" pitchFamily="-112" charset="0"/>
                <a:cs typeface="Arial" pitchFamily="-112" charset="0"/>
                <a:sym typeface="Arial" pitchFamily="-112" charset="0"/>
              </a:rPr>
              <a:t>The display of the converted amount in brackets on a record when the viewing user’s currency is different to that of the record (called </a:t>
            </a:r>
            <a:r>
              <a:rPr lang="en-GB" dirty="0"/>
              <a:t>Parenthetical Currency Conversion) </a:t>
            </a:r>
            <a:r>
              <a:rPr lang="en-US" baseline="0" dirty="0">
                <a:solidFill>
                  <a:srgbClr val="000000"/>
                </a:solidFill>
                <a:ea typeface="Arial" pitchFamily="-112" charset="0"/>
                <a:cs typeface="Arial" pitchFamily="-112" charset="0"/>
                <a:sym typeface="Arial" pitchFamily="-112" charset="0"/>
              </a:rPr>
              <a:t>can be disabled in Setup under Manage Currencies. </a:t>
            </a:r>
            <a:endParaRPr lang="en-GB"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59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688408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60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8158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endParaRPr lang="en-US" dirty="0">
              <a:solidFill>
                <a:schemeClr val="tx1"/>
              </a:solidFill>
            </a:endParaRP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33034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61</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4625615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62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399656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t>If you get questions regarding the automation of the exchange rate updates, you can search the </a:t>
            </a:r>
            <a:r>
              <a:rPr lang="en-US" dirty="0" err="1"/>
              <a:t>AppExchange</a:t>
            </a:r>
            <a:r>
              <a:rPr lang="en-US" dirty="0"/>
              <a:t> for “currency rate." You will see </a:t>
            </a:r>
            <a:r>
              <a:rPr lang="en-US" dirty="0" err="1"/>
              <a:t>AppExchange</a:t>
            </a:r>
            <a:r>
              <a:rPr lang="en-US" dirty="0"/>
              <a:t> apps whose sole purpose is that of updating currency rates. Since the </a:t>
            </a:r>
            <a:r>
              <a:rPr lang="en-US" dirty="0" err="1"/>
              <a:t>AppExchange</a:t>
            </a:r>
            <a:r>
              <a:rPr lang="en-US" dirty="0"/>
              <a:t> is introduced much later in the course, you may want to keep the intro to the </a:t>
            </a:r>
            <a:r>
              <a:rPr lang="en-US" dirty="0" err="1"/>
              <a:t>AppExchange</a:t>
            </a:r>
            <a:r>
              <a:rPr lang="en-US" dirty="0"/>
              <a:t> very general and brief. </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63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73199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64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98891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65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066720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66</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731904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67</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669110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a:spcBef>
                <a:spcPts val="423"/>
              </a:spcBef>
            </a:pPr>
            <a:r>
              <a:rPr lang="en-US" b="1" dirty="0">
                <a:solidFill>
                  <a:srgbClr val="000000"/>
                </a:solidFill>
                <a:ea typeface="Arial" pitchFamily="-112" charset="0"/>
                <a:cs typeface="Arial" pitchFamily="-112" charset="0"/>
                <a:sym typeface="Arial" pitchFamily="-112" charset="0"/>
              </a:rPr>
              <a:t>Teaching Points</a:t>
            </a:r>
            <a:endParaRPr lang="en-US" dirty="0"/>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Extra Material</a:t>
            </a:r>
          </a:p>
          <a:p>
            <a:pPr>
              <a:spcBef>
                <a:spcPts val="423"/>
              </a:spcBef>
            </a:pPr>
            <a:endParaRPr lang="en-US" dirty="0">
              <a:solidFill>
                <a:srgbClr val="000000"/>
              </a:solidFill>
              <a:ea typeface="Arial" pitchFamily="-112" charset="0"/>
              <a:cs typeface="Arial" pitchFamily="-112" charset="0"/>
              <a:sym typeface="Arial" pitchFamily="-112" charset="0"/>
            </a:endParaRPr>
          </a:p>
          <a:p>
            <a:pPr>
              <a:spcBef>
                <a:spcPts val="423"/>
              </a:spcBef>
            </a:pPr>
            <a:r>
              <a:rPr lang="en-US" b="1" dirty="0">
                <a:solidFill>
                  <a:srgbClr val="000000"/>
                </a:solidFill>
                <a:ea typeface="Arial" pitchFamily="-112" charset="0"/>
                <a:cs typeface="Arial" pitchFamily="-112" charset="0"/>
                <a:sym typeface="Arial" pitchFamily="-112" charset="0"/>
              </a:rPr>
              <a:t>Suggestions</a:t>
            </a:r>
          </a:p>
          <a:p>
            <a:pPr eaLnBrk="1" hangingPunct="1"/>
            <a:endParaRPr lang="en-US" dirty="0">
              <a:ea typeface="MS PGothic" charset="-128"/>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68</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972978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r>
              <a:rPr lang="en-GB" b="0" baseline="0" dirty="0">
                <a:solidFill>
                  <a:srgbClr val="000000"/>
                </a:solidFill>
                <a:ea typeface="Arial" pitchFamily="-112" charset="0"/>
                <a:cs typeface="Arial" pitchFamily="-112" charset="0"/>
                <a:sym typeface="Arial" pitchFamily="-112" charset="0"/>
              </a:rPr>
              <a:t>The Tab Bar Organizer </a:t>
            </a:r>
            <a:r>
              <a:rPr lang="en-GB" dirty="0"/>
              <a:t>dynamically determines how many tabs can display based on the width of the browser and adds a drop-down list from which users can select tabs which extend beyond.</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69</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8804699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70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2579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1299754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71</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3059529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763588"/>
            <a:ext cx="6835775" cy="3846512"/>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GB" dirty="0"/>
              <a:t>Things to point out about editing in enhanced lists:</a:t>
            </a:r>
          </a:p>
          <a:p>
            <a:pPr marL="245334" indent="-245334">
              <a:buAutoNum type="arabicPeriod"/>
            </a:pPr>
            <a:r>
              <a:rPr lang="en-GB" dirty="0"/>
              <a:t>Mass edit is not available when a list view contains records with different</a:t>
            </a:r>
            <a:r>
              <a:rPr lang="en-GB" baseline="0" dirty="0"/>
              <a:t> record types (the check boxes do not appear). You would need to add a filter to display only records of a single record type. (Record types are covered in module 5.)</a:t>
            </a:r>
          </a:p>
          <a:p>
            <a:pPr marL="245334" indent="-245334">
              <a:buAutoNum type="arabicPeriod"/>
            </a:pPr>
            <a:r>
              <a:rPr lang="en-GB" baseline="0" dirty="0"/>
              <a:t>Certain fields cannot be edited in list views, for example “life-cycle” fields such as Stage and Status.</a:t>
            </a:r>
          </a:p>
          <a:p>
            <a:pPr marL="245334" indent="-245334">
              <a:buAutoNum type="arabicPeriod"/>
            </a:pPr>
            <a:r>
              <a:rPr lang="en-GB" baseline="0" dirty="0"/>
              <a:t>Inline editing is NOT available in Lightning Experience. </a:t>
            </a:r>
            <a:endParaRPr lang="en-US" dirty="0"/>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72</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067696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t>Users don't need to know, see and understand every setting. They just need to know where to go to edit user interface settings. There's not enough time to show each and every feature.</a:t>
            </a:r>
          </a:p>
          <a:p>
            <a:r>
              <a:rPr lang="en-US" dirty="0"/>
              <a:t>Salesforce puts new UI changes in this list and does NOT turn them on automatically so that you, the admin, can be in control of how and when you roll out UI changes. You can send communication to your users, letting them know its coming and how to use it - another way to improve user satisfaction and adoption.</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73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4951440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74</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460461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pPr defTabSz="981334">
              <a:defRPr/>
            </a:pPr>
            <a:r>
              <a:rPr lang="en-US" b="1" dirty="0"/>
              <a:t>Teaching Points</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buFontTx/>
              <a:buNone/>
            </a:pPr>
            <a:endParaRPr lang="en-US" dirty="0">
              <a:ea typeface="MS PGothic" charset="-128"/>
              <a:cs typeface="Times New Roman" pitchFamily="18" charset="0"/>
            </a:endParaRPr>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75</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1100549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528638"/>
            <a:ext cx="7308850" cy="4111625"/>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100" b="1" dirty="0">
                <a:solidFill>
                  <a:srgbClr val="000000"/>
                </a:solidFill>
                <a:latin typeface="Arial" pitchFamily="-112" charset="0"/>
                <a:ea typeface="Arial" pitchFamily="-112" charset="0"/>
                <a:cs typeface="Arial" pitchFamily="-112" charset="0"/>
                <a:sym typeface="Arial" pitchFamily="-112" charset="0"/>
              </a:rPr>
              <a:t>Teaching Points</a:t>
            </a:r>
          </a:p>
          <a:p>
            <a:pPr defTabSz="914309">
              <a:defRPr/>
            </a:pPr>
            <a:r>
              <a:rPr lang="en-US" b="0" dirty="0"/>
              <a:t>This</a:t>
            </a:r>
            <a:r>
              <a:rPr lang="en-US" b="0" baseline="0" dirty="0"/>
              <a:t> is intended as a high-level overview. Make the following points:</a:t>
            </a:r>
          </a:p>
          <a:p>
            <a:pPr marL="228600" indent="-228600" defTabSz="914309">
              <a:buFont typeface="+mj-lt"/>
              <a:buAutoNum type="arabicPeriod"/>
              <a:defRPr/>
            </a:pPr>
            <a:r>
              <a:rPr lang="en-US" b="0" baseline="0" dirty="0"/>
              <a:t>A lot of people think of tasks as just to dos or reminders. But in Salesforce a completed task is created for logged calls, mail merges, and emails. </a:t>
            </a:r>
          </a:p>
          <a:p>
            <a:pPr marL="228600" indent="-228600" defTabSz="914309">
              <a:buFont typeface="+mj-lt"/>
              <a:buAutoNum type="arabicPeriod"/>
              <a:defRPr/>
            </a:pPr>
            <a:r>
              <a:rPr lang="en-US" b="0" baseline="0" dirty="0"/>
              <a:t>Tasks have a Due Date, which is set to the current date when a user marks it as complete. For calls, mail merges, and emails, the Due Date is the date the task is created.</a:t>
            </a:r>
          </a:p>
          <a:p>
            <a:pPr marL="228600" indent="-228600" defTabSz="914309">
              <a:buFont typeface="+mj-lt"/>
              <a:buAutoNum type="arabicPeriod"/>
              <a:defRPr/>
            </a:pPr>
            <a:r>
              <a:rPr lang="en-US" b="0" baseline="0" dirty="0"/>
              <a:t>Events have a start and end date. When the start date is reached, the event becomes completed automatically.</a:t>
            </a:r>
          </a:p>
          <a:p>
            <a:pPr marL="228600" indent="-228600" defTabSz="914309">
              <a:buFont typeface="+mj-lt"/>
              <a:buAutoNum type="arabicPeriod"/>
              <a:defRPr/>
            </a:pPr>
            <a:endParaRPr lang="en-US" b="0" dirty="0"/>
          </a:p>
          <a:p>
            <a:pPr defTabSz="914309">
              <a:defRPr/>
            </a:pPr>
            <a:r>
              <a:rPr lang="en-US" b="1" dirty="0"/>
              <a:t>Extra Material</a:t>
            </a:r>
          </a:p>
          <a:p>
            <a:pPr defTabSz="914309">
              <a:defRPr/>
            </a:pPr>
            <a:endParaRPr lang="en-US" dirty="0"/>
          </a:p>
          <a:p>
            <a:pPr defTabSz="914309">
              <a:defRPr/>
            </a:pPr>
            <a:r>
              <a:rPr lang="en-US" b="1" dirty="0"/>
              <a:t>Suggestions</a:t>
            </a:r>
          </a:p>
          <a:p>
            <a:r>
              <a:rPr lang="en-US" b="0" dirty="0">
                <a:solidFill>
                  <a:srgbClr val="000000"/>
                </a:solidFill>
                <a:latin typeface="Arial" pitchFamily="-112" charset="0"/>
                <a:ea typeface="Arial" pitchFamily="-112" charset="0"/>
                <a:cs typeface="Arial" pitchFamily="-112" charset="0"/>
                <a:sym typeface="Arial" pitchFamily="-112" charset="0"/>
              </a:rPr>
              <a:t>Summarize</a:t>
            </a:r>
            <a:r>
              <a:rPr lang="en-US" b="0" baseline="0" dirty="0">
                <a:solidFill>
                  <a:srgbClr val="000000"/>
                </a:solidFill>
                <a:latin typeface="Arial" pitchFamily="-112" charset="0"/>
                <a:ea typeface="Arial" pitchFamily="-112" charset="0"/>
                <a:cs typeface="Arial" pitchFamily="-112" charset="0"/>
                <a:sym typeface="Arial" pitchFamily="-112" charset="0"/>
              </a:rPr>
              <a:t> this information in a table on the whiteboard as below. (Note: Go to Notes Page View to see table.) You can then refer back to this table when you are going through the </a:t>
            </a:r>
            <a:r>
              <a:rPr lang="en-GB" dirty="0"/>
              <a:t>Filtering Records by the Last Activity Field slide.</a:t>
            </a:r>
            <a:endParaRPr lang="en-US" b="0" baseline="0" dirty="0">
              <a:solidFill>
                <a:srgbClr val="000000"/>
              </a:solidFill>
              <a:latin typeface="Arial" pitchFamily="-112" charset="0"/>
              <a:ea typeface="Arial" pitchFamily="-112" charset="0"/>
              <a:cs typeface="Arial" pitchFamily="-112" charset="0"/>
              <a:sym typeface="Arial" pitchFamily="-112" charset="0"/>
            </a:endParaRPr>
          </a:p>
          <a:p>
            <a:endParaRPr lang="en-GB" b="1" dirty="0"/>
          </a:p>
          <a:p>
            <a:endParaRPr lang="en-US" b="0" dirty="0">
              <a:solidFill>
                <a:srgbClr val="000000"/>
              </a:solidFill>
              <a:latin typeface="Arial" pitchFamily="-112" charset="0"/>
              <a:ea typeface="Arial" pitchFamily="-112" charset="0"/>
              <a:cs typeface="Arial" pitchFamily="-112" charset="0"/>
              <a:sym typeface="Arial" pitchFamily="-112" charset="0"/>
            </a:endParaRPr>
          </a:p>
          <a:p>
            <a:endParaRPr lang="en-GB" dirty="0"/>
          </a:p>
        </p:txBody>
      </p:sp>
      <p:sp>
        <p:nvSpPr>
          <p:cNvPr id="4" name="Footer Placeholder 3"/>
          <p:cNvSpPr>
            <a:spLocks noGrp="1"/>
          </p:cNvSpPr>
          <p:nvPr>
            <p:ph type="ftr" sz="quarter" idx="10"/>
          </p:nvPr>
        </p:nvSpPr>
        <p:spPr/>
        <p:txBody>
          <a:bodyPr/>
          <a:lstStyle/>
          <a:p>
            <a:r>
              <a:rPr lang="en-US" sz="900" dirty="0"/>
              <a:t>© Copyright 2017 salesforce.com, </a:t>
            </a:r>
            <a:r>
              <a:rPr lang="en-US" sz="900" dirty="0" err="1"/>
              <a:t>inc.</a:t>
            </a:r>
            <a:endParaRPr lang="en-US" sz="900" dirty="0"/>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76</a:t>
            </a:fld>
            <a:endParaRPr lang="en-US" sz="900" dirty="0"/>
          </a:p>
        </p:txBody>
      </p:sp>
      <p:sp>
        <p:nvSpPr>
          <p:cNvPr id="6" name="Header Placeholder 5"/>
          <p:cNvSpPr>
            <a:spLocks noGrp="1"/>
          </p:cNvSpPr>
          <p:nvPr>
            <p:ph type="hdr" sz="quarter" idx="12"/>
          </p:nvPr>
        </p:nvSpPr>
        <p:spPr/>
        <p:txBody>
          <a:bodyPr/>
          <a:lstStyle/>
          <a:p>
            <a:pPr algn="r"/>
            <a:r>
              <a:rPr lang="en-GB" sz="900"/>
              <a:t>Administration Essentials for New Admins</a:t>
            </a:r>
            <a:endParaRPr lang="en-US" sz="900" dirty="0"/>
          </a:p>
        </p:txBody>
      </p:sp>
    </p:spTree>
    <p:extLst>
      <p:ext uri="{BB962C8B-B14F-4D97-AF65-F5344CB8AC3E}">
        <p14:creationId xmlns:p14="http://schemas.microsoft.com/office/powerpoint/2010/main" val="18306477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r>
              <a:rPr lang="en-US" dirty="0"/>
              <a:t>**this is where we set OWD – it will be in Teaching Points</a:t>
            </a:r>
            <a:r>
              <a:rPr lang="en-US" baseline="0" dirty="0"/>
              <a:t> in OWD as well**</a:t>
            </a:r>
            <a:endParaRPr lang="en-US" dirty="0"/>
          </a:p>
          <a:p>
            <a:pPr marL="228600" indent="-228600">
              <a:buFont typeface="+mj-lt"/>
              <a:buAutoNum type="arabicPeriod"/>
            </a:pPr>
            <a:r>
              <a:rPr lang="en-US" dirty="0"/>
              <a:t>Hide Details - Users can only see availability. </a:t>
            </a:r>
          </a:p>
          <a:p>
            <a:pPr marL="228600" indent="-228600">
              <a:buFont typeface="+mj-lt"/>
              <a:buAutoNum type="arabicPeriod"/>
            </a:pPr>
            <a:r>
              <a:rPr lang="en-US" dirty="0"/>
              <a:t>Hide Details and Add Events - Users can see availability and add events. </a:t>
            </a:r>
          </a:p>
          <a:p>
            <a:pPr marL="228600" indent="-228600">
              <a:buFont typeface="+mj-lt"/>
              <a:buAutoNum type="arabicPeriod"/>
            </a:pPr>
            <a:r>
              <a:rPr lang="en-US" dirty="0"/>
              <a:t>Show Details - Users can view the details of events, but they cannot add events or edit existing events. </a:t>
            </a:r>
          </a:p>
          <a:p>
            <a:pPr marL="228600" indent="-228600">
              <a:buFont typeface="+mj-lt"/>
              <a:buAutoNum type="arabicPeriod"/>
            </a:pPr>
            <a:r>
              <a:rPr lang="en-US" dirty="0"/>
              <a:t>Show Details and Add Events - Users can view the details of events and add events, but they cannot edit existing events. </a:t>
            </a:r>
          </a:p>
          <a:p>
            <a:endParaRPr lang="en-US" dirty="0"/>
          </a:p>
          <a:p>
            <a:pPr defTabSz="981334">
              <a:spcBef>
                <a:spcPts val="0"/>
              </a:spcBef>
              <a:buClrTx/>
              <a:defRPr/>
            </a:pPr>
            <a:r>
              <a:rPr lang="en-US" dirty="0"/>
              <a:t>Users can grant wider access to calendar data; they cannot restrict it to less than the OWD settings.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77</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895892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lvl="1" defTabSz="981334">
              <a:spcBef>
                <a:spcPts val="0"/>
              </a:spcBef>
              <a:buClrTx/>
              <a:buFont typeface="Arial" pitchFamily="34" charset="0"/>
              <a:buChar char="•"/>
              <a:defRPr/>
            </a:pPr>
            <a:r>
              <a:rPr lang="en-US" b="0" baseline="0" dirty="0">
                <a:latin typeface="Salesforce Sans" panose="020B0505020202020203" pitchFamily="34" charset="0"/>
              </a:rPr>
              <a:t>Custom and Standard Objects can have related Activities.</a:t>
            </a:r>
          </a:p>
          <a:p>
            <a:pPr lvl="1" defTabSz="981334">
              <a:spcBef>
                <a:spcPts val="0"/>
              </a:spcBef>
              <a:buClrTx/>
              <a:buFont typeface="Arial" pitchFamily="34" charset="0"/>
              <a:buChar char="•"/>
              <a:defRPr/>
            </a:pPr>
            <a:r>
              <a:rPr lang="en-US" b="0" baseline="0" dirty="0">
                <a:latin typeface="Salesforce Sans" panose="020B0505020202020203" pitchFamily="34" charset="0"/>
              </a:rPr>
              <a:t>Activities created on Opportunities, Cases, and Contacts roll up to the Account Activities related lists for a 360-degree view of Accounts.</a:t>
            </a:r>
          </a:p>
          <a:p>
            <a:pPr lvl="1" defTabSz="981334">
              <a:spcBef>
                <a:spcPts val="0"/>
              </a:spcBef>
              <a:buClrTx/>
              <a:buFont typeface="Arial" pitchFamily="34" charset="0"/>
              <a:buChar char="•"/>
              <a:defRPr/>
            </a:pPr>
            <a:r>
              <a:rPr lang="en-US" b="0" baseline="0" dirty="0">
                <a:latin typeface="Salesforce Sans" panose="020B0505020202020203" pitchFamily="34" charset="0"/>
              </a:rPr>
              <a:t>Tasks have to be closed/completed manually.  </a:t>
            </a:r>
          </a:p>
          <a:p>
            <a:pPr lvl="1" defTabSz="981334">
              <a:spcBef>
                <a:spcPts val="0"/>
              </a:spcBef>
              <a:buClrTx/>
              <a:buFont typeface="Arial" pitchFamily="34" charset="0"/>
              <a:buChar char="•"/>
              <a:defRPr/>
            </a:pPr>
            <a:r>
              <a:rPr lang="en-US" b="0" baseline="0" dirty="0">
                <a:latin typeface="Salesforce Sans" panose="020B0505020202020203" pitchFamily="34" charset="0"/>
              </a:rPr>
              <a:t>Events have a date and time element. They automatically close when the time of the event passes.</a:t>
            </a:r>
          </a:p>
          <a:p>
            <a:pPr lvl="1" defTabSz="981334">
              <a:spcBef>
                <a:spcPts val="0"/>
              </a:spcBef>
              <a:buClrTx/>
              <a:buFont typeface="Arial" pitchFamily="34" charset="0"/>
              <a:buChar char="•"/>
              <a:defRPr/>
            </a:pPr>
            <a:r>
              <a:rPr lang="en-US" b="0" baseline="0" dirty="0">
                <a:latin typeface="Salesforce Sans" panose="020B0505020202020203" pitchFamily="34" charset="0"/>
              </a:rPr>
              <a:t>Events are attached to your calendar.</a:t>
            </a:r>
          </a:p>
          <a:p>
            <a:pPr defTabSz="981334">
              <a:spcBef>
                <a:spcPts val="0"/>
              </a:spcBef>
              <a:buClrTx/>
              <a:defRPr/>
            </a:pPr>
            <a:r>
              <a:rPr lang="en-US" b="1" baseline="0" dirty="0"/>
              <a:t>Note: </a:t>
            </a:r>
            <a:r>
              <a:rPr lang="en-US" b="0" baseline="0" dirty="0"/>
              <a:t>There is no Activities tab.</a:t>
            </a:r>
          </a:p>
          <a:p>
            <a:pPr defTabSz="981334">
              <a:spcBef>
                <a:spcPts val="0"/>
              </a:spcBef>
              <a:buClrTx/>
              <a:defRPr/>
            </a:pPr>
            <a:endParaRPr lang="en-US" b="0"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 </a:t>
            </a:r>
          </a:p>
          <a:p>
            <a:pPr defTabSz="981334">
              <a:spcBef>
                <a:spcPts val="0"/>
              </a:spcBef>
              <a:buClrTx/>
              <a:defRPr/>
            </a:pPr>
            <a:r>
              <a:rPr lang="en-US" b="0" dirty="0"/>
              <a:t>Exercise</a:t>
            </a:r>
          </a:p>
          <a:p>
            <a:r>
              <a:rPr lang="en-US" dirty="0"/>
              <a:t>Create a task on</a:t>
            </a:r>
            <a:r>
              <a:rPr lang="en-US" baseline="0" dirty="0"/>
              <a:t> an opportunity record and save it.  Show the Open Activities related list on the Opportunity and the Account – showing that activities will roll up to the account so you can get a total account view.  </a:t>
            </a:r>
          </a:p>
          <a:p>
            <a:r>
              <a:rPr lang="en-US" baseline="0" dirty="0"/>
              <a:t>Close the task on the Opportunity.  Show that it moved from Open to History on both the Opportunity and the Account.</a:t>
            </a:r>
          </a:p>
          <a:p>
            <a:r>
              <a:rPr lang="en-US" baseline="0" dirty="0"/>
              <a:t>Run the standard Tasks and Appointments report to show open and completed Activities.</a:t>
            </a: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78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216868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defTabSz="981334">
              <a:spcBef>
                <a:spcPts val="0"/>
              </a:spcBef>
              <a:buClrTx/>
              <a:defRPr/>
            </a:pPr>
            <a:r>
              <a:rPr lang="en-US" b="0" dirty="0"/>
              <a:t>Point out the</a:t>
            </a:r>
            <a:r>
              <a:rPr lang="en-US" b="0" baseline="0" dirty="0"/>
              <a:t> last option on Activity settings, which allows users to add up to 50 contacts to tasks and events. Warn students that if they enable this feature:</a:t>
            </a:r>
          </a:p>
          <a:p>
            <a:pPr marL="228600" indent="-228600" defTabSz="981334">
              <a:spcBef>
                <a:spcPts val="0"/>
              </a:spcBef>
              <a:buClrTx/>
              <a:buFont typeface="+mj-lt"/>
              <a:buAutoNum type="arabicPeriod"/>
              <a:defRPr/>
            </a:pPr>
            <a:r>
              <a:rPr lang="en-US" b="0" baseline="0" dirty="0"/>
              <a:t>It may take from several minutes to 48 hours to complete if they have a high volume of activities.</a:t>
            </a:r>
          </a:p>
          <a:p>
            <a:pPr marL="228600" indent="-228600" defTabSz="981334">
              <a:spcBef>
                <a:spcPts val="0"/>
              </a:spcBef>
              <a:buClrTx/>
              <a:buFont typeface="+mj-lt"/>
              <a:buAutoNum type="arabicPeriod"/>
              <a:defRPr/>
            </a:pPr>
            <a:r>
              <a:rPr lang="en-US" b="0" baseline="0" dirty="0"/>
              <a:t>The process cannot be interrupted.</a:t>
            </a:r>
          </a:p>
          <a:p>
            <a:pPr marL="228600" indent="-228600" defTabSz="981334">
              <a:spcBef>
                <a:spcPts val="0"/>
              </a:spcBef>
              <a:buClrTx/>
              <a:buFont typeface="+mj-lt"/>
              <a:buAutoNum type="arabicPeriod"/>
              <a:defRPr/>
            </a:pPr>
            <a:r>
              <a:rPr lang="en-US" b="0" baseline="0" dirty="0"/>
              <a:t>They can continue working, and return to this page to see the status.</a:t>
            </a:r>
          </a:p>
          <a:p>
            <a:pPr marL="228600" indent="-228600" defTabSz="981334">
              <a:spcBef>
                <a:spcPts val="0"/>
              </a:spcBef>
              <a:buClrTx/>
              <a:buFont typeface="+mj-lt"/>
              <a:buAutoNum type="arabicPeriod"/>
              <a:defRPr/>
            </a:pPr>
            <a:r>
              <a:rPr lang="en-US" b="0" baseline="0" dirty="0"/>
              <a:t>They will receive an email when complete. </a:t>
            </a:r>
          </a:p>
          <a:p>
            <a:pPr marL="228600" indent="-228600" defTabSz="981334">
              <a:spcBef>
                <a:spcPts val="0"/>
              </a:spcBef>
              <a:buClrTx/>
              <a:buFont typeface="+mj-lt"/>
              <a:buAutoNum type="arabicPeriod"/>
              <a:defRPr/>
            </a:pPr>
            <a:r>
              <a:rPr lang="en-US" b="0" baseline="0" dirty="0"/>
              <a:t>Once enabled, </a:t>
            </a:r>
            <a:r>
              <a:rPr lang="en-GB" b="0" baseline="0" dirty="0"/>
              <a:t>t</a:t>
            </a:r>
            <a:r>
              <a:rPr lang="en-GB" dirty="0"/>
              <a:t>o disable this feature</a:t>
            </a:r>
            <a:r>
              <a:rPr lang="en-GB" baseline="0" dirty="0"/>
              <a:t> they will have to</a:t>
            </a:r>
            <a:r>
              <a:rPr lang="en-GB" dirty="0"/>
              <a:t> contact the salesforce.com Support team.</a:t>
            </a:r>
            <a:endParaRPr lang="en-US" b="0" dirty="0"/>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79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138110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Clarify here that tasks and events ARE activities.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80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5515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solidFill>
                  <a:srgbClr val="000000"/>
                </a:solidFill>
                <a:ea typeface="Arial" pitchFamily="-112" charset="0"/>
                <a:cs typeface="Arial" pitchFamily="-112" charset="0"/>
                <a:sym typeface="Arial" pitchFamily="-112" charset="0"/>
              </a:rPr>
              <a:t>Teaching Points</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72459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81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8663716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82</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296453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r>
              <a:rPr lang="en-GB" b="0" dirty="0">
                <a:solidFill>
                  <a:srgbClr val="000000"/>
                </a:solidFill>
                <a:ea typeface="Arial" pitchFamily="-112" charset="0"/>
                <a:cs typeface="Arial" pitchFamily="-112" charset="0"/>
                <a:sym typeface="Arial" pitchFamily="-112" charset="0"/>
              </a:rPr>
              <a:t>Point</a:t>
            </a:r>
            <a:r>
              <a:rPr lang="en-GB" b="0" baseline="0" dirty="0">
                <a:solidFill>
                  <a:srgbClr val="000000"/>
                </a:solidFill>
                <a:ea typeface="Arial" pitchFamily="-112" charset="0"/>
                <a:cs typeface="Arial" pitchFamily="-112" charset="0"/>
                <a:sym typeface="Arial" pitchFamily="-112" charset="0"/>
              </a:rPr>
              <a:t> out the following:</a:t>
            </a:r>
          </a:p>
          <a:p>
            <a:pPr marL="228600" indent="-228600">
              <a:buAutoNum type="arabicPeriod"/>
            </a:pPr>
            <a:r>
              <a:rPr lang="en-GB" b="0" baseline="0" dirty="0">
                <a:solidFill>
                  <a:srgbClr val="000000"/>
                </a:solidFill>
                <a:ea typeface="Arial" pitchFamily="-112" charset="0"/>
                <a:cs typeface="Arial" pitchFamily="-112" charset="0"/>
                <a:sym typeface="Arial" pitchFamily="-112" charset="0"/>
              </a:rPr>
              <a:t>Salesforce organizes search results according to the objects a user uses frequently.</a:t>
            </a:r>
          </a:p>
          <a:p>
            <a:pPr marL="228600" indent="-228600">
              <a:buAutoNum type="arabicPeriod"/>
            </a:pPr>
            <a:r>
              <a:rPr lang="en-GB" b="0" baseline="0" dirty="0">
                <a:solidFill>
                  <a:srgbClr val="000000"/>
                </a:solidFill>
                <a:ea typeface="Arial" pitchFamily="-112" charset="0"/>
                <a:cs typeface="Arial" pitchFamily="-112" charset="0"/>
                <a:sym typeface="Arial" pitchFamily="-112" charset="0"/>
              </a:rPr>
              <a:t>User interactions with Visualforce pages are also used to improve search scope and ordering.</a:t>
            </a:r>
          </a:p>
          <a:p>
            <a:pPr marL="228600" indent="-228600">
              <a:buAutoNum type="arabicPeriod"/>
            </a:pPr>
            <a:r>
              <a:rPr lang="en-GB" b="0" baseline="0" dirty="0">
                <a:solidFill>
                  <a:srgbClr val="000000"/>
                </a:solidFill>
                <a:ea typeface="Arial" pitchFamily="-112" charset="0"/>
                <a:cs typeface="Arial" pitchFamily="-112" charset="0"/>
                <a:sym typeface="Arial" pitchFamily="-112" charset="0"/>
              </a:rPr>
              <a:t>Users can click the </a:t>
            </a:r>
            <a:r>
              <a:rPr lang="en-GB" b="1" baseline="0" dirty="0">
                <a:solidFill>
                  <a:srgbClr val="000000"/>
                </a:solidFill>
                <a:ea typeface="Arial" pitchFamily="-112" charset="0"/>
                <a:cs typeface="Arial" pitchFamily="-112" charset="0"/>
                <a:sym typeface="Arial" pitchFamily="-112" charset="0"/>
              </a:rPr>
              <a:t>pin</a:t>
            </a:r>
            <a:r>
              <a:rPr lang="en-GB" b="0" baseline="0" dirty="0">
                <a:solidFill>
                  <a:srgbClr val="000000"/>
                </a:solidFill>
                <a:ea typeface="Arial" pitchFamily="-112" charset="0"/>
                <a:cs typeface="Arial" pitchFamily="-112" charset="0"/>
                <a:sym typeface="Arial" pitchFamily="-112" charset="0"/>
              </a:rPr>
              <a:t> icon next to an object to pin it at the top of the search results.</a:t>
            </a:r>
          </a:p>
          <a:p>
            <a:pPr marL="228600" indent="-228600">
              <a:buAutoNum type="arabicPeriod"/>
            </a:pPr>
            <a:r>
              <a:rPr lang="en-GB" b="0" baseline="0" dirty="0">
                <a:solidFill>
                  <a:srgbClr val="000000"/>
                </a:solidFill>
                <a:ea typeface="Arial" pitchFamily="-112" charset="0"/>
                <a:cs typeface="Arial" pitchFamily="-112" charset="0"/>
                <a:sym typeface="Arial" pitchFamily="-112" charset="0"/>
              </a:rPr>
              <a:t>From Spring ’13, users can click a </a:t>
            </a:r>
            <a:r>
              <a:rPr lang="en-GB" b="1" baseline="0" dirty="0">
                <a:solidFill>
                  <a:srgbClr val="000000"/>
                </a:solidFill>
                <a:ea typeface="Arial" pitchFamily="-112" charset="0"/>
                <a:cs typeface="Arial" pitchFamily="-112" charset="0"/>
                <a:sym typeface="Arial" pitchFamily="-112" charset="0"/>
              </a:rPr>
              <a:t>column heading </a:t>
            </a:r>
            <a:r>
              <a:rPr lang="en-GB" b="0" baseline="0" dirty="0">
                <a:solidFill>
                  <a:srgbClr val="000000"/>
                </a:solidFill>
                <a:ea typeface="Arial" pitchFamily="-112" charset="0"/>
                <a:cs typeface="Arial" pitchFamily="-112" charset="0"/>
                <a:sym typeface="Arial" pitchFamily="-112" charset="0"/>
              </a:rPr>
              <a:t>to sort the results for each object.</a:t>
            </a:r>
            <a:endParaRPr lang="en-US" b="0"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83</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902974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84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0592409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Reference Slide Only – This</a:t>
            </a:r>
            <a:r>
              <a:rPr lang="en-US" baseline="0" dirty="0">
                <a:sym typeface="Arial" pitchFamily="-112" charset="0"/>
              </a:rPr>
              <a:t> should be shown in the application. Highlight that customizing the search layouts can be done in two places (</a:t>
            </a:r>
            <a:r>
              <a:rPr lang="en-GB" dirty="0"/>
              <a:t>search results page itself or from Setup)</a:t>
            </a:r>
            <a:r>
              <a:rPr lang="en-GB" baseline="0" dirty="0"/>
              <a:t> but best practice is to do it from the Setup menu.</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85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4136297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86</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6513004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406401" y="4800600"/>
            <a:ext cx="6502400" cy="4249712"/>
          </a:xfrm>
          <a:prstGeom prst="rect">
            <a:avLst/>
          </a:prstGeom>
        </p:spPr>
        <p:txBody>
          <a:bodyPr>
            <a:normAutofit/>
          </a:bodyPr>
          <a:lstStyle/>
          <a:p>
            <a:r>
              <a:rPr lang="en-US" b="1" dirty="0"/>
              <a:t>Teaching Points</a:t>
            </a:r>
          </a:p>
          <a:p>
            <a:pPr defTabSz="937076" eaLnBrk="0" fontAlgn="base" hangingPunct="0">
              <a:spcBef>
                <a:spcPct val="30000"/>
              </a:spcBef>
              <a:spcAft>
                <a:spcPct val="0"/>
              </a:spcAft>
              <a:defRPr/>
            </a:pPr>
            <a:r>
              <a:rPr lang="en-GB" b="0" dirty="0"/>
              <a:t>The marketing team often target customers based on their industry, but they are not successful when they search for accounts by industry. For example, doing a global search for “technology” returns only accounts with “technology” in the name or description. </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a:p>
            <a:endParaRPr lang="en-US" dirty="0"/>
          </a:p>
          <a:p>
            <a:endParaRPr lang="en-US" dirty="0"/>
          </a:p>
        </p:txBody>
      </p:sp>
      <p:sp>
        <p:nvSpPr>
          <p:cNvPr id="8" name="Slide Image Placeholder 7"/>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2"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87</a:t>
            </a:fld>
            <a:endParaRPr lang="en-US" sz="900" dirty="0"/>
          </a:p>
        </p:txBody>
      </p:sp>
      <p:sp>
        <p:nvSpPr>
          <p:cNvPr id="13"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2763770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r>
              <a:rPr lang="en-US" dirty="0">
                <a:sym typeface="Arial" pitchFamily="-112" charset="0"/>
              </a:rPr>
              <a:t>A major difference between list</a:t>
            </a:r>
            <a:r>
              <a:rPr lang="en-US" baseline="0" dirty="0">
                <a:sym typeface="Arial" pitchFamily="-112" charset="0"/>
              </a:rPr>
              <a:t> views and global search is that list views allow for a greater degree of accuracy since you can choose which fields to filter on.</a:t>
            </a:r>
            <a:r>
              <a:rPr lang="en-US" dirty="0">
                <a:sym typeface="Arial" pitchFamily="-112" charset="0"/>
              </a:rPr>
              <a:t> </a:t>
            </a:r>
          </a:p>
          <a:p>
            <a:r>
              <a:rPr lang="en-GB" dirty="0"/>
              <a:t>We’ve already talked about list views when setting up the</a:t>
            </a:r>
            <a:r>
              <a:rPr lang="en-GB" baseline="0" dirty="0"/>
              <a:t> UI, but remind students that:</a:t>
            </a:r>
            <a:endParaRPr lang="en-GB" dirty="0"/>
          </a:p>
          <a:p>
            <a:pPr marL="245334" indent="-245334">
              <a:buAutoNum type="arabicPeriod"/>
            </a:pPr>
            <a:r>
              <a:rPr lang="en-GB" dirty="0"/>
              <a:t>Mass edit is not available when a list view contains records with different</a:t>
            </a:r>
            <a:r>
              <a:rPr lang="en-GB" baseline="0" dirty="0"/>
              <a:t> record types (the checkboxes do not appear). You would need to add a filter to display only records of a single record type. (Record types are covered in module 5.)</a:t>
            </a:r>
          </a:p>
          <a:p>
            <a:pPr marL="245334" indent="-245334">
              <a:buAutoNum type="arabicPeriod"/>
            </a:pPr>
            <a:r>
              <a:rPr lang="en-GB" baseline="0" dirty="0"/>
              <a:t>Certain fields cannot be edited in list views, for example “life-cycle” fields such as Stage and Status.</a:t>
            </a:r>
            <a:endParaRPr lang="en-US" dirty="0"/>
          </a:p>
          <a:p>
            <a:r>
              <a:rPr lang="en-GB" sz="1000" b="0" dirty="0"/>
              <a:t>Point out that from Winter ’14, the</a:t>
            </a:r>
            <a:r>
              <a:rPr lang="en-GB" sz="1000" b="0" baseline="0" dirty="0"/>
              <a:t> new “Create and Customize List Views” permission allows administrators to control which users can create and modify their own personal list views. All users have this permission by default but you can remove it if you need to restrict certain users to a shared set of centrally-managed list views.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88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975759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pPr defTabSz="981334">
              <a:defRPr/>
            </a:pPr>
            <a:r>
              <a:rPr lang="en-US" dirty="0">
                <a:sym typeface="Arial" pitchFamily="-112" charset="0"/>
              </a:rPr>
              <a:t>Reference Slide Only – This</a:t>
            </a:r>
            <a:r>
              <a:rPr lang="en-US" baseline="0" dirty="0">
                <a:sym typeface="Arial" pitchFamily="-112" charset="0"/>
              </a:rPr>
              <a:t> should be shown in the application.</a:t>
            </a:r>
            <a:endParaRPr lang="en-US" b="1" dirty="0">
              <a:solidFill>
                <a:srgbClr val="000000"/>
              </a:solidFill>
              <a:ea typeface="Arial" pitchFamily="-112" charset="0"/>
              <a:cs typeface="Arial" pitchFamily="-112" charset="0"/>
              <a:sym typeface="Arial" pitchFamily="-112" charset="0"/>
            </a:endParaRP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89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12654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3"/>
          <p:cNvSpPr>
            <a:spLocks noGrp="1" noChangeArrowheads="1"/>
          </p:cNvSpPr>
          <p:nvPr>
            <p:ph type="body" idx="1"/>
          </p:nvPr>
        </p:nvSpPr>
        <p:spPr>
          <a:xfrm>
            <a:off x="406401" y="4800600"/>
            <a:ext cx="6502400" cy="4249712"/>
          </a:xfrm>
          <a:prstGeom prst="rect">
            <a:avLst/>
          </a:prstGeom>
        </p:spPr>
        <p:txBody>
          <a:bodyPr>
            <a:normAutofit/>
          </a:bodyPr>
          <a:lstStyle/>
          <a:p>
            <a:pPr marL="245334" indent="-245334"/>
            <a:r>
              <a:rPr lang="en-US" b="1" dirty="0"/>
              <a:t>Teaching Points</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Extra Material</a:t>
            </a:r>
          </a:p>
          <a:p>
            <a:pPr marL="245334" indent="-245334"/>
            <a:endParaRPr lang="en-US" b="1" dirty="0">
              <a:solidFill>
                <a:srgbClr val="000000"/>
              </a:solidFill>
              <a:ea typeface="Arial" pitchFamily="-112" charset="0"/>
              <a:cs typeface="Arial" pitchFamily="-112" charset="0"/>
              <a:sym typeface="Arial" pitchFamily="-112" charset="0"/>
            </a:endParaRPr>
          </a:p>
          <a:p>
            <a:pPr marL="245334" indent="-245334"/>
            <a:r>
              <a:rPr lang="en-US" b="1" dirty="0">
                <a:solidFill>
                  <a:srgbClr val="000000"/>
                </a:solidFill>
                <a:ea typeface="Arial" pitchFamily="-112" charset="0"/>
                <a:cs typeface="Arial" pitchFamily="-112" charset="0"/>
                <a:sym typeface="Arial" pitchFamily="-112" charset="0"/>
              </a:rPr>
              <a:t>Suggestions</a:t>
            </a:r>
            <a:endParaRPr lang="en-US" dirty="0"/>
          </a:p>
          <a:p>
            <a:pPr eaLnBrk="1" hangingPunct="1"/>
            <a:endParaRPr lang="en-US" dirty="0">
              <a:ea typeface="MS PGothic" charset="-128"/>
            </a:endParaRPr>
          </a:p>
        </p:txBody>
      </p:sp>
      <p:sp>
        <p:nvSpPr>
          <p:cNvPr id="10" name="Slide Image Placeholder 9"/>
          <p:cNvSpPr>
            <a:spLocks noGrp="1" noRot="1" noChangeAspect="1"/>
          </p:cNvSpPr>
          <p:nvPr>
            <p:ph type="sldImg"/>
          </p:nvPr>
        </p:nvSpPr>
        <p:spPr>
          <a:xfrm>
            <a:off x="239713" y="763588"/>
            <a:ext cx="6835775" cy="3846512"/>
          </a:xfrm>
        </p:spPr>
      </p:sp>
      <p:sp>
        <p:nvSpPr>
          <p:cNvPr id="7"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8"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90</a:t>
            </a:fld>
            <a:endParaRPr lang="en-US" sz="900" dirty="0"/>
          </a:p>
        </p:txBody>
      </p:sp>
      <p:sp>
        <p:nvSpPr>
          <p:cNvPr id="9"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4932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a:bodyPr>
          <a:lstStyle/>
          <a:p>
            <a:r>
              <a:rPr lang="en-US" b="1" dirty="0">
                <a:solidFill>
                  <a:srgbClr val="000000"/>
                </a:solidFill>
                <a:ea typeface="Arial" pitchFamily="-112" charset="0"/>
                <a:cs typeface="Arial" pitchFamily="-112" charset="0"/>
                <a:sym typeface="Arial" pitchFamily="-112" charset="0"/>
              </a:rPr>
              <a:t>Teaching Points</a:t>
            </a:r>
          </a:p>
          <a:p>
            <a:r>
              <a:rPr lang="en-US" b="0" dirty="0">
                <a:solidFill>
                  <a:srgbClr val="000000"/>
                </a:solidFill>
                <a:ea typeface="Arial" pitchFamily="-112" charset="0"/>
                <a:cs typeface="Arial" pitchFamily="-112" charset="0"/>
                <a:sym typeface="Arial" pitchFamily="-112" charset="0"/>
              </a:rPr>
              <a:t>Direct students to the emergency exits and any additional</a:t>
            </a:r>
            <a:r>
              <a:rPr lang="en-US" b="0" baseline="0" dirty="0">
                <a:solidFill>
                  <a:srgbClr val="000000"/>
                </a:solidFill>
                <a:ea typeface="Arial" pitchFamily="-112" charset="0"/>
                <a:cs typeface="Arial" pitchFamily="-112" charset="0"/>
                <a:sym typeface="Arial" pitchFamily="-112" charset="0"/>
              </a:rPr>
              <a:t> safety information.  Point out the restrooms, break areas and any other useful areas to be aware of.</a:t>
            </a:r>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Students receive a manual, an exercise guide,</a:t>
            </a:r>
            <a:r>
              <a:rPr lang="en-US" b="0" baseline="0" dirty="0">
                <a:solidFill>
                  <a:srgbClr val="000000"/>
                </a:solidFill>
                <a:ea typeface="Arial" pitchFamily="-112" charset="0"/>
                <a:cs typeface="Arial" pitchFamily="-112" charset="0"/>
                <a:sym typeface="Arial" pitchFamily="-112" charset="0"/>
              </a:rPr>
              <a:t> and a personal org.</a:t>
            </a:r>
            <a:endParaRPr lang="en-US" b="0" dirty="0">
              <a:solidFill>
                <a:srgbClr val="000000"/>
              </a:solidFill>
              <a:ea typeface="Arial" pitchFamily="-112" charset="0"/>
              <a:cs typeface="Arial" pitchFamily="-112" charset="0"/>
              <a:sym typeface="Arial" pitchFamily="-112" charset="0"/>
            </a:endParaRPr>
          </a:p>
          <a:p>
            <a:r>
              <a:rPr lang="en-US" b="0" dirty="0">
                <a:solidFill>
                  <a:srgbClr val="000000"/>
                </a:solidFill>
                <a:ea typeface="Arial" pitchFamily="-112" charset="0"/>
                <a:cs typeface="Arial" pitchFamily="-112" charset="0"/>
                <a:sym typeface="Arial" pitchFamily="-112" charset="0"/>
              </a:rPr>
              <a:t>The course follows a lecture format supplemented with demonstrations</a:t>
            </a:r>
            <a:r>
              <a:rPr lang="en-US" b="0" baseline="0" dirty="0">
                <a:solidFill>
                  <a:srgbClr val="000000"/>
                </a:solidFill>
                <a:ea typeface="Arial" pitchFamily="-112" charset="0"/>
                <a:cs typeface="Arial" pitchFamily="-112" charset="0"/>
                <a:sym typeface="Arial" pitchFamily="-112" charset="0"/>
              </a:rPr>
              <a:t> (referred to as Watch Me: exercises), exercises for both instructor and student (Join Me: exercises) and exercises for the students to do on their own (Your Turn: exercises).</a:t>
            </a:r>
            <a:endParaRPr lang="en-US" b="0" dirty="0">
              <a:solidFill>
                <a:srgbClr val="000000"/>
              </a:solidFill>
              <a:ea typeface="Arial" pitchFamily="-112" charset="0"/>
              <a:cs typeface="Arial" pitchFamily="-112" charset="0"/>
              <a:sym typeface="Arial" pitchFamily="-112" charset="0"/>
            </a:endParaRPr>
          </a:p>
          <a:p>
            <a:endParaRPr lang="en-US" b="1" baseline="0"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p>
          <a:p>
            <a:r>
              <a:rPr lang="en-US" dirty="0">
                <a:sym typeface="Arial" pitchFamily="-112" charset="0"/>
              </a:rPr>
              <a:t>Customize this slide as needed</a:t>
            </a:r>
            <a:endParaRPr lang="en-US"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9</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latin typeface="Salesforce Sans" panose="020B0505020202020203" pitchFamily="34" charset="0"/>
              </a:rPr>
              <a:t>Introduction to Force.com</a:t>
            </a:r>
          </a:p>
        </p:txBody>
      </p:sp>
    </p:spTree>
    <p:extLst>
      <p:ext uri="{BB962C8B-B14F-4D97-AF65-F5344CB8AC3E}">
        <p14:creationId xmlns:p14="http://schemas.microsoft.com/office/powerpoint/2010/main" val="12297497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91</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9832555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GB" dirty="0">
                <a:solidFill>
                  <a:schemeClr val="tx1"/>
                </a:solidFill>
              </a:rPr>
              <a:t>Make sure you</a:t>
            </a:r>
            <a:r>
              <a:rPr lang="en-GB" baseline="0" dirty="0">
                <a:solidFill>
                  <a:schemeClr val="tx1"/>
                </a:solidFill>
              </a:rPr>
              <a:t> are up-to-date with the latest Chatter features. New features are introduced in each new release, so make sure you’ve read the release notes.</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Suggestions</a:t>
            </a:r>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92</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7024653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fontScale="92500" lnSpcReduction="10000"/>
          </a:bodyPr>
          <a:lstStyle/>
          <a:p>
            <a:pPr defTabSz="981334">
              <a:spcBef>
                <a:spcPts val="0"/>
              </a:spcBef>
              <a:buClrTx/>
              <a:defRPr/>
            </a:pPr>
            <a:r>
              <a:rPr lang="en-US" b="1" dirty="0"/>
              <a:t>Teaching Points </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dirty="0"/>
              <a:t>Chatter is enabled by default for organizations created after June 22, 2010.</a:t>
            </a:r>
          </a:p>
          <a:p>
            <a:pPr marL="228600" indent="-228600" defTabSz="981334">
              <a:spcBef>
                <a:spcPts val="0"/>
              </a:spcBef>
              <a:buClrTx/>
              <a:buFont typeface="+mj-lt"/>
              <a:buAutoNum type="arabicPeriod"/>
              <a:defRPr/>
            </a:pPr>
            <a:endParaRPr lang="en-US" b="0" dirty="0"/>
          </a:p>
          <a:p>
            <a:pPr marL="228600" indent="-228600" defTabSz="981334">
              <a:spcBef>
                <a:spcPts val="0"/>
              </a:spcBef>
              <a:buClrTx/>
              <a:buFont typeface="+mj-lt"/>
              <a:buAutoNum type="arabicPeriod"/>
              <a:defRPr/>
            </a:pPr>
            <a:r>
              <a:rPr lang="en-US" b="0" dirty="0"/>
              <a:t>Demonstrate</a:t>
            </a:r>
            <a:r>
              <a:rPr lang="en-US" b="0" baseline="0" dirty="0"/>
              <a:t> some Chatter features in the org. Show Chatter in the Force.com app menu, as well as a tab in the app. </a:t>
            </a:r>
          </a:p>
          <a:p>
            <a:pPr marL="228600" indent="-228600" defTabSz="981334">
              <a:spcBef>
                <a:spcPts val="0"/>
              </a:spcBef>
              <a:buClrTx/>
              <a:buFont typeface="+mj-lt"/>
              <a:buAutoNum type="arabicPeriod"/>
              <a:defRPr/>
            </a:pPr>
            <a:endParaRPr lang="en-US" b="0" dirty="0"/>
          </a:p>
          <a:p>
            <a:pPr marL="228600" indent="-228600" defTabSz="981334">
              <a:spcBef>
                <a:spcPts val="0"/>
              </a:spcBef>
              <a:buClrTx/>
              <a:buFont typeface="+mj-lt"/>
              <a:buAutoNum type="arabicPeriod"/>
              <a:defRPr/>
            </a:pPr>
            <a:r>
              <a:rPr lang="en-US" b="0" dirty="0"/>
              <a:t>Using</a:t>
            </a:r>
            <a:r>
              <a:rPr lang="en-US" b="0" baseline="0" dirty="0"/>
              <a:t> Chatter to communicate you can:</a:t>
            </a:r>
            <a:endParaRPr lang="en-US" b="0" dirty="0"/>
          </a:p>
          <a:p>
            <a:pPr defTabSz="981334">
              <a:spcBef>
                <a:spcPts val="0"/>
              </a:spcBef>
              <a:buClrTx/>
              <a:defRPr/>
            </a:pPr>
            <a:endParaRPr lang="en-US" b="1" dirty="0"/>
          </a:p>
          <a:p>
            <a:pPr lvl="1" defTabSz="981334">
              <a:spcBef>
                <a:spcPts val="0"/>
              </a:spcBef>
              <a:buClrTx/>
              <a:buFont typeface="Wingdings" pitchFamily="2" charset="2"/>
              <a:buChar char="§"/>
              <a:defRPr/>
            </a:pPr>
            <a:r>
              <a:rPr lang="en-US" dirty="0">
                <a:latin typeface="Salesforce Sans" panose="020B0505020202020203" pitchFamily="34" charset="0"/>
              </a:rPr>
              <a:t>Comment directly on an object, file, profile, or group using Chatter. </a:t>
            </a:r>
          </a:p>
          <a:p>
            <a:pPr lvl="1" defTabSz="981334">
              <a:spcBef>
                <a:spcPts val="0"/>
              </a:spcBef>
              <a:buClrTx/>
              <a:buFont typeface="Wingdings" pitchFamily="2" charset="2"/>
              <a:buChar char="§"/>
              <a:defRPr/>
            </a:pPr>
            <a:r>
              <a:rPr lang="en-US" baseline="0" dirty="0">
                <a:latin typeface="Salesforce Sans" panose="020B0505020202020203" pitchFamily="34" charset="0"/>
              </a:rPr>
              <a:t>Follow groups, records and people. Record followers </a:t>
            </a:r>
            <a:r>
              <a:rPr lang="en-US" dirty="0">
                <a:latin typeface="Salesforce Sans" panose="020B0505020202020203" pitchFamily="34" charset="0"/>
              </a:rPr>
              <a:t>receive notice when certain field values change, as well as when posts or comments are made to the record. Note that administrators determine which objects can be followed, and which fields on those objects will generate a change notification. </a:t>
            </a:r>
          </a:p>
          <a:p>
            <a:pPr lvl="1" defTabSz="981334">
              <a:spcBef>
                <a:spcPts val="0"/>
              </a:spcBef>
              <a:buClrTx/>
              <a:buFont typeface="Wingdings" pitchFamily="2" charset="2"/>
              <a:buChar char="§"/>
              <a:defRPr/>
            </a:pPr>
            <a:r>
              <a:rPr lang="en-US" baseline="0" dirty="0">
                <a:latin typeface="Salesforce Sans" panose="020B0505020202020203" pitchFamily="34" charset="0"/>
              </a:rPr>
              <a:t>Like comments, posts, and files.</a:t>
            </a:r>
          </a:p>
          <a:p>
            <a:pPr lvl="1" defTabSz="981334">
              <a:spcBef>
                <a:spcPts val="0"/>
              </a:spcBef>
              <a:buClrTx/>
              <a:buFont typeface="Wingdings" pitchFamily="2" charset="2"/>
              <a:buChar char="§"/>
              <a:defRPr/>
            </a:pPr>
            <a:r>
              <a:rPr lang="en-US" baseline="0" dirty="0">
                <a:latin typeface="Salesforce Sans" panose="020B0505020202020203" pitchFamily="34" charset="0"/>
              </a:rPr>
              <a:t>Download files from Groups and personal profiles.</a:t>
            </a:r>
          </a:p>
          <a:p>
            <a:pPr lvl="1" defTabSz="981334">
              <a:spcBef>
                <a:spcPts val="0"/>
              </a:spcBef>
              <a:buClrTx/>
              <a:buFont typeface="Wingdings" pitchFamily="2" charset="2"/>
              <a:buChar char="§"/>
              <a:defRPr/>
            </a:pPr>
            <a:r>
              <a:rPr lang="en-US" baseline="0" dirty="0">
                <a:latin typeface="Salesforce Sans" panose="020B0505020202020203" pitchFamily="34" charset="0"/>
              </a:rPr>
              <a:t>Comment on posts.</a:t>
            </a:r>
          </a:p>
          <a:p>
            <a:pPr lvl="1" defTabSz="981334">
              <a:spcBef>
                <a:spcPts val="0"/>
              </a:spcBef>
              <a:buClrTx/>
              <a:buFont typeface="Wingdings" pitchFamily="2" charset="2"/>
              <a:buChar char="§"/>
              <a:defRPr/>
            </a:pPr>
            <a:r>
              <a:rPr lang="en-US" baseline="0" dirty="0">
                <a:latin typeface="Salesforce Sans" panose="020B0505020202020203" pitchFamily="34" charset="0"/>
              </a:rPr>
              <a:t>Attach files to Chatter posts.</a:t>
            </a:r>
          </a:p>
          <a:p>
            <a:pPr lvl="1" defTabSz="981334">
              <a:spcBef>
                <a:spcPts val="0"/>
              </a:spcBef>
              <a:buClrTx/>
              <a:buFont typeface="Wingdings" pitchFamily="2" charset="2"/>
              <a:buChar char="§"/>
              <a:defRPr/>
            </a:pPr>
            <a:r>
              <a:rPr lang="en-US" baseline="0" dirty="0">
                <a:latin typeface="Salesforce Sans" panose="020B0505020202020203" pitchFamily="34" charset="0"/>
              </a:rPr>
              <a:t>Organize posts by topic.</a:t>
            </a:r>
          </a:p>
          <a:p>
            <a:pPr>
              <a:buFont typeface="Wingdings" pitchFamily="2" charset="2"/>
              <a:buChar char="§"/>
            </a:pPr>
            <a:endParaRPr lang="en-US" baseline="0" dirty="0"/>
          </a:p>
          <a:p>
            <a:pPr>
              <a:buFont typeface="Wingdings" pitchFamily="2" charset="2"/>
              <a:buNone/>
            </a:pPr>
            <a:r>
              <a:rPr lang="en-US" baseline="0" dirty="0"/>
              <a:t>4. Starting in Summer ‘14,  you can request Salesforce to enable profile-based rollout of Chatter in your org. This means that administrators can give access to Chatter to users based on their profile, rather than a global setting which turns Chatter on or off for all users. </a:t>
            </a:r>
            <a:endParaRPr lang="en-US" sz="1000" baseline="0" dirty="0">
              <a:solidFill>
                <a:schemeClr val="tx1"/>
              </a:solidFill>
            </a:endParaRPr>
          </a:p>
          <a:p>
            <a:pPr>
              <a:buFont typeface="Wingdings" pitchFamily="2" charset="2"/>
              <a:buNone/>
            </a:pPr>
            <a:endParaRPr lang="en-US" baseline="0" dirty="0"/>
          </a:p>
          <a:p>
            <a:pPr marL="0" marR="0" indent="0" algn="l" defTabSz="914400" rtl="0" eaLnBrk="1" fontAlgn="auto" latinLnBrk="0" hangingPunct="1">
              <a:lnSpc>
                <a:spcPct val="100000"/>
              </a:lnSpc>
              <a:spcBef>
                <a:spcPts val="443"/>
              </a:spcBef>
              <a:spcAft>
                <a:spcPts val="0"/>
              </a:spcAft>
              <a:buClr>
                <a:srgbClr val="000000"/>
              </a:buClr>
              <a:buSzTx/>
              <a:buFont typeface="Wingdings" pitchFamily="2" charset="2"/>
              <a:buNone/>
              <a:tabLst/>
              <a:defRPr/>
            </a:pPr>
            <a:r>
              <a:rPr lang="en-US" b="1" dirty="0"/>
              <a:t>Extra Material</a:t>
            </a:r>
          </a:p>
          <a:p>
            <a:pPr>
              <a:buFont typeface="Wingdings" pitchFamily="2" charset="2"/>
              <a:buNone/>
            </a:pPr>
            <a:r>
              <a:rPr lang="en-US" dirty="0"/>
              <a:t>Documentation</a:t>
            </a:r>
            <a:r>
              <a:rPr lang="en-US" baseline="0" dirty="0"/>
              <a:t> on how to turn on Chatter if it is not already turned on in your organization:</a:t>
            </a:r>
          </a:p>
          <a:p>
            <a:pPr>
              <a:buFont typeface="Wingdings" pitchFamily="2" charset="2"/>
              <a:buNone/>
            </a:pPr>
            <a:r>
              <a:rPr lang="en-US" dirty="0"/>
              <a:t>https://help.salesforce.com/HTViewHelpDoc?id=collab_enable.htm&amp;language=en_US</a:t>
            </a:r>
          </a:p>
          <a:p>
            <a:pPr>
              <a:buFont typeface="Wingdings" pitchFamily="2" charset="2"/>
              <a:buNone/>
            </a:pPr>
            <a:endParaRPr lang="en-US" dirty="0"/>
          </a:p>
          <a:p>
            <a:pPr>
              <a:buFont typeface="Wingdings" pitchFamily="2" charset="2"/>
              <a:buNone/>
            </a:pPr>
            <a:r>
              <a:rPr lang="en-US" dirty="0"/>
              <a:t>With Files Connect, Salesforce users can access, share, and search external data from SharePoint Online, 2010, or 2013.</a:t>
            </a:r>
          </a:p>
          <a:p>
            <a:pPr>
              <a:buFont typeface="Wingdings" pitchFamily="2" charset="2"/>
              <a:buNone/>
            </a:pPr>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2013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solidFill>
                  <a:prstClr val="black"/>
                </a:solidFill>
              </a:rPr>
              <a:pPr algn="ctr"/>
              <a:t>93</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latin typeface="Salesforce Sans" panose="020B0505020202020203" pitchFamily="34" charset="0"/>
              </a:rPr>
              <a:t>Course Title Goes Here</a:t>
            </a:r>
          </a:p>
        </p:txBody>
      </p:sp>
    </p:spTree>
    <p:extLst>
      <p:ext uri="{BB962C8B-B14F-4D97-AF65-F5344CB8AC3E}">
        <p14:creationId xmlns:p14="http://schemas.microsoft.com/office/powerpoint/2010/main" val="22217689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0" marR="0" lvl="0" indent="0" algn="l" defTabSz="981334" rtl="0" eaLnBrk="1" fontAlgn="auto" latinLnBrk="0" hangingPunct="1">
              <a:lnSpc>
                <a:spcPct val="100000"/>
              </a:lnSpc>
              <a:spcBef>
                <a:spcPts val="0"/>
              </a:spcBef>
              <a:spcAft>
                <a:spcPts val="0"/>
              </a:spcAft>
              <a:buClrTx/>
              <a:buSzTx/>
              <a:buFont typeface="Arial" pitchFamily="-112" charset="0"/>
              <a:buNone/>
              <a:tabLst/>
              <a:defRPr/>
            </a:pPr>
            <a:r>
              <a:rPr lang="en-US" sz="1000" kern="1200" dirty="0">
                <a:solidFill>
                  <a:srgbClr val="1C1C1C"/>
                </a:solidFill>
                <a:latin typeface="Salesforce Sans" panose="020B0505020202020203" pitchFamily="34" charset="0"/>
                <a:ea typeface="+mn-ea"/>
                <a:cs typeface="Arial" pitchFamily="34" charset="0"/>
              </a:rPr>
              <a:t> In Spring ‘17 we got Chatter Streams.  </a:t>
            </a:r>
            <a:r>
              <a:rPr lang="en-US" sz="1000" dirty="0">
                <a:solidFill>
                  <a:srgbClr val="1C1C1C"/>
                </a:solidFill>
              </a:rPr>
              <a:t>Create personalized feeds with customize streams. Groups, users and records. </a:t>
            </a:r>
            <a:r>
              <a:rPr lang="en-US" sz="1000" dirty="0"/>
              <a:t>Chatter Streams allow you to create your own personalized feeds from Groups, People, and records like opportunities or accounts.  Build a Stream with your largest opportunities or highest priority cases or put them all into one Stream - it’s up to you.</a:t>
            </a: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r>
              <a:rPr lang="en-US" b="0" dirty="0"/>
              <a:t>View Chatter Home in Lightning</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94</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15208667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t>Teaching Points</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Rich link previews are powered by Embed.ly, a third-party service. They include thumbnails, descriptions, and video players for links to videos, on services such as YouTube, </a:t>
            </a:r>
            <a:r>
              <a:rPr lang="en-GB" sz="1000" kern="1200" baseline="0" dirty="0" err="1">
                <a:solidFill>
                  <a:schemeClr val="tx1"/>
                </a:solidFill>
                <a:ea typeface="+mn-ea"/>
              </a:rPr>
              <a:t>Vimeo</a:t>
            </a:r>
            <a:r>
              <a:rPr lang="en-GB" sz="1000" kern="1200" baseline="0" dirty="0">
                <a:solidFill>
                  <a:schemeClr val="tx1"/>
                </a:solidFill>
                <a:ea typeface="+mn-ea"/>
              </a:rPr>
              <a:t>, and </a:t>
            </a:r>
            <a:r>
              <a:rPr lang="en-GB" sz="1000" kern="1200" baseline="0" dirty="0" err="1">
                <a:solidFill>
                  <a:schemeClr val="tx1"/>
                </a:solidFill>
                <a:ea typeface="+mn-ea"/>
              </a:rPr>
              <a:t>Mashable</a:t>
            </a:r>
            <a:r>
              <a:rPr lang="en-GB" sz="1000" kern="1200" baseline="0" dirty="0">
                <a:solidFill>
                  <a:schemeClr val="tx1"/>
                </a:solidFill>
                <a:ea typeface="+mn-ea"/>
              </a:rPr>
              <a:t>. </a:t>
            </a:r>
            <a:r>
              <a:rPr lang="en-GB" sz="1000" b="0" i="0" kern="1200" dirty="0">
                <a:solidFill>
                  <a:schemeClr val="tx1"/>
                </a:solidFill>
                <a:ea typeface="+mn-ea"/>
              </a:rPr>
              <a:t>The setting is enabled by default. If you disable it, users can only preview videos from the YouTube community.</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US" dirty="0"/>
              <a:t>Enable objects and fields for feed tracking, alerting followers to any changes made to records they follow. The following objects are automatically enabled for feed tracking: </a:t>
            </a:r>
            <a:r>
              <a:rPr lang="en-US" dirty="0">
                <a:solidFill>
                  <a:schemeClr val="bg1"/>
                </a:solidFill>
              </a:rPr>
              <a:t>Account, Case, Chatter Group, Contact, Lead, Opportunity, User. Each has different fields</a:t>
            </a:r>
            <a:r>
              <a:rPr lang="en-US" baseline="0" dirty="0">
                <a:solidFill>
                  <a:schemeClr val="bg1"/>
                </a:solidFill>
              </a:rPr>
              <a:t> that are enabled for tracking. </a:t>
            </a:r>
            <a:endParaRPr lang="en-US" dirty="0"/>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GB" sz="1000" kern="1200" baseline="0" dirty="0">
                <a:solidFill>
                  <a:schemeClr val="tx1"/>
                </a:solidFill>
                <a:ea typeface="+mn-ea"/>
              </a:rPr>
              <a:t>From Summer ’13, you can also preview linked content from:</a:t>
            </a:r>
          </a:p>
          <a:p>
            <a:pPr marL="450850" lvl="1"/>
            <a:r>
              <a:rPr lang="en-GB" sz="1000" kern="1200" baseline="0" dirty="0">
                <a:solidFill>
                  <a:schemeClr val="tx1"/>
                </a:solidFill>
                <a:latin typeface="Salesforce Sans" panose="020B0505020202020203" pitchFamily="34" charset="0"/>
                <a:ea typeface="+mn-ea"/>
              </a:rPr>
              <a:t>bloomberg.com</a:t>
            </a:r>
          </a:p>
          <a:p>
            <a:pPr marL="450850" lvl="1"/>
            <a:r>
              <a:rPr lang="en-GB" sz="1000" kern="1200" baseline="0" dirty="0">
                <a:solidFill>
                  <a:schemeClr val="tx1"/>
                </a:solidFill>
                <a:latin typeface="Salesforce Sans" panose="020B0505020202020203" pitchFamily="34" charset="0"/>
                <a:ea typeface="+mn-ea"/>
              </a:rPr>
              <a:t>box.com</a:t>
            </a:r>
          </a:p>
          <a:p>
            <a:pPr marL="450850" lvl="1"/>
            <a:r>
              <a:rPr lang="en-GB" sz="1000" kern="1200" baseline="0" dirty="0">
                <a:solidFill>
                  <a:schemeClr val="tx1"/>
                </a:solidFill>
                <a:latin typeface="Salesforce Sans" panose="020B0505020202020203" pitchFamily="34" charset="0"/>
                <a:ea typeface="+mn-ea"/>
              </a:rPr>
              <a:t>engadget.com</a:t>
            </a:r>
          </a:p>
          <a:p>
            <a:pPr marL="450850" lvl="1"/>
            <a:r>
              <a:rPr lang="en-GB" sz="1000" kern="1200" baseline="0" dirty="0">
                <a:solidFill>
                  <a:schemeClr val="tx1"/>
                </a:solidFill>
                <a:latin typeface="Salesforce Sans" panose="020B0505020202020203" pitchFamily="34" charset="0"/>
                <a:ea typeface="+mn-ea"/>
              </a:rPr>
              <a:t>en.wikipedia.org</a:t>
            </a:r>
          </a:p>
          <a:p>
            <a:pPr marL="450850" lvl="1"/>
            <a:r>
              <a:rPr lang="en-GB" sz="1000" kern="1200" baseline="0" dirty="0">
                <a:solidFill>
                  <a:schemeClr val="tx1"/>
                </a:solidFill>
                <a:latin typeface="Salesforce Sans" panose="020B0505020202020203" pitchFamily="34" charset="0"/>
                <a:ea typeface="+mn-ea"/>
              </a:rPr>
              <a:t>google.com/finance</a:t>
            </a:r>
          </a:p>
          <a:p>
            <a:pPr marL="450850" lvl="1"/>
            <a:r>
              <a:rPr lang="en-GB" sz="1000" kern="1200" baseline="0" dirty="0">
                <a:solidFill>
                  <a:schemeClr val="tx1"/>
                </a:solidFill>
                <a:latin typeface="Salesforce Sans" panose="020B0505020202020203" pitchFamily="34" charset="0"/>
                <a:ea typeface="+mn-ea"/>
              </a:rPr>
              <a:t>huffingtonpost.com</a:t>
            </a:r>
          </a:p>
          <a:p>
            <a:pPr marL="450850" lvl="1"/>
            <a:r>
              <a:rPr lang="en-GB" sz="1000" kern="1200" baseline="0" dirty="0">
                <a:solidFill>
                  <a:schemeClr val="tx1"/>
                </a:solidFill>
                <a:latin typeface="Salesforce Sans" panose="020B0505020202020203" pitchFamily="34" charset="0"/>
                <a:ea typeface="+mn-ea"/>
              </a:rPr>
              <a:t>marketwatch.com</a:t>
            </a:r>
          </a:p>
          <a:p>
            <a:pPr marL="450850" lvl="1"/>
            <a:r>
              <a:rPr lang="en-GB" sz="1000" kern="1200" baseline="0" dirty="0">
                <a:solidFill>
                  <a:schemeClr val="tx1"/>
                </a:solidFill>
                <a:latin typeface="Salesforce Sans" panose="020B0505020202020203" pitchFamily="34" charset="0"/>
                <a:ea typeface="+mn-ea"/>
              </a:rPr>
              <a:t>npr.com</a:t>
            </a:r>
          </a:p>
          <a:p>
            <a:pPr marL="450850" lvl="1"/>
            <a:r>
              <a:rPr lang="en-GB" sz="1000" kern="1200" baseline="0" dirty="0">
                <a:solidFill>
                  <a:schemeClr val="tx1"/>
                </a:solidFill>
                <a:latin typeface="Salesforce Sans" panose="020B0505020202020203" pitchFamily="34" charset="0"/>
                <a:ea typeface="+mn-ea"/>
              </a:rPr>
              <a:t>scribd.com</a:t>
            </a:r>
            <a:endParaRPr lang="en-US" dirty="0">
              <a:latin typeface="Salesforce Sans" panose="020B0505020202020203" pitchFamily="34" charset="0"/>
            </a:endParaRPr>
          </a:p>
          <a:p>
            <a:pPr defTabSz="981334">
              <a:spcBef>
                <a:spcPts val="0"/>
              </a:spcBef>
              <a:buClrTx/>
              <a:defRPr/>
            </a:pPr>
            <a:endParaRPr lang="en-US" b="1" dirty="0"/>
          </a:p>
          <a:p>
            <a:pPr defTabSz="981334">
              <a:spcBef>
                <a:spcPts val="0"/>
              </a:spcBef>
              <a:buClrTx/>
              <a:defRPr/>
            </a:pPr>
            <a:r>
              <a:rPr lang="en-US" b="1" dirty="0"/>
              <a:t>Extra Material</a:t>
            </a:r>
          </a:p>
          <a:p>
            <a:pPr defTabSz="981334">
              <a:spcBef>
                <a:spcPts val="0"/>
              </a:spcBef>
              <a:buClrTx/>
              <a:defRPr/>
            </a:pPr>
            <a:endParaRPr lang="en-US" dirty="0"/>
          </a:p>
          <a:p>
            <a:pPr defTabSz="981334">
              <a:spcBef>
                <a:spcPts val="0"/>
              </a:spcBef>
              <a:buClrTx/>
              <a:defRPr/>
            </a:pPr>
            <a:r>
              <a:rPr lang="en-US" b="1" dirty="0"/>
              <a:t>Suggestions</a:t>
            </a:r>
          </a:p>
          <a:p>
            <a:pPr defTabSz="981334">
              <a:spcBef>
                <a:spcPts val="0"/>
              </a:spcBef>
              <a:buClrTx/>
              <a:defRPr/>
            </a:pPr>
            <a:r>
              <a:rPr lang="en-US" b="0" dirty="0"/>
              <a:t>Open</a:t>
            </a:r>
            <a:r>
              <a:rPr lang="en-US" b="0" baseline="0" dirty="0"/>
              <a:t> up Chatter settings so you can point out these options as you go through them.</a:t>
            </a:r>
            <a:endParaRPr lang="en-US" b="0"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95</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6715021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1725" cy="4192588"/>
          </a:xfrm>
        </p:spPr>
      </p:sp>
      <p:sp>
        <p:nvSpPr>
          <p:cNvPr id="3" name="Notes Placeholder 2"/>
          <p:cNvSpPr>
            <a:spLocks noGrp="1"/>
          </p:cNvSpPr>
          <p:nvPr>
            <p:ph type="body" idx="1"/>
          </p:nvPr>
        </p:nvSpPr>
        <p:spPr>
          <a:xfrm>
            <a:off x="731521" y="4561227"/>
            <a:ext cx="5852160" cy="4320213"/>
          </a:xfrm>
          <a:prstGeom prst="rect">
            <a:avLst/>
          </a:prstGeom>
        </p:spPr>
        <p:txBody>
          <a:bodyPr lIns="98133" tIns="49067" rIns="98133" bIns="49067">
            <a:normAutofit/>
          </a:bodyPr>
          <a:lstStyle/>
          <a:p>
            <a:r>
              <a:rPr lang="en-US" sz="1300" b="1" dirty="0"/>
              <a:t>Teaching Points</a:t>
            </a:r>
          </a:p>
          <a:p>
            <a:endParaRPr lang="en-US" sz="1300" dirty="0"/>
          </a:p>
          <a:p>
            <a:r>
              <a:rPr lang="en-US" sz="1300" dirty="0"/>
              <a:t>Only objects</a:t>
            </a:r>
            <a:r>
              <a:rPr lang="en-US" sz="1300" baseline="0" dirty="0"/>
              <a:t> with feed tracking enabled will have associated Chatter posts visible in the Chatter feed. </a:t>
            </a:r>
          </a:p>
          <a:p>
            <a:endParaRPr lang="en-US" sz="1300" baseline="0" dirty="0"/>
          </a:p>
          <a:p>
            <a:r>
              <a:rPr lang="en-US" sz="1300" baseline="0" dirty="0"/>
              <a:t>To enable feed tracking for objects: </a:t>
            </a:r>
            <a:r>
              <a:rPr lang="en-US" sz="1300" b="1" baseline="0" dirty="0"/>
              <a:t>Setup | Customize | Chatter | Feed Tracking</a:t>
            </a:r>
          </a:p>
          <a:p>
            <a:endParaRPr lang="en-US" sz="1300" baseline="0" dirty="0"/>
          </a:p>
          <a:p>
            <a:r>
              <a:rPr lang="en-US" sz="1300" baseline="0" dirty="0"/>
              <a:t>All organizations that have Chatter automatically enabled will have the following objects and fields tracked by default: </a:t>
            </a:r>
          </a:p>
          <a:p>
            <a:pPr lvl="1"/>
            <a:r>
              <a:rPr lang="en-US" sz="1000" b="0" i="0" kern="1200" dirty="0">
                <a:solidFill>
                  <a:schemeClr val="tx1"/>
                </a:solidFill>
                <a:latin typeface="Salesforce Sans" panose="020B0505020202020203" pitchFamily="34" charset="0"/>
                <a:ea typeface="+mn-ea"/>
              </a:rPr>
              <a:t>Account: Account Name, Account Owner</a:t>
            </a:r>
          </a:p>
          <a:p>
            <a:pPr lvl="1"/>
            <a:r>
              <a:rPr lang="en-US" sz="1000" b="0" i="0" kern="1200" dirty="0">
                <a:solidFill>
                  <a:schemeClr val="tx1"/>
                </a:solidFill>
                <a:latin typeface="Salesforce Sans" panose="020B0505020202020203" pitchFamily="34" charset="0"/>
                <a:ea typeface="+mn-ea"/>
              </a:rPr>
              <a:t>Case: Case Owner, Priority, Status</a:t>
            </a:r>
          </a:p>
          <a:p>
            <a:pPr lvl="1"/>
            <a:r>
              <a:rPr lang="en-US" sz="1000" b="0" i="0" kern="1200" dirty="0">
                <a:solidFill>
                  <a:schemeClr val="tx1"/>
                </a:solidFill>
                <a:latin typeface="Salesforce Sans" panose="020B0505020202020203" pitchFamily="34" charset="0"/>
                <a:ea typeface="+mn-ea"/>
              </a:rPr>
              <a:t>Chatter Group: Allow Customers, Description, Group Access, Information Body, Information Title, Name, Owner Name</a:t>
            </a:r>
          </a:p>
          <a:p>
            <a:pPr lvl="1"/>
            <a:r>
              <a:rPr lang="en-US" sz="1000" b="0" i="0" kern="1200" dirty="0">
                <a:solidFill>
                  <a:schemeClr val="tx1"/>
                </a:solidFill>
                <a:latin typeface="Salesforce Sans" panose="020B0505020202020203" pitchFamily="34" charset="0"/>
                <a:ea typeface="+mn-ea"/>
              </a:rPr>
              <a:t>Contact: Account Name, Contact Owner, Name</a:t>
            </a:r>
          </a:p>
          <a:p>
            <a:pPr lvl="1"/>
            <a:r>
              <a:rPr lang="en-US" sz="1000" b="0" i="0" kern="1200" dirty="0">
                <a:solidFill>
                  <a:schemeClr val="tx1"/>
                </a:solidFill>
                <a:latin typeface="Salesforce Sans" panose="020B0505020202020203" pitchFamily="34" charset="0"/>
                <a:ea typeface="+mn-ea"/>
              </a:rPr>
              <a:t>Lead: Lead Owner, Lead Status, Name</a:t>
            </a:r>
          </a:p>
          <a:p>
            <a:pPr lvl="1"/>
            <a:r>
              <a:rPr lang="en-US" sz="1000" b="0" i="0" kern="1200" dirty="0">
                <a:solidFill>
                  <a:schemeClr val="tx1"/>
                </a:solidFill>
                <a:latin typeface="Salesforce Sans" panose="020B0505020202020203" pitchFamily="34" charset="0"/>
                <a:ea typeface="+mn-ea"/>
              </a:rPr>
              <a:t>Opportunity: Amount, Close Date, Opportunity Name, Opportunity Owner, Stage</a:t>
            </a:r>
          </a:p>
          <a:p>
            <a:pPr lvl="1"/>
            <a:r>
              <a:rPr lang="en-US" sz="1000" b="0" i="0" kern="1200" dirty="0">
                <a:solidFill>
                  <a:schemeClr val="tx1"/>
                </a:solidFill>
                <a:latin typeface="Salesforce Sans" panose="020B0505020202020203" pitchFamily="34" charset="0"/>
                <a:ea typeface="+mn-ea"/>
              </a:rPr>
              <a:t>Topic: Description</a:t>
            </a:r>
          </a:p>
          <a:p>
            <a:pPr lvl="1"/>
            <a:r>
              <a:rPr lang="en-US" sz="1000" b="0" i="0" kern="1200" dirty="0">
                <a:solidFill>
                  <a:schemeClr val="tx1"/>
                </a:solidFill>
                <a:latin typeface="Salesforce Sans" panose="020B0505020202020203" pitchFamily="34" charset="0"/>
                <a:ea typeface="+mn-ea"/>
              </a:rPr>
              <a:t>User: About Me, Address, E-mail, Manager, Phone, Title</a:t>
            </a:r>
          </a:p>
          <a:p>
            <a:endParaRPr lang="en-US" sz="1300" baseline="0" dirty="0"/>
          </a:p>
          <a:p>
            <a:r>
              <a:rPr lang="en-US" sz="1000" b="0" i="0" kern="1200" dirty="0">
                <a:solidFill>
                  <a:schemeClr val="tx1"/>
                </a:solidFill>
                <a:ea typeface="+mn-ea"/>
              </a:rPr>
              <a:t> </a:t>
            </a:r>
            <a:endParaRPr lang="en-US" sz="1300" dirty="0"/>
          </a:p>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solidFill>
                  <a:prstClr val="black"/>
                </a:solidFill>
                <a:latin typeface="Salesforce Sans" panose="020B0505020202020203" pitchFamily="34" charset="0"/>
              </a:rPr>
              <a:t>© Copyright 2013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solidFill>
                  <a:prstClr val="black"/>
                </a:solidFill>
              </a:rPr>
              <a:pPr algn="ctr"/>
              <a:t>96</a:t>
            </a:fld>
            <a:endParaRPr lang="en-US" sz="900" dirty="0">
              <a:solidFill>
                <a:prstClr val="black"/>
              </a:solidFill>
            </a:endParaRPr>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US" sz="900" dirty="0">
                <a:solidFill>
                  <a:prstClr val="black"/>
                </a:solidFill>
                <a:latin typeface="Salesforce Sans" panose="020B0505020202020203" pitchFamily="34" charset="0"/>
              </a:rPr>
              <a:t>Course Title Goes Here</a:t>
            </a:r>
          </a:p>
        </p:txBody>
      </p:sp>
    </p:spTree>
    <p:extLst>
      <p:ext uri="{BB962C8B-B14F-4D97-AF65-F5344CB8AC3E}">
        <p14:creationId xmlns:p14="http://schemas.microsoft.com/office/powerpoint/2010/main" val="5240778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fontScale="92500"/>
          </a:bodyPr>
          <a:lstStyle/>
          <a:p>
            <a:pPr defTabSz="981334">
              <a:spcBef>
                <a:spcPts val="0"/>
              </a:spcBef>
              <a:buClrTx/>
              <a:defRPr/>
            </a:pPr>
            <a:r>
              <a:rPr lang="en-US" b="1" dirty="0">
                <a:solidFill>
                  <a:schemeClr val="tx1"/>
                </a:solidFill>
              </a:rPr>
              <a:t>Teaching Points</a:t>
            </a:r>
          </a:p>
          <a:p>
            <a:pPr marL="228600" indent="-228600" defTabSz="981334">
              <a:spcBef>
                <a:spcPts val="0"/>
              </a:spcBef>
              <a:buClrTx/>
              <a:buFont typeface="+mj-lt"/>
              <a:buAutoNum type="arabicPeriod"/>
              <a:defRPr/>
            </a:pPr>
            <a:r>
              <a:rPr lang="en-US" dirty="0"/>
              <a:t>Users can access groups either</a:t>
            </a:r>
            <a:r>
              <a:rPr lang="en-US" baseline="0" dirty="0"/>
              <a:t> from the sidebar on the Chatter tab, or from the Groups tab.</a:t>
            </a:r>
            <a:endParaRPr lang="en-US" dirty="0"/>
          </a:p>
          <a:p>
            <a:pPr marL="228600" indent="-228600" defTabSz="981334">
              <a:spcBef>
                <a:spcPts val="0"/>
              </a:spcBef>
              <a:buClrTx/>
              <a:buFont typeface="+mj-lt"/>
              <a:buAutoNum type="arabicPeriod"/>
              <a:defRPr/>
            </a:pPr>
            <a:r>
              <a:rPr lang="en-US" dirty="0"/>
              <a:t>Every user with the “Create and Own New Chatter Groups” permission has the ability to create a group and add members. This permission is on by default in all standard profiles except Chatter External User.</a:t>
            </a:r>
          </a:p>
          <a:p>
            <a:pPr marL="228600" indent="-228600">
              <a:buFont typeface="+mj-lt"/>
              <a:buAutoNum type="arabicPeriod"/>
            </a:pPr>
            <a:r>
              <a:rPr lang="en-US" dirty="0"/>
              <a:t>Each group has 1 owner and can have several managers, who can add other members, delete posts and comments, and edit the group settings.</a:t>
            </a:r>
          </a:p>
          <a:p>
            <a:pPr marL="228600" indent="-228600" defTabSz="981334">
              <a:spcBef>
                <a:spcPts val="0"/>
              </a:spcBef>
              <a:buClrTx/>
              <a:buFont typeface="+mj-lt"/>
              <a:buAutoNum type="arabicPeriod"/>
              <a:defRPr/>
            </a:pPr>
            <a:r>
              <a:rPr lang="en-US" dirty="0"/>
              <a:t>The Groups tab displays the group name, number of members, date of last activity, and group owner, making it easy to target inactive groups that should be deleted.</a:t>
            </a:r>
          </a:p>
          <a:p>
            <a:pPr marL="228600" indent="-228600" defTabSz="981334">
              <a:spcBef>
                <a:spcPts val="0"/>
              </a:spcBef>
              <a:buClrTx/>
              <a:buFont typeface="+mj-lt"/>
              <a:buAutoNum type="arabicPeriod"/>
              <a:defRPr/>
            </a:pPr>
            <a:r>
              <a:rPr lang="en-US" dirty="0">
                <a:solidFill>
                  <a:schemeClr val="tx1"/>
                </a:solidFill>
              </a:rPr>
              <a:t>From Spring</a:t>
            </a:r>
            <a:r>
              <a:rPr lang="en-US" baseline="0" dirty="0">
                <a:solidFill>
                  <a:schemeClr val="tx1"/>
                </a:solidFill>
              </a:rPr>
              <a:t> 13, n</a:t>
            </a:r>
            <a:r>
              <a:rPr lang="en-US" dirty="0">
                <a:solidFill>
                  <a:schemeClr val="tx1"/>
                </a:solidFill>
              </a:rPr>
              <a:t>on</a:t>
            </a:r>
            <a:r>
              <a:rPr lang="en-US" baseline="0" dirty="0">
                <a:solidFill>
                  <a:schemeClr val="tx1"/>
                </a:solidFill>
              </a:rPr>
              <a:t>-members can post to a group feed, and users can search within a group feed (click magnifying glass button at top of group feed page).</a:t>
            </a:r>
          </a:p>
          <a:p>
            <a:pPr marL="228600" indent="-228600" defTabSz="981334">
              <a:spcBef>
                <a:spcPts val="0"/>
              </a:spcBef>
              <a:buClrTx/>
              <a:buFont typeface="+mj-lt"/>
              <a:buAutoNum type="arabicPeriod"/>
              <a:defRPr/>
            </a:pPr>
            <a:r>
              <a:rPr lang="en-US" baseline="0" dirty="0">
                <a:solidFill>
                  <a:schemeClr val="tx1"/>
                </a:solidFill>
              </a:rPr>
              <a:t>Users with the Modify All Data permission can access private groups they are not a member of. </a:t>
            </a:r>
          </a:p>
          <a:p>
            <a:pPr marL="228600" marR="0" indent="-228600" algn="l" defTabSz="981334"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rPr>
              <a:t>From Winter 15, </a:t>
            </a:r>
            <a:r>
              <a:rPr lang="en-US" sz="1000" b="0" i="0" u="none" strike="noStrike" kern="1200" baseline="0" dirty="0">
                <a:solidFill>
                  <a:schemeClr val="tx1"/>
                </a:solidFill>
                <a:ea typeface="+mn-ea"/>
              </a:rPr>
              <a:t>unlisted groups offer more privacy compared to private groups, because only members and users with the “ Manage Unlisted Groups”  permission can access unlisted groups in list views, feeds, and search results. These must be enabled Setup | Customize | Chatter | Settings</a:t>
            </a:r>
          </a:p>
          <a:p>
            <a:pPr marL="228600" indent="-228600" defTabSz="981334">
              <a:spcBef>
                <a:spcPts val="0"/>
              </a:spcBef>
              <a:buClrTx/>
              <a:buFont typeface="+mj-lt"/>
              <a:buAutoNum type="arabicPeriod"/>
              <a:defRPr/>
            </a:pPr>
            <a:r>
              <a:rPr lang="en-US" dirty="0"/>
              <a:t>From Spring 16, Broadcast Only Groups can be created by going to the group settings for any public, private, or unlisted group and selecting Broadcast Only. By restricting the ability to post, group owners and managers can keep group discussions focused and relevant by cutting down noise from off-topic posts.</a:t>
            </a:r>
          </a:p>
          <a:p>
            <a:endParaRPr lang="en-US" b="0" dirty="0">
              <a:solidFill>
                <a:schemeClr val="tx1"/>
              </a:solidFill>
            </a:endParaRPr>
          </a:p>
          <a:p>
            <a:pPr defTabSz="981334">
              <a:spcBef>
                <a:spcPts val="0"/>
              </a:spcBef>
              <a:buClrTx/>
              <a:defRPr/>
            </a:pPr>
            <a:r>
              <a:rPr lang="en-US" b="1" dirty="0">
                <a:solidFill>
                  <a:schemeClr val="tx1"/>
                </a:solidFill>
              </a:rPr>
              <a:t>Extra Material</a:t>
            </a:r>
          </a:p>
          <a:p>
            <a:pPr defTabSz="981334">
              <a:spcBef>
                <a:spcPts val="0"/>
              </a:spcBef>
              <a:buClrTx/>
              <a:defRPr/>
            </a:pPr>
            <a:endParaRPr lang="en-US" b="1" dirty="0">
              <a:solidFill>
                <a:schemeClr val="tx1"/>
              </a:solidFill>
            </a:endParaRPr>
          </a:p>
          <a:p>
            <a:pPr defTabSz="981334">
              <a:spcBef>
                <a:spcPts val="0"/>
              </a:spcBef>
              <a:buClrTx/>
              <a:defRPr/>
            </a:pPr>
            <a:r>
              <a:rPr lang="en-US" dirty="0"/>
              <a:t>Instructors may want to point out that as of Spring 16, users may view group member engagement in a convenient report linked from each group. This feature is available in Salesforce Classic only.  (Report link is visible in screenshot).</a:t>
            </a:r>
          </a:p>
          <a:p>
            <a:pPr defTabSz="981334">
              <a:spcBef>
                <a:spcPts val="0"/>
              </a:spcBef>
              <a:buClrTx/>
              <a:defRPr/>
            </a:pPr>
            <a:endParaRPr lang="en-US" dirty="0"/>
          </a:p>
          <a:p>
            <a:pPr defTabSz="981334">
              <a:spcBef>
                <a:spcPts val="0"/>
              </a:spcBef>
              <a:buClrTx/>
              <a:defRPr/>
            </a:pPr>
            <a:r>
              <a:rPr lang="en-US" dirty="0"/>
              <a:t>Anyone with permissions can view the group engagement report. Group owners, managers, and other users with permissions (for example, users with the “Modify All Data” and “Manage Unlisted Groups”) can quickly access this report by clicking Show Group Report below the group photo.</a:t>
            </a:r>
          </a:p>
          <a:p>
            <a:pPr defTabSz="981334">
              <a:spcBef>
                <a:spcPts val="0"/>
              </a:spcBef>
              <a:buClrTx/>
              <a:defRPr/>
            </a:pPr>
            <a:endParaRPr lang="en-US" dirty="0"/>
          </a:p>
          <a:p>
            <a:pPr defTabSz="981334">
              <a:spcBef>
                <a:spcPts val="0"/>
              </a:spcBef>
              <a:buClrTx/>
              <a:defRPr/>
            </a:pPr>
            <a:endParaRPr lang="en-US" dirty="0"/>
          </a:p>
          <a:p>
            <a:pPr defTabSz="981334">
              <a:spcBef>
                <a:spcPts val="0"/>
              </a:spcBef>
              <a:buClrTx/>
              <a:defRPr/>
            </a:pPr>
            <a:r>
              <a:rPr lang="en-US" b="1" dirty="0">
                <a:solidFill>
                  <a:schemeClr val="tx1"/>
                </a:solidFill>
              </a:rPr>
              <a:t>Suggestions</a:t>
            </a:r>
            <a:endParaRPr lang="en-US" dirty="0"/>
          </a:p>
          <a:p>
            <a:endParaRPr lang="en-US" dirty="0"/>
          </a:p>
        </p:txBody>
      </p:sp>
      <p:sp>
        <p:nvSpPr>
          <p:cNvPr id="4" name="Footer Placeholder 3"/>
          <p:cNvSpPr>
            <a:spLocks noGrp="1"/>
          </p:cNvSpPr>
          <p:nvPr>
            <p:ph type="ftr" sz="quarter" idx="10"/>
          </p:nvPr>
        </p:nvSpPr>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900" smtClean="0"/>
              <a:pPr algn="ctr"/>
              <a:t>97</a:t>
            </a:fld>
            <a:endParaRPr lang="en-US" sz="900" dirty="0"/>
          </a:p>
        </p:txBody>
      </p:sp>
      <p:sp>
        <p:nvSpPr>
          <p:cNvPr id="6" name="Header Placeholder 5"/>
          <p:cNvSpPr>
            <a:spLocks noGrp="1"/>
          </p:cNvSpPr>
          <p:nvPr>
            <p:ph type="hdr" sz="quarter" idx="12"/>
          </p:nvPr>
        </p:nvSpPr>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37301031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406401" y="4800600"/>
            <a:ext cx="6502400" cy="4249712"/>
          </a:xfrm>
          <a:prstGeom prst="rect">
            <a:avLst/>
          </a:prstGeom>
        </p:spPr>
        <p:txBody>
          <a:bodyPr>
            <a:normAutofit/>
          </a:bodyPr>
          <a:lstStyle/>
          <a:p>
            <a:pPr defTabSz="981334">
              <a:spcBef>
                <a:spcPts val="0"/>
              </a:spcBef>
              <a:buClrTx/>
              <a:defRPr/>
            </a:pPr>
            <a:r>
              <a:rPr lang="en-US" b="1" dirty="0">
                <a:solidFill>
                  <a:schemeClr val="tx1"/>
                </a:solidFill>
              </a:rPr>
              <a:t>Teaching Points</a:t>
            </a:r>
          </a:p>
          <a:p>
            <a:pPr defTabSz="981334">
              <a:spcBef>
                <a:spcPts val="0"/>
              </a:spcBef>
              <a:buClrTx/>
              <a:defRPr/>
            </a:pPr>
            <a:r>
              <a:rPr lang="en-US" dirty="0">
                <a:solidFill>
                  <a:schemeClr val="tx1"/>
                </a:solidFill>
              </a:rPr>
              <a:t>When we create Chatter groups to replace email distribution lists, discuss with students how they might send one final email to each list, with a link to the new Chatter group.</a:t>
            </a:r>
          </a:p>
          <a:p>
            <a:pPr defTabSz="981334">
              <a:spcBef>
                <a:spcPts val="0"/>
              </a:spcBef>
              <a:buClrTx/>
              <a:defRPr/>
            </a:pPr>
            <a:endParaRPr lang="en-US" dirty="0">
              <a:solidFill>
                <a:schemeClr val="tx1"/>
              </a:solidFill>
            </a:endParaRPr>
          </a:p>
          <a:p>
            <a:pPr defTabSz="981334">
              <a:spcBef>
                <a:spcPts val="0"/>
              </a:spcBef>
              <a:buClrTx/>
              <a:defRPr/>
            </a:pPr>
            <a:r>
              <a:rPr lang="en-US" b="1" dirty="0">
                <a:solidFill>
                  <a:schemeClr val="tx1"/>
                </a:solidFill>
              </a:rPr>
              <a:t>Extra Material</a:t>
            </a:r>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98</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5100286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39713" y="763588"/>
            <a:ext cx="6835775" cy="3846512"/>
          </a:xfrm>
        </p:spPr>
      </p:sp>
      <p:sp>
        <p:nvSpPr>
          <p:cNvPr id="8" name="Notes Placeholder 7"/>
          <p:cNvSpPr>
            <a:spLocks noGrp="1"/>
          </p:cNvSpPr>
          <p:nvPr>
            <p:ph type="body" idx="1"/>
          </p:nvPr>
        </p:nvSpPr>
        <p:spPr>
          <a:xfrm>
            <a:off x="406401" y="4800600"/>
            <a:ext cx="6502400" cy="4249712"/>
          </a:xfrm>
          <a:prstGeom prst="rect">
            <a:avLst/>
          </a:prstGeom>
        </p:spPr>
        <p:txBody>
          <a:bodyPr>
            <a:normAutofit/>
          </a:bodyPr>
          <a:lstStyle/>
          <a:p>
            <a:r>
              <a:rPr lang="en-US" b="1" dirty="0"/>
              <a:t>Teaching Points</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Extra Material</a:t>
            </a:r>
          </a:p>
          <a:p>
            <a:endParaRPr lang="en-US" b="1" dirty="0">
              <a:solidFill>
                <a:srgbClr val="000000"/>
              </a:solidFill>
              <a:ea typeface="Arial" pitchFamily="-112" charset="0"/>
              <a:cs typeface="Arial" pitchFamily="-112" charset="0"/>
              <a:sym typeface="Arial" pitchFamily="-112" charset="0"/>
            </a:endParaRPr>
          </a:p>
          <a:p>
            <a:r>
              <a:rPr lang="en-US" b="1" dirty="0">
                <a:solidFill>
                  <a:srgbClr val="000000"/>
                </a:solidFill>
                <a:ea typeface="Arial" pitchFamily="-112" charset="0"/>
                <a:cs typeface="Arial" pitchFamily="-112" charset="0"/>
                <a:sym typeface="Arial" pitchFamily="-112" charset="0"/>
              </a:rPr>
              <a:t>Suggestions</a:t>
            </a:r>
            <a:endParaRPr lang="en-US" dirty="0"/>
          </a:p>
          <a:p>
            <a:endParaRPr lang="en-US" dirty="0"/>
          </a:p>
        </p:txBody>
      </p:sp>
      <p:sp>
        <p:nvSpPr>
          <p:cNvPr id="12" name="Footer Placeholder 3"/>
          <p:cNvSpPr>
            <a:spLocks noGrp="1"/>
          </p:cNvSpPr>
          <p:nvPr>
            <p:ph type="ftr" sz="quarter" idx="4"/>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inc.</a:t>
            </a:r>
          </a:p>
        </p:txBody>
      </p:sp>
      <p:sp>
        <p:nvSpPr>
          <p:cNvPr id="13" name="Slide Number Placeholder 4"/>
          <p:cNvSpPr>
            <a:spLocks noGrp="1"/>
          </p:cNvSpPr>
          <p:nvPr>
            <p:ph type="sldNum" sz="quarter" idx="5"/>
          </p:nvPr>
        </p:nvSpPr>
        <p:spPr>
          <a:xfrm>
            <a:off x="3413761" y="9335255"/>
            <a:ext cx="487680" cy="240194"/>
          </a:xfrm>
          <a:prstGeom prst="rect">
            <a:avLst/>
          </a:prstGeom>
        </p:spPr>
        <p:txBody>
          <a:bodyPr/>
          <a:lstStyle/>
          <a:p>
            <a:pPr algn="ctr"/>
            <a:fld id="{1106E636-74D1-4F76-97EA-8A06AB44A63A}" type="slidenum">
              <a:rPr lang="en-US" sz="900" smtClean="0"/>
              <a:pPr algn="ctr"/>
              <a:t>99</a:t>
            </a:fld>
            <a:endParaRPr lang="en-US" sz="900" dirty="0"/>
          </a:p>
        </p:txBody>
      </p:sp>
      <p:sp>
        <p:nvSpPr>
          <p:cNvPr id="14" name="Header Placeholder 5"/>
          <p:cNvSpPr>
            <a:spLocks noGrp="1"/>
          </p:cNvSpPr>
          <p:nvPr>
            <p:ph type="hdr" sz="quarter"/>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t>
            </a:r>
            <a:r>
              <a:rPr lang="en-GB" sz="900" dirty="0" err="1">
                <a:latin typeface="Salesforce Sans" panose="020B0505020202020203" pitchFamily="34" charset="0"/>
              </a:rPr>
              <a:t>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0015120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 y="369888"/>
            <a:ext cx="7308850" cy="4111625"/>
          </a:xfrm>
        </p:spPr>
      </p:sp>
      <p:sp>
        <p:nvSpPr>
          <p:cNvPr id="3" name="Notes Placeholder 2"/>
          <p:cNvSpPr>
            <a:spLocks noGrp="1"/>
          </p:cNvSpPr>
          <p:nvPr>
            <p:ph type="body" idx="1"/>
          </p:nvPr>
        </p:nvSpPr>
        <p:spPr>
          <a:xfrm>
            <a:off x="730867" y="4560086"/>
            <a:ext cx="5853468" cy="4320317"/>
          </a:xfrm>
          <a:prstGeom prst="rect">
            <a:avLst/>
          </a:prstGeom>
        </p:spPr>
        <p:txBody>
          <a:bodyPr>
            <a:normAutofit/>
          </a:bodyPr>
          <a:lstStyle/>
          <a:p>
            <a:endParaRPr lang="en-US" dirty="0"/>
          </a:p>
        </p:txBody>
      </p:sp>
      <p:sp>
        <p:nvSpPr>
          <p:cNvPr id="4" name="Footer Placeholder 3"/>
          <p:cNvSpPr>
            <a:spLocks noGrp="1"/>
          </p:cNvSpPr>
          <p:nvPr>
            <p:ph type="ftr" sz="quarter" idx="10"/>
          </p:nvPr>
        </p:nvSpPr>
        <p:spPr>
          <a:xfrm>
            <a:off x="162561" y="9335254"/>
            <a:ext cx="3169920" cy="244293"/>
          </a:xfrm>
          <a:prstGeom prst="rect">
            <a:avLst/>
          </a:prstGeom>
        </p:spPr>
        <p:txBody>
          <a:bodyPr/>
          <a:lstStyle/>
          <a:p>
            <a:r>
              <a:rPr lang="en-US" sz="900" dirty="0">
                <a:latin typeface="Salesforce Sans" panose="020B0505020202020203" pitchFamily="34" charset="0"/>
              </a:rPr>
              <a:t>© Copyright 2017 salesforce.com, </a:t>
            </a:r>
            <a:r>
              <a:rPr lang="en-US" sz="900" dirty="0" err="1">
                <a:latin typeface="Salesforce Sans" panose="020B0505020202020203" pitchFamily="34" charset="0"/>
              </a:rPr>
              <a:t>inc.</a:t>
            </a:r>
            <a:endParaRPr lang="en-US" sz="900" dirty="0">
              <a:latin typeface="Salesforce Sans" panose="020B0505020202020203" pitchFamily="34" charset="0"/>
            </a:endParaRPr>
          </a:p>
        </p:txBody>
      </p:sp>
      <p:sp>
        <p:nvSpPr>
          <p:cNvPr id="5" name="Slide Number Placeholder 4"/>
          <p:cNvSpPr>
            <a:spLocks noGrp="1"/>
          </p:cNvSpPr>
          <p:nvPr>
            <p:ph type="sldNum" sz="quarter" idx="11"/>
          </p:nvPr>
        </p:nvSpPr>
        <p:spPr>
          <a:xfrm>
            <a:off x="3413761" y="9335255"/>
            <a:ext cx="487680" cy="240194"/>
          </a:xfrm>
          <a:prstGeom prst="rect">
            <a:avLst/>
          </a:prstGeom>
        </p:spPr>
        <p:txBody>
          <a:bodyPr/>
          <a:lstStyle/>
          <a:p>
            <a:pPr algn="ctr"/>
            <a:fld id="{1106E636-74D1-4F76-97EA-8A06AB44A63A}" type="slidenum">
              <a:rPr lang="en-US" sz="900" smtClean="0"/>
              <a:pPr algn="ctr"/>
              <a:t>100</a:t>
            </a:fld>
            <a:endParaRPr lang="en-US" sz="900" dirty="0"/>
          </a:p>
        </p:txBody>
      </p:sp>
      <p:sp>
        <p:nvSpPr>
          <p:cNvPr id="6" name="Header Placeholder 5"/>
          <p:cNvSpPr>
            <a:spLocks noGrp="1"/>
          </p:cNvSpPr>
          <p:nvPr>
            <p:ph type="hdr" sz="quarter" idx="12"/>
          </p:nvPr>
        </p:nvSpPr>
        <p:spPr>
          <a:xfrm>
            <a:off x="3982720" y="9335255"/>
            <a:ext cx="3169920" cy="249663"/>
          </a:xfrm>
          <a:prstGeom prst="rect">
            <a:avLst/>
          </a:prstGeom>
        </p:spPr>
        <p:txBody>
          <a:bodyPr/>
          <a:lstStyle/>
          <a:p>
            <a:pPr algn="r"/>
            <a:r>
              <a:rPr lang="en-GB" sz="900" dirty="0">
                <a:latin typeface="Salesforce Sans" panose="020B0505020202020203" pitchFamily="34" charset="0"/>
              </a:rPr>
              <a:t>Administration Essentials for New Admins</a:t>
            </a:r>
            <a:endParaRPr lang="en-US" sz="900" dirty="0">
              <a:latin typeface="Salesforce Sans" panose="020B0505020202020203" pitchFamily="34" charset="0"/>
            </a:endParaRPr>
          </a:p>
        </p:txBody>
      </p:sp>
    </p:spTree>
    <p:extLst>
      <p:ext uri="{BB962C8B-B14F-4D97-AF65-F5344CB8AC3E}">
        <p14:creationId xmlns:p14="http://schemas.microsoft.com/office/powerpoint/2010/main" val="26321644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6.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8.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9.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0.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4.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6.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slideMaster" Target="../slideMasters/slideMaster4.xml"/><Relationship Id="rId1" Type="http://schemas.openxmlformats.org/officeDocument/2006/relationships/tags" Target="../tags/tag28.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4.xml"/><Relationship Id="rId1" Type="http://schemas.openxmlformats.org/officeDocument/2006/relationships/tags" Target="../tags/tag3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5.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slideMaster" Target="../slideMasters/slideMaster5.xml"/><Relationship Id="rId1" Type="http://schemas.openxmlformats.org/officeDocument/2006/relationships/tags" Target="../tags/tag3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slideMaster" Target="../slideMasters/slideMaster5.xml"/><Relationship Id="rId1" Type="http://schemas.openxmlformats.org/officeDocument/2006/relationships/tags" Target="../tags/tag3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9.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0.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5.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5.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4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5.xml"/><Relationship Id="rId1" Type="http://schemas.openxmlformats.org/officeDocument/2006/relationships/tags" Target="../tags/tag4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ags" Target="../tags/tag48.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9.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2.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3.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8.xml"/><Relationship Id="rId1" Type="http://schemas.openxmlformats.org/officeDocument/2006/relationships/tags" Target="../tags/tag57.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8.xml"/><Relationship Id="rId1" Type="http://schemas.openxmlformats.org/officeDocument/2006/relationships/tags" Target="../tags/tag5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8.xml"/><Relationship Id="rId1" Type="http://schemas.openxmlformats.org/officeDocument/2006/relationships/tags" Target="../tags/tag59.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8.xml"/><Relationship Id="rId1" Type="http://schemas.openxmlformats.org/officeDocument/2006/relationships/tags" Target="../tags/tag6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8.xml"/><Relationship Id="rId1" Type="http://schemas.openxmlformats.org/officeDocument/2006/relationships/tags" Target="../tags/tag61.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8.xml"/><Relationship Id="rId1" Type="http://schemas.openxmlformats.org/officeDocument/2006/relationships/tags" Target="../tags/tag6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8.xml"/><Relationship Id="rId1" Type="http://schemas.openxmlformats.org/officeDocument/2006/relationships/tags" Target="../tags/tag6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8.xml"/><Relationship Id="rId1" Type="http://schemas.openxmlformats.org/officeDocument/2006/relationships/tags" Target="../tags/tag6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8.xml"/><Relationship Id="rId1" Type="http://schemas.openxmlformats.org/officeDocument/2006/relationships/tags" Target="../tags/tag65.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8.xml"/><Relationship Id="rId1" Type="http://schemas.openxmlformats.org/officeDocument/2006/relationships/tags" Target="../tags/tag6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8.xml"/><Relationship Id="rId1" Type="http://schemas.openxmlformats.org/officeDocument/2006/relationships/tags" Target="../tags/tag67.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8.xml"/><Relationship Id="rId1" Type="http://schemas.openxmlformats.org/officeDocument/2006/relationships/tags" Target="../tags/tag68.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0.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slideMaster" Target="../slideMasters/slideMaster9.xml"/><Relationship Id="rId1" Type="http://schemas.openxmlformats.org/officeDocument/2006/relationships/tags" Target="../tags/tag7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slideMaster" Target="../slideMasters/slideMaster9.xml"/><Relationship Id="rId1" Type="http://schemas.openxmlformats.org/officeDocument/2006/relationships/tags" Target="../tags/tag7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9.xml"/><Relationship Id="rId1" Type="http://schemas.openxmlformats.org/officeDocument/2006/relationships/tags" Target="../tags/tag7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9.xml"/><Relationship Id="rId1" Type="http://schemas.openxmlformats.org/officeDocument/2006/relationships/tags" Target="../tags/tag79.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7.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9.xml"/><Relationship Id="rId1" Type="http://schemas.openxmlformats.org/officeDocument/2006/relationships/tags" Target="../tags/tag80.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9.xml"/><Relationship Id="rId1" Type="http://schemas.openxmlformats.org/officeDocument/2006/relationships/tags" Target="../tags/tag8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9.xml"/><Relationship Id="rId1" Type="http://schemas.openxmlformats.org/officeDocument/2006/relationships/tags" Target="../tags/tag8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9.xml"/><Relationship Id="rId1" Type="http://schemas.openxmlformats.org/officeDocument/2006/relationships/tags" Target="../tags/tag8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9.xml"/><Relationship Id="rId1" Type="http://schemas.openxmlformats.org/officeDocument/2006/relationships/tags" Target="../tags/tag8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86.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87.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88.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89.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1.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2.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3.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4.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5.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6.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slideMaster" Target="../slideMasters/slideMaster10.xml"/><Relationship Id="rId1" Type="http://schemas.openxmlformats.org/officeDocument/2006/relationships/tags" Target="../tags/tag9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1.xml"/><Relationship Id="rId1" Type="http://schemas.openxmlformats.org/officeDocument/2006/relationships/tags" Target="../tags/tag100.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1.xml"/><Relationship Id="rId1" Type="http://schemas.openxmlformats.org/officeDocument/2006/relationships/tags" Target="../tags/tag10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A">
    <p:spTree>
      <p:nvGrpSpPr>
        <p:cNvPr id="1" name=""/>
        <p:cNvGrpSpPr/>
        <p:nvPr/>
      </p:nvGrpSpPr>
      <p:grpSpPr>
        <a:xfrm>
          <a:off x="0" y="0"/>
          <a:ext cx="0" cy="0"/>
          <a:chOff x="0" y="0"/>
          <a:chExt cx="0" cy="0"/>
        </a:xfrm>
      </p:grpSpPr>
      <p:sp>
        <p:nvSpPr>
          <p:cNvPr id="3" name="TextBox 2"/>
          <p:cNvSpPr txBox="1"/>
          <p:nvPr userDrawn="1"/>
        </p:nvSpPr>
        <p:spPr>
          <a:xfrm>
            <a:off x="3261225" y="3041039"/>
            <a:ext cx="2579232" cy="646331"/>
          </a:xfrm>
          <a:prstGeom prst="rect">
            <a:avLst/>
          </a:prstGeom>
          <a:noFill/>
        </p:spPr>
        <p:txBody>
          <a:bodyPr wrap="square" rtlCol="0">
            <a:spAutoFit/>
          </a:bodyPr>
          <a:lstStyle/>
          <a:p>
            <a:pPr>
              <a:spcBef>
                <a:spcPts val="300"/>
              </a:spcBef>
              <a:spcAft>
                <a:spcPts val="1000"/>
              </a:spcAft>
            </a:pPr>
            <a:r>
              <a:rPr lang="fr-FR" sz="3600" b="1" dirty="0">
                <a:solidFill>
                  <a:schemeClr val="tx1"/>
                </a:solidFill>
                <a:latin typeface="Salesforce Sans Light" panose="020B0305020202020203" pitchFamily="34" charset="0"/>
              </a:rPr>
              <a:t>Q+A</a:t>
            </a:r>
          </a:p>
        </p:txBody>
      </p:sp>
      <p:pic>
        <p:nvPicPr>
          <p:cNvPr id="4" name="Picture 3" descr="Salesforce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83517" y="2592568"/>
            <a:ext cx="2529182" cy="1769966"/>
          </a:xfrm>
          <a:prstGeom prst="rect">
            <a:avLst/>
          </a:prstGeom>
        </p:spPr>
      </p:pic>
    </p:spTree>
    <p:custDataLst>
      <p:tags r:id="rId1"/>
    </p:custDataLst>
    <p:extLst>
      <p:ext uri="{BB962C8B-B14F-4D97-AF65-F5344CB8AC3E}">
        <p14:creationId xmlns:p14="http://schemas.microsoft.com/office/powerpoint/2010/main" val="56493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umn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11941175"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993397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column layout w/out first level bullet">
    <p:spTree>
      <p:nvGrpSpPr>
        <p:cNvPr id="1" name=""/>
        <p:cNvGrpSpPr/>
        <p:nvPr/>
      </p:nvGrpSpPr>
      <p:grpSpPr>
        <a:xfrm>
          <a:off x="0" y="0"/>
          <a:ext cx="0" cy="0"/>
          <a:chOff x="0" y="0"/>
          <a:chExt cx="0" cy="0"/>
        </a:xfrm>
      </p:grpSpPr>
      <p:sp>
        <p:nvSpPr>
          <p:cNvPr id="5" name="Content Placeholder 2"/>
          <p:cNvSpPr>
            <a:spLocks noGrp="1"/>
          </p:cNvSpPr>
          <p:nvPr>
            <p:ph idx="1"/>
          </p:nvPr>
        </p:nvSpPr>
        <p:spPr>
          <a:xfrm>
            <a:off x="115713" y="843165"/>
            <a:ext cx="11941175" cy="5950440"/>
          </a:xfrm>
        </p:spPr>
        <p:txBody>
          <a:bodyPr/>
          <a:lstStyle>
            <a:lvl2pPr marL="0" indent="0">
              <a:spcBef>
                <a:spcPts val="600"/>
              </a:spcBef>
              <a:buNone/>
              <a:defRPr sz="2400">
                <a:solidFill>
                  <a:schemeClr val="tx1"/>
                </a:solidFill>
                <a:latin typeface="Salesforce Sans" panose="020B0505020202020203" pitchFamily="34" charset="0"/>
                <a:cs typeface="Arial" pitchFamily="34" charset="0"/>
              </a:defRPr>
            </a:lvl2pPr>
            <a:lvl3pPr marL="238125" indent="-238125">
              <a:spcBef>
                <a:spcPts val="600"/>
              </a:spcBef>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marL="677863" indent="-227013" defTabSz="854075">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909638" indent="-225425">
              <a:spcBef>
                <a:spcPts val="600"/>
              </a:spcBef>
              <a:buFont typeface="Arial" panose="020B0604020202020204" pitchFamily="34" charset="0"/>
              <a:buChar char="‒"/>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05162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7" name="Content Placeholder 2"/>
          <p:cNvSpPr>
            <a:spLocks noGrp="1"/>
          </p:cNvSpPr>
          <p:nvPr>
            <p:ph idx="1"/>
          </p:nvPr>
        </p:nvSpPr>
        <p:spPr>
          <a:xfrm>
            <a:off x="115709" y="843165"/>
            <a:ext cx="5924483"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9" name="Content Placeholder 2"/>
          <p:cNvSpPr>
            <a:spLocks noGrp="1"/>
          </p:cNvSpPr>
          <p:nvPr>
            <p:ph idx="10"/>
          </p:nvPr>
        </p:nvSpPr>
        <p:spPr>
          <a:xfrm>
            <a:off x="6161837" y="843165"/>
            <a:ext cx="5924483"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2843143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5710" y="843165"/>
            <a:ext cx="3928257"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8" name="Content Placeholder 2"/>
          <p:cNvSpPr>
            <a:spLocks noGrp="1"/>
          </p:cNvSpPr>
          <p:nvPr>
            <p:ph idx="10"/>
          </p:nvPr>
        </p:nvSpPr>
        <p:spPr>
          <a:xfrm>
            <a:off x="4141844" y="843165"/>
            <a:ext cx="3928257"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Content Placeholder 2"/>
          <p:cNvSpPr>
            <a:spLocks noGrp="1"/>
          </p:cNvSpPr>
          <p:nvPr>
            <p:ph idx="11"/>
          </p:nvPr>
        </p:nvSpPr>
        <p:spPr>
          <a:xfrm>
            <a:off x="8167970" y="843165"/>
            <a:ext cx="3928257"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2"/>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530000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5714" y="829311"/>
            <a:ext cx="2913802"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Content Placeholder 2"/>
          <p:cNvSpPr>
            <a:spLocks noGrp="1"/>
          </p:cNvSpPr>
          <p:nvPr>
            <p:ph idx="13"/>
          </p:nvPr>
        </p:nvSpPr>
        <p:spPr>
          <a:xfrm>
            <a:off x="3132307" y="829311"/>
            <a:ext cx="2913802"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3" name="Content Placeholder 2"/>
          <p:cNvSpPr>
            <a:spLocks noGrp="1"/>
          </p:cNvSpPr>
          <p:nvPr>
            <p:ph idx="14"/>
          </p:nvPr>
        </p:nvSpPr>
        <p:spPr>
          <a:xfrm>
            <a:off x="9165501" y="829311"/>
            <a:ext cx="2913802"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4" name="Content Placeholder 2"/>
          <p:cNvSpPr>
            <a:spLocks noGrp="1"/>
          </p:cNvSpPr>
          <p:nvPr>
            <p:ph idx="15"/>
          </p:nvPr>
        </p:nvSpPr>
        <p:spPr>
          <a:xfrm>
            <a:off x="6148908" y="829311"/>
            <a:ext cx="2913802"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6"/>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431597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2301434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
        <p:nvSpPr>
          <p:cNvPr id="5" name="Title 4"/>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527414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sappearing Title">
    <p:spTree>
      <p:nvGrpSpPr>
        <p:cNvPr id="1" name=""/>
        <p:cNvGrpSpPr/>
        <p:nvPr/>
      </p:nvGrpSpPr>
      <p:grpSpPr>
        <a:xfrm>
          <a:off x="0" y="0"/>
          <a:ext cx="0" cy="0"/>
          <a:chOff x="0" y="0"/>
          <a:chExt cx="0" cy="0"/>
        </a:xfrm>
      </p:grpSpPr>
      <p:sp>
        <p:nvSpPr>
          <p:cNvPr id="2" name="Title 1"/>
          <p:cNvSpPr>
            <a:spLocks noGrp="1"/>
          </p:cNvSpPr>
          <p:nvPr>
            <p:ph type="title"/>
          </p:nvPr>
        </p:nvSpPr>
        <p:spPr>
          <a:xfrm>
            <a:off x="4" y="0"/>
            <a:ext cx="12192000" cy="6858000"/>
          </a:xfrm>
          <a:solidFill>
            <a:schemeClr val="tx1">
              <a:alpha val="90000"/>
            </a:schemeClr>
          </a:solidFill>
        </p:spPr>
        <p:txBody>
          <a:bodyPr>
            <a:normAutofit/>
          </a:bodyPr>
          <a:lstStyle>
            <a:lvl1pPr algn="ctr">
              <a:defRPr sz="3200">
                <a:effectLst>
                  <a:outerShdw blurRad="38100" dist="38100" dir="2700000" algn="tl">
                    <a:srgbClr val="000000">
                      <a:alpha val="43137"/>
                    </a:srgbClr>
                  </a:outerShdw>
                </a:effectLst>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50418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8448" y="824253"/>
            <a:ext cx="8251315" cy="5948027"/>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5" name="Content Placeholder 2"/>
          <p:cNvSpPr>
            <a:spLocks noGrp="1"/>
          </p:cNvSpPr>
          <p:nvPr>
            <p:ph idx="10"/>
          </p:nvPr>
        </p:nvSpPr>
        <p:spPr>
          <a:xfrm>
            <a:off x="3" y="746975"/>
            <a:ext cx="3657601" cy="6111025"/>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293955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ght Block">
    <p:spTree>
      <p:nvGrpSpPr>
        <p:cNvPr id="1" name=""/>
        <p:cNvGrpSpPr/>
        <p:nvPr/>
      </p:nvGrpSpPr>
      <p:grpSpPr>
        <a:xfrm>
          <a:off x="0" y="0"/>
          <a:ext cx="0" cy="0"/>
          <a:chOff x="0" y="0"/>
          <a:chExt cx="0" cy="0"/>
        </a:xfrm>
      </p:grpSpPr>
      <p:sp>
        <p:nvSpPr>
          <p:cNvPr id="7" name="Content Placeholder 2"/>
          <p:cNvSpPr>
            <a:spLocks noGrp="1"/>
          </p:cNvSpPr>
          <p:nvPr>
            <p:ph idx="1"/>
          </p:nvPr>
        </p:nvSpPr>
        <p:spPr>
          <a:xfrm>
            <a:off x="135092" y="824253"/>
            <a:ext cx="8251315" cy="5948027"/>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8" name="Content Placeholder 2"/>
          <p:cNvSpPr>
            <a:spLocks noGrp="1"/>
          </p:cNvSpPr>
          <p:nvPr>
            <p:ph idx="10"/>
          </p:nvPr>
        </p:nvSpPr>
        <p:spPr>
          <a:xfrm>
            <a:off x="8534399" y="746975"/>
            <a:ext cx="3657601" cy="6111025"/>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792180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Box 2"/>
          <p:cNvSpPr txBox="1"/>
          <p:nvPr userDrawn="1"/>
        </p:nvSpPr>
        <p:spPr>
          <a:xfrm>
            <a:off x="6307297" y="3041039"/>
            <a:ext cx="3212044" cy="646331"/>
          </a:xfrm>
          <a:prstGeom prst="rect">
            <a:avLst/>
          </a:prstGeom>
          <a:noFill/>
        </p:spPr>
        <p:txBody>
          <a:bodyPr wrap="square" rtlCol="0">
            <a:spAutoFit/>
          </a:bodyPr>
          <a:lstStyle/>
          <a:p>
            <a:pPr>
              <a:spcBef>
                <a:spcPts val="300"/>
              </a:spcBef>
              <a:spcAft>
                <a:spcPts val="1000"/>
              </a:spcAft>
            </a:pPr>
            <a:r>
              <a:rPr lang="fr-FR" sz="3600" b="1" cap="all" baseline="0" dirty="0">
                <a:solidFill>
                  <a:schemeClr val="tx1"/>
                </a:solidFill>
                <a:latin typeface="Salesforce Sans Light" panose="020B0305020202020203" pitchFamily="34" charset="0"/>
              </a:rPr>
              <a:t>Merci</a:t>
            </a:r>
          </a:p>
        </p:txBody>
      </p:sp>
      <p:pic>
        <p:nvPicPr>
          <p:cNvPr id="4" name="Picture 3" descr="Salesforce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8419" y="2592568"/>
            <a:ext cx="2529182" cy="1769966"/>
          </a:xfrm>
          <a:prstGeom prst="rect">
            <a:avLst/>
          </a:prstGeom>
        </p:spPr>
      </p:pic>
    </p:spTree>
    <p:custDataLst>
      <p:tags r:id="rId1"/>
    </p:custDataLst>
    <p:extLst>
      <p:ext uri="{BB962C8B-B14F-4D97-AF65-F5344CB8AC3E}">
        <p14:creationId xmlns:p14="http://schemas.microsoft.com/office/powerpoint/2010/main" val="1979506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Block">
    <p:spTree>
      <p:nvGrpSpPr>
        <p:cNvPr id="1" name=""/>
        <p:cNvGrpSpPr/>
        <p:nvPr/>
      </p:nvGrpSpPr>
      <p:grpSpPr>
        <a:xfrm>
          <a:off x="0" y="0"/>
          <a:ext cx="0" cy="0"/>
          <a:chOff x="0" y="0"/>
          <a:chExt cx="0" cy="0"/>
        </a:xfrm>
      </p:grpSpPr>
      <p:sp>
        <p:nvSpPr>
          <p:cNvPr id="5" name="Content Placeholder 2"/>
          <p:cNvSpPr>
            <a:spLocks noGrp="1"/>
          </p:cNvSpPr>
          <p:nvPr>
            <p:ph idx="10"/>
          </p:nvPr>
        </p:nvSpPr>
        <p:spPr>
          <a:xfrm>
            <a:off x="4" y="741731"/>
            <a:ext cx="12192000" cy="1884348"/>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Content Placeholder 2"/>
          <p:cNvSpPr>
            <a:spLocks noGrp="1"/>
          </p:cNvSpPr>
          <p:nvPr>
            <p:ph idx="1"/>
          </p:nvPr>
        </p:nvSpPr>
        <p:spPr>
          <a:xfrm>
            <a:off x="135092" y="2717450"/>
            <a:ext cx="11945291" cy="4054831"/>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4122989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Block">
    <p:spTree>
      <p:nvGrpSpPr>
        <p:cNvPr id="1" name=""/>
        <p:cNvGrpSpPr/>
        <p:nvPr/>
      </p:nvGrpSpPr>
      <p:grpSpPr>
        <a:xfrm>
          <a:off x="0" y="0"/>
          <a:ext cx="0" cy="0"/>
          <a:chOff x="0" y="0"/>
          <a:chExt cx="0" cy="0"/>
        </a:xfrm>
      </p:grpSpPr>
      <p:sp>
        <p:nvSpPr>
          <p:cNvPr id="5" name="Content Placeholder 2"/>
          <p:cNvSpPr>
            <a:spLocks noGrp="1"/>
          </p:cNvSpPr>
          <p:nvPr>
            <p:ph idx="10"/>
          </p:nvPr>
        </p:nvSpPr>
        <p:spPr>
          <a:xfrm>
            <a:off x="4" y="4973653"/>
            <a:ext cx="12192000" cy="1884348"/>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Content Placeholder 2"/>
          <p:cNvSpPr>
            <a:spLocks noGrp="1"/>
          </p:cNvSpPr>
          <p:nvPr>
            <p:ph idx="1"/>
          </p:nvPr>
        </p:nvSpPr>
        <p:spPr>
          <a:xfrm>
            <a:off x="135096" y="824249"/>
            <a:ext cx="11919533" cy="4069724"/>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006097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xercise">
    <p:spTree>
      <p:nvGrpSpPr>
        <p:cNvPr id="1" name=""/>
        <p:cNvGrpSpPr/>
        <p:nvPr/>
      </p:nvGrpSpPr>
      <p:grpSpPr>
        <a:xfrm>
          <a:off x="0" y="0"/>
          <a:ext cx="0" cy="0"/>
          <a:chOff x="0" y="0"/>
          <a:chExt cx="0" cy="0"/>
        </a:xfrm>
      </p:grpSpPr>
      <p:sp>
        <p:nvSpPr>
          <p:cNvPr id="6" name="Content Placeholder 2"/>
          <p:cNvSpPr>
            <a:spLocks noGrp="1"/>
          </p:cNvSpPr>
          <p:nvPr>
            <p:ph idx="1"/>
          </p:nvPr>
        </p:nvSpPr>
        <p:spPr>
          <a:xfrm>
            <a:off x="114301" y="2871789"/>
            <a:ext cx="11955462" cy="3917740"/>
          </a:xfrm>
        </p:spPr>
        <p:txBody>
          <a:bodyPr/>
          <a:lstStyle>
            <a:lvl1pPr>
              <a:lnSpc>
                <a:spcPct val="95000"/>
              </a:lnSpc>
              <a:spcBef>
                <a:spcPts val="0"/>
              </a:spcBef>
              <a:defRPr b="1">
                <a:solidFill>
                  <a:schemeClr val="tx1"/>
                </a:solidFill>
              </a:defRPr>
            </a:lvl1pPr>
            <a:lvl2pPr marL="461353" indent="-461353">
              <a:lnSpc>
                <a:spcPct val="95000"/>
              </a:lnSpc>
              <a:spcBef>
                <a:spcPts val="300"/>
              </a:spcBef>
              <a:buFont typeface="+mj-lt"/>
              <a:buAutoNum type="arabicPeriod"/>
              <a:defRPr>
                <a:solidFill>
                  <a:schemeClr val="tx1"/>
                </a:solidFill>
                <a:latin typeface="Salesforce Sans" panose="020B0505020202020203" pitchFamily="34" charset="0"/>
                <a:cs typeface="Arial" pitchFamily="34" charset="0"/>
              </a:defRPr>
            </a:lvl2pPr>
            <a:lvl3pPr marL="766099" indent="-304747">
              <a:lnSpc>
                <a:spcPct val="95000"/>
              </a:lnSpc>
              <a:spcBef>
                <a:spcPts val="30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95000"/>
              </a:lnSpc>
              <a:spcBef>
                <a:spcPts val="300"/>
              </a:spcBef>
              <a:buFont typeface="Arial" panose="020B0604020202020204" pitchFamily="34" charset="0"/>
              <a:buChar char="‒"/>
              <a:defRPr>
                <a:solidFill>
                  <a:schemeClr val="tx1"/>
                </a:solidFill>
                <a:latin typeface="Salesforce Sans" panose="020B0505020202020203" pitchFamily="34" charset="0"/>
                <a:cs typeface="Arial" pitchFamily="34" charset="0"/>
              </a:defRPr>
            </a:lvl4pPr>
            <a:lvl5pPr marL="1214754" indent="-300514">
              <a:lnSpc>
                <a:spcPct val="95000"/>
              </a:lnSpc>
              <a:spcBef>
                <a:spcPts val="300"/>
              </a:spcBef>
              <a:buFont typeface="Arial" pitchFamily="34" charset="0"/>
              <a:buChar char="•"/>
              <a:defRPr>
                <a:solidFill>
                  <a:schemeClr val="tx1"/>
                </a:solidFill>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5" y="758825"/>
            <a:ext cx="12192000" cy="1970088"/>
          </a:xfrm>
          <a:solidFill>
            <a:schemeClr val="tx2">
              <a:lumMod val="20000"/>
              <a:lumOff val="80000"/>
            </a:schemeClr>
          </a:solidFill>
          <a:ln>
            <a:noFill/>
          </a:ln>
        </p:spPr>
        <p:txBody>
          <a:bodyPr lIns="182848" tIns="91424" rIns="182848" bIns="91424"/>
          <a:lstStyle>
            <a:lvl1pPr>
              <a:lnSpc>
                <a:spcPct val="95000"/>
              </a:lnSpc>
              <a:spcBef>
                <a:spcPts val="0"/>
              </a:spcBef>
              <a:defRPr b="1">
                <a:solidFill>
                  <a:schemeClr val="tx2"/>
                </a:solidFill>
                <a:effectLst/>
              </a:defRPr>
            </a:lvl1pPr>
            <a:lvl2pPr marL="0" indent="0">
              <a:lnSpc>
                <a:spcPct val="95000"/>
              </a:lnSpc>
              <a:spcBef>
                <a:spcPts val="0"/>
              </a:spcBef>
              <a:buNone/>
              <a:defRPr>
                <a:solidFill>
                  <a:schemeClr val="tx2"/>
                </a:solidFill>
                <a:effectLst/>
                <a:latin typeface="Salesforce Sans" panose="020B0505020202020203" pitchFamily="34" charset="0"/>
                <a:cs typeface="Arial" pitchFamily="34" charset="0"/>
              </a:defRPr>
            </a:lvl2pPr>
            <a:lvl3pPr marL="231775" indent="-227013">
              <a:lnSpc>
                <a:spcPct val="95000"/>
              </a:lnSpc>
              <a:spcBef>
                <a:spcPts val="0"/>
              </a:spcBef>
              <a:buFont typeface="Wingdings" panose="05000000000000000000" pitchFamily="2" charset="2"/>
              <a:buChar char="§"/>
              <a:defRPr>
                <a:solidFill>
                  <a:schemeClr val="tx2"/>
                </a:solidFill>
                <a:effectLst/>
                <a:latin typeface="Salesforce Sans" panose="020B0505020202020203" pitchFamily="34" charset="0"/>
                <a:cs typeface="Arial" pitchFamily="34" charset="0"/>
              </a:defRPr>
            </a:lvl3pPr>
            <a:lvl4pPr marL="452438" indent="-227013">
              <a:lnSpc>
                <a:spcPct val="95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4pPr>
            <a:lvl5pPr>
              <a:lnSpc>
                <a:spcPct val="95000"/>
              </a:lnSpc>
              <a:spcBef>
                <a:spcPts val="0"/>
              </a:spcBef>
              <a:buFont typeface="Arial" pitchFamily="34" charset="0"/>
              <a:buChar char="–"/>
              <a:defRPr>
                <a:solidFill>
                  <a:schemeClr val="tx2"/>
                </a:solidFill>
                <a:effectLst/>
                <a:latin typeface="Arial"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2"/>
          <p:cNvSpPr>
            <a:spLocks noGrp="1"/>
          </p:cNvSpPr>
          <p:nvPr>
            <p:ph idx="10" hasCustomPrompt="1"/>
          </p:nvPr>
        </p:nvSpPr>
        <p:spPr>
          <a:xfrm>
            <a:off x="8075221" y="759235"/>
            <a:ext cx="4116785"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a:t>Type in Time Here (format: 30 Minutes)</a:t>
            </a:r>
          </a:p>
        </p:txBody>
      </p:sp>
      <p:sp>
        <p:nvSpPr>
          <p:cNvPr id="3" name="Text Placeholder 2"/>
          <p:cNvSpPr>
            <a:spLocks noGrp="1"/>
          </p:cNvSpPr>
          <p:nvPr>
            <p:ph type="body" sz="quarter" idx="12" hasCustomPrompt="1"/>
          </p:nvPr>
        </p:nvSpPr>
        <p:spPr bwMode="white">
          <a:xfrm>
            <a:off x="0" y="3"/>
            <a:ext cx="1194319"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a:t>Exer</a:t>
            </a:r>
            <a:r>
              <a:rPr lang="en-US" dirty="0"/>
              <a:t>. type</a:t>
            </a:r>
          </a:p>
        </p:txBody>
      </p:sp>
      <p:sp>
        <p:nvSpPr>
          <p:cNvPr id="2" name="Title 1"/>
          <p:cNvSpPr>
            <a:spLocks noGrp="1"/>
          </p:cNvSpPr>
          <p:nvPr>
            <p:ph type="title"/>
          </p:nvPr>
        </p:nvSpPr>
        <p:spPr>
          <a:xfrm>
            <a:off x="1187531" y="7"/>
            <a:ext cx="8811491" cy="746975"/>
          </a:xfrm>
        </p:spPr>
        <p:txBody>
          <a:bodyPr/>
          <a:lstStyle/>
          <a:p>
            <a:r>
              <a:rPr lang="en-US"/>
              <a:t>Click to edit Master title style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a:t>
            </a:fld>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143" y="293299"/>
            <a:ext cx="590817" cy="379680"/>
          </a:xfrm>
          <a:prstGeom prst="rect">
            <a:avLst/>
          </a:prstGeom>
        </p:spPr>
      </p:pic>
    </p:spTree>
    <p:custDataLst>
      <p:tags r:id="rId1"/>
    </p:custDataLst>
    <p:extLst>
      <p:ext uri="{BB962C8B-B14F-4D97-AF65-F5344CB8AC3E}">
        <p14:creationId xmlns:p14="http://schemas.microsoft.com/office/powerpoint/2010/main" val="4141466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ory">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5"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Title 9"/>
          <p:cNvSpPr>
            <a:spLocks noGrp="1"/>
          </p:cNvSpPr>
          <p:nvPr>
            <p:ph type="title"/>
          </p:nvPr>
        </p:nvSpPr>
        <p:spPr/>
        <p:txBody>
          <a:bodyPr/>
          <a:lstStyle/>
          <a:p>
            <a:r>
              <a:rPr lang="en-US"/>
              <a:t>Click to edit Master title style</a:t>
            </a:r>
          </a:p>
        </p:txBody>
      </p:sp>
      <p:sp>
        <p:nvSpPr>
          <p:cNvPr id="13" name="Slide Number Placeholder 12"/>
          <p:cNvSpPr>
            <a:spLocks noGrp="1"/>
          </p:cNvSpPr>
          <p:nvPr>
            <p:ph type="sldNum" sz="quarter" idx="10"/>
          </p:nvPr>
        </p:nvSpPr>
        <p:spPr/>
        <p:txBody>
          <a:bodyPr/>
          <a:lstStyle/>
          <a:p>
            <a:fld id="{812A5277-1DB9-460F-9A21-B857ABB32666}" type="slidenum">
              <a:rPr lang="en-US" smtClean="0"/>
              <a:pPr/>
              <a:t>‹#›</a:t>
            </a:fld>
            <a:endParaRPr lang="en-US" dirty="0"/>
          </a:p>
        </p:txBody>
      </p:sp>
      <p:grpSp>
        <p:nvGrpSpPr>
          <p:cNvPr id="14" name="Group 13"/>
          <p:cNvGrpSpPr/>
          <p:nvPr userDrawn="1"/>
        </p:nvGrpSpPr>
        <p:grpSpPr>
          <a:xfrm>
            <a:off x="170685" y="224287"/>
            <a:ext cx="456215" cy="390854"/>
            <a:chOff x="47625" y="168275"/>
            <a:chExt cx="554038" cy="474663"/>
          </a:xfrm>
        </p:grpSpPr>
        <p:grpSp>
          <p:nvGrpSpPr>
            <p:cNvPr id="15" name="Group 4"/>
            <p:cNvGrpSpPr>
              <a:grpSpLocks noChangeAspect="1"/>
            </p:cNvGrpSpPr>
            <p:nvPr userDrawn="1"/>
          </p:nvGrpSpPr>
          <p:grpSpPr bwMode="auto">
            <a:xfrm>
              <a:off x="47625" y="168275"/>
              <a:ext cx="554038" cy="474663"/>
              <a:chOff x="30" y="106"/>
              <a:chExt cx="349" cy="299"/>
            </a:xfrm>
          </p:grpSpPr>
          <p:sp>
            <p:nvSpPr>
              <p:cNvPr id="17" name="AutoShape 3"/>
              <p:cNvSpPr>
                <a:spLocks noChangeAspect="1" noChangeArrowheads="1" noTextEdit="1"/>
              </p:cNvSpPr>
              <p:nvPr userDrawn="1"/>
            </p:nvSpPr>
            <p:spPr bwMode="auto">
              <a:xfrm>
                <a:off x="30" y="106"/>
                <a:ext cx="34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p:cNvSpPr>
                <a:spLocks/>
              </p:cNvSpPr>
              <p:nvPr userDrawn="1"/>
            </p:nvSpPr>
            <p:spPr bwMode="auto">
              <a:xfrm>
                <a:off x="30" y="196"/>
                <a:ext cx="295" cy="209"/>
              </a:xfrm>
              <a:custGeom>
                <a:avLst/>
                <a:gdLst>
                  <a:gd name="T0" fmla="*/ 57 w 1179"/>
                  <a:gd name="T1" fmla="*/ 0 h 838"/>
                  <a:gd name="T2" fmla="*/ 46 w 1179"/>
                  <a:gd name="T3" fmla="*/ 2 h 838"/>
                  <a:gd name="T4" fmla="*/ 25 w 1179"/>
                  <a:gd name="T5" fmla="*/ 11 h 838"/>
                  <a:gd name="T6" fmla="*/ 9 w 1179"/>
                  <a:gd name="T7" fmla="*/ 26 h 838"/>
                  <a:gd name="T8" fmla="*/ 1 w 1179"/>
                  <a:gd name="T9" fmla="*/ 46 h 838"/>
                  <a:gd name="T10" fmla="*/ 0 w 1179"/>
                  <a:gd name="T11" fmla="*/ 781 h 838"/>
                  <a:gd name="T12" fmla="*/ 1 w 1179"/>
                  <a:gd name="T13" fmla="*/ 792 h 838"/>
                  <a:gd name="T14" fmla="*/ 9 w 1179"/>
                  <a:gd name="T15" fmla="*/ 813 h 838"/>
                  <a:gd name="T16" fmla="*/ 25 w 1179"/>
                  <a:gd name="T17" fmla="*/ 828 h 838"/>
                  <a:gd name="T18" fmla="*/ 46 w 1179"/>
                  <a:gd name="T19" fmla="*/ 837 h 838"/>
                  <a:gd name="T20" fmla="*/ 214 w 1179"/>
                  <a:gd name="T21" fmla="*/ 838 h 838"/>
                  <a:gd name="T22" fmla="*/ 214 w 1179"/>
                  <a:gd name="T23" fmla="*/ 763 h 838"/>
                  <a:gd name="T24" fmla="*/ 215 w 1179"/>
                  <a:gd name="T25" fmla="*/ 748 h 838"/>
                  <a:gd name="T26" fmla="*/ 219 w 1179"/>
                  <a:gd name="T27" fmla="*/ 734 h 838"/>
                  <a:gd name="T28" fmla="*/ 226 w 1179"/>
                  <a:gd name="T29" fmla="*/ 721 h 838"/>
                  <a:gd name="T30" fmla="*/ 236 w 1179"/>
                  <a:gd name="T31" fmla="*/ 710 h 838"/>
                  <a:gd name="T32" fmla="*/ 246 w 1179"/>
                  <a:gd name="T33" fmla="*/ 702 h 838"/>
                  <a:gd name="T34" fmla="*/ 258 w 1179"/>
                  <a:gd name="T35" fmla="*/ 694 h 838"/>
                  <a:gd name="T36" fmla="*/ 273 w 1179"/>
                  <a:gd name="T37" fmla="*/ 690 h 838"/>
                  <a:gd name="T38" fmla="*/ 288 w 1179"/>
                  <a:gd name="T39" fmla="*/ 688 h 838"/>
                  <a:gd name="T40" fmla="*/ 296 w 1179"/>
                  <a:gd name="T41" fmla="*/ 689 h 838"/>
                  <a:gd name="T42" fmla="*/ 310 w 1179"/>
                  <a:gd name="T43" fmla="*/ 692 h 838"/>
                  <a:gd name="T44" fmla="*/ 323 w 1179"/>
                  <a:gd name="T45" fmla="*/ 697 h 838"/>
                  <a:gd name="T46" fmla="*/ 335 w 1179"/>
                  <a:gd name="T47" fmla="*/ 706 h 838"/>
                  <a:gd name="T48" fmla="*/ 346 w 1179"/>
                  <a:gd name="T49" fmla="*/ 715 h 838"/>
                  <a:gd name="T50" fmla="*/ 353 w 1179"/>
                  <a:gd name="T51" fmla="*/ 728 h 838"/>
                  <a:gd name="T52" fmla="*/ 359 w 1179"/>
                  <a:gd name="T53" fmla="*/ 741 h 838"/>
                  <a:gd name="T54" fmla="*/ 362 w 1179"/>
                  <a:gd name="T55" fmla="*/ 756 h 838"/>
                  <a:gd name="T56" fmla="*/ 362 w 1179"/>
                  <a:gd name="T57" fmla="*/ 838 h 838"/>
                  <a:gd name="T58" fmla="*/ 816 w 1179"/>
                  <a:gd name="T59" fmla="*/ 763 h 838"/>
                  <a:gd name="T60" fmla="*/ 817 w 1179"/>
                  <a:gd name="T61" fmla="*/ 756 h 838"/>
                  <a:gd name="T62" fmla="*/ 820 w 1179"/>
                  <a:gd name="T63" fmla="*/ 741 h 838"/>
                  <a:gd name="T64" fmla="*/ 825 w 1179"/>
                  <a:gd name="T65" fmla="*/ 728 h 838"/>
                  <a:gd name="T66" fmla="*/ 833 w 1179"/>
                  <a:gd name="T67" fmla="*/ 715 h 838"/>
                  <a:gd name="T68" fmla="*/ 843 w 1179"/>
                  <a:gd name="T69" fmla="*/ 706 h 838"/>
                  <a:gd name="T70" fmla="*/ 855 w 1179"/>
                  <a:gd name="T71" fmla="*/ 697 h 838"/>
                  <a:gd name="T72" fmla="*/ 869 w 1179"/>
                  <a:gd name="T73" fmla="*/ 692 h 838"/>
                  <a:gd name="T74" fmla="*/ 883 w 1179"/>
                  <a:gd name="T75" fmla="*/ 689 h 838"/>
                  <a:gd name="T76" fmla="*/ 891 w 1179"/>
                  <a:gd name="T77" fmla="*/ 688 h 838"/>
                  <a:gd name="T78" fmla="*/ 905 w 1179"/>
                  <a:gd name="T79" fmla="*/ 690 h 838"/>
                  <a:gd name="T80" fmla="*/ 920 w 1179"/>
                  <a:gd name="T81" fmla="*/ 694 h 838"/>
                  <a:gd name="T82" fmla="*/ 932 w 1179"/>
                  <a:gd name="T83" fmla="*/ 702 h 838"/>
                  <a:gd name="T84" fmla="*/ 943 w 1179"/>
                  <a:gd name="T85" fmla="*/ 710 h 838"/>
                  <a:gd name="T86" fmla="*/ 953 w 1179"/>
                  <a:gd name="T87" fmla="*/ 721 h 838"/>
                  <a:gd name="T88" fmla="*/ 959 w 1179"/>
                  <a:gd name="T89" fmla="*/ 734 h 838"/>
                  <a:gd name="T90" fmla="*/ 963 w 1179"/>
                  <a:gd name="T91" fmla="*/ 748 h 838"/>
                  <a:gd name="T92" fmla="*/ 965 w 1179"/>
                  <a:gd name="T93" fmla="*/ 763 h 838"/>
                  <a:gd name="T94" fmla="*/ 1122 w 1179"/>
                  <a:gd name="T95" fmla="*/ 838 h 838"/>
                  <a:gd name="T96" fmla="*/ 1133 w 1179"/>
                  <a:gd name="T97" fmla="*/ 837 h 838"/>
                  <a:gd name="T98" fmla="*/ 1153 w 1179"/>
                  <a:gd name="T99" fmla="*/ 828 h 838"/>
                  <a:gd name="T100" fmla="*/ 1169 w 1179"/>
                  <a:gd name="T101" fmla="*/ 813 h 838"/>
                  <a:gd name="T102" fmla="*/ 1178 w 1179"/>
                  <a:gd name="T103" fmla="*/ 792 h 838"/>
                  <a:gd name="T104" fmla="*/ 1179 w 1179"/>
                  <a:gd name="T105" fmla="*/ 58 h 838"/>
                  <a:gd name="T106" fmla="*/ 1178 w 1179"/>
                  <a:gd name="T107" fmla="*/ 46 h 838"/>
                  <a:gd name="T108" fmla="*/ 1169 w 1179"/>
                  <a:gd name="T109" fmla="*/ 26 h 838"/>
                  <a:gd name="T110" fmla="*/ 1153 w 1179"/>
                  <a:gd name="T111" fmla="*/ 11 h 838"/>
                  <a:gd name="T112" fmla="*/ 1133 w 1179"/>
                  <a:gd name="T113" fmla="*/ 2 h 838"/>
                  <a:gd name="T114" fmla="*/ 1122 w 1179"/>
                  <a:gd name="T11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9" h="838">
                    <a:moveTo>
                      <a:pt x="1122" y="0"/>
                    </a:moveTo>
                    <a:lnTo>
                      <a:pt x="57" y="0"/>
                    </a:lnTo>
                    <a:lnTo>
                      <a:pt x="57" y="0"/>
                    </a:lnTo>
                    <a:lnTo>
                      <a:pt x="46" y="2"/>
                    </a:lnTo>
                    <a:lnTo>
                      <a:pt x="34" y="6"/>
                    </a:lnTo>
                    <a:lnTo>
                      <a:pt x="25" y="11"/>
                    </a:lnTo>
                    <a:lnTo>
                      <a:pt x="17" y="17"/>
                    </a:lnTo>
                    <a:lnTo>
                      <a:pt x="9" y="26"/>
                    </a:lnTo>
                    <a:lnTo>
                      <a:pt x="4" y="36"/>
                    </a:lnTo>
                    <a:lnTo>
                      <a:pt x="1" y="46"/>
                    </a:lnTo>
                    <a:lnTo>
                      <a:pt x="0" y="58"/>
                    </a:lnTo>
                    <a:lnTo>
                      <a:pt x="0" y="781"/>
                    </a:lnTo>
                    <a:lnTo>
                      <a:pt x="0" y="781"/>
                    </a:lnTo>
                    <a:lnTo>
                      <a:pt x="1" y="792"/>
                    </a:lnTo>
                    <a:lnTo>
                      <a:pt x="4" y="803"/>
                    </a:lnTo>
                    <a:lnTo>
                      <a:pt x="9" y="813"/>
                    </a:lnTo>
                    <a:lnTo>
                      <a:pt x="17" y="821"/>
                    </a:lnTo>
                    <a:lnTo>
                      <a:pt x="25" y="828"/>
                    </a:lnTo>
                    <a:lnTo>
                      <a:pt x="34" y="833"/>
                    </a:lnTo>
                    <a:lnTo>
                      <a:pt x="46" y="837"/>
                    </a:lnTo>
                    <a:lnTo>
                      <a:pt x="57" y="838"/>
                    </a:lnTo>
                    <a:lnTo>
                      <a:pt x="214" y="838"/>
                    </a:lnTo>
                    <a:lnTo>
                      <a:pt x="214" y="763"/>
                    </a:lnTo>
                    <a:lnTo>
                      <a:pt x="214" y="763"/>
                    </a:lnTo>
                    <a:lnTo>
                      <a:pt x="214" y="756"/>
                    </a:lnTo>
                    <a:lnTo>
                      <a:pt x="215" y="748"/>
                    </a:lnTo>
                    <a:lnTo>
                      <a:pt x="217" y="741"/>
                    </a:lnTo>
                    <a:lnTo>
                      <a:pt x="219" y="734"/>
                    </a:lnTo>
                    <a:lnTo>
                      <a:pt x="222" y="728"/>
                    </a:lnTo>
                    <a:lnTo>
                      <a:pt x="226" y="721"/>
                    </a:lnTo>
                    <a:lnTo>
                      <a:pt x="230" y="715"/>
                    </a:lnTo>
                    <a:lnTo>
                      <a:pt x="236" y="710"/>
                    </a:lnTo>
                    <a:lnTo>
                      <a:pt x="241" y="706"/>
                    </a:lnTo>
                    <a:lnTo>
                      <a:pt x="246" y="702"/>
                    </a:lnTo>
                    <a:lnTo>
                      <a:pt x="252" y="697"/>
                    </a:lnTo>
                    <a:lnTo>
                      <a:pt x="258" y="694"/>
                    </a:lnTo>
                    <a:lnTo>
                      <a:pt x="266" y="692"/>
                    </a:lnTo>
                    <a:lnTo>
                      <a:pt x="273" y="690"/>
                    </a:lnTo>
                    <a:lnTo>
                      <a:pt x="280" y="689"/>
                    </a:lnTo>
                    <a:lnTo>
                      <a:pt x="288" y="688"/>
                    </a:lnTo>
                    <a:lnTo>
                      <a:pt x="288" y="688"/>
                    </a:lnTo>
                    <a:lnTo>
                      <a:pt x="296" y="689"/>
                    </a:lnTo>
                    <a:lnTo>
                      <a:pt x="303" y="690"/>
                    </a:lnTo>
                    <a:lnTo>
                      <a:pt x="310" y="692"/>
                    </a:lnTo>
                    <a:lnTo>
                      <a:pt x="317" y="694"/>
                    </a:lnTo>
                    <a:lnTo>
                      <a:pt x="323" y="697"/>
                    </a:lnTo>
                    <a:lnTo>
                      <a:pt x="329" y="702"/>
                    </a:lnTo>
                    <a:lnTo>
                      <a:pt x="335" y="706"/>
                    </a:lnTo>
                    <a:lnTo>
                      <a:pt x="340" y="710"/>
                    </a:lnTo>
                    <a:lnTo>
                      <a:pt x="346" y="715"/>
                    </a:lnTo>
                    <a:lnTo>
                      <a:pt x="350" y="721"/>
                    </a:lnTo>
                    <a:lnTo>
                      <a:pt x="353" y="728"/>
                    </a:lnTo>
                    <a:lnTo>
                      <a:pt x="356" y="734"/>
                    </a:lnTo>
                    <a:lnTo>
                      <a:pt x="359" y="741"/>
                    </a:lnTo>
                    <a:lnTo>
                      <a:pt x="361" y="748"/>
                    </a:lnTo>
                    <a:lnTo>
                      <a:pt x="362" y="756"/>
                    </a:lnTo>
                    <a:lnTo>
                      <a:pt x="362" y="763"/>
                    </a:lnTo>
                    <a:lnTo>
                      <a:pt x="362" y="838"/>
                    </a:lnTo>
                    <a:lnTo>
                      <a:pt x="816" y="838"/>
                    </a:lnTo>
                    <a:lnTo>
                      <a:pt x="816" y="763"/>
                    </a:lnTo>
                    <a:lnTo>
                      <a:pt x="816" y="763"/>
                    </a:lnTo>
                    <a:lnTo>
                      <a:pt x="817" y="756"/>
                    </a:lnTo>
                    <a:lnTo>
                      <a:pt x="818" y="748"/>
                    </a:lnTo>
                    <a:lnTo>
                      <a:pt x="820" y="741"/>
                    </a:lnTo>
                    <a:lnTo>
                      <a:pt x="822" y="734"/>
                    </a:lnTo>
                    <a:lnTo>
                      <a:pt x="825" y="728"/>
                    </a:lnTo>
                    <a:lnTo>
                      <a:pt x="829" y="721"/>
                    </a:lnTo>
                    <a:lnTo>
                      <a:pt x="833" y="715"/>
                    </a:lnTo>
                    <a:lnTo>
                      <a:pt x="838" y="710"/>
                    </a:lnTo>
                    <a:lnTo>
                      <a:pt x="843" y="706"/>
                    </a:lnTo>
                    <a:lnTo>
                      <a:pt x="849" y="702"/>
                    </a:lnTo>
                    <a:lnTo>
                      <a:pt x="855" y="697"/>
                    </a:lnTo>
                    <a:lnTo>
                      <a:pt x="861" y="694"/>
                    </a:lnTo>
                    <a:lnTo>
                      <a:pt x="869" y="692"/>
                    </a:lnTo>
                    <a:lnTo>
                      <a:pt x="876" y="690"/>
                    </a:lnTo>
                    <a:lnTo>
                      <a:pt x="883" y="689"/>
                    </a:lnTo>
                    <a:lnTo>
                      <a:pt x="891" y="688"/>
                    </a:lnTo>
                    <a:lnTo>
                      <a:pt x="891" y="688"/>
                    </a:lnTo>
                    <a:lnTo>
                      <a:pt x="898" y="689"/>
                    </a:lnTo>
                    <a:lnTo>
                      <a:pt x="905" y="690"/>
                    </a:lnTo>
                    <a:lnTo>
                      <a:pt x="912" y="692"/>
                    </a:lnTo>
                    <a:lnTo>
                      <a:pt x="920" y="694"/>
                    </a:lnTo>
                    <a:lnTo>
                      <a:pt x="926" y="697"/>
                    </a:lnTo>
                    <a:lnTo>
                      <a:pt x="932" y="702"/>
                    </a:lnTo>
                    <a:lnTo>
                      <a:pt x="938" y="706"/>
                    </a:lnTo>
                    <a:lnTo>
                      <a:pt x="943" y="710"/>
                    </a:lnTo>
                    <a:lnTo>
                      <a:pt x="948" y="715"/>
                    </a:lnTo>
                    <a:lnTo>
                      <a:pt x="953" y="721"/>
                    </a:lnTo>
                    <a:lnTo>
                      <a:pt x="956" y="728"/>
                    </a:lnTo>
                    <a:lnTo>
                      <a:pt x="959" y="734"/>
                    </a:lnTo>
                    <a:lnTo>
                      <a:pt x="962" y="741"/>
                    </a:lnTo>
                    <a:lnTo>
                      <a:pt x="963" y="748"/>
                    </a:lnTo>
                    <a:lnTo>
                      <a:pt x="964" y="756"/>
                    </a:lnTo>
                    <a:lnTo>
                      <a:pt x="965" y="763"/>
                    </a:lnTo>
                    <a:lnTo>
                      <a:pt x="965" y="838"/>
                    </a:lnTo>
                    <a:lnTo>
                      <a:pt x="1122" y="838"/>
                    </a:lnTo>
                    <a:lnTo>
                      <a:pt x="1122" y="838"/>
                    </a:lnTo>
                    <a:lnTo>
                      <a:pt x="1133" y="837"/>
                    </a:lnTo>
                    <a:lnTo>
                      <a:pt x="1144" y="833"/>
                    </a:lnTo>
                    <a:lnTo>
                      <a:pt x="1153" y="828"/>
                    </a:lnTo>
                    <a:lnTo>
                      <a:pt x="1161" y="821"/>
                    </a:lnTo>
                    <a:lnTo>
                      <a:pt x="1169" y="813"/>
                    </a:lnTo>
                    <a:lnTo>
                      <a:pt x="1174" y="803"/>
                    </a:lnTo>
                    <a:lnTo>
                      <a:pt x="1178" y="792"/>
                    </a:lnTo>
                    <a:lnTo>
                      <a:pt x="1179" y="781"/>
                    </a:lnTo>
                    <a:lnTo>
                      <a:pt x="1179" y="58"/>
                    </a:lnTo>
                    <a:lnTo>
                      <a:pt x="1179" y="58"/>
                    </a:lnTo>
                    <a:lnTo>
                      <a:pt x="1178" y="46"/>
                    </a:lnTo>
                    <a:lnTo>
                      <a:pt x="1174" y="36"/>
                    </a:lnTo>
                    <a:lnTo>
                      <a:pt x="1169" y="26"/>
                    </a:lnTo>
                    <a:lnTo>
                      <a:pt x="1161" y="17"/>
                    </a:lnTo>
                    <a:lnTo>
                      <a:pt x="1153" y="11"/>
                    </a:lnTo>
                    <a:lnTo>
                      <a:pt x="1144" y="6"/>
                    </a:lnTo>
                    <a:lnTo>
                      <a:pt x="1133" y="2"/>
                    </a:lnTo>
                    <a:lnTo>
                      <a:pt x="1122" y="0"/>
                    </a:lnTo>
                    <a:lnTo>
                      <a:pt x="1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Box 15"/>
            <p:cNvSpPr txBox="1"/>
            <p:nvPr userDrawn="1"/>
          </p:nvSpPr>
          <p:spPr bwMode="gray">
            <a:xfrm>
              <a:off x="49708" y="337495"/>
              <a:ext cx="476817" cy="196230"/>
            </a:xfrm>
            <a:prstGeom prst="rect">
              <a:avLst/>
            </a:prstGeom>
            <a:noFill/>
          </p:spPr>
          <p:txBody>
            <a:bodyPr wrap="square" lIns="0" tIns="0" rIns="0" bIns="0" rtlCol="0">
              <a:spAutoFit/>
            </a:bodyPr>
            <a:lstStyle/>
            <a:p>
              <a:pPr algn="ctr"/>
              <a:r>
                <a:rPr lang="fr-FR" sz="1050" b="1" baseline="0" dirty="0">
                  <a:solidFill>
                    <a:schemeClr val="bg2">
                      <a:lumMod val="50000"/>
                    </a:schemeClr>
                  </a:solidFill>
                  <a:latin typeface="Salesforce Sans" panose="020B0505020202020203" pitchFamily="34" charset="0"/>
                </a:rPr>
                <a:t>Scénario</a:t>
              </a:r>
              <a:endParaRPr lang="fr-FR" sz="1200" b="1" spc="0" baseline="0" dirty="0">
                <a:solidFill>
                  <a:schemeClr val="bg2">
                    <a:lumMod val="50000"/>
                  </a:schemeClr>
                </a:solidFill>
                <a:latin typeface="Salesforce Sans" panose="020B0505020202020203" pitchFamily="34" charset="0"/>
                <a:cs typeface="Arial" pitchFamily="34" charset="0"/>
              </a:endParaRPr>
            </a:p>
          </p:txBody>
        </p:sp>
      </p:grpSp>
    </p:spTree>
    <p:custDataLst>
      <p:tags r:id="rId1"/>
    </p:custDataLst>
    <p:extLst>
      <p:ext uri="{BB962C8B-B14F-4D97-AF65-F5344CB8AC3E}">
        <p14:creationId xmlns:p14="http://schemas.microsoft.com/office/powerpoint/2010/main" val="12128362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Not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651" t="1343" r="21638" b="1435"/>
          <a:stretch/>
        </p:blipFill>
        <p:spPr>
          <a:xfrm rot="5400000">
            <a:off x="3049311" y="-2284686"/>
            <a:ext cx="6093372" cy="12192000"/>
          </a:xfrm>
          <a:prstGeom prst="rect">
            <a:avLst/>
          </a:prstGeom>
        </p:spPr>
      </p:pic>
      <p:sp>
        <p:nvSpPr>
          <p:cNvPr id="5" name="Slide Number Placeholder 2"/>
          <p:cNvSpPr>
            <a:spLocks noGrp="1"/>
          </p:cNvSpPr>
          <p:nvPr>
            <p:ph type="sldNum" sz="quarter" idx="4"/>
          </p:nvPr>
        </p:nvSpPr>
        <p:spPr bwMode="white">
          <a:xfrm>
            <a:off x="9980207" y="301659"/>
            <a:ext cx="483785"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sp>
        <p:nvSpPr>
          <p:cNvPr id="6" name="Title Placeholder 1"/>
          <p:cNvSpPr>
            <a:spLocks noGrp="1"/>
          </p:cNvSpPr>
          <p:nvPr>
            <p:ph type="title" hasCustomPrompt="1"/>
          </p:nvPr>
        </p:nvSpPr>
        <p:spPr bwMode="white">
          <a:xfrm>
            <a:off x="128587" y="5"/>
            <a:ext cx="10734146" cy="746975"/>
          </a:xfrm>
          <a:prstGeom prst="rect">
            <a:avLst/>
          </a:prstGeom>
        </p:spPr>
        <p:txBody>
          <a:bodyPr vert="horz" lIns="91424" tIns="91424" rIns="91424" bIns="45712" rtlCol="0" anchor="ctr">
            <a:noAutofit/>
          </a:bodyPr>
          <a:lstStyle>
            <a:lvl1pPr>
              <a:defRPr/>
            </a:lvl1pPr>
          </a:lstStyle>
          <a:p>
            <a:r>
              <a:rPr lang="en-US" dirty="0"/>
              <a:t>notes</a:t>
            </a:r>
          </a:p>
        </p:txBody>
      </p:sp>
    </p:spTree>
    <p:custDataLst>
      <p:tags r:id="rId1"/>
    </p:custDataLst>
    <p:extLst>
      <p:ext uri="{BB962C8B-B14F-4D97-AF65-F5344CB8AC3E}">
        <p14:creationId xmlns:p14="http://schemas.microsoft.com/office/powerpoint/2010/main" val="3495638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9" name="Content Placeholder 2"/>
          <p:cNvSpPr>
            <a:spLocks noGrp="1"/>
          </p:cNvSpPr>
          <p:nvPr>
            <p:ph idx="1"/>
          </p:nvPr>
        </p:nvSpPr>
        <p:spPr>
          <a:xfrm>
            <a:off x="128595" y="864524"/>
            <a:ext cx="11941175" cy="5907751"/>
          </a:xfrm>
        </p:spPr>
        <p:txBody>
          <a:bodyPr/>
          <a:lstStyle>
            <a:lvl2pPr>
              <a:spcBef>
                <a:spcPts val="600"/>
              </a:spcBef>
              <a:defRPr sz="2400">
                <a:solidFill>
                  <a:schemeClr val="bg2">
                    <a:lumMod val="50000"/>
                  </a:schemeClr>
                </a:solidFill>
                <a:latin typeface="Salesforce Sans Thin" panose="020B0205020202020203" pitchFamily="34" charset="0"/>
                <a:cs typeface="Arial" pitchFamily="34" charset="0"/>
              </a:defRPr>
            </a:lvl2pPr>
            <a:lvl3pPr marL="230188" indent="-227013">
              <a:spcBef>
                <a:spcPts val="600"/>
              </a:spcBef>
              <a:buFont typeface="Wingdings" panose="05000000000000000000" pitchFamily="2" charset="2"/>
              <a:buChar char="§"/>
              <a:defRPr sz="2400" b="1">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16" name="Slide Number Placeholder 15"/>
          <p:cNvSpPr>
            <a:spLocks noGrp="1"/>
          </p:cNvSpPr>
          <p:nvPr>
            <p:ph type="sldNum" sz="quarter" idx="10"/>
          </p:nvPr>
        </p:nvSpPr>
        <p:spPr/>
        <p:txBody>
          <a:bodyPr/>
          <a:lstStyle/>
          <a:p>
            <a:fld id="{812A5277-1DB9-460F-9A21-B857ABB32666}" type="slidenum">
              <a:rPr lang="en-US" smtClean="0"/>
              <a:pPr/>
              <a:t>‹#›</a:t>
            </a:fld>
            <a:endParaRPr lang="en-US" dirty="0"/>
          </a:p>
        </p:txBody>
      </p:sp>
      <p:grpSp>
        <p:nvGrpSpPr>
          <p:cNvPr id="24" name="Group 4"/>
          <p:cNvGrpSpPr>
            <a:grpSpLocks noChangeAspect="1"/>
          </p:cNvGrpSpPr>
          <p:nvPr userDrawn="1"/>
        </p:nvGrpSpPr>
        <p:grpSpPr bwMode="auto">
          <a:xfrm>
            <a:off x="199853" y="155276"/>
            <a:ext cx="382036" cy="462026"/>
            <a:chOff x="57" y="51"/>
            <a:chExt cx="305" cy="392"/>
          </a:xfrm>
        </p:grpSpPr>
        <p:sp>
          <p:nvSpPr>
            <p:cNvPr id="25" name="Freeform 14"/>
            <p:cNvSpPr>
              <a:spLocks/>
            </p:cNvSpPr>
            <p:nvPr userDrawn="1"/>
          </p:nvSpPr>
          <p:spPr bwMode="auto">
            <a:xfrm>
              <a:off x="110" y="238"/>
              <a:ext cx="21" cy="20"/>
            </a:xfrm>
            <a:custGeom>
              <a:avLst/>
              <a:gdLst>
                <a:gd name="T0" fmla="*/ 46 w 87"/>
                <a:gd name="T1" fmla="*/ 0 h 82"/>
                <a:gd name="T2" fmla="*/ 41 w 87"/>
                <a:gd name="T3" fmla="*/ 0 h 82"/>
                <a:gd name="T4" fmla="*/ 41 w 87"/>
                <a:gd name="T5" fmla="*/ 0 h 82"/>
                <a:gd name="T6" fmla="*/ 33 w 87"/>
                <a:gd name="T7" fmla="*/ 1 h 82"/>
                <a:gd name="T8" fmla="*/ 25 w 87"/>
                <a:gd name="T9" fmla="*/ 4 h 82"/>
                <a:gd name="T10" fmla="*/ 18 w 87"/>
                <a:gd name="T11" fmla="*/ 7 h 82"/>
                <a:gd name="T12" fmla="*/ 12 w 87"/>
                <a:gd name="T13" fmla="*/ 12 h 82"/>
                <a:gd name="T14" fmla="*/ 7 w 87"/>
                <a:gd name="T15" fmla="*/ 19 h 82"/>
                <a:gd name="T16" fmla="*/ 3 w 87"/>
                <a:gd name="T17" fmla="*/ 25 h 82"/>
                <a:gd name="T18" fmla="*/ 1 w 87"/>
                <a:gd name="T19" fmla="*/ 33 h 82"/>
                <a:gd name="T20" fmla="*/ 0 w 87"/>
                <a:gd name="T21" fmla="*/ 42 h 82"/>
                <a:gd name="T22" fmla="*/ 0 w 87"/>
                <a:gd name="T23" fmla="*/ 42 h 82"/>
                <a:gd name="T24" fmla="*/ 1 w 87"/>
                <a:gd name="T25" fmla="*/ 50 h 82"/>
                <a:gd name="T26" fmla="*/ 3 w 87"/>
                <a:gd name="T27" fmla="*/ 57 h 82"/>
                <a:gd name="T28" fmla="*/ 7 w 87"/>
                <a:gd name="T29" fmla="*/ 65 h 82"/>
                <a:gd name="T30" fmla="*/ 12 w 87"/>
                <a:gd name="T31" fmla="*/ 70 h 82"/>
                <a:gd name="T32" fmla="*/ 18 w 87"/>
                <a:gd name="T33" fmla="*/ 76 h 82"/>
                <a:gd name="T34" fmla="*/ 25 w 87"/>
                <a:gd name="T35" fmla="*/ 79 h 82"/>
                <a:gd name="T36" fmla="*/ 33 w 87"/>
                <a:gd name="T37" fmla="*/ 82 h 82"/>
                <a:gd name="T38" fmla="*/ 41 w 87"/>
                <a:gd name="T39" fmla="*/ 82 h 82"/>
                <a:gd name="T40" fmla="*/ 46 w 87"/>
                <a:gd name="T41" fmla="*/ 82 h 82"/>
                <a:gd name="T42" fmla="*/ 46 w 87"/>
                <a:gd name="T43" fmla="*/ 82 h 82"/>
                <a:gd name="T44" fmla="*/ 54 w 87"/>
                <a:gd name="T45" fmla="*/ 82 h 82"/>
                <a:gd name="T46" fmla="*/ 61 w 87"/>
                <a:gd name="T47" fmla="*/ 79 h 82"/>
                <a:gd name="T48" fmla="*/ 69 w 87"/>
                <a:gd name="T49" fmla="*/ 76 h 82"/>
                <a:gd name="T50" fmla="*/ 74 w 87"/>
                <a:gd name="T51" fmla="*/ 70 h 82"/>
                <a:gd name="T52" fmla="*/ 80 w 87"/>
                <a:gd name="T53" fmla="*/ 65 h 82"/>
                <a:gd name="T54" fmla="*/ 83 w 87"/>
                <a:gd name="T55" fmla="*/ 57 h 82"/>
                <a:gd name="T56" fmla="*/ 85 w 87"/>
                <a:gd name="T57" fmla="*/ 50 h 82"/>
                <a:gd name="T58" fmla="*/ 87 w 87"/>
                <a:gd name="T59" fmla="*/ 42 h 82"/>
                <a:gd name="T60" fmla="*/ 87 w 87"/>
                <a:gd name="T61" fmla="*/ 42 h 82"/>
                <a:gd name="T62" fmla="*/ 85 w 87"/>
                <a:gd name="T63" fmla="*/ 33 h 82"/>
                <a:gd name="T64" fmla="*/ 83 w 87"/>
                <a:gd name="T65" fmla="*/ 25 h 82"/>
                <a:gd name="T66" fmla="*/ 80 w 87"/>
                <a:gd name="T67" fmla="*/ 19 h 82"/>
                <a:gd name="T68" fmla="*/ 74 w 87"/>
                <a:gd name="T69" fmla="*/ 12 h 82"/>
                <a:gd name="T70" fmla="*/ 69 w 87"/>
                <a:gd name="T71" fmla="*/ 7 h 82"/>
                <a:gd name="T72" fmla="*/ 61 w 87"/>
                <a:gd name="T73" fmla="*/ 4 h 82"/>
                <a:gd name="T74" fmla="*/ 54 w 87"/>
                <a:gd name="T75" fmla="*/ 1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1"/>
                  </a:lnTo>
                  <a:lnTo>
                    <a:pt x="25" y="4"/>
                  </a:lnTo>
                  <a:lnTo>
                    <a:pt x="18" y="7"/>
                  </a:lnTo>
                  <a:lnTo>
                    <a:pt x="12" y="12"/>
                  </a:lnTo>
                  <a:lnTo>
                    <a:pt x="7" y="19"/>
                  </a:lnTo>
                  <a:lnTo>
                    <a:pt x="3" y="25"/>
                  </a:lnTo>
                  <a:lnTo>
                    <a:pt x="1" y="33"/>
                  </a:lnTo>
                  <a:lnTo>
                    <a:pt x="0" y="42"/>
                  </a:lnTo>
                  <a:lnTo>
                    <a:pt x="0" y="42"/>
                  </a:lnTo>
                  <a:lnTo>
                    <a:pt x="1" y="50"/>
                  </a:lnTo>
                  <a:lnTo>
                    <a:pt x="3" y="57"/>
                  </a:lnTo>
                  <a:lnTo>
                    <a:pt x="7" y="65"/>
                  </a:lnTo>
                  <a:lnTo>
                    <a:pt x="12" y="70"/>
                  </a:lnTo>
                  <a:lnTo>
                    <a:pt x="18" y="76"/>
                  </a:lnTo>
                  <a:lnTo>
                    <a:pt x="25" y="79"/>
                  </a:lnTo>
                  <a:lnTo>
                    <a:pt x="33" y="82"/>
                  </a:lnTo>
                  <a:lnTo>
                    <a:pt x="41" y="82"/>
                  </a:lnTo>
                  <a:lnTo>
                    <a:pt x="46" y="82"/>
                  </a:lnTo>
                  <a:lnTo>
                    <a:pt x="46" y="82"/>
                  </a:lnTo>
                  <a:lnTo>
                    <a:pt x="54" y="82"/>
                  </a:lnTo>
                  <a:lnTo>
                    <a:pt x="61" y="79"/>
                  </a:lnTo>
                  <a:lnTo>
                    <a:pt x="69" y="76"/>
                  </a:lnTo>
                  <a:lnTo>
                    <a:pt x="74" y="70"/>
                  </a:lnTo>
                  <a:lnTo>
                    <a:pt x="80" y="65"/>
                  </a:lnTo>
                  <a:lnTo>
                    <a:pt x="83" y="57"/>
                  </a:lnTo>
                  <a:lnTo>
                    <a:pt x="85" y="50"/>
                  </a:lnTo>
                  <a:lnTo>
                    <a:pt x="87" y="42"/>
                  </a:lnTo>
                  <a:lnTo>
                    <a:pt x="87" y="42"/>
                  </a:lnTo>
                  <a:lnTo>
                    <a:pt x="85" y="33"/>
                  </a:lnTo>
                  <a:lnTo>
                    <a:pt x="83" y="25"/>
                  </a:lnTo>
                  <a:lnTo>
                    <a:pt x="80" y="19"/>
                  </a:lnTo>
                  <a:lnTo>
                    <a:pt x="74" y="12"/>
                  </a:lnTo>
                  <a:lnTo>
                    <a:pt x="69" y="7"/>
                  </a:lnTo>
                  <a:lnTo>
                    <a:pt x="61" y="4"/>
                  </a:lnTo>
                  <a:lnTo>
                    <a:pt x="54" y="1"/>
                  </a:lnTo>
                  <a:lnTo>
                    <a:pt x="46"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AutoShape 3"/>
            <p:cNvSpPr>
              <a:spLocks noChangeAspect="1" noChangeArrowheads="1" noTextEdit="1"/>
            </p:cNvSpPr>
            <p:nvPr userDrawn="1"/>
          </p:nvSpPr>
          <p:spPr bwMode="auto">
            <a:xfrm>
              <a:off x="57" y="51"/>
              <a:ext cx="30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
            <p:cNvSpPr>
              <a:spLocks noEditPoints="1"/>
            </p:cNvSpPr>
            <p:nvPr userDrawn="1"/>
          </p:nvSpPr>
          <p:spPr bwMode="auto">
            <a:xfrm>
              <a:off x="57" y="51"/>
              <a:ext cx="305" cy="392"/>
            </a:xfrm>
            <a:custGeom>
              <a:avLst/>
              <a:gdLst>
                <a:gd name="T0" fmla="*/ 397 w 1220"/>
                <a:gd name="T1" fmla="*/ 0 h 1568"/>
                <a:gd name="T2" fmla="*/ 173 w 1220"/>
                <a:gd name="T3" fmla="*/ 0 h 1568"/>
                <a:gd name="T4" fmla="*/ 138 w 1220"/>
                <a:gd name="T5" fmla="*/ 3 h 1568"/>
                <a:gd name="T6" fmla="*/ 105 w 1220"/>
                <a:gd name="T7" fmla="*/ 13 h 1568"/>
                <a:gd name="T8" fmla="*/ 77 w 1220"/>
                <a:gd name="T9" fmla="*/ 30 h 1568"/>
                <a:gd name="T10" fmla="*/ 50 w 1220"/>
                <a:gd name="T11" fmla="*/ 50 h 1568"/>
                <a:gd name="T12" fmla="*/ 30 w 1220"/>
                <a:gd name="T13" fmla="*/ 77 h 1568"/>
                <a:gd name="T14" fmla="*/ 13 w 1220"/>
                <a:gd name="T15" fmla="*/ 105 h 1568"/>
                <a:gd name="T16" fmla="*/ 3 w 1220"/>
                <a:gd name="T17" fmla="*/ 138 h 1568"/>
                <a:gd name="T18" fmla="*/ 0 w 1220"/>
                <a:gd name="T19" fmla="*/ 173 h 1568"/>
                <a:gd name="T20" fmla="*/ 0 w 1220"/>
                <a:gd name="T21" fmla="*/ 1395 h 1568"/>
                <a:gd name="T22" fmla="*/ 3 w 1220"/>
                <a:gd name="T23" fmla="*/ 1430 h 1568"/>
                <a:gd name="T24" fmla="*/ 13 w 1220"/>
                <a:gd name="T25" fmla="*/ 1462 h 1568"/>
                <a:gd name="T26" fmla="*/ 30 w 1220"/>
                <a:gd name="T27" fmla="*/ 1491 h 1568"/>
                <a:gd name="T28" fmla="*/ 50 w 1220"/>
                <a:gd name="T29" fmla="*/ 1517 h 1568"/>
                <a:gd name="T30" fmla="*/ 77 w 1220"/>
                <a:gd name="T31" fmla="*/ 1538 h 1568"/>
                <a:gd name="T32" fmla="*/ 105 w 1220"/>
                <a:gd name="T33" fmla="*/ 1554 h 1568"/>
                <a:gd name="T34" fmla="*/ 138 w 1220"/>
                <a:gd name="T35" fmla="*/ 1564 h 1568"/>
                <a:gd name="T36" fmla="*/ 173 w 1220"/>
                <a:gd name="T37" fmla="*/ 1568 h 1568"/>
                <a:gd name="T38" fmla="*/ 1047 w 1220"/>
                <a:gd name="T39" fmla="*/ 1568 h 1568"/>
                <a:gd name="T40" fmla="*/ 1082 w 1220"/>
                <a:gd name="T41" fmla="*/ 1564 h 1568"/>
                <a:gd name="T42" fmla="*/ 1114 w 1220"/>
                <a:gd name="T43" fmla="*/ 1554 h 1568"/>
                <a:gd name="T44" fmla="*/ 1143 w 1220"/>
                <a:gd name="T45" fmla="*/ 1538 h 1568"/>
                <a:gd name="T46" fmla="*/ 1170 w 1220"/>
                <a:gd name="T47" fmla="*/ 1517 h 1568"/>
                <a:gd name="T48" fmla="*/ 1190 w 1220"/>
                <a:gd name="T49" fmla="*/ 1491 h 1568"/>
                <a:gd name="T50" fmla="*/ 1206 w 1220"/>
                <a:gd name="T51" fmla="*/ 1462 h 1568"/>
                <a:gd name="T52" fmla="*/ 1217 w 1220"/>
                <a:gd name="T53" fmla="*/ 1430 h 1568"/>
                <a:gd name="T54" fmla="*/ 1220 w 1220"/>
                <a:gd name="T55" fmla="*/ 1395 h 1568"/>
                <a:gd name="T56" fmla="*/ 1220 w 1220"/>
                <a:gd name="T57" fmla="*/ 173 h 1568"/>
                <a:gd name="T58" fmla="*/ 1219 w 1220"/>
                <a:gd name="T59" fmla="*/ 156 h 1568"/>
                <a:gd name="T60" fmla="*/ 1212 w 1220"/>
                <a:gd name="T61" fmla="*/ 122 h 1568"/>
                <a:gd name="T62" fmla="*/ 1199 w 1220"/>
                <a:gd name="T63" fmla="*/ 91 h 1568"/>
                <a:gd name="T64" fmla="*/ 1181 w 1220"/>
                <a:gd name="T65" fmla="*/ 62 h 1568"/>
                <a:gd name="T66" fmla="*/ 1157 w 1220"/>
                <a:gd name="T67" fmla="*/ 39 h 1568"/>
                <a:gd name="T68" fmla="*/ 1129 w 1220"/>
                <a:gd name="T69" fmla="*/ 21 h 1568"/>
                <a:gd name="T70" fmla="*/ 1099 w 1220"/>
                <a:gd name="T71" fmla="*/ 8 h 1568"/>
                <a:gd name="T72" fmla="*/ 1065 w 1220"/>
                <a:gd name="T73" fmla="*/ 1 h 1568"/>
                <a:gd name="T74" fmla="*/ 1047 w 1220"/>
                <a:gd name="T75" fmla="*/ 0 h 1568"/>
                <a:gd name="T76" fmla="*/ 173 w 1220"/>
                <a:gd name="T77" fmla="*/ 1455 h 1568"/>
                <a:gd name="T78" fmla="*/ 161 w 1220"/>
                <a:gd name="T79" fmla="*/ 1454 h 1568"/>
                <a:gd name="T80" fmla="*/ 139 w 1220"/>
                <a:gd name="T81" fmla="*/ 1445 h 1568"/>
                <a:gd name="T82" fmla="*/ 123 w 1220"/>
                <a:gd name="T83" fmla="*/ 1429 h 1568"/>
                <a:gd name="T84" fmla="*/ 114 w 1220"/>
                <a:gd name="T85" fmla="*/ 1407 h 1568"/>
                <a:gd name="T86" fmla="*/ 113 w 1220"/>
                <a:gd name="T87" fmla="*/ 173 h 1568"/>
                <a:gd name="T88" fmla="*/ 114 w 1220"/>
                <a:gd name="T89" fmla="*/ 161 h 1568"/>
                <a:gd name="T90" fmla="*/ 123 w 1220"/>
                <a:gd name="T91" fmla="*/ 139 h 1568"/>
                <a:gd name="T92" fmla="*/ 139 w 1220"/>
                <a:gd name="T93" fmla="*/ 123 h 1568"/>
                <a:gd name="T94" fmla="*/ 161 w 1220"/>
                <a:gd name="T95" fmla="*/ 114 h 1568"/>
                <a:gd name="T96" fmla="*/ 1047 w 1220"/>
                <a:gd name="T97" fmla="*/ 112 h 1568"/>
                <a:gd name="T98" fmla="*/ 1059 w 1220"/>
                <a:gd name="T99" fmla="*/ 114 h 1568"/>
                <a:gd name="T100" fmla="*/ 1081 w 1220"/>
                <a:gd name="T101" fmla="*/ 123 h 1568"/>
                <a:gd name="T102" fmla="*/ 1097 w 1220"/>
                <a:gd name="T103" fmla="*/ 139 h 1568"/>
                <a:gd name="T104" fmla="*/ 1106 w 1220"/>
                <a:gd name="T105" fmla="*/ 161 h 1568"/>
                <a:gd name="T106" fmla="*/ 1107 w 1220"/>
                <a:gd name="T107" fmla="*/ 1395 h 1568"/>
                <a:gd name="T108" fmla="*/ 1106 w 1220"/>
                <a:gd name="T109" fmla="*/ 1407 h 1568"/>
                <a:gd name="T110" fmla="*/ 1097 w 1220"/>
                <a:gd name="T111" fmla="*/ 1429 h 1568"/>
                <a:gd name="T112" fmla="*/ 1081 w 1220"/>
                <a:gd name="T113" fmla="*/ 1445 h 1568"/>
                <a:gd name="T114" fmla="*/ 1059 w 1220"/>
                <a:gd name="T115" fmla="*/ 1454 h 1568"/>
                <a:gd name="T116" fmla="*/ 1047 w 1220"/>
                <a:gd name="T117" fmla="*/ 145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0" h="1568">
                  <a:moveTo>
                    <a:pt x="1047" y="0"/>
                  </a:moveTo>
                  <a:lnTo>
                    <a:pt x="397" y="0"/>
                  </a:lnTo>
                  <a:lnTo>
                    <a:pt x="173" y="0"/>
                  </a:lnTo>
                  <a:lnTo>
                    <a:pt x="173" y="0"/>
                  </a:lnTo>
                  <a:lnTo>
                    <a:pt x="154" y="1"/>
                  </a:lnTo>
                  <a:lnTo>
                    <a:pt x="138" y="3"/>
                  </a:lnTo>
                  <a:lnTo>
                    <a:pt x="121" y="8"/>
                  </a:lnTo>
                  <a:lnTo>
                    <a:pt x="105" y="13"/>
                  </a:lnTo>
                  <a:lnTo>
                    <a:pt x="91" y="21"/>
                  </a:lnTo>
                  <a:lnTo>
                    <a:pt x="77" y="30"/>
                  </a:lnTo>
                  <a:lnTo>
                    <a:pt x="62" y="39"/>
                  </a:lnTo>
                  <a:lnTo>
                    <a:pt x="50" y="50"/>
                  </a:lnTo>
                  <a:lnTo>
                    <a:pt x="39" y="62"/>
                  </a:lnTo>
                  <a:lnTo>
                    <a:pt x="30" y="77"/>
                  </a:lnTo>
                  <a:lnTo>
                    <a:pt x="21" y="91"/>
                  </a:lnTo>
                  <a:lnTo>
                    <a:pt x="13" y="105"/>
                  </a:lnTo>
                  <a:lnTo>
                    <a:pt x="8" y="122"/>
                  </a:lnTo>
                  <a:lnTo>
                    <a:pt x="3" y="138"/>
                  </a:lnTo>
                  <a:lnTo>
                    <a:pt x="1" y="156"/>
                  </a:lnTo>
                  <a:lnTo>
                    <a:pt x="0" y="173"/>
                  </a:lnTo>
                  <a:lnTo>
                    <a:pt x="0" y="1395"/>
                  </a:lnTo>
                  <a:lnTo>
                    <a:pt x="0" y="1395"/>
                  </a:lnTo>
                  <a:lnTo>
                    <a:pt x="1" y="1412"/>
                  </a:lnTo>
                  <a:lnTo>
                    <a:pt x="3" y="1430"/>
                  </a:lnTo>
                  <a:lnTo>
                    <a:pt x="8" y="1446"/>
                  </a:lnTo>
                  <a:lnTo>
                    <a:pt x="13" y="1462"/>
                  </a:lnTo>
                  <a:lnTo>
                    <a:pt x="21" y="1477"/>
                  </a:lnTo>
                  <a:lnTo>
                    <a:pt x="30" y="1491"/>
                  </a:lnTo>
                  <a:lnTo>
                    <a:pt x="39" y="1504"/>
                  </a:lnTo>
                  <a:lnTo>
                    <a:pt x="50" y="1517"/>
                  </a:lnTo>
                  <a:lnTo>
                    <a:pt x="62" y="1529"/>
                  </a:lnTo>
                  <a:lnTo>
                    <a:pt x="77" y="1538"/>
                  </a:lnTo>
                  <a:lnTo>
                    <a:pt x="91" y="1547"/>
                  </a:lnTo>
                  <a:lnTo>
                    <a:pt x="105" y="1554"/>
                  </a:lnTo>
                  <a:lnTo>
                    <a:pt x="121" y="1559"/>
                  </a:lnTo>
                  <a:lnTo>
                    <a:pt x="138" y="1564"/>
                  </a:lnTo>
                  <a:lnTo>
                    <a:pt x="154" y="1567"/>
                  </a:lnTo>
                  <a:lnTo>
                    <a:pt x="173" y="1568"/>
                  </a:lnTo>
                  <a:lnTo>
                    <a:pt x="1047" y="1568"/>
                  </a:lnTo>
                  <a:lnTo>
                    <a:pt x="1047" y="1568"/>
                  </a:lnTo>
                  <a:lnTo>
                    <a:pt x="1065" y="1567"/>
                  </a:lnTo>
                  <a:lnTo>
                    <a:pt x="1082" y="1564"/>
                  </a:lnTo>
                  <a:lnTo>
                    <a:pt x="1099" y="1559"/>
                  </a:lnTo>
                  <a:lnTo>
                    <a:pt x="1114" y="1554"/>
                  </a:lnTo>
                  <a:lnTo>
                    <a:pt x="1129" y="1547"/>
                  </a:lnTo>
                  <a:lnTo>
                    <a:pt x="1143" y="1538"/>
                  </a:lnTo>
                  <a:lnTo>
                    <a:pt x="1157" y="1529"/>
                  </a:lnTo>
                  <a:lnTo>
                    <a:pt x="1170" y="1517"/>
                  </a:lnTo>
                  <a:lnTo>
                    <a:pt x="1181" y="1504"/>
                  </a:lnTo>
                  <a:lnTo>
                    <a:pt x="1190" y="1491"/>
                  </a:lnTo>
                  <a:lnTo>
                    <a:pt x="1199" y="1477"/>
                  </a:lnTo>
                  <a:lnTo>
                    <a:pt x="1206" y="1462"/>
                  </a:lnTo>
                  <a:lnTo>
                    <a:pt x="1212" y="1446"/>
                  </a:lnTo>
                  <a:lnTo>
                    <a:pt x="1217" y="1430"/>
                  </a:lnTo>
                  <a:lnTo>
                    <a:pt x="1219" y="1412"/>
                  </a:lnTo>
                  <a:lnTo>
                    <a:pt x="1220" y="1395"/>
                  </a:lnTo>
                  <a:lnTo>
                    <a:pt x="1220" y="1087"/>
                  </a:lnTo>
                  <a:lnTo>
                    <a:pt x="1220" y="173"/>
                  </a:lnTo>
                  <a:lnTo>
                    <a:pt x="1220" y="173"/>
                  </a:lnTo>
                  <a:lnTo>
                    <a:pt x="1219" y="156"/>
                  </a:lnTo>
                  <a:lnTo>
                    <a:pt x="1217" y="138"/>
                  </a:lnTo>
                  <a:lnTo>
                    <a:pt x="1212" y="122"/>
                  </a:lnTo>
                  <a:lnTo>
                    <a:pt x="1206" y="105"/>
                  </a:lnTo>
                  <a:lnTo>
                    <a:pt x="1199" y="91"/>
                  </a:lnTo>
                  <a:lnTo>
                    <a:pt x="1190" y="77"/>
                  </a:lnTo>
                  <a:lnTo>
                    <a:pt x="1181" y="62"/>
                  </a:lnTo>
                  <a:lnTo>
                    <a:pt x="1170" y="50"/>
                  </a:lnTo>
                  <a:lnTo>
                    <a:pt x="1157" y="39"/>
                  </a:lnTo>
                  <a:lnTo>
                    <a:pt x="1143" y="30"/>
                  </a:lnTo>
                  <a:lnTo>
                    <a:pt x="1129" y="21"/>
                  </a:lnTo>
                  <a:lnTo>
                    <a:pt x="1114" y="13"/>
                  </a:lnTo>
                  <a:lnTo>
                    <a:pt x="1099" y="8"/>
                  </a:lnTo>
                  <a:lnTo>
                    <a:pt x="1082" y="3"/>
                  </a:lnTo>
                  <a:lnTo>
                    <a:pt x="1065" y="1"/>
                  </a:lnTo>
                  <a:lnTo>
                    <a:pt x="1047" y="0"/>
                  </a:lnTo>
                  <a:lnTo>
                    <a:pt x="1047" y="0"/>
                  </a:lnTo>
                  <a:close/>
                  <a:moveTo>
                    <a:pt x="1047" y="1455"/>
                  </a:moveTo>
                  <a:lnTo>
                    <a:pt x="173" y="1455"/>
                  </a:lnTo>
                  <a:lnTo>
                    <a:pt x="173" y="1455"/>
                  </a:lnTo>
                  <a:lnTo>
                    <a:pt x="161" y="1454"/>
                  </a:lnTo>
                  <a:lnTo>
                    <a:pt x="149" y="1451"/>
                  </a:lnTo>
                  <a:lnTo>
                    <a:pt x="139" y="1445"/>
                  </a:lnTo>
                  <a:lnTo>
                    <a:pt x="130" y="1438"/>
                  </a:lnTo>
                  <a:lnTo>
                    <a:pt x="123" y="1429"/>
                  </a:lnTo>
                  <a:lnTo>
                    <a:pt x="117" y="1418"/>
                  </a:lnTo>
                  <a:lnTo>
                    <a:pt x="114" y="1407"/>
                  </a:lnTo>
                  <a:lnTo>
                    <a:pt x="113" y="1395"/>
                  </a:lnTo>
                  <a:lnTo>
                    <a:pt x="113" y="173"/>
                  </a:lnTo>
                  <a:lnTo>
                    <a:pt x="113" y="173"/>
                  </a:lnTo>
                  <a:lnTo>
                    <a:pt x="114" y="161"/>
                  </a:lnTo>
                  <a:lnTo>
                    <a:pt x="117" y="149"/>
                  </a:lnTo>
                  <a:lnTo>
                    <a:pt x="123" y="139"/>
                  </a:lnTo>
                  <a:lnTo>
                    <a:pt x="130" y="130"/>
                  </a:lnTo>
                  <a:lnTo>
                    <a:pt x="139" y="123"/>
                  </a:lnTo>
                  <a:lnTo>
                    <a:pt x="149" y="117"/>
                  </a:lnTo>
                  <a:lnTo>
                    <a:pt x="161" y="114"/>
                  </a:lnTo>
                  <a:lnTo>
                    <a:pt x="173" y="112"/>
                  </a:lnTo>
                  <a:lnTo>
                    <a:pt x="1047" y="112"/>
                  </a:lnTo>
                  <a:lnTo>
                    <a:pt x="1047" y="112"/>
                  </a:lnTo>
                  <a:lnTo>
                    <a:pt x="1059" y="114"/>
                  </a:lnTo>
                  <a:lnTo>
                    <a:pt x="1071" y="117"/>
                  </a:lnTo>
                  <a:lnTo>
                    <a:pt x="1081" y="123"/>
                  </a:lnTo>
                  <a:lnTo>
                    <a:pt x="1090" y="130"/>
                  </a:lnTo>
                  <a:lnTo>
                    <a:pt x="1097" y="139"/>
                  </a:lnTo>
                  <a:lnTo>
                    <a:pt x="1103" y="149"/>
                  </a:lnTo>
                  <a:lnTo>
                    <a:pt x="1106" y="161"/>
                  </a:lnTo>
                  <a:lnTo>
                    <a:pt x="1107" y="173"/>
                  </a:lnTo>
                  <a:lnTo>
                    <a:pt x="1107" y="1395"/>
                  </a:lnTo>
                  <a:lnTo>
                    <a:pt x="1107" y="1395"/>
                  </a:lnTo>
                  <a:lnTo>
                    <a:pt x="1106" y="1407"/>
                  </a:lnTo>
                  <a:lnTo>
                    <a:pt x="1103" y="1418"/>
                  </a:lnTo>
                  <a:lnTo>
                    <a:pt x="1097" y="1429"/>
                  </a:lnTo>
                  <a:lnTo>
                    <a:pt x="1090" y="1438"/>
                  </a:lnTo>
                  <a:lnTo>
                    <a:pt x="1081" y="1445"/>
                  </a:lnTo>
                  <a:lnTo>
                    <a:pt x="1071" y="1451"/>
                  </a:lnTo>
                  <a:lnTo>
                    <a:pt x="1059" y="1454"/>
                  </a:lnTo>
                  <a:lnTo>
                    <a:pt x="1047" y="1455"/>
                  </a:lnTo>
                  <a:lnTo>
                    <a:pt x="1047" y="14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userDrawn="1"/>
          </p:nvSpPr>
          <p:spPr bwMode="auto">
            <a:xfrm>
              <a:off x="143" y="359"/>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3 h 83"/>
                <a:gd name="T14" fmla="*/ 6 w 665"/>
                <a:gd name="T15" fmla="*/ 18 h 83"/>
                <a:gd name="T16" fmla="*/ 3 w 665"/>
                <a:gd name="T17" fmla="*/ 26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6 h 83"/>
                <a:gd name="T66" fmla="*/ 658 w 665"/>
                <a:gd name="T67" fmla="*/ 18 h 83"/>
                <a:gd name="T68" fmla="*/ 653 w 665"/>
                <a:gd name="T69" fmla="*/ 13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3"/>
                  </a:lnTo>
                  <a:lnTo>
                    <a:pt x="6" y="18"/>
                  </a:lnTo>
                  <a:lnTo>
                    <a:pt x="3" y="26"/>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6"/>
                  </a:lnTo>
                  <a:lnTo>
                    <a:pt x="658" y="18"/>
                  </a:lnTo>
                  <a:lnTo>
                    <a:pt x="653" y="13"/>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p:cNvSpPr>
              <a:spLocks/>
            </p:cNvSpPr>
            <p:nvPr userDrawn="1"/>
          </p:nvSpPr>
          <p:spPr bwMode="auto">
            <a:xfrm>
              <a:off x="143" y="298"/>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0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0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0"/>
                  </a:lnTo>
                  <a:lnTo>
                    <a:pt x="17" y="76"/>
                  </a:lnTo>
                  <a:lnTo>
                    <a:pt x="25" y="79"/>
                  </a:lnTo>
                  <a:lnTo>
                    <a:pt x="32" y="81"/>
                  </a:lnTo>
                  <a:lnTo>
                    <a:pt x="40" y="83"/>
                  </a:lnTo>
                  <a:lnTo>
                    <a:pt x="623" y="83"/>
                  </a:lnTo>
                  <a:lnTo>
                    <a:pt x="623" y="83"/>
                  </a:lnTo>
                  <a:lnTo>
                    <a:pt x="632" y="81"/>
                  </a:lnTo>
                  <a:lnTo>
                    <a:pt x="640" y="79"/>
                  </a:lnTo>
                  <a:lnTo>
                    <a:pt x="647" y="76"/>
                  </a:lnTo>
                  <a:lnTo>
                    <a:pt x="653" y="70"/>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
            <p:cNvSpPr>
              <a:spLocks/>
            </p:cNvSpPr>
            <p:nvPr userDrawn="1"/>
          </p:nvSpPr>
          <p:spPr bwMode="auto">
            <a:xfrm>
              <a:off x="143" y="237"/>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8 h 83"/>
                <a:gd name="T12" fmla="*/ 12 w 665"/>
                <a:gd name="T13" fmla="*/ 12 h 83"/>
                <a:gd name="T14" fmla="*/ 6 w 665"/>
                <a:gd name="T15" fmla="*/ 19 h 83"/>
                <a:gd name="T16" fmla="*/ 3 w 665"/>
                <a:gd name="T17" fmla="*/ 25 h 83"/>
                <a:gd name="T18" fmla="*/ 1 w 665"/>
                <a:gd name="T19" fmla="*/ 33 h 83"/>
                <a:gd name="T20" fmla="*/ 0 w 665"/>
                <a:gd name="T21" fmla="*/ 42 h 83"/>
                <a:gd name="T22" fmla="*/ 0 w 665"/>
                <a:gd name="T23" fmla="*/ 42 h 83"/>
                <a:gd name="T24" fmla="*/ 1 w 665"/>
                <a:gd name="T25" fmla="*/ 49 h 83"/>
                <a:gd name="T26" fmla="*/ 3 w 665"/>
                <a:gd name="T27" fmla="*/ 58 h 83"/>
                <a:gd name="T28" fmla="*/ 6 w 665"/>
                <a:gd name="T29" fmla="*/ 65 h 83"/>
                <a:gd name="T30" fmla="*/ 12 w 665"/>
                <a:gd name="T31" fmla="*/ 71 h 83"/>
                <a:gd name="T32" fmla="*/ 17 w 665"/>
                <a:gd name="T33" fmla="*/ 76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6 h 83"/>
                <a:gd name="T50" fmla="*/ 653 w 665"/>
                <a:gd name="T51" fmla="*/ 71 h 83"/>
                <a:gd name="T52" fmla="*/ 658 w 665"/>
                <a:gd name="T53" fmla="*/ 65 h 83"/>
                <a:gd name="T54" fmla="*/ 662 w 665"/>
                <a:gd name="T55" fmla="*/ 58 h 83"/>
                <a:gd name="T56" fmla="*/ 664 w 665"/>
                <a:gd name="T57" fmla="*/ 49 h 83"/>
                <a:gd name="T58" fmla="*/ 665 w 665"/>
                <a:gd name="T59" fmla="*/ 42 h 83"/>
                <a:gd name="T60" fmla="*/ 665 w 665"/>
                <a:gd name="T61" fmla="*/ 42 h 83"/>
                <a:gd name="T62" fmla="*/ 664 w 665"/>
                <a:gd name="T63" fmla="*/ 33 h 83"/>
                <a:gd name="T64" fmla="*/ 662 w 665"/>
                <a:gd name="T65" fmla="*/ 25 h 83"/>
                <a:gd name="T66" fmla="*/ 658 w 665"/>
                <a:gd name="T67" fmla="*/ 19 h 83"/>
                <a:gd name="T68" fmla="*/ 653 w 665"/>
                <a:gd name="T69" fmla="*/ 12 h 83"/>
                <a:gd name="T70" fmla="*/ 647 w 665"/>
                <a:gd name="T71" fmla="*/ 8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8"/>
                  </a:lnTo>
                  <a:lnTo>
                    <a:pt x="12" y="12"/>
                  </a:lnTo>
                  <a:lnTo>
                    <a:pt x="6" y="19"/>
                  </a:lnTo>
                  <a:lnTo>
                    <a:pt x="3" y="25"/>
                  </a:lnTo>
                  <a:lnTo>
                    <a:pt x="1" y="33"/>
                  </a:lnTo>
                  <a:lnTo>
                    <a:pt x="0" y="42"/>
                  </a:lnTo>
                  <a:lnTo>
                    <a:pt x="0" y="42"/>
                  </a:lnTo>
                  <a:lnTo>
                    <a:pt x="1" y="49"/>
                  </a:lnTo>
                  <a:lnTo>
                    <a:pt x="3" y="58"/>
                  </a:lnTo>
                  <a:lnTo>
                    <a:pt x="6" y="65"/>
                  </a:lnTo>
                  <a:lnTo>
                    <a:pt x="12" y="71"/>
                  </a:lnTo>
                  <a:lnTo>
                    <a:pt x="17" y="76"/>
                  </a:lnTo>
                  <a:lnTo>
                    <a:pt x="25" y="80"/>
                  </a:lnTo>
                  <a:lnTo>
                    <a:pt x="32" y="82"/>
                  </a:lnTo>
                  <a:lnTo>
                    <a:pt x="40" y="83"/>
                  </a:lnTo>
                  <a:lnTo>
                    <a:pt x="623" y="83"/>
                  </a:lnTo>
                  <a:lnTo>
                    <a:pt x="623" y="83"/>
                  </a:lnTo>
                  <a:lnTo>
                    <a:pt x="632" y="82"/>
                  </a:lnTo>
                  <a:lnTo>
                    <a:pt x="640" y="80"/>
                  </a:lnTo>
                  <a:lnTo>
                    <a:pt x="647" y="76"/>
                  </a:lnTo>
                  <a:lnTo>
                    <a:pt x="653" y="71"/>
                  </a:lnTo>
                  <a:lnTo>
                    <a:pt x="658" y="65"/>
                  </a:lnTo>
                  <a:lnTo>
                    <a:pt x="662" y="58"/>
                  </a:lnTo>
                  <a:lnTo>
                    <a:pt x="664" y="49"/>
                  </a:lnTo>
                  <a:lnTo>
                    <a:pt x="665" y="42"/>
                  </a:lnTo>
                  <a:lnTo>
                    <a:pt x="665" y="42"/>
                  </a:lnTo>
                  <a:lnTo>
                    <a:pt x="664" y="33"/>
                  </a:lnTo>
                  <a:lnTo>
                    <a:pt x="662" y="25"/>
                  </a:lnTo>
                  <a:lnTo>
                    <a:pt x="658" y="19"/>
                  </a:lnTo>
                  <a:lnTo>
                    <a:pt x="653" y="12"/>
                  </a:lnTo>
                  <a:lnTo>
                    <a:pt x="647" y="8"/>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5"/>
            <p:cNvSpPr>
              <a:spLocks/>
            </p:cNvSpPr>
            <p:nvPr userDrawn="1"/>
          </p:nvSpPr>
          <p:spPr bwMode="auto">
            <a:xfrm>
              <a:off x="143" y="176"/>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2 h 83"/>
                <a:gd name="T14" fmla="*/ 6 w 665"/>
                <a:gd name="T15" fmla="*/ 18 h 83"/>
                <a:gd name="T16" fmla="*/ 3 w 665"/>
                <a:gd name="T17" fmla="*/ 25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5 h 83"/>
                <a:gd name="T66" fmla="*/ 658 w 665"/>
                <a:gd name="T67" fmla="*/ 18 h 83"/>
                <a:gd name="T68" fmla="*/ 653 w 665"/>
                <a:gd name="T69" fmla="*/ 12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2"/>
                  </a:lnTo>
                  <a:lnTo>
                    <a:pt x="6" y="18"/>
                  </a:lnTo>
                  <a:lnTo>
                    <a:pt x="3" y="25"/>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5"/>
                  </a:lnTo>
                  <a:lnTo>
                    <a:pt x="658" y="18"/>
                  </a:lnTo>
                  <a:lnTo>
                    <a:pt x="653" y="12"/>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7"/>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p:cNvSpPr>
            <p:nvPr userDrawn="1"/>
          </p:nvSpPr>
          <p:spPr bwMode="auto">
            <a:xfrm>
              <a:off x="143" y="115"/>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1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1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1"/>
                  </a:lnTo>
                  <a:lnTo>
                    <a:pt x="17" y="76"/>
                  </a:lnTo>
                  <a:lnTo>
                    <a:pt x="25" y="79"/>
                  </a:lnTo>
                  <a:lnTo>
                    <a:pt x="32" y="81"/>
                  </a:lnTo>
                  <a:lnTo>
                    <a:pt x="40" y="83"/>
                  </a:lnTo>
                  <a:lnTo>
                    <a:pt x="623" y="83"/>
                  </a:lnTo>
                  <a:lnTo>
                    <a:pt x="623" y="83"/>
                  </a:lnTo>
                  <a:lnTo>
                    <a:pt x="632" y="81"/>
                  </a:lnTo>
                  <a:lnTo>
                    <a:pt x="640" y="79"/>
                  </a:lnTo>
                  <a:lnTo>
                    <a:pt x="647" y="76"/>
                  </a:lnTo>
                  <a:lnTo>
                    <a:pt x="653" y="71"/>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616901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sp>
        <p:nvSpPr>
          <p:cNvPr id="7" name="Rectangle 3"/>
          <p:cNvSpPr>
            <a:spLocks noGrp="1" noChangeArrowheads="1"/>
          </p:cNvSpPr>
          <p:nvPr>
            <p:ph idx="1"/>
          </p:nvPr>
        </p:nvSpPr>
        <p:spPr bwMode="auto">
          <a:xfrm>
            <a:off x="121449" y="836615"/>
            <a:ext cx="11948319" cy="591423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0"/>
          </p:nvPr>
        </p:nvSpPr>
        <p:spPr/>
        <p:txBody>
          <a:bodyPr/>
          <a:lstStyle/>
          <a:p>
            <a:fld id="{812A5277-1DB9-460F-9A21-B857ABB32666}" type="slidenum">
              <a:rPr lang="en-US" smtClean="0"/>
              <a:pPr/>
              <a:t>‹#›</a:t>
            </a:fld>
            <a:endParaRPr lang="en-US" dirty="0"/>
          </a:p>
        </p:txBody>
      </p:sp>
      <p:grpSp>
        <p:nvGrpSpPr>
          <p:cNvPr id="14" name="Group 4"/>
          <p:cNvGrpSpPr>
            <a:grpSpLocks noChangeAspect="1"/>
          </p:cNvGrpSpPr>
          <p:nvPr userDrawn="1"/>
        </p:nvGrpSpPr>
        <p:grpSpPr bwMode="auto">
          <a:xfrm>
            <a:off x="186730" y="112774"/>
            <a:ext cx="459606" cy="504148"/>
            <a:chOff x="9" y="62"/>
            <a:chExt cx="420" cy="390"/>
          </a:xfrm>
        </p:grpSpPr>
        <p:sp>
          <p:nvSpPr>
            <p:cNvPr id="15" name="AutoShape 3"/>
            <p:cNvSpPr>
              <a:spLocks noChangeAspect="1" noChangeArrowheads="1" noTextEdit="1"/>
            </p:cNvSpPr>
            <p:nvPr userDrawn="1"/>
          </p:nvSpPr>
          <p:spPr bwMode="auto">
            <a:xfrm>
              <a:off x="9" y="62"/>
              <a:ext cx="42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p:cNvSpPr>
            <p:nvPr userDrawn="1"/>
          </p:nvSpPr>
          <p:spPr bwMode="auto">
            <a:xfrm>
              <a:off x="23"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userDrawn="1"/>
          </p:nvSpPr>
          <p:spPr bwMode="auto">
            <a:xfrm>
              <a:off x="29"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noEditPoints="1"/>
            </p:cNvSpPr>
            <p:nvPr userDrawn="1"/>
          </p:nvSpPr>
          <p:spPr bwMode="auto">
            <a:xfrm>
              <a:off x="9" y="62"/>
              <a:ext cx="420" cy="390"/>
            </a:xfrm>
            <a:custGeom>
              <a:avLst/>
              <a:gdLst>
                <a:gd name="T0" fmla="*/ 932 w 1680"/>
                <a:gd name="T1" fmla="*/ 1167 h 1560"/>
                <a:gd name="T2" fmla="*/ 931 w 1680"/>
                <a:gd name="T3" fmla="*/ 1185 h 1560"/>
                <a:gd name="T4" fmla="*/ 942 w 1680"/>
                <a:gd name="T5" fmla="*/ 1192 h 1560"/>
                <a:gd name="T6" fmla="*/ 1009 w 1680"/>
                <a:gd name="T7" fmla="*/ 1213 h 1560"/>
                <a:gd name="T8" fmla="*/ 1092 w 1680"/>
                <a:gd name="T9" fmla="*/ 1258 h 1560"/>
                <a:gd name="T10" fmla="*/ 1142 w 1680"/>
                <a:gd name="T11" fmla="*/ 1299 h 1560"/>
                <a:gd name="T12" fmla="*/ 1193 w 1680"/>
                <a:gd name="T13" fmla="*/ 1362 h 1560"/>
                <a:gd name="T14" fmla="*/ 1219 w 1680"/>
                <a:gd name="T15" fmla="*/ 1413 h 1560"/>
                <a:gd name="T16" fmla="*/ 1217 w 1680"/>
                <a:gd name="T17" fmla="*/ 1463 h 1560"/>
                <a:gd name="T18" fmla="*/ 1196 w 1680"/>
                <a:gd name="T19" fmla="*/ 1491 h 1560"/>
                <a:gd name="T20" fmla="*/ 1145 w 1680"/>
                <a:gd name="T21" fmla="*/ 1522 h 1560"/>
                <a:gd name="T22" fmla="*/ 1083 w 1680"/>
                <a:gd name="T23" fmla="*/ 1541 h 1560"/>
                <a:gd name="T24" fmla="*/ 996 w 1680"/>
                <a:gd name="T25" fmla="*/ 1554 h 1560"/>
                <a:gd name="T26" fmla="*/ 864 w 1680"/>
                <a:gd name="T27" fmla="*/ 1560 h 1560"/>
                <a:gd name="T28" fmla="*/ 746 w 1680"/>
                <a:gd name="T29" fmla="*/ 1556 h 1560"/>
                <a:gd name="T30" fmla="*/ 629 w 1680"/>
                <a:gd name="T31" fmla="*/ 1540 h 1560"/>
                <a:gd name="T32" fmla="*/ 562 w 1680"/>
                <a:gd name="T33" fmla="*/ 1522 h 1560"/>
                <a:gd name="T34" fmla="*/ 492 w 1680"/>
                <a:gd name="T35" fmla="*/ 1488 h 1560"/>
                <a:gd name="T36" fmla="*/ 452 w 1680"/>
                <a:gd name="T37" fmla="*/ 1455 h 1560"/>
                <a:gd name="T38" fmla="*/ 430 w 1680"/>
                <a:gd name="T39" fmla="*/ 1417 h 1560"/>
                <a:gd name="T40" fmla="*/ 433 w 1680"/>
                <a:gd name="T41" fmla="*/ 1395 h 1560"/>
                <a:gd name="T42" fmla="*/ 477 w 1680"/>
                <a:gd name="T43" fmla="*/ 1333 h 1560"/>
                <a:gd name="T44" fmla="*/ 531 w 1680"/>
                <a:gd name="T45" fmla="*/ 1280 h 1560"/>
                <a:gd name="T46" fmla="*/ 592 w 1680"/>
                <a:gd name="T47" fmla="*/ 1238 h 1560"/>
                <a:gd name="T48" fmla="*/ 684 w 1680"/>
                <a:gd name="T49" fmla="*/ 1199 h 1560"/>
                <a:gd name="T50" fmla="*/ 714 w 1680"/>
                <a:gd name="T51" fmla="*/ 1189 h 1560"/>
                <a:gd name="T52" fmla="*/ 714 w 1680"/>
                <a:gd name="T53" fmla="*/ 809 h 1560"/>
                <a:gd name="T54" fmla="*/ 712 w 1680"/>
                <a:gd name="T55" fmla="*/ 796 h 1560"/>
                <a:gd name="T56" fmla="*/ 700 w 1680"/>
                <a:gd name="T57" fmla="*/ 795 h 1560"/>
                <a:gd name="T58" fmla="*/ 179 w 1680"/>
                <a:gd name="T59" fmla="*/ 794 h 1560"/>
                <a:gd name="T60" fmla="*/ 7 w 1680"/>
                <a:gd name="T61" fmla="*/ 650 h 1560"/>
                <a:gd name="T62" fmla="*/ 1 w 1680"/>
                <a:gd name="T63" fmla="*/ 638 h 1560"/>
                <a:gd name="T64" fmla="*/ 169 w 1680"/>
                <a:gd name="T65" fmla="*/ 461 h 1560"/>
                <a:gd name="T66" fmla="*/ 191 w 1680"/>
                <a:gd name="T67" fmla="*/ 451 h 1560"/>
                <a:gd name="T68" fmla="*/ 709 w 1680"/>
                <a:gd name="T69" fmla="*/ 451 h 1560"/>
                <a:gd name="T70" fmla="*/ 714 w 1680"/>
                <a:gd name="T71" fmla="*/ 445 h 1560"/>
                <a:gd name="T72" fmla="*/ 714 w 1680"/>
                <a:gd name="T73" fmla="*/ 47 h 1560"/>
                <a:gd name="T74" fmla="*/ 721 w 1680"/>
                <a:gd name="T75" fmla="*/ 24 h 1560"/>
                <a:gd name="T76" fmla="*/ 733 w 1680"/>
                <a:gd name="T77" fmla="*/ 17 h 1560"/>
                <a:gd name="T78" fmla="*/ 790 w 1680"/>
                <a:gd name="T79" fmla="*/ 1 h 1560"/>
                <a:gd name="T80" fmla="*/ 868 w 1680"/>
                <a:gd name="T81" fmla="*/ 4 h 1560"/>
                <a:gd name="T82" fmla="*/ 912 w 1680"/>
                <a:gd name="T83" fmla="*/ 17 h 1560"/>
                <a:gd name="T84" fmla="*/ 925 w 1680"/>
                <a:gd name="T85" fmla="*/ 25 h 1560"/>
                <a:gd name="T86" fmla="*/ 932 w 1680"/>
                <a:gd name="T87" fmla="*/ 43 h 1560"/>
                <a:gd name="T88" fmla="*/ 932 w 1680"/>
                <a:gd name="T89" fmla="*/ 134 h 1560"/>
                <a:gd name="T90" fmla="*/ 933 w 1680"/>
                <a:gd name="T91" fmla="*/ 148 h 1560"/>
                <a:gd name="T92" fmla="*/ 946 w 1680"/>
                <a:gd name="T93" fmla="*/ 150 h 1560"/>
                <a:gd name="T94" fmla="*/ 1501 w 1680"/>
                <a:gd name="T95" fmla="*/ 152 h 1560"/>
                <a:gd name="T96" fmla="*/ 1674 w 1680"/>
                <a:gd name="T97" fmla="*/ 332 h 1560"/>
                <a:gd name="T98" fmla="*/ 1680 w 1680"/>
                <a:gd name="T99" fmla="*/ 340 h 1560"/>
                <a:gd name="T100" fmla="*/ 1673 w 1680"/>
                <a:gd name="T101" fmla="*/ 349 h 1560"/>
                <a:gd name="T102" fmla="*/ 1501 w 1680"/>
                <a:gd name="T103" fmla="*/ 492 h 1560"/>
                <a:gd name="T104" fmla="*/ 950 w 1680"/>
                <a:gd name="T105" fmla="*/ 494 h 1560"/>
                <a:gd name="T106" fmla="*/ 933 w 1680"/>
                <a:gd name="T107" fmla="*/ 495 h 1560"/>
                <a:gd name="T108" fmla="*/ 932 w 1680"/>
                <a:gd name="T109" fmla="*/ 512 h 1560"/>
                <a:gd name="T110" fmla="*/ 706 w 1680"/>
                <a:gd name="T111" fmla="*/ 740 h 1560"/>
                <a:gd name="T112" fmla="*/ 191 w 1680"/>
                <a:gd name="T113" fmla="*/ 740 h 1560"/>
                <a:gd name="T114" fmla="*/ 1463 w 1680"/>
                <a:gd name="T115" fmla="*/ 436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0" h="1560">
                  <a:moveTo>
                    <a:pt x="932" y="949"/>
                  </a:moveTo>
                  <a:lnTo>
                    <a:pt x="932" y="949"/>
                  </a:lnTo>
                  <a:lnTo>
                    <a:pt x="932" y="1167"/>
                  </a:lnTo>
                  <a:lnTo>
                    <a:pt x="932" y="1167"/>
                  </a:lnTo>
                  <a:lnTo>
                    <a:pt x="932" y="1173"/>
                  </a:lnTo>
                  <a:lnTo>
                    <a:pt x="932" y="1177"/>
                  </a:lnTo>
                  <a:lnTo>
                    <a:pt x="932" y="1177"/>
                  </a:lnTo>
                  <a:lnTo>
                    <a:pt x="931" y="1185"/>
                  </a:lnTo>
                  <a:lnTo>
                    <a:pt x="931" y="1187"/>
                  </a:lnTo>
                  <a:lnTo>
                    <a:pt x="932" y="1188"/>
                  </a:lnTo>
                  <a:lnTo>
                    <a:pt x="936" y="1190"/>
                  </a:lnTo>
                  <a:lnTo>
                    <a:pt x="942" y="1192"/>
                  </a:lnTo>
                  <a:lnTo>
                    <a:pt x="942" y="1192"/>
                  </a:lnTo>
                  <a:lnTo>
                    <a:pt x="964" y="1198"/>
                  </a:lnTo>
                  <a:lnTo>
                    <a:pt x="987" y="1205"/>
                  </a:lnTo>
                  <a:lnTo>
                    <a:pt x="1009" y="1213"/>
                  </a:lnTo>
                  <a:lnTo>
                    <a:pt x="1031" y="1222"/>
                  </a:lnTo>
                  <a:lnTo>
                    <a:pt x="1052" y="1233"/>
                  </a:lnTo>
                  <a:lnTo>
                    <a:pt x="1072" y="1245"/>
                  </a:lnTo>
                  <a:lnTo>
                    <a:pt x="1092" y="1258"/>
                  </a:lnTo>
                  <a:lnTo>
                    <a:pt x="1111" y="1272"/>
                  </a:lnTo>
                  <a:lnTo>
                    <a:pt x="1111" y="1272"/>
                  </a:lnTo>
                  <a:lnTo>
                    <a:pt x="1127" y="1285"/>
                  </a:lnTo>
                  <a:lnTo>
                    <a:pt x="1142" y="1299"/>
                  </a:lnTo>
                  <a:lnTo>
                    <a:pt x="1155" y="1314"/>
                  </a:lnTo>
                  <a:lnTo>
                    <a:pt x="1169" y="1329"/>
                  </a:lnTo>
                  <a:lnTo>
                    <a:pt x="1181" y="1346"/>
                  </a:lnTo>
                  <a:lnTo>
                    <a:pt x="1193" y="1362"/>
                  </a:lnTo>
                  <a:lnTo>
                    <a:pt x="1204" y="1380"/>
                  </a:lnTo>
                  <a:lnTo>
                    <a:pt x="1213" y="1399"/>
                  </a:lnTo>
                  <a:lnTo>
                    <a:pt x="1213" y="1399"/>
                  </a:lnTo>
                  <a:lnTo>
                    <a:pt x="1219" y="1413"/>
                  </a:lnTo>
                  <a:lnTo>
                    <a:pt x="1223" y="1426"/>
                  </a:lnTo>
                  <a:lnTo>
                    <a:pt x="1223" y="1439"/>
                  </a:lnTo>
                  <a:lnTo>
                    <a:pt x="1221" y="1451"/>
                  </a:lnTo>
                  <a:lnTo>
                    <a:pt x="1217" y="1463"/>
                  </a:lnTo>
                  <a:lnTo>
                    <a:pt x="1211" y="1472"/>
                  </a:lnTo>
                  <a:lnTo>
                    <a:pt x="1204" y="1483"/>
                  </a:lnTo>
                  <a:lnTo>
                    <a:pt x="1196" y="1491"/>
                  </a:lnTo>
                  <a:lnTo>
                    <a:pt x="1196" y="1491"/>
                  </a:lnTo>
                  <a:lnTo>
                    <a:pt x="1187" y="1498"/>
                  </a:lnTo>
                  <a:lnTo>
                    <a:pt x="1179" y="1504"/>
                  </a:lnTo>
                  <a:lnTo>
                    <a:pt x="1162" y="1514"/>
                  </a:lnTo>
                  <a:lnTo>
                    <a:pt x="1145" y="1522"/>
                  </a:lnTo>
                  <a:lnTo>
                    <a:pt x="1126" y="1529"/>
                  </a:lnTo>
                  <a:lnTo>
                    <a:pt x="1126" y="1529"/>
                  </a:lnTo>
                  <a:lnTo>
                    <a:pt x="1104" y="1535"/>
                  </a:lnTo>
                  <a:lnTo>
                    <a:pt x="1083" y="1541"/>
                  </a:lnTo>
                  <a:lnTo>
                    <a:pt x="1061" y="1546"/>
                  </a:lnTo>
                  <a:lnTo>
                    <a:pt x="1040" y="1549"/>
                  </a:lnTo>
                  <a:lnTo>
                    <a:pt x="1019" y="1552"/>
                  </a:lnTo>
                  <a:lnTo>
                    <a:pt x="996" y="1554"/>
                  </a:lnTo>
                  <a:lnTo>
                    <a:pt x="952" y="1558"/>
                  </a:lnTo>
                  <a:lnTo>
                    <a:pt x="952" y="1558"/>
                  </a:lnTo>
                  <a:lnTo>
                    <a:pt x="894" y="1560"/>
                  </a:lnTo>
                  <a:lnTo>
                    <a:pt x="864" y="1560"/>
                  </a:lnTo>
                  <a:lnTo>
                    <a:pt x="835" y="1560"/>
                  </a:lnTo>
                  <a:lnTo>
                    <a:pt x="835" y="1560"/>
                  </a:lnTo>
                  <a:lnTo>
                    <a:pt x="775" y="1559"/>
                  </a:lnTo>
                  <a:lnTo>
                    <a:pt x="746" y="1556"/>
                  </a:lnTo>
                  <a:lnTo>
                    <a:pt x="716" y="1554"/>
                  </a:lnTo>
                  <a:lnTo>
                    <a:pt x="687" y="1551"/>
                  </a:lnTo>
                  <a:lnTo>
                    <a:pt x="658" y="1546"/>
                  </a:lnTo>
                  <a:lnTo>
                    <a:pt x="629" y="1540"/>
                  </a:lnTo>
                  <a:lnTo>
                    <a:pt x="600" y="1533"/>
                  </a:lnTo>
                  <a:lnTo>
                    <a:pt x="600" y="1533"/>
                  </a:lnTo>
                  <a:lnTo>
                    <a:pt x="581" y="1528"/>
                  </a:lnTo>
                  <a:lnTo>
                    <a:pt x="562" y="1522"/>
                  </a:lnTo>
                  <a:lnTo>
                    <a:pt x="544" y="1515"/>
                  </a:lnTo>
                  <a:lnTo>
                    <a:pt x="526" y="1507"/>
                  </a:lnTo>
                  <a:lnTo>
                    <a:pt x="508" y="1498"/>
                  </a:lnTo>
                  <a:lnTo>
                    <a:pt x="492" y="1488"/>
                  </a:lnTo>
                  <a:lnTo>
                    <a:pt x="476" y="1476"/>
                  </a:lnTo>
                  <a:lnTo>
                    <a:pt x="461" y="1463"/>
                  </a:lnTo>
                  <a:lnTo>
                    <a:pt x="461" y="1463"/>
                  </a:lnTo>
                  <a:lnTo>
                    <a:pt x="452" y="1455"/>
                  </a:lnTo>
                  <a:lnTo>
                    <a:pt x="445" y="1444"/>
                  </a:lnTo>
                  <a:lnTo>
                    <a:pt x="433" y="1424"/>
                  </a:lnTo>
                  <a:lnTo>
                    <a:pt x="433" y="1424"/>
                  </a:lnTo>
                  <a:lnTo>
                    <a:pt x="430" y="1417"/>
                  </a:lnTo>
                  <a:lnTo>
                    <a:pt x="429" y="1411"/>
                  </a:lnTo>
                  <a:lnTo>
                    <a:pt x="430" y="1402"/>
                  </a:lnTo>
                  <a:lnTo>
                    <a:pt x="433" y="1395"/>
                  </a:lnTo>
                  <a:lnTo>
                    <a:pt x="433" y="1395"/>
                  </a:lnTo>
                  <a:lnTo>
                    <a:pt x="444" y="1379"/>
                  </a:lnTo>
                  <a:lnTo>
                    <a:pt x="455" y="1363"/>
                  </a:lnTo>
                  <a:lnTo>
                    <a:pt x="465" y="1348"/>
                  </a:lnTo>
                  <a:lnTo>
                    <a:pt x="477" y="1333"/>
                  </a:lnTo>
                  <a:lnTo>
                    <a:pt x="490" y="1320"/>
                  </a:lnTo>
                  <a:lnTo>
                    <a:pt x="503" y="1305"/>
                  </a:lnTo>
                  <a:lnTo>
                    <a:pt x="516" y="1292"/>
                  </a:lnTo>
                  <a:lnTo>
                    <a:pt x="531" y="1280"/>
                  </a:lnTo>
                  <a:lnTo>
                    <a:pt x="531" y="1280"/>
                  </a:lnTo>
                  <a:lnTo>
                    <a:pt x="551" y="1264"/>
                  </a:lnTo>
                  <a:lnTo>
                    <a:pt x="571" y="1250"/>
                  </a:lnTo>
                  <a:lnTo>
                    <a:pt x="592" y="1238"/>
                  </a:lnTo>
                  <a:lnTo>
                    <a:pt x="615" y="1226"/>
                  </a:lnTo>
                  <a:lnTo>
                    <a:pt x="638" y="1215"/>
                  </a:lnTo>
                  <a:lnTo>
                    <a:pt x="660" y="1207"/>
                  </a:lnTo>
                  <a:lnTo>
                    <a:pt x="684" y="1199"/>
                  </a:lnTo>
                  <a:lnTo>
                    <a:pt x="708" y="1193"/>
                  </a:lnTo>
                  <a:lnTo>
                    <a:pt x="708" y="1193"/>
                  </a:lnTo>
                  <a:lnTo>
                    <a:pt x="711" y="1192"/>
                  </a:lnTo>
                  <a:lnTo>
                    <a:pt x="714" y="1189"/>
                  </a:lnTo>
                  <a:lnTo>
                    <a:pt x="714" y="1187"/>
                  </a:lnTo>
                  <a:lnTo>
                    <a:pt x="715" y="1183"/>
                  </a:lnTo>
                  <a:lnTo>
                    <a:pt x="715" y="1183"/>
                  </a:lnTo>
                  <a:lnTo>
                    <a:pt x="714" y="809"/>
                  </a:lnTo>
                  <a:lnTo>
                    <a:pt x="714" y="809"/>
                  </a:lnTo>
                  <a:lnTo>
                    <a:pt x="714" y="801"/>
                  </a:lnTo>
                  <a:lnTo>
                    <a:pt x="714" y="798"/>
                  </a:lnTo>
                  <a:lnTo>
                    <a:pt x="712" y="796"/>
                  </a:lnTo>
                  <a:lnTo>
                    <a:pt x="711" y="796"/>
                  </a:lnTo>
                  <a:lnTo>
                    <a:pt x="708" y="795"/>
                  </a:lnTo>
                  <a:lnTo>
                    <a:pt x="700" y="795"/>
                  </a:lnTo>
                  <a:lnTo>
                    <a:pt x="700" y="795"/>
                  </a:lnTo>
                  <a:lnTo>
                    <a:pt x="189" y="795"/>
                  </a:lnTo>
                  <a:lnTo>
                    <a:pt x="189" y="795"/>
                  </a:lnTo>
                  <a:lnTo>
                    <a:pt x="184" y="795"/>
                  </a:lnTo>
                  <a:lnTo>
                    <a:pt x="179" y="794"/>
                  </a:lnTo>
                  <a:lnTo>
                    <a:pt x="175" y="791"/>
                  </a:lnTo>
                  <a:lnTo>
                    <a:pt x="170" y="788"/>
                  </a:lnTo>
                  <a:lnTo>
                    <a:pt x="170" y="788"/>
                  </a:lnTo>
                  <a:lnTo>
                    <a:pt x="7" y="650"/>
                  </a:lnTo>
                  <a:lnTo>
                    <a:pt x="7" y="650"/>
                  </a:lnTo>
                  <a:lnTo>
                    <a:pt x="2" y="646"/>
                  </a:lnTo>
                  <a:lnTo>
                    <a:pt x="0" y="642"/>
                  </a:lnTo>
                  <a:lnTo>
                    <a:pt x="1" y="638"/>
                  </a:lnTo>
                  <a:lnTo>
                    <a:pt x="6" y="634"/>
                  </a:lnTo>
                  <a:lnTo>
                    <a:pt x="6" y="634"/>
                  </a:lnTo>
                  <a:lnTo>
                    <a:pt x="169" y="461"/>
                  </a:lnTo>
                  <a:lnTo>
                    <a:pt x="169" y="461"/>
                  </a:lnTo>
                  <a:lnTo>
                    <a:pt x="175" y="457"/>
                  </a:lnTo>
                  <a:lnTo>
                    <a:pt x="179" y="454"/>
                  </a:lnTo>
                  <a:lnTo>
                    <a:pt x="185" y="452"/>
                  </a:lnTo>
                  <a:lnTo>
                    <a:pt x="191" y="451"/>
                  </a:lnTo>
                  <a:lnTo>
                    <a:pt x="191" y="451"/>
                  </a:lnTo>
                  <a:lnTo>
                    <a:pt x="700" y="451"/>
                  </a:lnTo>
                  <a:lnTo>
                    <a:pt x="700" y="451"/>
                  </a:lnTo>
                  <a:lnTo>
                    <a:pt x="709" y="451"/>
                  </a:lnTo>
                  <a:lnTo>
                    <a:pt x="711" y="451"/>
                  </a:lnTo>
                  <a:lnTo>
                    <a:pt x="712" y="450"/>
                  </a:lnTo>
                  <a:lnTo>
                    <a:pt x="714" y="449"/>
                  </a:lnTo>
                  <a:lnTo>
                    <a:pt x="714" y="445"/>
                  </a:lnTo>
                  <a:lnTo>
                    <a:pt x="714" y="438"/>
                  </a:lnTo>
                  <a:lnTo>
                    <a:pt x="714" y="438"/>
                  </a:lnTo>
                  <a:lnTo>
                    <a:pt x="714" y="47"/>
                  </a:lnTo>
                  <a:lnTo>
                    <a:pt x="714" y="47"/>
                  </a:lnTo>
                  <a:lnTo>
                    <a:pt x="715" y="37"/>
                  </a:lnTo>
                  <a:lnTo>
                    <a:pt x="716" y="32"/>
                  </a:lnTo>
                  <a:lnTo>
                    <a:pt x="718" y="27"/>
                  </a:lnTo>
                  <a:lnTo>
                    <a:pt x="721" y="24"/>
                  </a:lnTo>
                  <a:lnTo>
                    <a:pt x="724" y="20"/>
                  </a:lnTo>
                  <a:lnTo>
                    <a:pt x="728" y="18"/>
                  </a:lnTo>
                  <a:lnTo>
                    <a:pt x="733" y="17"/>
                  </a:lnTo>
                  <a:lnTo>
                    <a:pt x="733" y="17"/>
                  </a:lnTo>
                  <a:lnTo>
                    <a:pt x="761" y="7"/>
                  </a:lnTo>
                  <a:lnTo>
                    <a:pt x="775" y="4"/>
                  </a:lnTo>
                  <a:lnTo>
                    <a:pt x="790" y="1"/>
                  </a:lnTo>
                  <a:lnTo>
                    <a:pt x="790" y="1"/>
                  </a:lnTo>
                  <a:lnTo>
                    <a:pt x="809" y="0"/>
                  </a:lnTo>
                  <a:lnTo>
                    <a:pt x="829" y="0"/>
                  </a:lnTo>
                  <a:lnTo>
                    <a:pt x="849" y="1"/>
                  </a:lnTo>
                  <a:lnTo>
                    <a:pt x="868" y="4"/>
                  </a:lnTo>
                  <a:lnTo>
                    <a:pt x="868" y="4"/>
                  </a:lnTo>
                  <a:lnTo>
                    <a:pt x="880" y="5"/>
                  </a:lnTo>
                  <a:lnTo>
                    <a:pt x="890" y="8"/>
                  </a:lnTo>
                  <a:lnTo>
                    <a:pt x="912" y="17"/>
                  </a:lnTo>
                  <a:lnTo>
                    <a:pt x="912" y="17"/>
                  </a:lnTo>
                  <a:lnTo>
                    <a:pt x="917" y="18"/>
                  </a:lnTo>
                  <a:lnTo>
                    <a:pt x="921" y="21"/>
                  </a:lnTo>
                  <a:lnTo>
                    <a:pt x="925" y="25"/>
                  </a:lnTo>
                  <a:lnTo>
                    <a:pt x="927" y="28"/>
                  </a:lnTo>
                  <a:lnTo>
                    <a:pt x="930" y="32"/>
                  </a:lnTo>
                  <a:lnTo>
                    <a:pt x="931" y="38"/>
                  </a:lnTo>
                  <a:lnTo>
                    <a:pt x="932" y="43"/>
                  </a:lnTo>
                  <a:lnTo>
                    <a:pt x="932" y="49"/>
                  </a:lnTo>
                  <a:lnTo>
                    <a:pt x="932" y="49"/>
                  </a:lnTo>
                  <a:lnTo>
                    <a:pt x="932" y="91"/>
                  </a:lnTo>
                  <a:lnTo>
                    <a:pt x="932" y="134"/>
                  </a:lnTo>
                  <a:lnTo>
                    <a:pt x="932" y="134"/>
                  </a:lnTo>
                  <a:lnTo>
                    <a:pt x="932" y="143"/>
                  </a:lnTo>
                  <a:lnTo>
                    <a:pt x="932" y="146"/>
                  </a:lnTo>
                  <a:lnTo>
                    <a:pt x="933" y="148"/>
                  </a:lnTo>
                  <a:lnTo>
                    <a:pt x="936" y="149"/>
                  </a:lnTo>
                  <a:lnTo>
                    <a:pt x="938" y="149"/>
                  </a:lnTo>
                  <a:lnTo>
                    <a:pt x="946" y="150"/>
                  </a:lnTo>
                  <a:lnTo>
                    <a:pt x="946" y="150"/>
                  </a:lnTo>
                  <a:lnTo>
                    <a:pt x="1489" y="149"/>
                  </a:lnTo>
                  <a:lnTo>
                    <a:pt x="1489" y="149"/>
                  </a:lnTo>
                  <a:lnTo>
                    <a:pt x="1495" y="150"/>
                  </a:lnTo>
                  <a:lnTo>
                    <a:pt x="1501" y="152"/>
                  </a:lnTo>
                  <a:lnTo>
                    <a:pt x="1507" y="155"/>
                  </a:lnTo>
                  <a:lnTo>
                    <a:pt x="1511" y="159"/>
                  </a:lnTo>
                  <a:lnTo>
                    <a:pt x="1511" y="159"/>
                  </a:lnTo>
                  <a:lnTo>
                    <a:pt x="1674" y="332"/>
                  </a:lnTo>
                  <a:lnTo>
                    <a:pt x="1674" y="332"/>
                  </a:lnTo>
                  <a:lnTo>
                    <a:pt x="1679" y="336"/>
                  </a:lnTo>
                  <a:lnTo>
                    <a:pt x="1680" y="339"/>
                  </a:lnTo>
                  <a:lnTo>
                    <a:pt x="1680" y="340"/>
                  </a:lnTo>
                  <a:lnTo>
                    <a:pt x="1680" y="342"/>
                  </a:lnTo>
                  <a:lnTo>
                    <a:pt x="1679" y="344"/>
                  </a:lnTo>
                  <a:lnTo>
                    <a:pt x="1673" y="349"/>
                  </a:lnTo>
                  <a:lnTo>
                    <a:pt x="1673" y="349"/>
                  </a:lnTo>
                  <a:lnTo>
                    <a:pt x="1516" y="482"/>
                  </a:lnTo>
                  <a:lnTo>
                    <a:pt x="1516" y="482"/>
                  </a:lnTo>
                  <a:lnTo>
                    <a:pt x="1508" y="488"/>
                  </a:lnTo>
                  <a:lnTo>
                    <a:pt x="1501" y="492"/>
                  </a:lnTo>
                  <a:lnTo>
                    <a:pt x="1492" y="494"/>
                  </a:lnTo>
                  <a:lnTo>
                    <a:pt x="1483" y="494"/>
                  </a:lnTo>
                  <a:lnTo>
                    <a:pt x="1483" y="494"/>
                  </a:lnTo>
                  <a:lnTo>
                    <a:pt x="950" y="494"/>
                  </a:lnTo>
                  <a:lnTo>
                    <a:pt x="950" y="494"/>
                  </a:lnTo>
                  <a:lnTo>
                    <a:pt x="938" y="494"/>
                  </a:lnTo>
                  <a:lnTo>
                    <a:pt x="936" y="494"/>
                  </a:lnTo>
                  <a:lnTo>
                    <a:pt x="933" y="495"/>
                  </a:lnTo>
                  <a:lnTo>
                    <a:pt x="932" y="497"/>
                  </a:lnTo>
                  <a:lnTo>
                    <a:pt x="932" y="501"/>
                  </a:lnTo>
                  <a:lnTo>
                    <a:pt x="932" y="512"/>
                  </a:lnTo>
                  <a:lnTo>
                    <a:pt x="932" y="512"/>
                  </a:lnTo>
                  <a:lnTo>
                    <a:pt x="932" y="949"/>
                  </a:lnTo>
                  <a:lnTo>
                    <a:pt x="932" y="949"/>
                  </a:lnTo>
                  <a:close/>
                  <a:moveTo>
                    <a:pt x="191" y="740"/>
                  </a:moveTo>
                  <a:lnTo>
                    <a:pt x="706" y="740"/>
                  </a:lnTo>
                  <a:lnTo>
                    <a:pt x="706" y="514"/>
                  </a:lnTo>
                  <a:lnTo>
                    <a:pt x="203" y="514"/>
                  </a:lnTo>
                  <a:lnTo>
                    <a:pt x="78" y="640"/>
                  </a:lnTo>
                  <a:lnTo>
                    <a:pt x="191" y="740"/>
                  </a:lnTo>
                  <a:close/>
                  <a:moveTo>
                    <a:pt x="1475" y="208"/>
                  </a:moveTo>
                  <a:lnTo>
                    <a:pt x="932" y="208"/>
                  </a:lnTo>
                  <a:lnTo>
                    <a:pt x="932" y="436"/>
                  </a:lnTo>
                  <a:lnTo>
                    <a:pt x="1463" y="436"/>
                  </a:lnTo>
                  <a:lnTo>
                    <a:pt x="1599" y="327"/>
                  </a:lnTo>
                  <a:lnTo>
                    <a:pt x="1475"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652954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Content Placeholder 2"/>
          <p:cNvSpPr>
            <a:spLocks noGrp="1"/>
          </p:cNvSpPr>
          <p:nvPr>
            <p:ph idx="1"/>
          </p:nvPr>
        </p:nvSpPr>
        <p:spPr>
          <a:xfrm>
            <a:off x="128595" y="864524"/>
            <a:ext cx="11941175" cy="5907751"/>
          </a:xfrm>
        </p:spPr>
        <p:txBody>
          <a:bodyPr/>
          <a:lstStyle>
            <a:lvl2pPr>
              <a:spcBef>
                <a:spcPts val="600"/>
              </a:spcBef>
              <a:defRPr sz="2400">
                <a:solidFill>
                  <a:schemeClr val="bg2">
                    <a:lumMod val="50000"/>
                  </a:schemeClr>
                </a:solidFill>
                <a:latin typeface="Salesforce Sans Thin" panose="020B0205020202020203" pitchFamily="34" charset="0"/>
                <a:cs typeface="Arial" pitchFamily="34" charset="0"/>
              </a:defRPr>
            </a:lvl2pPr>
            <a:lvl3pPr marL="230188" indent="-227013">
              <a:spcBef>
                <a:spcPts val="600"/>
              </a:spcBef>
              <a:buFont typeface="Wingdings" panose="05000000000000000000" pitchFamily="2" charset="2"/>
              <a:buChar char="§"/>
              <a:defRPr sz="2400" b="1">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16" name="Slide Number Placeholder 15"/>
          <p:cNvSpPr>
            <a:spLocks noGrp="1"/>
          </p:cNvSpPr>
          <p:nvPr>
            <p:ph type="sldNum" sz="quarter" idx="10"/>
          </p:nvPr>
        </p:nvSpPr>
        <p:spPr/>
        <p:txBody>
          <a:bodyPr/>
          <a:lstStyle/>
          <a:p>
            <a:fld id="{812A5277-1DB9-460F-9A21-B857ABB32666}" type="slidenum">
              <a:rPr lang="en-US" smtClean="0"/>
              <a:pPr/>
              <a:t>‹#›</a:t>
            </a:fld>
            <a:endParaRPr lang="en-US" dirty="0"/>
          </a:p>
        </p:txBody>
      </p:sp>
      <p:grpSp>
        <p:nvGrpSpPr>
          <p:cNvPr id="24" name="Group 4"/>
          <p:cNvGrpSpPr>
            <a:grpSpLocks noChangeAspect="1"/>
          </p:cNvGrpSpPr>
          <p:nvPr userDrawn="1"/>
        </p:nvGrpSpPr>
        <p:grpSpPr bwMode="auto">
          <a:xfrm>
            <a:off x="199853" y="155276"/>
            <a:ext cx="382036" cy="462026"/>
            <a:chOff x="57" y="51"/>
            <a:chExt cx="305" cy="392"/>
          </a:xfrm>
        </p:grpSpPr>
        <p:sp>
          <p:nvSpPr>
            <p:cNvPr id="25" name="Freeform 14"/>
            <p:cNvSpPr>
              <a:spLocks/>
            </p:cNvSpPr>
            <p:nvPr userDrawn="1"/>
          </p:nvSpPr>
          <p:spPr bwMode="auto">
            <a:xfrm>
              <a:off x="110" y="238"/>
              <a:ext cx="21" cy="20"/>
            </a:xfrm>
            <a:custGeom>
              <a:avLst/>
              <a:gdLst>
                <a:gd name="T0" fmla="*/ 46 w 87"/>
                <a:gd name="T1" fmla="*/ 0 h 82"/>
                <a:gd name="T2" fmla="*/ 41 w 87"/>
                <a:gd name="T3" fmla="*/ 0 h 82"/>
                <a:gd name="T4" fmla="*/ 41 w 87"/>
                <a:gd name="T5" fmla="*/ 0 h 82"/>
                <a:gd name="T6" fmla="*/ 33 w 87"/>
                <a:gd name="T7" fmla="*/ 1 h 82"/>
                <a:gd name="T8" fmla="*/ 25 w 87"/>
                <a:gd name="T9" fmla="*/ 4 h 82"/>
                <a:gd name="T10" fmla="*/ 18 w 87"/>
                <a:gd name="T11" fmla="*/ 7 h 82"/>
                <a:gd name="T12" fmla="*/ 12 w 87"/>
                <a:gd name="T13" fmla="*/ 12 h 82"/>
                <a:gd name="T14" fmla="*/ 7 w 87"/>
                <a:gd name="T15" fmla="*/ 19 h 82"/>
                <a:gd name="T16" fmla="*/ 3 w 87"/>
                <a:gd name="T17" fmla="*/ 25 h 82"/>
                <a:gd name="T18" fmla="*/ 1 w 87"/>
                <a:gd name="T19" fmla="*/ 33 h 82"/>
                <a:gd name="T20" fmla="*/ 0 w 87"/>
                <a:gd name="T21" fmla="*/ 42 h 82"/>
                <a:gd name="T22" fmla="*/ 0 w 87"/>
                <a:gd name="T23" fmla="*/ 42 h 82"/>
                <a:gd name="T24" fmla="*/ 1 w 87"/>
                <a:gd name="T25" fmla="*/ 50 h 82"/>
                <a:gd name="T26" fmla="*/ 3 w 87"/>
                <a:gd name="T27" fmla="*/ 57 h 82"/>
                <a:gd name="T28" fmla="*/ 7 w 87"/>
                <a:gd name="T29" fmla="*/ 65 h 82"/>
                <a:gd name="T30" fmla="*/ 12 w 87"/>
                <a:gd name="T31" fmla="*/ 70 h 82"/>
                <a:gd name="T32" fmla="*/ 18 w 87"/>
                <a:gd name="T33" fmla="*/ 76 h 82"/>
                <a:gd name="T34" fmla="*/ 25 w 87"/>
                <a:gd name="T35" fmla="*/ 79 h 82"/>
                <a:gd name="T36" fmla="*/ 33 w 87"/>
                <a:gd name="T37" fmla="*/ 82 h 82"/>
                <a:gd name="T38" fmla="*/ 41 w 87"/>
                <a:gd name="T39" fmla="*/ 82 h 82"/>
                <a:gd name="T40" fmla="*/ 46 w 87"/>
                <a:gd name="T41" fmla="*/ 82 h 82"/>
                <a:gd name="T42" fmla="*/ 46 w 87"/>
                <a:gd name="T43" fmla="*/ 82 h 82"/>
                <a:gd name="T44" fmla="*/ 54 w 87"/>
                <a:gd name="T45" fmla="*/ 82 h 82"/>
                <a:gd name="T46" fmla="*/ 61 w 87"/>
                <a:gd name="T47" fmla="*/ 79 h 82"/>
                <a:gd name="T48" fmla="*/ 69 w 87"/>
                <a:gd name="T49" fmla="*/ 76 h 82"/>
                <a:gd name="T50" fmla="*/ 74 w 87"/>
                <a:gd name="T51" fmla="*/ 70 h 82"/>
                <a:gd name="T52" fmla="*/ 80 w 87"/>
                <a:gd name="T53" fmla="*/ 65 h 82"/>
                <a:gd name="T54" fmla="*/ 83 w 87"/>
                <a:gd name="T55" fmla="*/ 57 h 82"/>
                <a:gd name="T56" fmla="*/ 85 w 87"/>
                <a:gd name="T57" fmla="*/ 50 h 82"/>
                <a:gd name="T58" fmla="*/ 87 w 87"/>
                <a:gd name="T59" fmla="*/ 42 h 82"/>
                <a:gd name="T60" fmla="*/ 87 w 87"/>
                <a:gd name="T61" fmla="*/ 42 h 82"/>
                <a:gd name="T62" fmla="*/ 85 w 87"/>
                <a:gd name="T63" fmla="*/ 33 h 82"/>
                <a:gd name="T64" fmla="*/ 83 w 87"/>
                <a:gd name="T65" fmla="*/ 25 h 82"/>
                <a:gd name="T66" fmla="*/ 80 w 87"/>
                <a:gd name="T67" fmla="*/ 19 h 82"/>
                <a:gd name="T68" fmla="*/ 74 w 87"/>
                <a:gd name="T69" fmla="*/ 12 h 82"/>
                <a:gd name="T70" fmla="*/ 69 w 87"/>
                <a:gd name="T71" fmla="*/ 7 h 82"/>
                <a:gd name="T72" fmla="*/ 61 w 87"/>
                <a:gd name="T73" fmla="*/ 4 h 82"/>
                <a:gd name="T74" fmla="*/ 54 w 87"/>
                <a:gd name="T75" fmla="*/ 1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1"/>
                  </a:lnTo>
                  <a:lnTo>
                    <a:pt x="25" y="4"/>
                  </a:lnTo>
                  <a:lnTo>
                    <a:pt x="18" y="7"/>
                  </a:lnTo>
                  <a:lnTo>
                    <a:pt x="12" y="12"/>
                  </a:lnTo>
                  <a:lnTo>
                    <a:pt x="7" y="19"/>
                  </a:lnTo>
                  <a:lnTo>
                    <a:pt x="3" y="25"/>
                  </a:lnTo>
                  <a:lnTo>
                    <a:pt x="1" y="33"/>
                  </a:lnTo>
                  <a:lnTo>
                    <a:pt x="0" y="42"/>
                  </a:lnTo>
                  <a:lnTo>
                    <a:pt x="0" y="42"/>
                  </a:lnTo>
                  <a:lnTo>
                    <a:pt x="1" y="50"/>
                  </a:lnTo>
                  <a:lnTo>
                    <a:pt x="3" y="57"/>
                  </a:lnTo>
                  <a:lnTo>
                    <a:pt x="7" y="65"/>
                  </a:lnTo>
                  <a:lnTo>
                    <a:pt x="12" y="70"/>
                  </a:lnTo>
                  <a:lnTo>
                    <a:pt x="18" y="76"/>
                  </a:lnTo>
                  <a:lnTo>
                    <a:pt x="25" y="79"/>
                  </a:lnTo>
                  <a:lnTo>
                    <a:pt x="33" y="82"/>
                  </a:lnTo>
                  <a:lnTo>
                    <a:pt x="41" y="82"/>
                  </a:lnTo>
                  <a:lnTo>
                    <a:pt x="46" y="82"/>
                  </a:lnTo>
                  <a:lnTo>
                    <a:pt x="46" y="82"/>
                  </a:lnTo>
                  <a:lnTo>
                    <a:pt x="54" y="82"/>
                  </a:lnTo>
                  <a:lnTo>
                    <a:pt x="61" y="79"/>
                  </a:lnTo>
                  <a:lnTo>
                    <a:pt x="69" y="76"/>
                  </a:lnTo>
                  <a:lnTo>
                    <a:pt x="74" y="70"/>
                  </a:lnTo>
                  <a:lnTo>
                    <a:pt x="80" y="65"/>
                  </a:lnTo>
                  <a:lnTo>
                    <a:pt x="83" y="57"/>
                  </a:lnTo>
                  <a:lnTo>
                    <a:pt x="85" y="50"/>
                  </a:lnTo>
                  <a:lnTo>
                    <a:pt x="87" y="42"/>
                  </a:lnTo>
                  <a:lnTo>
                    <a:pt x="87" y="42"/>
                  </a:lnTo>
                  <a:lnTo>
                    <a:pt x="85" y="33"/>
                  </a:lnTo>
                  <a:lnTo>
                    <a:pt x="83" y="25"/>
                  </a:lnTo>
                  <a:lnTo>
                    <a:pt x="80" y="19"/>
                  </a:lnTo>
                  <a:lnTo>
                    <a:pt x="74" y="12"/>
                  </a:lnTo>
                  <a:lnTo>
                    <a:pt x="69" y="7"/>
                  </a:lnTo>
                  <a:lnTo>
                    <a:pt x="61" y="4"/>
                  </a:lnTo>
                  <a:lnTo>
                    <a:pt x="54" y="1"/>
                  </a:lnTo>
                  <a:lnTo>
                    <a:pt x="46"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AutoShape 3"/>
            <p:cNvSpPr>
              <a:spLocks noChangeAspect="1" noChangeArrowheads="1" noTextEdit="1"/>
            </p:cNvSpPr>
            <p:nvPr userDrawn="1"/>
          </p:nvSpPr>
          <p:spPr bwMode="auto">
            <a:xfrm>
              <a:off x="57" y="51"/>
              <a:ext cx="30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
            <p:cNvSpPr>
              <a:spLocks noEditPoints="1"/>
            </p:cNvSpPr>
            <p:nvPr userDrawn="1"/>
          </p:nvSpPr>
          <p:spPr bwMode="auto">
            <a:xfrm>
              <a:off x="57" y="51"/>
              <a:ext cx="305" cy="392"/>
            </a:xfrm>
            <a:custGeom>
              <a:avLst/>
              <a:gdLst>
                <a:gd name="T0" fmla="*/ 397 w 1220"/>
                <a:gd name="T1" fmla="*/ 0 h 1568"/>
                <a:gd name="T2" fmla="*/ 173 w 1220"/>
                <a:gd name="T3" fmla="*/ 0 h 1568"/>
                <a:gd name="T4" fmla="*/ 138 w 1220"/>
                <a:gd name="T5" fmla="*/ 3 h 1568"/>
                <a:gd name="T6" fmla="*/ 105 w 1220"/>
                <a:gd name="T7" fmla="*/ 13 h 1568"/>
                <a:gd name="T8" fmla="*/ 77 w 1220"/>
                <a:gd name="T9" fmla="*/ 30 h 1568"/>
                <a:gd name="T10" fmla="*/ 50 w 1220"/>
                <a:gd name="T11" fmla="*/ 50 h 1568"/>
                <a:gd name="T12" fmla="*/ 30 w 1220"/>
                <a:gd name="T13" fmla="*/ 77 h 1568"/>
                <a:gd name="T14" fmla="*/ 13 w 1220"/>
                <a:gd name="T15" fmla="*/ 105 h 1568"/>
                <a:gd name="T16" fmla="*/ 3 w 1220"/>
                <a:gd name="T17" fmla="*/ 138 h 1568"/>
                <a:gd name="T18" fmla="*/ 0 w 1220"/>
                <a:gd name="T19" fmla="*/ 173 h 1568"/>
                <a:gd name="T20" fmla="*/ 0 w 1220"/>
                <a:gd name="T21" fmla="*/ 1395 h 1568"/>
                <a:gd name="T22" fmla="*/ 3 w 1220"/>
                <a:gd name="T23" fmla="*/ 1430 h 1568"/>
                <a:gd name="T24" fmla="*/ 13 w 1220"/>
                <a:gd name="T25" fmla="*/ 1462 h 1568"/>
                <a:gd name="T26" fmla="*/ 30 w 1220"/>
                <a:gd name="T27" fmla="*/ 1491 h 1568"/>
                <a:gd name="T28" fmla="*/ 50 w 1220"/>
                <a:gd name="T29" fmla="*/ 1517 h 1568"/>
                <a:gd name="T30" fmla="*/ 77 w 1220"/>
                <a:gd name="T31" fmla="*/ 1538 h 1568"/>
                <a:gd name="T32" fmla="*/ 105 w 1220"/>
                <a:gd name="T33" fmla="*/ 1554 h 1568"/>
                <a:gd name="T34" fmla="*/ 138 w 1220"/>
                <a:gd name="T35" fmla="*/ 1564 h 1568"/>
                <a:gd name="T36" fmla="*/ 173 w 1220"/>
                <a:gd name="T37" fmla="*/ 1568 h 1568"/>
                <a:gd name="T38" fmla="*/ 1047 w 1220"/>
                <a:gd name="T39" fmla="*/ 1568 h 1568"/>
                <a:gd name="T40" fmla="*/ 1082 w 1220"/>
                <a:gd name="T41" fmla="*/ 1564 h 1568"/>
                <a:gd name="T42" fmla="*/ 1114 w 1220"/>
                <a:gd name="T43" fmla="*/ 1554 h 1568"/>
                <a:gd name="T44" fmla="*/ 1143 w 1220"/>
                <a:gd name="T45" fmla="*/ 1538 h 1568"/>
                <a:gd name="T46" fmla="*/ 1170 w 1220"/>
                <a:gd name="T47" fmla="*/ 1517 h 1568"/>
                <a:gd name="T48" fmla="*/ 1190 w 1220"/>
                <a:gd name="T49" fmla="*/ 1491 h 1568"/>
                <a:gd name="T50" fmla="*/ 1206 w 1220"/>
                <a:gd name="T51" fmla="*/ 1462 h 1568"/>
                <a:gd name="T52" fmla="*/ 1217 w 1220"/>
                <a:gd name="T53" fmla="*/ 1430 h 1568"/>
                <a:gd name="T54" fmla="*/ 1220 w 1220"/>
                <a:gd name="T55" fmla="*/ 1395 h 1568"/>
                <a:gd name="T56" fmla="*/ 1220 w 1220"/>
                <a:gd name="T57" fmla="*/ 173 h 1568"/>
                <a:gd name="T58" fmla="*/ 1219 w 1220"/>
                <a:gd name="T59" fmla="*/ 156 h 1568"/>
                <a:gd name="T60" fmla="*/ 1212 w 1220"/>
                <a:gd name="T61" fmla="*/ 122 h 1568"/>
                <a:gd name="T62" fmla="*/ 1199 w 1220"/>
                <a:gd name="T63" fmla="*/ 91 h 1568"/>
                <a:gd name="T64" fmla="*/ 1181 w 1220"/>
                <a:gd name="T65" fmla="*/ 62 h 1568"/>
                <a:gd name="T66" fmla="*/ 1157 w 1220"/>
                <a:gd name="T67" fmla="*/ 39 h 1568"/>
                <a:gd name="T68" fmla="*/ 1129 w 1220"/>
                <a:gd name="T69" fmla="*/ 21 h 1568"/>
                <a:gd name="T70" fmla="*/ 1099 w 1220"/>
                <a:gd name="T71" fmla="*/ 8 h 1568"/>
                <a:gd name="T72" fmla="*/ 1065 w 1220"/>
                <a:gd name="T73" fmla="*/ 1 h 1568"/>
                <a:gd name="T74" fmla="*/ 1047 w 1220"/>
                <a:gd name="T75" fmla="*/ 0 h 1568"/>
                <a:gd name="T76" fmla="*/ 173 w 1220"/>
                <a:gd name="T77" fmla="*/ 1455 h 1568"/>
                <a:gd name="T78" fmla="*/ 161 w 1220"/>
                <a:gd name="T79" fmla="*/ 1454 h 1568"/>
                <a:gd name="T80" fmla="*/ 139 w 1220"/>
                <a:gd name="T81" fmla="*/ 1445 h 1568"/>
                <a:gd name="T82" fmla="*/ 123 w 1220"/>
                <a:gd name="T83" fmla="*/ 1429 h 1568"/>
                <a:gd name="T84" fmla="*/ 114 w 1220"/>
                <a:gd name="T85" fmla="*/ 1407 h 1568"/>
                <a:gd name="T86" fmla="*/ 113 w 1220"/>
                <a:gd name="T87" fmla="*/ 173 h 1568"/>
                <a:gd name="T88" fmla="*/ 114 w 1220"/>
                <a:gd name="T89" fmla="*/ 161 h 1568"/>
                <a:gd name="T90" fmla="*/ 123 w 1220"/>
                <a:gd name="T91" fmla="*/ 139 h 1568"/>
                <a:gd name="T92" fmla="*/ 139 w 1220"/>
                <a:gd name="T93" fmla="*/ 123 h 1568"/>
                <a:gd name="T94" fmla="*/ 161 w 1220"/>
                <a:gd name="T95" fmla="*/ 114 h 1568"/>
                <a:gd name="T96" fmla="*/ 1047 w 1220"/>
                <a:gd name="T97" fmla="*/ 112 h 1568"/>
                <a:gd name="T98" fmla="*/ 1059 w 1220"/>
                <a:gd name="T99" fmla="*/ 114 h 1568"/>
                <a:gd name="T100" fmla="*/ 1081 w 1220"/>
                <a:gd name="T101" fmla="*/ 123 h 1568"/>
                <a:gd name="T102" fmla="*/ 1097 w 1220"/>
                <a:gd name="T103" fmla="*/ 139 h 1568"/>
                <a:gd name="T104" fmla="*/ 1106 w 1220"/>
                <a:gd name="T105" fmla="*/ 161 h 1568"/>
                <a:gd name="T106" fmla="*/ 1107 w 1220"/>
                <a:gd name="T107" fmla="*/ 1395 h 1568"/>
                <a:gd name="T108" fmla="*/ 1106 w 1220"/>
                <a:gd name="T109" fmla="*/ 1407 h 1568"/>
                <a:gd name="T110" fmla="*/ 1097 w 1220"/>
                <a:gd name="T111" fmla="*/ 1429 h 1568"/>
                <a:gd name="T112" fmla="*/ 1081 w 1220"/>
                <a:gd name="T113" fmla="*/ 1445 h 1568"/>
                <a:gd name="T114" fmla="*/ 1059 w 1220"/>
                <a:gd name="T115" fmla="*/ 1454 h 1568"/>
                <a:gd name="T116" fmla="*/ 1047 w 1220"/>
                <a:gd name="T117" fmla="*/ 145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0" h="1568">
                  <a:moveTo>
                    <a:pt x="1047" y="0"/>
                  </a:moveTo>
                  <a:lnTo>
                    <a:pt x="397" y="0"/>
                  </a:lnTo>
                  <a:lnTo>
                    <a:pt x="173" y="0"/>
                  </a:lnTo>
                  <a:lnTo>
                    <a:pt x="173" y="0"/>
                  </a:lnTo>
                  <a:lnTo>
                    <a:pt x="154" y="1"/>
                  </a:lnTo>
                  <a:lnTo>
                    <a:pt x="138" y="3"/>
                  </a:lnTo>
                  <a:lnTo>
                    <a:pt x="121" y="8"/>
                  </a:lnTo>
                  <a:lnTo>
                    <a:pt x="105" y="13"/>
                  </a:lnTo>
                  <a:lnTo>
                    <a:pt x="91" y="21"/>
                  </a:lnTo>
                  <a:lnTo>
                    <a:pt x="77" y="30"/>
                  </a:lnTo>
                  <a:lnTo>
                    <a:pt x="62" y="39"/>
                  </a:lnTo>
                  <a:lnTo>
                    <a:pt x="50" y="50"/>
                  </a:lnTo>
                  <a:lnTo>
                    <a:pt x="39" y="62"/>
                  </a:lnTo>
                  <a:lnTo>
                    <a:pt x="30" y="77"/>
                  </a:lnTo>
                  <a:lnTo>
                    <a:pt x="21" y="91"/>
                  </a:lnTo>
                  <a:lnTo>
                    <a:pt x="13" y="105"/>
                  </a:lnTo>
                  <a:lnTo>
                    <a:pt x="8" y="122"/>
                  </a:lnTo>
                  <a:lnTo>
                    <a:pt x="3" y="138"/>
                  </a:lnTo>
                  <a:lnTo>
                    <a:pt x="1" y="156"/>
                  </a:lnTo>
                  <a:lnTo>
                    <a:pt x="0" y="173"/>
                  </a:lnTo>
                  <a:lnTo>
                    <a:pt x="0" y="1395"/>
                  </a:lnTo>
                  <a:lnTo>
                    <a:pt x="0" y="1395"/>
                  </a:lnTo>
                  <a:lnTo>
                    <a:pt x="1" y="1412"/>
                  </a:lnTo>
                  <a:lnTo>
                    <a:pt x="3" y="1430"/>
                  </a:lnTo>
                  <a:lnTo>
                    <a:pt x="8" y="1446"/>
                  </a:lnTo>
                  <a:lnTo>
                    <a:pt x="13" y="1462"/>
                  </a:lnTo>
                  <a:lnTo>
                    <a:pt x="21" y="1477"/>
                  </a:lnTo>
                  <a:lnTo>
                    <a:pt x="30" y="1491"/>
                  </a:lnTo>
                  <a:lnTo>
                    <a:pt x="39" y="1504"/>
                  </a:lnTo>
                  <a:lnTo>
                    <a:pt x="50" y="1517"/>
                  </a:lnTo>
                  <a:lnTo>
                    <a:pt x="62" y="1529"/>
                  </a:lnTo>
                  <a:lnTo>
                    <a:pt x="77" y="1538"/>
                  </a:lnTo>
                  <a:lnTo>
                    <a:pt x="91" y="1547"/>
                  </a:lnTo>
                  <a:lnTo>
                    <a:pt x="105" y="1554"/>
                  </a:lnTo>
                  <a:lnTo>
                    <a:pt x="121" y="1559"/>
                  </a:lnTo>
                  <a:lnTo>
                    <a:pt x="138" y="1564"/>
                  </a:lnTo>
                  <a:lnTo>
                    <a:pt x="154" y="1567"/>
                  </a:lnTo>
                  <a:lnTo>
                    <a:pt x="173" y="1568"/>
                  </a:lnTo>
                  <a:lnTo>
                    <a:pt x="1047" y="1568"/>
                  </a:lnTo>
                  <a:lnTo>
                    <a:pt x="1047" y="1568"/>
                  </a:lnTo>
                  <a:lnTo>
                    <a:pt x="1065" y="1567"/>
                  </a:lnTo>
                  <a:lnTo>
                    <a:pt x="1082" y="1564"/>
                  </a:lnTo>
                  <a:lnTo>
                    <a:pt x="1099" y="1559"/>
                  </a:lnTo>
                  <a:lnTo>
                    <a:pt x="1114" y="1554"/>
                  </a:lnTo>
                  <a:lnTo>
                    <a:pt x="1129" y="1547"/>
                  </a:lnTo>
                  <a:lnTo>
                    <a:pt x="1143" y="1538"/>
                  </a:lnTo>
                  <a:lnTo>
                    <a:pt x="1157" y="1529"/>
                  </a:lnTo>
                  <a:lnTo>
                    <a:pt x="1170" y="1517"/>
                  </a:lnTo>
                  <a:lnTo>
                    <a:pt x="1181" y="1504"/>
                  </a:lnTo>
                  <a:lnTo>
                    <a:pt x="1190" y="1491"/>
                  </a:lnTo>
                  <a:lnTo>
                    <a:pt x="1199" y="1477"/>
                  </a:lnTo>
                  <a:lnTo>
                    <a:pt x="1206" y="1462"/>
                  </a:lnTo>
                  <a:lnTo>
                    <a:pt x="1212" y="1446"/>
                  </a:lnTo>
                  <a:lnTo>
                    <a:pt x="1217" y="1430"/>
                  </a:lnTo>
                  <a:lnTo>
                    <a:pt x="1219" y="1412"/>
                  </a:lnTo>
                  <a:lnTo>
                    <a:pt x="1220" y="1395"/>
                  </a:lnTo>
                  <a:lnTo>
                    <a:pt x="1220" y="1087"/>
                  </a:lnTo>
                  <a:lnTo>
                    <a:pt x="1220" y="173"/>
                  </a:lnTo>
                  <a:lnTo>
                    <a:pt x="1220" y="173"/>
                  </a:lnTo>
                  <a:lnTo>
                    <a:pt x="1219" y="156"/>
                  </a:lnTo>
                  <a:lnTo>
                    <a:pt x="1217" y="138"/>
                  </a:lnTo>
                  <a:lnTo>
                    <a:pt x="1212" y="122"/>
                  </a:lnTo>
                  <a:lnTo>
                    <a:pt x="1206" y="105"/>
                  </a:lnTo>
                  <a:lnTo>
                    <a:pt x="1199" y="91"/>
                  </a:lnTo>
                  <a:lnTo>
                    <a:pt x="1190" y="77"/>
                  </a:lnTo>
                  <a:lnTo>
                    <a:pt x="1181" y="62"/>
                  </a:lnTo>
                  <a:lnTo>
                    <a:pt x="1170" y="50"/>
                  </a:lnTo>
                  <a:lnTo>
                    <a:pt x="1157" y="39"/>
                  </a:lnTo>
                  <a:lnTo>
                    <a:pt x="1143" y="30"/>
                  </a:lnTo>
                  <a:lnTo>
                    <a:pt x="1129" y="21"/>
                  </a:lnTo>
                  <a:lnTo>
                    <a:pt x="1114" y="13"/>
                  </a:lnTo>
                  <a:lnTo>
                    <a:pt x="1099" y="8"/>
                  </a:lnTo>
                  <a:lnTo>
                    <a:pt x="1082" y="3"/>
                  </a:lnTo>
                  <a:lnTo>
                    <a:pt x="1065" y="1"/>
                  </a:lnTo>
                  <a:lnTo>
                    <a:pt x="1047" y="0"/>
                  </a:lnTo>
                  <a:lnTo>
                    <a:pt x="1047" y="0"/>
                  </a:lnTo>
                  <a:close/>
                  <a:moveTo>
                    <a:pt x="1047" y="1455"/>
                  </a:moveTo>
                  <a:lnTo>
                    <a:pt x="173" y="1455"/>
                  </a:lnTo>
                  <a:lnTo>
                    <a:pt x="173" y="1455"/>
                  </a:lnTo>
                  <a:lnTo>
                    <a:pt x="161" y="1454"/>
                  </a:lnTo>
                  <a:lnTo>
                    <a:pt x="149" y="1451"/>
                  </a:lnTo>
                  <a:lnTo>
                    <a:pt x="139" y="1445"/>
                  </a:lnTo>
                  <a:lnTo>
                    <a:pt x="130" y="1438"/>
                  </a:lnTo>
                  <a:lnTo>
                    <a:pt x="123" y="1429"/>
                  </a:lnTo>
                  <a:lnTo>
                    <a:pt x="117" y="1418"/>
                  </a:lnTo>
                  <a:lnTo>
                    <a:pt x="114" y="1407"/>
                  </a:lnTo>
                  <a:lnTo>
                    <a:pt x="113" y="1395"/>
                  </a:lnTo>
                  <a:lnTo>
                    <a:pt x="113" y="173"/>
                  </a:lnTo>
                  <a:lnTo>
                    <a:pt x="113" y="173"/>
                  </a:lnTo>
                  <a:lnTo>
                    <a:pt x="114" y="161"/>
                  </a:lnTo>
                  <a:lnTo>
                    <a:pt x="117" y="149"/>
                  </a:lnTo>
                  <a:lnTo>
                    <a:pt x="123" y="139"/>
                  </a:lnTo>
                  <a:lnTo>
                    <a:pt x="130" y="130"/>
                  </a:lnTo>
                  <a:lnTo>
                    <a:pt x="139" y="123"/>
                  </a:lnTo>
                  <a:lnTo>
                    <a:pt x="149" y="117"/>
                  </a:lnTo>
                  <a:lnTo>
                    <a:pt x="161" y="114"/>
                  </a:lnTo>
                  <a:lnTo>
                    <a:pt x="173" y="112"/>
                  </a:lnTo>
                  <a:lnTo>
                    <a:pt x="1047" y="112"/>
                  </a:lnTo>
                  <a:lnTo>
                    <a:pt x="1047" y="112"/>
                  </a:lnTo>
                  <a:lnTo>
                    <a:pt x="1059" y="114"/>
                  </a:lnTo>
                  <a:lnTo>
                    <a:pt x="1071" y="117"/>
                  </a:lnTo>
                  <a:lnTo>
                    <a:pt x="1081" y="123"/>
                  </a:lnTo>
                  <a:lnTo>
                    <a:pt x="1090" y="130"/>
                  </a:lnTo>
                  <a:lnTo>
                    <a:pt x="1097" y="139"/>
                  </a:lnTo>
                  <a:lnTo>
                    <a:pt x="1103" y="149"/>
                  </a:lnTo>
                  <a:lnTo>
                    <a:pt x="1106" y="161"/>
                  </a:lnTo>
                  <a:lnTo>
                    <a:pt x="1107" y="173"/>
                  </a:lnTo>
                  <a:lnTo>
                    <a:pt x="1107" y="1395"/>
                  </a:lnTo>
                  <a:lnTo>
                    <a:pt x="1107" y="1395"/>
                  </a:lnTo>
                  <a:lnTo>
                    <a:pt x="1106" y="1407"/>
                  </a:lnTo>
                  <a:lnTo>
                    <a:pt x="1103" y="1418"/>
                  </a:lnTo>
                  <a:lnTo>
                    <a:pt x="1097" y="1429"/>
                  </a:lnTo>
                  <a:lnTo>
                    <a:pt x="1090" y="1438"/>
                  </a:lnTo>
                  <a:lnTo>
                    <a:pt x="1081" y="1445"/>
                  </a:lnTo>
                  <a:lnTo>
                    <a:pt x="1071" y="1451"/>
                  </a:lnTo>
                  <a:lnTo>
                    <a:pt x="1059" y="1454"/>
                  </a:lnTo>
                  <a:lnTo>
                    <a:pt x="1047" y="1455"/>
                  </a:lnTo>
                  <a:lnTo>
                    <a:pt x="1047" y="14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userDrawn="1"/>
          </p:nvSpPr>
          <p:spPr bwMode="auto">
            <a:xfrm>
              <a:off x="143" y="359"/>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3 h 83"/>
                <a:gd name="T14" fmla="*/ 6 w 665"/>
                <a:gd name="T15" fmla="*/ 18 h 83"/>
                <a:gd name="T16" fmla="*/ 3 w 665"/>
                <a:gd name="T17" fmla="*/ 26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6 h 83"/>
                <a:gd name="T66" fmla="*/ 658 w 665"/>
                <a:gd name="T67" fmla="*/ 18 h 83"/>
                <a:gd name="T68" fmla="*/ 653 w 665"/>
                <a:gd name="T69" fmla="*/ 13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3"/>
                  </a:lnTo>
                  <a:lnTo>
                    <a:pt x="6" y="18"/>
                  </a:lnTo>
                  <a:lnTo>
                    <a:pt x="3" y="26"/>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6"/>
                  </a:lnTo>
                  <a:lnTo>
                    <a:pt x="658" y="18"/>
                  </a:lnTo>
                  <a:lnTo>
                    <a:pt x="653" y="13"/>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p:cNvSpPr>
              <a:spLocks/>
            </p:cNvSpPr>
            <p:nvPr userDrawn="1"/>
          </p:nvSpPr>
          <p:spPr bwMode="auto">
            <a:xfrm>
              <a:off x="143" y="298"/>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0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0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0"/>
                  </a:lnTo>
                  <a:lnTo>
                    <a:pt x="17" y="76"/>
                  </a:lnTo>
                  <a:lnTo>
                    <a:pt x="25" y="79"/>
                  </a:lnTo>
                  <a:lnTo>
                    <a:pt x="32" y="81"/>
                  </a:lnTo>
                  <a:lnTo>
                    <a:pt x="40" y="83"/>
                  </a:lnTo>
                  <a:lnTo>
                    <a:pt x="623" y="83"/>
                  </a:lnTo>
                  <a:lnTo>
                    <a:pt x="623" y="83"/>
                  </a:lnTo>
                  <a:lnTo>
                    <a:pt x="632" y="81"/>
                  </a:lnTo>
                  <a:lnTo>
                    <a:pt x="640" y="79"/>
                  </a:lnTo>
                  <a:lnTo>
                    <a:pt x="647" y="76"/>
                  </a:lnTo>
                  <a:lnTo>
                    <a:pt x="653" y="70"/>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
            <p:cNvSpPr>
              <a:spLocks/>
            </p:cNvSpPr>
            <p:nvPr userDrawn="1"/>
          </p:nvSpPr>
          <p:spPr bwMode="auto">
            <a:xfrm>
              <a:off x="143" y="237"/>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8 h 83"/>
                <a:gd name="T12" fmla="*/ 12 w 665"/>
                <a:gd name="T13" fmla="*/ 12 h 83"/>
                <a:gd name="T14" fmla="*/ 6 w 665"/>
                <a:gd name="T15" fmla="*/ 19 h 83"/>
                <a:gd name="T16" fmla="*/ 3 w 665"/>
                <a:gd name="T17" fmla="*/ 25 h 83"/>
                <a:gd name="T18" fmla="*/ 1 w 665"/>
                <a:gd name="T19" fmla="*/ 33 h 83"/>
                <a:gd name="T20" fmla="*/ 0 w 665"/>
                <a:gd name="T21" fmla="*/ 42 h 83"/>
                <a:gd name="T22" fmla="*/ 0 w 665"/>
                <a:gd name="T23" fmla="*/ 42 h 83"/>
                <a:gd name="T24" fmla="*/ 1 w 665"/>
                <a:gd name="T25" fmla="*/ 49 h 83"/>
                <a:gd name="T26" fmla="*/ 3 w 665"/>
                <a:gd name="T27" fmla="*/ 58 h 83"/>
                <a:gd name="T28" fmla="*/ 6 w 665"/>
                <a:gd name="T29" fmla="*/ 65 h 83"/>
                <a:gd name="T30" fmla="*/ 12 w 665"/>
                <a:gd name="T31" fmla="*/ 71 h 83"/>
                <a:gd name="T32" fmla="*/ 17 w 665"/>
                <a:gd name="T33" fmla="*/ 76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6 h 83"/>
                <a:gd name="T50" fmla="*/ 653 w 665"/>
                <a:gd name="T51" fmla="*/ 71 h 83"/>
                <a:gd name="T52" fmla="*/ 658 w 665"/>
                <a:gd name="T53" fmla="*/ 65 h 83"/>
                <a:gd name="T54" fmla="*/ 662 w 665"/>
                <a:gd name="T55" fmla="*/ 58 h 83"/>
                <a:gd name="T56" fmla="*/ 664 w 665"/>
                <a:gd name="T57" fmla="*/ 49 h 83"/>
                <a:gd name="T58" fmla="*/ 665 w 665"/>
                <a:gd name="T59" fmla="*/ 42 h 83"/>
                <a:gd name="T60" fmla="*/ 665 w 665"/>
                <a:gd name="T61" fmla="*/ 42 h 83"/>
                <a:gd name="T62" fmla="*/ 664 w 665"/>
                <a:gd name="T63" fmla="*/ 33 h 83"/>
                <a:gd name="T64" fmla="*/ 662 w 665"/>
                <a:gd name="T65" fmla="*/ 25 h 83"/>
                <a:gd name="T66" fmla="*/ 658 w 665"/>
                <a:gd name="T67" fmla="*/ 19 h 83"/>
                <a:gd name="T68" fmla="*/ 653 w 665"/>
                <a:gd name="T69" fmla="*/ 12 h 83"/>
                <a:gd name="T70" fmla="*/ 647 w 665"/>
                <a:gd name="T71" fmla="*/ 8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8"/>
                  </a:lnTo>
                  <a:lnTo>
                    <a:pt x="12" y="12"/>
                  </a:lnTo>
                  <a:lnTo>
                    <a:pt x="6" y="19"/>
                  </a:lnTo>
                  <a:lnTo>
                    <a:pt x="3" y="25"/>
                  </a:lnTo>
                  <a:lnTo>
                    <a:pt x="1" y="33"/>
                  </a:lnTo>
                  <a:lnTo>
                    <a:pt x="0" y="42"/>
                  </a:lnTo>
                  <a:lnTo>
                    <a:pt x="0" y="42"/>
                  </a:lnTo>
                  <a:lnTo>
                    <a:pt x="1" y="49"/>
                  </a:lnTo>
                  <a:lnTo>
                    <a:pt x="3" y="58"/>
                  </a:lnTo>
                  <a:lnTo>
                    <a:pt x="6" y="65"/>
                  </a:lnTo>
                  <a:lnTo>
                    <a:pt x="12" y="71"/>
                  </a:lnTo>
                  <a:lnTo>
                    <a:pt x="17" y="76"/>
                  </a:lnTo>
                  <a:lnTo>
                    <a:pt x="25" y="80"/>
                  </a:lnTo>
                  <a:lnTo>
                    <a:pt x="32" y="82"/>
                  </a:lnTo>
                  <a:lnTo>
                    <a:pt x="40" y="83"/>
                  </a:lnTo>
                  <a:lnTo>
                    <a:pt x="623" y="83"/>
                  </a:lnTo>
                  <a:lnTo>
                    <a:pt x="623" y="83"/>
                  </a:lnTo>
                  <a:lnTo>
                    <a:pt x="632" y="82"/>
                  </a:lnTo>
                  <a:lnTo>
                    <a:pt x="640" y="80"/>
                  </a:lnTo>
                  <a:lnTo>
                    <a:pt x="647" y="76"/>
                  </a:lnTo>
                  <a:lnTo>
                    <a:pt x="653" y="71"/>
                  </a:lnTo>
                  <a:lnTo>
                    <a:pt x="658" y="65"/>
                  </a:lnTo>
                  <a:lnTo>
                    <a:pt x="662" y="58"/>
                  </a:lnTo>
                  <a:lnTo>
                    <a:pt x="664" y="49"/>
                  </a:lnTo>
                  <a:lnTo>
                    <a:pt x="665" y="42"/>
                  </a:lnTo>
                  <a:lnTo>
                    <a:pt x="665" y="42"/>
                  </a:lnTo>
                  <a:lnTo>
                    <a:pt x="664" y="33"/>
                  </a:lnTo>
                  <a:lnTo>
                    <a:pt x="662" y="25"/>
                  </a:lnTo>
                  <a:lnTo>
                    <a:pt x="658" y="19"/>
                  </a:lnTo>
                  <a:lnTo>
                    <a:pt x="653" y="12"/>
                  </a:lnTo>
                  <a:lnTo>
                    <a:pt x="647" y="8"/>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5"/>
            <p:cNvSpPr>
              <a:spLocks/>
            </p:cNvSpPr>
            <p:nvPr userDrawn="1"/>
          </p:nvSpPr>
          <p:spPr bwMode="auto">
            <a:xfrm>
              <a:off x="143" y="176"/>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2 h 83"/>
                <a:gd name="T14" fmla="*/ 6 w 665"/>
                <a:gd name="T15" fmla="*/ 18 h 83"/>
                <a:gd name="T16" fmla="*/ 3 w 665"/>
                <a:gd name="T17" fmla="*/ 25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5 h 83"/>
                <a:gd name="T66" fmla="*/ 658 w 665"/>
                <a:gd name="T67" fmla="*/ 18 h 83"/>
                <a:gd name="T68" fmla="*/ 653 w 665"/>
                <a:gd name="T69" fmla="*/ 12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2"/>
                  </a:lnTo>
                  <a:lnTo>
                    <a:pt x="6" y="18"/>
                  </a:lnTo>
                  <a:lnTo>
                    <a:pt x="3" y="25"/>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5"/>
                  </a:lnTo>
                  <a:lnTo>
                    <a:pt x="658" y="18"/>
                  </a:lnTo>
                  <a:lnTo>
                    <a:pt x="653" y="12"/>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7"/>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p:cNvSpPr>
            <p:nvPr userDrawn="1"/>
          </p:nvSpPr>
          <p:spPr bwMode="auto">
            <a:xfrm>
              <a:off x="143" y="115"/>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1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1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1"/>
                  </a:lnTo>
                  <a:lnTo>
                    <a:pt x="17" y="76"/>
                  </a:lnTo>
                  <a:lnTo>
                    <a:pt x="25" y="79"/>
                  </a:lnTo>
                  <a:lnTo>
                    <a:pt x="32" y="81"/>
                  </a:lnTo>
                  <a:lnTo>
                    <a:pt x="40" y="83"/>
                  </a:lnTo>
                  <a:lnTo>
                    <a:pt x="623" y="83"/>
                  </a:lnTo>
                  <a:lnTo>
                    <a:pt x="623" y="83"/>
                  </a:lnTo>
                  <a:lnTo>
                    <a:pt x="632" y="81"/>
                  </a:lnTo>
                  <a:lnTo>
                    <a:pt x="640" y="79"/>
                  </a:lnTo>
                  <a:lnTo>
                    <a:pt x="647" y="76"/>
                  </a:lnTo>
                  <a:lnTo>
                    <a:pt x="653" y="71"/>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339981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Alternate)">
    <p:spTree>
      <p:nvGrpSpPr>
        <p:cNvPr id="1" name=""/>
        <p:cNvGrpSpPr/>
        <p:nvPr/>
      </p:nvGrpSpPr>
      <p:grpSpPr>
        <a:xfrm>
          <a:off x="0" y="0"/>
          <a:ext cx="0" cy="0"/>
          <a:chOff x="0" y="0"/>
          <a:chExt cx="0" cy="0"/>
        </a:xfrm>
      </p:grpSpPr>
      <p:sp>
        <p:nvSpPr>
          <p:cNvPr id="9" name="Content Placeholder 2"/>
          <p:cNvSpPr>
            <a:spLocks noGrp="1"/>
          </p:cNvSpPr>
          <p:nvPr>
            <p:ph idx="1"/>
          </p:nvPr>
        </p:nvSpPr>
        <p:spPr>
          <a:xfrm>
            <a:off x="600232" y="767316"/>
            <a:ext cx="5202005" cy="5345776"/>
          </a:xfrm>
          <a:solidFill>
            <a:schemeClr val="bg1">
              <a:lumMod val="75000"/>
              <a:alpha val="75000"/>
            </a:schemeClr>
          </a:solidFill>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10"/>
          </p:nvPr>
        </p:nvSpPr>
        <p:spPr/>
        <p:txBody>
          <a:bodyPr/>
          <a:lstStyle/>
          <a:p>
            <a:fld id="{812A5277-1DB9-460F-9A21-B857ABB32666}" type="slidenum">
              <a:rPr lang="en-US" smtClean="0"/>
              <a:pPr/>
              <a:t>‹#›</a:t>
            </a:fld>
            <a:endParaRPr lang="en-US" dirty="0"/>
          </a:p>
        </p:txBody>
      </p:sp>
      <p:sp>
        <p:nvSpPr>
          <p:cNvPr id="24" name="Text Placeholder 3"/>
          <p:cNvSpPr>
            <a:spLocks noGrp="1"/>
          </p:cNvSpPr>
          <p:nvPr>
            <p:ph type="body" sz="quarter" idx="11"/>
          </p:nvPr>
        </p:nvSpPr>
        <p:spPr>
          <a:xfrm>
            <a:off x="6297664" y="1493686"/>
            <a:ext cx="5497358" cy="5366656"/>
          </a:xfrm>
          <a:solidFill>
            <a:schemeClr val="tx1">
              <a:lumMod val="75000"/>
              <a:lumOff val="25000"/>
              <a:alpha val="90000"/>
            </a:schemeClr>
          </a:solidFill>
        </p:spPr>
        <p:txBody>
          <a:bodyPr wrap="square" lIns="121899" tIns="60949" rIns="121899" bIns="60949" rtlCol="0">
            <a:noAutofit/>
          </a:bodyPr>
          <a:lstStyle>
            <a:lvl1pPr>
              <a:defRPr lang="en-US" sz="2400" b="1" kern="1200" smtClean="0">
                <a:solidFill>
                  <a:srgbClr val="FFFFFF"/>
                </a:solidFill>
                <a:latin typeface="Salesforce Sans" panose="020B0505020202020203" pitchFamily="34" charset="0"/>
                <a:cs typeface="Arial"/>
              </a:defRPr>
            </a:lvl1pPr>
            <a:lvl2pPr marL="228600" indent="-228600" algn="l" defTabSz="609493" rtl="0" eaLnBrk="1" latinLnBrk="0" hangingPunct="1">
              <a:spcBef>
                <a:spcPts val="1200"/>
              </a:spcBef>
              <a:buFont typeface="Wingdings" panose="05000000000000000000" pitchFamily="2" charset="2"/>
              <a:buChar char="§"/>
              <a:defRPr lang="en-US" sz="2400" kern="1200" dirty="0" smtClean="0">
                <a:solidFill>
                  <a:srgbClr val="FFFFFF"/>
                </a:solidFill>
                <a:latin typeface="Salesforce Sans" panose="020B0505020202020203" pitchFamily="34" charset="0"/>
                <a:ea typeface="+mn-ea"/>
                <a:cs typeface="Arial"/>
              </a:defRPr>
            </a:lvl2pPr>
            <a:lvl3pPr>
              <a:defRPr lang="en-US" sz="2400" kern="1200" smtClean="0">
                <a:solidFill>
                  <a:schemeClr val="bg1"/>
                </a:solidFill>
                <a:latin typeface="+mn-lt"/>
                <a:ea typeface="+mn-ea"/>
                <a:cs typeface="+mn-cs"/>
              </a:defRPr>
            </a:lvl3pPr>
            <a:lvl4pPr>
              <a:defRPr lang="en-US" sz="2400" kern="1200" smtClean="0">
                <a:solidFill>
                  <a:schemeClr val="bg1"/>
                </a:solidFill>
                <a:latin typeface="+mn-lt"/>
                <a:ea typeface="+mn-ea"/>
                <a:cs typeface="+mn-cs"/>
              </a:defRPr>
            </a:lvl4pPr>
            <a:lvl5pPr>
              <a:defRPr lang="en-US" sz="2400" kern="1200">
                <a:solidFill>
                  <a:schemeClr val="bg1"/>
                </a:solidFill>
                <a:latin typeface="+mn-lt"/>
                <a:ea typeface="+mn-ea"/>
                <a:cs typeface="+mn-cs"/>
              </a:defRPr>
            </a:lvl5pPr>
          </a:lstStyle>
          <a:p>
            <a:pPr marL="0" lvl="0" defTabSz="609493" latinLnBrk="0"/>
            <a:r>
              <a:rPr lang="en-US" dirty="0"/>
              <a:t>Click to edit Master text styles</a:t>
            </a:r>
          </a:p>
          <a:p>
            <a:pPr marL="230188" lvl="1" defTabSz="609493" latinLnBrk="0"/>
            <a:r>
              <a:rPr lang="en-US" dirty="0"/>
              <a:t>Second Level</a:t>
            </a:r>
          </a:p>
        </p:txBody>
      </p:sp>
      <p:sp>
        <p:nvSpPr>
          <p:cNvPr id="8" name="Title 7"/>
          <p:cNvSpPr>
            <a:spLocks noGrp="1"/>
          </p:cNvSpPr>
          <p:nvPr>
            <p:ph type="title"/>
          </p:nvPr>
        </p:nvSpPr>
        <p:spPr/>
        <p:txBody>
          <a:bodyPr/>
          <a:lstStyle/>
          <a:p>
            <a:r>
              <a:rPr lang="en-US"/>
              <a:t>Click to edit Master title style</a:t>
            </a:r>
          </a:p>
        </p:txBody>
      </p:sp>
      <p:grpSp>
        <p:nvGrpSpPr>
          <p:cNvPr id="25" name="Group 4"/>
          <p:cNvGrpSpPr>
            <a:grpSpLocks noChangeAspect="1"/>
          </p:cNvGrpSpPr>
          <p:nvPr userDrawn="1"/>
        </p:nvGrpSpPr>
        <p:grpSpPr bwMode="auto">
          <a:xfrm>
            <a:off x="199853" y="155276"/>
            <a:ext cx="382036" cy="462026"/>
            <a:chOff x="57" y="51"/>
            <a:chExt cx="305" cy="392"/>
          </a:xfrm>
        </p:grpSpPr>
        <p:sp>
          <p:nvSpPr>
            <p:cNvPr id="26" name="Freeform 14"/>
            <p:cNvSpPr>
              <a:spLocks/>
            </p:cNvSpPr>
            <p:nvPr userDrawn="1"/>
          </p:nvSpPr>
          <p:spPr bwMode="auto">
            <a:xfrm>
              <a:off x="110" y="238"/>
              <a:ext cx="21" cy="20"/>
            </a:xfrm>
            <a:custGeom>
              <a:avLst/>
              <a:gdLst>
                <a:gd name="T0" fmla="*/ 46 w 87"/>
                <a:gd name="T1" fmla="*/ 0 h 82"/>
                <a:gd name="T2" fmla="*/ 41 w 87"/>
                <a:gd name="T3" fmla="*/ 0 h 82"/>
                <a:gd name="T4" fmla="*/ 41 w 87"/>
                <a:gd name="T5" fmla="*/ 0 h 82"/>
                <a:gd name="T6" fmla="*/ 33 w 87"/>
                <a:gd name="T7" fmla="*/ 1 h 82"/>
                <a:gd name="T8" fmla="*/ 25 w 87"/>
                <a:gd name="T9" fmla="*/ 4 h 82"/>
                <a:gd name="T10" fmla="*/ 18 w 87"/>
                <a:gd name="T11" fmla="*/ 7 h 82"/>
                <a:gd name="T12" fmla="*/ 12 w 87"/>
                <a:gd name="T13" fmla="*/ 12 h 82"/>
                <a:gd name="T14" fmla="*/ 7 w 87"/>
                <a:gd name="T15" fmla="*/ 19 h 82"/>
                <a:gd name="T16" fmla="*/ 3 w 87"/>
                <a:gd name="T17" fmla="*/ 25 h 82"/>
                <a:gd name="T18" fmla="*/ 1 w 87"/>
                <a:gd name="T19" fmla="*/ 33 h 82"/>
                <a:gd name="T20" fmla="*/ 0 w 87"/>
                <a:gd name="T21" fmla="*/ 42 h 82"/>
                <a:gd name="T22" fmla="*/ 0 w 87"/>
                <a:gd name="T23" fmla="*/ 42 h 82"/>
                <a:gd name="T24" fmla="*/ 1 w 87"/>
                <a:gd name="T25" fmla="*/ 50 h 82"/>
                <a:gd name="T26" fmla="*/ 3 w 87"/>
                <a:gd name="T27" fmla="*/ 57 h 82"/>
                <a:gd name="T28" fmla="*/ 7 w 87"/>
                <a:gd name="T29" fmla="*/ 65 h 82"/>
                <a:gd name="T30" fmla="*/ 12 w 87"/>
                <a:gd name="T31" fmla="*/ 70 h 82"/>
                <a:gd name="T32" fmla="*/ 18 w 87"/>
                <a:gd name="T33" fmla="*/ 76 h 82"/>
                <a:gd name="T34" fmla="*/ 25 w 87"/>
                <a:gd name="T35" fmla="*/ 79 h 82"/>
                <a:gd name="T36" fmla="*/ 33 w 87"/>
                <a:gd name="T37" fmla="*/ 82 h 82"/>
                <a:gd name="T38" fmla="*/ 41 w 87"/>
                <a:gd name="T39" fmla="*/ 82 h 82"/>
                <a:gd name="T40" fmla="*/ 46 w 87"/>
                <a:gd name="T41" fmla="*/ 82 h 82"/>
                <a:gd name="T42" fmla="*/ 46 w 87"/>
                <a:gd name="T43" fmla="*/ 82 h 82"/>
                <a:gd name="T44" fmla="*/ 54 w 87"/>
                <a:gd name="T45" fmla="*/ 82 h 82"/>
                <a:gd name="T46" fmla="*/ 61 w 87"/>
                <a:gd name="T47" fmla="*/ 79 h 82"/>
                <a:gd name="T48" fmla="*/ 69 w 87"/>
                <a:gd name="T49" fmla="*/ 76 h 82"/>
                <a:gd name="T50" fmla="*/ 74 w 87"/>
                <a:gd name="T51" fmla="*/ 70 h 82"/>
                <a:gd name="T52" fmla="*/ 80 w 87"/>
                <a:gd name="T53" fmla="*/ 65 h 82"/>
                <a:gd name="T54" fmla="*/ 83 w 87"/>
                <a:gd name="T55" fmla="*/ 57 h 82"/>
                <a:gd name="T56" fmla="*/ 85 w 87"/>
                <a:gd name="T57" fmla="*/ 50 h 82"/>
                <a:gd name="T58" fmla="*/ 87 w 87"/>
                <a:gd name="T59" fmla="*/ 42 h 82"/>
                <a:gd name="T60" fmla="*/ 87 w 87"/>
                <a:gd name="T61" fmla="*/ 42 h 82"/>
                <a:gd name="T62" fmla="*/ 85 w 87"/>
                <a:gd name="T63" fmla="*/ 33 h 82"/>
                <a:gd name="T64" fmla="*/ 83 w 87"/>
                <a:gd name="T65" fmla="*/ 25 h 82"/>
                <a:gd name="T66" fmla="*/ 80 w 87"/>
                <a:gd name="T67" fmla="*/ 19 h 82"/>
                <a:gd name="T68" fmla="*/ 74 w 87"/>
                <a:gd name="T69" fmla="*/ 12 h 82"/>
                <a:gd name="T70" fmla="*/ 69 w 87"/>
                <a:gd name="T71" fmla="*/ 7 h 82"/>
                <a:gd name="T72" fmla="*/ 61 w 87"/>
                <a:gd name="T73" fmla="*/ 4 h 82"/>
                <a:gd name="T74" fmla="*/ 54 w 87"/>
                <a:gd name="T75" fmla="*/ 1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1"/>
                  </a:lnTo>
                  <a:lnTo>
                    <a:pt x="25" y="4"/>
                  </a:lnTo>
                  <a:lnTo>
                    <a:pt x="18" y="7"/>
                  </a:lnTo>
                  <a:lnTo>
                    <a:pt x="12" y="12"/>
                  </a:lnTo>
                  <a:lnTo>
                    <a:pt x="7" y="19"/>
                  </a:lnTo>
                  <a:lnTo>
                    <a:pt x="3" y="25"/>
                  </a:lnTo>
                  <a:lnTo>
                    <a:pt x="1" y="33"/>
                  </a:lnTo>
                  <a:lnTo>
                    <a:pt x="0" y="42"/>
                  </a:lnTo>
                  <a:lnTo>
                    <a:pt x="0" y="42"/>
                  </a:lnTo>
                  <a:lnTo>
                    <a:pt x="1" y="50"/>
                  </a:lnTo>
                  <a:lnTo>
                    <a:pt x="3" y="57"/>
                  </a:lnTo>
                  <a:lnTo>
                    <a:pt x="7" y="65"/>
                  </a:lnTo>
                  <a:lnTo>
                    <a:pt x="12" y="70"/>
                  </a:lnTo>
                  <a:lnTo>
                    <a:pt x="18" y="76"/>
                  </a:lnTo>
                  <a:lnTo>
                    <a:pt x="25" y="79"/>
                  </a:lnTo>
                  <a:lnTo>
                    <a:pt x="33" y="82"/>
                  </a:lnTo>
                  <a:lnTo>
                    <a:pt x="41" y="82"/>
                  </a:lnTo>
                  <a:lnTo>
                    <a:pt x="46" y="82"/>
                  </a:lnTo>
                  <a:lnTo>
                    <a:pt x="46" y="82"/>
                  </a:lnTo>
                  <a:lnTo>
                    <a:pt x="54" y="82"/>
                  </a:lnTo>
                  <a:lnTo>
                    <a:pt x="61" y="79"/>
                  </a:lnTo>
                  <a:lnTo>
                    <a:pt x="69" y="76"/>
                  </a:lnTo>
                  <a:lnTo>
                    <a:pt x="74" y="70"/>
                  </a:lnTo>
                  <a:lnTo>
                    <a:pt x="80" y="65"/>
                  </a:lnTo>
                  <a:lnTo>
                    <a:pt x="83" y="57"/>
                  </a:lnTo>
                  <a:lnTo>
                    <a:pt x="85" y="50"/>
                  </a:lnTo>
                  <a:lnTo>
                    <a:pt x="87" y="42"/>
                  </a:lnTo>
                  <a:lnTo>
                    <a:pt x="87" y="42"/>
                  </a:lnTo>
                  <a:lnTo>
                    <a:pt x="85" y="33"/>
                  </a:lnTo>
                  <a:lnTo>
                    <a:pt x="83" y="25"/>
                  </a:lnTo>
                  <a:lnTo>
                    <a:pt x="80" y="19"/>
                  </a:lnTo>
                  <a:lnTo>
                    <a:pt x="74" y="12"/>
                  </a:lnTo>
                  <a:lnTo>
                    <a:pt x="69" y="7"/>
                  </a:lnTo>
                  <a:lnTo>
                    <a:pt x="61" y="4"/>
                  </a:lnTo>
                  <a:lnTo>
                    <a:pt x="54" y="1"/>
                  </a:lnTo>
                  <a:lnTo>
                    <a:pt x="46"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AutoShape 3"/>
            <p:cNvSpPr>
              <a:spLocks noChangeAspect="1" noChangeArrowheads="1" noTextEdit="1"/>
            </p:cNvSpPr>
            <p:nvPr userDrawn="1"/>
          </p:nvSpPr>
          <p:spPr bwMode="auto">
            <a:xfrm>
              <a:off x="57" y="51"/>
              <a:ext cx="30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
            <p:cNvSpPr>
              <a:spLocks noEditPoints="1"/>
            </p:cNvSpPr>
            <p:nvPr userDrawn="1"/>
          </p:nvSpPr>
          <p:spPr bwMode="auto">
            <a:xfrm>
              <a:off x="57" y="51"/>
              <a:ext cx="305" cy="392"/>
            </a:xfrm>
            <a:custGeom>
              <a:avLst/>
              <a:gdLst>
                <a:gd name="T0" fmla="*/ 397 w 1220"/>
                <a:gd name="T1" fmla="*/ 0 h 1568"/>
                <a:gd name="T2" fmla="*/ 173 w 1220"/>
                <a:gd name="T3" fmla="*/ 0 h 1568"/>
                <a:gd name="T4" fmla="*/ 138 w 1220"/>
                <a:gd name="T5" fmla="*/ 3 h 1568"/>
                <a:gd name="T6" fmla="*/ 105 w 1220"/>
                <a:gd name="T7" fmla="*/ 13 h 1568"/>
                <a:gd name="T8" fmla="*/ 77 w 1220"/>
                <a:gd name="T9" fmla="*/ 30 h 1568"/>
                <a:gd name="T10" fmla="*/ 50 w 1220"/>
                <a:gd name="T11" fmla="*/ 50 h 1568"/>
                <a:gd name="T12" fmla="*/ 30 w 1220"/>
                <a:gd name="T13" fmla="*/ 77 h 1568"/>
                <a:gd name="T14" fmla="*/ 13 w 1220"/>
                <a:gd name="T15" fmla="*/ 105 h 1568"/>
                <a:gd name="T16" fmla="*/ 3 w 1220"/>
                <a:gd name="T17" fmla="*/ 138 h 1568"/>
                <a:gd name="T18" fmla="*/ 0 w 1220"/>
                <a:gd name="T19" fmla="*/ 173 h 1568"/>
                <a:gd name="T20" fmla="*/ 0 w 1220"/>
                <a:gd name="T21" fmla="*/ 1395 h 1568"/>
                <a:gd name="T22" fmla="*/ 3 w 1220"/>
                <a:gd name="T23" fmla="*/ 1430 h 1568"/>
                <a:gd name="T24" fmla="*/ 13 w 1220"/>
                <a:gd name="T25" fmla="*/ 1462 h 1568"/>
                <a:gd name="T26" fmla="*/ 30 w 1220"/>
                <a:gd name="T27" fmla="*/ 1491 h 1568"/>
                <a:gd name="T28" fmla="*/ 50 w 1220"/>
                <a:gd name="T29" fmla="*/ 1517 h 1568"/>
                <a:gd name="T30" fmla="*/ 77 w 1220"/>
                <a:gd name="T31" fmla="*/ 1538 h 1568"/>
                <a:gd name="T32" fmla="*/ 105 w 1220"/>
                <a:gd name="T33" fmla="*/ 1554 h 1568"/>
                <a:gd name="T34" fmla="*/ 138 w 1220"/>
                <a:gd name="T35" fmla="*/ 1564 h 1568"/>
                <a:gd name="T36" fmla="*/ 173 w 1220"/>
                <a:gd name="T37" fmla="*/ 1568 h 1568"/>
                <a:gd name="T38" fmla="*/ 1047 w 1220"/>
                <a:gd name="T39" fmla="*/ 1568 h 1568"/>
                <a:gd name="T40" fmla="*/ 1082 w 1220"/>
                <a:gd name="T41" fmla="*/ 1564 h 1568"/>
                <a:gd name="T42" fmla="*/ 1114 w 1220"/>
                <a:gd name="T43" fmla="*/ 1554 h 1568"/>
                <a:gd name="T44" fmla="*/ 1143 w 1220"/>
                <a:gd name="T45" fmla="*/ 1538 h 1568"/>
                <a:gd name="T46" fmla="*/ 1170 w 1220"/>
                <a:gd name="T47" fmla="*/ 1517 h 1568"/>
                <a:gd name="T48" fmla="*/ 1190 w 1220"/>
                <a:gd name="T49" fmla="*/ 1491 h 1568"/>
                <a:gd name="T50" fmla="*/ 1206 w 1220"/>
                <a:gd name="T51" fmla="*/ 1462 h 1568"/>
                <a:gd name="T52" fmla="*/ 1217 w 1220"/>
                <a:gd name="T53" fmla="*/ 1430 h 1568"/>
                <a:gd name="T54" fmla="*/ 1220 w 1220"/>
                <a:gd name="T55" fmla="*/ 1395 h 1568"/>
                <a:gd name="T56" fmla="*/ 1220 w 1220"/>
                <a:gd name="T57" fmla="*/ 173 h 1568"/>
                <a:gd name="T58" fmla="*/ 1219 w 1220"/>
                <a:gd name="T59" fmla="*/ 156 h 1568"/>
                <a:gd name="T60" fmla="*/ 1212 w 1220"/>
                <a:gd name="T61" fmla="*/ 122 h 1568"/>
                <a:gd name="T62" fmla="*/ 1199 w 1220"/>
                <a:gd name="T63" fmla="*/ 91 h 1568"/>
                <a:gd name="T64" fmla="*/ 1181 w 1220"/>
                <a:gd name="T65" fmla="*/ 62 h 1568"/>
                <a:gd name="T66" fmla="*/ 1157 w 1220"/>
                <a:gd name="T67" fmla="*/ 39 h 1568"/>
                <a:gd name="T68" fmla="*/ 1129 w 1220"/>
                <a:gd name="T69" fmla="*/ 21 h 1568"/>
                <a:gd name="T70" fmla="*/ 1099 w 1220"/>
                <a:gd name="T71" fmla="*/ 8 h 1568"/>
                <a:gd name="T72" fmla="*/ 1065 w 1220"/>
                <a:gd name="T73" fmla="*/ 1 h 1568"/>
                <a:gd name="T74" fmla="*/ 1047 w 1220"/>
                <a:gd name="T75" fmla="*/ 0 h 1568"/>
                <a:gd name="T76" fmla="*/ 173 w 1220"/>
                <a:gd name="T77" fmla="*/ 1455 h 1568"/>
                <a:gd name="T78" fmla="*/ 161 w 1220"/>
                <a:gd name="T79" fmla="*/ 1454 h 1568"/>
                <a:gd name="T80" fmla="*/ 139 w 1220"/>
                <a:gd name="T81" fmla="*/ 1445 h 1568"/>
                <a:gd name="T82" fmla="*/ 123 w 1220"/>
                <a:gd name="T83" fmla="*/ 1429 h 1568"/>
                <a:gd name="T84" fmla="*/ 114 w 1220"/>
                <a:gd name="T85" fmla="*/ 1407 h 1568"/>
                <a:gd name="T86" fmla="*/ 113 w 1220"/>
                <a:gd name="T87" fmla="*/ 173 h 1568"/>
                <a:gd name="T88" fmla="*/ 114 w 1220"/>
                <a:gd name="T89" fmla="*/ 161 h 1568"/>
                <a:gd name="T90" fmla="*/ 123 w 1220"/>
                <a:gd name="T91" fmla="*/ 139 h 1568"/>
                <a:gd name="T92" fmla="*/ 139 w 1220"/>
                <a:gd name="T93" fmla="*/ 123 h 1568"/>
                <a:gd name="T94" fmla="*/ 161 w 1220"/>
                <a:gd name="T95" fmla="*/ 114 h 1568"/>
                <a:gd name="T96" fmla="*/ 1047 w 1220"/>
                <a:gd name="T97" fmla="*/ 112 h 1568"/>
                <a:gd name="T98" fmla="*/ 1059 w 1220"/>
                <a:gd name="T99" fmla="*/ 114 h 1568"/>
                <a:gd name="T100" fmla="*/ 1081 w 1220"/>
                <a:gd name="T101" fmla="*/ 123 h 1568"/>
                <a:gd name="T102" fmla="*/ 1097 w 1220"/>
                <a:gd name="T103" fmla="*/ 139 h 1568"/>
                <a:gd name="T104" fmla="*/ 1106 w 1220"/>
                <a:gd name="T105" fmla="*/ 161 h 1568"/>
                <a:gd name="T106" fmla="*/ 1107 w 1220"/>
                <a:gd name="T107" fmla="*/ 1395 h 1568"/>
                <a:gd name="T108" fmla="*/ 1106 w 1220"/>
                <a:gd name="T109" fmla="*/ 1407 h 1568"/>
                <a:gd name="T110" fmla="*/ 1097 w 1220"/>
                <a:gd name="T111" fmla="*/ 1429 h 1568"/>
                <a:gd name="T112" fmla="*/ 1081 w 1220"/>
                <a:gd name="T113" fmla="*/ 1445 h 1568"/>
                <a:gd name="T114" fmla="*/ 1059 w 1220"/>
                <a:gd name="T115" fmla="*/ 1454 h 1568"/>
                <a:gd name="T116" fmla="*/ 1047 w 1220"/>
                <a:gd name="T117" fmla="*/ 145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0" h="1568">
                  <a:moveTo>
                    <a:pt x="1047" y="0"/>
                  </a:moveTo>
                  <a:lnTo>
                    <a:pt x="397" y="0"/>
                  </a:lnTo>
                  <a:lnTo>
                    <a:pt x="173" y="0"/>
                  </a:lnTo>
                  <a:lnTo>
                    <a:pt x="173" y="0"/>
                  </a:lnTo>
                  <a:lnTo>
                    <a:pt x="154" y="1"/>
                  </a:lnTo>
                  <a:lnTo>
                    <a:pt x="138" y="3"/>
                  </a:lnTo>
                  <a:lnTo>
                    <a:pt x="121" y="8"/>
                  </a:lnTo>
                  <a:lnTo>
                    <a:pt x="105" y="13"/>
                  </a:lnTo>
                  <a:lnTo>
                    <a:pt x="91" y="21"/>
                  </a:lnTo>
                  <a:lnTo>
                    <a:pt x="77" y="30"/>
                  </a:lnTo>
                  <a:lnTo>
                    <a:pt x="62" y="39"/>
                  </a:lnTo>
                  <a:lnTo>
                    <a:pt x="50" y="50"/>
                  </a:lnTo>
                  <a:lnTo>
                    <a:pt x="39" y="62"/>
                  </a:lnTo>
                  <a:lnTo>
                    <a:pt x="30" y="77"/>
                  </a:lnTo>
                  <a:lnTo>
                    <a:pt x="21" y="91"/>
                  </a:lnTo>
                  <a:lnTo>
                    <a:pt x="13" y="105"/>
                  </a:lnTo>
                  <a:lnTo>
                    <a:pt x="8" y="122"/>
                  </a:lnTo>
                  <a:lnTo>
                    <a:pt x="3" y="138"/>
                  </a:lnTo>
                  <a:lnTo>
                    <a:pt x="1" y="156"/>
                  </a:lnTo>
                  <a:lnTo>
                    <a:pt x="0" y="173"/>
                  </a:lnTo>
                  <a:lnTo>
                    <a:pt x="0" y="1395"/>
                  </a:lnTo>
                  <a:lnTo>
                    <a:pt x="0" y="1395"/>
                  </a:lnTo>
                  <a:lnTo>
                    <a:pt x="1" y="1412"/>
                  </a:lnTo>
                  <a:lnTo>
                    <a:pt x="3" y="1430"/>
                  </a:lnTo>
                  <a:lnTo>
                    <a:pt x="8" y="1446"/>
                  </a:lnTo>
                  <a:lnTo>
                    <a:pt x="13" y="1462"/>
                  </a:lnTo>
                  <a:lnTo>
                    <a:pt x="21" y="1477"/>
                  </a:lnTo>
                  <a:lnTo>
                    <a:pt x="30" y="1491"/>
                  </a:lnTo>
                  <a:lnTo>
                    <a:pt x="39" y="1504"/>
                  </a:lnTo>
                  <a:lnTo>
                    <a:pt x="50" y="1517"/>
                  </a:lnTo>
                  <a:lnTo>
                    <a:pt x="62" y="1529"/>
                  </a:lnTo>
                  <a:lnTo>
                    <a:pt x="77" y="1538"/>
                  </a:lnTo>
                  <a:lnTo>
                    <a:pt x="91" y="1547"/>
                  </a:lnTo>
                  <a:lnTo>
                    <a:pt x="105" y="1554"/>
                  </a:lnTo>
                  <a:lnTo>
                    <a:pt x="121" y="1559"/>
                  </a:lnTo>
                  <a:lnTo>
                    <a:pt x="138" y="1564"/>
                  </a:lnTo>
                  <a:lnTo>
                    <a:pt x="154" y="1567"/>
                  </a:lnTo>
                  <a:lnTo>
                    <a:pt x="173" y="1568"/>
                  </a:lnTo>
                  <a:lnTo>
                    <a:pt x="1047" y="1568"/>
                  </a:lnTo>
                  <a:lnTo>
                    <a:pt x="1047" y="1568"/>
                  </a:lnTo>
                  <a:lnTo>
                    <a:pt x="1065" y="1567"/>
                  </a:lnTo>
                  <a:lnTo>
                    <a:pt x="1082" y="1564"/>
                  </a:lnTo>
                  <a:lnTo>
                    <a:pt x="1099" y="1559"/>
                  </a:lnTo>
                  <a:lnTo>
                    <a:pt x="1114" y="1554"/>
                  </a:lnTo>
                  <a:lnTo>
                    <a:pt x="1129" y="1547"/>
                  </a:lnTo>
                  <a:lnTo>
                    <a:pt x="1143" y="1538"/>
                  </a:lnTo>
                  <a:lnTo>
                    <a:pt x="1157" y="1529"/>
                  </a:lnTo>
                  <a:lnTo>
                    <a:pt x="1170" y="1517"/>
                  </a:lnTo>
                  <a:lnTo>
                    <a:pt x="1181" y="1504"/>
                  </a:lnTo>
                  <a:lnTo>
                    <a:pt x="1190" y="1491"/>
                  </a:lnTo>
                  <a:lnTo>
                    <a:pt x="1199" y="1477"/>
                  </a:lnTo>
                  <a:lnTo>
                    <a:pt x="1206" y="1462"/>
                  </a:lnTo>
                  <a:lnTo>
                    <a:pt x="1212" y="1446"/>
                  </a:lnTo>
                  <a:lnTo>
                    <a:pt x="1217" y="1430"/>
                  </a:lnTo>
                  <a:lnTo>
                    <a:pt x="1219" y="1412"/>
                  </a:lnTo>
                  <a:lnTo>
                    <a:pt x="1220" y="1395"/>
                  </a:lnTo>
                  <a:lnTo>
                    <a:pt x="1220" y="1087"/>
                  </a:lnTo>
                  <a:lnTo>
                    <a:pt x="1220" y="173"/>
                  </a:lnTo>
                  <a:lnTo>
                    <a:pt x="1220" y="173"/>
                  </a:lnTo>
                  <a:lnTo>
                    <a:pt x="1219" y="156"/>
                  </a:lnTo>
                  <a:lnTo>
                    <a:pt x="1217" y="138"/>
                  </a:lnTo>
                  <a:lnTo>
                    <a:pt x="1212" y="122"/>
                  </a:lnTo>
                  <a:lnTo>
                    <a:pt x="1206" y="105"/>
                  </a:lnTo>
                  <a:lnTo>
                    <a:pt x="1199" y="91"/>
                  </a:lnTo>
                  <a:lnTo>
                    <a:pt x="1190" y="77"/>
                  </a:lnTo>
                  <a:lnTo>
                    <a:pt x="1181" y="62"/>
                  </a:lnTo>
                  <a:lnTo>
                    <a:pt x="1170" y="50"/>
                  </a:lnTo>
                  <a:lnTo>
                    <a:pt x="1157" y="39"/>
                  </a:lnTo>
                  <a:lnTo>
                    <a:pt x="1143" y="30"/>
                  </a:lnTo>
                  <a:lnTo>
                    <a:pt x="1129" y="21"/>
                  </a:lnTo>
                  <a:lnTo>
                    <a:pt x="1114" y="13"/>
                  </a:lnTo>
                  <a:lnTo>
                    <a:pt x="1099" y="8"/>
                  </a:lnTo>
                  <a:lnTo>
                    <a:pt x="1082" y="3"/>
                  </a:lnTo>
                  <a:lnTo>
                    <a:pt x="1065" y="1"/>
                  </a:lnTo>
                  <a:lnTo>
                    <a:pt x="1047" y="0"/>
                  </a:lnTo>
                  <a:lnTo>
                    <a:pt x="1047" y="0"/>
                  </a:lnTo>
                  <a:close/>
                  <a:moveTo>
                    <a:pt x="1047" y="1455"/>
                  </a:moveTo>
                  <a:lnTo>
                    <a:pt x="173" y="1455"/>
                  </a:lnTo>
                  <a:lnTo>
                    <a:pt x="173" y="1455"/>
                  </a:lnTo>
                  <a:lnTo>
                    <a:pt x="161" y="1454"/>
                  </a:lnTo>
                  <a:lnTo>
                    <a:pt x="149" y="1451"/>
                  </a:lnTo>
                  <a:lnTo>
                    <a:pt x="139" y="1445"/>
                  </a:lnTo>
                  <a:lnTo>
                    <a:pt x="130" y="1438"/>
                  </a:lnTo>
                  <a:lnTo>
                    <a:pt x="123" y="1429"/>
                  </a:lnTo>
                  <a:lnTo>
                    <a:pt x="117" y="1418"/>
                  </a:lnTo>
                  <a:lnTo>
                    <a:pt x="114" y="1407"/>
                  </a:lnTo>
                  <a:lnTo>
                    <a:pt x="113" y="1395"/>
                  </a:lnTo>
                  <a:lnTo>
                    <a:pt x="113" y="173"/>
                  </a:lnTo>
                  <a:lnTo>
                    <a:pt x="113" y="173"/>
                  </a:lnTo>
                  <a:lnTo>
                    <a:pt x="114" y="161"/>
                  </a:lnTo>
                  <a:lnTo>
                    <a:pt x="117" y="149"/>
                  </a:lnTo>
                  <a:lnTo>
                    <a:pt x="123" y="139"/>
                  </a:lnTo>
                  <a:lnTo>
                    <a:pt x="130" y="130"/>
                  </a:lnTo>
                  <a:lnTo>
                    <a:pt x="139" y="123"/>
                  </a:lnTo>
                  <a:lnTo>
                    <a:pt x="149" y="117"/>
                  </a:lnTo>
                  <a:lnTo>
                    <a:pt x="161" y="114"/>
                  </a:lnTo>
                  <a:lnTo>
                    <a:pt x="173" y="112"/>
                  </a:lnTo>
                  <a:lnTo>
                    <a:pt x="1047" y="112"/>
                  </a:lnTo>
                  <a:lnTo>
                    <a:pt x="1047" y="112"/>
                  </a:lnTo>
                  <a:lnTo>
                    <a:pt x="1059" y="114"/>
                  </a:lnTo>
                  <a:lnTo>
                    <a:pt x="1071" y="117"/>
                  </a:lnTo>
                  <a:lnTo>
                    <a:pt x="1081" y="123"/>
                  </a:lnTo>
                  <a:lnTo>
                    <a:pt x="1090" y="130"/>
                  </a:lnTo>
                  <a:lnTo>
                    <a:pt x="1097" y="139"/>
                  </a:lnTo>
                  <a:lnTo>
                    <a:pt x="1103" y="149"/>
                  </a:lnTo>
                  <a:lnTo>
                    <a:pt x="1106" y="161"/>
                  </a:lnTo>
                  <a:lnTo>
                    <a:pt x="1107" y="173"/>
                  </a:lnTo>
                  <a:lnTo>
                    <a:pt x="1107" y="1395"/>
                  </a:lnTo>
                  <a:lnTo>
                    <a:pt x="1107" y="1395"/>
                  </a:lnTo>
                  <a:lnTo>
                    <a:pt x="1106" y="1407"/>
                  </a:lnTo>
                  <a:lnTo>
                    <a:pt x="1103" y="1418"/>
                  </a:lnTo>
                  <a:lnTo>
                    <a:pt x="1097" y="1429"/>
                  </a:lnTo>
                  <a:lnTo>
                    <a:pt x="1090" y="1438"/>
                  </a:lnTo>
                  <a:lnTo>
                    <a:pt x="1081" y="1445"/>
                  </a:lnTo>
                  <a:lnTo>
                    <a:pt x="1071" y="1451"/>
                  </a:lnTo>
                  <a:lnTo>
                    <a:pt x="1059" y="1454"/>
                  </a:lnTo>
                  <a:lnTo>
                    <a:pt x="1047" y="1455"/>
                  </a:lnTo>
                  <a:lnTo>
                    <a:pt x="1047" y="14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userDrawn="1"/>
          </p:nvSpPr>
          <p:spPr bwMode="auto">
            <a:xfrm>
              <a:off x="143" y="359"/>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3 h 83"/>
                <a:gd name="T14" fmla="*/ 6 w 665"/>
                <a:gd name="T15" fmla="*/ 18 h 83"/>
                <a:gd name="T16" fmla="*/ 3 w 665"/>
                <a:gd name="T17" fmla="*/ 26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6 h 83"/>
                <a:gd name="T66" fmla="*/ 658 w 665"/>
                <a:gd name="T67" fmla="*/ 18 h 83"/>
                <a:gd name="T68" fmla="*/ 653 w 665"/>
                <a:gd name="T69" fmla="*/ 13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3"/>
                  </a:lnTo>
                  <a:lnTo>
                    <a:pt x="6" y="18"/>
                  </a:lnTo>
                  <a:lnTo>
                    <a:pt x="3" y="26"/>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6"/>
                  </a:lnTo>
                  <a:lnTo>
                    <a:pt x="658" y="18"/>
                  </a:lnTo>
                  <a:lnTo>
                    <a:pt x="653" y="13"/>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p:cNvSpPr>
            <p:nvPr userDrawn="1"/>
          </p:nvSpPr>
          <p:spPr bwMode="auto">
            <a:xfrm>
              <a:off x="143" y="298"/>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0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0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0"/>
                  </a:lnTo>
                  <a:lnTo>
                    <a:pt x="17" y="76"/>
                  </a:lnTo>
                  <a:lnTo>
                    <a:pt x="25" y="79"/>
                  </a:lnTo>
                  <a:lnTo>
                    <a:pt x="32" y="81"/>
                  </a:lnTo>
                  <a:lnTo>
                    <a:pt x="40" y="83"/>
                  </a:lnTo>
                  <a:lnTo>
                    <a:pt x="623" y="83"/>
                  </a:lnTo>
                  <a:lnTo>
                    <a:pt x="623" y="83"/>
                  </a:lnTo>
                  <a:lnTo>
                    <a:pt x="632" y="81"/>
                  </a:lnTo>
                  <a:lnTo>
                    <a:pt x="640" y="79"/>
                  </a:lnTo>
                  <a:lnTo>
                    <a:pt x="647" y="76"/>
                  </a:lnTo>
                  <a:lnTo>
                    <a:pt x="653" y="70"/>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p:cNvSpPr>
              <a:spLocks/>
            </p:cNvSpPr>
            <p:nvPr userDrawn="1"/>
          </p:nvSpPr>
          <p:spPr bwMode="auto">
            <a:xfrm>
              <a:off x="143" y="237"/>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8 h 83"/>
                <a:gd name="T12" fmla="*/ 12 w 665"/>
                <a:gd name="T13" fmla="*/ 12 h 83"/>
                <a:gd name="T14" fmla="*/ 6 w 665"/>
                <a:gd name="T15" fmla="*/ 19 h 83"/>
                <a:gd name="T16" fmla="*/ 3 w 665"/>
                <a:gd name="T17" fmla="*/ 25 h 83"/>
                <a:gd name="T18" fmla="*/ 1 w 665"/>
                <a:gd name="T19" fmla="*/ 33 h 83"/>
                <a:gd name="T20" fmla="*/ 0 w 665"/>
                <a:gd name="T21" fmla="*/ 42 h 83"/>
                <a:gd name="T22" fmla="*/ 0 w 665"/>
                <a:gd name="T23" fmla="*/ 42 h 83"/>
                <a:gd name="T24" fmla="*/ 1 w 665"/>
                <a:gd name="T25" fmla="*/ 49 h 83"/>
                <a:gd name="T26" fmla="*/ 3 w 665"/>
                <a:gd name="T27" fmla="*/ 58 h 83"/>
                <a:gd name="T28" fmla="*/ 6 w 665"/>
                <a:gd name="T29" fmla="*/ 65 h 83"/>
                <a:gd name="T30" fmla="*/ 12 w 665"/>
                <a:gd name="T31" fmla="*/ 71 h 83"/>
                <a:gd name="T32" fmla="*/ 17 w 665"/>
                <a:gd name="T33" fmla="*/ 76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6 h 83"/>
                <a:gd name="T50" fmla="*/ 653 w 665"/>
                <a:gd name="T51" fmla="*/ 71 h 83"/>
                <a:gd name="T52" fmla="*/ 658 w 665"/>
                <a:gd name="T53" fmla="*/ 65 h 83"/>
                <a:gd name="T54" fmla="*/ 662 w 665"/>
                <a:gd name="T55" fmla="*/ 58 h 83"/>
                <a:gd name="T56" fmla="*/ 664 w 665"/>
                <a:gd name="T57" fmla="*/ 49 h 83"/>
                <a:gd name="T58" fmla="*/ 665 w 665"/>
                <a:gd name="T59" fmla="*/ 42 h 83"/>
                <a:gd name="T60" fmla="*/ 665 w 665"/>
                <a:gd name="T61" fmla="*/ 42 h 83"/>
                <a:gd name="T62" fmla="*/ 664 w 665"/>
                <a:gd name="T63" fmla="*/ 33 h 83"/>
                <a:gd name="T64" fmla="*/ 662 w 665"/>
                <a:gd name="T65" fmla="*/ 25 h 83"/>
                <a:gd name="T66" fmla="*/ 658 w 665"/>
                <a:gd name="T67" fmla="*/ 19 h 83"/>
                <a:gd name="T68" fmla="*/ 653 w 665"/>
                <a:gd name="T69" fmla="*/ 12 h 83"/>
                <a:gd name="T70" fmla="*/ 647 w 665"/>
                <a:gd name="T71" fmla="*/ 8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8"/>
                  </a:lnTo>
                  <a:lnTo>
                    <a:pt x="12" y="12"/>
                  </a:lnTo>
                  <a:lnTo>
                    <a:pt x="6" y="19"/>
                  </a:lnTo>
                  <a:lnTo>
                    <a:pt x="3" y="25"/>
                  </a:lnTo>
                  <a:lnTo>
                    <a:pt x="1" y="33"/>
                  </a:lnTo>
                  <a:lnTo>
                    <a:pt x="0" y="42"/>
                  </a:lnTo>
                  <a:lnTo>
                    <a:pt x="0" y="42"/>
                  </a:lnTo>
                  <a:lnTo>
                    <a:pt x="1" y="49"/>
                  </a:lnTo>
                  <a:lnTo>
                    <a:pt x="3" y="58"/>
                  </a:lnTo>
                  <a:lnTo>
                    <a:pt x="6" y="65"/>
                  </a:lnTo>
                  <a:lnTo>
                    <a:pt x="12" y="71"/>
                  </a:lnTo>
                  <a:lnTo>
                    <a:pt x="17" y="76"/>
                  </a:lnTo>
                  <a:lnTo>
                    <a:pt x="25" y="80"/>
                  </a:lnTo>
                  <a:lnTo>
                    <a:pt x="32" y="82"/>
                  </a:lnTo>
                  <a:lnTo>
                    <a:pt x="40" y="83"/>
                  </a:lnTo>
                  <a:lnTo>
                    <a:pt x="623" y="83"/>
                  </a:lnTo>
                  <a:lnTo>
                    <a:pt x="623" y="83"/>
                  </a:lnTo>
                  <a:lnTo>
                    <a:pt x="632" y="82"/>
                  </a:lnTo>
                  <a:lnTo>
                    <a:pt x="640" y="80"/>
                  </a:lnTo>
                  <a:lnTo>
                    <a:pt x="647" y="76"/>
                  </a:lnTo>
                  <a:lnTo>
                    <a:pt x="653" y="71"/>
                  </a:lnTo>
                  <a:lnTo>
                    <a:pt x="658" y="65"/>
                  </a:lnTo>
                  <a:lnTo>
                    <a:pt x="662" y="58"/>
                  </a:lnTo>
                  <a:lnTo>
                    <a:pt x="664" y="49"/>
                  </a:lnTo>
                  <a:lnTo>
                    <a:pt x="665" y="42"/>
                  </a:lnTo>
                  <a:lnTo>
                    <a:pt x="665" y="42"/>
                  </a:lnTo>
                  <a:lnTo>
                    <a:pt x="664" y="33"/>
                  </a:lnTo>
                  <a:lnTo>
                    <a:pt x="662" y="25"/>
                  </a:lnTo>
                  <a:lnTo>
                    <a:pt x="658" y="19"/>
                  </a:lnTo>
                  <a:lnTo>
                    <a:pt x="653" y="12"/>
                  </a:lnTo>
                  <a:lnTo>
                    <a:pt x="647" y="8"/>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143" y="176"/>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2 h 83"/>
                <a:gd name="T14" fmla="*/ 6 w 665"/>
                <a:gd name="T15" fmla="*/ 18 h 83"/>
                <a:gd name="T16" fmla="*/ 3 w 665"/>
                <a:gd name="T17" fmla="*/ 25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5 h 83"/>
                <a:gd name="T66" fmla="*/ 658 w 665"/>
                <a:gd name="T67" fmla="*/ 18 h 83"/>
                <a:gd name="T68" fmla="*/ 653 w 665"/>
                <a:gd name="T69" fmla="*/ 12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2"/>
                  </a:lnTo>
                  <a:lnTo>
                    <a:pt x="6" y="18"/>
                  </a:lnTo>
                  <a:lnTo>
                    <a:pt x="3" y="25"/>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5"/>
                  </a:lnTo>
                  <a:lnTo>
                    <a:pt x="658" y="18"/>
                  </a:lnTo>
                  <a:lnTo>
                    <a:pt x="653" y="12"/>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143" y="115"/>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1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1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1"/>
                  </a:lnTo>
                  <a:lnTo>
                    <a:pt x="17" y="76"/>
                  </a:lnTo>
                  <a:lnTo>
                    <a:pt x="25" y="79"/>
                  </a:lnTo>
                  <a:lnTo>
                    <a:pt x="32" y="81"/>
                  </a:lnTo>
                  <a:lnTo>
                    <a:pt x="40" y="83"/>
                  </a:lnTo>
                  <a:lnTo>
                    <a:pt x="623" y="83"/>
                  </a:lnTo>
                  <a:lnTo>
                    <a:pt x="623" y="83"/>
                  </a:lnTo>
                  <a:lnTo>
                    <a:pt x="632" y="81"/>
                  </a:lnTo>
                  <a:lnTo>
                    <a:pt x="640" y="79"/>
                  </a:lnTo>
                  <a:lnTo>
                    <a:pt x="647" y="76"/>
                  </a:lnTo>
                  <a:lnTo>
                    <a:pt x="653" y="71"/>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740626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Review">
    <p:spTree>
      <p:nvGrpSpPr>
        <p:cNvPr id="1" name=""/>
        <p:cNvGrpSpPr/>
        <p:nvPr/>
      </p:nvGrpSpPr>
      <p:grpSpPr>
        <a:xfrm>
          <a:off x="0" y="0"/>
          <a:ext cx="0" cy="0"/>
          <a:chOff x="0" y="0"/>
          <a:chExt cx="0" cy="0"/>
        </a:xfrm>
      </p:grpSpPr>
      <p:sp>
        <p:nvSpPr>
          <p:cNvPr id="8" name="Content Placeholder 2"/>
          <p:cNvSpPr>
            <a:spLocks noGrp="1"/>
          </p:cNvSpPr>
          <p:nvPr>
            <p:ph idx="1"/>
          </p:nvPr>
        </p:nvSpPr>
        <p:spPr>
          <a:xfrm>
            <a:off x="128595"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7" name="Title 6"/>
          <p:cNvSpPr>
            <a:spLocks noGrp="1"/>
          </p:cNvSpPr>
          <p:nvPr>
            <p:ph type="title"/>
          </p:nvPr>
        </p:nvSpPr>
        <p:spPr/>
        <p:txBody>
          <a:bodyPr/>
          <a:lstStyle/>
          <a:p>
            <a:r>
              <a:rPr lang="en-US"/>
              <a:t>Click to edit Master title style</a:t>
            </a:r>
          </a:p>
        </p:txBody>
      </p:sp>
      <p:sp>
        <p:nvSpPr>
          <p:cNvPr id="13" name="Slide Number Placeholder 12"/>
          <p:cNvSpPr>
            <a:spLocks noGrp="1"/>
          </p:cNvSpPr>
          <p:nvPr>
            <p:ph type="sldNum" sz="quarter" idx="10"/>
          </p:nvPr>
        </p:nvSpPr>
        <p:spPr/>
        <p:txBody>
          <a:bodyPr/>
          <a:lstStyle/>
          <a:p>
            <a:fld id="{812A5277-1DB9-460F-9A21-B857ABB32666}" type="slidenum">
              <a:rPr lang="en-US" smtClean="0"/>
              <a:pPr/>
              <a:t>‹#›</a:t>
            </a:fld>
            <a:endParaRPr lang="en-US" dirty="0"/>
          </a:p>
        </p:txBody>
      </p:sp>
      <p:grpSp>
        <p:nvGrpSpPr>
          <p:cNvPr id="14" name="Group 4"/>
          <p:cNvGrpSpPr>
            <a:grpSpLocks noChangeAspect="1"/>
          </p:cNvGrpSpPr>
          <p:nvPr userDrawn="1"/>
        </p:nvGrpSpPr>
        <p:grpSpPr bwMode="auto">
          <a:xfrm>
            <a:off x="203183" y="173147"/>
            <a:ext cx="417354" cy="416244"/>
            <a:chOff x="32" y="51"/>
            <a:chExt cx="376" cy="375"/>
          </a:xfrm>
        </p:grpSpPr>
        <p:sp>
          <p:nvSpPr>
            <p:cNvPr id="15" name="AutoShape 3"/>
            <p:cNvSpPr>
              <a:spLocks noChangeAspect="1" noChangeArrowheads="1" noTextEdit="1"/>
            </p:cNvSpPr>
            <p:nvPr userDrawn="1"/>
          </p:nvSpPr>
          <p:spPr bwMode="auto">
            <a:xfrm>
              <a:off x="32" y="51"/>
              <a:ext cx="37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noEditPoints="1"/>
            </p:cNvSpPr>
            <p:nvPr userDrawn="1"/>
          </p:nvSpPr>
          <p:spPr bwMode="auto">
            <a:xfrm>
              <a:off x="32" y="51"/>
              <a:ext cx="376" cy="375"/>
            </a:xfrm>
            <a:custGeom>
              <a:avLst/>
              <a:gdLst>
                <a:gd name="T0" fmla="*/ 381 w 1504"/>
                <a:gd name="T1" fmla="*/ 1043 h 1500"/>
                <a:gd name="T2" fmla="*/ 307 w 1504"/>
                <a:gd name="T3" fmla="*/ 935 h 1500"/>
                <a:gd name="T4" fmla="*/ 269 w 1504"/>
                <a:gd name="T5" fmla="*/ 811 h 1500"/>
                <a:gd name="T6" fmla="*/ 269 w 1504"/>
                <a:gd name="T7" fmla="*/ 685 h 1500"/>
                <a:gd name="T8" fmla="*/ 290 w 1504"/>
                <a:gd name="T9" fmla="*/ 604 h 1500"/>
                <a:gd name="T10" fmla="*/ 389 w 1504"/>
                <a:gd name="T11" fmla="*/ 449 h 1500"/>
                <a:gd name="T12" fmla="*/ 572 w 1504"/>
                <a:gd name="T13" fmla="*/ 332 h 1500"/>
                <a:gd name="T14" fmla="*/ 648 w 1504"/>
                <a:gd name="T15" fmla="*/ 256 h 1500"/>
                <a:gd name="T16" fmla="*/ 634 w 1504"/>
                <a:gd name="T17" fmla="*/ 152 h 1500"/>
                <a:gd name="T18" fmla="*/ 527 w 1504"/>
                <a:gd name="T19" fmla="*/ 96 h 1500"/>
                <a:gd name="T20" fmla="*/ 307 w 1504"/>
                <a:gd name="T21" fmla="*/ 190 h 1500"/>
                <a:gd name="T22" fmla="*/ 94 w 1504"/>
                <a:gd name="T23" fmla="*/ 414 h 1500"/>
                <a:gd name="T24" fmla="*/ 39 w 1504"/>
                <a:gd name="T25" fmla="*/ 530 h 1500"/>
                <a:gd name="T26" fmla="*/ 7 w 1504"/>
                <a:gd name="T27" fmla="*/ 663 h 1500"/>
                <a:gd name="T28" fmla="*/ 3 w 1504"/>
                <a:gd name="T29" fmla="*/ 812 h 1500"/>
                <a:gd name="T30" fmla="*/ 31 w 1504"/>
                <a:gd name="T31" fmla="*/ 947 h 1500"/>
                <a:gd name="T32" fmla="*/ 87 w 1504"/>
                <a:gd name="T33" fmla="*/ 1074 h 1500"/>
                <a:gd name="T34" fmla="*/ 279 w 1504"/>
                <a:gd name="T35" fmla="*/ 1290 h 1500"/>
                <a:gd name="T36" fmla="*/ 128 w 1504"/>
                <a:gd name="T37" fmla="*/ 1470 h 1500"/>
                <a:gd name="T38" fmla="*/ 542 w 1504"/>
                <a:gd name="T39" fmla="*/ 1500 h 1500"/>
                <a:gd name="T40" fmla="*/ 670 w 1504"/>
                <a:gd name="T41" fmla="*/ 1437 h 1500"/>
                <a:gd name="T42" fmla="*/ 694 w 1504"/>
                <a:gd name="T43" fmla="*/ 1019 h 1500"/>
                <a:gd name="T44" fmla="*/ 630 w 1504"/>
                <a:gd name="T45" fmla="*/ 976 h 1500"/>
                <a:gd name="T46" fmla="*/ 1501 w 1504"/>
                <a:gd name="T47" fmla="*/ 688 h 1500"/>
                <a:gd name="T48" fmla="*/ 1472 w 1504"/>
                <a:gd name="T49" fmla="*/ 548 h 1500"/>
                <a:gd name="T50" fmla="*/ 1415 w 1504"/>
                <a:gd name="T51" fmla="*/ 422 h 1500"/>
                <a:gd name="T52" fmla="*/ 1343 w 1504"/>
                <a:gd name="T53" fmla="*/ 102 h 1500"/>
                <a:gd name="T54" fmla="*/ 1366 w 1504"/>
                <a:gd name="T55" fmla="*/ 18 h 1500"/>
                <a:gd name="T56" fmla="*/ 930 w 1504"/>
                <a:gd name="T57" fmla="*/ 3 h 1500"/>
                <a:gd name="T58" fmla="*/ 818 w 1504"/>
                <a:gd name="T59" fmla="*/ 89 h 1500"/>
                <a:gd name="T60" fmla="*/ 815 w 1504"/>
                <a:gd name="T61" fmla="*/ 502 h 1500"/>
                <a:gd name="T62" fmla="*/ 894 w 1504"/>
                <a:gd name="T63" fmla="*/ 514 h 1500"/>
                <a:gd name="T64" fmla="*/ 1123 w 1504"/>
                <a:gd name="T65" fmla="*/ 458 h 1500"/>
                <a:gd name="T66" fmla="*/ 1187 w 1504"/>
                <a:gd name="T67" fmla="*/ 546 h 1500"/>
                <a:gd name="T68" fmla="*/ 1233 w 1504"/>
                <a:gd name="T69" fmla="*/ 675 h 1500"/>
                <a:gd name="T70" fmla="*/ 1237 w 1504"/>
                <a:gd name="T71" fmla="*/ 795 h 1500"/>
                <a:gd name="T72" fmla="*/ 1213 w 1504"/>
                <a:gd name="T73" fmla="*/ 896 h 1500"/>
                <a:gd name="T74" fmla="*/ 1115 w 1504"/>
                <a:gd name="T75" fmla="*/ 1053 h 1500"/>
                <a:gd name="T76" fmla="*/ 932 w 1504"/>
                <a:gd name="T77" fmla="*/ 1168 h 1500"/>
                <a:gd name="T78" fmla="*/ 856 w 1504"/>
                <a:gd name="T79" fmla="*/ 1244 h 1500"/>
                <a:gd name="T80" fmla="*/ 870 w 1504"/>
                <a:gd name="T81" fmla="*/ 1348 h 1500"/>
                <a:gd name="T82" fmla="*/ 977 w 1504"/>
                <a:gd name="T83" fmla="*/ 1404 h 1500"/>
                <a:gd name="T84" fmla="*/ 1197 w 1504"/>
                <a:gd name="T85" fmla="*/ 1310 h 1500"/>
                <a:gd name="T86" fmla="*/ 1410 w 1504"/>
                <a:gd name="T87" fmla="*/ 1086 h 1500"/>
                <a:gd name="T88" fmla="*/ 1466 w 1504"/>
                <a:gd name="T89" fmla="*/ 969 h 1500"/>
                <a:gd name="T90" fmla="*/ 1497 w 1504"/>
                <a:gd name="T91" fmla="*/ 834 h 1500"/>
                <a:gd name="T92" fmla="*/ 301 w 1504"/>
                <a:gd name="T93" fmla="*/ 290 h 1500"/>
                <a:gd name="T94" fmla="*/ 524 w 1504"/>
                <a:gd name="T95" fmla="*/ 170 h 1500"/>
                <a:gd name="T96" fmla="*/ 575 w 1504"/>
                <a:gd name="T97" fmla="*/ 229 h 1500"/>
                <a:gd name="T98" fmla="*/ 440 w 1504"/>
                <a:gd name="T99" fmla="*/ 313 h 1500"/>
                <a:gd name="T100" fmla="*/ 303 w 1504"/>
                <a:gd name="T101" fmla="*/ 394 h 1500"/>
                <a:gd name="T102" fmla="*/ 263 w 1504"/>
                <a:gd name="T103" fmla="*/ 328 h 1500"/>
                <a:gd name="T104" fmla="*/ 1093 w 1504"/>
                <a:gd name="T105" fmla="*/ 1286 h 1500"/>
                <a:gd name="T106" fmla="*/ 943 w 1504"/>
                <a:gd name="T107" fmla="*/ 1316 h 1500"/>
                <a:gd name="T108" fmla="*/ 952 w 1504"/>
                <a:gd name="T109" fmla="*/ 1241 h 1500"/>
                <a:gd name="T110" fmla="*/ 1154 w 1504"/>
                <a:gd name="T111" fmla="*/ 1119 h 1500"/>
                <a:gd name="T112" fmla="*/ 1229 w 1504"/>
                <a:gd name="T113" fmla="*/ 11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4" h="1500">
                  <a:moveTo>
                    <a:pt x="588" y="1004"/>
                  </a:moveTo>
                  <a:lnTo>
                    <a:pt x="467" y="1115"/>
                  </a:lnTo>
                  <a:lnTo>
                    <a:pt x="467" y="1115"/>
                  </a:lnTo>
                  <a:lnTo>
                    <a:pt x="450" y="1103"/>
                  </a:lnTo>
                  <a:lnTo>
                    <a:pt x="432" y="1090"/>
                  </a:lnTo>
                  <a:lnTo>
                    <a:pt x="417" y="1077"/>
                  </a:lnTo>
                  <a:lnTo>
                    <a:pt x="400" y="1062"/>
                  </a:lnTo>
                  <a:lnTo>
                    <a:pt x="400" y="1062"/>
                  </a:lnTo>
                  <a:lnTo>
                    <a:pt x="381" y="1043"/>
                  </a:lnTo>
                  <a:lnTo>
                    <a:pt x="381" y="1043"/>
                  </a:lnTo>
                  <a:lnTo>
                    <a:pt x="370" y="1030"/>
                  </a:lnTo>
                  <a:lnTo>
                    <a:pt x="359" y="1016"/>
                  </a:lnTo>
                  <a:lnTo>
                    <a:pt x="359" y="1016"/>
                  </a:lnTo>
                  <a:lnTo>
                    <a:pt x="341" y="993"/>
                  </a:lnTo>
                  <a:lnTo>
                    <a:pt x="341" y="993"/>
                  </a:lnTo>
                  <a:lnTo>
                    <a:pt x="328" y="974"/>
                  </a:lnTo>
                  <a:lnTo>
                    <a:pt x="316" y="954"/>
                  </a:lnTo>
                  <a:lnTo>
                    <a:pt x="316" y="954"/>
                  </a:lnTo>
                  <a:lnTo>
                    <a:pt x="307" y="935"/>
                  </a:lnTo>
                  <a:lnTo>
                    <a:pt x="307" y="935"/>
                  </a:lnTo>
                  <a:lnTo>
                    <a:pt x="297" y="914"/>
                  </a:lnTo>
                  <a:lnTo>
                    <a:pt x="289" y="891"/>
                  </a:lnTo>
                  <a:lnTo>
                    <a:pt x="289" y="891"/>
                  </a:lnTo>
                  <a:lnTo>
                    <a:pt x="284" y="882"/>
                  </a:lnTo>
                  <a:lnTo>
                    <a:pt x="284" y="882"/>
                  </a:lnTo>
                  <a:lnTo>
                    <a:pt x="276" y="854"/>
                  </a:lnTo>
                  <a:lnTo>
                    <a:pt x="271" y="826"/>
                  </a:lnTo>
                  <a:lnTo>
                    <a:pt x="271" y="826"/>
                  </a:lnTo>
                  <a:lnTo>
                    <a:pt x="269" y="811"/>
                  </a:lnTo>
                  <a:lnTo>
                    <a:pt x="269" y="811"/>
                  </a:lnTo>
                  <a:lnTo>
                    <a:pt x="264" y="780"/>
                  </a:lnTo>
                  <a:lnTo>
                    <a:pt x="263" y="766"/>
                  </a:lnTo>
                  <a:lnTo>
                    <a:pt x="263" y="751"/>
                  </a:lnTo>
                  <a:lnTo>
                    <a:pt x="263" y="751"/>
                  </a:lnTo>
                  <a:lnTo>
                    <a:pt x="263" y="748"/>
                  </a:lnTo>
                  <a:lnTo>
                    <a:pt x="263" y="748"/>
                  </a:lnTo>
                  <a:lnTo>
                    <a:pt x="264" y="726"/>
                  </a:lnTo>
                  <a:lnTo>
                    <a:pt x="265" y="705"/>
                  </a:lnTo>
                  <a:lnTo>
                    <a:pt x="265" y="705"/>
                  </a:lnTo>
                  <a:lnTo>
                    <a:pt x="269" y="685"/>
                  </a:lnTo>
                  <a:lnTo>
                    <a:pt x="269" y="685"/>
                  </a:lnTo>
                  <a:lnTo>
                    <a:pt x="273" y="661"/>
                  </a:lnTo>
                  <a:lnTo>
                    <a:pt x="273" y="661"/>
                  </a:lnTo>
                  <a:lnTo>
                    <a:pt x="278" y="643"/>
                  </a:lnTo>
                  <a:lnTo>
                    <a:pt x="278" y="643"/>
                  </a:lnTo>
                  <a:lnTo>
                    <a:pt x="281" y="630"/>
                  </a:lnTo>
                  <a:lnTo>
                    <a:pt x="285" y="616"/>
                  </a:lnTo>
                  <a:lnTo>
                    <a:pt x="285" y="616"/>
                  </a:lnTo>
                  <a:lnTo>
                    <a:pt x="290" y="604"/>
                  </a:lnTo>
                  <a:lnTo>
                    <a:pt x="290" y="604"/>
                  </a:lnTo>
                  <a:lnTo>
                    <a:pt x="296" y="589"/>
                  </a:lnTo>
                  <a:lnTo>
                    <a:pt x="303" y="573"/>
                  </a:lnTo>
                  <a:lnTo>
                    <a:pt x="303" y="573"/>
                  </a:lnTo>
                  <a:lnTo>
                    <a:pt x="313" y="554"/>
                  </a:lnTo>
                  <a:lnTo>
                    <a:pt x="323" y="535"/>
                  </a:lnTo>
                  <a:lnTo>
                    <a:pt x="335" y="516"/>
                  </a:lnTo>
                  <a:lnTo>
                    <a:pt x="347" y="499"/>
                  </a:lnTo>
                  <a:lnTo>
                    <a:pt x="360" y="481"/>
                  </a:lnTo>
                  <a:lnTo>
                    <a:pt x="374" y="464"/>
                  </a:lnTo>
                  <a:lnTo>
                    <a:pt x="389" y="449"/>
                  </a:lnTo>
                  <a:lnTo>
                    <a:pt x="406" y="432"/>
                  </a:lnTo>
                  <a:lnTo>
                    <a:pt x="406" y="432"/>
                  </a:lnTo>
                  <a:lnTo>
                    <a:pt x="425" y="417"/>
                  </a:lnTo>
                  <a:lnTo>
                    <a:pt x="443" y="402"/>
                  </a:lnTo>
                  <a:lnTo>
                    <a:pt x="463" y="387"/>
                  </a:lnTo>
                  <a:lnTo>
                    <a:pt x="483" y="374"/>
                  </a:lnTo>
                  <a:lnTo>
                    <a:pt x="505" y="362"/>
                  </a:lnTo>
                  <a:lnTo>
                    <a:pt x="525" y="351"/>
                  </a:lnTo>
                  <a:lnTo>
                    <a:pt x="549" y="341"/>
                  </a:lnTo>
                  <a:lnTo>
                    <a:pt x="572" y="332"/>
                  </a:lnTo>
                  <a:lnTo>
                    <a:pt x="572" y="332"/>
                  </a:lnTo>
                  <a:lnTo>
                    <a:pt x="584" y="327"/>
                  </a:lnTo>
                  <a:lnTo>
                    <a:pt x="595" y="321"/>
                  </a:lnTo>
                  <a:lnTo>
                    <a:pt x="606" y="314"/>
                  </a:lnTo>
                  <a:lnTo>
                    <a:pt x="615" y="305"/>
                  </a:lnTo>
                  <a:lnTo>
                    <a:pt x="624" y="298"/>
                  </a:lnTo>
                  <a:lnTo>
                    <a:pt x="632" y="288"/>
                  </a:lnTo>
                  <a:lnTo>
                    <a:pt x="638" y="278"/>
                  </a:lnTo>
                  <a:lnTo>
                    <a:pt x="644" y="267"/>
                  </a:lnTo>
                  <a:lnTo>
                    <a:pt x="648" y="256"/>
                  </a:lnTo>
                  <a:lnTo>
                    <a:pt x="652" y="245"/>
                  </a:lnTo>
                  <a:lnTo>
                    <a:pt x="654" y="233"/>
                  </a:lnTo>
                  <a:lnTo>
                    <a:pt x="655" y="222"/>
                  </a:lnTo>
                  <a:lnTo>
                    <a:pt x="655" y="210"/>
                  </a:lnTo>
                  <a:lnTo>
                    <a:pt x="653" y="198"/>
                  </a:lnTo>
                  <a:lnTo>
                    <a:pt x="651" y="186"/>
                  </a:lnTo>
                  <a:lnTo>
                    <a:pt x="646" y="174"/>
                  </a:lnTo>
                  <a:lnTo>
                    <a:pt x="646" y="174"/>
                  </a:lnTo>
                  <a:lnTo>
                    <a:pt x="641" y="163"/>
                  </a:lnTo>
                  <a:lnTo>
                    <a:pt x="634" y="152"/>
                  </a:lnTo>
                  <a:lnTo>
                    <a:pt x="626" y="142"/>
                  </a:lnTo>
                  <a:lnTo>
                    <a:pt x="618" y="133"/>
                  </a:lnTo>
                  <a:lnTo>
                    <a:pt x="608" y="126"/>
                  </a:lnTo>
                  <a:lnTo>
                    <a:pt x="598" y="118"/>
                  </a:lnTo>
                  <a:lnTo>
                    <a:pt x="587" y="112"/>
                  </a:lnTo>
                  <a:lnTo>
                    <a:pt x="576" y="107"/>
                  </a:lnTo>
                  <a:lnTo>
                    <a:pt x="564" y="103"/>
                  </a:lnTo>
                  <a:lnTo>
                    <a:pt x="552" y="100"/>
                  </a:lnTo>
                  <a:lnTo>
                    <a:pt x="539" y="97"/>
                  </a:lnTo>
                  <a:lnTo>
                    <a:pt x="527" y="96"/>
                  </a:lnTo>
                  <a:lnTo>
                    <a:pt x="513" y="97"/>
                  </a:lnTo>
                  <a:lnTo>
                    <a:pt x="500" y="98"/>
                  </a:lnTo>
                  <a:lnTo>
                    <a:pt x="488" y="102"/>
                  </a:lnTo>
                  <a:lnTo>
                    <a:pt x="475" y="105"/>
                  </a:lnTo>
                  <a:lnTo>
                    <a:pt x="475" y="105"/>
                  </a:lnTo>
                  <a:lnTo>
                    <a:pt x="439" y="119"/>
                  </a:lnTo>
                  <a:lnTo>
                    <a:pt x="405" y="135"/>
                  </a:lnTo>
                  <a:lnTo>
                    <a:pt x="371" y="152"/>
                  </a:lnTo>
                  <a:lnTo>
                    <a:pt x="339" y="171"/>
                  </a:lnTo>
                  <a:lnTo>
                    <a:pt x="307" y="190"/>
                  </a:lnTo>
                  <a:lnTo>
                    <a:pt x="276" y="212"/>
                  </a:lnTo>
                  <a:lnTo>
                    <a:pt x="247" y="235"/>
                  </a:lnTo>
                  <a:lnTo>
                    <a:pt x="219" y="260"/>
                  </a:lnTo>
                  <a:lnTo>
                    <a:pt x="219" y="260"/>
                  </a:lnTo>
                  <a:lnTo>
                    <a:pt x="195" y="283"/>
                  </a:lnTo>
                  <a:lnTo>
                    <a:pt x="172" y="309"/>
                  </a:lnTo>
                  <a:lnTo>
                    <a:pt x="150" y="334"/>
                  </a:lnTo>
                  <a:lnTo>
                    <a:pt x="131" y="360"/>
                  </a:lnTo>
                  <a:lnTo>
                    <a:pt x="112" y="386"/>
                  </a:lnTo>
                  <a:lnTo>
                    <a:pt x="94" y="414"/>
                  </a:lnTo>
                  <a:lnTo>
                    <a:pt x="78" y="442"/>
                  </a:lnTo>
                  <a:lnTo>
                    <a:pt x="64" y="470"/>
                  </a:lnTo>
                  <a:lnTo>
                    <a:pt x="64" y="470"/>
                  </a:lnTo>
                  <a:lnTo>
                    <a:pt x="61" y="474"/>
                  </a:lnTo>
                  <a:lnTo>
                    <a:pt x="61" y="474"/>
                  </a:lnTo>
                  <a:lnTo>
                    <a:pt x="60" y="476"/>
                  </a:lnTo>
                  <a:lnTo>
                    <a:pt x="60" y="476"/>
                  </a:lnTo>
                  <a:lnTo>
                    <a:pt x="49" y="502"/>
                  </a:lnTo>
                  <a:lnTo>
                    <a:pt x="39" y="530"/>
                  </a:lnTo>
                  <a:lnTo>
                    <a:pt x="39" y="530"/>
                  </a:lnTo>
                  <a:lnTo>
                    <a:pt x="34" y="543"/>
                  </a:lnTo>
                  <a:lnTo>
                    <a:pt x="34" y="543"/>
                  </a:lnTo>
                  <a:lnTo>
                    <a:pt x="26" y="568"/>
                  </a:lnTo>
                  <a:lnTo>
                    <a:pt x="20" y="594"/>
                  </a:lnTo>
                  <a:lnTo>
                    <a:pt x="20" y="594"/>
                  </a:lnTo>
                  <a:lnTo>
                    <a:pt x="15" y="611"/>
                  </a:lnTo>
                  <a:lnTo>
                    <a:pt x="15" y="611"/>
                  </a:lnTo>
                  <a:lnTo>
                    <a:pt x="10" y="637"/>
                  </a:lnTo>
                  <a:lnTo>
                    <a:pt x="7" y="663"/>
                  </a:lnTo>
                  <a:lnTo>
                    <a:pt x="7" y="663"/>
                  </a:lnTo>
                  <a:lnTo>
                    <a:pt x="3" y="679"/>
                  </a:lnTo>
                  <a:lnTo>
                    <a:pt x="3" y="679"/>
                  </a:lnTo>
                  <a:lnTo>
                    <a:pt x="1" y="714"/>
                  </a:lnTo>
                  <a:lnTo>
                    <a:pt x="0" y="751"/>
                  </a:lnTo>
                  <a:lnTo>
                    <a:pt x="0" y="751"/>
                  </a:lnTo>
                  <a:lnTo>
                    <a:pt x="0" y="755"/>
                  </a:lnTo>
                  <a:lnTo>
                    <a:pt x="0" y="755"/>
                  </a:lnTo>
                  <a:lnTo>
                    <a:pt x="1" y="783"/>
                  </a:lnTo>
                  <a:lnTo>
                    <a:pt x="3" y="812"/>
                  </a:lnTo>
                  <a:lnTo>
                    <a:pt x="3" y="812"/>
                  </a:lnTo>
                  <a:lnTo>
                    <a:pt x="5" y="832"/>
                  </a:lnTo>
                  <a:lnTo>
                    <a:pt x="5" y="832"/>
                  </a:lnTo>
                  <a:lnTo>
                    <a:pt x="9" y="853"/>
                  </a:lnTo>
                  <a:lnTo>
                    <a:pt x="12" y="875"/>
                  </a:lnTo>
                  <a:lnTo>
                    <a:pt x="12" y="875"/>
                  </a:lnTo>
                  <a:lnTo>
                    <a:pt x="16" y="894"/>
                  </a:lnTo>
                  <a:lnTo>
                    <a:pt x="16" y="894"/>
                  </a:lnTo>
                  <a:lnTo>
                    <a:pt x="23" y="921"/>
                  </a:lnTo>
                  <a:lnTo>
                    <a:pt x="31" y="947"/>
                  </a:lnTo>
                  <a:lnTo>
                    <a:pt x="31" y="947"/>
                  </a:lnTo>
                  <a:lnTo>
                    <a:pt x="32" y="953"/>
                  </a:lnTo>
                  <a:lnTo>
                    <a:pt x="32" y="953"/>
                  </a:lnTo>
                  <a:lnTo>
                    <a:pt x="43" y="984"/>
                  </a:lnTo>
                  <a:lnTo>
                    <a:pt x="56" y="1013"/>
                  </a:lnTo>
                  <a:lnTo>
                    <a:pt x="56" y="1013"/>
                  </a:lnTo>
                  <a:lnTo>
                    <a:pt x="58" y="1020"/>
                  </a:lnTo>
                  <a:lnTo>
                    <a:pt x="58" y="1020"/>
                  </a:lnTo>
                  <a:lnTo>
                    <a:pt x="71" y="1047"/>
                  </a:lnTo>
                  <a:lnTo>
                    <a:pt x="87" y="1074"/>
                  </a:lnTo>
                  <a:lnTo>
                    <a:pt x="87" y="1074"/>
                  </a:lnTo>
                  <a:lnTo>
                    <a:pt x="89" y="1078"/>
                  </a:lnTo>
                  <a:lnTo>
                    <a:pt x="89" y="1078"/>
                  </a:lnTo>
                  <a:lnTo>
                    <a:pt x="108" y="1108"/>
                  </a:lnTo>
                  <a:lnTo>
                    <a:pt x="127" y="1137"/>
                  </a:lnTo>
                  <a:lnTo>
                    <a:pt x="148" y="1165"/>
                  </a:lnTo>
                  <a:lnTo>
                    <a:pt x="171" y="1193"/>
                  </a:lnTo>
                  <a:lnTo>
                    <a:pt x="196" y="1219"/>
                  </a:lnTo>
                  <a:lnTo>
                    <a:pt x="222" y="1243"/>
                  </a:lnTo>
                  <a:lnTo>
                    <a:pt x="249" y="1267"/>
                  </a:lnTo>
                  <a:lnTo>
                    <a:pt x="279" y="1290"/>
                  </a:lnTo>
                  <a:lnTo>
                    <a:pt x="160" y="1398"/>
                  </a:lnTo>
                  <a:lnTo>
                    <a:pt x="160" y="1398"/>
                  </a:lnTo>
                  <a:lnTo>
                    <a:pt x="150" y="1409"/>
                  </a:lnTo>
                  <a:lnTo>
                    <a:pt x="142" y="1419"/>
                  </a:lnTo>
                  <a:lnTo>
                    <a:pt x="135" y="1429"/>
                  </a:lnTo>
                  <a:lnTo>
                    <a:pt x="131" y="1438"/>
                  </a:lnTo>
                  <a:lnTo>
                    <a:pt x="127" y="1446"/>
                  </a:lnTo>
                  <a:lnTo>
                    <a:pt x="126" y="1455"/>
                  </a:lnTo>
                  <a:lnTo>
                    <a:pt x="126" y="1463"/>
                  </a:lnTo>
                  <a:lnTo>
                    <a:pt x="128" y="1470"/>
                  </a:lnTo>
                  <a:lnTo>
                    <a:pt x="133" y="1477"/>
                  </a:lnTo>
                  <a:lnTo>
                    <a:pt x="138" y="1482"/>
                  </a:lnTo>
                  <a:lnTo>
                    <a:pt x="145" y="1488"/>
                  </a:lnTo>
                  <a:lnTo>
                    <a:pt x="155" y="1492"/>
                  </a:lnTo>
                  <a:lnTo>
                    <a:pt x="165" y="1496"/>
                  </a:lnTo>
                  <a:lnTo>
                    <a:pt x="177" y="1498"/>
                  </a:lnTo>
                  <a:lnTo>
                    <a:pt x="191" y="1499"/>
                  </a:lnTo>
                  <a:lnTo>
                    <a:pt x="206" y="1500"/>
                  </a:lnTo>
                  <a:lnTo>
                    <a:pt x="542" y="1500"/>
                  </a:lnTo>
                  <a:lnTo>
                    <a:pt x="542" y="1500"/>
                  </a:lnTo>
                  <a:lnTo>
                    <a:pt x="557" y="1499"/>
                  </a:lnTo>
                  <a:lnTo>
                    <a:pt x="573" y="1497"/>
                  </a:lnTo>
                  <a:lnTo>
                    <a:pt x="588" y="1493"/>
                  </a:lnTo>
                  <a:lnTo>
                    <a:pt x="602" y="1489"/>
                  </a:lnTo>
                  <a:lnTo>
                    <a:pt x="615" y="1482"/>
                  </a:lnTo>
                  <a:lnTo>
                    <a:pt x="629" y="1475"/>
                  </a:lnTo>
                  <a:lnTo>
                    <a:pt x="641" y="1467"/>
                  </a:lnTo>
                  <a:lnTo>
                    <a:pt x="652" y="1457"/>
                  </a:lnTo>
                  <a:lnTo>
                    <a:pt x="661" y="1447"/>
                  </a:lnTo>
                  <a:lnTo>
                    <a:pt x="670" y="1437"/>
                  </a:lnTo>
                  <a:lnTo>
                    <a:pt x="678" y="1425"/>
                  </a:lnTo>
                  <a:lnTo>
                    <a:pt x="685" y="1412"/>
                  </a:lnTo>
                  <a:lnTo>
                    <a:pt x="690" y="1399"/>
                  </a:lnTo>
                  <a:lnTo>
                    <a:pt x="694" y="1385"/>
                  </a:lnTo>
                  <a:lnTo>
                    <a:pt x="697" y="1371"/>
                  </a:lnTo>
                  <a:lnTo>
                    <a:pt x="698" y="1357"/>
                  </a:lnTo>
                  <a:lnTo>
                    <a:pt x="698" y="1046"/>
                  </a:lnTo>
                  <a:lnTo>
                    <a:pt x="698" y="1046"/>
                  </a:lnTo>
                  <a:lnTo>
                    <a:pt x="697" y="1032"/>
                  </a:lnTo>
                  <a:lnTo>
                    <a:pt x="694" y="1019"/>
                  </a:lnTo>
                  <a:lnTo>
                    <a:pt x="692" y="1008"/>
                  </a:lnTo>
                  <a:lnTo>
                    <a:pt x="689" y="998"/>
                  </a:lnTo>
                  <a:lnTo>
                    <a:pt x="683" y="990"/>
                  </a:lnTo>
                  <a:lnTo>
                    <a:pt x="678" y="984"/>
                  </a:lnTo>
                  <a:lnTo>
                    <a:pt x="672" y="978"/>
                  </a:lnTo>
                  <a:lnTo>
                    <a:pt x="665" y="975"/>
                  </a:lnTo>
                  <a:lnTo>
                    <a:pt x="657" y="973"/>
                  </a:lnTo>
                  <a:lnTo>
                    <a:pt x="648" y="972"/>
                  </a:lnTo>
                  <a:lnTo>
                    <a:pt x="640" y="973"/>
                  </a:lnTo>
                  <a:lnTo>
                    <a:pt x="630" y="976"/>
                  </a:lnTo>
                  <a:lnTo>
                    <a:pt x="620" y="980"/>
                  </a:lnTo>
                  <a:lnTo>
                    <a:pt x="610" y="987"/>
                  </a:lnTo>
                  <a:lnTo>
                    <a:pt x="599" y="995"/>
                  </a:lnTo>
                  <a:lnTo>
                    <a:pt x="588" y="1004"/>
                  </a:lnTo>
                  <a:lnTo>
                    <a:pt x="588" y="1004"/>
                  </a:lnTo>
                  <a:close/>
                  <a:moveTo>
                    <a:pt x="1504" y="746"/>
                  </a:moveTo>
                  <a:lnTo>
                    <a:pt x="1504" y="746"/>
                  </a:lnTo>
                  <a:lnTo>
                    <a:pt x="1503" y="717"/>
                  </a:lnTo>
                  <a:lnTo>
                    <a:pt x="1501" y="688"/>
                  </a:lnTo>
                  <a:lnTo>
                    <a:pt x="1501" y="688"/>
                  </a:lnTo>
                  <a:lnTo>
                    <a:pt x="1499" y="668"/>
                  </a:lnTo>
                  <a:lnTo>
                    <a:pt x="1499" y="668"/>
                  </a:lnTo>
                  <a:lnTo>
                    <a:pt x="1492" y="625"/>
                  </a:lnTo>
                  <a:lnTo>
                    <a:pt x="1492" y="625"/>
                  </a:lnTo>
                  <a:lnTo>
                    <a:pt x="1488" y="606"/>
                  </a:lnTo>
                  <a:lnTo>
                    <a:pt x="1488" y="606"/>
                  </a:lnTo>
                  <a:lnTo>
                    <a:pt x="1481" y="579"/>
                  </a:lnTo>
                  <a:lnTo>
                    <a:pt x="1472" y="551"/>
                  </a:lnTo>
                  <a:lnTo>
                    <a:pt x="1472" y="551"/>
                  </a:lnTo>
                  <a:lnTo>
                    <a:pt x="1472" y="548"/>
                  </a:lnTo>
                  <a:lnTo>
                    <a:pt x="1472" y="548"/>
                  </a:lnTo>
                  <a:lnTo>
                    <a:pt x="1460" y="516"/>
                  </a:lnTo>
                  <a:lnTo>
                    <a:pt x="1448" y="487"/>
                  </a:lnTo>
                  <a:lnTo>
                    <a:pt x="1446" y="481"/>
                  </a:lnTo>
                  <a:lnTo>
                    <a:pt x="1446" y="481"/>
                  </a:lnTo>
                  <a:lnTo>
                    <a:pt x="1432" y="453"/>
                  </a:lnTo>
                  <a:lnTo>
                    <a:pt x="1417" y="426"/>
                  </a:lnTo>
                  <a:lnTo>
                    <a:pt x="1417" y="426"/>
                  </a:lnTo>
                  <a:lnTo>
                    <a:pt x="1415" y="422"/>
                  </a:lnTo>
                  <a:lnTo>
                    <a:pt x="1415" y="422"/>
                  </a:lnTo>
                  <a:lnTo>
                    <a:pt x="1396" y="393"/>
                  </a:lnTo>
                  <a:lnTo>
                    <a:pt x="1377" y="363"/>
                  </a:lnTo>
                  <a:lnTo>
                    <a:pt x="1355" y="335"/>
                  </a:lnTo>
                  <a:lnTo>
                    <a:pt x="1332" y="307"/>
                  </a:lnTo>
                  <a:lnTo>
                    <a:pt x="1308" y="282"/>
                  </a:lnTo>
                  <a:lnTo>
                    <a:pt x="1281" y="257"/>
                  </a:lnTo>
                  <a:lnTo>
                    <a:pt x="1254" y="233"/>
                  </a:lnTo>
                  <a:lnTo>
                    <a:pt x="1225" y="211"/>
                  </a:lnTo>
                  <a:lnTo>
                    <a:pt x="1343" y="102"/>
                  </a:lnTo>
                  <a:lnTo>
                    <a:pt x="1343" y="102"/>
                  </a:lnTo>
                  <a:lnTo>
                    <a:pt x="1354" y="92"/>
                  </a:lnTo>
                  <a:lnTo>
                    <a:pt x="1362" y="81"/>
                  </a:lnTo>
                  <a:lnTo>
                    <a:pt x="1369" y="72"/>
                  </a:lnTo>
                  <a:lnTo>
                    <a:pt x="1373" y="62"/>
                  </a:lnTo>
                  <a:lnTo>
                    <a:pt x="1377" y="54"/>
                  </a:lnTo>
                  <a:lnTo>
                    <a:pt x="1378" y="45"/>
                  </a:lnTo>
                  <a:lnTo>
                    <a:pt x="1378" y="37"/>
                  </a:lnTo>
                  <a:lnTo>
                    <a:pt x="1376" y="31"/>
                  </a:lnTo>
                  <a:lnTo>
                    <a:pt x="1371" y="24"/>
                  </a:lnTo>
                  <a:lnTo>
                    <a:pt x="1366" y="18"/>
                  </a:lnTo>
                  <a:lnTo>
                    <a:pt x="1358" y="13"/>
                  </a:lnTo>
                  <a:lnTo>
                    <a:pt x="1349" y="9"/>
                  </a:lnTo>
                  <a:lnTo>
                    <a:pt x="1339" y="5"/>
                  </a:lnTo>
                  <a:lnTo>
                    <a:pt x="1326" y="2"/>
                  </a:lnTo>
                  <a:lnTo>
                    <a:pt x="1313" y="1"/>
                  </a:lnTo>
                  <a:lnTo>
                    <a:pt x="1298" y="0"/>
                  </a:lnTo>
                  <a:lnTo>
                    <a:pt x="962" y="0"/>
                  </a:lnTo>
                  <a:lnTo>
                    <a:pt x="962" y="0"/>
                  </a:lnTo>
                  <a:lnTo>
                    <a:pt x="946" y="1"/>
                  </a:lnTo>
                  <a:lnTo>
                    <a:pt x="930" y="3"/>
                  </a:lnTo>
                  <a:lnTo>
                    <a:pt x="916" y="7"/>
                  </a:lnTo>
                  <a:lnTo>
                    <a:pt x="902" y="12"/>
                  </a:lnTo>
                  <a:lnTo>
                    <a:pt x="887" y="18"/>
                  </a:lnTo>
                  <a:lnTo>
                    <a:pt x="875" y="25"/>
                  </a:lnTo>
                  <a:lnTo>
                    <a:pt x="863" y="33"/>
                  </a:lnTo>
                  <a:lnTo>
                    <a:pt x="852" y="43"/>
                  </a:lnTo>
                  <a:lnTo>
                    <a:pt x="843" y="53"/>
                  </a:lnTo>
                  <a:lnTo>
                    <a:pt x="834" y="63"/>
                  </a:lnTo>
                  <a:lnTo>
                    <a:pt x="825" y="75"/>
                  </a:lnTo>
                  <a:lnTo>
                    <a:pt x="818" y="89"/>
                  </a:lnTo>
                  <a:lnTo>
                    <a:pt x="814" y="102"/>
                  </a:lnTo>
                  <a:lnTo>
                    <a:pt x="810" y="115"/>
                  </a:lnTo>
                  <a:lnTo>
                    <a:pt x="807" y="129"/>
                  </a:lnTo>
                  <a:lnTo>
                    <a:pt x="806" y="143"/>
                  </a:lnTo>
                  <a:lnTo>
                    <a:pt x="806" y="454"/>
                  </a:lnTo>
                  <a:lnTo>
                    <a:pt x="806" y="454"/>
                  </a:lnTo>
                  <a:lnTo>
                    <a:pt x="807" y="468"/>
                  </a:lnTo>
                  <a:lnTo>
                    <a:pt x="808" y="481"/>
                  </a:lnTo>
                  <a:lnTo>
                    <a:pt x="812" y="492"/>
                  </a:lnTo>
                  <a:lnTo>
                    <a:pt x="815" y="502"/>
                  </a:lnTo>
                  <a:lnTo>
                    <a:pt x="819" y="510"/>
                  </a:lnTo>
                  <a:lnTo>
                    <a:pt x="825" y="518"/>
                  </a:lnTo>
                  <a:lnTo>
                    <a:pt x="832" y="522"/>
                  </a:lnTo>
                  <a:lnTo>
                    <a:pt x="839" y="526"/>
                  </a:lnTo>
                  <a:lnTo>
                    <a:pt x="847" y="528"/>
                  </a:lnTo>
                  <a:lnTo>
                    <a:pt x="855" y="528"/>
                  </a:lnTo>
                  <a:lnTo>
                    <a:pt x="864" y="527"/>
                  </a:lnTo>
                  <a:lnTo>
                    <a:pt x="873" y="524"/>
                  </a:lnTo>
                  <a:lnTo>
                    <a:pt x="884" y="520"/>
                  </a:lnTo>
                  <a:lnTo>
                    <a:pt x="894" y="514"/>
                  </a:lnTo>
                  <a:lnTo>
                    <a:pt x="905" y="505"/>
                  </a:lnTo>
                  <a:lnTo>
                    <a:pt x="916" y="497"/>
                  </a:lnTo>
                  <a:lnTo>
                    <a:pt x="1037" y="385"/>
                  </a:lnTo>
                  <a:lnTo>
                    <a:pt x="1037" y="385"/>
                  </a:lnTo>
                  <a:lnTo>
                    <a:pt x="1054" y="397"/>
                  </a:lnTo>
                  <a:lnTo>
                    <a:pt x="1071" y="410"/>
                  </a:lnTo>
                  <a:lnTo>
                    <a:pt x="1087" y="423"/>
                  </a:lnTo>
                  <a:lnTo>
                    <a:pt x="1102" y="437"/>
                  </a:lnTo>
                  <a:lnTo>
                    <a:pt x="1102" y="437"/>
                  </a:lnTo>
                  <a:lnTo>
                    <a:pt x="1123" y="458"/>
                  </a:lnTo>
                  <a:lnTo>
                    <a:pt x="1123" y="458"/>
                  </a:lnTo>
                  <a:lnTo>
                    <a:pt x="1134" y="470"/>
                  </a:lnTo>
                  <a:lnTo>
                    <a:pt x="1144" y="482"/>
                  </a:lnTo>
                  <a:lnTo>
                    <a:pt x="1144" y="482"/>
                  </a:lnTo>
                  <a:lnTo>
                    <a:pt x="1154" y="495"/>
                  </a:lnTo>
                  <a:lnTo>
                    <a:pt x="1163" y="508"/>
                  </a:lnTo>
                  <a:lnTo>
                    <a:pt x="1163" y="508"/>
                  </a:lnTo>
                  <a:lnTo>
                    <a:pt x="1176" y="526"/>
                  </a:lnTo>
                  <a:lnTo>
                    <a:pt x="1187" y="546"/>
                  </a:lnTo>
                  <a:lnTo>
                    <a:pt x="1187" y="546"/>
                  </a:lnTo>
                  <a:lnTo>
                    <a:pt x="1197" y="566"/>
                  </a:lnTo>
                  <a:lnTo>
                    <a:pt x="1197" y="566"/>
                  </a:lnTo>
                  <a:lnTo>
                    <a:pt x="1207" y="586"/>
                  </a:lnTo>
                  <a:lnTo>
                    <a:pt x="1215" y="609"/>
                  </a:lnTo>
                  <a:lnTo>
                    <a:pt x="1215" y="609"/>
                  </a:lnTo>
                  <a:lnTo>
                    <a:pt x="1219" y="618"/>
                  </a:lnTo>
                  <a:lnTo>
                    <a:pt x="1219" y="618"/>
                  </a:lnTo>
                  <a:lnTo>
                    <a:pt x="1228" y="647"/>
                  </a:lnTo>
                  <a:lnTo>
                    <a:pt x="1233" y="675"/>
                  </a:lnTo>
                  <a:lnTo>
                    <a:pt x="1233" y="675"/>
                  </a:lnTo>
                  <a:lnTo>
                    <a:pt x="1235" y="689"/>
                  </a:lnTo>
                  <a:lnTo>
                    <a:pt x="1235" y="689"/>
                  </a:lnTo>
                  <a:lnTo>
                    <a:pt x="1239" y="720"/>
                  </a:lnTo>
                  <a:lnTo>
                    <a:pt x="1240" y="735"/>
                  </a:lnTo>
                  <a:lnTo>
                    <a:pt x="1241" y="751"/>
                  </a:lnTo>
                  <a:lnTo>
                    <a:pt x="1241" y="751"/>
                  </a:lnTo>
                  <a:lnTo>
                    <a:pt x="1241" y="751"/>
                  </a:lnTo>
                  <a:lnTo>
                    <a:pt x="1240" y="772"/>
                  </a:lnTo>
                  <a:lnTo>
                    <a:pt x="1237" y="795"/>
                  </a:lnTo>
                  <a:lnTo>
                    <a:pt x="1237" y="795"/>
                  </a:lnTo>
                  <a:lnTo>
                    <a:pt x="1235" y="814"/>
                  </a:lnTo>
                  <a:lnTo>
                    <a:pt x="1235" y="814"/>
                  </a:lnTo>
                  <a:lnTo>
                    <a:pt x="1231" y="840"/>
                  </a:lnTo>
                  <a:lnTo>
                    <a:pt x="1231" y="840"/>
                  </a:lnTo>
                  <a:lnTo>
                    <a:pt x="1226" y="857"/>
                  </a:lnTo>
                  <a:lnTo>
                    <a:pt x="1226" y="857"/>
                  </a:lnTo>
                  <a:lnTo>
                    <a:pt x="1219" y="884"/>
                  </a:lnTo>
                  <a:lnTo>
                    <a:pt x="1219" y="884"/>
                  </a:lnTo>
                  <a:lnTo>
                    <a:pt x="1213" y="896"/>
                  </a:lnTo>
                  <a:lnTo>
                    <a:pt x="1213" y="896"/>
                  </a:lnTo>
                  <a:lnTo>
                    <a:pt x="1208" y="911"/>
                  </a:lnTo>
                  <a:lnTo>
                    <a:pt x="1201" y="927"/>
                  </a:lnTo>
                  <a:lnTo>
                    <a:pt x="1201" y="927"/>
                  </a:lnTo>
                  <a:lnTo>
                    <a:pt x="1191" y="946"/>
                  </a:lnTo>
                  <a:lnTo>
                    <a:pt x="1181" y="965"/>
                  </a:lnTo>
                  <a:lnTo>
                    <a:pt x="1169" y="984"/>
                  </a:lnTo>
                  <a:lnTo>
                    <a:pt x="1157" y="1001"/>
                  </a:lnTo>
                  <a:lnTo>
                    <a:pt x="1144" y="1019"/>
                  </a:lnTo>
                  <a:lnTo>
                    <a:pt x="1130" y="1036"/>
                  </a:lnTo>
                  <a:lnTo>
                    <a:pt x="1115" y="1053"/>
                  </a:lnTo>
                  <a:lnTo>
                    <a:pt x="1098" y="1068"/>
                  </a:lnTo>
                  <a:lnTo>
                    <a:pt x="1098" y="1068"/>
                  </a:lnTo>
                  <a:lnTo>
                    <a:pt x="1079" y="1084"/>
                  </a:lnTo>
                  <a:lnTo>
                    <a:pt x="1061" y="1098"/>
                  </a:lnTo>
                  <a:lnTo>
                    <a:pt x="1041" y="1113"/>
                  </a:lnTo>
                  <a:lnTo>
                    <a:pt x="1020" y="1126"/>
                  </a:lnTo>
                  <a:lnTo>
                    <a:pt x="999" y="1138"/>
                  </a:lnTo>
                  <a:lnTo>
                    <a:pt x="977" y="1149"/>
                  </a:lnTo>
                  <a:lnTo>
                    <a:pt x="955" y="1160"/>
                  </a:lnTo>
                  <a:lnTo>
                    <a:pt x="932" y="1168"/>
                  </a:lnTo>
                  <a:lnTo>
                    <a:pt x="932" y="1168"/>
                  </a:lnTo>
                  <a:lnTo>
                    <a:pt x="920" y="1174"/>
                  </a:lnTo>
                  <a:lnTo>
                    <a:pt x="908" y="1179"/>
                  </a:lnTo>
                  <a:lnTo>
                    <a:pt x="898" y="1187"/>
                  </a:lnTo>
                  <a:lnTo>
                    <a:pt x="889" y="1195"/>
                  </a:lnTo>
                  <a:lnTo>
                    <a:pt x="880" y="1204"/>
                  </a:lnTo>
                  <a:lnTo>
                    <a:pt x="872" y="1212"/>
                  </a:lnTo>
                  <a:lnTo>
                    <a:pt x="866" y="1222"/>
                  </a:lnTo>
                  <a:lnTo>
                    <a:pt x="860" y="1233"/>
                  </a:lnTo>
                  <a:lnTo>
                    <a:pt x="856" y="1244"/>
                  </a:lnTo>
                  <a:lnTo>
                    <a:pt x="852" y="1255"/>
                  </a:lnTo>
                  <a:lnTo>
                    <a:pt x="850" y="1267"/>
                  </a:lnTo>
                  <a:lnTo>
                    <a:pt x="849" y="1279"/>
                  </a:lnTo>
                  <a:lnTo>
                    <a:pt x="849" y="1291"/>
                  </a:lnTo>
                  <a:lnTo>
                    <a:pt x="850" y="1303"/>
                  </a:lnTo>
                  <a:lnTo>
                    <a:pt x="853" y="1314"/>
                  </a:lnTo>
                  <a:lnTo>
                    <a:pt x="858" y="1326"/>
                  </a:lnTo>
                  <a:lnTo>
                    <a:pt x="858" y="1326"/>
                  </a:lnTo>
                  <a:lnTo>
                    <a:pt x="863" y="1338"/>
                  </a:lnTo>
                  <a:lnTo>
                    <a:pt x="870" y="1348"/>
                  </a:lnTo>
                  <a:lnTo>
                    <a:pt x="878" y="1358"/>
                  </a:lnTo>
                  <a:lnTo>
                    <a:pt x="886" y="1367"/>
                  </a:lnTo>
                  <a:lnTo>
                    <a:pt x="896" y="1375"/>
                  </a:lnTo>
                  <a:lnTo>
                    <a:pt x="906" y="1382"/>
                  </a:lnTo>
                  <a:lnTo>
                    <a:pt x="917" y="1388"/>
                  </a:lnTo>
                  <a:lnTo>
                    <a:pt x="928" y="1394"/>
                  </a:lnTo>
                  <a:lnTo>
                    <a:pt x="940" y="1397"/>
                  </a:lnTo>
                  <a:lnTo>
                    <a:pt x="952" y="1400"/>
                  </a:lnTo>
                  <a:lnTo>
                    <a:pt x="964" y="1403"/>
                  </a:lnTo>
                  <a:lnTo>
                    <a:pt x="977" y="1404"/>
                  </a:lnTo>
                  <a:lnTo>
                    <a:pt x="991" y="1404"/>
                  </a:lnTo>
                  <a:lnTo>
                    <a:pt x="1004" y="1402"/>
                  </a:lnTo>
                  <a:lnTo>
                    <a:pt x="1016" y="1399"/>
                  </a:lnTo>
                  <a:lnTo>
                    <a:pt x="1029" y="1395"/>
                  </a:lnTo>
                  <a:lnTo>
                    <a:pt x="1029" y="1395"/>
                  </a:lnTo>
                  <a:lnTo>
                    <a:pt x="1064" y="1381"/>
                  </a:lnTo>
                  <a:lnTo>
                    <a:pt x="1099" y="1365"/>
                  </a:lnTo>
                  <a:lnTo>
                    <a:pt x="1132" y="1349"/>
                  </a:lnTo>
                  <a:lnTo>
                    <a:pt x="1165" y="1330"/>
                  </a:lnTo>
                  <a:lnTo>
                    <a:pt x="1197" y="1310"/>
                  </a:lnTo>
                  <a:lnTo>
                    <a:pt x="1226" y="1288"/>
                  </a:lnTo>
                  <a:lnTo>
                    <a:pt x="1256" y="1265"/>
                  </a:lnTo>
                  <a:lnTo>
                    <a:pt x="1285" y="1240"/>
                  </a:lnTo>
                  <a:lnTo>
                    <a:pt x="1285" y="1240"/>
                  </a:lnTo>
                  <a:lnTo>
                    <a:pt x="1309" y="1217"/>
                  </a:lnTo>
                  <a:lnTo>
                    <a:pt x="1332" y="1193"/>
                  </a:lnTo>
                  <a:lnTo>
                    <a:pt x="1354" y="1166"/>
                  </a:lnTo>
                  <a:lnTo>
                    <a:pt x="1373" y="1141"/>
                  </a:lnTo>
                  <a:lnTo>
                    <a:pt x="1392" y="1114"/>
                  </a:lnTo>
                  <a:lnTo>
                    <a:pt x="1410" y="1086"/>
                  </a:lnTo>
                  <a:lnTo>
                    <a:pt x="1425" y="1058"/>
                  </a:lnTo>
                  <a:lnTo>
                    <a:pt x="1440" y="1030"/>
                  </a:lnTo>
                  <a:lnTo>
                    <a:pt x="1440" y="1030"/>
                  </a:lnTo>
                  <a:lnTo>
                    <a:pt x="1441" y="1026"/>
                  </a:lnTo>
                  <a:lnTo>
                    <a:pt x="1441" y="1026"/>
                  </a:lnTo>
                  <a:lnTo>
                    <a:pt x="1443" y="1024"/>
                  </a:lnTo>
                  <a:lnTo>
                    <a:pt x="1443" y="1024"/>
                  </a:lnTo>
                  <a:lnTo>
                    <a:pt x="1455" y="997"/>
                  </a:lnTo>
                  <a:lnTo>
                    <a:pt x="1466" y="969"/>
                  </a:lnTo>
                  <a:lnTo>
                    <a:pt x="1466" y="969"/>
                  </a:lnTo>
                  <a:lnTo>
                    <a:pt x="1470" y="958"/>
                  </a:lnTo>
                  <a:lnTo>
                    <a:pt x="1470" y="958"/>
                  </a:lnTo>
                  <a:lnTo>
                    <a:pt x="1478" y="931"/>
                  </a:lnTo>
                  <a:lnTo>
                    <a:pt x="1484" y="904"/>
                  </a:lnTo>
                  <a:lnTo>
                    <a:pt x="1484" y="904"/>
                  </a:lnTo>
                  <a:lnTo>
                    <a:pt x="1489" y="889"/>
                  </a:lnTo>
                  <a:lnTo>
                    <a:pt x="1489" y="889"/>
                  </a:lnTo>
                  <a:lnTo>
                    <a:pt x="1494" y="862"/>
                  </a:lnTo>
                  <a:lnTo>
                    <a:pt x="1497" y="834"/>
                  </a:lnTo>
                  <a:lnTo>
                    <a:pt x="1497" y="834"/>
                  </a:lnTo>
                  <a:lnTo>
                    <a:pt x="1500" y="821"/>
                  </a:lnTo>
                  <a:lnTo>
                    <a:pt x="1500" y="821"/>
                  </a:lnTo>
                  <a:lnTo>
                    <a:pt x="1503" y="786"/>
                  </a:lnTo>
                  <a:lnTo>
                    <a:pt x="1504" y="751"/>
                  </a:lnTo>
                  <a:lnTo>
                    <a:pt x="1504" y="751"/>
                  </a:lnTo>
                  <a:lnTo>
                    <a:pt x="1504" y="746"/>
                  </a:lnTo>
                  <a:lnTo>
                    <a:pt x="1504" y="746"/>
                  </a:lnTo>
                  <a:close/>
                  <a:moveTo>
                    <a:pt x="275" y="312"/>
                  </a:moveTo>
                  <a:lnTo>
                    <a:pt x="275" y="312"/>
                  </a:lnTo>
                  <a:lnTo>
                    <a:pt x="301" y="290"/>
                  </a:lnTo>
                  <a:lnTo>
                    <a:pt x="327" y="269"/>
                  </a:lnTo>
                  <a:lnTo>
                    <a:pt x="353" y="249"/>
                  </a:lnTo>
                  <a:lnTo>
                    <a:pt x="382" y="232"/>
                  </a:lnTo>
                  <a:lnTo>
                    <a:pt x="411" y="214"/>
                  </a:lnTo>
                  <a:lnTo>
                    <a:pt x="441" y="199"/>
                  </a:lnTo>
                  <a:lnTo>
                    <a:pt x="472" y="186"/>
                  </a:lnTo>
                  <a:lnTo>
                    <a:pt x="504" y="173"/>
                  </a:lnTo>
                  <a:lnTo>
                    <a:pt x="504" y="173"/>
                  </a:lnTo>
                  <a:lnTo>
                    <a:pt x="514" y="171"/>
                  </a:lnTo>
                  <a:lnTo>
                    <a:pt x="524" y="170"/>
                  </a:lnTo>
                  <a:lnTo>
                    <a:pt x="534" y="171"/>
                  </a:lnTo>
                  <a:lnTo>
                    <a:pt x="544" y="174"/>
                  </a:lnTo>
                  <a:lnTo>
                    <a:pt x="553" y="178"/>
                  </a:lnTo>
                  <a:lnTo>
                    <a:pt x="561" y="185"/>
                  </a:lnTo>
                  <a:lnTo>
                    <a:pt x="567" y="191"/>
                  </a:lnTo>
                  <a:lnTo>
                    <a:pt x="573" y="200"/>
                  </a:lnTo>
                  <a:lnTo>
                    <a:pt x="573" y="200"/>
                  </a:lnTo>
                  <a:lnTo>
                    <a:pt x="575" y="210"/>
                  </a:lnTo>
                  <a:lnTo>
                    <a:pt x="576" y="220"/>
                  </a:lnTo>
                  <a:lnTo>
                    <a:pt x="575" y="229"/>
                  </a:lnTo>
                  <a:lnTo>
                    <a:pt x="572" y="239"/>
                  </a:lnTo>
                  <a:lnTo>
                    <a:pt x="566" y="246"/>
                  </a:lnTo>
                  <a:lnTo>
                    <a:pt x="559" y="254"/>
                  </a:lnTo>
                  <a:lnTo>
                    <a:pt x="552" y="259"/>
                  </a:lnTo>
                  <a:lnTo>
                    <a:pt x="542" y="264"/>
                  </a:lnTo>
                  <a:lnTo>
                    <a:pt x="542" y="264"/>
                  </a:lnTo>
                  <a:lnTo>
                    <a:pt x="516" y="275"/>
                  </a:lnTo>
                  <a:lnTo>
                    <a:pt x="489" y="286"/>
                  </a:lnTo>
                  <a:lnTo>
                    <a:pt x="464" y="299"/>
                  </a:lnTo>
                  <a:lnTo>
                    <a:pt x="440" y="313"/>
                  </a:lnTo>
                  <a:lnTo>
                    <a:pt x="416" y="328"/>
                  </a:lnTo>
                  <a:lnTo>
                    <a:pt x="393" y="345"/>
                  </a:lnTo>
                  <a:lnTo>
                    <a:pt x="371" y="362"/>
                  </a:lnTo>
                  <a:lnTo>
                    <a:pt x="350" y="381"/>
                  </a:lnTo>
                  <a:lnTo>
                    <a:pt x="350" y="381"/>
                  </a:lnTo>
                  <a:lnTo>
                    <a:pt x="341" y="387"/>
                  </a:lnTo>
                  <a:lnTo>
                    <a:pt x="332" y="392"/>
                  </a:lnTo>
                  <a:lnTo>
                    <a:pt x="323" y="394"/>
                  </a:lnTo>
                  <a:lnTo>
                    <a:pt x="313" y="395"/>
                  </a:lnTo>
                  <a:lnTo>
                    <a:pt x="303" y="394"/>
                  </a:lnTo>
                  <a:lnTo>
                    <a:pt x="293" y="392"/>
                  </a:lnTo>
                  <a:lnTo>
                    <a:pt x="284" y="387"/>
                  </a:lnTo>
                  <a:lnTo>
                    <a:pt x="275" y="381"/>
                  </a:lnTo>
                  <a:lnTo>
                    <a:pt x="275" y="381"/>
                  </a:lnTo>
                  <a:lnTo>
                    <a:pt x="269" y="373"/>
                  </a:lnTo>
                  <a:lnTo>
                    <a:pt x="263" y="364"/>
                  </a:lnTo>
                  <a:lnTo>
                    <a:pt x="261" y="356"/>
                  </a:lnTo>
                  <a:lnTo>
                    <a:pt x="260" y="346"/>
                  </a:lnTo>
                  <a:lnTo>
                    <a:pt x="261" y="337"/>
                  </a:lnTo>
                  <a:lnTo>
                    <a:pt x="263" y="328"/>
                  </a:lnTo>
                  <a:lnTo>
                    <a:pt x="269" y="319"/>
                  </a:lnTo>
                  <a:lnTo>
                    <a:pt x="275" y="312"/>
                  </a:lnTo>
                  <a:lnTo>
                    <a:pt x="275" y="312"/>
                  </a:lnTo>
                  <a:close/>
                  <a:moveTo>
                    <a:pt x="1229" y="1188"/>
                  </a:moveTo>
                  <a:lnTo>
                    <a:pt x="1229" y="1188"/>
                  </a:lnTo>
                  <a:lnTo>
                    <a:pt x="1203" y="1210"/>
                  </a:lnTo>
                  <a:lnTo>
                    <a:pt x="1177" y="1231"/>
                  </a:lnTo>
                  <a:lnTo>
                    <a:pt x="1150" y="1251"/>
                  </a:lnTo>
                  <a:lnTo>
                    <a:pt x="1122" y="1269"/>
                  </a:lnTo>
                  <a:lnTo>
                    <a:pt x="1093" y="1286"/>
                  </a:lnTo>
                  <a:lnTo>
                    <a:pt x="1063" y="1301"/>
                  </a:lnTo>
                  <a:lnTo>
                    <a:pt x="1031" y="1315"/>
                  </a:lnTo>
                  <a:lnTo>
                    <a:pt x="999" y="1327"/>
                  </a:lnTo>
                  <a:lnTo>
                    <a:pt x="999" y="1327"/>
                  </a:lnTo>
                  <a:lnTo>
                    <a:pt x="990" y="1329"/>
                  </a:lnTo>
                  <a:lnTo>
                    <a:pt x="980" y="1330"/>
                  </a:lnTo>
                  <a:lnTo>
                    <a:pt x="969" y="1329"/>
                  </a:lnTo>
                  <a:lnTo>
                    <a:pt x="960" y="1326"/>
                  </a:lnTo>
                  <a:lnTo>
                    <a:pt x="951" y="1322"/>
                  </a:lnTo>
                  <a:lnTo>
                    <a:pt x="943" y="1316"/>
                  </a:lnTo>
                  <a:lnTo>
                    <a:pt x="937" y="1309"/>
                  </a:lnTo>
                  <a:lnTo>
                    <a:pt x="931" y="1300"/>
                  </a:lnTo>
                  <a:lnTo>
                    <a:pt x="931" y="1300"/>
                  </a:lnTo>
                  <a:lnTo>
                    <a:pt x="929" y="1290"/>
                  </a:lnTo>
                  <a:lnTo>
                    <a:pt x="928" y="1280"/>
                  </a:lnTo>
                  <a:lnTo>
                    <a:pt x="929" y="1271"/>
                  </a:lnTo>
                  <a:lnTo>
                    <a:pt x="932" y="1263"/>
                  </a:lnTo>
                  <a:lnTo>
                    <a:pt x="937" y="1254"/>
                  </a:lnTo>
                  <a:lnTo>
                    <a:pt x="943" y="1247"/>
                  </a:lnTo>
                  <a:lnTo>
                    <a:pt x="952" y="1241"/>
                  </a:lnTo>
                  <a:lnTo>
                    <a:pt x="961" y="1236"/>
                  </a:lnTo>
                  <a:lnTo>
                    <a:pt x="961" y="1236"/>
                  </a:lnTo>
                  <a:lnTo>
                    <a:pt x="988" y="1225"/>
                  </a:lnTo>
                  <a:lnTo>
                    <a:pt x="1014" y="1214"/>
                  </a:lnTo>
                  <a:lnTo>
                    <a:pt x="1039" y="1201"/>
                  </a:lnTo>
                  <a:lnTo>
                    <a:pt x="1064" y="1187"/>
                  </a:lnTo>
                  <a:lnTo>
                    <a:pt x="1087" y="1172"/>
                  </a:lnTo>
                  <a:lnTo>
                    <a:pt x="1110" y="1155"/>
                  </a:lnTo>
                  <a:lnTo>
                    <a:pt x="1132" y="1138"/>
                  </a:lnTo>
                  <a:lnTo>
                    <a:pt x="1154" y="1119"/>
                  </a:lnTo>
                  <a:lnTo>
                    <a:pt x="1154" y="1119"/>
                  </a:lnTo>
                  <a:lnTo>
                    <a:pt x="1162" y="1114"/>
                  </a:lnTo>
                  <a:lnTo>
                    <a:pt x="1172" y="1108"/>
                  </a:lnTo>
                  <a:lnTo>
                    <a:pt x="1181" y="1106"/>
                  </a:lnTo>
                  <a:lnTo>
                    <a:pt x="1191" y="1105"/>
                  </a:lnTo>
                  <a:lnTo>
                    <a:pt x="1201" y="1106"/>
                  </a:lnTo>
                  <a:lnTo>
                    <a:pt x="1211" y="1108"/>
                  </a:lnTo>
                  <a:lnTo>
                    <a:pt x="1220" y="1114"/>
                  </a:lnTo>
                  <a:lnTo>
                    <a:pt x="1229" y="1119"/>
                  </a:lnTo>
                  <a:lnTo>
                    <a:pt x="1229" y="1119"/>
                  </a:lnTo>
                  <a:lnTo>
                    <a:pt x="1235" y="1127"/>
                  </a:lnTo>
                  <a:lnTo>
                    <a:pt x="1240" y="1136"/>
                  </a:lnTo>
                  <a:lnTo>
                    <a:pt x="1243" y="1144"/>
                  </a:lnTo>
                  <a:lnTo>
                    <a:pt x="1244" y="1154"/>
                  </a:lnTo>
                  <a:lnTo>
                    <a:pt x="1243" y="1163"/>
                  </a:lnTo>
                  <a:lnTo>
                    <a:pt x="1240" y="1173"/>
                  </a:lnTo>
                  <a:lnTo>
                    <a:pt x="1235" y="1181"/>
                  </a:lnTo>
                  <a:lnTo>
                    <a:pt x="1229" y="1188"/>
                  </a:lnTo>
                  <a:lnTo>
                    <a:pt x="1229" y="1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70891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latform (Generic) Title Slid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241604" y="224287"/>
            <a:ext cx="9474270" cy="64094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lvl="0" indent="-342840" defTabSz="914240" eaLnBrk="1" latinLnBrk="0" hangingPunct="1">
              <a:buFont typeface="Arial" pitchFamily="34" charset="0"/>
              <a:buChar char="•"/>
            </a:pPr>
            <a:endParaRPr lang="en-US"/>
          </a:p>
        </p:txBody>
      </p:sp>
      <p:sp>
        <p:nvSpPr>
          <p:cNvPr id="32" name="Rectangle 31"/>
          <p:cNvSpPr/>
          <p:nvPr userDrawn="1"/>
        </p:nvSpPr>
        <p:spPr>
          <a:xfrm>
            <a:off x="9932897" y="0"/>
            <a:ext cx="23547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0" name="Text Placeholder 11"/>
          <p:cNvSpPr>
            <a:spLocks noGrp="1"/>
          </p:cNvSpPr>
          <p:nvPr>
            <p:ph type="body" sz="quarter" idx="11"/>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bg1"/>
                </a:solidFill>
                <a:latin typeface="Salesforce Sans Thin" panose="020B0205020202020203" pitchFamily="34" charset="0"/>
              </a:defRPr>
            </a:lvl1pPr>
            <a:lvl2pPr marL="4763" indent="0">
              <a:buNone/>
              <a:defRPr>
                <a:solidFill>
                  <a:schemeClr val="bg1"/>
                </a:solidFill>
              </a:defRPr>
            </a:lvl2pPr>
          </a:lstStyle>
          <a:p>
            <a:pPr lvl="0"/>
            <a:r>
              <a:rPr lang="en-US" dirty="0"/>
              <a:t>Click to edit Master text styles</a:t>
            </a:r>
          </a:p>
          <a:p>
            <a:pPr lvl="1"/>
            <a:r>
              <a:rPr lang="en-US" dirty="0"/>
              <a:t>Second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r="62524"/>
          <a:stretch/>
        </p:blipFill>
        <p:spPr>
          <a:xfrm>
            <a:off x="389510" y="414223"/>
            <a:ext cx="1060107" cy="700162"/>
          </a:xfrm>
          <a:prstGeom prst="rect">
            <a:avLst/>
          </a:prstGeom>
        </p:spPr>
      </p:pic>
      <p:sp>
        <p:nvSpPr>
          <p:cNvPr id="13" name="Text Box 13"/>
          <p:cNvSpPr txBox="1">
            <a:spLocks noChangeArrowheads="1"/>
          </p:cNvSpPr>
          <p:nvPr userDrawn="1"/>
        </p:nvSpPr>
        <p:spPr bwMode="gray">
          <a:xfrm>
            <a:off x="10019978" y="6133027"/>
            <a:ext cx="2172022" cy="707870"/>
          </a:xfrm>
          <a:prstGeom prst="rect">
            <a:avLst/>
          </a:prstGeom>
          <a:noFill/>
          <a:ln w="9525">
            <a:noFill/>
            <a:miter lim="800000"/>
            <a:headEnd/>
            <a:tailEnd/>
          </a:ln>
          <a:effectLst/>
        </p:spPr>
        <p:txBody>
          <a:bodyPr wrap="square" lIns="91424" tIns="45712" rIns="91424" bIns="45712">
            <a:spAutoFit/>
          </a:bodyPr>
          <a:lstStyle/>
          <a:p>
            <a:pPr algn="l"/>
            <a:r>
              <a:rPr lang="fr-FR" sz="800" dirty="0">
                <a:solidFill>
                  <a:schemeClr val="tx2"/>
                </a:solidFill>
                <a:latin typeface="+mn-lt"/>
              </a:rPr>
              <a:t>www.salesforce.com/training</a:t>
            </a:r>
          </a:p>
          <a:p>
            <a:pPr marL="0" marR="0" indent="0" algn="l" defTabSz="914240" rtl="0" eaLnBrk="1" fontAlgn="auto" latinLnBrk="0" hangingPunct="1">
              <a:lnSpc>
                <a:spcPct val="100000"/>
              </a:lnSpc>
              <a:spcBef>
                <a:spcPts val="0"/>
              </a:spcBef>
              <a:spcAft>
                <a:spcPts val="0"/>
              </a:spcAft>
              <a:buClrTx/>
              <a:buSzTx/>
              <a:buFontTx/>
              <a:buNone/>
              <a:tabLst/>
              <a:defRPr/>
            </a:pPr>
            <a:r>
              <a:rPr lang="fr-FR" sz="800" dirty="0">
                <a:solidFill>
                  <a:schemeClr val="tx2"/>
                </a:solidFill>
                <a:latin typeface="+mn-lt"/>
              </a:rPr>
              <a:t>© Copyright 2017 salesforce.com, inc.  </a:t>
            </a:r>
          </a:p>
          <a:p>
            <a:pPr marL="0" marR="0" indent="0" algn="l" defTabSz="914240" rtl="0" eaLnBrk="1" fontAlgn="auto" latinLnBrk="0" hangingPunct="1">
              <a:lnSpc>
                <a:spcPct val="100000"/>
              </a:lnSpc>
              <a:spcBef>
                <a:spcPts val="0"/>
              </a:spcBef>
              <a:spcAft>
                <a:spcPts val="0"/>
              </a:spcAft>
              <a:buClrTx/>
              <a:buSzTx/>
              <a:buFontTx/>
              <a:buNone/>
              <a:tabLst/>
              <a:defRPr/>
            </a:pPr>
            <a:r>
              <a:rPr lang="fr-FR" sz="800" dirty="0">
                <a:solidFill>
                  <a:schemeClr val="tx2"/>
                </a:solidFill>
                <a:latin typeface="+mn-lt"/>
              </a:rPr>
              <a:t> </a:t>
            </a:r>
            <a:r>
              <a:rPr lang="fr-FR" sz="800" kern="1200" dirty="0">
                <a:solidFill>
                  <a:schemeClr val="tx2"/>
                </a:solidFill>
                <a:latin typeface="+mn-lt"/>
                <a:ea typeface="+mn-ea"/>
                <a:cs typeface="+mn-cs"/>
              </a:rPr>
              <a:t>Tous droits réservés. Les autres marques appartiennent à leurs propriétaires respectifs.</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51181" y="138101"/>
            <a:ext cx="374682" cy="374584"/>
          </a:xfrm>
          <a:prstGeom prst="rect">
            <a:avLst/>
          </a:prstGeom>
        </p:spPr>
      </p:pic>
      <p:sp>
        <p:nvSpPr>
          <p:cNvPr id="15" name="TextBox 14"/>
          <p:cNvSpPr txBox="1"/>
          <p:nvPr userDrawn="1"/>
        </p:nvSpPr>
        <p:spPr bwMode="gray">
          <a:xfrm>
            <a:off x="10632264" y="169069"/>
            <a:ext cx="1240083" cy="307776"/>
          </a:xfrm>
          <a:prstGeom prst="rect">
            <a:avLst/>
          </a:prstGeom>
          <a:noFill/>
        </p:spPr>
        <p:txBody>
          <a:bodyPr wrap="none" lIns="121899" tIns="60949" rIns="121899" bIns="60949" rtlCol="0">
            <a:spAutoFit/>
          </a:bodyPr>
          <a:lstStyle/>
          <a:p>
            <a:r>
              <a:rPr lang="fr-FR" sz="1200" dirty="0">
                <a:solidFill>
                  <a:schemeClr val="tx2"/>
                </a:solidFill>
                <a:latin typeface="+mn-lt"/>
              </a:rPr>
              <a:t>@SalesforceU</a:t>
            </a:r>
          </a:p>
        </p:txBody>
      </p:sp>
    </p:spTree>
    <p:custDataLst>
      <p:tags r:id="rId1"/>
    </p:custDataLst>
    <p:extLst>
      <p:ext uri="{BB962C8B-B14F-4D97-AF65-F5344CB8AC3E}">
        <p14:creationId xmlns:p14="http://schemas.microsoft.com/office/powerpoint/2010/main" val="23607332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6" name="Content Placeholder 2"/>
          <p:cNvSpPr>
            <a:spLocks noGrp="1"/>
          </p:cNvSpPr>
          <p:nvPr>
            <p:ph idx="1"/>
          </p:nvPr>
        </p:nvSpPr>
        <p:spPr>
          <a:xfrm>
            <a:off x="114301" y="2871789"/>
            <a:ext cx="11955462" cy="3917740"/>
          </a:xfrm>
        </p:spPr>
        <p:txBody>
          <a:bodyPr/>
          <a:lstStyle>
            <a:lvl1pPr>
              <a:lnSpc>
                <a:spcPct val="95000"/>
              </a:lnSpc>
              <a:spcBef>
                <a:spcPts val="0"/>
              </a:spcBef>
              <a:defRPr b="1">
                <a:solidFill>
                  <a:schemeClr val="tx1"/>
                </a:solidFill>
              </a:defRPr>
            </a:lvl1pPr>
            <a:lvl2pPr marL="461353" indent="-461353">
              <a:lnSpc>
                <a:spcPct val="95000"/>
              </a:lnSpc>
              <a:spcBef>
                <a:spcPts val="300"/>
              </a:spcBef>
              <a:buFont typeface="+mj-lt"/>
              <a:buAutoNum type="arabicPeriod"/>
              <a:defRPr>
                <a:solidFill>
                  <a:schemeClr val="tx1"/>
                </a:solidFill>
                <a:latin typeface="Salesforce Sans" panose="020B0505020202020203" pitchFamily="34" charset="0"/>
                <a:cs typeface="Arial" pitchFamily="34" charset="0"/>
              </a:defRPr>
            </a:lvl2pPr>
            <a:lvl3pPr marL="766099" indent="-304747">
              <a:lnSpc>
                <a:spcPct val="95000"/>
              </a:lnSpc>
              <a:spcBef>
                <a:spcPts val="30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95000"/>
              </a:lnSpc>
              <a:spcBef>
                <a:spcPts val="300"/>
              </a:spcBef>
              <a:buFont typeface="Arial" panose="020B0604020202020204" pitchFamily="34" charset="0"/>
              <a:buChar char="‒"/>
              <a:defRPr>
                <a:solidFill>
                  <a:schemeClr val="tx1"/>
                </a:solidFill>
                <a:latin typeface="Salesforce Sans" panose="020B0505020202020203" pitchFamily="34" charset="0"/>
                <a:cs typeface="Arial" pitchFamily="34" charset="0"/>
              </a:defRPr>
            </a:lvl4pPr>
            <a:lvl5pPr marL="1214754" indent="-300514">
              <a:lnSpc>
                <a:spcPct val="95000"/>
              </a:lnSpc>
              <a:spcBef>
                <a:spcPts val="300"/>
              </a:spcBef>
              <a:buFont typeface="Arial" pitchFamily="34" charset="0"/>
              <a:buChar char="•"/>
              <a:defRPr>
                <a:solidFill>
                  <a:schemeClr val="tx1"/>
                </a:solidFill>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5" y="758825"/>
            <a:ext cx="12192000" cy="1970088"/>
          </a:xfrm>
          <a:solidFill>
            <a:schemeClr val="tx2">
              <a:lumMod val="20000"/>
              <a:lumOff val="80000"/>
            </a:schemeClr>
          </a:solidFill>
          <a:ln>
            <a:noFill/>
          </a:ln>
        </p:spPr>
        <p:txBody>
          <a:bodyPr lIns="182848" tIns="91424" rIns="182848" bIns="91424"/>
          <a:lstStyle>
            <a:lvl1pPr>
              <a:lnSpc>
                <a:spcPct val="95000"/>
              </a:lnSpc>
              <a:spcBef>
                <a:spcPts val="0"/>
              </a:spcBef>
              <a:defRPr b="1">
                <a:solidFill>
                  <a:schemeClr val="tx2"/>
                </a:solidFill>
                <a:effectLst/>
              </a:defRPr>
            </a:lvl1pPr>
            <a:lvl2pPr marL="0" indent="0">
              <a:lnSpc>
                <a:spcPct val="95000"/>
              </a:lnSpc>
              <a:spcBef>
                <a:spcPts val="0"/>
              </a:spcBef>
              <a:buNone/>
              <a:defRPr>
                <a:solidFill>
                  <a:schemeClr val="tx2"/>
                </a:solidFill>
                <a:effectLst/>
                <a:latin typeface="Salesforce Sans" panose="020B0505020202020203" pitchFamily="34" charset="0"/>
                <a:cs typeface="Arial" pitchFamily="34" charset="0"/>
              </a:defRPr>
            </a:lvl2pPr>
            <a:lvl3pPr marL="231775" indent="-227013">
              <a:lnSpc>
                <a:spcPct val="95000"/>
              </a:lnSpc>
              <a:spcBef>
                <a:spcPts val="0"/>
              </a:spcBef>
              <a:buFont typeface="Wingdings" panose="05000000000000000000" pitchFamily="2" charset="2"/>
              <a:buChar char="§"/>
              <a:defRPr>
                <a:solidFill>
                  <a:schemeClr val="tx2"/>
                </a:solidFill>
                <a:effectLst/>
                <a:latin typeface="Salesforce Sans" panose="020B0505020202020203" pitchFamily="34" charset="0"/>
                <a:cs typeface="Arial" pitchFamily="34" charset="0"/>
              </a:defRPr>
            </a:lvl3pPr>
            <a:lvl4pPr marL="452438" indent="-227013">
              <a:lnSpc>
                <a:spcPct val="95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4pPr>
            <a:lvl5pPr>
              <a:lnSpc>
                <a:spcPct val="95000"/>
              </a:lnSpc>
              <a:spcBef>
                <a:spcPts val="0"/>
              </a:spcBef>
              <a:buFont typeface="Arial" pitchFamily="34" charset="0"/>
              <a:buChar char="–"/>
              <a:defRPr>
                <a:solidFill>
                  <a:schemeClr val="tx2"/>
                </a:solidFill>
                <a:effectLst/>
                <a:latin typeface="Arial"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2"/>
          <p:cNvSpPr>
            <a:spLocks noGrp="1"/>
          </p:cNvSpPr>
          <p:nvPr>
            <p:ph idx="10" hasCustomPrompt="1"/>
          </p:nvPr>
        </p:nvSpPr>
        <p:spPr>
          <a:xfrm>
            <a:off x="8169870" y="759235"/>
            <a:ext cx="4022136"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a:t>Type in Time Here (format: 30 Minutes)</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4137" y="273137"/>
            <a:ext cx="649036" cy="417094"/>
          </a:xfrm>
          <a:prstGeom prst="rect">
            <a:avLst/>
          </a:prstGeom>
        </p:spPr>
      </p:pic>
      <p:sp>
        <p:nvSpPr>
          <p:cNvPr id="3" name="Text Placeholder 2"/>
          <p:cNvSpPr>
            <a:spLocks noGrp="1"/>
          </p:cNvSpPr>
          <p:nvPr>
            <p:ph type="body" sz="quarter" idx="12" hasCustomPrompt="1"/>
          </p:nvPr>
        </p:nvSpPr>
        <p:spPr bwMode="white">
          <a:xfrm>
            <a:off x="0" y="3"/>
            <a:ext cx="1194319"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a:t>Exer</a:t>
            </a:r>
            <a:r>
              <a:rPr lang="en-US" dirty="0"/>
              <a:t>. type</a:t>
            </a:r>
          </a:p>
        </p:txBody>
      </p:sp>
      <p:sp>
        <p:nvSpPr>
          <p:cNvPr id="2" name="Title 1"/>
          <p:cNvSpPr>
            <a:spLocks noGrp="1"/>
          </p:cNvSpPr>
          <p:nvPr>
            <p:ph type="title"/>
          </p:nvPr>
        </p:nvSpPr>
        <p:spPr>
          <a:xfrm>
            <a:off x="1179320" y="5"/>
            <a:ext cx="8819258" cy="746975"/>
          </a:xfrm>
        </p:spPr>
        <p:txBody>
          <a:bodyPr/>
          <a:lstStyle/>
          <a:p>
            <a:r>
              <a:rPr lang="en-US" dirty="0"/>
              <a:t>Click to edit Master title style</a:t>
            </a:r>
          </a:p>
        </p:txBody>
      </p:sp>
      <p:sp>
        <p:nvSpPr>
          <p:cNvPr id="4" name="Slide Number Placeholder 3"/>
          <p:cNvSpPr>
            <a:spLocks noGrp="1"/>
          </p:cNvSpPr>
          <p:nvPr>
            <p:ph type="sldNum" sz="quarter" idx="13"/>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2434650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2 column">
    <p:spTree>
      <p:nvGrpSpPr>
        <p:cNvPr id="1" name=""/>
        <p:cNvGrpSpPr/>
        <p:nvPr/>
      </p:nvGrpSpPr>
      <p:grpSpPr>
        <a:xfrm>
          <a:off x="0" y="0"/>
          <a:ext cx="0" cy="0"/>
          <a:chOff x="0" y="0"/>
          <a:chExt cx="0" cy="0"/>
        </a:xfrm>
      </p:grpSpPr>
      <p:sp>
        <p:nvSpPr>
          <p:cNvPr id="17" name="Content Placeholder 2"/>
          <p:cNvSpPr>
            <a:spLocks noGrp="1"/>
          </p:cNvSpPr>
          <p:nvPr>
            <p:ph idx="11"/>
          </p:nvPr>
        </p:nvSpPr>
        <p:spPr>
          <a:xfrm>
            <a:off x="5" y="758825"/>
            <a:ext cx="12192000" cy="1970088"/>
          </a:xfrm>
          <a:solidFill>
            <a:schemeClr val="tx2">
              <a:lumMod val="20000"/>
              <a:lumOff val="80000"/>
            </a:schemeClr>
          </a:solidFill>
          <a:ln>
            <a:noFill/>
          </a:ln>
        </p:spPr>
        <p:txBody>
          <a:bodyPr lIns="182848" tIns="91424" rIns="182848" bIns="91424"/>
          <a:lstStyle>
            <a:lvl1pPr>
              <a:lnSpc>
                <a:spcPct val="95000"/>
              </a:lnSpc>
              <a:spcBef>
                <a:spcPts val="0"/>
              </a:spcBef>
              <a:defRPr b="1">
                <a:solidFill>
                  <a:schemeClr val="tx2"/>
                </a:solidFill>
                <a:effectLst/>
              </a:defRPr>
            </a:lvl1pPr>
            <a:lvl2pPr marL="0" indent="0">
              <a:lnSpc>
                <a:spcPct val="95000"/>
              </a:lnSpc>
              <a:spcBef>
                <a:spcPts val="0"/>
              </a:spcBef>
              <a:buNone/>
              <a:defRPr>
                <a:solidFill>
                  <a:schemeClr val="tx2"/>
                </a:solidFill>
                <a:effectLst/>
                <a:latin typeface="Salesforce Sans" panose="020B0505020202020203" pitchFamily="34" charset="0"/>
                <a:cs typeface="Arial" pitchFamily="34" charset="0"/>
              </a:defRPr>
            </a:lvl2pPr>
            <a:lvl3pPr marL="231775" indent="-227013">
              <a:lnSpc>
                <a:spcPct val="95000"/>
              </a:lnSpc>
              <a:spcBef>
                <a:spcPts val="0"/>
              </a:spcBef>
              <a:buFont typeface="Wingdings" panose="05000000000000000000" pitchFamily="2" charset="2"/>
              <a:buChar char="§"/>
              <a:defRPr>
                <a:solidFill>
                  <a:schemeClr val="tx2"/>
                </a:solidFill>
                <a:effectLst/>
                <a:latin typeface="Salesforce Sans" panose="020B0505020202020203" pitchFamily="34" charset="0"/>
                <a:cs typeface="Arial" pitchFamily="34" charset="0"/>
              </a:defRPr>
            </a:lvl3pPr>
            <a:lvl4pPr marL="452438" indent="-227013">
              <a:lnSpc>
                <a:spcPct val="95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4pPr>
            <a:lvl5pPr>
              <a:lnSpc>
                <a:spcPct val="95000"/>
              </a:lnSpc>
              <a:spcBef>
                <a:spcPts val="0"/>
              </a:spcBef>
              <a:buFont typeface="Arial" pitchFamily="34" charset="0"/>
              <a:buChar char="–"/>
              <a:defRPr>
                <a:solidFill>
                  <a:schemeClr val="tx2"/>
                </a:solidFill>
                <a:effectLst/>
                <a:latin typeface="Arial"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hasCustomPrompt="1"/>
          </p:nvPr>
        </p:nvSpPr>
        <p:spPr>
          <a:xfrm>
            <a:off x="114302" y="2846439"/>
            <a:ext cx="4225916" cy="3943090"/>
          </a:xfrm>
        </p:spPr>
        <p:txBody>
          <a:bodyPr/>
          <a:lstStyle>
            <a:lvl1pPr>
              <a:lnSpc>
                <a:spcPct val="95000"/>
              </a:lnSpc>
              <a:spcBef>
                <a:spcPts val="0"/>
              </a:spcBef>
              <a:spcAft>
                <a:spcPts val="600"/>
              </a:spcAft>
              <a:defRPr b="1">
                <a:solidFill>
                  <a:schemeClr val="tx1"/>
                </a:solidFill>
              </a:defRPr>
            </a:lvl1pPr>
            <a:lvl2pPr marL="0" indent="0">
              <a:lnSpc>
                <a:spcPct val="100000"/>
              </a:lnSpc>
              <a:spcBef>
                <a:spcPts val="300"/>
              </a:spcBef>
              <a:buFont typeface="+mj-lt"/>
              <a:buNone/>
              <a:defRPr>
                <a:solidFill>
                  <a:schemeClr val="tx1"/>
                </a:solidFill>
                <a:latin typeface="Salesforce Sans" panose="020B0505020202020203" pitchFamily="34" charset="0"/>
                <a:cs typeface="Arial" pitchFamily="34" charset="0"/>
              </a:defRPr>
            </a:lvl2pPr>
            <a:lvl3pPr marL="457200" indent="-223838">
              <a:lnSpc>
                <a:spcPct val="100000"/>
              </a:lnSpc>
              <a:spcBef>
                <a:spcPts val="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100000"/>
              </a:lnSpc>
              <a:spcBef>
                <a:spcPts val="0"/>
              </a:spcBef>
              <a:buFont typeface="Arial" panose="020B0604020202020204" pitchFamily="34" charset="0"/>
              <a:buChar char="‒"/>
              <a:defRPr>
                <a:solidFill>
                  <a:schemeClr val="tx1"/>
                </a:solidFill>
                <a:latin typeface="Arial" pitchFamily="34" charset="0"/>
                <a:cs typeface="Arial" pitchFamily="34" charset="0"/>
              </a:defRPr>
            </a:lvl4pPr>
            <a:lvl5pPr marL="1214754" indent="-300514">
              <a:lnSpc>
                <a:spcPct val="100000"/>
              </a:lnSpc>
              <a:spcBef>
                <a:spcPts val="0"/>
              </a:spcBef>
              <a:buFont typeface="Arial" pitchFamily="34" charset="0"/>
              <a:buChar char="•"/>
              <a:defRPr>
                <a:solidFill>
                  <a:schemeClr val="tx1"/>
                </a:solidFill>
                <a:latin typeface="Arial"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 (Goal)</a:t>
            </a:r>
          </a:p>
          <a:p>
            <a:pPr lvl="1"/>
            <a:r>
              <a:rPr lang="en-US" dirty="0"/>
              <a:t>Second level</a:t>
            </a:r>
          </a:p>
          <a:p>
            <a:pPr lvl="2"/>
            <a:r>
              <a:rPr lang="en-US" dirty="0"/>
              <a:t>Third level</a:t>
            </a:r>
          </a:p>
        </p:txBody>
      </p:sp>
      <p:sp>
        <p:nvSpPr>
          <p:cNvPr id="14" name="Content Placeholder 2"/>
          <p:cNvSpPr>
            <a:spLocks noGrp="1"/>
          </p:cNvSpPr>
          <p:nvPr>
            <p:ph idx="10" hasCustomPrompt="1"/>
          </p:nvPr>
        </p:nvSpPr>
        <p:spPr>
          <a:xfrm>
            <a:off x="8110943" y="759235"/>
            <a:ext cx="4081059"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a:t>Type in Time Here (format: 30 Minutes)</a:t>
            </a:r>
          </a:p>
        </p:txBody>
      </p:sp>
      <p:sp>
        <p:nvSpPr>
          <p:cNvPr id="9" name="Content Placeholder 2"/>
          <p:cNvSpPr>
            <a:spLocks noGrp="1"/>
          </p:cNvSpPr>
          <p:nvPr>
            <p:ph idx="13" hasCustomPrompt="1"/>
          </p:nvPr>
        </p:nvSpPr>
        <p:spPr>
          <a:xfrm>
            <a:off x="4494785" y="2852190"/>
            <a:ext cx="7593971" cy="3943090"/>
          </a:xfrm>
        </p:spPr>
        <p:txBody>
          <a:bodyPr/>
          <a:lstStyle>
            <a:lvl1pPr>
              <a:lnSpc>
                <a:spcPct val="95000"/>
              </a:lnSpc>
              <a:spcBef>
                <a:spcPts val="0"/>
              </a:spcBef>
              <a:spcAft>
                <a:spcPts val="600"/>
              </a:spcAft>
              <a:defRPr b="1">
                <a:solidFill>
                  <a:schemeClr val="tx1"/>
                </a:solidFill>
              </a:defRPr>
            </a:lvl1pPr>
            <a:lvl2pPr marL="461353" indent="-461353">
              <a:lnSpc>
                <a:spcPct val="100000"/>
              </a:lnSpc>
              <a:spcBef>
                <a:spcPts val="300"/>
              </a:spcBef>
              <a:buFont typeface="+mj-lt"/>
              <a:buAutoNum type="arabicPeriod"/>
              <a:defRPr>
                <a:solidFill>
                  <a:schemeClr val="tx1"/>
                </a:solidFill>
                <a:latin typeface="Salesforce Sans" panose="020B0505020202020203" pitchFamily="34" charset="0"/>
                <a:cs typeface="Arial" pitchFamily="34" charset="0"/>
              </a:defRPr>
            </a:lvl2pPr>
            <a:lvl3pPr marL="766099" indent="-304747">
              <a:lnSpc>
                <a:spcPct val="100000"/>
              </a:lnSpc>
              <a:spcBef>
                <a:spcPts val="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100000"/>
              </a:lnSpc>
              <a:spcBef>
                <a:spcPts val="0"/>
              </a:spcBef>
              <a:buFont typeface="Arial" panose="020B0604020202020204" pitchFamily="34" charset="0"/>
              <a:buChar char="‒"/>
              <a:defRPr>
                <a:solidFill>
                  <a:schemeClr val="tx1"/>
                </a:solidFill>
                <a:latin typeface="Salesforce Sans" panose="020B0505020202020203" pitchFamily="34" charset="0"/>
                <a:cs typeface="Arial" pitchFamily="34" charset="0"/>
              </a:defRPr>
            </a:lvl4pPr>
            <a:lvl5pPr marL="1214754" indent="-300514">
              <a:lnSpc>
                <a:spcPct val="100000"/>
              </a:lnSpc>
              <a:spcBef>
                <a:spcPts val="0"/>
              </a:spcBef>
              <a:buFont typeface="Arial" pitchFamily="34" charset="0"/>
              <a:buChar char="•"/>
              <a:defRPr>
                <a:solidFill>
                  <a:schemeClr val="tx1"/>
                </a:solidFill>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 (Tasks)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812A5277-1DB9-460F-9A21-B857ABB32666}" type="slidenum">
              <a:rPr lang="en-US" smtClean="0"/>
              <a:pPr/>
              <a:t>‹#›</a:t>
            </a:fld>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4137" y="273137"/>
            <a:ext cx="649036" cy="417094"/>
          </a:xfrm>
          <a:prstGeom prst="rect">
            <a:avLst/>
          </a:prstGeom>
        </p:spPr>
      </p:pic>
      <p:sp>
        <p:nvSpPr>
          <p:cNvPr id="12" name="Text Placeholder 2"/>
          <p:cNvSpPr>
            <a:spLocks noGrp="1"/>
          </p:cNvSpPr>
          <p:nvPr>
            <p:ph type="body" sz="quarter" idx="12" hasCustomPrompt="1"/>
          </p:nvPr>
        </p:nvSpPr>
        <p:spPr bwMode="white">
          <a:xfrm>
            <a:off x="0" y="3"/>
            <a:ext cx="1194319"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a:t>Exer</a:t>
            </a:r>
            <a:r>
              <a:rPr lang="en-US" dirty="0"/>
              <a:t>. type</a:t>
            </a:r>
          </a:p>
        </p:txBody>
      </p:sp>
      <p:sp>
        <p:nvSpPr>
          <p:cNvPr id="15" name="Title 1"/>
          <p:cNvSpPr>
            <a:spLocks noGrp="1"/>
          </p:cNvSpPr>
          <p:nvPr>
            <p:ph type="title"/>
          </p:nvPr>
        </p:nvSpPr>
        <p:spPr>
          <a:xfrm>
            <a:off x="1179320" y="5"/>
            <a:ext cx="8819258" cy="746975"/>
          </a:xfrm>
        </p:spPr>
        <p:txBody>
          <a:bodyPr/>
          <a:lstStyle/>
          <a:p>
            <a:r>
              <a:rPr lang="en-US" dirty="0"/>
              <a:t>Click to edit Master title style</a:t>
            </a:r>
          </a:p>
        </p:txBody>
      </p:sp>
    </p:spTree>
    <p:custDataLst>
      <p:tags r:id="rId1"/>
    </p:custDataLst>
    <p:extLst>
      <p:ext uri="{BB962C8B-B14F-4D97-AF65-F5344CB8AC3E}">
        <p14:creationId xmlns:p14="http://schemas.microsoft.com/office/powerpoint/2010/main" val="8445440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5"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0"/>
          </p:nvPr>
        </p:nvSpPr>
        <p:spPr/>
        <p:txBody>
          <a:bodyPr/>
          <a:lstStyle/>
          <a:p>
            <a:fld id="{812A5277-1DB9-460F-9A21-B857ABB32666}" type="slidenum">
              <a:rPr lang="en-US" smtClean="0"/>
              <a:pPr/>
              <a:t>‹#›</a:t>
            </a:fld>
            <a:endParaRPr lang="en-US" dirty="0"/>
          </a:p>
        </p:txBody>
      </p:sp>
      <p:grpSp>
        <p:nvGrpSpPr>
          <p:cNvPr id="12" name="Group 4"/>
          <p:cNvGrpSpPr>
            <a:grpSpLocks noChangeAspect="1"/>
          </p:cNvGrpSpPr>
          <p:nvPr userDrawn="1"/>
        </p:nvGrpSpPr>
        <p:grpSpPr bwMode="auto">
          <a:xfrm>
            <a:off x="172293" y="215660"/>
            <a:ext cx="450242" cy="370938"/>
            <a:chOff x="34" y="107"/>
            <a:chExt cx="352" cy="290"/>
          </a:xfrm>
        </p:grpSpPr>
        <p:sp>
          <p:nvSpPr>
            <p:cNvPr id="13" name="Freeform 7"/>
            <p:cNvSpPr>
              <a:spLocks/>
            </p:cNvSpPr>
            <p:nvPr userDrawn="1"/>
          </p:nvSpPr>
          <p:spPr bwMode="auto">
            <a:xfrm>
              <a:off x="34" y="107"/>
              <a:ext cx="272" cy="290"/>
            </a:xfrm>
            <a:custGeom>
              <a:avLst/>
              <a:gdLst>
                <a:gd name="T0" fmla="*/ 563 w 1358"/>
                <a:gd name="T1" fmla="*/ 12 h 1448"/>
                <a:gd name="T2" fmla="*/ 370 w 1358"/>
                <a:gd name="T3" fmla="*/ 68 h 1448"/>
                <a:gd name="T4" fmla="*/ 207 w 1358"/>
                <a:gd name="T5" fmla="*/ 165 h 1448"/>
                <a:gd name="T6" fmla="*/ 85 w 1358"/>
                <a:gd name="T7" fmla="*/ 294 h 1448"/>
                <a:gd name="T8" fmla="*/ 15 w 1358"/>
                <a:gd name="T9" fmla="*/ 448 h 1448"/>
                <a:gd name="T10" fmla="*/ 1 w 1358"/>
                <a:gd name="T11" fmla="*/ 587 h 1448"/>
                <a:gd name="T12" fmla="*/ 38 w 1358"/>
                <a:gd name="T13" fmla="*/ 738 h 1448"/>
                <a:gd name="T14" fmla="*/ 123 w 1358"/>
                <a:gd name="T15" fmla="*/ 873 h 1448"/>
                <a:gd name="T16" fmla="*/ 250 w 1358"/>
                <a:gd name="T17" fmla="*/ 985 h 1448"/>
                <a:gd name="T18" fmla="*/ 410 w 1358"/>
                <a:gd name="T19" fmla="*/ 1066 h 1448"/>
                <a:gd name="T20" fmla="*/ 595 w 1358"/>
                <a:gd name="T21" fmla="*/ 1111 h 1448"/>
                <a:gd name="T22" fmla="*/ 622 w 1358"/>
                <a:gd name="T23" fmla="*/ 1165 h 1448"/>
                <a:gd name="T24" fmla="*/ 581 w 1358"/>
                <a:gd name="T25" fmla="*/ 1260 h 1448"/>
                <a:gd name="T26" fmla="*/ 507 w 1358"/>
                <a:gd name="T27" fmla="*/ 1333 h 1448"/>
                <a:gd name="T28" fmla="*/ 446 w 1358"/>
                <a:gd name="T29" fmla="*/ 1367 h 1448"/>
                <a:gd name="T30" fmla="*/ 435 w 1358"/>
                <a:gd name="T31" fmla="*/ 1415 h 1448"/>
                <a:gd name="T32" fmla="*/ 459 w 1358"/>
                <a:gd name="T33" fmla="*/ 1441 h 1448"/>
                <a:gd name="T34" fmla="*/ 479 w 1358"/>
                <a:gd name="T35" fmla="*/ 1446 h 1448"/>
                <a:gd name="T36" fmla="*/ 609 w 1358"/>
                <a:gd name="T37" fmla="*/ 1437 h 1448"/>
                <a:gd name="T38" fmla="*/ 750 w 1358"/>
                <a:gd name="T39" fmla="*/ 1384 h 1448"/>
                <a:gd name="T40" fmla="*/ 870 w 1358"/>
                <a:gd name="T41" fmla="*/ 1289 h 1448"/>
                <a:gd name="T42" fmla="*/ 881 w 1358"/>
                <a:gd name="T43" fmla="*/ 1248 h 1448"/>
                <a:gd name="T44" fmla="*/ 853 w 1358"/>
                <a:gd name="T45" fmla="*/ 1215 h 1448"/>
                <a:gd name="T46" fmla="*/ 810 w 1358"/>
                <a:gd name="T47" fmla="*/ 1221 h 1448"/>
                <a:gd name="T48" fmla="*/ 728 w 1358"/>
                <a:gd name="T49" fmla="*/ 1289 h 1448"/>
                <a:gd name="T50" fmla="*/ 656 w 1358"/>
                <a:gd name="T51" fmla="*/ 1312 h 1448"/>
                <a:gd name="T52" fmla="*/ 712 w 1358"/>
                <a:gd name="T53" fmla="*/ 1185 h 1448"/>
                <a:gd name="T54" fmla="*/ 720 w 1358"/>
                <a:gd name="T55" fmla="*/ 1070 h 1448"/>
                <a:gd name="T56" fmla="*/ 698 w 1358"/>
                <a:gd name="T57" fmla="*/ 1034 h 1448"/>
                <a:gd name="T58" fmla="*/ 670 w 1358"/>
                <a:gd name="T59" fmla="*/ 1028 h 1448"/>
                <a:gd name="T60" fmla="*/ 627 w 1358"/>
                <a:gd name="T61" fmla="*/ 1023 h 1448"/>
                <a:gd name="T62" fmla="*/ 461 w 1358"/>
                <a:gd name="T63" fmla="*/ 988 h 1448"/>
                <a:gd name="T64" fmla="*/ 317 w 1358"/>
                <a:gd name="T65" fmla="*/ 920 h 1448"/>
                <a:gd name="T66" fmla="*/ 202 w 1358"/>
                <a:gd name="T67" fmla="*/ 826 h 1448"/>
                <a:gd name="T68" fmla="*/ 126 w 1358"/>
                <a:gd name="T69" fmla="*/ 711 h 1448"/>
                <a:gd name="T70" fmla="*/ 93 w 1358"/>
                <a:gd name="T71" fmla="*/ 582 h 1448"/>
                <a:gd name="T72" fmla="*/ 105 w 1358"/>
                <a:gd name="T73" fmla="*/ 466 h 1448"/>
                <a:gd name="T74" fmla="*/ 166 w 1358"/>
                <a:gd name="T75" fmla="*/ 338 h 1448"/>
                <a:gd name="T76" fmla="*/ 272 w 1358"/>
                <a:gd name="T77" fmla="*/ 229 h 1448"/>
                <a:gd name="T78" fmla="*/ 413 w 1358"/>
                <a:gd name="T79" fmla="*/ 149 h 1448"/>
                <a:gd name="T80" fmla="*/ 582 w 1358"/>
                <a:gd name="T81" fmla="*/ 102 h 1448"/>
                <a:gd name="T82" fmla="*/ 751 w 1358"/>
                <a:gd name="T83" fmla="*/ 94 h 1448"/>
                <a:gd name="T84" fmla="*/ 1007 w 1358"/>
                <a:gd name="T85" fmla="*/ 154 h 1448"/>
                <a:gd name="T86" fmla="*/ 1192 w 1358"/>
                <a:gd name="T87" fmla="*/ 276 h 1448"/>
                <a:gd name="T88" fmla="*/ 1262 w 1358"/>
                <a:gd name="T89" fmla="*/ 365 h 1448"/>
                <a:gd name="T90" fmla="*/ 1289 w 1358"/>
                <a:gd name="T91" fmla="*/ 399 h 1448"/>
                <a:gd name="T92" fmla="*/ 1323 w 1358"/>
                <a:gd name="T93" fmla="*/ 404 h 1448"/>
                <a:gd name="T94" fmla="*/ 1353 w 1358"/>
                <a:gd name="T95" fmla="*/ 379 h 1448"/>
                <a:gd name="T96" fmla="*/ 1353 w 1358"/>
                <a:gd name="T97" fmla="*/ 337 h 1448"/>
                <a:gd name="T98" fmla="*/ 1276 w 1358"/>
                <a:gd name="T99" fmla="*/ 229 h 1448"/>
                <a:gd name="T100" fmla="*/ 1172 w 1358"/>
                <a:gd name="T101" fmla="*/ 140 h 1448"/>
                <a:gd name="T102" fmla="*/ 1049 w 1358"/>
                <a:gd name="T103" fmla="*/ 71 h 1448"/>
                <a:gd name="T104" fmla="*/ 910 w 1358"/>
                <a:gd name="T105" fmla="*/ 24 h 1448"/>
                <a:gd name="T106" fmla="*/ 757 w 1358"/>
                <a:gd name="T107" fmla="*/ 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8" h="1448">
                  <a:moveTo>
                    <a:pt x="705" y="0"/>
                  </a:moveTo>
                  <a:lnTo>
                    <a:pt x="705" y="0"/>
                  </a:lnTo>
                  <a:lnTo>
                    <a:pt x="670" y="1"/>
                  </a:lnTo>
                  <a:lnTo>
                    <a:pt x="633" y="4"/>
                  </a:lnTo>
                  <a:lnTo>
                    <a:pt x="598" y="7"/>
                  </a:lnTo>
                  <a:lnTo>
                    <a:pt x="563" y="12"/>
                  </a:lnTo>
                  <a:lnTo>
                    <a:pt x="529" y="18"/>
                  </a:lnTo>
                  <a:lnTo>
                    <a:pt x="496" y="26"/>
                  </a:lnTo>
                  <a:lnTo>
                    <a:pt x="463" y="34"/>
                  </a:lnTo>
                  <a:lnTo>
                    <a:pt x="431" y="45"/>
                  </a:lnTo>
                  <a:lnTo>
                    <a:pt x="400" y="56"/>
                  </a:lnTo>
                  <a:lnTo>
                    <a:pt x="370" y="68"/>
                  </a:lnTo>
                  <a:lnTo>
                    <a:pt x="340" y="82"/>
                  </a:lnTo>
                  <a:lnTo>
                    <a:pt x="311" y="96"/>
                  </a:lnTo>
                  <a:lnTo>
                    <a:pt x="284" y="112"/>
                  </a:lnTo>
                  <a:lnTo>
                    <a:pt x="257" y="128"/>
                  </a:lnTo>
                  <a:lnTo>
                    <a:pt x="232" y="146"/>
                  </a:lnTo>
                  <a:lnTo>
                    <a:pt x="207" y="165"/>
                  </a:lnTo>
                  <a:lnTo>
                    <a:pt x="183" y="184"/>
                  </a:lnTo>
                  <a:lnTo>
                    <a:pt x="161" y="204"/>
                  </a:lnTo>
                  <a:lnTo>
                    <a:pt x="140" y="226"/>
                  </a:lnTo>
                  <a:lnTo>
                    <a:pt x="121" y="248"/>
                  </a:lnTo>
                  <a:lnTo>
                    <a:pt x="102" y="270"/>
                  </a:lnTo>
                  <a:lnTo>
                    <a:pt x="85" y="294"/>
                  </a:lnTo>
                  <a:lnTo>
                    <a:pt x="70" y="317"/>
                  </a:lnTo>
                  <a:lnTo>
                    <a:pt x="56" y="343"/>
                  </a:lnTo>
                  <a:lnTo>
                    <a:pt x="43" y="367"/>
                  </a:lnTo>
                  <a:lnTo>
                    <a:pt x="32" y="394"/>
                  </a:lnTo>
                  <a:lnTo>
                    <a:pt x="22" y="420"/>
                  </a:lnTo>
                  <a:lnTo>
                    <a:pt x="15" y="448"/>
                  </a:lnTo>
                  <a:lnTo>
                    <a:pt x="9" y="474"/>
                  </a:lnTo>
                  <a:lnTo>
                    <a:pt x="4" y="502"/>
                  </a:lnTo>
                  <a:lnTo>
                    <a:pt x="1" y="530"/>
                  </a:lnTo>
                  <a:lnTo>
                    <a:pt x="0" y="560"/>
                  </a:lnTo>
                  <a:lnTo>
                    <a:pt x="0" y="560"/>
                  </a:lnTo>
                  <a:lnTo>
                    <a:pt x="1" y="587"/>
                  </a:lnTo>
                  <a:lnTo>
                    <a:pt x="4" y="612"/>
                  </a:lnTo>
                  <a:lnTo>
                    <a:pt x="7" y="638"/>
                  </a:lnTo>
                  <a:lnTo>
                    <a:pt x="12" y="663"/>
                  </a:lnTo>
                  <a:lnTo>
                    <a:pt x="20" y="689"/>
                  </a:lnTo>
                  <a:lnTo>
                    <a:pt x="28" y="713"/>
                  </a:lnTo>
                  <a:lnTo>
                    <a:pt x="38" y="738"/>
                  </a:lnTo>
                  <a:lnTo>
                    <a:pt x="49" y="762"/>
                  </a:lnTo>
                  <a:lnTo>
                    <a:pt x="61" y="785"/>
                  </a:lnTo>
                  <a:lnTo>
                    <a:pt x="74" y="809"/>
                  </a:lnTo>
                  <a:lnTo>
                    <a:pt x="89" y="830"/>
                  </a:lnTo>
                  <a:lnTo>
                    <a:pt x="106" y="852"/>
                  </a:lnTo>
                  <a:lnTo>
                    <a:pt x="123" y="873"/>
                  </a:lnTo>
                  <a:lnTo>
                    <a:pt x="141" y="894"/>
                  </a:lnTo>
                  <a:lnTo>
                    <a:pt x="161" y="913"/>
                  </a:lnTo>
                  <a:lnTo>
                    <a:pt x="182" y="933"/>
                  </a:lnTo>
                  <a:lnTo>
                    <a:pt x="204" y="951"/>
                  </a:lnTo>
                  <a:lnTo>
                    <a:pt x="226" y="968"/>
                  </a:lnTo>
                  <a:lnTo>
                    <a:pt x="250" y="985"/>
                  </a:lnTo>
                  <a:lnTo>
                    <a:pt x="274" y="1001"/>
                  </a:lnTo>
                  <a:lnTo>
                    <a:pt x="300" y="1016"/>
                  </a:lnTo>
                  <a:lnTo>
                    <a:pt x="326" y="1029"/>
                  </a:lnTo>
                  <a:lnTo>
                    <a:pt x="352" y="1043"/>
                  </a:lnTo>
                  <a:lnTo>
                    <a:pt x="381" y="1055"/>
                  </a:lnTo>
                  <a:lnTo>
                    <a:pt x="410" y="1066"/>
                  </a:lnTo>
                  <a:lnTo>
                    <a:pt x="439" y="1077"/>
                  </a:lnTo>
                  <a:lnTo>
                    <a:pt x="470" y="1085"/>
                  </a:lnTo>
                  <a:lnTo>
                    <a:pt x="500" y="1094"/>
                  </a:lnTo>
                  <a:lnTo>
                    <a:pt x="532" y="1101"/>
                  </a:lnTo>
                  <a:lnTo>
                    <a:pt x="563" y="1106"/>
                  </a:lnTo>
                  <a:lnTo>
                    <a:pt x="595" y="1111"/>
                  </a:lnTo>
                  <a:lnTo>
                    <a:pt x="628" y="1115"/>
                  </a:lnTo>
                  <a:lnTo>
                    <a:pt x="628" y="1115"/>
                  </a:lnTo>
                  <a:lnTo>
                    <a:pt x="627" y="1130"/>
                  </a:lnTo>
                  <a:lnTo>
                    <a:pt x="626" y="1146"/>
                  </a:lnTo>
                  <a:lnTo>
                    <a:pt x="626" y="1146"/>
                  </a:lnTo>
                  <a:lnTo>
                    <a:pt x="622" y="1165"/>
                  </a:lnTo>
                  <a:lnTo>
                    <a:pt x="618" y="1182"/>
                  </a:lnTo>
                  <a:lnTo>
                    <a:pt x="612" y="1199"/>
                  </a:lnTo>
                  <a:lnTo>
                    <a:pt x="606" y="1215"/>
                  </a:lnTo>
                  <a:lnTo>
                    <a:pt x="599" y="1230"/>
                  </a:lnTo>
                  <a:lnTo>
                    <a:pt x="590" y="1245"/>
                  </a:lnTo>
                  <a:lnTo>
                    <a:pt x="581" y="1260"/>
                  </a:lnTo>
                  <a:lnTo>
                    <a:pt x="571" y="1273"/>
                  </a:lnTo>
                  <a:lnTo>
                    <a:pt x="560" y="1287"/>
                  </a:lnTo>
                  <a:lnTo>
                    <a:pt x="548" y="1300"/>
                  </a:lnTo>
                  <a:lnTo>
                    <a:pt x="535" y="1311"/>
                  </a:lnTo>
                  <a:lnTo>
                    <a:pt x="522" y="1322"/>
                  </a:lnTo>
                  <a:lnTo>
                    <a:pt x="507" y="1333"/>
                  </a:lnTo>
                  <a:lnTo>
                    <a:pt x="493" y="1341"/>
                  </a:lnTo>
                  <a:lnTo>
                    <a:pt x="477" y="1350"/>
                  </a:lnTo>
                  <a:lnTo>
                    <a:pt x="461" y="1357"/>
                  </a:lnTo>
                  <a:lnTo>
                    <a:pt x="461" y="1357"/>
                  </a:lnTo>
                  <a:lnTo>
                    <a:pt x="453" y="1362"/>
                  </a:lnTo>
                  <a:lnTo>
                    <a:pt x="446" y="1367"/>
                  </a:lnTo>
                  <a:lnTo>
                    <a:pt x="442" y="1373"/>
                  </a:lnTo>
                  <a:lnTo>
                    <a:pt x="437" y="1380"/>
                  </a:lnTo>
                  <a:lnTo>
                    <a:pt x="434" y="1389"/>
                  </a:lnTo>
                  <a:lnTo>
                    <a:pt x="433" y="1398"/>
                  </a:lnTo>
                  <a:lnTo>
                    <a:pt x="433" y="1406"/>
                  </a:lnTo>
                  <a:lnTo>
                    <a:pt x="435" y="1415"/>
                  </a:lnTo>
                  <a:lnTo>
                    <a:pt x="435" y="1415"/>
                  </a:lnTo>
                  <a:lnTo>
                    <a:pt x="438" y="1422"/>
                  </a:lnTo>
                  <a:lnTo>
                    <a:pt x="442" y="1428"/>
                  </a:lnTo>
                  <a:lnTo>
                    <a:pt x="446" y="1433"/>
                  </a:lnTo>
                  <a:lnTo>
                    <a:pt x="453" y="1438"/>
                  </a:lnTo>
                  <a:lnTo>
                    <a:pt x="459" y="1441"/>
                  </a:lnTo>
                  <a:lnTo>
                    <a:pt x="465" y="1444"/>
                  </a:lnTo>
                  <a:lnTo>
                    <a:pt x="472" y="1445"/>
                  </a:lnTo>
                  <a:lnTo>
                    <a:pt x="479" y="1446"/>
                  </a:lnTo>
                  <a:lnTo>
                    <a:pt x="479" y="1446"/>
                  </a:lnTo>
                  <a:lnTo>
                    <a:pt x="479" y="1446"/>
                  </a:lnTo>
                  <a:lnTo>
                    <a:pt x="479" y="1446"/>
                  </a:lnTo>
                  <a:lnTo>
                    <a:pt x="509" y="1448"/>
                  </a:lnTo>
                  <a:lnTo>
                    <a:pt x="509" y="1448"/>
                  </a:lnTo>
                  <a:lnTo>
                    <a:pt x="534" y="1446"/>
                  </a:lnTo>
                  <a:lnTo>
                    <a:pt x="559" y="1444"/>
                  </a:lnTo>
                  <a:lnTo>
                    <a:pt x="584" y="1441"/>
                  </a:lnTo>
                  <a:lnTo>
                    <a:pt x="609" y="1437"/>
                  </a:lnTo>
                  <a:lnTo>
                    <a:pt x="633" y="1430"/>
                  </a:lnTo>
                  <a:lnTo>
                    <a:pt x="657" y="1424"/>
                  </a:lnTo>
                  <a:lnTo>
                    <a:pt x="682" y="1416"/>
                  </a:lnTo>
                  <a:lnTo>
                    <a:pt x="705" y="1406"/>
                  </a:lnTo>
                  <a:lnTo>
                    <a:pt x="728" y="1395"/>
                  </a:lnTo>
                  <a:lnTo>
                    <a:pt x="750" y="1384"/>
                  </a:lnTo>
                  <a:lnTo>
                    <a:pt x="772" y="1371"/>
                  </a:lnTo>
                  <a:lnTo>
                    <a:pt x="793" y="1357"/>
                  </a:lnTo>
                  <a:lnTo>
                    <a:pt x="812" y="1341"/>
                  </a:lnTo>
                  <a:lnTo>
                    <a:pt x="833" y="1326"/>
                  </a:lnTo>
                  <a:lnTo>
                    <a:pt x="851" y="1309"/>
                  </a:lnTo>
                  <a:lnTo>
                    <a:pt x="870" y="1289"/>
                  </a:lnTo>
                  <a:lnTo>
                    <a:pt x="870" y="1289"/>
                  </a:lnTo>
                  <a:lnTo>
                    <a:pt x="876" y="1282"/>
                  </a:lnTo>
                  <a:lnTo>
                    <a:pt x="879" y="1274"/>
                  </a:lnTo>
                  <a:lnTo>
                    <a:pt x="882" y="1266"/>
                  </a:lnTo>
                  <a:lnTo>
                    <a:pt x="882" y="1256"/>
                  </a:lnTo>
                  <a:lnTo>
                    <a:pt x="881" y="1248"/>
                  </a:lnTo>
                  <a:lnTo>
                    <a:pt x="878" y="1239"/>
                  </a:lnTo>
                  <a:lnTo>
                    <a:pt x="873" y="1232"/>
                  </a:lnTo>
                  <a:lnTo>
                    <a:pt x="867" y="1224"/>
                  </a:lnTo>
                  <a:lnTo>
                    <a:pt x="867" y="1224"/>
                  </a:lnTo>
                  <a:lnTo>
                    <a:pt x="860" y="1220"/>
                  </a:lnTo>
                  <a:lnTo>
                    <a:pt x="853" y="1215"/>
                  </a:lnTo>
                  <a:lnTo>
                    <a:pt x="844" y="1212"/>
                  </a:lnTo>
                  <a:lnTo>
                    <a:pt x="835" y="1212"/>
                  </a:lnTo>
                  <a:lnTo>
                    <a:pt x="835" y="1212"/>
                  </a:lnTo>
                  <a:lnTo>
                    <a:pt x="827" y="1213"/>
                  </a:lnTo>
                  <a:lnTo>
                    <a:pt x="817" y="1216"/>
                  </a:lnTo>
                  <a:lnTo>
                    <a:pt x="810" y="1221"/>
                  </a:lnTo>
                  <a:lnTo>
                    <a:pt x="803" y="1227"/>
                  </a:lnTo>
                  <a:lnTo>
                    <a:pt x="803" y="1227"/>
                  </a:lnTo>
                  <a:lnTo>
                    <a:pt x="784" y="1244"/>
                  </a:lnTo>
                  <a:lnTo>
                    <a:pt x="767" y="1260"/>
                  </a:lnTo>
                  <a:lnTo>
                    <a:pt x="748" y="1276"/>
                  </a:lnTo>
                  <a:lnTo>
                    <a:pt x="728" y="1289"/>
                  </a:lnTo>
                  <a:lnTo>
                    <a:pt x="707" y="1301"/>
                  </a:lnTo>
                  <a:lnTo>
                    <a:pt x="687" y="1312"/>
                  </a:lnTo>
                  <a:lnTo>
                    <a:pt x="665" y="1322"/>
                  </a:lnTo>
                  <a:lnTo>
                    <a:pt x="643" y="1330"/>
                  </a:lnTo>
                  <a:lnTo>
                    <a:pt x="643" y="1330"/>
                  </a:lnTo>
                  <a:lnTo>
                    <a:pt x="656" y="1312"/>
                  </a:lnTo>
                  <a:lnTo>
                    <a:pt x="670" y="1293"/>
                  </a:lnTo>
                  <a:lnTo>
                    <a:pt x="681" y="1273"/>
                  </a:lnTo>
                  <a:lnTo>
                    <a:pt x="690" y="1251"/>
                  </a:lnTo>
                  <a:lnTo>
                    <a:pt x="699" y="1230"/>
                  </a:lnTo>
                  <a:lnTo>
                    <a:pt x="706" y="1207"/>
                  </a:lnTo>
                  <a:lnTo>
                    <a:pt x="712" y="1185"/>
                  </a:lnTo>
                  <a:lnTo>
                    <a:pt x="717" y="1161"/>
                  </a:lnTo>
                  <a:lnTo>
                    <a:pt x="717" y="1161"/>
                  </a:lnTo>
                  <a:lnTo>
                    <a:pt x="720" y="1139"/>
                  </a:lnTo>
                  <a:lnTo>
                    <a:pt x="721" y="1116"/>
                  </a:lnTo>
                  <a:lnTo>
                    <a:pt x="721" y="1093"/>
                  </a:lnTo>
                  <a:lnTo>
                    <a:pt x="720" y="1070"/>
                  </a:lnTo>
                  <a:lnTo>
                    <a:pt x="720" y="1070"/>
                  </a:lnTo>
                  <a:lnTo>
                    <a:pt x="718" y="1060"/>
                  </a:lnTo>
                  <a:lnTo>
                    <a:pt x="715" y="1052"/>
                  </a:lnTo>
                  <a:lnTo>
                    <a:pt x="710" y="1045"/>
                  </a:lnTo>
                  <a:lnTo>
                    <a:pt x="705" y="1039"/>
                  </a:lnTo>
                  <a:lnTo>
                    <a:pt x="698" y="1034"/>
                  </a:lnTo>
                  <a:lnTo>
                    <a:pt x="690" y="1030"/>
                  </a:lnTo>
                  <a:lnTo>
                    <a:pt x="682" y="1028"/>
                  </a:lnTo>
                  <a:lnTo>
                    <a:pt x="673" y="1027"/>
                  </a:lnTo>
                  <a:lnTo>
                    <a:pt x="673" y="1027"/>
                  </a:lnTo>
                  <a:lnTo>
                    <a:pt x="670" y="1028"/>
                  </a:lnTo>
                  <a:lnTo>
                    <a:pt x="670" y="1028"/>
                  </a:lnTo>
                  <a:lnTo>
                    <a:pt x="668" y="1028"/>
                  </a:lnTo>
                  <a:lnTo>
                    <a:pt x="668" y="1028"/>
                  </a:lnTo>
                  <a:lnTo>
                    <a:pt x="662" y="1026"/>
                  </a:lnTo>
                  <a:lnTo>
                    <a:pt x="656" y="1024"/>
                  </a:lnTo>
                  <a:lnTo>
                    <a:pt x="656" y="1024"/>
                  </a:lnTo>
                  <a:lnTo>
                    <a:pt x="627" y="1023"/>
                  </a:lnTo>
                  <a:lnTo>
                    <a:pt x="598" y="1020"/>
                  </a:lnTo>
                  <a:lnTo>
                    <a:pt x="570" y="1015"/>
                  </a:lnTo>
                  <a:lnTo>
                    <a:pt x="542" y="1010"/>
                  </a:lnTo>
                  <a:lnTo>
                    <a:pt x="513" y="1002"/>
                  </a:lnTo>
                  <a:lnTo>
                    <a:pt x="487" y="995"/>
                  </a:lnTo>
                  <a:lnTo>
                    <a:pt x="461" y="988"/>
                  </a:lnTo>
                  <a:lnTo>
                    <a:pt x="434" y="978"/>
                  </a:lnTo>
                  <a:lnTo>
                    <a:pt x="410" y="968"/>
                  </a:lnTo>
                  <a:lnTo>
                    <a:pt x="385" y="957"/>
                  </a:lnTo>
                  <a:lnTo>
                    <a:pt x="362" y="945"/>
                  </a:lnTo>
                  <a:lnTo>
                    <a:pt x="339" y="933"/>
                  </a:lnTo>
                  <a:lnTo>
                    <a:pt x="317" y="920"/>
                  </a:lnTo>
                  <a:lnTo>
                    <a:pt x="295" y="906"/>
                  </a:lnTo>
                  <a:lnTo>
                    <a:pt x="276" y="891"/>
                  </a:lnTo>
                  <a:lnTo>
                    <a:pt x="256" y="876"/>
                  </a:lnTo>
                  <a:lnTo>
                    <a:pt x="237" y="860"/>
                  </a:lnTo>
                  <a:lnTo>
                    <a:pt x="220" y="843"/>
                  </a:lnTo>
                  <a:lnTo>
                    <a:pt x="202" y="826"/>
                  </a:lnTo>
                  <a:lnTo>
                    <a:pt x="188" y="809"/>
                  </a:lnTo>
                  <a:lnTo>
                    <a:pt x="173" y="790"/>
                  </a:lnTo>
                  <a:lnTo>
                    <a:pt x="160" y="771"/>
                  </a:lnTo>
                  <a:lnTo>
                    <a:pt x="148" y="751"/>
                  </a:lnTo>
                  <a:lnTo>
                    <a:pt x="135" y="732"/>
                  </a:lnTo>
                  <a:lnTo>
                    <a:pt x="126" y="711"/>
                  </a:lnTo>
                  <a:lnTo>
                    <a:pt x="117" y="690"/>
                  </a:lnTo>
                  <a:lnTo>
                    <a:pt x="110" y="670"/>
                  </a:lnTo>
                  <a:lnTo>
                    <a:pt x="104" y="649"/>
                  </a:lnTo>
                  <a:lnTo>
                    <a:pt x="99" y="627"/>
                  </a:lnTo>
                  <a:lnTo>
                    <a:pt x="95" y="605"/>
                  </a:lnTo>
                  <a:lnTo>
                    <a:pt x="93" y="582"/>
                  </a:lnTo>
                  <a:lnTo>
                    <a:pt x="93" y="560"/>
                  </a:lnTo>
                  <a:lnTo>
                    <a:pt x="93" y="560"/>
                  </a:lnTo>
                  <a:lnTo>
                    <a:pt x="93" y="535"/>
                  </a:lnTo>
                  <a:lnTo>
                    <a:pt x="95" y="512"/>
                  </a:lnTo>
                  <a:lnTo>
                    <a:pt x="100" y="489"/>
                  </a:lnTo>
                  <a:lnTo>
                    <a:pt x="105" y="466"/>
                  </a:lnTo>
                  <a:lnTo>
                    <a:pt x="112" y="443"/>
                  </a:lnTo>
                  <a:lnTo>
                    <a:pt x="120" y="421"/>
                  </a:lnTo>
                  <a:lnTo>
                    <a:pt x="129" y="399"/>
                  </a:lnTo>
                  <a:lnTo>
                    <a:pt x="140" y="378"/>
                  </a:lnTo>
                  <a:lnTo>
                    <a:pt x="152" y="357"/>
                  </a:lnTo>
                  <a:lnTo>
                    <a:pt x="166" y="338"/>
                  </a:lnTo>
                  <a:lnTo>
                    <a:pt x="182" y="318"/>
                  </a:lnTo>
                  <a:lnTo>
                    <a:pt x="198" y="299"/>
                  </a:lnTo>
                  <a:lnTo>
                    <a:pt x="215" y="280"/>
                  </a:lnTo>
                  <a:lnTo>
                    <a:pt x="233" y="263"/>
                  </a:lnTo>
                  <a:lnTo>
                    <a:pt x="251" y="246"/>
                  </a:lnTo>
                  <a:lnTo>
                    <a:pt x="272" y="229"/>
                  </a:lnTo>
                  <a:lnTo>
                    <a:pt x="294" y="215"/>
                  </a:lnTo>
                  <a:lnTo>
                    <a:pt x="316" y="200"/>
                  </a:lnTo>
                  <a:lnTo>
                    <a:pt x="339" y="185"/>
                  </a:lnTo>
                  <a:lnTo>
                    <a:pt x="362" y="173"/>
                  </a:lnTo>
                  <a:lnTo>
                    <a:pt x="388" y="161"/>
                  </a:lnTo>
                  <a:lnTo>
                    <a:pt x="413" y="149"/>
                  </a:lnTo>
                  <a:lnTo>
                    <a:pt x="440" y="139"/>
                  </a:lnTo>
                  <a:lnTo>
                    <a:pt x="467" y="129"/>
                  </a:lnTo>
                  <a:lnTo>
                    <a:pt x="495" y="121"/>
                  </a:lnTo>
                  <a:lnTo>
                    <a:pt x="523" y="113"/>
                  </a:lnTo>
                  <a:lnTo>
                    <a:pt x="553" y="107"/>
                  </a:lnTo>
                  <a:lnTo>
                    <a:pt x="582" y="102"/>
                  </a:lnTo>
                  <a:lnTo>
                    <a:pt x="612" y="99"/>
                  </a:lnTo>
                  <a:lnTo>
                    <a:pt x="643" y="95"/>
                  </a:lnTo>
                  <a:lnTo>
                    <a:pt x="673" y="94"/>
                  </a:lnTo>
                  <a:lnTo>
                    <a:pt x="705" y="93"/>
                  </a:lnTo>
                  <a:lnTo>
                    <a:pt x="705" y="93"/>
                  </a:lnTo>
                  <a:lnTo>
                    <a:pt x="751" y="94"/>
                  </a:lnTo>
                  <a:lnTo>
                    <a:pt x="796" y="98"/>
                  </a:lnTo>
                  <a:lnTo>
                    <a:pt x="842" y="105"/>
                  </a:lnTo>
                  <a:lnTo>
                    <a:pt x="885" y="113"/>
                  </a:lnTo>
                  <a:lnTo>
                    <a:pt x="927" y="124"/>
                  </a:lnTo>
                  <a:lnTo>
                    <a:pt x="968" y="138"/>
                  </a:lnTo>
                  <a:lnTo>
                    <a:pt x="1007" y="154"/>
                  </a:lnTo>
                  <a:lnTo>
                    <a:pt x="1045" y="171"/>
                  </a:lnTo>
                  <a:lnTo>
                    <a:pt x="1082" y="191"/>
                  </a:lnTo>
                  <a:lnTo>
                    <a:pt x="1116" y="212"/>
                  </a:lnTo>
                  <a:lnTo>
                    <a:pt x="1148" y="237"/>
                  </a:lnTo>
                  <a:lnTo>
                    <a:pt x="1177" y="262"/>
                  </a:lnTo>
                  <a:lnTo>
                    <a:pt x="1192" y="276"/>
                  </a:lnTo>
                  <a:lnTo>
                    <a:pt x="1205" y="289"/>
                  </a:lnTo>
                  <a:lnTo>
                    <a:pt x="1217" y="304"/>
                  </a:lnTo>
                  <a:lnTo>
                    <a:pt x="1229" y="318"/>
                  </a:lnTo>
                  <a:lnTo>
                    <a:pt x="1242" y="333"/>
                  </a:lnTo>
                  <a:lnTo>
                    <a:pt x="1253" y="349"/>
                  </a:lnTo>
                  <a:lnTo>
                    <a:pt x="1262" y="365"/>
                  </a:lnTo>
                  <a:lnTo>
                    <a:pt x="1271" y="380"/>
                  </a:lnTo>
                  <a:lnTo>
                    <a:pt x="1271" y="380"/>
                  </a:lnTo>
                  <a:lnTo>
                    <a:pt x="1275" y="387"/>
                  </a:lnTo>
                  <a:lnTo>
                    <a:pt x="1279" y="390"/>
                  </a:lnTo>
                  <a:lnTo>
                    <a:pt x="1283" y="395"/>
                  </a:lnTo>
                  <a:lnTo>
                    <a:pt x="1289" y="399"/>
                  </a:lnTo>
                  <a:lnTo>
                    <a:pt x="1294" y="401"/>
                  </a:lnTo>
                  <a:lnTo>
                    <a:pt x="1300" y="402"/>
                  </a:lnTo>
                  <a:lnTo>
                    <a:pt x="1306" y="404"/>
                  </a:lnTo>
                  <a:lnTo>
                    <a:pt x="1312" y="405"/>
                  </a:lnTo>
                  <a:lnTo>
                    <a:pt x="1312" y="405"/>
                  </a:lnTo>
                  <a:lnTo>
                    <a:pt x="1323" y="404"/>
                  </a:lnTo>
                  <a:lnTo>
                    <a:pt x="1328" y="401"/>
                  </a:lnTo>
                  <a:lnTo>
                    <a:pt x="1334" y="399"/>
                  </a:lnTo>
                  <a:lnTo>
                    <a:pt x="1334" y="399"/>
                  </a:lnTo>
                  <a:lnTo>
                    <a:pt x="1342" y="394"/>
                  </a:lnTo>
                  <a:lnTo>
                    <a:pt x="1348" y="387"/>
                  </a:lnTo>
                  <a:lnTo>
                    <a:pt x="1353" y="379"/>
                  </a:lnTo>
                  <a:lnTo>
                    <a:pt x="1356" y="372"/>
                  </a:lnTo>
                  <a:lnTo>
                    <a:pt x="1358" y="362"/>
                  </a:lnTo>
                  <a:lnTo>
                    <a:pt x="1358" y="354"/>
                  </a:lnTo>
                  <a:lnTo>
                    <a:pt x="1356" y="345"/>
                  </a:lnTo>
                  <a:lnTo>
                    <a:pt x="1353" y="337"/>
                  </a:lnTo>
                  <a:lnTo>
                    <a:pt x="1353" y="337"/>
                  </a:lnTo>
                  <a:lnTo>
                    <a:pt x="1342" y="317"/>
                  </a:lnTo>
                  <a:lnTo>
                    <a:pt x="1329" y="299"/>
                  </a:lnTo>
                  <a:lnTo>
                    <a:pt x="1317" y="280"/>
                  </a:lnTo>
                  <a:lnTo>
                    <a:pt x="1304" y="263"/>
                  </a:lnTo>
                  <a:lnTo>
                    <a:pt x="1290" y="246"/>
                  </a:lnTo>
                  <a:lnTo>
                    <a:pt x="1276" y="229"/>
                  </a:lnTo>
                  <a:lnTo>
                    <a:pt x="1260" y="213"/>
                  </a:lnTo>
                  <a:lnTo>
                    <a:pt x="1244" y="198"/>
                  </a:lnTo>
                  <a:lnTo>
                    <a:pt x="1227" y="183"/>
                  </a:lnTo>
                  <a:lnTo>
                    <a:pt x="1210" y="168"/>
                  </a:lnTo>
                  <a:lnTo>
                    <a:pt x="1192" y="154"/>
                  </a:lnTo>
                  <a:lnTo>
                    <a:pt x="1172" y="140"/>
                  </a:lnTo>
                  <a:lnTo>
                    <a:pt x="1154" y="128"/>
                  </a:lnTo>
                  <a:lnTo>
                    <a:pt x="1133" y="115"/>
                  </a:lnTo>
                  <a:lnTo>
                    <a:pt x="1114" y="104"/>
                  </a:lnTo>
                  <a:lnTo>
                    <a:pt x="1093" y="91"/>
                  </a:lnTo>
                  <a:lnTo>
                    <a:pt x="1071" y="82"/>
                  </a:lnTo>
                  <a:lnTo>
                    <a:pt x="1049" y="71"/>
                  </a:lnTo>
                  <a:lnTo>
                    <a:pt x="1027" y="62"/>
                  </a:lnTo>
                  <a:lnTo>
                    <a:pt x="1004" y="54"/>
                  </a:lnTo>
                  <a:lnTo>
                    <a:pt x="981" y="45"/>
                  </a:lnTo>
                  <a:lnTo>
                    <a:pt x="957" y="38"/>
                  </a:lnTo>
                  <a:lnTo>
                    <a:pt x="933" y="30"/>
                  </a:lnTo>
                  <a:lnTo>
                    <a:pt x="910" y="24"/>
                  </a:lnTo>
                  <a:lnTo>
                    <a:pt x="884" y="18"/>
                  </a:lnTo>
                  <a:lnTo>
                    <a:pt x="860" y="15"/>
                  </a:lnTo>
                  <a:lnTo>
                    <a:pt x="834" y="10"/>
                  </a:lnTo>
                  <a:lnTo>
                    <a:pt x="810" y="6"/>
                  </a:lnTo>
                  <a:lnTo>
                    <a:pt x="783" y="4"/>
                  </a:lnTo>
                  <a:lnTo>
                    <a:pt x="757" y="2"/>
                  </a:lnTo>
                  <a:lnTo>
                    <a:pt x="732" y="1"/>
                  </a:lnTo>
                  <a:lnTo>
                    <a:pt x="705"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AutoShape 3"/>
            <p:cNvSpPr>
              <a:spLocks noChangeAspect="1" noChangeArrowheads="1" noTextEdit="1"/>
            </p:cNvSpPr>
            <p:nvPr userDrawn="1"/>
          </p:nvSpPr>
          <p:spPr bwMode="auto">
            <a:xfrm>
              <a:off x="34" y="107"/>
              <a:ext cx="3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userDrawn="1"/>
          </p:nvSpPr>
          <p:spPr bwMode="auto">
            <a:xfrm>
              <a:off x="131" y="396"/>
              <a:ext cx="1" cy="0"/>
            </a:xfrm>
            <a:custGeom>
              <a:avLst/>
              <a:gdLst>
                <a:gd name="T0" fmla="*/ 0 w 6"/>
                <a:gd name="T1" fmla="*/ 1 h 1"/>
                <a:gd name="T2" fmla="*/ 0 w 6"/>
                <a:gd name="T3" fmla="*/ 1 h 1"/>
                <a:gd name="T4" fmla="*/ 6 w 6"/>
                <a:gd name="T5" fmla="*/ 0 h 1"/>
                <a:gd name="T6" fmla="*/ 6 w 6"/>
                <a:gd name="T7" fmla="*/ 0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lnTo>
                    <a:pt x="0" y="1"/>
                  </a:lnTo>
                  <a:lnTo>
                    <a:pt x="6" y="0"/>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userDrawn="1"/>
          </p:nvSpPr>
          <p:spPr bwMode="auto">
            <a:xfrm>
              <a:off x="192" y="207"/>
              <a:ext cx="194" cy="190"/>
            </a:xfrm>
            <a:custGeom>
              <a:avLst/>
              <a:gdLst>
                <a:gd name="T0" fmla="*/ 967 w 968"/>
                <a:gd name="T1" fmla="*/ 356 h 949"/>
                <a:gd name="T2" fmla="*/ 958 w 968"/>
                <a:gd name="T3" fmla="*/ 300 h 949"/>
                <a:gd name="T4" fmla="*/ 939 w 968"/>
                <a:gd name="T5" fmla="*/ 247 h 949"/>
                <a:gd name="T6" fmla="*/ 909 w 968"/>
                <a:gd name="T7" fmla="*/ 197 h 949"/>
                <a:gd name="T8" fmla="*/ 872 w 968"/>
                <a:gd name="T9" fmla="*/ 151 h 949"/>
                <a:gd name="T10" fmla="*/ 827 w 968"/>
                <a:gd name="T11" fmla="*/ 110 h 949"/>
                <a:gd name="T12" fmla="*/ 773 w 968"/>
                <a:gd name="T13" fmla="*/ 75 h 949"/>
                <a:gd name="T14" fmla="*/ 714 w 968"/>
                <a:gd name="T15" fmla="*/ 45 h 949"/>
                <a:gd name="T16" fmla="*/ 650 w 968"/>
                <a:gd name="T17" fmla="*/ 22 h 949"/>
                <a:gd name="T18" fmla="*/ 581 w 968"/>
                <a:gd name="T19" fmla="*/ 8 h 949"/>
                <a:gd name="T20" fmla="*/ 508 w 968"/>
                <a:gd name="T21" fmla="*/ 0 h 949"/>
                <a:gd name="T22" fmla="*/ 459 w 968"/>
                <a:gd name="T23" fmla="*/ 0 h 949"/>
                <a:gd name="T24" fmla="*/ 386 w 968"/>
                <a:gd name="T25" fmla="*/ 8 h 949"/>
                <a:gd name="T26" fmla="*/ 318 w 968"/>
                <a:gd name="T27" fmla="*/ 22 h 949"/>
                <a:gd name="T28" fmla="*/ 253 w 968"/>
                <a:gd name="T29" fmla="*/ 45 h 949"/>
                <a:gd name="T30" fmla="*/ 195 w 968"/>
                <a:gd name="T31" fmla="*/ 75 h 949"/>
                <a:gd name="T32" fmla="*/ 141 w 968"/>
                <a:gd name="T33" fmla="*/ 110 h 949"/>
                <a:gd name="T34" fmla="*/ 96 w 968"/>
                <a:gd name="T35" fmla="*/ 151 h 949"/>
                <a:gd name="T36" fmla="*/ 58 w 968"/>
                <a:gd name="T37" fmla="*/ 197 h 949"/>
                <a:gd name="T38" fmla="*/ 29 w 968"/>
                <a:gd name="T39" fmla="*/ 247 h 949"/>
                <a:gd name="T40" fmla="*/ 9 w 968"/>
                <a:gd name="T41" fmla="*/ 300 h 949"/>
                <a:gd name="T42" fmla="*/ 1 w 968"/>
                <a:gd name="T43" fmla="*/ 356 h 949"/>
                <a:gd name="T44" fmla="*/ 1 w 968"/>
                <a:gd name="T45" fmla="*/ 393 h 949"/>
                <a:gd name="T46" fmla="*/ 7 w 968"/>
                <a:gd name="T47" fmla="*/ 442 h 949"/>
                <a:gd name="T48" fmla="*/ 22 w 968"/>
                <a:gd name="T49" fmla="*/ 489 h 949"/>
                <a:gd name="T50" fmla="*/ 43 w 968"/>
                <a:gd name="T51" fmla="*/ 533 h 949"/>
                <a:gd name="T52" fmla="*/ 73 w 968"/>
                <a:gd name="T53" fmla="*/ 575 h 949"/>
                <a:gd name="T54" fmla="*/ 107 w 968"/>
                <a:gd name="T55" fmla="*/ 612 h 949"/>
                <a:gd name="T56" fmla="*/ 194 w 968"/>
                <a:gd name="T57" fmla="*/ 677 h 949"/>
                <a:gd name="T58" fmla="*/ 297 w 968"/>
                <a:gd name="T59" fmla="*/ 723 h 949"/>
                <a:gd name="T60" fmla="*/ 375 w 968"/>
                <a:gd name="T61" fmla="*/ 743 h 949"/>
                <a:gd name="T62" fmla="*/ 413 w 968"/>
                <a:gd name="T63" fmla="*/ 810 h 949"/>
                <a:gd name="T64" fmla="*/ 464 w 968"/>
                <a:gd name="T65" fmla="*/ 867 h 949"/>
                <a:gd name="T66" fmla="*/ 526 w 968"/>
                <a:gd name="T67" fmla="*/ 910 h 949"/>
                <a:gd name="T68" fmla="*/ 598 w 968"/>
                <a:gd name="T69" fmla="*/ 938 h 949"/>
                <a:gd name="T70" fmla="*/ 676 w 968"/>
                <a:gd name="T71" fmla="*/ 949 h 949"/>
                <a:gd name="T72" fmla="*/ 705 w 968"/>
                <a:gd name="T73" fmla="*/ 948 h 949"/>
                <a:gd name="T74" fmla="*/ 706 w 968"/>
                <a:gd name="T75" fmla="*/ 948 h 949"/>
                <a:gd name="T76" fmla="*/ 728 w 968"/>
                <a:gd name="T77" fmla="*/ 938 h 949"/>
                <a:gd name="T78" fmla="*/ 734 w 968"/>
                <a:gd name="T79" fmla="*/ 925 h 949"/>
                <a:gd name="T80" fmla="*/ 733 w 968"/>
                <a:gd name="T81" fmla="*/ 908 h 949"/>
                <a:gd name="T82" fmla="*/ 723 w 968"/>
                <a:gd name="T83" fmla="*/ 893 h 949"/>
                <a:gd name="T84" fmla="*/ 711 w 968"/>
                <a:gd name="T85" fmla="*/ 888 h 949"/>
                <a:gd name="T86" fmla="*/ 709 w 968"/>
                <a:gd name="T87" fmla="*/ 888 h 949"/>
                <a:gd name="T88" fmla="*/ 705 w 968"/>
                <a:gd name="T89" fmla="*/ 884 h 949"/>
                <a:gd name="T90" fmla="*/ 674 w 968"/>
                <a:gd name="T91" fmla="*/ 865 h 949"/>
                <a:gd name="T92" fmla="*/ 648 w 968"/>
                <a:gd name="T93" fmla="*/ 842 h 949"/>
                <a:gd name="T94" fmla="*/ 628 w 968"/>
                <a:gd name="T95" fmla="*/ 812 h 949"/>
                <a:gd name="T96" fmla="*/ 613 w 968"/>
                <a:gd name="T97" fmla="*/ 781 h 949"/>
                <a:gd name="T98" fmla="*/ 603 w 968"/>
                <a:gd name="T99" fmla="*/ 745 h 949"/>
                <a:gd name="T100" fmla="*/ 603 w 968"/>
                <a:gd name="T101" fmla="*/ 740 h 949"/>
                <a:gd name="T102" fmla="*/ 714 w 968"/>
                <a:gd name="T103" fmla="*/ 706 h 949"/>
                <a:gd name="T104" fmla="*/ 811 w 968"/>
                <a:gd name="T105" fmla="*/ 654 h 949"/>
                <a:gd name="T106" fmla="*/ 888 w 968"/>
                <a:gd name="T107" fmla="*/ 584 h 949"/>
                <a:gd name="T108" fmla="*/ 917 w 968"/>
                <a:gd name="T109" fmla="*/ 544 h 949"/>
                <a:gd name="T110" fmla="*/ 940 w 968"/>
                <a:gd name="T111" fmla="*/ 501 h 949"/>
                <a:gd name="T112" fmla="*/ 957 w 968"/>
                <a:gd name="T113" fmla="*/ 456 h 949"/>
                <a:gd name="T114" fmla="*/ 966 w 968"/>
                <a:gd name="T115" fmla="*/ 409 h 949"/>
                <a:gd name="T116" fmla="*/ 968 w 968"/>
                <a:gd name="T117" fmla="*/ 376 h 949"/>
                <a:gd name="T118" fmla="*/ 690 w 968"/>
                <a:gd name="T119" fmla="*/ 94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949">
                  <a:moveTo>
                    <a:pt x="968" y="376"/>
                  </a:moveTo>
                  <a:lnTo>
                    <a:pt x="968" y="376"/>
                  </a:lnTo>
                  <a:lnTo>
                    <a:pt x="967" y="356"/>
                  </a:lnTo>
                  <a:lnTo>
                    <a:pt x="966" y="338"/>
                  </a:lnTo>
                  <a:lnTo>
                    <a:pt x="962" y="319"/>
                  </a:lnTo>
                  <a:lnTo>
                    <a:pt x="958" y="300"/>
                  </a:lnTo>
                  <a:lnTo>
                    <a:pt x="952" y="282"/>
                  </a:lnTo>
                  <a:lnTo>
                    <a:pt x="946" y="265"/>
                  </a:lnTo>
                  <a:lnTo>
                    <a:pt x="939" y="247"/>
                  </a:lnTo>
                  <a:lnTo>
                    <a:pt x="930" y="229"/>
                  </a:lnTo>
                  <a:lnTo>
                    <a:pt x="920" y="214"/>
                  </a:lnTo>
                  <a:lnTo>
                    <a:pt x="909" y="197"/>
                  </a:lnTo>
                  <a:lnTo>
                    <a:pt x="897" y="181"/>
                  </a:lnTo>
                  <a:lnTo>
                    <a:pt x="885" y="166"/>
                  </a:lnTo>
                  <a:lnTo>
                    <a:pt x="872" y="151"/>
                  </a:lnTo>
                  <a:lnTo>
                    <a:pt x="857" y="137"/>
                  </a:lnTo>
                  <a:lnTo>
                    <a:pt x="842" y="123"/>
                  </a:lnTo>
                  <a:lnTo>
                    <a:pt x="827" y="110"/>
                  </a:lnTo>
                  <a:lnTo>
                    <a:pt x="809" y="98"/>
                  </a:lnTo>
                  <a:lnTo>
                    <a:pt x="791" y="86"/>
                  </a:lnTo>
                  <a:lnTo>
                    <a:pt x="773" y="75"/>
                  </a:lnTo>
                  <a:lnTo>
                    <a:pt x="755" y="64"/>
                  </a:lnTo>
                  <a:lnTo>
                    <a:pt x="735" y="54"/>
                  </a:lnTo>
                  <a:lnTo>
                    <a:pt x="714" y="45"/>
                  </a:lnTo>
                  <a:lnTo>
                    <a:pt x="694" y="37"/>
                  </a:lnTo>
                  <a:lnTo>
                    <a:pt x="672" y="29"/>
                  </a:lnTo>
                  <a:lnTo>
                    <a:pt x="650" y="22"/>
                  </a:lnTo>
                  <a:lnTo>
                    <a:pt x="628" y="17"/>
                  </a:lnTo>
                  <a:lnTo>
                    <a:pt x="605" y="11"/>
                  </a:lnTo>
                  <a:lnTo>
                    <a:pt x="581" y="8"/>
                  </a:lnTo>
                  <a:lnTo>
                    <a:pt x="557" y="4"/>
                  </a:lnTo>
                  <a:lnTo>
                    <a:pt x="534" y="1"/>
                  </a:lnTo>
                  <a:lnTo>
                    <a:pt x="508" y="0"/>
                  </a:lnTo>
                  <a:lnTo>
                    <a:pt x="484" y="0"/>
                  </a:lnTo>
                  <a:lnTo>
                    <a:pt x="484" y="0"/>
                  </a:lnTo>
                  <a:lnTo>
                    <a:pt x="459" y="0"/>
                  </a:lnTo>
                  <a:lnTo>
                    <a:pt x="434" y="1"/>
                  </a:lnTo>
                  <a:lnTo>
                    <a:pt x="411" y="4"/>
                  </a:lnTo>
                  <a:lnTo>
                    <a:pt x="386" y="8"/>
                  </a:lnTo>
                  <a:lnTo>
                    <a:pt x="363" y="11"/>
                  </a:lnTo>
                  <a:lnTo>
                    <a:pt x="340" y="17"/>
                  </a:lnTo>
                  <a:lnTo>
                    <a:pt x="318" y="22"/>
                  </a:lnTo>
                  <a:lnTo>
                    <a:pt x="296" y="29"/>
                  </a:lnTo>
                  <a:lnTo>
                    <a:pt x="274" y="37"/>
                  </a:lnTo>
                  <a:lnTo>
                    <a:pt x="253" y="45"/>
                  </a:lnTo>
                  <a:lnTo>
                    <a:pt x="233" y="54"/>
                  </a:lnTo>
                  <a:lnTo>
                    <a:pt x="213" y="64"/>
                  </a:lnTo>
                  <a:lnTo>
                    <a:pt x="195" y="75"/>
                  </a:lnTo>
                  <a:lnTo>
                    <a:pt x="176" y="86"/>
                  </a:lnTo>
                  <a:lnTo>
                    <a:pt x="158" y="98"/>
                  </a:lnTo>
                  <a:lnTo>
                    <a:pt x="141" y="110"/>
                  </a:lnTo>
                  <a:lnTo>
                    <a:pt x="125" y="123"/>
                  </a:lnTo>
                  <a:lnTo>
                    <a:pt x="111" y="137"/>
                  </a:lnTo>
                  <a:lnTo>
                    <a:pt x="96" y="151"/>
                  </a:lnTo>
                  <a:lnTo>
                    <a:pt x="83" y="166"/>
                  </a:lnTo>
                  <a:lnTo>
                    <a:pt x="70" y="181"/>
                  </a:lnTo>
                  <a:lnTo>
                    <a:pt x="58" y="197"/>
                  </a:lnTo>
                  <a:lnTo>
                    <a:pt x="47" y="214"/>
                  </a:lnTo>
                  <a:lnTo>
                    <a:pt x="37" y="229"/>
                  </a:lnTo>
                  <a:lnTo>
                    <a:pt x="29" y="247"/>
                  </a:lnTo>
                  <a:lnTo>
                    <a:pt x="22" y="265"/>
                  </a:lnTo>
                  <a:lnTo>
                    <a:pt x="15" y="282"/>
                  </a:lnTo>
                  <a:lnTo>
                    <a:pt x="9" y="300"/>
                  </a:lnTo>
                  <a:lnTo>
                    <a:pt x="6" y="319"/>
                  </a:lnTo>
                  <a:lnTo>
                    <a:pt x="2" y="338"/>
                  </a:lnTo>
                  <a:lnTo>
                    <a:pt x="1" y="356"/>
                  </a:lnTo>
                  <a:lnTo>
                    <a:pt x="0" y="376"/>
                  </a:lnTo>
                  <a:lnTo>
                    <a:pt x="0" y="376"/>
                  </a:lnTo>
                  <a:lnTo>
                    <a:pt x="1" y="393"/>
                  </a:lnTo>
                  <a:lnTo>
                    <a:pt x="2" y="410"/>
                  </a:lnTo>
                  <a:lnTo>
                    <a:pt x="4" y="426"/>
                  </a:lnTo>
                  <a:lnTo>
                    <a:pt x="7" y="442"/>
                  </a:lnTo>
                  <a:lnTo>
                    <a:pt x="12" y="458"/>
                  </a:lnTo>
                  <a:lnTo>
                    <a:pt x="17" y="473"/>
                  </a:lnTo>
                  <a:lnTo>
                    <a:pt x="22" y="489"/>
                  </a:lnTo>
                  <a:lnTo>
                    <a:pt x="29" y="504"/>
                  </a:lnTo>
                  <a:lnTo>
                    <a:pt x="36" y="519"/>
                  </a:lnTo>
                  <a:lnTo>
                    <a:pt x="43" y="533"/>
                  </a:lnTo>
                  <a:lnTo>
                    <a:pt x="52" y="547"/>
                  </a:lnTo>
                  <a:lnTo>
                    <a:pt x="62" y="561"/>
                  </a:lnTo>
                  <a:lnTo>
                    <a:pt x="73" y="575"/>
                  </a:lnTo>
                  <a:lnTo>
                    <a:pt x="84" y="587"/>
                  </a:lnTo>
                  <a:lnTo>
                    <a:pt x="95" y="600"/>
                  </a:lnTo>
                  <a:lnTo>
                    <a:pt x="107" y="612"/>
                  </a:lnTo>
                  <a:lnTo>
                    <a:pt x="134" y="636"/>
                  </a:lnTo>
                  <a:lnTo>
                    <a:pt x="162" y="658"/>
                  </a:lnTo>
                  <a:lnTo>
                    <a:pt x="194" y="677"/>
                  </a:lnTo>
                  <a:lnTo>
                    <a:pt x="226" y="694"/>
                  </a:lnTo>
                  <a:lnTo>
                    <a:pt x="261" y="710"/>
                  </a:lnTo>
                  <a:lnTo>
                    <a:pt x="297" y="723"/>
                  </a:lnTo>
                  <a:lnTo>
                    <a:pt x="336" y="734"/>
                  </a:lnTo>
                  <a:lnTo>
                    <a:pt x="375" y="743"/>
                  </a:lnTo>
                  <a:lnTo>
                    <a:pt x="375" y="743"/>
                  </a:lnTo>
                  <a:lnTo>
                    <a:pt x="386" y="766"/>
                  </a:lnTo>
                  <a:lnTo>
                    <a:pt x="398" y="789"/>
                  </a:lnTo>
                  <a:lnTo>
                    <a:pt x="413" y="810"/>
                  </a:lnTo>
                  <a:lnTo>
                    <a:pt x="429" y="831"/>
                  </a:lnTo>
                  <a:lnTo>
                    <a:pt x="446" y="849"/>
                  </a:lnTo>
                  <a:lnTo>
                    <a:pt x="464" y="867"/>
                  </a:lnTo>
                  <a:lnTo>
                    <a:pt x="484" y="883"/>
                  </a:lnTo>
                  <a:lnTo>
                    <a:pt x="505" y="897"/>
                  </a:lnTo>
                  <a:lnTo>
                    <a:pt x="526" y="910"/>
                  </a:lnTo>
                  <a:lnTo>
                    <a:pt x="550" y="921"/>
                  </a:lnTo>
                  <a:lnTo>
                    <a:pt x="574" y="931"/>
                  </a:lnTo>
                  <a:lnTo>
                    <a:pt x="598" y="938"/>
                  </a:lnTo>
                  <a:lnTo>
                    <a:pt x="624" y="943"/>
                  </a:lnTo>
                  <a:lnTo>
                    <a:pt x="650" y="947"/>
                  </a:lnTo>
                  <a:lnTo>
                    <a:pt x="676" y="949"/>
                  </a:lnTo>
                  <a:lnTo>
                    <a:pt x="703" y="948"/>
                  </a:lnTo>
                  <a:lnTo>
                    <a:pt x="705" y="948"/>
                  </a:lnTo>
                  <a:lnTo>
                    <a:pt x="705" y="948"/>
                  </a:lnTo>
                  <a:lnTo>
                    <a:pt x="706" y="948"/>
                  </a:lnTo>
                  <a:lnTo>
                    <a:pt x="706" y="948"/>
                  </a:lnTo>
                  <a:lnTo>
                    <a:pt x="706" y="948"/>
                  </a:lnTo>
                  <a:lnTo>
                    <a:pt x="713" y="947"/>
                  </a:lnTo>
                  <a:lnTo>
                    <a:pt x="720" y="943"/>
                  </a:lnTo>
                  <a:lnTo>
                    <a:pt x="728" y="938"/>
                  </a:lnTo>
                  <a:lnTo>
                    <a:pt x="731" y="931"/>
                  </a:lnTo>
                  <a:lnTo>
                    <a:pt x="731" y="931"/>
                  </a:lnTo>
                  <a:lnTo>
                    <a:pt x="734" y="925"/>
                  </a:lnTo>
                  <a:lnTo>
                    <a:pt x="735" y="919"/>
                  </a:lnTo>
                  <a:lnTo>
                    <a:pt x="734" y="912"/>
                  </a:lnTo>
                  <a:lnTo>
                    <a:pt x="733" y="908"/>
                  </a:lnTo>
                  <a:lnTo>
                    <a:pt x="730" y="903"/>
                  </a:lnTo>
                  <a:lnTo>
                    <a:pt x="728" y="898"/>
                  </a:lnTo>
                  <a:lnTo>
                    <a:pt x="723" y="893"/>
                  </a:lnTo>
                  <a:lnTo>
                    <a:pt x="718" y="890"/>
                  </a:lnTo>
                  <a:lnTo>
                    <a:pt x="718" y="890"/>
                  </a:lnTo>
                  <a:lnTo>
                    <a:pt x="711" y="888"/>
                  </a:lnTo>
                  <a:lnTo>
                    <a:pt x="703" y="887"/>
                  </a:lnTo>
                  <a:lnTo>
                    <a:pt x="703" y="887"/>
                  </a:lnTo>
                  <a:lnTo>
                    <a:pt x="709" y="888"/>
                  </a:lnTo>
                  <a:lnTo>
                    <a:pt x="717" y="889"/>
                  </a:lnTo>
                  <a:lnTo>
                    <a:pt x="717" y="889"/>
                  </a:lnTo>
                  <a:lnTo>
                    <a:pt x="705" y="884"/>
                  </a:lnTo>
                  <a:lnTo>
                    <a:pt x="695" y="878"/>
                  </a:lnTo>
                  <a:lnTo>
                    <a:pt x="684" y="872"/>
                  </a:lnTo>
                  <a:lnTo>
                    <a:pt x="674" y="865"/>
                  </a:lnTo>
                  <a:lnTo>
                    <a:pt x="666" y="858"/>
                  </a:lnTo>
                  <a:lnTo>
                    <a:pt x="657" y="850"/>
                  </a:lnTo>
                  <a:lnTo>
                    <a:pt x="648" y="842"/>
                  </a:lnTo>
                  <a:lnTo>
                    <a:pt x="641" y="832"/>
                  </a:lnTo>
                  <a:lnTo>
                    <a:pt x="634" y="822"/>
                  </a:lnTo>
                  <a:lnTo>
                    <a:pt x="628" y="812"/>
                  </a:lnTo>
                  <a:lnTo>
                    <a:pt x="622" y="803"/>
                  </a:lnTo>
                  <a:lnTo>
                    <a:pt x="617" y="792"/>
                  </a:lnTo>
                  <a:lnTo>
                    <a:pt x="613" y="781"/>
                  </a:lnTo>
                  <a:lnTo>
                    <a:pt x="609" y="770"/>
                  </a:lnTo>
                  <a:lnTo>
                    <a:pt x="606" y="758"/>
                  </a:lnTo>
                  <a:lnTo>
                    <a:pt x="603" y="745"/>
                  </a:lnTo>
                  <a:lnTo>
                    <a:pt x="603" y="745"/>
                  </a:lnTo>
                  <a:lnTo>
                    <a:pt x="603" y="740"/>
                  </a:lnTo>
                  <a:lnTo>
                    <a:pt x="603" y="740"/>
                  </a:lnTo>
                  <a:lnTo>
                    <a:pt x="642" y="732"/>
                  </a:lnTo>
                  <a:lnTo>
                    <a:pt x="679" y="721"/>
                  </a:lnTo>
                  <a:lnTo>
                    <a:pt x="714" y="706"/>
                  </a:lnTo>
                  <a:lnTo>
                    <a:pt x="748" y="692"/>
                  </a:lnTo>
                  <a:lnTo>
                    <a:pt x="780" y="673"/>
                  </a:lnTo>
                  <a:lnTo>
                    <a:pt x="811" y="654"/>
                  </a:lnTo>
                  <a:lnTo>
                    <a:pt x="839" y="632"/>
                  </a:lnTo>
                  <a:lnTo>
                    <a:pt x="864" y="609"/>
                  </a:lnTo>
                  <a:lnTo>
                    <a:pt x="888" y="584"/>
                  </a:lnTo>
                  <a:lnTo>
                    <a:pt x="897" y="571"/>
                  </a:lnTo>
                  <a:lnTo>
                    <a:pt x="907" y="558"/>
                  </a:lnTo>
                  <a:lnTo>
                    <a:pt x="917" y="544"/>
                  </a:lnTo>
                  <a:lnTo>
                    <a:pt x="925" y="531"/>
                  </a:lnTo>
                  <a:lnTo>
                    <a:pt x="933" y="516"/>
                  </a:lnTo>
                  <a:lnTo>
                    <a:pt x="940" y="501"/>
                  </a:lnTo>
                  <a:lnTo>
                    <a:pt x="946" y="487"/>
                  </a:lnTo>
                  <a:lnTo>
                    <a:pt x="952" y="472"/>
                  </a:lnTo>
                  <a:lnTo>
                    <a:pt x="957" y="456"/>
                  </a:lnTo>
                  <a:lnTo>
                    <a:pt x="961" y="440"/>
                  </a:lnTo>
                  <a:lnTo>
                    <a:pt x="963" y="425"/>
                  </a:lnTo>
                  <a:lnTo>
                    <a:pt x="966" y="409"/>
                  </a:lnTo>
                  <a:lnTo>
                    <a:pt x="967" y="393"/>
                  </a:lnTo>
                  <a:lnTo>
                    <a:pt x="968" y="376"/>
                  </a:lnTo>
                  <a:lnTo>
                    <a:pt x="968" y="376"/>
                  </a:lnTo>
                  <a:close/>
                  <a:moveTo>
                    <a:pt x="691" y="945"/>
                  </a:moveTo>
                  <a:lnTo>
                    <a:pt x="690" y="945"/>
                  </a:lnTo>
                  <a:lnTo>
                    <a:pt x="690" y="944"/>
                  </a:lnTo>
                  <a:lnTo>
                    <a:pt x="691" y="9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7003122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cussion with Blue Box">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1" y="836613"/>
            <a:ext cx="8301613"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Content Placeholder 2"/>
          <p:cNvSpPr>
            <a:spLocks noGrp="1"/>
          </p:cNvSpPr>
          <p:nvPr>
            <p:ph idx="10"/>
          </p:nvPr>
        </p:nvSpPr>
        <p:spPr>
          <a:xfrm>
            <a:off x="8534399" y="746975"/>
            <a:ext cx="3657601" cy="6111025"/>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Slide Number Placeholder 3"/>
          <p:cNvSpPr>
            <a:spLocks noGrp="1"/>
          </p:cNvSpPr>
          <p:nvPr>
            <p:ph type="sldNum" sz="quarter" idx="11"/>
          </p:nvPr>
        </p:nvSpPr>
        <p:spPr/>
        <p:txBody>
          <a:bodyPr/>
          <a:lstStyle/>
          <a:p>
            <a:fld id="{812A5277-1DB9-460F-9A21-B857ABB32666}" type="slidenum">
              <a:rPr lang="en-US" smtClean="0"/>
              <a:pPr/>
              <a:t>‹#›</a:t>
            </a:fld>
            <a:endParaRPr lang="en-US" dirty="0"/>
          </a:p>
        </p:txBody>
      </p:sp>
      <p:sp>
        <p:nvSpPr>
          <p:cNvPr id="3" name="Title 2"/>
          <p:cNvSpPr>
            <a:spLocks noGrp="1"/>
          </p:cNvSpPr>
          <p:nvPr>
            <p:ph type="title"/>
          </p:nvPr>
        </p:nvSpPr>
        <p:spPr/>
        <p:txBody>
          <a:bodyPr/>
          <a:lstStyle/>
          <a:p>
            <a:r>
              <a:rPr lang="en-US"/>
              <a:t>Click to edit Master title style</a:t>
            </a:r>
          </a:p>
        </p:txBody>
      </p:sp>
      <p:grpSp>
        <p:nvGrpSpPr>
          <p:cNvPr id="18" name="Group 4"/>
          <p:cNvGrpSpPr>
            <a:grpSpLocks noChangeAspect="1"/>
          </p:cNvGrpSpPr>
          <p:nvPr userDrawn="1"/>
        </p:nvGrpSpPr>
        <p:grpSpPr bwMode="auto">
          <a:xfrm>
            <a:off x="172293" y="215660"/>
            <a:ext cx="450242" cy="370938"/>
            <a:chOff x="34" y="107"/>
            <a:chExt cx="352" cy="290"/>
          </a:xfrm>
        </p:grpSpPr>
        <p:sp>
          <p:nvSpPr>
            <p:cNvPr id="19" name="Freeform 7"/>
            <p:cNvSpPr>
              <a:spLocks/>
            </p:cNvSpPr>
            <p:nvPr userDrawn="1"/>
          </p:nvSpPr>
          <p:spPr bwMode="auto">
            <a:xfrm>
              <a:off x="34" y="107"/>
              <a:ext cx="272" cy="290"/>
            </a:xfrm>
            <a:custGeom>
              <a:avLst/>
              <a:gdLst>
                <a:gd name="T0" fmla="*/ 563 w 1358"/>
                <a:gd name="T1" fmla="*/ 12 h 1448"/>
                <a:gd name="T2" fmla="*/ 370 w 1358"/>
                <a:gd name="T3" fmla="*/ 68 h 1448"/>
                <a:gd name="T4" fmla="*/ 207 w 1358"/>
                <a:gd name="T5" fmla="*/ 165 h 1448"/>
                <a:gd name="T6" fmla="*/ 85 w 1358"/>
                <a:gd name="T7" fmla="*/ 294 h 1448"/>
                <a:gd name="T8" fmla="*/ 15 w 1358"/>
                <a:gd name="T9" fmla="*/ 448 h 1448"/>
                <a:gd name="T10" fmla="*/ 1 w 1358"/>
                <a:gd name="T11" fmla="*/ 587 h 1448"/>
                <a:gd name="T12" fmla="*/ 38 w 1358"/>
                <a:gd name="T13" fmla="*/ 738 h 1448"/>
                <a:gd name="T14" fmla="*/ 123 w 1358"/>
                <a:gd name="T15" fmla="*/ 873 h 1448"/>
                <a:gd name="T16" fmla="*/ 250 w 1358"/>
                <a:gd name="T17" fmla="*/ 985 h 1448"/>
                <a:gd name="T18" fmla="*/ 410 w 1358"/>
                <a:gd name="T19" fmla="*/ 1066 h 1448"/>
                <a:gd name="T20" fmla="*/ 595 w 1358"/>
                <a:gd name="T21" fmla="*/ 1111 h 1448"/>
                <a:gd name="T22" fmla="*/ 622 w 1358"/>
                <a:gd name="T23" fmla="*/ 1165 h 1448"/>
                <a:gd name="T24" fmla="*/ 581 w 1358"/>
                <a:gd name="T25" fmla="*/ 1260 h 1448"/>
                <a:gd name="T26" fmla="*/ 507 w 1358"/>
                <a:gd name="T27" fmla="*/ 1333 h 1448"/>
                <a:gd name="T28" fmla="*/ 446 w 1358"/>
                <a:gd name="T29" fmla="*/ 1367 h 1448"/>
                <a:gd name="T30" fmla="*/ 435 w 1358"/>
                <a:gd name="T31" fmla="*/ 1415 h 1448"/>
                <a:gd name="T32" fmla="*/ 459 w 1358"/>
                <a:gd name="T33" fmla="*/ 1441 h 1448"/>
                <a:gd name="T34" fmla="*/ 479 w 1358"/>
                <a:gd name="T35" fmla="*/ 1446 h 1448"/>
                <a:gd name="T36" fmla="*/ 609 w 1358"/>
                <a:gd name="T37" fmla="*/ 1437 h 1448"/>
                <a:gd name="T38" fmla="*/ 750 w 1358"/>
                <a:gd name="T39" fmla="*/ 1384 h 1448"/>
                <a:gd name="T40" fmla="*/ 870 w 1358"/>
                <a:gd name="T41" fmla="*/ 1289 h 1448"/>
                <a:gd name="T42" fmla="*/ 881 w 1358"/>
                <a:gd name="T43" fmla="*/ 1248 h 1448"/>
                <a:gd name="T44" fmla="*/ 853 w 1358"/>
                <a:gd name="T45" fmla="*/ 1215 h 1448"/>
                <a:gd name="T46" fmla="*/ 810 w 1358"/>
                <a:gd name="T47" fmla="*/ 1221 h 1448"/>
                <a:gd name="T48" fmla="*/ 728 w 1358"/>
                <a:gd name="T49" fmla="*/ 1289 h 1448"/>
                <a:gd name="T50" fmla="*/ 656 w 1358"/>
                <a:gd name="T51" fmla="*/ 1312 h 1448"/>
                <a:gd name="T52" fmla="*/ 712 w 1358"/>
                <a:gd name="T53" fmla="*/ 1185 h 1448"/>
                <a:gd name="T54" fmla="*/ 720 w 1358"/>
                <a:gd name="T55" fmla="*/ 1070 h 1448"/>
                <a:gd name="T56" fmla="*/ 698 w 1358"/>
                <a:gd name="T57" fmla="*/ 1034 h 1448"/>
                <a:gd name="T58" fmla="*/ 670 w 1358"/>
                <a:gd name="T59" fmla="*/ 1028 h 1448"/>
                <a:gd name="T60" fmla="*/ 627 w 1358"/>
                <a:gd name="T61" fmla="*/ 1023 h 1448"/>
                <a:gd name="T62" fmla="*/ 461 w 1358"/>
                <a:gd name="T63" fmla="*/ 988 h 1448"/>
                <a:gd name="T64" fmla="*/ 317 w 1358"/>
                <a:gd name="T65" fmla="*/ 920 h 1448"/>
                <a:gd name="T66" fmla="*/ 202 w 1358"/>
                <a:gd name="T67" fmla="*/ 826 h 1448"/>
                <a:gd name="T68" fmla="*/ 126 w 1358"/>
                <a:gd name="T69" fmla="*/ 711 h 1448"/>
                <a:gd name="T70" fmla="*/ 93 w 1358"/>
                <a:gd name="T71" fmla="*/ 582 h 1448"/>
                <a:gd name="T72" fmla="*/ 105 w 1358"/>
                <a:gd name="T73" fmla="*/ 466 h 1448"/>
                <a:gd name="T74" fmla="*/ 166 w 1358"/>
                <a:gd name="T75" fmla="*/ 338 h 1448"/>
                <a:gd name="T76" fmla="*/ 272 w 1358"/>
                <a:gd name="T77" fmla="*/ 229 h 1448"/>
                <a:gd name="T78" fmla="*/ 413 w 1358"/>
                <a:gd name="T79" fmla="*/ 149 h 1448"/>
                <a:gd name="T80" fmla="*/ 582 w 1358"/>
                <a:gd name="T81" fmla="*/ 102 h 1448"/>
                <a:gd name="T82" fmla="*/ 751 w 1358"/>
                <a:gd name="T83" fmla="*/ 94 h 1448"/>
                <a:gd name="T84" fmla="*/ 1007 w 1358"/>
                <a:gd name="T85" fmla="*/ 154 h 1448"/>
                <a:gd name="T86" fmla="*/ 1192 w 1358"/>
                <a:gd name="T87" fmla="*/ 276 h 1448"/>
                <a:gd name="T88" fmla="*/ 1262 w 1358"/>
                <a:gd name="T89" fmla="*/ 365 h 1448"/>
                <a:gd name="T90" fmla="*/ 1289 w 1358"/>
                <a:gd name="T91" fmla="*/ 399 h 1448"/>
                <a:gd name="T92" fmla="*/ 1323 w 1358"/>
                <a:gd name="T93" fmla="*/ 404 h 1448"/>
                <a:gd name="T94" fmla="*/ 1353 w 1358"/>
                <a:gd name="T95" fmla="*/ 379 h 1448"/>
                <a:gd name="T96" fmla="*/ 1353 w 1358"/>
                <a:gd name="T97" fmla="*/ 337 h 1448"/>
                <a:gd name="T98" fmla="*/ 1276 w 1358"/>
                <a:gd name="T99" fmla="*/ 229 h 1448"/>
                <a:gd name="T100" fmla="*/ 1172 w 1358"/>
                <a:gd name="T101" fmla="*/ 140 h 1448"/>
                <a:gd name="T102" fmla="*/ 1049 w 1358"/>
                <a:gd name="T103" fmla="*/ 71 h 1448"/>
                <a:gd name="T104" fmla="*/ 910 w 1358"/>
                <a:gd name="T105" fmla="*/ 24 h 1448"/>
                <a:gd name="T106" fmla="*/ 757 w 1358"/>
                <a:gd name="T107" fmla="*/ 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8" h="1448">
                  <a:moveTo>
                    <a:pt x="705" y="0"/>
                  </a:moveTo>
                  <a:lnTo>
                    <a:pt x="705" y="0"/>
                  </a:lnTo>
                  <a:lnTo>
                    <a:pt x="670" y="1"/>
                  </a:lnTo>
                  <a:lnTo>
                    <a:pt x="633" y="4"/>
                  </a:lnTo>
                  <a:lnTo>
                    <a:pt x="598" y="7"/>
                  </a:lnTo>
                  <a:lnTo>
                    <a:pt x="563" y="12"/>
                  </a:lnTo>
                  <a:lnTo>
                    <a:pt x="529" y="18"/>
                  </a:lnTo>
                  <a:lnTo>
                    <a:pt x="496" y="26"/>
                  </a:lnTo>
                  <a:lnTo>
                    <a:pt x="463" y="34"/>
                  </a:lnTo>
                  <a:lnTo>
                    <a:pt x="431" y="45"/>
                  </a:lnTo>
                  <a:lnTo>
                    <a:pt x="400" y="56"/>
                  </a:lnTo>
                  <a:lnTo>
                    <a:pt x="370" y="68"/>
                  </a:lnTo>
                  <a:lnTo>
                    <a:pt x="340" y="82"/>
                  </a:lnTo>
                  <a:lnTo>
                    <a:pt x="311" y="96"/>
                  </a:lnTo>
                  <a:lnTo>
                    <a:pt x="284" y="112"/>
                  </a:lnTo>
                  <a:lnTo>
                    <a:pt x="257" y="128"/>
                  </a:lnTo>
                  <a:lnTo>
                    <a:pt x="232" y="146"/>
                  </a:lnTo>
                  <a:lnTo>
                    <a:pt x="207" y="165"/>
                  </a:lnTo>
                  <a:lnTo>
                    <a:pt x="183" y="184"/>
                  </a:lnTo>
                  <a:lnTo>
                    <a:pt x="161" y="204"/>
                  </a:lnTo>
                  <a:lnTo>
                    <a:pt x="140" y="226"/>
                  </a:lnTo>
                  <a:lnTo>
                    <a:pt x="121" y="248"/>
                  </a:lnTo>
                  <a:lnTo>
                    <a:pt x="102" y="270"/>
                  </a:lnTo>
                  <a:lnTo>
                    <a:pt x="85" y="294"/>
                  </a:lnTo>
                  <a:lnTo>
                    <a:pt x="70" y="317"/>
                  </a:lnTo>
                  <a:lnTo>
                    <a:pt x="56" y="343"/>
                  </a:lnTo>
                  <a:lnTo>
                    <a:pt x="43" y="367"/>
                  </a:lnTo>
                  <a:lnTo>
                    <a:pt x="32" y="394"/>
                  </a:lnTo>
                  <a:lnTo>
                    <a:pt x="22" y="420"/>
                  </a:lnTo>
                  <a:lnTo>
                    <a:pt x="15" y="448"/>
                  </a:lnTo>
                  <a:lnTo>
                    <a:pt x="9" y="474"/>
                  </a:lnTo>
                  <a:lnTo>
                    <a:pt x="4" y="502"/>
                  </a:lnTo>
                  <a:lnTo>
                    <a:pt x="1" y="530"/>
                  </a:lnTo>
                  <a:lnTo>
                    <a:pt x="0" y="560"/>
                  </a:lnTo>
                  <a:lnTo>
                    <a:pt x="0" y="560"/>
                  </a:lnTo>
                  <a:lnTo>
                    <a:pt x="1" y="587"/>
                  </a:lnTo>
                  <a:lnTo>
                    <a:pt x="4" y="612"/>
                  </a:lnTo>
                  <a:lnTo>
                    <a:pt x="7" y="638"/>
                  </a:lnTo>
                  <a:lnTo>
                    <a:pt x="12" y="663"/>
                  </a:lnTo>
                  <a:lnTo>
                    <a:pt x="20" y="689"/>
                  </a:lnTo>
                  <a:lnTo>
                    <a:pt x="28" y="713"/>
                  </a:lnTo>
                  <a:lnTo>
                    <a:pt x="38" y="738"/>
                  </a:lnTo>
                  <a:lnTo>
                    <a:pt x="49" y="762"/>
                  </a:lnTo>
                  <a:lnTo>
                    <a:pt x="61" y="785"/>
                  </a:lnTo>
                  <a:lnTo>
                    <a:pt x="74" y="809"/>
                  </a:lnTo>
                  <a:lnTo>
                    <a:pt x="89" y="830"/>
                  </a:lnTo>
                  <a:lnTo>
                    <a:pt x="106" y="852"/>
                  </a:lnTo>
                  <a:lnTo>
                    <a:pt x="123" y="873"/>
                  </a:lnTo>
                  <a:lnTo>
                    <a:pt x="141" y="894"/>
                  </a:lnTo>
                  <a:lnTo>
                    <a:pt x="161" y="913"/>
                  </a:lnTo>
                  <a:lnTo>
                    <a:pt x="182" y="933"/>
                  </a:lnTo>
                  <a:lnTo>
                    <a:pt x="204" y="951"/>
                  </a:lnTo>
                  <a:lnTo>
                    <a:pt x="226" y="968"/>
                  </a:lnTo>
                  <a:lnTo>
                    <a:pt x="250" y="985"/>
                  </a:lnTo>
                  <a:lnTo>
                    <a:pt x="274" y="1001"/>
                  </a:lnTo>
                  <a:lnTo>
                    <a:pt x="300" y="1016"/>
                  </a:lnTo>
                  <a:lnTo>
                    <a:pt x="326" y="1029"/>
                  </a:lnTo>
                  <a:lnTo>
                    <a:pt x="352" y="1043"/>
                  </a:lnTo>
                  <a:lnTo>
                    <a:pt x="381" y="1055"/>
                  </a:lnTo>
                  <a:lnTo>
                    <a:pt x="410" y="1066"/>
                  </a:lnTo>
                  <a:lnTo>
                    <a:pt x="439" y="1077"/>
                  </a:lnTo>
                  <a:lnTo>
                    <a:pt x="470" y="1085"/>
                  </a:lnTo>
                  <a:lnTo>
                    <a:pt x="500" y="1094"/>
                  </a:lnTo>
                  <a:lnTo>
                    <a:pt x="532" y="1101"/>
                  </a:lnTo>
                  <a:lnTo>
                    <a:pt x="563" y="1106"/>
                  </a:lnTo>
                  <a:lnTo>
                    <a:pt x="595" y="1111"/>
                  </a:lnTo>
                  <a:lnTo>
                    <a:pt x="628" y="1115"/>
                  </a:lnTo>
                  <a:lnTo>
                    <a:pt x="628" y="1115"/>
                  </a:lnTo>
                  <a:lnTo>
                    <a:pt x="627" y="1130"/>
                  </a:lnTo>
                  <a:lnTo>
                    <a:pt x="626" y="1146"/>
                  </a:lnTo>
                  <a:lnTo>
                    <a:pt x="626" y="1146"/>
                  </a:lnTo>
                  <a:lnTo>
                    <a:pt x="622" y="1165"/>
                  </a:lnTo>
                  <a:lnTo>
                    <a:pt x="618" y="1182"/>
                  </a:lnTo>
                  <a:lnTo>
                    <a:pt x="612" y="1199"/>
                  </a:lnTo>
                  <a:lnTo>
                    <a:pt x="606" y="1215"/>
                  </a:lnTo>
                  <a:lnTo>
                    <a:pt x="599" y="1230"/>
                  </a:lnTo>
                  <a:lnTo>
                    <a:pt x="590" y="1245"/>
                  </a:lnTo>
                  <a:lnTo>
                    <a:pt x="581" y="1260"/>
                  </a:lnTo>
                  <a:lnTo>
                    <a:pt x="571" y="1273"/>
                  </a:lnTo>
                  <a:lnTo>
                    <a:pt x="560" y="1287"/>
                  </a:lnTo>
                  <a:lnTo>
                    <a:pt x="548" y="1300"/>
                  </a:lnTo>
                  <a:lnTo>
                    <a:pt x="535" y="1311"/>
                  </a:lnTo>
                  <a:lnTo>
                    <a:pt x="522" y="1322"/>
                  </a:lnTo>
                  <a:lnTo>
                    <a:pt x="507" y="1333"/>
                  </a:lnTo>
                  <a:lnTo>
                    <a:pt x="493" y="1341"/>
                  </a:lnTo>
                  <a:lnTo>
                    <a:pt x="477" y="1350"/>
                  </a:lnTo>
                  <a:lnTo>
                    <a:pt x="461" y="1357"/>
                  </a:lnTo>
                  <a:lnTo>
                    <a:pt x="461" y="1357"/>
                  </a:lnTo>
                  <a:lnTo>
                    <a:pt x="453" y="1362"/>
                  </a:lnTo>
                  <a:lnTo>
                    <a:pt x="446" y="1367"/>
                  </a:lnTo>
                  <a:lnTo>
                    <a:pt x="442" y="1373"/>
                  </a:lnTo>
                  <a:lnTo>
                    <a:pt x="437" y="1380"/>
                  </a:lnTo>
                  <a:lnTo>
                    <a:pt x="434" y="1389"/>
                  </a:lnTo>
                  <a:lnTo>
                    <a:pt x="433" y="1398"/>
                  </a:lnTo>
                  <a:lnTo>
                    <a:pt x="433" y="1406"/>
                  </a:lnTo>
                  <a:lnTo>
                    <a:pt x="435" y="1415"/>
                  </a:lnTo>
                  <a:lnTo>
                    <a:pt x="435" y="1415"/>
                  </a:lnTo>
                  <a:lnTo>
                    <a:pt x="438" y="1422"/>
                  </a:lnTo>
                  <a:lnTo>
                    <a:pt x="442" y="1428"/>
                  </a:lnTo>
                  <a:lnTo>
                    <a:pt x="446" y="1433"/>
                  </a:lnTo>
                  <a:lnTo>
                    <a:pt x="453" y="1438"/>
                  </a:lnTo>
                  <a:lnTo>
                    <a:pt x="459" y="1441"/>
                  </a:lnTo>
                  <a:lnTo>
                    <a:pt x="465" y="1444"/>
                  </a:lnTo>
                  <a:lnTo>
                    <a:pt x="472" y="1445"/>
                  </a:lnTo>
                  <a:lnTo>
                    <a:pt x="479" y="1446"/>
                  </a:lnTo>
                  <a:lnTo>
                    <a:pt x="479" y="1446"/>
                  </a:lnTo>
                  <a:lnTo>
                    <a:pt x="479" y="1446"/>
                  </a:lnTo>
                  <a:lnTo>
                    <a:pt x="479" y="1446"/>
                  </a:lnTo>
                  <a:lnTo>
                    <a:pt x="509" y="1448"/>
                  </a:lnTo>
                  <a:lnTo>
                    <a:pt x="509" y="1448"/>
                  </a:lnTo>
                  <a:lnTo>
                    <a:pt x="534" y="1446"/>
                  </a:lnTo>
                  <a:lnTo>
                    <a:pt x="559" y="1444"/>
                  </a:lnTo>
                  <a:lnTo>
                    <a:pt x="584" y="1441"/>
                  </a:lnTo>
                  <a:lnTo>
                    <a:pt x="609" y="1437"/>
                  </a:lnTo>
                  <a:lnTo>
                    <a:pt x="633" y="1430"/>
                  </a:lnTo>
                  <a:lnTo>
                    <a:pt x="657" y="1424"/>
                  </a:lnTo>
                  <a:lnTo>
                    <a:pt x="682" y="1416"/>
                  </a:lnTo>
                  <a:lnTo>
                    <a:pt x="705" y="1406"/>
                  </a:lnTo>
                  <a:lnTo>
                    <a:pt x="728" y="1395"/>
                  </a:lnTo>
                  <a:lnTo>
                    <a:pt x="750" y="1384"/>
                  </a:lnTo>
                  <a:lnTo>
                    <a:pt x="772" y="1371"/>
                  </a:lnTo>
                  <a:lnTo>
                    <a:pt x="793" y="1357"/>
                  </a:lnTo>
                  <a:lnTo>
                    <a:pt x="812" y="1341"/>
                  </a:lnTo>
                  <a:lnTo>
                    <a:pt x="833" y="1326"/>
                  </a:lnTo>
                  <a:lnTo>
                    <a:pt x="851" y="1309"/>
                  </a:lnTo>
                  <a:lnTo>
                    <a:pt x="870" y="1289"/>
                  </a:lnTo>
                  <a:lnTo>
                    <a:pt x="870" y="1289"/>
                  </a:lnTo>
                  <a:lnTo>
                    <a:pt x="876" y="1282"/>
                  </a:lnTo>
                  <a:lnTo>
                    <a:pt x="879" y="1274"/>
                  </a:lnTo>
                  <a:lnTo>
                    <a:pt x="882" y="1266"/>
                  </a:lnTo>
                  <a:lnTo>
                    <a:pt x="882" y="1256"/>
                  </a:lnTo>
                  <a:lnTo>
                    <a:pt x="881" y="1248"/>
                  </a:lnTo>
                  <a:lnTo>
                    <a:pt x="878" y="1239"/>
                  </a:lnTo>
                  <a:lnTo>
                    <a:pt x="873" y="1232"/>
                  </a:lnTo>
                  <a:lnTo>
                    <a:pt x="867" y="1224"/>
                  </a:lnTo>
                  <a:lnTo>
                    <a:pt x="867" y="1224"/>
                  </a:lnTo>
                  <a:lnTo>
                    <a:pt x="860" y="1220"/>
                  </a:lnTo>
                  <a:lnTo>
                    <a:pt x="853" y="1215"/>
                  </a:lnTo>
                  <a:lnTo>
                    <a:pt x="844" y="1212"/>
                  </a:lnTo>
                  <a:lnTo>
                    <a:pt x="835" y="1212"/>
                  </a:lnTo>
                  <a:lnTo>
                    <a:pt x="835" y="1212"/>
                  </a:lnTo>
                  <a:lnTo>
                    <a:pt x="827" y="1213"/>
                  </a:lnTo>
                  <a:lnTo>
                    <a:pt x="817" y="1216"/>
                  </a:lnTo>
                  <a:lnTo>
                    <a:pt x="810" y="1221"/>
                  </a:lnTo>
                  <a:lnTo>
                    <a:pt x="803" y="1227"/>
                  </a:lnTo>
                  <a:lnTo>
                    <a:pt x="803" y="1227"/>
                  </a:lnTo>
                  <a:lnTo>
                    <a:pt x="784" y="1244"/>
                  </a:lnTo>
                  <a:lnTo>
                    <a:pt x="767" y="1260"/>
                  </a:lnTo>
                  <a:lnTo>
                    <a:pt x="748" y="1276"/>
                  </a:lnTo>
                  <a:lnTo>
                    <a:pt x="728" y="1289"/>
                  </a:lnTo>
                  <a:lnTo>
                    <a:pt x="707" y="1301"/>
                  </a:lnTo>
                  <a:lnTo>
                    <a:pt x="687" y="1312"/>
                  </a:lnTo>
                  <a:lnTo>
                    <a:pt x="665" y="1322"/>
                  </a:lnTo>
                  <a:lnTo>
                    <a:pt x="643" y="1330"/>
                  </a:lnTo>
                  <a:lnTo>
                    <a:pt x="643" y="1330"/>
                  </a:lnTo>
                  <a:lnTo>
                    <a:pt x="656" y="1312"/>
                  </a:lnTo>
                  <a:lnTo>
                    <a:pt x="670" y="1293"/>
                  </a:lnTo>
                  <a:lnTo>
                    <a:pt x="681" y="1273"/>
                  </a:lnTo>
                  <a:lnTo>
                    <a:pt x="690" y="1251"/>
                  </a:lnTo>
                  <a:lnTo>
                    <a:pt x="699" y="1230"/>
                  </a:lnTo>
                  <a:lnTo>
                    <a:pt x="706" y="1207"/>
                  </a:lnTo>
                  <a:lnTo>
                    <a:pt x="712" y="1185"/>
                  </a:lnTo>
                  <a:lnTo>
                    <a:pt x="717" y="1161"/>
                  </a:lnTo>
                  <a:lnTo>
                    <a:pt x="717" y="1161"/>
                  </a:lnTo>
                  <a:lnTo>
                    <a:pt x="720" y="1139"/>
                  </a:lnTo>
                  <a:lnTo>
                    <a:pt x="721" y="1116"/>
                  </a:lnTo>
                  <a:lnTo>
                    <a:pt x="721" y="1093"/>
                  </a:lnTo>
                  <a:lnTo>
                    <a:pt x="720" y="1070"/>
                  </a:lnTo>
                  <a:lnTo>
                    <a:pt x="720" y="1070"/>
                  </a:lnTo>
                  <a:lnTo>
                    <a:pt x="718" y="1060"/>
                  </a:lnTo>
                  <a:lnTo>
                    <a:pt x="715" y="1052"/>
                  </a:lnTo>
                  <a:lnTo>
                    <a:pt x="710" y="1045"/>
                  </a:lnTo>
                  <a:lnTo>
                    <a:pt x="705" y="1039"/>
                  </a:lnTo>
                  <a:lnTo>
                    <a:pt x="698" y="1034"/>
                  </a:lnTo>
                  <a:lnTo>
                    <a:pt x="690" y="1030"/>
                  </a:lnTo>
                  <a:lnTo>
                    <a:pt x="682" y="1028"/>
                  </a:lnTo>
                  <a:lnTo>
                    <a:pt x="673" y="1027"/>
                  </a:lnTo>
                  <a:lnTo>
                    <a:pt x="673" y="1027"/>
                  </a:lnTo>
                  <a:lnTo>
                    <a:pt x="670" y="1028"/>
                  </a:lnTo>
                  <a:lnTo>
                    <a:pt x="670" y="1028"/>
                  </a:lnTo>
                  <a:lnTo>
                    <a:pt x="668" y="1028"/>
                  </a:lnTo>
                  <a:lnTo>
                    <a:pt x="668" y="1028"/>
                  </a:lnTo>
                  <a:lnTo>
                    <a:pt x="662" y="1026"/>
                  </a:lnTo>
                  <a:lnTo>
                    <a:pt x="656" y="1024"/>
                  </a:lnTo>
                  <a:lnTo>
                    <a:pt x="656" y="1024"/>
                  </a:lnTo>
                  <a:lnTo>
                    <a:pt x="627" y="1023"/>
                  </a:lnTo>
                  <a:lnTo>
                    <a:pt x="598" y="1020"/>
                  </a:lnTo>
                  <a:lnTo>
                    <a:pt x="570" y="1015"/>
                  </a:lnTo>
                  <a:lnTo>
                    <a:pt x="542" y="1010"/>
                  </a:lnTo>
                  <a:lnTo>
                    <a:pt x="513" y="1002"/>
                  </a:lnTo>
                  <a:lnTo>
                    <a:pt x="487" y="995"/>
                  </a:lnTo>
                  <a:lnTo>
                    <a:pt x="461" y="988"/>
                  </a:lnTo>
                  <a:lnTo>
                    <a:pt x="434" y="978"/>
                  </a:lnTo>
                  <a:lnTo>
                    <a:pt x="410" y="968"/>
                  </a:lnTo>
                  <a:lnTo>
                    <a:pt x="385" y="957"/>
                  </a:lnTo>
                  <a:lnTo>
                    <a:pt x="362" y="945"/>
                  </a:lnTo>
                  <a:lnTo>
                    <a:pt x="339" y="933"/>
                  </a:lnTo>
                  <a:lnTo>
                    <a:pt x="317" y="920"/>
                  </a:lnTo>
                  <a:lnTo>
                    <a:pt x="295" y="906"/>
                  </a:lnTo>
                  <a:lnTo>
                    <a:pt x="276" y="891"/>
                  </a:lnTo>
                  <a:lnTo>
                    <a:pt x="256" y="876"/>
                  </a:lnTo>
                  <a:lnTo>
                    <a:pt x="237" y="860"/>
                  </a:lnTo>
                  <a:lnTo>
                    <a:pt x="220" y="843"/>
                  </a:lnTo>
                  <a:lnTo>
                    <a:pt x="202" y="826"/>
                  </a:lnTo>
                  <a:lnTo>
                    <a:pt x="188" y="809"/>
                  </a:lnTo>
                  <a:lnTo>
                    <a:pt x="173" y="790"/>
                  </a:lnTo>
                  <a:lnTo>
                    <a:pt x="160" y="771"/>
                  </a:lnTo>
                  <a:lnTo>
                    <a:pt x="148" y="751"/>
                  </a:lnTo>
                  <a:lnTo>
                    <a:pt x="135" y="732"/>
                  </a:lnTo>
                  <a:lnTo>
                    <a:pt x="126" y="711"/>
                  </a:lnTo>
                  <a:lnTo>
                    <a:pt x="117" y="690"/>
                  </a:lnTo>
                  <a:lnTo>
                    <a:pt x="110" y="670"/>
                  </a:lnTo>
                  <a:lnTo>
                    <a:pt x="104" y="649"/>
                  </a:lnTo>
                  <a:lnTo>
                    <a:pt x="99" y="627"/>
                  </a:lnTo>
                  <a:lnTo>
                    <a:pt x="95" y="605"/>
                  </a:lnTo>
                  <a:lnTo>
                    <a:pt x="93" y="582"/>
                  </a:lnTo>
                  <a:lnTo>
                    <a:pt x="93" y="560"/>
                  </a:lnTo>
                  <a:lnTo>
                    <a:pt x="93" y="560"/>
                  </a:lnTo>
                  <a:lnTo>
                    <a:pt x="93" y="535"/>
                  </a:lnTo>
                  <a:lnTo>
                    <a:pt x="95" y="512"/>
                  </a:lnTo>
                  <a:lnTo>
                    <a:pt x="100" y="489"/>
                  </a:lnTo>
                  <a:lnTo>
                    <a:pt x="105" y="466"/>
                  </a:lnTo>
                  <a:lnTo>
                    <a:pt x="112" y="443"/>
                  </a:lnTo>
                  <a:lnTo>
                    <a:pt x="120" y="421"/>
                  </a:lnTo>
                  <a:lnTo>
                    <a:pt x="129" y="399"/>
                  </a:lnTo>
                  <a:lnTo>
                    <a:pt x="140" y="378"/>
                  </a:lnTo>
                  <a:lnTo>
                    <a:pt x="152" y="357"/>
                  </a:lnTo>
                  <a:lnTo>
                    <a:pt x="166" y="338"/>
                  </a:lnTo>
                  <a:lnTo>
                    <a:pt x="182" y="318"/>
                  </a:lnTo>
                  <a:lnTo>
                    <a:pt x="198" y="299"/>
                  </a:lnTo>
                  <a:lnTo>
                    <a:pt x="215" y="280"/>
                  </a:lnTo>
                  <a:lnTo>
                    <a:pt x="233" y="263"/>
                  </a:lnTo>
                  <a:lnTo>
                    <a:pt x="251" y="246"/>
                  </a:lnTo>
                  <a:lnTo>
                    <a:pt x="272" y="229"/>
                  </a:lnTo>
                  <a:lnTo>
                    <a:pt x="294" y="215"/>
                  </a:lnTo>
                  <a:lnTo>
                    <a:pt x="316" y="200"/>
                  </a:lnTo>
                  <a:lnTo>
                    <a:pt x="339" y="185"/>
                  </a:lnTo>
                  <a:lnTo>
                    <a:pt x="362" y="173"/>
                  </a:lnTo>
                  <a:lnTo>
                    <a:pt x="388" y="161"/>
                  </a:lnTo>
                  <a:lnTo>
                    <a:pt x="413" y="149"/>
                  </a:lnTo>
                  <a:lnTo>
                    <a:pt x="440" y="139"/>
                  </a:lnTo>
                  <a:lnTo>
                    <a:pt x="467" y="129"/>
                  </a:lnTo>
                  <a:lnTo>
                    <a:pt x="495" y="121"/>
                  </a:lnTo>
                  <a:lnTo>
                    <a:pt x="523" y="113"/>
                  </a:lnTo>
                  <a:lnTo>
                    <a:pt x="553" y="107"/>
                  </a:lnTo>
                  <a:lnTo>
                    <a:pt x="582" y="102"/>
                  </a:lnTo>
                  <a:lnTo>
                    <a:pt x="612" y="99"/>
                  </a:lnTo>
                  <a:lnTo>
                    <a:pt x="643" y="95"/>
                  </a:lnTo>
                  <a:lnTo>
                    <a:pt x="673" y="94"/>
                  </a:lnTo>
                  <a:lnTo>
                    <a:pt x="705" y="93"/>
                  </a:lnTo>
                  <a:lnTo>
                    <a:pt x="705" y="93"/>
                  </a:lnTo>
                  <a:lnTo>
                    <a:pt x="751" y="94"/>
                  </a:lnTo>
                  <a:lnTo>
                    <a:pt x="796" y="98"/>
                  </a:lnTo>
                  <a:lnTo>
                    <a:pt x="842" y="105"/>
                  </a:lnTo>
                  <a:lnTo>
                    <a:pt x="885" y="113"/>
                  </a:lnTo>
                  <a:lnTo>
                    <a:pt x="927" y="124"/>
                  </a:lnTo>
                  <a:lnTo>
                    <a:pt x="968" y="138"/>
                  </a:lnTo>
                  <a:lnTo>
                    <a:pt x="1007" y="154"/>
                  </a:lnTo>
                  <a:lnTo>
                    <a:pt x="1045" y="171"/>
                  </a:lnTo>
                  <a:lnTo>
                    <a:pt x="1082" y="191"/>
                  </a:lnTo>
                  <a:lnTo>
                    <a:pt x="1116" y="212"/>
                  </a:lnTo>
                  <a:lnTo>
                    <a:pt x="1148" y="237"/>
                  </a:lnTo>
                  <a:lnTo>
                    <a:pt x="1177" y="262"/>
                  </a:lnTo>
                  <a:lnTo>
                    <a:pt x="1192" y="276"/>
                  </a:lnTo>
                  <a:lnTo>
                    <a:pt x="1205" y="289"/>
                  </a:lnTo>
                  <a:lnTo>
                    <a:pt x="1217" y="304"/>
                  </a:lnTo>
                  <a:lnTo>
                    <a:pt x="1229" y="318"/>
                  </a:lnTo>
                  <a:lnTo>
                    <a:pt x="1242" y="333"/>
                  </a:lnTo>
                  <a:lnTo>
                    <a:pt x="1253" y="349"/>
                  </a:lnTo>
                  <a:lnTo>
                    <a:pt x="1262" y="365"/>
                  </a:lnTo>
                  <a:lnTo>
                    <a:pt x="1271" y="380"/>
                  </a:lnTo>
                  <a:lnTo>
                    <a:pt x="1271" y="380"/>
                  </a:lnTo>
                  <a:lnTo>
                    <a:pt x="1275" y="387"/>
                  </a:lnTo>
                  <a:lnTo>
                    <a:pt x="1279" y="390"/>
                  </a:lnTo>
                  <a:lnTo>
                    <a:pt x="1283" y="395"/>
                  </a:lnTo>
                  <a:lnTo>
                    <a:pt x="1289" y="399"/>
                  </a:lnTo>
                  <a:lnTo>
                    <a:pt x="1294" y="401"/>
                  </a:lnTo>
                  <a:lnTo>
                    <a:pt x="1300" y="402"/>
                  </a:lnTo>
                  <a:lnTo>
                    <a:pt x="1306" y="404"/>
                  </a:lnTo>
                  <a:lnTo>
                    <a:pt x="1312" y="405"/>
                  </a:lnTo>
                  <a:lnTo>
                    <a:pt x="1312" y="405"/>
                  </a:lnTo>
                  <a:lnTo>
                    <a:pt x="1323" y="404"/>
                  </a:lnTo>
                  <a:lnTo>
                    <a:pt x="1328" y="401"/>
                  </a:lnTo>
                  <a:lnTo>
                    <a:pt x="1334" y="399"/>
                  </a:lnTo>
                  <a:lnTo>
                    <a:pt x="1334" y="399"/>
                  </a:lnTo>
                  <a:lnTo>
                    <a:pt x="1342" y="394"/>
                  </a:lnTo>
                  <a:lnTo>
                    <a:pt x="1348" y="387"/>
                  </a:lnTo>
                  <a:lnTo>
                    <a:pt x="1353" y="379"/>
                  </a:lnTo>
                  <a:lnTo>
                    <a:pt x="1356" y="372"/>
                  </a:lnTo>
                  <a:lnTo>
                    <a:pt x="1358" y="362"/>
                  </a:lnTo>
                  <a:lnTo>
                    <a:pt x="1358" y="354"/>
                  </a:lnTo>
                  <a:lnTo>
                    <a:pt x="1356" y="345"/>
                  </a:lnTo>
                  <a:lnTo>
                    <a:pt x="1353" y="337"/>
                  </a:lnTo>
                  <a:lnTo>
                    <a:pt x="1353" y="337"/>
                  </a:lnTo>
                  <a:lnTo>
                    <a:pt x="1342" y="317"/>
                  </a:lnTo>
                  <a:lnTo>
                    <a:pt x="1329" y="299"/>
                  </a:lnTo>
                  <a:lnTo>
                    <a:pt x="1317" y="280"/>
                  </a:lnTo>
                  <a:lnTo>
                    <a:pt x="1304" y="263"/>
                  </a:lnTo>
                  <a:lnTo>
                    <a:pt x="1290" y="246"/>
                  </a:lnTo>
                  <a:lnTo>
                    <a:pt x="1276" y="229"/>
                  </a:lnTo>
                  <a:lnTo>
                    <a:pt x="1260" y="213"/>
                  </a:lnTo>
                  <a:lnTo>
                    <a:pt x="1244" y="198"/>
                  </a:lnTo>
                  <a:lnTo>
                    <a:pt x="1227" y="183"/>
                  </a:lnTo>
                  <a:lnTo>
                    <a:pt x="1210" y="168"/>
                  </a:lnTo>
                  <a:lnTo>
                    <a:pt x="1192" y="154"/>
                  </a:lnTo>
                  <a:lnTo>
                    <a:pt x="1172" y="140"/>
                  </a:lnTo>
                  <a:lnTo>
                    <a:pt x="1154" y="128"/>
                  </a:lnTo>
                  <a:lnTo>
                    <a:pt x="1133" y="115"/>
                  </a:lnTo>
                  <a:lnTo>
                    <a:pt x="1114" y="104"/>
                  </a:lnTo>
                  <a:lnTo>
                    <a:pt x="1093" y="91"/>
                  </a:lnTo>
                  <a:lnTo>
                    <a:pt x="1071" y="82"/>
                  </a:lnTo>
                  <a:lnTo>
                    <a:pt x="1049" y="71"/>
                  </a:lnTo>
                  <a:lnTo>
                    <a:pt x="1027" y="62"/>
                  </a:lnTo>
                  <a:lnTo>
                    <a:pt x="1004" y="54"/>
                  </a:lnTo>
                  <a:lnTo>
                    <a:pt x="981" y="45"/>
                  </a:lnTo>
                  <a:lnTo>
                    <a:pt x="957" y="38"/>
                  </a:lnTo>
                  <a:lnTo>
                    <a:pt x="933" y="30"/>
                  </a:lnTo>
                  <a:lnTo>
                    <a:pt x="910" y="24"/>
                  </a:lnTo>
                  <a:lnTo>
                    <a:pt x="884" y="18"/>
                  </a:lnTo>
                  <a:lnTo>
                    <a:pt x="860" y="15"/>
                  </a:lnTo>
                  <a:lnTo>
                    <a:pt x="834" y="10"/>
                  </a:lnTo>
                  <a:lnTo>
                    <a:pt x="810" y="6"/>
                  </a:lnTo>
                  <a:lnTo>
                    <a:pt x="783" y="4"/>
                  </a:lnTo>
                  <a:lnTo>
                    <a:pt x="757" y="2"/>
                  </a:lnTo>
                  <a:lnTo>
                    <a:pt x="732" y="1"/>
                  </a:lnTo>
                  <a:lnTo>
                    <a:pt x="705"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AutoShape 3"/>
            <p:cNvSpPr>
              <a:spLocks noChangeAspect="1" noChangeArrowheads="1" noTextEdit="1"/>
            </p:cNvSpPr>
            <p:nvPr userDrawn="1"/>
          </p:nvSpPr>
          <p:spPr bwMode="auto">
            <a:xfrm>
              <a:off x="34" y="107"/>
              <a:ext cx="3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p:cNvSpPr>
            <p:nvPr userDrawn="1"/>
          </p:nvSpPr>
          <p:spPr bwMode="auto">
            <a:xfrm>
              <a:off x="131" y="396"/>
              <a:ext cx="1" cy="0"/>
            </a:xfrm>
            <a:custGeom>
              <a:avLst/>
              <a:gdLst>
                <a:gd name="T0" fmla="*/ 0 w 6"/>
                <a:gd name="T1" fmla="*/ 1 h 1"/>
                <a:gd name="T2" fmla="*/ 0 w 6"/>
                <a:gd name="T3" fmla="*/ 1 h 1"/>
                <a:gd name="T4" fmla="*/ 6 w 6"/>
                <a:gd name="T5" fmla="*/ 0 h 1"/>
                <a:gd name="T6" fmla="*/ 6 w 6"/>
                <a:gd name="T7" fmla="*/ 0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lnTo>
                    <a:pt x="0" y="1"/>
                  </a:lnTo>
                  <a:lnTo>
                    <a:pt x="6" y="0"/>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noEditPoints="1"/>
            </p:cNvSpPr>
            <p:nvPr userDrawn="1"/>
          </p:nvSpPr>
          <p:spPr bwMode="auto">
            <a:xfrm>
              <a:off x="192" y="207"/>
              <a:ext cx="194" cy="190"/>
            </a:xfrm>
            <a:custGeom>
              <a:avLst/>
              <a:gdLst>
                <a:gd name="T0" fmla="*/ 967 w 968"/>
                <a:gd name="T1" fmla="*/ 356 h 949"/>
                <a:gd name="T2" fmla="*/ 958 w 968"/>
                <a:gd name="T3" fmla="*/ 300 h 949"/>
                <a:gd name="T4" fmla="*/ 939 w 968"/>
                <a:gd name="T5" fmla="*/ 247 h 949"/>
                <a:gd name="T6" fmla="*/ 909 w 968"/>
                <a:gd name="T7" fmla="*/ 197 h 949"/>
                <a:gd name="T8" fmla="*/ 872 w 968"/>
                <a:gd name="T9" fmla="*/ 151 h 949"/>
                <a:gd name="T10" fmla="*/ 827 w 968"/>
                <a:gd name="T11" fmla="*/ 110 h 949"/>
                <a:gd name="T12" fmla="*/ 773 w 968"/>
                <a:gd name="T13" fmla="*/ 75 h 949"/>
                <a:gd name="T14" fmla="*/ 714 w 968"/>
                <a:gd name="T15" fmla="*/ 45 h 949"/>
                <a:gd name="T16" fmla="*/ 650 w 968"/>
                <a:gd name="T17" fmla="*/ 22 h 949"/>
                <a:gd name="T18" fmla="*/ 581 w 968"/>
                <a:gd name="T19" fmla="*/ 8 h 949"/>
                <a:gd name="T20" fmla="*/ 508 w 968"/>
                <a:gd name="T21" fmla="*/ 0 h 949"/>
                <a:gd name="T22" fmla="*/ 459 w 968"/>
                <a:gd name="T23" fmla="*/ 0 h 949"/>
                <a:gd name="T24" fmla="*/ 386 w 968"/>
                <a:gd name="T25" fmla="*/ 8 h 949"/>
                <a:gd name="T26" fmla="*/ 318 w 968"/>
                <a:gd name="T27" fmla="*/ 22 h 949"/>
                <a:gd name="T28" fmla="*/ 253 w 968"/>
                <a:gd name="T29" fmla="*/ 45 h 949"/>
                <a:gd name="T30" fmla="*/ 195 w 968"/>
                <a:gd name="T31" fmla="*/ 75 h 949"/>
                <a:gd name="T32" fmla="*/ 141 w 968"/>
                <a:gd name="T33" fmla="*/ 110 h 949"/>
                <a:gd name="T34" fmla="*/ 96 w 968"/>
                <a:gd name="T35" fmla="*/ 151 h 949"/>
                <a:gd name="T36" fmla="*/ 58 w 968"/>
                <a:gd name="T37" fmla="*/ 197 h 949"/>
                <a:gd name="T38" fmla="*/ 29 w 968"/>
                <a:gd name="T39" fmla="*/ 247 h 949"/>
                <a:gd name="T40" fmla="*/ 9 w 968"/>
                <a:gd name="T41" fmla="*/ 300 h 949"/>
                <a:gd name="T42" fmla="*/ 1 w 968"/>
                <a:gd name="T43" fmla="*/ 356 h 949"/>
                <a:gd name="T44" fmla="*/ 1 w 968"/>
                <a:gd name="T45" fmla="*/ 393 h 949"/>
                <a:gd name="T46" fmla="*/ 7 w 968"/>
                <a:gd name="T47" fmla="*/ 442 h 949"/>
                <a:gd name="T48" fmla="*/ 22 w 968"/>
                <a:gd name="T49" fmla="*/ 489 h 949"/>
                <a:gd name="T50" fmla="*/ 43 w 968"/>
                <a:gd name="T51" fmla="*/ 533 h 949"/>
                <a:gd name="T52" fmla="*/ 73 w 968"/>
                <a:gd name="T53" fmla="*/ 575 h 949"/>
                <a:gd name="T54" fmla="*/ 107 w 968"/>
                <a:gd name="T55" fmla="*/ 612 h 949"/>
                <a:gd name="T56" fmla="*/ 194 w 968"/>
                <a:gd name="T57" fmla="*/ 677 h 949"/>
                <a:gd name="T58" fmla="*/ 297 w 968"/>
                <a:gd name="T59" fmla="*/ 723 h 949"/>
                <a:gd name="T60" fmla="*/ 375 w 968"/>
                <a:gd name="T61" fmla="*/ 743 h 949"/>
                <a:gd name="T62" fmla="*/ 413 w 968"/>
                <a:gd name="T63" fmla="*/ 810 h 949"/>
                <a:gd name="T64" fmla="*/ 464 w 968"/>
                <a:gd name="T65" fmla="*/ 867 h 949"/>
                <a:gd name="T66" fmla="*/ 526 w 968"/>
                <a:gd name="T67" fmla="*/ 910 h 949"/>
                <a:gd name="T68" fmla="*/ 598 w 968"/>
                <a:gd name="T69" fmla="*/ 938 h 949"/>
                <a:gd name="T70" fmla="*/ 676 w 968"/>
                <a:gd name="T71" fmla="*/ 949 h 949"/>
                <a:gd name="T72" fmla="*/ 705 w 968"/>
                <a:gd name="T73" fmla="*/ 948 h 949"/>
                <a:gd name="T74" fmla="*/ 706 w 968"/>
                <a:gd name="T75" fmla="*/ 948 h 949"/>
                <a:gd name="T76" fmla="*/ 728 w 968"/>
                <a:gd name="T77" fmla="*/ 938 h 949"/>
                <a:gd name="T78" fmla="*/ 734 w 968"/>
                <a:gd name="T79" fmla="*/ 925 h 949"/>
                <a:gd name="T80" fmla="*/ 733 w 968"/>
                <a:gd name="T81" fmla="*/ 908 h 949"/>
                <a:gd name="T82" fmla="*/ 723 w 968"/>
                <a:gd name="T83" fmla="*/ 893 h 949"/>
                <a:gd name="T84" fmla="*/ 711 w 968"/>
                <a:gd name="T85" fmla="*/ 888 h 949"/>
                <a:gd name="T86" fmla="*/ 709 w 968"/>
                <a:gd name="T87" fmla="*/ 888 h 949"/>
                <a:gd name="T88" fmla="*/ 705 w 968"/>
                <a:gd name="T89" fmla="*/ 884 h 949"/>
                <a:gd name="T90" fmla="*/ 674 w 968"/>
                <a:gd name="T91" fmla="*/ 865 h 949"/>
                <a:gd name="T92" fmla="*/ 648 w 968"/>
                <a:gd name="T93" fmla="*/ 842 h 949"/>
                <a:gd name="T94" fmla="*/ 628 w 968"/>
                <a:gd name="T95" fmla="*/ 812 h 949"/>
                <a:gd name="T96" fmla="*/ 613 w 968"/>
                <a:gd name="T97" fmla="*/ 781 h 949"/>
                <a:gd name="T98" fmla="*/ 603 w 968"/>
                <a:gd name="T99" fmla="*/ 745 h 949"/>
                <a:gd name="T100" fmla="*/ 603 w 968"/>
                <a:gd name="T101" fmla="*/ 740 h 949"/>
                <a:gd name="T102" fmla="*/ 714 w 968"/>
                <a:gd name="T103" fmla="*/ 706 h 949"/>
                <a:gd name="T104" fmla="*/ 811 w 968"/>
                <a:gd name="T105" fmla="*/ 654 h 949"/>
                <a:gd name="T106" fmla="*/ 888 w 968"/>
                <a:gd name="T107" fmla="*/ 584 h 949"/>
                <a:gd name="T108" fmla="*/ 917 w 968"/>
                <a:gd name="T109" fmla="*/ 544 h 949"/>
                <a:gd name="T110" fmla="*/ 940 w 968"/>
                <a:gd name="T111" fmla="*/ 501 h 949"/>
                <a:gd name="T112" fmla="*/ 957 w 968"/>
                <a:gd name="T113" fmla="*/ 456 h 949"/>
                <a:gd name="T114" fmla="*/ 966 w 968"/>
                <a:gd name="T115" fmla="*/ 409 h 949"/>
                <a:gd name="T116" fmla="*/ 968 w 968"/>
                <a:gd name="T117" fmla="*/ 376 h 949"/>
                <a:gd name="T118" fmla="*/ 690 w 968"/>
                <a:gd name="T119" fmla="*/ 94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949">
                  <a:moveTo>
                    <a:pt x="968" y="376"/>
                  </a:moveTo>
                  <a:lnTo>
                    <a:pt x="968" y="376"/>
                  </a:lnTo>
                  <a:lnTo>
                    <a:pt x="967" y="356"/>
                  </a:lnTo>
                  <a:lnTo>
                    <a:pt x="966" y="338"/>
                  </a:lnTo>
                  <a:lnTo>
                    <a:pt x="962" y="319"/>
                  </a:lnTo>
                  <a:lnTo>
                    <a:pt x="958" y="300"/>
                  </a:lnTo>
                  <a:lnTo>
                    <a:pt x="952" y="282"/>
                  </a:lnTo>
                  <a:lnTo>
                    <a:pt x="946" y="265"/>
                  </a:lnTo>
                  <a:lnTo>
                    <a:pt x="939" y="247"/>
                  </a:lnTo>
                  <a:lnTo>
                    <a:pt x="930" y="229"/>
                  </a:lnTo>
                  <a:lnTo>
                    <a:pt x="920" y="214"/>
                  </a:lnTo>
                  <a:lnTo>
                    <a:pt x="909" y="197"/>
                  </a:lnTo>
                  <a:lnTo>
                    <a:pt x="897" y="181"/>
                  </a:lnTo>
                  <a:lnTo>
                    <a:pt x="885" y="166"/>
                  </a:lnTo>
                  <a:lnTo>
                    <a:pt x="872" y="151"/>
                  </a:lnTo>
                  <a:lnTo>
                    <a:pt x="857" y="137"/>
                  </a:lnTo>
                  <a:lnTo>
                    <a:pt x="842" y="123"/>
                  </a:lnTo>
                  <a:lnTo>
                    <a:pt x="827" y="110"/>
                  </a:lnTo>
                  <a:lnTo>
                    <a:pt x="809" y="98"/>
                  </a:lnTo>
                  <a:lnTo>
                    <a:pt x="791" y="86"/>
                  </a:lnTo>
                  <a:lnTo>
                    <a:pt x="773" y="75"/>
                  </a:lnTo>
                  <a:lnTo>
                    <a:pt x="755" y="64"/>
                  </a:lnTo>
                  <a:lnTo>
                    <a:pt x="735" y="54"/>
                  </a:lnTo>
                  <a:lnTo>
                    <a:pt x="714" y="45"/>
                  </a:lnTo>
                  <a:lnTo>
                    <a:pt x="694" y="37"/>
                  </a:lnTo>
                  <a:lnTo>
                    <a:pt x="672" y="29"/>
                  </a:lnTo>
                  <a:lnTo>
                    <a:pt x="650" y="22"/>
                  </a:lnTo>
                  <a:lnTo>
                    <a:pt x="628" y="17"/>
                  </a:lnTo>
                  <a:lnTo>
                    <a:pt x="605" y="11"/>
                  </a:lnTo>
                  <a:lnTo>
                    <a:pt x="581" y="8"/>
                  </a:lnTo>
                  <a:lnTo>
                    <a:pt x="557" y="4"/>
                  </a:lnTo>
                  <a:lnTo>
                    <a:pt x="534" y="1"/>
                  </a:lnTo>
                  <a:lnTo>
                    <a:pt x="508" y="0"/>
                  </a:lnTo>
                  <a:lnTo>
                    <a:pt x="484" y="0"/>
                  </a:lnTo>
                  <a:lnTo>
                    <a:pt x="484" y="0"/>
                  </a:lnTo>
                  <a:lnTo>
                    <a:pt x="459" y="0"/>
                  </a:lnTo>
                  <a:lnTo>
                    <a:pt x="434" y="1"/>
                  </a:lnTo>
                  <a:lnTo>
                    <a:pt x="411" y="4"/>
                  </a:lnTo>
                  <a:lnTo>
                    <a:pt x="386" y="8"/>
                  </a:lnTo>
                  <a:lnTo>
                    <a:pt x="363" y="11"/>
                  </a:lnTo>
                  <a:lnTo>
                    <a:pt x="340" y="17"/>
                  </a:lnTo>
                  <a:lnTo>
                    <a:pt x="318" y="22"/>
                  </a:lnTo>
                  <a:lnTo>
                    <a:pt x="296" y="29"/>
                  </a:lnTo>
                  <a:lnTo>
                    <a:pt x="274" y="37"/>
                  </a:lnTo>
                  <a:lnTo>
                    <a:pt x="253" y="45"/>
                  </a:lnTo>
                  <a:lnTo>
                    <a:pt x="233" y="54"/>
                  </a:lnTo>
                  <a:lnTo>
                    <a:pt x="213" y="64"/>
                  </a:lnTo>
                  <a:lnTo>
                    <a:pt x="195" y="75"/>
                  </a:lnTo>
                  <a:lnTo>
                    <a:pt x="176" y="86"/>
                  </a:lnTo>
                  <a:lnTo>
                    <a:pt x="158" y="98"/>
                  </a:lnTo>
                  <a:lnTo>
                    <a:pt x="141" y="110"/>
                  </a:lnTo>
                  <a:lnTo>
                    <a:pt x="125" y="123"/>
                  </a:lnTo>
                  <a:lnTo>
                    <a:pt x="111" y="137"/>
                  </a:lnTo>
                  <a:lnTo>
                    <a:pt x="96" y="151"/>
                  </a:lnTo>
                  <a:lnTo>
                    <a:pt x="83" y="166"/>
                  </a:lnTo>
                  <a:lnTo>
                    <a:pt x="70" y="181"/>
                  </a:lnTo>
                  <a:lnTo>
                    <a:pt x="58" y="197"/>
                  </a:lnTo>
                  <a:lnTo>
                    <a:pt x="47" y="214"/>
                  </a:lnTo>
                  <a:lnTo>
                    <a:pt x="37" y="229"/>
                  </a:lnTo>
                  <a:lnTo>
                    <a:pt x="29" y="247"/>
                  </a:lnTo>
                  <a:lnTo>
                    <a:pt x="22" y="265"/>
                  </a:lnTo>
                  <a:lnTo>
                    <a:pt x="15" y="282"/>
                  </a:lnTo>
                  <a:lnTo>
                    <a:pt x="9" y="300"/>
                  </a:lnTo>
                  <a:lnTo>
                    <a:pt x="6" y="319"/>
                  </a:lnTo>
                  <a:lnTo>
                    <a:pt x="2" y="338"/>
                  </a:lnTo>
                  <a:lnTo>
                    <a:pt x="1" y="356"/>
                  </a:lnTo>
                  <a:lnTo>
                    <a:pt x="0" y="376"/>
                  </a:lnTo>
                  <a:lnTo>
                    <a:pt x="0" y="376"/>
                  </a:lnTo>
                  <a:lnTo>
                    <a:pt x="1" y="393"/>
                  </a:lnTo>
                  <a:lnTo>
                    <a:pt x="2" y="410"/>
                  </a:lnTo>
                  <a:lnTo>
                    <a:pt x="4" y="426"/>
                  </a:lnTo>
                  <a:lnTo>
                    <a:pt x="7" y="442"/>
                  </a:lnTo>
                  <a:lnTo>
                    <a:pt x="12" y="458"/>
                  </a:lnTo>
                  <a:lnTo>
                    <a:pt x="17" y="473"/>
                  </a:lnTo>
                  <a:lnTo>
                    <a:pt x="22" y="489"/>
                  </a:lnTo>
                  <a:lnTo>
                    <a:pt x="29" y="504"/>
                  </a:lnTo>
                  <a:lnTo>
                    <a:pt x="36" y="519"/>
                  </a:lnTo>
                  <a:lnTo>
                    <a:pt x="43" y="533"/>
                  </a:lnTo>
                  <a:lnTo>
                    <a:pt x="52" y="547"/>
                  </a:lnTo>
                  <a:lnTo>
                    <a:pt x="62" y="561"/>
                  </a:lnTo>
                  <a:lnTo>
                    <a:pt x="73" y="575"/>
                  </a:lnTo>
                  <a:lnTo>
                    <a:pt x="84" y="587"/>
                  </a:lnTo>
                  <a:lnTo>
                    <a:pt x="95" y="600"/>
                  </a:lnTo>
                  <a:lnTo>
                    <a:pt x="107" y="612"/>
                  </a:lnTo>
                  <a:lnTo>
                    <a:pt x="134" y="636"/>
                  </a:lnTo>
                  <a:lnTo>
                    <a:pt x="162" y="658"/>
                  </a:lnTo>
                  <a:lnTo>
                    <a:pt x="194" y="677"/>
                  </a:lnTo>
                  <a:lnTo>
                    <a:pt x="226" y="694"/>
                  </a:lnTo>
                  <a:lnTo>
                    <a:pt x="261" y="710"/>
                  </a:lnTo>
                  <a:lnTo>
                    <a:pt x="297" y="723"/>
                  </a:lnTo>
                  <a:lnTo>
                    <a:pt x="336" y="734"/>
                  </a:lnTo>
                  <a:lnTo>
                    <a:pt x="375" y="743"/>
                  </a:lnTo>
                  <a:lnTo>
                    <a:pt x="375" y="743"/>
                  </a:lnTo>
                  <a:lnTo>
                    <a:pt x="386" y="766"/>
                  </a:lnTo>
                  <a:lnTo>
                    <a:pt x="398" y="789"/>
                  </a:lnTo>
                  <a:lnTo>
                    <a:pt x="413" y="810"/>
                  </a:lnTo>
                  <a:lnTo>
                    <a:pt x="429" y="831"/>
                  </a:lnTo>
                  <a:lnTo>
                    <a:pt x="446" y="849"/>
                  </a:lnTo>
                  <a:lnTo>
                    <a:pt x="464" y="867"/>
                  </a:lnTo>
                  <a:lnTo>
                    <a:pt x="484" y="883"/>
                  </a:lnTo>
                  <a:lnTo>
                    <a:pt x="505" y="897"/>
                  </a:lnTo>
                  <a:lnTo>
                    <a:pt x="526" y="910"/>
                  </a:lnTo>
                  <a:lnTo>
                    <a:pt x="550" y="921"/>
                  </a:lnTo>
                  <a:lnTo>
                    <a:pt x="574" y="931"/>
                  </a:lnTo>
                  <a:lnTo>
                    <a:pt x="598" y="938"/>
                  </a:lnTo>
                  <a:lnTo>
                    <a:pt x="624" y="943"/>
                  </a:lnTo>
                  <a:lnTo>
                    <a:pt x="650" y="947"/>
                  </a:lnTo>
                  <a:lnTo>
                    <a:pt x="676" y="949"/>
                  </a:lnTo>
                  <a:lnTo>
                    <a:pt x="703" y="948"/>
                  </a:lnTo>
                  <a:lnTo>
                    <a:pt x="705" y="948"/>
                  </a:lnTo>
                  <a:lnTo>
                    <a:pt x="705" y="948"/>
                  </a:lnTo>
                  <a:lnTo>
                    <a:pt x="706" y="948"/>
                  </a:lnTo>
                  <a:lnTo>
                    <a:pt x="706" y="948"/>
                  </a:lnTo>
                  <a:lnTo>
                    <a:pt x="706" y="948"/>
                  </a:lnTo>
                  <a:lnTo>
                    <a:pt x="713" y="947"/>
                  </a:lnTo>
                  <a:lnTo>
                    <a:pt x="720" y="943"/>
                  </a:lnTo>
                  <a:lnTo>
                    <a:pt x="728" y="938"/>
                  </a:lnTo>
                  <a:lnTo>
                    <a:pt x="731" y="931"/>
                  </a:lnTo>
                  <a:lnTo>
                    <a:pt x="731" y="931"/>
                  </a:lnTo>
                  <a:lnTo>
                    <a:pt x="734" y="925"/>
                  </a:lnTo>
                  <a:lnTo>
                    <a:pt x="735" y="919"/>
                  </a:lnTo>
                  <a:lnTo>
                    <a:pt x="734" y="912"/>
                  </a:lnTo>
                  <a:lnTo>
                    <a:pt x="733" y="908"/>
                  </a:lnTo>
                  <a:lnTo>
                    <a:pt x="730" y="903"/>
                  </a:lnTo>
                  <a:lnTo>
                    <a:pt x="728" y="898"/>
                  </a:lnTo>
                  <a:lnTo>
                    <a:pt x="723" y="893"/>
                  </a:lnTo>
                  <a:lnTo>
                    <a:pt x="718" y="890"/>
                  </a:lnTo>
                  <a:lnTo>
                    <a:pt x="718" y="890"/>
                  </a:lnTo>
                  <a:lnTo>
                    <a:pt x="711" y="888"/>
                  </a:lnTo>
                  <a:lnTo>
                    <a:pt x="703" y="887"/>
                  </a:lnTo>
                  <a:lnTo>
                    <a:pt x="703" y="887"/>
                  </a:lnTo>
                  <a:lnTo>
                    <a:pt x="709" y="888"/>
                  </a:lnTo>
                  <a:lnTo>
                    <a:pt x="717" y="889"/>
                  </a:lnTo>
                  <a:lnTo>
                    <a:pt x="717" y="889"/>
                  </a:lnTo>
                  <a:lnTo>
                    <a:pt x="705" y="884"/>
                  </a:lnTo>
                  <a:lnTo>
                    <a:pt x="695" y="878"/>
                  </a:lnTo>
                  <a:lnTo>
                    <a:pt x="684" y="872"/>
                  </a:lnTo>
                  <a:lnTo>
                    <a:pt x="674" y="865"/>
                  </a:lnTo>
                  <a:lnTo>
                    <a:pt x="666" y="858"/>
                  </a:lnTo>
                  <a:lnTo>
                    <a:pt x="657" y="850"/>
                  </a:lnTo>
                  <a:lnTo>
                    <a:pt x="648" y="842"/>
                  </a:lnTo>
                  <a:lnTo>
                    <a:pt x="641" y="832"/>
                  </a:lnTo>
                  <a:lnTo>
                    <a:pt x="634" y="822"/>
                  </a:lnTo>
                  <a:lnTo>
                    <a:pt x="628" y="812"/>
                  </a:lnTo>
                  <a:lnTo>
                    <a:pt x="622" y="803"/>
                  </a:lnTo>
                  <a:lnTo>
                    <a:pt x="617" y="792"/>
                  </a:lnTo>
                  <a:lnTo>
                    <a:pt x="613" y="781"/>
                  </a:lnTo>
                  <a:lnTo>
                    <a:pt x="609" y="770"/>
                  </a:lnTo>
                  <a:lnTo>
                    <a:pt x="606" y="758"/>
                  </a:lnTo>
                  <a:lnTo>
                    <a:pt x="603" y="745"/>
                  </a:lnTo>
                  <a:lnTo>
                    <a:pt x="603" y="745"/>
                  </a:lnTo>
                  <a:lnTo>
                    <a:pt x="603" y="740"/>
                  </a:lnTo>
                  <a:lnTo>
                    <a:pt x="603" y="740"/>
                  </a:lnTo>
                  <a:lnTo>
                    <a:pt x="642" y="732"/>
                  </a:lnTo>
                  <a:lnTo>
                    <a:pt x="679" y="721"/>
                  </a:lnTo>
                  <a:lnTo>
                    <a:pt x="714" y="706"/>
                  </a:lnTo>
                  <a:lnTo>
                    <a:pt x="748" y="692"/>
                  </a:lnTo>
                  <a:lnTo>
                    <a:pt x="780" y="673"/>
                  </a:lnTo>
                  <a:lnTo>
                    <a:pt x="811" y="654"/>
                  </a:lnTo>
                  <a:lnTo>
                    <a:pt x="839" y="632"/>
                  </a:lnTo>
                  <a:lnTo>
                    <a:pt x="864" y="609"/>
                  </a:lnTo>
                  <a:lnTo>
                    <a:pt x="888" y="584"/>
                  </a:lnTo>
                  <a:lnTo>
                    <a:pt x="897" y="571"/>
                  </a:lnTo>
                  <a:lnTo>
                    <a:pt x="907" y="558"/>
                  </a:lnTo>
                  <a:lnTo>
                    <a:pt x="917" y="544"/>
                  </a:lnTo>
                  <a:lnTo>
                    <a:pt x="925" y="531"/>
                  </a:lnTo>
                  <a:lnTo>
                    <a:pt x="933" y="516"/>
                  </a:lnTo>
                  <a:lnTo>
                    <a:pt x="940" y="501"/>
                  </a:lnTo>
                  <a:lnTo>
                    <a:pt x="946" y="487"/>
                  </a:lnTo>
                  <a:lnTo>
                    <a:pt x="952" y="472"/>
                  </a:lnTo>
                  <a:lnTo>
                    <a:pt x="957" y="456"/>
                  </a:lnTo>
                  <a:lnTo>
                    <a:pt x="961" y="440"/>
                  </a:lnTo>
                  <a:lnTo>
                    <a:pt x="963" y="425"/>
                  </a:lnTo>
                  <a:lnTo>
                    <a:pt x="966" y="409"/>
                  </a:lnTo>
                  <a:lnTo>
                    <a:pt x="967" y="393"/>
                  </a:lnTo>
                  <a:lnTo>
                    <a:pt x="968" y="376"/>
                  </a:lnTo>
                  <a:lnTo>
                    <a:pt x="968" y="376"/>
                  </a:lnTo>
                  <a:close/>
                  <a:moveTo>
                    <a:pt x="691" y="945"/>
                  </a:moveTo>
                  <a:lnTo>
                    <a:pt x="690" y="945"/>
                  </a:lnTo>
                  <a:lnTo>
                    <a:pt x="690" y="944"/>
                  </a:lnTo>
                  <a:lnTo>
                    <a:pt x="691" y="9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851295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ory">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5"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Title 9"/>
          <p:cNvSpPr>
            <a:spLocks noGrp="1"/>
          </p:cNvSpPr>
          <p:nvPr>
            <p:ph type="title"/>
          </p:nvPr>
        </p:nvSpPr>
        <p:spPr/>
        <p:txBody>
          <a:bodyPr/>
          <a:lstStyle/>
          <a:p>
            <a:r>
              <a:rPr lang="en-US"/>
              <a:t>Click to edit Master title style</a:t>
            </a:r>
          </a:p>
        </p:txBody>
      </p:sp>
      <p:sp>
        <p:nvSpPr>
          <p:cNvPr id="13" name="Slide Number Placeholder 12"/>
          <p:cNvSpPr>
            <a:spLocks noGrp="1"/>
          </p:cNvSpPr>
          <p:nvPr>
            <p:ph type="sldNum" sz="quarter" idx="10"/>
          </p:nvPr>
        </p:nvSpPr>
        <p:spPr/>
        <p:txBody>
          <a:bodyPr/>
          <a:lstStyle/>
          <a:p>
            <a:fld id="{812A5277-1DB9-460F-9A21-B857ABB32666}" type="slidenum">
              <a:rPr lang="en-US" smtClean="0"/>
              <a:pPr/>
              <a:t>‹#›</a:t>
            </a:fld>
            <a:endParaRPr lang="en-US" dirty="0"/>
          </a:p>
        </p:txBody>
      </p:sp>
      <p:grpSp>
        <p:nvGrpSpPr>
          <p:cNvPr id="12" name="Group 11"/>
          <p:cNvGrpSpPr/>
          <p:nvPr userDrawn="1"/>
        </p:nvGrpSpPr>
        <p:grpSpPr>
          <a:xfrm>
            <a:off x="119885" y="148087"/>
            <a:ext cx="641164" cy="549306"/>
            <a:chOff x="47625" y="168275"/>
            <a:chExt cx="554038" cy="474663"/>
          </a:xfrm>
        </p:grpSpPr>
        <p:grpSp>
          <p:nvGrpSpPr>
            <p:cNvPr id="21" name="Group 4"/>
            <p:cNvGrpSpPr>
              <a:grpSpLocks noChangeAspect="1"/>
            </p:cNvGrpSpPr>
            <p:nvPr userDrawn="1"/>
          </p:nvGrpSpPr>
          <p:grpSpPr bwMode="auto">
            <a:xfrm>
              <a:off x="47625" y="168275"/>
              <a:ext cx="554038" cy="474663"/>
              <a:chOff x="30" y="106"/>
              <a:chExt cx="349" cy="299"/>
            </a:xfrm>
          </p:grpSpPr>
          <p:sp>
            <p:nvSpPr>
              <p:cNvPr id="23" name="AutoShape 3"/>
              <p:cNvSpPr>
                <a:spLocks noChangeAspect="1" noChangeArrowheads="1" noTextEdit="1"/>
              </p:cNvSpPr>
              <p:nvPr userDrawn="1"/>
            </p:nvSpPr>
            <p:spPr bwMode="auto">
              <a:xfrm>
                <a:off x="30" y="106"/>
                <a:ext cx="34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30" y="196"/>
                <a:ext cx="295" cy="209"/>
              </a:xfrm>
              <a:custGeom>
                <a:avLst/>
                <a:gdLst>
                  <a:gd name="T0" fmla="*/ 57 w 1179"/>
                  <a:gd name="T1" fmla="*/ 0 h 838"/>
                  <a:gd name="T2" fmla="*/ 46 w 1179"/>
                  <a:gd name="T3" fmla="*/ 2 h 838"/>
                  <a:gd name="T4" fmla="*/ 25 w 1179"/>
                  <a:gd name="T5" fmla="*/ 11 h 838"/>
                  <a:gd name="T6" fmla="*/ 9 w 1179"/>
                  <a:gd name="T7" fmla="*/ 26 h 838"/>
                  <a:gd name="T8" fmla="*/ 1 w 1179"/>
                  <a:gd name="T9" fmla="*/ 46 h 838"/>
                  <a:gd name="T10" fmla="*/ 0 w 1179"/>
                  <a:gd name="T11" fmla="*/ 781 h 838"/>
                  <a:gd name="T12" fmla="*/ 1 w 1179"/>
                  <a:gd name="T13" fmla="*/ 792 h 838"/>
                  <a:gd name="T14" fmla="*/ 9 w 1179"/>
                  <a:gd name="T15" fmla="*/ 813 h 838"/>
                  <a:gd name="T16" fmla="*/ 25 w 1179"/>
                  <a:gd name="T17" fmla="*/ 828 h 838"/>
                  <a:gd name="T18" fmla="*/ 46 w 1179"/>
                  <a:gd name="T19" fmla="*/ 837 h 838"/>
                  <a:gd name="T20" fmla="*/ 214 w 1179"/>
                  <a:gd name="T21" fmla="*/ 838 h 838"/>
                  <a:gd name="T22" fmla="*/ 214 w 1179"/>
                  <a:gd name="T23" fmla="*/ 763 h 838"/>
                  <a:gd name="T24" fmla="*/ 215 w 1179"/>
                  <a:gd name="T25" fmla="*/ 748 h 838"/>
                  <a:gd name="T26" fmla="*/ 219 w 1179"/>
                  <a:gd name="T27" fmla="*/ 734 h 838"/>
                  <a:gd name="T28" fmla="*/ 226 w 1179"/>
                  <a:gd name="T29" fmla="*/ 721 h 838"/>
                  <a:gd name="T30" fmla="*/ 236 w 1179"/>
                  <a:gd name="T31" fmla="*/ 710 h 838"/>
                  <a:gd name="T32" fmla="*/ 246 w 1179"/>
                  <a:gd name="T33" fmla="*/ 702 h 838"/>
                  <a:gd name="T34" fmla="*/ 258 w 1179"/>
                  <a:gd name="T35" fmla="*/ 694 h 838"/>
                  <a:gd name="T36" fmla="*/ 273 w 1179"/>
                  <a:gd name="T37" fmla="*/ 690 h 838"/>
                  <a:gd name="T38" fmla="*/ 288 w 1179"/>
                  <a:gd name="T39" fmla="*/ 688 h 838"/>
                  <a:gd name="T40" fmla="*/ 296 w 1179"/>
                  <a:gd name="T41" fmla="*/ 689 h 838"/>
                  <a:gd name="T42" fmla="*/ 310 w 1179"/>
                  <a:gd name="T43" fmla="*/ 692 h 838"/>
                  <a:gd name="T44" fmla="*/ 323 w 1179"/>
                  <a:gd name="T45" fmla="*/ 697 h 838"/>
                  <a:gd name="T46" fmla="*/ 335 w 1179"/>
                  <a:gd name="T47" fmla="*/ 706 h 838"/>
                  <a:gd name="T48" fmla="*/ 346 w 1179"/>
                  <a:gd name="T49" fmla="*/ 715 h 838"/>
                  <a:gd name="T50" fmla="*/ 353 w 1179"/>
                  <a:gd name="T51" fmla="*/ 728 h 838"/>
                  <a:gd name="T52" fmla="*/ 359 w 1179"/>
                  <a:gd name="T53" fmla="*/ 741 h 838"/>
                  <a:gd name="T54" fmla="*/ 362 w 1179"/>
                  <a:gd name="T55" fmla="*/ 756 h 838"/>
                  <a:gd name="T56" fmla="*/ 362 w 1179"/>
                  <a:gd name="T57" fmla="*/ 838 h 838"/>
                  <a:gd name="T58" fmla="*/ 816 w 1179"/>
                  <a:gd name="T59" fmla="*/ 763 h 838"/>
                  <a:gd name="T60" fmla="*/ 817 w 1179"/>
                  <a:gd name="T61" fmla="*/ 756 h 838"/>
                  <a:gd name="T62" fmla="*/ 820 w 1179"/>
                  <a:gd name="T63" fmla="*/ 741 h 838"/>
                  <a:gd name="T64" fmla="*/ 825 w 1179"/>
                  <a:gd name="T65" fmla="*/ 728 h 838"/>
                  <a:gd name="T66" fmla="*/ 833 w 1179"/>
                  <a:gd name="T67" fmla="*/ 715 h 838"/>
                  <a:gd name="T68" fmla="*/ 843 w 1179"/>
                  <a:gd name="T69" fmla="*/ 706 h 838"/>
                  <a:gd name="T70" fmla="*/ 855 w 1179"/>
                  <a:gd name="T71" fmla="*/ 697 h 838"/>
                  <a:gd name="T72" fmla="*/ 869 w 1179"/>
                  <a:gd name="T73" fmla="*/ 692 h 838"/>
                  <a:gd name="T74" fmla="*/ 883 w 1179"/>
                  <a:gd name="T75" fmla="*/ 689 h 838"/>
                  <a:gd name="T76" fmla="*/ 891 w 1179"/>
                  <a:gd name="T77" fmla="*/ 688 h 838"/>
                  <a:gd name="T78" fmla="*/ 905 w 1179"/>
                  <a:gd name="T79" fmla="*/ 690 h 838"/>
                  <a:gd name="T80" fmla="*/ 920 w 1179"/>
                  <a:gd name="T81" fmla="*/ 694 h 838"/>
                  <a:gd name="T82" fmla="*/ 932 w 1179"/>
                  <a:gd name="T83" fmla="*/ 702 h 838"/>
                  <a:gd name="T84" fmla="*/ 943 w 1179"/>
                  <a:gd name="T85" fmla="*/ 710 h 838"/>
                  <a:gd name="T86" fmla="*/ 953 w 1179"/>
                  <a:gd name="T87" fmla="*/ 721 h 838"/>
                  <a:gd name="T88" fmla="*/ 959 w 1179"/>
                  <a:gd name="T89" fmla="*/ 734 h 838"/>
                  <a:gd name="T90" fmla="*/ 963 w 1179"/>
                  <a:gd name="T91" fmla="*/ 748 h 838"/>
                  <a:gd name="T92" fmla="*/ 965 w 1179"/>
                  <a:gd name="T93" fmla="*/ 763 h 838"/>
                  <a:gd name="T94" fmla="*/ 1122 w 1179"/>
                  <a:gd name="T95" fmla="*/ 838 h 838"/>
                  <a:gd name="T96" fmla="*/ 1133 w 1179"/>
                  <a:gd name="T97" fmla="*/ 837 h 838"/>
                  <a:gd name="T98" fmla="*/ 1153 w 1179"/>
                  <a:gd name="T99" fmla="*/ 828 h 838"/>
                  <a:gd name="T100" fmla="*/ 1169 w 1179"/>
                  <a:gd name="T101" fmla="*/ 813 h 838"/>
                  <a:gd name="T102" fmla="*/ 1178 w 1179"/>
                  <a:gd name="T103" fmla="*/ 792 h 838"/>
                  <a:gd name="T104" fmla="*/ 1179 w 1179"/>
                  <a:gd name="T105" fmla="*/ 58 h 838"/>
                  <a:gd name="T106" fmla="*/ 1178 w 1179"/>
                  <a:gd name="T107" fmla="*/ 46 h 838"/>
                  <a:gd name="T108" fmla="*/ 1169 w 1179"/>
                  <a:gd name="T109" fmla="*/ 26 h 838"/>
                  <a:gd name="T110" fmla="*/ 1153 w 1179"/>
                  <a:gd name="T111" fmla="*/ 11 h 838"/>
                  <a:gd name="T112" fmla="*/ 1133 w 1179"/>
                  <a:gd name="T113" fmla="*/ 2 h 838"/>
                  <a:gd name="T114" fmla="*/ 1122 w 1179"/>
                  <a:gd name="T11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9" h="838">
                    <a:moveTo>
                      <a:pt x="1122" y="0"/>
                    </a:moveTo>
                    <a:lnTo>
                      <a:pt x="57" y="0"/>
                    </a:lnTo>
                    <a:lnTo>
                      <a:pt x="57" y="0"/>
                    </a:lnTo>
                    <a:lnTo>
                      <a:pt x="46" y="2"/>
                    </a:lnTo>
                    <a:lnTo>
                      <a:pt x="34" y="6"/>
                    </a:lnTo>
                    <a:lnTo>
                      <a:pt x="25" y="11"/>
                    </a:lnTo>
                    <a:lnTo>
                      <a:pt x="17" y="17"/>
                    </a:lnTo>
                    <a:lnTo>
                      <a:pt x="9" y="26"/>
                    </a:lnTo>
                    <a:lnTo>
                      <a:pt x="4" y="36"/>
                    </a:lnTo>
                    <a:lnTo>
                      <a:pt x="1" y="46"/>
                    </a:lnTo>
                    <a:lnTo>
                      <a:pt x="0" y="58"/>
                    </a:lnTo>
                    <a:lnTo>
                      <a:pt x="0" y="781"/>
                    </a:lnTo>
                    <a:lnTo>
                      <a:pt x="0" y="781"/>
                    </a:lnTo>
                    <a:lnTo>
                      <a:pt x="1" y="792"/>
                    </a:lnTo>
                    <a:lnTo>
                      <a:pt x="4" y="803"/>
                    </a:lnTo>
                    <a:lnTo>
                      <a:pt x="9" y="813"/>
                    </a:lnTo>
                    <a:lnTo>
                      <a:pt x="17" y="821"/>
                    </a:lnTo>
                    <a:lnTo>
                      <a:pt x="25" y="828"/>
                    </a:lnTo>
                    <a:lnTo>
                      <a:pt x="34" y="833"/>
                    </a:lnTo>
                    <a:lnTo>
                      <a:pt x="46" y="837"/>
                    </a:lnTo>
                    <a:lnTo>
                      <a:pt x="57" y="838"/>
                    </a:lnTo>
                    <a:lnTo>
                      <a:pt x="214" y="838"/>
                    </a:lnTo>
                    <a:lnTo>
                      <a:pt x="214" y="763"/>
                    </a:lnTo>
                    <a:lnTo>
                      <a:pt x="214" y="763"/>
                    </a:lnTo>
                    <a:lnTo>
                      <a:pt x="214" y="756"/>
                    </a:lnTo>
                    <a:lnTo>
                      <a:pt x="215" y="748"/>
                    </a:lnTo>
                    <a:lnTo>
                      <a:pt x="217" y="741"/>
                    </a:lnTo>
                    <a:lnTo>
                      <a:pt x="219" y="734"/>
                    </a:lnTo>
                    <a:lnTo>
                      <a:pt x="222" y="728"/>
                    </a:lnTo>
                    <a:lnTo>
                      <a:pt x="226" y="721"/>
                    </a:lnTo>
                    <a:lnTo>
                      <a:pt x="230" y="715"/>
                    </a:lnTo>
                    <a:lnTo>
                      <a:pt x="236" y="710"/>
                    </a:lnTo>
                    <a:lnTo>
                      <a:pt x="241" y="706"/>
                    </a:lnTo>
                    <a:lnTo>
                      <a:pt x="246" y="702"/>
                    </a:lnTo>
                    <a:lnTo>
                      <a:pt x="252" y="697"/>
                    </a:lnTo>
                    <a:lnTo>
                      <a:pt x="258" y="694"/>
                    </a:lnTo>
                    <a:lnTo>
                      <a:pt x="266" y="692"/>
                    </a:lnTo>
                    <a:lnTo>
                      <a:pt x="273" y="690"/>
                    </a:lnTo>
                    <a:lnTo>
                      <a:pt x="280" y="689"/>
                    </a:lnTo>
                    <a:lnTo>
                      <a:pt x="288" y="688"/>
                    </a:lnTo>
                    <a:lnTo>
                      <a:pt x="288" y="688"/>
                    </a:lnTo>
                    <a:lnTo>
                      <a:pt x="296" y="689"/>
                    </a:lnTo>
                    <a:lnTo>
                      <a:pt x="303" y="690"/>
                    </a:lnTo>
                    <a:lnTo>
                      <a:pt x="310" y="692"/>
                    </a:lnTo>
                    <a:lnTo>
                      <a:pt x="317" y="694"/>
                    </a:lnTo>
                    <a:lnTo>
                      <a:pt x="323" y="697"/>
                    </a:lnTo>
                    <a:lnTo>
                      <a:pt x="329" y="702"/>
                    </a:lnTo>
                    <a:lnTo>
                      <a:pt x="335" y="706"/>
                    </a:lnTo>
                    <a:lnTo>
                      <a:pt x="340" y="710"/>
                    </a:lnTo>
                    <a:lnTo>
                      <a:pt x="346" y="715"/>
                    </a:lnTo>
                    <a:lnTo>
                      <a:pt x="350" y="721"/>
                    </a:lnTo>
                    <a:lnTo>
                      <a:pt x="353" y="728"/>
                    </a:lnTo>
                    <a:lnTo>
                      <a:pt x="356" y="734"/>
                    </a:lnTo>
                    <a:lnTo>
                      <a:pt x="359" y="741"/>
                    </a:lnTo>
                    <a:lnTo>
                      <a:pt x="361" y="748"/>
                    </a:lnTo>
                    <a:lnTo>
                      <a:pt x="362" y="756"/>
                    </a:lnTo>
                    <a:lnTo>
                      <a:pt x="362" y="763"/>
                    </a:lnTo>
                    <a:lnTo>
                      <a:pt x="362" y="838"/>
                    </a:lnTo>
                    <a:lnTo>
                      <a:pt x="816" y="838"/>
                    </a:lnTo>
                    <a:lnTo>
                      <a:pt x="816" y="763"/>
                    </a:lnTo>
                    <a:lnTo>
                      <a:pt x="816" y="763"/>
                    </a:lnTo>
                    <a:lnTo>
                      <a:pt x="817" y="756"/>
                    </a:lnTo>
                    <a:lnTo>
                      <a:pt x="818" y="748"/>
                    </a:lnTo>
                    <a:lnTo>
                      <a:pt x="820" y="741"/>
                    </a:lnTo>
                    <a:lnTo>
                      <a:pt x="822" y="734"/>
                    </a:lnTo>
                    <a:lnTo>
                      <a:pt x="825" y="728"/>
                    </a:lnTo>
                    <a:lnTo>
                      <a:pt x="829" y="721"/>
                    </a:lnTo>
                    <a:lnTo>
                      <a:pt x="833" y="715"/>
                    </a:lnTo>
                    <a:lnTo>
                      <a:pt x="838" y="710"/>
                    </a:lnTo>
                    <a:lnTo>
                      <a:pt x="843" y="706"/>
                    </a:lnTo>
                    <a:lnTo>
                      <a:pt x="849" y="702"/>
                    </a:lnTo>
                    <a:lnTo>
                      <a:pt x="855" y="697"/>
                    </a:lnTo>
                    <a:lnTo>
                      <a:pt x="861" y="694"/>
                    </a:lnTo>
                    <a:lnTo>
                      <a:pt x="869" y="692"/>
                    </a:lnTo>
                    <a:lnTo>
                      <a:pt x="876" y="690"/>
                    </a:lnTo>
                    <a:lnTo>
                      <a:pt x="883" y="689"/>
                    </a:lnTo>
                    <a:lnTo>
                      <a:pt x="891" y="688"/>
                    </a:lnTo>
                    <a:lnTo>
                      <a:pt x="891" y="688"/>
                    </a:lnTo>
                    <a:lnTo>
                      <a:pt x="898" y="689"/>
                    </a:lnTo>
                    <a:lnTo>
                      <a:pt x="905" y="690"/>
                    </a:lnTo>
                    <a:lnTo>
                      <a:pt x="912" y="692"/>
                    </a:lnTo>
                    <a:lnTo>
                      <a:pt x="920" y="694"/>
                    </a:lnTo>
                    <a:lnTo>
                      <a:pt x="926" y="697"/>
                    </a:lnTo>
                    <a:lnTo>
                      <a:pt x="932" y="702"/>
                    </a:lnTo>
                    <a:lnTo>
                      <a:pt x="938" y="706"/>
                    </a:lnTo>
                    <a:lnTo>
                      <a:pt x="943" y="710"/>
                    </a:lnTo>
                    <a:lnTo>
                      <a:pt x="948" y="715"/>
                    </a:lnTo>
                    <a:lnTo>
                      <a:pt x="953" y="721"/>
                    </a:lnTo>
                    <a:lnTo>
                      <a:pt x="956" y="728"/>
                    </a:lnTo>
                    <a:lnTo>
                      <a:pt x="959" y="734"/>
                    </a:lnTo>
                    <a:lnTo>
                      <a:pt x="962" y="741"/>
                    </a:lnTo>
                    <a:lnTo>
                      <a:pt x="963" y="748"/>
                    </a:lnTo>
                    <a:lnTo>
                      <a:pt x="964" y="756"/>
                    </a:lnTo>
                    <a:lnTo>
                      <a:pt x="965" y="763"/>
                    </a:lnTo>
                    <a:lnTo>
                      <a:pt x="965" y="838"/>
                    </a:lnTo>
                    <a:lnTo>
                      <a:pt x="1122" y="838"/>
                    </a:lnTo>
                    <a:lnTo>
                      <a:pt x="1122" y="838"/>
                    </a:lnTo>
                    <a:lnTo>
                      <a:pt x="1133" y="837"/>
                    </a:lnTo>
                    <a:lnTo>
                      <a:pt x="1144" y="833"/>
                    </a:lnTo>
                    <a:lnTo>
                      <a:pt x="1153" y="828"/>
                    </a:lnTo>
                    <a:lnTo>
                      <a:pt x="1161" y="821"/>
                    </a:lnTo>
                    <a:lnTo>
                      <a:pt x="1169" y="813"/>
                    </a:lnTo>
                    <a:lnTo>
                      <a:pt x="1174" y="803"/>
                    </a:lnTo>
                    <a:lnTo>
                      <a:pt x="1178" y="792"/>
                    </a:lnTo>
                    <a:lnTo>
                      <a:pt x="1179" y="781"/>
                    </a:lnTo>
                    <a:lnTo>
                      <a:pt x="1179" y="58"/>
                    </a:lnTo>
                    <a:lnTo>
                      <a:pt x="1179" y="58"/>
                    </a:lnTo>
                    <a:lnTo>
                      <a:pt x="1178" y="46"/>
                    </a:lnTo>
                    <a:lnTo>
                      <a:pt x="1174" y="36"/>
                    </a:lnTo>
                    <a:lnTo>
                      <a:pt x="1169" y="26"/>
                    </a:lnTo>
                    <a:lnTo>
                      <a:pt x="1161" y="17"/>
                    </a:lnTo>
                    <a:lnTo>
                      <a:pt x="1153" y="11"/>
                    </a:lnTo>
                    <a:lnTo>
                      <a:pt x="1144" y="6"/>
                    </a:lnTo>
                    <a:lnTo>
                      <a:pt x="1133" y="2"/>
                    </a:lnTo>
                    <a:lnTo>
                      <a:pt x="1122" y="0"/>
                    </a:lnTo>
                    <a:lnTo>
                      <a:pt x="1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TextBox 21"/>
            <p:cNvSpPr txBox="1"/>
            <p:nvPr userDrawn="1"/>
          </p:nvSpPr>
          <p:spPr bwMode="gray">
            <a:xfrm>
              <a:off x="49708" y="337494"/>
              <a:ext cx="476816" cy="132977"/>
            </a:xfrm>
            <a:prstGeom prst="rect">
              <a:avLst/>
            </a:prstGeom>
            <a:noFill/>
          </p:spPr>
          <p:txBody>
            <a:bodyPr wrap="square" lIns="0" tIns="0" rIns="0" bIns="0" rtlCol="0">
              <a:spAutoFit/>
            </a:bodyPr>
            <a:lstStyle/>
            <a:p>
              <a:pPr algn="ctr"/>
              <a:r>
                <a:rPr lang="fr-FR" sz="1000" b="1" spc="0" baseline="0" dirty="0">
                  <a:solidFill>
                    <a:schemeClr val="bg2">
                      <a:lumMod val="50000"/>
                    </a:schemeClr>
                  </a:solidFill>
                  <a:latin typeface="Salesforce Sans" panose="020B0505020202020203" pitchFamily="34" charset="0"/>
                </a:rPr>
                <a:t>Scénario</a:t>
              </a:r>
              <a:endParaRPr lang="fr-FR" sz="1100" b="1" spc="0" baseline="0" dirty="0">
                <a:solidFill>
                  <a:schemeClr val="bg2">
                    <a:lumMod val="50000"/>
                  </a:schemeClr>
                </a:solidFill>
                <a:latin typeface="Salesforce Sans" panose="020B0505020202020203" pitchFamily="34" charset="0"/>
                <a:cs typeface="Arial" pitchFamily="34" charset="0"/>
              </a:endParaRPr>
            </a:p>
          </p:txBody>
        </p:sp>
      </p:grpSp>
    </p:spTree>
    <p:custDataLst>
      <p:tags r:id="rId1"/>
    </p:custDataLst>
    <p:extLst>
      <p:ext uri="{BB962C8B-B14F-4D97-AF65-F5344CB8AC3E}">
        <p14:creationId xmlns:p14="http://schemas.microsoft.com/office/powerpoint/2010/main" val="2094470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tory">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5549" y="181156"/>
            <a:ext cx="417398" cy="423949"/>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4069681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oup Activity">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5844" y="163902"/>
            <a:ext cx="386623" cy="433456"/>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5478871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1822" y="215661"/>
            <a:ext cx="443847" cy="345057"/>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829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eckpoint">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0688" y="163902"/>
            <a:ext cx="371155" cy="445464"/>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5863743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Showcase">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476" y="163114"/>
            <a:ext cx="442291" cy="463628"/>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99652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tform (Generic) Divider Slide">
    <p:spTree>
      <p:nvGrpSpPr>
        <p:cNvPr id="1" name=""/>
        <p:cNvGrpSpPr/>
        <p:nvPr/>
      </p:nvGrpSpPr>
      <p:grpSpPr>
        <a:xfrm>
          <a:off x="0" y="0"/>
          <a:ext cx="0" cy="0"/>
          <a:chOff x="0" y="0"/>
          <a:chExt cx="0" cy="0"/>
        </a:xfrm>
      </p:grpSpPr>
      <p:sp>
        <p:nvSpPr>
          <p:cNvPr id="8" name="Rectangle 7"/>
          <p:cNvSpPr/>
          <p:nvPr userDrawn="1"/>
        </p:nvSpPr>
        <p:spPr>
          <a:xfrm>
            <a:off x="9932650" y="0"/>
            <a:ext cx="2354974" cy="6858000"/>
          </a:xfrm>
          <a:prstGeom prst="rect">
            <a:avLst/>
          </a:prstGeom>
          <a:solidFill>
            <a:srgbClr val="00226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 name="Slide Number Placeholder 2"/>
          <p:cNvSpPr>
            <a:spLocks noGrp="1"/>
          </p:cNvSpPr>
          <p:nvPr>
            <p:ph type="sldNum" sz="quarter" idx="4"/>
          </p:nvPr>
        </p:nvSpPr>
        <p:spPr bwMode="white">
          <a:xfrm>
            <a:off x="11717547" y="74644"/>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sp>
        <p:nvSpPr>
          <p:cNvPr id="6" name="Text Placeholder 11"/>
          <p:cNvSpPr>
            <a:spLocks noGrp="1"/>
          </p:cNvSpPr>
          <p:nvPr>
            <p:ph type="body" sz="quarter" idx="10"/>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tx1"/>
                </a:solidFill>
                <a:latin typeface="Salesforce Sans Light" panose="020B0305020202020203" pitchFamily="34" charset="0"/>
              </a:defRPr>
            </a:lvl1pPr>
            <a:lvl2pPr marL="4763" indent="0">
              <a:buNone/>
              <a:defRPr>
                <a:solidFill>
                  <a:schemeClr val="tx1"/>
                </a:solidFill>
              </a:defRPr>
            </a:lvl2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Tree>
    <p:custDataLst>
      <p:tags r:id="rId1"/>
    </p:custDataLst>
    <p:extLst>
      <p:ext uri="{BB962C8B-B14F-4D97-AF65-F5344CB8AC3E}">
        <p14:creationId xmlns:p14="http://schemas.microsoft.com/office/powerpoint/2010/main" val="2896627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how Your Skills">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1795" y="233434"/>
            <a:ext cx="424541" cy="309308"/>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122101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5052" y="161668"/>
            <a:ext cx="333777" cy="440280"/>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0493626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column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11941175" cy="5950440"/>
          </a:xfrm>
        </p:spPr>
        <p:txBody>
          <a:bodyPr/>
          <a:lstStyle>
            <a:lvl2pPr>
              <a:spcBef>
                <a:spcPts val="600"/>
              </a:spcBef>
              <a:defRPr sz="2800">
                <a:solidFill>
                  <a:schemeClr val="tx1"/>
                </a:solidFill>
                <a:latin typeface="Arial" pitchFamily="34" charset="0"/>
                <a:cs typeface="Arial" pitchFamily="34" charset="0"/>
              </a:defRPr>
            </a:lvl2pPr>
            <a:lvl3pPr>
              <a:spcBef>
                <a:spcPts val="600"/>
              </a:spcBef>
              <a:buFont typeface="Arial" pitchFamily="34" charset="0"/>
              <a:buChar char="–"/>
              <a:defRPr sz="2400">
                <a:solidFill>
                  <a:schemeClr val="tx1"/>
                </a:solidFill>
                <a:latin typeface="Arial" pitchFamily="34" charset="0"/>
                <a:cs typeface="Arial" pitchFamily="34" charset="0"/>
              </a:defRPr>
            </a:lvl3pPr>
            <a:lvl4pPr>
              <a:spcBef>
                <a:spcPts val="600"/>
              </a:spcBef>
              <a:buFont typeface="Arial" pitchFamily="34" charset="0"/>
              <a:buChar char="•"/>
              <a:defRPr sz="2100">
                <a:solidFill>
                  <a:schemeClr val="tx1"/>
                </a:solidFill>
                <a:latin typeface="Arial" pitchFamily="34" charset="0"/>
                <a:cs typeface="Arial" pitchFamily="34" charset="0"/>
              </a:defRPr>
            </a:lvl4pPr>
            <a:lvl5pPr>
              <a:spcBef>
                <a:spcPts val="600"/>
              </a:spcBef>
              <a:buFont typeface="Arial" pitchFamily="34" charset="0"/>
              <a:buChar char="–"/>
              <a:defRPr sz="2100">
                <a:solidFill>
                  <a:schemeClr val="tx1"/>
                </a:solidFill>
                <a:latin typeface="Arial" pitchFamily="34" charset="0"/>
                <a:cs typeface="Arial" pitchFamily="34" charset="0"/>
              </a:defRPr>
            </a:lvl5pPr>
            <a:lvl6pPr marL="1141214" indent="-226974">
              <a:spcBef>
                <a:spcPts val="600"/>
              </a:spcBef>
              <a:defRPr sz="2100">
                <a:solidFill>
                  <a:schemeClr val="tx1"/>
                </a:solidFill>
                <a:latin typeface="Arial"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a:xfrm>
            <a:off x="128589" y="7"/>
            <a:ext cx="10734146" cy="746975"/>
          </a:xfrm>
        </p:spPr>
        <p:txBody>
          <a:bodyPr/>
          <a:lstStyle/>
          <a:p>
            <a:r>
              <a:rPr lang="en-US" dirty="0"/>
              <a:t>Click to edit Master title style</a:t>
            </a:r>
          </a:p>
        </p:txBody>
      </p:sp>
      <p:sp>
        <p:nvSpPr>
          <p:cNvPr id="7" name="Slide Number Placeholder 2"/>
          <p:cNvSpPr>
            <a:spLocks noGrp="1"/>
          </p:cNvSpPr>
          <p:nvPr>
            <p:ph type="sldNum" sz="quarter" idx="4"/>
          </p:nvPr>
        </p:nvSpPr>
        <p:spPr>
          <a:xfrm>
            <a:off x="10897389" y="301666"/>
            <a:ext cx="483911" cy="197963"/>
          </a:xfrm>
          <a:prstGeom prst="rect">
            <a:avLst/>
          </a:prstGeom>
        </p:spPr>
        <p:txBody>
          <a:bodyPr vert="horz" lIns="91424" tIns="0" rIns="91424" bIns="0" rtlCol="0" anchor="ctr"/>
          <a:lstStyle>
            <a:lvl1pPr algn="r">
              <a:defRPr sz="1100">
                <a:solidFill>
                  <a:schemeClr val="bg1"/>
                </a:solidFill>
                <a:latin typeface="Arial" pitchFamily="34" charset="0"/>
                <a:cs typeface="Arial" pitchFamily="34" charset="0"/>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5628006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Blank)">
    <p:spTree>
      <p:nvGrpSpPr>
        <p:cNvPr id="1" name=""/>
        <p:cNvGrpSpPr/>
        <p:nvPr/>
      </p:nvGrpSpPr>
      <p:grpSpPr>
        <a:xfrm>
          <a:off x="0" y="0"/>
          <a:ext cx="0" cy="0"/>
          <a:chOff x="0" y="0"/>
          <a:chExt cx="0" cy="0"/>
        </a:xfrm>
      </p:grpSpPr>
      <p:sp>
        <p:nvSpPr>
          <p:cNvPr id="6" name="Title 1"/>
          <p:cNvSpPr>
            <a:spLocks noGrp="1"/>
          </p:cNvSpPr>
          <p:nvPr>
            <p:ph type="title"/>
          </p:nvPr>
        </p:nvSpPr>
        <p:spPr>
          <a:xfrm>
            <a:off x="128592" y="7"/>
            <a:ext cx="10736637" cy="746975"/>
          </a:xfrm>
        </p:spPr>
        <p:txBody>
          <a:bodyPr/>
          <a:lstStyle/>
          <a:p>
            <a:r>
              <a:rPr lang="en-US" dirty="0"/>
              <a:t>Click to edit Master title style</a:t>
            </a:r>
          </a:p>
        </p:txBody>
      </p:sp>
      <p:sp>
        <p:nvSpPr>
          <p:cNvPr id="4" name="Slide Number Placeholder 2"/>
          <p:cNvSpPr>
            <a:spLocks noGrp="1"/>
          </p:cNvSpPr>
          <p:nvPr>
            <p:ph type="sldNum" sz="quarter" idx="4"/>
          </p:nvPr>
        </p:nvSpPr>
        <p:spPr>
          <a:xfrm>
            <a:off x="10897389" y="301666"/>
            <a:ext cx="483911" cy="197963"/>
          </a:xfrm>
          <a:prstGeom prst="rect">
            <a:avLst/>
          </a:prstGeom>
        </p:spPr>
        <p:txBody>
          <a:bodyPr vert="horz" lIns="91424" tIns="0" rIns="91424" bIns="0" rtlCol="0" anchor="ctr"/>
          <a:lstStyle>
            <a:lvl1pPr algn="r">
              <a:defRPr sz="1100">
                <a:solidFill>
                  <a:schemeClr val="bg1"/>
                </a:solidFill>
                <a:latin typeface="Arial" pitchFamily="34" charset="0"/>
                <a:cs typeface="Arial" pitchFamily="34" charset="0"/>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6383203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column layout w/out first level bullet">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115713" y="843165"/>
            <a:ext cx="11941175" cy="5950439"/>
          </a:xfrm>
          <a:prstGeom prst="rect">
            <a:avLst/>
          </a:prstGeom>
          <a:noFill/>
          <a:ln>
            <a:noFill/>
          </a:ln>
        </p:spPr>
        <p:txBody>
          <a:bodyPr lIns="91425" tIns="91425" rIns="91425" bIns="91425" anchor="t" anchorCtr="0"/>
          <a:lstStyle>
            <a:lvl1pPr marL="0" marR="0" lvl="0" indent="0" algn="l" rtl="0">
              <a:spcBef>
                <a:spcPts val="60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600"/>
              </a:spcBef>
              <a:spcAft>
                <a:spcPts val="0"/>
              </a:spcAft>
              <a:buClr>
                <a:schemeClr val="dk1"/>
              </a:buClr>
              <a:buFont typeface="Noto Sans Symbols"/>
              <a:buNone/>
              <a:defRPr sz="2400" b="0" i="0" u="none" strike="noStrike" cap="none">
                <a:solidFill>
                  <a:schemeClr val="dk1"/>
                </a:solidFill>
                <a:latin typeface="Arial"/>
                <a:ea typeface="Arial"/>
                <a:cs typeface="Arial"/>
                <a:sym typeface="Arial"/>
              </a:defRPr>
            </a:lvl2pPr>
            <a:lvl3pPr marL="463470" marR="0" lvl="2" indent="-95170" algn="l" rtl="0">
              <a:spcBef>
                <a:spcPts val="600"/>
              </a:spcBef>
              <a:spcAft>
                <a:spcPts val="0"/>
              </a:spcAft>
              <a:buClr>
                <a:schemeClr val="dk1"/>
              </a:buClr>
              <a:buSzPct val="100000"/>
              <a:buFont typeface="Noto Sans Symbols"/>
              <a:buChar char="▪"/>
              <a:defRPr sz="2400" b="0" i="0" u="none" strike="noStrike" cap="none">
                <a:solidFill>
                  <a:schemeClr val="dk1"/>
                </a:solidFill>
                <a:latin typeface="Arial"/>
                <a:ea typeface="Arial"/>
                <a:cs typeface="Arial"/>
                <a:sym typeface="Arial"/>
              </a:defRPr>
            </a:lvl3pPr>
            <a:lvl4pPr marL="682506" marR="0" lvl="3" indent="-104656" algn="l" rtl="0">
              <a:spcBef>
                <a:spcPts val="600"/>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4pPr>
            <a:lvl5pPr marL="911066" marR="0" lvl="4" indent="-104616" algn="l" rtl="0">
              <a:spcBef>
                <a:spcPts val="600"/>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5pPr>
            <a:lvl6pPr marL="1141214" marR="0" lvl="5" indent="-106163" algn="l" rtl="0">
              <a:spcBef>
                <a:spcPts val="600"/>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6pPr>
            <a:lvl7pPr marL="2282426" marR="0" lvl="6" indent="-123425" algn="l" rtl="0">
              <a:spcBef>
                <a:spcPts val="360"/>
              </a:spcBef>
              <a:spcAft>
                <a:spcPts val="0"/>
              </a:spcAft>
              <a:buClr>
                <a:srgbClr val="636363"/>
              </a:buClr>
              <a:buSzPct val="100000"/>
              <a:buFont typeface="Arial"/>
              <a:buChar char="»"/>
              <a:defRPr sz="1800" b="0" i="0" u="none" strike="noStrike" cap="none">
                <a:solidFill>
                  <a:srgbClr val="636363"/>
                </a:solidFill>
                <a:latin typeface="Arial"/>
                <a:ea typeface="Arial"/>
                <a:cs typeface="Arial"/>
                <a:sym typeface="Arial"/>
              </a:defRPr>
            </a:lvl7pPr>
            <a:lvl8pPr marL="2739546" marR="0" lvl="7" indent="-123345" algn="l" rtl="0">
              <a:spcBef>
                <a:spcPts val="360"/>
              </a:spcBef>
              <a:spcAft>
                <a:spcPts val="0"/>
              </a:spcAft>
              <a:buClr>
                <a:srgbClr val="636363"/>
              </a:buClr>
              <a:buSzPct val="100000"/>
              <a:buFont typeface="Arial"/>
              <a:buChar char="»"/>
              <a:defRPr sz="1800" b="0" i="0" u="none" strike="noStrike" cap="none">
                <a:solidFill>
                  <a:srgbClr val="636363"/>
                </a:solidFill>
                <a:latin typeface="Arial"/>
                <a:ea typeface="Arial"/>
                <a:cs typeface="Arial"/>
                <a:sym typeface="Arial"/>
              </a:defRPr>
            </a:lvl8pPr>
            <a:lvl9pPr marL="3196666" marR="0" lvl="8" indent="-123265" algn="l" rtl="0">
              <a:spcBef>
                <a:spcPts val="360"/>
              </a:spcBef>
              <a:spcAft>
                <a:spcPts val="0"/>
              </a:spcAft>
              <a:buClr>
                <a:srgbClr val="636363"/>
              </a:buClr>
              <a:buSzPct val="100000"/>
              <a:buFont typeface="Arial"/>
              <a:buChar char="»"/>
              <a:defRPr sz="1800" b="0" i="0" u="none" strike="noStrike" cap="none">
                <a:solidFill>
                  <a:srgbClr val="636363"/>
                </a:solidFill>
                <a:latin typeface="Arial"/>
                <a:ea typeface="Arial"/>
                <a:cs typeface="Arial"/>
                <a:sym typeface="Arial"/>
              </a:defRPr>
            </a:lvl9pPr>
          </a:lstStyle>
          <a:p>
            <a:endParaRPr/>
          </a:p>
        </p:txBody>
      </p:sp>
      <p:sp>
        <p:nvSpPr>
          <p:cNvPr id="36" name="Shape 36"/>
          <p:cNvSpPr txBox="1">
            <a:spLocks noGrp="1"/>
          </p:cNvSpPr>
          <p:nvPr>
            <p:ph type="title"/>
          </p:nvPr>
        </p:nvSpPr>
        <p:spPr>
          <a:xfrm>
            <a:off x="128586" y="0"/>
            <a:ext cx="9855168" cy="746975"/>
          </a:xfrm>
          <a:prstGeom prst="rect">
            <a:avLst/>
          </a:prstGeom>
          <a:noFill/>
          <a:ln>
            <a:noFill/>
          </a:ln>
        </p:spPr>
        <p:txBody>
          <a:bodyPr lIns="91425" tIns="91425" rIns="91425" bIns="91425" anchor="ctr" anchorCtr="0"/>
          <a:lstStyle>
            <a:lvl1pPr marL="0" marR="0" lvl="0" indent="0" algn="l" rtl="0">
              <a:lnSpc>
                <a:spcPct val="85000"/>
              </a:lnSpc>
              <a:spcBef>
                <a:spcPts val="0"/>
              </a:spcBef>
              <a:spcAft>
                <a:spcPts val="0"/>
              </a:spcAft>
              <a:buNone/>
              <a:defRPr sz="28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2000" b="1" i="0" u="none" strike="noStrike" cap="none">
                <a:solidFill>
                  <a:schemeClr val="lt1"/>
                </a:solidFill>
                <a:latin typeface="PT Sans"/>
                <a:ea typeface="PT Sans"/>
                <a:cs typeface="PT Sans"/>
                <a:sym typeface="PT Sans"/>
              </a:defRPr>
            </a:lvl2pPr>
            <a:lvl3pPr marL="0" marR="0" lvl="2" indent="0" algn="l" rtl="0">
              <a:spcBef>
                <a:spcPts val="0"/>
              </a:spcBef>
              <a:spcAft>
                <a:spcPts val="0"/>
              </a:spcAft>
              <a:buNone/>
              <a:defRPr sz="2000" b="1" i="0" u="none" strike="noStrike" cap="none">
                <a:solidFill>
                  <a:schemeClr val="lt1"/>
                </a:solidFill>
                <a:latin typeface="PT Sans"/>
                <a:ea typeface="PT Sans"/>
                <a:cs typeface="PT Sans"/>
                <a:sym typeface="PT Sans"/>
              </a:defRPr>
            </a:lvl3pPr>
            <a:lvl4pPr marL="0" marR="0" lvl="3" indent="0" algn="l" rtl="0">
              <a:spcBef>
                <a:spcPts val="0"/>
              </a:spcBef>
              <a:spcAft>
                <a:spcPts val="0"/>
              </a:spcAft>
              <a:buNone/>
              <a:defRPr sz="2000" b="1" i="0" u="none" strike="noStrike" cap="none">
                <a:solidFill>
                  <a:schemeClr val="lt1"/>
                </a:solidFill>
                <a:latin typeface="PT Sans"/>
                <a:ea typeface="PT Sans"/>
                <a:cs typeface="PT Sans"/>
                <a:sym typeface="PT Sans"/>
              </a:defRPr>
            </a:lvl4pPr>
            <a:lvl5pPr marL="0" marR="0" lvl="4" indent="0" algn="l" rtl="0">
              <a:spcBef>
                <a:spcPts val="0"/>
              </a:spcBef>
              <a:spcAft>
                <a:spcPts val="0"/>
              </a:spcAft>
              <a:buNone/>
              <a:defRPr sz="2000" b="1" i="0" u="none" strike="noStrike" cap="none">
                <a:solidFill>
                  <a:schemeClr val="lt1"/>
                </a:solidFill>
                <a:latin typeface="PT Sans"/>
                <a:ea typeface="PT Sans"/>
                <a:cs typeface="PT Sans"/>
                <a:sym typeface="PT Sans"/>
              </a:defRPr>
            </a:lvl5pPr>
            <a:lvl6pPr marL="457120" marR="0" lvl="5" indent="-12620" algn="l" rtl="0">
              <a:spcBef>
                <a:spcPts val="0"/>
              </a:spcBef>
              <a:spcAft>
                <a:spcPts val="0"/>
              </a:spcAft>
              <a:buNone/>
              <a:defRPr sz="2000" b="1" i="0" u="none" strike="noStrike" cap="none">
                <a:solidFill>
                  <a:schemeClr val="lt1"/>
                </a:solidFill>
                <a:latin typeface="PT Sans"/>
                <a:ea typeface="PT Sans"/>
                <a:cs typeface="PT Sans"/>
                <a:sym typeface="PT Sans"/>
              </a:defRPr>
            </a:lvl6pPr>
            <a:lvl7pPr marL="914240" marR="0" lvl="6" indent="-12540" algn="l" rtl="0">
              <a:spcBef>
                <a:spcPts val="0"/>
              </a:spcBef>
              <a:spcAft>
                <a:spcPts val="0"/>
              </a:spcAft>
              <a:buNone/>
              <a:defRPr sz="2000" b="1" i="0" u="none" strike="noStrike" cap="none">
                <a:solidFill>
                  <a:schemeClr val="lt1"/>
                </a:solidFill>
                <a:latin typeface="PT Sans"/>
                <a:ea typeface="PT Sans"/>
                <a:cs typeface="PT Sans"/>
                <a:sym typeface="PT Sans"/>
              </a:defRPr>
            </a:lvl7pPr>
            <a:lvl8pPr marL="1371360" marR="0" lvl="7" indent="-12459" algn="l" rtl="0">
              <a:spcBef>
                <a:spcPts val="0"/>
              </a:spcBef>
              <a:spcAft>
                <a:spcPts val="0"/>
              </a:spcAft>
              <a:buNone/>
              <a:defRPr sz="2000" b="1" i="0" u="none" strike="noStrike" cap="none">
                <a:solidFill>
                  <a:schemeClr val="lt1"/>
                </a:solidFill>
                <a:latin typeface="PT Sans"/>
                <a:ea typeface="PT Sans"/>
                <a:cs typeface="PT Sans"/>
                <a:sym typeface="PT Sans"/>
              </a:defRPr>
            </a:lvl8pPr>
            <a:lvl9pPr marL="1828480" marR="0" lvl="8" indent="-12380" algn="l" rtl="0">
              <a:spcBef>
                <a:spcPts val="0"/>
              </a:spcBef>
              <a:spcAft>
                <a:spcPts val="0"/>
              </a:spcAft>
              <a:buNone/>
              <a:defRPr sz="2000" b="1" i="0" u="none" strike="noStrike" cap="none">
                <a:solidFill>
                  <a:schemeClr val="lt1"/>
                </a:solidFill>
                <a:latin typeface="PT Sans"/>
                <a:ea typeface="PT Sans"/>
                <a:cs typeface="PT Sans"/>
                <a:sym typeface="PT Sans"/>
              </a:defRPr>
            </a:lvl9pPr>
          </a:lstStyle>
          <a:p>
            <a:endParaRPr/>
          </a:p>
        </p:txBody>
      </p:sp>
      <p:sp>
        <p:nvSpPr>
          <p:cNvPr id="37" name="Shape 37"/>
          <p:cNvSpPr txBox="1">
            <a:spLocks noGrp="1"/>
          </p:cNvSpPr>
          <p:nvPr>
            <p:ph type="sldNum" idx="12"/>
          </p:nvPr>
        </p:nvSpPr>
        <p:spPr>
          <a:xfrm>
            <a:off x="9982809" y="301663"/>
            <a:ext cx="483911" cy="197963"/>
          </a:xfrm>
          <a:prstGeom prst="rect">
            <a:avLst/>
          </a:prstGeom>
          <a:noFill/>
          <a:ln>
            <a:noFill/>
          </a:ln>
        </p:spPr>
        <p:txBody>
          <a:bodyPr lIns="91400" tIns="0" rIns="91400" bIns="0" anchor="ctr" anchorCtr="0">
            <a:noAutofit/>
          </a:bodyPr>
          <a:lstStyle/>
          <a:p>
            <a:pPr marL="0" marR="0" lvl="0" indent="0" algn="r" rtl="0">
              <a:spcBef>
                <a:spcPts val="0"/>
              </a:spcBef>
              <a:buSzPct val="25000"/>
              <a:buNone/>
            </a:pPr>
            <a:fld id="{00000000-1234-1234-1234-123412341234}" type="slidenum">
              <a:rPr lang="en-US" sz="1100">
                <a:solidFill>
                  <a:schemeClr val="lt1"/>
                </a:solidFill>
                <a:latin typeface="Arial"/>
                <a:ea typeface="Arial"/>
                <a:cs typeface="Arial"/>
                <a:sym typeface="Arial"/>
              </a:rPr>
              <a:t>‹#›</a:t>
            </a:fld>
            <a:endParaRPr lang="en-US" sz="1100">
              <a:solidFill>
                <a:schemeClr val="lt1"/>
              </a:solidFill>
              <a:latin typeface="Arial"/>
              <a:ea typeface="Arial"/>
              <a:cs typeface="Arial"/>
              <a:sym typeface="Arial"/>
            </a:endParaRPr>
          </a:p>
        </p:txBody>
      </p:sp>
    </p:spTree>
    <p:extLst>
      <p:ext uri="{BB962C8B-B14F-4D97-AF65-F5344CB8AC3E}">
        <p14:creationId xmlns:p14="http://schemas.microsoft.com/office/powerpoint/2010/main" val="3290377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eraction">
    <p:spTree>
      <p:nvGrpSpPr>
        <p:cNvPr id="1" name=""/>
        <p:cNvGrpSpPr/>
        <p:nvPr/>
      </p:nvGrpSpPr>
      <p:grpSpPr>
        <a:xfrm>
          <a:off x="0" y="0"/>
          <a:ext cx="0" cy="0"/>
          <a:chOff x="0" y="0"/>
          <a:chExt cx="0" cy="0"/>
        </a:xfrm>
      </p:grpSpPr>
      <p:sp>
        <p:nvSpPr>
          <p:cNvPr id="5" name="Rectangle 4"/>
          <p:cNvSpPr/>
          <p:nvPr userDrawn="1"/>
        </p:nvSpPr>
        <p:spPr bwMode="auto">
          <a:xfrm>
            <a:off x="6" y="11"/>
            <a:ext cx="12192000" cy="758827"/>
          </a:xfrm>
          <a:prstGeom prst="rect">
            <a:avLst/>
          </a:prstGeom>
          <a:solidFill>
            <a:srgbClr val="FF00FF"/>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hasCustomPrompt="1"/>
          </p:nvPr>
        </p:nvSpPr>
        <p:spPr>
          <a:xfrm>
            <a:off x="141290" y="12"/>
            <a:ext cx="11928474" cy="758825"/>
          </a:xfrm>
          <a:prstGeom prst="rect">
            <a:avLst/>
          </a:prstGeom>
        </p:spPr>
        <p:txBody>
          <a:bodyPr/>
          <a:lstStyle>
            <a:lvl1pPr>
              <a:defRPr/>
            </a:lvl1pPr>
          </a:lstStyle>
          <a:p>
            <a:r>
              <a:rPr lang="en-US" dirty="0"/>
              <a:t>Engage Interaction or Quiz</a:t>
            </a:r>
          </a:p>
        </p:txBody>
      </p:sp>
    </p:spTree>
    <p:custDataLst>
      <p:tags r:id="rId1"/>
    </p:custDataLst>
    <p:extLst>
      <p:ext uri="{BB962C8B-B14F-4D97-AF65-F5344CB8AC3E}">
        <p14:creationId xmlns:p14="http://schemas.microsoft.com/office/powerpoint/2010/main" val="1867008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or Simulation">
    <p:spTree>
      <p:nvGrpSpPr>
        <p:cNvPr id="1" name=""/>
        <p:cNvGrpSpPr/>
        <p:nvPr/>
      </p:nvGrpSpPr>
      <p:grpSpPr>
        <a:xfrm>
          <a:off x="0" y="0"/>
          <a:ext cx="0" cy="0"/>
          <a:chOff x="0" y="0"/>
          <a:chExt cx="0" cy="0"/>
        </a:xfrm>
      </p:grpSpPr>
      <p:sp>
        <p:nvSpPr>
          <p:cNvPr id="5" name="Rectangle 4"/>
          <p:cNvSpPr/>
          <p:nvPr userDrawn="1"/>
        </p:nvSpPr>
        <p:spPr bwMode="auto">
          <a:xfrm>
            <a:off x="6" y="11"/>
            <a:ext cx="12192000" cy="760491"/>
          </a:xfrm>
          <a:prstGeom prst="rect">
            <a:avLst/>
          </a:prstGeom>
          <a:solidFill>
            <a:schemeClr val="accent5"/>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hasCustomPrompt="1"/>
          </p:nvPr>
        </p:nvSpPr>
        <p:spPr>
          <a:xfrm>
            <a:off x="141290" y="1"/>
            <a:ext cx="11928474" cy="758824"/>
          </a:xfrm>
          <a:prstGeom prst="rect">
            <a:avLst/>
          </a:prstGeom>
        </p:spPr>
        <p:txBody>
          <a:bodyPr/>
          <a:lstStyle>
            <a:lvl1pPr>
              <a:defRPr baseline="0"/>
            </a:lvl1pPr>
          </a:lstStyle>
          <a:p>
            <a:r>
              <a:rPr lang="en-US" dirty="0"/>
              <a:t>Demo or Simulation</a:t>
            </a:r>
          </a:p>
        </p:txBody>
      </p:sp>
    </p:spTree>
    <p:custDataLst>
      <p:tags r:id="rId1"/>
    </p:custDataLst>
    <p:extLst>
      <p:ext uri="{BB962C8B-B14F-4D97-AF65-F5344CB8AC3E}">
        <p14:creationId xmlns:p14="http://schemas.microsoft.com/office/powerpoint/2010/main" val="5477522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letely 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221228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ales Cloud 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41604" y="224287"/>
            <a:ext cx="9474270" cy="6409426"/>
          </a:xfrm>
          <a:prstGeom prst="rect">
            <a:avLst/>
          </a:prstGeom>
          <a:solidFill>
            <a:srgbClr val="62C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indent="-342840" defTabSz="914240">
              <a:buFont typeface="Arial" pitchFamily="34" charset="0"/>
              <a:buChar char="•"/>
            </a:pPr>
            <a:endParaRPr lang="en-US">
              <a:solidFill>
                <a:srgbClr val="FFFFFF"/>
              </a:solidFill>
            </a:endParaRPr>
          </a:p>
        </p:txBody>
      </p:sp>
      <p:sp>
        <p:nvSpPr>
          <p:cNvPr id="32" name="Rectangle 31"/>
          <p:cNvSpPr/>
          <p:nvPr userDrawn="1"/>
        </p:nvSpPr>
        <p:spPr>
          <a:xfrm>
            <a:off x="9932897" y="0"/>
            <a:ext cx="23547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
        <p:nvSpPr>
          <p:cNvPr id="5" name="Text Box 13"/>
          <p:cNvSpPr txBox="1">
            <a:spLocks noChangeArrowheads="1"/>
          </p:cNvSpPr>
          <p:nvPr userDrawn="1"/>
        </p:nvSpPr>
        <p:spPr bwMode="gray">
          <a:xfrm>
            <a:off x="10019978" y="6188208"/>
            <a:ext cx="2172022" cy="584776"/>
          </a:xfrm>
          <a:prstGeom prst="rect">
            <a:avLst/>
          </a:prstGeom>
          <a:noFill/>
          <a:ln w="9525">
            <a:noFill/>
            <a:miter lim="800000"/>
            <a:headEnd/>
            <a:tailEnd/>
          </a:ln>
          <a:effectLst/>
        </p:spPr>
        <p:txBody>
          <a:bodyPr wrap="square" lIns="91424" tIns="45712" rIns="91424" bIns="45712">
            <a:spAutoFit/>
          </a:bodyPr>
          <a:lstStyle/>
          <a:p>
            <a:r>
              <a:rPr lang="fr-FR" sz="800" dirty="0">
                <a:solidFill>
                  <a:srgbClr val="262626"/>
                </a:solidFill>
              </a:rPr>
              <a:t>www.salesforce.com/training</a:t>
            </a:r>
          </a:p>
          <a:p>
            <a:pPr defTabSz="914240">
              <a:defRPr/>
            </a:pPr>
            <a:r>
              <a:rPr lang="fr-FR" sz="800" dirty="0">
                <a:solidFill>
                  <a:srgbClr val="262626"/>
                </a:solidFill>
              </a:rPr>
              <a:t>© Copyright 2016 salesforce.com, inc.  </a:t>
            </a:r>
          </a:p>
          <a:p>
            <a:pPr defTabSz="914240">
              <a:defRPr/>
            </a:pPr>
            <a:r>
              <a:rPr lang="fr-FR" sz="800" dirty="0">
                <a:solidFill>
                  <a:srgbClr val="262626"/>
                </a:solidFill>
              </a:rPr>
              <a:t> Tous droits réservés. Les autres marques appartiennent à leurs propriétaires respectifs.</a:t>
            </a:r>
          </a:p>
        </p:txBody>
      </p:sp>
      <p:pic>
        <p:nvPicPr>
          <p:cNvPr id="8" name="Picture 7" descr="White Twitter Bird.png"/>
          <p:cNvPicPr>
            <a:picLocks noChangeAspect="1"/>
          </p:cNvPicPr>
          <p:nvPr userDrawn="1"/>
        </p:nvPicPr>
        <p:blipFill>
          <a:blip r:embed="rId4" cstate="print">
            <a:biLevel thresh="7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351181" y="138056"/>
            <a:ext cx="374682" cy="374681"/>
          </a:xfrm>
          <a:prstGeom prst="rect">
            <a:avLst/>
          </a:prstGeom>
        </p:spPr>
      </p:pic>
      <p:sp>
        <p:nvSpPr>
          <p:cNvPr id="9" name="TextBox 8"/>
          <p:cNvSpPr txBox="1"/>
          <p:nvPr userDrawn="1"/>
        </p:nvSpPr>
        <p:spPr bwMode="gray">
          <a:xfrm>
            <a:off x="10632264" y="169069"/>
            <a:ext cx="1240083" cy="307776"/>
          </a:xfrm>
          <a:prstGeom prst="rect">
            <a:avLst/>
          </a:prstGeom>
          <a:noFill/>
        </p:spPr>
        <p:txBody>
          <a:bodyPr wrap="none" lIns="121899" tIns="60949" rIns="121899" bIns="60949" rtlCol="0">
            <a:spAutoFit/>
          </a:bodyPr>
          <a:lstStyle/>
          <a:p>
            <a:r>
              <a:rPr lang="fr-FR" sz="1200" dirty="0">
                <a:solidFill>
                  <a:srgbClr val="262626"/>
                </a:solidFill>
              </a:rPr>
              <a:t>@SalesforceU</a:t>
            </a:r>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83943" y="409420"/>
            <a:ext cx="2248482" cy="703305"/>
          </a:xfrm>
          <a:prstGeom prst="rect">
            <a:avLst/>
          </a:prstGeom>
        </p:spPr>
      </p:pic>
      <p:sp>
        <p:nvSpPr>
          <p:cNvPr id="12" name="Text Placeholder 11"/>
          <p:cNvSpPr>
            <a:spLocks noGrp="1"/>
          </p:cNvSpPr>
          <p:nvPr>
            <p:ph type="body" sz="quarter" idx="11"/>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bg1"/>
                </a:solidFill>
                <a:latin typeface="Salesforce Sans Thin" panose="020B0205020202020203" pitchFamily="34" charset="0"/>
              </a:defRPr>
            </a:lvl1pPr>
            <a:lvl2pPr marL="4763" indent="0">
              <a:buNone/>
              <a:defRPr>
                <a:solidFill>
                  <a:schemeClr val="bg1"/>
                </a:solidFill>
              </a:defRPr>
            </a:lvl2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2068376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ales Divider Slide">
    <p:spTree>
      <p:nvGrpSpPr>
        <p:cNvPr id="1" name=""/>
        <p:cNvGrpSpPr/>
        <p:nvPr/>
      </p:nvGrpSpPr>
      <p:grpSpPr>
        <a:xfrm>
          <a:off x="0" y="0"/>
          <a:ext cx="0" cy="0"/>
          <a:chOff x="0" y="0"/>
          <a:chExt cx="0" cy="0"/>
        </a:xfrm>
      </p:grpSpPr>
      <p:sp>
        <p:nvSpPr>
          <p:cNvPr id="8" name="Rectangle 7"/>
          <p:cNvSpPr/>
          <p:nvPr userDrawn="1"/>
        </p:nvSpPr>
        <p:spPr>
          <a:xfrm>
            <a:off x="9932650" y="0"/>
            <a:ext cx="2354974" cy="6858000"/>
          </a:xfrm>
          <a:prstGeom prst="rect">
            <a:avLst/>
          </a:prstGeom>
          <a:solidFill>
            <a:srgbClr val="62CBE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5" name="Slide Number Placeholder 2"/>
          <p:cNvSpPr>
            <a:spLocks noGrp="1"/>
          </p:cNvSpPr>
          <p:nvPr>
            <p:ph type="sldNum" sz="quarter" idx="4"/>
          </p:nvPr>
        </p:nvSpPr>
        <p:spPr bwMode="white">
          <a:xfrm>
            <a:off x="11717547" y="74644"/>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9" name="Text Placeholder 11"/>
          <p:cNvSpPr>
            <a:spLocks noGrp="1"/>
          </p:cNvSpPr>
          <p:nvPr>
            <p:ph type="body" sz="quarter" idx="10"/>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tx1"/>
                </a:solidFill>
                <a:latin typeface="Salesforce Sans Thin" panose="020B0205020202020203" pitchFamily="34" charset="0"/>
              </a:defRPr>
            </a:lvl1pPr>
            <a:lvl2pPr marL="4763" indent="0">
              <a:buNone/>
              <a:defRPr i="1">
                <a:solidFill>
                  <a:schemeClr val="tx1"/>
                </a:solidFill>
              </a:defRPr>
            </a:lvl2pPr>
          </a:lstStyle>
          <a:p>
            <a:pPr lvl="0"/>
            <a:r>
              <a:rPr lang="en-US" dirty="0"/>
              <a:t>Click to edit Master text styles</a:t>
            </a:r>
          </a:p>
          <a:p>
            <a:pPr lvl="1"/>
            <a:r>
              <a:rPr lang="en-US" dirty="0"/>
              <a:t>Second level</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Tree>
    <p:custDataLst>
      <p:tags r:id="rId1"/>
    </p:custDataLst>
    <p:extLst>
      <p:ext uri="{BB962C8B-B14F-4D97-AF65-F5344CB8AC3E}">
        <p14:creationId xmlns:p14="http://schemas.microsoft.com/office/powerpoint/2010/main" val="37810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5" name="TextBox 4"/>
          <p:cNvSpPr txBox="1"/>
          <p:nvPr userDrawn="1"/>
        </p:nvSpPr>
        <p:spPr>
          <a:xfrm>
            <a:off x="143435" y="832120"/>
            <a:ext cx="11792431" cy="368832"/>
          </a:xfrm>
          <a:prstGeom prst="rect">
            <a:avLst/>
          </a:prstGeom>
          <a:noFill/>
        </p:spPr>
        <p:txBody>
          <a:bodyPr wrap="square" lIns="91424" tIns="45712" rIns="91424" bIns="45712" numCol="1" spcCol="609493" rtlCol="0">
            <a:noAutofit/>
          </a:bodyPr>
          <a:lstStyle/>
          <a:p>
            <a:pPr algn="l">
              <a:lnSpc>
                <a:spcPct val="110000"/>
              </a:lnSpc>
            </a:pPr>
            <a:r>
              <a:rPr lang="fr-FR" sz="1800" b="1" dirty="0">
                <a:latin typeface="+mn-lt"/>
              </a:rPr>
              <a:t>Déclaration de limitation de responsabilité conformément aux dispositions de la Private Securities Litigation Reform Act of 1995 des États-Unis :</a:t>
            </a:r>
          </a:p>
        </p:txBody>
      </p:sp>
      <p:sp>
        <p:nvSpPr>
          <p:cNvPr id="6" name="TextBox 5"/>
          <p:cNvSpPr txBox="1"/>
          <p:nvPr userDrawn="1"/>
        </p:nvSpPr>
        <p:spPr>
          <a:xfrm>
            <a:off x="143435" y="1491342"/>
            <a:ext cx="11792431" cy="5399315"/>
          </a:xfrm>
          <a:prstGeom prst="rect">
            <a:avLst/>
          </a:prstGeom>
          <a:noFill/>
        </p:spPr>
        <p:txBody>
          <a:bodyPr wrap="square" lIns="91424" tIns="45712" rIns="91424" bIns="45712" numCol="2" spcCol="487595" rtlCol="0">
            <a:noAutofit/>
          </a:bodyPr>
          <a:lstStyle/>
          <a:p>
            <a:pPr algn="l">
              <a:lnSpc>
                <a:spcPct val="90000"/>
              </a:lnSpc>
              <a:spcBef>
                <a:spcPts val="800"/>
              </a:spcBef>
            </a:pPr>
            <a:r>
              <a:rPr lang="fr-FR" sz="1200" baseline="0" dirty="0">
                <a:latin typeface="+mn-lt"/>
              </a:rPr>
              <a:t>Ce document ainsi que d'autres éléments que nous publions, y compris sur les réseaux sociaux, peuvent contenir des énoncés prévisionnels dont la réalisation ou la réussite comporte des risques, des incertitudes et des hypothèses. Si ces dits risques ou incertitudes se matérialisaient ou si l'une des hypothèses se vérifiait, les résultats de salesforce.com, inc. pourraient sensiblement s'éloigner des résultats indiqués ou évoqués dans les énoncés prévisionnels formulés.</a:t>
            </a:r>
          </a:p>
          <a:p>
            <a:pPr algn="l">
              <a:lnSpc>
                <a:spcPct val="90000"/>
              </a:lnSpc>
              <a:spcBef>
                <a:spcPts val="800"/>
              </a:spcBef>
            </a:pPr>
            <a:r>
              <a:rPr lang="fr-FR" sz="1200" baseline="0" dirty="0">
                <a:latin typeface="+mn-lt"/>
              </a:rPr>
              <a:t>Les risques et incertitudes susmentionnés comprennent, de manière non restrictive, les risques liés aux variations éventuelles de nos résultats financiers et d'exploitation, notre taux de croissance et le rendement annualisé attendu, y compris notre capacité à convertir les recettes reportées et les recettes reportées non facturées en chiffre d'affaires et, le cas échéant, en liquidités, ainsi que notre capacité à augmenter les recettes reportées et les recettes reportées non facturées, les erreurs, les interruptions ou retards affectant notre service ou notre hébergement Internet, les violations de nos mesures de sécurité, l'impact financier de toutes les acquisitions antérieures et futures, la nature de notre modèle d'activité, notre capacité à continuer à publier et à obtenir l'adhésion du client, les nouvelles versions améliorées de notre service, la réussite du déploiement client et l'utilisation de nos services existants et futurs, les modifications apportées à notre cycle de vente, la concurrence, les différents aspects financiers de notre modèle d'abonnement, les augmentations inattendues du taux de perte ou les diminutions inattendues de nouvelles activités, notre capacité à réaliser des bénéfices dans le cadre de partenariats stratégiques, la dépendance au matériel et aux logiciels tiers, les marchés émergents dans lesquels nous exerçons notre activité, les aspects caractéristiques de l'accès à des marchés internationaux ou de l'évolution au sein de ces marchés, notre capacité à recruter, retenir et motiver les employés et à gérer notre croissance, les changements dans notre base de clients, les développements technologiques et réglementaires, les litiges relatifs à la propriété intellectuelle et autres questions, et les arrangements, négociations et réclamations associés, les changements imprévus de notre taux d'imposition, les facteurs ayant un impact sur nos titres et notre facilité de crédit, les fluctuations du nombre de nos actions en circulation et du prix de ces actions, les taux de change de devises étrangères, le recouvrement de créances, les taux d'intérêt, les facteurs ayant un impact sur nos actifs d'impôts différés et notre capacité à les évaluer et à les utiliser, y compris l'échéancier de rentabilité avant impôt, l'éventuel impact négatif de l'assujettissement à l'impôt indirect, les risques et les dépenses associés à nos biens immobiliers et nos bureaux, et les évolutions générales associées aux marchés financiers, aux marchés de crédit et au secteur de l'économie.</a:t>
            </a:r>
          </a:p>
          <a:p>
            <a:pPr algn="l">
              <a:lnSpc>
                <a:spcPct val="90000"/>
              </a:lnSpc>
              <a:spcBef>
                <a:spcPts val="800"/>
              </a:spcBef>
            </a:pPr>
            <a:r>
              <a:rPr lang="fr-FR" sz="1200" baseline="0" dirty="0">
                <a:latin typeface="+mn-lt"/>
              </a:rPr>
              <a:t>Vous trouverez davantage d'informations sur ces risques et autres facteurs susceptibles d'avoir un impact sur les résultats financiers de salesforce.com, inc. dans les rapports (formulaires 10-K, 10-Q et 8-K), ainsi que dans d'autres documents qu'il nous arrive de déposer auprès de la Securities and Exchange Commission, y compris notre rapport 10-K le plus récent. Ces documents sont disponibles dans la section SEC Filings de la section Informations Investisseurs du site Web www.salesforce.com/investor.</a:t>
            </a:r>
          </a:p>
          <a:p>
            <a:pPr algn="l">
              <a:lnSpc>
                <a:spcPct val="90000"/>
              </a:lnSpc>
              <a:spcBef>
                <a:spcPts val="800"/>
              </a:spcBef>
            </a:pPr>
            <a:r>
              <a:rPr lang="fr-FR" sz="1200" baseline="0" dirty="0">
                <a:latin typeface="+mn-lt"/>
              </a:rPr>
              <a:t>Tout service ou toute fonctionnalité, dont il est fait mention dans le présent document ou un autre, dans des communiqués de presse ou déclarations publiques, ne sont pas disponibles actuellement et sont susceptibles de ne pas être fournis selon les délais indiqués ou de ne pas l'être du tout. Les clients qui achètent nos services doivent motiver leur décision d'achat en tenant compte des fonctionnalités actuellement disponibles.</a:t>
            </a:r>
          </a:p>
        </p:txBody>
      </p:sp>
      <p:sp>
        <p:nvSpPr>
          <p:cNvPr id="2" name="TextBox 1"/>
          <p:cNvSpPr txBox="1"/>
          <p:nvPr userDrawn="1"/>
        </p:nvSpPr>
        <p:spPr>
          <a:xfrm>
            <a:off x="189831" y="-1"/>
            <a:ext cx="10311251" cy="759125"/>
          </a:xfrm>
          <a:prstGeom prst="rect">
            <a:avLst/>
          </a:prstGeom>
          <a:noFill/>
          <a:ln>
            <a:noFill/>
          </a:ln>
        </p:spPr>
        <p:txBody>
          <a:bodyPr wrap="square" rtlCol="0" anchor="ctr">
            <a:noAutofit/>
          </a:bodyPr>
          <a:lstStyle/>
          <a:p>
            <a:pPr algn="l"/>
            <a:r>
              <a:rPr lang="fr-FR" sz="2800" b="1" cap="all" baseline="0" dirty="0">
                <a:solidFill>
                  <a:schemeClr val="bg1"/>
                </a:solidFill>
                <a:latin typeface="Salesforce Sans Light" panose="020B0305020202020203" pitchFamily="34" charset="0"/>
              </a:rPr>
              <a:t>Énoncés prévisionnels</a:t>
            </a:r>
            <a:endParaRPr lang="fr-FR" sz="2800" b="1" cap="all" spc="300" baseline="0" dirty="0">
              <a:solidFill>
                <a:schemeClr val="bg1"/>
              </a:solidFill>
              <a:latin typeface="Salesforce Sans Light" panose="020B0305020202020203" pitchFamily="34" charset="0"/>
              <a:cs typeface="Arial" pitchFamily="34" charset="0"/>
            </a:endParaRPr>
          </a:p>
        </p:txBody>
      </p:sp>
      <p:sp>
        <p:nvSpPr>
          <p:cNvPr id="4" name="Slide Number Placeholder 3"/>
          <p:cNvSpPr>
            <a:spLocks noGrp="1"/>
          </p:cNvSpPr>
          <p:nvPr>
            <p:ph type="sldNum" sz="quarter" idx="10"/>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21380364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rvice Cloud 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241604" y="224287"/>
            <a:ext cx="9474270" cy="6409426"/>
          </a:xfrm>
          <a:prstGeom prst="rect">
            <a:avLst/>
          </a:prstGeom>
          <a:solidFill>
            <a:srgbClr val="5C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indent="-342840" defTabSz="914240">
              <a:buFont typeface="Arial" pitchFamily="34" charset="0"/>
              <a:buChar char="•"/>
            </a:pPr>
            <a:endParaRPr lang="en-US">
              <a:solidFill>
                <a:srgbClr val="FFFFFF"/>
              </a:solidFill>
            </a:endParaRPr>
          </a:p>
        </p:txBody>
      </p:sp>
      <p:sp>
        <p:nvSpPr>
          <p:cNvPr id="32" name="Rectangle 31"/>
          <p:cNvSpPr/>
          <p:nvPr userDrawn="1"/>
        </p:nvSpPr>
        <p:spPr>
          <a:xfrm>
            <a:off x="9932897" y="0"/>
            <a:ext cx="23547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3582" y="414866"/>
            <a:ext cx="2493292" cy="700181"/>
          </a:xfrm>
          <a:prstGeom prst="rect">
            <a:avLst/>
          </a:prstGeom>
        </p:spPr>
      </p:pic>
      <p:sp>
        <p:nvSpPr>
          <p:cNvPr id="12" name="Text Placeholder 11"/>
          <p:cNvSpPr>
            <a:spLocks noGrp="1"/>
          </p:cNvSpPr>
          <p:nvPr>
            <p:ph type="body" sz="quarter" idx="11"/>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bg1"/>
                </a:solidFill>
                <a:latin typeface="Salesforce Sans Thin" panose="020B0205020202020203" pitchFamily="34" charset="0"/>
              </a:defRPr>
            </a:lvl1pPr>
            <a:lvl2pPr marL="4763" indent="0">
              <a:buNone/>
              <a:defRPr>
                <a:solidFill>
                  <a:schemeClr val="bg1"/>
                </a:solidFill>
              </a:defRPr>
            </a:lvl2pPr>
          </a:lstStyle>
          <a:p>
            <a:pPr lvl="0"/>
            <a:r>
              <a:rPr lang="en-US" dirty="0"/>
              <a:t>Click to edit Master text styles</a:t>
            </a:r>
          </a:p>
          <a:p>
            <a:pPr lvl="1"/>
            <a:r>
              <a:rPr lang="en-US" dirty="0"/>
              <a:t>Second level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
        <p:nvSpPr>
          <p:cNvPr id="13" name="Text Box 13"/>
          <p:cNvSpPr txBox="1">
            <a:spLocks noChangeArrowheads="1"/>
          </p:cNvSpPr>
          <p:nvPr userDrawn="1"/>
        </p:nvSpPr>
        <p:spPr bwMode="gray">
          <a:xfrm>
            <a:off x="10019978" y="6188208"/>
            <a:ext cx="2172022" cy="584776"/>
          </a:xfrm>
          <a:prstGeom prst="rect">
            <a:avLst/>
          </a:prstGeom>
          <a:noFill/>
          <a:ln w="9525">
            <a:noFill/>
            <a:miter lim="800000"/>
            <a:headEnd/>
            <a:tailEnd/>
          </a:ln>
          <a:effectLst/>
        </p:spPr>
        <p:txBody>
          <a:bodyPr wrap="square" lIns="91424" tIns="45712" rIns="91424" bIns="45712">
            <a:spAutoFit/>
          </a:bodyPr>
          <a:lstStyle/>
          <a:p>
            <a:r>
              <a:rPr lang="fr-FR" sz="800" dirty="0">
                <a:solidFill>
                  <a:srgbClr val="262626"/>
                </a:solidFill>
              </a:rPr>
              <a:t>www.salesforce.com/training</a:t>
            </a:r>
          </a:p>
          <a:p>
            <a:pPr defTabSz="914240">
              <a:defRPr/>
            </a:pPr>
            <a:r>
              <a:rPr lang="fr-FR" sz="800" dirty="0">
                <a:solidFill>
                  <a:srgbClr val="262626"/>
                </a:solidFill>
              </a:rPr>
              <a:t>© Copyright 2016 salesforce.com, inc.  </a:t>
            </a:r>
          </a:p>
          <a:p>
            <a:pPr defTabSz="914240">
              <a:defRPr/>
            </a:pPr>
            <a:r>
              <a:rPr lang="fr-FR" sz="800" dirty="0">
                <a:solidFill>
                  <a:srgbClr val="262626"/>
                </a:solidFill>
              </a:rPr>
              <a:t> Tous droits réservés. Les autres marques appartiennent à leurs propriétaires respectifs.</a:t>
            </a:r>
          </a:p>
        </p:txBody>
      </p:sp>
      <p:pic>
        <p:nvPicPr>
          <p:cNvPr id="14" name="Picture 13" descr="White Twitter Bird.png"/>
          <p:cNvPicPr>
            <a:picLocks noChangeAspect="1"/>
          </p:cNvPicPr>
          <p:nvPr userDrawn="1"/>
        </p:nvPicPr>
        <p:blipFill>
          <a:blip r:embed="rId5" cstate="print">
            <a:biLevel thresh="7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351181" y="138056"/>
            <a:ext cx="374682" cy="374681"/>
          </a:xfrm>
          <a:prstGeom prst="rect">
            <a:avLst/>
          </a:prstGeom>
        </p:spPr>
      </p:pic>
      <p:sp>
        <p:nvSpPr>
          <p:cNvPr id="15" name="TextBox 14"/>
          <p:cNvSpPr txBox="1"/>
          <p:nvPr userDrawn="1"/>
        </p:nvSpPr>
        <p:spPr bwMode="gray">
          <a:xfrm>
            <a:off x="10632264" y="169069"/>
            <a:ext cx="1240083" cy="307776"/>
          </a:xfrm>
          <a:prstGeom prst="rect">
            <a:avLst/>
          </a:prstGeom>
          <a:noFill/>
        </p:spPr>
        <p:txBody>
          <a:bodyPr wrap="none" lIns="121899" tIns="60949" rIns="121899" bIns="60949" rtlCol="0">
            <a:spAutoFit/>
          </a:bodyPr>
          <a:lstStyle/>
          <a:p>
            <a:r>
              <a:rPr lang="fr-FR" sz="1200" dirty="0">
                <a:solidFill>
                  <a:srgbClr val="262626"/>
                </a:solidFill>
              </a:rPr>
              <a:t>@SalesforceU</a:t>
            </a:r>
          </a:p>
        </p:txBody>
      </p:sp>
    </p:spTree>
    <p:custDataLst>
      <p:tags r:id="rId1"/>
    </p:custDataLst>
    <p:extLst>
      <p:ext uri="{BB962C8B-B14F-4D97-AF65-F5344CB8AC3E}">
        <p14:creationId xmlns:p14="http://schemas.microsoft.com/office/powerpoint/2010/main" val="32863429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rvice Divider Slide">
    <p:spTree>
      <p:nvGrpSpPr>
        <p:cNvPr id="1" name=""/>
        <p:cNvGrpSpPr/>
        <p:nvPr/>
      </p:nvGrpSpPr>
      <p:grpSpPr>
        <a:xfrm>
          <a:off x="0" y="0"/>
          <a:ext cx="0" cy="0"/>
          <a:chOff x="0" y="0"/>
          <a:chExt cx="0" cy="0"/>
        </a:xfrm>
      </p:grpSpPr>
      <p:sp>
        <p:nvSpPr>
          <p:cNvPr id="8" name="Rectangle 7"/>
          <p:cNvSpPr/>
          <p:nvPr userDrawn="1"/>
        </p:nvSpPr>
        <p:spPr>
          <a:xfrm>
            <a:off x="9932650" y="0"/>
            <a:ext cx="2354974" cy="6858000"/>
          </a:xfrm>
          <a:prstGeom prst="rect">
            <a:avLst/>
          </a:prstGeom>
          <a:solidFill>
            <a:srgbClr val="5C068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5" name="Slide Number Placeholder 2"/>
          <p:cNvSpPr>
            <a:spLocks noGrp="1"/>
          </p:cNvSpPr>
          <p:nvPr>
            <p:ph type="sldNum" sz="quarter" idx="4"/>
          </p:nvPr>
        </p:nvSpPr>
        <p:spPr bwMode="white">
          <a:xfrm>
            <a:off x="11717547" y="74644"/>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10" name="Text Placeholder 11"/>
          <p:cNvSpPr>
            <a:spLocks noGrp="1"/>
          </p:cNvSpPr>
          <p:nvPr>
            <p:ph type="body" sz="quarter" idx="10"/>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tx1"/>
                </a:solidFill>
                <a:latin typeface="Salesforce Sans Thin" panose="020B0205020202020203" pitchFamily="34" charset="0"/>
              </a:defRPr>
            </a:lvl1pPr>
            <a:lvl2pPr marL="4763" indent="0">
              <a:buNone/>
              <a:defRPr>
                <a:solidFill>
                  <a:schemeClr val="tx1"/>
                </a:solidFill>
              </a:defRPr>
            </a:lvl2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Tree>
    <p:custDataLst>
      <p:tags r:id="rId1"/>
    </p:custDataLst>
    <p:extLst>
      <p:ext uri="{BB962C8B-B14F-4D97-AF65-F5344CB8AC3E}">
        <p14:creationId xmlns:p14="http://schemas.microsoft.com/office/powerpoint/2010/main" val="11170675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Marketing Cloud Title Slid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241604" y="224287"/>
            <a:ext cx="9474270" cy="6409426"/>
          </a:xfrm>
          <a:prstGeom prst="rect">
            <a:avLst/>
          </a:prstGeom>
          <a:solidFill>
            <a:srgbClr val="E98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indent="-342840" defTabSz="914240">
              <a:buFont typeface="Arial" pitchFamily="34" charset="0"/>
              <a:buChar char="•"/>
            </a:pPr>
            <a:endParaRPr lang="en-US">
              <a:solidFill>
                <a:srgbClr val="FFFFFF"/>
              </a:solidFill>
            </a:endParaRPr>
          </a:p>
        </p:txBody>
      </p:sp>
      <p:sp>
        <p:nvSpPr>
          <p:cNvPr id="32" name="Rectangle 31"/>
          <p:cNvSpPr/>
          <p:nvPr userDrawn="1"/>
        </p:nvSpPr>
        <p:spPr>
          <a:xfrm>
            <a:off x="9932897" y="0"/>
            <a:ext cx="23547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9510" y="414223"/>
            <a:ext cx="2828724" cy="700162"/>
          </a:xfrm>
          <a:prstGeom prst="rect">
            <a:avLst/>
          </a:prstGeom>
        </p:spPr>
      </p:pic>
      <p:sp>
        <p:nvSpPr>
          <p:cNvPr id="12" name="Text Placeholder 11"/>
          <p:cNvSpPr>
            <a:spLocks noGrp="1"/>
          </p:cNvSpPr>
          <p:nvPr>
            <p:ph type="body" sz="quarter" idx="11"/>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bg1"/>
                </a:solidFill>
                <a:latin typeface="Salesforce Sans Thin" panose="020B0205020202020203" pitchFamily="34" charset="0"/>
              </a:defRPr>
            </a:lvl1pPr>
            <a:lvl2pPr marL="4763" indent="0">
              <a:buNone/>
              <a:defRPr>
                <a:solidFill>
                  <a:schemeClr val="bg1"/>
                </a:solidFill>
              </a:defRPr>
            </a:lvl2pPr>
          </a:lstStyle>
          <a:p>
            <a:pPr lvl="0"/>
            <a:r>
              <a:rPr lang="en-US" dirty="0"/>
              <a:t>Click to edit Master text styles</a:t>
            </a:r>
          </a:p>
          <a:p>
            <a:pPr lvl="1"/>
            <a:r>
              <a:rPr lang="en-US" dirty="0"/>
              <a:t>Second level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
        <p:nvSpPr>
          <p:cNvPr id="13" name="Text Box 13"/>
          <p:cNvSpPr txBox="1">
            <a:spLocks noChangeArrowheads="1"/>
          </p:cNvSpPr>
          <p:nvPr userDrawn="1"/>
        </p:nvSpPr>
        <p:spPr bwMode="gray">
          <a:xfrm>
            <a:off x="10019978" y="6188208"/>
            <a:ext cx="2172022" cy="584776"/>
          </a:xfrm>
          <a:prstGeom prst="rect">
            <a:avLst/>
          </a:prstGeom>
          <a:noFill/>
          <a:ln w="9525">
            <a:noFill/>
            <a:miter lim="800000"/>
            <a:headEnd/>
            <a:tailEnd/>
          </a:ln>
          <a:effectLst/>
        </p:spPr>
        <p:txBody>
          <a:bodyPr wrap="square" lIns="91424" tIns="45712" rIns="91424" bIns="45712">
            <a:spAutoFit/>
          </a:bodyPr>
          <a:lstStyle/>
          <a:p>
            <a:r>
              <a:rPr lang="fr-FR" sz="800" dirty="0">
                <a:solidFill>
                  <a:srgbClr val="262626"/>
                </a:solidFill>
              </a:rPr>
              <a:t>www.salesforce.com/training</a:t>
            </a:r>
          </a:p>
          <a:p>
            <a:pPr defTabSz="914240">
              <a:defRPr/>
            </a:pPr>
            <a:r>
              <a:rPr lang="fr-FR" sz="800" dirty="0">
                <a:solidFill>
                  <a:srgbClr val="262626"/>
                </a:solidFill>
              </a:rPr>
              <a:t>© Copyright 2016 salesforce.com, inc.  </a:t>
            </a:r>
          </a:p>
          <a:p>
            <a:pPr defTabSz="914240">
              <a:defRPr/>
            </a:pPr>
            <a:r>
              <a:rPr lang="fr-FR" sz="800" dirty="0">
                <a:solidFill>
                  <a:srgbClr val="262626"/>
                </a:solidFill>
              </a:rPr>
              <a:t> Tous droits réservés. Les autres marques appartiennent à leurs propriétaires respectifs.</a:t>
            </a:r>
          </a:p>
        </p:txBody>
      </p:sp>
      <p:pic>
        <p:nvPicPr>
          <p:cNvPr id="14" name="Picture 13" descr="White Twitter Bird.png"/>
          <p:cNvPicPr>
            <a:picLocks noChangeAspect="1"/>
          </p:cNvPicPr>
          <p:nvPr userDrawn="1"/>
        </p:nvPicPr>
        <p:blipFill>
          <a:blip r:embed="rId5" cstate="print">
            <a:biLevel thresh="7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351181" y="138056"/>
            <a:ext cx="374682" cy="374681"/>
          </a:xfrm>
          <a:prstGeom prst="rect">
            <a:avLst/>
          </a:prstGeom>
        </p:spPr>
      </p:pic>
      <p:sp>
        <p:nvSpPr>
          <p:cNvPr id="15" name="TextBox 14"/>
          <p:cNvSpPr txBox="1"/>
          <p:nvPr userDrawn="1"/>
        </p:nvSpPr>
        <p:spPr bwMode="gray">
          <a:xfrm>
            <a:off x="10632264" y="169069"/>
            <a:ext cx="1240083" cy="307776"/>
          </a:xfrm>
          <a:prstGeom prst="rect">
            <a:avLst/>
          </a:prstGeom>
          <a:noFill/>
        </p:spPr>
        <p:txBody>
          <a:bodyPr wrap="none" lIns="121899" tIns="60949" rIns="121899" bIns="60949" rtlCol="0">
            <a:spAutoFit/>
          </a:bodyPr>
          <a:lstStyle/>
          <a:p>
            <a:r>
              <a:rPr lang="fr-FR" sz="1200" dirty="0">
                <a:solidFill>
                  <a:srgbClr val="262626"/>
                </a:solidFill>
              </a:rPr>
              <a:t>@SalesforceU</a:t>
            </a:r>
          </a:p>
        </p:txBody>
      </p:sp>
    </p:spTree>
    <p:custDataLst>
      <p:tags r:id="rId1"/>
    </p:custDataLst>
    <p:extLst>
      <p:ext uri="{BB962C8B-B14F-4D97-AF65-F5344CB8AC3E}">
        <p14:creationId xmlns:p14="http://schemas.microsoft.com/office/powerpoint/2010/main" val="2756029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rketing Divider Slide">
    <p:spTree>
      <p:nvGrpSpPr>
        <p:cNvPr id="1" name=""/>
        <p:cNvGrpSpPr/>
        <p:nvPr/>
      </p:nvGrpSpPr>
      <p:grpSpPr>
        <a:xfrm>
          <a:off x="0" y="0"/>
          <a:ext cx="0" cy="0"/>
          <a:chOff x="0" y="0"/>
          <a:chExt cx="0" cy="0"/>
        </a:xfrm>
      </p:grpSpPr>
      <p:sp>
        <p:nvSpPr>
          <p:cNvPr id="8" name="Rectangle 7"/>
          <p:cNvSpPr/>
          <p:nvPr userDrawn="1"/>
        </p:nvSpPr>
        <p:spPr>
          <a:xfrm>
            <a:off x="9932650" y="0"/>
            <a:ext cx="2354974" cy="6858000"/>
          </a:xfrm>
          <a:prstGeom prst="rect">
            <a:avLst/>
          </a:prstGeom>
          <a:solidFill>
            <a:srgbClr val="E983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5" name="Slide Number Placeholder 2"/>
          <p:cNvSpPr>
            <a:spLocks noGrp="1"/>
          </p:cNvSpPr>
          <p:nvPr>
            <p:ph type="sldNum" sz="quarter" idx="4"/>
          </p:nvPr>
        </p:nvSpPr>
        <p:spPr bwMode="white">
          <a:xfrm>
            <a:off x="11717547" y="74644"/>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6" name="Text Placeholder 11"/>
          <p:cNvSpPr>
            <a:spLocks noGrp="1"/>
          </p:cNvSpPr>
          <p:nvPr>
            <p:ph type="body" sz="quarter" idx="10"/>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tx1"/>
                </a:solidFill>
                <a:latin typeface="Salesforce Sans Thin" panose="020B0205020202020203" pitchFamily="34" charset="0"/>
              </a:defRPr>
            </a:lvl1pPr>
            <a:lvl2pPr marL="4763" indent="0">
              <a:buNone/>
              <a:defRPr>
                <a:solidFill>
                  <a:schemeClr val="tx1"/>
                </a:solidFill>
              </a:defRPr>
            </a:lvl2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Tree>
    <p:custDataLst>
      <p:tags r:id="rId1"/>
    </p:custDataLst>
    <p:extLst>
      <p:ext uri="{BB962C8B-B14F-4D97-AF65-F5344CB8AC3E}">
        <p14:creationId xmlns:p14="http://schemas.microsoft.com/office/powerpoint/2010/main" val="12403443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latform (Generic) Title Slid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241604" y="224287"/>
            <a:ext cx="9474270" cy="6409426"/>
          </a:xfrm>
          <a:prstGeom prst="rect">
            <a:avLst/>
          </a:prstGeom>
          <a:solidFill>
            <a:srgbClr val="0022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240">
              <a:buFont typeface="Arial" pitchFamily="34" charset="0"/>
              <a:buNone/>
            </a:pPr>
            <a:endParaRPr lang="en-US">
              <a:solidFill>
                <a:srgbClr val="FFFFFF"/>
              </a:solidFill>
            </a:endParaRPr>
          </a:p>
        </p:txBody>
      </p:sp>
      <p:sp>
        <p:nvSpPr>
          <p:cNvPr id="32" name="Rectangle 31"/>
          <p:cNvSpPr/>
          <p:nvPr userDrawn="1"/>
        </p:nvSpPr>
        <p:spPr>
          <a:xfrm>
            <a:off x="9932897" y="0"/>
            <a:ext cx="23547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0" name="Text Placeholder 11"/>
          <p:cNvSpPr>
            <a:spLocks noGrp="1"/>
          </p:cNvSpPr>
          <p:nvPr>
            <p:ph type="body" sz="quarter" idx="11"/>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bg1"/>
                </a:solidFill>
                <a:latin typeface="Salesforce Sans Thin" panose="020B0205020202020203" pitchFamily="34" charset="0"/>
              </a:defRPr>
            </a:lvl1pPr>
            <a:lvl2pPr marL="4763" indent="0">
              <a:buNone/>
              <a:defRPr>
                <a:solidFill>
                  <a:schemeClr val="bg1"/>
                </a:solidFill>
              </a:defRPr>
            </a:lvl2pPr>
          </a:lstStyle>
          <a:p>
            <a:pPr lvl="0"/>
            <a:r>
              <a:rPr lang="en-US" dirty="0"/>
              <a:t>Click to edit Master text styles</a:t>
            </a:r>
          </a:p>
          <a:p>
            <a:pPr lvl="1"/>
            <a:r>
              <a:rPr lang="en-US" dirty="0"/>
              <a:t>Second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r="62524"/>
          <a:stretch/>
        </p:blipFill>
        <p:spPr>
          <a:xfrm>
            <a:off x="389510" y="414223"/>
            <a:ext cx="1060107" cy="700162"/>
          </a:xfrm>
          <a:prstGeom prst="rect">
            <a:avLst/>
          </a:prstGeom>
        </p:spPr>
      </p:pic>
      <p:sp>
        <p:nvSpPr>
          <p:cNvPr id="13" name="Text Box 13"/>
          <p:cNvSpPr txBox="1">
            <a:spLocks noChangeArrowheads="1"/>
          </p:cNvSpPr>
          <p:nvPr userDrawn="1"/>
        </p:nvSpPr>
        <p:spPr bwMode="gray">
          <a:xfrm>
            <a:off x="10019978" y="6188208"/>
            <a:ext cx="2172022" cy="584776"/>
          </a:xfrm>
          <a:prstGeom prst="rect">
            <a:avLst/>
          </a:prstGeom>
          <a:noFill/>
          <a:ln w="9525">
            <a:noFill/>
            <a:miter lim="800000"/>
            <a:headEnd/>
            <a:tailEnd/>
          </a:ln>
          <a:effectLst/>
        </p:spPr>
        <p:txBody>
          <a:bodyPr wrap="square" lIns="91424" tIns="45712" rIns="91424" bIns="45712">
            <a:spAutoFit/>
          </a:bodyPr>
          <a:lstStyle/>
          <a:p>
            <a:r>
              <a:rPr lang="fr-FR" sz="800" dirty="0">
                <a:solidFill>
                  <a:srgbClr val="19325C"/>
                </a:solidFill>
              </a:rPr>
              <a:t>www.salesforce.com/training</a:t>
            </a:r>
          </a:p>
          <a:p>
            <a:pPr defTabSz="914240">
              <a:defRPr/>
            </a:pPr>
            <a:r>
              <a:rPr lang="fr-FR" sz="800" dirty="0">
                <a:solidFill>
                  <a:srgbClr val="19325C"/>
                </a:solidFill>
              </a:rPr>
              <a:t>© Copyright 2016 salesforce.com, inc.  </a:t>
            </a:r>
          </a:p>
          <a:p>
            <a:pPr defTabSz="914240">
              <a:defRPr/>
            </a:pPr>
            <a:r>
              <a:rPr lang="fr-FR" sz="800" dirty="0">
                <a:solidFill>
                  <a:srgbClr val="19325C"/>
                </a:solidFill>
              </a:rPr>
              <a:t> Tous droits réservés. Les autres marques appartiennent à leurs propriétaires respectifs.</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51181" y="138101"/>
            <a:ext cx="374682" cy="374584"/>
          </a:xfrm>
          <a:prstGeom prst="rect">
            <a:avLst/>
          </a:prstGeom>
        </p:spPr>
      </p:pic>
      <p:sp>
        <p:nvSpPr>
          <p:cNvPr id="15" name="TextBox 14"/>
          <p:cNvSpPr txBox="1"/>
          <p:nvPr userDrawn="1"/>
        </p:nvSpPr>
        <p:spPr bwMode="gray">
          <a:xfrm>
            <a:off x="10632264" y="169069"/>
            <a:ext cx="1240083" cy="307776"/>
          </a:xfrm>
          <a:prstGeom prst="rect">
            <a:avLst/>
          </a:prstGeom>
          <a:noFill/>
        </p:spPr>
        <p:txBody>
          <a:bodyPr wrap="none" lIns="121899" tIns="60949" rIns="121899" bIns="60949" rtlCol="0">
            <a:spAutoFit/>
          </a:bodyPr>
          <a:lstStyle/>
          <a:p>
            <a:r>
              <a:rPr lang="fr-FR" sz="1200" dirty="0">
                <a:solidFill>
                  <a:srgbClr val="19325C"/>
                </a:solidFill>
              </a:rPr>
              <a:t>@SalesforceU</a:t>
            </a:r>
          </a:p>
        </p:txBody>
      </p:sp>
    </p:spTree>
    <p:custDataLst>
      <p:tags r:id="rId1"/>
    </p:custDataLst>
    <p:extLst>
      <p:ext uri="{BB962C8B-B14F-4D97-AF65-F5344CB8AC3E}">
        <p14:creationId xmlns:p14="http://schemas.microsoft.com/office/powerpoint/2010/main" val="331867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latform (Generic) Divider Slide">
    <p:spTree>
      <p:nvGrpSpPr>
        <p:cNvPr id="1" name=""/>
        <p:cNvGrpSpPr/>
        <p:nvPr/>
      </p:nvGrpSpPr>
      <p:grpSpPr>
        <a:xfrm>
          <a:off x="0" y="0"/>
          <a:ext cx="0" cy="0"/>
          <a:chOff x="0" y="0"/>
          <a:chExt cx="0" cy="0"/>
        </a:xfrm>
      </p:grpSpPr>
      <p:sp>
        <p:nvSpPr>
          <p:cNvPr id="8" name="Rectangle 7"/>
          <p:cNvSpPr/>
          <p:nvPr userDrawn="1"/>
        </p:nvSpPr>
        <p:spPr>
          <a:xfrm>
            <a:off x="9932650" y="0"/>
            <a:ext cx="2354974" cy="6858000"/>
          </a:xfrm>
          <a:prstGeom prst="rect">
            <a:avLst/>
          </a:prstGeom>
          <a:solidFill>
            <a:srgbClr val="00226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5" name="Slide Number Placeholder 2"/>
          <p:cNvSpPr>
            <a:spLocks noGrp="1"/>
          </p:cNvSpPr>
          <p:nvPr>
            <p:ph type="sldNum" sz="quarter" idx="4"/>
          </p:nvPr>
        </p:nvSpPr>
        <p:spPr bwMode="white">
          <a:xfrm>
            <a:off x="11717547" y="74644"/>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6" name="Text Placeholder 11"/>
          <p:cNvSpPr>
            <a:spLocks noGrp="1"/>
          </p:cNvSpPr>
          <p:nvPr>
            <p:ph type="body" sz="quarter" idx="10"/>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tx1"/>
                </a:solidFill>
                <a:latin typeface="Salesforce Sans Thin" panose="020B0205020202020203" pitchFamily="34" charset="0"/>
              </a:defRPr>
            </a:lvl1pPr>
            <a:lvl2pPr marL="4763" indent="0">
              <a:buNone/>
              <a:defRPr>
                <a:solidFill>
                  <a:schemeClr val="tx1"/>
                </a:solidFill>
              </a:defRPr>
            </a:lvl2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Tree>
    <p:custDataLst>
      <p:tags r:id="rId1"/>
    </p:custDataLst>
    <p:extLst>
      <p:ext uri="{BB962C8B-B14F-4D97-AF65-F5344CB8AC3E}">
        <p14:creationId xmlns:p14="http://schemas.microsoft.com/office/powerpoint/2010/main" val="37110458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nalytics Cloud Title Slid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241604" y="224287"/>
            <a:ext cx="9474270" cy="6409426"/>
          </a:xfrm>
          <a:prstGeom prst="rect">
            <a:avLst/>
          </a:prstGeom>
          <a:solidFill>
            <a:srgbClr val="0086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indent="-342840" defTabSz="914240">
              <a:buFont typeface="Arial" pitchFamily="34" charset="0"/>
              <a:buChar char="•"/>
            </a:pPr>
            <a:endParaRPr lang="en-US">
              <a:solidFill>
                <a:srgbClr val="FFFFFF"/>
              </a:solidFill>
            </a:endParaRPr>
          </a:p>
        </p:txBody>
      </p:sp>
      <p:sp>
        <p:nvSpPr>
          <p:cNvPr id="32" name="Rectangle 31"/>
          <p:cNvSpPr/>
          <p:nvPr userDrawn="1"/>
        </p:nvSpPr>
        <p:spPr>
          <a:xfrm>
            <a:off x="9932897" y="0"/>
            <a:ext cx="23547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8598" y="425471"/>
            <a:ext cx="2666572" cy="701899"/>
          </a:xfrm>
          <a:prstGeom prst="rect">
            <a:avLst/>
          </a:prstGeom>
        </p:spPr>
      </p:pic>
      <p:sp>
        <p:nvSpPr>
          <p:cNvPr id="12" name="Text Placeholder 11"/>
          <p:cNvSpPr>
            <a:spLocks noGrp="1"/>
          </p:cNvSpPr>
          <p:nvPr>
            <p:ph type="body" sz="quarter" idx="11"/>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bg1"/>
                </a:solidFill>
                <a:latin typeface="Salesforce Sans Thin" panose="020B0205020202020203" pitchFamily="34" charset="0"/>
              </a:defRPr>
            </a:lvl1pPr>
            <a:lvl2pPr marL="4763" indent="0">
              <a:buNone/>
              <a:defRPr>
                <a:solidFill>
                  <a:schemeClr val="bg1"/>
                </a:solidFill>
              </a:defRPr>
            </a:lvl2pPr>
          </a:lstStyle>
          <a:p>
            <a:pPr lvl="0"/>
            <a:r>
              <a:rPr lang="en-US" dirty="0"/>
              <a:t>Click to edit Master text styles</a:t>
            </a:r>
          </a:p>
          <a:p>
            <a:pPr lvl="1"/>
            <a:r>
              <a:rPr lang="en-US" dirty="0"/>
              <a:t>Second level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
        <p:nvSpPr>
          <p:cNvPr id="13" name="Text Box 13"/>
          <p:cNvSpPr txBox="1">
            <a:spLocks noChangeArrowheads="1"/>
          </p:cNvSpPr>
          <p:nvPr userDrawn="1"/>
        </p:nvSpPr>
        <p:spPr bwMode="gray">
          <a:xfrm>
            <a:off x="10019978" y="6188208"/>
            <a:ext cx="2172022" cy="584776"/>
          </a:xfrm>
          <a:prstGeom prst="rect">
            <a:avLst/>
          </a:prstGeom>
          <a:noFill/>
          <a:ln w="9525">
            <a:noFill/>
            <a:miter lim="800000"/>
            <a:headEnd/>
            <a:tailEnd/>
          </a:ln>
          <a:effectLst/>
        </p:spPr>
        <p:txBody>
          <a:bodyPr wrap="square" lIns="91424" tIns="45712" rIns="91424" bIns="45712">
            <a:spAutoFit/>
          </a:bodyPr>
          <a:lstStyle/>
          <a:p>
            <a:r>
              <a:rPr lang="fr-FR" sz="800" dirty="0">
                <a:solidFill>
                  <a:srgbClr val="262626"/>
                </a:solidFill>
              </a:rPr>
              <a:t>www.salesforce.com/training</a:t>
            </a:r>
          </a:p>
          <a:p>
            <a:pPr defTabSz="914240">
              <a:defRPr/>
            </a:pPr>
            <a:r>
              <a:rPr lang="fr-FR" sz="800" dirty="0">
                <a:solidFill>
                  <a:srgbClr val="262626"/>
                </a:solidFill>
              </a:rPr>
              <a:t>© Copyright 2016 salesforce.com, inc.  </a:t>
            </a:r>
          </a:p>
          <a:p>
            <a:pPr defTabSz="914240">
              <a:defRPr/>
            </a:pPr>
            <a:r>
              <a:rPr lang="fr-FR" sz="800" dirty="0">
                <a:solidFill>
                  <a:srgbClr val="262626"/>
                </a:solidFill>
              </a:rPr>
              <a:t> Tous droits réservés. Les autres marques appartiennent à leurs propriétaires respectifs.</a:t>
            </a:r>
          </a:p>
        </p:txBody>
      </p:sp>
      <p:pic>
        <p:nvPicPr>
          <p:cNvPr id="14" name="Picture 13" descr="White Twitter Bird.png"/>
          <p:cNvPicPr>
            <a:picLocks noChangeAspect="1"/>
          </p:cNvPicPr>
          <p:nvPr userDrawn="1"/>
        </p:nvPicPr>
        <p:blipFill>
          <a:blip r:embed="rId5" cstate="print">
            <a:biLevel thresh="7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351181" y="138056"/>
            <a:ext cx="374682" cy="374681"/>
          </a:xfrm>
          <a:prstGeom prst="rect">
            <a:avLst/>
          </a:prstGeom>
        </p:spPr>
      </p:pic>
      <p:sp>
        <p:nvSpPr>
          <p:cNvPr id="15" name="TextBox 14"/>
          <p:cNvSpPr txBox="1"/>
          <p:nvPr userDrawn="1"/>
        </p:nvSpPr>
        <p:spPr bwMode="gray">
          <a:xfrm>
            <a:off x="10632264" y="169069"/>
            <a:ext cx="1240083" cy="307776"/>
          </a:xfrm>
          <a:prstGeom prst="rect">
            <a:avLst/>
          </a:prstGeom>
          <a:noFill/>
        </p:spPr>
        <p:txBody>
          <a:bodyPr wrap="none" lIns="121899" tIns="60949" rIns="121899" bIns="60949" rtlCol="0">
            <a:spAutoFit/>
          </a:bodyPr>
          <a:lstStyle/>
          <a:p>
            <a:r>
              <a:rPr lang="fr-FR" sz="1200" dirty="0">
                <a:solidFill>
                  <a:srgbClr val="262626"/>
                </a:solidFill>
              </a:rPr>
              <a:t>@SalesforceU</a:t>
            </a:r>
          </a:p>
        </p:txBody>
      </p:sp>
    </p:spTree>
    <p:custDataLst>
      <p:tags r:id="rId1"/>
    </p:custDataLst>
    <p:extLst>
      <p:ext uri="{BB962C8B-B14F-4D97-AF65-F5344CB8AC3E}">
        <p14:creationId xmlns:p14="http://schemas.microsoft.com/office/powerpoint/2010/main" val="31256584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alytics Divider Slide">
    <p:spTree>
      <p:nvGrpSpPr>
        <p:cNvPr id="1" name=""/>
        <p:cNvGrpSpPr/>
        <p:nvPr/>
      </p:nvGrpSpPr>
      <p:grpSpPr>
        <a:xfrm>
          <a:off x="0" y="0"/>
          <a:ext cx="0" cy="0"/>
          <a:chOff x="0" y="0"/>
          <a:chExt cx="0" cy="0"/>
        </a:xfrm>
      </p:grpSpPr>
      <p:sp>
        <p:nvSpPr>
          <p:cNvPr id="8" name="Rectangle 7"/>
          <p:cNvSpPr/>
          <p:nvPr userDrawn="1"/>
        </p:nvSpPr>
        <p:spPr>
          <a:xfrm>
            <a:off x="9932650" y="0"/>
            <a:ext cx="2354974" cy="6858000"/>
          </a:xfrm>
          <a:prstGeom prst="rect">
            <a:avLst/>
          </a:prstGeom>
          <a:solidFill>
            <a:srgbClr val="00867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5" name="Slide Number Placeholder 2"/>
          <p:cNvSpPr>
            <a:spLocks noGrp="1"/>
          </p:cNvSpPr>
          <p:nvPr>
            <p:ph type="sldNum" sz="quarter" idx="4"/>
          </p:nvPr>
        </p:nvSpPr>
        <p:spPr bwMode="white">
          <a:xfrm>
            <a:off x="11717547" y="74644"/>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6" name="Text Placeholder 11"/>
          <p:cNvSpPr>
            <a:spLocks noGrp="1"/>
          </p:cNvSpPr>
          <p:nvPr>
            <p:ph type="body" sz="quarter" idx="10"/>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tx1"/>
                </a:solidFill>
                <a:latin typeface="Salesforce Sans Thin" panose="020B0205020202020203" pitchFamily="34" charset="0"/>
              </a:defRPr>
            </a:lvl1pPr>
            <a:lvl2pPr marL="4763" indent="0">
              <a:buNone/>
              <a:defRPr b="1">
                <a:solidFill>
                  <a:schemeClr val="tx1"/>
                </a:solidFill>
              </a:defRPr>
            </a:lvl2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Tree>
    <p:custDataLst>
      <p:tags r:id="rId1"/>
    </p:custDataLst>
    <p:extLst>
      <p:ext uri="{BB962C8B-B14F-4D97-AF65-F5344CB8AC3E}">
        <p14:creationId xmlns:p14="http://schemas.microsoft.com/office/powerpoint/2010/main" val="5672307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mmunity Cloud Title Slid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241604" y="224287"/>
            <a:ext cx="9474270" cy="6409426"/>
          </a:xfrm>
          <a:prstGeom prst="rect">
            <a:avLst/>
          </a:prstGeom>
          <a:solidFill>
            <a:srgbClr val="F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indent="-342840" defTabSz="914240">
              <a:buFont typeface="Arial" pitchFamily="34" charset="0"/>
              <a:buChar char="•"/>
            </a:pPr>
            <a:endParaRPr lang="en-US">
              <a:solidFill>
                <a:srgbClr val="FFFFFF"/>
              </a:solidFill>
            </a:endParaRPr>
          </a:p>
        </p:txBody>
      </p:sp>
      <p:sp>
        <p:nvSpPr>
          <p:cNvPr id="32" name="Rectangle 31"/>
          <p:cNvSpPr/>
          <p:nvPr userDrawn="1"/>
        </p:nvSpPr>
        <p:spPr>
          <a:xfrm>
            <a:off x="9932897" y="0"/>
            <a:ext cx="23547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9033" y="412073"/>
            <a:ext cx="3004315" cy="705528"/>
          </a:xfrm>
          <a:prstGeom prst="rect">
            <a:avLst/>
          </a:prstGeom>
        </p:spPr>
      </p:pic>
      <p:sp>
        <p:nvSpPr>
          <p:cNvPr id="12" name="Text Placeholder 11"/>
          <p:cNvSpPr>
            <a:spLocks noGrp="1"/>
          </p:cNvSpPr>
          <p:nvPr>
            <p:ph type="body" sz="quarter" idx="11"/>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bg1"/>
                </a:solidFill>
                <a:latin typeface="Salesforce Sans Thin" panose="020B0205020202020203" pitchFamily="34" charset="0"/>
              </a:defRPr>
            </a:lvl1pPr>
            <a:lvl2pPr marL="4763" indent="0">
              <a:buNone/>
              <a:defRPr>
                <a:solidFill>
                  <a:schemeClr val="bg1"/>
                </a:solidFill>
              </a:defRPr>
            </a:lvl2pPr>
          </a:lstStyle>
          <a:p>
            <a:pPr lvl="0"/>
            <a:r>
              <a:rPr lang="en-US" dirty="0"/>
              <a:t>Click to edit Master text styles</a:t>
            </a:r>
          </a:p>
          <a:p>
            <a:pPr lvl="1"/>
            <a:r>
              <a:rPr lang="en-US" dirty="0"/>
              <a:t>Second level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
        <p:nvSpPr>
          <p:cNvPr id="13" name="Text Box 13"/>
          <p:cNvSpPr txBox="1">
            <a:spLocks noChangeArrowheads="1"/>
          </p:cNvSpPr>
          <p:nvPr userDrawn="1"/>
        </p:nvSpPr>
        <p:spPr bwMode="gray">
          <a:xfrm>
            <a:off x="10019978" y="6188208"/>
            <a:ext cx="2172022" cy="584776"/>
          </a:xfrm>
          <a:prstGeom prst="rect">
            <a:avLst/>
          </a:prstGeom>
          <a:noFill/>
          <a:ln w="9525">
            <a:noFill/>
            <a:miter lim="800000"/>
            <a:headEnd/>
            <a:tailEnd/>
          </a:ln>
          <a:effectLst/>
        </p:spPr>
        <p:txBody>
          <a:bodyPr wrap="square" lIns="91424" tIns="45712" rIns="91424" bIns="45712">
            <a:spAutoFit/>
          </a:bodyPr>
          <a:lstStyle/>
          <a:p>
            <a:r>
              <a:rPr lang="fr-FR" sz="800" dirty="0">
                <a:solidFill>
                  <a:srgbClr val="262626"/>
                </a:solidFill>
              </a:rPr>
              <a:t>www.salesforce.com/training</a:t>
            </a:r>
          </a:p>
          <a:p>
            <a:pPr defTabSz="914240">
              <a:defRPr/>
            </a:pPr>
            <a:r>
              <a:rPr lang="fr-FR" sz="800" dirty="0">
                <a:solidFill>
                  <a:srgbClr val="262626"/>
                </a:solidFill>
              </a:rPr>
              <a:t>© Copyright 2016 salesforce.com, inc.  </a:t>
            </a:r>
          </a:p>
          <a:p>
            <a:pPr defTabSz="914240">
              <a:defRPr/>
            </a:pPr>
            <a:r>
              <a:rPr lang="fr-FR" sz="800" dirty="0">
                <a:solidFill>
                  <a:srgbClr val="262626"/>
                </a:solidFill>
              </a:rPr>
              <a:t> Tous droits réservés. Les autres marques appartiennent à leurs propriétaires respectifs.</a:t>
            </a:r>
          </a:p>
        </p:txBody>
      </p:sp>
      <p:pic>
        <p:nvPicPr>
          <p:cNvPr id="14" name="Picture 13" descr="White Twitter Bird.png"/>
          <p:cNvPicPr>
            <a:picLocks noChangeAspect="1"/>
          </p:cNvPicPr>
          <p:nvPr userDrawn="1"/>
        </p:nvPicPr>
        <p:blipFill>
          <a:blip r:embed="rId5" cstate="print">
            <a:biLevel thresh="7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351181" y="138056"/>
            <a:ext cx="374682" cy="374681"/>
          </a:xfrm>
          <a:prstGeom prst="rect">
            <a:avLst/>
          </a:prstGeom>
        </p:spPr>
      </p:pic>
      <p:sp>
        <p:nvSpPr>
          <p:cNvPr id="15" name="TextBox 14"/>
          <p:cNvSpPr txBox="1"/>
          <p:nvPr userDrawn="1"/>
        </p:nvSpPr>
        <p:spPr bwMode="gray">
          <a:xfrm>
            <a:off x="10632264" y="169069"/>
            <a:ext cx="1240083" cy="307776"/>
          </a:xfrm>
          <a:prstGeom prst="rect">
            <a:avLst/>
          </a:prstGeom>
          <a:noFill/>
        </p:spPr>
        <p:txBody>
          <a:bodyPr wrap="none" lIns="121899" tIns="60949" rIns="121899" bIns="60949" rtlCol="0">
            <a:spAutoFit/>
          </a:bodyPr>
          <a:lstStyle/>
          <a:p>
            <a:r>
              <a:rPr lang="fr-FR" sz="1200" dirty="0">
                <a:solidFill>
                  <a:srgbClr val="262626"/>
                </a:solidFill>
              </a:rPr>
              <a:t>@SalesforceU</a:t>
            </a:r>
          </a:p>
        </p:txBody>
      </p:sp>
    </p:spTree>
    <p:custDataLst>
      <p:tags r:id="rId1"/>
    </p:custDataLst>
    <p:extLst>
      <p:ext uri="{BB962C8B-B14F-4D97-AF65-F5344CB8AC3E}">
        <p14:creationId xmlns:p14="http://schemas.microsoft.com/office/powerpoint/2010/main" val="14083672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munity Divider Slide">
    <p:spTree>
      <p:nvGrpSpPr>
        <p:cNvPr id="1" name=""/>
        <p:cNvGrpSpPr/>
        <p:nvPr/>
      </p:nvGrpSpPr>
      <p:grpSpPr>
        <a:xfrm>
          <a:off x="0" y="0"/>
          <a:ext cx="0" cy="0"/>
          <a:chOff x="0" y="0"/>
          <a:chExt cx="0" cy="0"/>
        </a:xfrm>
      </p:grpSpPr>
      <p:sp>
        <p:nvSpPr>
          <p:cNvPr id="8" name="Rectangle 7"/>
          <p:cNvSpPr/>
          <p:nvPr userDrawn="1"/>
        </p:nvSpPr>
        <p:spPr>
          <a:xfrm>
            <a:off x="9932650" y="0"/>
            <a:ext cx="2354974" cy="6858000"/>
          </a:xfrm>
          <a:prstGeom prst="rect">
            <a:avLst/>
          </a:prstGeom>
          <a:solidFill>
            <a:srgbClr val="F1C3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5" name="Slide Number Placeholder 2"/>
          <p:cNvSpPr>
            <a:spLocks noGrp="1"/>
          </p:cNvSpPr>
          <p:nvPr>
            <p:ph type="sldNum" sz="quarter" idx="4"/>
          </p:nvPr>
        </p:nvSpPr>
        <p:spPr bwMode="white">
          <a:xfrm>
            <a:off x="11717547" y="74644"/>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6" name="Text Placeholder 11"/>
          <p:cNvSpPr>
            <a:spLocks noGrp="1"/>
          </p:cNvSpPr>
          <p:nvPr>
            <p:ph type="body" sz="quarter" idx="10"/>
          </p:nvPr>
        </p:nvSpPr>
        <p:spPr>
          <a:xfrm>
            <a:off x="407036" y="643470"/>
            <a:ext cx="7903750" cy="4255911"/>
          </a:xfrm>
          <a:prstGeom prst="rect">
            <a:avLst/>
          </a:prstGeom>
        </p:spPr>
        <p:txBody>
          <a:bodyPr anchor="ctr"/>
          <a:lstStyle>
            <a:lvl1pPr marL="0" indent="0">
              <a:lnSpc>
                <a:spcPct val="85000"/>
              </a:lnSpc>
              <a:buNone/>
              <a:defRPr sz="4400" b="0" cap="all" spc="300" baseline="0">
                <a:solidFill>
                  <a:schemeClr val="tx1"/>
                </a:solidFill>
                <a:latin typeface="Salesforce Sans Thin" panose="020B0205020202020203" pitchFamily="34" charset="0"/>
              </a:defRPr>
            </a:lvl1pPr>
            <a:lvl2pPr marL="4763" indent="0">
              <a:buNone/>
              <a:defRPr>
                <a:solidFill>
                  <a:schemeClr val="tx1"/>
                </a:solidFill>
              </a:defRPr>
            </a:lvl2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7137" y="2478456"/>
            <a:ext cx="1887001" cy="1886510"/>
          </a:xfrm>
          <a:prstGeom prst="rect">
            <a:avLst/>
          </a:prstGeom>
        </p:spPr>
      </p:pic>
    </p:spTree>
    <p:custDataLst>
      <p:tags r:id="rId1"/>
    </p:custDataLst>
    <p:extLst>
      <p:ext uri="{BB962C8B-B14F-4D97-AF65-F5344CB8AC3E}">
        <p14:creationId xmlns:p14="http://schemas.microsoft.com/office/powerpoint/2010/main" val="3529388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5" name="TextBox 4"/>
          <p:cNvSpPr txBox="1"/>
          <p:nvPr userDrawn="1"/>
        </p:nvSpPr>
        <p:spPr>
          <a:xfrm>
            <a:off x="206830" y="829057"/>
            <a:ext cx="7395022" cy="5821476"/>
          </a:xfrm>
          <a:prstGeom prst="rect">
            <a:avLst/>
          </a:prstGeom>
          <a:noFill/>
        </p:spPr>
        <p:txBody>
          <a:bodyPr wrap="square" lIns="91424" tIns="45712" rIns="91424" bIns="45712" rtlCol="0" anchor="t" anchorCtr="0">
            <a:noAutofit/>
          </a:bodyPr>
          <a:lstStyle/>
          <a:p>
            <a:pPr marL="0" marR="0" indent="0" algn="l" defTabSz="914240" rtl="0" eaLnBrk="1" fontAlgn="auto" latinLnBrk="0" hangingPunct="1">
              <a:lnSpc>
                <a:spcPct val="100000"/>
              </a:lnSpc>
              <a:spcBef>
                <a:spcPts val="1200"/>
              </a:spcBef>
              <a:spcAft>
                <a:spcPts val="0"/>
              </a:spcAft>
              <a:buClrTx/>
              <a:buSzTx/>
              <a:buFontTx/>
              <a:buNone/>
              <a:tabLst/>
              <a:defRPr/>
            </a:pPr>
            <a:r>
              <a:rPr lang="fr-FR" sz="1700" dirty="0">
                <a:latin typeface="+mn-lt"/>
              </a:rPr>
              <a:t>© Copyright 2000-2017 salesforce.com, inc. Tous droits réservés. Les autres marques appartiennent à leurs propriétaires respectifs.</a:t>
            </a:r>
          </a:p>
          <a:p>
            <a:pPr marL="0" marR="0" indent="0" algn="l" defTabSz="914240" rtl="0" eaLnBrk="1" fontAlgn="auto" latinLnBrk="0" hangingPunct="1">
              <a:lnSpc>
                <a:spcPct val="100000"/>
              </a:lnSpc>
              <a:spcBef>
                <a:spcPts val="1200"/>
              </a:spcBef>
              <a:spcAft>
                <a:spcPts val="0"/>
              </a:spcAft>
              <a:buClrTx/>
              <a:buSzTx/>
              <a:buFontTx/>
              <a:buNone/>
              <a:tabLst/>
              <a:defRPr/>
            </a:pPr>
            <a:r>
              <a:rPr lang="fr-FR" sz="1700" dirty="0">
                <a:latin typeface="+mn-lt"/>
              </a:rPr>
              <a:t>Ce document contient des informations confidentielles appartenant à salesforce.com, inc. Il est fourni dans le cadre d'un contrat de licence limitant son utilisation, sa copie et sa divulgation. Il est également protégé par la loi sur le droit d'auteur.  Les clients de salesforce.com, inc. ont l'autorisation d'utiliser et de modifier ce document dans un cadre professionnel interne uniquement. La revente de ce document ou de son contenu est interdite.</a:t>
            </a:r>
          </a:p>
          <a:p>
            <a:pPr marL="0" marR="0" indent="0" algn="l" defTabSz="914240" rtl="0" eaLnBrk="1" fontAlgn="auto" latinLnBrk="0" hangingPunct="1">
              <a:lnSpc>
                <a:spcPct val="100000"/>
              </a:lnSpc>
              <a:spcBef>
                <a:spcPts val="1200"/>
              </a:spcBef>
              <a:spcAft>
                <a:spcPts val="0"/>
              </a:spcAft>
              <a:buClrTx/>
              <a:buSzTx/>
              <a:buFontTx/>
              <a:buNone/>
              <a:tabLst/>
              <a:defRPr/>
            </a:pPr>
            <a:r>
              <a:rPr lang="fr-FR" sz="1700" dirty="0">
                <a:latin typeface="+mn-lt"/>
              </a:rPr>
              <a:t>Les informations données dans ce document sont susceptibles d'être modifiées sans préavis. Si vous rencontrez des problèmes ou relevez des erreurs, consignez une requête via le lien Support situé sur la page d'accueil Salesforce. Salesforce.com, inc. ne garantit pas que ce document est exempt d'erreurs.</a:t>
            </a:r>
          </a:p>
        </p:txBody>
      </p:sp>
      <p:sp>
        <p:nvSpPr>
          <p:cNvPr id="6" name="TextBox 5"/>
          <p:cNvSpPr txBox="1"/>
          <p:nvPr userDrawn="1"/>
        </p:nvSpPr>
        <p:spPr>
          <a:xfrm>
            <a:off x="189831" y="-1"/>
            <a:ext cx="10311251" cy="759125"/>
          </a:xfrm>
          <a:prstGeom prst="rect">
            <a:avLst/>
          </a:prstGeom>
          <a:noFill/>
          <a:ln>
            <a:noFill/>
          </a:ln>
        </p:spPr>
        <p:txBody>
          <a:bodyPr wrap="square" rtlCol="0" anchor="ctr">
            <a:noAutofit/>
          </a:bodyPr>
          <a:lstStyle/>
          <a:p>
            <a:pPr algn="l"/>
            <a:r>
              <a:rPr lang="fr-FR" sz="2800" b="1" cap="all" baseline="0" dirty="0">
                <a:solidFill>
                  <a:schemeClr val="bg1"/>
                </a:solidFill>
                <a:latin typeface="Salesforce Sans Light" panose="020B0305020202020203" pitchFamily="34" charset="0"/>
              </a:rPr>
              <a:t>Copyright</a:t>
            </a:r>
            <a:endParaRPr lang="fr-FR" sz="2800" b="1" cap="all" spc="300" baseline="0" dirty="0">
              <a:solidFill>
                <a:schemeClr val="bg1"/>
              </a:solidFill>
              <a:latin typeface="Salesforce Sans Light" panose="020B0305020202020203" pitchFamily="34" charset="0"/>
              <a:cs typeface="Arial" pitchFamily="34" charset="0"/>
            </a:endParaRPr>
          </a:p>
        </p:txBody>
      </p:sp>
      <p:sp>
        <p:nvSpPr>
          <p:cNvPr id="2" name="Slide Number Placeholder 1"/>
          <p:cNvSpPr>
            <a:spLocks noGrp="1"/>
          </p:cNvSpPr>
          <p:nvPr>
            <p:ph type="sldNum" sz="quarter" idx="10"/>
          </p:nvPr>
        </p:nvSpPr>
        <p:spPr/>
        <p:txBody>
          <a:body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0599703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sp>
        <p:nvSpPr>
          <p:cNvPr id="7" name="Rectangle 3"/>
          <p:cNvSpPr>
            <a:spLocks noGrp="1" noChangeArrowheads="1"/>
          </p:cNvSpPr>
          <p:nvPr>
            <p:ph idx="1"/>
          </p:nvPr>
        </p:nvSpPr>
        <p:spPr bwMode="auto">
          <a:xfrm>
            <a:off x="121449" y="836615"/>
            <a:ext cx="11948319" cy="591423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grpSp>
        <p:nvGrpSpPr>
          <p:cNvPr id="14" name="Group 4"/>
          <p:cNvGrpSpPr>
            <a:grpSpLocks noChangeAspect="1"/>
          </p:cNvGrpSpPr>
          <p:nvPr userDrawn="1"/>
        </p:nvGrpSpPr>
        <p:grpSpPr bwMode="auto">
          <a:xfrm>
            <a:off x="118364" y="112774"/>
            <a:ext cx="459606" cy="504148"/>
            <a:chOff x="9" y="62"/>
            <a:chExt cx="420" cy="390"/>
          </a:xfrm>
        </p:grpSpPr>
        <p:sp>
          <p:nvSpPr>
            <p:cNvPr id="15" name="AutoShape 3"/>
            <p:cNvSpPr>
              <a:spLocks noChangeAspect="1" noChangeArrowheads="1" noTextEdit="1"/>
            </p:cNvSpPr>
            <p:nvPr userDrawn="1"/>
          </p:nvSpPr>
          <p:spPr bwMode="auto">
            <a:xfrm>
              <a:off x="9" y="62"/>
              <a:ext cx="42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6" name="Freeform 5"/>
            <p:cNvSpPr>
              <a:spLocks/>
            </p:cNvSpPr>
            <p:nvPr userDrawn="1"/>
          </p:nvSpPr>
          <p:spPr bwMode="auto">
            <a:xfrm>
              <a:off x="23"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7" name="Freeform 6"/>
            <p:cNvSpPr>
              <a:spLocks/>
            </p:cNvSpPr>
            <p:nvPr userDrawn="1"/>
          </p:nvSpPr>
          <p:spPr bwMode="auto">
            <a:xfrm>
              <a:off x="29"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8" name="Freeform 7"/>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Freeform 8"/>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9"/>
            <p:cNvSpPr>
              <a:spLocks noEditPoints="1"/>
            </p:cNvSpPr>
            <p:nvPr userDrawn="1"/>
          </p:nvSpPr>
          <p:spPr bwMode="auto">
            <a:xfrm>
              <a:off x="9" y="62"/>
              <a:ext cx="420" cy="390"/>
            </a:xfrm>
            <a:custGeom>
              <a:avLst/>
              <a:gdLst>
                <a:gd name="T0" fmla="*/ 932 w 1680"/>
                <a:gd name="T1" fmla="*/ 1167 h 1560"/>
                <a:gd name="T2" fmla="*/ 931 w 1680"/>
                <a:gd name="T3" fmla="*/ 1185 h 1560"/>
                <a:gd name="T4" fmla="*/ 942 w 1680"/>
                <a:gd name="T5" fmla="*/ 1192 h 1560"/>
                <a:gd name="T6" fmla="*/ 1009 w 1680"/>
                <a:gd name="T7" fmla="*/ 1213 h 1560"/>
                <a:gd name="T8" fmla="*/ 1092 w 1680"/>
                <a:gd name="T9" fmla="*/ 1258 h 1560"/>
                <a:gd name="T10" fmla="*/ 1142 w 1680"/>
                <a:gd name="T11" fmla="*/ 1299 h 1560"/>
                <a:gd name="T12" fmla="*/ 1193 w 1680"/>
                <a:gd name="T13" fmla="*/ 1362 h 1560"/>
                <a:gd name="T14" fmla="*/ 1219 w 1680"/>
                <a:gd name="T15" fmla="*/ 1413 h 1560"/>
                <a:gd name="T16" fmla="*/ 1217 w 1680"/>
                <a:gd name="T17" fmla="*/ 1463 h 1560"/>
                <a:gd name="T18" fmla="*/ 1196 w 1680"/>
                <a:gd name="T19" fmla="*/ 1491 h 1560"/>
                <a:gd name="T20" fmla="*/ 1145 w 1680"/>
                <a:gd name="T21" fmla="*/ 1522 h 1560"/>
                <a:gd name="T22" fmla="*/ 1083 w 1680"/>
                <a:gd name="T23" fmla="*/ 1541 h 1560"/>
                <a:gd name="T24" fmla="*/ 996 w 1680"/>
                <a:gd name="T25" fmla="*/ 1554 h 1560"/>
                <a:gd name="T26" fmla="*/ 864 w 1680"/>
                <a:gd name="T27" fmla="*/ 1560 h 1560"/>
                <a:gd name="T28" fmla="*/ 746 w 1680"/>
                <a:gd name="T29" fmla="*/ 1556 h 1560"/>
                <a:gd name="T30" fmla="*/ 629 w 1680"/>
                <a:gd name="T31" fmla="*/ 1540 h 1560"/>
                <a:gd name="T32" fmla="*/ 562 w 1680"/>
                <a:gd name="T33" fmla="*/ 1522 h 1560"/>
                <a:gd name="T34" fmla="*/ 492 w 1680"/>
                <a:gd name="T35" fmla="*/ 1488 h 1560"/>
                <a:gd name="T36" fmla="*/ 452 w 1680"/>
                <a:gd name="T37" fmla="*/ 1455 h 1560"/>
                <a:gd name="T38" fmla="*/ 430 w 1680"/>
                <a:gd name="T39" fmla="*/ 1417 h 1560"/>
                <a:gd name="T40" fmla="*/ 433 w 1680"/>
                <a:gd name="T41" fmla="*/ 1395 h 1560"/>
                <a:gd name="T42" fmla="*/ 477 w 1680"/>
                <a:gd name="T43" fmla="*/ 1333 h 1560"/>
                <a:gd name="T44" fmla="*/ 531 w 1680"/>
                <a:gd name="T45" fmla="*/ 1280 h 1560"/>
                <a:gd name="T46" fmla="*/ 592 w 1680"/>
                <a:gd name="T47" fmla="*/ 1238 h 1560"/>
                <a:gd name="T48" fmla="*/ 684 w 1680"/>
                <a:gd name="T49" fmla="*/ 1199 h 1560"/>
                <a:gd name="T50" fmla="*/ 714 w 1680"/>
                <a:gd name="T51" fmla="*/ 1189 h 1560"/>
                <a:gd name="T52" fmla="*/ 714 w 1680"/>
                <a:gd name="T53" fmla="*/ 809 h 1560"/>
                <a:gd name="T54" fmla="*/ 712 w 1680"/>
                <a:gd name="T55" fmla="*/ 796 h 1560"/>
                <a:gd name="T56" fmla="*/ 700 w 1680"/>
                <a:gd name="T57" fmla="*/ 795 h 1560"/>
                <a:gd name="T58" fmla="*/ 179 w 1680"/>
                <a:gd name="T59" fmla="*/ 794 h 1560"/>
                <a:gd name="T60" fmla="*/ 7 w 1680"/>
                <a:gd name="T61" fmla="*/ 650 h 1560"/>
                <a:gd name="T62" fmla="*/ 1 w 1680"/>
                <a:gd name="T63" fmla="*/ 638 h 1560"/>
                <a:gd name="T64" fmla="*/ 169 w 1680"/>
                <a:gd name="T65" fmla="*/ 461 h 1560"/>
                <a:gd name="T66" fmla="*/ 191 w 1680"/>
                <a:gd name="T67" fmla="*/ 451 h 1560"/>
                <a:gd name="T68" fmla="*/ 709 w 1680"/>
                <a:gd name="T69" fmla="*/ 451 h 1560"/>
                <a:gd name="T70" fmla="*/ 714 w 1680"/>
                <a:gd name="T71" fmla="*/ 445 h 1560"/>
                <a:gd name="T72" fmla="*/ 714 w 1680"/>
                <a:gd name="T73" fmla="*/ 47 h 1560"/>
                <a:gd name="T74" fmla="*/ 721 w 1680"/>
                <a:gd name="T75" fmla="*/ 24 h 1560"/>
                <a:gd name="T76" fmla="*/ 733 w 1680"/>
                <a:gd name="T77" fmla="*/ 17 h 1560"/>
                <a:gd name="T78" fmla="*/ 790 w 1680"/>
                <a:gd name="T79" fmla="*/ 1 h 1560"/>
                <a:gd name="T80" fmla="*/ 868 w 1680"/>
                <a:gd name="T81" fmla="*/ 4 h 1560"/>
                <a:gd name="T82" fmla="*/ 912 w 1680"/>
                <a:gd name="T83" fmla="*/ 17 h 1560"/>
                <a:gd name="T84" fmla="*/ 925 w 1680"/>
                <a:gd name="T85" fmla="*/ 25 h 1560"/>
                <a:gd name="T86" fmla="*/ 932 w 1680"/>
                <a:gd name="T87" fmla="*/ 43 h 1560"/>
                <a:gd name="T88" fmla="*/ 932 w 1680"/>
                <a:gd name="T89" fmla="*/ 134 h 1560"/>
                <a:gd name="T90" fmla="*/ 933 w 1680"/>
                <a:gd name="T91" fmla="*/ 148 h 1560"/>
                <a:gd name="T92" fmla="*/ 946 w 1680"/>
                <a:gd name="T93" fmla="*/ 150 h 1560"/>
                <a:gd name="T94" fmla="*/ 1501 w 1680"/>
                <a:gd name="T95" fmla="*/ 152 h 1560"/>
                <a:gd name="T96" fmla="*/ 1674 w 1680"/>
                <a:gd name="T97" fmla="*/ 332 h 1560"/>
                <a:gd name="T98" fmla="*/ 1680 w 1680"/>
                <a:gd name="T99" fmla="*/ 340 h 1560"/>
                <a:gd name="T100" fmla="*/ 1673 w 1680"/>
                <a:gd name="T101" fmla="*/ 349 h 1560"/>
                <a:gd name="T102" fmla="*/ 1501 w 1680"/>
                <a:gd name="T103" fmla="*/ 492 h 1560"/>
                <a:gd name="T104" fmla="*/ 950 w 1680"/>
                <a:gd name="T105" fmla="*/ 494 h 1560"/>
                <a:gd name="T106" fmla="*/ 933 w 1680"/>
                <a:gd name="T107" fmla="*/ 495 h 1560"/>
                <a:gd name="T108" fmla="*/ 932 w 1680"/>
                <a:gd name="T109" fmla="*/ 512 h 1560"/>
                <a:gd name="T110" fmla="*/ 706 w 1680"/>
                <a:gd name="T111" fmla="*/ 740 h 1560"/>
                <a:gd name="T112" fmla="*/ 191 w 1680"/>
                <a:gd name="T113" fmla="*/ 740 h 1560"/>
                <a:gd name="T114" fmla="*/ 1463 w 1680"/>
                <a:gd name="T115" fmla="*/ 436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0" h="1560">
                  <a:moveTo>
                    <a:pt x="932" y="949"/>
                  </a:moveTo>
                  <a:lnTo>
                    <a:pt x="932" y="949"/>
                  </a:lnTo>
                  <a:lnTo>
                    <a:pt x="932" y="1167"/>
                  </a:lnTo>
                  <a:lnTo>
                    <a:pt x="932" y="1167"/>
                  </a:lnTo>
                  <a:lnTo>
                    <a:pt x="932" y="1173"/>
                  </a:lnTo>
                  <a:lnTo>
                    <a:pt x="932" y="1177"/>
                  </a:lnTo>
                  <a:lnTo>
                    <a:pt x="932" y="1177"/>
                  </a:lnTo>
                  <a:lnTo>
                    <a:pt x="931" y="1185"/>
                  </a:lnTo>
                  <a:lnTo>
                    <a:pt x="931" y="1187"/>
                  </a:lnTo>
                  <a:lnTo>
                    <a:pt x="932" y="1188"/>
                  </a:lnTo>
                  <a:lnTo>
                    <a:pt x="936" y="1190"/>
                  </a:lnTo>
                  <a:lnTo>
                    <a:pt x="942" y="1192"/>
                  </a:lnTo>
                  <a:lnTo>
                    <a:pt x="942" y="1192"/>
                  </a:lnTo>
                  <a:lnTo>
                    <a:pt x="964" y="1198"/>
                  </a:lnTo>
                  <a:lnTo>
                    <a:pt x="987" y="1205"/>
                  </a:lnTo>
                  <a:lnTo>
                    <a:pt x="1009" y="1213"/>
                  </a:lnTo>
                  <a:lnTo>
                    <a:pt x="1031" y="1222"/>
                  </a:lnTo>
                  <a:lnTo>
                    <a:pt x="1052" y="1233"/>
                  </a:lnTo>
                  <a:lnTo>
                    <a:pt x="1072" y="1245"/>
                  </a:lnTo>
                  <a:lnTo>
                    <a:pt x="1092" y="1258"/>
                  </a:lnTo>
                  <a:lnTo>
                    <a:pt x="1111" y="1272"/>
                  </a:lnTo>
                  <a:lnTo>
                    <a:pt x="1111" y="1272"/>
                  </a:lnTo>
                  <a:lnTo>
                    <a:pt x="1127" y="1285"/>
                  </a:lnTo>
                  <a:lnTo>
                    <a:pt x="1142" y="1299"/>
                  </a:lnTo>
                  <a:lnTo>
                    <a:pt x="1155" y="1314"/>
                  </a:lnTo>
                  <a:lnTo>
                    <a:pt x="1169" y="1329"/>
                  </a:lnTo>
                  <a:lnTo>
                    <a:pt x="1181" y="1346"/>
                  </a:lnTo>
                  <a:lnTo>
                    <a:pt x="1193" y="1362"/>
                  </a:lnTo>
                  <a:lnTo>
                    <a:pt x="1204" y="1380"/>
                  </a:lnTo>
                  <a:lnTo>
                    <a:pt x="1213" y="1399"/>
                  </a:lnTo>
                  <a:lnTo>
                    <a:pt x="1213" y="1399"/>
                  </a:lnTo>
                  <a:lnTo>
                    <a:pt x="1219" y="1413"/>
                  </a:lnTo>
                  <a:lnTo>
                    <a:pt x="1223" y="1426"/>
                  </a:lnTo>
                  <a:lnTo>
                    <a:pt x="1223" y="1439"/>
                  </a:lnTo>
                  <a:lnTo>
                    <a:pt x="1221" y="1451"/>
                  </a:lnTo>
                  <a:lnTo>
                    <a:pt x="1217" y="1463"/>
                  </a:lnTo>
                  <a:lnTo>
                    <a:pt x="1211" y="1472"/>
                  </a:lnTo>
                  <a:lnTo>
                    <a:pt x="1204" y="1483"/>
                  </a:lnTo>
                  <a:lnTo>
                    <a:pt x="1196" y="1491"/>
                  </a:lnTo>
                  <a:lnTo>
                    <a:pt x="1196" y="1491"/>
                  </a:lnTo>
                  <a:lnTo>
                    <a:pt x="1187" y="1498"/>
                  </a:lnTo>
                  <a:lnTo>
                    <a:pt x="1179" y="1504"/>
                  </a:lnTo>
                  <a:lnTo>
                    <a:pt x="1162" y="1514"/>
                  </a:lnTo>
                  <a:lnTo>
                    <a:pt x="1145" y="1522"/>
                  </a:lnTo>
                  <a:lnTo>
                    <a:pt x="1126" y="1529"/>
                  </a:lnTo>
                  <a:lnTo>
                    <a:pt x="1126" y="1529"/>
                  </a:lnTo>
                  <a:lnTo>
                    <a:pt x="1104" y="1535"/>
                  </a:lnTo>
                  <a:lnTo>
                    <a:pt x="1083" y="1541"/>
                  </a:lnTo>
                  <a:lnTo>
                    <a:pt x="1061" y="1546"/>
                  </a:lnTo>
                  <a:lnTo>
                    <a:pt x="1040" y="1549"/>
                  </a:lnTo>
                  <a:lnTo>
                    <a:pt x="1019" y="1552"/>
                  </a:lnTo>
                  <a:lnTo>
                    <a:pt x="996" y="1554"/>
                  </a:lnTo>
                  <a:lnTo>
                    <a:pt x="952" y="1558"/>
                  </a:lnTo>
                  <a:lnTo>
                    <a:pt x="952" y="1558"/>
                  </a:lnTo>
                  <a:lnTo>
                    <a:pt x="894" y="1560"/>
                  </a:lnTo>
                  <a:lnTo>
                    <a:pt x="864" y="1560"/>
                  </a:lnTo>
                  <a:lnTo>
                    <a:pt x="835" y="1560"/>
                  </a:lnTo>
                  <a:lnTo>
                    <a:pt x="835" y="1560"/>
                  </a:lnTo>
                  <a:lnTo>
                    <a:pt x="775" y="1559"/>
                  </a:lnTo>
                  <a:lnTo>
                    <a:pt x="746" y="1556"/>
                  </a:lnTo>
                  <a:lnTo>
                    <a:pt x="716" y="1554"/>
                  </a:lnTo>
                  <a:lnTo>
                    <a:pt x="687" y="1551"/>
                  </a:lnTo>
                  <a:lnTo>
                    <a:pt x="658" y="1546"/>
                  </a:lnTo>
                  <a:lnTo>
                    <a:pt x="629" y="1540"/>
                  </a:lnTo>
                  <a:lnTo>
                    <a:pt x="600" y="1533"/>
                  </a:lnTo>
                  <a:lnTo>
                    <a:pt x="600" y="1533"/>
                  </a:lnTo>
                  <a:lnTo>
                    <a:pt x="581" y="1528"/>
                  </a:lnTo>
                  <a:lnTo>
                    <a:pt x="562" y="1522"/>
                  </a:lnTo>
                  <a:lnTo>
                    <a:pt x="544" y="1515"/>
                  </a:lnTo>
                  <a:lnTo>
                    <a:pt x="526" y="1507"/>
                  </a:lnTo>
                  <a:lnTo>
                    <a:pt x="508" y="1498"/>
                  </a:lnTo>
                  <a:lnTo>
                    <a:pt x="492" y="1488"/>
                  </a:lnTo>
                  <a:lnTo>
                    <a:pt x="476" y="1476"/>
                  </a:lnTo>
                  <a:lnTo>
                    <a:pt x="461" y="1463"/>
                  </a:lnTo>
                  <a:lnTo>
                    <a:pt x="461" y="1463"/>
                  </a:lnTo>
                  <a:lnTo>
                    <a:pt x="452" y="1455"/>
                  </a:lnTo>
                  <a:lnTo>
                    <a:pt x="445" y="1444"/>
                  </a:lnTo>
                  <a:lnTo>
                    <a:pt x="433" y="1424"/>
                  </a:lnTo>
                  <a:lnTo>
                    <a:pt x="433" y="1424"/>
                  </a:lnTo>
                  <a:lnTo>
                    <a:pt x="430" y="1417"/>
                  </a:lnTo>
                  <a:lnTo>
                    <a:pt x="429" y="1411"/>
                  </a:lnTo>
                  <a:lnTo>
                    <a:pt x="430" y="1402"/>
                  </a:lnTo>
                  <a:lnTo>
                    <a:pt x="433" y="1395"/>
                  </a:lnTo>
                  <a:lnTo>
                    <a:pt x="433" y="1395"/>
                  </a:lnTo>
                  <a:lnTo>
                    <a:pt x="444" y="1379"/>
                  </a:lnTo>
                  <a:lnTo>
                    <a:pt x="455" y="1363"/>
                  </a:lnTo>
                  <a:lnTo>
                    <a:pt x="465" y="1348"/>
                  </a:lnTo>
                  <a:lnTo>
                    <a:pt x="477" y="1333"/>
                  </a:lnTo>
                  <a:lnTo>
                    <a:pt x="490" y="1320"/>
                  </a:lnTo>
                  <a:lnTo>
                    <a:pt x="503" y="1305"/>
                  </a:lnTo>
                  <a:lnTo>
                    <a:pt x="516" y="1292"/>
                  </a:lnTo>
                  <a:lnTo>
                    <a:pt x="531" y="1280"/>
                  </a:lnTo>
                  <a:lnTo>
                    <a:pt x="531" y="1280"/>
                  </a:lnTo>
                  <a:lnTo>
                    <a:pt x="551" y="1264"/>
                  </a:lnTo>
                  <a:lnTo>
                    <a:pt x="571" y="1250"/>
                  </a:lnTo>
                  <a:lnTo>
                    <a:pt x="592" y="1238"/>
                  </a:lnTo>
                  <a:lnTo>
                    <a:pt x="615" y="1226"/>
                  </a:lnTo>
                  <a:lnTo>
                    <a:pt x="638" y="1215"/>
                  </a:lnTo>
                  <a:lnTo>
                    <a:pt x="660" y="1207"/>
                  </a:lnTo>
                  <a:lnTo>
                    <a:pt x="684" y="1199"/>
                  </a:lnTo>
                  <a:lnTo>
                    <a:pt x="708" y="1193"/>
                  </a:lnTo>
                  <a:lnTo>
                    <a:pt x="708" y="1193"/>
                  </a:lnTo>
                  <a:lnTo>
                    <a:pt x="711" y="1192"/>
                  </a:lnTo>
                  <a:lnTo>
                    <a:pt x="714" y="1189"/>
                  </a:lnTo>
                  <a:lnTo>
                    <a:pt x="714" y="1187"/>
                  </a:lnTo>
                  <a:lnTo>
                    <a:pt x="715" y="1183"/>
                  </a:lnTo>
                  <a:lnTo>
                    <a:pt x="715" y="1183"/>
                  </a:lnTo>
                  <a:lnTo>
                    <a:pt x="714" y="809"/>
                  </a:lnTo>
                  <a:lnTo>
                    <a:pt x="714" y="809"/>
                  </a:lnTo>
                  <a:lnTo>
                    <a:pt x="714" y="801"/>
                  </a:lnTo>
                  <a:lnTo>
                    <a:pt x="714" y="798"/>
                  </a:lnTo>
                  <a:lnTo>
                    <a:pt x="712" y="796"/>
                  </a:lnTo>
                  <a:lnTo>
                    <a:pt x="711" y="796"/>
                  </a:lnTo>
                  <a:lnTo>
                    <a:pt x="708" y="795"/>
                  </a:lnTo>
                  <a:lnTo>
                    <a:pt x="700" y="795"/>
                  </a:lnTo>
                  <a:lnTo>
                    <a:pt x="700" y="795"/>
                  </a:lnTo>
                  <a:lnTo>
                    <a:pt x="189" y="795"/>
                  </a:lnTo>
                  <a:lnTo>
                    <a:pt x="189" y="795"/>
                  </a:lnTo>
                  <a:lnTo>
                    <a:pt x="184" y="795"/>
                  </a:lnTo>
                  <a:lnTo>
                    <a:pt x="179" y="794"/>
                  </a:lnTo>
                  <a:lnTo>
                    <a:pt x="175" y="791"/>
                  </a:lnTo>
                  <a:lnTo>
                    <a:pt x="170" y="788"/>
                  </a:lnTo>
                  <a:lnTo>
                    <a:pt x="170" y="788"/>
                  </a:lnTo>
                  <a:lnTo>
                    <a:pt x="7" y="650"/>
                  </a:lnTo>
                  <a:lnTo>
                    <a:pt x="7" y="650"/>
                  </a:lnTo>
                  <a:lnTo>
                    <a:pt x="2" y="646"/>
                  </a:lnTo>
                  <a:lnTo>
                    <a:pt x="0" y="642"/>
                  </a:lnTo>
                  <a:lnTo>
                    <a:pt x="1" y="638"/>
                  </a:lnTo>
                  <a:lnTo>
                    <a:pt x="6" y="634"/>
                  </a:lnTo>
                  <a:lnTo>
                    <a:pt x="6" y="634"/>
                  </a:lnTo>
                  <a:lnTo>
                    <a:pt x="169" y="461"/>
                  </a:lnTo>
                  <a:lnTo>
                    <a:pt x="169" y="461"/>
                  </a:lnTo>
                  <a:lnTo>
                    <a:pt x="175" y="457"/>
                  </a:lnTo>
                  <a:lnTo>
                    <a:pt x="179" y="454"/>
                  </a:lnTo>
                  <a:lnTo>
                    <a:pt x="185" y="452"/>
                  </a:lnTo>
                  <a:lnTo>
                    <a:pt x="191" y="451"/>
                  </a:lnTo>
                  <a:lnTo>
                    <a:pt x="191" y="451"/>
                  </a:lnTo>
                  <a:lnTo>
                    <a:pt x="700" y="451"/>
                  </a:lnTo>
                  <a:lnTo>
                    <a:pt x="700" y="451"/>
                  </a:lnTo>
                  <a:lnTo>
                    <a:pt x="709" y="451"/>
                  </a:lnTo>
                  <a:lnTo>
                    <a:pt x="711" y="451"/>
                  </a:lnTo>
                  <a:lnTo>
                    <a:pt x="712" y="450"/>
                  </a:lnTo>
                  <a:lnTo>
                    <a:pt x="714" y="449"/>
                  </a:lnTo>
                  <a:lnTo>
                    <a:pt x="714" y="445"/>
                  </a:lnTo>
                  <a:lnTo>
                    <a:pt x="714" y="438"/>
                  </a:lnTo>
                  <a:lnTo>
                    <a:pt x="714" y="438"/>
                  </a:lnTo>
                  <a:lnTo>
                    <a:pt x="714" y="47"/>
                  </a:lnTo>
                  <a:lnTo>
                    <a:pt x="714" y="47"/>
                  </a:lnTo>
                  <a:lnTo>
                    <a:pt x="715" y="37"/>
                  </a:lnTo>
                  <a:lnTo>
                    <a:pt x="716" y="32"/>
                  </a:lnTo>
                  <a:lnTo>
                    <a:pt x="718" y="27"/>
                  </a:lnTo>
                  <a:lnTo>
                    <a:pt x="721" y="24"/>
                  </a:lnTo>
                  <a:lnTo>
                    <a:pt x="724" y="20"/>
                  </a:lnTo>
                  <a:lnTo>
                    <a:pt x="728" y="18"/>
                  </a:lnTo>
                  <a:lnTo>
                    <a:pt x="733" y="17"/>
                  </a:lnTo>
                  <a:lnTo>
                    <a:pt x="733" y="17"/>
                  </a:lnTo>
                  <a:lnTo>
                    <a:pt x="761" y="7"/>
                  </a:lnTo>
                  <a:lnTo>
                    <a:pt x="775" y="4"/>
                  </a:lnTo>
                  <a:lnTo>
                    <a:pt x="790" y="1"/>
                  </a:lnTo>
                  <a:lnTo>
                    <a:pt x="790" y="1"/>
                  </a:lnTo>
                  <a:lnTo>
                    <a:pt x="809" y="0"/>
                  </a:lnTo>
                  <a:lnTo>
                    <a:pt x="829" y="0"/>
                  </a:lnTo>
                  <a:lnTo>
                    <a:pt x="849" y="1"/>
                  </a:lnTo>
                  <a:lnTo>
                    <a:pt x="868" y="4"/>
                  </a:lnTo>
                  <a:lnTo>
                    <a:pt x="868" y="4"/>
                  </a:lnTo>
                  <a:lnTo>
                    <a:pt x="880" y="5"/>
                  </a:lnTo>
                  <a:lnTo>
                    <a:pt x="890" y="8"/>
                  </a:lnTo>
                  <a:lnTo>
                    <a:pt x="912" y="17"/>
                  </a:lnTo>
                  <a:lnTo>
                    <a:pt x="912" y="17"/>
                  </a:lnTo>
                  <a:lnTo>
                    <a:pt x="917" y="18"/>
                  </a:lnTo>
                  <a:lnTo>
                    <a:pt x="921" y="21"/>
                  </a:lnTo>
                  <a:lnTo>
                    <a:pt x="925" y="25"/>
                  </a:lnTo>
                  <a:lnTo>
                    <a:pt x="927" y="28"/>
                  </a:lnTo>
                  <a:lnTo>
                    <a:pt x="930" y="32"/>
                  </a:lnTo>
                  <a:lnTo>
                    <a:pt x="931" y="38"/>
                  </a:lnTo>
                  <a:lnTo>
                    <a:pt x="932" y="43"/>
                  </a:lnTo>
                  <a:lnTo>
                    <a:pt x="932" y="49"/>
                  </a:lnTo>
                  <a:lnTo>
                    <a:pt x="932" y="49"/>
                  </a:lnTo>
                  <a:lnTo>
                    <a:pt x="932" y="91"/>
                  </a:lnTo>
                  <a:lnTo>
                    <a:pt x="932" y="134"/>
                  </a:lnTo>
                  <a:lnTo>
                    <a:pt x="932" y="134"/>
                  </a:lnTo>
                  <a:lnTo>
                    <a:pt x="932" y="143"/>
                  </a:lnTo>
                  <a:lnTo>
                    <a:pt x="932" y="146"/>
                  </a:lnTo>
                  <a:lnTo>
                    <a:pt x="933" y="148"/>
                  </a:lnTo>
                  <a:lnTo>
                    <a:pt x="936" y="149"/>
                  </a:lnTo>
                  <a:lnTo>
                    <a:pt x="938" y="149"/>
                  </a:lnTo>
                  <a:lnTo>
                    <a:pt x="946" y="150"/>
                  </a:lnTo>
                  <a:lnTo>
                    <a:pt x="946" y="150"/>
                  </a:lnTo>
                  <a:lnTo>
                    <a:pt x="1489" y="149"/>
                  </a:lnTo>
                  <a:lnTo>
                    <a:pt x="1489" y="149"/>
                  </a:lnTo>
                  <a:lnTo>
                    <a:pt x="1495" y="150"/>
                  </a:lnTo>
                  <a:lnTo>
                    <a:pt x="1501" y="152"/>
                  </a:lnTo>
                  <a:lnTo>
                    <a:pt x="1507" y="155"/>
                  </a:lnTo>
                  <a:lnTo>
                    <a:pt x="1511" y="159"/>
                  </a:lnTo>
                  <a:lnTo>
                    <a:pt x="1511" y="159"/>
                  </a:lnTo>
                  <a:lnTo>
                    <a:pt x="1674" y="332"/>
                  </a:lnTo>
                  <a:lnTo>
                    <a:pt x="1674" y="332"/>
                  </a:lnTo>
                  <a:lnTo>
                    <a:pt x="1679" y="336"/>
                  </a:lnTo>
                  <a:lnTo>
                    <a:pt x="1680" y="339"/>
                  </a:lnTo>
                  <a:lnTo>
                    <a:pt x="1680" y="340"/>
                  </a:lnTo>
                  <a:lnTo>
                    <a:pt x="1680" y="342"/>
                  </a:lnTo>
                  <a:lnTo>
                    <a:pt x="1679" y="344"/>
                  </a:lnTo>
                  <a:lnTo>
                    <a:pt x="1673" y="349"/>
                  </a:lnTo>
                  <a:lnTo>
                    <a:pt x="1673" y="349"/>
                  </a:lnTo>
                  <a:lnTo>
                    <a:pt x="1516" y="482"/>
                  </a:lnTo>
                  <a:lnTo>
                    <a:pt x="1516" y="482"/>
                  </a:lnTo>
                  <a:lnTo>
                    <a:pt x="1508" y="488"/>
                  </a:lnTo>
                  <a:lnTo>
                    <a:pt x="1501" y="492"/>
                  </a:lnTo>
                  <a:lnTo>
                    <a:pt x="1492" y="494"/>
                  </a:lnTo>
                  <a:lnTo>
                    <a:pt x="1483" y="494"/>
                  </a:lnTo>
                  <a:lnTo>
                    <a:pt x="1483" y="494"/>
                  </a:lnTo>
                  <a:lnTo>
                    <a:pt x="950" y="494"/>
                  </a:lnTo>
                  <a:lnTo>
                    <a:pt x="950" y="494"/>
                  </a:lnTo>
                  <a:lnTo>
                    <a:pt x="938" y="494"/>
                  </a:lnTo>
                  <a:lnTo>
                    <a:pt x="936" y="494"/>
                  </a:lnTo>
                  <a:lnTo>
                    <a:pt x="933" y="495"/>
                  </a:lnTo>
                  <a:lnTo>
                    <a:pt x="932" y="497"/>
                  </a:lnTo>
                  <a:lnTo>
                    <a:pt x="932" y="501"/>
                  </a:lnTo>
                  <a:lnTo>
                    <a:pt x="932" y="512"/>
                  </a:lnTo>
                  <a:lnTo>
                    <a:pt x="932" y="512"/>
                  </a:lnTo>
                  <a:lnTo>
                    <a:pt x="932" y="949"/>
                  </a:lnTo>
                  <a:lnTo>
                    <a:pt x="932" y="949"/>
                  </a:lnTo>
                  <a:close/>
                  <a:moveTo>
                    <a:pt x="191" y="740"/>
                  </a:moveTo>
                  <a:lnTo>
                    <a:pt x="706" y="740"/>
                  </a:lnTo>
                  <a:lnTo>
                    <a:pt x="706" y="514"/>
                  </a:lnTo>
                  <a:lnTo>
                    <a:pt x="203" y="514"/>
                  </a:lnTo>
                  <a:lnTo>
                    <a:pt x="78" y="640"/>
                  </a:lnTo>
                  <a:lnTo>
                    <a:pt x="191" y="740"/>
                  </a:lnTo>
                  <a:close/>
                  <a:moveTo>
                    <a:pt x="1475" y="208"/>
                  </a:moveTo>
                  <a:lnTo>
                    <a:pt x="932" y="208"/>
                  </a:lnTo>
                  <a:lnTo>
                    <a:pt x="932" y="436"/>
                  </a:lnTo>
                  <a:lnTo>
                    <a:pt x="1463" y="436"/>
                  </a:lnTo>
                  <a:lnTo>
                    <a:pt x="1599" y="327"/>
                  </a:lnTo>
                  <a:lnTo>
                    <a:pt x="1475"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Tree>
    <p:custDataLst>
      <p:tags r:id="rId1"/>
    </p:custDataLst>
    <p:extLst>
      <p:ext uri="{BB962C8B-B14F-4D97-AF65-F5344CB8AC3E}">
        <p14:creationId xmlns:p14="http://schemas.microsoft.com/office/powerpoint/2010/main" val="533641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Content Placeholder 2"/>
          <p:cNvSpPr>
            <a:spLocks noGrp="1"/>
          </p:cNvSpPr>
          <p:nvPr>
            <p:ph idx="1"/>
          </p:nvPr>
        </p:nvSpPr>
        <p:spPr>
          <a:xfrm>
            <a:off x="128595" y="864524"/>
            <a:ext cx="11941175" cy="5907751"/>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16" name="Slide Number Placeholder 15"/>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grpSp>
        <p:nvGrpSpPr>
          <p:cNvPr id="24" name="Group 4"/>
          <p:cNvGrpSpPr>
            <a:grpSpLocks noChangeAspect="1"/>
          </p:cNvGrpSpPr>
          <p:nvPr userDrawn="1"/>
        </p:nvGrpSpPr>
        <p:grpSpPr bwMode="auto">
          <a:xfrm>
            <a:off x="140032" y="155276"/>
            <a:ext cx="382036" cy="462026"/>
            <a:chOff x="57" y="51"/>
            <a:chExt cx="305" cy="392"/>
          </a:xfrm>
        </p:grpSpPr>
        <p:sp>
          <p:nvSpPr>
            <p:cNvPr id="25" name="Freeform 14"/>
            <p:cNvSpPr>
              <a:spLocks/>
            </p:cNvSpPr>
            <p:nvPr userDrawn="1"/>
          </p:nvSpPr>
          <p:spPr bwMode="auto">
            <a:xfrm>
              <a:off x="110" y="238"/>
              <a:ext cx="21" cy="20"/>
            </a:xfrm>
            <a:custGeom>
              <a:avLst/>
              <a:gdLst>
                <a:gd name="T0" fmla="*/ 46 w 87"/>
                <a:gd name="T1" fmla="*/ 0 h 82"/>
                <a:gd name="T2" fmla="*/ 41 w 87"/>
                <a:gd name="T3" fmla="*/ 0 h 82"/>
                <a:gd name="T4" fmla="*/ 41 w 87"/>
                <a:gd name="T5" fmla="*/ 0 h 82"/>
                <a:gd name="T6" fmla="*/ 33 w 87"/>
                <a:gd name="T7" fmla="*/ 1 h 82"/>
                <a:gd name="T8" fmla="*/ 25 w 87"/>
                <a:gd name="T9" fmla="*/ 4 h 82"/>
                <a:gd name="T10" fmla="*/ 18 w 87"/>
                <a:gd name="T11" fmla="*/ 7 h 82"/>
                <a:gd name="T12" fmla="*/ 12 w 87"/>
                <a:gd name="T13" fmla="*/ 12 h 82"/>
                <a:gd name="T14" fmla="*/ 7 w 87"/>
                <a:gd name="T15" fmla="*/ 19 h 82"/>
                <a:gd name="T16" fmla="*/ 3 w 87"/>
                <a:gd name="T17" fmla="*/ 25 h 82"/>
                <a:gd name="T18" fmla="*/ 1 w 87"/>
                <a:gd name="T19" fmla="*/ 33 h 82"/>
                <a:gd name="T20" fmla="*/ 0 w 87"/>
                <a:gd name="T21" fmla="*/ 42 h 82"/>
                <a:gd name="T22" fmla="*/ 0 w 87"/>
                <a:gd name="T23" fmla="*/ 42 h 82"/>
                <a:gd name="T24" fmla="*/ 1 w 87"/>
                <a:gd name="T25" fmla="*/ 50 h 82"/>
                <a:gd name="T26" fmla="*/ 3 w 87"/>
                <a:gd name="T27" fmla="*/ 57 h 82"/>
                <a:gd name="T28" fmla="*/ 7 w 87"/>
                <a:gd name="T29" fmla="*/ 65 h 82"/>
                <a:gd name="T30" fmla="*/ 12 w 87"/>
                <a:gd name="T31" fmla="*/ 70 h 82"/>
                <a:gd name="T32" fmla="*/ 18 w 87"/>
                <a:gd name="T33" fmla="*/ 76 h 82"/>
                <a:gd name="T34" fmla="*/ 25 w 87"/>
                <a:gd name="T35" fmla="*/ 79 h 82"/>
                <a:gd name="T36" fmla="*/ 33 w 87"/>
                <a:gd name="T37" fmla="*/ 82 h 82"/>
                <a:gd name="T38" fmla="*/ 41 w 87"/>
                <a:gd name="T39" fmla="*/ 82 h 82"/>
                <a:gd name="T40" fmla="*/ 46 w 87"/>
                <a:gd name="T41" fmla="*/ 82 h 82"/>
                <a:gd name="T42" fmla="*/ 46 w 87"/>
                <a:gd name="T43" fmla="*/ 82 h 82"/>
                <a:gd name="T44" fmla="*/ 54 w 87"/>
                <a:gd name="T45" fmla="*/ 82 h 82"/>
                <a:gd name="T46" fmla="*/ 61 w 87"/>
                <a:gd name="T47" fmla="*/ 79 h 82"/>
                <a:gd name="T48" fmla="*/ 69 w 87"/>
                <a:gd name="T49" fmla="*/ 76 h 82"/>
                <a:gd name="T50" fmla="*/ 74 w 87"/>
                <a:gd name="T51" fmla="*/ 70 h 82"/>
                <a:gd name="T52" fmla="*/ 80 w 87"/>
                <a:gd name="T53" fmla="*/ 65 h 82"/>
                <a:gd name="T54" fmla="*/ 83 w 87"/>
                <a:gd name="T55" fmla="*/ 57 h 82"/>
                <a:gd name="T56" fmla="*/ 85 w 87"/>
                <a:gd name="T57" fmla="*/ 50 h 82"/>
                <a:gd name="T58" fmla="*/ 87 w 87"/>
                <a:gd name="T59" fmla="*/ 42 h 82"/>
                <a:gd name="T60" fmla="*/ 87 w 87"/>
                <a:gd name="T61" fmla="*/ 42 h 82"/>
                <a:gd name="T62" fmla="*/ 85 w 87"/>
                <a:gd name="T63" fmla="*/ 33 h 82"/>
                <a:gd name="T64" fmla="*/ 83 w 87"/>
                <a:gd name="T65" fmla="*/ 25 h 82"/>
                <a:gd name="T66" fmla="*/ 80 w 87"/>
                <a:gd name="T67" fmla="*/ 19 h 82"/>
                <a:gd name="T68" fmla="*/ 74 w 87"/>
                <a:gd name="T69" fmla="*/ 12 h 82"/>
                <a:gd name="T70" fmla="*/ 69 w 87"/>
                <a:gd name="T71" fmla="*/ 7 h 82"/>
                <a:gd name="T72" fmla="*/ 61 w 87"/>
                <a:gd name="T73" fmla="*/ 4 h 82"/>
                <a:gd name="T74" fmla="*/ 54 w 87"/>
                <a:gd name="T75" fmla="*/ 1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1"/>
                  </a:lnTo>
                  <a:lnTo>
                    <a:pt x="25" y="4"/>
                  </a:lnTo>
                  <a:lnTo>
                    <a:pt x="18" y="7"/>
                  </a:lnTo>
                  <a:lnTo>
                    <a:pt x="12" y="12"/>
                  </a:lnTo>
                  <a:lnTo>
                    <a:pt x="7" y="19"/>
                  </a:lnTo>
                  <a:lnTo>
                    <a:pt x="3" y="25"/>
                  </a:lnTo>
                  <a:lnTo>
                    <a:pt x="1" y="33"/>
                  </a:lnTo>
                  <a:lnTo>
                    <a:pt x="0" y="42"/>
                  </a:lnTo>
                  <a:lnTo>
                    <a:pt x="0" y="42"/>
                  </a:lnTo>
                  <a:lnTo>
                    <a:pt x="1" y="50"/>
                  </a:lnTo>
                  <a:lnTo>
                    <a:pt x="3" y="57"/>
                  </a:lnTo>
                  <a:lnTo>
                    <a:pt x="7" y="65"/>
                  </a:lnTo>
                  <a:lnTo>
                    <a:pt x="12" y="70"/>
                  </a:lnTo>
                  <a:lnTo>
                    <a:pt x="18" y="76"/>
                  </a:lnTo>
                  <a:lnTo>
                    <a:pt x="25" y="79"/>
                  </a:lnTo>
                  <a:lnTo>
                    <a:pt x="33" y="82"/>
                  </a:lnTo>
                  <a:lnTo>
                    <a:pt x="41" y="82"/>
                  </a:lnTo>
                  <a:lnTo>
                    <a:pt x="46" y="82"/>
                  </a:lnTo>
                  <a:lnTo>
                    <a:pt x="46" y="82"/>
                  </a:lnTo>
                  <a:lnTo>
                    <a:pt x="54" y="82"/>
                  </a:lnTo>
                  <a:lnTo>
                    <a:pt x="61" y="79"/>
                  </a:lnTo>
                  <a:lnTo>
                    <a:pt x="69" y="76"/>
                  </a:lnTo>
                  <a:lnTo>
                    <a:pt x="74" y="70"/>
                  </a:lnTo>
                  <a:lnTo>
                    <a:pt x="80" y="65"/>
                  </a:lnTo>
                  <a:lnTo>
                    <a:pt x="83" y="57"/>
                  </a:lnTo>
                  <a:lnTo>
                    <a:pt x="85" y="50"/>
                  </a:lnTo>
                  <a:lnTo>
                    <a:pt x="87" y="42"/>
                  </a:lnTo>
                  <a:lnTo>
                    <a:pt x="87" y="42"/>
                  </a:lnTo>
                  <a:lnTo>
                    <a:pt x="85" y="33"/>
                  </a:lnTo>
                  <a:lnTo>
                    <a:pt x="83" y="25"/>
                  </a:lnTo>
                  <a:lnTo>
                    <a:pt x="80" y="19"/>
                  </a:lnTo>
                  <a:lnTo>
                    <a:pt x="74" y="12"/>
                  </a:lnTo>
                  <a:lnTo>
                    <a:pt x="69" y="7"/>
                  </a:lnTo>
                  <a:lnTo>
                    <a:pt x="61" y="4"/>
                  </a:lnTo>
                  <a:lnTo>
                    <a:pt x="54" y="1"/>
                  </a:lnTo>
                  <a:lnTo>
                    <a:pt x="46"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6" name="AutoShape 3"/>
            <p:cNvSpPr>
              <a:spLocks noChangeAspect="1" noChangeArrowheads="1" noTextEdit="1"/>
            </p:cNvSpPr>
            <p:nvPr userDrawn="1"/>
          </p:nvSpPr>
          <p:spPr bwMode="auto">
            <a:xfrm>
              <a:off x="57" y="51"/>
              <a:ext cx="30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7" name="Freeform 5"/>
            <p:cNvSpPr>
              <a:spLocks noEditPoints="1"/>
            </p:cNvSpPr>
            <p:nvPr userDrawn="1"/>
          </p:nvSpPr>
          <p:spPr bwMode="auto">
            <a:xfrm>
              <a:off x="57" y="51"/>
              <a:ext cx="305" cy="392"/>
            </a:xfrm>
            <a:custGeom>
              <a:avLst/>
              <a:gdLst>
                <a:gd name="T0" fmla="*/ 397 w 1220"/>
                <a:gd name="T1" fmla="*/ 0 h 1568"/>
                <a:gd name="T2" fmla="*/ 173 w 1220"/>
                <a:gd name="T3" fmla="*/ 0 h 1568"/>
                <a:gd name="T4" fmla="*/ 138 w 1220"/>
                <a:gd name="T5" fmla="*/ 3 h 1568"/>
                <a:gd name="T6" fmla="*/ 105 w 1220"/>
                <a:gd name="T7" fmla="*/ 13 h 1568"/>
                <a:gd name="T8" fmla="*/ 77 w 1220"/>
                <a:gd name="T9" fmla="*/ 30 h 1568"/>
                <a:gd name="T10" fmla="*/ 50 w 1220"/>
                <a:gd name="T11" fmla="*/ 50 h 1568"/>
                <a:gd name="T12" fmla="*/ 30 w 1220"/>
                <a:gd name="T13" fmla="*/ 77 h 1568"/>
                <a:gd name="T14" fmla="*/ 13 w 1220"/>
                <a:gd name="T15" fmla="*/ 105 h 1568"/>
                <a:gd name="T16" fmla="*/ 3 w 1220"/>
                <a:gd name="T17" fmla="*/ 138 h 1568"/>
                <a:gd name="T18" fmla="*/ 0 w 1220"/>
                <a:gd name="T19" fmla="*/ 173 h 1568"/>
                <a:gd name="T20" fmla="*/ 0 w 1220"/>
                <a:gd name="T21" fmla="*/ 1395 h 1568"/>
                <a:gd name="T22" fmla="*/ 3 w 1220"/>
                <a:gd name="T23" fmla="*/ 1430 h 1568"/>
                <a:gd name="T24" fmla="*/ 13 w 1220"/>
                <a:gd name="T25" fmla="*/ 1462 h 1568"/>
                <a:gd name="T26" fmla="*/ 30 w 1220"/>
                <a:gd name="T27" fmla="*/ 1491 h 1568"/>
                <a:gd name="T28" fmla="*/ 50 w 1220"/>
                <a:gd name="T29" fmla="*/ 1517 h 1568"/>
                <a:gd name="T30" fmla="*/ 77 w 1220"/>
                <a:gd name="T31" fmla="*/ 1538 h 1568"/>
                <a:gd name="T32" fmla="*/ 105 w 1220"/>
                <a:gd name="T33" fmla="*/ 1554 h 1568"/>
                <a:gd name="T34" fmla="*/ 138 w 1220"/>
                <a:gd name="T35" fmla="*/ 1564 h 1568"/>
                <a:gd name="T36" fmla="*/ 173 w 1220"/>
                <a:gd name="T37" fmla="*/ 1568 h 1568"/>
                <a:gd name="T38" fmla="*/ 1047 w 1220"/>
                <a:gd name="T39" fmla="*/ 1568 h 1568"/>
                <a:gd name="T40" fmla="*/ 1082 w 1220"/>
                <a:gd name="T41" fmla="*/ 1564 h 1568"/>
                <a:gd name="T42" fmla="*/ 1114 w 1220"/>
                <a:gd name="T43" fmla="*/ 1554 h 1568"/>
                <a:gd name="T44" fmla="*/ 1143 w 1220"/>
                <a:gd name="T45" fmla="*/ 1538 h 1568"/>
                <a:gd name="T46" fmla="*/ 1170 w 1220"/>
                <a:gd name="T47" fmla="*/ 1517 h 1568"/>
                <a:gd name="T48" fmla="*/ 1190 w 1220"/>
                <a:gd name="T49" fmla="*/ 1491 h 1568"/>
                <a:gd name="T50" fmla="*/ 1206 w 1220"/>
                <a:gd name="T51" fmla="*/ 1462 h 1568"/>
                <a:gd name="T52" fmla="*/ 1217 w 1220"/>
                <a:gd name="T53" fmla="*/ 1430 h 1568"/>
                <a:gd name="T54" fmla="*/ 1220 w 1220"/>
                <a:gd name="T55" fmla="*/ 1395 h 1568"/>
                <a:gd name="T56" fmla="*/ 1220 w 1220"/>
                <a:gd name="T57" fmla="*/ 173 h 1568"/>
                <a:gd name="T58" fmla="*/ 1219 w 1220"/>
                <a:gd name="T59" fmla="*/ 156 h 1568"/>
                <a:gd name="T60" fmla="*/ 1212 w 1220"/>
                <a:gd name="T61" fmla="*/ 122 h 1568"/>
                <a:gd name="T62" fmla="*/ 1199 w 1220"/>
                <a:gd name="T63" fmla="*/ 91 h 1568"/>
                <a:gd name="T64" fmla="*/ 1181 w 1220"/>
                <a:gd name="T65" fmla="*/ 62 h 1568"/>
                <a:gd name="T66" fmla="*/ 1157 w 1220"/>
                <a:gd name="T67" fmla="*/ 39 h 1568"/>
                <a:gd name="T68" fmla="*/ 1129 w 1220"/>
                <a:gd name="T69" fmla="*/ 21 h 1568"/>
                <a:gd name="T70" fmla="*/ 1099 w 1220"/>
                <a:gd name="T71" fmla="*/ 8 h 1568"/>
                <a:gd name="T72" fmla="*/ 1065 w 1220"/>
                <a:gd name="T73" fmla="*/ 1 h 1568"/>
                <a:gd name="T74" fmla="*/ 1047 w 1220"/>
                <a:gd name="T75" fmla="*/ 0 h 1568"/>
                <a:gd name="T76" fmla="*/ 173 w 1220"/>
                <a:gd name="T77" fmla="*/ 1455 h 1568"/>
                <a:gd name="T78" fmla="*/ 161 w 1220"/>
                <a:gd name="T79" fmla="*/ 1454 h 1568"/>
                <a:gd name="T80" fmla="*/ 139 w 1220"/>
                <a:gd name="T81" fmla="*/ 1445 h 1568"/>
                <a:gd name="T82" fmla="*/ 123 w 1220"/>
                <a:gd name="T83" fmla="*/ 1429 h 1568"/>
                <a:gd name="T84" fmla="*/ 114 w 1220"/>
                <a:gd name="T85" fmla="*/ 1407 h 1568"/>
                <a:gd name="T86" fmla="*/ 113 w 1220"/>
                <a:gd name="T87" fmla="*/ 173 h 1568"/>
                <a:gd name="T88" fmla="*/ 114 w 1220"/>
                <a:gd name="T89" fmla="*/ 161 h 1568"/>
                <a:gd name="T90" fmla="*/ 123 w 1220"/>
                <a:gd name="T91" fmla="*/ 139 h 1568"/>
                <a:gd name="T92" fmla="*/ 139 w 1220"/>
                <a:gd name="T93" fmla="*/ 123 h 1568"/>
                <a:gd name="T94" fmla="*/ 161 w 1220"/>
                <a:gd name="T95" fmla="*/ 114 h 1568"/>
                <a:gd name="T96" fmla="*/ 1047 w 1220"/>
                <a:gd name="T97" fmla="*/ 112 h 1568"/>
                <a:gd name="T98" fmla="*/ 1059 w 1220"/>
                <a:gd name="T99" fmla="*/ 114 h 1568"/>
                <a:gd name="T100" fmla="*/ 1081 w 1220"/>
                <a:gd name="T101" fmla="*/ 123 h 1568"/>
                <a:gd name="T102" fmla="*/ 1097 w 1220"/>
                <a:gd name="T103" fmla="*/ 139 h 1568"/>
                <a:gd name="T104" fmla="*/ 1106 w 1220"/>
                <a:gd name="T105" fmla="*/ 161 h 1568"/>
                <a:gd name="T106" fmla="*/ 1107 w 1220"/>
                <a:gd name="T107" fmla="*/ 1395 h 1568"/>
                <a:gd name="T108" fmla="*/ 1106 w 1220"/>
                <a:gd name="T109" fmla="*/ 1407 h 1568"/>
                <a:gd name="T110" fmla="*/ 1097 w 1220"/>
                <a:gd name="T111" fmla="*/ 1429 h 1568"/>
                <a:gd name="T112" fmla="*/ 1081 w 1220"/>
                <a:gd name="T113" fmla="*/ 1445 h 1568"/>
                <a:gd name="T114" fmla="*/ 1059 w 1220"/>
                <a:gd name="T115" fmla="*/ 1454 h 1568"/>
                <a:gd name="T116" fmla="*/ 1047 w 1220"/>
                <a:gd name="T117" fmla="*/ 145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0" h="1568">
                  <a:moveTo>
                    <a:pt x="1047" y="0"/>
                  </a:moveTo>
                  <a:lnTo>
                    <a:pt x="397" y="0"/>
                  </a:lnTo>
                  <a:lnTo>
                    <a:pt x="173" y="0"/>
                  </a:lnTo>
                  <a:lnTo>
                    <a:pt x="173" y="0"/>
                  </a:lnTo>
                  <a:lnTo>
                    <a:pt x="154" y="1"/>
                  </a:lnTo>
                  <a:lnTo>
                    <a:pt x="138" y="3"/>
                  </a:lnTo>
                  <a:lnTo>
                    <a:pt x="121" y="8"/>
                  </a:lnTo>
                  <a:lnTo>
                    <a:pt x="105" y="13"/>
                  </a:lnTo>
                  <a:lnTo>
                    <a:pt x="91" y="21"/>
                  </a:lnTo>
                  <a:lnTo>
                    <a:pt x="77" y="30"/>
                  </a:lnTo>
                  <a:lnTo>
                    <a:pt x="62" y="39"/>
                  </a:lnTo>
                  <a:lnTo>
                    <a:pt x="50" y="50"/>
                  </a:lnTo>
                  <a:lnTo>
                    <a:pt x="39" y="62"/>
                  </a:lnTo>
                  <a:lnTo>
                    <a:pt x="30" y="77"/>
                  </a:lnTo>
                  <a:lnTo>
                    <a:pt x="21" y="91"/>
                  </a:lnTo>
                  <a:lnTo>
                    <a:pt x="13" y="105"/>
                  </a:lnTo>
                  <a:lnTo>
                    <a:pt x="8" y="122"/>
                  </a:lnTo>
                  <a:lnTo>
                    <a:pt x="3" y="138"/>
                  </a:lnTo>
                  <a:lnTo>
                    <a:pt x="1" y="156"/>
                  </a:lnTo>
                  <a:lnTo>
                    <a:pt x="0" y="173"/>
                  </a:lnTo>
                  <a:lnTo>
                    <a:pt x="0" y="1395"/>
                  </a:lnTo>
                  <a:lnTo>
                    <a:pt x="0" y="1395"/>
                  </a:lnTo>
                  <a:lnTo>
                    <a:pt x="1" y="1412"/>
                  </a:lnTo>
                  <a:lnTo>
                    <a:pt x="3" y="1430"/>
                  </a:lnTo>
                  <a:lnTo>
                    <a:pt x="8" y="1446"/>
                  </a:lnTo>
                  <a:lnTo>
                    <a:pt x="13" y="1462"/>
                  </a:lnTo>
                  <a:lnTo>
                    <a:pt x="21" y="1477"/>
                  </a:lnTo>
                  <a:lnTo>
                    <a:pt x="30" y="1491"/>
                  </a:lnTo>
                  <a:lnTo>
                    <a:pt x="39" y="1504"/>
                  </a:lnTo>
                  <a:lnTo>
                    <a:pt x="50" y="1517"/>
                  </a:lnTo>
                  <a:lnTo>
                    <a:pt x="62" y="1529"/>
                  </a:lnTo>
                  <a:lnTo>
                    <a:pt x="77" y="1538"/>
                  </a:lnTo>
                  <a:lnTo>
                    <a:pt x="91" y="1547"/>
                  </a:lnTo>
                  <a:lnTo>
                    <a:pt x="105" y="1554"/>
                  </a:lnTo>
                  <a:lnTo>
                    <a:pt x="121" y="1559"/>
                  </a:lnTo>
                  <a:lnTo>
                    <a:pt x="138" y="1564"/>
                  </a:lnTo>
                  <a:lnTo>
                    <a:pt x="154" y="1567"/>
                  </a:lnTo>
                  <a:lnTo>
                    <a:pt x="173" y="1568"/>
                  </a:lnTo>
                  <a:lnTo>
                    <a:pt x="1047" y="1568"/>
                  </a:lnTo>
                  <a:lnTo>
                    <a:pt x="1047" y="1568"/>
                  </a:lnTo>
                  <a:lnTo>
                    <a:pt x="1065" y="1567"/>
                  </a:lnTo>
                  <a:lnTo>
                    <a:pt x="1082" y="1564"/>
                  </a:lnTo>
                  <a:lnTo>
                    <a:pt x="1099" y="1559"/>
                  </a:lnTo>
                  <a:lnTo>
                    <a:pt x="1114" y="1554"/>
                  </a:lnTo>
                  <a:lnTo>
                    <a:pt x="1129" y="1547"/>
                  </a:lnTo>
                  <a:lnTo>
                    <a:pt x="1143" y="1538"/>
                  </a:lnTo>
                  <a:lnTo>
                    <a:pt x="1157" y="1529"/>
                  </a:lnTo>
                  <a:lnTo>
                    <a:pt x="1170" y="1517"/>
                  </a:lnTo>
                  <a:lnTo>
                    <a:pt x="1181" y="1504"/>
                  </a:lnTo>
                  <a:lnTo>
                    <a:pt x="1190" y="1491"/>
                  </a:lnTo>
                  <a:lnTo>
                    <a:pt x="1199" y="1477"/>
                  </a:lnTo>
                  <a:lnTo>
                    <a:pt x="1206" y="1462"/>
                  </a:lnTo>
                  <a:lnTo>
                    <a:pt x="1212" y="1446"/>
                  </a:lnTo>
                  <a:lnTo>
                    <a:pt x="1217" y="1430"/>
                  </a:lnTo>
                  <a:lnTo>
                    <a:pt x="1219" y="1412"/>
                  </a:lnTo>
                  <a:lnTo>
                    <a:pt x="1220" y="1395"/>
                  </a:lnTo>
                  <a:lnTo>
                    <a:pt x="1220" y="1087"/>
                  </a:lnTo>
                  <a:lnTo>
                    <a:pt x="1220" y="173"/>
                  </a:lnTo>
                  <a:lnTo>
                    <a:pt x="1220" y="173"/>
                  </a:lnTo>
                  <a:lnTo>
                    <a:pt x="1219" y="156"/>
                  </a:lnTo>
                  <a:lnTo>
                    <a:pt x="1217" y="138"/>
                  </a:lnTo>
                  <a:lnTo>
                    <a:pt x="1212" y="122"/>
                  </a:lnTo>
                  <a:lnTo>
                    <a:pt x="1206" y="105"/>
                  </a:lnTo>
                  <a:lnTo>
                    <a:pt x="1199" y="91"/>
                  </a:lnTo>
                  <a:lnTo>
                    <a:pt x="1190" y="77"/>
                  </a:lnTo>
                  <a:lnTo>
                    <a:pt x="1181" y="62"/>
                  </a:lnTo>
                  <a:lnTo>
                    <a:pt x="1170" y="50"/>
                  </a:lnTo>
                  <a:lnTo>
                    <a:pt x="1157" y="39"/>
                  </a:lnTo>
                  <a:lnTo>
                    <a:pt x="1143" y="30"/>
                  </a:lnTo>
                  <a:lnTo>
                    <a:pt x="1129" y="21"/>
                  </a:lnTo>
                  <a:lnTo>
                    <a:pt x="1114" y="13"/>
                  </a:lnTo>
                  <a:lnTo>
                    <a:pt x="1099" y="8"/>
                  </a:lnTo>
                  <a:lnTo>
                    <a:pt x="1082" y="3"/>
                  </a:lnTo>
                  <a:lnTo>
                    <a:pt x="1065" y="1"/>
                  </a:lnTo>
                  <a:lnTo>
                    <a:pt x="1047" y="0"/>
                  </a:lnTo>
                  <a:lnTo>
                    <a:pt x="1047" y="0"/>
                  </a:lnTo>
                  <a:close/>
                  <a:moveTo>
                    <a:pt x="1047" y="1455"/>
                  </a:moveTo>
                  <a:lnTo>
                    <a:pt x="173" y="1455"/>
                  </a:lnTo>
                  <a:lnTo>
                    <a:pt x="173" y="1455"/>
                  </a:lnTo>
                  <a:lnTo>
                    <a:pt x="161" y="1454"/>
                  </a:lnTo>
                  <a:lnTo>
                    <a:pt x="149" y="1451"/>
                  </a:lnTo>
                  <a:lnTo>
                    <a:pt x="139" y="1445"/>
                  </a:lnTo>
                  <a:lnTo>
                    <a:pt x="130" y="1438"/>
                  </a:lnTo>
                  <a:lnTo>
                    <a:pt x="123" y="1429"/>
                  </a:lnTo>
                  <a:lnTo>
                    <a:pt x="117" y="1418"/>
                  </a:lnTo>
                  <a:lnTo>
                    <a:pt x="114" y="1407"/>
                  </a:lnTo>
                  <a:lnTo>
                    <a:pt x="113" y="1395"/>
                  </a:lnTo>
                  <a:lnTo>
                    <a:pt x="113" y="173"/>
                  </a:lnTo>
                  <a:lnTo>
                    <a:pt x="113" y="173"/>
                  </a:lnTo>
                  <a:lnTo>
                    <a:pt x="114" y="161"/>
                  </a:lnTo>
                  <a:lnTo>
                    <a:pt x="117" y="149"/>
                  </a:lnTo>
                  <a:lnTo>
                    <a:pt x="123" y="139"/>
                  </a:lnTo>
                  <a:lnTo>
                    <a:pt x="130" y="130"/>
                  </a:lnTo>
                  <a:lnTo>
                    <a:pt x="139" y="123"/>
                  </a:lnTo>
                  <a:lnTo>
                    <a:pt x="149" y="117"/>
                  </a:lnTo>
                  <a:lnTo>
                    <a:pt x="161" y="114"/>
                  </a:lnTo>
                  <a:lnTo>
                    <a:pt x="173" y="112"/>
                  </a:lnTo>
                  <a:lnTo>
                    <a:pt x="1047" y="112"/>
                  </a:lnTo>
                  <a:lnTo>
                    <a:pt x="1047" y="112"/>
                  </a:lnTo>
                  <a:lnTo>
                    <a:pt x="1059" y="114"/>
                  </a:lnTo>
                  <a:lnTo>
                    <a:pt x="1071" y="117"/>
                  </a:lnTo>
                  <a:lnTo>
                    <a:pt x="1081" y="123"/>
                  </a:lnTo>
                  <a:lnTo>
                    <a:pt x="1090" y="130"/>
                  </a:lnTo>
                  <a:lnTo>
                    <a:pt x="1097" y="139"/>
                  </a:lnTo>
                  <a:lnTo>
                    <a:pt x="1103" y="149"/>
                  </a:lnTo>
                  <a:lnTo>
                    <a:pt x="1106" y="161"/>
                  </a:lnTo>
                  <a:lnTo>
                    <a:pt x="1107" y="173"/>
                  </a:lnTo>
                  <a:lnTo>
                    <a:pt x="1107" y="1395"/>
                  </a:lnTo>
                  <a:lnTo>
                    <a:pt x="1107" y="1395"/>
                  </a:lnTo>
                  <a:lnTo>
                    <a:pt x="1106" y="1407"/>
                  </a:lnTo>
                  <a:lnTo>
                    <a:pt x="1103" y="1418"/>
                  </a:lnTo>
                  <a:lnTo>
                    <a:pt x="1097" y="1429"/>
                  </a:lnTo>
                  <a:lnTo>
                    <a:pt x="1090" y="1438"/>
                  </a:lnTo>
                  <a:lnTo>
                    <a:pt x="1081" y="1445"/>
                  </a:lnTo>
                  <a:lnTo>
                    <a:pt x="1071" y="1451"/>
                  </a:lnTo>
                  <a:lnTo>
                    <a:pt x="1059" y="1454"/>
                  </a:lnTo>
                  <a:lnTo>
                    <a:pt x="1047" y="1455"/>
                  </a:lnTo>
                  <a:lnTo>
                    <a:pt x="1047" y="14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8" name="Freeform 27"/>
            <p:cNvSpPr>
              <a:spLocks/>
            </p:cNvSpPr>
            <p:nvPr userDrawn="1"/>
          </p:nvSpPr>
          <p:spPr bwMode="auto">
            <a:xfrm>
              <a:off x="143" y="359"/>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3 h 83"/>
                <a:gd name="T14" fmla="*/ 6 w 665"/>
                <a:gd name="T15" fmla="*/ 18 h 83"/>
                <a:gd name="T16" fmla="*/ 3 w 665"/>
                <a:gd name="T17" fmla="*/ 26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6 h 83"/>
                <a:gd name="T66" fmla="*/ 658 w 665"/>
                <a:gd name="T67" fmla="*/ 18 h 83"/>
                <a:gd name="T68" fmla="*/ 653 w 665"/>
                <a:gd name="T69" fmla="*/ 13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3"/>
                  </a:lnTo>
                  <a:lnTo>
                    <a:pt x="6" y="18"/>
                  </a:lnTo>
                  <a:lnTo>
                    <a:pt x="3" y="26"/>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6"/>
                  </a:lnTo>
                  <a:lnTo>
                    <a:pt x="658" y="18"/>
                  </a:lnTo>
                  <a:lnTo>
                    <a:pt x="653" y="13"/>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9" name="Freeform 7"/>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0" name="Freeform 8"/>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1" name="Freeform 9"/>
            <p:cNvSpPr>
              <a:spLocks/>
            </p:cNvSpPr>
            <p:nvPr userDrawn="1"/>
          </p:nvSpPr>
          <p:spPr bwMode="auto">
            <a:xfrm>
              <a:off x="143" y="298"/>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0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0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0"/>
                  </a:lnTo>
                  <a:lnTo>
                    <a:pt x="17" y="76"/>
                  </a:lnTo>
                  <a:lnTo>
                    <a:pt x="25" y="79"/>
                  </a:lnTo>
                  <a:lnTo>
                    <a:pt x="32" y="81"/>
                  </a:lnTo>
                  <a:lnTo>
                    <a:pt x="40" y="83"/>
                  </a:lnTo>
                  <a:lnTo>
                    <a:pt x="623" y="83"/>
                  </a:lnTo>
                  <a:lnTo>
                    <a:pt x="623" y="83"/>
                  </a:lnTo>
                  <a:lnTo>
                    <a:pt x="632" y="81"/>
                  </a:lnTo>
                  <a:lnTo>
                    <a:pt x="640" y="79"/>
                  </a:lnTo>
                  <a:lnTo>
                    <a:pt x="647" y="76"/>
                  </a:lnTo>
                  <a:lnTo>
                    <a:pt x="653" y="70"/>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2" name="Freeform 10"/>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3" name="Freeform 11"/>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4" name="Freeform 12"/>
            <p:cNvSpPr>
              <a:spLocks/>
            </p:cNvSpPr>
            <p:nvPr userDrawn="1"/>
          </p:nvSpPr>
          <p:spPr bwMode="auto">
            <a:xfrm>
              <a:off x="143" y="237"/>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8 h 83"/>
                <a:gd name="T12" fmla="*/ 12 w 665"/>
                <a:gd name="T13" fmla="*/ 12 h 83"/>
                <a:gd name="T14" fmla="*/ 6 w 665"/>
                <a:gd name="T15" fmla="*/ 19 h 83"/>
                <a:gd name="T16" fmla="*/ 3 w 665"/>
                <a:gd name="T17" fmla="*/ 25 h 83"/>
                <a:gd name="T18" fmla="*/ 1 w 665"/>
                <a:gd name="T19" fmla="*/ 33 h 83"/>
                <a:gd name="T20" fmla="*/ 0 w 665"/>
                <a:gd name="T21" fmla="*/ 42 h 83"/>
                <a:gd name="T22" fmla="*/ 0 w 665"/>
                <a:gd name="T23" fmla="*/ 42 h 83"/>
                <a:gd name="T24" fmla="*/ 1 w 665"/>
                <a:gd name="T25" fmla="*/ 49 h 83"/>
                <a:gd name="T26" fmla="*/ 3 w 665"/>
                <a:gd name="T27" fmla="*/ 58 h 83"/>
                <a:gd name="T28" fmla="*/ 6 w 665"/>
                <a:gd name="T29" fmla="*/ 65 h 83"/>
                <a:gd name="T30" fmla="*/ 12 w 665"/>
                <a:gd name="T31" fmla="*/ 71 h 83"/>
                <a:gd name="T32" fmla="*/ 17 w 665"/>
                <a:gd name="T33" fmla="*/ 76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6 h 83"/>
                <a:gd name="T50" fmla="*/ 653 w 665"/>
                <a:gd name="T51" fmla="*/ 71 h 83"/>
                <a:gd name="T52" fmla="*/ 658 w 665"/>
                <a:gd name="T53" fmla="*/ 65 h 83"/>
                <a:gd name="T54" fmla="*/ 662 w 665"/>
                <a:gd name="T55" fmla="*/ 58 h 83"/>
                <a:gd name="T56" fmla="*/ 664 w 665"/>
                <a:gd name="T57" fmla="*/ 49 h 83"/>
                <a:gd name="T58" fmla="*/ 665 w 665"/>
                <a:gd name="T59" fmla="*/ 42 h 83"/>
                <a:gd name="T60" fmla="*/ 665 w 665"/>
                <a:gd name="T61" fmla="*/ 42 h 83"/>
                <a:gd name="T62" fmla="*/ 664 w 665"/>
                <a:gd name="T63" fmla="*/ 33 h 83"/>
                <a:gd name="T64" fmla="*/ 662 w 665"/>
                <a:gd name="T65" fmla="*/ 25 h 83"/>
                <a:gd name="T66" fmla="*/ 658 w 665"/>
                <a:gd name="T67" fmla="*/ 19 h 83"/>
                <a:gd name="T68" fmla="*/ 653 w 665"/>
                <a:gd name="T69" fmla="*/ 12 h 83"/>
                <a:gd name="T70" fmla="*/ 647 w 665"/>
                <a:gd name="T71" fmla="*/ 8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8"/>
                  </a:lnTo>
                  <a:lnTo>
                    <a:pt x="12" y="12"/>
                  </a:lnTo>
                  <a:lnTo>
                    <a:pt x="6" y="19"/>
                  </a:lnTo>
                  <a:lnTo>
                    <a:pt x="3" y="25"/>
                  </a:lnTo>
                  <a:lnTo>
                    <a:pt x="1" y="33"/>
                  </a:lnTo>
                  <a:lnTo>
                    <a:pt x="0" y="42"/>
                  </a:lnTo>
                  <a:lnTo>
                    <a:pt x="0" y="42"/>
                  </a:lnTo>
                  <a:lnTo>
                    <a:pt x="1" y="49"/>
                  </a:lnTo>
                  <a:lnTo>
                    <a:pt x="3" y="58"/>
                  </a:lnTo>
                  <a:lnTo>
                    <a:pt x="6" y="65"/>
                  </a:lnTo>
                  <a:lnTo>
                    <a:pt x="12" y="71"/>
                  </a:lnTo>
                  <a:lnTo>
                    <a:pt x="17" y="76"/>
                  </a:lnTo>
                  <a:lnTo>
                    <a:pt x="25" y="80"/>
                  </a:lnTo>
                  <a:lnTo>
                    <a:pt x="32" y="82"/>
                  </a:lnTo>
                  <a:lnTo>
                    <a:pt x="40" y="83"/>
                  </a:lnTo>
                  <a:lnTo>
                    <a:pt x="623" y="83"/>
                  </a:lnTo>
                  <a:lnTo>
                    <a:pt x="623" y="83"/>
                  </a:lnTo>
                  <a:lnTo>
                    <a:pt x="632" y="82"/>
                  </a:lnTo>
                  <a:lnTo>
                    <a:pt x="640" y="80"/>
                  </a:lnTo>
                  <a:lnTo>
                    <a:pt x="647" y="76"/>
                  </a:lnTo>
                  <a:lnTo>
                    <a:pt x="653" y="71"/>
                  </a:lnTo>
                  <a:lnTo>
                    <a:pt x="658" y="65"/>
                  </a:lnTo>
                  <a:lnTo>
                    <a:pt x="662" y="58"/>
                  </a:lnTo>
                  <a:lnTo>
                    <a:pt x="664" y="49"/>
                  </a:lnTo>
                  <a:lnTo>
                    <a:pt x="665" y="42"/>
                  </a:lnTo>
                  <a:lnTo>
                    <a:pt x="665" y="42"/>
                  </a:lnTo>
                  <a:lnTo>
                    <a:pt x="664" y="33"/>
                  </a:lnTo>
                  <a:lnTo>
                    <a:pt x="662" y="25"/>
                  </a:lnTo>
                  <a:lnTo>
                    <a:pt x="658" y="19"/>
                  </a:lnTo>
                  <a:lnTo>
                    <a:pt x="653" y="12"/>
                  </a:lnTo>
                  <a:lnTo>
                    <a:pt x="647" y="8"/>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5" name="Freeform 15"/>
            <p:cNvSpPr>
              <a:spLocks/>
            </p:cNvSpPr>
            <p:nvPr userDrawn="1"/>
          </p:nvSpPr>
          <p:spPr bwMode="auto">
            <a:xfrm>
              <a:off x="143" y="176"/>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2 h 83"/>
                <a:gd name="T14" fmla="*/ 6 w 665"/>
                <a:gd name="T15" fmla="*/ 18 h 83"/>
                <a:gd name="T16" fmla="*/ 3 w 665"/>
                <a:gd name="T17" fmla="*/ 25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5 h 83"/>
                <a:gd name="T66" fmla="*/ 658 w 665"/>
                <a:gd name="T67" fmla="*/ 18 h 83"/>
                <a:gd name="T68" fmla="*/ 653 w 665"/>
                <a:gd name="T69" fmla="*/ 12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2"/>
                  </a:lnTo>
                  <a:lnTo>
                    <a:pt x="6" y="18"/>
                  </a:lnTo>
                  <a:lnTo>
                    <a:pt x="3" y="25"/>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5"/>
                  </a:lnTo>
                  <a:lnTo>
                    <a:pt x="658" y="18"/>
                  </a:lnTo>
                  <a:lnTo>
                    <a:pt x="653" y="12"/>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6" name="Freeform 16"/>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7" name="Freeform 17"/>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8" name="Freeform 18"/>
            <p:cNvSpPr>
              <a:spLocks/>
            </p:cNvSpPr>
            <p:nvPr userDrawn="1"/>
          </p:nvSpPr>
          <p:spPr bwMode="auto">
            <a:xfrm>
              <a:off x="143" y="115"/>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1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1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1"/>
                  </a:lnTo>
                  <a:lnTo>
                    <a:pt x="17" y="76"/>
                  </a:lnTo>
                  <a:lnTo>
                    <a:pt x="25" y="79"/>
                  </a:lnTo>
                  <a:lnTo>
                    <a:pt x="32" y="81"/>
                  </a:lnTo>
                  <a:lnTo>
                    <a:pt x="40" y="83"/>
                  </a:lnTo>
                  <a:lnTo>
                    <a:pt x="623" y="83"/>
                  </a:lnTo>
                  <a:lnTo>
                    <a:pt x="623" y="83"/>
                  </a:lnTo>
                  <a:lnTo>
                    <a:pt x="632" y="81"/>
                  </a:lnTo>
                  <a:lnTo>
                    <a:pt x="640" y="79"/>
                  </a:lnTo>
                  <a:lnTo>
                    <a:pt x="647" y="76"/>
                  </a:lnTo>
                  <a:lnTo>
                    <a:pt x="653" y="71"/>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39" name="Freeform 19"/>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40" name="Freeform 20"/>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Tree>
    <p:custDataLst>
      <p:tags r:id="rId1"/>
    </p:custDataLst>
    <p:extLst>
      <p:ext uri="{BB962C8B-B14F-4D97-AF65-F5344CB8AC3E}">
        <p14:creationId xmlns:p14="http://schemas.microsoft.com/office/powerpoint/2010/main" val="9131971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mmary/Review">
    <p:spTree>
      <p:nvGrpSpPr>
        <p:cNvPr id="1" name=""/>
        <p:cNvGrpSpPr/>
        <p:nvPr/>
      </p:nvGrpSpPr>
      <p:grpSpPr>
        <a:xfrm>
          <a:off x="0" y="0"/>
          <a:ext cx="0" cy="0"/>
          <a:chOff x="0" y="0"/>
          <a:chExt cx="0" cy="0"/>
        </a:xfrm>
      </p:grpSpPr>
      <p:sp>
        <p:nvSpPr>
          <p:cNvPr id="8" name="Content Placeholder 2"/>
          <p:cNvSpPr>
            <a:spLocks noGrp="1"/>
          </p:cNvSpPr>
          <p:nvPr>
            <p:ph idx="1"/>
          </p:nvPr>
        </p:nvSpPr>
        <p:spPr>
          <a:xfrm>
            <a:off x="128595"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7" name="Title 6"/>
          <p:cNvSpPr>
            <a:spLocks noGrp="1"/>
          </p:cNvSpPr>
          <p:nvPr>
            <p:ph type="title"/>
          </p:nvPr>
        </p:nvSpPr>
        <p:spPr/>
        <p:txBody>
          <a:bodyPr/>
          <a:lstStyle/>
          <a:p>
            <a:r>
              <a:rPr lang="en-US"/>
              <a:t>Click to edit Master title style</a:t>
            </a:r>
          </a:p>
        </p:txBody>
      </p:sp>
      <p:sp>
        <p:nvSpPr>
          <p:cNvPr id="13" name="Slide Number Placeholder 1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grpSp>
        <p:nvGrpSpPr>
          <p:cNvPr id="14" name="Group 4"/>
          <p:cNvGrpSpPr>
            <a:grpSpLocks noChangeAspect="1"/>
          </p:cNvGrpSpPr>
          <p:nvPr userDrawn="1"/>
        </p:nvGrpSpPr>
        <p:grpSpPr bwMode="auto">
          <a:xfrm>
            <a:off x="143363" y="173147"/>
            <a:ext cx="417354" cy="416244"/>
            <a:chOff x="32" y="51"/>
            <a:chExt cx="376" cy="375"/>
          </a:xfrm>
        </p:grpSpPr>
        <p:sp>
          <p:nvSpPr>
            <p:cNvPr id="15" name="AutoShape 3"/>
            <p:cNvSpPr>
              <a:spLocks noChangeAspect="1" noChangeArrowheads="1" noTextEdit="1"/>
            </p:cNvSpPr>
            <p:nvPr userDrawn="1"/>
          </p:nvSpPr>
          <p:spPr bwMode="auto">
            <a:xfrm>
              <a:off x="32" y="51"/>
              <a:ext cx="37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6" name="Freeform 5"/>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7" name="Freeform 6"/>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8" name="Freeform 7"/>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Freeform 8"/>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9"/>
            <p:cNvSpPr>
              <a:spLocks noEditPoints="1"/>
            </p:cNvSpPr>
            <p:nvPr userDrawn="1"/>
          </p:nvSpPr>
          <p:spPr bwMode="auto">
            <a:xfrm>
              <a:off x="32" y="51"/>
              <a:ext cx="376" cy="375"/>
            </a:xfrm>
            <a:custGeom>
              <a:avLst/>
              <a:gdLst>
                <a:gd name="T0" fmla="*/ 381 w 1504"/>
                <a:gd name="T1" fmla="*/ 1043 h 1500"/>
                <a:gd name="T2" fmla="*/ 307 w 1504"/>
                <a:gd name="T3" fmla="*/ 935 h 1500"/>
                <a:gd name="T4" fmla="*/ 269 w 1504"/>
                <a:gd name="T5" fmla="*/ 811 h 1500"/>
                <a:gd name="T6" fmla="*/ 269 w 1504"/>
                <a:gd name="T7" fmla="*/ 685 h 1500"/>
                <a:gd name="T8" fmla="*/ 290 w 1504"/>
                <a:gd name="T9" fmla="*/ 604 h 1500"/>
                <a:gd name="T10" fmla="*/ 389 w 1504"/>
                <a:gd name="T11" fmla="*/ 449 h 1500"/>
                <a:gd name="T12" fmla="*/ 572 w 1504"/>
                <a:gd name="T13" fmla="*/ 332 h 1500"/>
                <a:gd name="T14" fmla="*/ 648 w 1504"/>
                <a:gd name="T15" fmla="*/ 256 h 1500"/>
                <a:gd name="T16" fmla="*/ 634 w 1504"/>
                <a:gd name="T17" fmla="*/ 152 h 1500"/>
                <a:gd name="T18" fmla="*/ 527 w 1504"/>
                <a:gd name="T19" fmla="*/ 96 h 1500"/>
                <a:gd name="T20" fmla="*/ 307 w 1504"/>
                <a:gd name="T21" fmla="*/ 190 h 1500"/>
                <a:gd name="T22" fmla="*/ 94 w 1504"/>
                <a:gd name="T23" fmla="*/ 414 h 1500"/>
                <a:gd name="T24" fmla="*/ 39 w 1504"/>
                <a:gd name="T25" fmla="*/ 530 h 1500"/>
                <a:gd name="T26" fmla="*/ 7 w 1504"/>
                <a:gd name="T27" fmla="*/ 663 h 1500"/>
                <a:gd name="T28" fmla="*/ 3 w 1504"/>
                <a:gd name="T29" fmla="*/ 812 h 1500"/>
                <a:gd name="T30" fmla="*/ 31 w 1504"/>
                <a:gd name="T31" fmla="*/ 947 h 1500"/>
                <a:gd name="T32" fmla="*/ 87 w 1504"/>
                <a:gd name="T33" fmla="*/ 1074 h 1500"/>
                <a:gd name="T34" fmla="*/ 279 w 1504"/>
                <a:gd name="T35" fmla="*/ 1290 h 1500"/>
                <a:gd name="T36" fmla="*/ 128 w 1504"/>
                <a:gd name="T37" fmla="*/ 1470 h 1500"/>
                <a:gd name="T38" fmla="*/ 542 w 1504"/>
                <a:gd name="T39" fmla="*/ 1500 h 1500"/>
                <a:gd name="T40" fmla="*/ 670 w 1504"/>
                <a:gd name="T41" fmla="*/ 1437 h 1500"/>
                <a:gd name="T42" fmla="*/ 694 w 1504"/>
                <a:gd name="T43" fmla="*/ 1019 h 1500"/>
                <a:gd name="T44" fmla="*/ 630 w 1504"/>
                <a:gd name="T45" fmla="*/ 976 h 1500"/>
                <a:gd name="T46" fmla="*/ 1501 w 1504"/>
                <a:gd name="T47" fmla="*/ 688 h 1500"/>
                <a:gd name="T48" fmla="*/ 1472 w 1504"/>
                <a:gd name="T49" fmla="*/ 548 h 1500"/>
                <a:gd name="T50" fmla="*/ 1415 w 1504"/>
                <a:gd name="T51" fmla="*/ 422 h 1500"/>
                <a:gd name="T52" fmla="*/ 1343 w 1504"/>
                <a:gd name="T53" fmla="*/ 102 h 1500"/>
                <a:gd name="T54" fmla="*/ 1366 w 1504"/>
                <a:gd name="T55" fmla="*/ 18 h 1500"/>
                <a:gd name="T56" fmla="*/ 930 w 1504"/>
                <a:gd name="T57" fmla="*/ 3 h 1500"/>
                <a:gd name="T58" fmla="*/ 818 w 1504"/>
                <a:gd name="T59" fmla="*/ 89 h 1500"/>
                <a:gd name="T60" fmla="*/ 815 w 1504"/>
                <a:gd name="T61" fmla="*/ 502 h 1500"/>
                <a:gd name="T62" fmla="*/ 894 w 1504"/>
                <a:gd name="T63" fmla="*/ 514 h 1500"/>
                <a:gd name="T64" fmla="*/ 1123 w 1504"/>
                <a:gd name="T65" fmla="*/ 458 h 1500"/>
                <a:gd name="T66" fmla="*/ 1187 w 1504"/>
                <a:gd name="T67" fmla="*/ 546 h 1500"/>
                <a:gd name="T68" fmla="*/ 1233 w 1504"/>
                <a:gd name="T69" fmla="*/ 675 h 1500"/>
                <a:gd name="T70" fmla="*/ 1237 w 1504"/>
                <a:gd name="T71" fmla="*/ 795 h 1500"/>
                <a:gd name="T72" fmla="*/ 1213 w 1504"/>
                <a:gd name="T73" fmla="*/ 896 h 1500"/>
                <a:gd name="T74" fmla="*/ 1115 w 1504"/>
                <a:gd name="T75" fmla="*/ 1053 h 1500"/>
                <a:gd name="T76" fmla="*/ 932 w 1504"/>
                <a:gd name="T77" fmla="*/ 1168 h 1500"/>
                <a:gd name="T78" fmla="*/ 856 w 1504"/>
                <a:gd name="T79" fmla="*/ 1244 h 1500"/>
                <a:gd name="T80" fmla="*/ 870 w 1504"/>
                <a:gd name="T81" fmla="*/ 1348 h 1500"/>
                <a:gd name="T82" fmla="*/ 977 w 1504"/>
                <a:gd name="T83" fmla="*/ 1404 h 1500"/>
                <a:gd name="T84" fmla="*/ 1197 w 1504"/>
                <a:gd name="T85" fmla="*/ 1310 h 1500"/>
                <a:gd name="T86" fmla="*/ 1410 w 1504"/>
                <a:gd name="T87" fmla="*/ 1086 h 1500"/>
                <a:gd name="T88" fmla="*/ 1466 w 1504"/>
                <a:gd name="T89" fmla="*/ 969 h 1500"/>
                <a:gd name="T90" fmla="*/ 1497 w 1504"/>
                <a:gd name="T91" fmla="*/ 834 h 1500"/>
                <a:gd name="T92" fmla="*/ 301 w 1504"/>
                <a:gd name="T93" fmla="*/ 290 h 1500"/>
                <a:gd name="T94" fmla="*/ 524 w 1504"/>
                <a:gd name="T95" fmla="*/ 170 h 1500"/>
                <a:gd name="T96" fmla="*/ 575 w 1504"/>
                <a:gd name="T97" fmla="*/ 229 h 1500"/>
                <a:gd name="T98" fmla="*/ 440 w 1504"/>
                <a:gd name="T99" fmla="*/ 313 h 1500"/>
                <a:gd name="T100" fmla="*/ 303 w 1504"/>
                <a:gd name="T101" fmla="*/ 394 h 1500"/>
                <a:gd name="T102" fmla="*/ 263 w 1504"/>
                <a:gd name="T103" fmla="*/ 328 h 1500"/>
                <a:gd name="T104" fmla="*/ 1093 w 1504"/>
                <a:gd name="T105" fmla="*/ 1286 h 1500"/>
                <a:gd name="T106" fmla="*/ 943 w 1504"/>
                <a:gd name="T107" fmla="*/ 1316 h 1500"/>
                <a:gd name="T108" fmla="*/ 952 w 1504"/>
                <a:gd name="T109" fmla="*/ 1241 h 1500"/>
                <a:gd name="T110" fmla="*/ 1154 w 1504"/>
                <a:gd name="T111" fmla="*/ 1119 h 1500"/>
                <a:gd name="T112" fmla="*/ 1229 w 1504"/>
                <a:gd name="T113" fmla="*/ 11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4" h="1500">
                  <a:moveTo>
                    <a:pt x="588" y="1004"/>
                  </a:moveTo>
                  <a:lnTo>
                    <a:pt x="467" y="1115"/>
                  </a:lnTo>
                  <a:lnTo>
                    <a:pt x="467" y="1115"/>
                  </a:lnTo>
                  <a:lnTo>
                    <a:pt x="450" y="1103"/>
                  </a:lnTo>
                  <a:lnTo>
                    <a:pt x="432" y="1090"/>
                  </a:lnTo>
                  <a:lnTo>
                    <a:pt x="417" y="1077"/>
                  </a:lnTo>
                  <a:lnTo>
                    <a:pt x="400" y="1062"/>
                  </a:lnTo>
                  <a:lnTo>
                    <a:pt x="400" y="1062"/>
                  </a:lnTo>
                  <a:lnTo>
                    <a:pt x="381" y="1043"/>
                  </a:lnTo>
                  <a:lnTo>
                    <a:pt x="381" y="1043"/>
                  </a:lnTo>
                  <a:lnTo>
                    <a:pt x="370" y="1030"/>
                  </a:lnTo>
                  <a:lnTo>
                    <a:pt x="359" y="1016"/>
                  </a:lnTo>
                  <a:lnTo>
                    <a:pt x="359" y="1016"/>
                  </a:lnTo>
                  <a:lnTo>
                    <a:pt x="341" y="993"/>
                  </a:lnTo>
                  <a:lnTo>
                    <a:pt x="341" y="993"/>
                  </a:lnTo>
                  <a:lnTo>
                    <a:pt x="328" y="974"/>
                  </a:lnTo>
                  <a:lnTo>
                    <a:pt x="316" y="954"/>
                  </a:lnTo>
                  <a:lnTo>
                    <a:pt x="316" y="954"/>
                  </a:lnTo>
                  <a:lnTo>
                    <a:pt x="307" y="935"/>
                  </a:lnTo>
                  <a:lnTo>
                    <a:pt x="307" y="935"/>
                  </a:lnTo>
                  <a:lnTo>
                    <a:pt x="297" y="914"/>
                  </a:lnTo>
                  <a:lnTo>
                    <a:pt x="289" y="891"/>
                  </a:lnTo>
                  <a:lnTo>
                    <a:pt x="289" y="891"/>
                  </a:lnTo>
                  <a:lnTo>
                    <a:pt x="284" y="882"/>
                  </a:lnTo>
                  <a:lnTo>
                    <a:pt x="284" y="882"/>
                  </a:lnTo>
                  <a:lnTo>
                    <a:pt x="276" y="854"/>
                  </a:lnTo>
                  <a:lnTo>
                    <a:pt x="271" y="826"/>
                  </a:lnTo>
                  <a:lnTo>
                    <a:pt x="271" y="826"/>
                  </a:lnTo>
                  <a:lnTo>
                    <a:pt x="269" y="811"/>
                  </a:lnTo>
                  <a:lnTo>
                    <a:pt x="269" y="811"/>
                  </a:lnTo>
                  <a:lnTo>
                    <a:pt x="264" y="780"/>
                  </a:lnTo>
                  <a:lnTo>
                    <a:pt x="263" y="766"/>
                  </a:lnTo>
                  <a:lnTo>
                    <a:pt x="263" y="751"/>
                  </a:lnTo>
                  <a:lnTo>
                    <a:pt x="263" y="751"/>
                  </a:lnTo>
                  <a:lnTo>
                    <a:pt x="263" y="748"/>
                  </a:lnTo>
                  <a:lnTo>
                    <a:pt x="263" y="748"/>
                  </a:lnTo>
                  <a:lnTo>
                    <a:pt x="264" y="726"/>
                  </a:lnTo>
                  <a:lnTo>
                    <a:pt x="265" y="705"/>
                  </a:lnTo>
                  <a:lnTo>
                    <a:pt x="265" y="705"/>
                  </a:lnTo>
                  <a:lnTo>
                    <a:pt x="269" y="685"/>
                  </a:lnTo>
                  <a:lnTo>
                    <a:pt x="269" y="685"/>
                  </a:lnTo>
                  <a:lnTo>
                    <a:pt x="273" y="661"/>
                  </a:lnTo>
                  <a:lnTo>
                    <a:pt x="273" y="661"/>
                  </a:lnTo>
                  <a:lnTo>
                    <a:pt x="278" y="643"/>
                  </a:lnTo>
                  <a:lnTo>
                    <a:pt x="278" y="643"/>
                  </a:lnTo>
                  <a:lnTo>
                    <a:pt x="281" y="630"/>
                  </a:lnTo>
                  <a:lnTo>
                    <a:pt x="285" y="616"/>
                  </a:lnTo>
                  <a:lnTo>
                    <a:pt x="285" y="616"/>
                  </a:lnTo>
                  <a:lnTo>
                    <a:pt x="290" y="604"/>
                  </a:lnTo>
                  <a:lnTo>
                    <a:pt x="290" y="604"/>
                  </a:lnTo>
                  <a:lnTo>
                    <a:pt x="296" y="589"/>
                  </a:lnTo>
                  <a:lnTo>
                    <a:pt x="303" y="573"/>
                  </a:lnTo>
                  <a:lnTo>
                    <a:pt x="303" y="573"/>
                  </a:lnTo>
                  <a:lnTo>
                    <a:pt x="313" y="554"/>
                  </a:lnTo>
                  <a:lnTo>
                    <a:pt x="323" y="535"/>
                  </a:lnTo>
                  <a:lnTo>
                    <a:pt x="335" y="516"/>
                  </a:lnTo>
                  <a:lnTo>
                    <a:pt x="347" y="499"/>
                  </a:lnTo>
                  <a:lnTo>
                    <a:pt x="360" y="481"/>
                  </a:lnTo>
                  <a:lnTo>
                    <a:pt x="374" y="464"/>
                  </a:lnTo>
                  <a:lnTo>
                    <a:pt x="389" y="449"/>
                  </a:lnTo>
                  <a:lnTo>
                    <a:pt x="406" y="432"/>
                  </a:lnTo>
                  <a:lnTo>
                    <a:pt x="406" y="432"/>
                  </a:lnTo>
                  <a:lnTo>
                    <a:pt x="425" y="417"/>
                  </a:lnTo>
                  <a:lnTo>
                    <a:pt x="443" y="402"/>
                  </a:lnTo>
                  <a:lnTo>
                    <a:pt x="463" y="387"/>
                  </a:lnTo>
                  <a:lnTo>
                    <a:pt x="483" y="374"/>
                  </a:lnTo>
                  <a:lnTo>
                    <a:pt x="505" y="362"/>
                  </a:lnTo>
                  <a:lnTo>
                    <a:pt x="525" y="351"/>
                  </a:lnTo>
                  <a:lnTo>
                    <a:pt x="549" y="341"/>
                  </a:lnTo>
                  <a:lnTo>
                    <a:pt x="572" y="332"/>
                  </a:lnTo>
                  <a:lnTo>
                    <a:pt x="572" y="332"/>
                  </a:lnTo>
                  <a:lnTo>
                    <a:pt x="584" y="327"/>
                  </a:lnTo>
                  <a:lnTo>
                    <a:pt x="595" y="321"/>
                  </a:lnTo>
                  <a:lnTo>
                    <a:pt x="606" y="314"/>
                  </a:lnTo>
                  <a:lnTo>
                    <a:pt x="615" y="305"/>
                  </a:lnTo>
                  <a:lnTo>
                    <a:pt x="624" y="298"/>
                  </a:lnTo>
                  <a:lnTo>
                    <a:pt x="632" y="288"/>
                  </a:lnTo>
                  <a:lnTo>
                    <a:pt x="638" y="278"/>
                  </a:lnTo>
                  <a:lnTo>
                    <a:pt x="644" y="267"/>
                  </a:lnTo>
                  <a:lnTo>
                    <a:pt x="648" y="256"/>
                  </a:lnTo>
                  <a:lnTo>
                    <a:pt x="652" y="245"/>
                  </a:lnTo>
                  <a:lnTo>
                    <a:pt x="654" y="233"/>
                  </a:lnTo>
                  <a:lnTo>
                    <a:pt x="655" y="222"/>
                  </a:lnTo>
                  <a:lnTo>
                    <a:pt x="655" y="210"/>
                  </a:lnTo>
                  <a:lnTo>
                    <a:pt x="653" y="198"/>
                  </a:lnTo>
                  <a:lnTo>
                    <a:pt x="651" y="186"/>
                  </a:lnTo>
                  <a:lnTo>
                    <a:pt x="646" y="174"/>
                  </a:lnTo>
                  <a:lnTo>
                    <a:pt x="646" y="174"/>
                  </a:lnTo>
                  <a:lnTo>
                    <a:pt x="641" y="163"/>
                  </a:lnTo>
                  <a:lnTo>
                    <a:pt x="634" y="152"/>
                  </a:lnTo>
                  <a:lnTo>
                    <a:pt x="626" y="142"/>
                  </a:lnTo>
                  <a:lnTo>
                    <a:pt x="618" y="133"/>
                  </a:lnTo>
                  <a:lnTo>
                    <a:pt x="608" y="126"/>
                  </a:lnTo>
                  <a:lnTo>
                    <a:pt x="598" y="118"/>
                  </a:lnTo>
                  <a:lnTo>
                    <a:pt x="587" y="112"/>
                  </a:lnTo>
                  <a:lnTo>
                    <a:pt x="576" y="107"/>
                  </a:lnTo>
                  <a:lnTo>
                    <a:pt x="564" y="103"/>
                  </a:lnTo>
                  <a:lnTo>
                    <a:pt x="552" y="100"/>
                  </a:lnTo>
                  <a:lnTo>
                    <a:pt x="539" y="97"/>
                  </a:lnTo>
                  <a:lnTo>
                    <a:pt x="527" y="96"/>
                  </a:lnTo>
                  <a:lnTo>
                    <a:pt x="513" y="97"/>
                  </a:lnTo>
                  <a:lnTo>
                    <a:pt x="500" y="98"/>
                  </a:lnTo>
                  <a:lnTo>
                    <a:pt x="488" y="102"/>
                  </a:lnTo>
                  <a:lnTo>
                    <a:pt x="475" y="105"/>
                  </a:lnTo>
                  <a:lnTo>
                    <a:pt x="475" y="105"/>
                  </a:lnTo>
                  <a:lnTo>
                    <a:pt x="439" y="119"/>
                  </a:lnTo>
                  <a:lnTo>
                    <a:pt x="405" y="135"/>
                  </a:lnTo>
                  <a:lnTo>
                    <a:pt x="371" y="152"/>
                  </a:lnTo>
                  <a:lnTo>
                    <a:pt x="339" y="171"/>
                  </a:lnTo>
                  <a:lnTo>
                    <a:pt x="307" y="190"/>
                  </a:lnTo>
                  <a:lnTo>
                    <a:pt x="276" y="212"/>
                  </a:lnTo>
                  <a:lnTo>
                    <a:pt x="247" y="235"/>
                  </a:lnTo>
                  <a:lnTo>
                    <a:pt x="219" y="260"/>
                  </a:lnTo>
                  <a:lnTo>
                    <a:pt x="219" y="260"/>
                  </a:lnTo>
                  <a:lnTo>
                    <a:pt x="195" y="283"/>
                  </a:lnTo>
                  <a:lnTo>
                    <a:pt x="172" y="309"/>
                  </a:lnTo>
                  <a:lnTo>
                    <a:pt x="150" y="334"/>
                  </a:lnTo>
                  <a:lnTo>
                    <a:pt x="131" y="360"/>
                  </a:lnTo>
                  <a:lnTo>
                    <a:pt x="112" y="386"/>
                  </a:lnTo>
                  <a:lnTo>
                    <a:pt x="94" y="414"/>
                  </a:lnTo>
                  <a:lnTo>
                    <a:pt x="78" y="442"/>
                  </a:lnTo>
                  <a:lnTo>
                    <a:pt x="64" y="470"/>
                  </a:lnTo>
                  <a:lnTo>
                    <a:pt x="64" y="470"/>
                  </a:lnTo>
                  <a:lnTo>
                    <a:pt x="61" y="474"/>
                  </a:lnTo>
                  <a:lnTo>
                    <a:pt x="61" y="474"/>
                  </a:lnTo>
                  <a:lnTo>
                    <a:pt x="60" y="476"/>
                  </a:lnTo>
                  <a:lnTo>
                    <a:pt x="60" y="476"/>
                  </a:lnTo>
                  <a:lnTo>
                    <a:pt x="49" y="502"/>
                  </a:lnTo>
                  <a:lnTo>
                    <a:pt x="39" y="530"/>
                  </a:lnTo>
                  <a:lnTo>
                    <a:pt x="39" y="530"/>
                  </a:lnTo>
                  <a:lnTo>
                    <a:pt x="34" y="543"/>
                  </a:lnTo>
                  <a:lnTo>
                    <a:pt x="34" y="543"/>
                  </a:lnTo>
                  <a:lnTo>
                    <a:pt x="26" y="568"/>
                  </a:lnTo>
                  <a:lnTo>
                    <a:pt x="20" y="594"/>
                  </a:lnTo>
                  <a:lnTo>
                    <a:pt x="20" y="594"/>
                  </a:lnTo>
                  <a:lnTo>
                    <a:pt x="15" y="611"/>
                  </a:lnTo>
                  <a:lnTo>
                    <a:pt x="15" y="611"/>
                  </a:lnTo>
                  <a:lnTo>
                    <a:pt x="10" y="637"/>
                  </a:lnTo>
                  <a:lnTo>
                    <a:pt x="7" y="663"/>
                  </a:lnTo>
                  <a:lnTo>
                    <a:pt x="7" y="663"/>
                  </a:lnTo>
                  <a:lnTo>
                    <a:pt x="3" y="679"/>
                  </a:lnTo>
                  <a:lnTo>
                    <a:pt x="3" y="679"/>
                  </a:lnTo>
                  <a:lnTo>
                    <a:pt x="1" y="714"/>
                  </a:lnTo>
                  <a:lnTo>
                    <a:pt x="0" y="751"/>
                  </a:lnTo>
                  <a:lnTo>
                    <a:pt x="0" y="751"/>
                  </a:lnTo>
                  <a:lnTo>
                    <a:pt x="0" y="755"/>
                  </a:lnTo>
                  <a:lnTo>
                    <a:pt x="0" y="755"/>
                  </a:lnTo>
                  <a:lnTo>
                    <a:pt x="1" y="783"/>
                  </a:lnTo>
                  <a:lnTo>
                    <a:pt x="3" y="812"/>
                  </a:lnTo>
                  <a:lnTo>
                    <a:pt x="3" y="812"/>
                  </a:lnTo>
                  <a:lnTo>
                    <a:pt x="5" y="832"/>
                  </a:lnTo>
                  <a:lnTo>
                    <a:pt x="5" y="832"/>
                  </a:lnTo>
                  <a:lnTo>
                    <a:pt x="9" y="853"/>
                  </a:lnTo>
                  <a:lnTo>
                    <a:pt x="12" y="875"/>
                  </a:lnTo>
                  <a:lnTo>
                    <a:pt x="12" y="875"/>
                  </a:lnTo>
                  <a:lnTo>
                    <a:pt x="16" y="894"/>
                  </a:lnTo>
                  <a:lnTo>
                    <a:pt x="16" y="894"/>
                  </a:lnTo>
                  <a:lnTo>
                    <a:pt x="23" y="921"/>
                  </a:lnTo>
                  <a:lnTo>
                    <a:pt x="31" y="947"/>
                  </a:lnTo>
                  <a:lnTo>
                    <a:pt x="31" y="947"/>
                  </a:lnTo>
                  <a:lnTo>
                    <a:pt x="32" y="953"/>
                  </a:lnTo>
                  <a:lnTo>
                    <a:pt x="32" y="953"/>
                  </a:lnTo>
                  <a:lnTo>
                    <a:pt x="43" y="984"/>
                  </a:lnTo>
                  <a:lnTo>
                    <a:pt x="56" y="1013"/>
                  </a:lnTo>
                  <a:lnTo>
                    <a:pt x="56" y="1013"/>
                  </a:lnTo>
                  <a:lnTo>
                    <a:pt x="58" y="1020"/>
                  </a:lnTo>
                  <a:lnTo>
                    <a:pt x="58" y="1020"/>
                  </a:lnTo>
                  <a:lnTo>
                    <a:pt x="71" y="1047"/>
                  </a:lnTo>
                  <a:lnTo>
                    <a:pt x="87" y="1074"/>
                  </a:lnTo>
                  <a:lnTo>
                    <a:pt x="87" y="1074"/>
                  </a:lnTo>
                  <a:lnTo>
                    <a:pt x="89" y="1078"/>
                  </a:lnTo>
                  <a:lnTo>
                    <a:pt x="89" y="1078"/>
                  </a:lnTo>
                  <a:lnTo>
                    <a:pt x="108" y="1108"/>
                  </a:lnTo>
                  <a:lnTo>
                    <a:pt x="127" y="1137"/>
                  </a:lnTo>
                  <a:lnTo>
                    <a:pt x="148" y="1165"/>
                  </a:lnTo>
                  <a:lnTo>
                    <a:pt x="171" y="1193"/>
                  </a:lnTo>
                  <a:lnTo>
                    <a:pt x="196" y="1219"/>
                  </a:lnTo>
                  <a:lnTo>
                    <a:pt x="222" y="1243"/>
                  </a:lnTo>
                  <a:lnTo>
                    <a:pt x="249" y="1267"/>
                  </a:lnTo>
                  <a:lnTo>
                    <a:pt x="279" y="1290"/>
                  </a:lnTo>
                  <a:lnTo>
                    <a:pt x="160" y="1398"/>
                  </a:lnTo>
                  <a:lnTo>
                    <a:pt x="160" y="1398"/>
                  </a:lnTo>
                  <a:lnTo>
                    <a:pt x="150" y="1409"/>
                  </a:lnTo>
                  <a:lnTo>
                    <a:pt x="142" y="1419"/>
                  </a:lnTo>
                  <a:lnTo>
                    <a:pt x="135" y="1429"/>
                  </a:lnTo>
                  <a:lnTo>
                    <a:pt x="131" y="1438"/>
                  </a:lnTo>
                  <a:lnTo>
                    <a:pt x="127" y="1446"/>
                  </a:lnTo>
                  <a:lnTo>
                    <a:pt x="126" y="1455"/>
                  </a:lnTo>
                  <a:lnTo>
                    <a:pt x="126" y="1463"/>
                  </a:lnTo>
                  <a:lnTo>
                    <a:pt x="128" y="1470"/>
                  </a:lnTo>
                  <a:lnTo>
                    <a:pt x="133" y="1477"/>
                  </a:lnTo>
                  <a:lnTo>
                    <a:pt x="138" y="1482"/>
                  </a:lnTo>
                  <a:lnTo>
                    <a:pt x="145" y="1488"/>
                  </a:lnTo>
                  <a:lnTo>
                    <a:pt x="155" y="1492"/>
                  </a:lnTo>
                  <a:lnTo>
                    <a:pt x="165" y="1496"/>
                  </a:lnTo>
                  <a:lnTo>
                    <a:pt x="177" y="1498"/>
                  </a:lnTo>
                  <a:lnTo>
                    <a:pt x="191" y="1499"/>
                  </a:lnTo>
                  <a:lnTo>
                    <a:pt x="206" y="1500"/>
                  </a:lnTo>
                  <a:lnTo>
                    <a:pt x="542" y="1500"/>
                  </a:lnTo>
                  <a:lnTo>
                    <a:pt x="542" y="1500"/>
                  </a:lnTo>
                  <a:lnTo>
                    <a:pt x="557" y="1499"/>
                  </a:lnTo>
                  <a:lnTo>
                    <a:pt x="573" y="1497"/>
                  </a:lnTo>
                  <a:lnTo>
                    <a:pt x="588" y="1493"/>
                  </a:lnTo>
                  <a:lnTo>
                    <a:pt x="602" y="1489"/>
                  </a:lnTo>
                  <a:lnTo>
                    <a:pt x="615" y="1482"/>
                  </a:lnTo>
                  <a:lnTo>
                    <a:pt x="629" y="1475"/>
                  </a:lnTo>
                  <a:lnTo>
                    <a:pt x="641" y="1467"/>
                  </a:lnTo>
                  <a:lnTo>
                    <a:pt x="652" y="1457"/>
                  </a:lnTo>
                  <a:lnTo>
                    <a:pt x="661" y="1447"/>
                  </a:lnTo>
                  <a:lnTo>
                    <a:pt x="670" y="1437"/>
                  </a:lnTo>
                  <a:lnTo>
                    <a:pt x="678" y="1425"/>
                  </a:lnTo>
                  <a:lnTo>
                    <a:pt x="685" y="1412"/>
                  </a:lnTo>
                  <a:lnTo>
                    <a:pt x="690" y="1399"/>
                  </a:lnTo>
                  <a:lnTo>
                    <a:pt x="694" y="1385"/>
                  </a:lnTo>
                  <a:lnTo>
                    <a:pt x="697" y="1371"/>
                  </a:lnTo>
                  <a:lnTo>
                    <a:pt x="698" y="1357"/>
                  </a:lnTo>
                  <a:lnTo>
                    <a:pt x="698" y="1046"/>
                  </a:lnTo>
                  <a:lnTo>
                    <a:pt x="698" y="1046"/>
                  </a:lnTo>
                  <a:lnTo>
                    <a:pt x="697" y="1032"/>
                  </a:lnTo>
                  <a:lnTo>
                    <a:pt x="694" y="1019"/>
                  </a:lnTo>
                  <a:lnTo>
                    <a:pt x="692" y="1008"/>
                  </a:lnTo>
                  <a:lnTo>
                    <a:pt x="689" y="998"/>
                  </a:lnTo>
                  <a:lnTo>
                    <a:pt x="683" y="990"/>
                  </a:lnTo>
                  <a:lnTo>
                    <a:pt x="678" y="984"/>
                  </a:lnTo>
                  <a:lnTo>
                    <a:pt x="672" y="978"/>
                  </a:lnTo>
                  <a:lnTo>
                    <a:pt x="665" y="975"/>
                  </a:lnTo>
                  <a:lnTo>
                    <a:pt x="657" y="973"/>
                  </a:lnTo>
                  <a:lnTo>
                    <a:pt x="648" y="972"/>
                  </a:lnTo>
                  <a:lnTo>
                    <a:pt x="640" y="973"/>
                  </a:lnTo>
                  <a:lnTo>
                    <a:pt x="630" y="976"/>
                  </a:lnTo>
                  <a:lnTo>
                    <a:pt x="620" y="980"/>
                  </a:lnTo>
                  <a:lnTo>
                    <a:pt x="610" y="987"/>
                  </a:lnTo>
                  <a:lnTo>
                    <a:pt x="599" y="995"/>
                  </a:lnTo>
                  <a:lnTo>
                    <a:pt x="588" y="1004"/>
                  </a:lnTo>
                  <a:lnTo>
                    <a:pt x="588" y="1004"/>
                  </a:lnTo>
                  <a:close/>
                  <a:moveTo>
                    <a:pt x="1504" y="746"/>
                  </a:moveTo>
                  <a:lnTo>
                    <a:pt x="1504" y="746"/>
                  </a:lnTo>
                  <a:lnTo>
                    <a:pt x="1503" y="717"/>
                  </a:lnTo>
                  <a:lnTo>
                    <a:pt x="1501" y="688"/>
                  </a:lnTo>
                  <a:lnTo>
                    <a:pt x="1501" y="688"/>
                  </a:lnTo>
                  <a:lnTo>
                    <a:pt x="1499" y="668"/>
                  </a:lnTo>
                  <a:lnTo>
                    <a:pt x="1499" y="668"/>
                  </a:lnTo>
                  <a:lnTo>
                    <a:pt x="1492" y="625"/>
                  </a:lnTo>
                  <a:lnTo>
                    <a:pt x="1492" y="625"/>
                  </a:lnTo>
                  <a:lnTo>
                    <a:pt x="1488" y="606"/>
                  </a:lnTo>
                  <a:lnTo>
                    <a:pt x="1488" y="606"/>
                  </a:lnTo>
                  <a:lnTo>
                    <a:pt x="1481" y="579"/>
                  </a:lnTo>
                  <a:lnTo>
                    <a:pt x="1472" y="551"/>
                  </a:lnTo>
                  <a:lnTo>
                    <a:pt x="1472" y="551"/>
                  </a:lnTo>
                  <a:lnTo>
                    <a:pt x="1472" y="548"/>
                  </a:lnTo>
                  <a:lnTo>
                    <a:pt x="1472" y="548"/>
                  </a:lnTo>
                  <a:lnTo>
                    <a:pt x="1460" y="516"/>
                  </a:lnTo>
                  <a:lnTo>
                    <a:pt x="1448" y="487"/>
                  </a:lnTo>
                  <a:lnTo>
                    <a:pt x="1446" y="481"/>
                  </a:lnTo>
                  <a:lnTo>
                    <a:pt x="1446" y="481"/>
                  </a:lnTo>
                  <a:lnTo>
                    <a:pt x="1432" y="453"/>
                  </a:lnTo>
                  <a:lnTo>
                    <a:pt x="1417" y="426"/>
                  </a:lnTo>
                  <a:lnTo>
                    <a:pt x="1417" y="426"/>
                  </a:lnTo>
                  <a:lnTo>
                    <a:pt x="1415" y="422"/>
                  </a:lnTo>
                  <a:lnTo>
                    <a:pt x="1415" y="422"/>
                  </a:lnTo>
                  <a:lnTo>
                    <a:pt x="1396" y="393"/>
                  </a:lnTo>
                  <a:lnTo>
                    <a:pt x="1377" y="363"/>
                  </a:lnTo>
                  <a:lnTo>
                    <a:pt x="1355" y="335"/>
                  </a:lnTo>
                  <a:lnTo>
                    <a:pt x="1332" y="307"/>
                  </a:lnTo>
                  <a:lnTo>
                    <a:pt x="1308" y="282"/>
                  </a:lnTo>
                  <a:lnTo>
                    <a:pt x="1281" y="257"/>
                  </a:lnTo>
                  <a:lnTo>
                    <a:pt x="1254" y="233"/>
                  </a:lnTo>
                  <a:lnTo>
                    <a:pt x="1225" y="211"/>
                  </a:lnTo>
                  <a:lnTo>
                    <a:pt x="1343" y="102"/>
                  </a:lnTo>
                  <a:lnTo>
                    <a:pt x="1343" y="102"/>
                  </a:lnTo>
                  <a:lnTo>
                    <a:pt x="1354" y="92"/>
                  </a:lnTo>
                  <a:lnTo>
                    <a:pt x="1362" y="81"/>
                  </a:lnTo>
                  <a:lnTo>
                    <a:pt x="1369" y="72"/>
                  </a:lnTo>
                  <a:lnTo>
                    <a:pt x="1373" y="62"/>
                  </a:lnTo>
                  <a:lnTo>
                    <a:pt x="1377" y="54"/>
                  </a:lnTo>
                  <a:lnTo>
                    <a:pt x="1378" y="45"/>
                  </a:lnTo>
                  <a:lnTo>
                    <a:pt x="1378" y="37"/>
                  </a:lnTo>
                  <a:lnTo>
                    <a:pt x="1376" y="31"/>
                  </a:lnTo>
                  <a:lnTo>
                    <a:pt x="1371" y="24"/>
                  </a:lnTo>
                  <a:lnTo>
                    <a:pt x="1366" y="18"/>
                  </a:lnTo>
                  <a:lnTo>
                    <a:pt x="1358" y="13"/>
                  </a:lnTo>
                  <a:lnTo>
                    <a:pt x="1349" y="9"/>
                  </a:lnTo>
                  <a:lnTo>
                    <a:pt x="1339" y="5"/>
                  </a:lnTo>
                  <a:lnTo>
                    <a:pt x="1326" y="2"/>
                  </a:lnTo>
                  <a:lnTo>
                    <a:pt x="1313" y="1"/>
                  </a:lnTo>
                  <a:lnTo>
                    <a:pt x="1298" y="0"/>
                  </a:lnTo>
                  <a:lnTo>
                    <a:pt x="962" y="0"/>
                  </a:lnTo>
                  <a:lnTo>
                    <a:pt x="962" y="0"/>
                  </a:lnTo>
                  <a:lnTo>
                    <a:pt x="946" y="1"/>
                  </a:lnTo>
                  <a:lnTo>
                    <a:pt x="930" y="3"/>
                  </a:lnTo>
                  <a:lnTo>
                    <a:pt x="916" y="7"/>
                  </a:lnTo>
                  <a:lnTo>
                    <a:pt x="902" y="12"/>
                  </a:lnTo>
                  <a:lnTo>
                    <a:pt x="887" y="18"/>
                  </a:lnTo>
                  <a:lnTo>
                    <a:pt x="875" y="25"/>
                  </a:lnTo>
                  <a:lnTo>
                    <a:pt x="863" y="33"/>
                  </a:lnTo>
                  <a:lnTo>
                    <a:pt x="852" y="43"/>
                  </a:lnTo>
                  <a:lnTo>
                    <a:pt x="843" y="53"/>
                  </a:lnTo>
                  <a:lnTo>
                    <a:pt x="834" y="63"/>
                  </a:lnTo>
                  <a:lnTo>
                    <a:pt x="825" y="75"/>
                  </a:lnTo>
                  <a:lnTo>
                    <a:pt x="818" y="89"/>
                  </a:lnTo>
                  <a:lnTo>
                    <a:pt x="814" y="102"/>
                  </a:lnTo>
                  <a:lnTo>
                    <a:pt x="810" y="115"/>
                  </a:lnTo>
                  <a:lnTo>
                    <a:pt x="807" y="129"/>
                  </a:lnTo>
                  <a:lnTo>
                    <a:pt x="806" y="143"/>
                  </a:lnTo>
                  <a:lnTo>
                    <a:pt x="806" y="454"/>
                  </a:lnTo>
                  <a:lnTo>
                    <a:pt x="806" y="454"/>
                  </a:lnTo>
                  <a:lnTo>
                    <a:pt x="807" y="468"/>
                  </a:lnTo>
                  <a:lnTo>
                    <a:pt x="808" y="481"/>
                  </a:lnTo>
                  <a:lnTo>
                    <a:pt x="812" y="492"/>
                  </a:lnTo>
                  <a:lnTo>
                    <a:pt x="815" y="502"/>
                  </a:lnTo>
                  <a:lnTo>
                    <a:pt x="819" y="510"/>
                  </a:lnTo>
                  <a:lnTo>
                    <a:pt x="825" y="518"/>
                  </a:lnTo>
                  <a:lnTo>
                    <a:pt x="832" y="522"/>
                  </a:lnTo>
                  <a:lnTo>
                    <a:pt x="839" y="526"/>
                  </a:lnTo>
                  <a:lnTo>
                    <a:pt x="847" y="528"/>
                  </a:lnTo>
                  <a:lnTo>
                    <a:pt x="855" y="528"/>
                  </a:lnTo>
                  <a:lnTo>
                    <a:pt x="864" y="527"/>
                  </a:lnTo>
                  <a:lnTo>
                    <a:pt x="873" y="524"/>
                  </a:lnTo>
                  <a:lnTo>
                    <a:pt x="884" y="520"/>
                  </a:lnTo>
                  <a:lnTo>
                    <a:pt x="894" y="514"/>
                  </a:lnTo>
                  <a:lnTo>
                    <a:pt x="905" y="505"/>
                  </a:lnTo>
                  <a:lnTo>
                    <a:pt x="916" y="497"/>
                  </a:lnTo>
                  <a:lnTo>
                    <a:pt x="1037" y="385"/>
                  </a:lnTo>
                  <a:lnTo>
                    <a:pt x="1037" y="385"/>
                  </a:lnTo>
                  <a:lnTo>
                    <a:pt x="1054" y="397"/>
                  </a:lnTo>
                  <a:lnTo>
                    <a:pt x="1071" y="410"/>
                  </a:lnTo>
                  <a:lnTo>
                    <a:pt x="1087" y="423"/>
                  </a:lnTo>
                  <a:lnTo>
                    <a:pt x="1102" y="437"/>
                  </a:lnTo>
                  <a:lnTo>
                    <a:pt x="1102" y="437"/>
                  </a:lnTo>
                  <a:lnTo>
                    <a:pt x="1123" y="458"/>
                  </a:lnTo>
                  <a:lnTo>
                    <a:pt x="1123" y="458"/>
                  </a:lnTo>
                  <a:lnTo>
                    <a:pt x="1134" y="470"/>
                  </a:lnTo>
                  <a:lnTo>
                    <a:pt x="1144" y="482"/>
                  </a:lnTo>
                  <a:lnTo>
                    <a:pt x="1144" y="482"/>
                  </a:lnTo>
                  <a:lnTo>
                    <a:pt x="1154" y="495"/>
                  </a:lnTo>
                  <a:lnTo>
                    <a:pt x="1163" y="508"/>
                  </a:lnTo>
                  <a:lnTo>
                    <a:pt x="1163" y="508"/>
                  </a:lnTo>
                  <a:lnTo>
                    <a:pt x="1176" y="526"/>
                  </a:lnTo>
                  <a:lnTo>
                    <a:pt x="1187" y="546"/>
                  </a:lnTo>
                  <a:lnTo>
                    <a:pt x="1187" y="546"/>
                  </a:lnTo>
                  <a:lnTo>
                    <a:pt x="1197" y="566"/>
                  </a:lnTo>
                  <a:lnTo>
                    <a:pt x="1197" y="566"/>
                  </a:lnTo>
                  <a:lnTo>
                    <a:pt x="1207" y="586"/>
                  </a:lnTo>
                  <a:lnTo>
                    <a:pt x="1215" y="609"/>
                  </a:lnTo>
                  <a:lnTo>
                    <a:pt x="1215" y="609"/>
                  </a:lnTo>
                  <a:lnTo>
                    <a:pt x="1219" y="618"/>
                  </a:lnTo>
                  <a:lnTo>
                    <a:pt x="1219" y="618"/>
                  </a:lnTo>
                  <a:lnTo>
                    <a:pt x="1228" y="647"/>
                  </a:lnTo>
                  <a:lnTo>
                    <a:pt x="1233" y="675"/>
                  </a:lnTo>
                  <a:lnTo>
                    <a:pt x="1233" y="675"/>
                  </a:lnTo>
                  <a:lnTo>
                    <a:pt x="1235" y="689"/>
                  </a:lnTo>
                  <a:lnTo>
                    <a:pt x="1235" y="689"/>
                  </a:lnTo>
                  <a:lnTo>
                    <a:pt x="1239" y="720"/>
                  </a:lnTo>
                  <a:lnTo>
                    <a:pt x="1240" y="735"/>
                  </a:lnTo>
                  <a:lnTo>
                    <a:pt x="1241" y="751"/>
                  </a:lnTo>
                  <a:lnTo>
                    <a:pt x="1241" y="751"/>
                  </a:lnTo>
                  <a:lnTo>
                    <a:pt x="1241" y="751"/>
                  </a:lnTo>
                  <a:lnTo>
                    <a:pt x="1240" y="772"/>
                  </a:lnTo>
                  <a:lnTo>
                    <a:pt x="1237" y="795"/>
                  </a:lnTo>
                  <a:lnTo>
                    <a:pt x="1237" y="795"/>
                  </a:lnTo>
                  <a:lnTo>
                    <a:pt x="1235" y="814"/>
                  </a:lnTo>
                  <a:lnTo>
                    <a:pt x="1235" y="814"/>
                  </a:lnTo>
                  <a:lnTo>
                    <a:pt x="1231" y="840"/>
                  </a:lnTo>
                  <a:lnTo>
                    <a:pt x="1231" y="840"/>
                  </a:lnTo>
                  <a:lnTo>
                    <a:pt x="1226" y="857"/>
                  </a:lnTo>
                  <a:lnTo>
                    <a:pt x="1226" y="857"/>
                  </a:lnTo>
                  <a:lnTo>
                    <a:pt x="1219" y="884"/>
                  </a:lnTo>
                  <a:lnTo>
                    <a:pt x="1219" y="884"/>
                  </a:lnTo>
                  <a:lnTo>
                    <a:pt x="1213" y="896"/>
                  </a:lnTo>
                  <a:lnTo>
                    <a:pt x="1213" y="896"/>
                  </a:lnTo>
                  <a:lnTo>
                    <a:pt x="1208" y="911"/>
                  </a:lnTo>
                  <a:lnTo>
                    <a:pt x="1201" y="927"/>
                  </a:lnTo>
                  <a:lnTo>
                    <a:pt x="1201" y="927"/>
                  </a:lnTo>
                  <a:lnTo>
                    <a:pt x="1191" y="946"/>
                  </a:lnTo>
                  <a:lnTo>
                    <a:pt x="1181" y="965"/>
                  </a:lnTo>
                  <a:lnTo>
                    <a:pt x="1169" y="984"/>
                  </a:lnTo>
                  <a:lnTo>
                    <a:pt x="1157" y="1001"/>
                  </a:lnTo>
                  <a:lnTo>
                    <a:pt x="1144" y="1019"/>
                  </a:lnTo>
                  <a:lnTo>
                    <a:pt x="1130" y="1036"/>
                  </a:lnTo>
                  <a:lnTo>
                    <a:pt x="1115" y="1053"/>
                  </a:lnTo>
                  <a:lnTo>
                    <a:pt x="1098" y="1068"/>
                  </a:lnTo>
                  <a:lnTo>
                    <a:pt x="1098" y="1068"/>
                  </a:lnTo>
                  <a:lnTo>
                    <a:pt x="1079" y="1084"/>
                  </a:lnTo>
                  <a:lnTo>
                    <a:pt x="1061" y="1098"/>
                  </a:lnTo>
                  <a:lnTo>
                    <a:pt x="1041" y="1113"/>
                  </a:lnTo>
                  <a:lnTo>
                    <a:pt x="1020" y="1126"/>
                  </a:lnTo>
                  <a:lnTo>
                    <a:pt x="999" y="1138"/>
                  </a:lnTo>
                  <a:lnTo>
                    <a:pt x="977" y="1149"/>
                  </a:lnTo>
                  <a:lnTo>
                    <a:pt x="955" y="1160"/>
                  </a:lnTo>
                  <a:lnTo>
                    <a:pt x="932" y="1168"/>
                  </a:lnTo>
                  <a:lnTo>
                    <a:pt x="932" y="1168"/>
                  </a:lnTo>
                  <a:lnTo>
                    <a:pt x="920" y="1174"/>
                  </a:lnTo>
                  <a:lnTo>
                    <a:pt x="908" y="1179"/>
                  </a:lnTo>
                  <a:lnTo>
                    <a:pt x="898" y="1187"/>
                  </a:lnTo>
                  <a:lnTo>
                    <a:pt x="889" y="1195"/>
                  </a:lnTo>
                  <a:lnTo>
                    <a:pt x="880" y="1204"/>
                  </a:lnTo>
                  <a:lnTo>
                    <a:pt x="872" y="1212"/>
                  </a:lnTo>
                  <a:lnTo>
                    <a:pt x="866" y="1222"/>
                  </a:lnTo>
                  <a:lnTo>
                    <a:pt x="860" y="1233"/>
                  </a:lnTo>
                  <a:lnTo>
                    <a:pt x="856" y="1244"/>
                  </a:lnTo>
                  <a:lnTo>
                    <a:pt x="852" y="1255"/>
                  </a:lnTo>
                  <a:lnTo>
                    <a:pt x="850" y="1267"/>
                  </a:lnTo>
                  <a:lnTo>
                    <a:pt x="849" y="1279"/>
                  </a:lnTo>
                  <a:lnTo>
                    <a:pt x="849" y="1291"/>
                  </a:lnTo>
                  <a:lnTo>
                    <a:pt x="850" y="1303"/>
                  </a:lnTo>
                  <a:lnTo>
                    <a:pt x="853" y="1314"/>
                  </a:lnTo>
                  <a:lnTo>
                    <a:pt x="858" y="1326"/>
                  </a:lnTo>
                  <a:lnTo>
                    <a:pt x="858" y="1326"/>
                  </a:lnTo>
                  <a:lnTo>
                    <a:pt x="863" y="1338"/>
                  </a:lnTo>
                  <a:lnTo>
                    <a:pt x="870" y="1348"/>
                  </a:lnTo>
                  <a:lnTo>
                    <a:pt x="878" y="1358"/>
                  </a:lnTo>
                  <a:lnTo>
                    <a:pt x="886" y="1367"/>
                  </a:lnTo>
                  <a:lnTo>
                    <a:pt x="896" y="1375"/>
                  </a:lnTo>
                  <a:lnTo>
                    <a:pt x="906" y="1382"/>
                  </a:lnTo>
                  <a:lnTo>
                    <a:pt x="917" y="1388"/>
                  </a:lnTo>
                  <a:lnTo>
                    <a:pt x="928" y="1394"/>
                  </a:lnTo>
                  <a:lnTo>
                    <a:pt x="940" y="1397"/>
                  </a:lnTo>
                  <a:lnTo>
                    <a:pt x="952" y="1400"/>
                  </a:lnTo>
                  <a:lnTo>
                    <a:pt x="964" y="1403"/>
                  </a:lnTo>
                  <a:lnTo>
                    <a:pt x="977" y="1404"/>
                  </a:lnTo>
                  <a:lnTo>
                    <a:pt x="991" y="1404"/>
                  </a:lnTo>
                  <a:lnTo>
                    <a:pt x="1004" y="1402"/>
                  </a:lnTo>
                  <a:lnTo>
                    <a:pt x="1016" y="1399"/>
                  </a:lnTo>
                  <a:lnTo>
                    <a:pt x="1029" y="1395"/>
                  </a:lnTo>
                  <a:lnTo>
                    <a:pt x="1029" y="1395"/>
                  </a:lnTo>
                  <a:lnTo>
                    <a:pt x="1064" y="1381"/>
                  </a:lnTo>
                  <a:lnTo>
                    <a:pt x="1099" y="1365"/>
                  </a:lnTo>
                  <a:lnTo>
                    <a:pt x="1132" y="1349"/>
                  </a:lnTo>
                  <a:lnTo>
                    <a:pt x="1165" y="1330"/>
                  </a:lnTo>
                  <a:lnTo>
                    <a:pt x="1197" y="1310"/>
                  </a:lnTo>
                  <a:lnTo>
                    <a:pt x="1226" y="1288"/>
                  </a:lnTo>
                  <a:lnTo>
                    <a:pt x="1256" y="1265"/>
                  </a:lnTo>
                  <a:lnTo>
                    <a:pt x="1285" y="1240"/>
                  </a:lnTo>
                  <a:lnTo>
                    <a:pt x="1285" y="1240"/>
                  </a:lnTo>
                  <a:lnTo>
                    <a:pt x="1309" y="1217"/>
                  </a:lnTo>
                  <a:lnTo>
                    <a:pt x="1332" y="1193"/>
                  </a:lnTo>
                  <a:lnTo>
                    <a:pt x="1354" y="1166"/>
                  </a:lnTo>
                  <a:lnTo>
                    <a:pt x="1373" y="1141"/>
                  </a:lnTo>
                  <a:lnTo>
                    <a:pt x="1392" y="1114"/>
                  </a:lnTo>
                  <a:lnTo>
                    <a:pt x="1410" y="1086"/>
                  </a:lnTo>
                  <a:lnTo>
                    <a:pt x="1425" y="1058"/>
                  </a:lnTo>
                  <a:lnTo>
                    <a:pt x="1440" y="1030"/>
                  </a:lnTo>
                  <a:lnTo>
                    <a:pt x="1440" y="1030"/>
                  </a:lnTo>
                  <a:lnTo>
                    <a:pt x="1441" y="1026"/>
                  </a:lnTo>
                  <a:lnTo>
                    <a:pt x="1441" y="1026"/>
                  </a:lnTo>
                  <a:lnTo>
                    <a:pt x="1443" y="1024"/>
                  </a:lnTo>
                  <a:lnTo>
                    <a:pt x="1443" y="1024"/>
                  </a:lnTo>
                  <a:lnTo>
                    <a:pt x="1455" y="997"/>
                  </a:lnTo>
                  <a:lnTo>
                    <a:pt x="1466" y="969"/>
                  </a:lnTo>
                  <a:lnTo>
                    <a:pt x="1466" y="969"/>
                  </a:lnTo>
                  <a:lnTo>
                    <a:pt x="1470" y="958"/>
                  </a:lnTo>
                  <a:lnTo>
                    <a:pt x="1470" y="958"/>
                  </a:lnTo>
                  <a:lnTo>
                    <a:pt x="1478" y="931"/>
                  </a:lnTo>
                  <a:lnTo>
                    <a:pt x="1484" y="904"/>
                  </a:lnTo>
                  <a:lnTo>
                    <a:pt x="1484" y="904"/>
                  </a:lnTo>
                  <a:lnTo>
                    <a:pt x="1489" y="889"/>
                  </a:lnTo>
                  <a:lnTo>
                    <a:pt x="1489" y="889"/>
                  </a:lnTo>
                  <a:lnTo>
                    <a:pt x="1494" y="862"/>
                  </a:lnTo>
                  <a:lnTo>
                    <a:pt x="1497" y="834"/>
                  </a:lnTo>
                  <a:lnTo>
                    <a:pt x="1497" y="834"/>
                  </a:lnTo>
                  <a:lnTo>
                    <a:pt x="1500" y="821"/>
                  </a:lnTo>
                  <a:lnTo>
                    <a:pt x="1500" y="821"/>
                  </a:lnTo>
                  <a:lnTo>
                    <a:pt x="1503" y="786"/>
                  </a:lnTo>
                  <a:lnTo>
                    <a:pt x="1504" y="751"/>
                  </a:lnTo>
                  <a:lnTo>
                    <a:pt x="1504" y="751"/>
                  </a:lnTo>
                  <a:lnTo>
                    <a:pt x="1504" y="746"/>
                  </a:lnTo>
                  <a:lnTo>
                    <a:pt x="1504" y="746"/>
                  </a:lnTo>
                  <a:close/>
                  <a:moveTo>
                    <a:pt x="275" y="312"/>
                  </a:moveTo>
                  <a:lnTo>
                    <a:pt x="275" y="312"/>
                  </a:lnTo>
                  <a:lnTo>
                    <a:pt x="301" y="290"/>
                  </a:lnTo>
                  <a:lnTo>
                    <a:pt x="327" y="269"/>
                  </a:lnTo>
                  <a:lnTo>
                    <a:pt x="353" y="249"/>
                  </a:lnTo>
                  <a:lnTo>
                    <a:pt x="382" y="232"/>
                  </a:lnTo>
                  <a:lnTo>
                    <a:pt x="411" y="214"/>
                  </a:lnTo>
                  <a:lnTo>
                    <a:pt x="441" y="199"/>
                  </a:lnTo>
                  <a:lnTo>
                    <a:pt x="472" y="186"/>
                  </a:lnTo>
                  <a:lnTo>
                    <a:pt x="504" y="173"/>
                  </a:lnTo>
                  <a:lnTo>
                    <a:pt x="504" y="173"/>
                  </a:lnTo>
                  <a:lnTo>
                    <a:pt x="514" y="171"/>
                  </a:lnTo>
                  <a:lnTo>
                    <a:pt x="524" y="170"/>
                  </a:lnTo>
                  <a:lnTo>
                    <a:pt x="534" y="171"/>
                  </a:lnTo>
                  <a:lnTo>
                    <a:pt x="544" y="174"/>
                  </a:lnTo>
                  <a:lnTo>
                    <a:pt x="553" y="178"/>
                  </a:lnTo>
                  <a:lnTo>
                    <a:pt x="561" y="185"/>
                  </a:lnTo>
                  <a:lnTo>
                    <a:pt x="567" y="191"/>
                  </a:lnTo>
                  <a:lnTo>
                    <a:pt x="573" y="200"/>
                  </a:lnTo>
                  <a:lnTo>
                    <a:pt x="573" y="200"/>
                  </a:lnTo>
                  <a:lnTo>
                    <a:pt x="575" y="210"/>
                  </a:lnTo>
                  <a:lnTo>
                    <a:pt x="576" y="220"/>
                  </a:lnTo>
                  <a:lnTo>
                    <a:pt x="575" y="229"/>
                  </a:lnTo>
                  <a:lnTo>
                    <a:pt x="572" y="239"/>
                  </a:lnTo>
                  <a:lnTo>
                    <a:pt x="566" y="246"/>
                  </a:lnTo>
                  <a:lnTo>
                    <a:pt x="559" y="254"/>
                  </a:lnTo>
                  <a:lnTo>
                    <a:pt x="552" y="259"/>
                  </a:lnTo>
                  <a:lnTo>
                    <a:pt x="542" y="264"/>
                  </a:lnTo>
                  <a:lnTo>
                    <a:pt x="542" y="264"/>
                  </a:lnTo>
                  <a:lnTo>
                    <a:pt x="516" y="275"/>
                  </a:lnTo>
                  <a:lnTo>
                    <a:pt x="489" y="286"/>
                  </a:lnTo>
                  <a:lnTo>
                    <a:pt x="464" y="299"/>
                  </a:lnTo>
                  <a:lnTo>
                    <a:pt x="440" y="313"/>
                  </a:lnTo>
                  <a:lnTo>
                    <a:pt x="416" y="328"/>
                  </a:lnTo>
                  <a:lnTo>
                    <a:pt x="393" y="345"/>
                  </a:lnTo>
                  <a:lnTo>
                    <a:pt x="371" y="362"/>
                  </a:lnTo>
                  <a:lnTo>
                    <a:pt x="350" y="381"/>
                  </a:lnTo>
                  <a:lnTo>
                    <a:pt x="350" y="381"/>
                  </a:lnTo>
                  <a:lnTo>
                    <a:pt x="341" y="387"/>
                  </a:lnTo>
                  <a:lnTo>
                    <a:pt x="332" y="392"/>
                  </a:lnTo>
                  <a:lnTo>
                    <a:pt x="323" y="394"/>
                  </a:lnTo>
                  <a:lnTo>
                    <a:pt x="313" y="395"/>
                  </a:lnTo>
                  <a:lnTo>
                    <a:pt x="303" y="394"/>
                  </a:lnTo>
                  <a:lnTo>
                    <a:pt x="293" y="392"/>
                  </a:lnTo>
                  <a:lnTo>
                    <a:pt x="284" y="387"/>
                  </a:lnTo>
                  <a:lnTo>
                    <a:pt x="275" y="381"/>
                  </a:lnTo>
                  <a:lnTo>
                    <a:pt x="275" y="381"/>
                  </a:lnTo>
                  <a:lnTo>
                    <a:pt x="269" y="373"/>
                  </a:lnTo>
                  <a:lnTo>
                    <a:pt x="263" y="364"/>
                  </a:lnTo>
                  <a:lnTo>
                    <a:pt x="261" y="356"/>
                  </a:lnTo>
                  <a:lnTo>
                    <a:pt x="260" y="346"/>
                  </a:lnTo>
                  <a:lnTo>
                    <a:pt x="261" y="337"/>
                  </a:lnTo>
                  <a:lnTo>
                    <a:pt x="263" y="328"/>
                  </a:lnTo>
                  <a:lnTo>
                    <a:pt x="269" y="319"/>
                  </a:lnTo>
                  <a:lnTo>
                    <a:pt x="275" y="312"/>
                  </a:lnTo>
                  <a:lnTo>
                    <a:pt x="275" y="312"/>
                  </a:lnTo>
                  <a:close/>
                  <a:moveTo>
                    <a:pt x="1229" y="1188"/>
                  </a:moveTo>
                  <a:lnTo>
                    <a:pt x="1229" y="1188"/>
                  </a:lnTo>
                  <a:lnTo>
                    <a:pt x="1203" y="1210"/>
                  </a:lnTo>
                  <a:lnTo>
                    <a:pt x="1177" y="1231"/>
                  </a:lnTo>
                  <a:lnTo>
                    <a:pt x="1150" y="1251"/>
                  </a:lnTo>
                  <a:lnTo>
                    <a:pt x="1122" y="1269"/>
                  </a:lnTo>
                  <a:lnTo>
                    <a:pt x="1093" y="1286"/>
                  </a:lnTo>
                  <a:lnTo>
                    <a:pt x="1063" y="1301"/>
                  </a:lnTo>
                  <a:lnTo>
                    <a:pt x="1031" y="1315"/>
                  </a:lnTo>
                  <a:lnTo>
                    <a:pt x="999" y="1327"/>
                  </a:lnTo>
                  <a:lnTo>
                    <a:pt x="999" y="1327"/>
                  </a:lnTo>
                  <a:lnTo>
                    <a:pt x="990" y="1329"/>
                  </a:lnTo>
                  <a:lnTo>
                    <a:pt x="980" y="1330"/>
                  </a:lnTo>
                  <a:lnTo>
                    <a:pt x="969" y="1329"/>
                  </a:lnTo>
                  <a:lnTo>
                    <a:pt x="960" y="1326"/>
                  </a:lnTo>
                  <a:lnTo>
                    <a:pt x="951" y="1322"/>
                  </a:lnTo>
                  <a:lnTo>
                    <a:pt x="943" y="1316"/>
                  </a:lnTo>
                  <a:lnTo>
                    <a:pt x="937" y="1309"/>
                  </a:lnTo>
                  <a:lnTo>
                    <a:pt x="931" y="1300"/>
                  </a:lnTo>
                  <a:lnTo>
                    <a:pt x="931" y="1300"/>
                  </a:lnTo>
                  <a:lnTo>
                    <a:pt x="929" y="1290"/>
                  </a:lnTo>
                  <a:lnTo>
                    <a:pt x="928" y="1280"/>
                  </a:lnTo>
                  <a:lnTo>
                    <a:pt x="929" y="1271"/>
                  </a:lnTo>
                  <a:lnTo>
                    <a:pt x="932" y="1263"/>
                  </a:lnTo>
                  <a:lnTo>
                    <a:pt x="937" y="1254"/>
                  </a:lnTo>
                  <a:lnTo>
                    <a:pt x="943" y="1247"/>
                  </a:lnTo>
                  <a:lnTo>
                    <a:pt x="952" y="1241"/>
                  </a:lnTo>
                  <a:lnTo>
                    <a:pt x="961" y="1236"/>
                  </a:lnTo>
                  <a:lnTo>
                    <a:pt x="961" y="1236"/>
                  </a:lnTo>
                  <a:lnTo>
                    <a:pt x="988" y="1225"/>
                  </a:lnTo>
                  <a:lnTo>
                    <a:pt x="1014" y="1214"/>
                  </a:lnTo>
                  <a:lnTo>
                    <a:pt x="1039" y="1201"/>
                  </a:lnTo>
                  <a:lnTo>
                    <a:pt x="1064" y="1187"/>
                  </a:lnTo>
                  <a:lnTo>
                    <a:pt x="1087" y="1172"/>
                  </a:lnTo>
                  <a:lnTo>
                    <a:pt x="1110" y="1155"/>
                  </a:lnTo>
                  <a:lnTo>
                    <a:pt x="1132" y="1138"/>
                  </a:lnTo>
                  <a:lnTo>
                    <a:pt x="1154" y="1119"/>
                  </a:lnTo>
                  <a:lnTo>
                    <a:pt x="1154" y="1119"/>
                  </a:lnTo>
                  <a:lnTo>
                    <a:pt x="1162" y="1114"/>
                  </a:lnTo>
                  <a:lnTo>
                    <a:pt x="1172" y="1108"/>
                  </a:lnTo>
                  <a:lnTo>
                    <a:pt x="1181" y="1106"/>
                  </a:lnTo>
                  <a:lnTo>
                    <a:pt x="1191" y="1105"/>
                  </a:lnTo>
                  <a:lnTo>
                    <a:pt x="1201" y="1106"/>
                  </a:lnTo>
                  <a:lnTo>
                    <a:pt x="1211" y="1108"/>
                  </a:lnTo>
                  <a:lnTo>
                    <a:pt x="1220" y="1114"/>
                  </a:lnTo>
                  <a:lnTo>
                    <a:pt x="1229" y="1119"/>
                  </a:lnTo>
                  <a:lnTo>
                    <a:pt x="1229" y="1119"/>
                  </a:lnTo>
                  <a:lnTo>
                    <a:pt x="1235" y="1127"/>
                  </a:lnTo>
                  <a:lnTo>
                    <a:pt x="1240" y="1136"/>
                  </a:lnTo>
                  <a:lnTo>
                    <a:pt x="1243" y="1144"/>
                  </a:lnTo>
                  <a:lnTo>
                    <a:pt x="1244" y="1154"/>
                  </a:lnTo>
                  <a:lnTo>
                    <a:pt x="1243" y="1163"/>
                  </a:lnTo>
                  <a:lnTo>
                    <a:pt x="1240" y="1173"/>
                  </a:lnTo>
                  <a:lnTo>
                    <a:pt x="1235" y="1181"/>
                  </a:lnTo>
                  <a:lnTo>
                    <a:pt x="1229" y="1188"/>
                  </a:lnTo>
                  <a:lnTo>
                    <a:pt x="1229" y="1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Tree>
    <p:custDataLst>
      <p:tags r:id="rId1"/>
    </p:custDataLst>
    <p:extLst>
      <p:ext uri="{BB962C8B-B14F-4D97-AF65-F5344CB8AC3E}">
        <p14:creationId xmlns:p14="http://schemas.microsoft.com/office/powerpoint/2010/main" val="18451511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6" name="Content Placeholder 2"/>
          <p:cNvSpPr>
            <a:spLocks noGrp="1"/>
          </p:cNvSpPr>
          <p:nvPr>
            <p:ph idx="1"/>
          </p:nvPr>
        </p:nvSpPr>
        <p:spPr>
          <a:xfrm>
            <a:off x="114301" y="2871789"/>
            <a:ext cx="11955462" cy="3917740"/>
          </a:xfrm>
        </p:spPr>
        <p:txBody>
          <a:bodyPr/>
          <a:lstStyle>
            <a:lvl1pPr>
              <a:lnSpc>
                <a:spcPct val="95000"/>
              </a:lnSpc>
              <a:spcBef>
                <a:spcPts val="0"/>
              </a:spcBef>
              <a:defRPr b="1">
                <a:solidFill>
                  <a:schemeClr val="tx1"/>
                </a:solidFill>
              </a:defRPr>
            </a:lvl1pPr>
            <a:lvl2pPr marL="461353" indent="-461353">
              <a:lnSpc>
                <a:spcPct val="95000"/>
              </a:lnSpc>
              <a:spcBef>
                <a:spcPts val="300"/>
              </a:spcBef>
              <a:buFont typeface="+mj-lt"/>
              <a:buAutoNum type="arabicPeriod"/>
              <a:defRPr>
                <a:solidFill>
                  <a:schemeClr val="tx1"/>
                </a:solidFill>
                <a:latin typeface="Salesforce Sans" panose="020B0505020202020203" pitchFamily="34" charset="0"/>
                <a:cs typeface="Arial" pitchFamily="34" charset="0"/>
              </a:defRPr>
            </a:lvl2pPr>
            <a:lvl3pPr marL="766099" indent="-304747">
              <a:lnSpc>
                <a:spcPct val="95000"/>
              </a:lnSpc>
              <a:spcBef>
                <a:spcPts val="30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95000"/>
              </a:lnSpc>
              <a:spcBef>
                <a:spcPts val="300"/>
              </a:spcBef>
              <a:buFont typeface="Arial" panose="020B0604020202020204" pitchFamily="34" charset="0"/>
              <a:buChar char="‒"/>
              <a:defRPr>
                <a:solidFill>
                  <a:schemeClr val="tx1"/>
                </a:solidFill>
                <a:latin typeface="Salesforce Sans" panose="020B0505020202020203" pitchFamily="34" charset="0"/>
                <a:cs typeface="Arial" pitchFamily="34" charset="0"/>
              </a:defRPr>
            </a:lvl4pPr>
            <a:lvl5pPr marL="1214754" indent="-300514">
              <a:lnSpc>
                <a:spcPct val="95000"/>
              </a:lnSpc>
              <a:spcBef>
                <a:spcPts val="300"/>
              </a:spcBef>
              <a:buFont typeface="Arial" pitchFamily="34" charset="0"/>
              <a:buChar char="•"/>
              <a:defRPr>
                <a:solidFill>
                  <a:schemeClr val="tx1"/>
                </a:solidFill>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5" y="758825"/>
            <a:ext cx="12192000" cy="1970088"/>
          </a:xfrm>
          <a:solidFill>
            <a:schemeClr val="tx2">
              <a:lumMod val="20000"/>
              <a:lumOff val="80000"/>
            </a:schemeClr>
          </a:solidFill>
          <a:ln>
            <a:noFill/>
          </a:ln>
        </p:spPr>
        <p:txBody>
          <a:bodyPr lIns="182848" tIns="91424" rIns="182848" bIns="91424"/>
          <a:lstStyle>
            <a:lvl1pPr>
              <a:lnSpc>
                <a:spcPct val="95000"/>
              </a:lnSpc>
              <a:spcBef>
                <a:spcPts val="0"/>
              </a:spcBef>
              <a:defRPr b="1">
                <a:solidFill>
                  <a:schemeClr val="tx2"/>
                </a:solidFill>
                <a:effectLst/>
              </a:defRPr>
            </a:lvl1pPr>
            <a:lvl2pPr marL="0" indent="0">
              <a:lnSpc>
                <a:spcPct val="95000"/>
              </a:lnSpc>
              <a:spcBef>
                <a:spcPts val="0"/>
              </a:spcBef>
              <a:buNone/>
              <a:defRPr>
                <a:solidFill>
                  <a:schemeClr val="tx2"/>
                </a:solidFill>
                <a:effectLst/>
                <a:latin typeface="Salesforce Sans" panose="020B0505020202020203" pitchFamily="34" charset="0"/>
                <a:cs typeface="Arial" pitchFamily="34" charset="0"/>
              </a:defRPr>
            </a:lvl2pPr>
            <a:lvl3pPr marL="231775" indent="-227013">
              <a:lnSpc>
                <a:spcPct val="95000"/>
              </a:lnSpc>
              <a:spcBef>
                <a:spcPts val="0"/>
              </a:spcBef>
              <a:buFont typeface="Wingdings" panose="05000000000000000000" pitchFamily="2" charset="2"/>
              <a:buChar char="§"/>
              <a:defRPr>
                <a:solidFill>
                  <a:schemeClr val="tx2"/>
                </a:solidFill>
                <a:effectLst/>
                <a:latin typeface="Salesforce Sans" panose="020B0505020202020203" pitchFamily="34" charset="0"/>
                <a:cs typeface="Arial" pitchFamily="34" charset="0"/>
              </a:defRPr>
            </a:lvl3pPr>
            <a:lvl4pPr marL="452438" indent="-227013">
              <a:lnSpc>
                <a:spcPct val="95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4pPr>
            <a:lvl5pPr>
              <a:lnSpc>
                <a:spcPct val="95000"/>
              </a:lnSpc>
              <a:spcBef>
                <a:spcPts val="0"/>
              </a:spcBef>
              <a:buFont typeface="Arial" pitchFamily="34" charset="0"/>
              <a:buChar char="–"/>
              <a:defRPr>
                <a:solidFill>
                  <a:schemeClr val="tx2"/>
                </a:solidFill>
                <a:effectLst/>
                <a:latin typeface="Arial"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2"/>
          <p:cNvSpPr>
            <a:spLocks noGrp="1"/>
          </p:cNvSpPr>
          <p:nvPr>
            <p:ph idx="10" hasCustomPrompt="1"/>
          </p:nvPr>
        </p:nvSpPr>
        <p:spPr>
          <a:xfrm>
            <a:off x="8075221" y="759235"/>
            <a:ext cx="4116785"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a:t>Type in Time Here (format: 30 Minutes)</a:t>
            </a:r>
          </a:p>
        </p:txBody>
      </p:sp>
      <p:sp>
        <p:nvSpPr>
          <p:cNvPr id="3" name="Text Placeholder 2"/>
          <p:cNvSpPr>
            <a:spLocks noGrp="1"/>
          </p:cNvSpPr>
          <p:nvPr>
            <p:ph type="body" sz="quarter" idx="12" hasCustomPrompt="1"/>
          </p:nvPr>
        </p:nvSpPr>
        <p:spPr bwMode="white">
          <a:xfrm>
            <a:off x="0" y="3"/>
            <a:ext cx="1194319"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a:t>Exer</a:t>
            </a:r>
            <a:r>
              <a:rPr lang="en-US" dirty="0"/>
              <a:t>. type</a:t>
            </a:r>
          </a:p>
        </p:txBody>
      </p:sp>
      <p:sp>
        <p:nvSpPr>
          <p:cNvPr id="2" name="Title 1"/>
          <p:cNvSpPr>
            <a:spLocks noGrp="1"/>
          </p:cNvSpPr>
          <p:nvPr>
            <p:ph type="title"/>
          </p:nvPr>
        </p:nvSpPr>
        <p:spPr>
          <a:xfrm>
            <a:off x="1187531" y="7"/>
            <a:ext cx="8811491" cy="746975"/>
          </a:xfrm>
        </p:spPr>
        <p:txBody>
          <a:bodyPr/>
          <a:lstStyle/>
          <a:p>
            <a:r>
              <a:rPr lang="en-US"/>
              <a:t>Click to edit Master title style</a:t>
            </a:r>
          </a:p>
        </p:txBody>
      </p:sp>
      <p:sp>
        <p:nvSpPr>
          <p:cNvPr id="4" name="Slide Number Placeholder 3"/>
          <p:cNvSpPr>
            <a:spLocks noGrp="1"/>
          </p:cNvSpPr>
          <p:nvPr>
            <p:ph type="sldNum" sz="quarter" idx="13"/>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143" y="293299"/>
            <a:ext cx="590817" cy="379680"/>
          </a:xfrm>
          <a:prstGeom prst="rect">
            <a:avLst/>
          </a:prstGeom>
        </p:spPr>
      </p:pic>
    </p:spTree>
    <p:custDataLst>
      <p:tags r:id="rId1"/>
    </p:custDataLst>
    <p:extLst>
      <p:ext uri="{BB962C8B-B14F-4D97-AF65-F5344CB8AC3E}">
        <p14:creationId xmlns:p14="http://schemas.microsoft.com/office/powerpoint/2010/main" val="40570569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xercise 2 column">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114302" y="2846439"/>
            <a:ext cx="4225916" cy="3943090"/>
          </a:xfrm>
        </p:spPr>
        <p:txBody>
          <a:bodyPr/>
          <a:lstStyle>
            <a:lvl1pPr>
              <a:lnSpc>
                <a:spcPct val="95000"/>
              </a:lnSpc>
              <a:spcBef>
                <a:spcPts val="0"/>
              </a:spcBef>
              <a:spcAft>
                <a:spcPts val="600"/>
              </a:spcAft>
              <a:defRPr b="1">
                <a:solidFill>
                  <a:schemeClr val="tx1"/>
                </a:solidFill>
              </a:defRPr>
            </a:lvl1pPr>
            <a:lvl2pPr marL="0" indent="0">
              <a:lnSpc>
                <a:spcPct val="100000"/>
              </a:lnSpc>
              <a:spcBef>
                <a:spcPts val="300"/>
              </a:spcBef>
              <a:buFont typeface="+mj-lt"/>
              <a:buNone/>
              <a:defRPr>
                <a:solidFill>
                  <a:schemeClr val="tx1"/>
                </a:solidFill>
                <a:latin typeface="Salesforce Sans" panose="020B0505020202020203" pitchFamily="34" charset="0"/>
                <a:cs typeface="Arial" pitchFamily="34" charset="0"/>
              </a:defRPr>
            </a:lvl2pPr>
            <a:lvl3pPr marL="457200" indent="-223838">
              <a:lnSpc>
                <a:spcPct val="100000"/>
              </a:lnSpc>
              <a:spcBef>
                <a:spcPts val="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100000"/>
              </a:lnSpc>
              <a:spcBef>
                <a:spcPts val="0"/>
              </a:spcBef>
              <a:buFont typeface="Arial" panose="020B0604020202020204" pitchFamily="34" charset="0"/>
              <a:buChar char="‒"/>
              <a:defRPr>
                <a:solidFill>
                  <a:schemeClr val="tx1"/>
                </a:solidFill>
                <a:latin typeface="Arial" pitchFamily="34" charset="0"/>
                <a:cs typeface="Arial" pitchFamily="34" charset="0"/>
              </a:defRPr>
            </a:lvl4pPr>
            <a:lvl5pPr marL="1214754" indent="-300514">
              <a:lnSpc>
                <a:spcPct val="100000"/>
              </a:lnSpc>
              <a:spcBef>
                <a:spcPts val="0"/>
              </a:spcBef>
              <a:buFont typeface="Arial" pitchFamily="34" charset="0"/>
              <a:buChar char="•"/>
              <a:defRPr>
                <a:solidFill>
                  <a:schemeClr val="tx1"/>
                </a:solidFill>
                <a:latin typeface="Arial"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 (Goal)</a:t>
            </a:r>
          </a:p>
          <a:p>
            <a:pPr lvl="1"/>
            <a:r>
              <a:rPr lang="en-US" dirty="0"/>
              <a:t>Second level</a:t>
            </a:r>
          </a:p>
          <a:p>
            <a:pPr lvl="2"/>
            <a:r>
              <a:rPr lang="en-US" dirty="0"/>
              <a:t>Third level</a:t>
            </a:r>
          </a:p>
        </p:txBody>
      </p:sp>
      <p:sp>
        <p:nvSpPr>
          <p:cNvPr id="11" name="Content Placeholder 2"/>
          <p:cNvSpPr>
            <a:spLocks noGrp="1"/>
          </p:cNvSpPr>
          <p:nvPr>
            <p:ph idx="11" hasCustomPrompt="1"/>
          </p:nvPr>
        </p:nvSpPr>
        <p:spPr>
          <a:xfrm>
            <a:off x="1" y="758825"/>
            <a:ext cx="12192000" cy="1970088"/>
          </a:xfrm>
          <a:solidFill>
            <a:schemeClr val="tx2">
              <a:lumMod val="20000"/>
              <a:lumOff val="80000"/>
            </a:schemeClr>
          </a:solidFill>
          <a:ln>
            <a:noFill/>
          </a:ln>
        </p:spPr>
        <p:txBody>
          <a:bodyPr lIns="182848" tIns="91424" rIns="182848" bIns="91424"/>
          <a:lstStyle>
            <a:lvl1pPr>
              <a:lnSpc>
                <a:spcPct val="95000"/>
              </a:lnSpc>
              <a:spcBef>
                <a:spcPts val="0"/>
              </a:spcBef>
              <a:defRPr b="1">
                <a:solidFill>
                  <a:schemeClr val="tx2"/>
                </a:solidFill>
                <a:effectLst/>
              </a:defRPr>
            </a:lvl1pPr>
            <a:lvl2pPr marL="0" indent="0">
              <a:lnSpc>
                <a:spcPct val="100000"/>
              </a:lnSpc>
              <a:spcBef>
                <a:spcPts val="300"/>
              </a:spcBef>
              <a:buNone/>
              <a:defRPr>
                <a:solidFill>
                  <a:schemeClr val="tx2"/>
                </a:solidFill>
                <a:effectLst/>
                <a:latin typeface="Salesforce Sans" panose="020B0505020202020203" pitchFamily="34" charset="0"/>
                <a:cs typeface="Arial" pitchFamily="34" charset="0"/>
              </a:defRPr>
            </a:lvl2pPr>
            <a:lvl3pPr marL="231775" indent="-227013">
              <a:lnSpc>
                <a:spcPct val="100000"/>
              </a:lnSpc>
              <a:spcBef>
                <a:spcPts val="0"/>
              </a:spcBef>
              <a:buFont typeface="Wingdings" panose="05000000000000000000" pitchFamily="2" charset="2"/>
              <a:buChar char="§"/>
              <a:defRPr>
                <a:solidFill>
                  <a:schemeClr val="tx2"/>
                </a:solidFill>
                <a:effectLst/>
                <a:latin typeface="Salesforce Sans" panose="020B0505020202020203" pitchFamily="34" charset="0"/>
                <a:cs typeface="Arial" pitchFamily="34" charset="0"/>
              </a:defRPr>
            </a:lvl3pPr>
            <a:lvl4pPr marL="460375" indent="-227013">
              <a:lnSpc>
                <a:spcPct val="100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4pPr>
            <a:lvl5pPr marL="688975" indent="-227013" defTabSz="855663">
              <a:lnSpc>
                <a:spcPct val="100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 (Scenario)</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0" hasCustomPrompt="1"/>
          </p:nvPr>
        </p:nvSpPr>
        <p:spPr>
          <a:xfrm>
            <a:off x="8110943" y="759235"/>
            <a:ext cx="4081059"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a:t>Type in Time Here (format: 30 Minutes)</a:t>
            </a:r>
          </a:p>
        </p:txBody>
      </p:sp>
      <p:sp>
        <p:nvSpPr>
          <p:cNvPr id="9" name="Content Placeholder 2"/>
          <p:cNvSpPr>
            <a:spLocks noGrp="1"/>
          </p:cNvSpPr>
          <p:nvPr>
            <p:ph idx="13" hasCustomPrompt="1"/>
          </p:nvPr>
        </p:nvSpPr>
        <p:spPr>
          <a:xfrm>
            <a:off x="4494785" y="2852190"/>
            <a:ext cx="7593971" cy="3943090"/>
          </a:xfrm>
        </p:spPr>
        <p:txBody>
          <a:bodyPr/>
          <a:lstStyle>
            <a:lvl1pPr>
              <a:lnSpc>
                <a:spcPct val="95000"/>
              </a:lnSpc>
              <a:spcBef>
                <a:spcPts val="0"/>
              </a:spcBef>
              <a:spcAft>
                <a:spcPts val="600"/>
              </a:spcAft>
              <a:defRPr b="1">
                <a:solidFill>
                  <a:schemeClr val="tx1"/>
                </a:solidFill>
              </a:defRPr>
            </a:lvl1pPr>
            <a:lvl2pPr marL="461353" indent="-461353">
              <a:lnSpc>
                <a:spcPct val="100000"/>
              </a:lnSpc>
              <a:spcBef>
                <a:spcPts val="300"/>
              </a:spcBef>
              <a:buFont typeface="+mj-lt"/>
              <a:buAutoNum type="arabicPeriod"/>
              <a:defRPr>
                <a:solidFill>
                  <a:schemeClr val="tx1"/>
                </a:solidFill>
                <a:latin typeface="Salesforce Sans" panose="020B0505020202020203" pitchFamily="34" charset="0"/>
                <a:cs typeface="Arial" pitchFamily="34" charset="0"/>
              </a:defRPr>
            </a:lvl2pPr>
            <a:lvl3pPr marL="766099" indent="-304747">
              <a:lnSpc>
                <a:spcPct val="100000"/>
              </a:lnSpc>
              <a:spcBef>
                <a:spcPts val="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100000"/>
              </a:lnSpc>
              <a:spcBef>
                <a:spcPts val="0"/>
              </a:spcBef>
              <a:buFont typeface="Arial" panose="020B0604020202020204" pitchFamily="34" charset="0"/>
              <a:buChar char="‒"/>
              <a:defRPr>
                <a:solidFill>
                  <a:schemeClr val="tx1"/>
                </a:solidFill>
                <a:latin typeface="Salesforce Sans" panose="020B0505020202020203" pitchFamily="34" charset="0"/>
                <a:cs typeface="Arial" pitchFamily="34" charset="0"/>
              </a:defRPr>
            </a:lvl4pPr>
            <a:lvl5pPr marL="1214754" indent="-300514">
              <a:lnSpc>
                <a:spcPct val="100000"/>
              </a:lnSpc>
              <a:spcBef>
                <a:spcPts val="0"/>
              </a:spcBef>
              <a:buFont typeface="Arial" pitchFamily="34" charset="0"/>
              <a:buChar char="•"/>
              <a:defRPr>
                <a:solidFill>
                  <a:schemeClr val="tx1"/>
                </a:solidFill>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 (Tasks)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143" y="293299"/>
            <a:ext cx="590817" cy="379680"/>
          </a:xfrm>
          <a:prstGeom prst="rect">
            <a:avLst/>
          </a:prstGeom>
        </p:spPr>
      </p:pic>
      <p:sp>
        <p:nvSpPr>
          <p:cNvPr id="3" name="Title 2"/>
          <p:cNvSpPr>
            <a:spLocks noGrp="1"/>
          </p:cNvSpPr>
          <p:nvPr>
            <p:ph type="title"/>
          </p:nvPr>
        </p:nvSpPr>
        <p:spPr>
          <a:xfrm>
            <a:off x="1199407" y="7"/>
            <a:ext cx="8799615" cy="746975"/>
          </a:xfrm>
        </p:spPr>
        <p:txBody>
          <a:bodyPr/>
          <a:lstStyle/>
          <a:p>
            <a:r>
              <a:rPr lang="en-US" dirty="0"/>
              <a:t>Click to edit Master title style</a:t>
            </a:r>
          </a:p>
        </p:txBody>
      </p:sp>
      <p:sp>
        <p:nvSpPr>
          <p:cNvPr id="4" name="Slide Number Placeholder 3"/>
          <p:cNvSpPr>
            <a:spLocks noGrp="1"/>
          </p:cNvSpPr>
          <p:nvPr>
            <p:ph type="sldNum" sz="quarter" idx="14"/>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
        <p:nvSpPr>
          <p:cNvPr id="12" name="Text Placeholder 2"/>
          <p:cNvSpPr>
            <a:spLocks noGrp="1"/>
          </p:cNvSpPr>
          <p:nvPr>
            <p:ph type="body" sz="quarter" idx="12" hasCustomPrompt="1"/>
          </p:nvPr>
        </p:nvSpPr>
        <p:spPr bwMode="white">
          <a:xfrm>
            <a:off x="0" y="3"/>
            <a:ext cx="1194319"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a:t>Exer</a:t>
            </a:r>
            <a:r>
              <a:rPr lang="en-US" dirty="0"/>
              <a:t>. type</a:t>
            </a:r>
          </a:p>
        </p:txBody>
      </p:sp>
    </p:spTree>
    <p:custDataLst>
      <p:tags r:id="rId1"/>
    </p:custDataLst>
    <p:extLst>
      <p:ext uri="{BB962C8B-B14F-4D97-AF65-F5344CB8AC3E}">
        <p14:creationId xmlns:p14="http://schemas.microsoft.com/office/powerpoint/2010/main" val="28315353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5"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grpSp>
        <p:nvGrpSpPr>
          <p:cNvPr id="12" name="Group 4"/>
          <p:cNvGrpSpPr>
            <a:grpSpLocks noChangeAspect="1"/>
          </p:cNvGrpSpPr>
          <p:nvPr userDrawn="1"/>
        </p:nvGrpSpPr>
        <p:grpSpPr bwMode="auto">
          <a:xfrm>
            <a:off x="175176" y="215660"/>
            <a:ext cx="450242" cy="370938"/>
            <a:chOff x="34" y="107"/>
            <a:chExt cx="352" cy="290"/>
          </a:xfrm>
        </p:grpSpPr>
        <p:sp>
          <p:nvSpPr>
            <p:cNvPr id="13" name="Freeform 7"/>
            <p:cNvSpPr>
              <a:spLocks/>
            </p:cNvSpPr>
            <p:nvPr userDrawn="1"/>
          </p:nvSpPr>
          <p:spPr bwMode="auto">
            <a:xfrm>
              <a:off x="34" y="107"/>
              <a:ext cx="272" cy="290"/>
            </a:xfrm>
            <a:custGeom>
              <a:avLst/>
              <a:gdLst>
                <a:gd name="T0" fmla="*/ 563 w 1358"/>
                <a:gd name="T1" fmla="*/ 12 h 1448"/>
                <a:gd name="T2" fmla="*/ 370 w 1358"/>
                <a:gd name="T3" fmla="*/ 68 h 1448"/>
                <a:gd name="T4" fmla="*/ 207 w 1358"/>
                <a:gd name="T5" fmla="*/ 165 h 1448"/>
                <a:gd name="T6" fmla="*/ 85 w 1358"/>
                <a:gd name="T7" fmla="*/ 294 h 1448"/>
                <a:gd name="T8" fmla="*/ 15 w 1358"/>
                <a:gd name="T9" fmla="*/ 448 h 1448"/>
                <a:gd name="T10" fmla="*/ 1 w 1358"/>
                <a:gd name="T11" fmla="*/ 587 h 1448"/>
                <a:gd name="T12" fmla="*/ 38 w 1358"/>
                <a:gd name="T13" fmla="*/ 738 h 1448"/>
                <a:gd name="T14" fmla="*/ 123 w 1358"/>
                <a:gd name="T15" fmla="*/ 873 h 1448"/>
                <a:gd name="T16" fmla="*/ 250 w 1358"/>
                <a:gd name="T17" fmla="*/ 985 h 1448"/>
                <a:gd name="T18" fmla="*/ 410 w 1358"/>
                <a:gd name="T19" fmla="*/ 1066 h 1448"/>
                <a:gd name="T20" fmla="*/ 595 w 1358"/>
                <a:gd name="T21" fmla="*/ 1111 h 1448"/>
                <a:gd name="T22" fmla="*/ 622 w 1358"/>
                <a:gd name="T23" fmla="*/ 1165 h 1448"/>
                <a:gd name="T24" fmla="*/ 581 w 1358"/>
                <a:gd name="T25" fmla="*/ 1260 h 1448"/>
                <a:gd name="T26" fmla="*/ 507 w 1358"/>
                <a:gd name="T27" fmla="*/ 1333 h 1448"/>
                <a:gd name="T28" fmla="*/ 446 w 1358"/>
                <a:gd name="T29" fmla="*/ 1367 h 1448"/>
                <a:gd name="T30" fmla="*/ 435 w 1358"/>
                <a:gd name="T31" fmla="*/ 1415 h 1448"/>
                <a:gd name="T32" fmla="*/ 459 w 1358"/>
                <a:gd name="T33" fmla="*/ 1441 h 1448"/>
                <a:gd name="T34" fmla="*/ 479 w 1358"/>
                <a:gd name="T35" fmla="*/ 1446 h 1448"/>
                <a:gd name="T36" fmla="*/ 609 w 1358"/>
                <a:gd name="T37" fmla="*/ 1437 h 1448"/>
                <a:gd name="T38" fmla="*/ 750 w 1358"/>
                <a:gd name="T39" fmla="*/ 1384 h 1448"/>
                <a:gd name="T40" fmla="*/ 870 w 1358"/>
                <a:gd name="T41" fmla="*/ 1289 h 1448"/>
                <a:gd name="T42" fmla="*/ 881 w 1358"/>
                <a:gd name="T43" fmla="*/ 1248 h 1448"/>
                <a:gd name="T44" fmla="*/ 853 w 1358"/>
                <a:gd name="T45" fmla="*/ 1215 h 1448"/>
                <a:gd name="T46" fmla="*/ 810 w 1358"/>
                <a:gd name="T47" fmla="*/ 1221 h 1448"/>
                <a:gd name="T48" fmla="*/ 728 w 1358"/>
                <a:gd name="T49" fmla="*/ 1289 h 1448"/>
                <a:gd name="T50" fmla="*/ 656 w 1358"/>
                <a:gd name="T51" fmla="*/ 1312 h 1448"/>
                <a:gd name="T52" fmla="*/ 712 w 1358"/>
                <a:gd name="T53" fmla="*/ 1185 h 1448"/>
                <a:gd name="T54" fmla="*/ 720 w 1358"/>
                <a:gd name="T55" fmla="*/ 1070 h 1448"/>
                <a:gd name="T56" fmla="*/ 698 w 1358"/>
                <a:gd name="T57" fmla="*/ 1034 h 1448"/>
                <a:gd name="T58" fmla="*/ 670 w 1358"/>
                <a:gd name="T59" fmla="*/ 1028 h 1448"/>
                <a:gd name="T60" fmla="*/ 627 w 1358"/>
                <a:gd name="T61" fmla="*/ 1023 h 1448"/>
                <a:gd name="T62" fmla="*/ 461 w 1358"/>
                <a:gd name="T63" fmla="*/ 988 h 1448"/>
                <a:gd name="T64" fmla="*/ 317 w 1358"/>
                <a:gd name="T65" fmla="*/ 920 h 1448"/>
                <a:gd name="T66" fmla="*/ 202 w 1358"/>
                <a:gd name="T67" fmla="*/ 826 h 1448"/>
                <a:gd name="T68" fmla="*/ 126 w 1358"/>
                <a:gd name="T69" fmla="*/ 711 h 1448"/>
                <a:gd name="T70" fmla="*/ 93 w 1358"/>
                <a:gd name="T71" fmla="*/ 582 h 1448"/>
                <a:gd name="T72" fmla="*/ 105 w 1358"/>
                <a:gd name="T73" fmla="*/ 466 h 1448"/>
                <a:gd name="T74" fmla="*/ 166 w 1358"/>
                <a:gd name="T75" fmla="*/ 338 h 1448"/>
                <a:gd name="T76" fmla="*/ 272 w 1358"/>
                <a:gd name="T77" fmla="*/ 229 h 1448"/>
                <a:gd name="T78" fmla="*/ 413 w 1358"/>
                <a:gd name="T79" fmla="*/ 149 h 1448"/>
                <a:gd name="T80" fmla="*/ 582 w 1358"/>
                <a:gd name="T81" fmla="*/ 102 h 1448"/>
                <a:gd name="T82" fmla="*/ 751 w 1358"/>
                <a:gd name="T83" fmla="*/ 94 h 1448"/>
                <a:gd name="T84" fmla="*/ 1007 w 1358"/>
                <a:gd name="T85" fmla="*/ 154 h 1448"/>
                <a:gd name="T86" fmla="*/ 1192 w 1358"/>
                <a:gd name="T87" fmla="*/ 276 h 1448"/>
                <a:gd name="T88" fmla="*/ 1262 w 1358"/>
                <a:gd name="T89" fmla="*/ 365 h 1448"/>
                <a:gd name="T90" fmla="*/ 1289 w 1358"/>
                <a:gd name="T91" fmla="*/ 399 h 1448"/>
                <a:gd name="T92" fmla="*/ 1323 w 1358"/>
                <a:gd name="T93" fmla="*/ 404 h 1448"/>
                <a:gd name="T94" fmla="*/ 1353 w 1358"/>
                <a:gd name="T95" fmla="*/ 379 h 1448"/>
                <a:gd name="T96" fmla="*/ 1353 w 1358"/>
                <a:gd name="T97" fmla="*/ 337 h 1448"/>
                <a:gd name="T98" fmla="*/ 1276 w 1358"/>
                <a:gd name="T99" fmla="*/ 229 h 1448"/>
                <a:gd name="T100" fmla="*/ 1172 w 1358"/>
                <a:gd name="T101" fmla="*/ 140 h 1448"/>
                <a:gd name="T102" fmla="*/ 1049 w 1358"/>
                <a:gd name="T103" fmla="*/ 71 h 1448"/>
                <a:gd name="T104" fmla="*/ 910 w 1358"/>
                <a:gd name="T105" fmla="*/ 24 h 1448"/>
                <a:gd name="T106" fmla="*/ 757 w 1358"/>
                <a:gd name="T107" fmla="*/ 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8" h="1448">
                  <a:moveTo>
                    <a:pt x="705" y="0"/>
                  </a:moveTo>
                  <a:lnTo>
                    <a:pt x="705" y="0"/>
                  </a:lnTo>
                  <a:lnTo>
                    <a:pt x="670" y="1"/>
                  </a:lnTo>
                  <a:lnTo>
                    <a:pt x="633" y="4"/>
                  </a:lnTo>
                  <a:lnTo>
                    <a:pt x="598" y="7"/>
                  </a:lnTo>
                  <a:lnTo>
                    <a:pt x="563" y="12"/>
                  </a:lnTo>
                  <a:lnTo>
                    <a:pt x="529" y="18"/>
                  </a:lnTo>
                  <a:lnTo>
                    <a:pt x="496" y="26"/>
                  </a:lnTo>
                  <a:lnTo>
                    <a:pt x="463" y="34"/>
                  </a:lnTo>
                  <a:lnTo>
                    <a:pt x="431" y="45"/>
                  </a:lnTo>
                  <a:lnTo>
                    <a:pt x="400" y="56"/>
                  </a:lnTo>
                  <a:lnTo>
                    <a:pt x="370" y="68"/>
                  </a:lnTo>
                  <a:lnTo>
                    <a:pt x="340" y="82"/>
                  </a:lnTo>
                  <a:lnTo>
                    <a:pt x="311" y="96"/>
                  </a:lnTo>
                  <a:lnTo>
                    <a:pt x="284" y="112"/>
                  </a:lnTo>
                  <a:lnTo>
                    <a:pt x="257" y="128"/>
                  </a:lnTo>
                  <a:lnTo>
                    <a:pt x="232" y="146"/>
                  </a:lnTo>
                  <a:lnTo>
                    <a:pt x="207" y="165"/>
                  </a:lnTo>
                  <a:lnTo>
                    <a:pt x="183" y="184"/>
                  </a:lnTo>
                  <a:lnTo>
                    <a:pt x="161" y="204"/>
                  </a:lnTo>
                  <a:lnTo>
                    <a:pt x="140" y="226"/>
                  </a:lnTo>
                  <a:lnTo>
                    <a:pt x="121" y="248"/>
                  </a:lnTo>
                  <a:lnTo>
                    <a:pt x="102" y="270"/>
                  </a:lnTo>
                  <a:lnTo>
                    <a:pt x="85" y="294"/>
                  </a:lnTo>
                  <a:lnTo>
                    <a:pt x="70" y="317"/>
                  </a:lnTo>
                  <a:lnTo>
                    <a:pt x="56" y="343"/>
                  </a:lnTo>
                  <a:lnTo>
                    <a:pt x="43" y="367"/>
                  </a:lnTo>
                  <a:lnTo>
                    <a:pt x="32" y="394"/>
                  </a:lnTo>
                  <a:lnTo>
                    <a:pt x="22" y="420"/>
                  </a:lnTo>
                  <a:lnTo>
                    <a:pt x="15" y="448"/>
                  </a:lnTo>
                  <a:lnTo>
                    <a:pt x="9" y="474"/>
                  </a:lnTo>
                  <a:lnTo>
                    <a:pt x="4" y="502"/>
                  </a:lnTo>
                  <a:lnTo>
                    <a:pt x="1" y="530"/>
                  </a:lnTo>
                  <a:lnTo>
                    <a:pt x="0" y="560"/>
                  </a:lnTo>
                  <a:lnTo>
                    <a:pt x="0" y="560"/>
                  </a:lnTo>
                  <a:lnTo>
                    <a:pt x="1" y="587"/>
                  </a:lnTo>
                  <a:lnTo>
                    <a:pt x="4" y="612"/>
                  </a:lnTo>
                  <a:lnTo>
                    <a:pt x="7" y="638"/>
                  </a:lnTo>
                  <a:lnTo>
                    <a:pt x="12" y="663"/>
                  </a:lnTo>
                  <a:lnTo>
                    <a:pt x="20" y="689"/>
                  </a:lnTo>
                  <a:lnTo>
                    <a:pt x="28" y="713"/>
                  </a:lnTo>
                  <a:lnTo>
                    <a:pt x="38" y="738"/>
                  </a:lnTo>
                  <a:lnTo>
                    <a:pt x="49" y="762"/>
                  </a:lnTo>
                  <a:lnTo>
                    <a:pt x="61" y="785"/>
                  </a:lnTo>
                  <a:lnTo>
                    <a:pt x="74" y="809"/>
                  </a:lnTo>
                  <a:lnTo>
                    <a:pt x="89" y="830"/>
                  </a:lnTo>
                  <a:lnTo>
                    <a:pt x="106" y="852"/>
                  </a:lnTo>
                  <a:lnTo>
                    <a:pt x="123" y="873"/>
                  </a:lnTo>
                  <a:lnTo>
                    <a:pt x="141" y="894"/>
                  </a:lnTo>
                  <a:lnTo>
                    <a:pt x="161" y="913"/>
                  </a:lnTo>
                  <a:lnTo>
                    <a:pt x="182" y="933"/>
                  </a:lnTo>
                  <a:lnTo>
                    <a:pt x="204" y="951"/>
                  </a:lnTo>
                  <a:lnTo>
                    <a:pt x="226" y="968"/>
                  </a:lnTo>
                  <a:lnTo>
                    <a:pt x="250" y="985"/>
                  </a:lnTo>
                  <a:lnTo>
                    <a:pt x="274" y="1001"/>
                  </a:lnTo>
                  <a:lnTo>
                    <a:pt x="300" y="1016"/>
                  </a:lnTo>
                  <a:lnTo>
                    <a:pt x="326" y="1029"/>
                  </a:lnTo>
                  <a:lnTo>
                    <a:pt x="352" y="1043"/>
                  </a:lnTo>
                  <a:lnTo>
                    <a:pt x="381" y="1055"/>
                  </a:lnTo>
                  <a:lnTo>
                    <a:pt x="410" y="1066"/>
                  </a:lnTo>
                  <a:lnTo>
                    <a:pt x="439" y="1077"/>
                  </a:lnTo>
                  <a:lnTo>
                    <a:pt x="470" y="1085"/>
                  </a:lnTo>
                  <a:lnTo>
                    <a:pt x="500" y="1094"/>
                  </a:lnTo>
                  <a:lnTo>
                    <a:pt x="532" y="1101"/>
                  </a:lnTo>
                  <a:lnTo>
                    <a:pt x="563" y="1106"/>
                  </a:lnTo>
                  <a:lnTo>
                    <a:pt x="595" y="1111"/>
                  </a:lnTo>
                  <a:lnTo>
                    <a:pt x="628" y="1115"/>
                  </a:lnTo>
                  <a:lnTo>
                    <a:pt x="628" y="1115"/>
                  </a:lnTo>
                  <a:lnTo>
                    <a:pt x="627" y="1130"/>
                  </a:lnTo>
                  <a:lnTo>
                    <a:pt x="626" y="1146"/>
                  </a:lnTo>
                  <a:lnTo>
                    <a:pt x="626" y="1146"/>
                  </a:lnTo>
                  <a:lnTo>
                    <a:pt x="622" y="1165"/>
                  </a:lnTo>
                  <a:lnTo>
                    <a:pt x="618" y="1182"/>
                  </a:lnTo>
                  <a:lnTo>
                    <a:pt x="612" y="1199"/>
                  </a:lnTo>
                  <a:lnTo>
                    <a:pt x="606" y="1215"/>
                  </a:lnTo>
                  <a:lnTo>
                    <a:pt x="599" y="1230"/>
                  </a:lnTo>
                  <a:lnTo>
                    <a:pt x="590" y="1245"/>
                  </a:lnTo>
                  <a:lnTo>
                    <a:pt x="581" y="1260"/>
                  </a:lnTo>
                  <a:lnTo>
                    <a:pt x="571" y="1273"/>
                  </a:lnTo>
                  <a:lnTo>
                    <a:pt x="560" y="1287"/>
                  </a:lnTo>
                  <a:lnTo>
                    <a:pt x="548" y="1300"/>
                  </a:lnTo>
                  <a:lnTo>
                    <a:pt x="535" y="1311"/>
                  </a:lnTo>
                  <a:lnTo>
                    <a:pt x="522" y="1322"/>
                  </a:lnTo>
                  <a:lnTo>
                    <a:pt x="507" y="1333"/>
                  </a:lnTo>
                  <a:lnTo>
                    <a:pt x="493" y="1341"/>
                  </a:lnTo>
                  <a:lnTo>
                    <a:pt x="477" y="1350"/>
                  </a:lnTo>
                  <a:lnTo>
                    <a:pt x="461" y="1357"/>
                  </a:lnTo>
                  <a:lnTo>
                    <a:pt x="461" y="1357"/>
                  </a:lnTo>
                  <a:lnTo>
                    <a:pt x="453" y="1362"/>
                  </a:lnTo>
                  <a:lnTo>
                    <a:pt x="446" y="1367"/>
                  </a:lnTo>
                  <a:lnTo>
                    <a:pt x="442" y="1373"/>
                  </a:lnTo>
                  <a:lnTo>
                    <a:pt x="437" y="1380"/>
                  </a:lnTo>
                  <a:lnTo>
                    <a:pt x="434" y="1389"/>
                  </a:lnTo>
                  <a:lnTo>
                    <a:pt x="433" y="1398"/>
                  </a:lnTo>
                  <a:lnTo>
                    <a:pt x="433" y="1406"/>
                  </a:lnTo>
                  <a:lnTo>
                    <a:pt x="435" y="1415"/>
                  </a:lnTo>
                  <a:lnTo>
                    <a:pt x="435" y="1415"/>
                  </a:lnTo>
                  <a:lnTo>
                    <a:pt x="438" y="1422"/>
                  </a:lnTo>
                  <a:lnTo>
                    <a:pt x="442" y="1428"/>
                  </a:lnTo>
                  <a:lnTo>
                    <a:pt x="446" y="1433"/>
                  </a:lnTo>
                  <a:lnTo>
                    <a:pt x="453" y="1438"/>
                  </a:lnTo>
                  <a:lnTo>
                    <a:pt x="459" y="1441"/>
                  </a:lnTo>
                  <a:lnTo>
                    <a:pt x="465" y="1444"/>
                  </a:lnTo>
                  <a:lnTo>
                    <a:pt x="472" y="1445"/>
                  </a:lnTo>
                  <a:lnTo>
                    <a:pt x="479" y="1446"/>
                  </a:lnTo>
                  <a:lnTo>
                    <a:pt x="479" y="1446"/>
                  </a:lnTo>
                  <a:lnTo>
                    <a:pt x="479" y="1446"/>
                  </a:lnTo>
                  <a:lnTo>
                    <a:pt x="479" y="1446"/>
                  </a:lnTo>
                  <a:lnTo>
                    <a:pt x="509" y="1448"/>
                  </a:lnTo>
                  <a:lnTo>
                    <a:pt x="509" y="1448"/>
                  </a:lnTo>
                  <a:lnTo>
                    <a:pt x="534" y="1446"/>
                  </a:lnTo>
                  <a:lnTo>
                    <a:pt x="559" y="1444"/>
                  </a:lnTo>
                  <a:lnTo>
                    <a:pt x="584" y="1441"/>
                  </a:lnTo>
                  <a:lnTo>
                    <a:pt x="609" y="1437"/>
                  </a:lnTo>
                  <a:lnTo>
                    <a:pt x="633" y="1430"/>
                  </a:lnTo>
                  <a:lnTo>
                    <a:pt x="657" y="1424"/>
                  </a:lnTo>
                  <a:lnTo>
                    <a:pt x="682" y="1416"/>
                  </a:lnTo>
                  <a:lnTo>
                    <a:pt x="705" y="1406"/>
                  </a:lnTo>
                  <a:lnTo>
                    <a:pt x="728" y="1395"/>
                  </a:lnTo>
                  <a:lnTo>
                    <a:pt x="750" y="1384"/>
                  </a:lnTo>
                  <a:lnTo>
                    <a:pt x="772" y="1371"/>
                  </a:lnTo>
                  <a:lnTo>
                    <a:pt x="793" y="1357"/>
                  </a:lnTo>
                  <a:lnTo>
                    <a:pt x="812" y="1341"/>
                  </a:lnTo>
                  <a:lnTo>
                    <a:pt x="833" y="1326"/>
                  </a:lnTo>
                  <a:lnTo>
                    <a:pt x="851" y="1309"/>
                  </a:lnTo>
                  <a:lnTo>
                    <a:pt x="870" y="1289"/>
                  </a:lnTo>
                  <a:lnTo>
                    <a:pt x="870" y="1289"/>
                  </a:lnTo>
                  <a:lnTo>
                    <a:pt x="876" y="1282"/>
                  </a:lnTo>
                  <a:lnTo>
                    <a:pt x="879" y="1274"/>
                  </a:lnTo>
                  <a:lnTo>
                    <a:pt x="882" y="1266"/>
                  </a:lnTo>
                  <a:lnTo>
                    <a:pt x="882" y="1256"/>
                  </a:lnTo>
                  <a:lnTo>
                    <a:pt x="881" y="1248"/>
                  </a:lnTo>
                  <a:lnTo>
                    <a:pt x="878" y="1239"/>
                  </a:lnTo>
                  <a:lnTo>
                    <a:pt x="873" y="1232"/>
                  </a:lnTo>
                  <a:lnTo>
                    <a:pt x="867" y="1224"/>
                  </a:lnTo>
                  <a:lnTo>
                    <a:pt x="867" y="1224"/>
                  </a:lnTo>
                  <a:lnTo>
                    <a:pt x="860" y="1220"/>
                  </a:lnTo>
                  <a:lnTo>
                    <a:pt x="853" y="1215"/>
                  </a:lnTo>
                  <a:lnTo>
                    <a:pt x="844" y="1212"/>
                  </a:lnTo>
                  <a:lnTo>
                    <a:pt x="835" y="1212"/>
                  </a:lnTo>
                  <a:lnTo>
                    <a:pt x="835" y="1212"/>
                  </a:lnTo>
                  <a:lnTo>
                    <a:pt x="827" y="1213"/>
                  </a:lnTo>
                  <a:lnTo>
                    <a:pt x="817" y="1216"/>
                  </a:lnTo>
                  <a:lnTo>
                    <a:pt x="810" y="1221"/>
                  </a:lnTo>
                  <a:lnTo>
                    <a:pt x="803" y="1227"/>
                  </a:lnTo>
                  <a:lnTo>
                    <a:pt x="803" y="1227"/>
                  </a:lnTo>
                  <a:lnTo>
                    <a:pt x="784" y="1244"/>
                  </a:lnTo>
                  <a:lnTo>
                    <a:pt x="767" y="1260"/>
                  </a:lnTo>
                  <a:lnTo>
                    <a:pt x="748" y="1276"/>
                  </a:lnTo>
                  <a:lnTo>
                    <a:pt x="728" y="1289"/>
                  </a:lnTo>
                  <a:lnTo>
                    <a:pt x="707" y="1301"/>
                  </a:lnTo>
                  <a:lnTo>
                    <a:pt x="687" y="1312"/>
                  </a:lnTo>
                  <a:lnTo>
                    <a:pt x="665" y="1322"/>
                  </a:lnTo>
                  <a:lnTo>
                    <a:pt x="643" y="1330"/>
                  </a:lnTo>
                  <a:lnTo>
                    <a:pt x="643" y="1330"/>
                  </a:lnTo>
                  <a:lnTo>
                    <a:pt x="656" y="1312"/>
                  </a:lnTo>
                  <a:lnTo>
                    <a:pt x="670" y="1293"/>
                  </a:lnTo>
                  <a:lnTo>
                    <a:pt x="681" y="1273"/>
                  </a:lnTo>
                  <a:lnTo>
                    <a:pt x="690" y="1251"/>
                  </a:lnTo>
                  <a:lnTo>
                    <a:pt x="699" y="1230"/>
                  </a:lnTo>
                  <a:lnTo>
                    <a:pt x="706" y="1207"/>
                  </a:lnTo>
                  <a:lnTo>
                    <a:pt x="712" y="1185"/>
                  </a:lnTo>
                  <a:lnTo>
                    <a:pt x="717" y="1161"/>
                  </a:lnTo>
                  <a:lnTo>
                    <a:pt x="717" y="1161"/>
                  </a:lnTo>
                  <a:lnTo>
                    <a:pt x="720" y="1139"/>
                  </a:lnTo>
                  <a:lnTo>
                    <a:pt x="721" y="1116"/>
                  </a:lnTo>
                  <a:lnTo>
                    <a:pt x="721" y="1093"/>
                  </a:lnTo>
                  <a:lnTo>
                    <a:pt x="720" y="1070"/>
                  </a:lnTo>
                  <a:lnTo>
                    <a:pt x="720" y="1070"/>
                  </a:lnTo>
                  <a:lnTo>
                    <a:pt x="718" y="1060"/>
                  </a:lnTo>
                  <a:lnTo>
                    <a:pt x="715" y="1052"/>
                  </a:lnTo>
                  <a:lnTo>
                    <a:pt x="710" y="1045"/>
                  </a:lnTo>
                  <a:lnTo>
                    <a:pt x="705" y="1039"/>
                  </a:lnTo>
                  <a:lnTo>
                    <a:pt x="698" y="1034"/>
                  </a:lnTo>
                  <a:lnTo>
                    <a:pt x="690" y="1030"/>
                  </a:lnTo>
                  <a:lnTo>
                    <a:pt x="682" y="1028"/>
                  </a:lnTo>
                  <a:lnTo>
                    <a:pt x="673" y="1027"/>
                  </a:lnTo>
                  <a:lnTo>
                    <a:pt x="673" y="1027"/>
                  </a:lnTo>
                  <a:lnTo>
                    <a:pt x="670" y="1028"/>
                  </a:lnTo>
                  <a:lnTo>
                    <a:pt x="670" y="1028"/>
                  </a:lnTo>
                  <a:lnTo>
                    <a:pt x="668" y="1028"/>
                  </a:lnTo>
                  <a:lnTo>
                    <a:pt x="668" y="1028"/>
                  </a:lnTo>
                  <a:lnTo>
                    <a:pt x="662" y="1026"/>
                  </a:lnTo>
                  <a:lnTo>
                    <a:pt x="656" y="1024"/>
                  </a:lnTo>
                  <a:lnTo>
                    <a:pt x="656" y="1024"/>
                  </a:lnTo>
                  <a:lnTo>
                    <a:pt x="627" y="1023"/>
                  </a:lnTo>
                  <a:lnTo>
                    <a:pt x="598" y="1020"/>
                  </a:lnTo>
                  <a:lnTo>
                    <a:pt x="570" y="1015"/>
                  </a:lnTo>
                  <a:lnTo>
                    <a:pt x="542" y="1010"/>
                  </a:lnTo>
                  <a:lnTo>
                    <a:pt x="513" y="1002"/>
                  </a:lnTo>
                  <a:lnTo>
                    <a:pt x="487" y="995"/>
                  </a:lnTo>
                  <a:lnTo>
                    <a:pt x="461" y="988"/>
                  </a:lnTo>
                  <a:lnTo>
                    <a:pt x="434" y="978"/>
                  </a:lnTo>
                  <a:lnTo>
                    <a:pt x="410" y="968"/>
                  </a:lnTo>
                  <a:lnTo>
                    <a:pt x="385" y="957"/>
                  </a:lnTo>
                  <a:lnTo>
                    <a:pt x="362" y="945"/>
                  </a:lnTo>
                  <a:lnTo>
                    <a:pt x="339" y="933"/>
                  </a:lnTo>
                  <a:lnTo>
                    <a:pt x="317" y="920"/>
                  </a:lnTo>
                  <a:lnTo>
                    <a:pt x="295" y="906"/>
                  </a:lnTo>
                  <a:lnTo>
                    <a:pt x="276" y="891"/>
                  </a:lnTo>
                  <a:lnTo>
                    <a:pt x="256" y="876"/>
                  </a:lnTo>
                  <a:lnTo>
                    <a:pt x="237" y="860"/>
                  </a:lnTo>
                  <a:lnTo>
                    <a:pt x="220" y="843"/>
                  </a:lnTo>
                  <a:lnTo>
                    <a:pt x="202" y="826"/>
                  </a:lnTo>
                  <a:lnTo>
                    <a:pt x="188" y="809"/>
                  </a:lnTo>
                  <a:lnTo>
                    <a:pt x="173" y="790"/>
                  </a:lnTo>
                  <a:lnTo>
                    <a:pt x="160" y="771"/>
                  </a:lnTo>
                  <a:lnTo>
                    <a:pt x="148" y="751"/>
                  </a:lnTo>
                  <a:lnTo>
                    <a:pt x="135" y="732"/>
                  </a:lnTo>
                  <a:lnTo>
                    <a:pt x="126" y="711"/>
                  </a:lnTo>
                  <a:lnTo>
                    <a:pt x="117" y="690"/>
                  </a:lnTo>
                  <a:lnTo>
                    <a:pt x="110" y="670"/>
                  </a:lnTo>
                  <a:lnTo>
                    <a:pt x="104" y="649"/>
                  </a:lnTo>
                  <a:lnTo>
                    <a:pt x="99" y="627"/>
                  </a:lnTo>
                  <a:lnTo>
                    <a:pt x="95" y="605"/>
                  </a:lnTo>
                  <a:lnTo>
                    <a:pt x="93" y="582"/>
                  </a:lnTo>
                  <a:lnTo>
                    <a:pt x="93" y="560"/>
                  </a:lnTo>
                  <a:lnTo>
                    <a:pt x="93" y="560"/>
                  </a:lnTo>
                  <a:lnTo>
                    <a:pt x="93" y="535"/>
                  </a:lnTo>
                  <a:lnTo>
                    <a:pt x="95" y="512"/>
                  </a:lnTo>
                  <a:lnTo>
                    <a:pt x="100" y="489"/>
                  </a:lnTo>
                  <a:lnTo>
                    <a:pt x="105" y="466"/>
                  </a:lnTo>
                  <a:lnTo>
                    <a:pt x="112" y="443"/>
                  </a:lnTo>
                  <a:lnTo>
                    <a:pt x="120" y="421"/>
                  </a:lnTo>
                  <a:lnTo>
                    <a:pt x="129" y="399"/>
                  </a:lnTo>
                  <a:lnTo>
                    <a:pt x="140" y="378"/>
                  </a:lnTo>
                  <a:lnTo>
                    <a:pt x="152" y="357"/>
                  </a:lnTo>
                  <a:lnTo>
                    <a:pt x="166" y="338"/>
                  </a:lnTo>
                  <a:lnTo>
                    <a:pt x="182" y="318"/>
                  </a:lnTo>
                  <a:lnTo>
                    <a:pt x="198" y="299"/>
                  </a:lnTo>
                  <a:lnTo>
                    <a:pt x="215" y="280"/>
                  </a:lnTo>
                  <a:lnTo>
                    <a:pt x="233" y="263"/>
                  </a:lnTo>
                  <a:lnTo>
                    <a:pt x="251" y="246"/>
                  </a:lnTo>
                  <a:lnTo>
                    <a:pt x="272" y="229"/>
                  </a:lnTo>
                  <a:lnTo>
                    <a:pt x="294" y="215"/>
                  </a:lnTo>
                  <a:lnTo>
                    <a:pt x="316" y="200"/>
                  </a:lnTo>
                  <a:lnTo>
                    <a:pt x="339" y="185"/>
                  </a:lnTo>
                  <a:lnTo>
                    <a:pt x="362" y="173"/>
                  </a:lnTo>
                  <a:lnTo>
                    <a:pt x="388" y="161"/>
                  </a:lnTo>
                  <a:lnTo>
                    <a:pt x="413" y="149"/>
                  </a:lnTo>
                  <a:lnTo>
                    <a:pt x="440" y="139"/>
                  </a:lnTo>
                  <a:lnTo>
                    <a:pt x="467" y="129"/>
                  </a:lnTo>
                  <a:lnTo>
                    <a:pt x="495" y="121"/>
                  </a:lnTo>
                  <a:lnTo>
                    <a:pt x="523" y="113"/>
                  </a:lnTo>
                  <a:lnTo>
                    <a:pt x="553" y="107"/>
                  </a:lnTo>
                  <a:lnTo>
                    <a:pt x="582" y="102"/>
                  </a:lnTo>
                  <a:lnTo>
                    <a:pt x="612" y="99"/>
                  </a:lnTo>
                  <a:lnTo>
                    <a:pt x="643" y="95"/>
                  </a:lnTo>
                  <a:lnTo>
                    <a:pt x="673" y="94"/>
                  </a:lnTo>
                  <a:lnTo>
                    <a:pt x="705" y="93"/>
                  </a:lnTo>
                  <a:lnTo>
                    <a:pt x="705" y="93"/>
                  </a:lnTo>
                  <a:lnTo>
                    <a:pt x="751" y="94"/>
                  </a:lnTo>
                  <a:lnTo>
                    <a:pt x="796" y="98"/>
                  </a:lnTo>
                  <a:lnTo>
                    <a:pt x="842" y="105"/>
                  </a:lnTo>
                  <a:lnTo>
                    <a:pt x="885" y="113"/>
                  </a:lnTo>
                  <a:lnTo>
                    <a:pt x="927" y="124"/>
                  </a:lnTo>
                  <a:lnTo>
                    <a:pt x="968" y="138"/>
                  </a:lnTo>
                  <a:lnTo>
                    <a:pt x="1007" y="154"/>
                  </a:lnTo>
                  <a:lnTo>
                    <a:pt x="1045" y="171"/>
                  </a:lnTo>
                  <a:lnTo>
                    <a:pt x="1082" y="191"/>
                  </a:lnTo>
                  <a:lnTo>
                    <a:pt x="1116" y="212"/>
                  </a:lnTo>
                  <a:lnTo>
                    <a:pt x="1148" y="237"/>
                  </a:lnTo>
                  <a:lnTo>
                    <a:pt x="1177" y="262"/>
                  </a:lnTo>
                  <a:lnTo>
                    <a:pt x="1192" y="276"/>
                  </a:lnTo>
                  <a:lnTo>
                    <a:pt x="1205" y="289"/>
                  </a:lnTo>
                  <a:lnTo>
                    <a:pt x="1217" y="304"/>
                  </a:lnTo>
                  <a:lnTo>
                    <a:pt x="1229" y="318"/>
                  </a:lnTo>
                  <a:lnTo>
                    <a:pt x="1242" y="333"/>
                  </a:lnTo>
                  <a:lnTo>
                    <a:pt x="1253" y="349"/>
                  </a:lnTo>
                  <a:lnTo>
                    <a:pt x="1262" y="365"/>
                  </a:lnTo>
                  <a:lnTo>
                    <a:pt x="1271" y="380"/>
                  </a:lnTo>
                  <a:lnTo>
                    <a:pt x="1271" y="380"/>
                  </a:lnTo>
                  <a:lnTo>
                    <a:pt x="1275" y="387"/>
                  </a:lnTo>
                  <a:lnTo>
                    <a:pt x="1279" y="390"/>
                  </a:lnTo>
                  <a:lnTo>
                    <a:pt x="1283" y="395"/>
                  </a:lnTo>
                  <a:lnTo>
                    <a:pt x="1289" y="399"/>
                  </a:lnTo>
                  <a:lnTo>
                    <a:pt x="1294" y="401"/>
                  </a:lnTo>
                  <a:lnTo>
                    <a:pt x="1300" y="402"/>
                  </a:lnTo>
                  <a:lnTo>
                    <a:pt x="1306" y="404"/>
                  </a:lnTo>
                  <a:lnTo>
                    <a:pt x="1312" y="405"/>
                  </a:lnTo>
                  <a:lnTo>
                    <a:pt x="1312" y="405"/>
                  </a:lnTo>
                  <a:lnTo>
                    <a:pt x="1323" y="404"/>
                  </a:lnTo>
                  <a:lnTo>
                    <a:pt x="1328" y="401"/>
                  </a:lnTo>
                  <a:lnTo>
                    <a:pt x="1334" y="399"/>
                  </a:lnTo>
                  <a:lnTo>
                    <a:pt x="1334" y="399"/>
                  </a:lnTo>
                  <a:lnTo>
                    <a:pt x="1342" y="394"/>
                  </a:lnTo>
                  <a:lnTo>
                    <a:pt x="1348" y="387"/>
                  </a:lnTo>
                  <a:lnTo>
                    <a:pt x="1353" y="379"/>
                  </a:lnTo>
                  <a:lnTo>
                    <a:pt x="1356" y="372"/>
                  </a:lnTo>
                  <a:lnTo>
                    <a:pt x="1358" y="362"/>
                  </a:lnTo>
                  <a:lnTo>
                    <a:pt x="1358" y="354"/>
                  </a:lnTo>
                  <a:lnTo>
                    <a:pt x="1356" y="345"/>
                  </a:lnTo>
                  <a:lnTo>
                    <a:pt x="1353" y="337"/>
                  </a:lnTo>
                  <a:lnTo>
                    <a:pt x="1353" y="337"/>
                  </a:lnTo>
                  <a:lnTo>
                    <a:pt x="1342" y="317"/>
                  </a:lnTo>
                  <a:lnTo>
                    <a:pt x="1329" y="299"/>
                  </a:lnTo>
                  <a:lnTo>
                    <a:pt x="1317" y="280"/>
                  </a:lnTo>
                  <a:lnTo>
                    <a:pt x="1304" y="263"/>
                  </a:lnTo>
                  <a:lnTo>
                    <a:pt x="1290" y="246"/>
                  </a:lnTo>
                  <a:lnTo>
                    <a:pt x="1276" y="229"/>
                  </a:lnTo>
                  <a:lnTo>
                    <a:pt x="1260" y="213"/>
                  </a:lnTo>
                  <a:lnTo>
                    <a:pt x="1244" y="198"/>
                  </a:lnTo>
                  <a:lnTo>
                    <a:pt x="1227" y="183"/>
                  </a:lnTo>
                  <a:lnTo>
                    <a:pt x="1210" y="168"/>
                  </a:lnTo>
                  <a:lnTo>
                    <a:pt x="1192" y="154"/>
                  </a:lnTo>
                  <a:lnTo>
                    <a:pt x="1172" y="140"/>
                  </a:lnTo>
                  <a:lnTo>
                    <a:pt x="1154" y="128"/>
                  </a:lnTo>
                  <a:lnTo>
                    <a:pt x="1133" y="115"/>
                  </a:lnTo>
                  <a:lnTo>
                    <a:pt x="1114" y="104"/>
                  </a:lnTo>
                  <a:lnTo>
                    <a:pt x="1093" y="91"/>
                  </a:lnTo>
                  <a:lnTo>
                    <a:pt x="1071" y="82"/>
                  </a:lnTo>
                  <a:lnTo>
                    <a:pt x="1049" y="71"/>
                  </a:lnTo>
                  <a:lnTo>
                    <a:pt x="1027" y="62"/>
                  </a:lnTo>
                  <a:lnTo>
                    <a:pt x="1004" y="54"/>
                  </a:lnTo>
                  <a:lnTo>
                    <a:pt x="981" y="45"/>
                  </a:lnTo>
                  <a:lnTo>
                    <a:pt x="957" y="38"/>
                  </a:lnTo>
                  <a:lnTo>
                    <a:pt x="933" y="30"/>
                  </a:lnTo>
                  <a:lnTo>
                    <a:pt x="910" y="24"/>
                  </a:lnTo>
                  <a:lnTo>
                    <a:pt x="884" y="18"/>
                  </a:lnTo>
                  <a:lnTo>
                    <a:pt x="860" y="15"/>
                  </a:lnTo>
                  <a:lnTo>
                    <a:pt x="834" y="10"/>
                  </a:lnTo>
                  <a:lnTo>
                    <a:pt x="810" y="6"/>
                  </a:lnTo>
                  <a:lnTo>
                    <a:pt x="783" y="4"/>
                  </a:lnTo>
                  <a:lnTo>
                    <a:pt x="757" y="2"/>
                  </a:lnTo>
                  <a:lnTo>
                    <a:pt x="732" y="1"/>
                  </a:lnTo>
                  <a:lnTo>
                    <a:pt x="705"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4" name="AutoShape 3"/>
            <p:cNvSpPr>
              <a:spLocks noChangeAspect="1" noChangeArrowheads="1" noTextEdit="1"/>
            </p:cNvSpPr>
            <p:nvPr userDrawn="1"/>
          </p:nvSpPr>
          <p:spPr bwMode="auto">
            <a:xfrm>
              <a:off x="34" y="107"/>
              <a:ext cx="3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5" name="Freeform 6"/>
            <p:cNvSpPr>
              <a:spLocks/>
            </p:cNvSpPr>
            <p:nvPr userDrawn="1"/>
          </p:nvSpPr>
          <p:spPr bwMode="auto">
            <a:xfrm>
              <a:off x="131" y="396"/>
              <a:ext cx="1" cy="0"/>
            </a:xfrm>
            <a:custGeom>
              <a:avLst/>
              <a:gdLst>
                <a:gd name="T0" fmla="*/ 0 w 6"/>
                <a:gd name="T1" fmla="*/ 1 h 1"/>
                <a:gd name="T2" fmla="*/ 0 w 6"/>
                <a:gd name="T3" fmla="*/ 1 h 1"/>
                <a:gd name="T4" fmla="*/ 6 w 6"/>
                <a:gd name="T5" fmla="*/ 0 h 1"/>
                <a:gd name="T6" fmla="*/ 6 w 6"/>
                <a:gd name="T7" fmla="*/ 0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lnTo>
                    <a:pt x="0" y="1"/>
                  </a:lnTo>
                  <a:lnTo>
                    <a:pt x="6" y="0"/>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6" name="Freeform 8"/>
            <p:cNvSpPr>
              <a:spLocks noEditPoints="1"/>
            </p:cNvSpPr>
            <p:nvPr userDrawn="1"/>
          </p:nvSpPr>
          <p:spPr bwMode="auto">
            <a:xfrm>
              <a:off x="192" y="207"/>
              <a:ext cx="194" cy="190"/>
            </a:xfrm>
            <a:custGeom>
              <a:avLst/>
              <a:gdLst>
                <a:gd name="T0" fmla="*/ 967 w 968"/>
                <a:gd name="T1" fmla="*/ 356 h 949"/>
                <a:gd name="T2" fmla="*/ 958 w 968"/>
                <a:gd name="T3" fmla="*/ 300 h 949"/>
                <a:gd name="T4" fmla="*/ 939 w 968"/>
                <a:gd name="T5" fmla="*/ 247 h 949"/>
                <a:gd name="T6" fmla="*/ 909 w 968"/>
                <a:gd name="T7" fmla="*/ 197 h 949"/>
                <a:gd name="T8" fmla="*/ 872 w 968"/>
                <a:gd name="T9" fmla="*/ 151 h 949"/>
                <a:gd name="T10" fmla="*/ 827 w 968"/>
                <a:gd name="T11" fmla="*/ 110 h 949"/>
                <a:gd name="T12" fmla="*/ 773 w 968"/>
                <a:gd name="T13" fmla="*/ 75 h 949"/>
                <a:gd name="T14" fmla="*/ 714 w 968"/>
                <a:gd name="T15" fmla="*/ 45 h 949"/>
                <a:gd name="T16" fmla="*/ 650 w 968"/>
                <a:gd name="T17" fmla="*/ 22 h 949"/>
                <a:gd name="T18" fmla="*/ 581 w 968"/>
                <a:gd name="T19" fmla="*/ 8 h 949"/>
                <a:gd name="T20" fmla="*/ 508 w 968"/>
                <a:gd name="T21" fmla="*/ 0 h 949"/>
                <a:gd name="T22" fmla="*/ 459 w 968"/>
                <a:gd name="T23" fmla="*/ 0 h 949"/>
                <a:gd name="T24" fmla="*/ 386 w 968"/>
                <a:gd name="T25" fmla="*/ 8 h 949"/>
                <a:gd name="T26" fmla="*/ 318 w 968"/>
                <a:gd name="T27" fmla="*/ 22 h 949"/>
                <a:gd name="T28" fmla="*/ 253 w 968"/>
                <a:gd name="T29" fmla="*/ 45 h 949"/>
                <a:gd name="T30" fmla="*/ 195 w 968"/>
                <a:gd name="T31" fmla="*/ 75 h 949"/>
                <a:gd name="T32" fmla="*/ 141 w 968"/>
                <a:gd name="T33" fmla="*/ 110 h 949"/>
                <a:gd name="T34" fmla="*/ 96 w 968"/>
                <a:gd name="T35" fmla="*/ 151 h 949"/>
                <a:gd name="T36" fmla="*/ 58 w 968"/>
                <a:gd name="T37" fmla="*/ 197 h 949"/>
                <a:gd name="T38" fmla="*/ 29 w 968"/>
                <a:gd name="T39" fmla="*/ 247 h 949"/>
                <a:gd name="T40" fmla="*/ 9 w 968"/>
                <a:gd name="T41" fmla="*/ 300 h 949"/>
                <a:gd name="T42" fmla="*/ 1 w 968"/>
                <a:gd name="T43" fmla="*/ 356 h 949"/>
                <a:gd name="T44" fmla="*/ 1 w 968"/>
                <a:gd name="T45" fmla="*/ 393 h 949"/>
                <a:gd name="T46" fmla="*/ 7 w 968"/>
                <a:gd name="T47" fmla="*/ 442 h 949"/>
                <a:gd name="T48" fmla="*/ 22 w 968"/>
                <a:gd name="T49" fmla="*/ 489 h 949"/>
                <a:gd name="T50" fmla="*/ 43 w 968"/>
                <a:gd name="T51" fmla="*/ 533 h 949"/>
                <a:gd name="T52" fmla="*/ 73 w 968"/>
                <a:gd name="T53" fmla="*/ 575 h 949"/>
                <a:gd name="T54" fmla="*/ 107 w 968"/>
                <a:gd name="T55" fmla="*/ 612 h 949"/>
                <a:gd name="T56" fmla="*/ 194 w 968"/>
                <a:gd name="T57" fmla="*/ 677 h 949"/>
                <a:gd name="T58" fmla="*/ 297 w 968"/>
                <a:gd name="T59" fmla="*/ 723 h 949"/>
                <a:gd name="T60" fmla="*/ 375 w 968"/>
                <a:gd name="T61" fmla="*/ 743 h 949"/>
                <a:gd name="T62" fmla="*/ 413 w 968"/>
                <a:gd name="T63" fmla="*/ 810 h 949"/>
                <a:gd name="T64" fmla="*/ 464 w 968"/>
                <a:gd name="T65" fmla="*/ 867 h 949"/>
                <a:gd name="T66" fmla="*/ 526 w 968"/>
                <a:gd name="T67" fmla="*/ 910 h 949"/>
                <a:gd name="T68" fmla="*/ 598 w 968"/>
                <a:gd name="T69" fmla="*/ 938 h 949"/>
                <a:gd name="T70" fmla="*/ 676 w 968"/>
                <a:gd name="T71" fmla="*/ 949 h 949"/>
                <a:gd name="T72" fmla="*/ 705 w 968"/>
                <a:gd name="T73" fmla="*/ 948 h 949"/>
                <a:gd name="T74" fmla="*/ 706 w 968"/>
                <a:gd name="T75" fmla="*/ 948 h 949"/>
                <a:gd name="T76" fmla="*/ 728 w 968"/>
                <a:gd name="T77" fmla="*/ 938 h 949"/>
                <a:gd name="T78" fmla="*/ 734 w 968"/>
                <a:gd name="T79" fmla="*/ 925 h 949"/>
                <a:gd name="T80" fmla="*/ 733 w 968"/>
                <a:gd name="T81" fmla="*/ 908 h 949"/>
                <a:gd name="T82" fmla="*/ 723 w 968"/>
                <a:gd name="T83" fmla="*/ 893 h 949"/>
                <a:gd name="T84" fmla="*/ 711 w 968"/>
                <a:gd name="T85" fmla="*/ 888 h 949"/>
                <a:gd name="T86" fmla="*/ 709 w 968"/>
                <a:gd name="T87" fmla="*/ 888 h 949"/>
                <a:gd name="T88" fmla="*/ 705 w 968"/>
                <a:gd name="T89" fmla="*/ 884 h 949"/>
                <a:gd name="T90" fmla="*/ 674 w 968"/>
                <a:gd name="T91" fmla="*/ 865 h 949"/>
                <a:gd name="T92" fmla="*/ 648 w 968"/>
                <a:gd name="T93" fmla="*/ 842 h 949"/>
                <a:gd name="T94" fmla="*/ 628 w 968"/>
                <a:gd name="T95" fmla="*/ 812 h 949"/>
                <a:gd name="T96" fmla="*/ 613 w 968"/>
                <a:gd name="T97" fmla="*/ 781 h 949"/>
                <a:gd name="T98" fmla="*/ 603 w 968"/>
                <a:gd name="T99" fmla="*/ 745 h 949"/>
                <a:gd name="T100" fmla="*/ 603 w 968"/>
                <a:gd name="T101" fmla="*/ 740 h 949"/>
                <a:gd name="T102" fmla="*/ 714 w 968"/>
                <a:gd name="T103" fmla="*/ 706 h 949"/>
                <a:gd name="T104" fmla="*/ 811 w 968"/>
                <a:gd name="T105" fmla="*/ 654 h 949"/>
                <a:gd name="T106" fmla="*/ 888 w 968"/>
                <a:gd name="T107" fmla="*/ 584 h 949"/>
                <a:gd name="T108" fmla="*/ 917 w 968"/>
                <a:gd name="T109" fmla="*/ 544 h 949"/>
                <a:gd name="T110" fmla="*/ 940 w 968"/>
                <a:gd name="T111" fmla="*/ 501 h 949"/>
                <a:gd name="T112" fmla="*/ 957 w 968"/>
                <a:gd name="T113" fmla="*/ 456 h 949"/>
                <a:gd name="T114" fmla="*/ 966 w 968"/>
                <a:gd name="T115" fmla="*/ 409 h 949"/>
                <a:gd name="T116" fmla="*/ 968 w 968"/>
                <a:gd name="T117" fmla="*/ 376 h 949"/>
                <a:gd name="T118" fmla="*/ 690 w 968"/>
                <a:gd name="T119" fmla="*/ 94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949">
                  <a:moveTo>
                    <a:pt x="968" y="376"/>
                  </a:moveTo>
                  <a:lnTo>
                    <a:pt x="968" y="376"/>
                  </a:lnTo>
                  <a:lnTo>
                    <a:pt x="967" y="356"/>
                  </a:lnTo>
                  <a:lnTo>
                    <a:pt x="966" y="338"/>
                  </a:lnTo>
                  <a:lnTo>
                    <a:pt x="962" y="319"/>
                  </a:lnTo>
                  <a:lnTo>
                    <a:pt x="958" y="300"/>
                  </a:lnTo>
                  <a:lnTo>
                    <a:pt x="952" y="282"/>
                  </a:lnTo>
                  <a:lnTo>
                    <a:pt x="946" y="265"/>
                  </a:lnTo>
                  <a:lnTo>
                    <a:pt x="939" y="247"/>
                  </a:lnTo>
                  <a:lnTo>
                    <a:pt x="930" y="229"/>
                  </a:lnTo>
                  <a:lnTo>
                    <a:pt x="920" y="214"/>
                  </a:lnTo>
                  <a:lnTo>
                    <a:pt x="909" y="197"/>
                  </a:lnTo>
                  <a:lnTo>
                    <a:pt x="897" y="181"/>
                  </a:lnTo>
                  <a:lnTo>
                    <a:pt x="885" y="166"/>
                  </a:lnTo>
                  <a:lnTo>
                    <a:pt x="872" y="151"/>
                  </a:lnTo>
                  <a:lnTo>
                    <a:pt x="857" y="137"/>
                  </a:lnTo>
                  <a:lnTo>
                    <a:pt x="842" y="123"/>
                  </a:lnTo>
                  <a:lnTo>
                    <a:pt x="827" y="110"/>
                  </a:lnTo>
                  <a:lnTo>
                    <a:pt x="809" y="98"/>
                  </a:lnTo>
                  <a:lnTo>
                    <a:pt x="791" y="86"/>
                  </a:lnTo>
                  <a:lnTo>
                    <a:pt x="773" y="75"/>
                  </a:lnTo>
                  <a:lnTo>
                    <a:pt x="755" y="64"/>
                  </a:lnTo>
                  <a:lnTo>
                    <a:pt x="735" y="54"/>
                  </a:lnTo>
                  <a:lnTo>
                    <a:pt x="714" y="45"/>
                  </a:lnTo>
                  <a:lnTo>
                    <a:pt x="694" y="37"/>
                  </a:lnTo>
                  <a:lnTo>
                    <a:pt x="672" y="29"/>
                  </a:lnTo>
                  <a:lnTo>
                    <a:pt x="650" y="22"/>
                  </a:lnTo>
                  <a:lnTo>
                    <a:pt x="628" y="17"/>
                  </a:lnTo>
                  <a:lnTo>
                    <a:pt x="605" y="11"/>
                  </a:lnTo>
                  <a:lnTo>
                    <a:pt x="581" y="8"/>
                  </a:lnTo>
                  <a:lnTo>
                    <a:pt x="557" y="4"/>
                  </a:lnTo>
                  <a:lnTo>
                    <a:pt x="534" y="1"/>
                  </a:lnTo>
                  <a:lnTo>
                    <a:pt x="508" y="0"/>
                  </a:lnTo>
                  <a:lnTo>
                    <a:pt x="484" y="0"/>
                  </a:lnTo>
                  <a:lnTo>
                    <a:pt x="484" y="0"/>
                  </a:lnTo>
                  <a:lnTo>
                    <a:pt x="459" y="0"/>
                  </a:lnTo>
                  <a:lnTo>
                    <a:pt x="434" y="1"/>
                  </a:lnTo>
                  <a:lnTo>
                    <a:pt x="411" y="4"/>
                  </a:lnTo>
                  <a:lnTo>
                    <a:pt x="386" y="8"/>
                  </a:lnTo>
                  <a:lnTo>
                    <a:pt x="363" y="11"/>
                  </a:lnTo>
                  <a:lnTo>
                    <a:pt x="340" y="17"/>
                  </a:lnTo>
                  <a:lnTo>
                    <a:pt x="318" y="22"/>
                  </a:lnTo>
                  <a:lnTo>
                    <a:pt x="296" y="29"/>
                  </a:lnTo>
                  <a:lnTo>
                    <a:pt x="274" y="37"/>
                  </a:lnTo>
                  <a:lnTo>
                    <a:pt x="253" y="45"/>
                  </a:lnTo>
                  <a:lnTo>
                    <a:pt x="233" y="54"/>
                  </a:lnTo>
                  <a:lnTo>
                    <a:pt x="213" y="64"/>
                  </a:lnTo>
                  <a:lnTo>
                    <a:pt x="195" y="75"/>
                  </a:lnTo>
                  <a:lnTo>
                    <a:pt x="176" y="86"/>
                  </a:lnTo>
                  <a:lnTo>
                    <a:pt x="158" y="98"/>
                  </a:lnTo>
                  <a:lnTo>
                    <a:pt x="141" y="110"/>
                  </a:lnTo>
                  <a:lnTo>
                    <a:pt x="125" y="123"/>
                  </a:lnTo>
                  <a:lnTo>
                    <a:pt x="111" y="137"/>
                  </a:lnTo>
                  <a:lnTo>
                    <a:pt x="96" y="151"/>
                  </a:lnTo>
                  <a:lnTo>
                    <a:pt x="83" y="166"/>
                  </a:lnTo>
                  <a:lnTo>
                    <a:pt x="70" y="181"/>
                  </a:lnTo>
                  <a:lnTo>
                    <a:pt x="58" y="197"/>
                  </a:lnTo>
                  <a:lnTo>
                    <a:pt x="47" y="214"/>
                  </a:lnTo>
                  <a:lnTo>
                    <a:pt x="37" y="229"/>
                  </a:lnTo>
                  <a:lnTo>
                    <a:pt x="29" y="247"/>
                  </a:lnTo>
                  <a:lnTo>
                    <a:pt x="22" y="265"/>
                  </a:lnTo>
                  <a:lnTo>
                    <a:pt x="15" y="282"/>
                  </a:lnTo>
                  <a:lnTo>
                    <a:pt x="9" y="300"/>
                  </a:lnTo>
                  <a:lnTo>
                    <a:pt x="6" y="319"/>
                  </a:lnTo>
                  <a:lnTo>
                    <a:pt x="2" y="338"/>
                  </a:lnTo>
                  <a:lnTo>
                    <a:pt x="1" y="356"/>
                  </a:lnTo>
                  <a:lnTo>
                    <a:pt x="0" y="376"/>
                  </a:lnTo>
                  <a:lnTo>
                    <a:pt x="0" y="376"/>
                  </a:lnTo>
                  <a:lnTo>
                    <a:pt x="1" y="393"/>
                  </a:lnTo>
                  <a:lnTo>
                    <a:pt x="2" y="410"/>
                  </a:lnTo>
                  <a:lnTo>
                    <a:pt x="4" y="426"/>
                  </a:lnTo>
                  <a:lnTo>
                    <a:pt x="7" y="442"/>
                  </a:lnTo>
                  <a:lnTo>
                    <a:pt x="12" y="458"/>
                  </a:lnTo>
                  <a:lnTo>
                    <a:pt x="17" y="473"/>
                  </a:lnTo>
                  <a:lnTo>
                    <a:pt x="22" y="489"/>
                  </a:lnTo>
                  <a:lnTo>
                    <a:pt x="29" y="504"/>
                  </a:lnTo>
                  <a:lnTo>
                    <a:pt x="36" y="519"/>
                  </a:lnTo>
                  <a:lnTo>
                    <a:pt x="43" y="533"/>
                  </a:lnTo>
                  <a:lnTo>
                    <a:pt x="52" y="547"/>
                  </a:lnTo>
                  <a:lnTo>
                    <a:pt x="62" y="561"/>
                  </a:lnTo>
                  <a:lnTo>
                    <a:pt x="73" y="575"/>
                  </a:lnTo>
                  <a:lnTo>
                    <a:pt x="84" y="587"/>
                  </a:lnTo>
                  <a:lnTo>
                    <a:pt x="95" y="600"/>
                  </a:lnTo>
                  <a:lnTo>
                    <a:pt x="107" y="612"/>
                  </a:lnTo>
                  <a:lnTo>
                    <a:pt x="134" y="636"/>
                  </a:lnTo>
                  <a:lnTo>
                    <a:pt x="162" y="658"/>
                  </a:lnTo>
                  <a:lnTo>
                    <a:pt x="194" y="677"/>
                  </a:lnTo>
                  <a:lnTo>
                    <a:pt x="226" y="694"/>
                  </a:lnTo>
                  <a:lnTo>
                    <a:pt x="261" y="710"/>
                  </a:lnTo>
                  <a:lnTo>
                    <a:pt x="297" y="723"/>
                  </a:lnTo>
                  <a:lnTo>
                    <a:pt x="336" y="734"/>
                  </a:lnTo>
                  <a:lnTo>
                    <a:pt x="375" y="743"/>
                  </a:lnTo>
                  <a:lnTo>
                    <a:pt x="375" y="743"/>
                  </a:lnTo>
                  <a:lnTo>
                    <a:pt x="386" y="766"/>
                  </a:lnTo>
                  <a:lnTo>
                    <a:pt x="398" y="789"/>
                  </a:lnTo>
                  <a:lnTo>
                    <a:pt x="413" y="810"/>
                  </a:lnTo>
                  <a:lnTo>
                    <a:pt x="429" y="831"/>
                  </a:lnTo>
                  <a:lnTo>
                    <a:pt x="446" y="849"/>
                  </a:lnTo>
                  <a:lnTo>
                    <a:pt x="464" y="867"/>
                  </a:lnTo>
                  <a:lnTo>
                    <a:pt x="484" y="883"/>
                  </a:lnTo>
                  <a:lnTo>
                    <a:pt x="505" y="897"/>
                  </a:lnTo>
                  <a:lnTo>
                    <a:pt x="526" y="910"/>
                  </a:lnTo>
                  <a:lnTo>
                    <a:pt x="550" y="921"/>
                  </a:lnTo>
                  <a:lnTo>
                    <a:pt x="574" y="931"/>
                  </a:lnTo>
                  <a:lnTo>
                    <a:pt x="598" y="938"/>
                  </a:lnTo>
                  <a:lnTo>
                    <a:pt x="624" y="943"/>
                  </a:lnTo>
                  <a:lnTo>
                    <a:pt x="650" y="947"/>
                  </a:lnTo>
                  <a:lnTo>
                    <a:pt x="676" y="949"/>
                  </a:lnTo>
                  <a:lnTo>
                    <a:pt x="703" y="948"/>
                  </a:lnTo>
                  <a:lnTo>
                    <a:pt x="705" y="948"/>
                  </a:lnTo>
                  <a:lnTo>
                    <a:pt x="705" y="948"/>
                  </a:lnTo>
                  <a:lnTo>
                    <a:pt x="706" y="948"/>
                  </a:lnTo>
                  <a:lnTo>
                    <a:pt x="706" y="948"/>
                  </a:lnTo>
                  <a:lnTo>
                    <a:pt x="706" y="948"/>
                  </a:lnTo>
                  <a:lnTo>
                    <a:pt x="713" y="947"/>
                  </a:lnTo>
                  <a:lnTo>
                    <a:pt x="720" y="943"/>
                  </a:lnTo>
                  <a:lnTo>
                    <a:pt x="728" y="938"/>
                  </a:lnTo>
                  <a:lnTo>
                    <a:pt x="731" y="931"/>
                  </a:lnTo>
                  <a:lnTo>
                    <a:pt x="731" y="931"/>
                  </a:lnTo>
                  <a:lnTo>
                    <a:pt x="734" y="925"/>
                  </a:lnTo>
                  <a:lnTo>
                    <a:pt x="735" y="919"/>
                  </a:lnTo>
                  <a:lnTo>
                    <a:pt x="734" y="912"/>
                  </a:lnTo>
                  <a:lnTo>
                    <a:pt x="733" y="908"/>
                  </a:lnTo>
                  <a:lnTo>
                    <a:pt x="730" y="903"/>
                  </a:lnTo>
                  <a:lnTo>
                    <a:pt x="728" y="898"/>
                  </a:lnTo>
                  <a:lnTo>
                    <a:pt x="723" y="893"/>
                  </a:lnTo>
                  <a:lnTo>
                    <a:pt x="718" y="890"/>
                  </a:lnTo>
                  <a:lnTo>
                    <a:pt x="718" y="890"/>
                  </a:lnTo>
                  <a:lnTo>
                    <a:pt x="711" y="888"/>
                  </a:lnTo>
                  <a:lnTo>
                    <a:pt x="703" y="887"/>
                  </a:lnTo>
                  <a:lnTo>
                    <a:pt x="703" y="887"/>
                  </a:lnTo>
                  <a:lnTo>
                    <a:pt x="709" y="888"/>
                  </a:lnTo>
                  <a:lnTo>
                    <a:pt x="717" y="889"/>
                  </a:lnTo>
                  <a:lnTo>
                    <a:pt x="717" y="889"/>
                  </a:lnTo>
                  <a:lnTo>
                    <a:pt x="705" y="884"/>
                  </a:lnTo>
                  <a:lnTo>
                    <a:pt x="695" y="878"/>
                  </a:lnTo>
                  <a:lnTo>
                    <a:pt x="684" y="872"/>
                  </a:lnTo>
                  <a:lnTo>
                    <a:pt x="674" y="865"/>
                  </a:lnTo>
                  <a:lnTo>
                    <a:pt x="666" y="858"/>
                  </a:lnTo>
                  <a:lnTo>
                    <a:pt x="657" y="850"/>
                  </a:lnTo>
                  <a:lnTo>
                    <a:pt x="648" y="842"/>
                  </a:lnTo>
                  <a:lnTo>
                    <a:pt x="641" y="832"/>
                  </a:lnTo>
                  <a:lnTo>
                    <a:pt x="634" y="822"/>
                  </a:lnTo>
                  <a:lnTo>
                    <a:pt x="628" y="812"/>
                  </a:lnTo>
                  <a:lnTo>
                    <a:pt x="622" y="803"/>
                  </a:lnTo>
                  <a:lnTo>
                    <a:pt x="617" y="792"/>
                  </a:lnTo>
                  <a:lnTo>
                    <a:pt x="613" y="781"/>
                  </a:lnTo>
                  <a:lnTo>
                    <a:pt x="609" y="770"/>
                  </a:lnTo>
                  <a:lnTo>
                    <a:pt x="606" y="758"/>
                  </a:lnTo>
                  <a:lnTo>
                    <a:pt x="603" y="745"/>
                  </a:lnTo>
                  <a:lnTo>
                    <a:pt x="603" y="745"/>
                  </a:lnTo>
                  <a:lnTo>
                    <a:pt x="603" y="740"/>
                  </a:lnTo>
                  <a:lnTo>
                    <a:pt x="603" y="740"/>
                  </a:lnTo>
                  <a:lnTo>
                    <a:pt x="642" y="732"/>
                  </a:lnTo>
                  <a:lnTo>
                    <a:pt x="679" y="721"/>
                  </a:lnTo>
                  <a:lnTo>
                    <a:pt x="714" y="706"/>
                  </a:lnTo>
                  <a:lnTo>
                    <a:pt x="748" y="692"/>
                  </a:lnTo>
                  <a:lnTo>
                    <a:pt x="780" y="673"/>
                  </a:lnTo>
                  <a:lnTo>
                    <a:pt x="811" y="654"/>
                  </a:lnTo>
                  <a:lnTo>
                    <a:pt x="839" y="632"/>
                  </a:lnTo>
                  <a:lnTo>
                    <a:pt x="864" y="609"/>
                  </a:lnTo>
                  <a:lnTo>
                    <a:pt x="888" y="584"/>
                  </a:lnTo>
                  <a:lnTo>
                    <a:pt x="897" y="571"/>
                  </a:lnTo>
                  <a:lnTo>
                    <a:pt x="907" y="558"/>
                  </a:lnTo>
                  <a:lnTo>
                    <a:pt x="917" y="544"/>
                  </a:lnTo>
                  <a:lnTo>
                    <a:pt x="925" y="531"/>
                  </a:lnTo>
                  <a:lnTo>
                    <a:pt x="933" y="516"/>
                  </a:lnTo>
                  <a:lnTo>
                    <a:pt x="940" y="501"/>
                  </a:lnTo>
                  <a:lnTo>
                    <a:pt x="946" y="487"/>
                  </a:lnTo>
                  <a:lnTo>
                    <a:pt x="952" y="472"/>
                  </a:lnTo>
                  <a:lnTo>
                    <a:pt x="957" y="456"/>
                  </a:lnTo>
                  <a:lnTo>
                    <a:pt x="961" y="440"/>
                  </a:lnTo>
                  <a:lnTo>
                    <a:pt x="963" y="425"/>
                  </a:lnTo>
                  <a:lnTo>
                    <a:pt x="966" y="409"/>
                  </a:lnTo>
                  <a:lnTo>
                    <a:pt x="967" y="393"/>
                  </a:lnTo>
                  <a:lnTo>
                    <a:pt x="968" y="376"/>
                  </a:lnTo>
                  <a:lnTo>
                    <a:pt x="968" y="376"/>
                  </a:lnTo>
                  <a:close/>
                  <a:moveTo>
                    <a:pt x="691" y="945"/>
                  </a:moveTo>
                  <a:lnTo>
                    <a:pt x="690" y="945"/>
                  </a:lnTo>
                  <a:lnTo>
                    <a:pt x="690" y="944"/>
                  </a:lnTo>
                  <a:lnTo>
                    <a:pt x="691" y="9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Tree>
    <p:custDataLst>
      <p:tags r:id="rId1"/>
    </p:custDataLst>
    <p:extLst>
      <p:ext uri="{BB962C8B-B14F-4D97-AF65-F5344CB8AC3E}">
        <p14:creationId xmlns:p14="http://schemas.microsoft.com/office/powerpoint/2010/main" val="16401543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scussion with Blue Box">
    <p:spTree>
      <p:nvGrpSpPr>
        <p:cNvPr id="1" name=""/>
        <p:cNvGrpSpPr/>
        <p:nvPr/>
      </p:nvGrpSpPr>
      <p:grpSpPr>
        <a:xfrm>
          <a:off x="0" y="0"/>
          <a:ext cx="0" cy="0"/>
          <a:chOff x="0" y="0"/>
          <a:chExt cx="0" cy="0"/>
        </a:xfrm>
      </p:grpSpPr>
      <p:sp>
        <p:nvSpPr>
          <p:cNvPr id="2" name="Title 1"/>
          <p:cNvSpPr>
            <a:spLocks noGrp="1"/>
          </p:cNvSpPr>
          <p:nvPr>
            <p:ph type="title"/>
          </p:nvPr>
        </p:nvSpPr>
        <p:spPr>
          <a:xfrm>
            <a:off x="771896" y="2"/>
            <a:ext cx="9211466" cy="758825"/>
          </a:xfrm>
          <a:prstGeom prst="rect">
            <a:avLst/>
          </a:prstGeom>
        </p:spPr>
        <p:txBody>
          <a:bodyPr/>
          <a:lstStyle>
            <a:lvl1pPr>
              <a:defRPr>
                <a:effectLst/>
              </a:defRPr>
            </a:lvl1pPr>
          </a:lstStyle>
          <a:p>
            <a:r>
              <a:rPr lang="en-US" dirty="0"/>
              <a:t>Click to edit Master title style</a:t>
            </a:r>
          </a:p>
        </p:txBody>
      </p:sp>
      <p:sp>
        <p:nvSpPr>
          <p:cNvPr id="7" name="Content Placeholder 2"/>
          <p:cNvSpPr>
            <a:spLocks noGrp="1"/>
          </p:cNvSpPr>
          <p:nvPr>
            <p:ph idx="1"/>
          </p:nvPr>
        </p:nvSpPr>
        <p:spPr>
          <a:xfrm>
            <a:off x="128591" y="836613"/>
            <a:ext cx="8301613"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Content Placeholder 2"/>
          <p:cNvSpPr>
            <a:spLocks noGrp="1"/>
          </p:cNvSpPr>
          <p:nvPr>
            <p:ph idx="10"/>
          </p:nvPr>
        </p:nvSpPr>
        <p:spPr>
          <a:xfrm>
            <a:off x="8534399" y="746975"/>
            <a:ext cx="3657601" cy="6111025"/>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grpSp>
        <p:nvGrpSpPr>
          <p:cNvPr id="11" name="Group 4"/>
          <p:cNvGrpSpPr>
            <a:grpSpLocks noChangeAspect="1"/>
          </p:cNvGrpSpPr>
          <p:nvPr userDrawn="1"/>
        </p:nvGrpSpPr>
        <p:grpSpPr bwMode="auto">
          <a:xfrm>
            <a:off x="175176" y="215660"/>
            <a:ext cx="450242" cy="370938"/>
            <a:chOff x="34" y="107"/>
            <a:chExt cx="352" cy="290"/>
          </a:xfrm>
        </p:grpSpPr>
        <p:sp>
          <p:nvSpPr>
            <p:cNvPr id="18" name="Freeform 7"/>
            <p:cNvSpPr>
              <a:spLocks/>
            </p:cNvSpPr>
            <p:nvPr userDrawn="1"/>
          </p:nvSpPr>
          <p:spPr bwMode="auto">
            <a:xfrm>
              <a:off x="34" y="107"/>
              <a:ext cx="272" cy="290"/>
            </a:xfrm>
            <a:custGeom>
              <a:avLst/>
              <a:gdLst>
                <a:gd name="T0" fmla="*/ 563 w 1358"/>
                <a:gd name="T1" fmla="*/ 12 h 1448"/>
                <a:gd name="T2" fmla="*/ 370 w 1358"/>
                <a:gd name="T3" fmla="*/ 68 h 1448"/>
                <a:gd name="T4" fmla="*/ 207 w 1358"/>
                <a:gd name="T5" fmla="*/ 165 h 1448"/>
                <a:gd name="T6" fmla="*/ 85 w 1358"/>
                <a:gd name="T7" fmla="*/ 294 h 1448"/>
                <a:gd name="T8" fmla="*/ 15 w 1358"/>
                <a:gd name="T9" fmla="*/ 448 h 1448"/>
                <a:gd name="T10" fmla="*/ 1 w 1358"/>
                <a:gd name="T11" fmla="*/ 587 h 1448"/>
                <a:gd name="T12" fmla="*/ 38 w 1358"/>
                <a:gd name="T13" fmla="*/ 738 h 1448"/>
                <a:gd name="T14" fmla="*/ 123 w 1358"/>
                <a:gd name="T15" fmla="*/ 873 h 1448"/>
                <a:gd name="T16" fmla="*/ 250 w 1358"/>
                <a:gd name="T17" fmla="*/ 985 h 1448"/>
                <a:gd name="T18" fmla="*/ 410 w 1358"/>
                <a:gd name="T19" fmla="*/ 1066 h 1448"/>
                <a:gd name="T20" fmla="*/ 595 w 1358"/>
                <a:gd name="T21" fmla="*/ 1111 h 1448"/>
                <a:gd name="T22" fmla="*/ 622 w 1358"/>
                <a:gd name="T23" fmla="*/ 1165 h 1448"/>
                <a:gd name="T24" fmla="*/ 581 w 1358"/>
                <a:gd name="T25" fmla="*/ 1260 h 1448"/>
                <a:gd name="T26" fmla="*/ 507 w 1358"/>
                <a:gd name="T27" fmla="*/ 1333 h 1448"/>
                <a:gd name="T28" fmla="*/ 446 w 1358"/>
                <a:gd name="T29" fmla="*/ 1367 h 1448"/>
                <a:gd name="T30" fmla="*/ 435 w 1358"/>
                <a:gd name="T31" fmla="*/ 1415 h 1448"/>
                <a:gd name="T32" fmla="*/ 459 w 1358"/>
                <a:gd name="T33" fmla="*/ 1441 h 1448"/>
                <a:gd name="T34" fmla="*/ 479 w 1358"/>
                <a:gd name="T35" fmla="*/ 1446 h 1448"/>
                <a:gd name="T36" fmla="*/ 609 w 1358"/>
                <a:gd name="T37" fmla="*/ 1437 h 1448"/>
                <a:gd name="T38" fmla="*/ 750 w 1358"/>
                <a:gd name="T39" fmla="*/ 1384 h 1448"/>
                <a:gd name="T40" fmla="*/ 870 w 1358"/>
                <a:gd name="T41" fmla="*/ 1289 h 1448"/>
                <a:gd name="T42" fmla="*/ 881 w 1358"/>
                <a:gd name="T43" fmla="*/ 1248 h 1448"/>
                <a:gd name="T44" fmla="*/ 853 w 1358"/>
                <a:gd name="T45" fmla="*/ 1215 h 1448"/>
                <a:gd name="T46" fmla="*/ 810 w 1358"/>
                <a:gd name="T47" fmla="*/ 1221 h 1448"/>
                <a:gd name="T48" fmla="*/ 728 w 1358"/>
                <a:gd name="T49" fmla="*/ 1289 h 1448"/>
                <a:gd name="T50" fmla="*/ 656 w 1358"/>
                <a:gd name="T51" fmla="*/ 1312 h 1448"/>
                <a:gd name="T52" fmla="*/ 712 w 1358"/>
                <a:gd name="T53" fmla="*/ 1185 h 1448"/>
                <a:gd name="T54" fmla="*/ 720 w 1358"/>
                <a:gd name="T55" fmla="*/ 1070 h 1448"/>
                <a:gd name="T56" fmla="*/ 698 w 1358"/>
                <a:gd name="T57" fmla="*/ 1034 h 1448"/>
                <a:gd name="T58" fmla="*/ 670 w 1358"/>
                <a:gd name="T59" fmla="*/ 1028 h 1448"/>
                <a:gd name="T60" fmla="*/ 627 w 1358"/>
                <a:gd name="T61" fmla="*/ 1023 h 1448"/>
                <a:gd name="T62" fmla="*/ 461 w 1358"/>
                <a:gd name="T63" fmla="*/ 988 h 1448"/>
                <a:gd name="T64" fmla="*/ 317 w 1358"/>
                <a:gd name="T65" fmla="*/ 920 h 1448"/>
                <a:gd name="T66" fmla="*/ 202 w 1358"/>
                <a:gd name="T67" fmla="*/ 826 h 1448"/>
                <a:gd name="T68" fmla="*/ 126 w 1358"/>
                <a:gd name="T69" fmla="*/ 711 h 1448"/>
                <a:gd name="T70" fmla="*/ 93 w 1358"/>
                <a:gd name="T71" fmla="*/ 582 h 1448"/>
                <a:gd name="T72" fmla="*/ 105 w 1358"/>
                <a:gd name="T73" fmla="*/ 466 h 1448"/>
                <a:gd name="T74" fmla="*/ 166 w 1358"/>
                <a:gd name="T75" fmla="*/ 338 h 1448"/>
                <a:gd name="T76" fmla="*/ 272 w 1358"/>
                <a:gd name="T77" fmla="*/ 229 h 1448"/>
                <a:gd name="T78" fmla="*/ 413 w 1358"/>
                <a:gd name="T79" fmla="*/ 149 h 1448"/>
                <a:gd name="T80" fmla="*/ 582 w 1358"/>
                <a:gd name="T81" fmla="*/ 102 h 1448"/>
                <a:gd name="T82" fmla="*/ 751 w 1358"/>
                <a:gd name="T83" fmla="*/ 94 h 1448"/>
                <a:gd name="T84" fmla="*/ 1007 w 1358"/>
                <a:gd name="T85" fmla="*/ 154 h 1448"/>
                <a:gd name="T86" fmla="*/ 1192 w 1358"/>
                <a:gd name="T87" fmla="*/ 276 h 1448"/>
                <a:gd name="T88" fmla="*/ 1262 w 1358"/>
                <a:gd name="T89" fmla="*/ 365 h 1448"/>
                <a:gd name="T90" fmla="*/ 1289 w 1358"/>
                <a:gd name="T91" fmla="*/ 399 h 1448"/>
                <a:gd name="T92" fmla="*/ 1323 w 1358"/>
                <a:gd name="T93" fmla="*/ 404 h 1448"/>
                <a:gd name="T94" fmla="*/ 1353 w 1358"/>
                <a:gd name="T95" fmla="*/ 379 h 1448"/>
                <a:gd name="T96" fmla="*/ 1353 w 1358"/>
                <a:gd name="T97" fmla="*/ 337 h 1448"/>
                <a:gd name="T98" fmla="*/ 1276 w 1358"/>
                <a:gd name="T99" fmla="*/ 229 h 1448"/>
                <a:gd name="T100" fmla="*/ 1172 w 1358"/>
                <a:gd name="T101" fmla="*/ 140 h 1448"/>
                <a:gd name="T102" fmla="*/ 1049 w 1358"/>
                <a:gd name="T103" fmla="*/ 71 h 1448"/>
                <a:gd name="T104" fmla="*/ 910 w 1358"/>
                <a:gd name="T105" fmla="*/ 24 h 1448"/>
                <a:gd name="T106" fmla="*/ 757 w 1358"/>
                <a:gd name="T107" fmla="*/ 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8" h="1448">
                  <a:moveTo>
                    <a:pt x="705" y="0"/>
                  </a:moveTo>
                  <a:lnTo>
                    <a:pt x="705" y="0"/>
                  </a:lnTo>
                  <a:lnTo>
                    <a:pt x="670" y="1"/>
                  </a:lnTo>
                  <a:lnTo>
                    <a:pt x="633" y="4"/>
                  </a:lnTo>
                  <a:lnTo>
                    <a:pt x="598" y="7"/>
                  </a:lnTo>
                  <a:lnTo>
                    <a:pt x="563" y="12"/>
                  </a:lnTo>
                  <a:lnTo>
                    <a:pt x="529" y="18"/>
                  </a:lnTo>
                  <a:lnTo>
                    <a:pt x="496" y="26"/>
                  </a:lnTo>
                  <a:lnTo>
                    <a:pt x="463" y="34"/>
                  </a:lnTo>
                  <a:lnTo>
                    <a:pt x="431" y="45"/>
                  </a:lnTo>
                  <a:lnTo>
                    <a:pt x="400" y="56"/>
                  </a:lnTo>
                  <a:lnTo>
                    <a:pt x="370" y="68"/>
                  </a:lnTo>
                  <a:lnTo>
                    <a:pt x="340" y="82"/>
                  </a:lnTo>
                  <a:lnTo>
                    <a:pt x="311" y="96"/>
                  </a:lnTo>
                  <a:lnTo>
                    <a:pt x="284" y="112"/>
                  </a:lnTo>
                  <a:lnTo>
                    <a:pt x="257" y="128"/>
                  </a:lnTo>
                  <a:lnTo>
                    <a:pt x="232" y="146"/>
                  </a:lnTo>
                  <a:lnTo>
                    <a:pt x="207" y="165"/>
                  </a:lnTo>
                  <a:lnTo>
                    <a:pt x="183" y="184"/>
                  </a:lnTo>
                  <a:lnTo>
                    <a:pt x="161" y="204"/>
                  </a:lnTo>
                  <a:lnTo>
                    <a:pt x="140" y="226"/>
                  </a:lnTo>
                  <a:lnTo>
                    <a:pt x="121" y="248"/>
                  </a:lnTo>
                  <a:lnTo>
                    <a:pt x="102" y="270"/>
                  </a:lnTo>
                  <a:lnTo>
                    <a:pt x="85" y="294"/>
                  </a:lnTo>
                  <a:lnTo>
                    <a:pt x="70" y="317"/>
                  </a:lnTo>
                  <a:lnTo>
                    <a:pt x="56" y="343"/>
                  </a:lnTo>
                  <a:lnTo>
                    <a:pt x="43" y="367"/>
                  </a:lnTo>
                  <a:lnTo>
                    <a:pt x="32" y="394"/>
                  </a:lnTo>
                  <a:lnTo>
                    <a:pt x="22" y="420"/>
                  </a:lnTo>
                  <a:lnTo>
                    <a:pt x="15" y="448"/>
                  </a:lnTo>
                  <a:lnTo>
                    <a:pt x="9" y="474"/>
                  </a:lnTo>
                  <a:lnTo>
                    <a:pt x="4" y="502"/>
                  </a:lnTo>
                  <a:lnTo>
                    <a:pt x="1" y="530"/>
                  </a:lnTo>
                  <a:lnTo>
                    <a:pt x="0" y="560"/>
                  </a:lnTo>
                  <a:lnTo>
                    <a:pt x="0" y="560"/>
                  </a:lnTo>
                  <a:lnTo>
                    <a:pt x="1" y="587"/>
                  </a:lnTo>
                  <a:lnTo>
                    <a:pt x="4" y="612"/>
                  </a:lnTo>
                  <a:lnTo>
                    <a:pt x="7" y="638"/>
                  </a:lnTo>
                  <a:lnTo>
                    <a:pt x="12" y="663"/>
                  </a:lnTo>
                  <a:lnTo>
                    <a:pt x="20" y="689"/>
                  </a:lnTo>
                  <a:lnTo>
                    <a:pt x="28" y="713"/>
                  </a:lnTo>
                  <a:lnTo>
                    <a:pt x="38" y="738"/>
                  </a:lnTo>
                  <a:lnTo>
                    <a:pt x="49" y="762"/>
                  </a:lnTo>
                  <a:lnTo>
                    <a:pt x="61" y="785"/>
                  </a:lnTo>
                  <a:lnTo>
                    <a:pt x="74" y="809"/>
                  </a:lnTo>
                  <a:lnTo>
                    <a:pt x="89" y="830"/>
                  </a:lnTo>
                  <a:lnTo>
                    <a:pt x="106" y="852"/>
                  </a:lnTo>
                  <a:lnTo>
                    <a:pt x="123" y="873"/>
                  </a:lnTo>
                  <a:lnTo>
                    <a:pt x="141" y="894"/>
                  </a:lnTo>
                  <a:lnTo>
                    <a:pt x="161" y="913"/>
                  </a:lnTo>
                  <a:lnTo>
                    <a:pt x="182" y="933"/>
                  </a:lnTo>
                  <a:lnTo>
                    <a:pt x="204" y="951"/>
                  </a:lnTo>
                  <a:lnTo>
                    <a:pt x="226" y="968"/>
                  </a:lnTo>
                  <a:lnTo>
                    <a:pt x="250" y="985"/>
                  </a:lnTo>
                  <a:lnTo>
                    <a:pt x="274" y="1001"/>
                  </a:lnTo>
                  <a:lnTo>
                    <a:pt x="300" y="1016"/>
                  </a:lnTo>
                  <a:lnTo>
                    <a:pt x="326" y="1029"/>
                  </a:lnTo>
                  <a:lnTo>
                    <a:pt x="352" y="1043"/>
                  </a:lnTo>
                  <a:lnTo>
                    <a:pt x="381" y="1055"/>
                  </a:lnTo>
                  <a:lnTo>
                    <a:pt x="410" y="1066"/>
                  </a:lnTo>
                  <a:lnTo>
                    <a:pt x="439" y="1077"/>
                  </a:lnTo>
                  <a:lnTo>
                    <a:pt x="470" y="1085"/>
                  </a:lnTo>
                  <a:lnTo>
                    <a:pt x="500" y="1094"/>
                  </a:lnTo>
                  <a:lnTo>
                    <a:pt x="532" y="1101"/>
                  </a:lnTo>
                  <a:lnTo>
                    <a:pt x="563" y="1106"/>
                  </a:lnTo>
                  <a:lnTo>
                    <a:pt x="595" y="1111"/>
                  </a:lnTo>
                  <a:lnTo>
                    <a:pt x="628" y="1115"/>
                  </a:lnTo>
                  <a:lnTo>
                    <a:pt x="628" y="1115"/>
                  </a:lnTo>
                  <a:lnTo>
                    <a:pt x="627" y="1130"/>
                  </a:lnTo>
                  <a:lnTo>
                    <a:pt x="626" y="1146"/>
                  </a:lnTo>
                  <a:lnTo>
                    <a:pt x="626" y="1146"/>
                  </a:lnTo>
                  <a:lnTo>
                    <a:pt x="622" y="1165"/>
                  </a:lnTo>
                  <a:lnTo>
                    <a:pt x="618" y="1182"/>
                  </a:lnTo>
                  <a:lnTo>
                    <a:pt x="612" y="1199"/>
                  </a:lnTo>
                  <a:lnTo>
                    <a:pt x="606" y="1215"/>
                  </a:lnTo>
                  <a:lnTo>
                    <a:pt x="599" y="1230"/>
                  </a:lnTo>
                  <a:lnTo>
                    <a:pt x="590" y="1245"/>
                  </a:lnTo>
                  <a:lnTo>
                    <a:pt x="581" y="1260"/>
                  </a:lnTo>
                  <a:lnTo>
                    <a:pt x="571" y="1273"/>
                  </a:lnTo>
                  <a:lnTo>
                    <a:pt x="560" y="1287"/>
                  </a:lnTo>
                  <a:lnTo>
                    <a:pt x="548" y="1300"/>
                  </a:lnTo>
                  <a:lnTo>
                    <a:pt x="535" y="1311"/>
                  </a:lnTo>
                  <a:lnTo>
                    <a:pt x="522" y="1322"/>
                  </a:lnTo>
                  <a:lnTo>
                    <a:pt x="507" y="1333"/>
                  </a:lnTo>
                  <a:lnTo>
                    <a:pt x="493" y="1341"/>
                  </a:lnTo>
                  <a:lnTo>
                    <a:pt x="477" y="1350"/>
                  </a:lnTo>
                  <a:lnTo>
                    <a:pt x="461" y="1357"/>
                  </a:lnTo>
                  <a:lnTo>
                    <a:pt x="461" y="1357"/>
                  </a:lnTo>
                  <a:lnTo>
                    <a:pt x="453" y="1362"/>
                  </a:lnTo>
                  <a:lnTo>
                    <a:pt x="446" y="1367"/>
                  </a:lnTo>
                  <a:lnTo>
                    <a:pt x="442" y="1373"/>
                  </a:lnTo>
                  <a:lnTo>
                    <a:pt x="437" y="1380"/>
                  </a:lnTo>
                  <a:lnTo>
                    <a:pt x="434" y="1389"/>
                  </a:lnTo>
                  <a:lnTo>
                    <a:pt x="433" y="1398"/>
                  </a:lnTo>
                  <a:lnTo>
                    <a:pt x="433" y="1406"/>
                  </a:lnTo>
                  <a:lnTo>
                    <a:pt x="435" y="1415"/>
                  </a:lnTo>
                  <a:lnTo>
                    <a:pt x="435" y="1415"/>
                  </a:lnTo>
                  <a:lnTo>
                    <a:pt x="438" y="1422"/>
                  </a:lnTo>
                  <a:lnTo>
                    <a:pt x="442" y="1428"/>
                  </a:lnTo>
                  <a:lnTo>
                    <a:pt x="446" y="1433"/>
                  </a:lnTo>
                  <a:lnTo>
                    <a:pt x="453" y="1438"/>
                  </a:lnTo>
                  <a:lnTo>
                    <a:pt x="459" y="1441"/>
                  </a:lnTo>
                  <a:lnTo>
                    <a:pt x="465" y="1444"/>
                  </a:lnTo>
                  <a:lnTo>
                    <a:pt x="472" y="1445"/>
                  </a:lnTo>
                  <a:lnTo>
                    <a:pt x="479" y="1446"/>
                  </a:lnTo>
                  <a:lnTo>
                    <a:pt x="479" y="1446"/>
                  </a:lnTo>
                  <a:lnTo>
                    <a:pt x="479" y="1446"/>
                  </a:lnTo>
                  <a:lnTo>
                    <a:pt x="479" y="1446"/>
                  </a:lnTo>
                  <a:lnTo>
                    <a:pt x="509" y="1448"/>
                  </a:lnTo>
                  <a:lnTo>
                    <a:pt x="509" y="1448"/>
                  </a:lnTo>
                  <a:lnTo>
                    <a:pt x="534" y="1446"/>
                  </a:lnTo>
                  <a:lnTo>
                    <a:pt x="559" y="1444"/>
                  </a:lnTo>
                  <a:lnTo>
                    <a:pt x="584" y="1441"/>
                  </a:lnTo>
                  <a:lnTo>
                    <a:pt x="609" y="1437"/>
                  </a:lnTo>
                  <a:lnTo>
                    <a:pt x="633" y="1430"/>
                  </a:lnTo>
                  <a:lnTo>
                    <a:pt x="657" y="1424"/>
                  </a:lnTo>
                  <a:lnTo>
                    <a:pt x="682" y="1416"/>
                  </a:lnTo>
                  <a:lnTo>
                    <a:pt x="705" y="1406"/>
                  </a:lnTo>
                  <a:lnTo>
                    <a:pt x="728" y="1395"/>
                  </a:lnTo>
                  <a:lnTo>
                    <a:pt x="750" y="1384"/>
                  </a:lnTo>
                  <a:lnTo>
                    <a:pt x="772" y="1371"/>
                  </a:lnTo>
                  <a:lnTo>
                    <a:pt x="793" y="1357"/>
                  </a:lnTo>
                  <a:lnTo>
                    <a:pt x="812" y="1341"/>
                  </a:lnTo>
                  <a:lnTo>
                    <a:pt x="833" y="1326"/>
                  </a:lnTo>
                  <a:lnTo>
                    <a:pt x="851" y="1309"/>
                  </a:lnTo>
                  <a:lnTo>
                    <a:pt x="870" y="1289"/>
                  </a:lnTo>
                  <a:lnTo>
                    <a:pt x="870" y="1289"/>
                  </a:lnTo>
                  <a:lnTo>
                    <a:pt x="876" y="1282"/>
                  </a:lnTo>
                  <a:lnTo>
                    <a:pt x="879" y="1274"/>
                  </a:lnTo>
                  <a:lnTo>
                    <a:pt x="882" y="1266"/>
                  </a:lnTo>
                  <a:lnTo>
                    <a:pt x="882" y="1256"/>
                  </a:lnTo>
                  <a:lnTo>
                    <a:pt x="881" y="1248"/>
                  </a:lnTo>
                  <a:lnTo>
                    <a:pt x="878" y="1239"/>
                  </a:lnTo>
                  <a:lnTo>
                    <a:pt x="873" y="1232"/>
                  </a:lnTo>
                  <a:lnTo>
                    <a:pt x="867" y="1224"/>
                  </a:lnTo>
                  <a:lnTo>
                    <a:pt x="867" y="1224"/>
                  </a:lnTo>
                  <a:lnTo>
                    <a:pt x="860" y="1220"/>
                  </a:lnTo>
                  <a:lnTo>
                    <a:pt x="853" y="1215"/>
                  </a:lnTo>
                  <a:lnTo>
                    <a:pt x="844" y="1212"/>
                  </a:lnTo>
                  <a:lnTo>
                    <a:pt x="835" y="1212"/>
                  </a:lnTo>
                  <a:lnTo>
                    <a:pt x="835" y="1212"/>
                  </a:lnTo>
                  <a:lnTo>
                    <a:pt x="827" y="1213"/>
                  </a:lnTo>
                  <a:lnTo>
                    <a:pt x="817" y="1216"/>
                  </a:lnTo>
                  <a:lnTo>
                    <a:pt x="810" y="1221"/>
                  </a:lnTo>
                  <a:lnTo>
                    <a:pt x="803" y="1227"/>
                  </a:lnTo>
                  <a:lnTo>
                    <a:pt x="803" y="1227"/>
                  </a:lnTo>
                  <a:lnTo>
                    <a:pt x="784" y="1244"/>
                  </a:lnTo>
                  <a:lnTo>
                    <a:pt x="767" y="1260"/>
                  </a:lnTo>
                  <a:lnTo>
                    <a:pt x="748" y="1276"/>
                  </a:lnTo>
                  <a:lnTo>
                    <a:pt x="728" y="1289"/>
                  </a:lnTo>
                  <a:lnTo>
                    <a:pt x="707" y="1301"/>
                  </a:lnTo>
                  <a:lnTo>
                    <a:pt x="687" y="1312"/>
                  </a:lnTo>
                  <a:lnTo>
                    <a:pt x="665" y="1322"/>
                  </a:lnTo>
                  <a:lnTo>
                    <a:pt x="643" y="1330"/>
                  </a:lnTo>
                  <a:lnTo>
                    <a:pt x="643" y="1330"/>
                  </a:lnTo>
                  <a:lnTo>
                    <a:pt x="656" y="1312"/>
                  </a:lnTo>
                  <a:lnTo>
                    <a:pt x="670" y="1293"/>
                  </a:lnTo>
                  <a:lnTo>
                    <a:pt x="681" y="1273"/>
                  </a:lnTo>
                  <a:lnTo>
                    <a:pt x="690" y="1251"/>
                  </a:lnTo>
                  <a:lnTo>
                    <a:pt x="699" y="1230"/>
                  </a:lnTo>
                  <a:lnTo>
                    <a:pt x="706" y="1207"/>
                  </a:lnTo>
                  <a:lnTo>
                    <a:pt x="712" y="1185"/>
                  </a:lnTo>
                  <a:lnTo>
                    <a:pt x="717" y="1161"/>
                  </a:lnTo>
                  <a:lnTo>
                    <a:pt x="717" y="1161"/>
                  </a:lnTo>
                  <a:lnTo>
                    <a:pt x="720" y="1139"/>
                  </a:lnTo>
                  <a:lnTo>
                    <a:pt x="721" y="1116"/>
                  </a:lnTo>
                  <a:lnTo>
                    <a:pt x="721" y="1093"/>
                  </a:lnTo>
                  <a:lnTo>
                    <a:pt x="720" y="1070"/>
                  </a:lnTo>
                  <a:lnTo>
                    <a:pt x="720" y="1070"/>
                  </a:lnTo>
                  <a:lnTo>
                    <a:pt x="718" y="1060"/>
                  </a:lnTo>
                  <a:lnTo>
                    <a:pt x="715" y="1052"/>
                  </a:lnTo>
                  <a:lnTo>
                    <a:pt x="710" y="1045"/>
                  </a:lnTo>
                  <a:lnTo>
                    <a:pt x="705" y="1039"/>
                  </a:lnTo>
                  <a:lnTo>
                    <a:pt x="698" y="1034"/>
                  </a:lnTo>
                  <a:lnTo>
                    <a:pt x="690" y="1030"/>
                  </a:lnTo>
                  <a:lnTo>
                    <a:pt x="682" y="1028"/>
                  </a:lnTo>
                  <a:lnTo>
                    <a:pt x="673" y="1027"/>
                  </a:lnTo>
                  <a:lnTo>
                    <a:pt x="673" y="1027"/>
                  </a:lnTo>
                  <a:lnTo>
                    <a:pt x="670" y="1028"/>
                  </a:lnTo>
                  <a:lnTo>
                    <a:pt x="670" y="1028"/>
                  </a:lnTo>
                  <a:lnTo>
                    <a:pt x="668" y="1028"/>
                  </a:lnTo>
                  <a:lnTo>
                    <a:pt x="668" y="1028"/>
                  </a:lnTo>
                  <a:lnTo>
                    <a:pt x="662" y="1026"/>
                  </a:lnTo>
                  <a:lnTo>
                    <a:pt x="656" y="1024"/>
                  </a:lnTo>
                  <a:lnTo>
                    <a:pt x="656" y="1024"/>
                  </a:lnTo>
                  <a:lnTo>
                    <a:pt x="627" y="1023"/>
                  </a:lnTo>
                  <a:lnTo>
                    <a:pt x="598" y="1020"/>
                  </a:lnTo>
                  <a:lnTo>
                    <a:pt x="570" y="1015"/>
                  </a:lnTo>
                  <a:lnTo>
                    <a:pt x="542" y="1010"/>
                  </a:lnTo>
                  <a:lnTo>
                    <a:pt x="513" y="1002"/>
                  </a:lnTo>
                  <a:lnTo>
                    <a:pt x="487" y="995"/>
                  </a:lnTo>
                  <a:lnTo>
                    <a:pt x="461" y="988"/>
                  </a:lnTo>
                  <a:lnTo>
                    <a:pt x="434" y="978"/>
                  </a:lnTo>
                  <a:lnTo>
                    <a:pt x="410" y="968"/>
                  </a:lnTo>
                  <a:lnTo>
                    <a:pt x="385" y="957"/>
                  </a:lnTo>
                  <a:lnTo>
                    <a:pt x="362" y="945"/>
                  </a:lnTo>
                  <a:lnTo>
                    <a:pt x="339" y="933"/>
                  </a:lnTo>
                  <a:lnTo>
                    <a:pt x="317" y="920"/>
                  </a:lnTo>
                  <a:lnTo>
                    <a:pt x="295" y="906"/>
                  </a:lnTo>
                  <a:lnTo>
                    <a:pt x="276" y="891"/>
                  </a:lnTo>
                  <a:lnTo>
                    <a:pt x="256" y="876"/>
                  </a:lnTo>
                  <a:lnTo>
                    <a:pt x="237" y="860"/>
                  </a:lnTo>
                  <a:lnTo>
                    <a:pt x="220" y="843"/>
                  </a:lnTo>
                  <a:lnTo>
                    <a:pt x="202" y="826"/>
                  </a:lnTo>
                  <a:lnTo>
                    <a:pt x="188" y="809"/>
                  </a:lnTo>
                  <a:lnTo>
                    <a:pt x="173" y="790"/>
                  </a:lnTo>
                  <a:lnTo>
                    <a:pt x="160" y="771"/>
                  </a:lnTo>
                  <a:lnTo>
                    <a:pt x="148" y="751"/>
                  </a:lnTo>
                  <a:lnTo>
                    <a:pt x="135" y="732"/>
                  </a:lnTo>
                  <a:lnTo>
                    <a:pt x="126" y="711"/>
                  </a:lnTo>
                  <a:lnTo>
                    <a:pt x="117" y="690"/>
                  </a:lnTo>
                  <a:lnTo>
                    <a:pt x="110" y="670"/>
                  </a:lnTo>
                  <a:lnTo>
                    <a:pt x="104" y="649"/>
                  </a:lnTo>
                  <a:lnTo>
                    <a:pt x="99" y="627"/>
                  </a:lnTo>
                  <a:lnTo>
                    <a:pt x="95" y="605"/>
                  </a:lnTo>
                  <a:lnTo>
                    <a:pt x="93" y="582"/>
                  </a:lnTo>
                  <a:lnTo>
                    <a:pt x="93" y="560"/>
                  </a:lnTo>
                  <a:lnTo>
                    <a:pt x="93" y="560"/>
                  </a:lnTo>
                  <a:lnTo>
                    <a:pt x="93" y="535"/>
                  </a:lnTo>
                  <a:lnTo>
                    <a:pt x="95" y="512"/>
                  </a:lnTo>
                  <a:lnTo>
                    <a:pt x="100" y="489"/>
                  </a:lnTo>
                  <a:lnTo>
                    <a:pt x="105" y="466"/>
                  </a:lnTo>
                  <a:lnTo>
                    <a:pt x="112" y="443"/>
                  </a:lnTo>
                  <a:lnTo>
                    <a:pt x="120" y="421"/>
                  </a:lnTo>
                  <a:lnTo>
                    <a:pt x="129" y="399"/>
                  </a:lnTo>
                  <a:lnTo>
                    <a:pt x="140" y="378"/>
                  </a:lnTo>
                  <a:lnTo>
                    <a:pt x="152" y="357"/>
                  </a:lnTo>
                  <a:lnTo>
                    <a:pt x="166" y="338"/>
                  </a:lnTo>
                  <a:lnTo>
                    <a:pt x="182" y="318"/>
                  </a:lnTo>
                  <a:lnTo>
                    <a:pt x="198" y="299"/>
                  </a:lnTo>
                  <a:lnTo>
                    <a:pt x="215" y="280"/>
                  </a:lnTo>
                  <a:lnTo>
                    <a:pt x="233" y="263"/>
                  </a:lnTo>
                  <a:lnTo>
                    <a:pt x="251" y="246"/>
                  </a:lnTo>
                  <a:lnTo>
                    <a:pt x="272" y="229"/>
                  </a:lnTo>
                  <a:lnTo>
                    <a:pt x="294" y="215"/>
                  </a:lnTo>
                  <a:lnTo>
                    <a:pt x="316" y="200"/>
                  </a:lnTo>
                  <a:lnTo>
                    <a:pt x="339" y="185"/>
                  </a:lnTo>
                  <a:lnTo>
                    <a:pt x="362" y="173"/>
                  </a:lnTo>
                  <a:lnTo>
                    <a:pt x="388" y="161"/>
                  </a:lnTo>
                  <a:lnTo>
                    <a:pt x="413" y="149"/>
                  </a:lnTo>
                  <a:lnTo>
                    <a:pt x="440" y="139"/>
                  </a:lnTo>
                  <a:lnTo>
                    <a:pt x="467" y="129"/>
                  </a:lnTo>
                  <a:lnTo>
                    <a:pt x="495" y="121"/>
                  </a:lnTo>
                  <a:lnTo>
                    <a:pt x="523" y="113"/>
                  </a:lnTo>
                  <a:lnTo>
                    <a:pt x="553" y="107"/>
                  </a:lnTo>
                  <a:lnTo>
                    <a:pt x="582" y="102"/>
                  </a:lnTo>
                  <a:lnTo>
                    <a:pt x="612" y="99"/>
                  </a:lnTo>
                  <a:lnTo>
                    <a:pt x="643" y="95"/>
                  </a:lnTo>
                  <a:lnTo>
                    <a:pt x="673" y="94"/>
                  </a:lnTo>
                  <a:lnTo>
                    <a:pt x="705" y="93"/>
                  </a:lnTo>
                  <a:lnTo>
                    <a:pt x="705" y="93"/>
                  </a:lnTo>
                  <a:lnTo>
                    <a:pt x="751" y="94"/>
                  </a:lnTo>
                  <a:lnTo>
                    <a:pt x="796" y="98"/>
                  </a:lnTo>
                  <a:lnTo>
                    <a:pt x="842" y="105"/>
                  </a:lnTo>
                  <a:lnTo>
                    <a:pt x="885" y="113"/>
                  </a:lnTo>
                  <a:lnTo>
                    <a:pt x="927" y="124"/>
                  </a:lnTo>
                  <a:lnTo>
                    <a:pt x="968" y="138"/>
                  </a:lnTo>
                  <a:lnTo>
                    <a:pt x="1007" y="154"/>
                  </a:lnTo>
                  <a:lnTo>
                    <a:pt x="1045" y="171"/>
                  </a:lnTo>
                  <a:lnTo>
                    <a:pt x="1082" y="191"/>
                  </a:lnTo>
                  <a:lnTo>
                    <a:pt x="1116" y="212"/>
                  </a:lnTo>
                  <a:lnTo>
                    <a:pt x="1148" y="237"/>
                  </a:lnTo>
                  <a:lnTo>
                    <a:pt x="1177" y="262"/>
                  </a:lnTo>
                  <a:lnTo>
                    <a:pt x="1192" y="276"/>
                  </a:lnTo>
                  <a:lnTo>
                    <a:pt x="1205" y="289"/>
                  </a:lnTo>
                  <a:lnTo>
                    <a:pt x="1217" y="304"/>
                  </a:lnTo>
                  <a:lnTo>
                    <a:pt x="1229" y="318"/>
                  </a:lnTo>
                  <a:lnTo>
                    <a:pt x="1242" y="333"/>
                  </a:lnTo>
                  <a:lnTo>
                    <a:pt x="1253" y="349"/>
                  </a:lnTo>
                  <a:lnTo>
                    <a:pt x="1262" y="365"/>
                  </a:lnTo>
                  <a:lnTo>
                    <a:pt x="1271" y="380"/>
                  </a:lnTo>
                  <a:lnTo>
                    <a:pt x="1271" y="380"/>
                  </a:lnTo>
                  <a:lnTo>
                    <a:pt x="1275" y="387"/>
                  </a:lnTo>
                  <a:lnTo>
                    <a:pt x="1279" y="390"/>
                  </a:lnTo>
                  <a:lnTo>
                    <a:pt x="1283" y="395"/>
                  </a:lnTo>
                  <a:lnTo>
                    <a:pt x="1289" y="399"/>
                  </a:lnTo>
                  <a:lnTo>
                    <a:pt x="1294" y="401"/>
                  </a:lnTo>
                  <a:lnTo>
                    <a:pt x="1300" y="402"/>
                  </a:lnTo>
                  <a:lnTo>
                    <a:pt x="1306" y="404"/>
                  </a:lnTo>
                  <a:lnTo>
                    <a:pt x="1312" y="405"/>
                  </a:lnTo>
                  <a:lnTo>
                    <a:pt x="1312" y="405"/>
                  </a:lnTo>
                  <a:lnTo>
                    <a:pt x="1323" y="404"/>
                  </a:lnTo>
                  <a:lnTo>
                    <a:pt x="1328" y="401"/>
                  </a:lnTo>
                  <a:lnTo>
                    <a:pt x="1334" y="399"/>
                  </a:lnTo>
                  <a:lnTo>
                    <a:pt x="1334" y="399"/>
                  </a:lnTo>
                  <a:lnTo>
                    <a:pt x="1342" y="394"/>
                  </a:lnTo>
                  <a:lnTo>
                    <a:pt x="1348" y="387"/>
                  </a:lnTo>
                  <a:lnTo>
                    <a:pt x="1353" y="379"/>
                  </a:lnTo>
                  <a:lnTo>
                    <a:pt x="1356" y="372"/>
                  </a:lnTo>
                  <a:lnTo>
                    <a:pt x="1358" y="362"/>
                  </a:lnTo>
                  <a:lnTo>
                    <a:pt x="1358" y="354"/>
                  </a:lnTo>
                  <a:lnTo>
                    <a:pt x="1356" y="345"/>
                  </a:lnTo>
                  <a:lnTo>
                    <a:pt x="1353" y="337"/>
                  </a:lnTo>
                  <a:lnTo>
                    <a:pt x="1353" y="337"/>
                  </a:lnTo>
                  <a:lnTo>
                    <a:pt x="1342" y="317"/>
                  </a:lnTo>
                  <a:lnTo>
                    <a:pt x="1329" y="299"/>
                  </a:lnTo>
                  <a:lnTo>
                    <a:pt x="1317" y="280"/>
                  </a:lnTo>
                  <a:lnTo>
                    <a:pt x="1304" y="263"/>
                  </a:lnTo>
                  <a:lnTo>
                    <a:pt x="1290" y="246"/>
                  </a:lnTo>
                  <a:lnTo>
                    <a:pt x="1276" y="229"/>
                  </a:lnTo>
                  <a:lnTo>
                    <a:pt x="1260" y="213"/>
                  </a:lnTo>
                  <a:lnTo>
                    <a:pt x="1244" y="198"/>
                  </a:lnTo>
                  <a:lnTo>
                    <a:pt x="1227" y="183"/>
                  </a:lnTo>
                  <a:lnTo>
                    <a:pt x="1210" y="168"/>
                  </a:lnTo>
                  <a:lnTo>
                    <a:pt x="1192" y="154"/>
                  </a:lnTo>
                  <a:lnTo>
                    <a:pt x="1172" y="140"/>
                  </a:lnTo>
                  <a:lnTo>
                    <a:pt x="1154" y="128"/>
                  </a:lnTo>
                  <a:lnTo>
                    <a:pt x="1133" y="115"/>
                  </a:lnTo>
                  <a:lnTo>
                    <a:pt x="1114" y="104"/>
                  </a:lnTo>
                  <a:lnTo>
                    <a:pt x="1093" y="91"/>
                  </a:lnTo>
                  <a:lnTo>
                    <a:pt x="1071" y="82"/>
                  </a:lnTo>
                  <a:lnTo>
                    <a:pt x="1049" y="71"/>
                  </a:lnTo>
                  <a:lnTo>
                    <a:pt x="1027" y="62"/>
                  </a:lnTo>
                  <a:lnTo>
                    <a:pt x="1004" y="54"/>
                  </a:lnTo>
                  <a:lnTo>
                    <a:pt x="981" y="45"/>
                  </a:lnTo>
                  <a:lnTo>
                    <a:pt x="957" y="38"/>
                  </a:lnTo>
                  <a:lnTo>
                    <a:pt x="933" y="30"/>
                  </a:lnTo>
                  <a:lnTo>
                    <a:pt x="910" y="24"/>
                  </a:lnTo>
                  <a:lnTo>
                    <a:pt x="884" y="18"/>
                  </a:lnTo>
                  <a:lnTo>
                    <a:pt x="860" y="15"/>
                  </a:lnTo>
                  <a:lnTo>
                    <a:pt x="834" y="10"/>
                  </a:lnTo>
                  <a:lnTo>
                    <a:pt x="810" y="6"/>
                  </a:lnTo>
                  <a:lnTo>
                    <a:pt x="783" y="4"/>
                  </a:lnTo>
                  <a:lnTo>
                    <a:pt x="757" y="2"/>
                  </a:lnTo>
                  <a:lnTo>
                    <a:pt x="732" y="1"/>
                  </a:lnTo>
                  <a:lnTo>
                    <a:pt x="705"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AutoShape 3"/>
            <p:cNvSpPr>
              <a:spLocks noChangeAspect="1" noChangeArrowheads="1" noTextEdit="1"/>
            </p:cNvSpPr>
            <p:nvPr userDrawn="1"/>
          </p:nvSpPr>
          <p:spPr bwMode="auto">
            <a:xfrm>
              <a:off x="34" y="107"/>
              <a:ext cx="3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6"/>
            <p:cNvSpPr>
              <a:spLocks/>
            </p:cNvSpPr>
            <p:nvPr userDrawn="1"/>
          </p:nvSpPr>
          <p:spPr bwMode="auto">
            <a:xfrm>
              <a:off x="131" y="396"/>
              <a:ext cx="1" cy="0"/>
            </a:xfrm>
            <a:custGeom>
              <a:avLst/>
              <a:gdLst>
                <a:gd name="T0" fmla="*/ 0 w 6"/>
                <a:gd name="T1" fmla="*/ 1 h 1"/>
                <a:gd name="T2" fmla="*/ 0 w 6"/>
                <a:gd name="T3" fmla="*/ 1 h 1"/>
                <a:gd name="T4" fmla="*/ 6 w 6"/>
                <a:gd name="T5" fmla="*/ 0 h 1"/>
                <a:gd name="T6" fmla="*/ 6 w 6"/>
                <a:gd name="T7" fmla="*/ 0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lnTo>
                    <a:pt x="0" y="1"/>
                  </a:lnTo>
                  <a:lnTo>
                    <a:pt x="6" y="0"/>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1" name="Freeform 8"/>
            <p:cNvSpPr>
              <a:spLocks noEditPoints="1"/>
            </p:cNvSpPr>
            <p:nvPr userDrawn="1"/>
          </p:nvSpPr>
          <p:spPr bwMode="auto">
            <a:xfrm>
              <a:off x="192" y="207"/>
              <a:ext cx="194" cy="190"/>
            </a:xfrm>
            <a:custGeom>
              <a:avLst/>
              <a:gdLst>
                <a:gd name="T0" fmla="*/ 967 w 968"/>
                <a:gd name="T1" fmla="*/ 356 h 949"/>
                <a:gd name="T2" fmla="*/ 958 w 968"/>
                <a:gd name="T3" fmla="*/ 300 h 949"/>
                <a:gd name="T4" fmla="*/ 939 w 968"/>
                <a:gd name="T5" fmla="*/ 247 h 949"/>
                <a:gd name="T6" fmla="*/ 909 w 968"/>
                <a:gd name="T7" fmla="*/ 197 h 949"/>
                <a:gd name="T8" fmla="*/ 872 w 968"/>
                <a:gd name="T9" fmla="*/ 151 h 949"/>
                <a:gd name="T10" fmla="*/ 827 w 968"/>
                <a:gd name="T11" fmla="*/ 110 h 949"/>
                <a:gd name="T12" fmla="*/ 773 w 968"/>
                <a:gd name="T13" fmla="*/ 75 h 949"/>
                <a:gd name="T14" fmla="*/ 714 w 968"/>
                <a:gd name="T15" fmla="*/ 45 h 949"/>
                <a:gd name="T16" fmla="*/ 650 w 968"/>
                <a:gd name="T17" fmla="*/ 22 h 949"/>
                <a:gd name="T18" fmla="*/ 581 w 968"/>
                <a:gd name="T19" fmla="*/ 8 h 949"/>
                <a:gd name="T20" fmla="*/ 508 w 968"/>
                <a:gd name="T21" fmla="*/ 0 h 949"/>
                <a:gd name="T22" fmla="*/ 459 w 968"/>
                <a:gd name="T23" fmla="*/ 0 h 949"/>
                <a:gd name="T24" fmla="*/ 386 w 968"/>
                <a:gd name="T25" fmla="*/ 8 h 949"/>
                <a:gd name="T26" fmla="*/ 318 w 968"/>
                <a:gd name="T27" fmla="*/ 22 h 949"/>
                <a:gd name="T28" fmla="*/ 253 w 968"/>
                <a:gd name="T29" fmla="*/ 45 h 949"/>
                <a:gd name="T30" fmla="*/ 195 w 968"/>
                <a:gd name="T31" fmla="*/ 75 h 949"/>
                <a:gd name="T32" fmla="*/ 141 w 968"/>
                <a:gd name="T33" fmla="*/ 110 h 949"/>
                <a:gd name="T34" fmla="*/ 96 w 968"/>
                <a:gd name="T35" fmla="*/ 151 h 949"/>
                <a:gd name="T36" fmla="*/ 58 w 968"/>
                <a:gd name="T37" fmla="*/ 197 h 949"/>
                <a:gd name="T38" fmla="*/ 29 w 968"/>
                <a:gd name="T39" fmla="*/ 247 h 949"/>
                <a:gd name="T40" fmla="*/ 9 w 968"/>
                <a:gd name="T41" fmla="*/ 300 h 949"/>
                <a:gd name="T42" fmla="*/ 1 w 968"/>
                <a:gd name="T43" fmla="*/ 356 h 949"/>
                <a:gd name="T44" fmla="*/ 1 w 968"/>
                <a:gd name="T45" fmla="*/ 393 h 949"/>
                <a:gd name="T46" fmla="*/ 7 w 968"/>
                <a:gd name="T47" fmla="*/ 442 h 949"/>
                <a:gd name="T48" fmla="*/ 22 w 968"/>
                <a:gd name="T49" fmla="*/ 489 h 949"/>
                <a:gd name="T50" fmla="*/ 43 w 968"/>
                <a:gd name="T51" fmla="*/ 533 h 949"/>
                <a:gd name="T52" fmla="*/ 73 w 968"/>
                <a:gd name="T53" fmla="*/ 575 h 949"/>
                <a:gd name="T54" fmla="*/ 107 w 968"/>
                <a:gd name="T55" fmla="*/ 612 h 949"/>
                <a:gd name="T56" fmla="*/ 194 w 968"/>
                <a:gd name="T57" fmla="*/ 677 h 949"/>
                <a:gd name="T58" fmla="*/ 297 w 968"/>
                <a:gd name="T59" fmla="*/ 723 h 949"/>
                <a:gd name="T60" fmla="*/ 375 w 968"/>
                <a:gd name="T61" fmla="*/ 743 h 949"/>
                <a:gd name="T62" fmla="*/ 413 w 968"/>
                <a:gd name="T63" fmla="*/ 810 h 949"/>
                <a:gd name="T64" fmla="*/ 464 w 968"/>
                <a:gd name="T65" fmla="*/ 867 h 949"/>
                <a:gd name="T66" fmla="*/ 526 w 968"/>
                <a:gd name="T67" fmla="*/ 910 h 949"/>
                <a:gd name="T68" fmla="*/ 598 w 968"/>
                <a:gd name="T69" fmla="*/ 938 h 949"/>
                <a:gd name="T70" fmla="*/ 676 w 968"/>
                <a:gd name="T71" fmla="*/ 949 h 949"/>
                <a:gd name="T72" fmla="*/ 705 w 968"/>
                <a:gd name="T73" fmla="*/ 948 h 949"/>
                <a:gd name="T74" fmla="*/ 706 w 968"/>
                <a:gd name="T75" fmla="*/ 948 h 949"/>
                <a:gd name="T76" fmla="*/ 728 w 968"/>
                <a:gd name="T77" fmla="*/ 938 h 949"/>
                <a:gd name="T78" fmla="*/ 734 w 968"/>
                <a:gd name="T79" fmla="*/ 925 h 949"/>
                <a:gd name="T80" fmla="*/ 733 w 968"/>
                <a:gd name="T81" fmla="*/ 908 h 949"/>
                <a:gd name="T82" fmla="*/ 723 w 968"/>
                <a:gd name="T83" fmla="*/ 893 h 949"/>
                <a:gd name="T84" fmla="*/ 711 w 968"/>
                <a:gd name="T85" fmla="*/ 888 h 949"/>
                <a:gd name="T86" fmla="*/ 709 w 968"/>
                <a:gd name="T87" fmla="*/ 888 h 949"/>
                <a:gd name="T88" fmla="*/ 705 w 968"/>
                <a:gd name="T89" fmla="*/ 884 h 949"/>
                <a:gd name="T90" fmla="*/ 674 w 968"/>
                <a:gd name="T91" fmla="*/ 865 h 949"/>
                <a:gd name="T92" fmla="*/ 648 w 968"/>
                <a:gd name="T93" fmla="*/ 842 h 949"/>
                <a:gd name="T94" fmla="*/ 628 w 968"/>
                <a:gd name="T95" fmla="*/ 812 h 949"/>
                <a:gd name="T96" fmla="*/ 613 w 968"/>
                <a:gd name="T97" fmla="*/ 781 h 949"/>
                <a:gd name="T98" fmla="*/ 603 w 968"/>
                <a:gd name="T99" fmla="*/ 745 h 949"/>
                <a:gd name="T100" fmla="*/ 603 w 968"/>
                <a:gd name="T101" fmla="*/ 740 h 949"/>
                <a:gd name="T102" fmla="*/ 714 w 968"/>
                <a:gd name="T103" fmla="*/ 706 h 949"/>
                <a:gd name="T104" fmla="*/ 811 w 968"/>
                <a:gd name="T105" fmla="*/ 654 h 949"/>
                <a:gd name="T106" fmla="*/ 888 w 968"/>
                <a:gd name="T107" fmla="*/ 584 h 949"/>
                <a:gd name="T108" fmla="*/ 917 w 968"/>
                <a:gd name="T109" fmla="*/ 544 h 949"/>
                <a:gd name="T110" fmla="*/ 940 w 968"/>
                <a:gd name="T111" fmla="*/ 501 h 949"/>
                <a:gd name="T112" fmla="*/ 957 w 968"/>
                <a:gd name="T113" fmla="*/ 456 h 949"/>
                <a:gd name="T114" fmla="*/ 966 w 968"/>
                <a:gd name="T115" fmla="*/ 409 h 949"/>
                <a:gd name="T116" fmla="*/ 968 w 968"/>
                <a:gd name="T117" fmla="*/ 376 h 949"/>
                <a:gd name="T118" fmla="*/ 690 w 968"/>
                <a:gd name="T119" fmla="*/ 94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949">
                  <a:moveTo>
                    <a:pt x="968" y="376"/>
                  </a:moveTo>
                  <a:lnTo>
                    <a:pt x="968" y="376"/>
                  </a:lnTo>
                  <a:lnTo>
                    <a:pt x="967" y="356"/>
                  </a:lnTo>
                  <a:lnTo>
                    <a:pt x="966" y="338"/>
                  </a:lnTo>
                  <a:lnTo>
                    <a:pt x="962" y="319"/>
                  </a:lnTo>
                  <a:lnTo>
                    <a:pt x="958" y="300"/>
                  </a:lnTo>
                  <a:lnTo>
                    <a:pt x="952" y="282"/>
                  </a:lnTo>
                  <a:lnTo>
                    <a:pt x="946" y="265"/>
                  </a:lnTo>
                  <a:lnTo>
                    <a:pt x="939" y="247"/>
                  </a:lnTo>
                  <a:lnTo>
                    <a:pt x="930" y="229"/>
                  </a:lnTo>
                  <a:lnTo>
                    <a:pt x="920" y="214"/>
                  </a:lnTo>
                  <a:lnTo>
                    <a:pt x="909" y="197"/>
                  </a:lnTo>
                  <a:lnTo>
                    <a:pt x="897" y="181"/>
                  </a:lnTo>
                  <a:lnTo>
                    <a:pt x="885" y="166"/>
                  </a:lnTo>
                  <a:lnTo>
                    <a:pt x="872" y="151"/>
                  </a:lnTo>
                  <a:lnTo>
                    <a:pt x="857" y="137"/>
                  </a:lnTo>
                  <a:lnTo>
                    <a:pt x="842" y="123"/>
                  </a:lnTo>
                  <a:lnTo>
                    <a:pt x="827" y="110"/>
                  </a:lnTo>
                  <a:lnTo>
                    <a:pt x="809" y="98"/>
                  </a:lnTo>
                  <a:lnTo>
                    <a:pt x="791" y="86"/>
                  </a:lnTo>
                  <a:lnTo>
                    <a:pt x="773" y="75"/>
                  </a:lnTo>
                  <a:lnTo>
                    <a:pt x="755" y="64"/>
                  </a:lnTo>
                  <a:lnTo>
                    <a:pt x="735" y="54"/>
                  </a:lnTo>
                  <a:lnTo>
                    <a:pt x="714" y="45"/>
                  </a:lnTo>
                  <a:lnTo>
                    <a:pt x="694" y="37"/>
                  </a:lnTo>
                  <a:lnTo>
                    <a:pt x="672" y="29"/>
                  </a:lnTo>
                  <a:lnTo>
                    <a:pt x="650" y="22"/>
                  </a:lnTo>
                  <a:lnTo>
                    <a:pt x="628" y="17"/>
                  </a:lnTo>
                  <a:lnTo>
                    <a:pt x="605" y="11"/>
                  </a:lnTo>
                  <a:lnTo>
                    <a:pt x="581" y="8"/>
                  </a:lnTo>
                  <a:lnTo>
                    <a:pt x="557" y="4"/>
                  </a:lnTo>
                  <a:lnTo>
                    <a:pt x="534" y="1"/>
                  </a:lnTo>
                  <a:lnTo>
                    <a:pt x="508" y="0"/>
                  </a:lnTo>
                  <a:lnTo>
                    <a:pt x="484" y="0"/>
                  </a:lnTo>
                  <a:lnTo>
                    <a:pt x="484" y="0"/>
                  </a:lnTo>
                  <a:lnTo>
                    <a:pt x="459" y="0"/>
                  </a:lnTo>
                  <a:lnTo>
                    <a:pt x="434" y="1"/>
                  </a:lnTo>
                  <a:lnTo>
                    <a:pt x="411" y="4"/>
                  </a:lnTo>
                  <a:lnTo>
                    <a:pt x="386" y="8"/>
                  </a:lnTo>
                  <a:lnTo>
                    <a:pt x="363" y="11"/>
                  </a:lnTo>
                  <a:lnTo>
                    <a:pt x="340" y="17"/>
                  </a:lnTo>
                  <a:lnTo>
                    <a:pt x="318" y="22"/>
                  </a:lnTo>
                  <a:lnTo>
                    <a:pt x="296" y="29"/>
                  </a:lnTo>
                  <a:lnTo>
                    <a:pt x="274" y="37"/>
                  </a:lnTo>
                  <a:lnTo>
                    <a:pt x="253" y="45"/>
                  </a:lnTo>
                  <a:lnTo>
                    <a:pt x="233" y="54"/>
                  </a:lnTo>
                  <a:lnTo>
                    <a:pt x="213" y="64"/>
                  </a:lnTo>
                  <a:lnTo>
                    <a:pt x="195" y="75"/>
                  </a:lnTo>
                  <a:lnTo>
                    <a:pt x="176" y="86"/>
                  </a:lnTo>
                  <a:lnTo>
                    <a:pt x="158" y="98"/>
                  </a:lnTo>
                  <a:lnTo>
                    <a:pt x="141" y="110"/>
                  </a:lnTo>
                  <a:lnTo>
                    <a:pt x="125" y="123"/>
                  </a:lnTo>
                  <a:lnTo>
                    <a:pt x="111" y="137"/>
                  </a:lnTo>
                  <a:lnTo>
                    <a:pt x="96" y="151"/>
                  </a:lnTo>
                  <a:lnTo>
                    <a:pt x="83" y="166"/>
                  </a:lnTo>
                  <a:lnTo>
                    <a:pt x="70" y="181"/>
                  </a:lnTo>
                  <a:lnTo>
                    <a:pt x="58" y="197"/>
                  </a:lnTo>
                  <a:lnTo>
                    <a:pt x="47" y="214"/>
                  </a:lnTo>
                  <a:lnTo>
                    <a:pt x="37" y="229"/>
                  </a:lnTo>
                  <a:lnTo>
                    <a:pt x="29" y="247"/>
                  </a:lnTo>
                  <a:lnTo>
                    <a:pt x="22" y="265"/>
                  </a:lnTo>
                  <a:lnTo>
                    <a:pt x="15" y="282"/>
                  </a:lnTo>
                  <a:lnTo>
                    <a:pt x="9" y="300"/>
                  </a:lnTo>
                  <a:lnTo>
                    <a:pt x="6" y="319"/>
                  </a:lnTo>
                  <a:lnTo>
                    <a:pt x="2" y="338"/>
                  </a:lnTo>
                  <a:lnTo>
                    <a:pt x="1" y="356"/>
                  </a:lnTo>
                  <a:lnTo>
                    <a:pt x="0" y="376"/>
                  </a:lnTo>
                  <a:lnTo>
                    <a:pt x="0" y="376"/>
                  </a:lnTo>
                  <a:lnTo>
                    <a:pt x="1" y="393"/>
                  </a:lnTo>
                  <a:lnTo>
                    <a:pt x="2" y="410"/>
                  </a:lnTo>
                  <a:lnTo>
                    <a:pt x="4" y="426"/>
                  </a:lnTo>
                  <a:lnTo>
                    <a:pt x="7" y="442"/>
                  </a:lnTo>
                  <a:lnTo>
                    <a:pt x="12" y="458"/>
                  </a:lnTo>
                  <a:lnTo>
                    <a:pt x="17" y="473"/>
                  </a:lnTo>
                  <a:lnTo>
                    <a:pt x="22" y="489"/>
                  </a:lnTo>
                  <a:lnTo>
                    <a:pt x="29" y="504"/>
                  </a:lnTo>
                  <a:lnTo>
                    <a:pt x="36" y="519"/>
                  </a:lnTo>
                  <a:lnTo>
                    <a:pt x="43" y="533"/>
                  </a:lnTo>
                  <a:lnTo>
                    <a:pt x="52" y="547"/>
                  </a:lnTo>
                  <a:lnTo>
                    <a:pt x="62" y="561"/>
                  </a:lnTo>
                  <a:lnTo>
                    <a:pt x="73" y="575"/>
                  </a:lnTo>
                  <a:lnTo>
                    <a:pt x="84" y="587"/>
                  </a:lnTo>
                  <a:lnTo>
                    <a:pt x="95" y="600"/>
                  </a:lnTo>
                  <a:lnTo>
                    <a:pt x="107" y="612"/>
                  </a:lnTo>
                  <a:lnTo>
                    <a:pt x="134" y="636"/>
                  </a:lnTo>
                  <a:lnTo>
                    <a:pt x="162" y="658"/>
                  </a:lnTo>
                  <a:lnTo>
                    <a:pt x="194" y="677"/>
                  </a:lnTo>
                  <a:lnTo>
                    <a:pt x="226" y="694"/>
                  </a:lnTo>
                  <a:lnTo>
                    <a:pt x="261" y="710"/>
                  </a:lnTo>
                  <a:lnTo>
                    <a:pt x="297" y="723"/>
                  </a:lnTo>
                  <a:lnTo>
                    <a:pt x="336" y="734"/>
                  </a:lnTo>
                  <a:lnTo>
                    <a:pt x="375" y="743"/>
                  </a:lnTo>
                  <a:lnTo>
                    <a:pt x="375" y="743"/>
                  </a:lnTo>
                  <a:lnTo>
                    <a:pt x="386" y="766"/>
                  </a:lnTo>
                  <a:lnTo>
                    <a:pt x="398" y="789"/>
                  </a:lnTo>
                  <a:lnTo>
                    <a:pt x="413" y="810"/>
                  </a:lnTo>
                  <a:lnTo>
                    <a:pt x="429" y="831"/>
                  </a:lnTo>
                  <a:lnTo>
                    <a:pt x="446" y="849"/>
                  </a:lnTo>
                  <a:lnTo>
                    <a:pt x="464" y="867"/>
                  </a:lnTo>
                  <a:lnTo>
                    <a:pt x="484" y="883"/>
                  </a:lnTo>
                  <a:lnTo>
                    <a:pt x="505" y="897"/>
                  </a:lnTo>
                  <a:lnTo>
                    <a:pt x="526" y="910"/>
                  </a:lnTo>
                  <a:lnTo>
                    <a:pt x="550" y="921"/>
                  </a:lnTo>
                  <a:lnTo>
                    <a:pt x="574" y="931"/>
                  </a:lnTo>
                  <a:lnTo>
                    <a:pt x="598" y="938"/>
                  </a:lnTo>
                  <a:lnTo>
                    <a:pt x="624" y="943"/>
                  </a:lnTo>
                  <a:lnTo>
                    <a:pt x="650" y="947"/>
                  </a:lnTo>
                  <a:lnTo>
                    <a:pt x="676" y="949"/>
                  </a:lnTo>
                  <a:lnTo>
                    <a:pt x="703" y="948"/>
                  </a:lnTo>
                  <a:lnTo>
                    <a:pt x="705" y="948"/>
                  </a:lnTo>
                  <a:lnTo>
                    <a:pt x="705" y="948"/>
                  </a:lnTo>
                  <a:lnTo>
                    <a:pt x="706" y="948"/>
                  </a:lnTo>
                  <a:lnTo>
                    <a:pt x="706" y="948"/>
                  </a:lnTo>
                  <a:lnTo>
                    <a:pt x="706" y="948"/>
                  </a:lnTo>
                  <a:lnTo>
                    <a:pt x="713" y="947"/>
                  </a:lnTo>
                  <a:lnTo>
                    <a:pt x="720" y="943"/>
                  </a:lnTo>
                  <a:lnTo>
                    <a:pt x="728" y="938"/>
                  </a:lnTo>
                  <a:lnTo>
                    <a:pt x="731" y="931"/>
                  </a:lnTo>
                  <a:lnTo>
                    <a:pt x="731" y="931"/>
                  </a:lnTo>
                  <a:lnTo>
                    <a:pt x="734" y="925"/>
                  </a:lnTo>
                  <a:lnTo>
                    <a:pt x="735" y="919"/>
                  </a:lnTo>
                  <a:lnTo>
                    <a:pt x="734" y="912"/>
                  </a:lnTo>
                  <a:lnTo>
                    <a:pt x="733" y="908"/>
                  </a:lnTo>
                  <a:lnTo>
                    <a:pt x="730" y="903"/>
                  </a:lnTo>
                  <a:lnTo>
                    <a:pt x="728" y="898"/>
                  </a:lnTo>
                  <a:lnTo>
                    <a:pt x="723" y="893"/>
                  </a:lnTo>
                  <a:lnTo>
                    <a:pt x="718" y="890"/>
                  </a:lnTo>
                  <a:lnTo>
                    <a:pt x="718" y="890"/>
                  </a:lnTo>
                  <a:lnTo>
                    <a:pt x="711" y="888"/>
                  </a:lnTo>
                  <a:lnTo>
                    <a:pt x="703" y="887"/>
                  </a:lnTo>
                  <a:lnTo>
                    <a:pt x="703" y="887"/>
                  </a:lnTo>
                  <a:lnTo>
                    <a:pt x="709" y="888"/>
                  </a:lnTo>
                  <a:lnTo>
                    <a:pt x="717" y="889"/>
                  </a:lnTo>
                  <a:lnTo>
                    <a:pt x="717" y="889"/>
                  </a:lnTo>
                  <a:lnTo>
                    <a:pt x="705" y="884"/>
                  </a:lnTo>
                  <a:lnTo>
                    <a:pt x="695" y="878"/>
                  </a:lnTo>
                  <a:lnTo>
                    <a:pt x="684" y="872"/>
                  </a:lnTo>
                  <a:lnTo>
                    <a:pt x="674" y="865"/>
                  </a:lnTo>
                  <a:lnTo>
                    <a:pt x="666" y="858"/>
                  </a:lnTo>
                  <a:lnTo>
                    <a:pt x="657" y="850"/>
                  </a:lnTo>
                  <a:lnTo>
                    <a:pt x="648" y="842"/>
                  </a:lnTo>
                  <a:lnTo>
                    <a:pt x="641" y="832"/>
                  </a:lnTo>
                  <a:lnTo>
                    <a:pt x="634" y="822"/>
                  </a:lnTo>
                  <a:lnTo>
                    <a:pt x="628" y="812"/>
                  </a:lnTo>
                  <a:lnTo>
                    <a:pt x="622" y="803"/>
                  </a:lnTo>
                  <a:lnTo>
                    <a:pt x="617" y="792"/>
                  </a:lnTo>
                  <a:lnTo>
                    <a:pt x="613" y="781"/>
                  </a:lnTo>
                  <a:lnTo>
                    <a:pt x="609" y="770"/>
                  </a:lnTo>
                  <a:lnTo>
                    <a:pt x="606" y="758"/>
                  </a:lnTo>
                  <a:lnTo>
                    <a:pt x="603" y="745"/>
                  </a:lnTo>
                  <a:lnTo>
                    <a:pt x="603" y="745"/>
                  </a:lnTo>
                  <a:lnTo>
                    <a:pt x="603" y="740"/>
                  </a:lnTo>
                  <a:lnTo>
                    <a:pt x="603" y="740"/>
                  </a:lnTo>
                  <a:lnTo>
                    <a:pt x="642" y="732"/>
                  </a:lnTo>
                  <a:lnTo>
                    <a:pt x="679" y="721"/>
                  </a:lnTo>
                  <a:lnTo>
                    <a:pt x="714" y="706"/>
                  </a:lnTo>
                  <a:lnTo>
                    <a:pt x="748" y="692"/>
                  </a:lnTo>
                  <a:lnTo>
                    <a:pt x="780" y="673"/>
                  </a:lnTo>
                  <a:lnTo>
                    <a:pt x="811" y="654"/>
                  </a:lnTo>
                  <a:lnTo>
                    <a:pt x="839" y="632"/>
                  </a:lnTo>
                  <a:lnTo>
                    <a:pt x="864" y="609"/>
                  </a:lnTo>
                  <a:lnTo>
                    <a:pt x="888" y="584"/>
                  </a:lnTo>
                  <a:lnTo>
                    <a:pt x="897" y="571"/>
                  </a:lnTo>
                  <a:lnTo>
                    <a:pt x="907" y="558"/>
                  </a:lnTo>
                  <a:lnTo>
                    <a:pt x="917" y="544"/>
                  </a:lnTo>
                  <a:lnTo>
                    <a:pt x="925" y="531"/>
                  </a:lnTo>
                  <a:lnTo>
                    <a:pt x="933" y="516"/>
                  </a:lnTo>
                  <a:lnTo>
                    <a:pt x="940" y="501"/>
                  </a:lnTo>
                  <a:lnTo>
                    <a:pt x="946" y="487"/>
                  </a:lnTo>
                  <a:lnTo>
                    <a:pt x="952" y="472"/>
                  </a:lnTo>
                  <a:lnTo>
                    <a:pt x="957" y="456"/>
                  </a:lnTo>
                  <a:lnTo>
                    <a:pt x="961" y="440"/>
                  </a:lnTo>
                  <a:lnTo>
                    <a:pt x="963" y="425"/>
                  </a:lnTo>
                  <a:lnTo>
                    <a:pt x="966" y="409"/>
                  </a:lnTo>
                  <a:lnTo>
                    <a:pt x="967" y="393"/>
                  </a:lnTo>
                  <a:lnTo>
                    <a:pt x="968" y="376"/>
                  </a:lnTo>
                  <a:lnTo>
                    <a:pt x="968" y="376"/>
                  </a:lnTo>
                  <a:close/>
                  <a:moveTo>
                    <a:pt x="691" y="945"/>
                  </a:moveTo>
                  <a:lnTo>
                    <a:pt x="690" y="945"/>
                  </a:lnTo>
                  <a:lnTo>
                    <a:pt x="690" y="944"/>
                  </a:lnTo>
                  <a:lnTo>
                    <a:pt x="691" y="9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Tree>
    <p:custDataLst>
      <p:tags r:id="rId1"/>
    </p:custDataLst>
    <p:extLst>
      <p:ext uri="{BB962C8B-B14F-4D97-AF65-F5344CB8AC3E}">
        <p14:creationId xmlns:p14="http://schemas.microsoft.com/office/powerpoint/2010/main" val="17183902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ory">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5" y="836614"/>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Title 9"/>
          <p:cNvSpPr>
            <a:spLocks noGrp="1"/>
          </p:cNvSpPr>
          <p:nvPr>
            <p:ph type="title"/>
          </p:nvPr>
        </p:nvSpPr>
        <p:spPr/>
        <p:txBody>
          <a:bodyPr/>
          <a:lstStyle/>
          <a:p>
            <a:r>
              <a:rPr lang="en-US"/>
              <a:t>Click to edit Master title style</a:t>
            </a:r>
          </a:p>
        </p:txBody>
      </p:sp>
      <p:sp>
        <p:nvSpPr>
          <p:cNvPr id="13" name="Slide Number Placeholder 1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grpSp>
        <p:nvGrpSpPr>
          <p:cNvPr id="14" name="Group 13"/>
          <p:cNvGrpSpPr/>
          <p:nvPr userDrawn="1"/>
        </p:nvGrpSpPr>
        <p:grpSpPr>
          <a:xfrm>
            <a:off x="173568" y="200537"/>
            <a:ext cx="456215" cy="390854"/>
            <a:chOff x="47625" y="168275"/>
            <a:chExt cx="554038" cy="474663"/>
          </a:xfrm>
        </p:grpSpPr>
        <p:grpSp>
          <p:nvGrpSpPr>
            <p:cNvPr id="15" name="Group 4"/>
            <p:cNvGrpSpPr>
              <a:grpSpLocks noChangeAspect="1"/>
            </p:cNvGrpSpPr>
            <p:nvPr userDrawn="1"/>
          </p:nvGrpSpPr>
          <p:grpSpPr bwMode="auto">
            <a:xfrm>
              <a:off x="47625" y="168275"/>
              <a:ext cx="554038" cy="474663"/>
              <a:chOff x="30" y="106"/>
              <a:chExt cx="349" cy="299"/>
            </a:xfrm>
          </p:grpSpPr>
          <p:sp>
            <p:nvSpPr>
              <p:cNvPr id="17" name="AutoShape 3"/>
              <p:cNvSpPr>
                <a:spLocks noChangeAspect="1" noChangeArrowheads="1" noTextEdit="1"/>
              </p:cNvSpPr>
              <p:nvPr userDrawn="1"/>
            </p:nvSpPr>
            <p:spPr bwMode="auto">
              <a:xfrm>
                <a:off x="30" y="106"/>
                <a:ext cx="34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8" name="Freeform 5"/>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19" name="Freeform 6"/>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sp>
            <p:nvSpPr>
              <p:cNvPr id="20" name="Freeform 7"/>
              <p:cNvSpPr>
                <a:spLocks/>
              </p:cNvSpPr>
              <p:nvPr userDrawn="1"/>
            </p:nvSpPr>
            <p:spPr bwMode="auto">
              <a:xfrm>
                <a:off x="30" y="196"/>
                <a:ext cx="295" cy="209"/>
              </a:xfrm>
              <a:custGeom>
                <a:avLst/>
                <a:gdLst>
                  <a:gd name="T0" fmla="*/ 57 w 1179"/>
                  <a:gd name="T1" fmla="*/ 0 h 838"/>
                  <a:gd name="T2" fmla="*/ 46 w 1179"/>
                  <a:gd name="T3" fmla="*/ 2 h 838"/>
                  <a:gd name="T4" fmla="*/ 25 w 1179"/>
                  <a:gd name="T5" fmla="*/ 11 h 838"/>
                  <a:gd name="T6" fmla="*/ 9 w 1179"/>
                  <a:gd name="T7" fmla="*/ 26 h 838"/>
                  <a:gd name="T8" fmla="*/ 1 w 1179"/>
                  <a:gd name="T9" fmla="*/ 46 h 838"/>
                  <a:gd name="T10" fmla="*/ 0 w 1179"/>
                  <a:gd name="T11" fmla="*/ 781 h 838"/>
                  <a:gd name="T12" fmla="*/ 1 w 1179"/>
                  <a:gd name="T13" fmla="*/ 792 h 838"/>
                  <a:gd name="T14" fmla="*/ 9 w 1179"/>
                  <a:gd name="T15" fmla="*/ 813 h 838"/>
                  <a:gd name="T16" fmla="*/ 25 w 1179"/>
                  <a:gd name="T17" fmla="*/ 828 h 838"/>
                  <a:gd name="T18" fmla="*/ 46 w 1179"/>
                  <a:gd name="T19" fmla="*/ 837 h 838"/>
                  <a:gd name="T20" fmla="*/ 214 w 1179"/>
                  <a:gd name="T21" fmla="*/ 838 h 838"/>
                  <a:gd name="T22" fmla="*/ 214 w 1179"/>
                  <a:gd name="T23" fmla="*/ 763 h 838"/>
                  <a:gd name="T24" fmla="*/ 215 w 1179"/>
                  <a:gd name="T25" fmla="*/ 748 h 838"/>
                  <a:gd name="T26" fmla="*/ 219 w 1179"/>
                  <a:gd name="T27" fmla="*/ 734 h 838"/>
                  <a:gd name="T28" fmla="*/ 226 w 1179"/>
                  <a:gd name="T29" fmla="*/ 721 h 838"/>
                  <a:gd name="T30" fmla="*/ 236 w 1179"/>
                  <a:gd name="T31" fmla="*/ 710 h 838"/>
                  <a:gd name="T32" fmla="*/ 246 w 1179"/>
                  <a:gd name="T33" fmla="*/ 702 h 838"/>
                  <a:gd name="T34" fmla="*/ 258 w 1179"/>
                  <a:gd name="T35" fmla="*/ 694 h 838"/>
                  <a:gd name="T36" fmla="*/ 273 w 1179"/>
                  <a:gd name="T37" fmla="*/ 690 h 838"/>
                  <a:gd name="T38" fmla="*/ 288 w 1179"/>
                  <a:gd name="T39" fmla="*/ 688 h 838"/>
                  <a:gd name="T40" fmla="*/ 296 w 1179"/>
                  <a:gd name="T41" fmla="*/ 689 h 838"/>
                  <a:gd name="T42" fmla="*/ 310 w 1179"/>
                  <a:gd name="T43" fmla="*/ 692 h 838"/>
                  <a:gd name="T44" fmla="*/ 323 w 1179"/>
                  <a:gd name="T45" fmla="*/ 697 h 838"/>
                  <a:gd name="T46" fmla="*/ 335 w 1179"/>
                  <a:gd name="T47" fmla="*/ 706 h 838"/>
                  <a:gd name="T48" fmla="*/ 346 w 1179"/>
                  <a:gd name="T49" fmla="*/ 715 h 838"/>
                  <a:gd name="T50" fmla="*/ 353 w 1179"/>
                  <a:gd name="T51" fmla="*/ 728 h 838"/>
                  <a:gd name="T52" fmla="*/ 359 w 1179"/>
                  <a:gd name="T53" fmla="*/ 741 h 838"/>
                  <a:gd name="T54" fmla="*/ 362 w 1179"/>
                  <a:gd name="T55" fmla="*/ 756 h 838"/>
                  <a:gd name="T56" fmla="*/ 362 w 1179"/>
                  <a:gd name="T57" fmla="*/ 838 h 838"/>
                  <a:gd name="T58" fmla="*/ 816 w 1179"/>
                  <a:gd name="T59" fmla="*/ 763 h 838"/>
                  <a:gd name="T60" fmla="*/ 817 w 1179"/>
                  <a:gd name="T61" fmla="*/ 756 h 838"/>
                  <a:gd name="T62" fmla="*/ 820 w 1179"/>
                  <a:gd name="T63" fmla="*/ 741 h 838"/>
                  <a:gd name="T64" fmla="*/ 825 w 1179"/>
                  <a:gd name="T65" fmla="*/ 728 h 838"/>
                  <a:gd name="T66" fmla="*/ 833 w 1179"/>
                  <a:gd name="T67" fmla="*/ 715 h 838"/>
                  <a:gd name="T68" fmla="*/ 843 w 1179"/>
                  <a:gd name="T69" fmla="*/ 706 h 838"/>
                  <a:gd name="T70" fmla="*/ 855 w 1179"/>
                  <a:gd name="T71" fmla="*/ 697 h 838"/>
                  <a:gd name="T72" fmla="*/ 869 w 1179"/>
                  <a:gd name="T73" fmla="*/ 692 h 838"/>
                  <a:gd name="T74" fmla="*/ 883 w 1179"/>
                  <a:gd name="T75" fmla="*/ 689 h 838"/>
                  <a:gd name="T76" fmla="*/ 891 w 1179"/>
                  <a:gd name="T77" fmla="*/ 688 h 838"/>
                  <a:gd name="T78" fmla="*/ 905 w 1179"/>
                  <a:gd name="T79" fmla="*/ 690 h 838"/>
                  <a:gd name="T80" fmla="*/ 920 w 1179"/>
                  <a:gd name="T81" fmla="*/ 694 h 838"/>
                  <a:gd name="T82" fmla="*/ 932 w 1179"/>
                  <a:gd name="T83" fmla="*/ 702 h 838"/>
                  <a:gd name="T84" fmla="*/ 943 w 1179"/>
                  <a:gd name="T85" fmla="*/ 710 h 838"/>
                  <a:gd name="T86" fmla="*/ 953 w 1179"/>
                  <a:gd name="T87" fmla="*/ 721 h 838"/>
                  <a:gd name="T88" fmla="*/ 959 w 1179"/>
                  <a:gd name="T89" fmla="*/ 734 h 838"/>
                  <a:gd name="T90" fmla="*/ 963 w 1179"/>
                  <a:gd name="T91" fmla="*/ 748 h 838"/>
                  <a:gd name="T92" fmla="*/ 965 w 1179"/>
                  <a:gd name="T93" fmla="*/ 763 h 838"/>
                  <a:gd name="T94" fmla="*/ 1122 w 1179"/>
                  <a:gd name="T95" fmla="*/ 838 h 838"/>
                  <a:gd name="T96" fmla="*/ 1133 w 1179"/>
                  <a:gd name="T97" fmla="*/ 837 h 838"/>
                  <a:gd name="T98" fmla="*/ 1153 w 1179"/>
                  <a:gd name="T99" fmla="*/ 828 h 838"/>
                  <a:gd name="T100" fmla="*/ 1169 w 1179"/>
                  <a:gd name="T101" fmla="*/ 813 h 838"/>
                  <a:gd name="T102" fmla="*/ 1178 w 1179"/>
                  <a:gd name="T103" fmla="*/ 792 h 838"/>
                  <a:gd name="T104" fmla="*/ 1179 w 1179"/>
                  <a:gd name="T105" fmla="*/ 58 h 838"/>
                  <a:gd name="T106" fmla="*/ 1178 w 1179"/>
                  <a:gd name="T107" fmla="*/ 46 h 838"/>
                  <a:gd name="T108" fmla="*/ 1169 w 1179"/>
                  <a:gd name="T109" fmla="*/ 26 h 838"/>
                  <a:gd name="T110" fmla="*/ 1153 w 1179"/>
                  <a:gd name="T111" fmla="*/ 11 h 838"/>
                  <a:gd name="T112" fmla="*/ 1133 w 1179"/>
                  <a:gd name="T113" fmla="*/ 2 h 838"/>
                  <a:gd name="T114" fmla="*/ 1122 w 1179"/>
                  <a:gd name="T11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9" h="838">
                    <a:moveTo>
                      <a:pt x="1122" y="0"/>
                    </a:moveTo>
                    <a:lnTo>
                      <a:pt x="57" y="0"/>
                    </a:lnTo>
                    <a:lnTo>
                      <a:pt x="57" y="0"/>
                    </a:lnTo>
                    <a:lnTo>
                      <a:pt x="46" y="2"/>
                    </a:lnTo>
                    <a:lnTo>
                      <a:pt x="34" y="6"/>
                    </a:lnTo>
                    <a:lnTo>
                      <a:pt x="25" y="11"/>
                    </a:lnTo>
                    <a:lnTo>
                      <a:pt x="17" y="17"/>
                    </a:lnTo>
                    <a:lnTo>
                      <a:pt x="9" y="26"/>
                    </a:lnTo>
                    <a:lnTo>
                      <a:pt x="4" y="36"/>
                    </a:lnTo>
                    <a:lnTo>
                      <a:pt x="1" y="46"/>
                    </a:lnTo>
                    <a:lnTo>
                      <a:pt x="0" y="58"/>
                    </a:lnTo>
                    <a:lnTo>
                      <a:pt x="0" y="781"/>
                    </a:lnTo>
                    <a:lnTo>
                      <a:pt x="0" y="781"/>
                    </a:lnTo>
                    <a:lnTo>
                      <a:pt x="1" y="792"/>
                    </a:lnTo>
                    <a:lnTo>
                      <a:pt x="4" y="803"/>
                    </a:lnTo>
                    <a:lnTo>
                      <a:pt x="9" y="813"/>
                    </a:lnTo>
                    <a:lnTo>
                      <a:pt x="17" y="821"/>
                    </a:lnTo>
                    <a:lnTo>
                      <a:pt x="25" y="828"/>
                    </a:lnTo>
                    <a:lnTo>
                      <a:pt x="34" y="833"/>
                    </a:lnTo>
                    <a:lnTo>
                      <a:pt x="46" y="837"/>
                    </a:lnTo>
                    <a:lnTo>
                      <a:pt x="57" y="838"/>
                    </a:lnTo>
                    <a:lnTo>
                      <a:pt x="214" y="838"/>
                    </a:lnTo>
                    <a:lnTo>
                      <a:pt x="214" y="763"/>
                    </a:lnTo>
                    <a:lnTo>
                      <a:pt x="214" y="763"/>
                    </a:lnTo>
                    <a:lnTo>
                      <a:pt x="214" y="756"/>
                    </a:lnTo>
                    <a:lnTo>
                      <a:pt x="215" y="748"/>
                    </a:lnTo>
                    <a:lnTo>
                      <a:pt x="217" y="741"/>
                    </a:lnTo>
                    <a:lnTo>
                      <a:pt x="219" y="734"/>
                    </a:lnTo>
                    <a:lnTo>
                      <a:pt x="222" y="728"/>
                    </a:lnTo>
                    <a:lnTo>
                      <a:pt x="226" y="721"/>
                    </a:lnTo>
                    <a:lnTo>
                      <a:pt x="230" y="715"/>
                    </a:lnTo>
                    <a:lnTo>
                      <a:pt x="236" y="710"/>
                    </a:lnTo>
                    <a:lnTo>
                      <a:pt x="241" y="706"/>
                    </a:lnTo>
                    <a:lnTo>
                      <a:pt x="246" y="702"/>
                    </a:lnTo>
                    <a:lnTo>
                      <a:pt x="252" y="697"/>
                    </a:lnTo>
                    <a:lnTo>
                      <a:pt x="258" y="694"/>
                    </a:lnTo>
                    <a:lnTo>
                      <a:pt x="266" y="692"/>
                    </a:lnTo>
                    <a:lnTo>
                      <a:pt x="273" y="690"/>
                    </a:lnTo>
                    <a:lnTo>
                      <a:pt x="280" y="689"/>
                    </a:lnTo>
                    <a:lnTo>
                      <a:pt x="288" y="688"/>
                    </a:lnTo>
                    <a:lnTo>
                      <a:pt x="288" y="688"/>
                    </a:lnTo>
                    <a:lnTo>
                      <a:pt x="296" y="689"/>
                    </a:lnTo>
                    <a:lnTo>
                      <a:pt x="303" y="690"/>
                    </a:lnTo>
                    <a:lnTo>
                      <a:pt x="310" y="692"/>
                    </a:lnTo>
                    <a:lnTo>
                      <a:pt x="317" y="694"/>
                    </a:lnTo>
                    <a:lnTo>
                      <a:pt x="323" y="697"/>
                    </a:lnTo>
                    <a:lnTo>
                      <a:pt x="329" y="702"/>
                    </a:lnTo>
                    <a:lnTo>
                      <a:pt x="335" y="706"/>
                    </a:lnTo>
                    <a:lnTo>
                      <a:pt x="340" y="710"/>
                    </a:lnTo>
                    <a:lnTo>
                      <a:pt x="346" y="715"/>
                    </a:lnTo>
                    <a:lnTo>
                      <a:pt x="350" y="721"/>
                    </a:lnTo>
                    <a:lnTo>
                      <a:pt x="353" y="728"/>
                    </a:lnTo>
                    <a:lnTo>
                      <a:pt x="356" y="734"/>
                    </a:lnTo>
                    <a:lnTo>
                      <a:pt x="359" y="741"/>
                    </a:lnTo>
                    <a:lnTo>
                      <a:pt x="361" y="748"/>
                    </a:lnTo>
                    <a:lnTo>
                      <a:pt x="362" y="756"/>
                    </a:lnTo>
                    <a:lnTo>
                      <a:pt x="362" y="763"/>
                    </a:lnTo>
                    <a:lnTo>
                      <a:pt x="362" y="838"/>
                    </a:lnTo>
                    <a:lnTo>
                      <a:pt x="816" y="838"/>
                    </a:lnTo>
                    <a:lnTo>
                      <a:pt x="816" y="763"/>
                    </a:lnTo>
                    <a:lnTo>
                      <a:pt x="816" y="763"/>
                    </a:lnTo>
                    <a:lnTo>
                      <a:pt x="817" y="756"/>
                    </a:lnTo>
                    <a:lnTo>
                      <a:pt x="818" y="748"/>
                    </a:lnTo>
                    <a:lnTo>
                      <a:pt x="820" y="741"/>
                    </a:lnTo>
                    <a:lnTo>
                      <a:pt x="822" y="734"/>
                    </a:lnTo>
                    <a:lnTo>
                      <a:pt x="825" y="728"/>
                    </a:lnTo>
                    <a:lnTo>
                      <a:pt x="829" y="721"/>
                    </a:lnTo>
                    <a:lnTo>
                      <a:pt x="833" y="715"/>
                    </a:lnTo>
                    <a:lnTo>
                      <a:pt x="838" y="710"/>
                    </a:lnTo>
                    <a:lnTo>
                      <a:pt x="843" y="706"/>
                    </a:lnTo>
                    <a:lnTo>
                      <a:pt x="849" y="702"/>
                    </a:lnTo>
                    <a:lnTo>
                      <a:pt x="855" y="697"/>
                    </a:lnTo>
                    <a:lnTo>
                      <a:pt x="861" y="694"/>
                    </a:lnTo>
                    <a:lnTo>
                      <a:pt x="869" y="692"/>
                    </a:lnTo>
                    <a:lnTo>
                      <a:pt x="876" y="690"/>
                    </a:lnTo>
                    <a:lnTo>
                      <a:pt x="883" y="689"/>
                    </a:lnTo>
                    <a:lnTo>
                      <a:pt x="891" y="688"/>
                    </a:lnTo>
                    <a:lnTo>
                      <a:pt x="891" y="688"/>
                    </a:lnTo>
                    <a:lnTo>
                      <a:pt x="898" y="689"/>
                    </a:lnTo>
                    <a:lnTo>
                      <a:pt x="905" y="690"/>
                    </a:lnTo>
                    <a:lnTo>
                      <a:pt x="912" y="692"/>
                    </a:lnTo>
                    <a:lnTo>
                      <a:pt x="920" y="694"/>
                    </a:lnTo>
                    <a:lnTo>
                      <a:pt x="926" y="697"/>
                    </a:lnTo>
                    <a:lnTo>
                      <a:pt x="932" y="702"/>
                    </a:lnTo>
                    <a:lnTo>
                      <a:pt x="938" y="706"/>
                    </a:lnTo>
                    <a:lnTo>
                      <a:pt x="943" y="710"/>
                    </a:lnTo>
                    <a:lnTo>
                      <a:pt x="948" y="715"/>
                    </a:lnTo>
                    <a:lnTo>
                      <a:pt x="953" y="721"/>
                    </a:lnTo>
                    <a:lnTo>
                      <a:pt x="956" y="728"/>
                    </a:lnTo>
                    <a:lnTo>
                      <a:pt x="959" y="734"/>
                    </a:lnTo>
                    <a:lnTo>
                      <a:pt x="962" y="741"/>
                    </a:lnTo>
                    <a:lnTo>
                      <a:pt x="963" y="748"/>
                    </a:lnTo>
                    <a:lnTo>
                      <a:pt x="964" y="756"/>
                    </a:lnTo>
                    <a:lnTo>
                      <a:pt x="965" y="763"/>
                    </a:lnTo>
                    <a:lnTo>
                      <a:pt x="965" y="838"/>
                    </a:lnTo>
                    <a:lnTo>
                      <a:pt x="1122" y="838"/>
                    </a:lnTo>
                    <a:lnTo>
                      <a:pt x="1122" y="838"/>
                    </a:lnTo>
                    <a:lnTo>
                      <a:pt x="1133" y="837"/>
                    </a:lnTo>
                    <a:lnTo>
                      <a:pt x="1144" y="833"/>
                    </a:lnTo>
                    <a:lnTo>
                      <a:pt x="1153" y="828"/>
                    </a:lnTo>
                    <a:lnTo>
                      <a:pt x="1161" y="821"/>
                    </a:lnTo>
                    <a:lnTo>
                      <a:pt x="1169" y="813"/>
                    </a:lnTo>
                    <a:lnTo>
                      <a:pt x="1174" y="803"/>
                    </a:lnTo>
                    <a:lnTo>
                      <a:pt x="1178" y="792"/>
                    </a:lnTo>
                    <a:lnTo>
                      <a:pt x="1179" y="781"/>
                    </a:lnTo>
                    <a:lnTo>
                      <a:pt x="1179" y="58"/>
                    </a:lnTo>
                    <a:lnTo>
                      <a:pt x="1179" y="58"/>
                    </a:lnTo>
                    <a:lnTo>
                      <a:pt x="1178" y="46"/>
                    </a:lnTo>
                    <a:lnTo>
                      <a:pt x="1174" y="36"/>
                    </a:lnTo>
                    <a:lnTo>
                      <a:pt x="1169" y="26"/>
                    </a:lnTo>
                    <a:lnTo>
                      <a:pt x="1161" y="17"/>
                    </a:lnTo>
                    <a:lnTo>
                      <a:pt x="1153" y="11"/>
                    </a:lnTo>
                    <a:lnTo>
                      <a:pt x="1144" y="6"/>
                    </a:lnTo>
                    <a:lnTo>
                      <a:pt x="1133" y="2"/>
                    </a:lnTo>
                    <a:lnTo>
                      <a:pt x="1122" y="0"/>
                    </a:lnTo>
                    <a:lnTo>
                      <a:pt x="1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62626"/>
                  </a:solidFill>
                </a:endParaRPr>
              </a:p>
            </p:txBody>
          </p:sp>
        </p:grpSp>
        <p:sp>
          <p:nvSpPr>
            <p:cNvPr id="16" name="TextBox 15"/>
            <p:cNvSpPr txBox="1"/>
            <p:nvPr userDrawn="1"/>
          </p:nvSpPr>
          <p:spPr bwMode="gray">
            <a:xfrm>
              <a:off x="49708" y="337495"/>
              <a:ext cx="476817" cy="196230"/>
            </a:xfrm>
            <a:prstGeom prst="rect">
              <a:avLst/>
            </a:prstGeom>
            <a:noFill/>
          </p:spPr>
          <p:txBody>
            <a:bodyPr wrap="square" lIns="0" tIns="0" rIns="0" bIns="0" rtlCol="0">
              <a:spAutoFit/>
            </a:bodyPr>
            <a:lstStyle/>
            <a:p>
              <a:pPr algn="ctr"/>
              <a:r>
                <a:rPr lang="fr-FR" sz="1050" b="1" dirty="0">
                  <a:solidFill>
                    <a:srgbClr val="D9E0E2">
                      <a:lumMod val="50000"/>
                    </a:srgbClr>
                  </a:solidFill>
                </a:rPr>
                <a:t>Scénario</a:t>
              </a:r>
              <a:endParaRPr lang="fr-FR" sz="1200" b="1" dirty="0">
                <a:solidFill>
                  <a:srgbClr val="D9E0E2">
                    <a:lumMod val="50000"/>
                  </a:srgbClr>
                </a:solidFill>
                <a:cs typeface="Arial" pitchFamily="34" charset="0"/>
              </a:endParaRPr>
            </a:p>
          </p:txBody>
        </p:sp>
      </p:grpSp>
    </p:spTree>
    <p:custDataLst>
      <p:tags r:id="rId1"/>
    </p:custDataLst>
    <p:extLst>
      <p:ext uri="{BB962C8B-B14F-4D97-AF65-F5344CB8AC3E}">
        <p14:creationId xmlns:p14="http://schemas.microsoft.com/office/powerpoint/2010/main" val="1458834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tory">
    <p:spTree>
      <p:nvGrpSpPr>
        <p:cNvPr id="1" name=""/>
        <p:cNvGrpSpPr/>
        <p:nvPr/>
      </p:nvGrpSpPr>
      <p:grpSpPr>
        <a:xfrm>
          <a:off x="0" y="0"/>
          <a:ext cx="0" cy="0"/>
          <a:chOff x="0" y="0"/>
          <a:chExt cx="0" cy="0"/>
        </a:xfrm>
      </p:grpSpPr>
      <p:sp>
        <p:nvSpPr>
          <p:cNvPr id="2" name="Title 1"/>
          <p:cNvSpPr>
            <a:spLocks noGrp="1"/>
          </p:cNvSpPr>
          <p:nvPr>
            <p:ph type="title"/>
          </p:nvPr>
        </p:nvSpPr>
        <p:spPr>
          <a:xfrm>
            <a:off x="688768" y="2"/>
            <a:ext cx="9285965" cy="758825"/>
          </a:xfrm>
          <a:prstGeom prst="rect">
            <a:avLst/>
          </a:prstGeom>
        </p:spPr>
        <p:txBody>
          <a:bodyPr/>
          <a:lstStyle>
            <a:lvl1pPr>
              <a:defRPr/>
            </a:lvl1pPr>
          </a:lstStyle>
          <a:p>
            <a:r>
              <a:rPr lang="en-US" dirty="0"/>
              <a:t>Click to edit Master title style</a:t>
            </a:r>
          </a:p>
        </p:txBody>
      </p:sp>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5728" y="181156"/>
            <a:ext cx="417398" cy="423949"/>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11576452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oup Activity">
    <p:spTree>
      <p:nvGrpSpPr>
        <p:cNvPr id="1" name=""/>
        <p:cNvGrpSpPr/>
        <p:nvPr/>
      </p:nvGrpSpPr>
      <p:grpSpPr>
        <a:xfrm>
          <a:off x="0" y="0"/>
          <a:ext cx="0" cy="0"/>
          <a:chOff x="0" y="0"/>
          <a:chExt cx="0" cy="0"/>
        </a:xfrm>
      </p:grpSpPr>
      <p:sp>
        <p:nvSpPr>
          <p:cNvPr id="2" name="Title 1"/>
          <p:cNvSpPr>
            <a:spLocks noGrp="1"/>
          </p:cNvSpPr>
          <p:nvPr>
            <p:ph type="title"/>
          </p:nvPr>
        </p:nvSpPr>
        <p:spPr>
          <a:xfrm>
            <a:off x="700644" y="2"/>
            <a:ext cx="9274090" cy="758825"/>
          </a:xfrm>
          <a:prstGeom prst="rect">
            <a:avLst/>
          </a:prstGeom>
        </p:spPr>
        <p:txBody>
          <a:bodyPr/>
          <a:lstStyle>
            <a:lvl1pPr>
              <a:defRPr/>
            </a:lvl1pPr>
          </a:lstStyle>
          <a:p>
            <a:r>
              <a:rPr lang="en-US" dirty="0"/>
              <a:t>Click to edit Master title style</a:t>
            </a:r>
          </a:p>
        </p:txBody>
      </p:sp>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7477" y="163902"/>
            <a:ext cx="386623" cy="433456"/>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136192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s">
    <p:spTree>
      <p:nvGrpSpPr>
        <p:cNvPr id="1" name=""/>
        <p:cNvGrpSpPr/>
        <p:nvPr/>
      </p:nvGrpSpPr>
      <p:grpSpPr>
        <a:xfrm>
          <a:off x="0" y="0"/>
          <a:ext cx="0" cy="0"/>
          <a:chOff x="0" y="0"/>
          <a:chExt cx="0" cy="0"/>
        </a:xfrm>
      </p:grpSpPr>
      <p:sp>
        <p:nvSpPr>
          <p:cNvPr id="7" name="Freeform 6"/>
          <p:cNvSpPr/>
          <p:nvPr/>
        </p:nvSpPr>
        <p:spPr>
          <a:xfrm>
            <a:off x="2726216" y="4759721"/>
            <a:ext cx="6789266" cy="1637835"/>
          </a:xfrm>
          <a:custGeom>
            <a:avLst/>
            <a:gdLst>
              <a:gd name="connsiteX0" fmla="*/ 0 w 7575391"/>
              <a:gd name="connsiteY0" fmla="*/ 163784 h 1637835"/>
              <a:gd name="connsiteX1" fmla="*/ 47971 w 7575391"/>
              <a:gd name="connsiteY1" fmla="*/ 47971 h 1637835"/>
              <a:gd name="connsiteX2" fmla="*/ 163784 w 7575391"/>
              <a:gd name="connsiteY2" fmla="*/ 0 h 1637835"/>
              <a:gd name="connsiteX3" fmla="*/ 7411607 w 7575391"/>
              <a:gd name="connsiteY3" fmla="*/ 0 h 1637835"/>
              <a:gd name="connsiteX4" fmla="*/ 7527420 w 7575391"/>
              <a:gd name="connsiteY4" fmla="*/ 47971 h 1637835"/>
              <a:gd name="connsiteX5" fmla="*/ 7575391 w 7575391"/>
              <a:gd name="connsiteY5" fmla="*/ 163784 h 1637835"/>
              <a:gd name="connsiteX6" fmla="*/ 7575391 w 7575391"/>
              <a:gd name="connsiteY6" fmla="*/ 1474051 h 1637835"/>
              <a:gd name="connsiteX7" fmla="*/ 7527420 w 7575391"/>
              <a:gd name="connsiteY7" fmla="*/ 1589864 h 1637835"/>
              <a:gd name="connsiteX8" fmla="*/ 7411607 w 7575391"/>
              <a:gd name="connsiteY8" fmla="*/ 1637835 h 1637835"/>
              <a:gd name="connsiteX9" fmla="*/ 163784 w 7575391"/>
              <a:gd name="connsiteY9" fmla="*/ 1637835 h 1637835"/>
              <a:gd name="connsiteX10" fmla="*/ 47971 w 7575391"/>
              <a:gd name="connsiteY10" fmla="*/ 1589864 h 1637835"/>
              <a:gd name="connsiteX11" fmla="*/ 0 w 7575391"/>
              <a:gd name="connsiteY11" fmla="*/ 1474051 h 1637835"/>
              <a:gd name="connsiteX12" fmla="*/ 0 w 7575391"/>
              <a:gd name="connsiteY12" fmla="*/ 163784 h 163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5391" h="1637835">
                <a:moveTo>
                  <a:pt x="0" y="163784"/>
                </a:moveTo>
                <a:cubicBezTo>
                  <a:pt x="0" y="120346"/>
                  <a:pt x="17256" y="78687"/>
                  <a:pt x="47971" y="47971"/>
                </a:cubicBezTo>
                <a:cubicBezTo>
                  <a:pt x="78687" y="17256"/>
                  <a:pt x="120346" y="0"/>
                  <a:pt x="163784" y="0"/>
                </a:cubicBezTo>
                <a:lnTo>
                  <a:pt x="7411607" y="0"/>
                </a:lnTo>
                <a:cubicBezTo>
                  <a:pt x="7455045" y="0"/>
                  <a:pt x="7496704" y="17256"/>
                  <a:pt x="7527420" y="47971"/>
                </a:cubicBezTo>
                <a:cubicBezTo>
                  <a:pt x="7558135" y="78687"/>
                  <a:pt x="7575391" y="120346"/>
                  <a:pt x="7575391" y="163784"/>
                </a:cubicBezTo>
                <a:lnTo>
                  <a:pt x="7575391" y="1474051"/>
                </a:lnTo>
                <a:cubicBezTo>
                  <a:pt x="7575391" y="1517489"/>
                  <a:pt x="7558135" y="1559148"/>
                  <a:pt x="7527420" y="1589864"/>
                </a:cubicBezTo>
                <a:cubicBezTo>
                  <a:pt x="7496705" y="1620579"/>
                  <a:pt x="7455045" y="1637835"/>
                  <a:pt x="7411607" y="1637835"/>
                </a:cubicBezTo>
                <a:lnTo>
                  <a:pt x="163784" y="1637835"/>
                </a:lnTo>
                <a:cubicBezTo>
                  <a:pt x="120346" y="1637835"/>
                  <a:pt x="78687" y="1620579"/>
                  <a:pt x="47971" y="1589864"/>
                </a:cubicBezTo>
                <a:cubicBezTo>
                  <a:pt x="17256" y="1559149"/>
                  <a:pt x="0" y="1517489"/>
                  <a:pt x="0" y="1474051"/>
                </a:cubicBezTo>
                <a:lnTo>
                  <a:pt x="0" y="163784"/>
                </a:lnTo>
                <a:close/>
              </a:path>
            </a:pathLst>
          </a:custGeom>
          <a:solidFill>
            <a:srgbClr val="92D050"/>
          </a:solidFill>
          <a:ln>
            <a:solidFill>
              <a:srgbClr val="FFFFF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0" tIns="125730" rIns="125731" bIns="125730" numCol="1" spcCol="1270" anchor="ctr" anchorCtr="0">
            <a:noAutofit/>
          </a:bodyPr>
          <a:lstStyle/>
          <a:p>
            <a:pPr algn="l" defTabSz="1466594">
              <a:lnSpc>
                <a:spcPct val="90000"/>
              </a:lnSpc>
              <a:spcAft>
                <a:spcPct val="35000"/>
              </a:spcAft>
            </a:pPr>
            <a:r>
              <a:rPr lang="fr-FR" sz="2800" dirty="0">
                <a:effectLst>
                  <a:outerShdw blurRad="38100" dist="38100" dir="2700000" algn="tl">
                    <a:srgbClr val="000000">
                      <a:alpha val="43137"/>
                    </a:srgbClr>
                  </a:outerShdw>
                </a:effectLst>
              </a:rPr>
              <a:t>Les participants</a:t>
            </a:r>
          </a:p>
          <a:p>
            <a:pPr marL="228560" lvl="1" indent="-228560" algn="l" defTabSz="1155498">
              <a:lnSpc>
                <a:spcPct val="90000"/>
              </a:lnSpc>
              <a:spcAft>
                <a:spcPct val="15000"/>
              </a:spcAft>
              <a:buFont typeface="Wingdings" pitchFamily="2" charset="2"/>
              <a:buChar char="§"/>
            </a:pPr>
            <a:r>
              <a:rPr lang="fr-FR" sz="2000" dirty="0">
                <a:solidFill>
                  <a:srgbClr val="FFFFFF"/>
                </a:solidFill>
                <a:effectLst>
                  <a:outerShdw blurRad="38100" dist="38100" dir="2700000" algn="tl">
                    <a:srgbClr val="000000">
                      <a:alpha val="43137"/>
                    </a:srgbClr>
                  </a:outerShdw>
                </a:effectLst>
              </a:rPr>
              <a:t>Votre nom</a:t>
            </a:r>
          </a:p>
          <a:p>
            <a:pPr marL="228560" lvl="1" indent="-228560" algn="l" defTabSz="1155498">
              <a:lnSpc>
                <a:spcPct val="90000"/>
              </a:lnSpc>
              <a:spcAft>
                <a:spcPct val="15000"/>
              </a:spcAft>
              <a:buFont typeface="Wingdings" pitchFamily="2" charset="2"/>
              <a:buChar char="§"/>
            </a:pPr>
            <a:r>
              <a:rPr lang="fr-FR" sz="2000" dirty="0">
                <a:solidFill>
                  <a:srgbClr val="FFFFFF"/>
                </a:solidFill>
                <a:effectLst>
                  <a:outerShdw blurRad="38100" dist="38100" dir="2700000" algn="tl">
                    <a:srgbClr val="000000">
                      <a:alpha val="43137"/>
                    </a:srgbClr>
                  </a:outerShdw>
                </a:effectLst>
              </a:rPr>
              <a:t>Objectifs à atteindre pendant cette formation</a:t>
            </a:r>
          </a:p>
        </p:txBody>
      </p:sp>
      <p:grpSp>
        <p:nvGrpSpPr>
          <p:cNvPr id="9" name="Group 30"/>
          <p:cNvGrpSpPr/>
          <p:nvPr/>
        </p:nvGrpSpPr>
        <p:grpSpPr>
          <a:xfrm>
            <a:off x="3002852" y="5021394"/>
            <a:ext cx="1114488" cy="1114487"/>
            <a:chOff x="9576389" y="5142614"/>
            <a:chExt cx="1414131" cy="1414131"/>
          </a:xfrm>
        </p:grpSpPr>
        <p:grpSp>
          <p:nvGrpSpPr>
            <p:cNvPr id="16" name="Group 22"/>
            <p:cNvGrpSpPr/>
            <p:nvPr/>
          </p:nvGrpSpPr>
          <p:grpSpPr>
            <a:xfrm>
              <a:off x="9909584" y="5323810"/>
              <a:ext cx="760413" cy="969963"/>
              <a:chOff x="9250363" y="4781550"/>
              <a:chExt cx="760413" cy="969963"/>
            </a:xfrm>
          </p:grpSpPr>
          <p:sp>
            <p:nvSpPr>
              <p:cNvPr id="18" name="Freeform 5"/>
              <p:cNvSpPr>
                <a:spLocks/>
              </p:cNvSpPr>
              <p:nvPr/>
            </p:nvSpPr>
            <p:spPr bwMode="auto">
              <a:xfrm>
                <a:off x="9250363" y="5246688"/>
                <a:ext cx="760413" cy="504825"/>
              </a:xfrm>
              <a:custGeom>
                <a:avLst/>
                <a:gdLst>
                  <a:gd name="T0" fmla="*/ 146 w 201"/>
                  <a:gd name="T1" fmla="*/ 12 h 134"/>
                  <a:gd name="T2" fmla="*/ 128 w 201"/>
                  <a:gd name="T3" fmla="*/ 0 h 134"/>
                  <a:gd name="T4" fmla="*/ 69 w 201"/>
                  <a:gd name="T5" fmla="*/ 0 h 134"/>
                  <a:gd name="T6" fmla="*/ 31 w 201"/>
                  <a:gd name="T7" fmla="*/ 20 h 134"/>
                  <a:gd name="T8" fmla="*/ 17 w 201"/>
                  <a:gd name="T9" fmla="*/ 29 h 134"/>
                  <a:gd name="T10" fmla="*/ 0 w 201"/>
                  <a:gd name="T11" fmla="*/ 102 h 134"/>
                  <a:gd name="T12" fmla="*/ 5 w 201"/>
                  <a:gd name="T13" fmla="*/ 114 h 134"/>
                  <a:gd name="T14" fmla="*/ 94 w 201"/>
                  <a:gd name="T15" fmla="*/ 132 h 134"/>
                  <a:gd name="T16" fmla="*/ 191 w 201"/>
                  <a:gd name="T17" fmla="*/ 116 h 134"/>
                  <a:gd name="T18" fmla="*/ 197 w 201"/>
                  <a:gd name="T19" fmla="*/ 110 h 134"/>
                  <a:gd name="T20" fmla="*/ 183 w 201"/>
                  <a:gd name="T21" fmla="*/ 34 h 134"/>
                  <a:gd name="T22" fmla="*/ 146 w 201"/>
                  <a:gd name="T23" fmla="*/ 1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134">
                    <a:moveTo>
                      <a:pt x="146" y="12"/>
                    </a:moveTo>
                    <a:cubicBezTo>
                      <a:pt x="128" y="6"/>
                      <a:pt x="128" y="0"/>
                      <a:pt x="128" y="0"/>
                    </a:cubicBezTo>
                    <a:cubicBezTo>
                      <a:pt x="94" y="67"/>
                      <a:pt x="69" y="0"/>
                      <a:pt x="69" y="0"/>
                    </a:cubicBezTo>
                    <a:cubicBezTo>
                      <a:pt x="66" y="9"/>
                      <a:pt x="31" y="20"/>
                      <a:pt x="31" y="20"/>
                    </a:cubicBezTo>
                    <a:cubicBezTo>
                      <a:pt x="21" y="23"/>
                      <a:pt x="17" y="29"/>
                      <a:pt x="17" y="29"/>
                    </a:cubicBezTo>
                    <a:cubicBezTo>
                      <a:pt x="2" y="52"/>
                      <a:pt x="0" y="102"/>
                      <a:pt x="0" y="102"/>
                    </a:cubicBezTo>
                    <a:cubicBezTo>
                      <a:pt x="0" y="113"/>
                      <a:pt x="5" y="114"/>
                      <a:pt x="5" y="114"/>
                    </a:cubicBezTo>
                    <a:cubicBezTo>
                      <a:pt x="40" y="130"/>
                      <a:pt x="94" y="132"/>
                      <a:pt x="94" y="132"/>
                    </a:cubicBezTo>
                    <a:cubicBezTo>
                      <a:pt x="150" y="134"/>
                      <a:pt x="191" y="116"/>
                      <a:pt x="191" y="116"/>
                    </a:cubicBezTo>
                    <a:cubicBezTo>
                      <a:pt x="197" y="113"/>
                      <a:pt x="197" y="110"/>
                      <a:pt x="197" y="110"/>
                    </a:cubicBezTo>
                    <a:cubicBezTo>
                      <a:pt x="201" y="74"/>
                      <a:pt x="183" y="34"/>
                      <a:pt x="183" y="34"/>
                    </a:cubicBezTo>
                    <a:cubicBezTo>
                      <a:pt x="178" y="22"/>
                      <a:pt x="146" y="12"/>
                      <a:pt x="14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a:endParaRPr lang="en-US" dirty="0"/>
              </a:p>
            </p:txBody>
          </p:sp>
          <p:sp>
            <p:nvSpPr>
              <p:cNvPr id="19" name="Freeform 6"/>
              <p:cNvSpPr>
                <a:spLocks noEditPoints="1"/>
              </p:cNvSpPr>
              <p:nvPr/>
            </p:nvSpPr>
            <p:spPr bwMode="auto">
              <a:xfrm>
                <a:off x="9447213" y="4781550"/>
                <a:ext cx="366713" cy="495300"/>
              </a:xfrm>
              <a:custGeom>
                <a:avLst/>
                <a:gdLst>
                  <a:gd name="T0" fmla="*/ 8 w 97"/>
                  <a:gd name="T1" fmla="*/ 88 h 132"/>
                  <a:gd name="T2" fmla="*/ 46 w 97"/>
                  <a:gd name="T3" fmla="*/ 132 h 132"/>
                  <a:gd name="T4" fmla="*/ 86 w 97"/>
                  <a:gd name="T5" fmla="*/ 88 h 132"/>
                  <a:gd name="T6" fmla="*/ 90 w 97"/>
                  <a:gd name="T7" fmla="*/ 82 h 132"/>
                  <a:gd name="T8" fmla="*/ 89 w 97"/>
                  <a:gd name="T9" fmla="*/ 68 h 132"/>
                  <a:gd name="T10" fmla="*/ 85 w 97"/>
                  <a:gd name="T11" fmla="*/ 27 h 132"/>
                  <a:gd name="T12" fmla="*/ 65 w 97"/>
                  <a:gd name="T13" fmla="*/ 15 h 132"/>
                  <a:gd name="T14" fmla="*/ 63 w 97"/>
                  <a:gd name="T15" fmla="*/ 14 h 132"/>
                  <a:gd name="T16" fmla="*/ 64 w 97"/>
                  <a:gd name="T17" fmla="*/ 15 h 132"/>
                  <a:gd name="T18" fmla="*/ 62 w 97"/>
                  <a:gd name="T19" fmla="*/ 14 h 132"/>
                  <a:gd name="T20" fmla="*/ 59 w 97"/>
                  <a:gd name="T21" fmla="*/ 11 h 132"/>
                  <a:gd name="T22" fmla="*/ 61 w 97"/>
                  <a:gd name="T23" fmla="*/ 14 h 132"/>
                  <a:gd name="T24" fmla="*/ 60 w 97"/>
                  <a:gd name="T25" fmla="*/ 14 h 132"/>
                  <a:gd name="T26" fmla="*/ 57 w 97"/>
                  <a:gd name="T27" fmla="*/ 11 h 132"/>
                  <a:gd name="T28" fmla="*/ 58 w 97"/>
                  <a:gd name="T29" fmla="*/ 13 h 132"/>
                  <a:gd name="T30" fmla="*/ 51 w 97"/>
                  <a:gd name="T31" fmla="*/ 1 h 132"/>
                  <a:gd name="T32" fmla="*/ 46 w 97"/>
                  <a:gd name="T33" fmla="*/ 6 h 132"/>
                  <a:gd name="T34" fmla="*/ 50 w 97"/>
                  <a:gd name="T35" fmla="*/ 0 h 132"/>
                  <a:gd name="T36" fmla="*/ 46 w 97"/>
                  <a:gd name="T37" fmla="*/ 3 h 132"/>
                  <a:gd name="T38" fmla="*/ 39 w 97"/>
                  <a:gd name="T39" fmla="*/ 10 h 132"/>
                  <a:gd name="T40" fmla="*/ 38 w 97"/>
                  <a:gd name="T41" fmla="*/ 10 h 132"/>
                  <a:gd name="T42" fmla="*/ 41 w 97"/>
                  <a:gd name="T43" fmla="*/ 6 h 132"/>
                  <a:gd name="T44" fmla="*/ 38 w 97"/>
                  <a:gd name="T45" fmla="*/ 10 h 132"/>
                  <a:gd name="T46" fmla="*/ 36 w 97"/>
                  <a:gd name="T47" fmla="*/ 9 h 132"/>
                  <a:gd name="T48" fmla="*/ 38 w 97"/>
                  <a:gd name="T49" fmla="*/ 5 h 132"/>
                  <a:gd name="T50" fmla="*/ 36 w 97"/>
                  <a:gd name="T51" fmla="*/ 7 h 132"/>
                  <a:gd name="T52" fmla="*/ 32 w 97"/>
                  <a:gd name="T53" fmla="*/ 9 h 132"/>
                  <a:gd name="T54" fmla="*/ 5 w 97"/>
                  <a:gd name="T55" fmla="*/ 36 h 132"/>
                  <a:gd name="T56" fmla="*/ 7 w 97"/>
                  <a:gd name="T57" fmla="*/ 69 h 132"/>
                  <a:gd name="T58" fmla="*/ 4 w 97"/>
                  <a:gd name="T59" fmla="*/ 82 h 132"/>
                  <a:gd name="T60" fmla="*/ 8 w 97"/>
                  <a:gd name="T61" fmla="*/ 88 h 132"/>
                  <a:gd name="T62" fmla="*/ 45 w 97"/>
                  <a:gd name="T63" fmla="*/ 4 h 132"/>
                  <a:gd name="T64" fmla="*/ 43 w 97"/>
                  <a:gd name="T65" fmla="*/ 9 h 132"/>
                  <a:gd name="T66" fmla="*/ 42 w 97"/>
                  <a:gd name="T67" fmla="*/ 9 h 132"/>
                  <a:gd name="T68" fmla="*/ 45 w 97"/>
                  <a:gd name="T69" fmla="*/ 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132">
                    <a:moveTo>
                      <a:pt x="8" y="88"/>
                    </a:moveTo>
                    <a:cubicBezTo>
                      <a:pt x="11" y="110"/>
                      <a:pt x="29" y="132"/>
                      <a:pt x="46" y="132"/>
                    </a:cubicBezTo>
                    <a:cubicBezTo>
                      <a:pt x="65" y="132"/>
                      <a:pt x="84" y="109"/>
                      <a:pt x="86" y="88"/>
                    </a:cubicBezTo>
                    <a:cubicBezTo>
                      <a:pt x="87" y="88"/>
                      <a:pt x="89" y="86"/>
                      <a:pt x="90" y="82"/>
                    </a:cubicBezTo>
                    <a:cubicBezTo>
                      <a:pt x="90" y="82"/>
                      <a:pt x="94" y="67"/>
                      <a:pt x="89" y="68"/>
                    </a:cubicBezTo>
                    <a:cubicBezTo>
                      <a:pt x="90" y="63"/>
                      <a:pt x="97" y="41"/>
                      <a:pt x="85" y="27"/>
                    </a:cubicBezTo>
                    <a:cubicBezTo>
                      <a:pt x="85" y="27"/>
                      <a:pt x="79" y="19"/>
                      <a:pt x="65" y="15"/>
                    </a:cubicBezTo>
                    <a:cubicBezTo>
                      <a:pt x="64" y="14"/>
                      <a:pt x="64" y="14"/>
                      <a:pt x="63" y="14"/>
                    </a:cubicBezTo>
                    <a:cubicBezTo>
                      <a:pt x="63" y="14"/>
                      <a:pt x="64" y="14"/>
                      <a:pt x="64" y="15"/>
                    </a:cubicBezTo>
                    <a:cubicBezTo>
                      <a:pt x="63" y="14"/>
                      <a:pt x="62" y="14"/>
                      <a:pt x="62" y="14"/>
                    </a:cubicBezTo>
                    <a:cubicBezTo>
                      <a:pt x="61" y="13"/>
                      <a:pt x="60" y="12"/>
                      <a:pt x="59" y="11"/>
                    </a:cubicBezTo>
                    <a:cubicBezTo>
                      <a:pt x="59" y="11"/>
                      <a:pt x="60" y="12"/>
                      <a:pt x="61" y="14"/>
                    </a:cubicBezTo>
                    <a:cubicBezTo>
                      <a:pt x="61" y="14"/>
                      <a:pt x="60" y="14"/>
                      <a:pt x="60" y="14"/>
                    </a:cubicBezTo>
                    <a:cubicBezTo>
                      <a:pt x="59" y="13"/>
                      <a:pt x="58" y="12"/>
                      <a:pt x="57" y="11"/>
                    </a:cubicBezTo>
                    <a:cubicBezTo>
                      <a:pt x="57" y="11"/>
                      <a:pt x="58" y="11"/>
                      <a:pt x="58" y="13"/>
                    </a:cubicBezTo>
                    <a:cubicBezTo>
                      <a:pt x="56" y="11"/>
                      <a:pt x="51" y="6"/>
                      <a:pt x="51" y="1"/>
                    </a:cubicBezTo>
                    <a:cubicBezTo>
                      <a:pt x="51" y="1"/>
                      <a:pt x="47" y="3"/>
                      <a:pt x="46" y="6"/>
                    </a:cubicBezTo>
                    <a:cubicBezTo>
                      <a:pt x="46" y="3"/>
                      <a:pt x="48" y="1"/>
                      <a:pt x="50" y="0"/>
                    </a:cubicBezTo>
                    <a:cubicBezTo>
                      <a:pt x="50" y="0"/>
                      <a:pt x="47" y="1"/>
                      <a:pt x="46" y="3"/>
                    </a:cubicBezTo>
                    <a:cubicBezTo>
                      <a:pt x="44" y="4"/>
                      <a:pt x="41" y="6"/>
                      <a:pt x="39" y="10"/>
                    </a:cubicBezTo>
                    <a:cubicBezTo>
                      <a:pt x="38" y="10"/>
                      <a:pt x="38" y="10"/>
                      <a:pt x="38" y="10"/>
                    </a:cubicBezTo>
                    <a:cubicBezTo>
                      <a:pt x="39" y="9"/>
                      <a:pt x="40" y="7"/>
                      <a:pt x="41" y="6"/>
                    </a:cubicBezTo>
                    <a:cubicBezTo>
                      <a:pt x="41" y="6"/>
                      <a:pt x="39" y="8"/>
                      <a:pt x="38" y="10"/>
                    </a:cubicBezTo>
                    <a:cubicBezTo>
                      <a:pt x="36" y="9"/>
                      <a:pt x="36" y="9"/>
                      <a:pt x="36" y="9"/>
                    </a:cubicBezTo>
                    <a:cubicBezTo>
                      <a:pt x="36" y="7"/>
                      <a:pt x="37" y="6"/>
                      <a:pt x="38" y="5"/>
                    </a:cubicBezTo>
                    <a:cubicBezTo>
                      <a:pt x="38" y="5"/>
                      <a:pt x="37" y="6"/>
                      <a:pt x="36" y="7"/>
                    </a:cubicBezTo>
                    <a:cubicBezTo>
                      <a:pt x="36" y="6"/>
                      <a:pt x="36" y="4"/>
                      <a:pt x="32" y="9"/>
                    </a:cubicBezTo>
                    <a:cubicBezTo>
                      <a:pt x="32" y="9"/>
                      <a:pt x="11" y="18"/>
                      <a:pt x="5" y="36"/>
                    </a:cubicBezTo>
                    <a:cubicBezTo>
                      <a:pt x="5" y="36"/>
                      <a:pt x="2" y="44"/>
                      <a:pt x="7" y="69"/>
                    </a:cubicBezTo>
                    <a:cubicBezTo>
                      <a:pt x="0" y="66"/>
                      <a:pt x="4" y="82"/>
                      <a:pt x="4" y="82"/>
                    </a:cubicBezTo>
                    <a:cubicBezTo>
                      <a:pt x="5" y="86"/>
                      <a:pt x="7" y="88"/>
                      <a:pt x="8" y="88"/>
                    </a:cubicBezTo>
                    <a:close/>
                    <a:moveTo>
                      <a:pt x="45" y="4"/>
                    </a:moveTo>
                    <a:cubicBezTo>
                      <a:pt x="44" y="5"/>
                      <a:pt x="43" y="7"/>
                      <a:pt x="43" y="9"/>
                    </a:cubicBezTo>
                    <a:cubicBezTo>
                      <a:pt x="42" y="9"/>
                      <a:pt x="42" y="9"/>
                      <a:pt x="42" y="9"/>
                    </a:cubicBezTo>
                    <a:cubicBezTo>
                      <a:pt x="42" y="7"/>
                      <a:pt x="43" y="5"/>
                      <a:pt x="4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a:endParaRPr lang="en-US" dirty="0"/>
              </a:p>
            </p:txBody>
          </p:sp>
        </p:grpSp>
        <p:sp>
          <p:nvSpPr>
            <p:cNvPr id="17" name="Oval 16"/>
            <p:cNvSpPr/>
            <p:nvPr/>
          </p:nvSpPr>
          <p:spPr bwMode="auto">
            <a:xfrm>
              <a:off x="9576389" y="5142614"/>
              <a:ext cx="1414131" cy="1414131"/>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914240"/>
              <a:endParaRPr lang="en-US" dirty="0"/>
            </a:p>
          </p:txBody>
        </p:sp>
      </p:grpSp>
      <p:sp>
        <p:nvSpPr>
          <p:cNvPr id="5" name="Freeform 4"/>
          <p:cNvSpPr/>
          <p:nvPr userDrawn="1"/>
        </p:nvSpPr>
        <p:spPr>
          <a:xfrm>
            <a:off x="2726218" y="1156481"/>
            <a:ext cx="6751167" cy="1637835"/>
          </a:xfrm>
          <a:custGeom>
            <a:avLst/>
            <a:gdLst>
              <a:gd name="connsiteX0" fmla="*/ 0 w 7575391"/>
              <a:gd name="connsiteY0" fmla="*/ 163784 h 1637835"/>
              <a:gd name="connsiteX1" fmla="*/ 47971 w 7575391"/>
              <a:gd name="connsiteY1" fmla="*/ 47971 h 1637835"/>
              <a:gd name="connsiteX2" fmla="*/ 163784 w 7575391"/>
              <a:gd name="connsiteY2" fmla="*/ 0 h 1637835"/>
              <a:gd name="connsiteX3" fmla="*/ 7411607 w 7575391"/>
              <a:gd name="connsiteY3" fmla="*/ 0 h 1637835"/>
              <a:gd name="connsiteX4" fmla="*/ 7527420 w 7575391"/>
              <a:gd name="connsiteY4" fmla="*/ 47971 h 1637835"/>
              <a:gd name="connsiteX5" fmla="*/ 7575391 w 7575391"/>
              <a:gd name="connsiteY5" fmla="*/ 163784 h 1637835"/>
              <a:gd name="connsiteX6" fmla="*/ 7575391 w 7575391"/>
              <a:gd name="connsiteY6" fmla="*/ 1474051 h 1637835"/>
              <a:gd name="connsiteX7" fmla="*/ 7527420 w 7575391"/>
              <a:gd name="connsiteY7" fmla="*/ 1589864 h 1637835"/>
              <a:gd name="connsiteX8" fmla="*/ 7411607 w 7575391"/>
              <a:gd name="connsiteY8" fmla="*/ 1637835 h 1637835"/>
              <a:gd name="connsiteX9" fmla="*/ 163784 w 7575391"/>
              <a:gd name="connsiteY9" fmla="*/ 1637835 h 1637835"/>
              <a:gd name="connsiteX10" fmla="*/ 47971 w 7575391"/>
              <a:gd name="connsiteY10" fmla="*/ 1589864 h 1637835"/>
              <a:gd name="connsiteX11" fmla="*/ 0 w 7575391"/>
              <a:gd name="connsiteY11" fmla="*/ 1474051 h 1637835"/>
              <a:gd name="connsiteX12" fmla="*/ 0 w 7575391"/>
              <a:gd name="connsiteY12" fmla="*/ 163784 h 163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5391" h="1637835">
                <a:moveTo>
                  <a:pt x="0" y="163784"/>
                </a:moveTo>
                <a:cubicBezTo>
                  <a:pt x="0" y="120346"/>
                  <a:pt x="17256" y="78687"/>
                  <a:pt x="47971" y="47971"/>
                </a:cubicBezTo>
                <a:cubicBezTo>
                  <a:pt x="78687" y="17256"/>
                  <a:pt x="120346" y="0"/>
                  <a:pt x="163784" y="0"/>
                </a:cubicBezTo>
                <a:lnTo>
                  <a:pt x="7411607" y="0"/>
                </a:lnTo>
                <a:cubicBezTo>
                  <a:pt x="7455045" y="0"/>
                  <a:pt x="7496704" y="17256"/>
                  <a:pt x="7527420" y="47971"/>
                </a:cubicBezTo>
                <a:cubicBezTo>
                  <a:pt x="7558135" y="78687"/>
                  <a:pt x="7575391" y="120346"/>
                  <a:pt x="7575391" y="163784"/>
                </a:cubicBezTo>
                <a:lnTo>
                  <a:pt x="7575391" y="1474051"/>
                </a:lnTo>
                <a:cubicBezTo>
                  <a:pt x="7575391" y="1517489"/>
                  <a:pt x="7558135" y="1559148"/>
                  <a:pt x="7527420" y="1589864"/>
                </a:cubicBezTo>
                <a:cubicBezTo>
                  <a:pt x="7496705" y="1620579"/>
                  <a:pt x="7455045" y="1637835"/>
                  <a:pt x="7411607" y="1637835"/>
                </a:cubicBezTo>
                <a:lnTo>
                  <a:pt x="163784" y="1637835"/>
                </a:lnTo>
                <a:cubicBezTo>
                  <a:pt x="120346" y="1637835"/>
                  <a:pt x="78687" y="1620579"/>
                  <a:pt x="47971" y="1589864"/>
                </a:cubicBezTo>
                <a:cubicBezTo>
                  <a:pt x="17256" y="1559149"/>
                  <a:pt x="0" y="1517489"/>
                  <a:pt x="0" y="1474051"/>
                </a:cubicBezTo>
                <a:lnTo>
                  <a:pt x="0" y="163784"/>
                </a:lnTo>
                <a:close/>
              </a:path>
            </a:pathLst>
          </a:custGeom>
          <a:ln>
            <a:solidFill>
              <a:srgbClr val="FFFFF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0" tIns="125730" rIns="125731" bIns="125730" numCol="1" spcCol="1270" anchor="ctr" anchorCtr="0">
            <a:noAutofit/>
          </a:bodyPr>
          <a:lstStyle/>
          <a:p>
            <a:pPr algn="l" defTabSz="1466594">
              <a:lnSpc>
                <a:spcPct val="90000"/>
              </a:lnSpc>
              <a:spcAft>
                <a:spcPct val="35000"/>
              </a:spcAft>
            </a:pPr>
            <a:r>
              <a:rPr lang="fr-FR" sz="2800" dirty="0">
                <a:solidFill>
                  <a:srgbClr val="FFFFFF"/>
                </a:solidFill>
                <a:effectLst>
                  <a:outerShdw blurRad="38100" dist="38100" dir="2700000" algn="tl">
                    <a:srgbClr val="000000">
                      <a:alpha val="43137"/>
                    </a:srgbClr>
                  </a:outerShdw>
                </a:effectLst>
              </a:rPr>
              <a:t>Logistique</a:t>
            </a:r>
            <a:endParaRPr lang="fr-FR" sz="2800" dirty="0">
              <a:effectLst>
                <a:outerShdw blurRad="38100" dist="38100" dir="2700000" algn="tl">
                  <a:srgbClr val="000000">
                    <a:alpha val="43137"/>
                  </a:srgbClr>
                </a:outerShdw>
              </a:effectLst>
            </a:endParaRPr>
          </a:p>
          <a:p>
            <a:pPr marL="228560" lvl="1" indent="-228560" algn="l" defTabSz="1155498">
              <a:lnSpc>
                <a:spcPct val="90000"/>
              </a:lnSpc>
              <a:spcAft>
                <a:spcPct val="15000"/>
              </a:spcAft>
              <a:buFont typeface="Wingdings" pitchFamily="2" charset="2"/>
              <a:buChar char="§"/>
            </a:pPr>
            <a:r>
              <a:rPr lang="fr-FR" sz="2000" dirty="0">
                <a:solidFill>
                  <a:srgbClr val="FFFFFF"/>
                </a:solidFill>
                <a:effectLst>
                  <a:outerShdw blurRad="38100" dist="38100" dir="2700000" algn="tl">
                    <a:srgbClr val="000000">
                      <a:alpha val="43137"/>
                    </a:srgbClr>
                  </a:outerShdw>
                </a:effectLst>
              </a:rPr>
              <a:t>Sorties de secours</a:t>
            </a:r>
          </a:p>
          <a:p>
            <a:pPr marL="228560" lvl="1" indent="-228560" algn="l" defTabSz="1155498">
              <a:lnSpc>
                <a:spcPct val="90000"/>
              </a:lnSpc>
              <a:spcAft>
                <a:spcPct val="15000"/>
              </a:spcAft>
              <a:buFont typeface="Wingdings" pitchFamily="2" charset="2"/>
              <a:buChar char="§"/>
            </a:pPr>
            <a:r>
              <a:rPr lang="fr-FR" sz="2000" dirty="0">
                <a:solidFill>
                  <a:srgbClr val="FFFFFF"/>
                </a:solidFill>
                <a:effectLst>
                  <a:outerShdw blurRad="38100" dist="38100" dir="2700000" algn="tl">
                    <a:srgbClr val="000000">
                      <a:alpha val="43137"/>
                    </a:srgbClr>
                  </a:outerShdw>
                </a:effectLst>
              </a:rPr>
              <a:t>Toilettes, salles de repos, etc.</a:t>
            </a:r>
          </a:p>
        </p:txBody>
      </p:sp>
      <p:grpSp>
        <p:nvGrpSpPr>
          <p:cNvPr id="10" name="Group 9"/>
          <p:cNvGrpSpPr/>
          <p:nvPr userDrawn="1"/>
        </p:nvGrpSpPr>
        <p:grpSpPr>
          <a:xfrm>
            <a:off x="3002852" y="1418155"/>
            <a:ext cx="1114488" cy="1114487"/>
            <a:chOff x="716845" y="1322899"/>
            <a:chExt cx="1114488" cy="1114486"/>
          </a:xfrm>
        </p:grpSpPr>
        <p:sp>
          <p:nvSpPr>
            <p:cNvPr id="11" name="Oval 10"/>
            <p:cNvSpPr/>
            <p:nvPr/>
          </p:nvSpPr>
          <p:spPr bwMode="auto">
            <a:xfrm>
              <a:off x="716845" y="1322899"/>
              <a:ext cx="1114488" cy="1114486"/>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914240"/>
              <a:endParaRPr lang="en-US" dirty="0"/>
            </a:p>
          </p:txBody>
        </p:sp>
        <p:grpSp>
          <p:nvGrpSpPr>
            <p:cNvPr id="12" name="Group 11"/>
            <p:cNvGrpSpPr/>
            <p:nvPr/>
          </p:nvGrpSpPr>
          <p:grpSpPr>
            <a:xfrm>
              <a:off x="931863" y="1544638"/>
              <a:ext cx="647700" cy="642938"/>
              <a:chOff x="931863" y="1544638"/>
              <a:chExt cx="647700" cy="642938"/>
            </a:xfrm>
          </p:grpSpPr>
          <p:sp>
            <p:nvSpPr>
              <p:cNvPr id="13" name="Freeform 5"/>
              <p:cNvSpPr>
                <a:spLocks/>
              </p:cNvSpPr>
              <p:nvPr/>
            </p:nvSpPr>
            <p:spPr bwMode="auto">
              <a:xfrm>
                <a:off x="1273175" y="1697038"/>
                <a:ext cx="306388" cy="490538"/>
              </a:xfrm>
              <a:custGeom>
                <a:avLst/>
                <a:gdLst>
                  <a:gd name="T0" fmla="*/ 0 w 193"/>
                  <a:gd name="T1" fmla="*/ 78 h 309"/>
                  <a:gd name="T2" fmla="*/ 0 w 193"/>
                  <a:gd name="T3" fmla="*/ 309 h 309"/>
                  <a:gd name="T4" fmla="*/ 193 w 193"/>
                  <a:gd name="T5" fmla="*/ 232 h 309"/>
                  <a:gd name="T6" fmla="*/ 193 w 193"/>
                  <a:gd name="T7" fmla="*/ 0 h 309"/>
                  <a:gd name="T8" fmla="*/ 0 w 193"/>
                  <a:gd name="T9" fmla="*/ 78 h 309"/>
                </a:gdLst>
                <a:ahLst/>
                <a:cxnLst>
                  <a:cxn ang="0">
                    <a:pos x="T0" y="T1"/>
                  </a:cxn>
                  <a:cxn ang="0">
                    <a:pos x="T2" y="T3"/>
                  </a:cxn>
                  <a:cxn ang="0">
                    <a:pos x="T4" y="T5"/>
                  </a:cxn>
                  <a:cxn ang="0">
                    <a:pos x="T6" y="T7"/>
                  </a:cxn>
                  <a:cxn ang="0">
                    <a:pos x="T8" y="T9"/>
                  </a:cxn>
                </a:cxnLst>
                <a:rect l="0" t="0" r="r" b="b"/>
                <a:pathLst>
                  <a:path w="193" h="309">
                    <a:moveTo>
                      <a:pt x="0" y="78"/>
                    </a:moveTo>
                    <a:lnTo>
                      <a:pt x="0" y="309"/>
                    </a:lnTo>
                    <a:lnTo>
                      <a:pt x="193" y="232"/>
                    </a:lnTo>
                    <a:lnTo>
                      <a:pt x="193" y="0"/>
                    </a:lnTo>
                    <a:lnTo>
                      <a:pt x="0" y="78"/>
                    </a:ln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pPr algn="l"/>
                <a:endParaRPr lang="en-US"/>
              </a:p>
            </p:txBody>
          </p:sp>
          <p:sp>
            <p:nvSpPr>
              <p:cNvPr id="14" name="Freeform 6"/>
              <p:cNvSpPr>
                <a:spLocks/>
              </p:cNvSpPr>
              <p:nvPr/>
            </p:nvSpPr>
            <p:spPr bwMode="auto">
              <a:xfrm>
                <a:off x="931863" y="1697038"/>
                <a:ext cx="306388" cy="490538"/>
              </a:xfrm>
              <a:custGeom>
                <a:avLst/>
                <a:gdLst>
                  <a:gd name="T0" fmla="*/ 0 w 193"/>
                  <a:gd name="T1" fmla="*/ 232 h 309"/>
                  <a:gd name="T2" fmla="*/ 193 w 193"/>
                  <a:gd name="T3" fmla="*/ 309 h 309"/>
                  <a:gd name="T4" fmla="*/ 193 w 193"/>
                  <a:gd name="T5" fmla="*/ 78 h 309"/>
                  <a:gd name="T6" fmla="*/ 0 w 193"/>
                  <a:gd name="T7" fmla="*/ 0 h 309"/>
                  <a:gd name="T8" fmla="*/ 0 w 193"/>
                  <a:gd name="T9" fmla="*/ 232 h 309"/>
                </a:gdLst>
                <a:ahLst/>
                <a:cxnLst>
                  <a:cxn ang="0">
                    <a:pos x="T0" y="T1"/>
                  </a:cxn>
                  <a:cxn ang="0">
                    <a:pos x="T2" y="T3"/>
                  </a:cxn>
                  <a:cxn ang="0">
                    <a:pos x="T4" y="T5"/>
                  </a:cxn>
                  <a:cxn ang="0">
                    <a:pos x="T6" y="T7"/>
                  </a:cxn>
                  <a:cxn ang="0">
                    <a:pos x="T8" y="T9"/>
                  </a:cxn>
                </a:cxnLst>
                <a:rect l="0" t="0" r="r" b="b"/>
                <a:pathLst>
                  <a:path w="193" h="309">
                    <a:moveTo>
                      <a:pt x="0" y="232"/>
                    </a:moveTo>
                    <a:lnTo>
                      <a:pt x="193" y="309"/>
                    </a:lnTo>
                    <a:lnTo>
                      <a:pt x="193" y="78"/>
                    </a:lnTo>
                    <a:lnTo>
                      <a:pt x="0" y="0"/>
                    </a:lnTo>
                    <a:lnTo>
                      <a:pt x="0"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a:endParaRPr lang="en-US"/>
              </a:p>
            </p:txBody>
          </p:sp>
          <p:sp>
            <p:nvSpPr>
              <p:cNvPr id="15" name="Freeform 7"/>
              <p:cNvSpPr>
                <a:spLocks/>
              </p:cNvSpPr>
              <p:nvPr/>
            </p:nvSpPr>
            <p:spPr bwMode="auto">
              <a:xfrm>
                <a:off x="949325" y="1544638"/>
                <a:ext cx="620713" cy="244475"/>
              </a:xfrm>
              <a:custGeom>
                <a:avLst/>
                <a:gdLst>
                  <a:gd name="T0" fmla="*/ 194 w 391"/>
                  <a:gd name="T1" fmla="*/ 0 h 154"/>
                  <a:gd name="T2" fmla="*/ 0 w 391"/>
                  <a:gd name="T3" fmla="*/ 77 h 154"/>
                  <a:gd name="T4" fmla="*/ 191 w 391"/>
                  <a:gd name="T5" fmla="*/ 154 h 154"/>
                  <a:gd name="T6" fmla="*/ 391 w 391"/>
                  <a:gd name="T7" fmla="*/ 77 h 154"/>
                  <a:gd name="T8" fmla="*/ 194 w 391"/>
                  <a:gd name="T9" fmla="*/ 0 h 154"/>
                </a:gdLst>
                <a:ahLst/>
                <a:cxnLst>
                  <a:cxn ang="0">
                    <a:pos x="T0" y="T1"/>
                  </a:cxn>
                  <a:cxn ang="0">
                    <a:pos x="T2" y="T3"/>
                  </a:cxn>
                  <a:cxn ang="0">
                    <a:pos x="T4" y="T5"/>
                  </a:cxn>
                  <a:cxn ang="0">
                    <a:pos x="T6" y="T7"/>
                  </a:cxn>
                  <a:cxn ang="0">
                    <a:pos x="T8" y="T9"/>
                  </a:cxn>
                </a:cxnLst>
                <a:rect l="0" t="0" r="r" b="b"/>
                <a:pathLst>
                  <a:path w="391" h="154">
                    <a:moveTo>
                      <a:pt x="194" y="0"/>
                    </a:moveTo>
                    <a:lnTo>
                      <a:pt x="0" y="77"/>
                    </a:lnTo>
                    <a:lnTo>
                      <a:pt x="191" y="154"/>
                    </a:lnTo>
                    <a:lnTo>
                      <a:pt x="391" y="77"/>
                    </a:lnTo>
                    <a:lnTo>
                      <a:pt x="1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a:endParaRPr lang="en-US"/>
              </a:p>
            </p:txBody>
          </p:sp>
        </p:grpSp>
      </p:grpSp>
      <p:sp>
        <p:nvSpPr>
          <p:cNvPr id="6" name="Freeform 5"/>
          <p:cNvSpPr/>
          <p:nvPr userDrawn="1"/>
        </p:nvSpPr>
        <p:spPr>
          <a:xfrm>
            <a:off x="2726218" y="2958103"/>
            <a:ext cx="6760693" cy="1637835"/>
          </a:xfrm>
          <a:custGeom>
            <a:avLst/>
            <a:gdLst>
              <a:gd name="connsiteX0" fmla="*/ 0 w 7575391"/>
              <a:gd name="connsiteY0" fmla="*/ 163784 h 1637835"/>
              <a:gd name="connsiteX1" fmla="*/ 47971 w 7575391"/>
              <a:gd name="connsiteY1" fmla="*/ 47971 h 1637835"/>
              <a:gd name="connsiteX2" fmla="*/ 163784 w 7575391"/>
              <a:gd name="connsiteY2" fmla="*/ 0 h 1637835"/>
              <a:gd name="connsiteX3" fmla="*/ 7411607 w 7575391"/>
              <a:gd name="connsiteY3" fmla="*/ 0 h 1637835"/>
              <a:gd name="connsiteX4" fmla="*/ 7527420 w 7575391"/>
              <a:gd name="connsiteY4" fmla="*/ 47971 h 1637835"/>
              <a:gd name="connsiteX5" fmla="*/ 7575391 w 7575391"/>
              <a:gd name="connsiteY5" fmla="*/ 163784 h 1637835"/>
              <a:gd name="connsiteX6" fmla="*/ 7575391 w 7575391"/>
              <a:gd name="connsiteY6" fmla="*/ 1474051 h 1637835"/>
              <a:gd name="connsiteX7" fmla="*/ 7527420 w 7575391"/>
              <a:gd name="connsiteY7" fmla="*/ 1589864 h 1637835"/>
              <a:gd name="connsiteX8" fmla="*/ 7411607 w 7575391"/>
              <a:gd name="connsiteY8" fmla="*/ 1637835 h 1637835"/>
              <a:gd name="connsiteX9" fmla="*/ 163784 w 7575391"/>
              <a:gd name="connsiteY9" fmla="*/ 1637835 h 1637835"/>
              <a:gd name="connsiteX10" fmla="*/ 47971 w 7575391"/>
              <a:gd name="connsiteY10" fmla="*/ 1589864 h 1637835"/>
              <a:gd name="connsiteX11" fmla="*/ 0 w 7575391"/>
              <a:gd name="connsiteY11" fmla="*/ 1474051 h 1637835"/>
              <a:gd name="connsiteX12" fmla="*/ 0 w 7575391"/>
              <a:gd name="connsiteY12" fmla="*/ 163784 h 163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5391" h="1637835">
                <a:moveTo>
                  <a:pt x="0" y="163784"/>
                </a:moveTo>
                <a:cubicBezTo>
                  <a:pt x="0" y="120346"/>
                  <a:pt x="17256" y="78687"/>
                  <a:pt x="47971" y="47971"/>
                </a:cubicBezTo>
                <a:cubicBezTo>
                  <a:pt x="78687" y="17256"/>
                  <a:pt x="120346" y="0"/>
                  <a:pt x="163784" y="0"/>
                </a:cubicBezTo>
                <a:lnTo>
                  <a:pt x="7411607" y="0"/>
                </a:lnTo>
                <a:cubicBezTo>
                  <a:pt x="7455045" y="0"/>
                  <a:pt x="7496704" y="17256"/>
                  <a:pt x="7527420" y="47971"/>
                </a:cubicBezTo>
                <a:cubicBezTo>
                  <a:pt x="7558135" y="78687"/>
                  <a:pt x="7575391" y="120346"/>
                  <a:pt x="7575391" y="163784"/>
                </a:cubicBezTo>
                <a:lnTo>
                  <a:pt x="7575391" y="1474051"/>
                </a:lnTo>
                <a:cubicBezTo>
                  <a:pt x="7575391" y="1517489"/>
                  <a:pt x="7558135" y="1559148"/>
                  <a:pt x="7527420" y="1589864"/>
                </a:cubicBezTo>
                <a:cubicBezTo>
                  <a:pt x="7496705" y="1620579"/>
                  <a:pt x="7455045" y="1637835"/>
                  <a:pt x="7411607" y="1637835"/>
                </a:cubicBezTo>
                <a:lnTo>
                  <a:pt x="163784" y="1637835"/>
                </a:lnTo>
                <a:cubicBezTo>
                  <a:pt x="120346" y="1637835"/>
                  <a:pt x="78687" y="1620579"/>
                  <a:pt x="47971" y="1589864"/>
                </a:cubicBezTo>
                <a:cubicBezTo>
                  <a:pt x="17256" y="1559149"/>
                  <a:pt x="0" y="1517489"/>
                  <a:pt x="0" y="1474051"/>
                </a:cubicBezTo>
                <a:lnTo>
                  <a:pt x="0" y="163784"/>
                </a:lnTo>
                <a:close/>
              </a:path>
            </a:pathLst>
          </a:custGeom>
          <a:solidFill>
            <a:srgbClr val="00B050"/>
          </a:solidFill>
          <a:ln>
            <a:solidFill>
              <a:srgbClr val="FFFFF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828800" tIns="125730" rIns="125731" bIns="125730" numCol="1" spcCol="1270" anchor="ctr" anchorCtr="0">
            <a:noAutofit/>
          </a:bodyPr>
          <a:lstStyle/>
          <a:p>
            <a:pPr algn="l" defTabSz="1466594">
              <a:lnSpc>
                <a:spcPct val="90000"/>
              </a:lnSpc>
              <a:spcAft>
                <a:spcPct val="35000"/>
              </a:spcAft>
            </a:pPr>
            <a:r>
              <a:rPr lang="fr-FR" sz="2800" dirty="0">
                <a:effectLst>
                  <a:outerShdw blurRad="38100" dist="38100" dir="2700000" algn="tl">
                    <a:srgbClr val="000000">
                      <a:alpha val="43137"/>
                    </a:srgbClr>
                  </a:outerShdw>
                </a:effectLst>
              </a:rPr>
              <a:t>Matériel de formation et programme</a:t>
            </a:r>
          </a:p>
          <a:p>
            <a:pPr marL="228560" lvl="1" indent="-228560" algn="l" defTabSz="1155498">
              <a:lnSpc>
                <a:spcPct val="90000"/>
              </a:lnSpc>
              <a:spcAft>
                <a:spcPct val="15000"/>
              </a:spcAft>
              <a:buFont typeface="Wingdings" pitchFamily="2" charset="2"/>
              <a:buChar char="§"/>
            </a:pPr>
            <a:r>
              <a:rPr lang="fr-FR" sz="2000" dirty="0">
                <a:effectLst>
                  <a:outerShdw blurRad="38100" dist="38100" dir="2700000" algn="tl">
                    <a:srgbClr val="000000">
                      <a:alpha val="43137"/>
                    </a:srgbClr>
                  </a:outerShdw>
                </a:effectLst>
              </a:rPr>
              <a:t>Manuel et exercices</a:t>
            </a:r>
          </a:p>
          <a:p>
            <a:pPr marL="228560" lvl="1" indent="-228560" algn="l" defTabSz="1155498">
              <a:lnSpc>
                <a:spcPct val="90000"/>
              </a:lnSpc>
              <a:spcAft>
                <a:spcPct val="15000"/>
              </a:spcAft>
              <a:buFont typeface="Wingdings" pitchFamily="2" charset="2"/>
              <a:buChar char="§"/>
            </a:pPr>
            <a:r>
              <a:rPr lang="fr-FR" sz="2000" dirty="0">
                <a:effectLst>
                  <a:outerShdw blurRad="38100" dist="38100" dir="2700000" algn="tl">
                    <a:srgbClr val="000000">
                      <a:alpha val="43137"/>
                    </a:srgbClr>
                  </a:outerShdw>
                </a:effectLst>
              </a:rPr>
              <a:t>Programme de cette semaine</a:t>
            </a:r>
          </a:p>
        </p:txBody>
      </p:sp>
      <p:grpSp>
        <p:nvGrpSpPr>
          <p:cNvPr id="2" name="Group 1"/>
          <p:cNvGrpSpPr/>
          <p:nvPr userDrawn="1"/>
        </p:nvGrpSpPr>
        <p:grpSpPr>
          <a:xfrm>
            <a:off x="3002852" y="3219771"/>
            <a:ext cx="1114488" cy="1114487"/>
            <a:chOff x="2252139" y="2414828"/>
            <a:chExt cx="835866" cy="835865"/>
          </a:xfrm>
        </p:grpSpPr>
        <p:sp>
          <p:nvSpPr>
            <p:cNvPr id="21" name="Oval 20"/>
            <p:cNvSpPr/>
            <p:nvPr/>
          </p:nvSpPr>
          <p:spPr bwMode="auto">
            <a:xfrm>
              <a:off x="2252139" y="2414828"/>
              <a:ext cx="835866" cy="835865"/>
            </a:xfrm>
            <a:prstGeom prst="ellipse">
              <a:avLst/>
            </a:prstGeom>
            <a:no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914240"/>
              <a:endParaRPr lang="en-US" dirty="0"/>
            </a:p>
          </p:txBody>
        </p:sp>
        <p:pic>
          <p:nvPicPr>
            <p:cNvPr id="27" name="Picture 26"/>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2395769" y="2543887"/>
              <a:ext cx="554900" cy="555884"/>
            </a:xfrm>
            <a:prstGeom prst="rect">
              <a:avLst/>
            </a:prstGeom>
          </p:spPr>
        </p:pic>
      </p:grpSp>
      <p:sp>
        <p:nvSpPr>
          <p:cNvPr id="25" name="Title Placeholder 1"/>
          <p:cNvSpPr>
            <a:spLocks noGrp="1"/>
          </p:cNvSpPr>
          <p:nvPr userDrawn="1">
            <p:ph type="title" hasCustomPrompt="1"/>
          </p:nvPr>
        </p:nvSpPr>
        <p:spPr bwMode="white">
          <a:xfrm>
            <a:off x="128587" y="5"/>
            <a:ext cx="10734146" cy="746975"/>
          </a:xfrm>
          <a:prstGeom prst="rect">
            <a:avLst/>
          </a:prstGeom>
        </p:spPr>
        <p:txBody>
          <a:bodyPr vert="horz" lIns="91424" tIns="91424" rIns="91424" bIns="45712" rtlCol="0" anchor="ctr">
            <a:noAutofit/>
          </a:bodyPr>
          <a:lstStyle>
            <a:lvl1pPr>
              <a:defRPr/>
            </a:lvl1pPr>
          </a:lstStyle>
          <a:p>
            <a:r>
              <a:rPr lang="en-US" dirty="0"/>
              <a:t>Introductions</a:t>
            </a:r>
          </a:p>
        </p:txBody>
      </p:sp>
      <p:sp>
        <p:nvSpPr>
          <p:cNvPr id="23" name="Slide Number Placeholder 2"/>
          <p:cNvSpPr>
            <a:spLocks noGrp="1"/>
          </p:cNvSpPr>
          <p:nvPr>
            <p:ph type="sldNum" sz="quarter" idx="4"/>
          </p:nvPr>
        </p:nvSpPr>
        <p:spPr bwMode="white">
          <a:xfrm>
            <a:off x="9980207" y="301659"/>
            <a:ext cx="483785"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5733879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p:cNvSpPr>
            <a:spLocks noGrp="1"/>
          </p:cNvSpPr>
          <p:nvPr>
            <p:ph type="title"/>
          </p:nvPr>
        </p:nvSpPr>
        <p:spPr>
          <a:xfrm>
            <a:off x="700644" y="2"/>
            <a:ext cx="9282718" cy="758825"/>
          </a:xfrm>
          <a:prstGeom prst="rect">
            <a:avLst/>
          </a:prstGeom>
        </p:spPr>
        <p:txBody>
          <a:bodyPr/>
          <a:lstStyle>
            <a:lvl1pPr>
              <a:defRPr/>
            </a:lvl1pPr>
          </a:lstStyle>
          <a:p>
            <a:r>
              <a:rPr lang="en-US" dirty="0"/>
              <a:t>Click to edit Master title style</a:t>
            </a:r>
          </a:p>
        </p:txBody>
      </p:sp>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01" y="215661"/>
            <a:ext cx="443847" cy="345057"/>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15883332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eckpoint">
    <p:spTree>
      <p:nvGrpSpPr>
        <p:cNvPr id="1" name=""/>
        <p:cNvGrpSpPr/>
        <p:nvPr/>
      </p:nvGrpSpPr>
      <p:grpSpPr>
        <a:xfrm>
          <a:off x="0" y="0"/>
          <a:ext cx="0" cy="0"/>
          <a:chOff x="0" y="0"/>
          <a:chExt cx="0" cy="0"/>
        </a:xfrm>
      </p:grpSpPr>
      <p:sp>
        <p:nvSpPr>
          <p:cNvPr id="2" name="Title 1"/>
          <p:cNvSpPr>
            <a:spLocks noGrp="1"/>
          </p:cNvSpPr>
          <p:nvPr>
            <p:ph type="title"/>
          </p:nvPr>
        </p:nvSpPr>
        <p:spPr>
          <a:xfrm>
            <a:off x="700644" y="2"/>
            <a:ext cx="9274090" cy="758825"/>
          </a:xfrm>
          <a:prstGeom prst="rect">
            <a:avLst/>
          </a:prstGeom>
        </p:spPr>
        <p:txBody>
          <a:bodyPr/>
          <a:lstStyle>
            <a:lvl1pPr>
              <a:defRPr/>
            </a:lvl1pPr>
          </a:lstStyle>
          <a:p>
            <a:r>
              <a:rPr lang="en-US" dirty="0"/>
              <a:t>Click to edit Master title style</a:t>
            </a:r>
          </a:p>
        </p:txBody>
      </p:sp>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572" y="163902"/>
            <a:ext cx="371155" cy="445464"/>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18351253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pplication Showcase">
    <p:spTree>
      <p:nvGrpSpPr>
        <p:cNvPr id="1" name=""/>
        <p:cNvGrpSpPr/>
        <p:nvPr/>
      </p:nvGrpSpPr>
      <p:grpSpPr>
        <a:xfrm>
          <a:off x="0" y="0"/>
          <a:ext cx="0" cy="0"/>
          <a:chOff x="0" y="0"/>
          <a:chExt cx="0" cy="0"/>
        </a:xfrm>
      </p:grpSpPr>
      <p:sp>
        <p:nvSpPr>
          <p:cNvPr id="2" name="Title 1"/>
          <p:cNvSpPr>
            <a:spLocks noGrp="1"/>
          </p:cNvSpPr>
          <p:nvPr>
            <p:ph type="title"/>
          </p:nvPr>
        </p:nvSpPr>
        <p:spPr>
          <a:xfrm>
            <a:off x="688768" y="2"/>
            <a:ext cx="9285965" cy="758825"/>
          </a:xfrm>
          <a:prstGeom prst="rect">
            <a:avLst/>
          </a:prstGeom>
        </p:spPr>
        <p:txBody>
          <a:bodyPr/>
          <a:lstStyle>
            <a:lvl1pPr>
              <a:defRPr/>
            </a:lvl1pPr>
          </a:lstStyle>
          <a:p>
            <a:r>
              <a:rPr lang="en-US" dirty="0"/>
              <a:t>Click to edit Master title style</a:t>
            </a:r>
          </a:p>
        </p:txBody>
      </p:sp>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201" y="163114"/>
            <a:ext cx="442291" cy="463628"/>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31433192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how Your Skills">
    <p:spTree>
      <p:nvGrpSpPr>
        <p:cNvPr id="1" name=""/>
        <p:cNvGrpSpPr/>
        <p:nvPr/>
      </p:nvGrpSpPr>
      <p:grpSpPr>
        <a:xfrm>
          <a:off x="0" y="0"/>
          <a:ext cx="0" cy="0"/>
          <a:chOff x="0" y="0"/>
          <a:chExt cx="0" cy="0"/>
        </a:xfrm>
      </p:grpSpPr>
      <p:sp>
        <p:nvSpPr>
          <p:cNvPr id="2" name="Title 1"/>
          <p:cNvSpPr>
            <a:spLocks noGrp="1"/>
          </p:cNvSpPr>
          <p:nvPr>
            <p:ph type="title"/>
          </p:nvPr>
        </p:nvSpPr>
        <p:spPr>
          <a:xfrm>
            <a:off x="700644" y="2"/>
            <a:ext cx="9282718" cy="758825"/>
          </a:xfrm>
          <a:prstGeom prst="rect">
            <a:avLst/>
          </a:prstGeom>
        </p:spPr>
        <p:txBody>
          <a:bodyPr/>
          <a:lstStyle>
            <a:lvl1pPr>
              <a:defRPr/>
            </a:lvl1pPr>
          </a:lstStyle>
          <a:p>
            <a:r>
              <a:rPr lang="en-US" dirty="0"/>
              <a:t>Click to edit Master title style</a:t>
            </a:r>
          </a:p>
        </p:txBody>
      </p:sp>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2816" y="233434"/>
            <a:ext cx="424541" cy="309308"/>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4864210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sp>
        <p:nvSpPr>
          <p:cNvPr id="2" name="Title 1"/>
          <p:cNvSpPr>
            <a:spLocks noGrp="1"/>
          </p:cNvSpPr>
          <p:nvPr>
            <p:ph type="title"/>
          </p:nvPr>
        </p:nvSpPr>
        <p:spPr>
          <a:xfrm>
            <a:off x="700644" y="2"/>
            <a:ext cx="9274090" cy="758825"/>
          </a:xfrm>
          <a:prstGeom prst="rect">
            <a:avLst/>
          </a:prstGeom>
        </p:spPr>
        <p:txBody>
          <a:bodyPr/>
          <a:lstStyle>
            <a:lvl1pPr>
              <a:defRPr/>
            </a:lvl1pPr>
          </a:lstStyle>
          <a:p>
            <a:r>
              <a:rPr lang="en-US" dirty="0"/>
              <a:t>Click to edit Master title style</a:t>
            </a:r>
          </a:p>
        </p:txBody>
      </p:sp>
      <p:sp>
        <p:nvSpPr>
          <p:cNvPr id="7" name="Content Placeholder 2"/>
          <p:cNvSpPr>
            <a:spLocks noGrp="1"/>
          </p:cNvSpPr>
          <p:nvPr>
            <p:ph idx="1"/>
          </p:nvPr>
        </p:nvSpPr>
        <p:spPr>
          <a:xfrm>
            <a:off x="128591" y="836613"/>
            <a:ext cx="11941175" cy="5935663"/>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2310" y="161668"/>
            <a:ext cx="333777" cy="440280"/>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23140124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column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11941175"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10193006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column layout w/out first level bullet">
    <p:spTree>
      <p:nvGrpSpPr>
        <p:cNvPr id="1" name=""/>
        <p:cNvGrpSpPr/>
        <p:nvPr/>
      </p:nvGrpSpPr>
      <p:grpSpPr>
        <a:xfrm>
          <a:off x="0" y="0"/>
          <a:ext cx="0" cy="0"/>
          <a:chOff x="0" y="0"/>
          <a:chExt cx="0" cy="0"/>
        </a:xfrm>
      </p:grpSpPr>
      <p:sp>
        <p:nvSpPr>
          <p:cNvPr id="5" name="Content Placeholder 2"/>
          <p:cNvSpPr>
            <a:spLocks noGrp="1"/>
          </p:cNvSpPr>
          <p:nvPr>
            <p:ph idx="1"/>
          </p:nvPr>
        </p:nvSpPr>
        <p:spPr>
          <a:xfrm>
            <a:off x="115713" y="843165"/>
            <a:ext cx="11941175" cy="5950440"/>
          </a:xfrm>
        </p:spPr>
        <p:txBody>
          <a:bodyPr/>
          <a:lstStyle>
            <a:lvl2pPr marL="0" indent="0">
              <a:spcBef>
                <a:spcPts val="600"/>
              </a:spcBef>
              <a:buNone/>
              <a:defRPr sz="2400">
                <a:solidFill>
                  <a:schemeClr val="tx1"/>
                </a:solidFill>
                <a:latin typeface="Salesforce Sans" panose="020B0505020202020203" pitchFamily="34" charset="0"/>
                <a:cs typeface="Arial" pitchFamily="34" charset="0"/>
              </a:defRPr>
            </a:lvl2pPr>
            <a:lvl3pPr marL="238125" indent="-238125">
              <a:spcBef>
                <a:spcPts val="600"/>
              </a:spcBef>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marL="677863" indent="-227013" defTabSz="854075">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909638" indent="-225425">
              <a:spcBef>
                <a:spcPts val="600"/>
              </a:spcBef>
              <a:buFont typeface="Arial" panose="020B0604020202020204" pitchFamily="34" charset="0"/>
              <a:buChar char="‒"/>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574530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7" name="Content Placeholder 2"/>
          <p:cNvSpPr>
            <a:spLocks noGrp="1"/>
          </p:cNvSpPr>
          <p:nvPr>
            <p:ph idx="1"/>
          </p:nvPr>
        </p:nvSpPr>
        <p:spPr>
          <a:xfrm>
            <a:off x="115709" y="843165"/>
            <a:ext cx="5924483"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9" name="Content Placeholder 2"/>
          <p:cNvSpPr>
            <a:spLocks noGrp="1"/>
          </p:cNvSpPr>
          <p:nvPr>
            <p:ph idx="10"/>
          </p:nvPr>
        </p:nvSpPr>
        <p:spPr>
          <a:xfrm>
            <a:off x="6161837" y="843165"/>
            <a:ext cx="5924483"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Slide Number Placeholder 1"/>
          <p:cNvSpPr>
            <a:spLocks noGrp="1"/>
          </p:cNvSpPr>
          <p:nvPr>
            <p:ph type="sldNum" sz="quarter" idx="11"/>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
        <p:nvSpPr>
          <p:cNvPr id="3" name="Title 2"/>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743839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5710" y="843165"/>
            <a:ext cx="3928257"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8" name="Content Placeholder 2"/>
          <p:cNvSpPr>
            <a:spLocks noGrp="1"/>
          </p:cNvSpPr>
          <p:nvPr>
            <p:ph idx="10"/>
          </p:nvPr>
        </p:nvSpPr>
        <p:spPr>
          <a:xfrm>
            <a:off x="4141844" y="843165"/>
            <a:ext cx="3928257"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Content Placeholder 2"/>
          <p:cNvSpPr>
            <a:spLocks noGrp="1"/>
          </p:cNvSpPr>
          <p:nvPr>
            <p:ph idx="11"/>
          </p:nvPr>
        </p:nvSpPr>
        <p:spPr>
          <a:xfrm>
            <a:off x="8167970" y="843165"/>
            <a:ext cx="3928257"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Slide Number Placeholder 1"/>
          <p:cNvSpPr>
            <a:spLocks noGrp="1"/>
          </p:cNvSpPr>
          <p:nvPr>
            <p:ph type="sldNum" sz="quarter" idx="12"/>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
        <p:nvSpPr>
          <p:cNvPr id="3" name="Title 2"/>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5280531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5714" y="829311"/>
            <a:ext cx="2913802"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Content Placeholder 2"/>
          <p:cNvSpPr>
            <a:spLocks noGrp="1"/>
          </p:cNvSpPr>
          <p:nvPr>
            <p:ph idx="13"/>
          </p:nvPr>
        </p:nvSpPr>
        <p:spPr>
          <a:xfrm>
            <a:off x="3132307" y="829311"/>
            <a:ext cx="2913802"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3" name="Content Placeholder 2"/>
          <p:cNvSpPr>
            <a:spLocks noGrp="1"/>
          </p:cNvSpPr>
          <p:nvPr>
            <p:ph idx="14"/>
          </p:nvPr>
        </p:nvSpPr>
        <p:spPr>
          <a:xfrm>
            <a:off x="9165501" y="829311"/>
            <a:ext cx="2913802"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4" name="Content Placeholder 2"/>
          <p:cNvSpPr>
            <a:spLocks noGrp="1"/>
          </p:cNvSpPr>
          <p:nvPr>
            <p:ph idx="15"/>
          </p:nvPr>
        </p:nvSpPr>
        <p:spPr>
          <a:xfrm>
            <a:off x="6148908" y="829311"/>
            <a:ext cx="2913802" cy="5950440"/>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6"/>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2302639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rtual">
    <p:spTree>
      <p:nvGrpSpPr>
        <p:cNvPr id="1" name=""/>
        <p:cNvGrpSpPr/>
        <p:nvPr/>
      </p:nvGrpSpPr>
      <p:grpSpPr>
        <a:xfrm>
          <a:off x="0" y="0"/>
          <a:ext cx="0" cy="0"/>
          <a:chOff x="0" y="0"/>
          <a:chExt cx="0" cy="0"/>
        </a:xfrm>
      </p:grpSpPr>
      <p:grpSp>
        <p:nvGrpSpPr>
          <p:cNvPr id="4" name="Group 3"/>
          <p:cNvGrpSpPr/>
          <p:nvPr userDrawn="1"/>
        </p:nvGrpSpPr>
        <p:grpSpPr>
          <a:xfrm>
            <a:off x="1831473" y="1033368"/>
            <a:ext cx="8280702" cy="5443291"/>
            <a:chOff x="1373604" y="775026"/>
            <a:chExt cx="6210527" cy="4082468"/>
          </a:xfrm>
        </p:grpSpPr>
        <p:pic>
          <p:nvPicPr>
            <p:cNvPr id="25" name="Picture 2"/>
            <p:cNvPicPr>
              <a:picLocks noChangeAspect="1" noChangeArrowheads="1"/>
            </p:cNvPicPr>
            <p:nvPr userDrawn="1"/>
          </p:nvPicPr>
          <p:blipFill>
            <a:blip r:embed="rId3" cstate="print"/>
            <a:srcRect/>
            <a:stretch>
              <a:fillRect/>
            </a:stretch>
          </p:blipFill>
          <p:spPr bwMode="auto">
            <a:xfrm>
              <a:off x="1373604" y="775026"/>
              <a:ext cx="6210527" cy="893601"/>
            </a:xfrm>
            <a:prstGeom prst="rect">
              <a:avLst/>
            </a:prstGeom>
            <a:noFill/>
            <a:ln w="9525">
              <a:noFill/>
              <a:miter lim="800000"/>
              <a:headEnd/>
              <a:tailEnd/>
            </a:ln>
          </p:spPr>
        </p:pic>
        <p:sp>
          <p:nvSpPr>
            <p:cNvPr id="32" name="Highlight"/>
            <p:cNvSpPr/>
            <p:nvPr userDrawn="1"/>
          </p:nvSpPr>
          <p:spPr bwMode="auto">
            <a:xfrm>
              <a:off x="4321338" y="785078"/>
              <a:ext cx="1304008" cy="570467"/>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900" dirty="0">
                <a:latin typeface="Salesforce Sans" panose="020B0505020202020203" pitchFamily="34" charset="0"/>
                <a:cs typeface="Arial" pitchFamily="34" charset="0"/>
              </a:endParaRPr>
            </a:p>
          </p:txBody>
        </p:sp>
        <p:pic>
          <p:nvPicPr>
            <p:cNvPr id="33" name="Picture 4"/>
            <p:cNvPicPr>
              <a:picLocks noChangeAspect="1" noChangeArrowheads="1"/>
            </p:cNvPicPr>
            <p:nvPr userDrawn="1"/>
          </p:nvPicPr>
          <p:blipFill>
            <a:blip r:embed="rId4" cstate="print"/>
            <a:srcRect/>
            <a:stretch>
              <a:fillRect/>
            </a:stretch>
          </p:blipFill>
          <p:spPr bwMode="auto">
            <a:xfrm>
              <a:off x="3207280" y="1842831"/>
              <a:ext cx="2543175" cy="301466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4" name="Highlight"/>
            <p:cNvSpPr/>
            <p:nvPr userDrawn="1"/>
          </p:nvSpPr>
          <p:spPr bwMode="auto">
            <a:xfrm>
              <a:off x="3239961" y="3179581"/>
              <a:ext cx="1597046" cy="204872"/>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900" dirty="0">
                <a:latin typeface="Salesforce Sans" panose="020B0505020202020203" pitchFamily="34" charset="0"/>
                <a:cs typeface="Arial" pitchFamily="34" charset="0"/>
              </a:endParaRPr>
            </a:p>
          </p:txBody>
        </p:sp>
        <p:sp>
          <p:nvSpPr>
            <p:cNvPr id="35" name="Rounded Rectangular Callout 34"/>
            <p:cNvSpPr/>
            <p:nvPr userDrawn="1"/>
          </p:nvSpPr>
          <p:spPr>
            <a:xfrm>
              <a:off x="1634897" y="3434174"/>
              <a:ext cx="1450624" cy="498517"/>
            </a:xfrm>
            <a:prstGeom prst="wedgeRoundRectCallout">
              <a:avLst>
                <a:gd name="adj1" fmla="val 73512"/>
                <a:gd name="adj2" fmla="val -39557"/>
                <a:gd name="adj3" fmla="val 16667"/>
              </a:avLst>
            </a:prstGeom>
            <a:solidFill>
              <a:schemeClr val="bg1"/>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fr-FR" sz="1900" dirty="0">
                  <a:latin typeface="Salesforce Sans" panose="020B0505020202020203" pitchFamily="34" charset="0"/>
                </a:rPr>
                <a:t>Se connecter au système audio</a:t>
              </a:r>
            </a:p>
          </p:txBody>
        </p:sp>
        <p:sp>
          <p:nvSpPr>
            <p:cNvPr id="36" name="Rounded Rectangular Callout 35"/>
            <p:cNvSpPr/>
            <p:nvPr userDrawn="1"/>
          </p:nvSpPr>
          <p:spPr>
            <a:xfrm>
              <a:off x="5740980" y="2885534"/>
              <a:ext cx="1092527" cy="498919"/>
            </a:xfrm>
            <a:prstGeom prst="wedgeRoundRectCallout">
              <a:avLst>
                <a:gd name="adj1" fmla="val -69882"/>
                <a:gd name="adj2" fmla="val -19301"/>
                <a:gd name="adj3" fmla="val 16667"/>
              </a:avLst>
            </a:prstGeom>
            <a:solidFill>
              <a:schemeClr val="bg1"/>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fr-FR" sz="1900" dirty="0">
                  <a:latin typeface="Salesforce Sans" panose="020B0505020202020203" pitchFamily="34" charset="0"/>
                </a:rPr>
                <a:t>Désactiver le son</a:t>
              </a:r>
            </a:p>
          </p:txBody>
        </p:sp>
        <p:sp>
          <p:nvSpPr>
            <p:cNvPr id="37" name="Rounded Rectangular Callout 36"/>
            <p:cNvSpPr/>
            <p:nvPr userDrawn="1"/>
          </p:nvSpPr>
          <p:spPr>
            <a:xfrm>
              <a:off x="1512434" y="4329924"/>
              <a:ext cx="1505510" cy="498517"/>
            </a:xfrm>
            <a:prstGeom prst="wedgeRoundRectCallout">
              <a:avLst>
                <a:gd name="adj1" fmla="val 68891"/>
                <a:gd name="adj2" fmla="val -19646"/>
                <a:gd name="adj3" fmla="val 16667"/>
              </a:avLst>
            </a:prstGeom>
            <a:solidFill>
              <a:schemeClr val="bg1"/>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fr-FR" sz="1900" dirty="0">
                  <a:latin typeface="Salesforce Sans" panose="020B0505020202020203" pitchFamily="34" charset="0"/>
                </a:rPr>
                <a:t>Envoyer un message de chat</a:t>
              </a:r>
            </a:p>
          </p:txBody>
        </p:sp>
      </p:grpSp>
      <p:sp>
        <p:nvSpPr>
          <p:cNvPr id="13" name="Title Placeholder 1"/>
          <p:cNvSpPr>
            <a:spLocks noGrp="1"/>
          </p:cNvSpPr>
          <p:nvPr>
            <p:ph type="title" hasCustomPrompt="1"/>
          </p:nvPr>
        </p:nvSpPr>
        <p:spPr bwMode="white">
          <a:xfrm>
            <a:off x="128587" y="5"/>
            <a:ext cx="10734146" cy="746975"/>
          </a:xfrm>
          <a:prstGeom prst="rect">
            <a:avLst/>
          </a:prstGeom>
        </p:spPr>
        <p:txBody>
          <a:bodyPr vert="horz" lIns="91424" tIns="91424" rIns="91424" bIns="45712" rtlCol="0" anchor="ctr">
            <a:noAutofit/>
          </a:bodyPr>
          <a:lstStyle>
            <a:lvl1pPr>
              <a:defRPr/>
            </a:lvl1pPr>
          </a:lstStyle>
          <a:p>
            <a:r>
              <a:rPr lang="en-US" dirty="0"/>
              <a:t>virtual</a:t>
            </a:r>
          </a:p>
        </p:txBody>
      </p:sp>
      <p:sp>
        <p:nvSpPr>
          <p:cNvPr id="14" name="Slide Number Placeholder 2"/>
          <p:cNvSpPr txBox="1">
            <a:spLocks/>
          </p:cNvSpPr>
          <p:nvPr userDrawn="1"/>
        </p:nvSpPr>
        <p:spPr bwMode="white">
          <a:xfrm>
            <a:off x="9980207" y="301659"/>
            <a:ext cx="483785" cy="197963"/>
          </a:xfrm>
          <a:prstGeom prst="rect">
            <a:avLst/>
          </a:prstGeom>
        </p:spPr>
        <p:txBody>
          <a:bodyPr vert="horz" lIns="91424" tIns="0" rIns="91424" bIns="0" rtlCol="0" anchor="ctr"/>
          <a:lstStyle>
            <a:defPPr>
              <a:defRPr lang="en-US"/>
            </a:defPPr>
            <a:lvl1pPr marL="0" algn="r" defTabSz="914400" rtl="0" eaLnBrk="1" latinLnBrk="0" hangingPunct="1">
              <a:defRPr sz="1100" kern="1200">
                <a:solidFill>
                  <a:schemeClr val="bg1"/>
                </a:solidFill>
                <a:latin typeface="Salesforce Sans" panose="020B0505020202020203"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2A5277-1DB9-460F-9A21-B857ABB32666}" type="slidenum">
              <a:rPr lang="en-US" smtClean="0"/>
              <a:pPr/>
              <a:t>‹#›</a:t>
            </a:fld>
            <a:endParaRPr lang="fr-FR" dirty="0"/>
          </a:p>
        </p:txBody>
      </p:sp>
    </p:spTree>
    <p:custDataLst>
      <p:tags r:id="rId1"/>
    </p:custDataLst>
    <p:extLst>
      <p:ext uri="{BB962C8B-B14F-4D97-AF65-F5344CB8AC3E}">
        <p14:creationId xmlns:p14="http://schemas.microsoft.com/office/powerpoint/2010/main" val="27553070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21934074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2318024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sappearing Title">
    <p:spTree>
      <p:nvGrpSpPr>
        <p:cNvPr id="1" name=""/>
        <p:cNvGrpSpPr/>
        <p:nvPr/>
      </p:nvGrpSpPr>
      <p:grpSpPr>
        <a:xfrm>
          <a:off x="0" y="0"/>
          <a:ext cx="0" cy="0"/>
          <a:chOff x="0" y="0"/>
          <a:chExt cx="0" cy="0"/>
        </a:xfrm>
      </p:grpSpPr>
      <p:sp>
        <p:nvSpPr>
          <p:cNvPr id="2" name="Title 1"/>
          <p:cNvSpPr>
            <a:spLocks noGrp="1"/>
          </p:cNvSpPr>
          <p:nvPr>
            <p:ph type="title"/>
          </p:nvPr>
        </p:nvSpPr>
        <p:spPr>
          <a:xfrm>
            <a:off x="4" y="0"/>
            <a:ext cx="12192000" cy="6858000"/>
          </a:xfrm>
          <a:solidFill>
            <a:schemeClr val="tx1">
              <a:alpha val="90000"/>
            </a:schemeClr>
          </a:solidFill>
        </p:spPr>
        <p:txBody>
          <a:bodyPr>
            <a:normAutofit/>
          </a:bodyPr>
          <a:lstStyle>
            <a:lvl1pPr algn="ctr">
              <a:defRPr sz="3200">
                <a:effectLst>
                  <a:outerShdw blurRad="38100" dist="38100" dir="2700000" algn="tl">
                    <a:srgbClr val="000000">
                      <a:alpha val="43137"/>
                    </a:srgbClr>
                  </a:outerShdw>
                </a:effectLst>
              </a:defRPr>
            </a:lvl1pPr>
          </a:lstStyle>
          <a:p>
            <a:r>
              <a:rPr lang="en-US" dirty="0"/>
              <a:t>Click to edit Master title style</a:t>
            </a:r>
          </a:p>
        </p:txBody>
      </p:sp>
      <p:sp>
        <p:nvSpPr>
          <p:cNvPr id="3" name="Slide Number Placeholder 2"/>
          <p:cNvSpPr>
            <a:spLocks noGrp="1"/>
          </p:cNvSpPr>
          <p:nvPr>
            <p:ph type="sldNum" sz="quarter" idx="10"/>
          </p:nvPr>
        </p:nvSpPr>
        <p:spPr>
          <a:xfrm>
            <a:off x="11708215" y="0"/>
            <a:ext cx="483785" cy="197963"/>
          </a:xfrm>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399041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8448" y="824253"/>
            <a:ext cx="8251315" cy="5948027"/>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5" name="Content Placeholder 2"/>
          <p:cNvSpPr>
            <a:spLocks noGrp="1"/>
          </p:cNvSpPr>
          <p:nvPr>
            <p:ph idx="10"/>
          </p:nvPr>
        </p:nvSpPr>
        <p:spPr>
          <a:xfrm>
            <a:off x="3" y="746975"/>
            <a:ext cx="3657601" cy="6111025"/>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18280909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ight Block">
    <p:spTree>
      <p:nvGrpSpPr>
        <p:cNvPr id="1" name=""/>
        <p:cNvGrpSpPr/>
        <p:nvPr/>
      </p:nvGrpSpPr>
      <p:grpSpPr>
        <a:xfrm>
          <a:off x="0" y="0"/>
          <a:ext cx="0" cy="0"/>
          <a:chOff x="0" y="0"/>
          <a:chExt cx="0" cy="0"/>
        </a:xfrm>
      </p:grpSpPr>
      <p:sp>
        <p:nvSpPr>
          <p:cNvPr id="7" name="Content Placeholder 2"/>
          <p:cNvSpPr>
            <a:spLocks noGrp="1"/>
          </p:cNvSpPr>
          <p:nvPr>
            <p:ph idx="1"/>
          </p:nvPr>
        </p:nvSpPr>
        <p:spPr>
          <a:xfrm>
            <a:off x="135092" y="824253"/>
            <a:ext cx="8251315" cy="5948027"/>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8" name="Content Placeholder 2"/>
          <p:cNvSpPr>
            <a:spLocks noGrp="1"/>
          </p:cNvSpPr>
          <p:nvPr>
            <p:ph idx="10"/>
          </p:nvPr>
        </p:nvSpPr>
        <p:spPr>
          <a:xfrm>
            <a:off x="8534399" y="746975"/>
            <a:ext cx="3657601" cy="6111025"/>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946889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Block">
    <p:spTree>
      <p:nvGrpSpPr>
        <p:cNvPr id="1" name=""/>
        <p:cNvGrpSpPr/>
        <p:nvPr/>
      </p:nvGrpSpPr>
      <p:grpSpPr>
        <a:xfrm>
          <a:off x="0" y="0"/>
          <a:ext cx="0" cy="0"/>
          <a:chOff x="0" y="0"/>
          <a:chExt cx="0" cy="0"/>
        </a:xfrm>
      </p:grpSpPr>
      <p:sp>
        <p:nvSpPr>
          <p:cNvPr id="5" name="Content Placeholder 2"/>
          <p:cNvSpPr>
            <a:spLocks noGrp="1"/>
          </p:cNvSpPr>
          <p:nvPr>
            <p:ph idx="10"/>
          </p:nvPr>
        </p:nvSpPr>
        <p:spPr>
          <a:xfrm>
            <a:off x="4" y="741731"/>
            <a:ext cx="12192000" cy="1884348"/>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Content Placeholder 2"/>
          <p:cNvSpPr>
            <a:spLocks noGrp="1"/>
          </p:cNvSpPr>
          <p:nvPr>
            <p:ph idx="1"/>
          </p:nvPr>
        </p:nvSpPr>
        <p:spPr>
          <a:xfrm>
            <a:off x="135092" y="2717450"/>
            <a:ext cx="11945291" cy="4054831"/>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360574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Block">
    <p:spTree>
      <p:nvGrpSpPr>
        <p:cNvPr id="1" name=""/>
        <p:cNvGrpSpPr/>
        <p:nvPr/>
      </p:nvGrpSpPr>
      <p:grpSpPr>
        <a:xfrm>
          <a:off x="0" y="0"/>
          <a:ext cx="0" cy="0"/>
          <a:chOff x="0" y="0"/>
          <a:chExt cx="0" cy="0"/>
        </a:xfrm>
      </p:grpSpPr>
      <p:sp>
        <p:nvSpPr>
          <p:cNvPr id="5" name="Content Placeholder 2"/>
          <p:cNvSpPr>
            <a:spLocks noGrp="1"/>
          </p:cNvSpPr>
          <p:nvPr>
            <p:ph idx="10"/>
          </p:nvPr>
        </p:nvSpPr>
        <p:spPr>
          <a:xfrm>
            <a:off x="4" y="4973653"/>
            <a:ext cx="12192000" cy="1884348"/>
          </a:xfrm>
          <a:solidFill>
            <a:schemeClr val="tx2"/>
          </a:solidFill>
        </p:spPr>
        <p:txBody>
          <a:bodyPr lIns="228560" tIns="91424" rIns="228560" bIns="91424"/>
          <a:lstStyle>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Content Placeholder 2"/>
          <p:cNvSpPr>
            <a:spLocks noGrp="1"/>
          </p:cNvSpPr>
          <p:nvPr>
            <p:ph idx="1"/>
          </p:nvPr>
        </p:nvSpPr>
        <p:spPr>
          <a:xfrm>
            <a:off x="135096" y="824249"/>
            <a:ext cx="11919533" cy="4069724"/>
          </a:xfrm>
        </p:spPr>
        <p:txBody>
          <a:bodyPr/>
          <a:lstStyle>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1"/>
            <a:r>
              <a:rPr lang="en-US" dirty="0"/>
              <a:t>Click to 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33543446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Exercise">
    <p:spTree>
      <p:nvGrpSpPr>
        <p:cNvPr id="1" name=""/>
        <p:cNvGrpSpPr/>
        <p:nvPr/>
      </p:nvGrpSpPr>
      <p:grpSpPr>
        <a:xfrm>
          <a:off x="0" y="0"/>
          <a:ext cx="0" cy="0"/>
          <a:chOff x="0" y="0"/>
          <a:chExt cx="0" cy="0"/>
        </a:xfrm>
      </p:grpSpPr>
      <p:sp>
        <p:nvSpPr>
          <p:cNvPr id="6" name="Content Placeholder 2"/>
          <p:cNvSpPr>
            <a:spLocks noGrp="1"/>
          </p:cNvSpPr>
          <p:nvPr>
            <p:ph idx="1"/>
          </p:nvPr>
        </p:nvSpPr>
        <p:spPr>
          <a:xfrm>
            <a:off x="114301" y="2871789"/>
            <a:ext cx="11955462" cy="3917740"/>
          </a:xfrm>
        </p:spPr>
        <p:txBody>
          <a:bodyPr/>
          <a:lstStyle>
            <a:lvl1pPr>
              <a:lnSpc>
                <a:spcPct val="95000"/>
              </a:lnSpc>
              <a:spcBef>
                <a:spcPts val="0"/>
              </a:spcBef>
              <a:defRPr b="1">
                <a:solidFill>
                  <a:schemeClr val="tx1"/>
                </a:solidFill>
              </a:defRPr>
            </a:lvl1pPr>
            <a:lvl2pPr marL="461353" indent="-461353">
              <a:lnSpc>
                <a:spcPct val="95000"/>
              </a:lnSpc>
              <a:spcBef>
                <a:spcPts val="300"/>
              </a:spcBef>
              <a:buFont typeface="+mj-lt"/>
              <a:buAutoNum type="arabicPeriod"/>
              <a:defRPr>
                <a:solidFill>
                  <a:schemeClr val="tx1"/>
                </a:solidFill>
                <a:latin typeface="Arial" pitchFamily="34" charset="0"/>
                <a:cs typeface="Arial" pitchFamily="34" charset="0"/>
              </a:defRPr>
            </a:lvl2pPr>
            <a:lvl3pPr marL="766099" indent="-304747">
              <a:lnSpc>
                <a:spcPct val="95000"/>
              </a:lnSpc>
              <a:spcBef>
                <a:spcPts val="300"/>
              </a:spcBef>
              <a:buFont typeface="Wingdings" panose="05000000000000000000" pitchFamily="2" charset="2"/>
              <a:buChar char="§"/>
              <a:defRPr>
                <a:solidFill>
                  <a:schemeClr val="tx1"/>
                </a:solidFill>
                <a:latin typeface="Arial" pitchFamily="34" charset="0"/>
                <a:cs typeface="Arial" pitchFamily="34" charset="0"/>
              </a:defRPr>
            </a:lvl3pPr>
            <a:lvl4pPr marL="914240" indent="-304747">
              <a:lnSpc>
                <a:spcPct val="95000"/>
              </a:lnSpc>
              <a:spcBef>
                <a:spcPts val="300"/>
              </a:spcBef>
              <a:buFont typeface="Arial" panose="020B0604020202020204" pitchFamily="34" charset="0"/>
              <a:buChar char="‒"/>
              <a:defRPr>
                <a:solidFill>
                  <a:schemeClr val="tx1"/>
                </a:solidFill>
                <a:latin typeface="Arial" pitchFamily="34" charset="0"/>
                <a:cs typeface="Arial" pitchFamily="34" charset="0"/>
              </a:defRPr>
            </a:lvl4pPr>
            <a:lvl5pPr marL="1214754" indent="-300514">
              <a:lnSpc>
                <a:spcPct val="95000"/>
              </a:lnSpc>
              <a:spcBef>
                <a:spcPts val="300"/>
              </a:spcBef>
              <a:buFont typeface="Arial" pitchFamily="34" charset="0"/>
              <a:buChar char="•"/>
              <a:defRPr>
                <a:solidFill>
                  <a:schemeClr val="tx1"/>
                </a:solidFill>
                <a:latin typeface="Arial"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5" y="758825"/>
            <a:ext cx="12192000" cy="1970088"/>
          </a:xfrm>
          <a:solidFill>
            <a:schemeClr val="tx2">
              <a:lumMod val="20000"/>
              <a:lumOff val="80000"/>
            </a:schemeClr>
          </a:solidFill>
          <a:ln>
            <a:noFill/>
          </a:ln>
        </p:spPr>
        <p:txBody>
          <a:bodyPr lIns="182848" tIns="91424" rIns="182848" bIns="91424"/>
          <a:lstStyle>
            <a:lvl1pPr>
              <a:lnSpc>
                <a:spcPct val="95000"/>
              </a:lnSpc>
              <a:spcBef>
                <a:spcPts val="0"/>
              </a:spcBef>
              <a:defRPr b="1">
                <a:solidFill>
                  <a:schemeClr val="tx2"/>
                </a:solidFill>
                <a:effectLst/>
              </a:defRPr>
            </a:lvl1pPr>
            <a:lvl2pPr marL="0" indent="0">
              <a:lnSpc>
                <a:spcPct val="95000"/>
              </a:lnSpc>
              <a:spcBef>
                <a:spcPts val="0"/>
              </a:spcBef>
              <a:buNone/>
              <a:defRPr>
                <a:solidFill>
                  <a:schemeClr val="tx2"/>
                </a:solidFill>
                <a:effectLst/>
                <a:latin typeface="Arial" pitchFamily="34" charset="0"/>
                <a:cs typeface="Arial" pitchFamily="34" charset="0"/>
              </a:defRPr>
            </a:lvl2pPr>
            <a:lvl3pPr marL="231775" indent="-227013">
              <a:lnSpc>
                <a:spcPct val="95000"/>
              </a:lnSpc>
              <a:spcBef>
                <a:spcPts val="0"/>
              </a:spcBef>
              <a:buFont typeface="Wingdings" panose="05000000000000000000" pitchFamily="2" charset="2"/>
              <a:buChar char="§"/>
              <a:defRPr>
                <a:solidFill>
                  <a:schemeClr val="tx2"/>
                </a:solidFill>
                <a:effectLst/>
                <a:latin typeface="Arial" pitchFamily="34" charset="0"/>
                <a:cs typeface="Arial" pitchFamily="34" charset="0"/>
              </a:defRPr>
            </a:lvl3pPr>
            <a:lvl4pPr marL="452438" indent="-227013">
              <a:lnSpc>
                <a:spcPct val="95000"/>
              </a:lnSpc>
              <a:spcBef>
                <a:spcPts val="0"/>
              </a:spcBef>
              <a:buFont typeface="Arial" pitchFamily="34" charset="0"/>
              <a:buChar char="‒"/>
              <a:defRPr>
                <a:solidFill>
                  <a:schemeClr val="tx2"/>
                </a:solidFill>
                <a:effectLst/>
                <a:latin typeface="Arial" pitchFamily="34" charset="0"/>
                <a:cs typeface="Arial" pitchFamily="34" charset="0"/>
              </a:defRPr>
            </a:lvl4pPr>
            <a:lvl5pPr>
              <a:lnSpc>
                <a:spcPct val="95000"/>
              </a:lnSpc>
              <a:spcBef>
                <a:spcPts val="0"/>
              </a:spcBef>
              <a:buFont typeface="Arial" pitchFamily="34" charset="0"/>
              <a:buChar char="–"/>
              <a:defRPr>
                <a:solidFill>
                  <a:schemeClr val="tx2"/>
                </a:solidFill>
                <a:effectLst/>
                <a:latin typeface="Arial"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2"/>
          <p:cNvSpPr>
            <a:spLocks noGrp="1"/>
          </p:cNvSpPr>
          <p:nvPr>
            <p:ph idx="10" hasCustomPrompt="1"/>
          </p:nvPr>
        </p:nvSpPr>
        <p:spPr>
          <a:xfrm>
            <a:off x="8372110" y="759235"/>
            <a:ext cx="3819896"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a:t>Type in Time Here (format: 30 Minutes)</a:t>
            </a:r>
          </a:p>
        </p:txBody>
      </p:sp>
      <p:sp>
        <p:nvSpPr>
          <p:cNvPr id="15" name="Slide Number Placeholder 2"/>
          <p:cNvSpPr>
            <a:spLocks noGrp="1"/>
          </p:cNvSpPr>
          <p:nvPr>
            <p:ph type="sldNum" sz="quarter" idx="4"/>
          </p:nvPr>
        </p:nvSpPr>
        <p:spPr>
          <a:xfrm>
            <a:off x="10897390" y="301668"/>
            <a:ext cx="483911" cy="197963"/>
          </a:xfrm>
          <a:prstGeom prst="rect">
            <a:avLst/>
          </a:prstGeom>
        </p:spPr>
        <p:txBody>
          <a:bodyPr vert="horz" lIns="91424" tIns="0" rIns="91424" bIns="0" rtlCol="0" anchor="ctr"/>
          <a:lstStyle>
            <a:lvl1pPr algn="r">
              <a:defRPr sz="1100">
                <a:solidFill>
                  <a:schemeClr val="bg1"/>
                </a:solidFill>
                <a:latin typeface="Arial"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8" name="Title 8"/>
          <p:cNvSpPr>
            <a:spLocks noGrp="1"/>
          </p:cNvSpPr>
          <p:nvPr>
            <p:ph type="title"/>
          </p:nvPr>
        </p:nvSpPr>
        <p:spPr>
          <a:xfrm>
            <a:off x="1251930" y="10"/>
            <a:ext cx="9609746" cy="758825"/>
          </a:xfrm>
          <a:prstGeom prst="rect">
            <a:avLst/>
          </a:prstGeom>
        </p:spPr>
        <p:txBody>
          <a:bodyPr/>
          <a:lstStyle>
            <a:lvl1pPr>
              <a:defRPr>
                <a:effectLst/>
              </a:defRPr>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863" y="273137"/>
            <a:ext cx="649036" cy="417094"/>
          </a:xfrm>
          <a:prstGeom prst="rect">
            <a:avLst/>
          </a:prstGeom>
        </p:spPr>
      </p:pic>
      <p:sp>
        <p:nvSpPr>
          <p:cNvPr id="3" name="Text Placeholder 2"/>
          <p:cNvSpPr>
            <a:spLocks noGrp="1"/>
          </p:cNvSpPr>
          <p:nvPr>
            <p:ph type="body" sz="quarter" idx="12" hasCustomPrompt="1"/>
          </p:nvPr>
        </p:nvSpPr>
        <p:spPr bwMode="white">
          <a:xfrm>
            <a:off x="0" y="3"/>
            <a:ext cx="1194319"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a:t>Exer</a:t>
            </a:r>
            <a:r>
              <a:rPr lang="en-US" dirty="0"/>
              <a:t>. type</a:t>
            </a:r>
          </a:p>
        </p:txBody>
      </p:sp>
    </p:spTree>
    <p:custDataLst>
      <p:tags r:id="rId1"/>
    </p:custDataLst>
    <p:extLst>
      <p:ext uri="{BB962C8B-B14F-4D97-AF65-F5344CB8AC3E}">
        <p14:creationId xmlns:p14="http://schemas.microsoft.com/office/powerpoint/2010/main" val="33112665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A">
    <p:spTree>
      <p:nvGrpSpPr>
        <p:cNvPr id="1" name=""/>
        <p:cNvGrpSpPr/>
        <p:nvPr/>
      </p:nvGrpSpPr>
      <p:grpSpPr>
        <a:xfrm>
          <a:off x="0" y="0"/>
          <a:ext cx="0" cy="0"/>
          <a:chOff x="0" y="0"/>
          <a:chExt cx="0" cy="0"/>
        </a:xfrm>
      </p:grpSpPr>
      <p:sp>
        <p:nvSpPr>
          <p:cNvPr id="3" name="TextBox 2"/>
          <p:cNvSpPr txBox="1"/>
          <p:nvPr userDrawn="1"/>
        </p:nvSpPr>
        <p:spPr>
          <a:xfrm>
            <a:off x="3261225" y="3041039"/>
            <a:ext cx="2579232" cy="646331"/>
          </a:xfrm>
          <a:prstGeom prst="rect">
            <a:avLst/>
          </a:prstGeom>
          <a:noFill/>
        </p:spPr>
        <p:txBody>
          <a:bodyPr wrap="square" rtlCol="0">
            <a:spAutoFit/>
          </a:bodyPr>
          <a:lstStyle/>
          <a:p>
            <a:pPr algn="ctr">
              <a:spcBef>
                <a:spcPts val="300"/>
              </a:spcBef>
              <a:spcAft>
                <a:spcPts val="1000"/>
              </a:spcAft>
            </a:pPr>
            <a:r>
              <a:rPr lang="fr-FR" sz="3600" dirty="0">
                <a:solidFill>
                  <a:srgbClr val="262626"/>
                </a:solidFill>
                <a:latin typeface="Salesforce Sans Thin" panose="020B0205020202020203" pitchFamily="34" charset="0"/>
              </a:rPr>
              <a:t>Questions-réponses</a:t>
            </a:r>
          </a:p>
        </p:txBody>
      </p:sp>
      <p:pic>
        <p:nvPicPr>
          <p:cNvPr id="4" name="Picture 3" descr="Salesforce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83517" y="2592568"/>
            <a:ext cx="2529182" cy="1769966"/>
          </a:xfrm>
          <a:prstGeom prst="rect">
            <a:avLst/>
          </a:prstGeom>
        </p:spPr>
      </p:pic>
    </p:spTree>
    <p:custDataLst>
      <p:tags r:id="rId1"/>
    </p:custDataLst>
    <p:extLst>
      <p:ext uri="{BB962C8B-B14F-4D97-AF65-F5344CB8AC3E}">
        <p14:creationId xmlns:p14="http://schemas.microsoft.com/office/powerpoint/2010/main" val="34812610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Box 2"/>
          <p:cNvSpPr txBox="1"/>
          <p:nvPr userDrawn="1"/>
        </p:nvSpPr>
        <p:spPr>
          <a:xfrm>
            <a:off x="6307297" y="3041039"/>
            <a:ext cx="3212044" cy="646331"/>
          </a:xfrm>
          <a:prstGeom prst="rect">
            <a:avLst/>
          </a:prstGeom>
          <a:noFill/>
        </p:spPr>
        <p:txBody>
          <a:bodyPr wrap="square" rtlCol="0">
            <a:spAutoFit/>
          </a:bodyPr>
          <a:lstStyle/>
          <a:p>
            <a:pPr algn="ctr">
              <a:spcBef>
                <a:spcPts val="300"/>
              </a:spcBef>
              <a:spcAft>
                <a:spcPts val="1000"/>
              </a:spcAft>
            </a:pPr>
            <a:r>
              <a:rPr lang="fr-FR" sz="3600" cap="all" dirty="0">
                <a:solidFill>
                  <a:srgbClr val="262626"/>
                </a:solidFill>
                <a:latin typeface="Salesforce Sans Thin" panose="020B0205020202020203" pitchFamily="34" charset="0"/>
              </a:rPr>
              <a:t>Merci</a:t>
            </a:r>
          </a:p>
        </p:txBody>
      </p:sp>
      <p:pic>
        <p:nvPicPr>
          <p:cNvPr id="4" name="Picture 3" descr="Salesforce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8419" y="2592568"/>
            <a:ext cx="2529182" cy="1769966"/>
          </a:xfrm>
          <a:prstGeom prst="rect">
            <a:avLst/>
          </a:prstGeom>
        </p:spPr>
      </p:pic>
    </p:spTree>
    <p:custDataLst>
      <p:tags r:id="rId1"/>
    </p:custDataLst>
    <p:extLst>
      <p:ext uri="{BB962C8B-B14F-4D97-AF65-F5344CB8AC3E}">
        <p14:creationId xmlns:p14="http://schemas.microsoft.com/office/powerpoint/2010/main" val="376066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651" t="1343" r="21638" b="1435"/>
          <a:stretch/>
        </p:blipFill>
        <p:spPr>
          <a:xfrm rot="5400000">
            <a:off x="3049311" y="-2284686"/>
            <a:ext cx="6093372" cy="12192000"/>
          </a:xfrm>
          <a:prstGeom prst="rect">
            <a:avLst/>
          </a:prstGeom>
        </p:spPr>
      </p:pic>
      <p:sp>
        <p:nvSpPr>
          <p:cNvPr id="5" name="Slide Number Placeholder 2"/>
          <p:cNvSpPr>
            <a:spLocks noGrp="1"/>
          </p:cNvSpPr>
          <p:nvPr>
            <p:ph type="sldNum" sz="quarter" idx="4"/>
          </p:nvPr>
        </p:nvSpPr>
        <p:spPr bwMode="white">
          <a:xfrm>
            <a:off x="9980207" y="301659"/>
            <a:ext cx="483785"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sp>
        <p:nvSpPr>
          <p:cNvPr id="6" name="Title Placeholder 1"/>
          <p:cNvSpPr>
            <a:spLocks noGrp="1"/>
          </p:cNvSpPr>
          <p:nvPr>
            <p:ph type="title" hasCustomPrompt="1"/>
          </p:nvPr>
        </p:nvSpPr>
        <p:spPr bwMode="white">
          <a:xfrm>
            <a:off x="128587" y="5"/>
            <a:ext cx="10734146" cy="746975"/>
          </a:xfrm>
          <a:prstGeom prst="rect">
            <a:avLst/>
          </a:prstGeom>
        </p:spPr>
        <p:txBody>
          <a:bodyPr vert="horz" lIns="91424" tIns="91424" rIns="91424" bIns="45712" rtlCol="0" anchor="ctr">
            <a:noAutofit/>
          </a:bodyPr>
          <a:lstStyle>
            <a:lvl1pPr>
              <a:defRPr/>
            </a:lvl1pPr>
          </a:lstStyle>
          <a:p>
            <a:r>
              <a:rPr lang="en-US" dirty="0"/>
              <a:t>notes</a:t>
            </a:r>
          </a:p>
        </p:txBody>
      </p:sp>
    </p:spTree>
    <p:custDataLst>
      <p:tags r:id="rId1"/>
    </p:custDataLst>
    <p:extLst>
      <p:ext uri="{BB962C8B-B14F-4D97-AF65-F5344CB8AC3E}">
        <p14:creationId xmlns:p14="http://schemas.microsoft.com/office/powerpoint/2010/main" val="79681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6" Type="http://schemas.openxmlformats.org/officeDocument/2006/relationships/image" Target="../media/image6.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tags" Target="../tags/tag85.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89.xml"/><Relationship Id="rId1" Type="http://schemas.openxmlformats.org/officeDocument/2006/relationships/slideLayout" Target="../slideLayouts/slideLayout88.xml"/><Relationship Id="rId4" Type="http://schemas.openxmlformats.org/officeDocument/2006/relationships/tags" Target="../tags/tag9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ags" Target="../tags/tag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tags" Target="../tags/tag8.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ags" Target="../tags/tag15.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6.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ags" Target="../tags/tag3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image" Target="../media/image6.png"/><Relationship Id="rId4" Type="http://schemas.openxmlformats.org/officeDocument/2006/relationships/tags" Target="../tags/tag51.xml"/></Relationships>
</file>

<file path=ppt/slideMasters/_rels/slideMaster7.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heme" Target="../theme/theme7.xml"/><Relationship Id="rId1" Type="http://schemas.openxmlformats.org/officeDocument/2006/relationships/slideLayout" Target="../slideLayouts/slideLayout4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8.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6.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ags" Target="../tags/tag69.xml"/><Relationship Id="rId2" Type="http://schemas.openxmlformats.org/officeDocument/2006/relationships/slideLayout" Target="../slideLayouts/slideLayout61.xml"/><Relationship Id="rId16" Type="http://schemas.openxmlformats.org/officeDocument/2006/relationships/theme" Target="../theme/theme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ustDataLst>
      <p:tags r:id="rId4"/>
    </p:custDataLst>
    <p:extLst>
      <p:ext uri="{BB962C8B-B14F-4D97-AF65-F5344CB8AC3E}">
        <p14:creationId xmlns:p14="http://schemas.microsoft.com/office/powerpoint/2010/main" val="1869788750"/>
      </p:ext>
    </p:extLst>
  </p:cSld>
  <p:clrMap bg1="lt1" tx1="dk1" bg2="lt2" tx2="dk2" accent1="accent1" accent2="accent2" accent3="accent3" accent4="accent4" accent5="accent5" accent6="accent6" hlink="hlink" folHlink="folHlink"/>
  <p:sldLayoutIdLst>
    <p:sldLayoutId id="2147483787" r:id="rId1"/>
    <p:sldLayoutId id="2147483788" r:id="rId2"/>
  </p:sldLayoutIdLst>
  <p:hf hdr="0" ftr="0" dt="0"/>
  <p:txStyles>
    <p:titleStyle>
      <a:lvl1pPr marL="0" marR="0" indent="0" algn="l" defTabSz="914240" rtl="0" eaLnBrk="1" fontAlgn="auto" latinLnBrk="0" hangingPunct="1">
        <a:lnSpc>
          <a:spcPct val="85000"/>
        </a:lnSpc>
        <a:spcBef>
          <a:spcPct val="0"/>
        </a:spcBef>
        <a:spcAft>
          <a:spcPts val="0"/>
        </a:spcAft>
        <a:buClrTx/>
        <a:buSzTx/>
        <a:buFontTx/>
        <a:buNone/>
        <a:tabLst/>
        <a:defRPr sz="4400" b="1" kern="1200">
          <a:solidFill>
            <a:srgbClr val="7C868D"/>
          </a:solidFill>
          <a:latin typeface="Arial" panose="020B0604020202020204" pitchFamily="34" charset="0"/>
          <a:ea typeface="+mj-ea"/>
          <a:cs typeface="Arial" panose="020B0604020202020204" pitchFamily="34" charset="0"/>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3"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algn="ctr" defTabSz="914240" fontAlgn="base">
              <a:spcBef>
                <a:spcPct val="0"/>
              </a:spcBef>
              <a:spcAft>
                <a:spcPct val="0"/>
              </a:spcAft>
            </a:pPr>
            <a:endParaRPr lang="en-US" sz="2400">
              <a:solidFill>
                <a:srgbClr val="262626"/>
              </a:solidFill>
              <a:latin typeface="Times New Roman" pitchFamily="18" charset="0"/>
            </a:endParaRPr>
          </a:p>
        </p:txBody>
      </p:sp>
      <p:sp>
        <p:nvSpPr>
          <p:cNvPr id="1027" name="Rectangle 3"/>
          <p:cNvSpPr>
            <a:spLocks noGrp="1" noChangeArrowheads="1"/>
          </p:cNvSpPr>
          <p:nvPr>
            <p:ph type="body" idx="1"/>
          </p:nvPr>
        </p:nvSpPr>
        <p:spPr bwMode="auto">
          <a:xfrm>
            <a:off x="121446" y="821738"/>
            <a:ext cx="11950315" cy="597187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128587" y="5"/>
            <a:ext cx="9858561" cy="746975"/>
          </a:xfrm>
          <a:prstGeom prst="rect">
            <a:avLst/>
          </a:prstGeom>
        </p:spPr>
        <p:txBody>
          <a:bodyPr vert="horz" lIns="91424" tIns="91424" rIns="91424" bIns="45712" rtlCol="0" anchor="ctr">
            <a:noAutofit/>
          </a:bodyPr>
          <a:lstStyle/>
          <a:p>
            <a:r>
              <a:rPr lang="en-US" dirty="0"/>
              <a:t>Click to edit Master title style</a:t>
            </a:r>
          </a:p>
        </p:txBody>
      </p:sp>
      <p:sp>
        <p:nvSpPr>
          <p:cNvPr id="7" name="Slide Number Placeholder 2"/>
          <p:cNvSpPr>
            <a:spLocks noGrp="1"/>
          </p:cNvSpPr>
          <p:nvPr>
            <p:ph type="sldNum" sz="quarter" idx="4"/>
          </p:nvPr>
        </p:nvSpPr>
        <p:spPr bwMode="white">
          <a:xfrm>
            <a:off x="9980207" y="301659"/>
            <a:ext cx="483785"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pic>
        <p:nvPicPr>
          <p:cNvPr id="9" name="Picture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472470" y="114035"/>
            <a:ext cx="1613140" cy="538055"/>
          </a:xfrm>
          <a:prstGeom prst="rect">
            <a:avLst/>
          </a:prstGeom>
        </p:spPr>
      </p:pic>
    </p:spTree>
    <p:custDataLst>
      <p:tags r:id="rId15"/>
    </p:custDataLst>
    <p:extLst>
      <p:ext uri="{BB962C8B-B14F-4D97-AF65-F5344CB8AC3E}">
        <p14:creationId xmlns:p14="http://schemas.microsoft.com/office/powerpoint/2010/main" val="1023552254"/>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Lst>
  <p:hf hdr="0" ftr="0" dt="0"/>
  <p:txStyles>
    <p:titleStyle>
      <a:lvl1pPr algn="l" rtl="0" eaLnBrk="1" fontAlgn="base" hangingPunct="1">
        <a:lnSpc>
          <a:spcPct val="85000"/>
        </a:lnSpc>
        <a:spcBef>
          <a:spcPct val="0"/>
        </a:spcBef>
        <a:spcAft>
          <a:spcPct val="0"/>
        </a:spcAft>
        <a:defRPr sz="2800" b="0" cap="all" spc="300" baseline="0">
          <a:solidFill>
            <a:schemeClr val="bg1"/>
          </a:solidFill>
          <a:latin typeface="Salesforce Sans Thin" panose="020B02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ustDataLst>
      <p:tags r:id="rId4"/>
    </p:custDataLst>
    <p:extLst>
      <p:ext uri="{BB962C8B-B14F-4D97-AF65-F5344CB8AC3E}">
        <p14:creationId xmlns:p14="http://schemas.microsoft.com/office/powerpoint/2010/main" val="777674137"/>
      </p:ext>
    </p:extLst>
  </p:cSld>
  <p:clrMap bg1="lt1" tx1="dk1" bg2="lt2" tx2="dk2" accent1="accent1" accent2="accent2" accent3="accent3" accent4="accent4" accent5="accent5" accent6="accent6" hlink="hlink" folHlink="folHlink"/>
  <p:sldLayoutIdLst>
    <p:sldLayoutId id="2147483852" r:id="rId1"/>
    <p:sldLayoutId id="2147483853" r:id="rId2"/>
  </p:sldLayoutIdLst>
  <p:hf hdr="0" ftr="0" dt="0"/>
  <p:txStyles>
    <p:titleStyle>
      <a:lvl1pPr marL="0" marR="0" indent="0" algn="l" defTabSz="914240" rtl="0" eaLnBrk="1" fontAlgn="auto" latinLnBrk="0" hangingPunct="1">
        <a:lnSpc>
          <a:spcPct val="85000"/>
        </a:lnSpc>
        <a:spcBef>
          <a:spcPct val="0"/>
        </a:spcBef>
        <a:spcAft>
          <a:spcPts val="0"/>
        </a:spcAft>
        <a:buClrTx/>
        <a:buSzTx/>
        <a:buFontTx/>
        <a:buNone/>
        <a:tabLst/>
        <a:defRPr sz="4400" b="1" kern="1200">
          <a:solidFill>
            <a:srgbClr val="7C868D"/>
          </a:solidFill>
          <a:latin typeface="Arial" panose="020B0604020202020204" pitchFamily="34" charset="0"/>
          <a:ea typeface="+mj-ea"/>
          <a:cs typeface="Arial" panose="020B0604020202020204" pitchFamily="34" charset="0"/>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ustDataLst>
      <p:tags r:id="rId4"/>
    </p:custDataLst>
    <p:extLst>
      <p:ext uri="{BB962C8B-B14F-4D97-AF65-F5344CB8AC3E}">
        <p14:creationId xmlns:p14="http://schemas.microsoft.com/office/powerpoint/2010/main" val="3784172446"/>
      </p:ext>
    </p:extLst>
  </p:cSld>
  <p:clrMap bg1="lt1" tx1="dk1" bg2="lt2" tx2="dk2" accent1="accent1" accent2="accent2" accent3="accent3" accent4="accent4" accent5="accent5" accent6="accent6" hlink="hlink" folHlink="folHlink"/>
  <p:sldLayoutIdLst>
    <p:sldLayoutId id="2147483780" r:id="rId1"/>
    <p:sldLayoutId id="2147483781" r:id="rId2"/>
  </p:sldLayoutIdLst>
  <p:hf hdr="0" ftr="0" dt="0"/>
  <p:txStyles>
    <p:titleStyle>
      <a:lvl1pPr marL="0" marR="0" indent="0" algn="l" defTabSz="914240" rtl="0" eaLnBrk="1" fontAlgn="auto" latinLnBrk="0" hangingPunct="1">
        <a:lnSpc>
          <a:spcPct val="85000"/>
        </a:lnSpc>
        <a:spcBef>
          <a:spcPct val="0"/>
        </a:spcBef>
        <a:spcAft>
          <a:spcPts val="0"/>
        </a:spcAft>
        <a:buClrTx/>
        <a:buSzTx/>
        <a:buFontTx/>
        <a:buNone/>
        <a:tabLst/>
        <a:defRPr sz="4400" b="1" kern="1200">
          <a:solidFill>
            <a:srgbClr val="7C868D"/>
          </a:solidFill>
          <a:latin typeface="Arial" panose="020B0604020202020204" pitchFamily="34" charset="0"/>
          <a:ea typeface="+mj-ea"/>
          <a:cs typeface="Arial" panose="020B0604020202020204" pitchFamily="34" charset="0"/>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27" name="Rectangle 3"/>
          <p:cNvSpPr>
            <a:spLocks noGrp="1" noChangeArrowheads="1"/>
          </p:cNvSpPr>
          <p:nvPr>
            <p:ph type="body" idx="1"/>
          </p:nvPr>
        </p:nvSpPr>
        <p:spPr bwMode="auto">
          <a:xfrm>
            <a:off x="121445" y="821738"/>
            <a:ext cx="11950315" cy="597187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128587" y="3"/>
            <a:ext cx="9844355" cy="746975"/>
          </a:xfrm>
          <a:prstGeom prst="rect">
            <a:avLst/>
          </a:prstGeom>
        </p:spPr>
        <p:txBody>
          <a:bodyPr vert="horz" lIns="91424" tIns="91424" rIns="91424" bIns="45712" rtlCol="0" anchor="ctr">
            <a:noAutofit/>
          </a:bodyPr>
          <a:lstStyle/>
          <a:p>
            <a:r>
              <a:rPr lang="en-US" dirty="0"/>
              <a:t>Click to edit Master title style</a:t>
            </a:r>
          </a:p>
        </p:txBody>
      </p:sp>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472470" y="114035"/>
            <a:ext cx="1613140" cy="538055"/>
          </a:xfrm>
          <a:prstGeom prst="rect">
            <a:avLst/>
          </a:prstGeom>
        </p:spPr>
      </p:pic>
      <p:sp>
        <p:nvSpPr>
          <p:cNvPr id="11" name="Slide Number Placeholder 2"/>
          <p:cNvSpPr>
            <a:spLocks noGrp="1"/>
          </p:cNvSpPr>
          <p:nvPr>
            <p:ph type="sldNum" sz="quarter" idx="4"/>
          </p:nvPr>
        </p:nvSpPr>
        <p:spPr bwMode="white">
          <a:xfrm>
            <a:off x="9980207" y="301659"/>
            <a:ext cx="483785"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spTree>
    <p:custDataLst>
      <p:tags r:id="rId7"/>
    </p:custDataLst>
    <p:extLst>
      <p:ext uri="{BB962C8B-B14F-4D97-AF65-F5344CB8AC3E}">
        <p14:creationId xmlns:p14="http://schemas.microsoft.com/office/powerpoint/2010/main" val="269159293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743" r:id="rId3"/>
    <p:sldLayoutId id="2147483744" r:id="rId4"/>
    <p:sldLayoutId id="2147483745" r:id="rId5"/>
  </p:sldLayoutIdLst>
  <p:hf hdr="0" ftr="0" dt="0"/>
  <p:txStyles>
    <p:titleStyle>
      <a:lvl1pPr algn="l" rtl="0" eaLnBrk="1" fontAlgn="base" hangingPunct="1">
        <a:lnSpc>
          <a:spcPct val="85000"/>
        </a:lnSpc>
        <a:spcBef>
          <a:spcPct val="0"/>
        </a:spcBef>
        <a:spcAft>
          <a:spcPct val="0"/>
        </a:spcAft>
        <a:defRPr sz="2800" b="1" cap="all" spc="300" baseline="0">
          <a:solidFill>
            <a:schemeClr val="bg1"/>
          </a:solidFill>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8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3"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27" name="Rectangle 3"/>
          <p:cNvSpPr>
            <a:spLocks noGrp="1" noChangeArrowheads="1"/>
          </p:cNvSpPr>
          <p:nvPr>
            <p:ph type="body" idx="1"/>
          </p:nvPr>
        </p:nvSpPr>
        <p:spPr bwMode="auto">
          <a:xfrm>
            <a:off x="121446" y="821738"/>
            <a:ext cx="11950315" cy="597187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128587" y="5"/>
            <a:ext cx="9869992" cy="746975"/>
          </a:xfrm>
          <a:prstGeom prst="rect">
            <a:avLst/>
          </a:prstGeom>
        </p:spPr>
        <p:txBody>
          <a:bodyPr vert="horz" lIns="91424" tIns="91424" rIns="91424" bIns="45712" rtlCol="0" anchor="ctr">
            <a:noAutofit/>
          </a:bodyPr>
          <a:lstStyle/>
          <a:p>
            <a:r>
              <a:rPr lang="en-US" dirty="0"/>
              <a:t>Click to edit Master title style</a:t>
            </a:r>
          </a:p>
        </p:txBody>
      </p:sp>
      <p:sp>
        <p:nvSpPr>
          <p:cNvPr id="8" name="Slide Number Placeholder 2"/>
          <p:cNvSpPr>
            <a:spLocks noGrp="1"/>
          </p:cNvSpPr>
          <p:nvPr>
            <p:ph type="sldNum" sz="quarter" idx="4"/>
          </p:nvPr>
        </p:nvSpPr>
        <p:spPr bwMode="white">
          <a:xfrm>
            <a:off x="9980207" y="301659"/>
            <a:ext cx="483785"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pic>
        <p:nvPicPr>
          <p:cNvPr id="9" name="Picture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472470" y="114035"/>
            <a:ext cx="1613140" cy="538055"/>
          </a:xfrm>
          <a:prstGeom prst="rect">
            <a:avLst/>
          </a:prstGeom>
        </p:spPr>
      </p:pic>
    </p:spTree>
    <p:custDataLst>
      <p:tags r:id="rId18"/>
    </p:custDataLst>
    <p:extLst>
      <p:ext uri="{BB962C8B-B14F-4D97-AF65-F5344CB8AC3E}">
        <p14:creationId xmlns:p14="http://schemas.microsoft.com/office/powerpoint/2010/main" val="255105572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803" r:id="rId13"/>
    <p:sldLayoutId id="2147483804" r:id="rId14"/>
    <p:sldLayoutId id="2147483805" r:id="rId15"/>
    <p:sldLayoutId id="2147483806" r:id="rId16"/>
  </p:sldLayoutIdLst>
  <p:hf hdr="0" ftr="0" dt="0"/>
  <p:txStyles>
    <p:titleStyle>
      <a:lvl1pPr algn="l" rtl="0" eaLnBrk="1" fontAlgn="base" hangingPunct="1">
        <a:lnSpc>
          <a:spcPct val="85000"/>
        </a:lnSpc>
        <a:spcBef>
          <a:spcPct val="0"/>
        </a:spcBef>
        <a:spcAft>
          <a:spcPct val="0"/>
        </a:spcAft>
        <a:defRPr sz="2800" b="1" cap="all" spc="300" baseline="0">
          <a:solidFill>
            <a:schemeClr val="bg1"/>
          </a:solidFill>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4"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27" name="Rectangle 3"/>
          <p:cNvSpPr>
            <a:spLocks noGrp="1" noChangeArrowheads="1"/>
          </p:cNvSpPr>
          <p:nvPr>
            <p:ph type="body" idx="1"/>
          </p:nvPr>
        </p:nvSpPr>
        <p:spPr bwMode="auto">
          <a:xfrm>
            <a:off x="121448" y="862887"/>
            <a:ext cx="11948319" cy="5887959"/>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white">
          <a:xfrm>
            <a:off x="811849" y="5"/>
            <a:ext cx="9186729" cy="746975"/>
          </a:xfrm>
          <a:prstGeom prst="rect">
            <a:avLst/>
          </a:prstGeom>
        </p:spPr>
        <p:txBody>
          <a:bodyPr vert="horz" lIns="91424" tIns="91424" rIns="91424" bIns="45712" rtlCol="0" anchor="ctr">
            <a:noAutofit/>
          </a:bodyPr>
          <a:lstStyle/>
          <a:p>
            <a:r>
              <a:rPr lang="en-US" dirty="0"/>
              <a:t>Click to edit Master title style</a:t>
            </a:r>
          </a:p>
        </p:txBody>
      </p:sp>
      <p:sp>
        <p:nvSpPr>
          <p:cNvPr id="10" name="Slide Number Placeholder 2"/>
          <p:cNvSpPr>
            <a:spLocks noGrp="1"/>
          </p:cNvSpPr>
          <p:nvPr>
            <p:ph type="sldNum" sz="quarter" idx="4"/>
          </p:nvPr>
        </p:nvSpPr>
        <p:spPr bwMode="white">
          <a:xfrm>
            <a:off x="9980207" y="301659"/>
            <a:ext cx="483785"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pic>
        <p:nvPicPr>
          <p:cNvPr id="11" name="Picture 10"/>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472470" y="114035"/>
            <a:ext cx="1613140" cy="538055"/>
          </a:xfrm>
          <a:prstGeom prst="rect">
            <a:avLst/>
          </a:prstGeom>
        </p:spPr>
      </p:pic>
    </p:spTree>
    <p:custDataLst>
      <p:tags r:id="rId21"/>
    </p:custDataLst>
    <p:extLst>
      <p:ext uri="{BB962C8B-B14F-4D97-AF65-F5344CB8AC3E}">
        <p14:creationId xmlns:p14="http://schemas.microsoft.com/office/powerpoint/2010/main" val="192981372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89" r:id="rId3"/>
    <p:sldLayoutId id="2147483762" r:id="rId4"/>
    <p:sldLayoutId id="2147483763" r:id="rId5"/>
    <p:sldLayoutId id="2147483790" r:id="rId6"/>
    <p:sldLayoutId id="2147483764" r:id="rId7"/>
    <p:sldLayoutId id="2147483791" r:id="rId8"/>
    <p:sldLayoutId id="2147483765" r:id="rId9"/>
    <p:sldLayoutId id="2147483792" r:id="rId10"/>
    <p:sldLayoutId id="2147483793" r:id="rId11"/>
    <p:sldLayoutId id="2147483794" r:id="rId12"/>
    <p:sldLayoutId id="2147483795" r:id="rId13"/>
    <p:sldLayoutId id="2147483796" r:id="rId14"/>
    <p:sldLayoutId id="2147483797" r:id="rId15"/>
    <p:sldLayoutId id="2147483798" r:id="rId16"/>
    <p:sldLayoutId id="2147483801" r:id="rId17"/>
    <p:sldLayoutId id="2147483802" r:id="rId18"/>
    <p:sldLayoutId id="2147483807" r:id="rId19"/>
  </p:sldLayoutIdLst>
  <p:hf hdr="0" ftr="0" dt="0"/>
  <p:txStyles>
    <p:titleStyle>
      <a:lvl1pPr algn="l" rtl="0" eaLnBrk="1" fontAlgn="base" hangingPunct="1">
        <a:lnSpc>
          <a:spcPct val="80000"/>
        </a:lnSpc>
        <a:spcBef>
          <a:spcPct val="0"/>
        </a:spcBef>
        <a:spcAft>
          <a:spcPct val="0"/>
        </a:spcAft>
        <a:tabLst>
          <a:tab pos="1141214" algn="l"/>
        </a:tabLst>
        <a:defRPr sz="2800" b="1" cap="all" spc="300" baseline="0">
          <a:solidFill>
            <a:schemeClr val="bg1"/>
          </a:solidFill>
          <a:effectLst/>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3048" y="0"/>
            <a:ext cx="12188952"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27" name="Rectangle 3"/>
          <p:cNvSpPr>
            <a:spLocks noGrp="1" noChangeArrowheads="1"/>
          </p:cNvSpPr>
          <p:nvPr>
            <p:ph type="body" idx="1"/>
          </p:nvPr>
        </p:nvSpPr>
        <p:spPr bwMode="auto">
          <a:xfrm>
            <a:off x="121449" y="862887"/>
            <a:ext cx="11948319" cy="5887959"/>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white">
          <a:xfrm>
            <a:off x="153825" y="5"/>
            <a:ext cx="9844754" cy="746975"/>
          </a:xfrm>
          <a:prstGeom prst="rect">
            <a:avLst/>
          </a:prstGeom>
        </p:spPr>
        <p:txBody>
          <a:bodyPr vert="horz" lIns="91424" tIns="91424" rIns="91424" bIns="45712" rtlCol="0" anchor="ctr">
            <a:noAutofit/>
          </a:bodyPr>
          <a:lstStyle/>
          <a:p>
            <a:r>
              <a:rPr lang="en-US" dirty="0"/>
              <a:t>Click to edit Master title style</a:t>
            </a:r>
          </a:p>
        </p:txBody>
      </p:sp>
      <p:sp>
        <p:nvSpPr>
          <p:cNvPr id="10" name="Slide Number Placeholder 2"/>
          <p:cNvSpPr>
            <a:spLocks noGrp="1"/>
          </p:cNvSpPr>
          <p:nvPr>
            <p:ph type="sldNum" sz="quarter" idx="4"/>
          </p:nvPr>
        </p:nvSpPr>
        <p:spPr bwMode="white">
          <a:xfrm>
            <a:off x="9980207" y="301659"/>
            <a:ext cx="483785"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72470" y="114035"/>
            <a:ext cx="1613140" cy="538055"/>
          </a:xfrm>
          <a:prstGeom prst="rect">
            <a:avLst/>
          </a:prstGeom>
        </p:spPr>
      </p:pic>
    </p:spTree>
    <p:custDataLst>
      <p:tags r:id="rId4"/>
    </p:custDataLst>
    <p:extLst>
      <p:ext uri="{BB962C8B-B14F-4D97-AF65-F5344CB8AC3E}">
        <p14:creationId xmlns:p14="http://schemas.microsoft.com/office/powerpoint/2010/main" val="4010021811"/>
      </p:ext>
    </p:extLst>
  </p:cSld>
  <p:clrMap bg1="lt1" tx1="dk1" bg2="lt2" tx2="dk2" accent1="accent1" accent2="accent2" accent3="accent3" accent4="accent4" accent5="accent5" accent6="accent6" hlink="hlink" folHlink="folHlink"/>
  <p:sldLayoutIdLst>
    <p:sldLayoutId id="2147483767" r:id="rId1"/>
    <p:sldLayoutId id="2147483768" r:id="rId2"/>
  </p:sldLayoutIdLst>
  <p:hf hdr="0" ftr="0" dt="0"/>
  <p:txStyles>
    <p:titleStyle>
      <a:lvl1pPr algn="l" rtl="0" eaLnBrk="1" fontAlgn="base" hangingPunct="1">
        <a:lnSpc>
          <a:spcPct val="80000"/>
        </a:lnSpc>
        <a:spcBef>
          <a:spcPct val="0"/>
        </a:spcBef>
        <a:spcAft>
          <a:spcPct val="0"/>
        </a:spcAft>
        <a:tabLst>
          <a:tab pos="1141214" algn="l"/>
        </a:tabLst>
        <a:defRPr sz="2800" b="1" cap="all" spc="300" baseline="0">
          <a:solidFill>
            <a:schemeClr val="bg1"/>
          </a:solidFill>
          <a:effectLst/>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3"/>
    </p:custDataLst>
    <p:extLst>
      <p:ext uri="{BB962C8B-B14F-4D97-AF65-F5344CB8AC3E}">
        <p14:creationId xmlns:p14="http://schemas.microsoft.com/office/powerpoint/2010/main" val="813812084"/>
      </p:ext>
    </p:extLst>
  </p:cSld>
  <p:clrMap bg1="lt1" tx1="dk1" bg2="lt2" tx2="dk2" accent1="accent1" accent2="accent2" accent3="accent3" accent4="accent4" accent5="accent5" accent6="accent6" hlink="hlink" folHlink="folHlink"/>
  <p:sldLayoutIdLst>
    <p:sldLayoutId id="2147483770" r:id="rId1"/>
  </p:sldLayoutIdLst>
  <p:hf hdr="0" ftr="0" dt="0"/>
  <p:txStyles>
    <p:titleStyle>
      <a:lvl1pPr algn="ctr" defTabSz="914240" rtl="0" eaLnBrk="1" latinLnBrk="0" hangingPunct="1">
        <a:spcBef>
          <a:spcPct val="0"/>
        </a:spcBef>
        <a:buNone/>
        <a:defRPr sz="4400" kern="1200">
          <a:solidFill>
            <a:schemeClr val="tx1"/>
          </a:solidFill>
          <a:latin typeface="+mj-lt"/>
          <a:ea typeface="+mj-ea"/>
          <a:cs typeface="+mj-cs"/>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ustDataLst>
      <p:tags r:id="rId14"/>
    </p:custDataLst>
    <p:extLst>
      <p:ext uri="{BB962C8B-B14F-4D97-AF65-F5344CB8AC3E}">
        <p14:creationId xmlns:p14="http://schemas.microsoft.com/office/powerpoint/2010/main" val="113957087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hdr="0" ftr="0" dt="0"/>
  <p:txStyles>
    <p:titleStyle>
      <a:lvl1pPr marL="0" marR="0" indent="0" algn="l" defTabSz="914240" rtl="0" eaLnBrk="1" fontAlgn="auto" latinLnBrk="0" hangingPunct="1">
        <a:lnSpc>
          <a:spcPct val="85000"/>
        </a:lnSpc>
        <a:spcBef>
          <a:spcPct val="0"/>
        </a:spcBef>
        <a:spcAft>
          <a:spcPts val="0"/>
        </a:spcAft>
        <a:buClrTx/>
        <a:buSzTx/>
        <a:buFontTx/>
        <a:buNone/>
        <a:tabLst/>
        <a:defRPr sz="4400" b="1" kern="1200">
          <a:solidFill>
            <a:srgbClr val="7C868D"/>
          </a:solidFill>
          <a:latin typeface="Arial" panose="020B0604020202020204" pitchFamily="34" charset="0"/>
          <a:ea typeface="+mj-ea"/>
          <a:cs typeface="Arial" panose="020B0604020202020204" pitchFamily="34" charset="0"/>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4"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algn="ctr" defTabSz="914240" fontAlgn="base">
              <a:spcBef>
                <a:spcPct val="0"/>
              </a:spcBef>
              <a:spcAft>
                <a:spcPct val="0"/>
              </a:spcAft>
            </a:pPr>
            <a:endParaRPr lang="en-US" sz="2400">
              <a:solidFill>
                <a:srgbClr val="262626"/>
              </a:solidFill>
              <a:latin typeface="Times New Roman" pitchFamily="18" charset="0"/>
            </a:endParaRPr>
          </a:p>
        </p:txBody>
      </p:sp>
      <p:sp>
        <p:nvSpPr>
          <p:cNvPr id="1027" name="Rectangle 3"/>
          <p:cNvSpPr>
            <a:spLocks noGrp="1" noChangeArrowheads="1"/>
          </p:cNvSpPr>
          <p:nvPr>
            <p:ph type="body" idx="1"/>
          </p:nvPr>
        </p:nvSpPr>
        <p:spPr bwMode="auto">
          <a:xfrm>
            <a:off x="121448" y="862887"/>
            <a:ext cx="11948319" cy="5887959"/>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bwMode="white">
          <a:xfrm>
            <a:off x="798491" y="7"/>
            <a:ext cx="9200532" cy="746975"/>
          </a:xfrm>
          <a:prstGeom prst="rect">
            <a:avLst/>
          </a:prstGeom>
        </p:spPr>
        <p:txBody>
          <a:bodyPr vert="horz" lIns="91424" tIns="91424" rIns="91424" bIns="45712" rtlCol="0" anchor="ctr">
            <a:noAutofit/>
          </a:bodyPr>
          <a:lstStyle/>
          <a:p>
            <a:r>
              <a:rPr lang="en-US" dirty="0"/>
              <a:t>Click to edit Master title style</a:t>
            </a:r>
          </a:p>
        </p:txBody>
      </p:sp>
      <p:sp>
        <p:nvSpPr>
          <p:cNvPr id="10" name="Slide Number Placeholder 2"/>
          <p:cNvSpPr>
            <a:spLocks noGrp="1"/>
          </p:cNvSpPr>
          <p:nvPr>
            <p:ph type="sldNum" sz="quarter" idx="4"/>
          </p:nvPr>
        </p:nvSpPr>
        <p:spPr bwMode="white">
          <a:xfrm>
            <a:off x="9980207" y="301659"/>
            <a:ext cx="483785"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pic>
        <p:nvPicPr>
          <p:cNvPr id="11" name="Picture 10"/>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472470" y="114035"/>
            <a:ext cx="1613140" cy="538055"/>
          </a:xfrm>
          <a:prstGeom prst="rect">
            <a:avLst/>
          </a:prstGeom>
        </p:spPr>
      </p:pic>
    </p:spTree>
    <p:custDataLst>
      <p:tags r:id="rId17"/>
    </p:custDataLst>
    <p:extLst>
      <p:ext uri="{BB962C8B-B14F-4D97-AF65-F5344CB8AC3E}">
        <p14:creationId xmlns:p14="http://schemas.microsoft.com/office/powerpoint/2010/main" val="578259035"/>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Lst>
  <p:hf hdr="0" ftr="0" dt="0"/>
  <p:txStyles>
    <p:titleStyle>
      <a:lvl1pPr algn="l" rtl="0" eaLnBrk="1" fontAlgn="base" hangingPunct="1">
        <a:lnSpc>
          <a:spcPct val="80000"/>
        </a:lnSpc>
        <a:spcBef>
          <a:spcPct val="0"/>
        </a:spcBef>
        <a:spcAft>
          <a:spcPct val="0"/>
        </a:spcAft>
        <a:tabLst>
          <a:tab pos="1141214" algn="l"/>
        </a:tabLst>
        <a:defRPr sz="2800" b="0" cap="all" spc="300" baseline="0">
          <a:solidFill>
            <a:schemeClr val="bg1"/>
          </a:solidFill>
          <a:effectLst/>
          <a:latin typeface="Salesforce Sans Thin" panose="020B02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03.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0.xml"/><Relationship Id="rId7" Type="http://schemas.openxmlformats.org/officeDocument/2006/relationships/image" Target="../media/image29.png"/><Relationship Id="rId2" Type="http://schemas.openxmlformats.org/officeDocument/2006/relationships/slideLayout" Target="../slideLayouts/slideLayout15.xml"/><Relationship Id="rId1" Type="http://schemas.openxmlformats.org/officeDocument/2006/relationships/tags" Target="../tags/tag1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4.xml"/><Relationship Id="rId1" Type="http://schemas.openxmlformats.org/officeDocument/2006/relationships/tags" Target="../tags/tag203.xml"/><Relationship Id="rId5" Type="http://schemas.openxmlformats.org/officeDocument/2006/relationships/image" Target="../media/image134.png"/><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8" Type="http://schemas.openxmlformats.org/officeDocument/2006/relationships/hyperlink" Target="https://itunes.apple.com/us/app/salesforce-touch/id557044822?mt=8" TargetMode="External"/><Relationship Id="rId3" Type="http://schemas.openxmlformats.org/officeDocument/2006/relationships/notesSlide" Target="../notesSlides/notesSlide100.xml"/><Relationship Id="rId7" Type="http://schemas.openxmlformats.org/officeDocument/2006/relationships/image" Target="../media/image187.png"/><Relationship Id="rId2" Type="http://schemas.openxmlformats.org/officeDocument/2006/relationships/slideLayout" Target="../slideLayouts/slideLayout10.xml"/><Relationship Id="rId1" Type="http://schemas.openxmlformats.org/officeDocument/2006/relationships/tags" Target="../tags/tag204.xml"/><Relationship Id="rId6" Type="http://schemas.openxmlformats.org/officeDocument/2006/relationships/image" Target="../media/image186.png"/><Relationship Id="rId11" Type="http://schemas.openxmlformats.org/officeDocument/2006/relationships/image" Target="../media/image190.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4.jpeg"/><Relationship Id="rId9" Type="http://schemas.openxmlformats.org/officeDocument/2006/relationships/image" Target="../media/image188.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0.xml"/><Relationship Id="rId1" Type="http://schemas.openxmlformats.org/officeDocument/2006/relationships/tags" Target="../tags/tag205.xml"/><Relationship Id="rId4" Type="http://schemas.openxmlformats.org/officeDocument/2006/relationships/image" Target="../media/image191.tmp"/></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0.xml"/><Relationship Id="rId1" Type="http://schemas.openxmlformats.org/officeDocument/2006/relationships/tags" Target="../tags/tag206.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3.xml"/><Relationship Id="rId1" Type="http://schemas.openxmlformats.org/officeDocument/2006/relationships/slideLayout" Target="../slideLayouts/slideLayout42.xml"/><Relationship Id="rId4" Type="http://schemas.openxmlformats.org/officeDocument/2006/relationships/image" Target="../media/image193.png"/></Relationships>
</file>

<file path=ppt/slides/_rels/slide10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4.xml"/><Relationship Id="rId1" Type="http://schemas.openxmlformats.org/officeDocument/2006/relationships/slideLayout" Target="../slideLayouts/slideLayout44.xml"/></Relationships>
</file>

<file path=ppt/slides/_rels/slide10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05.xml"/><Relationship Id="rId1" Type="http://schemas.openxmlformats.org/officeDocument/2006/relationships/slideLayout" Target="../slideLayouts/slideLayout43.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s>
</file>

<file path=ppt/slides/_rels/slide107.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2" Type="http://schemas.openxmlformats.org/officeDocument/2006/relationships/notesSlide" Target="../notesSlides/notesSlide106.xml"/><Relationship Id="rId1" Type="http://schemas.openxmlformats.org/officeDocument/2006/relationships/slideLayout" Target="../slideLayouts/slideLayout43.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0.xml"/><Relationship Id="rId1" Type="http://schemas.openxmlformats.org/officeDocument/2006/relationships/tags" Target="../tags/tag20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9.xml"/><Relationship Id="rId1" Type="http://schemas.openxmlformats.org/officeDocument/2006/relationships/tags" Target="../tags/tag208.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notesSlide" Target="../notesSlides/notesSlide11.xml"/><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slideLayout" Target="../slideLayouts/slideLayout15.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113.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32.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xml"/><Relationship Id="rId1" Type="http://schemas.openxmlformats.org/officeDocument/2006/relationships/tags" Target="../tags/tag209.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6.xml"/><Relationship Id="rId1" Type="http://schemas.openxmlformats.org/officeDocument/2006/relationships/tags" Target="../tags/tag210.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7.xml"/><Relationship Id="rId1" Type="http://schemas.openxmlformats.org/officeDocument/2006/relationships/tags" Target="../tags/tag211.xml"/><Relationship Id="rId5" Type="http://schemas.openxmlformats.org/officeDocument/2006/relationships/image" Target="../media/image123.png"/><Relationship Id="rId4" Type="http://schemas.openxmlformats.org/officeDocument/2006/relationships/image" Target="../media/image122.png"/></Relationships>
</file>

<file path=ppt/slides/_rels/slide1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12.xml"/><Relationship Id="rId7" Type="http://schemas.openxmlformats.org/officeDocument/2006/relationships/diagramColors" Target="../diagrams/colors5.xml"/><Relationship Id="rId2" Type="http://schemas.openxmlformats.org/officeDocument/2006/relationships/slideLayout" Target="../slideLayouts/slideLayout15.xml"/><Relationship Id="rId1" Type="http://schemas.openxmlformats.org/officeDocument/2006/relationships/tags" Target="../tags/tag2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4.xml"/><Relationship Id="rId1" Type="http://schemas.openxmlformats.org/officeDocument/2006/relationships/tags" Target="../tags/tag213.xml"/><Relationship Id="rId4" Type="http://schemas.openxmlformats.org/officeDocument/2006/relationships/image" Target="../media/image82.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43.xml"/><Relationship Id="rId1" Type="http://schemas.openxmlformats.org/officeDocument/2006/relationships/tags" Target="../tags/tag214.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5.xml"/><Relationship Id="rId1" Type="http://schemas.openxmlformats.org/officeDocument/2006/relationships/tags" Target="../tags/tag215.xml"/><Relationship Id="rId4" Type="http://schemas.openxmlformats.org/officeDocument/2006/relationships/image" Target="../media/image217.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5.xml"/><Relationship Id="rId1" Type="http://schemas.openxmlformats.org/officeDocument/2006/relationships/tags" Target="../tags/tag216.xml"/><Relationship Id="rId5" Type="http://schemas.openxmlformats.org/officeDocument/2006/relationships/image" Target="../media/image219.png"/><Relationship Id="rId4" Type="http://schemas.openxmlformats.org/officeDocument/2006/relationships/image" Target="../media/image218.PNG"/></Relationships>
</file>

<file path=ppt/slides/_rels/slide118.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notesSlide" Target="../notesSlides/notesSlide117.xml"/><Relationship Id="rId7" Type="http://schemas.openxmlformats.org/officeDocument/2006/relationships/image" Target="../media/image223.png"/><Relationship Id="rId2" Type="http://schemas.openxmlformats.org/officeDocument/2006/relationships/slideLayout" Target="../slideLayouts/slideLayout10.xml"/><Relationship Id="rId1" Type="http://schemas.openxmlformats.org/officeDocument/2006/relationships/tags" Target="../tags/tag21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 Id="rId9" Type="http://schemas.openxmlformats.org/officeDocument/2006/relationships/image" Target="../media/image225.png"/></Relationships>
</file>

<file path=ppt/slides/_rels/slide11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notesSlide" Target="../notesSlides/notesSlide118.xml"/><Relationship Id="rId7" Type="http://schemas.openxmlformats.org/officeDocument/2006/relationships/image" Target="../media/image229.png"/><Relationship Id="rId2" Type="http://schemas.openxmlformats.org/officeDocument/2006/relationships/slideLayout" Target="../slideLayouts/slideLayout10.xml"/><Relationship Id="rId1" Type="http://schemas.openxmlformats.org/officeDocument/2006/relationships/tags" Target="../tags/tag218.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11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0.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notesSlide" Target="../notesSlides/notesSlide119.xml"/><Relationship Id="rId7" Type="http://schemas.openxmlformats.org/officeDocument/2006/relationships/image" Target="../media/image234.png"/><Relationship Id="rId12" Type="http://schemas.openxmlformats.org/officeDocument/2006/relationships/image" Target="../media/image239.png"/><Relationship Id="rId2" Type="http://schemas.openxmlformats.org/officeDocument/2006/relationships/slideLayout" Target="../slideLayouts/slideLayout10.xml"/><Relationship Id="rId1" Type="http://schemas.openxmlformats.org/officeDocument/2006/relationships/tags" Target="../tags/tag219.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0.xml"/><Relationship Id="rId1" Type="http://schemas.openxmlformats.org/officeDocument/2006/relationships/tags" Target="../tags/tag220.xml"/><Relationship Id="rId4" Type="http://schemas.openxmlformats.org/officeDocument/2006/relationships/image" Target="../media/image241.PNG"/></Relationships>
</file>

<file path=ppt/slides/_rels/slide12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notesSlide" Target="../notesSlides/notesSlide121.xml"/><Relationship Id="rId7" Type="http://schemas.openxmlformats.org/officeDocument/2006/relationships/image" Target="../media/image245.png"/><Relationship Id="rId2" Type="http://schemas.openxmlformats.org/officeDocument/2006/relationships/slideLayout" Target="../slideLayouts/slideLayout10.xml"/><Relationship Id="rId1" Type="http://schemas.openxmlformats.org/officeDocument/2006/relationships/tags" Target="../tags/tag221.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47.tmp"/></Relationships>
</file>

<file path=ppt/slides/_rels/slide123.xml.rels><?xml version="1.0" encoding="UTF-8" standalone="yes"?>
<Relationships xmlns="http://schemas.openxmlformats.org/package/2006/relationships"><Relationship Id="rId8" Type="http://schemas.openxmlformats.org/officeDocument/2006/relationships/image" Target="../media/image250.tmp"/><Relationship Id="rId3" Type="http://schemas.openxmlformats.org/officeDocument/2006/relationships/slideLayout" Target="../slideLayouts/slideLayout10.xml"/><Relationship Id="rId7" Type="http://schemas.openxmlformats.org/officeDocument/2006/relationships/image" Target="../media/image249.tmp"/><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248.tmp"/><Relationship Id="rId5" Type="http://schemas.openxmlformats.org/officeDocument/2006/relationships/image" Target="../media/image175.wmf"/><Relationship Id="rId4" Type="http://schemas.openxmlformats.org/officeDocument/2006/relationships/notesSlide" Target="../notesSlides/notesSlide122.xml"/><Relationship Id="rId9" Type="http://schemas.openxmlformats.org/officeDocument/2006/relationships/image" Target="../media/image251.tmp"/></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0.xml"/><Relationship Id="rId1" Type="http://schemas.openxmlformats.org/officeDocument/2006/relationships/tags" Target="../tags/tag22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5.xml"/><Relationship Id="rId1" Type="http://schemas.openxmlformats.org/officeDocument/2006/relationships/tags" Target="../tags/tag225.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7.xml"/><Relationship Id="rId1" Type="http://schemas.openxmlformats.org/officeDocument/2006/relationships/tags" Target="../tags/tag226.xml"/><Relationship Id="rId5" Type="http://schemas.openxmlformats.org/officeDocument/2006/relationships/image" Target="../media/image123.png"/><Relationship Id="rId4" Type="http://schemas.openxmlformats.org/officeDocument/2006/relationships/image" Target="../media/image122.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4.xml"/><Relationship Id="rId1" Type="http://schemas.openxmlformats.org/officeDocument/2006/relationships/tags" Target="../tags/tag227.xml"/><Relationship Id="rId4" Type="http://schemas.openxmlformats.org/officeDocument/2006/relationships/image" Target="../media/image146.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5.xml"/><Relationship Id="rId1" Type="http://schemas.openxmlformats.org/officeDocument/2006/relationships/tags" Target="../tags/tag228.xml"/></Relationships>
</file>

<file path=ppt/slides/_rels/slide129.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notesSlide" Target="../notesSlides/notesSlide128.xml"/><Relationship Id="rId7" Type="http://schemas.openxmlformats.org/officeDocument/2006/relationships/image" Target="../media/image255.tmp"/><Relationship Id="rId2" Type="http://schemas.openxmlformats.org/officeDocument/2006/relationships/slideLayout" Target="../slideLayouts/slideLayout10.xml"/><Relationship Id="rId1" Type="http://schemas.openxmlformats.org/officeDocument/2006/relationships/tags" Target="../tags/tag229.xml"/><Relationship Id="rId6" Type="http://schemas.openxmlformats.org/officeDocument/2006/relationships/image" Target="../media/image254.tmp"/><Relationship Id="rId5" Type="http://schemas.openxmlformats.org/officeDocument/2006/relationships/image" Target="../media/image253.tmp"/><Relationship Id="rId4" Type="http://schemas.openxmlformats.org/officeDocument/2006/relationships/image" Target="../media/image252.tmp"/></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notesSlide" Target="../notesSlides/notesSlide13.xml"/><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slideLayout" Target="../slideLayouts/slideLayout15.xml"/><Relationship Id="rId1" Type="http://schemas.openxmlformats.org/officeDocument/2006/relationships/tags" Target="../tags/tag11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0.xml"/><Relationship Id="rId1" Type="http://schemas.openxmlformats.org/officeDocument/2006/relationships/tags" Target="../tags/tag230.xml"/><Relationship Id="rId4" Type="http://schemas.openxmlformats.org/officeDocument/2006/relationships/image" Target="../media/image257.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7.xml"/><Relationship Id="rId1" Type="http://schemas.openxmlformats.org/officeDocument/2006/relationships/tags" Target="../tags/tag231.xml"/><Relationship Id="rId5" Type="http://schemas.openxmlformats.org/officeDocument/2006/relationships/image" Target="../media/image123.png"/><Relationship Id="rId4" Type="http://schemas.openxmlformats.org/officeDocument/2006/relationships/image" Target="../media/image122.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34.xml"/><Relationship Id="rId1" Type="http://schemas.openxmlformats.org/officeDocument/2006/relationships/tags" Target="../tags/tag232.xml"/><Relationship Id="rId6" Type="http://schemas.openxmlformats.org/officeDocument/2006/relationships/image" Target="../media/image167.png"/><Relationship Id="rId5" Type="http://schemas.openxmlformats.org/officeDocument/2006/relationships/image" Target="../media/image146.png"/><Relationship Id="rId4" Type="http://schemas.openxmlformats.org/officeDocument/2006/relationships/image" Target="../media/image258.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2.xml"/><Relationship Id="rId1" Type="http://schemas.openxmlformats.org/officeDocument/2006/relationships/tags" Target="../tags/tag233.xml"/><Relationship Id="rId4" Type="http://schemas.openxmlformats.org/officeDocument/2006/relationships/image" Target="../media/image259.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2.xml"/><Relationship Id="rId1" Type="http://schemas.openxmlformats.org/officeDocument/2006/relationships/tags" Target="../tags/tag234.xml"/><Relationship Id="rId5" Type="http://schemas.openxmlformats.org/officeDocument/2006/relationships/image" Target="../media/image261.tmp"/><Relationship Id="rId4" Type="http://schemas.openxmlformats.org/officeDocument/2006/relationships/image" Target="../media/image260.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75.wmf"/><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notesSlide" Target="../notesSlides/notesSlide134.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12.xml"/><Relationship Id="rId1" Type="http://schemas.openxmlformats.org/officeDocument/2006/relationships/tags" Target="../tags/tag238.xml"/><Relationship Id="rId4" Type="http://schemas.openxmlformats.org/officeDocument/2006/relationships/image" Target="../media/image264.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30.xml"/><Relationship Id="rId1" Type="http://schemas.openxmlformats.org/officeDocument/2006/relationships/tags" Target="../tags/tag239.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30.xml"/><Relationship Id="rId1" Type="http://schemas.openxmlformats.org/officeDocument/2006/relationships/tags" Target="../tags/tag240.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7.xml"/><Relationship Id="rId1" Type="http://schemas.openxmlformats.org/officeDocument/2006/relationships/tags" Target="../tags/tag241.xml"/><Relationship Id="rId5" Type="http://schemas.openxmlformats.org/officeDocument/2006/relationships/image" Target="../media/image123.png"/><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7.xml"/><Relationship Id="rId1" Type="http://schemas.openxmlformats.org/officeDocument/2006/relationships/tags" Target="../tags/tag116.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34.xml"/><Relationship Id="rId1" Type="http://schemas.openxmlformats.org/officeDocument/2006/relationships/tags" Target="../tags/tag242.xml"/><Relationship Id="rId4" Type="http://schemas.openxmlformats.org/officeDocument/2006/relationships/image" Target="../media/image265.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0.xml"/><Relationship Id="rId1" Type="http://schemas.openxmlformats.org/officeDocument/2006/relationships/tags" Target="../tags/tag243.xml"/><Relationship Id="rId4" Type="http://schemas.openxmlformats.org/officeDocument/2006/relationships/image" Target="../media/image266.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0.xml"/><Relationship Id="rId1" Type="http://schemas.openxmlformats.org/officeDocument/2006/relationships/tags" Target="../tags/tag244.xml"/><Relationship Id="rId4" Type="http://schemas.openxmlformats.org/officeDocument/2006/relationships/image" Target="../media/image267.tmp"/></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10.xml"/><Relationship Id="rId1" Type="http://schemas.openxmlformats.org/officeDocument/2006/relationships/tags" Target="../tags/tag245.xml"/><Relationship Id="rId5" Type="http://schemas.openxmlformats.org/officeDocument/2006/relationships/image" Target="../media/image269.PNG"/><Relationship Id="rId4" Type="http://schemas.openxmlformats.org/officeDocument/2006/relationships/image" Target="../media/image268.tmp"/></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30.xml"/><Relationship Id="rId1" Type="http://schemas.openxmlformats.org/officeDocument/2006/relationships/tags" Target="../tags/tag246.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34.xml"/><Relationship Id="rId1" Type="http://schemas.openxmlformats.org/officeDocument/2006/relationships/tags" Target="../tags/tag247.xml"/><Relationship Id="rId5" Type="http://schemas.openxmlformats.org/officeDocument/2006/relationships/image" Target="../media/image134.png"/><Relationship Id="rId4" Type="http://schemas.openxmlformats.org/officeDocument/2006/relationships/image" Target="../media/image124.png"/></Relationships>
</file>

<file path=ppt/slides/_rels/slide146.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notesSlide" Target="../notesSlides/notesSlide145.xml"/><Relationship Id="rId7" Type="http://schemas.openxmlformats.org/officeDocument/2006/relationships/image" Target="../media/image272.png"/><Relationship Id="rId2" Type="http://schemas.openxmlformats.org/officeDocument/2006/relationships/slideLayout" Target="../slideLayouts/slideLayout10.xml"/><Relationship Id="rId1" Type="http://schemas.openxmlformats.org/officeDocument/2006/relationships/tags" Target="../tags/tag248.xml"/><Relationship Id="rId6" Type="http://schemas.microsoft.com/office/2007/relationships/hdphoto" Target="../media/hdphoto5.wdp"/><Relationship Id="rId11" Type="http://schemas.openxmlformats.org/officeDocument/2006/relationships/image" Target="../media/image274.png"/><Relationship Id="rId5" Type="http://schemas.openxmlformats.org/officeDocument/2006/relationships/image" Target="../media/image271.png"/><Relationship Id="rId10" Type="http://schemas.openxmlformats.org/officeDocument/2006/relationships/image" Target="../media/image273.png"/><Relationship Id="rId4" Type="http://schemas.openxmlformats.org/officeDocument/2006/relationships/image" Target="../media/image270.png"/><Relationship Id="rId9" Type="http://schemas.openxmlformats.org/officeDocument/2006/relationships/image" Target="../media/image186.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9.xml"/><Relationship Id="rId1" Type="http://schemas.openxmlformats.org/officeDocument/2006/relationships/tags" Target="../tags/tag249.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9.xml"/><Relationship Id="rId1" Type="http://schemas.openxmlformats.org/officeDocument/2006/relationships/tags" Target="../tags/tag250.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4.xml"/><Relationship Id="rId1" Type="http://schemas.openxmlformats.org/officeDocument/2006/relationships/tags" Target="../tags/tag251.xml"/></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slideLayout" Target="../slideLayouts/slideLayout15.xml"/><Relationship Id="rId7" Type="http://schemas.openxmlformats.org/officeDocument/2006/relationships/image" Target="../media/image70.png"/><Relationship Id="rId12" Type="http://schemas.openxmlformats.org/officeDocument/2006/relationships/hyperlink" Target="http://www.aw-computing.com/" TargetMode="External"/><Relationship Id="rId2" Type="http://schemas.openxmlformats.org/officeDocument/2006/relationships/tags" Target="../tags/tag118.xml"/><Relationship Id="rId1" Type="http://schemas.openxmlformats.org/officeDocument/2006/relationships/tags" Target="../tags/tag117.xml"/><Relationship Id="rId6" Type="http://schemas.microsoft.com/office/2007/relationships/hdphoto" Target="../media/hdphoto3.wdp"/><Relationship Id="rId11" Type="http://schemas.openxmlformats.org/officeDocument/2006/relationships/image" Target="../media/image74.png"/><Relationship Id="rId5" Type="http://schemas.openxmlformats.org/officeDocument/2006/relationships/image" Target="../media/image69.jpeg"/><Relationship Id="rId10" Type="http://schemas.openxmlformats.org/officeDocument/2006/relationships/image" Target="../media/image73.png"/><Relationship Id="rId4" Type="http://schemas.openxmlformats.org/officeDocument/2006/relationships/notesSlide" Target="../notesSlides/notesSlide15.xml"/><Relationship Id="rId9" Type="http://schemas.openxmlformats.org/officeDocument/2006/relationships/image" Target="../media/image72.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6.xml"/><Relationship Id="rId1" Type="http://schemas.openxmlformats.org/officeDocument/2006/relationships/tags" Target="../tags/tag25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27.xml"/><Relationship Id="rId1" Type="http://schemas.openxmlformats.org/officeDocument/2006/relationships/tags" Target="../tags/tag253.xml"/><Relationship Id="rId5" Type="http://schemas.openxmlformats.org/officeDocument/2006/relationships/image" Target="../media/image123.png"/><Relationship Id="rId4" Type="http://schemas.openxmlformats.org/officeDocument/2006/relationships/image" Target="../media/image122.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34.xml"/><Relationship Id="rId1" Type="http://schemas.openxmlformats.org/officeDocument/2006/relationships/tags" Target="../tags/tag254.xml"/><Relationship Id="rId4" Type="http://schemas.openxmlformats.org/officeDocument/2006/relationships/image" Target="../media/image124.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15.xml"/><Relationship Id="rId1" Type="http://schemas.openxmlformats.org/officeDocument/2006/relationships/tags" Target="../tags/tag255.xml"/></Relationships>
</file>

<file path=ppt/slides/_rels/slide154.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notesSlide" Target="../notesSlides/notesSlide153.xml"/><Relationship Id="rId7" Type="http://schemas.openxmlformats.org/officeDocument/2006/relationships/image" Target="../media/image277.PNG"/><Relationship Id="rId2" Type="http://schemas.openxmlformats.org/officeDocument/2006/relationships/slideLayout" Target="../slideLayouts/slideLayout10.xml"/><Relationship Id="rId1" Type="http://schemas.openxmlformats.org/officeDocument/2006/relationships/tags" Target="../tags/tag256.xml"/><Relationship Id="rId6" Type="http://schemas.openxmlformats.org/officeDocument/2006/relationships/image" Target="../media/image276.png"/><Relationship Id="rId11" Type="http://schemas.openxmlformats.org/officeDocument/2006/relationships/image" Target="../media/image280.png"/><Relationship Id="rId5" Type="http://schemas.openxmlformats.org/officeDocument/2006/relationships/image" Target="../media/image275.png"/><Relationship Id="rId10" Type="http://schemas.openxmlformats.org/officeDocument/2006/relationships/image" Target="../media/image224.png"/><Relationship Id="rId4" Type="http://schemas.openxmlformats.org/officeDocument/2006/relationships/image" Target="../media/image221.png"/><Relationship Id="rId9" Type="http://schemas.openxmlformats.org/officeDocument/2006/relationships/image" Target="../media/image279.png"/></Relationships>
</file>

<file path=ppt/slides/_rels/slide155.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notesSlide" Target="../notesSlides/notesSlide154.xml"/><Relationship Id="rId7" Type="http://schemas.openxmlformats.org/officeDocument/2006/relationships/image" Target="../media/image281.PNG"/><Relationship Id="rId2" Type="http://schemas.openxmlformats.org/officeDocument/2006/relationships/slideLayout" Target="../slideLayouts/slideLayout11.xml"/><Relationship Id="rId1" Type="http://schemas.openxmlformats.org/officeDocument/2006/relationships/tags" Target="../tags/tag257.xml"/><Relationship Id="rId6" Type="http://schemas.openxmlformats.org/officeDocument/2006/relationships/image" Target="../media/image277.PNG"/><Relationship Id="rId11" Type="http://schemas.openxmlformats.org/officeDocument/2006/relationships/image" Target="../media/image224.png"/><Relationship Id="rId5" Type="http://schemas.openxmlformats.org/officeDocument/2006/relationships/image" Target="../media/image280.png"/><Relationship Id="rId10" Type="http://schemas.openxmlformats.org/officeDocument/2006/relationships/image" Target="../media/image279.png"/><Relationship Id="rId4" Type="http://schemas.openxmlformats.org/officeDocument/2006/relationships/image" Target="../media/image221.png"/><Relationship Id="rId9" Type="http://schemas.openxmlformats.org/officeDocument/2006/relationships/image" Target="../media/image278.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11.xml"/><Relationship Id="rId1" Type="http://schemas.openxmlformats.org/officeDocument/2006/relationships/tags" Target="../tags/tag258.xml"/><Relationship Id="rId5" Type="http://schemas.openxmlformats.org/officeDocument/2006/relationships/image" Target="../media/image283.PNG"/><Relationship Id="rId4" Type="http://schemas.openxmlformats.org/officeDocument/2006/relationships/image" Target="../media/image221.png"/></Relationships>
</file>

<file path=ppt/slides/_rels/slide157.xml.rels><?xml version="1.0" encoding="UTF-8" standalone="yes"?>
<Relationships xmlns="http://schemas.openxmlformats.org/package/2006/relationships"><Relationship Id="rId8" Type="http://schemas.openxmlformats.org/officeDocument/2006/relationships/image" Target="../media/image285.tmp"/><Relationship Id="rId3" Type="http://schemas.openxmlformats.org/officeDocument/2006/relationships/slideLayout" Target="../slideLayouts/slideLayout10.xml"/><Relationship Id="rId7" Type="http://schemas.openxmlformats.org/officeDocument/2006/relationships/image" Target="../media/image284.tmp"/><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image" Target="../media/image175.wmf"/><Relationship Id="rId5" Type="http://schemas.openxmlformats.org/officeDocument/2006/relationships/image" Target="../media/image221.png"/><Relationship Id="rId4" Type="http://schemas.openxmlformats.org/officeDocument/2006/relationships/notesSlide" Target="../notesSlides/notesSlide156.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image" Target="../media/image288.tmp"/><Relationship Id="rId2" Type="http://schemas.openxmlformats.org/officeDocument/2006/relationships/slideLayout" Target="../slideLayouts/slideLayout10.xml"/><Relationship Id="rId1" Type="http://schemas.openxmlformats.org/officeDocument/2006/relationships/tags" Target="../tags/tag261.xml"/><Relationship Id="rId6" Type="http://schemas.openxmlformats.org/officeDocument/2006/relationships/image" Target="../media/image287.tmp"/><Relationship Id="rId5" Type="http://schemas.openxmlformats.org/officeDocument/2006/relationships/image" Target="../media/image286.tmp"/><Relationship Id="rId4" Type="http://schemas.openxmlformats.org/officeDocument/2006/relationships/image" Target="../media/image221.png"/></Relationships>
</file>

<file path=ppt/slides/_rels/slide159.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notesSlide" Target="../notesSlides/notesSlide158.xml"/><Relationship Id="rId7" Type="http://schemas.openxmlformats.org/officeDocument/2006/relationships/image" Target="../media/image290.PNG"/><Relationship Id="rId2" Type="http://schemas.openxmlformats.org/officeDocument/2006/relationships/slideLayout" Target="../slideLayouts/slideLayout10.xml"/><Relationship Id="rId1" Type="http://schemas.openxmlformats.org/officeDocument/2006/relationships/tags" Target="../tags/tag262.xml"/><Relationship Id="rId6" Type="http://schemas.openxmlformats.org/officeDocument/2006/relationships/image" Target="../media/image289.PNG"/><Relationship Id="rId11" Type="http://schemas.openxmlformats.org/officeDocument/2006/relationships/image" Target="../media/image224.png"/><Relationship Id="rId5" Type="http://schemas.openxmlformats.org/officeDocument/2006/relationships/image" Target="../media/image277.PNG"/><Relationship Id="rId10" Type="http://schemas.openxmlformats.org/officeDocument/2006/relationships/image" Target="../media/image279.png"/><Relationship Id="rId4" Type="http://schemas.openxmlformats.org/officeDocument/2006/relationships/image" Target="../media/image221.png"/><Relationship Id="rId9" Type="http://schemas.openxmlformats.org/officeDocument/2006/relationships/image" Target="../media/image278.png"/></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6.xml"/><Relationship Id="rId7" Type="http://schemas.openxmlformats.org/officeDocument/2006/relationships/image" Target="../media/image79.png"/><Relationship Id="rId2" Type="http://schemas.openxmlformats.org/officeDocument/2006/relationships/slideLayout" Target="../slideLayouts/slideLayout15.xml"/><Relationship Id="rId1" Type="http://schemas.openxmlformats.org/officeDocument/2006/relationships/tags" Target="../tags/tag11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30.xml"/><Relationship Id="rId1" Type="http://schemas.openxmlformats.org/officeDocument/2006/relationships/tags" Target="../tags/tag263.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0.xml"/><Relationship Id="rId1" Type="http://schemas.openxmlformats.org/officeDocument/2006/relationships/tags" Target="../tags/tag264.xml"/><Relationship Id="rId6" Type="http://schemas.openxmlformats.org/officeDocument/2006/relationships/image" Target="../media/image292.PNG"/><Relationship Id="rId5" Type="http://schemas.openxmlformats.org/officeDocument/2006/relationships/image" Target="../media/image275.png"/><Relationship Id="rId4" Type="http://schemas.openxmlformats.org/officeDocument/2006/relationships/image" Target="../media/image221.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7.xml"/><Relationship Id="rId1" Type="http://schemas.openxmlformats.org/officeDocument/2006/relationships/tags" Target="../tags/tag265.xml"/><Relationship Id="rId5" Type="http://schemas.openxmlformats.org/officeDocument/2006/relationships/image" Target="../media/image123.png"/><Relationship Id="rId4" Type="http://schemas.openxmlformats.org/officeDocument/2006/relationships/image" Target="../media/image122.png"/></Relationships>
</file>

<file path=ppt/slides/_rels/slide1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162.xml"/><Relationship Id="rId7" Type="http://schemas.openxmlformats.org/officeDocument/2006/relationships/image" Target="../media/image78.png"/><Relationship Id="rId2" Type="http://schemas.openxmlformats.org/officeDocument/2006/relationships/slideLayout" Target="../slideLayouts/slideLayout34.xml"/><Relationship Id="rId1" Type="http://schemas.openxmlformats.org/officeDocument/2006/relationships/tags" Target="../tags/tag26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293.jpeg"/><Relationship Id="rId9" Type="http://schemas.openxmlformats.org/officeDocument/2006/relationships/image" Target="../media/image80.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34.xml"/><Relationship Id="rId1" Type="http://schemas.openxmlformats.org/officeDocument/2006/relationships/tags" Target="../tags/tag267.xml"/><Relationship Id="rId6" Type="http://schemas.microsoft.com/office/2007/relationships/hdphoto" Target="../media/hdphoto4.wdp"/><Relationship Id="rId5" Type="http://schemas.openxmlformats.org/officeDocument/2006/relationships/image" Target="../media/image174.png"/><Relationship Id="rId4" Type="http://schemas.openxmlformats.org/officeDocument/2006/relationships/image" Target="../media/image294.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5.xml"/><Relationship Id="rId1" Type="http://schemas.openxmlformats.org/officeDocument/2006/relationships/tags" Target="../tags/tag268.xml"/></Relationships>
</file>

<file path=ppt/slides/_rels/slide166.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notesSlide" Target="../notesSlides/notesSlide165.xml"/><Relationship Id="rId7" Type="http://schemas.openxmlformats.org/officeDocument/2006/relationships/image" Target="../media/image245.png"/><Relationship Id="rId2" Type="http://schemas.openxmlformats.org/officeDocument/2006/relationships/slideLayout" Target="../slideLayouts/slideLayout10.xml"/><Relationship Id="rId1" Type="http://schemas.openxmlformats.org/officeDocument/2006/relationships/tags" Target="../tags/tag269.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47.tmp"/></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10.xml"/><Relationship Id="rId1" Type="http://schemas.openxmlformats.org/officeDocument/2006/relationships/tags" Target="../tags/tag270.xml"/><Relationship Id="rId5" Type="http://schemas.openxmlformats.org/officeDocument/2006/relationships/image" Target="../media/image296.tmp"/><Relationship Id="rId4" Type="http://schemas.openxmlformats.org/officeDocument/2006/relationships/image" Target="../media/image295.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0.xml"/><Relationship Id="rId1" Type="http://schemas.openxmlformats.org/officeDocument/2006/relationships/tags" Target="../tags/tag271.xml"/><Relationship Id="rId5" Type="http://schemas.openxmlformats.org/officeDocument/2006/relationships/image" Target="../media/image298.PNG"/><Relationship Id="rId4" Type="http://schemas.openxmlformats.org/officeDocument/2006/relationships/image" Target="../media/image297.PNG"/></Relationships>
</file>

<file path=ppt/slides/_rels/slide169.xml.rels><?xml version="1.0" encoding="UTF-8" standalone="yes"?>
<Relationships xmlns="http://schemas.openxmlformats.org/package/2006/relationships"><Relationship Id="rId8" Type="http://schemas.openxmlformats.org/officeDocument/2006/relationships/image" Target="../media/image303.tmp"/><Relationship Id="rId3" Type="http://schemas.openxmlformats.org/officeDocument/2006/relationships/notesSlide" Target="../notesSlides/notesSlide168.xml"/><Relationship Id="rId7" Type="http://schemas.openxmlformats.org/officeDocument/2006/relationships/image" Target="../media/image302.tmp"/><Relationship Id="rId2" Type="http://schemas.openxmlformats.org/officeDocument/2006/relationships/slideLayout" Target="../slideLayouts/slideLayout10.xml"/><Relationship Id="rId1" Type="http://schemas.openxmlformats.org/officeDocument/2006/relationships/tags" Target="../tags/tag272.xml"/><Relationship Id="rId6" Type="http://schemas.openxmlformats.org/officeDocument/2006/relationships/image" Target="../media/image301.tmp"/><Relationship Id="rId5" Type="http://schemas.openxmlformats.org/officeDocument/2006/relationships/image" Target="../media/image300.tmp"/><Relationship Id="rId4" Type="http://schemas.openxmlformats.org/officeDocument/2006/relationships/image" Target="../media/image299.tmp"/><Relationship Id="rId9" Type="http://schemas.openxmlformats.org/officeDocument/2006/relationships/image" Target="../media/image304.tm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120.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10.xml"/><Relationship Id="rId1" Type="http://schemas.openxmlformats.org/officeDocument/2006/relationships/tags" Target="../tags/tag273.xml"/><Relationship Id="rId5" Type="http://schemas.openxmlformats.org/officeDocument/2006/relationships/image" Target="../media/image306.tmp"/><Relationship Id="rId4" Type="http://schemas.openxmlformats.org/officeDocument/2006/relationships/image" Target="../media/image305.tmp"/></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30.xml"/><Relationship Id="rId1" Type="http://schemas.openxmlformats.org/officeDocument/2006/relationships/tags" Target="../tags/tag274.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5.xml"/><Relationship Id="rId1" Type="http://schemas.openxmlformats.org/officeDocument/2006/relationships/tags" Target="../tags/tag275.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30.xml"/><Relationship Id="rId1" Type="http://schemas.openxmlformats.org/officeDocument/2006/relationships/tags" Target="../tags/tag276.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7.xml"/><Relationship Id="rId1" Type="http://schemas.openxmlformats.org/officeDocument/2006/relationships/tags" Target="../tags/tag277.xml"/><Relationship Id="rId5" Type="http://schemas.openxmlformats.org/officeDocument/2006/relationships/image" Target="../media/image123.png"/><Relationship Id="rId4" Type="http://schemas.openxmlformats.org/officeDocument/2006/relationships/image" Target="../media/image122.png"/></Relationships>
</file>

<file path=ppt/slides/_rels/slide17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174.xml"/><Relationship Id="rId7" Type="http://schemas.openxmlformats.org/officeDocument/2006/relationships/image" Target="../media/image78.png"/><Relationship Id="rId2" Type="http://schemas.openxmlformats.org/officeDocument/2006/relationships/slideLayout" Target="../slideLayouts/slideLayout34.xml"/><Relationship Id="rId1" Type="http://schemas.openxmlformats.org/officeDocument/2006/relationships/tags" Target="../tags/tag278.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293.jpeg"/><Relationship Id="rId9" Type="http://schemas.openxmlformats.org/officeDocument/2006/relationships/image" Target="../media/image80.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34.xml"/><Relationship Id="rId1" Type="http://schemas.openxmlformats.org/officeDocument/2006/relationships/tags" Target="../tags/tag279.xml"/><Relationship Id="rId6" Type="http://schemas.microsoft.com/office/2007/relationships/hdphoto" Target="../media/hdphoto4.wdp"/><Relationship Id="rId5" Type="http://schemas.openxmlformats.org/officeDocument/2006/relationships/image" Target="../media/image174.png"/><Relationship Id="rId4" Type="http://schemas.openxmlformats.org/officeDocument/2006/relationships/image" Target="../media/image294.jpe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15.xml"/><Relationship Id="rId1" Type="http://schemas.openxmlformats.org/officeDocument/2006/relationships/tags" Target="../tags/tag280.xml"/></Relationships>
</file>

<file path=ppt/slides/_rels/slide178.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2.tmp"/><Relationship Id="rId3" Type="http://schemas.openxmlformats.org/officeDocument/2006/relationships/notesSlide" Target="../notesSlides/notesSlide177.xml"/><Relationship Id="rId7" Type="http://schemas.openxmlformats.org/officeDocument/2006/relationships/image" Target="../media/image245.png"/><Relationship Id="rId12" Type="http://schemas.openxmlformats.org/officeDocument/2006/relationships/image" Target="../media/image311.tmp"/><Relationship Id="rId2" Type="http://schemas.openxmlformats.org/officeDocument/2006/relationships/slideLayout" Target="../slideLayouts/slideLayout10.xml"/><Relationship Id="rId1" Type="http://schemas.openxmlformats.org/officeDocument/2006/relationships/tags" Target="../tags/tag281.xml"/><Relationship Id="rId6" Type="http://schemas.openxmlformats.org/officeDocument/2006/relationships/image" Target="../media/image244.png"/><Relationship Id="rId11" Type="http://schemas.openxmlformats.org/officeDocument/2006/relationships/image" Target="../media/image247.tmp"/><Relationship Id="rId5" Type="http://schemas.openxmlformats.org/officeDocument/2006/relationships/image" Target="../media/image243.png"/><Relationship Id="rId10" Type="http://schemas.openxmlformats.org/officeDocument/2006/relationships/image" Target="../media/image310.png"/><Relationship Id="rId4" Type="http://schemas.openxmlformats.org/officeDocument/2006/relationships/image" Target="../media/image242.png"/><Relationship Id="rId9" Type="http://schemas.openxmlformats.org/officeDocument/2006/relationships/image" Target="../media/image309.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0.xml"/><Relationship Id="rId1" Type="http://schemas.openxmlformats.org/officeDocument/2006/relationships/tags" Target="../tags/tag282.xml"/><Relationship Id="rId5" Type="http://schemas.openxmlformats.org/officeDocument/2006/relationships/image" Target="../media/image314.png"/><Relationship Id="rId4" Type="http://schemas.openxmlformats.org/officeDocument/2006/relationships/image" Target="../media/image313.tmp"/></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121.xml"/><Relationship Id="rId5" Type="http://schemas.openxmlformats.org/officeDocument/2006/relationships/image" Target="../media/image83.png"/><Relationship Id="rId4" Type="http://schemas.openxmlformats.org/officeDocument/2006/relationships/image" Target="../media/image82.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79.xml"/><Relationship Id="rId7" Type="http://schemas.openxmlformats.org/officeDocument/2006/relationships/image" Target="../media/image318.png"/><Relationship Id="rId2" Type="http://schemas.openxmlformats.org/officeDocument/2006/relationships/slideLayout" Target="../slideLayouts/slideLayout10.xml"/><Relationship Id="rId1" Type="http://schemas.openxmlformats.org/officeDocument/2006/relationships/tags" Target="../tags/tag283.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13.xml"/><Relationship Id="rId1" Type="http://schemas.openxmlformats.org/officeDocument/2006/relationships/tags" Target="../tags/tag284.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2.xml"/><Relationship Id="rId1" Type="http://schemas.openxmlformats.org/officeDocument/2006/relationships/tags" Target="../tags/tag285.xml"/><Relationship Id="rId5" Type="http://schemas.openxmlformats.org/officeDocument/2006/relationships/image" Target="../media/image320.png"/><Relationship Id="rId4" Type="http://schemas.openxmlformats.org/officeDocument/2006/relationships/image" Target="../media/image319.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2.xml"/><Relationship Id="rId7" Type="http://schemas.openxmlformats.org/officeDocument/2006/relationships/image" Target="../media/image324.PNG"/><Relationship Id="rId2" Type="http://schemas.openxmlformats.org/officeDocument/2006/relationships/slideLayout" Target="../slideLayouts/slideLayout10.xml"/><Relationship Id="rId1" Type="http://schemas.openxmlformats.org/officeDocument/2006/relationships/tags" Target="../tags/tag286.xml"/><Relationship Id="rId6" Type="http://schemas.openxmlformats.org/officeDocument/2006/relationships/image" Target="../media/image323.tmp"/><Relationship Id="rId5" Type="http://schemas.openxmlformats.org/officeDocument/2006/relationships/image" Target="../media/image322.tmp"/><Relationship Id="rId4" Type="http://schemas.openxmlformats.org/officeDocument/2006/relationships/image" Target="../media/image321.tmp"/></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10.xml"/><Relationship Id="rId1" Type="http://schemas.openxmlformats.org/officeDocument/2006/relationships/tags" Target="../tags/tag287.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10.xml"/><Relationship Id="rId1" Type="http://schemas.openxmlformats.org/officeDocument/2006/relationships/tags" Target="../tags/tag288.xml"/><Relationship Id="rId4" Type="http://schemas.openxmlformats.org/officeDocument/2006/relationships/image" Target="../media/image325.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30.xml"/><Relationship Id="rId1" Type="http://schemas.openxmlformats.org/officeDocument/2006/relationships/tags" Target="../tags/tag290.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7.xml"/><Relationship Id="rId1" Type="http://schemas.openxmlformats.org/officeDocument/2006/relationships/tags" Target="../tags/tag291.xml"/><Relationship Id="rId5" Type="http://schemas.openxmlformats.org/officeDocument/2006/relationships/image" Target="../media/image123.png"/><Relationship Id="rId4" Type="http://schemas.openxmlformats.org/officeDocument/2006/relationships/image" Target="../media/image122.png"/></Relationships>
</file>

<file path=ppt/slides/_rels/slide18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187.xml"/><Relationship Id="rId7" Type="http://schemas.openxmlformats.org/officeDocument/2006/relationships/image" Target="../media/image78.png"/><Relationship Id="rId2" Type="http://schemas.openxmlformats.org/officeDocument/2006/relationships/slideLayout" Target="../slideLayouts/slideLayout34.xml"/><Relationship Id="rId1" Type="http://schemas.openxmlformats.org/officeDocument/2006/relationships/tags" Target="../tags/tag29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293.jpeg"/><Relationship Id="rId9" Type="http://schemas.openxmlformats.org/officeDocument/2006/relationships/image" Target="../media/image80.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34.xml"/><Relationship Id="rId1" Type="http://schemas.openxmlformats.org/officeDocument/2006/relationships/tags" Target="../tags/tag293.xml"/><Relationship Id="rId6" Type="http://schemas.microsoft.com/office/2007/relationships/hdphoto" Target="../media/hdphoto4.wdp"/><Relationship Id="rId5" Type="http://schemas.openxmlformats.org/officeDocument/2006/relationships/image" Target="../media/image174.png"/><Relationship Id="rId4" Type="http://schemas.openxmlformats.org/officeDocument/2006/relationships/image" Target="../media/image29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ags" Target="../tags/tag122.xml"/><Relationship Id="rId4" Type="http://schemas.openxmlformats.org/officeDocument/2006/relationships/hyperlink" Target="https://login.salesforce.com/" TargetMode="Externa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34.xml"/><Relationship Id="rId1" Type="http://schemas.openxmlformats.org/officeDocument/2006/relationships/tags" Target="../tags/tag294.xml"/></Relationships>
</file>

<file path=ppt/slides/_rels/slide191.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notesSlide" Target="../notesSlides/notesSlide190.xml"/><Relationship Id="rId7" Type="http://schemas.openxmlformats.org/officeDocument/2006/relationships/image" Target="../media/image328.png"/><Relationship Id="rId12" Type="http://schemas.openxmlformats.org/officeDocument/2006/relationships/image" Target="../media/image333.png"/><Relationship Id="rId2" Type="http://schemas.openxmlformats.org/officeDocument/2006/relationships/slideLayout" Target="../slideLayouts/slideLayout10.xml"/><Relationship Id="rId1" Type="http://schemas.openxmlformats.org/officeDocument/2006/relationships/tags" Target="../tags/tag295.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228.png"/><Relationship Id="rId10" Type="http://schemas.openxmlformats.org/officeDocument/2006/relationships/image" Target="../media/image331.png"/><Relationship Id="rId4" Type="http://schemas.openxmlformats.org/officeDocument/2006/relationships/image" Target="../media/image326.png"/><Relationship Id="rId9" Type="http://schemas.openxmlformats.org/officeDocument/2006/relationships/image" Target="../media/image330.png"/></Relationships>
</file>

<file path=ppt/slides/_rels/slide192.xml.rels><?xml version="1.0" encoding="UTF-8" standalone="yes"?>
<Relationships xmlns="http://schemas.openxmlformats.org/package/2006/relationships"><Relationship Id="rId8" Type="http://schemas.openxmlformats.org/officeDocument/2006/relationships/image" Target="../media/image338.png"/><Relationship Id="rId3" Type="http://schemas.openxmlformats.org/officeDocument/2006/relationships/notesSlide" Target="../notesSlides/notesSlide191.xml"/><Relationship Id="rId7" Type="http://schemas.openxmlformats.org/officeDocument/2006/relationships/image" Target="../media/image337.png"/><Relationship Id="rId2" Type="http://schemas.openxmlformats.org/officeDocument/2006/relationships/slideLayout" Target="../slideLayouts/slideLayout10.xml"/><Relationship Id="rId1" Type="http://schemas.openxmlformats.org/officeDocument/2006/relationships/tags" Target="../tags/tag296.xml"/><Relationship Id="rId6" Type="http://schemas.openxmlformats.org/officeDocument/2006/relationships/image" Target="../media/image336.png"/><Relationship Id="rId5" Type="http://schemas.openxmlformats.org/officeDocument/2006/relationships/image" Target="../media/image335.png"/><Relationship Id="rId10" Type="http://schemas.openxmlformats.org/officeDocument/2006/relationships/image" Target="../media/image340.png"/><Relationship Id="rId4" Type="http://schemas.openxmlformats.org/officeDocument/2006/relationships/image" Target="../media/image334.png"/><Relationship Id="rId9" Type="http://schemas.openxmlformats.org/officeDocument/2006/relationships/image" Target="../media/image339.png"/></Relationships>
</file>

<file path=ppt/slides/_rels/slide193.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notesSlide" Target="../notesSlides/notesSlide192.xml"/><Relationship Id="rId7" Type="http://schemas.openxmlformats.org/officeDocument/2006/relationships/image" Target="../media/image328.png"/><Relationship Id="rId12" Type="http://schemas.openxmlformats.org/officeDocument/2006/relationships/image" Target="../media/image333.png"/><Relationship Id="rId2" Type="http://schemas.openxmlformats.org/officeDocument/2006/relationships/slideLayout" Target="../slideLayouts/slideLayout18.xml"/><Relationship Id="rId1" Type="http://schemas.openxmlformats.org/officeDocument/2006/relationships/tags" Target="../tags/tag297.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228.png"/><Relationship Id="rId10" Type="http://schemas.openxmlformats.org/officeDocument/2006/relationships/image" Target="../media/image331.png"/><Relationship Id="rId4" Type="http://schemas.openxmlformats.org/officeDocument/2006/relationships/image" Target="../media/image326.png"/><Relationship Id="rId9" Type="http://schemas.openxmlformats.org/officeDocument/2006/relationships/image" Target="../media/image330.png"/></Relationships>
</file>

<file path=ppt/slides/_rels/slide194.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notesSlide" Target="../notesSlides/notesSlide193.xml"/><Relationship Id="rId7" Type="http://schemas.openxmlformats.org/officeDocument/2006/relationships/image" Target="../media/image328.png"/><Relationship Id="rId12" Type="http://schemas.openxmlformats.org/officeDocument/2006/relationships/image" Target="../media/image333.png"/><Relationship Id="rId2" Type="http://schemas.openxmlformats.org/officeDocument/2006/relationships/slideLayout" Target="../slideLayouts/slideLayout19.xml"/><Relationship Id="rId1" Type="http://schemas.openxmlformats.org/officeDocument/2006/relationships/tags" Target="../tags/tag298.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228.png"/><Relationship Id="rId10" Type="http://schemas.openxmlformats.org/officeDocument/2006/relationships/image" Target="../media/image331.png"/><Relationship Id="rId4" Type="http://schemas.openxmlformats.org/officeDocument/2006/relationships/image" Target="../media/image326.png"/><Relationship Id="rId9" Type="http://schemas.openxmlformats.org/officeDocument/2006/relationships/image" Target="../media/image330.png"/></Relationships>
</file>

<file path=ppt/slides/_rels/slide195.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notesSlide" Target="../notesSlides/notesSlide194.xml"/><Relationship Id="rId7" Type="http://schemas.openxmlformats.org/officeDocument/2006/relationships/image" Target="../media/image328.png"/><Relationship Id="rId12" Type="http://schemas.openxmlformats.org/officeDocument/2006/relationships/image" Target="../media/image333.png"/><Relationship Id="rId2" Type="http://schemas.openxmlformats.org/officeDocument/2006/relationships/slideLayout" Target="../slideLayouts/slideLayout18.xml"/><Relationship Id="rId1" Type="http://schemas.openxmlformats.org/officeDocument/2006/relationships/tags" Target="../tags/tag299.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228.png"/><Relationship Id="rId10" Type="http://schemas.openxmlformats.org/officeDocument/2006/relationships/image" Target="../media/image331.png"/><Relationship Id="rId4" Type="http://schemas.openxmlformats.org/officeDocument/2006/relationships/image" Target="../media/image326.png"/><Relationship Id="rId9" Type="http://schemas.openxmlformats.org/officeDocument/2006/relationships/image" Target="../media/image330.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30.xml"/><Relationship Id="rId1" Type="http://schemas.openxmlformats.org/officeDocument/2006/relationships/tags" Target="../tags/tag300.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15.xml"/><Relationship Id="rId1" Type="http://schemas.openxmlformats.org/officeDocument/2006/relationships/tags" Target="../tags/tag301.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30.xml"/><Relationship Id="rId1" Type="http://schemas.openxmlformats.org/officeDocument/2006/relationships/tags" Target="../tags/tag30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30.xml"/><Relationship Id="rId1" Type="http://schemas.openxmlformats.org/officeDocument/2006/relationships/tags" Target="../tags/tag30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0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123.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27.xml"/><Relationship Id="rId1" Type="http://schemas.openxmlformats.org/officeDocument/2006/relationships/tags" Target="../tags/tag304.xml"/><Relationship Id="rId5" Type="http://schemas.openxmlformats.org/officeDocument/2006/relationships/image" Target="../media/image123.png"/><Relationship Id="rId4" Type="http://schemas.openxmlformats.org/officeDocument/2006/relationships/image" Target="../media/image122.png"/></Relationships>
</file>

<file path=ppt/slides/_rels/slide20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200.xml"/><Relationship Id="rId7" Type="http://schemas.openxmlformats.org/officeDocument/2006/relationships/image" Target="../media/image78.png"/><Relationship Id="rId2" Type="http://schemas.openxmlformats.org/officeDocument/2006/relationships/slideLayout" Target="../slideLayouts/slideLayout34.xml"/><Relationship Id="rId1" Type="http://schemas.openxmlformats.org/officeDocument/2006/relationships/tags" Target="../tags/tag305.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293.jpeg"/><Relationship Id="rId9" Type="http://schemas.openxmlformats.org/officeDocument/2006/relationships/image" Target="../media/image80.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34.xml"/><Relationship Id="rId1" Type="http://schemas.openxmlformats.org/officeDocument/2006/relationships/tags" Target="../tags/tag306.xml"/><Relationship Id="rId6" Type="http://schemas.microsoft.com/office/2007/relationships/hdphoto" Target="../media/hdphoto4.wdp"/><Relationship Id="rId5" Type="http://schemas.openxmlformats.org/officeDocument/2006/relationships/image" Target="../media/image174.png"/><Relationship Id="rId4" Type="http://schemas.openxmlformats.org/officeDocument/2006/relationships/image" Target="../media/image294.jpe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10.xml"/><Relationship Id="rId1" Type="http://schemas.openxmlformats.org/officeDocument/2006/relationships/tags" Target="../tags/tag307.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10.xml"/><Relationship Id="rId1" Type="http://schemas.openxmlformats.org/officeDocument/2006/relationships/tags" Target="../tags/tag308.xml"/></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341.tmp"/><Relationship Id="rId5" Type="http://schemas.openxmlformats.org/officeDocument/2006/relationships/image" Target="../media/image175.wmf"/><Relationship Id="rId4" Type="http://schemas.openxmlformats.org/officeDocument/2006/relationships/notesSlide" Target="../notesSlides/notesSlide204.xml"/></Relationships>
</file>

<file path=ppt/slides/_rels/slide206.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344.png"/><Relationship Id="rId3" Type="http://schemas.openxmlformats.org/officeDocument/2006/relationships/notesSlide" Target="../notesSlides/notesSlide205.xml"/><Relationship Id="rId7" Type="http://schemas.openxmlformats.org/officeDocument/2006/relationships/diagramColors" Target="../diagrams/colors6.xml"/><Relationship Id="rId12" Type="http://schemas.openxmlformats.org/officeDocument/2006/relationships/image" Target="../media/image343.png"/><Relationship Id="rId2" Type="http://schemas.openxmlformats.org/officeDocument/2006/relationships/slideLayout" Target="../slideLayouts/slideLayout10.xml"/><Relationship Id="rId1" Type="http://schemas.openxmlformats.org/officeDocument/2006/relationships/tags" Target="../tags/tag311.xml"/><Relationship Id="rId6" Type="http://schemas.openxmlformats.org/officeDocument/2006/relationships/diagramQuickStyle" Target="../diagrams/quickStyle6.xml"/><Relationship Id="rId11" Type="http://schemas.openxmlformats.org/officeDocument/2006/relationships/image" Target="../media/image328.png"/><Relationship Id="rId5" Type="http://schemas.openxmlformats.org/officeDocument/2006/relationships/diagramLayout" Target="../diagrams/layout6.xml"/><Relationship Id="rId15" Type="http://schemas.openxmlformats.org/officeDocument/2006/relationships/image" Target="../media/image346.png"/><Relationship Id="rId10" Type="http://schemas.openxmlformats.org/officeDocument/2006/relationships/image" Target="../media/image342.png"/><Relationship Id="rId4" Type="http://schemas.openxmlformats.org/officeDocument/2006/relationships/diagramData" Target="../diagrams/data6.xml"/><Relationship Id="rId9" Type="http://schemas.openxmlformats.org/officeDocument/2006/relationships/image" Target="../media/image331.png"/><Relationship Id="rId14" Type="http://schemas.openxmlformats.org/officeDocument/2006/relationships/image" Target="../media/image345.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12.xml"/><Relationship Id="rId1" Type="http://schemas.openxmlformats.org/officeDocument/2006/relationships/tags" Target="../tags/tag312.xml"/><Relationship Id="rId4" Type="http://schemas.openxmlformats.org/officeDocument/2006/relationships/image" Target="../media/image347.tmp"/></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30.xml"/><Relationship Id="rId1" Type="http://schemas.openxmlformats.org/officeDocument/2006/relationships/tags" Target="../tags/tag314.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30.xml"/><Relationship Id="rId1" Type="http://schemas.openxmlformats.org/officeDocument/2006/relationships/tags" Target="../tags/tag31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9.xml"/><Relationship Id="rId1" Type="http://schemas.openxmlformats.org/officeDocument/2006/relationships/tags" Target="../tags/tag124.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34.xml"/><Relationship Id="rId1" Type="http://schemas.openxmlformats.org/officeDocument/2006/relationships/tags" Target="../tags/tag316.xml"/><Relationship Id="rId6" Type="http://schemas.microsoft.com/office/2007/relationships/hdphoto" Target="../media/hdphoto4.wdp"/><Relationship Id="rId5" Type="http://schemas.openxmlformats.org/officeDocument/2006/relationships/image" Target="../media/image174.png"/><Relationship Id="rId4" Type="http://schemas.openxmlformats.org/officeDocument/2006/relationships/image" Target="../media/image294.jpe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10.xml"/><Relationship Id="rId7" Type="http://schemas.openxmlformats.org/officeDocument/2006/relationships/image" Target="../media/image351.png"/><Relationship Id="rId2" Type="http://schemas.openxmlformats.org/officeDocument/2006/relationships/slideLayout" Target="../slideLayouts/slideLayout10.xml"/><Relationship Id="rId1" Type="http://schemas.openxmlformats.org/officeDocument/2006/relationships/tags" Target="../tags/tag31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10.xml"/><Relationship Id="rId1" Type="http://schemas.openxmlformats.org/officeDocument/2006/relationships/tags" Target="../tags/tag318.xml"/><Relationship Id="rId4" Type="http://schemas.openxmlformats.org/officeDocument/2006/relationships/image" Target="../media/image352.png"/></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20.xml"/><Relationship Id="rId1" Type="http://schemas.openxmlformats.org/officeDocument/2006/relationships/tags" Target="../tags/tag319.xml"/><Relationship Id="rId5" Type="http://schemas.openxmlformats.org/officeDocument/2006/relationships/image" Target="../media/image175.wmf"/><Relationship Id="rId4" Type="http://schemas.openxmlformats.org/officeDocument/2006/relationships/notesSlide" Target="../notesSlides/notesSlide212.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30.xml"/><Relationship Id="rId1" Type="http://schemas.openxmlformats.org/officeDocument/2006/relationships/tags" Target="../tags/tag321.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10.xml"/><Relationship Id="rId1" Type="http://schemas.openxmlformats.org/officeDocument/2006/relationships/tags" Target="../tags/tag322.xml"/><Relationship Id="rId5" Type="http://schemas.openxmlformats.org/officeDocument/2006/relationships/image" Target="../media/image354.tmp"/><Relationship Id="rId4" Type="http://schemas.openxmlformats.org/officeDocument/2006/relationships/image" Target="../media/image353.tmp"/></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30.xml"/><Relationship Id="rId1" Type="http://schemas.openxmlformats.org/officeDocument/2006/relationships/tags" Target="../tags/tag323.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15.xml"/><Relationship Id="rId1" Type="http://schemas.openxmlformats.org/officeDocument/2006/relationships/tags" Target="../tags/tag324.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27.xml"/><Relationship Id="rId1" Type="http://schemas.openxmlformats.org/officeDocument/2006/relationships/tags" Target="../tags/tag325.xml"/><Relationship Id="rId5" Type="http://schemas.openxmlformats.org/officeDocument/2006/relationships/image" Target="../media/image123.png"/><Relationship Id="rId4" Type="http://schemas.openxmlformats.org/officeDocument/2006/relationships/image" Target="../media/image122.png"/></Relationships>
</file>

<file path=ppt/slides/_rels/slide2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218.xml"/><Relationship Id="rId7" Type="http://schemas.openxmlformats.org/officeDocument/2006/relationships/image" Target="../media/image78.png"/><Relationship Id="rId2" Type="http://schemas.openxmlformats.org/officeDocument/2006/relationships/slideLayout" Target="../slideLayouts/slideLayout34.xml"/><Relationship Id="rId1" Type="http://schemas.openxmlformats.org/officeDocument/2006/relationships/tags" Target="../tags/tag32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293.jpeg"/><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125.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15.xml"/><Relationship Id="rId1" Type="http://schemas.openxmlformats.org/officeDocument/2006/relationships/tags" Target="../tags/tag327.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10.xml"/><Relationship Id="rId1" Type="http://schemas.openxmlformats.org/officeDocument/2006/relationships/tags" Target="../tags/tag328.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0.xml"/><Relationship Id="rId1" Type="http://schemas.openxmlformats.org/officeDocument/2006/relationships/tags" Target="../tags/tag329.xml"/><Relationship Id="rId5" Type="http://schemas.openxmlformats.org/officeDocument/2006/relationships/image" Target="../media/image356.tmp"/><Relationship Id="rId4" Type="http://schemas.openxmlformats.org/officeDocument/2006/relationships/image" Target="../media/image355.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30.xml"/><Relationship Id="rId1" Type="http://schemas.openxmlformats.org/officeDocument/2006/relationships/tags" Target="../tags/tag330.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15.xml"/><Relationship Id="rId1" Type="http://schemas.openxmlformats.org/officeDocument/2006/relationships/tags" Target="../tags/tag331.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29.xml"/><Relationship Id="rId1" Type="http://schemas.openxmlformats.org/officeDocument/2006/relationships/tags" Target="../tags/tag33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9.xml"/><Relationship Id="rId1" Type="http://schemas.openxmlformats.org/officeDocument/2006/relationships/tags" Target="../tags/tag333.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4.xml"/><Relationship Id="rId1" Type="http://schemas.openxmlformats.org/officeDocument/2006/relationships/tags" Target="../tags/tag334.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26.xml"/><Relationship Id="rId1" Type="http://schemas.openxmlformats.org/officeDocument/2006/relationships/tags" Target="../tags/tag335.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27.xml"/><Relationship Id="rId1" Type="http://schemas.openxmlformats.org/officeDocument/2006/relationships/tags" Target="../tags/tag336.xml"/><Relationship Id="rId5" Type="http://schemas.openxmlformats.org/officeDocument/2006/relationships/image" Target="../media/image123.png"/><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26.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34.xml"/><Relationship Id="rId1" Type="http://schemas.openxmlformats.org/officeDocument/2006/relationships/tags" Target="../tags/tag337.xml"/><Relationship Id="rId4" Type="http://schemas.openxmlformats.org/officeDocument/2006/relationships/image" Target="../media/image357.jpe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0.xml"/><Relationship Id="rId1" Type="http://schemas.openxmlformats.org/officeDocument/2006/relationships/tags" Target="../tags/tag338.xml"/><Relationship Id="rId4" Type="http://schemas.openxmlformats.org/officeDocument/2006/relationships/image" Target="../media/image358.tmp"/></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10.xml"/><Relationship Id="rId1" Type="http://schemas.openxmlformats.org/officeDocument/2006/relationships/tags" Target="../tags/tag339.xml"/><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59.PN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10.xml"/><Relationship Id="rId1" Type="http://schemas.openxmlformats.org/officeDocument/2006/relationships/tags" Target="../tags/tag340.xml"/><Relationship Id="rId5" Type="http://schemas.openxmlformats.org/officeDocument/2006/relationships/image" Target="../media/image363.tmp"/><Relationship Id="rId4" Type="http://schemas.openxmlformats.org/officeDocument/2006/relationships/image" Target="../media/image362.PN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10.xml"/><Relationship Id="rId1" Type="http://schemas.openxmlformats.org/officeDocument/2006/relationships/tags" Target="../tags/tag341.xml"/><Relationship Id="rId5" Type="http://schemas.openxmlformats.org/officeDocument/2006/relationships/image" Target="../media/image365.PNG"/><Relationship Id="rId4" Type="http://schemas.openxmlformats.org/officeDocument/2006/relationships/image" Target="../media/image364.PN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30.xml"/><Relationship Id="rId1" Type="http://schemas.openxmlformats.org/officeDocument/2006/relationships/tags" Target="../tags/tag342.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27.xml"/><Relationship Id="rId1" Type="http://schemas.openxmlformats.org/officeDocument/2006/relationships/tags" Target="../tags/tag343.xml"/><Relationship Id="rId5" Type="http://schemas.openxmlformats.org/officeDocument/2006/relationships/image" Target="../media/image123.png"/><Relationship Id="rId4" Type="http://schemas.openxmlformats.org/officeDocument/2006/relationships/image" Target="../media/image122.pn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34.xml"/><Relationship Id="rId1" Type="http://schemas.openxmlformats.org/officeDocument/2006/relationships/tags" Target="../tags/tag344.xml"/><Relationship Id="rId4" Type="http://schemas.openxmlformats.org/officeDocument/2006/relationships/image" Target="../media/image83.pn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0.xml"/><Relationship Id="rId1" Type="http://schemas.openxmlformats.org/officeDocument/2006/relationships/tags" Target="../tags/tag345.xml"/><Relationship Id="rId4" Type="http://schemas.openxmlformats.org/officeDocument/2006/relationships/image" Target="../media/image366.PN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12.xml"/><Relationship Id="rId1" Type="http://schemas.openxmlformats.org/officeDocument/2006/relationships/tags" Target="../tags/tag346.xml"/><Relationship Id="rId6" Type="http://schemas.openxmlformats.org/officeDocument/2006/relationships/image" Target="../media/image369.tmp"/><Relationship Id="rId5" Type="http://schemas.openxmlformats.org/officeDocument/2006/relationships/image" Target="../media/image368.tmp"/><Relationship Id="rId4" Type="http://schemas.openxmlformats.org/officeDocument/2006/relationships/image" Target="../media/image367.tmp"/></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6.xml"/><Relationship Id="rId1" Type="http://schemas.openxmlformats.org/officeDocument/2006/relationships/tags" Target="../tags/tag127.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10.xml"/><Relationship Id="rId1" Type="http://schemas.openxmlformats.org/officeDocument/2006/relationships/tags" Target="../tags/tag347.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30.xml"/><Relationship Id="rId1" Type="http://schemas.openxmlformats.org/officeDocument/2006/relationships/tags" Target="../tags/tag348.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27.xml"/><Relationship Id="rId1" Type="http://schemas.openxmlformats.org/officeDocument/2006/relationships/tags" Target="../tags/tag349.xml"/><Relationship Id="rId5" Type="http://schemas.openxmlformats.org/officeDocument/2006/relationships/image" Target="../media/image123.png"/><Relationship Id="rId4" Type="http://schemas.openxmlformats.org/officeDocument/2006/relationships/image" Target="../media/image122.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34.xml"/><Relationship Id="rId1" Type="http://schemas.openxmlformats.org/officeDocument/2006/relationships/tags" Target="../tags/tag350.xml"/><Relationship Id="rId5" Type="http://schemas.openxmlformats.org/officeDocument/2006/relationships/image" Target="../media/image146.png"/><Relationship Id="rId4" Type="http://schemas.openxmlformats.org/officeDocument/2006/relationships/image" Target="../media/image357.jpe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12.xml"/><Relationship Id="rId1" Type="http://schemas.openxmlformats.org/officeDocument/2006/relationships/tags" Target="../tags/tag351.xml"/><Relationship Id="rId5" Type="http://schemas.openxmlformats.org/officeDocument/2006/relationships/image" Target="../media/image371.PNG"/><Relationship Id="rId4" Type="http://schemas.openxmlformats.org/officeDocument/2006/relationships/image" Target="../media/image370.tmp"/></Relationships>
</file>

<file path=ppt/slides/_rels/slide24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10.xml"/><Relationship Id="rId1" Type="http://schemas.openxmlformats.org/officeDocument/2006/relationships/tags" Target="../tags/tag352.xml"/><Relationship Id="rId5" Type="http://schemas.openxmlformats.org/officeDocument/2006/relationships/image" Target="../media/image374.tmp"/><Relationship Id="rId4" Type="http://schemas.openxmlformats.org/officeDocument/2006/relationships/image" Target="../media/image373.tmp"/></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10.xml"/><Relationship Id="rId1" Type="http://schemas.openxmlformats.org/officeDocument/2006/relationships/tags" Target="../tags/tag353.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30.xml"/><Relationship Id="rId1" Type="http://schemas.openxmlformats.org/officeDocument/2006/relationships/tags" Target="../tags/tag354.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30.xml"/><Relationship Id="rId1" Type="http://schemas.openxmlformats.org/officeDocument/2006/relationships/tags" Target="../tags/tag35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7.xml"/><Relationship Id="rId1" Type="http://schemas.openxmlformats.org/officeDocument/2006/relationships/tags" Target="../tags/tag128.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34.xml"/><Relationship Id="rId1" Type="http://schemas.openxmlformats.org/officeDocument/2006/relationships/tags" Target="../tags/tag356.xml"/><Relationship Id="rId5" Type="http://schemas.openxmlformats.org/officeDocument/2006/relationships/image" Target="../media/image167.png"/><Relationship Id="rId4" Type="http://schemas.openxmlformats.org/officeDocument/2006/relationships/image" Target="../media/image83.pn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10.xml"/><Relationship Id="rId1" Type="http://schemas.openxmlformats.org/officeDocument/2006/relationships/tags" Target="../tags/tag357.xml"/><Relationship Id="rId5" Type="http://schemas.openxmlformats.org/officeDocument/2006/relationships/image" Target="../media/image376.PNG"/><Relationship Id="rId4" Type="http://schemas.openxmlformats.org/officeDocument/2006/relationships/image" Target="../media/image375.png"/></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12.xml"/><Relationship Id="rId1" Type="http://schemas.openxmlformats.org/officeDocument/2006/relationships/tags" Target="../tags/tag358.xml"/><Relationship Id="rId4" Type="http://schemas.openxmlformats.org/officeDocument/2006/relationships/image" Target="../media/image377.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10.xml"/><Relationship Id="rId1" Type="http://schemas.openxmlformats.org/officeDocument/2006/relationships/tags" Target="../tags/tag359.xml"/><Relationship Id="rId5" Type="http://schemas.openxmlformats.org/officeDocument/2006/relationships/image" Target="../media/image379.tmp"/><Relationship Id="rId4" Type="http://schemas.openxmlformats.org/officeDocument/2006/relationships/image" Target="../media/image378.tmp"/></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30.xml"/><Relationship Id="rId1" Type="http://schemas.openxmlformats.org/officeDocument/2006/relationships/tags" Target="../tags/tag360.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30.xml"/><Relationship Id="rId1" Type="http://schemas.openxmlformats.org/officeDocument/2006/relationships/tags" Target="../tags/tag361.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27.xml"/><Relationship Id="rId1" Type="http://schemas.openxmlformats.org/officeDocument/2006/relationships/tags" Target="../tags/tag362.xml"/><Relationship Id="rId5" Type="http://schemas.openxmlformats.org/officeDocument/2006/relationships/image" Target="../media/image123.png"/><Relationship Id="rId4" Type="http://schemas.openxmlformats.org/officeDocument/2006/relationships/image" Target="../media/image122.png"/></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34.xml"/><Relationship Id="rId1" Type="http://schemas.openxmlformats.org/officeDocument/2006/relationships/tags" Target="../tags/tag363.xml"/><Relationship Id="rId4" Type="http://schemas.openxmlformats.org/officeDocument/2006/relationships/image" Target="../media/image146.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10.xml"/><Relationship Id="rId1" Type="http://schemas.openxmlformats.org/officeDocument/2006/relationships/tags" Target="../tags/tag364.xml"/><Relationship Id="rId5" Type="http://schemas.openxmlformats.org/officeDocument/2006/relationships/image" Target="../media/image384.tmp"/><Relationship Id="rId4" Type="http://schemas.openxmlformats.org/officeDocument/2006/relationships/image" Target="../media/image383.tmp"/></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10.xml"/><Relationship Id="rId1" Type="http://schemas.openxmlformats.org/officeDocument/2006/relationships/tags" Target="../tags/tag365.xml"/><Relationship Id="rId6" Type="http://schemas.openxmlformats.org/officeDocument/2006/relationships/image" Target="../media/image387.png"/><Relationship Id="rId5" Type="http://schemas.openxmlformats.org/officeDocument/2006/relationships/image" Target="../media/image386.tmp"/><Relationship Id="rId4" Type="http://schemas.openxmlformats.org/officeDocument/2006/relationships/image" Target="../media/image385.tmp"/></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26.xml"/><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slideLayout" Target="../slideLayouts/slideLayout34.xml"/><Relationship Id="rId1" Type="http://schemas.openxmlformats.org/officeDocument/2006/relationships/tags" Target="../tags/tag129.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10.xml"/><Relationship Id="rId1" Type="http://schemas.openxmlformats.org/officeDocument/2006/relationships/tags" Target="../tags/tag366.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30.xml"/><Relationship Id="rId1" Type="http://schemas.openxmlformats.org/officeDocument/2006/relationships/tags" Target="../tags/tag367.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30.xml"/><Relationship Id="rId1" Type="http://schemas.openxmlformats.org/officeDocument/2006/relationships/tags" Target="../tags/tag368.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27.xml"/><Relationship Id="rId1" Type="http://schemas.openxmlformats.org/officeDocument/2006/relationships/tags" Target="../tags/tag369.xml"/><Relationship Id="rId5" Type="http://schemas.openxmlformats.org/officeDocument/2006/relationships/image" Target="../media/image123.png"/><Relationship Id="rId4" Type="http://schemas.openxmlformats.org/officeDocument/2006/relationships/image" Target="../media/image122.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34.xml"/><Relationship Id="rId1" Type="http://schemas.openxmlformats.org/officeDocument/2006/relationships/tags" Target="../tags/tag370.xml"/><Relationship Id="rId5" Type="http://schemas.openxmlformats.org/officeDocument/2006/relationships/image" Target="../media/image83.png"/><Relationship Id="rId4" Type="http://schemas.openxmlformats.org/officeDocument/2006/relationships/image" Target="../media/image146.png"/></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10.xml"/><Relationship Id="rId1" Type="http://schemas.openxmlformats.org/officeDocument/2006/relationships/tags" Target="../tags/tag371.xml"/><Relationship Id="rId4" Type="http://schemas.openxmlformats.org/officeDocument/2006/relationships/image" Target="../media/image391.tmp"/></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10.xml"/><Relationship Id="rId1" Type="http://schemas.openxmlformats.org/officeDocument/2006/relationships/tags" Target="../tags/tag372.xml"/><Relationship Id="rId6" Type="http://schemas.openxmlformats.org/officeDocument/2006/relationships/image" Target="../media/image394.jpeg"/><Relationship Id="rId5" Type="http://schemas.openxmlformats.org/officeDocument/2006/relationships/image" Target="../media/image393.jpeg"/><Relationship Id="rId4" Type="http://schemas.openxmlformats.org/officeDocument/2006/relationships/image" Target="../media/image392.PNG"/></Relationships>
</file>

<file path=ppt/slides/_rels/slide267.xml.rels><?xml version="1.0" encoding="UTF-8" standalone="yes"?>
<Relationships xmlns="http://schemas.openxmlformats.org/package/2006/relationships"><Relationship Id="rId8" Type="http://schemas.openxmlformats.org/officeDocument/2006/relationships/image" Target="../media/image397.tmp"/><Relationship Id="rId3" Type="http://schemas.openxmlformats.org/officeDocument/2006/relationships/notesSlide" Target="../notesSlides/notesSlide266.xml"/><Relationship Id="rId7" Type="http://schemas.openxmlformats.org/officeDocument/2006/relationships/image" Target="../media/image396.tmp"/><Relationship Id="rId2" Type="http://schemas.openxmlformats.org/officeDocument/2006/relationships/slideLayout" Target="../slideLayouts/slideLayout10.xml"/><Relationship Id="rId1" Type="http://schemas.openxmlformats.org/officeDocument/2006/relationships/tags" Target="../tags/tag373.xml"/><Relationship Id="rId6" Type="http://schemas.openxmlformats.org/officeDocument/2006/relationships/image" Target="../media/image395.PNG"/><Relationship Id="rId5" Type="http://schemas.openxmlformats.org/officeDocument/2006/relationships/image" Target="../media/image221.png"/><Relationship Id="rId4" Type="http://schemas.openxmlformats.org/officeDocument/2006/relationships/image" Target="../media/image220.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30.xml"/><Relationship Id="rId1" Type="http://schemas.openxmlformats.org/officeDocument/2006/relationships/tags" Target="../tags/tag374.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30.xml"/><Relationship Id="rId1" Type="http://schemas.openxmlformats.org/officeDocument/2006/relationships/tags" Target="../tags/tag37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tags" Target="../tags/tag130.xml"/><Relationship Id="rId4" Type="http://schemas.openxmlformats.org/officeDocument/2006/relationships/image" Target="../media/image93.pn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27.xml"/><Relationship Id="rId1" Type="http://schemas.openxmlformats.org/officeDocument/2006/relationships/tags" Target="../tags/tag376.xml"/><Relationship Id="rId5" Type="http://schemas.openxmlformats.org/officeDocument/2006/relationships/image" Target="../media/image123.png"/><Relationship Id="rId4" Type="http://schemas.openxmlformats.org/officeDocument/2006/relationships/image" Target="../media/image122.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34.xml"/><Relationship Id="rId1" Type="http://schemas.openxmlformats.org/officeDocument/2006/relationships/tags" Target="../tags/tag377.xml"/><Relationship Id="rId5" Type="http://schemas.openxmlformats.org/officeDocument/2006/relationships/image" Target="../media/image83.png"/><Relationship Id="rId4" Type="http://schemas.openxmlformats.org/officeDocument/2006/relationships/image" Target="../media/image146.png"/></Relationships>
</file>

<file path=ppt/slides/_rels/slide272.xml.rels><?xml version="1.0" encoding="UTF-8" standalone="yes"?>
<Relationships xmlns="http://schemas.openxmlformats.org/package/2006/relationships"><Relationship Id="rId8" Type="http://schemas.openxmlformats.org/officeDocument/2006/relationships/image" Target="../media/image400.tmp"/><Relationship Id="rId3" Type="http://schemas.openxmlformats.org/officeDocument/2006/relationships/notesSlide" Target="../notesSlides/notesSlide271.xml"/><Relationship Id="rId7" Type="http://schemas.openxmlformats.org/officeDocument/2006/relationships/image" Target="../media/image399.tmp"/><Relationship Id="rId2" Type="http://schemas.openxmlformats.org/officeDocument/2006/relationships/slideLayout" Target="../slideLayouts/slideLayout10.xml"/><Relationship Id="rId1" Type="http://schemas.openxmlformats.org/officeDocument/2006/relationships/tags" Target="../tags/tag378.xml"/><Relationship Id="rId6" Type="http://schemas.openxmlformats.org/officeDocument/2006/relationships/image" Target="../media/image221.png"/><Relationship Id="rId5" Type="http://schemas.openxmlformats.org/officeDocument/2006/relationships/image" Target="../media/image220.png"/><Relationship Id="rId10" Type="http://schemas.openxmlformats.org/officeDocument/2006/relationships/image" Target="../media/image396.tmp"/><Relationship Id="rId4" Type="http://schemas.openxmlformats.org/officeDocument/2006/relationships/image" Target="../media/image398.png"/><Relationship Id="rId9" Type="http://schemas.openxmlformats.org/officeDocument/2006/relationships/image" Target="../media/image397.tmp"/></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10.xml"/><Relationship Id="rId1" Type="http://schemas.openxmlformats.org/officeDocument/2006/relationships/tags" Target="../tags/tag379.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22.xml"/><Relationship Id="rId1" Type="http://schemas.openxmlformats.org/officeDocument/2006/relationships/tags" Target="../tags/tag380.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74.xml"/><Relationship Id="rId2" Type="http://schemas.openxmlformats.org/officeDocument/2006/relationships/slideLayout" Target="../slideLayouts/slideLayout30.xml"/><Relationship Id="rId1" Type="http://schemas.openxmlformats.org/officeDocument/2006/relationships/tags" Target="../tags/tag381.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15.xml"/><Relationship Id="rId1" Type="http://schemas.openxmlformats.org/officeDocument/2006/relationships/tags" Target="../tags/tag382.xml"/></Relationships>
</file>

<file path=ppt/slides/_rels/slide277.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08.tmp"/><Relationship Id="rId3" Type="http://schemas.openxmlformats.org/officeDocument/2006/relationships/slideLayout" Target="../slideLayouts/slideLayout10.xml"/><Relationship Id="rId7" Type="http://schemas.openxmlformats.org/officeDocument/2006/relationships/image" Target="../media/image402.png"/><Relationship Id="rId12" Type="http://schemas.openxmlformats.org/officeDocument/2006/relationships/image" Target="../media/image407.tmp"/><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image" Target="../media/image401.png"/><Relationship Id="rId11" Type="http://schemas.openxmlformats.org/officeDocument/2006/relationships/image" Target="../media/image406.tmp"/><Relationship Id="rId5" Type="http://schemas.openxmlformats.org/officeDocument/2006/relationships/image" Target="../media/image175.wmf"/><Relationship Id="rId10" Type="http://schemas.openxmlformats.org/officeDocument/2006/relationships/image" Target="../media/image405.tmp"/><Relationship Id="rId4" Type="http://schemas.openxmlformats.org/officeDocument/2006/relationships/notesSlide" Target="../notesSlides/notesSlide276.xml"/><Relationship Id="rId9" Type="http://schemas.openxmlformats.org/officeDocument/2006/relationships/image" Target="../media/image404.png"/></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77.xml"/><Relationship Id="rId2" Type="http://schemas.openxmlformats.org/officeDocument/2006/relationships/slideLayout" Target="../slideLayouts/slideLayout10.xml"/><Relationship Id="rId1" Type="http://schemas.openxmlformats.org/officeDocument/2006/relationships/tags" Target="../tags/tag385.xml"/><Relationship Id="rId4" Type="http://schemas.openxmlformats.org/officeDocument/2006/relationships/image" Target="../media/image409.PNG"/></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30.xml"/><Relationship Id="rId1" Type="http://schemas.openxmlformats.org/officeDocument/2006/relationships/tags" Target="../tags/tag386.xml"/></Relationships>
</file>

<file path=ppt/slides/_rels/slide2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notesSlide" Target="../notesSlides/notesSlide28.xml"/><Relationship Id="rId7" Type="http://schemas.openxmlformats.org/officeDocument/2006/relationships/image" Target="../media/image97.png"/><Relationship Id="rId2" Type="http://schemas.openxmlformats.org/officeDocument/2006/relationships/slideLayout" Target="../slideLayouts/slideLayout32.xml"/><Relationship Id="rId1" Type="http://schemas.openxmlformats.org/officeDocument/2006/relationships/tags" Target="../tags/tag131.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30.xml"/><Relationship Id="rId1" Type="http://schemas.openxmlformats.org/officeDocument/2006/relationships/tags" Target="../tags/tag387.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27.xml"/><Relationship Id="rId1" Type="http://schemas.openxmlformats.org/officeDocument/2006/relationships/tags" Target="../tags/tag388.xml"/><Relationship Id="rId5" Type="http://schemas.openxmlformats.org/officeDocument/2006/relationships/image" Target="../media/image123.png"/><Relationship Id="rId4" Type="http://schemas.openxmlformats.org/officeDocument/2006/relationships/image" Target="../media/image122.png"/></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34.xml"/><Relationship Id="rId1" Type="http://schemas.openxmlformats.org/officeDocument/2006/relationships/tags" Target="../tags/tag389.xml"/><Relationship Id="rId5" Type="http://schemas.openxmlformats.org/officeDocument/2006/relationships/image" Target="../media/image83.png"/><Relationship Id="rId4" Type="http://schemas.openxmlformats.org/officeDocument/2006/relationships/image" Target="../media/image146.png"/></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10.xml"/><Relationship Id="rId1" Type="http://schemas.openxmlformats.org/officeDocument/2006/relationships/tags" Target="../tags/tag390.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83.xml"/><Relationship Id="rId2" Type="http://schemas.openxmlformats.org/officeDocument/2006/relationships/slideLayout" Target="../slideLayouts/slideLayout30.xml"/><Relationship Id="rId1" Type="http://schemas.openxmlformats.org/officeDocument/2006/relationships/tags" Target="../tags/tag391.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84.xml"/><Relationship Id="rId2" Type="http://schemas.openxmlformats.org/officeDocument/2006/relationships/slideLayout" Target="../slideLayouts/slideLayout10.xml"/><Relationship Id="rId1" Type="http://schemas.openxmlformats.org/officeDocument/2006/relationships/tags" Target="../tags/tag392.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85.xml"/><Relationship Id="rId2" Type="http://schemas.openxmlformats.org/officeDocument/2006/relationships/slideLayout" Target="../slideLayouts/slideLayout10.xml"/><Relationship Id="rId1" Type="http://schemas.openxmlformats.org/officeDocument/2006/relationships/tags" Target="../tags/tag393.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86.xml"/><Relationship Id="rId7" Type="http://schemas.openxmlformats.org/officeDocument/2006/relationships/image" Target="../media/image416.tmp"/><Relationship Id="rId2" Type="http://schemas.openxmlformats.org/officeDocument/2006/relationships/slideLayout" Target="../slideLayouts/slideLayout10.xml"/><Relationship Id="rId1" Type="http://schemas.openxmlformats.org/officeDocument/2006/relationships/tags" Target="../tags/tag394.xml"/><Relationship Id="rId6" Type="http://schemas.openxmlformats.org/officeDocument/2006/relationships/image" Target="../media/image415.tmp"/><Relationship Id="rId5" Type="http://schemas.openxmlformats.org/officeDocument/2006/relationships/image" Target="../media/image414.tmp"/><Relationship Id="rId4" Type="http://schemas.openxmlformats.org/officeDocument/2006/relationships/image" Target="../media/image413.png"/></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87.xml"/><Relationship Id="rId2" Type="http://schemas.openxmlformats.org/officeDocument/2006/relationships/slideLayout" Target="../slideLayouts/slideLayout15.xml"/><Relationship Id="rId1" Type="http://schemas.openxmlformats.org/officeDocument/2006/relationships/tags" Target="../tags/tag395.xml"/><Relationship Id="rId5" Type="http://schemas.openxmlformats.org/officeDocument/2006/relationships/image" Target="../media/image418.png"/><Relationship Id="rId4" Type="http://schemas.openxmlformats.org/officeDocument/2006/relationships/image" Target="../media/image417.png"/></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10.xml"/><Relationship Id="rId1" Type="http://schemas.openxmlformats.org/officeDocument/2006/relationships/tags" Target="../tags/tag396.xm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29.xml"/><Relationship Id="rId7" Type="http://schemas.openxmlformats.org/officeDocument/2006/relationships/image" Target="../media/image104.png"/><Relationship Id="rId2" Type="http://schemas.openxmlformats.org/officeDocument/2006/relationships/slideLayout" Target="../slideLayouts/slideLayout12.xml"/><Relationship Id="rId1" Type="http://schemas.openxmlformats.org/officeDocument/2006/relationships/tags" Target="../tags/tag13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30.xml"/><Relationship Id="rId1" Type="http://schemas.openxmlformats.org/officeDocument/2006/relationships/tags" Target="../tags/tag397.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30.xml"/><Relationship Id="rId1" Type="http://schemas.openxmlformats.org/officeDocument/2006/relationships/tags" Target="../tags/tag398.xml"/></Relationships>
</file>

<file path=ppt/slides/_rels/slide29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91.xml"/><Relationship Id="rId7" Type="http://schemas.openxmlformats.org/officeDocument/2006/relationships/diagramColors" Target="../diagrams/colors7.xml"/><Relationship Id="rId2" Type="http://schemas.openxmlformats.org/officeDocument/2006/relationships/slideLayout" Target="../slideLayouts/slideLayout10.xml"/><Relationship Id="rId1" Type="http://schemas.openxmlformats.org/officeDocument/2006/relationships/tags" Target="../tags/tag399.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29.xml"/><Relationship Id="rId1" Type="http://schemas.openxmlformats.org/officeDocument/2006/relationships/tags" Target="../tags/tag400.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29.xml"/><Relationship Id="rId1" Type="http://schemas.openxmlformats.org/officeDocument/2006/relationships/tags" Target="../tags/tag401.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9.xml"/><Relationship Id="rId1" Type="http://schemas.openxmlformats.org/officeDocument/2006/relationships/tags" Target="../tags/tag402.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95.xml"/><Relationship Id="rId2" Type="http://schemas.openxmlformats.org/officeDocument/2006/relationships/slideLayout" Target="../slideLayouts/slideLayout4.xml"/><Relationship Id="rId1" Type="http://schemas.openxmlformats.org/officeDocument/2006/relationships/tags" Target="../tags/tag403.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26.xml"/><Relationship Id="rId1" Type="http://schemas.openxmlformats.org/officeDocument/2006/relationships/tags" Target="../tags/tag404.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27.xml"/><Relationship Id="rId1" Type="http://schemas.openxmlformats.org/officeDocument/2006/relationships/tags" Target="../tags/tag405.xml"/></Relationships>
</file>

<file path=ppt/slides/_rels/slide299.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notesSlide" Target="../notesSlides/notesSlide298.xml"/><Relationship Id="rId7" Type="http://schemas.openxmlformats.org/officeDocument/2006/relationships/image" Target="../media/image420.gif"/><Relationship Id="rId2" Type="http://schemas.openxmlformats.org/officeDocument/2006/relationships/slideLayout" Target="../slideLayouts/slideLayout34.xml"/><Relationship Id="rId1" Type="http://schemas.openxmlformats.org/officeDocument/2006/relationships/tags" Target="../tags/tag406.xml"/><Relationship Id="rId6" Type="http://schemas.openxmlformats.org/officeDocument/2006/relationships/hyperlink" Target="https://c.na1-blitz01.content.soma.force.com/sfc/servlet.shepherd/version/download/068D000000017Ot?asPdf=false&amp;operationContext=CHATTER" TargetMode="External"/><Relationship Id="rId5" Type="http://schemas.openxmlformats.org/officeDocument/2006/relationships/image" Target="../media/image419.gif"/><Relationship Id="rId4" Type="http://schemas.openxmlformats.org/officeDocument/2006/relationships/image" Target="../media/image167.png"/><Relationship Id="rId9" Type="http://schemas.openxmlformats.org/officeDocument/2006/relationships/image" Target="../media/image4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5.xml"/></Relationships>
</file>

<file path=ppt/slides/_rels/slide3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notesSlide" Target="../notesSlides/notesSlide30.xml"/><Relationship Id="rId7" Type="http://schemas.openxmlformats.org/officeDocument/2006/relationships/image" Target="../media/image111.png"/><Relationship Id="rId12" Type="http://schemas.openxmlformats.org/officeDocument/2006/relationships/image" Target="../media/image116.jpeg"/><Relationship Id="rId2" Type="http://schemas.openxmlformats.org/officeDocument/2006/relationships/slideLayout" Target="../slideLayouts/slideLayout15.xml"/><Relationship Id="rId1" Type="http://schemas.openxmlformats.org/officeDocument/2006/relationships/tags" Target="../tags/tag133.xml"/><Relationship Id="rId6" Type="http://schemas.openxmlformats.org/officeDocument/2006/relationships/image" Target="../media/image110.png"/><Relationship Id="rId11" Type="http://schemas.openxmlformats.org/officeDocument/2006/relationships/image" Target="../media/image115.jpe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99.xml"/><Relationship Id="rId2" Type="http://schemas.openxmlformats.org/officeDocument/2006/relationships/slideLayout" Target="../slideLayouts/slideLayout10.xml"/><Relationship Id="rId1" Type="http://schemas.openxmlformats.org/officeDocument/2006/relationships/tags" Target="../tags/tag407.xml"/><Relationship Id="rId6" Type="http://schemas.openxmlformats.org/officeDocument/2006/relationships/image" Target="../media/image425.tmp"/><Relationship Id="rId5" Type="http://schemas.openxmlformats.org/officeDocument/2006/relationships/image" Target="../media/image424.tmp"/><Relationship Id="rId4" Type="http://schemas.openxmlformats.org/officeDocument/2006/relationships/image" Target="../media/image423.tmp"/></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10.xml"/><Relationship Id="rId1" Type="http://schemas.openxmlformats.org/officeDocument/2006/relationships/tags" Target="../tags/tag408.xml"/><Relationship Id="rId5" Type="http://schemas.openxmlformats.org/officeDocument/2006/relationships/image" Target="../media/image426.tmp"/><Relationship Id="rId4" Type="http://schemas.openxmlformats.org/officeDocument/2006/relationships/image" Target="../media/image93.png"/></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10.xml"/><Relationship Id="rId1" Type="http://schemas.openxmlformats.org/officeDocument/2006/relationships/tags" Target="../tags/tag409.xml"/></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302.xml"/><Relationship Id="rId2" Type="http://schemas.openxmlformats.org/officeDocument/2006/relationships/slideLayout" Target="../slideLayouts/slideLayout10.xml"/><Relationship Id="rId1" Type="http://schemas.openxmlformats.org/officeDocument/2006/relationships/tags" Target="../tags/tag410.xml"/></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303.xml"/><Relationship Id="rId2" Type="http://schemas.openxmlformats.org/officeDocument/2006/relationships/slideLayout" Target="../slideLayouts/slideLayout10.xml"/><Relationship Id="rId1" Type="http://schemas.openxmlformats.org/officeDocument/2006/relationships/tags" Target="../tags/tag411.xml"/></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304.xml"/><Relationship Id="rId2" Type="http://schemas.openxmlformats.org/officeDocument/2006/relationships/slideLayout" Target="../slideLayouts/slideLayout30.xml"/><Relationship Id="rId1" Type="http://schemas.openxmlformats.org/officeDocument/2006/relationships/tags" Target="../tags/tag412.xml"/></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305.xml"/><Relationship Id="rId2" Type="http://schemas.openxmlformats.org/officeDocument/2006/relationships/slideLayout" Target="../slideLayouts/slideLayout30.xml"/><Relationship Id="rId1" Type="http://schemas.openxmlformats.org/officeDocument/2006/relationships/tags" Target="../tags/tag413.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306.xml"/><Relationship Id="rId2" Type="http://schemas.openxmlformats.org/officeDocument/2006/relationships/slideLayout" Target="../slideLayouts/slideLayout27.xml"/><Relationship Id="rId1" Type="http://schemas.openxmlformats.org/officeDocument/2006/relationships/tags" Target="../tags/tag414.xml"/></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307.xml"/><Relationship Id="rId7" Type="http://schemas.openxmlformats.org/officeDocument/2006/relationships/image" Target="../media/image357.jpeg"/><Relationship Id="rId2" Type="http://schemas.openxmlformats.org/officeDocument/2006/relationships/slideLayout" Target="../slideLayouts/slideLayout34.xml"/><Relationship Id="rId1" Type="http://schemas.openxmlformats.org/officeDocument/2006/relationships/tags" Target="../tags/tag415.xml"/><Relationship Id="rId6" Type="http://schemas.openxmlformats.org/officeDocument/2006/relationships/image" Target="../media/image428.png"/><Relationship Id="rId5" Type="http://schemas.openxmlformats.org/officeDocument/2006/relationships/image" Target="../media/image427.png"/><Relationship Id="rId4" Type="http://schemas.openxmlformats.org/officeDocument/2006/relationships/image" Target="../media/image422.png"/></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10.xml"/><Relationship Id="rId1" Type="http://schemas.openxmlformats.org/officeDocument/2006/relationships/tags" Target="../tags/tag416.xml"/><Relationship Id="rId6" Type="http://schemas.openxmlformats.org/officeDocument/2006/relationships/image" Target="../media/image431.tmp"/><Relationship Id="rId5" Type="http://schemas.openxmlformats.org/officeDocument/2006/relationships/image" Target="../media/image430.png"/><Relationship Id="rId4" Type="http://schemas.openxmlformats.org/officeDocument/2006/relationships/image" Target="../media/image4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0.xml"/><Relationship Id="rId1" Type="http://schemas.openxmlformats.org/officeDocument/2006/relationships/tags" Target="../tags/tag134.xml"/></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309.xml"/><Relationship Id="rId2" Type="http://schemas.openxmlformats.org/officeDocument/2006/relationships/slideLayout" Target="../slideLayouts/slideLayout10.xml"/><Relationship Id="rId1" Type="http://schemas.openxmlformats.org/officeDocument/2006/relationships/tags" Target="../tags/tag417.xml"/><Relationship Id="rId4" Type="http://schemas.openxmlformats.org/officeDocument/2006/relationships/image" Target="../media/image432.png"/></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310.xml"/><Relationship Id="rId2" Type="http://schemas.openxmlformats.org/officeDocument/2006/relationships/slideLayout" Target="../slideLayouts/slideLayout15.xml"/><Relationship Id="rId1" Type="http://schemas.openxmlformats.org/officeDocument/2006/relationships/tags" Target="../tags/tag418.xml"/></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311.xml"/><Relationship Id="rId2" Type="http://schemas.openxmlformats.org/officeDocument/2006/relationships/slideLayout" Target="../slideLayouts/slideLayout15.xml"/><Relationship Id="rId1" Type="http://schemas.openxmlformats.org/officeDocument/2006/relationships/tags" Target="../tags/tag419.xml"/></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312.xml"/><Relationship Id="rId2" Type="http://schemas.openxmlformats.org/officeDocument/2006/relationships/slideLayout" Target="../slideLayouts/slideLayout30.xml"/><Relationship Id="rId1" Type="http://schemas.openxmlformats.org/officeDocument/2006/relationships/tags" Target="../tags/tag420.xml"/></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313.xml"/><Relationship Id="rId2" Type="http://schemas.openxmlformats.org/officeDocument/2006/relationships/slideLayout" Target="../slideLayouts/slideLayout30.xml"/><Relationship Id="rId1" Type="http://schemas.openxmlformats.org/officeDocument/2006/relationships/tags" Target="../tags/tag421.xml"/></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314.xml"/><Relationship Id="rId2" Type="http://schemas.openxmlformats.org/officeDocument/2006/relationships/slideLayout" Target="../slideLayouts/slideLayout30.xml"/><Relationship Id="rId1" Type="http://schemas.openxmlformats.org/officeDocument/2006/relationships/tags" Target="../tags/tag422.xml"/></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315.xml"/><Relationship Id="rId2" Type="http://schemas.openxmlformats.org/officeDocument/2006/relationships/slideLayout" Target="../slideLayouts/slideLayout10.xml"/><Relationship Id="rId1" Type="http://schemas.openxmlformats.org/officeDocument/2006/relationships/tags" Target="../tags/tag423.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316.xml"/><Relationship Id="rId2" Type="http://schemas.openxmlformats.org/officeDocument/2006/relationships/slideLayout" Target="../slideLayouts/slideLayout27.xml"/><Relationship Id="rId1" Type="http://schemas.openxmlformats.org/officeDocument/2006/relationships/tags" Target="../tags/tag424.xml"/></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317.xml"/><Relationship Id="rId2" Type="http://schemas.openxmlformats.org/officeDocument/2006/relationships/slideLayout" Target="../slideLayouts/slideLayout34.xml"/><Relationship Id="rId1" Type="http://schemas.openxmlformats.org/officeDocument/2006/relationships/tags" Target="../tags/tag425.xml"/><Relationship Id="rId5" Type="http://schemas.openxmlformats.org/officeDocument/2006/relationships/image" Target="../media/image167.png"/><Relationship Id="rId4" Type="http://schemas.openxmlformats.org/officeDocument/2006/relationships/image" Target="../media/image146.png"/></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318.xml"/><Relationship Id="rId2" Type="http://schemas.openxmlformats.org/officeDocument/2006/relationships/slideLayout" Target="../slideLayouts/slideLayout10.xml"/><Relationship Id="rId1" Type="http://schemas.openxmlformats.org/officeDocument/2006/relationships/tags" Target="../tags/tag426.xml"/><Relationship Id="rId5" Type="http://schemas.openxmlformats.org/officeDocument/2006/relationships/image" Target="../media/image434.png"/><Relationship Id="rId4" Type="http://schemas.openxmlformats.org/officeDocument/2006/relationships/image" Target="../media/image43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0.xml"/><Relationship Id="rId1" Type="http://schemas.openxmlformats.org/officeDocument/2006/relationships/tags" Target="../tags/tag135.xml"/></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319.xml"/><Relationship Id="rId2" Type="http://schemas.openxmlformats.org/officeDocument/2006/relationships/slideLayout" Target="../slideLayouts/slideLayout15.xml"/><Relationship Id="rId1" Type="http://schemas.openxmlformats.org/officeDocument/2006/relationships/tags" Target="../tags/tag427.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com"/></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320.xml"/><Relationship Id="rId2" Type="http://schemas.openxmlformats.org/officeDocument/2006/relationships/slideLayout" Target="../slideLayouts/slideLayout15.xml"/><Relationship Id="rId1" Type="http://schemas.openxmlformats.org/officeDocument/2006/relationships/tags" Target="../tags/tag428.xml"/><Relationship Id="rId5" Type="http://schemas.openxmlformats.org/officeDocument/2006/relationships/image" Target="../media/image439.png"/><Relationship Id="rId4" Type="http://schemas.openxmlformats.org/officeDocument/2006/relationships/image" Target="../media/image438.png"/></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321.xml"/><Relationship Id="rId2" Type="http://schemas.openxmlformats.org/officeDocument/2006/relationships/slideLayout" Target="../slideLayouts/slideLayout15.xml"/><Relationship Id="rId1" Type="http://schemas.openxmlformats.org/officeDocument/2006/relationships/tags" Target="../tags/tag429.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322.xml"/><Relationship Id="rId7" Type="http://schemas.openxmlformats.org/officeDocument/2006/relationships/image" Target="../media/image446.png"/><Relationship Id="rId2" Type="http://schemas.openxmlformats.org/officeDocument/2006/relationships/slideLayout" Target="../slideLayouts/slideLayout10.xml"/><Relationship Id="rId1" Type="http://schemas.openxmlformats.org/officeDocument/2006/relationships/tags" Target="../tags/tag430.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jpeg"/></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323.xml"/><Relationship Id="rId2" Type="http://schemas.openxmlformats.org/officeDocument/2006/relationships/slideLayout" Target="../slideLayouts/slideLayout10.xml"/><Relationship Id="rId1" Type="http://schemas.openxmlformats.org/officeDocument/2006/relationships/tags" Target="../tags/tag431.xml"/></Relationships>
</file>

<file path=ppt/slides/_rels/slide325.xml.rels><?xml version="1.0" encoding="UTF-8" standalone="yes"?>
<Relationships xmlns="http://schemas.openxmlformats.org/package/2006/relationships"><Relationship Id="rId3" Type="http://schemas.openxmlformats.org/officeDocument/2006/relationships/notesSlide" Target="../notesSlides/notesSlide324.xml"/><Relationship Id="rId2" Type="http://schemas.openxmlformats.org/officeDocument/2006/relationships/slideLayout" Target="../slideLayouts/slideLayout27.xml"/><Relationship Id="rId1" Type="http://schemas.openxmlformats.org/officeDocument/2006/relationships/tags" Target="../tags/tag432.xml"/></Relationships>
</file>

<file path=ppt/slides/_rels/slide326.xml.rels><?xml version="1.0" encoding="UTF-8" standalone="yes"?>
<Relationships xmlns="http://schemas.openxmlformats.org/package/2006/relationships"><Relationship Id="rId3" Type="http://schemas.openxmlformats.org/officeDocument/2006/relationships/notesSlide" Target="../notesSlides/notesSlide325.xml"/><Relationship Id="rId2" Type="http://schemas.openxmlformats.org/officeDocument/2006/relationships/slideLayout" Target="../slideLayouts/slideLayout34.xml"/><Relationship Id="rId1" Type="http://schemas.openxmlformats.org/officeDocument/2006/relationships/tags" Target="../tags/tag433.xml"/><Relationship Id="rId5" Type="http://schemas.openxmlformats.org/officeDocument/2006/relationships/image" Target="../media/image146.png"/><Relationship Id="rId4" Type="http://schemas.openxmlformats.org/officeDocument/2006/relationships/image" Target="../media/image82.png"/></Relationships>
</file>

<file path=ppt/slides/_rels/slide327.xml.rels><?xml version="1.0" encoding="UTF-8" standalone="yes"?>
<Relationships xmlns="http://schemas.openxmlformats.org/package/2006/relationships"><Relationship Id="rId3" Type="http://schemas.openxmlformats.org/officeDocument/2006/relationships/notesSlide" Target="../notesSlides/notesSlide326.xml"/><Relationship Id="rId2" Type="http://schemas.openxmlformats.org/officeDocument/2006/relationships/slideLayout" Target="../slideLayouts/slideLayout10.xml"/><Relationship Id="rId1" Type="http://schemas.openxmlformats.org/officeDocument/2006/relationships/tags" Target="../tags/tag434.xml"/><Relationship Id="rId4" Type="http://schemas.openxmlformats.org/officeDocument/2006/relationships/image" Target="../media/image447.png"/></Relationships>
</file>

<file path=ppt/slides/_rels/slide328.xml.rels><?xml version="1.0" encoding="UTF-8" standalone="yes"?>
<Relationships xmlns="http://schemas.openxmlformats.org/package/2006/relationships"><Relationship Id="rId3" Type="http://schemas.openxmlformats.org/officeDocument/2006/relationships/notesSlide" Target="../notesSlides/notesSlide327.xml"/><Relationship Id="rId2" Type="http://schemas.openxmlformats.org/officeDocument/2006/relationships/slideLayout" Target="../slideLayouts/slideLayout10.xml"/><Relationship Id="rId1" Type="http://schemas.openxmlformats.org/officeDocument/2006/relationships/tags" Target="../tags/tag435.xml"/><Relationship Id="rId4" Type="http://schemas.openxmlformats.org/officeDocument/2006/relationships/image" Target="../media/image448.png"/></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328.xml"/><Relationship Id="rId2" Type="http://schemas.openxmlformats.org/officeDocument/2006/relationships/slideLayout" Target="../slideLayouts/slideLayout30.xml"/><Relationship Id="rId1" Type="http://schemas.openxmlformats.org/officeDocument/2006/relationships/tags" Target="../tags/tag43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36.xml"/></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329.xml"/><Relationship Id="rId2" Type="http://schemas.openxmlformats.org/officeDocument/2006/relationships/slideLayout" Target="../slideLayouts/slideLayout27.xml"/><Relationship Id="rId1" Type="http://schemas.openxmlformats.org/officeDocument/2006/relationships/tags" Target="../tags/tag437.xml"/></Relationships>
</file>

<file path=ppt/slides/_rels/slide331.xml.rels><?xml version="1.0" encoding="UTF-8" standalone="yes"?>
<Relationships xmlns="http://schemas.openxmlformats.org/package/2006/relationships"><Relationship Id="rId3" Type="http://schemas.openxmlformats.org/officeDocument/2006/relationships/notesSlide" Target="../notesSlides/notesSlide330.xml"/><Relationship Id="rId2" Type="http://schemas.openxmlformats.org/officeDocument/2006/relationships/slideLayout" Target="../slideLayouts/slideLayout34.xml"/><Relationship Id="rId1" Type="http://schemas.openxmlformats.org/officeDocument/2006/relationships/tags" Target="../tags/tag438.xml"/><Relationship Id="rId5" Type="http://schemas.openxmlformats.org/officeDocument/2006/relationships/image" Target="../media/image124.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3" Type="http://schemas.openxmlformats.org/officeDocument/2006/relationships/notesSlide" Target="../notesSlides/notesSlide331.xml"/><Relationship Id="rId2" Type="http://schemas.openxmlformats.org/officeDocument/2006/relationships/slideLayout" Target="../slideLayouts/slideLayout10.xml"/><Relationship Id="rId1" Type="http://schemas.openxmlformats.org/officeDocument/2006/relationships/tags" Target="../tags/tag439.xml"/></Relationships>
</file>

<file path=ppt/slides/_rels/slide3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41.xml"/><Relationship Id="rId1" Type="http://schemas.openxmlformats.org/officeDocument/2006/relationships/tags" Target="../tags/tag440.xml"/><Relationship Id="rId6" Type="http://schemas.openxmlformats.org/officeDocument/2006/relationships/image" Target="../media/image449.png"/><Relationship Id="rId5" Type="http://schemas.openxmlformats.org/officeDocument/2006/relationships/image" Target="../media/image175.wmf"/><Relationship Id="rId4" Type="http://schemas.openxmlformats.org/officeDocument/2006/relationships/notesSlide" Target="../notesSlides/notesSlide332.xml"/></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333.xml"/><Relationship Id="rId2" Type="http://schemas.openxmlformats.org/officeDocument/2006/relationships/slideLayout" Target="../slideLayouts/slideLayout30.xml"/><Relationship Id="rId1" Type="http://schemas.openxmlformats.org/officeDocument/2006/relationships/tags" Target="../tags/tag442.xml"/></Relationships>
</file>

<file path=ppt/slides/_rels/slide335.xml.rels><?xml version="1.0" encoding="UTF-8" standalone="yes"?>
<Relationships xmlns="http://schemas.openxmlformats.org/package/2006/relationships"><Relationship Id="rId3" Type="http://schemas.openxmlformats.org/officeDocument/2006/relationships/notesSlide" Target="../notesSlides/notesSlide334.xml"/><Relationship Id="rId2" Type="http://schemas.openxmlformats.org/officeDocument/2006/relationships/slideLayout" Target="../slideLayouts/slideLayout27.xml"/><Relationship Id="rId1" Type="http://schemas.openxmlformats.org/officeDocument/2006/relationships/tags" Target="../tags/tag443.xml"/></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335.xml"/><Relationship Id="rId2" Type="http://schemas.openxmlformats.org/officeDocument/2006/relationships/slideLayout" Target="../slideLayouts/slideLayout34.xml"/><Relationship Id="rId1" Type="http://schemas.openxmlformats.org/officeDocument/2006/relationships/tags" Target="../tags/tag444.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jpeg"/></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336.xml"/><Relationship Id="rId2" Type="http://schemas.openxmlformats.org/officeDocument/2006/relationships/slideLayout" Target="../slideLayouts/slideLayout10.xml"/><Relationship Id="rId1" Type="http://schemas.openxmlformats.org/officeDocument/2006/relationships/tags" Target="../tags/tag445.xml"/></Relationships>
</file>

<file path=ppt/slides/_rels/slide338.xml.rels><?xml version="1.0" encoding="UTF-8" standalone="yes"?>
<Relationships xmlns="http://schemas.openxmlformats.org/package/2006/relationships"><Relationship Id="rId3" Type="http://schemas.openxmlformats.org/officeDocument/2006/relationships/notesSlide" Target="../notesSlides/notesSlide337.xml"/><Relationship Id="rId2" Type="http://schemas.openxmlformats.org/officeDocument/2006/relationships/slideLayout" Target="../slideLayouts/slideLayout10.xml"/><Relationship Id="rId1" Type="http://schemas.openxmlformats.org/officeDocument/2006/relationships/tags" Target="../tags/tag446.xml"/><Relationship Id="rId4" Type="http://schemas.openxmlformats.org/officeDocument/2006/relationships/image" Target="../media/image453.png"/></Relationships>
</file>

<file path=ppt/slides/_rels/slide339.xml.rels><?xml version="1.0" encoding="UTF-8" standalone="yes"?>
<Relationships xmlns="http://schemas.openxmlformats.org/package/2006/relationships"><Relationship Id="rId3" Type="http://schemas.openxmlformats.org/officeDocument/2006/relationships/notesSlide" Target="../notesSlides/notesSlide338.xml"/><Relationship Id="rId2" Type="http://schemas.openxmlformats.org/officeDocument/2006/relationships/slideLayout" Target="../slideLayouts/slideLayout30.xml"/><Relationship Id="rId1" Type="http://schemas.openxmlformats.org/officeDocument/2006/relationships/tags" Target="../tags/tag44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ags" Target="../tags/tag137.xml"/><Relationship Id="rId4" Type="http://schemas.openxmlformats.org/officeDocument/2006/relationships/image" Target="../media/image117.png"/></Relationships>
</file>

<file path=ppt/slides/_rels/slide340.xml.rels><?xml version="1.0" encoding="UTF-8" standalone="yes"?>
<Relationships xmlns="http://schemas.openxmlformats.org/package/2006/relationships"><Relationship Id="rId3" Type="http://schemas.openxmlformats.org/officeDocument/2006/relationships/notesSlide" Target="../notesSlides/notesSlide339.xml"/><Relationship Id="rId2" Type="http://schemas.openxmlformats.org/officeDocument/2006/relationships/slideLayout" Target="../slideLayouts/slideLayout29.xml"/><Relationship Id="rId1" Type="http://schemas.openxmlformats.org/officeDocument/2006/relationships/tags" Target="../tags/tag448.xml"/></Relationships>
</file>

<file path=ppt/slides/_rels/slide341.xml.rels><?xml version="1.0" encoding="UTF-8" standalone="yes"?>
<Relationships xmlns="http://schemas.openxmlformats.org/package/2006/relationships"><Relationship Id="rId3" Type="http://schemas.openxmlformats.org/officeDocument/2006/relationships/notesSlide" Target="../notesSlides/notesSlide340.xml"/><Relationship Id="rId2" Type="http://schemas.openxmlformats.org/officeDocument/2006/relationships/slideLayout" Target="../slideLayouts/slideLayout9.xml"/><Relationship Id="rId1" Type="http://schemas.openxmlformats.org/officeDocument/2006/relationships/tags" Target="../tags/tag449.xml"/></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341.xml"/><Relationship Id="rId2" Type="http://schemas.openxmlformats.org/officeDocument/2006/relationships/slideLayout" Target="../slideLayouts/slideLayout4.xml"/><Relationship Id="rId1" Type="http://schemas.openxmlformats.org/officeDocument/2006/relationships/tags" Target="../tags/tag450.xml"/></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342.xml"/><Relationship Id="rId2" Type="http://schemas.openxmlformats.org/officeDocument/2006/relationships/slideLayout" Target="../slideLayouts/slideLayout26.xml"/><Relationship Id="rId1" Type="http://schemas.openxmlformats.org/officeDocument/2006/relationships/tags" Target="../tags/tag451.xml"/></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343.xml"/><Relationship Id="rId2" Type="http://schemas.openxmlformats.org/officeDocument/2006/relationships/slideLayout" Target="../slideLayouts/slideLayout27.xml"/><Relationship Id="rId1" Type="http://schemas.openxmlformats.org/officeDocument/2006/relationships/tags" Target="../tags/tag452.xml"/><Relationship Id="rId5" Type="http://schemas.openxmlformats.org/officeDocument/2006/relationships/image" Target="../media/image123.png"/><Relationship Id="rId4" Type="http://schemas.openxmlformats.org/officeDocument/2006/relationships/image" Target="../media/image122.png"/></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344.xml"/><Relationship Id="rId2" Type="http://schemas.openxmlformats.org/officeDocument/2006/relationships/slideLayout" Target="../slideLayouts/slideLayout34.xml"/><Relationship Id="rId1" Type="http://schemas.openxmlformats.org/officeDocument/2006/relationships/tags" Target="../tags/tag453.xml"/><Relationship Id="rId4" Type="http://schemas.openxmlformats.org/officeDocument/2006/relationships/image" Target="../media/image146.png"/></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345.xml"/><Relationship Id="rId2" Type="http://schemas.openxmlformats.org/officeDocument/2006/relationships/slideLayout" Target="../slideLayouts/slideLayout15.xml"/><Relationship Id="rId1" Type="http://schemas.openxmlformats.org/officeDocument/2006/relationships/tags" Target="../tags/tag454.xml"/><Relationship Id="rId5" Type="http://schemas.openxmlformats.org/officeDocument/2006/relationships/image" Target="../media/image455.tmp"/><Relationship Id="rId4" Type="http://schemas.openxmlformats.org/officeDocument/2006/relationships/image" Target="../media/image454.tmp"/></Relationships>
</file>

<file path=ppt/slides/_rels/slide347.xml.rels><?xml version="1.0" encoding="UTF-8" standalone="yes"?>
<Relationships xmlns="http://schemas.openxmlformats.org/package/2006/relationships"><Relationship Id="rId8" Type="http://schemas.openxmlformats.org/officeDocument/2006/relationships/image" Target="../media/image458.tmp"/><Relationship Id="rId3" Type="http://schemas.openxmlformats.org/officeDocument/2006/relationships/slideLayout" Target="../slideLayouts/slideLayout10.xml"/><Relationship Id="rId7" Type="http://schemas.openxmlformats.org/officeDocument/2006/relationships/image" Target="../media/image175.wmf"/><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notesSlide" Target="../notesSlides/notesSlide346.xml"/></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347.xml"/><Relationship Id="rId2" Type="http://schemas.openxmlformats.org/officeDocument/2006/relationships/slideLayout" Target="../slideLayouts/slideLayout10.xml"/><Relationship Id="rId1" Type="http://schemas.openxmlformats.org/officeDocument/2006/relationships/tags" Target="../tags/tag457.xml"/><Relationship Id="rId4" Type="http://schemas.openxmlformats.org/officeDocument/2006/relationships/image" Target="../media/image459.tmp"/></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348.xml"/><Relationship Id="rId2" Type="http://schemas.openxmlformats.org/officeDocument/2006/relationships/slideLayout" Target="../slideLayouts/slideLayout10.xml"/><Relationship Id="rId1" Type="http://schemas.openxmlformats.org/officeDocument/2006/relationships/tags" Target="../tags/tag458.xml"/><Relationship Id="rId5" Type="http://schemas.openxmlformats.org/officeDocument/2006/relationships/image" Target="../media/image461.tmp"/><Relationship Id="rId4" Type="http://schemas.openxmlformats.org/officeDocument/2006/relationships/image" Target="../media/image460.tmp"/></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5.xml"/><Relationship Id="rId1" Type="http://schemas.openxmlformats.org/officeDocument/2006/relationships/tags" Target="../tags/tag138.xml"/><Relationship Id="rId5" Type="http://schemas.openxmlformats.org/officeDocument/2006/relationships/image" Target="../media/image119.PNG"/><Relationship Id="rId4" Type="http://schemas.openxmlformats.org/officeDocument/2006/relationships/image" Target="../media/image118.PNG"/></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349.xml"/><Relationship Id="rId2" Type="http://schemas.openxmlformats.org/officeDocument/2006/relationships/slideLayout" Target="../slideLayouts/slideLayout10.xml"/><Relationship Id="rId1" Type="http://schemas.openxmlformats.org/officeDocument/2006/relationships/tags" Target="../tags/tag459.xml"/><Relationship Id="rId4" Type="http://schemas.openxmlformats.org/officeDocument/2006/relationships/image" Target="../media/image462.tmp"/></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350.xml"/><Relationship Id="rId2" Type="http://schemas.openxmlformats.org/officeDocument/2006/relationships/slideLayout" Target="../slideLayouts/slideLayout10.xml"/><Relationship Id="rId1" Type="http://schemas.openxmlformats.org/officeDocument/2006/relationships/tags" Target="../tags/tag460.xml"/><Relationship Id="rId4" Type="http://schemas.openxmlformats.org/officeDocument/2006/relationships/image" Target="../media/image463.tmp"/></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351.xml"/><Relationship Id="rId2" Type="http://schemas.openxmlformats.org/officeDocument/2006/relationships/slideLayout" Target="../slideLayouts/slideLayout30.xml"/><Relationship Id="rId1" Type="http://schemas.openxmlformats.org/officeDocument/2006/relationships/tags" Target="../tags/tag461.xml"/></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352.xml"/><Relationship Id="rId2" Type="http://schemas.openxmlformats.org/officeDocument/2006/relationships/slideLayout" Target="../slideLayouts/slideLayout27.xml"/><Relationship Id="rId1" Type="http://schemas.openxmlformats.org/officeDocument/2006/relationships/tags" Target="../tags/tag462.xml"/><Relationship Id="rId5" Type="http://schemas.openxmlformats.org/officeDocument/2006/relationships/image" Target="../media/image123.png"/><Relationship Id="rId4" Type="http://schemas.openxmlformats.org/officeDocument/2006/relationships/image" Target="../media/image122.png"/></Relationships>
</file>

<file path=ppt/slides/_rels/slide354.xml.rels><?xml version="1.0" encoding="UTF-8" standalone="yes"?>
<Relationships xmlns="http://schemas.openxmlformats.org/package/2006/relationships"><Relationship Id="rId3" Type="http://schemas.openxmlformats.org/officeDocument/2006/relationships/notesSlide" Target="../notesSlides/notesSlide353.xml"/><Relationship Id="rId2" Type="http://schemas.openxmlformats.org/officeDocument/2006/relationships/slideLayout" Target="../slideLayouts/slideLayout34.xml"/><Relationship Id="rId1" Type="http://schemas.openxmlformats.org/officeDocument/2006/relationships/tags" Target="../tags/tag463.xml"/><Relationship Id="rId4" Type="http://schemas.openxmlformats.org/officeDocument/2006/relationships/image" Target="../media/image146.png"/></Relationships>
</file>

<file path=ppt/slides/_rels/slide355.xml.rels><?xml version="1.0" encoding="UTF-8" standalone="yes"?>
<Relationships xmlns="http://schemas.openxmlformats.org/package/2006/relationships"><Relationship Id="rId3" Type="http://schemas.openxmlformats.org/officeDocument/2006/relationships/notesSlide" Target="../notesSlides/notesSlide354.xml"/><Relationship Id="rId2" Type="http://schemas.openxmlformats.org/officeDocument/2006/relationships/slideLayout" Target="../slideLayouts/slideLayout15.xml"/><Relationship Id="rId1" Type="http://schemas.openxmlformats.org/officeDocument/2006/relationships/tags" Target="../tags/tag464.xml"/><Relationship Id="rId4" Type="http://schemas.openxmlformats.org/officeDocument/2006/relationships/image" Target="../media/image464.tmp"/></Relationships>
</file>

<file path=ppt/slides/_rels/slide356.xml.rels><?xml version="1.0" encoding="UTF-8" standalone="yes"?>
<Relationships xmlns="http://schemas.openxmlformats.org/package/2006/relationships"><Relationship Id="rId3" Type="http://schemas.openxmlformats.org/officeDocument/2006/relationships/notesSlide" Target="../notesSlides/notesSlide355.xml"/><Relationship Id="rId2" Type="http://schemas.openxmlformats.org/officeDocument/2006/relationships/slideLayout" Target="../slideLayouts/slideLayout10.xml"/><Relationship Id="rId1" Type="http://schemas.openxmlformats.org/officeDocument/2006/relationships/tags" Target="../tags/tag465.xml"/><Relationship Id="rId4" Type="http://schemas.openxmlformats.org/officeDocument/2006/relationships/image" Target="../media/image465.PNG"/></Relationships>
</file>

<file path=ppt/slides/_rels/slide357.xml.rels><?xml version="1.0" encoding="UTF-8" standalone="yes"?>
<Relationships xmlns="http://schemas.openxmlformats.org/package/2006/relationships"><Relationship Id="rId3" Type="http://schemas.openxmlformats.org/officeDocument/2006/relationships/notesSlide" Target="../notesSlides/notesSlide356.xml"/><Relationship Id="rId2" Type="http://schemas.openxmlformats.org/officeDocument/2006/relationships/slideLayout" Target="../slideLayouts/slideLayout10.xml"/><Relationship Id="rId1" Type="http://schemas.openxmlformats.org/officeDocument/2006/relationships/tags" Target="../tags/tag466.xml"/><Relationship Id="rId4" Type="http://schemas.openxmlformats.org/officeDocument/2006/relationships/image" Target="../media/image466.png"/></Relationships>
</file>

<file path=ppt/slides/_rels/slide358.xml.rels><?xml version="1.0" encoding="UTF-8" standalone="yes"?>
<Relationships xmlns="http://schemas.openxmlformats.org/package/2006/relationships"><Relationship Id="rId3" Type="http://schemas.openxmlformats.org/officeDocument/2006/relationships/notesSlide" Target="../notesSlides/notesSlide357.xml"/><Relationship Id="rId2" Type="http://schemas.openxmlformats.org/officeDocument/2006/relationships/slideLayout" Target="../slideLayouts/slideLayout10.xml"/><Relationship Id="rId1" Type="http://schemas.openxmlformats.org/officeDocument/2006/relationships/tags" Target="../tags/tag467.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tmp"/></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358.xml"/><Relationship Id="rId2" Type="http://schemas.openxmlformats.org/officeDocument/2006/relationships/slideLayout" Target="../slideLayouts/slideLayout10.xml"/><Relationship Id="rId1" Type="http://schemas.openxmlformats.org/officeDocument/2006/relationships/tags" Target="../tags/tag46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tags" Target="../tags/tag139.xml"/><Relationship Id="rId5" Type="http://schemas.openxmlformats.org/officeDocument/2006/relationships/image" Target="../media/image121.png"/><Relationship Id="rId4" Type="http://schemas.openxmlformats.org/officeDocument/2006/relationships/image" Target="../media/image120.png"/></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359.xml"/><Relationship Id="rId2" Type="http://schemas.openxmlformats.org/officeDocument/2006/relationships/slideLayout" Target="../slideLayouts/slideLayout30.xml"/><Relationship Id="rId1" Type="http://schemas.openxmlformats.org/officeDocument/2006/relationships/tags" Target="../tags/tag469.xml"/></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360.xml"/><Relationship Id="rId2" Type="http://schemas.openxmlformats.org/officeDocument/2006/relationships/slideLayout" Target="../slideLayouts/slideLayout10.xml"/><Relationship Id="rId1" Type="http://schemas.openxmlformats.org/officeDocument/2006/relationships/tags" Target="../tags/tag470.xml"/></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361.xml"/><Relationship Id="rId2" Type="http://schemas.openxmlformats.org/officeDocument/2006/relationships/slideLayout" Target="../slideLayouts/slideLayout34.xml"/><Relationship Id="rId1" Type="http://schemas.openxmlformats.org/officeDocument/2006/relationships/tags" Target="../tags/tag471.xml"/><Relationship Id="rId5" Type="http://schemas.openxmlformats.org/officeDocument/2006/relationships/image" Target="../media/image470.png"/><Relationship Id="rId4" Type="http://schemas.openxmlformats.org/officeDocument/2006/relationships/image" Target="../media/image146.png"/></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362.xml"/><Relationship Id="rId2" Type="http://schemas.openxmlformats.org/officeDocument/2006/relationships/slideLayout" Target="../slideLayouts/slideLayout10.xml"/><Relationship Id="rId1" Type="http://schemas.openxmlformats.org/officeDocument/2006/relationships/tags" Target="../tags/tag472.xml"/><Relationship Id="rId4" Type="http://schemas.openxmlformats.org/officeDocument/2006/relationships/image" Target="../media/image471.PNG"/></Relationships>
</file>

<file path=ppt/slides/_rels/slide364.xml.rels><?xml version="1.0" encoding="UTF-8" standalone="yes"?>
<Relationships xmlns="http://schemas.openxmlformats.org/package/2006/relationships"><Relationship Id="rId8" Type="http://schemas.openxmlformats.org/officeDocument/2006/relationships/image" Target="../media/image476.tmp"/><Relationship Id="rId3" Type="http://schemas.openxmlformats.org/officeDocument/2006/relationships/notesSlide" Target="../notesSlides/notesSlide363.xml"/><Relationship Id="rId7" Type="http://schemas.openxmlformats.org/officeDocument/2006/relationships/image" Target="../media/image475.tmp"/><Relationship Id="rId2" Type="http://schemas.openxmlformats.org/officeDocument/2006/relationships/slideLayout" Target="../slideLayouts/slideLayout10.xml"/><Relationship Id="rId1" Type="http://schemas.openxmlformats.org/officeDocument/2006/relationships/tags" Target="../tags/tag473.xml"/><Relationship Id="rId6" Type="http://schemas.openxmlformats.org/officeDocument/2006/relationships/image" Target="../media/image474.tmp"/><Relationship Id="rId5" Type="http://schemas.openxmlformats.org/officeDocument/2006/relationships/image" Target="../media/image473.tmp"/><Relationship Id="rId10" Type="http://schemas.openxmlformats.org/officeDocument/2006/relationships/image" Target="../media/image478.tmp"/><Relationship Id="rId4" Type="http://schemas.openxmlformats.org/officeDocument/2006/relationships/image" Target="../media/image472.tmp"/><Relationship Id="rId9" Type="http://schemas.openxmlformats.org/officeDocument/2006/relationships/image" Target="../media/image477.tmp"/></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364.xml"/><Relationship Id="rId2" Type="http://schemas.openxmlformats.org/officeDocument/2006/relationships/slideLayout" Target="../slideLayouts/slideLayout30.xml"/><Relationship Id="rId1" Type="http://schemas.openxmlformats.org/officeDocument/2006/relationships/tags" Target="../tags/tag474.xml"/></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365.xml"/><Relationship Id="rId2" Type="http://schemas.openxmlformats.org/officeDocument/2006/relationships/slideLayout" Target="../slideLayouts/slideLayout27.xml"/><Relationship Id="rId1" Type="http://schemas.openxmlformats.org/officeDocument/2006/relationships/tags" Target="../tags/tag475.xml"/><Relationship Id="rId5" Type="http://schemas.openxmlformats.org/officeDocument/2006/relationships/image" Target="../media/image123.png"/><Relationship Id="rId4" Type="http://schemas.openxmlformats.org/officeDocument/2006/relationships/image" Target="../media/image122.png"/></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366.xml"/><Relationship Id="rId2" Type="http://schemas.openxmlformats.org/officeDocument/2006/relationships/slideLayout" Target="../slideLayouts/slideLayout34.xml"/><Relationship Id="rId1" Type="http://schemas.openxmlformats.org/officeDocument/2006/relationships/tags" Target="../tags/tag476.xml"/><Relationship Id="rId4" Type="http://schemas.openxmlformats.org/officeDocument/2006/relationships/image" Target="../media/image167.png"/></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367.xml"/><Relationship Id="rId2" Type="http://schemas.openxmlformats.org/officeDocument/2006/relationships/slideLayout" Target="../slideLayouts/slideLayout10.xml"/><Relationship Id="rId1" Type="http://schemas.openxmlformats.org/officeDocument/2006/relationships/tags" Target="../tags/tag477.xml"/><Relationship Id="rId5" Type="http://schemas.openxmlformats.org/officeDocument/2006/relationships/image" Target="../media/image480.PNG"/><Relationship Id="rId4" Type="http://schemas.openxmlformats.org/officeDocument/2006/relationships/image" Target="../media/image479.tmp"/></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368.xml"/><Relationship Id="rId2" Type="http://schemas.openxmlformats.org/officeDocument/2006/relationships/slideLayout" Target="../slideLayouts/slideLayout30.xml"/><Relationship Id="rId1" Type="http://schemas.openxmlformats.org/officeDocument/2006/relationships/tags" Target="../tags/tag47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140.xml"/></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369.xml"/><Relationship Id="rId2" Type="http://schemas.openxmlformats.org/officeDocument/2006/relationships/slideLayout" Target="../slideLayouts/slideLayout30.xml"/><Relationship Id="rId1" Type="http://schemas.openxmlformats.org/officeDocument/2006/relationships/tags" Target="../tags/tag479.xml"/></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370.xml"/><Relationship Id="rId2" Type="http://schemas.openxmlformats.org/officeDocument/2006/relationships/slideLayout" Target="../slideLayouts/slideLayout34.xml"/><Relationship Id="rId1" Type="http://schemas.openxmlformats.org/officeDocument/2006/relationships/tags" Target="../tags/tag480.xml"/><Relationship Id="rId5" Type="http://schemas.openxmlformats.org/officeDocument/2006/relationships/image" Target="../media/image470.png"/><Relationship Id="rId4" Type="http://schemas.openxmlformats.org/officeDocument/2006/relationships/image" Target="../media/image124.png"/></Relationships>
</file>

<file path=ppt/slides/_rels/slide372.xml.rels><?xml version="1.0" encoding="UTF-8" standalone="yes"?>
<Relationships xmlns="http://schemas.openxmlformats.org/package/2006/relationships"><Relationship Id="rId3" Type="http://schemas.openxmlformats.org/officeDocument/2006/relationships/notesSlide" Target="../notesSlides/notesSlide371.xml"/><Relationship Id="rId2" Type="http://schemas.openxmlformats.org/officeDocument/2006/relationships/slideLayout" Target="../slideLayouts/slideLayout10.xml"/><Relationship Id="rId1" Type="http://schemas.openxmlformats.org/officeDocument/2006/relationships/tags" Target="../tags/tag481.xml"/><Relationship Id="rId5" Type="http://schemas.openxmlformats.org/officeDocument/2006/relationships/image" Target="../media/image482.PNG"/><Relationship Id="rId4" Type="http://schemas.openxmlformats.org/officeDocument/2006/relationships/image" Target="../media/image481.PNG"/></Relationships>
</file>

<file path=ppt/slides/_rels/slide373.xml.rels><?xml version="1.0" encoding="UTF-8" standalone="yes"?>
<Relationships xmlns="http://schemas.openxmlformats.org/package/2006/relationships"><Relationship Id="rId3" Type="http://schemas.openxmlformats.org/officeDocument/2006/relationships/notesSlide" Target="../notesSlides/notesSlide372.xml"/><Relationship Id="rId2" Type="http://schemas.openxmlformats.org/officeDocument/2006/relationships/slideLayout" Target="../slideLayouts/slideLayout30.xml"/><Relationship Id="rId1" Type="http://schemas.openxmlformats.org/officeDocument/2006/relationships/tags" Target="../tags/tag482.xml"/></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373.xml"/><Relationship Id="rId2" Type="http://schemas.openxmlformats.org/officeDocument/2006/relationships/slideLayout" Target="../slideLayouts/slideLayout27.xml"/><Relationship Id="rId1" Type="http://schemas.openxmlformats.org/officeDocument/2006/relationships/tags" Target="../tags/tag483.xml"/><Relationship Id="rId5" Type="http://schemas.openxmlformats.org/officeDocument/2006/relationships/image" Target="../media/image123.png"/><Relationship Id="rId4" Type="http://schemas.openxmlformats.org/officeDocument/2006/relationships/image" Target="../media/image122.png"/></Relationships>
</file>

<file path=ppt/slides/_rels/slide375.xml.rels><?xml version="1.0" encoding="UTF-8" standalone="yes"?>
<Relationships xmlns="http://schemas.openxmlformats.org/package/2006/relationships"><Relationship Id="rId3" Type="http://schemas.openxmlformats.org/officeDocument/2006/relationships/notesSlide" Target="../notesSlides/notesSlide374.xml"/><Relationship Id="rId2" Type="http://schemas.openxmlformats.org/officeDocument/2006/relationships/slideLayout" Target="../slideLayouts/slideLayout34.xml"/><Relationship Id="rId1" Type="http://schemas.openxmlformats.org/officeDocument/2006/relationships/tags" Target="../tags/tag484.xml"/><Relationship Id="rId5" Type="http://schemas.openxmlformats.org/officeDocument/2006/relationships/image" Target="../media/image470.png"/><Relationship Id="rId4" Type="http://schemas.openxmlformats.org/officeDocument/2006/relationships/image" Target="../media/image146.png"/></Relationships>
</file>

<file path=ppt/slides/_rels/slide376.xml.rels><?xml version="1.0" encoding="UTF-8" standalone="yes"?>
<Relationships xmlns="http://schemas.openxmlformats.org/package/2006/relationships"><Relationship Id="rId3" Type="http://schemas.openxmlformats.org/officeDocument/2006/relationships/notesSlide" Target="../notesSlides/notesSlide375.xml"/><Relationship Id="rId2" Type="http://schemas.openxmlformats.org/officeDocument/2006/relationships/slideLayout" Target="../slideLayouts/slideLayout10.xml"/><Relationship Id="rId1" Type="http://schemas.openxmlformats.org/officeDocument/2006/relationships/tags" Target="../tags/tag485.xml"/><Relationship Id="rId5" Type="http://schemas.openxmlformats.org/officeDocument/2006/relationships/image" Target="../media/image484.tmp"/><Relationship Id="rId4" Type="http://schemas.openxmlformats.org/officeDocument/2006/relationships/image" Target="../media/image483.PNG"/></Relationships>
</file>

<file path=ppt/slides/_rels/slide377.xml.rels><?xml version="1.0" encoding="UTF-8" standalone="yes"?>
<Relationships xmlns="http://schemas.openxmlformats.org/package/2006/relationships"><Relationship Id="rId3" Type="http://schemas.openxmlformats.org/officeDocument/2006/relationships/notesSlide" Target="../notesSlides/notesSlide376.xml"/><Relationship Id="rId2" Type="http://schemas.openxmlformats.org/officeDocument/2006/relationships/slideLayout" Target="../slideLayouts/slideLayout30.xml"/><Relationship Id="rId1" Type="http://schemas.openxmlformats.org/officeDocument/2006/relationships/tags" Target="../tags/tag486.xml"/></Relationships>
</file>

<file path=ppt/slides/_rels/slide378.xml.rels><?xml version="1.0" encoding="UTF-8" standalone="yes"?>
<Relationships xmlns="http://schemas.openxmlformats.org/package/2006/relationships"><Relationship Id="rId3" Type="http://schemas.openxmlformats.org/officeDocument/2006/relationships/notesSlide" Target="../notesSlides/notesSlide377.xml"/><Relationship Id="rId2" Type="http://schemas.openxmlformats.org/officeDocument/2006/relationships/slideLayout" Target="../slideLayouts/slideLayout34.xml"/><Relationship Id="rId1" Type="http://schemas.openxmlformats.org/officeDocument/2006/relationships/tags" Target="../tags/tag487.xml"/><Relationship Id="rId5" Type="http://schemas.openxmlformats.org/officeDocument/2006/relationships/image" Target="../media/image470.png"/><Relationship Id="rId4" Type="http://schemas.openxmlformats.org/officeDocument/2006/relationships/image" Target="../media/image146.png"/></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378.xml"/><Relationship Id="rId2" Type="http://schemas.openxmlformats.org/officeDocument/2006/relationships/slideLayout" Target="../slideLayouts/slideLayout10.xml"/><Relationship Id="rId1" Type="http://schemas.openxmlformats.org/officeDocument/2006/relationships/tags" Target="../tags/tag488.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tmp"/></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tags" Target="../tags/tag141.xml"/></Relationships>
</file>

<file path=ppt/slides/_rels/slide380.xml.rels><?xml version="1.0" encoding="UTF-8" standalone="yes"?>
<Relationships xmlns="http://schemas.openxmlformats.org/package/2006/relationships"><Relationship Id="rId3" Type="http://schemas.openxmlformats.org/officeDocument/2006/relationships/notesSlide" Target="../notesSlides/notesSlide379.xml"/><Relationship Id="rId2" Type="http://schemas.openxmlformats.org/officeDocument/2006/relationships/slideLayout" Target="../slideLayouts/slideLayout10.xml"/><Relationship Id="rId1" Type="http://schemas.openxmlformats.org/officeDocument/2006/relationships/tags" Target="../tags/tag489.xml"/><Relationship Id="rId5" Type="http://schemas.openxmlformats.org/officeDocument/2006/relationships/image" Target="../media/image489.tmp"/><Relationship Id="rId4" Type="http://schemas.openxmlformats.org/officeDocument/2006/relationships/image" Target="../media/image488.tmp"/></Relationships>
</file>

<file path=ppt/slides/_rels/slide381.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notesSlide" Target="../notesSlides/notesSlide380.xml"/><Relationship Id="rId7" Type="http://schemas.openxmlformats.org/officeDocument/2006/relationships/image" Target="../media/image493.PNG"/><Relationship Id="rId2" Type="http://schemas.openxmlformats.org/officeDocument/2006/relationships/slideLayout" Target="../slideLayouts/slideLayout15.xml"/><Relationship Id="rId1" Type="http://schemas.openxmlformats.org/officeDocument/2006/relationships/tags" Target="../tags/tag490.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 Id="rId9" Type="http://schemas.openxmlformats.org/officeDocument/2006/relationships/image" Target="../media/image495.PNG"/></Relationships>
</file>

<file path=ppt/slides/_rels/slide382.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notesSlide" Target="../notesSlides/notesSlide381.xml"/><Relationship Id="rId7" Type="http://schemas.openxmlformats.org/officeDocument/2006/relationships/image" Target="../media/image499.png"/><Relationship Id="rId2" Type="http://schemas.openxmlformats.org/officeDocument/2006/relationships/slideLayout" Target="../slideLayouts/slideLayout15.xml"/><Relationship Id="rId1" Type="http://schemas.openxmlformats.org/officeDocument/2006/relationships/tags" Target="../tags/tag491.xml"/><Relationship Id="rId6" Type="http://schemas.openxmlformats.org/officeDocument/2006/relationships/image" Target="../media/image498.PNG"/><Relationship Id="rId5" Type="http://schemas.openxmlformats.org/officeDocument/2006/relationships/image" Target="../media/image497.PNG"/><Relationship Id="rId10" Type="http://schemas.openxmlformats.org/officeDocument/2006/relationships/image" Target="../media/image502.png"/><Relationship Id="rId4" Type="http://schemas.openxmlformats.org/officeDocument/2006/relationships/image" Target="../media/image496.PNG"/><Relationship Id="rId9" Type="http://schemas.openxmlformats.org/officeDocument/2006/relationships/image" Target="../media/image501.png"/></Relationships>
</file>

<file path=ppt/slides/_rels/slide383.xml.rels><?xml version="1.0" encoding="UTF-8" standalone="yes"?>
<Relationships xmlns="http://schemas.openxmlformats.org/package/2006/relationships"><Relationship Id="rId3" Type="http://schemas.openxmlformats.org/officeDocument/2006/relationships/notesSlide" Target="../notesSlides/notesSlide382.xml"/><Relationship Id="rId2" Type="http://schemas.openxmlformats.org/officeDocument/2006/relationships/slideLayout" Target="../slideLayouts/slideLayout10.xml"/><Relationship Id="rId1" Type="http://schemas.openxmlformats.org/officeDocument/2006/relationships/tags" Target="../tags/tag492.xml"/><Relationship Id="rId6" Type="http://schemas.openxmlformats.org/officeDocument/2006/relationships/image" Target="../media/image505.png"/><Relationship Id="rId5" Type="http://schemas.openxmlformats.org/officeDocument/2006/relationships/image" Target="../media/image504.png"/><Relationship Id="rId4" Type="http://schemas.openxmlformats.org/officeDocument/2006/relationships/image" Target="../media/image503.tmp"/></Relationships>
</file>

<file path=ppt/slides/_rels/slide384.xml.rels><?xml version="1.0" encoding="UTF-8" standalone="yes"?>
<Relationships xmlns="http://schemas.openxmlformats.org/package/2006/relationships"><Relationship Id="rId3" Type="http://schemas.openxmlformats.org/officeDocument/2006/relationships/notesSlide" Target="../notesSlides/notesSlide383.xml"/><Relationship Id="rId2" Type="http://schemas.openxmlformats.org/officeDocument/2006/relationships/slideLayout" Target="../slideLayouts/slideLayout30.xml"/><Relationship Id="rId1" Type="http://schemas.openxmlformats.org/officeDocument/2006/relationships/tags" Target="../tags/tag493.xml"/></Relationships>
</file>

<file path=ppt/slides/_rels/slide385.xml.rels><?xml version="1.0" encoding="UTF-8" standalone="yes"?>
<Relationships xmlns="http://schemas.openxmlformats.org/package/2006/relationships"><Relationship Id="rId3" Type="http://schemas.openxmlformats.org/officeDocument/2006/relationships/notesSlide" Target="../notesSlides/notesSlide384.xml"/><Relationship Id="rId2" Type="http://schemas.openxmlformats.org/officeDocument/2006/relationships/slideLayout" Target="../slideLayouts/slideLayout27.xml"/><Relationship Id="rId1" Type="http://schemas.openxmlformats.org/officeDocument/2006/relationships/tags" Target="../tags/tag494.xml"/><Relationship Id="rId5" Type="http://schemas.openxmlformats.org/officeDocument/2006/relationships/image" Target="../media/image123.png"/><Relationship Id="rId4" Type="http://schemas.openxmlformats.org/officeDocument/2006/relationships/image" Target="../media/image122.png"/></Relationships>
</file>

<file path=ppt/slides/_rels/slide386.xml.rels><?xml version="1.0" encoding="UTF-8" standalone="yes"?>
<Relationships xmlns="http://schemas.openxmlformats.org/package/2006/relationships"><Relationship Id="rId3" Type="http://schemas.openxmlformats.org/officeDocument/2006/relationships/notesSlide" Target="../notesSlides/notesSlide385.xml"/><Relationship Id="rId2" Type="http://schemas.openxmlformats.org/officeDocument/2006/relationships/slideLayout" Target="../slideLayouts/slideLayout34.xml"/><Relationship Id="rId1" Type="http://schemas.openxmlformats.org/officeDocument/2006/relationships/tags" Target="../tags/tag495.xml"/><Relationship Id="rId5" Type="http://schemas.openxmlformats.org/officeDocument/2006/relationships/image" Target="../media/image470.png"/><Relationship Id="rId4" Type="http://schemas.openxmlformats.org/officeDocument/2006/relationships/image" Target="../media/image146.png"/></Relationships>
</file>

<file path=ppt/slides/_rels/slide387.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notesSlide" Target="../notesSlides/notesSlide386.xml"/><Relationship Id="rId7" Type="http://schemas.openxmlformats.org/officeDocument/2006/relationships/image" Target="../media/image509.png"/><Relationship Id="rId2" Type="http://schemas.openxmlformats.org/officeDocument/2006/relationships/slideLayout" Target="../slideLayouts/slideLayout10.xml"/><Relationship Id="rId1" Type="http://schemas.openxmlformats.org/officeDocument/2006/relationships/tags" Target="../tags/tag496.xml"/><Relationship Id="rId6" Type="http://schemas.openxmlformats.org/officeDocument/2006/relationships/image" Target="../media/image508.png"/><Relationship Id="rId5" Type="http://schemas.openxmlformats.org/officeDocument/2006/relationships/image" Target="../media/image507.tmp"/><Relationship Id="rId4" Type="http://schemas.openxmlformats.org/officeDocument/2006/relationships/image" Target="../media/image506.tmp"/></Relationships>
</file>

<file path=ppt/slides/_rels/slide388.xml.rels><?xml version="1.0" encoding="UTF-8" standalone="yes"?>
<Relationships xmlns="http://schemas.openxmlformats.org/package/2006/relationships"><Relationship Id="rId3" Type="http://schemas.openxmlformats.org/officeDocument/2006/relationships/notesSlide" Target="../notesSlides/notesSlide387.xml"/><Relationship Id="rId2" Type="http://schemas.openxmlformats.org/officeDocument/2006/relationships/slideLayout" Target="../slideLayouts/slideLayout10.xml"/><Relationship Id="rId1" Type="http://schemas.openxmlformats.org/officeDocument/2006/relationships/tags" Target="../tags/tag497.xml"/><Relationship Id="rId5" Type="http://schemas.openxmlformats.org/officeDocument/2006/relationships/image" Target="../media/image512.png"/><Relationship Id="rId4" Type="http://schemas.openxmlformats.org/officeDocument/2006/relationships/image" Target="../media/image511.PNG"/></Relationships>
</file>

<file path=ppt/slides/_rels/slide389.xml.rels><?xml version="1.0" encoding="UTF-8" standalone="yes"?>
<Relationships xmlns="http://schemas.openxmlformats.org/package/2006/relationships"><Relationship Id="rId3" Type="http://schemas.openxmlformats.org/officeDocument/2006/relationships/notesSlide" Target="../notesSlides/notesSlide388.xml"/><Relationship Id="rId2" Type="http://schemas.openxmlformats.org/officeDocument/2006/relationships/slideLayout" Target="../slideLayouts/slideLayout10.xml"/><Relationship Id="rId1" Type="http://schemas.openxmlformats.org/officeDocument/2006/relationships/tags" Target="../tags/tag498.xml"/><Relationship Id="rId4" Type="http://schemas.openxmlformats.org/officeDocument/2006/relationships/image" Target="../media/image51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0.xml"/><Relationship Id="rId1" Type="http://schemas.openxmlformats.org/officeDocument/2006/relationships/tags" Target="../tags/tag142.xml"/></Relationships>
</file>

<file path=ppt/slides/_rels/slide390.xml.rels><?xml version="1.0" encoding="UTF-8" standalone="yes"?>
<Relationships xmlns="http://schemas.openxmlformats.org/package/2006/relationships"><Relationship Id="rId3" Type="http://schemas.openxmlformats.org/officeDocument/2006/relationships/notesSlide" Target="../notesSlides/notesSlide389.xml"/><Relationship Id="rId2" Type="http://schemas.openxmlformats.org/officeDocument/2006/relationships/slideLayout" Target="../slideLayouts/slideLayout30.xml"/><Relationship Id="rId1" Type="http://schemas.openxmlformats.org/officeDocument/2006/relationships/tags" Target="../tags/tag499.xml"/></Relationships>
</file>

<file path=ppt/slides/_rels/slide391.xml.rels><?xml version="1.0" encoding="UTF-8" standalone="yes"?>
<Relationships xmlns="http://schemas.openxmlformats.org/package/2006/relationships"><Relationship Id="rId3" Type="http://schemas.openxmlformats.org/officeDocument/2006/relationships/notesSlide" Target="../notesSlides/notesSlide390.xml"/><Relationship Id="rId2" Type="http://schemas.openxmlformats.org/officeDocument/2006/relationships/slideLayout" Target="../slideLayouts/slideLayout30.xml"/><Relationship Id="rId1" Type="http://schemas.openxmlformats.org/officeDocument/2006/relationships/tags" Target="../tags/tag500.xml"/></Relationships>
</file>

<file path=ppt/slides/_rels/slide392.xml.rels><?xml version="1.0" encoding="UTF-8" standalone="yes"?>
<Relationships xmlns="http://schemas.openxmlformats.org/package/2006/relationships"><Relationship Id="rId3" Type="http://schemas.openxmlformats.org/officeDocument/2006/relationships/notesSlide" Target="../notesSlides/notesSlide391.xml"/><Relationship Id="rId2" Type="http://schemas.openxmlformats.org/officeDocument/2006/relationships/slideLayout" Target="../slideLayouts/slideLayout27.xml"/><Relationship Id="rId1" Type="http://schemas.openxmlformats.org/officeDocument/2006/relationships/tags" Target="../tags/tag501.xml"/><Relationship Id="rId5" Type="http://schemas.openxmlformats.org/officeDocument/2006/relationships/image" Target="../media/image123.png"/><Relationship Id="rId4" Type="http://schemas.openxmlformats.org/officeDocument/2006/relationships/image" Target="../media/image122.png"/></Relationships>
</file>

<file path=ppt/slides/_rels/slide393.xml.rels><?xml version="1.0" encoding="UTF-8" standalone="yes"?>
<Relationships xmlns="http://schemas.openxmlformats.org/package/2006/relationships"><Relationship Id="rId3" Type="http://schemas.openxmlformats.org/officeDocument/2006/relationships/notesSlide" Target="../notesSlides/notesSlide392.xml"/><Relationship Id="rId2" Type="http://schemas.openxmlformats.org/officeDocument/2006/relationships/slideLayout" Target="../slideLayouts/slideLayout34.xml"/><Relationship Id="rId1" Type="http://schemas.openxmlformats.org/officeDocument/2006/relationships/tags" Target="../tags/tag502.xml"/><Relationship Id="rId5" Type="http://schemas.openxmlformats.org/officeDocument/2006/relationships/image" Target="../media/image124.png"/><Relationship Id="rId4" Type="http://schemas.openxmlformats.org/officeDocument/2006/relationships/image" Target="../media/image146.png"/></Relationships>
</file>

<file path=ppt/slides/_rels/slide394.xml.rels><?xml version="1.0" encoding="UTF-8" standalone="yes"?>
<Relationships xmlns="http://schemas.openxmlformats.org/package/2006/relationships"><Relationship Id="rId3" Type="http://schemas.openxmlformats.org/officeDocument/2006/relationships/notesSlide" Target="../notesSlides/notesSlide393.xml"/><Relationship Id="rId2" Type="http://schemas.openxmlformats.org/officeDocument/2006/relationships/slideLayout" Target="../slideLayouts/slideLayout10.xml"/><Relationship Id="rId1" Type="http://schemas.openxmlformats.org/officeDocument/2006/relationships/tags" Target="../tags/tag503.xml"/><Relationship Id="rId4" Type="http://schemas.openxmlformats.org/officeDocument/2006/relationships/image" Target="../media/image514.PNG"/></Relationships>
</file>

<file path=ppt/slides/_rels/slide395.xml.rels><?xml version="1.0" encoding="UTF-8" standalone="yes"?>
<Relationships xmlns="http://schemas.openxmlformats.org/package/2006/relationships"><Relationship Id="rId8" Type="http://schemas.openxmlformats.org/officeDocument/2006/relationships/image" Target="../media/image519.PNG"/><Relationship Id="rId3" Type="http://schemas.openxmlformats.org/officeDocument/2006/relationships/notesSlide" Target="../notesSlides/notesSlide394.xml"/><Relationship Id="rId7" Type="http://schemas.openxmlformats.org/officeDocument/2006/relationships/image" Target="../media/image518.PNG"/><Relationship Id="rId2" Type="http://schemas.openxmlformats.org/officeDocument/2006/relationships/slideLayout" Target="../slideLayouts/slideLayout10.xml"/><Relationship Id="rId1" Type="http://schemas.openxmlformats.org/officeDocument/2006/relationships/tags" Target="../tags/tag504.xml"/><Relationship Id="rId6" Type="http://schemas.openxmlformats.org/officeDocument/2006/relationships/image" Target="../media/image517.PNG"/><Relationship Id="rId5" Type="http://schemas.openxmlformats.org/officeDocument/2006/relationships/image" Target="../media/image516.PNG"/><Relationship Id="rId4" Type="http://schemas.openxmlformats.org/officeDocument/2006/relationships/image" Target="../media/image515.PNG"/><Relationship Id="rId9" Type="http://schemas.openxmlformats.org/officeDocument/2006/relationships/image" Target="../media/image520.png"/></Relationships>
</file>

<file path=ppt/slides/_rels/slide396.xml.rels><?xml version="1.0" encoding="UTF-8" standalone="yes"?>
<Relationships xmlns="http://schemas.openxmlformats.org/package/2006/relationships"><Relationship Id="rId3" Type="http://schemas.openxmlformats.org/officeDocument/2006/relationships/notesSlide" Target="../notesSlides/notesSlide395.xml"/><Relationship Id="rId2" Type="http://schemas.openxmlformats.org/officeDocument/2006/relationships/slideLayout" Target="../slideLayouts/slideLayout10.xml"/><Relationship Id="rId1" Type="http://schemas.openxmlformats.org/officeDocument/2006/relationships/tags" Target="../tags/tag505.xml"/><Relationship Id="rId5" Type="http://schemas.openxmlformats.org/officeDocument/2006/relationships/image" Target="../media/image521.PNG"/><Relationship Id="rId4" Type="http://schemas.openxmlformats.org/officeDocument/2006/relationships/image" Target="../media/image516.PNG"/></Relationships>
</file>

<file path=ppt/slides/_rels/slide397.xml.rels><?xml version="1.0" encoding="UTF-8" standalone="yes"?>
<Relationships xmlns="http://schemas.openxmlformats.org/package/2006/relationships"><Relationship Id="rId3" Type="http://schemas.openxmlformats.org/officeDocument/2006/relationships/notesSlide" Target="../notesSlides/notesSlide396.xml"/><Relationship Id="rId2" Type="http://schemas.openxmlformats.org/officeDocument/2006/relationships/slideLayout" Target="../slideLayouts/slideLayout10.xml"/><Relationship Id="rId1" Type="http://schemas.openxmlformats.org/officeDocument/2006/relationships/tags" Target="../tags/tag506.xml"/><Relationship Id="rId5" Type="http://schemas.openxmlformats.org/officeDocument/2006/relationships/image" Target="../media/image523.png"/><Relationship Id="rId4" Type="http://schemas.openxmlformats.org/officeDocument/2006/relationships/image" Target="../media/image522.png"/></Relationships>
</file>

<file path=ppt/slides/_rels/slide398.xml.rels><?xml version="1.0" encoding="UTF-8" standalone="yes"?>
<Relationships xmlns="http://schemas.openxmlformats.org/package/2006/relationships"><Relationship Id="rId8" Type="http://schemas.openxmlformats.org/officeDocument/2006/relationships/image" Target="../media/image526.png"/><Relationship Id="rId3" Type="http://schemas.openxmlformats.org/officeDocument/2006/relationships/slideLayout" Target="../slideLayouts/slideLayout10.xml"/><Relationship Id="rId7" Type="http://schemas.openxmlformats.org/officeDocument/2006/relationships/image" Target="../media/image525.png"/><Relationship Id="rId2" Type="http://schemas.openxmlformats.org/officeDocument/2006/relationships/tags" Target="../tags/tag508.xml"/><Relationship Id="rId1" Type="http://schemas.openxmlformats.org/officeDocument/2006/relationships/tags" Target="../tags/tag507.xml"/><Relationship Id="rId6" Type="http://schemas.openxmlformats.org/officeDocument/2006/relationships/image" Target="../media/image524.png"/><Relationship Id="rId5" Type="http://schemas.openxmlformats.org/officeDocument/2006/relationships/image" Target="../media/image175.wmf"/><Relationship Id="rId4" Type="http://schemas.openxmlformats.org/officeDocument/2006/relationships/notesSlide" Target="../notesSlides/notesSlide397.xml"/></Relationships>
</file>

<file path=ppt/slides/_rels/slide399.xml.rels><?xml version="1.0" encoding="UTF-8" standalone="yes"?>
<Relationships xmlns="http://schemas.openxmlformats.org/package/2006/relationships"><Relationship Id="rId3" Type="http://schemas.openxmlformats.org/officeDocument/2006/relationships/notesSlide" Target="../notesSlides/notesSlide398.xml"/><Relationship Id="rId7" Type="http://schemas.openxmlformats.org/officeDocument/2006/relationships/image" Target="../media/image530.tmp"/><Relationship Id="rId2" Type="http://schemas.openxmlformats.org/officeDocument/2006/relationships/slideLayout" Target="../slideLayouts/slideLayout10.xml"/><Relationship Id="rId1" Type="http://schemas.openxmlformats.org/officeDocument/2006/relationships/tags" Target="../tags/tag509.xml"/><Relationship Id="rId6" Type="http://schemas.openxmlformats.org/officeDocument/2006/relationships/image" Target="../media/image529.png"/><Relationship Id="rId5" Type="http://schemas.openxmlformats.org/officeDocument/2006/relationships/image" Target="../media/image528.png"/><Relationship Id="rId4" Type="http://schemas.openxmlformats.org/officeDocument/2006/relationships/image" Target="../media/image5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10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7.xml"/><Relationship Id="rId1" Type="http://schemas.openxmlformats.org/officeDocument/2006/relationships/tags" Target="../tags/tag143.xml"/></Relationships>
</file>

<file path=ppt/slides/_rels/slide400.xml.rels><?xml version="1.0" encoding="UTF-8" standalone="yes"?>
<Relationships xmlns="http://schemas.openxmlformats.org/package/2006/relationships"><Relationship Id="rId3" Type="http://schemas.openxmlformats.org/officeDocument/2006/relationships/notesSlide" Target="../notesSlides/notesSlide399.xml"/><Relationship Id="rId2" Type="http://schemas.openxmlformats.org/officeDocument/2006/relationships/slideLayout" Target="../slideLayouts/slideLayout10.xml"/><Relationship Id="rId1" Type="http://schemas.openxmlformats.org/officeDocument/2006/relationships/tags" Target="../tags/tag510.xml"/><Relationship Id="rId5" Type="http://schemas.openxmlformats.org/officeDocument/2006/relationships/image" Target="../media/image532.tmp"/><Relationship Id="rId4" Type="http://schemas.openxmlformats.org/officeDocument/2006/relationships/image" Target="../media/image531.PNG"/></Relationships>
</file>

<file path=ppt/slides/_rels/slide401.xml.rels><?xml version="1.0" encoding="UTF-8" standalone="yes"?>
<Relationships xmlns="http://schemas.openxmlformats.org/package/2006/relationships"><Relationship Id="rId3" Type="http://schemas.openxmlformats.org/officeDocument/2006/relationships/notesSlide" Target="../notesSlides/notesSlide400.xml"/><Relationship Id="rId2" Type="http://schemas.openxmlformats.org/officeDocument/2006/relationships/slideLayout" Target="../slideLayouts/slideLayout10.xml"/><Relationship Id="rId1" Type="http://schemas.openxmlformats.org/officeDocument/2006/relationships/tags" Target="../tags/tag511.xml"/><Relationship Id="rId6" Type="http://schemas.openxmlformats.org/officeDocument/2006/relationships/image" Target="../media/image535.tmp"/><Relationship Id="rId5" Type="http://schemas.openxmlformats.org/officeDocument/2006/relationships/image" Target="../media/image534.tmp"/><Relationship Id="rId4" Type="http://schemas.openxmlformats.org/officeDocument/2006/relationships/image" Target="../media/image533.tmp"/></Relationships>
</file>

<file path=ppt/slides/_rels/slide402.xml.rels><?xml version="1.0" encoding="UTF-8" standalone="yes"?>
<Relationships xmlns="http://schemas.openxmlformats.org/package/2006/relationships"><Relationship Id="rId8" Type="http://schemas.openxmlformats.org/officeDocument/2006/relationships/image" Target="../media/image540.tmp"/><Relationship Id="rId3" Type="http://schemas.openxmlformats.org/officeDocument/2006/relationships/notesSlide" Target="../notesSlides/notesSlide401.xml"/><Relationship Id="rId7" Type="http://schemas.openxmlformats.org/officeDocument/2006/relationships/image" Target="../media/image539.tmp"/><Relationship Id="rId2" Type="http://schemas.openxmlformats.org/officeDocument/2006/relationships/slideLayout" Target="../slideLayouts/slideLayout10.xml"/><Relationship Id="rId1" Type="http://schemas.openxmlformats.org/officeDocument/2006/relationships/tags" Target="../tags/tag512.xml"/><Relationship Id="rId6" Type="http://schemas.openxmlformats.org/officeDocument/2006/relationships/image" Target="../media/image538.tmp"/><Relationship Id="rId5" Type="http://schemas.openxmlformats.org/officeDocument/2006/relationships/image" Target="../media/image537.tmp"/><Relationship Id="rId4" Type="http://schemas.openxmlformats.org/officeDocument/2006/relationships/image" Target="../media/image536.tmp"/><Relationship Id="rId9" Type="http://schemas.openxmlformats.org/officeDocument/2006/relationships/image" Target="../media/image541.png"/></Relationships>
</file>

<file path=ppt/slides/_rels/slide403.xml.rels><?xml version="1.0" encoding="UTF-8" standalone="yes"?>
<Relationships xmlns="http://schemas.openxmlformats.org/package/2006/relationships"><Relationship Id="rId3" Type="http://schemas.openxmlformats.org/officeDocument/2006/relationships/notesSlide" Target="../notesSlides/notesSlide402.xml"/><Relationship Id="rId2" Type="http://schemas.openxmlformats.org/officeDocument/2006/relationships/slideLayout" Target="../slideLayouts/slideLayout10.xml"/><Relationship Id="rId1" Type="http://schemas.openxmlformats.org/officeDocument/2006/relationships/tags" Target="../tags/tag513.xml"/><Relationship Id="rId5" Type="http://schemas.openxmlformats.org/officeDocument/2006/relationships/image" Target="../media/image543.tmp"/><Relationship Id="rId4" Type="http://schemas.openxmlformats.org/officeDocument/2006/relationships/image" Target="../media/image542.tmp"/></Relationships>
</file>

<file path=ppt/slides/_rels/slide404.xml.rels><?xml version="1.0" encoding="UTF-8" standalone="yes"?>
<Relationships xmlns="http://schemas.openxmlformats.org/package/2006/relationships"><Relationship Id="rId3" Type="http://schemas.openxmlformats.org/officeDocument/2006/relationships/notesSlide" Target="../notesSlides/notesSlide403.xml"/><Relationship Id="rId7" Type="http://schemas.openxmlformats.org/officeDocument/2006/relationships/image" Target="../media/image547.tmp"/><Relationship Id="rId2" Type="http://schemas.openxmlformats.org/officeDocument/2006/relationships/slideLayout" Target="../slideLayouts/slideLayout10.xml"/><Relationship Id="rId1" Type="http://schemas.openxmlformats.org/officeDocument/2006/relationships/tags" Target="../tags/tag514.xml"/><Relationship Id="rId6" Type="http://schemas.openxmlformats.org/officeDocument/2006/relationships/image" Target="../media/image546.tmp"/><Relationship Id="rId5" Type="http://schemas.openxmlformats.org/officeDocument/2006/relationships/image" Target="../media/image545.tmp"/><Relationship Id="rId4" Type="http://schemas.openxmlformats.org/officeDocument/2006/relationships/image" Target="../media/image544.tmp"/></Relationships>
</file>

<file path=ppt/slides/_rels/slide405.xml.rels><?xml version="1.0" encoding="UTF-8" standalone="yes"?>
<Relationships xmlns="http://schemas.openxmlformats.org/package/2006/relationships"><Relationship Id="rId3" Type="http://schemas.openxmlformats.org/officeDocument/2006/relationships/notesSlide" Target="../notesSlides/notesSlide404.xml"/><Relationship Id="rId2" Type="http://schemas.openxmlformats.org/officeDocument/2006/relationships/slideLayout" Target="../slideLayouts/slideLayout30.xml"/><Relationship Id="rId1" Type="http://schemas.openxmlformats.org/officeDocument/2006/relationships/tags" Target="../tags/tag515.xml"/></Relationships>
</file>

<file path=ppt/slides/_rels/slide406.xml.rels><?xml version="1.0" encoding="UTF-8" standalone="yes"?>
<Relationships xmlns="http://schemas.openxmlformats.org/package/2006/relationships"><Relationship Id="rId3" Type="http://schemas.openxmlformats.org/officeDocument/2006/relationships/notesSlide" Target="../notesSlides/notesSlide405.xml"/><Relationship Id="rId2" Type="http://schemas.openxmlformats.org/officeDocument/2006/relationships/slideLayout" Target="../slideLayouts/slideLayout30.xml"/><Relationship Id="rId1" Type="http://schemas.openxmlformats.org/officeDocument/2006/relationships/tags" Target="../tags/tag516.xml"/></Relationships>
</file>

<file path=ppt/slides/_rels/slide407.xml.rels><?xml version="1.0" encoding="UTF-8" standalone="yes"?>
<Relationships xmlns="http://schemas.openxmlformats.org/package/2006/relationships"><Relationship Id="rId3" Type="http://schemas.openxmlformats.org/officeDocument/2006/relationships/notesSlide" Target="../notesSlides/notesSlide406.xml"/><Relationship Id="rId2" Type="http://schemas.openxmlformats.org/officeDocument/2006/relationships/slideLayout" Target="../slideLayouts/slideLayout29.xml"/><Relationship Id="rId1" Type="http://schemas.openxmlformats.org/officeDocument/2006/relationships/tags" Target="../tags/tag517.xml"/></Relationships>
</file>

<file path=ppt/slides/_rels/slide408.xml.rels><?xml version="1.0" encoding="UTF-8" standalone="yes"?>
<Relationships xmlns="http://schemas.openxmlformats.org/package/2006/relationships"><Relationship Id="rId3" Type="http://schemas.openxmlformats.org/officeDocument/2006/relationships/notesSlide" Target="../notesSlides/notesSlide407.xml"/><Relationship Id="rId2" Type="http://schemas.openxmlformats.org/officeDocument/2006/relationships/slideLayout" Target="../slideLayouts/slideLayout9.xml"/><Relationship Id="rId1" Type="http://schemas.openxmlformats.org/officeDocument/2006/relationships/tags" Target="../tags/tag518.xml"/></Relationships>
</file>

<file path=ppt/slides/_rels/slide409.xml.rels><?xml version="1.0" encoding="UTF-8" standalone="yes"?>
<Relationships xmlns="http://schemas.openxmlformats.org/package/2006/relationships"><Relationship Id="rId3" Type="http://schemas.openxmlformats.org/officeDocument/2006/relationships/notesSlide" Target="../notesSlides/notesSlide408.xml"/><Relationship Id="rId2" Type="http://schemas.openxmlformats.org/officeDocument/2006/relationships/slideLayout" Target="../slideLayouts/slideLayout4.xml"/><Relationship Id="rId1" Type="http://schemas.openxmlformats.org/officeDocument/2006/relationships/tags" Target="../tags/tag51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tags" Target="../tags/tag144.xml"/></Relationships>
</file>

<file path=ppt/slides/_rels/slide410.xml.rels><?xml version="1.0" encoding="UTF-8" standalone="yes"?>
<Relationships xmlns="http://schemas.openxmlformats.org/package/2006/relationships"><Relationship Id="rId3" Type="http://schemas.openxmlformats.org/officeDocument/2006/relationships/notesSlide" Target="../notesSlides/notesSlide409.xml"/><Relationship Id="rId2" Type="http://schemas.openxmlformats.org/officeDocument/2006/relationships/slideLayout" Target="../slideLayouts/slideLayout26.xml"/><Relationship Id="rId1" Type="http://schemas.openxmlformats.org/officeDocument/2006/relationships/tags" Target="../tags/tag520.xml"/></Relationships>
</file>

<file path=ppt/slides/_rels/slide411.xml.rels><?xml version="1.0" encoding="UTF-8" standalone="yes"?>
<Relationships xmlns="http://schemas.openxmlformats.org/package/2006/relationships"><Relationship Id="rId3" Type="http://schemas.openxmlformats.org/officeDocument/2006/relationships/notesSlide" Target="../notesSlides/notesSlide410.xml"/><Relationship Id="rId2" Type="http://schemas.openxmlformats.org/officeDocument/2006/relationships/slideLayout" Target="../slideLayouts/slideLayout27.xml"/><Relationship Id="rId1" Type="http://schemas.openxmlformats.org/officeDocument/2006/relationships/tags" Target="../tags/tag521.xml"/></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411.xml"/><Relationship Id="rId7" Type="http://schemas.openxmlformats.org/officeDocument/2006/relationships/image" Target="../media/image548.png"/><Relationship Id="rId2" Type="http://schemas.openxmlformats.org/officeDocument/2006/relationships/slideLayout" Target="../slideLayouts/slideLayout34.xml"/><Relationship Id="rId1" Type="http://schemas.openxmlformats.org/officeDocument/2006/relationships/tags" Target="../tags/tag522.xml"/><Relationship Id="rId6" Type="http://schemas.openxmlformats.org/officeDocument/2006/relationships/image" Target="../media/image428.png"/><Relationship Id="rId5" Type="http://schemas.openxmlformats.org/officeDocument/2006/relationships/image" Target="../media/image422.png"/><Relationship Id="rId4" Type="http://schemas.openxmlformats.org/officeDocument/2006/relationships/image" Target="../media/image167.png"/></Relationships>
</file>

<file path=ppt/slides/_rels/slide413.xml.rels><?xml version="1.0" encoding="UTF-8" standalone="yes"?>
<Relationships xmlns="http://schemas.openxmlformats.org/package/2006/relationships"><Relationship Id="rId3" Type="http://schemas.openxmlformats.org/officeDocument/2006/relationships/notesSlide" Target="../notesSlides/notesSlide412.xml"/><Relationship Id="rId2" Type="http://schemas.openxmlformats.org/officeDocument/2006/relationships/slideLayout" Target="../slideLayouts/slideLayout10.xml"/><Relationship Id="rId1" Type="http://schemas.openxmlformats.org/officeDocument/2006/relationships/tags" Target="../tags/tag523.xml"/></Relationships>
</file>

<file path=ppt/slides/_rels/slide414.xml.rels><?xml version="1.0" encoding="UTF-8" standalone="yes"?>
<Relationships xmlns="http://schemas.openxmlformats.org/package/2006/relationships"><Relationship Id="rId3" Type="http://schemas.openxmlformats.org/officeDocument/2006/relationships/notesSlide" Target="../notesSlides/notesSlide413.xml"/><Relationship Id="rId2" Type="http://schemas.openxmlformats.org/officeDocument/2006/relationships/slideLayout" Target="../slideLayouts/slideLayout12.xml"/><Relationship Id="rId1" Type="http://schemas.openxmlformats.org/officeDocument/2006/relationships/tags" Target="../tags/tag524.xml"/><Relationship Id="rId5" Type="http://schemas.openxmlformats.org/officeDocument/2006/relationships/image" Target="../media/image550.PNG"/><Relationship Id="rId4" Type="http://schemas.openxmlformats.org/officeDocument/2006/relationships/image" Target="../media/image549.png"/></Relationships>
</file>

<file path=ppt/slides/_rels/slide415.xml.rels><?xml version="1.0" encoding="UTF-8" standalone="yes"?>
<Relationships xmlns="http://schemas.openxmlformats.org/package/2006/relationships"><Relationship Id="rId3" Type="http://schemas.openxmlformats.org/officeDocument/2006/relationships/notesSlide" Target="../notesSlides/notesSlide414.xml"/><Relationship Id="rId2" Type="http://schemas.openxmlformats.org/officeDocument/2006/relationships/slideLayout" Target="../slideLayouts/slideLayout15.xml"/><Relationship Id="rId1" Type="http://schemas.openxmlformats.org/officeDocument/2006/relationships/tags" Target="../tags/tag525.xml"/><Relationship Id="rId6" Type="http://schemas.openxmlformats.org/officeDocument/2006/relationships/image" Target="../media/image553.png"/><Relationship Id="rId5" Type="http://schemas.openxmlformats.org/officeDocument/2006/relationships/image" Target="../media/image552.png"/><Relationship Id="rId4" Type="http://schemas.openxmlformats.org/officeDocument/2006/relationships/image" Target="../media/image551.PNG"/></Relationships>
</file>

<file path=ppt/slides/_rels/slide416.xml.rels><?xml version="1.0" encoding="UTF-8" standalone="yes"?>
<Relationships xmlns="http://schemas.openxmlformats.org/package/2006/relationships"><Relationship Id="rId3" Type="http://schemas.openxmlformats.org/officeDocument/2006/relationships/notesSlide" Target="../notesSlides/notesSlide415.xml"/><Relationship Id="rId2" Type="http://schemas.openxmlformats.org/officeDocument/2006/relationships/slideLayout" Target="../slideLayouts/slideLayout15.xml"/><Relationship Id="rId1" Type="http://schemas.openxmlformats.org/officeDocument/2006/relationships/tags" Target="../tags/tag526.xml"/></Relationships>
</file>

<file path=ppt/slides/_rels/slide417.xml.rels><?xml version="1.0" encoding="UTF-8" standalone="yes"?>
<Relationships xmlns="http://schemas.openxmlformats.org/package/2006/relationships"><Relationship Id="rId3" Type="http://schemas.openxmlformats.org/officeDocument/2006/relationships/notesSlide" Target="../notesSlides/notesSlide416.xml"/><Relationship Id="rId2" Type="http://schemas.openxmlformats.org/officeDocument/2006/relationships/slideLayout" Target="../slideLayouts/slideLayout15.xml"/><Relationship Id="rId1" Type="http://schemas.openxmlformats.org/officeDocument/2006/relationships/tags" Target="../tags/tag527.xml"/></Relationships>
</file>

<file path=ppt/slides/_rels/slide418.xml.rels><?xml version="1.0" encoding="UTF-8" standalone="yes"?>
<Relationships xmlns="http://schemas.openxmlformats.org/package/2006/relationships"><Relationship Id="rId3" Type="http://schemas.openxmlformats.org/officeDocument/2006/relationships/notesSlide" Target="../notesSlides/notesSlide417.xml"/><Relationship Id="rId2" Type="http://schemas.openxmlformats.org/officeDocument/2006/relationships/slideLayout" Target="../slideLayouts/slideLayout30.xml"/><Relationship Id="rId1" Type="http://schemas.openxmlformats.org/officeDocument/2006/relationships/tags" Target="../tags/tag528.xml"/></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418.xml"/><Relationship Id="rId2" Type="http://schemas.openxmlformats.org/officeDocument/2006/relationships/slideLayout" Target="../slideLayouts/slideLayout30.xml"/><Relationship Id="rId1" Type="http://schemas.openxmlformats.org/officeDocument/2006/relationships/tags" Target="../tags/tag52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145.xml"/></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419.xml"/><Relationship Id="rId7" Type="http://schemas.openxmlformats.org/officeDocument/2006/relationships/image" Target="../media/image556.PNG"/><Relationship Id="rId2" Type="http://schemas.openxmlformats.org/officeDocument/2006/relationships/slideLayout" Target="../slideLayouts/slideLayout34.xml"/><Relationship Id="rId1" Type="http://schemas.openxmlformats.org/officeDocument/2006/relationships/tags" Target="../tags/tag530.xml"/><Relationship Id="rId6" Type="http://schemas.openxmlformats.org/officeDocument/2006/relationships/image" Target="../media/image555.jpeg"/><Relationship Id="rId5" Type="http://schemas.openxmlformats.org/officeDocument/2006/relationships/image" Target="../media/image554.PNG"/><Relationship Id="rId4" Type="http://schemas.openxmlformats.org/officeDocument/2006/relationships/image" Target="../media/image167.png"/></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420.xml"/><Relationship Id="rId2" Type="http://schemas.openxmlformats.org/officeDocument/2006/relationships/slideLayout" Target="../slideLayouts/slideLayout32.xml"/><Relationship Id="rId1" Type="http://schemas.openxmlformats.org/officeDocument/2006/relationships/tags" Target="../tags/tag531.xml"/></Relationships>
</file>

<file path=ppt/slides/_rels/slide422.xml.rels><?xml version="1.0" encoding="UTF-8" standalone="yes"?>
<Relationships xmlns="http://schemas.openxmlformats.org/package/2006/relationships"><Relationship Id="rId3" Type="http://schemas.openxmlformats.org/officeDocument/2006/relationships/notesSlide" Target="../notesSlides/notesSlide421.xml"/><Relationship Id="rId2" Type="http://schemas.openxmlformats.org/officeDocument/2006/relationships/slideLayout" Target="../slideLayouts/slideLayout27.xml"/><Relationship Id="rId1" Type="http://schemas.openxmlformats.org/officeDocument/2006/relationships/tags" Target="../tags/tag532.xml"/></Relationships>
</file>

<file path=ppt/slides/_rels/slide423.xml.rels><?xml version="1.0" encoding="UTF-8" standalone="yes"?>
<Relationships xmlns="http://schemas.openxmlformats.org/package/2006/relationships"><Relationship Id="rId3" Type="http://schemas.openxmlformats.org/officeDocument/2006/relationships/notesSlide" Target="../notesSlides/notesSlide422.xml"/><Relationship Id="rId2" Type="http://schemas.openxmlformats.org/officeDocument/2006/relationships/slideLayout" Target="../slideLayouts/slideLayout34.xml"/><Relationship Id="rId1" Type="http://schemas.openxmlformats.org/officeDocument/2006/relationships/tags" Target="../tags/tag533.xml"/><Relationship Id="rId5" Type="http://schemas.openxmlformats.org/officeDocument/2006/relationships/image" Target="../media/image146.png"/><Relationship Id="rId4" Type="http://schemas.openxmlformats.org/officeDocument/2006/relationships/image" Target="../media/image83.png"/></Relationships>
</file>

<file path=ppt/slides/_rels/slide424.xml.rels><?xml version="1.0" encoding="UTF-8" standalone="yes"?>
<Relationships xmlns="http://schemas.openxmlformats.org/package/2006/relationships"><Relationship Id="rId3" Type="http://schemas.openxmlformats.org/officeDocument/2006/relationships/notesSlide" Target="../notesSlides/notesSlide423.xml"/><Relationship Id="rId2" Type="http://schemas.openxmlformats.org/officeDocument/2006/relationships/slideLayout" Target="../slideLayouts/slideLayout10.xml"/><Relationship Id="rId1" Type="http://schemas.openxmlformats.org/officeDocument/2006/relationships/tags" Target="../tags/tag534.xml"/></Relationships>
</file>

<file path=ppt/slides/_rels/slide4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36.xml"/><Relationship Id="rId1" Type="http://schemas.openxmlformats.org/officeDocument/2006/relationships/tags" Target="../tags/tag535.xml"/><Relationship Id="rId5" Type="http://schemas.openxmlformats.org/officeDocument/2006/relationships/image" Target="../media/image175.wmf"/><Relationship Id="rId4" Type="http://schemas.openxmlformats.org/officeDocument/2006/relationships/notesSlide" Target="../notesSlides/notesSlide424.xml"/></Relationships>
</file>

<file path=ppt/slides/_rels/slide426.xml.rels><?xml version="1.0" encoding="UTF-8" standalone="yes"?>
<Relationships xmlns="http://schemas.openxmlformats.org/package/2006/relationships"><Relationship Id="rId3" Type="http://schemas.openxmlformats.org/officeDocument/2006/relationships/notesSlide" Target="../notesSlides/notesSlide425.xml"/><Relationship Id="rId2" Type="http://schemas.openxmlformats.org/officeDocument/2006/relationships/slideLayout" Target="../slideLayouts/slideLayout15.xml"/><Relationship Id="rId1" Type="http://schemas.openxmlformats.org/officeDocument/2006/relationships/tags" Target="../tags/tag537.xml"/><Relationship Id="rId4" Type="http://schemas.openxmlformats.org/officeDocument/2006/relationships/image" Target="../media/image557.png"/></Relationships>
</file>

<file path=ppt/slides/_rels/slide427.xml.rels><?xml version="1.0" encoding="UTF-8" standalone="yes"?>
<Relationships xmlns="http://schemas.openxmlformats.org/package/2006/relationships"><Relationship Id="rId3" Type="http://schemas.openxmlformats.org/officeDocument/2006/relationships/notesSlide" Target="../notesSlides/notesSlide426.xml"/><Relationship Id="rId2" Type="http://schemas.openxmlformats.org/officeDocument/2006/relationships/slideLayout" Target="../slideLayouts/slideLayout10.xml"/><Relationship Id="rId1" Type="http://schemas.openxmlformats.org/officeDocument/2006/relationships/tags" Target="../tags/tag538.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8.png"/></Relationships>
</file>

<file path=ppt/slides/_rels/slide428.xml.rels><?xml version="1.0" encoding="UTF-8" standalone="yes"?>
<Relationships xmlns="http://schemas.openxmlformats.org/package/2006/relationships"><Relationship Id="rId3" Type="http://schemas.openxmlformats.org/officeDocument/2006/relationships/notesSlide" Target="../notesSlides/notesSlide427.xml"/><Relationship Id="rId2" Type="http://schemas.openxmlformats.org/officeDocument/2006/relationships/slideLayout" Target="../slideLayouts/slideLayout10.xml"/><Relationship Id="rId1" Type="http://schemas.openxmlformats.org/officeDocument/2006/relationships/tags" Target="../tags/tag539.xml"/><Relationship Id="rId5" Type="http://schemas.openxmlformats.org/officeDocument/2006/relationships/image" Target="../media/image558.png"/><Relationship Id="rId4" Type="http://schemas.openxmlformats.org/officeDocument/2006/relationships/image" Target="../media/image561.png"/></Relationships>
</file>

<file path=ppt/slides/_rels/slide429.xml.rels><?xml version="1.0" encoding="UTF-8" standalone="yes"?>
<Relationships xmlns="http://schemas.openxmlformats.org/package/2006/relationships"><Relationship Id="rId3" Type="http://schemas.openxmlformats.org/officeDocument/2006/relationships/notesSlide" Target="../notesSlides/notesSlide428.xml"/><Relationship Id="rId7" Type="http://schemas.openxmlformats.org/officeDocument/2006/relationships/image" Target="../media/image564.png"/><Relationship Id="rId2" Type="http://schemas.openxmlformats.org/officeDocument/2006/relationships/slideLayout" Target="../slideLayouts/slideLayout10.xml"/><Relationship Id="rId1" Type="http://schemas.openxmlformats.org/officeDocument/2006/relationships/tags" Target="../tags/tag540.xml"/><Relationship Id="rId6" Type="http://schemas.microsoft.com/office/2007/relationships/hdphoto" Target="../media/hdphoto6.wdp"/><Relationship Id="rId5" Type="http://schemas.openxmlformats.org/officeDocument/2006/relationships/image" Target="../media/image563.png"/><Relationship Id="rId4" Type="http://schemas.openxmlformats.org/officeDocument/2006/relationships/image" Target="../media/image56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146.xml"/></Relationships>
</file>

<file path=ppt/slides/_rels/slide430.xml.rels><?xml version="1.0" encoding="UTF-8" standalone="yes"?>
<Relationships xmlns="http://schemas.openxmlformats.org/package/2006/relationships"><Relationship Id="rId3" Type="http://schemas.openxmlformats.org/officeDocument/2006/relationships/notesSlide" Target="../notesSlides/notesSlide429.xml"/><Relationship Id="rId2" Type="http://schemas.openxmlformats.org/officeDocument/2006/relationships/slideLayout" Target="../slideLayouts/slideLayout10.xml"/><Relationship Id="rId1" Type="http://schemas.openxmlformats.org/officeDocument/2006/relationships/tags" Target="../tags/tag541.xml"/><Relationship Id="rId6" Type="http://schemas.openxmlformats.org/officeDocument/2006/relationships/image" Target="../media/image566.png"/><Relationship Id="rId5" Type="http://schemas.openxmlformats.org/officeDocument/2006/relationships/image" Target="../media/image558.png"/><Relationship Id="rId4" Type="http://schemas.openxmlformats.org/officeDocument/2006/relationships/image" Target="../media/image565.png"/></Relationships>
</file>

<file path=ppt/slides/_rels/slide431.xml.rels><?xml version="1.0" encoding="UTF-8" standalone="yes"?>
<Relationships xmlns="http://schemas.openxmlformats.org/package/2006/relationships"><Relationship Id="rId3" Type="http://schemas.openxmlformats.org/officeDocument/2006/relationships/notesSlide" Target="../notesSlides/notesSlide430.xml"/><Relationship Id="rId2" Type="http://schemas.openxmlformats.org/officeDocument/2006/relationships/slideLayout" Target="../slideLayouts/slideLayout34.xml"/><Relationship Id="rId1" Type="http://schemas.openxmlformats.org/officeDocument/2006/relationships/tags" Target="../tags/tag542.xml"/><Relationship Id="rId6" Type="http://schemas.openxmlformats.org/officeDocument/2006/relationships/image" Target="../media/image561.png"/><Relationship Id="rId5" Type="http://schemas.openxmlformats.org/officeDocument/2006/relationships/image" Target="../media/image568.png"/><Relationship Id="rId4" Type="http://schemas.openxmlformats.org/officeDocument/2006/relationships/image" Target="../media/image567.png"/></Relationships>
</file>

<file path=ppt/slides/_rels/slide432.xml.rels><?xml version="1.0" encoding="UTF-8" standalone="yes"?>
<Relationships xmlns="http://schemas.openxmlformats.org/package/2006/relationships"><Relationship Id="rId3" Type="http://schemas.openxmlformats.org/officeDocument/2006/relationships/notesSlide" Target="../notesSlides/notesSlide431.xml"/><Relationship Id="rId7" Type="http://schemas.openxmlformats.org/officeDocument/2006/relationships/image" Target="../media/image569.tmp"/><Relationship Id="rId2" Type="http://schemas.openxmlformats.org/officeDocument/2006/relationships/slideLayout" Target="../slideLayouts/slideLayout10.xml"/><Relationship Id="rId1" Type="http://schemas.openxmlformats.org/officeDocument/2006/relationships/tags" Target="../tags/tag543.xml"/><Relationship Id="rId6" Type="http://schemas.openxmlformats.org/officeDocument/2006/relationships/image" Target="../media/image567.png"/><Relationship Id="rId5" Type="http://schemas.openxmlformats.org/officeDocument/2006/relationships/image" Target="../media/image559.png"/><Relationship Id="rId4" Type="http://schemas.openxmlformats.org/officeDocument/2006/relationships/image" Target="../media/image560.png"/></Relationships>
</file>

<file path=ppt/slides/_rels/slide433.xml.rels><?xml version="1.0" encoding="UTF-8" standalone="yes"?>
<Relationships xmlns="http://schemas.openxmlformats.org/package/2006/relationships"><Relationship Id="rId3" Type="http://schemas.openxmlformats.org/officeDocument/2006/relationships/notesSlide" Target="../notesSlides/notesSlide432.xml"/><Relationship Id="rId2" Type="http://schemas.openxmlformats.org/officeDocument/2006/relationships/slideLayout" Target="../slideLayouts/slideLayout10.xml"/><Relationship Id="rId1" Type="http://schemas.openxmlformats.org/officeDocument/2006/relationships/tags" Target="../tags/tag544.xml"/><Relationship Id="rId4" Type="http://schemas.openxmlformats.org/officeDocument/2006/relationships/image" Target="../media/image570.tmp"/></Relationships>
</file>

<file path=ppt/slides/_rels/slide434.xml.rels><?xml version="1.0" encoding="UTF-8" standalone="yes"?>
<Relationships xmlns="http://schemas.openxmlformats.org/package/2006/relationships"><Relationship Id="rId3" Type="http://schemas.openxmlformats.org/officeDocument/2006/relationships/notesSlide" Target="../notesSlides/notesSlide433.xml"/><Relationship Id="rId2" Type="http://schemas.openxmlformats.org/officeDocument/2006/relationships/slideLayout" Target="../slideLayouts/slideLayout30.xml"/><Relationship Id="rId1" Type="http://schemas.openxmlformats.org/officeDocument/2006/relationships/tags" Target="../tags/tag545.xml"/></Relationships>
</file>

<file path=ppt/slides/_rels/slide435.xml.rels><?xml version="1.0" encoding="UTF-8" standalone="yes"?>
<Relationships xmlns="http://schemas.openxmlformats.org/package/2006/relationships"><Relationship Id="rId3" Type="http://schemas.openxmlformats.org/officeDocument/2006/relationships/notesSlide" Target="../notesSlides/notesSlide434.xml"/><Relationship Id="rId2" Type="http://schemas.openxmlformats.org/officeDocument/2006/relationships/slideLayout" Target="../slideLayouts/slideLayout27.xml"/><Relationship Id="rId1" Type="http://schemas.openxmlformats.org/officeDocument/2006/relationships/tags" Target="../tags/tag546.xml"/></Relationships>
</file>

<file path=ppt/slides/_rels/slide436.xml.rels><?xml version="1.0" encoding="UTF-8" standalone="yes"?>
<Relationships xmlns="http://schemas.openxmlformats.org/package/2006/relationships"><Relationship Id="rId3" Type="http://schemas.openxmlformats.org/officeDocument/2006/relationships/notesSlide" Target="../notesSlides/notesSlide435.xml"/><Relationship Id="rId2" Type="http://schemas.openxmlformats.org/officeDocument/2006/relationships/slideLayout" Target="../slideLayouts/slideLayout34.xml"/><Relationship Id="rId1" Type="http://schemas.openxmlformats.org/officeDocument/2006/relationships/tags" Target="../tags/tag547.xml"/><Relationship Id="rId4" Type="http://schemas.openxmlformats.org/officeDocument/2006/relationships/image" Target="../media/image146.png"/></Relationships>
</file>

<file path=ppt/slides/_rels/slide437.xml.rels><?xml version="1.0" encoding="UTF-8" standalone="yes"?>
<Relationships xmlns="http://schemas.openxmlformats.org/package/2006/relationships"><Relationship Id="rId3" Type="http://schemas.openxmlformats.org/officeDocument/2006/relationships/notesSlide" Target="../notesSlides/notesSlide436.xml"/><Relationship Id="rId2" Type="http://schemas.openxmlformats.org/officeDocument/2006/relationships/slideLayout" Target="../slideLayouts/slideLayout10.xml"/><Relationship Id="rId1" Type="http://schemas.openxmlformats.org/officeDocument/2006/relationships/tags" Target="../tags/tag548.xml"/><Relationship Id="rId4" Type="http://schemas.openxmlformats.org/officeDocument/2006/relationships/image" Target="../media/image571.PNG"/></Relationships>
</file>

<file path=ppt/slides/_rels/slide438.xml.rels><?xml version="1.0" encoding="UTF-8" standalone="yes"?>
<Relationships xmlns="http://schemas.openxmlformats.org/package/2006/relationships"><Relationship Id="rId3" Type="http://schemas.openxmlformats.org/officeDocument/2006/relationships/notesSlide" Target="../notesSlides/notesSlide437.xml"/><Relationship Id="rId2" Type="http://schemas.openxmlformats.org/officeDocument/2006/relationships/slideLayout" Target="../slideLayouts/slideLayout15.xml"/><Relationship Id="rId1" Type="http://schemas.openxmlformats.org/officeDocument/2006/relationships/tags" Target="../tags/tag549.xml"/></Relationships>
</file>

<file path=ppt/slides/_rels/slide439.xml.rels><?xml version="1.0" encoding="UTF-8" standalone="yes"?>
<Relationships xmlns="http://schemas.openxmlformats.org/package/2006/relationships"><Relationship Id="rId3" Type="http://schemas.openxmlformats.org/officeDocument/2006/relationships/notesSlide" Target="../notesSlides/notesSlide438.xml"/><Relationship Id="rId2" Type="http://schemas.openxmlformats.org/officeDocument/2006/relationships/slideLayout" Target="../slideLayouts/slideLayout15.xml"/><Relationship Id="rId1" Type="http://schemas.openxmlformats.org/officeDocument/2006/relationships/tags" Target="../tags/tag55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9.xml"/><Relationship Id="rId1" Type="http://schemas.openxmlformats.org/officeDocument/2006/relationships/tags" Target="../tags/tag147.xml"/></Relationships>
</file>

<file path=ppt/slides/_rels/slide440.xml.rels><?xml version="1.0" encoding="UTF-8" standalone="yes"?>
<Relationships xmlns="http://schemas.openxmlformats.org/package/2006/relationships"><Relationship Id="rId3" Type="http://schemas.openxmlformats.org/officeDocument/2006/relationships/notesSlide" Target="../notesSlides/notesSlide439.xml"/><Relationship Id="rId2" Type="http://schemas.openxmlformats.org/officeDocument/2006/relationships/slideLayout" Target="../slideLayouts/slideLayout12.xml"/><Relationship Id="rId1" Type="http://schemas.openxmlformats.org/officeDocument/2006/relationships/tags" Target="../tags/tag551.xml"/></Relationships>
</file>

<file path=ppt/slides/_rels/slide441.xml.rels><?xml version="1.0" encoding="UTF-8" standalone="yes"?>
<Relationships xmlns="http://schemas.openxmlformats.org/package/2006/relationships"><Relationship Id="rId3" Type="http://schemas.openxmlformats.org/officeDocument/2006/relationships/notesSlide" Target="../notesSlides/notesSlide440.xml"/><Relationship Id="rId2" Type="http://schemas.openxmlformats.org/officeDocument/2006/relationships/slideLayout" Target="../slideLayouts/slideLayout30.xml"/><Relationship Id="rId1" Type="http://schemas.openxmlformats.org/officeDocument/2006/relationships/tags" Target="../tags/tag552.xml"/></Relationships>
</file>

<file path=ppt/slides/_rels/slide442.xml.rels><?xml version="1.0" encoding="UTF-8" standalone="yes"?>
<Relationships xmlns="http://schemas.openxmlformats.org/package/2006/relationships"><Relationship Id="rId3" Type="http://schemas.openxmlformats.org/officeDocument/2006/relationships/notesSlide" Target="../notesSlides/notesSlide441.xml"/><Relationship Id="rId2" Type="http://schemas.openxmlformats.org/officeDocument/2006/relationships/slideLayout" Target="../slideLayouts/slideLayout27.xml"/><Relationship Id="rId1" Type="http://schemas.openxmlformats.org/officeDocument/2006/relationships/tags" Target="../tags/tag553.xml"/></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442.xml"/><Relationship Id="rId2" Type="http://schemas.openxmlformats.org/officeDocument/2006/relationships/slideLayout" Target="../slideLayouts/slideLayout34.xml"/><Relationship Id="rId1" Type="http://schemas.openxmlformats.org/officeDocument/2006/relationships/tags" Target="../tags/tag554.xml"/><Relationship Id="rId4" Type="http://schemas.openxmlformats.org/officeDocument/2006/relationships/image" Target="../media/image167.png"/></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443.xml"/><Relationship Id="rId2" Type="http://schemas.openxmlformats.org/officeDocument/2006/relationships/slideLayout" Target="../slideLayouts/slideLayout15.xml"/><Relationship Id="rId1" Type="http://schemas.openxmlformats.org/officeDocument/2006/relationships/tags" Target="../tags/tag555.xml"/><Relationship Id="rId6" Type="http://schemas.openxmlformats.org/officeDocument/2006/relationships/image" Target="../media/image574.png"/><Relationship Id="rId5" Type="http://schemas.openxmlformats.org/officeDocument/2006/relationships/image" Target="../media/image573.png"/><Relationship Id="rId4" Type="http://schemas.openxmlformats.org/officeDocument/2006/relationships/image" Target="../media/image572.tmp"/></Relationships>
</file>

<file path=ppt/slides/_rels/slide445.xml.rels><?xml version="1.0" encoding="UTF-8" standalone="yes"?>
<Relationships xmlns="http://schemas.openxmlformats.org/package/2006/relationships"><Relationship Id="rId3" Type="http://schemas.openxmlformats.org/officeDocument/2006/relationships/notesSlide" Target="../notesSlides/notesSlide444.xml"/><Relationship Id="rId2" Type="http://schemas.openxmlformats.org/officeDocument/2006/relationships/slideLayout" Target="../slideLayouts/slideLayout15.xml"/><Relationship Id="rId1" Type="http://schemas.openxmlformats.org/officeDocument/2006/relationships/tags" Target="../tags/tag556.xml"/></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445.xml"/><Relationship Id="rId7" Type="http://schemas.openxmlformats.org/officeDocument/2006/relationships/image" Target="../media/image578.png"/><Relationship Id="rId2" Type="http://schemas.openxmlformats.org/officeDocument/2006/relationships/slideLayout" Target="../slideLayouts/slideLayout10.xml"/><Relationship Id="rId1" Type="http://schemas.openxmlformats.org/officeDocument/2006/relationships/tags" Target="../tags/tag557.xml"/><Relationship Id="rId6" Type="http://schemas.openxmlformats.org/officeDocument/2006/relationships/image" Target="../media/image577.png"/><Relationship Id="rId5" Type="http://schemas.openxmlformats.org/officeDocument/2006/relationships/image" Target="../media/image576.png"/><Relationship Id="rId4" Type="http://schemas.openxmlformats.org/officeDocument/2006/relationships/image" Target="../media/image575.png"/></Relationships>
</file>

<file path=ppt/slides/_rels/slide447.xml.rels><?xml version="1.0" encoding="UTF-8" standalone="yes"?>
<Relationships xmlns="http://schemas.openxmlformats.org/package/2006/relationships"><Relationship Id="rId3" Type="http://schemas.openxmlformats.org/officeDocument/2006/relationships/notesSlide" Target="../notesSlides/notesSlide446.xml"/><Relationship Id="rId2" Type="http://schemas.openxmlformats.org/officeDocument/2006/relationships/slideLayout" Target="../slideLayouts/slideLayout10.xml"/><Relationship Id="rId1" Type="http://schemas.openxmlformats.org/officeDocument/2006/relationships/tags" Target="../tags/tag558.xml"/></Relationships>
</file>

<file path=ppt/slides/_rels/slide448.xml.rels><?xml version="1.0" encoding="UTF-8" standalone="yes"?>
<Relationships xmlns="http://schemas.openxmlformats.org/package/2006/relationships"><Relationship Id="rId3" Type="http://schemas.openxmlformats.org/officeDocument/2006/relationships/notesSlide" Target="../notesSlides/notesSlide447.xml"/><Relationship Id="rId2" Type="http://schemas.openxmlformats.org/officeDocument/2006/relationships/slideLayout" Target="../slideLayouts/slideLayout10.xml"/><Relationship Id="rId1" Type="http://schemas.openxmlformats.org/officeDocument/2006/relationships/tags" Target="../tags/tag559.xml"/><Relationship Id="rId5" Type="http://schemas.openxmlformats.org/officeDocument/2006/relationships/image" Target="../media/image580.tmp"/><Relationship Id="rId4" Type="http://schemas.openxmlformats.org/officeDocument/2006/relationships/image" Target="../media/image579.tmp"/></Relationships>
</file>

<file path=ppt/slides/_rels/slide449.xml.rels><?xml version="1.0" encoding="UTF-8" standalone="yes"?>
<Relationships xmlns="http://schemas.openxmlformats.org/package/2006/relationships"><Relationship Id="rId3" Type="http://schemas.openxmlformats.org/officeDocument/2006/relationships/notesSlide" Target="../notesSlides/notesSlide448.xml"/><Relationship Id="rId2" Type="http://schemas.openxmlformats.org/officeDocument/2006/relationships/slideLayout" Target="../slideLayouts/slideLayout10.xml"/><Relationship Id="rId1" Type="http://schemas.openxmlformats.org/officeDocument/2006/relationships/tags" Target="../tags/tag560.xml"/><Relationship Id="rId4" Type="http://schemas.openxmlformats.org/officeDocument/2006/relationships/image" Target="../media/image58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tags" Target="../tags/tag148.xml"/></Relationships>
</file>

<file path=ppt/slides/_rels/slide450.xml.rels><?xml version="1.0" encoding="UTF-8" standalone="yes"?>
<Relationships xmlns="http://schemas.openxmlformats.org/package/2006/relationships"><Relationship Id="rId3" Type="http://schemas.openxmlformats.org/officeDocument/2006/relationships/notesSlide" Target="../notesSlides/notesSlide449.xml"/><Relationship Id="rId2" Type="http://schemas.openxmlformats.org/officeDocument/2006/relationships/slideLayout" Target="../slideLayouts/slideLayout10.xml"/><Relationship Id="rId1" Type="http://schemas.openxmlformats.org/officeDocument/2006/relationships/tags" Target="../tags/tag561.xml"/></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450.xml"/><Relationship Id="rId2" Type="http://schemas.openxmlformats.org/officeDocument/2006/relationships/slideLayout" Target="../slideLayouts/slideLayout30.xml"/><Relationship Id="rId1" Type="http://schemas.openxmlformats.org/officeDocument/2006/relationships/tags" Target="../tags/tag562.xml"/></Relationships>
</file>

<file path=ppt/slides/_rels/slide452.xml.rels><?xml version="1.0" encoding="UTF-8" standalone="yes"?>
<Relationships xmlns="http://schemas.openxmlformats.org/package/2006/relationships"><Relationship Id="rId3" Type="http://schemas.openxmlformats.org/officeDocument/2006/relationships/notesSlide" Target="../notesSlides/notesSlide451.xml"/><Relationship Id="rId2" Type="http://schemas.openxmlformats.org/officeDocument/2006/relationships/slideLayout" Target="../slideLayouts/slideLayout30.xml"/><Relationship Id="rId1" Type="http://schemas.openxmlformats.org/officeDocument/2006/relationships/tags" Target="../tags/tag563.xml"/></Relationships>
</file>

<file path=ppt/slides/_rels/slide453.xml.rels><?xml version="1.0" encoding="UTF-8" standalone="yes"?>
<Relationships xmlns="http://schemas.openxmlformats.org/package/2006/relationships"><Relationship Id="rId3" Type="http://schemas.openxmlformats.org/officeDocument/2006/relationships/notesSlide" Target="../notesSlides/notesSlide452.xml"/><Relationship Id="rId2" Type="http://schemas.openxmlformats.org/officeDocument/2006/relationships/slideLayout" Target="../slideLayouts/slideLayout10.xml"/><Relationship Id="rId1" Type="http://schemas.openxmlformats.org/officeDocument/2006/relationships/tags" Target="../tags/tag564.xml"/><Relationship Id="rId5" Type="http://schemas.openxmlformats.org/officeDocument/2006/relationships/image" Target="../media/image583.png"/><Relationship Id="rId4" Type="http://schemas.openxmlformats.org/officeDocument/2006/relationships/image" Target="../media/image582.png"/></Relationships>
</file>

<file path=ppt/slides/_rels/slide454.xml.rels><?xml version="1.0" encoding="UTF-8" standalone="yes"?>
<Relationships xmlns="http://schemas.openxmlformats.org/package/2006/relationships"><Relationship Id="rId3" Type="http://schemas.openxmlformats.org/officeDocument/2006/relationships/notesSlide" Target="../notesSlides/notesSlide453.xml"/><Relationship Id="rId2" Type="http://schemas.openxmlformats.org/officeDocument/2006/relationships/slideLayout" Target="../slideLayouts/slideLayout10.xml"/><Relationship Id="rId1" Type="http://schemas.openxmlformats.org/officeDocument/2006/relationships/tags" Target="../tags/tag565.xml"/></Relationships>
</file>

<file path=ppt/slides/_rels/slide455.xml.rels><?xml version="1.0" encoding="UTF-8" standalone="yes"?>
<Relationships xmlns="http://schemas.openxmlformats.org/package/2006/relationships"><Relationship Id="rId3" Type="http://schemas.openxmlformats.org/officeDocument/2006/relationships/notesSlide" Target="../notesSlides/notesSlide454.xml"/><Relationship Id="rId2" Type="http://schemas.openxmlformats.org/officeDocument/2006/relationships/slideLayout" Target="../slideLayouts/slideLayout10.xml"/><Relationship Id="rId1" Type="http://schemas.openxmlformats.org/officeDocument/2006/relationships/tags" Target="../tags/tag566.xml"/><Relationship Id="rId5" Type="http://schemas.openxmlformats.org/officeDocument/2006/relationships/image" Target="../media/image585.tmp"/><Relationship Id="rId4" Type="http://schemas.openxmlformats.org/officeDocument/2006/relationships/image" Target="../media/image584.tmp"/></Relationships>
</file>

<file path=ppt/slides/_rels/slide456.xml.rels><?xml version="1.0" encoding="UTF-8" standalone="yes"?>
<Relationships xmlns="http://schemas.openxmlformats.org/package/2006/relationships"><Relationship Id="rId3" Type="http://schemas.openxmlformats.org/officeDocument/2006/relationships/notesSlide" Target="../notesSlides/notesSlide455.xml"/><Relationship Id="rId2" Type="http://schemas.openxmlformats.org/officeDocument/2006/relationships/slideLayout" Target="../slideLayouts/slideLayout10.xml"/><Relationship Id="rId1" Type="http://schemas.openxmlformats.org/officeDocument/2006/relationships/tags" Target="../tags/tag567.xml"/><Relationship Id="rId6" Type="http://schemas.openxmlformats.org/officeDocument/2006/relationships/image" Target="../media/image588.tmp"/><Relationship Id="rId5" Type="http://schemas.openxmlformats.org/officeDocument/2006/relationships/image" Target="../media/image587.tmp"/><Relationship Id="rId4" Type="http://schemas.openxmlformats.org/officeDocument/2006/relationships/image" Target="../media/image586.tmp"/></Relationships>
</file>

<file path=ppt/slides/_rels/slide457.xml.rels><?xml version="1.0" encoding="UTF-8" standalone="yes"?>
<Relationships xmlns="http://schemas.openxmlformats.org/package/2006/relationships"><Relationship Id="rId3" Type="http://schemas.openxmlformats.org/officeDocument/2006/relationships/notesSlide" Target="../notesSlides/notesSlide456.xml"/><Relationship Id="rId2" Type="http://schemas.openxmlformats.org/officeDocument/2006/relationships/slideLayout" Target="../slideLayouts/slideLayout30.xml"/><Relationship Id="rId1" Type="http://schemas.openxmlformats.org/officeDocument/2006/relationships/tags" Target="../tags/tag568.xml"/></Relationships>
</file>

<file path=ppt/slides/_rels/slide458.xml.rels><?xml version="1.0" encoding="UTF-8" standalone="yes"?>
<Relationships xmlns="http://schemas.openxmlformats.org/package/2006/relationships"><Relationship Id="rId3" Type="http://schemas.openxmlformats.org/officeDocument/2006/relationships/notesSlide" Target="../notesSlides/notesSlide457.xml"/><Relationship Id="rId2" Type="http://schemas.openxmlformats.org/officeDocument/2006/relationships/slideLayout" Target="../slideLayouts/slideLayout10.xml"/><Relationship Id="rId1" Type="http://schemas.openxmlformats.org/officeDocument/2006/relationships/tags" Target="../tags/tag569.xml"/></Relationships>
</file>

<file path=ppt/slides/_rels/slide459.xml.rels><?xml version="1.0" encoding="UTF-8" standalone="yes"?>
<Relationships xmlns="http://schemas.openxmlformats.org/package/2006/relationships"><Relationship Id="rId3" Type="http://schemas.openxmlformats.org/officeDocument/2006/relationships/notesSlide" Target="../notesSlides/notesSlide458.xml"/><Relationship Id="rId2" Type="http://schemas.openxmlformats.org/officeDocument/2006/relationships/slideLayout" Target="../slideLayouts/slideLayout29.xml"/><Relationship Id="rId1" Type="http://schemas.openxmlformats.org/officeDocument/2006/relationships/tags" Target="../tags/tag5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49.xml"/></Relationships>
</file>

<file path=ppt/slides/_rels/slide460.xml.rels><?xml version="1.0" encoding="UTF-8" standalone="yes"?>
<Relationships xmlns="http://schemas.openxmlformats.org/package/2006/relationships"><Relationship Id="rId3" Type="http://schemas.openxmlformats.org/officeDocument/2006/relationships/notesSlide" Target="../notesSlides/notesSlide459.xml"/><Relationship Id="rId2" Type="http://schemas.openxmlformats.org/officeDocument/2006/relationships/slideLayout" Target="../slideLayouts/slideLayout9.xml"/><Relationship Id="rId1" Type="http://schemas.openxmlformats.org/officeDocument/2006/relationships/tags" Target="../tags/tag571.xml"/></Relationships>
</file>

<file path=ppt/slides/_rels/slide461.xml.rels><?xml version="1.0" encoding="UTF-8" standalone="yes"?>
<Relationships xmlns="http://schemas.openxmlformats.org/package/2006/relationships"><Relationship Id="rId3" Type="http://schemas.openxmlformats.org/officeDocument/2006/relationships/notesSlide" Target="../notesSlides/notesSlide460.xml"/><Relationship Id="rId2" Type="http://schemas.openxmlformats.org/officeDocument/2006/relationships/slideLayout" Target="../slideLayouts/slideLayout4.xml"/><Relationship Id="rId1" Type="http://schemas.openxmlformats.org/officeDocument/2006/relationships/tags" Target="../tags/tag572.xml"/></Relationships>
</file>

<file path=ppt/slides/_rels/slide462.xml.rels><?xml version="1.0" encoding="UTF-8" standalone="yes"?>
<Relationships xmlns="http://schemas.openxmlformats.org/package/2006/relationships"><Relationship Id="rId3" Type="http://schemas.openxmlformats.org/officeDocument/2006/relationships/notesSlide" Target="../notesSlides/notesSlide461.xml"/><Relationship Id="rId2" Type="http://schemas.openxmlformats.org/officeDocument/2006/relationships/slideLayout" Target="../slideLayouts/slideLayout26.xml"/><Relationship Id="rId1" Type="http://schemas.openxmlformats.org/officeDocument/2006/relationships/tags" Target="../tags/tag573.xml"/></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462.xml"/><Relationship Id="rId2" Type="http://schemas.openxmlformats.org/officeDocument/2006/relationships/slideLayout" Target="../slideLayouts/slideLayout27.xml"/><Relationship Id="rId1" Type="http://schemas.openxmlformats.org/officeDocument/2006/relationships/tags" Target="../tags/tag574.xml"/></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463.xml"/><Relationship Id="rId2" Type="http://schemas.openxmlformats.org/officeDocument/2006/relationships/slideLayout" Target="../slideLayouts/slideLayout34.xml"/><Relationship Id="rId1" Type="http://schemas.openxmlformats.org/officeDocument/2006/relationships/tags" Target="../tags/tag575.xml"/><Relationship Id="rId4" Type="http://schemas.openxmlformats.org/officeDocument/2006/relationships/image" Target="../media/image589.png"/></Relationships>
</file>

<file path=ppt/slides/_rels/slide465.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notesSlide" Target="../notesSlides/notesSlide464.xml"/><Relationship Id="rId7" Type="http://schemas.openxmlformats.org/officeDocument/2006/relationships/image" Target="../media/image593.png"/><Relationship Id="rId2" Type="http://schemas.openxmlformats.org/officeDocument/2006/relationships/slideLayout" Target="../slideLayouts/slideLayout15.xml"/><Relationship Id="rId1" Type="http://schemas.openxmlformats.org/officeDocument/2006/relationships/tags" Target="../tags/tag576.xml"/><Relationship Id="rId6" Type="http://schemas.openxmlformats.org/officeDocument/2006/relationships/image" Target="../media/image592.jpeg"/><Relationship Id="rId5" Type="http://schemas.openxmlformats.org/officeDocument/2006/relationships/image" Target="../media/image591.png"/><Relationship Id="rId4" Type="http://schemas.openxmlformats.org/officeDocument/2006/relationships/image" Target="../media/image590.png"/></Relationships>
</file>

<file path=ppt/slides/_rels/slide466.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notesSlide" Target="../notesSlides/notesSlide465.xml"/><Relationship Id="rId7" Type="http://schemas.openxmlformats.org/officeDocument/2006/relationships/image" Target="../media/image597.png"/><Relationship Id="rId2" Type="http://schemas.openxmlformats.org/officeDocument/2006/relationships/slideLayout" Target="../slideLayouts/slideLayout15.xml"/><Relationship Id="rId1" Type="http://schemas.openxmlformats.org/officeDocument/2006/relationships/tags" Target="../tags/tag577.xml"/><Relationship Id="rId6" Type="http://schemas.microsoft.com/office/2007/relationships/hdphoto" Target="../media/hdphoto7.wdp"/><Relationship Id="rId5" Type="http://schemas.openxmlformats.org/officeDocument/2006/relationships/image" Target="../media/image596.png"/><Relationship Id="rId4" Type="http://schemas.openxmlformats.org/officeDocument/2006/relationships/image" Target="../media/image595.png"/></Relationships>
</file>

<file path=ppt/slides/_rels/slide467.xml.rels><?xml version="1.0" encoding="UTF-8" standalone="yes"?>
<Relationships xmlns="http://schemas.openxmlformats.org/package/2006/relationships"><Relationship Id="rId3" Type="http://schemas.openxmlformats.org/officeDocument/2006/relationships/notesSlide" Target="../notesSlides/notesSlide466.xml"/><Relationship Id="rId2" Type="http://schemas.openxmlformats.org/officeDocument/2006/relationships/slideLayout" Target="../slideLayouts/slideLayout10.xml"/><Relationship Id="rId1" Type="http://schemas.openxmlformats.org/officeDocument/2006/relationships/tags" Target="../tags/tag578.xml"/><Relationship Id="rId4" Type="http://schemas.openxmlformats.org/officeDocument/2006/relationships/image" Target="../media/image599.png"/></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467.xml"/><Relationship Id="rId2" Type="http://schemas.openxmlformats.org/officeDocument/2006/relationships/slideLayout" Target="../slideLayouts/slideLayout27.xml"/><Relationship Id="rId1" Type="http://schemas.openxmlformats.org/officeDocument/2006/relationships/tags" Target="../tags/tag579.xml"/></Relationships>
</file>

<file path=ppt/slides/_rels/slide469.xml.rels><?xml version="1.0" encoding="UTF-8" standalone="yes"?>
<Relationships xmlns="http://schemas.openxmlformats.org/package/2006/relationships"><Relationship Id="rId3" Type="http://schemas.openxmlformats.org/officeDocument/2006/relationships/notesSlide" Target="../notesSlides/notesSlide468.xml"/><Relationship Id="rId2" Type="http://schemas.openxmlformats.org/officeDocument/2006/relationships/slideLayout" Target="../slideLayouts/slideLayout34.xml"/><Relationship Id="rId1" Type="http://schemas.openxmlformats.org/officeDocument/2006/relationships/tags" Target="../tags/tag580.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6.xml"/><Relationship Id="rId1" Type="http://schemas.openxmlformats.org/officeDocument/2006/relationships/tags" Target="../tags/tag150.xml"/></Relationships>
</file>

<file path=ppt/slides/_rels/slide470.xml.rels><?xml version="1.0" encoding="UTF-8" standalone="yes"?>
<Relationships xmlns="http://schemas.openxmlformats.org/package/2006/relationships"><Relationship Id="rId8" Type="http://schemas.openxmlformats.org/officeDocument/2006/relationships/image" Target="../media/image603.png"/><Relationship Id="rId3" Type="http://schemas.openxmlformats.org/officeDocument/2006/relationships/notesSlide" Target="../notesSlides/notesSlide469.xml"/><Relationship Id="rId7" Type="http://schemas.openxmlformats.org/officeDocument/2006/relationships/image" Target="../media/image602.png"/><Relationship Id="rId2" Type="http://schemas.openxmlformats.org/officeDocument/2006/relationships/slideLayout" Target="../slideLayouts/slideLayout15.xml"/><Relationship Id="rId1" Type="http://schemas.openxmlformats.org/officeDocument/2006/relationships/tags" Target="../tags/tag581.xml"/><Relationship Id="rId6" Type="http://schemas.openxmlformats.org/officeDocument/2006/relationships/image" Target="../media/image601.png"/><Relationship Id="rId5" Type="http://schemas.openxmlformats.org/officeDocument/2006/relationships/image" Target="../media/image600.png"/><Relationship Id="rId4" Type="http://schemas.openxmlformats.org/officeDocument/2006/relationships/image" Target="../media/image595.png"/><Relationship Id="rId9" Type="http://schemas.microsoft.com/office/2007/relationships/hdphoto" Target="../media/hdphoto8.wdp"/></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470.xml"/><Relationship Id="rId2" Type="http://schemas.openxmlformats.org/officeDocument/2006/relationships/slideLayout" Target="../slideLayouts/slideLayout30.xml"/><Relationship Id="rId1" Type="http://schemas.openxmlformats.org/officeDocument/2006/relationships/tags" Target="../tags/tag582.xml"/></Relationships>
</file>

<file path=ppt/slides/_rels/slide472.xml.rels><?xml version="1.0" encoding="UTF-8" standalone="yes"?>
<Relationships xmlns="http://schemas.openxmlformats.org/package/2006/relationships"><Relationship Id="rId3" Type="http://schemas.openxmlformats.org/officeDocument/2006/relationships/notesSlide" Target="../notesSlides/notesSlide471.xml"/><Relationship Id="rId2" Type="http://schemas.openxmlformats.org/officeDocument/2006/relationships/slideLayout" Target="../slideLayouts/slideLayout15.xml"/><Relationship Id="rId1" Type="http://schemas.openxmlformats.org/officeDocument/2006/relationships/tags" Target="../tags/tag583.xml"/></Relationships>
</file>

<file path=ppt/slides/_rels/slide473.xml.rels><?xml version="1.0" encoding="UTF-8" standalone="yes"?>
<Relationships xmlns="http://schemas.openxmlformats.org/package/2006/relationships"><Relationship Id="rId3" Type="http://schemas.openxmlformats.org/officeDocument/2006/relationships/notesSlide" Target="../notesSlides/notesSlide472.xml"/><Relationship Id="rId2" Type="http://schemas.openxmlformats.org/officeDocument/2006/relationships/slideLayout" Target="../slideLayouts/slideLayout27.xml"/><Relationship Id="rId1" Type="http://schemas.openxmlformats.org/officeDocument/2006/relationships/tags" Target="../tags/tag584.xml"/></Relationships>
</file>

<file path=ppt/slides/_rels/slide474.xml.rels><?xml version="1.0" encoding="UTF-8" standalone="yes"?>
<Relationships xmlns="http://schemas.openxmlformats.org/package/2006/relationships"><Relationship Id="rId3" Type="http://schemas.openxmlformats.org/officeDocument/2006/relationships/notesSlide" Target="../notesSlides/notesSlide473.xml"/><Relationship Id="rId2" Type="http://schemas.openxmlformats.org/officeDocument/2006/relationships/slideLayout" Target="../slideLayouts/slideLayout34.xml"/><Relationship Id="rId1" Type="http://schemas.openxmlformats.org/officeDocument/2006/relationships/tags" Target="../tags/tag585.xml"/><Relationship Id="rId4" Type="http://schemas.openxmlformats.org/officeDocument/2006/relationships/image" Target="../media/image83.png"/></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474.xml"/><Relationship Id="rId7" Type="http://schemas.openxmlformats.org/officeDocument/2006/relationships/image" Target="../media/image573.png"/><Relationship Id="rId2" Type="http://schemas.openxmlformats.org/officeDocument/2006/relationships/slideLayout" Target="../slideLayouts/slideLayout43.xml"/><Relationship Id="rId1" Type="http://schemas.openxmlformats.org/officeDocument/2006/relationships/tags" Target="../tags/tag586.xml"/><Relationship Id="rId6" Type="http://schemas.openxmlformats.org/officeDocument/2006/relationships/image" Target="../media/image574.png"/><Relationship Id="rId5" Type="http://schemas.openxmlformats.org/officeDocument/2006/relationships/image" Target="../media/image605.png"/><Relationship Id="rId4" Type="http://schemas.openxmlformats.org/officeDocument/2006/relationships/image" Target="../media/image604.png"/></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475.xml"/><Relationship Id="rId2" Type="http://schemas.openxmlformats.org/officeDocument/2006/relationships/slideLayout" Target="../slideLayouts/slideLayout15.xml"/><Relationship Id="rId1" Type="http://schemas.openxmlformats.org/officeDocument/2006/relationships/tags" Target="../tags/tag587.xml"/></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476.xml"/><Relationship Id="rId2" Type="http://schemas.openxmlformats.org/officeDocument/2006/relationships/slideLayout" Target="../slideLayouts/slideLayout10.xml"/><Relationship Id="rId1" Type="http://schemas.openxmlformats.org/officeDocument/2006/relationships/tags" Target="../tags/tag588.xml"/><Relationship Id="rId4" Type="http://schemas.openxmlformats.org/officeDocument/2006/relationships/image" Target="../media/image606.png"/></Relationships>
</file>

<file path=ppt/slides/_rels/slide478.xml.rels><?xml version="1.0" encoding="UTF-8" standalone="yes"?>
<Relationships xmlns="http://schemas.openxmlformats.org/package/2006/relationships"><Relationship Id="rId3" Type="http://schemas.openxmlformats.org/officeDocument/2006/relationships/notesSlide" Target="../notesSlides/notesSlide477.xml"/><Relationship Id="rId2" Type="http://schemas.openxmlformats.org/officeDocument/2006/relationships/slideLayout" Target="../slideLayouts/slideLayout10.xml"/><Relationship Id="rId1" Type="http://schemas.openxmlformats.org/officeDocument/2006/relationships/tags" Target="../tags/tag589.xml"/><Relationship Id="rId5" Type="http://schemas.openxmlformats.org/officeDocument/2006/relationships/image" Target="../media/image607.png"/><Relationship Id="rId4" Type="http://schemas.openxmlformats.org/officeDocument/2006/relationships/image" Target="../media/image606.png"/></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478.xml"/><Relationship Id="rId2" Type="http://schemas.openxmlformats.org/officeDocument/2006/relationships/slideLayout" Target="../slideLayouts/slideLayout10.xml"/><Relationship Id="rId1" Type="http://schemas.openxmlformats.org/officeDocument/2006/relationships/tags" Target="../tags/tag590.xml"/><Relationship Id="rId4" Type="http://schemas.openxmlformats.org/officeDocument/2006/relationships/image" Target="../media/image60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7.xml"/><Relationship Id="rId1" Type="http://schemas.openxmlformats.org/officeDocument/2006/relationships/tags" Target="../tags/tag151.xml"/><Relationship Id="rId5" Type="http://schemas.openxmlformats.org/officeDocument/2006/relationships/image" Target="../media/image123.png"/><Relationship Id="rId4" Type="http://schemas.openxmlformats.org/officeDocument/2006/relationships/image" Target="../media/image122.png"/></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479.xml"/><Relationship Id="rId2" Type="http://schemas.openxmlformats.org/officeDocument/2006/relationships/slideLayout" Target="../slideLayouts/slideLayout34.xml"/><Relationship Id="rId1" Type="http://schemas.openxmlformats.org/officeDocument/2006/relationships/tags" Target="../tags/tag591.xml"/><Relationship Id="rId4" Type="http://schemas.openxmlformats.org/officeDocument/2006/relationships/image" Target="../media/image83.png"/></Relationships>
</file>

<file path=ppt/slides/_rels/slide481.xml.rels><?xml version="1.0" encoding="UTF-8" standalone="yes"?>
<Relationships xmlns="http://schemas.openxmlformats.org/package/2006/relationships"><Relationship Id="rId8" Type="http://schemas.openxmlformats.org/officeDocument/2006/relationships/image" Target="../media/image612.jpeg"/><Relationship Id="rId3" Type="http://schemas.openxmlformats.org/officeDocument/2006/relationships/notesSlide" Target="../notesSlides/notesSlide480.xml"/><Relationship Id="rId7" Type="http://schemas.openxmlformats.org/officeDocument/2006/relationships/image" Target="../media/image611.png"/><Relationship Id="rId2" Type="http://schemas.openxmlformats.org/officeDocument/2006/relationships/slideLayout" Target="../slideLayouts/slideLayout15.xml"/><Relationship Id="rId1" Type="http://schemas.openxmlformats.org/officeDocument/2006/relationships/tags" Target="../tags/tag592.xml"/><Relationship Id="rId6" Type="http://schemas.openxmlformats.org/officeDocument/2006/relationships/image" Target="../media/image592.jpeg"/><Relationship Id="rId11" Type="http://schemas.openxmlformats.org/officeDocument/2006/relationships/image" Target="../media/image615.emf"/><Relationship Id="rId5" Type="http://schemas.openxmlformats.org/officeDocument/2006/relationships/image" Target="../media/image610.jpeg"/><Relationship Id="rId10" Type="http://schemas.openxmlformats.org/officeDocument/2006/relationships/image" Target="../media/image614.png"/><Relationship Id="rId4" Type="http://schemas.openxmlformats.org/officeDocument/2006/relationships/image" Target="../media/image609.png"/><Relationship Id="rId9" Type="http://schemas.openxmlformats.org/officeDocument/2006/relationships/image" Target="../media/image613.png"/></Relationships>
</file>

<file path=ppt/slides/_rels/slide482.xml.rels><?xml version="1.0" encoding="UTF-8" standalone="yes"?>
<Relationships xmlns="http://schemas.openxmlformats.org/package/2006/relationships"><Relationship Id="rId8" Type="http://schemas.openxmlformats.org/officeDocument/2006/relationships/image" Target="../media/image595.png"/><Relationship Id="rId3" Type="http://schemas.openxmlformats.org/officeDocument/2006/relationships/notesSlide" Target="../notesSlides/notesSlide481.xml"/><Relationship Id="rId7" Type="http://schemas.openxmlformats.org/officeDocument/2006/relationships/image" Target="../media/image617.png"/><Relationship Id="rId2" Type="http://schemas.openxmlformats.org/officeDocument/2006/relationships/slideLayout" Target="../slideLayouts/slideLayout15.xml"/><Relationship Id="rId1" Type="http://schemas.openxmlformats.org/officeDocument/2006/relationships/tags" Target="../tags/tag593.xml"/><Relationship Id="rId6" Type="http://schemas.openxmlformats.org/officeDocument/2006/relationships/image" Target="../media/image616.jpeg"/><Relationship Id="rId5" Type="http://schemas.openxmlformats.org/officeDocument/2006/relationships/image" Target="../media/image592.jpeg"/><Relationship Id="rId4" Type="http://schemas.openxmlformats.org/officeDocument/2006/relationships/image" Target="../media/image609.png"/><Relationship Id="rId9" Type="http://schemas.openxmlformats.org/officeDocument/2006/relationships/image" Target="../media/image615.emf"/></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482.xml"/><Relationship Id="rId2" Type="http://schemas.openxmlformats.org/officeDocument/2006/relationships/slideLayout" Target="../slideLayouts/slideLayout10.xml"/><Relationship Id="rId1" Type="http://schemas.openxmlformats.org/officeDocument/2006/relationships/tags" Target="../tags/tag594.xml"/><Relationship Id="rId4" Type="http://schemas.openxmlformats.org/officeDocument/2006/relationships/image" Target="../media/image595.png"/></Relationships>
</file>

<file path=ppt/slides/_rels/slide484.xml.rels><?xml version="1.0" encoding="UTF-8" standalone="yes"?>
<Relationships xmlns="http://schemas.openxmlformats.org/package/2006/relationships"><Relationship Id="rId8" Type="http://schemas.openxmlformats.org/officeDocument/2006/relationships/image" Target="../media/image615.emf"/><Relationship Id="rId3" Type="http://schemas.openxmlformats.org/officeDocument/2006/relationships/notesSlide" Target="../notesSlides/notesSlide483.xml"/><Relationship Id="rId7" Type="http://schemas.openxmlformats.org/officeDocument/2006/relationships/image" Target="../media/image595.png"/><Relationship Id="rId2" Type="http://schemas.openxmlformats.org/officeDocument/2006/relationships/slideLayout" Target="../slideLayouts/slideLayout15.xml"/><Relationship Id="rId1" Type="http://schemas.openxmlformats.org/officeDocument/2006/relationships/tags" Target="../tags/tag595.xml"/><Relationship Id="rId6" Type="http://schemas.openxmlformats.org/officeDocument/2006/relationships/image" Target="../media/image617.png"/><Relationship Id="rId5" Type="http://schemas.openxmlformats.org/officeDocument/2006/relationships/image" Target="../media/image616.jpeg"/><Relationship Id="rId4" Type="http://schemas.openxmlformats.org/officeDocument/2006/relationships/image" Target="../media/image618.png"/></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484.xml"/><Relationship Id="rId2" Type="http://schemas.openxmlformats.org/officeDocument/2006/relationships/slideLayout" Target="../slideLayouts/slideLayout10.xml"/><Relationship Id="rId1" Type="http://schemas.openxmlformats.org/officeDocument/2006/relationships/tags" Target="../tags/tag596.xml"/></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485.xml"/><Relationship Id="rId2" Type="http://schemas.openxmlformats.org/officeDocument/2006/relationships/slideLayout" Target="../slideLayouts/slideLayout30.xml"/><Relationship Id="rId1" Type="http://schemas.openxmlformats.org/officeDocument/2006/relationships/tags" Target="../tags/tag597.xml"/></Relationships>
</file>

<file path=ppt/slides/_rels/slide487.xml.rels><?xml version="1.0" encoding="UTF-8" standalone="yes"?>
<Relationships xmlns="http://schemas.openxmlformats.org/package/2006/relationships"><Relationship Id="rId3" Type="http://schemas.openxmlformats.org/officeDocument/2006/relationships/notesSlide" Target="../notesSlides/notesSlide486.xml"/><Relationship Id="rId2" Type="http://schemas.openxmlformats.org/officeDocument/2006/relationships/slideLayout" Target="../slideLayouts/slideLayout27.xml"/><Relationship Id="rId1" Type="http://schemas.openxmlformats.org/officeDocument/2006/relationships/tags" Target="../tags/tag598.xml"/></Relationships>
</file>

<file path=ppt/slides/_rels/slide488.xml.rels><?xml version="1.0" encoding="UTF-8" standalone="yes"?>
<Relationships xmlns="http://schemas.openxmlformats.org/package/2006/relationships"><Relationship Id="rId3" Type="http://schemas.openxmlformats.org/officeDocument/2006/relationships/notesSlide" Target="../notesSlides/notesSlide487.xml"/><Relationship Id="rId2" Type="http://schemas.openxmlformats.org/officeDocument/2006/relationships/slideLayout" Target="../slideLayouts/slideLayout34.xml"/><Relationship Id="rId1" Type="http://schemas.openxmlformats.org/officeDocument/2006/relationships/tags" Target="../tags/tag599.xml"/><Relationship Id="rId4" Type="http://schemas.openxmlformats.org/officeDocument/2006/relationships/image" Target="../media/image83.png"/></Relationships>
</file>

<file path=ppt/slides/_rels/slide489.xml.rels><?xml version="1.0" encoding="UTF-8" standalone="yes"?>
<Relationships xmlns="http://schemas.openxmlformats.org/package/2006/relationships"><Relationship Id="rId8" Type="http://schemas.openxmlformats.org/officeDocument/2006/relationships/image" Target="../media/image622.png"/><Relationship Id="rId13" Type="http://schemas.openxmlformats.org/officeDocument/2006/relationships/image" Target="../media/image626.png"/><Relationship Id="rId3" Type="http://schemas.openxmlformats.org/officeDocument/2006/relationships/slideLayout" Target="../slideLayouts/slideLayout15.xml"/><Relationship Id="rId7" Type="http://schemas.openxmlformats.org/officeDocument/2006/relationships/image" Target="../media/image621.png"/><Relationship Id="rId12" Type="http://schemas.openxmlformats.org/officeDocument/2006/relationships/image" Target="../media/image625.png"/><Relationship Id="rId2" Type="http://schemas.openxmlformats.org/officeDocument/2006/relationships/tags" Target="../tags/tag601.xml"/><Relationship Id="rId1" Type="http://schemas.openxmlformats.org/officeDocument/2006/relationships/tags" Target="../tags/tag600.xml"/><Relationship Id="rId6" Type="http://schemas.openxmlformats.org/officeDocument/2006/relationships/image" Target="../media/image620.jpeg"/><Relationship Id="rId11" Type="http://schemas.openxmlformats.org/officeDocument/2006/relationships/image" Target="../media/image624.png"/><Relationship Id="rId5" Type="http://schemas.openxmlformats.org/officeDocument/2006/relationships/image" Target="../media/image619.emf"/><Relationship Id="rId10" Type="http://schemas.openxmlformats.org/officeDocument/2006/relationships/image" Target="../media/image623.png"/><Relationship Id="rId4" Type="http://schemas.openxmlformats.org/officeDocument/2006/relationships/notesSlide" Target="../notesSlides/notesSlide488.xml"/><Relationship Id="rId9" Type="http://schemas.openxmlformats.org/officeDocument/2006/relationships/image" Target="../media/image592.jpeg"/></Relationships>
</file>

<file path=ppt/slides/_rels/slide4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8.xml"/><Relationship Id="rId7" Type="http://schemas.openxmlformats.org/officeDocument/2006/relationships/diagramColors" Target="../diagrams/colors1.xml"/><Relationship Id="rId2" Type="http://schemas.openxmlformats.org/officeDocument/2006/relationships/slideLayout" Target="../slideLayouts/slideLayout15.xml"/><Relationship Id="rId1" Type="http://schemas.openxmlformats.org/officeDocument/2006/relationships/tags" Target="../tags/tag15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489.xml"/><Relationship Id="rId2" Type="http://schemas.openxmlformats.org/officeDocument/2006/relationships/slideLayout" Target="../slideLayouts/slideLayout10.xml"/><Relationship Id="rId1" Type="http://schemas.openxmlformats.org/officeDocument/2006/relationships/tags" Target="../tags/tag602.xml"/><Relationship Id="rId4" Type="http://schemas.openxmlformats.org/officeDocument/2006/relationships/image" Target="../media/image622.png"/></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490.xml"/><Relationship Id="rId2" Type="http://schemas.openxmlformats.org/officeDocument/2006/relationships/slideLayout" Target="../slideLayouts/slideLayout15.xml"/><Relationship Id="rId1" Type="http://schemas.openxmlformats.org/officeDocument/2006/relationships/tags" Target="../tags/tag603.xml"/><Relationship Id="rId4" Type="http://schemas.openxmlformats.org/officeDocument/2006/relationships/image" Target="../media/image627.png"/></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491.xml"/><Relationship Id="rId2" Type="http://schemas.openxmlformats.org/officeDocument/2006/relationships/slideLayout" Target="../slideLayouts/slideLayout30.xml"/><Relationship Id="rId1" Type="http://schemas.openxmlformats.org/officeDocument/2006/relationships/tags" Target="../tags/tag604.xml"/></Relationships>
</file>

<file path=ppt/slides/_rels/slide493.xml.rels><?xml version="1.0" encoding="UTF-8" standalone="yes"?>
<Relationships xmlns="http://schemas.openxmlformats.org/package/2006/relationships"><Relationship Id="rId3" Type="http://schemas.openxmlformats.org/officeDocument/2006/relationships/notesSlide" Target="../notesSlides/notesSlide492.xml"/><Relationship Id="rId2" Type="http://schemas.openxmlformats.org/officeDocument/2006/relationships/slideLayout" Target="../slideLayouts/slideLayout27.xml"/><Relationship Id="rId1" Type="http://schemas.openxmlformats.org/officeDocument/2006/relationships/tags" Target="../tags/tag605.xml"/></Relationships>
</file>

<file path=ppt/slides/_rels/slide494.xml.rels><?xml version="1.0" encoding="UTF-8" standalone="yes"?>
<Relationships xmlns="http://schemas.openxmlformats.org/package/2006/relationships"><Relationship Id="rId3" Type="http://schemas.openxmlformats.org/officeDocument/2006/relationships/notesSlide" Target="../notesSlides/notesSlide493.xml"/><Relationship Id="rId2" Type="http://schemas.openxmlformats.org/officeDocument/2006/relationships/slideLayout" Target="../slideLayouts/slideLayout34.xml"/><Relationship Id="rId1" Type="http://schemas.openxmlformats.org/officeDocument/2006/relationships/tags" Target="../tags/tag606.xml"/><Relationship Id="rId4" Type="http://schemas.openxmlformats.org/officeDocument/2006/relationships/image" Target="../media/image83.png"/></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494.xml"/><Relationship Id="rId2" Type="http://schemas.openxmlformats.org/officeDocument/2006/relationships/slideLayout" Target="../slideLayouts/slideLayout15.xml"/><Relationship Id="rId1" Type="http://schemas.openxmlformats.org/officeDocument/2006/relationships/tags" Target="../tags/tag607.xml"/><Relationship Id="rId6" Type="http://schemas.openxmlformats.org/officeDocument/2006/relationships/image" Target="../media/image630.PNG"/><Relationship Id="rId5" Type="http://schemas.openxmlformats.org/officeDocument/2006/relationships/image" Target="../media/image629.png"/><Relationship Id="rId4" Type="http://schemas.openxmlformats.org/officeDocument/2006/relationships/image" Target="../media/image628.PNG"/></Relationships>
</file>

<file path=ppt/slides/_rels/slide496.xml.rels><?xml version="1.0" encoding="UTF-8" standalone="yes"?>
<Relationships xmlns="http://schemas.openxmlformats.org/package/2006/relationships"><Relationship Id="rId3" Type="http://schemas.openxmlformats.org/officeDocument/2006/relationships/notesSlide" Target="../notesSlides/notesSlide495.xml"/><Relationship Id="rId2" Type="http://schemas.openxmlformats.org/officeDocument/2006/relationships/slideLayout" Target="../slideLayouts/slideLayout15.xml"/><Relationship Id="rId1" Type="http://schemas.openxmlformats.org/officeDocument/2006/relationships/tags" Target="../tags/tag608.xml"/><Relationship Id="rId4" Type="http://schemas.openxmlformats.org/officeDocument/2006/relationships/image" Target="../media/image631.PNG"/></Relationships>
</file>

<file path=ppt/slides/_rels/slide497.xml.rels><?xml version="1.0" encoding="UTF-8" standalone="yes"?>
<Relationships xmlns="http://schemas.openxmlformats.org/package/2006/relationships"><Relationship Id="rId3" Type="http://schemas.openxmlformats.org/officeDocument/2006/relationships/notesSlide" Target="../notesSlides/notesSlide496.xml"/><Relationship Id="rId2" Type="http://schemas.openxmlformats.org/officeDocument/2006/relationships/slideLayout" Target="../slideLayouts/slideLayout27.xml"/><Relationship Id="rId1" Type="http://schemas.openxmlformats.org/officeDocument/2006/relationships/tags" Target="../tags/tag609.xml"/></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497.xml"/><Relationship Id="rId2" Type="http://schemas.openxmlformats.org/officeDocument/2006/relationships/slideLayout" Target="../slideLayouts/slideLayout15.xml"/><Relationship Id="rId1" Type="http://schemas.openxmlformats.org/officeDocument/2006/relationships/tags" Target="../tags/tag610.xml"/><Relationship Id="rId4" Type="http://schemas.openxmlformats.org/officeDocument/2006/relationships/image" Target="../media/image616.jpeg"/></Relationships>
</file>

<file path=ppt/slides/_rels/slide499.xml.rels><?xml version="1.0" encoding="UTF-8" standalone="yes"?>
<Relationships xmlns="http://schemas.openxmlformats.org/package/2006/relationships"><Relationship Id="rId3" Type="http://schemas.openxmlformats.org/officeDocument/2006/relationships/notesSlide" Target="../notesSlides/notesSlide498.xml"/><Relationship Id="rId2" Type="http://schemas.openxmlformats.org/officeDocument/2006/relationships/slideLayout" Target="../slideLayouts/slideLayout15.xml"/><Relationship Id="rId1" Type="http://schemas.openxmlformats.org/officeDocument/2006/relationships/tags" Target="../tags/tag611.xml"/><Relationship Id="rId5" Type="http://schemas.openxmlformats.org/officeDocument/2006/relationships/image" Target="../media/image633.tmp"/><Relationship Id="rId4" Type="http://schemas.openxmlformats.org/officeDocument/2006/relationships/image" Target="../media/image632.PNG"/></Relationships>
</file>

<file path=ppt/slides/_rels/slide5.xml.rels><?xml version="1.0" encoding="UTF-8" standalone="yes"?>
<Relationships xmlns="http://schemas.openxmlformats.org/package/2006/relationships"><Relationship Id="rId8" Type="http://schemas.openxmlformats.org/officeDocument/2006/relationships/slide" Target="slide149.xml"/><Relationship Id="rId13" Type="http://schemas.openxmlformats.org/officeDocument/2006/relationships/slide" Target="slide461.xml"/><Relationship Id="rId3" Type="http://schemas.openxmlformats.org/officeDocument/2006/relationships/notesSlide" Target="../notesSlides/notesSlide5.xml"/><Relationship Id="rId7" Type="http://schemas.openxmlformats.org/officeDocument/2006/relationships/slide" Target="slide110.xml"/><Relationship Id="rId12" Type="http://schemas.openxmlformats.org/officeDocument/2006/relationships/slide" Target="slide409.xml"/><Relationship Id="rId2" Type="http://schemas.openxmlformats.org/officeDocument/2006/relationships/slideLayout" Target="../slideLayouts/slideLayout27.xml"/><Relationship Id="rId1" Type="http://schemas.openxmlformats.org/officeDocument/2006/relationships/tags" Target="../tags/tag107.xml"/><Relationship Id="rId6" Type="http://schemas.openxmlformats.org/officeDocument/2006/relationships/slide" Target="slide46.xml"/><Relationship Id="rId11" Type="http://schemas.openxmlformats.org/officeDocument/2006/relationships/slide" Target="slide342.xml"/><Relationship Id="rId5" Type="http://schemas.openxmlformats.org/officeDocument/2006/relationships/slide" Target="slide23.xml"/><Relationship Id="rId10" Type="http://schemas.openxmlformats.org/officeDocument/2006/relationships/slide" Target="slide296.xml"/><Relationship Id="rId4" Type="http://schemas.openxmlformats.org/officeDocument/2006/relationships/slide" Target="slide6.xml"/><Relationship Id="rId9" Type="http://schemas.openxmlformats.org/officeDocument/2006/relationships/slide" Target="slide227.xml"/><Relationship Id="rId14" Type="http://schemas.openxmlformats.org/officeDocument/2006/relationships/slide" Target="slide50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5.xml"/><Relationship Id="rId1" Type="http://schemas.openxmlformats.org/officeDocument/2006/relationships/tags" Target="../tags/tag153.xml"/><Relationship Id="rId5" Type="http://schemas.openxmlformats.org/officeDocument/2006/relationships/image" Target="../media/image124.png"/><Relationship Id="rId4" Type="http://schemas.openxmlformats.org/officeDocument/2006/relationships/image" Target="../media/image82.png"/></Relationships>
</file>

<file path=ppt/slides/_rels/slide500.xml.rels><?xml version="1.0" encoding="UTF-8" standalone="yes"?>
<Relationships xmlns="http://schemas.openxmlformats.org/package/2006/relationships"><Relationship Id="rId3" Type="http://schemas.openxmlformats.org/officeDocument/2006/relationships/notesSlide" Target="../notesSlides/notesSlide499.xml"/><Relationship Id="rId2" Type="http://schemas.openxmlformats.org/officeDocument/2006/relationships/slideLayout" Target="../slideLayouts/slideLayout15.xml"/><Relationship Id="rId1" Type="http://schemas.openxmlformats.org/officeDocument/2006/relationships/tags" Target="../tags/tag612.xml"/><Relationship Id="rId6" Type="http://schemas.openxmlformats.org/officeDocument/2006/relationships/image" Target="../media/image77.png"/><Relationship Id="rId5" Type="http://schemas.openxmlformats.org/officeDocument/2006/relationships/image" Target="../media/image78.png"/><Relationship Id="rId4" Type="http://schemas.openxmlformats.org/officeDocument/2006/relationships/image" Target="../media/image76.png"/></Relationships>
</file>

<file path=ppt/slides/_rels/slide501.xml.rels><?xml version="1.0" encoding="UTF-8" standalone="yes"?>
<Relationships xmlns="http://schemas.openxmlformats.org/package/2006/relationships"><Relationship Id="rId3" Type="http://schemas.openxmlformats.org/officeDocument/2006/relationships/notesSlide" Target="../notesSlides/notesSlide500.xml"/><Relationship Id="rId2" Type="http://schemas.openxmlformats.org/officeDocument/2006/relationships/slideLayout" Target="../slideLayouts/slideLayout15.xml"/><Relationship Id="rId1" Type="http://schemas.openxmlformats.org/officeDocument/2006/relationships/tags" Target="../tags/tag613.xml"/><Relationship Id="rId4" Type="http://schemas.openxmlformats.org/officeDocument/2006/relationships/image" Target="../media/image76.png"/></Relationships>
</file>

<file path=ppt/slides/_rels/slide502.xml.rels><?xml version="1.0" encoding="UTF-8" standalone="yes"?>
<Relationships xmlns="http://schemas.openxmlformats.org/package/2006/relationships"><Relationship Id="rId3" Type="http://schemas.openxmlformats.org/officeDocument/2006/relationships/notesSlide" Target="../notesSlides/notesSlide501.xml"/><Relationship Id="rId2" Type="http://schemas.openxmlformats.org/officeDocument/2006/relationships/slideLayout" Target="../slideLayouts/slideLayout15.xml"/><Relationship Id="rId1" Type="http://schemas.openxmlformats.org/officeDocument/2006/relationships/tags" Target="../tags/tag614.xml"/><Relationship Id="rId4" Type="http://schemas.openxmlformats.org/officeDocument/2006/relationships/image" Target="../media/image77.png"/></Relationships>
</file>

<file path=ppt/slides/_rels/slide503.xml.rels><?xml version="1.0" encoding="UTF-8" standalone="yes"?>
<Relationships xmlns="http://schemas.openxmlformats.org/package/2006/relationships"><Relationship Id="rId3" Type="http://schemas.openxmlformats.org/officeDocument/2006/relationships/notesSlide" Target="../notesSlides/notesSlide502.xml"/><Relationship Id="rId2" Type="http://schemas.openxmlformats.org/officeDocument/2006/relationships/slideLayout" Target="../slideLayouts/slideLayout15.xml"/><Relationship Id="rId1" Type="http://schemas.openxmlformats.org/officeDocument/2006/relationships/tags" Target="../tags/tag615.xml"/><Relationship Id="rId4" Type="http://schemas.openxmlformats.org/officeDocument/2006/relationships/image" Target="../media/image78.png"/></Relationships>
</file>

<file path=ppt/slides/_rels/slide504.xml.rels><?xml version="1.0" encoding="UTF-8" standalone="yes"?>
<Relationships xmlns="http://schemas.openxmlformats.org/package/2006/relationships"><Relationship Id="rId3" Type="http://schemas.openxmlformats.org/officeDocument/2006/relationships/notesSlide" Target="../notesSlides/notesSlide503.xml"/><Relationship Id="rId2" Type="http://schemas.openxmlformats.org/officeDocument/2006/relationships/slideLayout" Target="../slideLayouts/slideLayout29.xml"/><Relationship Id="rId1" Type="http://schemas.openxmlformats.org/officeDocument/2006/relationships/tags" Target="../tags/tag616.xml"/></Relationships>
</file>

<file path=ppt/slides/_rels/slide505.xml.rels><?xml version="1.0" encoding="UTF-8" standalone="yes"?>
<Relationships xmlns="http://schemas.openxmlformats.org/package/2006/relationships"><Relationship Id="rId3" Type="http://schemas.openxmlformats.org/officeDocument/2006/relationships/notesSlide" Target="../notesSlides/notesSlide504.xml"/><Relationship Id="rId2" Type="http://schemas.openxmlformats.org/officeDocument/2006/relationships/slideLayout" Target="../slideLayouts/slideLayout9.xml"/><Relationship Id="rId1" Type="http://schemas.openxmlformats.org/officeDocument/2006/relationships/tags" Target="../tags/tag617.xml"/></Relationships>
</file>

<file path=ppt/slides/_rels/slide506.xml.rels><?xml version="1.0" encoding="UTF-8" standalone="yes"?>
<Relationships xmlns="http://schemas.openxmlformats.org/package/2006/relationships"><Relationship Id="rId3" Type="http://schemas.openxmlformats.org/officeDocument/2006/relationships/notesSlide" Target="../notesSlides/notesSlide505.xml"/><Relationship Id="rId2" Type="http://schemas.openxmlformats.org/officeDocument/2006/relationships/slideLayout" Target="../slideLayouts/slideLayout4.xml"/><Relationship Id="rId1" Type="http://schemas.openxmlformats.org/officeDocument/2006/relationships/tags" Target="../tags/tag618.xml"/></Relationships>
</file>

<file path=ppt/slides/_rels/slide507.xml.rels><?xml version="1.0" encoding="UTF-8" standalone="yes"?>
<Relationships xmlns="http://schemas.openxmlformats.org/package/2006/relationships"><Relationship Id="rId3" Type="http://schemas.openxmlformats.org/officeDocument/2006/relationships/notesSlide" Target="../notesSlides/notesSlide506.xml"/><Relationship Id="rId2" Type="http://schemas.openxmlformats.org/officeDocument/2006/relationships/slideLayout" Target="../slideLayouts/slideLayout26.xml"/><Relationship Id="rId1" Type="http://schemas.openxmlformats.org/officeDocument/2006/relationships/tags" Target="../tags/tag619.xml"/></Relationships>
</file>

<file path=ppt/slides/_rels/slide508.xml.rels><?xml version="1.0" encoding="UTF-8" standalone="yes"?>
<Relationships xmlns="http://schemas.openxmlformats.org/package/2006/relationships"><Relationship Id="rId3" Type="http://schemas.openxmlformats.org/officeDocument/2006/relationships/notesSlide" Target="../notesSlides/notesSlide507.xml"/><Relationship Id="rId2" Type="http://schemas.openxmlformats.org/officeDocument/2006/relationships/slideLayout" Target="../slideLayouts/slideLayout27.xml"/><Relationship Id="rId1" Type="http://schemas.openxmlformats.org/officeDocument/2006/relationships/tags" Target="../tags/tag620.xml"/></Relationships>
</file>

<file path=ppt/slides/_rels/slide50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508.xml"/><Relationship Id="rId7" Type="http://schemas.openxmlformats.org/officeDocument/2006/relationships/diagramColors" Target="../diagrams/colors8.xml"/><Relationship Id="rId2" Type="http://schemas.openxmlformats.org/officeDocument/2006/relationships/slideLayout" Target="../slideLayouts/slideLayout15.xml"/><Relationship Id="rId1" Type="http://schemas.openxmlformats.org/officeDocument/2006/relationships/tags" Target="../tags/tag62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5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50.xml"/><Relationship Id="rId7" Type="http://schemas.openxmlformats.org/officeDocument/2006/relationships/diagramColors" Target="../diagrams/colors2.xml"/><Relationship Id="rId2" Type="http://schemas.openxmlformats.org/officeDocument/2006/relationships/slideLayout" Target="../slideLayouts/slideLayout15.xml"/><Relationship Id="rId1" Type="http://schemas.openxmlformats.org/officeDocument/2006/relationships/tags" Target="../tags/tag15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10.xml.rels><?xml version="1.0" encoding="UTF-8" standalone="yes"?>
<Relationships xmlns="http://schemas.openxmlformats.org/package/2006/relationships"><Relationship Id="rId3" Type="http://schemas.openxmlformats.org/officeDocument/2006/relationships/notesSlide" Target="../notesSlides/notesSlide509.xml"/><Relationship Id="rId2" Type="http://schemas.openxmlformats.org/officeDocument/2006/relationships/slideLayout" Target="../slideLayouts/slideLayout15.xml"/><Relationship Id="rId1" Type="http://schemas.openxmlformats.org/officeDocument/2006/relationships/tags" Target="../tags/tag622.xml"/></Relationships>
</file>

<file path=ppt/slides/_rels/slide511.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notesSlide" Target="../notesSlides/notesSlide510.xml"/><Relationship Id="rId7" Type="http://schemas.openxmlformats.org/officeDocument/2006/relationships/image" Target="../media/image245.png"/><Relationship Id="rId12" Type="http://schemas.openxmlformats.org/officeDocument/2006/relationships/image" Target="../media/image636.tmp"/><Relationship Id="rId2" Type="http://schemas.openxmlformats.org/officeDocument/2006/relationships/slideLayout" Target="../slideLayouts/slideLayout15.xml"/><Relationship Id="rId1" Type="http://schemas.openxmlformats.org/officeDocument/2006/relationships/tags" Target="../tags/tag623.xml"/><Relationship Id="rId6" Type="http://schemas.openxmlformats.org/officeDocument/2006/relationships/image" Target="../media/image244.png"/><Relationship Id="rId11" Type="http://schemas.openxmlformats.org/officeDocument/2006/relationships/image" Target="../media/image635.tmp"/><Relationship Id="rId5" Type="http://schemas.openxmlformats.org/officeDocument/2006/relationships/image" Target="../media/image243.png"/><Relationship Id="rId10" Type="http://schemas.openxmlformats.org/officeDocument/2006/relationships/image" Target="../media/image247.tmp"/><Relationship Id="rId4" Type="http://schemas.openxmlformats.org/officeDocument/2006/relationships/image" Target="../media/image242.png"/><Relationship Id="rId9" Type="http://schemas.openxmlformats.org/officeDocument/2006/relationships/image" Target="../media/image634.png"/></Relationships>
</file>

<file path=ppt/slides/_rels/slide512.xml.rels><?xml version="1.0" encoding="UTF-8" standalone="yes"?>
<Relationships xmlns="http://schemas.openxmlformats.org/package/2006/relationships"><Relationship Id="rId3" Type="http://schemas.openxmlformats.org/officeDocument/2006/relationships/notesSlide" Target="../notesSlides/notesSlide511.xml"/><Relationship Id="rId2" Type="http://schemas.openxmlformats.org/officeDocument/2006/relationships/slideLayout" Target="../slideLayouts/slideLayout10.xml"/><Relationship Id="rId1" Type="http://schemas.openxmlformats.org/officeDocument/2006/relationships/tags" Target="../tags/tag624.xml"/><Relationship Id="rId4" Type="http://schemas.openxmlformats.org/officeDocument/2006/relationships/image" Target="../media/image637.tmp"/></Relationships>
</file>

<file path=ppt/slides/_rels/slide513.xml.rels><?xml version="1.0" encoding="UTF-8" standalone="yes"?>
<Relationships xmlns="http://schemas.openxmlformats.org/package/2006/relationships"><Relationship Id="rId3" Type="http://schemas.openxmlformats.org/officeDocument/2006/relationships/notesSlide" Target="../notesSlides/notesSlide512.xml"/><Relationship Id="rId2" Type="http://schemas.openxmlformats.org/officeDocument/2006/relationships/slideLayout" Target="../slideLayouts/slideLayout10.xml"/><Relationship Id="rId1" Type="http://schemas.openxmlformats.org/officeDocument/2006/relationships/tags" Target="../tags/tag625.xml"/></Relationships>
</file>

<file path=ppt/slides/_rels/slide514.xml.rels><?xml version="1.0" encoding="UTF-8" standalone="yes"?>
<Relationships xmlns="http://schemas.openxmlformats.org/package/2006/relationships"><Relationship Id="rId3" Type="http://schemas.openxmlformats.org/officeDocument/2006/relationships/notesSlide" Target="../notesSlides/notesSlide513.xml"/><Relationship Id="rId2" Type="http://schemas.openxmlformats.org/officeDocument/2006/relationships/slideLayout" Target="../slideLayouts/slideLayout15.xml"/><Relationship Id="rId1" Type="http://schemas.openxmlformats.org/officeDocument/2006/relationships/tags" Target="../tags/tag626.xml"/></Relationships>
</file>

<file path=ppt/slides/_rels/slide515.xml.rels><?xml version="1.0" encoding="UTF-8" standalone="yes"?>
<Relationships xmlns="http://schemas.openxmlformats.org/package/2006/relationships"><Relationship Id="rId3" Type="http://schemas.openxmlformats.org/officeDocument/2006/relationships/notesSlide" Target="../notesSlides/notesSlide514.xml"/><Relationship Id="rId2" Type="http://schemas.openxmlformats.org/officeDocument/2006/relationships/slideLayout" Target="../slideLayouts/slideLayout10.xml"/><Relationship Id="rId1" Type="http://schemas.openxmlformats.org/officeDocument/2006/relationships/tags" Target="../tags/tag627.xml"/><Relationship Id="rId4" Type="http://schemas.openxmlformats.org/officeDocument/2006/relationships/image" Target="../media/image581.png"/></Relationships>
</file>

<file path=ppt/slides/_rels/slide516.xml.rels><?xml version="1.0" encoding="UTF-8" standalone="yes"?>
<Relationships xmlns="http://schemas.openxmlformats.org/package/2006/relationships"><Relationship Id="rId3" Type="http://schemas.openxmlformats.org/officeDocument/2006/relationships/notesSlide" Target="../notesSlides/notesSlide515.xml"/><Relationship Id="rId2" Type="http://schemas.openxmlformats.org/officeDocument/2006/relationships/slideLayout" Target="../slideLayouts/slideLayout10.xml"/><Relationship Id="rId1" Type="http://schemas.openxmlformats.org/officeDocument/2006/relationships/tags" Target="../tags/tag628.xml"/></Relationships>
</file>

<file path=ppt/slides/_rels/slide517.xml.rels><?xml version="1.0" encoding="UTF-8" standalone="yes"?>
<Relationships xmlns="http://schemas.openxmlformats.org/package/2006/relationships"><Relationship Id="rId3" Type="http://schemas.openxmlformats.org/officeDocument/2006/relationships/notesSlide" Target="../notesSlides/notesSlide516.xml"/><Relationship Id="rId2" Type="http://schemas.openxmlformats.org/officeDocument/2006/relationships/slideLayout" Target="../slideLayouts/slideLayout15.xml"/><Relationship Id="rId1" Type="http://schemas.openxmlformats.org/officeDocument/2006/relationships/tags" Target="../tags/tag629.xml"/><Relationship Id="rId4" Type="http://schemas.openxmlformats.org/officeDocument/2006/relationships/image" Target="../media/image462.tmp"/></Relationships>
</file>

<file path=ppt/slides/_rels/slide518.xml.rels><?xml version="1.0" encoding="UTF-8" standalone="yes"?>
<Relationships xmlns="http://schemas.openxmlformats.org/package/2006/relationships"><Relationship Id="rId8" Type="http://schemas.openxmlformats.org/officeDocument/2006/relationships/image" Target="../media/image641.png"/><Relationship Id="rId13" Type="http://schemas.openxmlformats.org/officeDocument/2006/relationships/image" Target="../media/image646.png"/><Relationship Id="rId3" Type="http://schemas.openxmlformats.org/officeDocument/2006/relationships/notesSlide" Target="../notesSlides/notesSlide517.xml"/><Relationship Id="rId7" Type="http://schemas.openxmlformats.org/officeDocument/2006/relationships/image" Target="../media/image640.png"/><Relationship Id="rId12" Type="http://schemas.openxmlformats.org/officeDocument/2006/relationships/image" Target="../media/image645.png"/><Relationship Id="rId2" Type="http://schemas.openxmlformats.org/officeDocument/2006/relationships/slideLayout" Target="../slideLayouts/slideLayout15.xml"/><Relationship Id="rId1" Type="http://schemas.openxmlformats.org/officeDocument/2006/relationships/tags" Target="../tags/tag630.xml"/><Relationship Id="rId6" Type="http://schemas.openxmlformats.org/officeDocument/2006/relationships/image" Target="../media/image639.png"/><Relationship Id="rId11" Type="http://schemas.openxmlformats.org/officeDocument/2006/relationships/image" Target="../media/image644.png"/><Relationship Id="rId5" Type="http://schemas.openxmlformats.org/officeDocument/2006/relationships/image" Target="../media/image629.png"/><Relationship Id="rId10" Type="http://schemas.openxmlformats.org/officeDocument/2006/relationships/image" Target="../media/image643.png"/><Relationship Id="rId4" Type="http://schemas.openxmlformats.org/officeDocument/2006/relationships/image" Target="../media/image638.png"/><Relationship Id="rId9" Type="http://schemas.openxmlformats.org/officeDocument/2006/relationships/image" Target="../media/image642.png"/></Relationships>
</file>

<file path=ppt/slides/_rels/slide519.xml.rels><?xml version="1.0" encoding="UTF-8" standalone="yes"?>
<Relationships xmlns="http://schemas.openxmlformats.org/package/2006/relationships"><Relationship Id="rId3" Type="http://schemas.openxmlformats.org/officeDocument/2006/relationships/notesSlide" Target="../notesSlides/notesSlide518.xml"/><Relationship Id="rId2" Type="http://schemas.openxmlformats.org/officeDocument/2006/relationships/slideLayout" Target="../slideLayouts/slideLayout25.xml"/><Relationship Id="rId1" Type="http://schemas.openxmlformats.org/officeDocument/2006/relationships/tags" Target="../tags/tag631.xml"/></Relationships>
</file>

<file path=ppt/slides/_rels/slide5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51.xml"/><Relationship Id="rId7" Type="http://schemas.openxmlformats.org/officeDocument/2006/relationships/diagramColors" Target="../diagrams/colors3.xml"/><Relationship Id="rId2" Type="http://schemas.openxmlformats.org/officeDocument/2006/relationships/slideLayout" Target="../slideLayouts/slideLayout15.xml"/><Relationship Id="rId1" Type="http://schemas.openxmlformats.org/officeDocument/2006/relationships/tags" Target="../tags/tag15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20.xml.rels><?xml version="1.0" encoding="UTF-8" standalone="yes"?>
<Relationships xmlns="http://schemas.openxmlformats.org/package/2006/relationships"><Relationship Id="rId3" Type="http://schemas.openxmlformats.org/officeDocument/2006/relationships/notesSlide" Target="../notesSlides/notesSlide519.xml"/><Relationship Id="rId2" Type="http://schemas.openxmlformats.org/officeDocument/2006/relationships/slideLayout" Target="../slideLayouts/slideLayout23.xml"/><Relationship Id="rId1" Type="http://schemas.openxmlformats.org/officeDocument/2006/relationships/tags" Target="../tags/tag632.xml"/><Relationship Id="rId4" Type="http://schemas.openxmlformats.org/officeDocument/2006/relationships/image" Target="../media/image589.png"/></Relationships>
</file>

<file path=ppt/slides/_rels/slide521.xml.rels><?xml version="1.0" encoding="UTF-8" standalone="yes"?>
<Relationships xmlns="http://schemas.openxmlformats.org/package/2006/relationships"><Relationship Id="rId3" Type="http://schemas.openxmlformats.org/officeDocument/2006/relationships/notesSlide" Target="../notesSlides/notesSlide520.xml"/><Relationship Id="rId2" Type="http://schemas.openxmlformats.org/officeDocument/2006/relationships/slideLayout" Target="../slideLayouts/slideLayout15.xml"/><Relationship Id="rId1" Type="http://schemas.openxmlformats.org/officeDocument/2006/relationships/tags" Target="../tags/tag633.xml"/></Relationships>
</file>

<file path=ppt/slides/_rels/slide522.xml.rels><?xml version="1.0" encoding="UTF-8" standalone="yes"?>
<Relationships xmlns="http://schemas.openxmlformats.org/package/2006/relationships"><Relationship Id="rId3" Type="http://schemas.openxmlformats.org/officeDocument/2006/relationships/notesSlide" Target="../notesSlides/notesSlide521.xml"/><Relationship Id="rId2" Type="http://schemas.openxmlformats.org/officeDocument/2006/relationships/slideLayout" Target="../slideLayouts/slideLayout10.xml"/><Relationship Id="rId1" Type="http://schemas.openxmlformats.org/officeDocument/2006/relationships/tags" Target="../tags/tag634.xml"/></Relationships>
</file>

<file path=ppt/slides/_rels/slide523.xml.rels><?xml version="1.0" encoding="UTF-8" standalone="yes"?>
<Relationships xmlns="http://schemas.openxmlformats.org/package/2006/relationships"><Relationship Id="rId3" Type="http://schemas.openxmlformats.org/officeDocument/2006/relationships/notesSlide" Target="../notesSlides/notesSlide522.xml"/><Relationship Id="rId2" Type="http://schemas.openxmlformats.org/officeDocument/2006/relationships/slideLayout" Target="../slideLayouts/slideLayout10.xml"/><Relationship Id="rId1" Type="http://schemas.openxmlformats.org/officeDocument/2006/relationships/tags" Target="../tags/tag635.xml"/></Relationships>
</file>

<file path=ppt/slides/_rels/slide524.xml.rels><?xml version="1.0" encoding="UTF-8" standalone="yes"?>
<Relationships xmlns="http://schemas.openxmlformats.org/package/2006/relationships"><Relationship Id="rId3" Type="http://schemas.openxmlformats.org/officeDocument/2006/relationships/notesSlide" Target="../notesSlides/notesSlide523.xml"/><Relationship Id="rId2" Type="http://schemas.openxmlformats.org/officeDocument/2006/relationships/slideLayout" Target="../slideLayouts/slideLayout10.xml"/><Relationship Id="rId1" Type="http://schemas.openxmlformats.org/officeDocument/2006/relationships/tags" Target="../tags/tag636.xml"/></Relationships>
</file>

<file path=ppt/slides/_rels/slide525.xml.rels><?xml version="1.0" encoding="UTF-8" standalone="yes"?>
<Relationships xmlns="http://schemas.openxmlformats.org/package/2006/relationships"><Relationship Id="rId3" Type="http://schemas.openxmlformats.org/officeDocument/2006/relationships/notesSlide" Target="../notesSlides/notesSlide524.xml"/><Relationship Id="rId2" Type="http://schemas.openxmlformats.org/officeDocument/2006/relationships/slideLayout" Target="../slideLayouts/slideLayout24.xml"/><Relationship Id="rId1" Type="http://schemas.openxmlformats.org/officeDocument/2006/relationships/tags" Target="../tags/tag637.xml"/></Relationships>
</file>

<file path=ppt/slides/_rels/slide526.xml.rels><?xml version="1.0" encoding="UTF-8" standalone="yes"?>
<Relationships xmlns="http://schemas.openxmlformats.org/package/2006/relationships"><Relationship Id="rId3" Type="http://schemas.openxmlformats.org/officeDocument/2006/relationships/notesSlide" Target="../notesSlides/notesSlide525.xml"/><Relationship Id="rId2" Type="http://schemas.openxmlformats.org/officeDocument/2006/relationships/slideLayout" Target="../slideLayouts/slideLayout15.xml"/><Relationship Id="rId1" Type="http://schemas.openxmlformats.org/officeDocument/2006/relationships/tags" Target="../tags/tag638.xml"/><Relationship Id="rId4" Type="http://schemas.openxmlformats.org/officeDocument/2006/relationships/image" Target="../media/image647.png"/></Relationships>
</file>

<file path=ppt/slides/_rels/slide527.xml.rels><?xml version="1.0" encoding="UTF-8" standalone="yes"?>
<Relationships xmlns="http://schemas.openxmlformats.org/package/2006/relationships"><Relationship Id="rId3" Type="http://schemas.openxmlformats.org/officeDocument/2006/relationships/notesSlide" Target="../notesSlides/notesSlide526.xml"/><Relationship Id="rId2" Type="http://schemas.openxmlformats.org/officeDocument/2006/relationships/slideLayout" Target="../slideLayouts/slideLayout10.xml"/><Relationship Id="rId1" Type="http://schemas.openxmlformats.org/officeDocument/2006/relationships/tags" Target="../tags/tag639.xml"/></Relationships>
</file>

<file path=ppt/slides/_rels/slide528.xml.rels><?xml version="1.0" encoding="UTF-8" standalone="yes"?>
<Relationships xmlns="http://schemas.openxmlformats.org/package/2006/relationships"><Relationship Id="rId3" Type="http://schemas.openxmlformats.org/officeDocument/2006/relationships/notesSlide" Target="../notesSlides/notesSlide527.xml"/><Relationship Id="rId2" Type="http://schemas.openxmlformats.org/officeDocument/2006/relationships/slideLayout" Target="../slideLayouts/slideLayout25.xml"/><Relationship Id="rId1" Type="http://schemas.openxmlformats.org/officeDocument/2006/relationships/tags" Target="../tags/tag640.xml"/></Relationships>
</file>

<file path=ppt/slides/_rels/slide529.xml.rels><?xml version="1.0" encoding="UTF-8" standalone="yes"?>
<Relationships xmlns="http://schemas.openxmlformats.org/package/2006/relationships"><Relationship Id="rId3" Type="http://schemas.openxmlformats.org/officeDocument/2006/relationships/notesSlide" Target="../notesSlides/notesSlide528.xml"/><Relationship Id="rId2" Type="http://schemas.openxmlformats.org/officeDocument/2006/relationships/slideLayout" Target="../slideLayouts/slideLayout55.xml"/><Relationship Id="rId1" Type="http://schemas.openxmlformats.org/officeDocument/2006/relationships/tags" Target="../tags/tag641.xml"/></Relationships>
</file>

<file path=ppt/slides/_rels/slide5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52.xml"/><Relationship Id="rId7" Type="http://schemas.openxmlformats.org/officeDocument/2006/relationships/diagramColors" Target="../diagrams/colors4.xml"/><Relationship Id="rId2" Type="http://schemas.openxmlformats.org/officeDocument/2006/relationships/slideLayout" Target="../slideLayouts/slideLayout10.xml"/><Relationship Id="rId1" Type="http://schemas.openxmlformats.org/officeDocument/2006/relationships/tags" Target="../tags/tag15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31.xml.rels><?xml version="1.0" encoding="UTF-8" standalone="yes"?>
<Relationships xmlns="http://schemas.openxmlformats.org/package/2006/relationships"><Relationship Id="rId3" Type="http://schemas.openxmlformats.org/officeDocument/2006/relationships/image" Target="../media/image648.png"/><Relationship Id="rId7" Type="http://schemas.openxmlformats.org/officeDocument/2006/relationships/hyperlink" Target="https://help.salesforce.com/HTTrainingCourseDetail?id=a2330000000PfQK" TargetMode="External"/><Relationship Id="rId2" Type="http://schemas.openxmlformats.org/officeDocument/2006/relationships/notesSlide" Target="../notesSlides/notesSlide529.xml"/><Relationship Id="rId1" Type="http://schemas.openxmlformats.org/officeDocument/2006/relationships/slideLayout" Target="../slideLayouts/slideLayout75.xml"/><Relationship Id="rId6" Type="http://schemas.openxmlformats.org/officeDocument/2006/relationships/hyperlink" Target="https://www.salesforce.com/form/services-training/certification-journey-ebook.jsp" TargetMode="External"/><Relationship Id="rId5" Type="http://schemas.openxmlformats.org/officeDocument/2006/relationships/hyperlink" Target="http://certification.salesforce.com/SG_CertifiedAdministrator.pdf" TargetMode="External"/><Relationship Id="rId4" Type="http://schemas.openxmlformats.org/officeDocument/2006/relationships/hyperlink" Target="http://certification.salesforce.com/administrator" TargetMode="External"/></Relationships>
</file>

<file path=ppt/slides/_rels/slide532.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530.xml"/><Relationship Id="rId1" Type="http://schemas.openxmlformats.org/officeDocument/2006/relationships/slideLayout" Target="../slideLayouts/slideLayout76.xml"/><Relationship Id="rId4" Type="http://schemas.openxmlformats.org/officeDocument/2006/relationships/image" Target="../media/image650.png"/></Relationships>
</file>

<file path=ppt/slides/_rels/slide533.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531.xml"/><Relationship Id="rId1" Type="http://schemas.openxmlformats.org/officeDocument/2006/relationships/slideLayout" Target="../slideLayouts/slideLayout76.xml"/><Relationship Id="rId5" Type="http://schemas.openxmlformats.org/officeDocument/2006/relationships/hyperlink" Target="http://certification.force.com/pkb" TargetMode="External"/><Relationship Id="rId4" Type="http://schemas.openxmlformats.org/officeDocument/2006/relationships/image" Target="../media/image652.png"/></Relationships>
</file>

<file path=ppt/slides/_rels/slide534.xml.rels><?xml version="1.0" encoding="UTF-8" standalone="yes"?>
<Relationships xmlns="http://schemas.openxmlformats.org/package/2006/relationships"><Relationship Id="rId3" Type="http://schemas.openxmlformats.org/officeDocument/2006/relationships/notesSlide" Target="../notesSlides/notesSlide532.xml"/><Relationship Id="rId2" Type="http://schemas.openxmlformats.org/officeDocument/2006/relationships/slideLayout" Target="../slideLayouts/slideLayout80.xml"/><Relationship Id="rId1" Type="http://schemas.openxmlformats.org/officeDocument/2006/relationships/tags" Target="../tags/tag642.xml"/><Relationship Id="rId4" Type="http://schemas.openxmlformats.org/officeDocument/2006/relationships/image" Target="../media/image653.png"/></Relationships>
</file>

<file path=ppt/slides/_rels/slide535.xml.rels><?xml version="1.0" encoding="UTF-8" standalone="yes"?>
<Relationships xmlns="http://schemas.openxmlformats.org/package/2006/relationships"><Relationship Id="rId3" Type="http://schemas.openxmlformats.org/officeDocument/2006/relationships/notesSlide" Target="../notesSlides/notesSlide533.xml"/><Relationship Id="rId2" Type="http://schemas.openxmlformats.org/officeDocument/2006/relationships/slideLayout" Target="../slideLayouts/slideLayout80.xml"/><Relationship Id="rId1" Type="http://schemas.openxmlformats.org/officeDocument/2006/relationships/tags" Target="../tags/tag643.xml"/><Relationship Id="rId4" Type="http://schemas.openxmlformats.org/officeDocument/2006/relationships/image" Target="../media/image654.png"/></Relationships>
</file>

<file path=ppt/slides/_rels/slide536.xml.rels><?xml version="1.0" encoding="UTF-8" standalone="yes"?>
<Relationships xmlns="http://schemas.openxmlformats.org/package/2006/relationships"><Relationship Id="rId3" Type="http://schemas.openxmlformats.org/officeDocument/2006/relationships/notesSlide" Target="../notesSlides/notesSlide534.xml"/><Relationship Id="rId2" Type="http://schemas.openxmlformats.org/officeDocument/2006/relationships/slideLayout" Target="../slideLayouts/slideLayout80.xml"/><Relationship Id="rId1" Type="http://schemas.openxmlformats.org/officeDocument/2006/relationships/tags" Target="../tags/tag644.xml"/><Relationship Id="rId5" Type="http://schemas.openxmlformats.org/officeDocument/2006/relationships/image" Target="../media/image656.png"/><Relationship Id="rId4" Type="http://schemas.openxmlformats.org/officeDocument/2006/relationships/image" Target="../media/image655.png"/></Relationships>
</file>

<file path=ppt/slides/_rels/slide537.xml.rels><?xml version="1.0" encoding="UTF-8" standalone="yes"?>
<Relationships xmlns="http://schemas.openxmlformats.org/package/2006/relationships"><Relationship Id="rId3" Type="http://schemas.openxmlformats.org/officeDocument/2006/relationships/notesSlide" Target="../notesSlides/notesSlide535.xml"/><Relationship Id="rId2" Type="http://schemas.openxmlformats.org/officeDocument/2006/relationships/slideLayout" Target="../slideLayouts/slideLayout80.xml"/><Relationship Id="rId1" Type="http://schemas.openxmlformats.org/officeDocument/2006/relationships/tags" Target="../tags/tag645.xml"/><Relationship Id="rId4" Type="http://schemas.openxmlformats.org/officeDocument/2006/relationships/image" Target="../media/image657.png"/></Relationships>
</file>

<file path=ppt/slides/_rels/slide538.xml.rels><?xml version="1.0" encoding="UTF-8" standalone="yes"?>
<Relationships xmlns="http://schemas.openxmlformats.org/package/2006/relationships"><Relationship Id="rId3" Type="http://schemas.openxmlformats.org/officeDocument/2006/relationships/notesSlide" Target="../notesSlides/notesSlide536.xml"/><Relationship Id="rId2" Type="http://schemas.openxmlformats.org/officeDocument/2006/relationships/slideLayout" Target="../slideLayouts/slideLayout80.xml"/><Relationship Id="rId1" Type="http://schemas.openxmlformats.org/officeDocument/2006/relationships/tags" Target="../tags/tag646.xml"/><Relationship Id="rId5" Type="http://schemas.openxmlformats.org/officeDocument/2006/relationships/image" Target="../media/image658.png"/><Relationship Id="rId4" Type="http://schemas.openxmlformats.org/officeDocument/2006/relationships/hyperlink" Target="http://certification.force.com/pkb/articles/Public_KB/Section-Level-Feedback/?l=en_US&amp;fs=Search&amp;pn=1" TargetMode="External"/></Relationships>
</file>

<file path=ppt/slides/_rels/slide539.xml.rels><?xml version="1.0" encoding="UTF-8" standalone="yes"?>
<Relationships xmlns="http://schemas.openxmlformats.org/package/2006/relationships"><Relationship Id="rId3" Type="http://schemas.openxmlformats.org/officeDocument/2006/relationships/hyperlink" Target="http://certification.force.com/pkb/articles/Public_KB/Maintaining-Your-Salesforce-Credential/?l=en_US&amp;fs=Search&amp;pn=1" TargetMode="External"/><Relationship Id="rId2" Type="http://schemas.openxmlformats.org/officeDocument/2006/relationships/hyperlink" Target="http://certification.force.com/pkb/articles/Public_KB/Retake-Policy-for-Proctored-Multiple-Choice-Exams/?q=Retake+Exam&amp;l=en_US&amp;fs=Search&amp;pn=1" TargetMode="External"/><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0.xml"/><Relationship Id="rId1" Type="http://schemas.openxmlformats.org/officeDocument/2006/relationships/tags" Target="../tags/tag157.xml"/></Relationships>
</file>

<file path=ppt/slides/_rels/slide540.xml.rels><?xml version="1.0" encoding="UTF-8" standalone="yes"?>
<Relationships xmlns="http://schemas.openxmlformats.org/package/2006/relationships"><Relationship Id="rId3" Type="http://schemas.openxmlformats.org/officeDocument/2006/relationships/notesSlide" Target="../notesSlides/notesSlide537.xml"/><Relationship Id="rId7" Type="http://schemas.openxmlformats.org/officeDocument/2006/relationships/image" Target="../media/image662.png"/><Relationship Id="rId2" Type="http://schemas.openxmlformats.org/officeDocument/2006/relationships/slideLayout" Target="../slideLayouts/slideLayout80.xml"/><Relationship Id="rId1" Type="http://schemas.openxmlformats.org/officeDocument/2006/relationships/tags" Target="../tags/tag647.xml"/><Relationship Id="rId6" Type="http://schemas.openxmlformats.org/officeDocument/2006/relationships/image" Target="../media/image661.png"/><Relationship Id="rId5" Type="http://schemas.openxmlformats.org/officeDocument/2006/relationships/image" Target="../media/image660.png"/><Relationship Id="rId4" Type="http://schemas.openxmlformats.org/officeDocument/2006/relationships/image" Target="../media/image659.png"/></Relationships>
</file>

<file path=ppt/slides/_rels/slide541.xml.rels><?xml version="1.0" encoding="UTF-8" standalone="yes"?>
<Relationships xmlns="http://schemas.openxmlformats.org/package/2006/relationships"><Relationship Id="rId3" Type="http://schemas.openxmlformats.org/officeDocument/2006/relationships/notesSlide" Target="../notesSlides/notesSlide538.xml"/><Relationship Id="rId2" Type="http://schemas.openxmlformats.org/officeDocument/2006/relationships/slideLayout" Target="../slideLayouts/slideLayout80.xml"/><Relationship Id="rId1" Type="http://schemas.openxmlformats.org/officeDocument/2006/relationships/tags" Target="../tags/tag648.xml"/><Relationship Id="rId5" Type="http://schemas.openxmlformats.org/officeDocument/2006/relationships/image" Target="../media/image664.png"/><Relationship Id="rId4" Type="http://schemas.openxmlformats.org/officeDocument/2006/relationships/image" Target="../media/image663.png"/></Relationships>
</file>

<file path=ppt/slides/_rels/slide542.xml.rels><?xml version="1.0" encoding="UTF-8" standalone="yes"?>
<Relationships xmlns="http://schemas.openxmlformats.org/package/2006/relationships"><Relationship Id="rId3" Type="http://schemas.openxmlformats.org/officeDocument/2006/relationships/notesSlide" Target="../notesSlides/notesSlide539.xml"/><Relationship Id="rId2" Type="http://schemas.openxmlformats.org/officeDocument/2006/relationships/slideLayout" Target="../slideLayouts/slideLayout27.xml"/><Relationship Id="rId1" Type="http://schemas.openxmlformats.org/officeDocument/2006/relationships/tags" Target="../tags/tag649.xml"/></Relationships>
</file>

<file path=ppt/slides/_rels/slide543.xml.rels><?xml version="1.0" encoding="UTF-8" standalone="yes"?>
<Relationships xmlns="http://schemas.openxmlformats.org/package/2006/relationships"><Relationship Id="rId3" Type="http://schemas.openxmlformats.org/officeDocument/2006/relationships/notesSlide" Target="../notesSlides/notesSlide540.xml"/><Relationship Id="rId7" Type="http://schemas.openxmlformats.org/officeDocument/2006/relationships/hyperlink" Target="http://www.appexchange.com/" TargetMode="External"/><Relationship Id="rId2" Type="http://schemas.openxmlformats.org/officeDocument/2006/relationships/slideLayout" Target="../slideLayouts/slideLayout12.xml"/><Relationship Id="rId1" Type="http://schemas.openxmlformats.org/officeDocument/2006/relationships/tags" Target="../tags/tag650.xml"/><Relationship Id="rId6" Type="http://schemas.openxmlformats.org/officeDocument/2006/relationships/hyperlink" Target="http://success.salesforce.com/ideaSearch" TargetMode="External"/><Relationship Id="rId5" Type="http://schemas.openxmlformats.org/officeDocument/2006/relationships/hyperlink" Target="http://developer.force.com/" TargetMode="External"/><Relationship Id="rId4" Type="http://schemas.openxmlformats.org/officeDocument/2006/relationships/hyperlink" Target="http://success.salesforce.com/" TargetMode="External"/></Relationships>
</file>

<file path=ppt/slides/_rels/slide544.xml.rels><?xml version="1.0" encoding="UTF-8" standalone="yes"?>
<Relationships xmlns="http://schemas.openxmlformats.org/package/2006/relationships"><Relationship Id="rId3" Type="http://schemas.openxmlformats.org/officeDocument/2006/relationships/notesSlide" Target="../notesSlides/notesSlide541.xml"/><Relationship Id="rId2" Type="http://schemas.openxmlformats.org/officeDocument/2006/relationships/slideLayout" Target="../slideLayouts/slideLayout15.xml"/><Relationship Id="rId1" Type="http://schemas.openxmlformats.org/officeDocument/2006/relationships/tags" Target="../tags/tag651.xml"/><Relationship Id="rId4" Type="http://schemas.openxmlformats.org/officeDocument/2006/relationships/image" Target="../media/image665.png"/></Relationships>
</file>

<file path=ppt/slides/_rels/slide545.xml.rels><?xml version="1.0" encoding="UTF-8" standalone="yes"?>
<Relationships xmlns="http://schemas.openxmlformats.org/package/2006/relationships"><Relationship Id="rId3" Type="http://schemas.openxmlformats.org/officeDocument/2006/relationships/notesSlide" Target="../notesSlides/notesSlide542.xml"/><Relationship Id="rId2" Type="http://schemas.openxmlformats.org/officeDocument/2006/relationships/slideLayout" Target="../slideLayouts/slideLayout10.xml"/><Relationship Id="rId1" Type="http://schemas.openxmlformats.org/officeDocument/2006/relationships/tags" Target="../tags/tag652.xml"/><Relationship Id="rId5" Type="http://schemas.openxmlformats.org/officeDocument/2006/relationships/image" Target="../media/image667.png"/><Relationship Id="rId4" Type="http://schemas.openxmlformats.org/officeDocument/2006/relationships/image" Target="../media/image666.png"/></Relationships>
</file>

<file path=ppt/slides/_rels/slide546.xml.rels><?xml version="1.0" encoding="UTF-8" standalone="yes"?>
<Relationships xmlns="http://schemas.openxmlformats.org/package/2006/relationships"><Relationship Id="rId3" Type="http://schemas.openxmlformats.org/officeDocument/2006/relationships/notesSlide" Target="../notesSlides/notesSlide543.xml"/><Relationship Id="rId2" Type="http://schemas.openxmlformats.org/officeDocument/2006/relationships/slideLayout" Target="../slideLayouts/slideLayout10.xml"/><Relationship Id="rId1" Type="http://schemas.openxmlformats.org/officeDocument/2006/relationships/tags" Target="../tags/tag653.xml"/><Relationship Id="rId6" Type="http://schemas.openxmlformats.org/officeDocument/2006/relationships/image" Target="../media/image668.png"/><Relationship Id="rId5" Type="http://schemas.openxmlformats.org/officeDocument/2006/relationships/hyperlink" Target="http://www.webassessor.com/salesforce" TargetMode="External"/><Relationship Id="rId4" Type="http://schemas.openxmlformats.org/officeDocument/2006/relationships/hyperlink" Target="http://certification.salesforce.com/SG_CertifiedAdministrator.pdf" TargetMode="External"/></Relationships>
</file>

<file path=ppt/slides/_rels/slide547.xml.rels><?xml version="1.0" encoding="UTF-8" standalone="yes"?>
<Relationships xmlns="http://schemas.openxmlformats.org/package/2006/relationships"><Relationship Id="rId3" Type="http://schemas.openxmlformats.org/officeDocument/2006/relationships/notesSlide" Target="../notesSlides/notesSlide544.xml"/><Relationship Id="rId2" Type="http://schemas.openxmlformats.org/officeDocument/2006/relationships/slideLayout" Target="../slideLayouts/slideLayout15.xml"/><Relationship Id="rId1" Type="http://schemas.openxmlformats.org/officeDocument/2006/relationships/tags" Target="../tags/tag654.xml"/><Relationship Id="rId6" Type="http://schemas.openxmlformats.org/officeDocument/2006/relationships/image" Target="../media/image669.png"/><Relationship Id="rId5" Type="http://schemas.openxmlformats.org/officeDocument/2006/relationships/hyperlink" Target="http://www.salesforce.com/training" TargetMode="External"/><Relationship Id="rId4" Type="http://schemas.openxmlformats.org/officeDocument/2006/relationships/hyperlink" Target="http://www.webassessor.com/salesforce" TargetMode="External"/></Relationships>
</file>

<file path=ppt/slides/_rels/slide548.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notesSlide" Target="../notesSlides/notesSlide545.xml"/><Relationship Id="rId7" Type="http://schemas.openxmlformats.org/officeDocument/2006/relationships/hyperlink" Target="https://twitter.com/SalesforceU" TargetMode="External"/><Relationship Id="rId2" Type="http://schemas.openxmlformats.org/officeDocument/2006/relationships/slideLayout" Target="../slideLayouts/slideLayout15.xml"/><Relationship Id="rId1" Type="http://schemas.openxmlformats.org/officeDocument/2006/relationships/tags" Target="../tags/tag655.xml"/><Relationship Id="rId6" Type="http://schemas.openxmlformats.org/officeDocument/2006/relationships/hyperlink" Target="http://certification.salesforce.com/" TargetMode="External"/><Relationship Id="rId5" Type="http://schemas.openxmlformats.org/officeDocument/2006/relationships/image" Target="../media/image670.png"/><Relationship Id="rId10" Type="http://schemas.openxmlformats.org/officeDocument/2006/relationships/image" Target="../media/image673.png"/><Relationship Id="rId4" Type="http://schemas.openxmlformats.org/officeDocument/2006/relationships/hyperlink" Target="http://www.salesforce.com/training" TargetMode="External"/><Relationship Id="rId9" Type="http://schemas.openxmlformats.org/officeDocument/2006/relationships/image" Target="../media/image67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4.xml"/><Relationship Id="rId1" Type="http://schemas.openxmlformats.org/officeDocument/2006/relationships/tags" Target="../tags/tag158.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0.xml"/><Relationship Id="rId1" Type="http://schemas.openxmlformats.org/officeDocument/2006/relationships/tags" Target="../tags/tag159.xml"/><Relationship Id="rId5" Type="http://schemas.openxmlformats.org/officeDocument/2006/relationships/image" Target="../media/image127.tmp"/><Relationship Id="rId4" Type="http://schemas.openxmlformats.org/officeDocument/2006/relationships/image" Target="../media/image126.tmp"/></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0.xml"/><Relationship Id="rId1" Type="http://schemas.openxmlformats.org/officeDocument/2006/relationships/tags" Target="../tags/tag160.xml"/><Relationship Id="rId5" Type="http://schemas.openxmlformats.org/officeDocument/2006/relationships/image" Target="../media/image129.tmp"/><Relationship Id="rId4" Type="http://schemas.openxmlformats.org/officeDocument/2006/relationships/image" Target="../media/image128.tmp"/></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0.xml"/><Relationship Id="rId1" Type="http://schemas.openxmlformats.org/officeDocument/2006/relationships/tags" Target="../tags/tag161.xml"/><Relationship Id="rId5" Type="http://schemas.openxmlformats.org/officeDocument/2006/relationships/image" Target="../media/image131.tmp"/><Relationship Id="rId4" Type="http://schemas.openxmlformats.org/officeDocument/2006/relationships/image" Target="../media/image130.tmp"/></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0.xml"/><Relationship Id="rId1" Type="http://schemas.openxmlformats.org/officeDocument/2006/relationships/tags" Target="../tags/tag162.xml"/><Relationship Id="rId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08.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0.xml"/><Relationship Id="rId1" Type="http://schemas.openxmlformats.org/officeDocument/2006/relationships/tags" Target="../tags/tag163.xml"/><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0.xml"/><Relationship Id="rId1" Type="http://schemas.openxmlformats.org/officeDocument/2006/relationships/tags" Target="../tags/tag16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4.xml"/><Relationship Id="rId1" Type="http://schemas.openxmlformats.org/officeDocument/2006/relationships/tags" Target="../tags/tag165.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0.xml"/><Relationship Id="rId1" Type="http://schemas.openxmlformats.org/officeDocument/2006/relationships/tags" Target="../tags/tag16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0.xml"/><Relationship Id="rId1" Type="http://schemas.openxmlformats.org/officeDocument/2006/relationships/tags" Target="../tags/tag16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0.xml"/><Relationship Id="rId1" Type="http://schemas.openxmlformats.org/officeDocument/2006/relationships/tags" Target="../tags/tag168.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0.xml"/><Relationship Id="rId1" Type="http://schemas.openxmlformats.org/officeDocument/2006/relationships/tags" Target="../tags/tag16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7.xml"/><Relationship Id="rId1" Type="http://schemas.openxmlformats.org/officeDocument/2006/relationships/tags" Target="../tags/tag170.xml"/><Relationship Id="rId5" Type="http://schemas.openxmlformats.org/officeDocument/2006/relationships/image" Target="../media/image123.png"/><Relationship Id="rId4" Type="http://schemas.openxmlformats.org/officeDocument/2006/relationships/image" Target="../media/image12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5.xml"/><Relationship Id="rId1" Type="http://schemas.openxmlformats.org/officeDocument/2006/relationships/tags" Target="../tags/tag171.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0.xml"/><Relationship Id="rId1" Type="http://schemas.openxmlformats.org/officeDocument/2006/relationships/tags" Target="../tags/tag172.xml"/><Relationship Id="rId4" Type="http://schemas.openxmlformats.org/officeDocument/2006/relationships/image" Target="../media/image140.tm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ags" Target="../tags/tag109.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5.xml"/><Relationship Id="rId1" Type="http://schemas.openxmlformats.org/officeDocument/2006/relationships/tags" Target="../tags/tag173.xml"/><Relationship Id="rId4" Type="http://schemas.openxmlformats.org/officeDocument/2006/relationships/image" Target="../media/image14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5.xml"/><Relationship Id="rId1" Type="http://schemas.openxmlformats.org/officeDocument/2006/relationships/tags" Target="../tags/tag17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tmp"/></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0.xml"/><Relationship Id="rId1" Type="http://schemas.openxmlformats.org/officeDocument/2006/relationships/tags" Target="../tags/tag175.xml"/><Relationship Id="rId4" Type="http://schemas.openxmlformats.org/officeDocument/2006/relationships/image" Target="../media/image14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0.xml"/><Relationship Id="rId1" Type="http://schemas.openxmlformats.org/officeDocument/2006/relationships/tags" Target="../tags/tag17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7.xml"/><Relationship Id="rId1" Type="http://schemas.openxmlformats.org/officeDocument/2006/relationships/tags" Target="../tags/tag177.xml"/><Relationship Id="rId5" Type="http://schemas.openxmlformats.org/officeDocument/2006/relationships/image" Target="../media/image123.png"/><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4.xml"/><Relationship Id="rId1" Type="http://schemas.openxmlformats.org/officeDocument/2006/relationships/tags" Target="../tags/tag178.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75.xml"/><Relationship Id="rId1" Type="http://schemas.openxmlformats.org/officeDocument/2006/relationships/slideLayout" Target="../slideLayouts/slideLayout43.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0.xml"/><Relationship Id="rId1" Type="http://schemas.openxmlformats.org/officeDocument/2006/relationships/tags" Target="../tags/tag179.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2.xml"/><Relationship Id="rId1" Type="http://schemas.openxmlformats.org/officeDocument/2006/relationships/tags" Target="../tags/tag180.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0.xml"/><Relationship Id="rId1" Type="http://schemas.openxmlformats.org/officeDocument/2006/relationships/tags" Target="../tags/tag181.xml"/><Relationship Id="rId5" Type="http://schemas.openxmlformats.org/officeDocument/2006/relationships/image" Target="../media/image159.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7.xml"/><Relationship Id="rId1" Type="http://schemas.openxmlformats.org/officeDocument/2006/relationships/tags" Target="../tags/tag110.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0.xml"/><Relationship Id="rId1" Type="http://schemas.openxmlformats.org/officeDocument/2006/relationships/tags" Target="../tags/tag182.xml"/><Relationship Id="rId5" Type="http://schemas.openxmlformats.org/officeDocument/2006/relationships/image" Target="../media/image161.png"/><Relationship Id="rId4"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7.xml"/><Relationship Id="rId1" Type="http://schemas.openxmlformats.org/officeDocument/2006/relationships/tags" Target="../tags/tag183.xml"/><Relationship Id="rId5" Type="http://schemas.openxmlformats.org/officeDocument/2006/relationships/image" Target="../media/image123.png"/><Relationship Id="rId4" Type="http://schemas.openxmlformats.org/officeDocument/2006/relationships/image" Target="../media/image12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4.xml"/><Relationship Id="rId1" Type="http://schemas.openxmlformats.org/officeDocument/2006/relationships/tags" Target="../tags/tag184.xml"/><Relationship Id="rId4" Type="http://schemas.openxmlformats.org/officeDocument/2006/relationships/image" Target="../media/image146.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0.xml"/><Relationship Id="rId1" Type="http://schemas.openxmlformats.org/officeDocument/2006/relationships/tags" Target="../tags/tag185.xml"/><Relationship Id="rId4" Type="http://schemas.openxmlformats.org/officeDocument/2006/relationships/image" Target="../media/image162.tmp"/></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0.xml"/><Relationship Id="rId1" Type="http://schemas.openxmlformats.org/officeDocument/2006/relationships/tags" Target="../tags/tag186.xml"/><Relationship Id="rId4" Type="http://schemas.openxmlformats.org/officeDocument/2006/relationships/image" Target="../media/image163.tmp"/></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0.xml"/><Relationship Id="rId1" Type="http://schemas.openxmlformats.org/officeDocument/2006/relationships/tags" Target="../tags/tag187.xml"/><Relationship Id="rId6" Type="http://schemas.openxmlformats.org/officeDocument/2006/relationships/image" Target="../media/image166.tmp"/><Relationship Id="rId5" Type="http://schemas.openxmlformats.org/officeDocument/2006/relationships/image" Target="../media/image165.tmp"/><Relationship Id="rId4" Type="http://schemas.openxmlformats.org/officeDocument/2006/relationships/image" Target="../media/image164.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0.xml"/><Relationship Id="rId1" Type="http://schemas.openxmlformats.org/officeDocument/2006/relationships/tags" Target="../tags/tag18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4.xml"/><Relationship Id="rId1" Type="http://schemas.openxmlformats.org/officeDocument/2006/relationships/tags" Target="../tags/tag189.xml"/><Relationship Id="rId4" Type="http://schemas.openxmlformats.org/officeDocument/2006/relationships/image" Target="../media/image167.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0.xml"/><Relationship Id="rId1" Type="http://schemas.openxmlformats.org/officeDocument/2006/relationships/tags" Target="../tags/tag190.xml"/><Relationship Id="rId4" Type="http://schemas.openxmlformats.org/officeDocument/2006/relationships/image" Target="../media/image168.tmp"/></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image" Target="../media/image172.tmp"/><Relationship Id="rId2" Type="http://schemas.openxmlformats.org/officeDocument/2006/relationships/slideLayout" Target="../slideLayouts/slideLayout15.xml"/><Relationship Id="rId1" Type="http://schemas.openxmlformats.org/officeDocument/2006/relationships/tags" Target="../tags/tag191.xml"/><Relationship Id="rId6" Type="http://schemas.openxmlformats.org/officeDocument/2006/relationships/image" Target="../media/image171.tmp"/><Relationship Id="rId5" Type="http://schemas.openxmlformats.org/officeDocument/2006/relationships/image" Target="../media/image170.tmp"/><Relationship Id="rId4" Type="http://schemas.openxmlformats.org/officeDocument/2006/relationships/image" Target="../media/image169.tmp"/></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0.xml"/><Relationship Id="rId1" Type="http://schemas.openxmlformats.org/officeDocument/2006/relationships/tags" Target="../tags/tag19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7.xml"/><Relationship Id="rId1" Type="http://schemas.openxmlformats.org/officeDocument/2006/relationships/tags" Target="../tags/tag193.xml"/><Relationship Id="rId5" Type="http://schemas.openxmlformats.org/officeDocument/2006/relationships/image" Target="../media/image123.png"/><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notesSlide" Target="../notesSlides/notesSlide91.xml"/><Relationship Id="rId7" Type="http://schemas.openxmlformats.org/officeDocument/2006/relationships/image" Target="../media/image167.png"/><Relationship Id="rId2" Type="http://schemas.openxmlformats.org/officeDocument/2006/relationships/slideLayout" Target="../slideLayouts/slideLayout34.xml"/><Relationship Id="rId1" Type="http://schemas.openxmlformats.org/officeDocument/2006/relationships/tags" Target="../tags/tag194.xml"/><Relationship Id="rId6" Type="http://schemas.openxmlformats.org/officeDocument/2006/relationships/image" Target="../media/image125.png"/><Relationship Id="rId11" Type="http://schemas.microsoft.com/office/2007/relationships/hdphoto" Target="../media/hdphoto4.wdp"/><Relationship Id="rId5" Type="http://schemas.openxmlformats.org/officeDocument/2006/relationships/image" Target="../media/image146.png"/><Relationship Id="rId10" Type="http://schemas.openxmlformats.org/officeDocument/2006/relationships/image" Target="../media/image174.png"/><Relationship Id="rId4" Type="http://schemas.openxmlformats.org/officeDocument/2006/relationships/image" Target="../media/image83.png"/><Relationship Id="rId9" Type="http://schemas.openxmlformats.org/officeDocument/2006/relationships/image" Target="../media/image82.png"/></Relationships>
</file>

<file path=ppt/slides/_rels/slide93.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slideLayout" Target="../slideLayouts/slideLayout15.xml"/><Relationship Id="rId7" Type="http://schemas.openxmlformats.org/officeDocument/2006/relationships/image" Target="../media/image177.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176.png"/><Relationship Id="rId5" Type="http://schemas.openxmlformats.org/officeDocument/2006/relationships/image" Target="../media/image175.wmf"/><Relationship Id="rId4" Type="http://schemas.openxmlformats.org/officeDocument/2006/relationships/notesSlide" Target="../notesSlides/notesSlide92.xml"/><Relationship Id="rId9" Type="http://schemas.openxmlformats.org/officeDocument/2006/relationships/image" Target="../media/image17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0.xml"/><Relationship Id="rId1" Type="http://schemas.openxmlformats.org/officeDocument/2006/relationships/tags" Target="../tags/tag197.xml"/><Relationship Id="rId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0.xml"/><Relationship Id="rId1" Type="http://schemas.openxmlformats.org/officeDocument/2006/relationships/tags" Target="../tags/tag198.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5.xml"/><Relationship Id="rId1" Type="http://schemas.openxmlformats.org/officeDocument/2006/relationships/tags" Target="../tags/tag199.xml"/><Relationship Id="rId4" Type="http://schemas.openxmlformats.org/officeDocument/2006/relationships/image" Target="../media/image18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0.xml"/><Relationship Id="rId1" Type="http://schemas.openxmlformats.org/officeDocument/2006/relationships/tags" Target="../tags/tag200.xml"/><Relationship Id="rId5" Type="http://schemas.openxmlformats.org/officeDocument/2006/relationships/image" Target="../media/image183.PNG"/><Relationship Id="rId4" Type="http://schemas.openxmlformats.org/officeDocument/2006/relationships/image" Target="../media/image18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0.xml"/><Relationship Id="rId1" Type="http://schemas.openxmlformats.org/officeDocument/2006/relationships/tags" Target="../tags/tag20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7.xml"/><Relationship Id="rId1" Type="http://schemas.openxmlformats.org/officeDocument/2006/relationships/tags" Target="../tags/tag202.xml"/><Relationship Id="rId5" Type="http://schemas.openxmlformats.org/officeDocument/2006/relationships/image" Target="../media/image123.png"/><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036" y="1355130"/>
            <a:ext cx="6003191" cy="3544251"/>
          </a:xfrm>
        </p:spPr>
        <p:txBody>
          <a:bodyPr/>
          <a:lstStyle/>
          <a:p>
            <a:r>
              <a:rPr lang="fr-FR" dirty="0">
                <a:latin typeface="Salesforce Sans Light" panose="020B0305020202020203" pitchFamily="34" charset="0"/>
              </a:rPr>
              <a:t>L'essentiel de l'administration pour les nouveaux administrateurs</a:t>
            </a:r>
          </a:p>
          <a:p>
            <a:pPr lvl="1"/>
            <a:r>
              <a:rPr lang="fr-FR" dirty="0"/>
              <a:t>(Enterprise Edition, Performance Edition et </a:t>
            </a:r>
            <a:r>
              <a:rPr lang="fr-FR" dirty="0" err="1"/>
              <a:t>Unlimited</a:t>
            </a:r>
            <a:r>
              <a:rPr lang="fr-FR" dirty="0"/>
              <a:t> Edition)</a:t>
            </a:r>
          </a:p>
        </p:txBody>
      </p:sp>
      <p:sp>
        <p:nvSpPr>
          <p:cNvPr id="4" name="Content Placeholder 6"/>
          <p:cNvSpPr txBox="1">
            <a:spLocks/>
          </p:cNvSpPr>
          <p:nvPr/>
        </p:nvSpPr>
        <p:spPr>
          <a:xfrm>
            <a:off x="520700" y="3200400"/>
            <a:ext cx="5131748" cy="28495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592" y="7"/>
            <a:ext cx="10736637" cy="746975"/>
          </a:xfrm>
        </p:spPr>
        <p:txBody>
          <a:bodyPr/>
          <a:lstStyle/>
          <a:p>
            <a:r>
              <a:rPr lang="fr-FR"/>
              <a:t>Notre mission</a:t>
            </a:r>
          </a:p>
        </p:txBody>
      </p:sp>
      <p:grpSp>
        <p:nvGrpSpPr>
          <p:cNvPr id="35" name="Group 34"/>
          <p:cNvGrpSpPr/>
          <p:nvPr/>
        </p:nvGrpSpPr>
        <p:grpSpPr>
          <a:xfrm>
            <a:off x="365760" y="2986671"/>
            <a:ext cx="2116315" cy="2116257"/>
            <a:chOff x="617313" y="2519591"/>
            <a:chExt cx="2541018" cy="2540949"/>
          </a:xfrm>
        </p:grpSpPr>
        <p:pic>
          <p:nvPicPr>
            <p:cNvPr id="36" name="blur mainframe.jpg"/>
            <p:cNvPicPr/>
            <p:nvPr/>
          </p:nvPicPr>
          <p:blipFill>
            <a:blip r:embed="rId4" cstate="print">
              <a:extLst/>
            </a:blip>
            <a:stretch>
              <a:fillRect/>
            </a:stretch>
          </p:blipFill>
          <p:spPr>
            <a:xfrm>
              <a:off x="617313" y="2519591"/>
              <a:ext cx="2541018" cy="2540949"/>
            </a:xfrm>
            <a:prstGeom prst="ellipse">
              <a:avLst/>
            </a:prstGeom>
            <a:ln w="63500">
              <a:solidFill>
                <a:srgbClr val="FFFFFF"/>
              </a:solidFill>
              <a:miter lim="400000"/>
            </a:ln>
            <a:effectLst/>
          </p:spPr>
        </p:pic>
        <p:sp>
          <p:nvSpPr>
            <p:cNvPr id="37" name="Oval 36"/>
            <p:cNvSpPr/>
            <p:nvPr/>
          </p:nvSpPr>
          <p:spPr>
            <a:xfrm flipH="1">
              <a:off x="617313" y="2519591"/>
              <a:ext cx="2541018" cy="2536687"/>
            </a:xfrm>
            <a:prstGeom prst="ellipse">
              <a:avLst/>
            </a:prstGeom>
            <a:gradFill flip="none" rotWithShape="1">
              <a:gsLst>
                <a:gs pos="0">
                  <a:srgbClr val="000000">
                    <a:alpha val="0"/>
                  </a:srgbClr>
                </a:gs>
                <a:gs pos="49000">
                  <a:srgbClr val="000000">
                    <a:alpha val="51000"/>
                  </a:srgbClr>
                </a:gs>
                <a:gs pos="86000">
                  <a:schemeClr val="bg1">
                    <a:alpha val="70000"/>
                  </a:schemeClr>
                </a:gs>
              </a:gsLst>
              <a:path path="circle">
                <a:fillToRect l="100000" t="100000"/>
              </a:path>
              <a:tileRect r="-100000" b="-100000"/>
            </a:gradFill>
            <a:ln w="12700" cap="flat">
              <a:noFill/>
              <a:miter lim="400000"/>
            </a:ln>
            <a:effectLst/>
          </p:spPr>
          <p:txBody>
            <a:bodyPr wrap="square" lIns="0" tIns="0" rIns="0" bIns="0" numCol="1" anchor="ctr">
              <a:noAutofit/>
            </a:bodyPr>
            <a:lstStyle/>
            <a:p>
              <a:endParaRPr lang="en-US" dirty="0">
                <a:solidFill>
                  <a:schemeClr val="tx1"/>
                </a:solidFill>
              </a:endParaRPr>
            </a:p>
          </p:txBody>
        </p:sp>
      </p:grpSp>
      <p:grpSp>
        <p:nvGrpSpPr>
          <p:cNvPr id="38" name="Group 37"/>
          <p:cNvGrpSpPr/>
          <p:nvPr/>
        </p:nvGrpSpPr>
        <p:grpSpPr>
          <a:xfrm>
            <a:off x="2128986" y="2170866"/>
            <a:ext cx="2948732" cy="2932062"/>
            <a:chOff x="2920308" y="1476826"/>
            <a:chExt cx="3540484" cy="3520469"/>
          </a:xfrm>
        </p:grpSpPr>
        <p:pic>
          <p:nvPicPr>
            <p:cNvPr id="39" name="blur CS.jpg"/>
            <p:cNvPicPr/>
            <p:nvPr/>
          </p:nvPicPr>
          <p:blipFill>
            <a:blip r:embed="rId5" cstate="print">
              <a:extLst/>
            </a:blip>
            <a:stretch>
              <a:fillRect/>
            </a:stretch>
          </p:blipFill>
          <p:spPr>
            <a:xfrm>
              <a:off x="2930304" y="1476826"/>
              <a:ext cx="3520492" cy="3520469"/>
            </a:xfrm>
            <a:prstGeom prst="ellipse">
              <a:avLst/>
            </a:prstGeom>
            <a:ln w="63500">
              <a:solidFill>
                <a:srgbClr val="FFFFFF"/>
              </a:solidFill>
              <a:miter lim="400000"/>
            </a:ln>
            <a:effectLst/>
          </p:spPr>
        </p:pic>
        <p:sp>
          <p:nvSpPr>
            <p:cNvPr id="40" name="Shape 397"/>
            <p:cNvSpPr/>
            <p:nvPr/>
          </p:nvSpPr>
          <p:spPr>
            <a:xfrm rot="21588691">
              <a:off x="2920308" y="1486903"/>
              <a:ext cx="3540484" cy="35003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000000"/>
                </a:gs>
                <a:gs pos="49682">
                  <a:srgbClr val="000000">
                    <a:alpha val="13000"/>
                  </a:srgbClr>
                </a:gs>
                <a:gs pos="100000">
                  <a:schemeClr val="bg1">
                    <a:alpha val="0"/>
                  </a:schemeClr>
                </a:gs>
              </a:gsLst>
              <a:path path="shape">
                <a:fillToRect l="98468" t="53227" r="1531" b="46772"/>
              </a:path>
            </a:gradFill>
            <a:ln w="12700" cap="flat">
              <a:noFill/>
              <a:miter lim="400000"/>
            </a:ln>
            <a:effectLst/>
          </p:spPr>
          <p:txBody>
            <a:bodyPr wrap="square" lIns="0" tIns="0" rIns="0" bIns="0" numCol="1" anchor="ctr">
              <a:noAutofit/>
            </a:bodyPr>
            <a:lstStyle/>
            <a:p>
              <a:pPr lvl="0"/>
              <a:endParaRPr/>
            </a:p>
          </p:txBody>
        </p:sp>
        <p:pic>
          <p:nvPicPr>
            <p:cNvPr id="41" name="pasted-image-filtered.png"/>
            <p:cNvPicPr/>
            <p:nvPr/>
          </p:nvPicPr>
          <p:blipFill>
            <a:blip r:embed="rId6" cstate="print">
              <a:extLst/>
            </a:blip>
            <a:stretch>
              <a:fillRect/>
            </a:stretch>
          </p:blipFill>
          <p:spPr>
            <a:xfrm>
              <a:off x="3666214" y="2249431"/>
              <a:ext cx="2048673" cy="1975258"/>
            </a:xfrm>
            <a:prstGeom prst="rect">
              <a:avLst/>
            </a:prstGeom>
            <a:ln w="12700" cap="flat">
              <a:noFill/>
              <a:miter lim="400000"/>
            </a:ln>
            <a:effectLst>
              <a:outerShdw blurRad="444500" dist="181143" dir="9939907" rotWithShape="0">
                <a:srgbClr val="000000">
                  <a:alpha val="40671"/>
                </a:srgbClr>
              </a:outerShdw>
            </a:effectLst>
          </p:spPr>
        </p:pic>
      </p:grpSp>
      <p:sp>
        <p:nvSpPr>
          <p:cNvPr id="42" name="Shape 400"/>
          <p:cNvSpPr/>
          <p:nvPr/>
        </p:nvSpPr>
        <p:spPr>
          <a:xfrm>
            <a:off x="5593023" y="5697875"/>
            <a:ext cx="1611017" cy="759822"/>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none" lIns="71437" tIns="71437" rIns="71437" bIns="71437" numCol="1" anchor="ctr">
            <a:spAutoFit/>
          </a:bodyPr>
          <a:lstStyle>
            <a:lvl1pPr defTabSz="584200">
              <a:defRPr sz="7200" b="1" spc="0"/>
            </a:lvl1pPr>
          </a:lstStyle>
          <a:p>
            <a:pPr algn="ctr">
              <a:spcBef>
                <a:spcPts val="2400"/>
              </a:spcBef>
              <a:defRPr sz="1800" spc="0" baseline="0">
                <a:solidFill>
                  <a:srgbClr val="000000"/>
                </a:solidFill>
              </a:defRPr>
            </a:pPr>
            <a:r>
              <a:rPr lang="fr-FR" sz="4000" dirty="0">
                <a:latin typeface="Salesforce Sans" panose="020B0505020202020203" pitchFamily="34" charset="0"/>
              </a:rPr>
              <a:t>Cloud</a:t>
            </a:r>
          </a:p>
        </p:txBody>
      </p:sp>
      <p:sp>
        <p:nvSpPr>
          <p:cNvPr id="43" name="Shape 1132"/>
          <p:cNvSpPr/>
          <p:nvPr/>
        </p:nvSpPr>
        <p:spPr>
          <a:xfrm>
            <a:off x="368320" y="6039663"/>
            <a:ext cx="2048965" cy="276999"/>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lvl1pPr defTabSz="584200">
              <a:spcBef>
                <a:spcPts val="2400"/>
              </a:spcBef>
              <a:defRPr sz="4800" b="1" spc="0" baseline="10416"/>
            </a:lvl1pPr>
          </a:lstStyle>
          <a:p>
            <a:pPr algn="ctr">
              <a:defRPr sz="1800" spc="0" baseline="0">
                <a:solidFill>
                  <a:srgbClr val="000000"/>
                </a:solidFill>
              </a:defRPr>
            </a:pPr>
            <a:r>
              <a:rPr lang="fr-FR" sz="1800" baseline="0" dirty="0">
                <a:latin typeface="Salesforce Sans" panose="020B0505020202020203" pitchFamily="34" charset="0"/>
              </a:rPr>
              <a:t>Ordinateur central</a:t>
            </a:r>
          </a:p>
        </p:txBody>
      </p:sp>
      <p:sp>
        <p:nvSpPr>
          <p:cNvPr id="44" name="Shape 1133"/>
          <p:cNvSpPr/>
          <p:nvPr/>
        </p:nvSpPr>
        <p:spPr>
          <a:xfrm>
            <a:off x="138380" y="6329041"/>
            <a:ext cx="2508845" cy="215444"/>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lvl1pPr defTabSz="584200">
              <a:defRPr sz="3000"/>
            </a:lvl1pPr>
          </a:lstStyle>
          <a:p>
            <a:pPr lvl="0" algn="ctr">
              <a:defRPr sz="1800">
                <a:solidFill>
                  <a:srgbClr val="000000"/>
                </a:solidFill>
              </a:defRPr>
            </a:pPr>
            <a:r>
              <a:rPr lang="fr-FR" sz="1400" dirty="0">
                <a:latin typeface="Salesforce Sans" panose="020B0505020202020203" pitchFamily="34" charset="0"/>
              </a:rPr>
              <a:t>1960</a:t>
            </a:r>
            <a:endParaRPr lang="fr-FR" sz="1400" dirty="0">
              <a:latin typeface="Salesforce Sans" panose="020B0505020202020203" pitchFamily="34" charset="0"/>
              <a:cs typeface="Salesforce Sans Light"/>
            </a:endParaRPr>
          </a:p>
        </p:txBody>
      </p:sp>
      <p:sp>
        <p:nvSpPr>
          <p:cNvPr id="45" name="Shape 1136"/>
          <p:cNvSpPr/>
          <p:nvPr/>
        </p:nvSpPr>
        <p:spPr>
          <a:xfrm>
            <a:off x="2348930" y="6329041"/>
            <a:ext cx="2508845" cy="215444"/>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p>
            <a:pPr algn="ctr" defTabSz="291530"/>
            <a:r>
              <a:rPr lang="fr-FR" sz="1400" dirty="0">
                <a:latin typeface="Salesforce Sans" panose="020B0505020202020203" pitchFamily="34" charset="0"/>
              </a:rPr>
              <a:t>1980</a:t>
            </a:r>
            <a:endParaRPr lang="fr-FR" sz="1400" dirty="0">
              <a:latin typeface="Salesforce Sans" panose="020B0505020202020203" pitchFamily="34" charset="0"/>
              <a:cs typeface="Salesforce Sans Light"/>
            </a:endParaRPr>
          </a:p>
        </p:txBody>
      </p:sp>
      <p:sp>
        <p:nvSpPr>
          <p:cNvPr id="46" name="Shape 1132"/>
          <p:cNvSpPr/>
          <p:nvPr/>
        </p:nvSpPr>
        <p:spPr>
          <a:xfrm>
            <a:off x="2578870" y="6039663"/>
            <a:ext cx="2048965" cy="276999"/>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lvl1pPr defTabSz="584200">
              <a:spcBef>
                <a:spcPts val="2400"/>
              </a:spcBef>
              <a:defRPr sz="4800" b="1" spc="0" baseline="10416"/>
            </a:lvl1pPr>
          </a:lstStyle>
          <a:p>
            <a:pPr algn="ctr">
              <a:defRPr sz="1800" spc="0" baseline="0">
                <a:solidFill>
                  <a:srgbClr val="000000"/>
                </a:solidFill>
              </a:defRPr>
            </a:pPr>
            <a:r>
              <a:rPr lang="fr-FR" sz="1800" baseline="0" dirty="0">
                <a:latin typeface="Salesforce Sans" panose="020B0505020202020203" pitchFamily="34" charset="0"/>
              </a:rPr>
              <a:t>Client/serveur</a:t>
            </a:r>
          </a:p>
        </p:txBody>
      </p:sp>
      <p:sp>
        <p:nvSpPr>
          <p:cNvPr id="47" name="Shape 1136"/>
          <p:cNvSpPr/>
          <p:nvPr/>
        </p:nvSpPr>
        <p:spPr>
          <a:xfrm>
            <a:off x="5728737" y="6329041"/>
            <a:ext cx="1339588" cy="215444"/>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p>
            <a:pPr algn="ctr" defTabSz="291530"/>
            <a:r>
              <a:rPr lang="fr-FR" sz="1400" dirty="0">
                <a:latin typeface="Salesforce Sans" panose="020B0505020202020203" pitchFamily="34" charset="0"/>
              </a:rPr>
              <a:t>Aujourd'hui</a:t>
            </a:r>
            <a:endParaRPr lang="fr-FR" sz="1400" dirty="0">
              <a:latin typeface="Salesforce Sans" panose="020B0505020202020203" pitchFamily="34" charset="0"/>
              <a:cs typeface="Salesforce Sans Light"/>
            </a:endParaRPr>
          </a:p>
        </p:txBody>
      </p:sp>
      <p:sp>
        <p:nvSpPr>
          <p:cNvPr id="48" name="Shape 380"/>
          <p:cNvSpPr/>
          <p:nvPr/>
        </p:nvSpPr>
        <p:spPr>
          <a:xfrm rot="10800000" flipH="1">
            <a:off x="8540416" y="1469827"/>
            <a:ext cx="3094193" cy="3660448"/>
          </a:xfrm>
          <a:custGeom>
            <a:avLst/>
            <a:gdLst/>
            <a:ahLst/>
            <a:cxnLst>
              <a:cxn ang="0">
                <a:pos x="wd2" y="hd2"/>
              </a:cxn>
              <a:cxn ang="5400000">
                <a:pos x="wd2" y="hd2"/>
              </a:cxn>
              <a:cxn ang="10800000">
                <a:pos x="wd2" y="hd2"/>
              </a:cxn>
              <a:cxn ang="16200000">
                <a:pos x="wd2" y="hd2"/>
              </a:cxn>
            </a:cxnLst>
            <a:rect l="0" t="0" r="r" b="b"/>
            <a:pathLst>
              <a:path w="21600" h="21600" extrusionOk="0">
                <a:moveTo>
                  <a:pt x="1156" y="0"/>
                </a:moveTo>
                <a:cubicBezTo>
                  <a:pt x="1091" y="0"/>
                  <a:pt x="1039" y="57"/>
                  <a:pt x="1039" y="128"/>
                </a:cubicBezTo>
                <a:lnTo>
                  <a:pt x="1039" y="10291"/>
                </a:lnTo>
                <a:lnTo>
                  <a:pt x="0" y="11172"/>
                </a:lnTo>
                <a:lnTo>
                  <a:pt x="1039" y="12054"/>
                </a:lnTo>
                <a:lnTo>
                  <a:pt x="1039" y="21472"/>
                </a:lnTo>
                <a:cubicBezTo>
                  <a:pt x="1039" y="21543"/>
                  <a:pt x="1091" y="21600"/>
                  <a:pt x="1156" y="21600"/>
                </a:cubicBezTo>
                <a:lnTo>
                  <a:pt x="21483" y="21600"/>
                </a:lnTo>
                <a:cubicBezTo>
                  <a:pt x="21548" y="21600"/>
                  <a:pt x="21600" y="21543"/>
                  <a:pt x="21600" y="21472"/>
                </a:cubicBezTo>
                <a:lnTo>
                  <a:pt x="21600" y="128"/>
                </a:lnTo>
                <a:cubicBezTo>
                  <a:pt x="21600" y="57"/>
                  <a:pt x="21548" y="0"/>
                  <a:pt x="21483" y="0"/>
                </a:cubicBezTo>
                <a:lnTo>
                  <a:pt x="1156" y="0"/>
                </a:lnTo>
                <a:close/>
              </a:path>
            </a:pathLst>
          </a:custGeom>
          <a:solidFill>
            <a:srgbClr val="148DD9"/>
          </a:solidFill>
          <a:ln w="12700">
            <a:miter lim="400000"/>
          </a:ln>
        </p:spPr>
        <p:txBody>
          <a:bodyPr lIns="0" tIns="0" rIns="0" bIns="0" anchor="ctr"/>
          <a:lstStyle/>
          <a:p>
            <a:endParaRPr sz="700" dirty="0">
              <a:latin typeface="Salesforce Sans" panose="020B0505020202020203" pitchFamily="34" charset="0"/>
            </a:endParaRPr>
          </a:p>
        </p:txBody>
      </p:sp>
      <p:grpSp>
        <p:nvGrpSpPr>
          <p:cNvPr id="49" name="Group 384"/>
          <p:cNvGrpSpPr/>
          <p:nvPr/>
        </p:nvGrpSpPr>
        <p:grpSpPr>
          <a:xfrm>
            <a:off x="9176863" y="1807203"/>
            <a:ext cx="2213724" cy="2990339"/>
            <a:chOff x="0" y="-16635"/>
            <a:chExt cx="5443546" cy="8205014"/>
          </a:xfrm>
        </p:grpSpPr>
        <p:sp>
          <p:nvSpPr>
            <p:cNvPr id="50" name="Shape 381"/>
            <p:cNvSpPr/>
            <p:nvPr/>
          </p:nvSpPr>
          <p:spPr>
            <a:xfrm>
              <a:off x="0" y="-16635"/>
              <a:ext cx="5207000" cy="2281177"/>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p>
              <a:pPr lvl="0" algn="l" defTabSz="584200">
                <a:lnSpc>
                  <a:spcPct val="90000"/>
                </a:lnSpc>
                <a:defRPr sz="1800">
                  <a:solidFill>
                    <a:srgbClr val="000000"/>
                  </a:solidFill>
                </a:defRPr>
              </a:pPr>
              <a:r>
                <a:rPr lang="fr-FR" sz="2000" dirty="0">
                  <a:solidFill>
                    <a:schemeClr val="bg1"/>
                  </a:solidFill>
                  <a:latin typeface="Salesforce Sans" panose="020B0505020202020203" pitchFamily="34" charset="0"/>
                  <a:sym typeface="Salesforce Sans Light"/>
                </a:rPr>
                <a:t>Nouveau modèle de </a:t>
              </a:r>
              <a:r>
                <a:rPr lang="fr-FR" sz="2000" b="1" dirty="0">
                  <a:solidFill>
                    <a:schemeClr val="bg1"/>
                  </a:solidFill>
                  <a:latin typeface="Salesforce Sans" panose="020B0505020202020203" pitchFamily="34" charset="0"/>
                </a:rPr>
                <a:t>technologie</a:t>
              </a:r>
            </a:p>
          </p:txBody>
        </p:sp>
        <p:sp>
          <p:nvSpPr>
            <p:cNvPr id="51" name="Shape 382"/>
            <p:cNvSpPr/>
            <p:nvPr/>
          </p:nvSpPr>
          <p:spPr>
            <a:xfrm>
              <a:off x="0" y="3325829"/>
              <a:ext cx="5443546" cy="1520082"/>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p>
              <a:pPr lvl="0" algn="l" defTabSz="584200">
                <a:lnSpc>
                  <a:spcPct val="90000"/>
                </a:lnSpc>
                <a:defRPr sz="1800">
                  <a:solidFill>
                    <a:srgbClr val="000000"/>
                  </a:solidFill>
                </a:defRPr>
              </a:pPr>
              <a:r>
                <a:rPr lang="fr-FR" sz="2000" dirty="0">
                  <a:solidFill>
                    <a:schemeClr val="bg1"/>
                  </a:solidFill>
                  <a:latin typeface="Salesforce Sans" panose="020B0505020202020203" pitchFamily="34" charset="0"/>
                  <a:sym typeface="Salesforce Sans Light"/>
                </a:rPr>
                <a:t>Nouveau modèle</a:t>
              </a:r>
              <a:r>
                <a:rPr lang="fr-FR" dirty="0"/>
                <a:t> </a:t>
              </a:r>
              <a:r>
                <a:rPr dirty="0"/>
                <a:t/>
              </a:r>
              <a:br>
                <a:rPr dirty="0"/>
              </a:br>
              <a:r>
                <a:rPr lang="fr-FR" sz="2000" b="1" dirty="0">
                  <a:solidFill>
                    <a:schemeClr val="bg1"/>
                  </a:solidFill>
                  <a:latin typeface="Salesforce Sans" panose="020B0505020202020203" pitchFamily="34" charset="0"/>
                </a:rPr>
                <a:t>d'activité</a:t>
              </a:r>
            </a:p>
          </p:txBody>
        </p:sp>
        <p:sp>
          <p:nvSpPr>
            <p:cNvPr id="52" name="Shape 383"/>
            <p:cNvSpPr/>
            <p:nvPr/>
          </p:nvSpPr>
          <p:spPr>
            <a:xfrm>
              <a:off x="0" y="5907202"/>
              <a:ext cx="5207000" cy="2281177"/>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p>
              <a:pPr lvl="0" algn="l" defTabSz="584200">
                <a:lnSpc>
                  <a:spcPct val="90000"/>
                </a:lnSpc>
                <a:defRPr sz="1800">
                  <a:solidFill>
                    <a:srgbClr val="000000"/>
                  </a:solidFill>
                </a:defRPr>
              </a:pPr>
              <a:r>
                <a:rPr lang="fr-FR" sz="2000">
                  <a:solidFill>
                    <a:schemeClr val="bg1"/>
                  </a:solidFill>
                  <a:latin typeface="Salesforce Sans" panose="020B0505020202020203" pitchFamily="34" charset="0"/>
                  <a:sym typeface="Salesforce Sans Light"/>
                </a:rPr>
                <a:t>Nouveau modèle </a:t>
              </a:r>
              <a:r>
                <a:rPr lang="fr-FR" sz="2000" b="1">
                  <a:solidFill>
                    <a:schemeClr val="bg1"/>
                  </a:solidFill>
                  <a:latin typeface="Salesforce Sans" panose="020B0505020202020203" pitchFamily="34" charset="0"/>
                </a:rPr>
                <a:t>philanthropique</a:t>
              </a:r>
              <a:r>
                <a:t/>
              </a:r>
              <a:br/>
              <a:endParaRPr/>
            </a:p>
          </p:txBody>
        </p:sp>
      </p:grpSp>
      <p:pic>
        <p:nvPicPr>
          <p:cNvPr id="53" name="Picture 52"/>
          <p:cNvPicPr>
            <a:picLocks/>
          </p:cNvPicPr>
          <p:nvPr/>
        </p:nvPicPr>
        <p:blipFill>
          <a:blip r:embed="rId7" cstate="print">
            <a:alphaModFix amt="37000"/>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2646" y="5102928"/>
            <a:ext cx="2142542" cy="472800"/>
          </a:xfrm>
          <a:prstGeom prst="rect">
            <a:avLst/>
          </a:prstGeom>
          <a:noFill/>
          <a:ln>
            <a:noFill/>
          </a:ln>
        </p:spPr>
      </p:pic>
      <p:pic>
        <p:nvPicPr>
          <p:cNvPr id="54" name="Picture 53"/>
          <p:cNvPicPr>
            <a:picLocks/>
          </p:cNvPicPr>
          <p:nvPr/>
        </p:nvPicPr>
        <p:blipFill>
          <a:blip r:embed="rId7" cstate="print">
            <a:alphaModFix amt="37000"/>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24196" y="5102928"/>
            <a:ext cx="2958310" cy="472800"/>
          </a:xfrm>
          <a:prstGeom prst="rect">
            <a:avLst/>
          </a:prstGeom>
          <a:noFill/>
          <a:ln>
            <a:noFill/>
          </a:ln>
        </p:spPr>
      </p:pic>
      <p:pic>
        <p:nvPicPr>
          <p:cNvPr id="55" name="Picture 54"/>
          <p:cNvPicPr>
            <a:picLocks/>
          </p:cNvPicPr>
          <p:nvPr/>
        </p:nvPicPr>
        <p:blipFill>
          <a:blip r:embed="rId7" cstate="print">
            <a:alphaModFix amt="37000"/>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54246" y="5102928"/>
            <a:ext cx="3889654" cy="472800"/>
          </a:xfrm>
          <a:prstGeom prst="rect">
            <a:avLst/>
          </a:prstGeom>
          <a:noFill/>
          <a:ln>
            <a:noFill/>
          </a:ln>
        </p:spPr>
      </p:pic>
      <p:pic>
        <p:nvPicPr>
          <p:cNvPr id="57" name="mainframe.png"/>
          <p:cNvPicPr/>
          <p:nvPr/>
        </p:nvPicPr>
        <p:blipFill>
          <a:blip r:embed="rId9" cstate="print">
            <a:extLst/>
          </a:blip>
          <a:stretch>
            <a:fillRect/>
          </a:stretch>
        </p:blipFill>
        <p:spPr>
          <a:xfrm rot="21596772">
            <a:off x="438798" y="3138091"/>
            <a:ext cx="1970240" cy="1970211"/>
          </a:xfrm>
          <a:prstGeom prst="ellipse">
            <a:avLst/>
          </a:prstGeom>
          <a:ln w="12700" cap="flat">
            <a:noFill/>
            <a:miter lim="400000"/>
          </a:ln>
          <a:effectLst/>
        </p:spPr>
      </p:pic>
      <p:grpSp>
        <p:nvGrpSpPr>
          <p:cNvPr id="58" name="Group 57"/>
          <p:cNvGrpSpPr/>
          <p:nvPr/>
        </p:nvGrpSpPr>
        <p:grpSpPr>
          <a:xfrm>
            <a:off x="4568053" y="1441972"/>
            <a:ext cx="3660957" cy="3660956"/>
            <a:chOff x="4568053" y="1441972"/>
            <a:chExt cx="3660957" cy="3660956"/>
          </a:xfrm>
        </p:grpSpPr>
        <p:grpSp>
          <p:nvGrpSpPr>
            <p:cNvPr id="59" name="Group 407"/>
            <p:cNvGrpSpPr/>
            <p:nvPr/>
          </p:nvGrpSpPr>
          <p:grpSpPr>
            <a:xfrm>
              <a:off x="4570513" y="1444441"/>
              <a:ext cx="3655972" cy="3655966"/>
              <a:chOff x="20929" y="20953"/>
              <a:chExt cx="9032701" cy="9032692"/>
            </a:xfrm>
            <a:effectLst/>
          </p:grpSpPr>
          <p:pic>
            <p:nvPicPr>
              <p:cNvPr id="62" name="pasted-image.png"/>
              <p:cNvPicPr/>
              <p:nvPr/>
            </p:nvPicPr>
            <p:blipFill>
              <a:blip r:embed="rId10" cstate="print">
                <a:extLst>
                  <a:ext uri="{28A0092B-C50C-407E-A947-70E740481C1C}">
                    <a14:useLocalDpi xmlns:a14="http://schemas.microsoft.com/office/drawing/2010/main" val="0"/>
                  </a:ext>
                </a:extLst>
              </a:blip>
              <a:stretch>
                <a:fillRect/>
              </a:stretch>
            </p:blipFill>
            <p:spPr>
              <a:xfrm rot="21588691">
                <a:off x="20929" y="21027"/>
                <a:ext cx="9032496" cy="9032502"/>
              </a:xfrm>
              <a:prstGeom prst="rect">
                <a:avLst/>
              </a:prstGeom>
              <a:ln w="12700" cap="flat">
                <a:noFill/>
                <a:miter lim="400000"/>
              </a:ln>
              <a:effectLst/>
            </p:spPr>
          </p:pic>
          <p:sp>
            <p:nvSpPr>
              <p:cNvPr id="63" name="Shape 404"/>
              <p:cNvSpPr/>
              <p:nvPr/>
            </p:nvSpPr>
            <p:spPr>
              <a:xfrm rot="21588691">
                <a:off x="20941" y="20953"/>
                <a:ext cx="9032689" cy="90326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rgbClr val="FFFFFF"/>
                </a:solidFill>
                <a:prstDash val="solid"/>
                <a:miter lim="400000"/>
              </a:ln>
              <a:effectLst/>
            </p:spPr>
            <p:txBody>
              <a:bodyPr wrap="square" lIns="0" tIns="0" rIns="0" bIns="0" numCol="1" anchor="t">
                <a:noAutofit/>
              </a:bodyPr>
              <a:lstStyle/>
              <a:p>
                <a:pPr lvl="0" defTabSz="584200">
                  <a:lnSpc>
                    <a:spcPct val="100000"/>
                  </a:lnSpc>
                  <a:defRPr sz="3200">
                    <a:latin typeface="Gotham"/>
                    <a:ea typeface="Gotham"/>
                    <a:cs typeface="Gotham"/>
                    <a:sym typeface="Gotham"/>
                  </a:defRPr>
                </a:pPr>
                <a:endParaRPr/>
              </a:p>
            </p:txBody>
          </p:sp>
        </p:grpSp>
        <p:sp>
          <p:nvSpPr>
            <p:cNvPr id="60" name="Shape 405"/>
            <p:cNvSpPr/>
            <p:nvPr/>
          </p:nvSpPr>
          <p:spPr>
            <a:xfrm rot="21588691">
              <a:off x="4568053" y="1441972"/>
              <a:ext cx="3660957" cy="36609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F8FCFF"/>
                </a:gs>
                <a:gs pos="45454">
                  <a:srgbClr val="F7FDFF">
                    <a:alpha val="50000"/>
                  </a:srgbClr>
                </a:gs>
                <a:gs pos="100000">
                  <a:srgbClr val="F7FFFF">
                    <a:alpha val="0"/>
                  </a:srgbClr>
                </a:gs>
              </a:gsLst>
              <a:path path="shape">
                <a:fillToRect l="51657" t="51510" r="48342" b="48489"/>
              </a:path>
            </a:gradFill>
            <a:ln w="12700" cap="flat">
              <a:noFill/>
              <a:miter lim="400000"/>
            </a:ln>
            <a:effectLst/>
          </p:spPr>
          <p:txBody>
            <a:bodyPr wrap="square" lIns="0" tIns="0" rIns="0" bIns="0" numCol="1" anchor="t">
              <a:noAutofit/>
            </a:bodyPr>
            <a:lstStyle/>
            <a:p>
              <a:pPr lvl="0"/>
              <a:endParaRPr/>
            </a:p>
          </p:txBody>
        </p:sp>
        <p:sp>
          <p:nvSpPr>
            <p:cNvPr id="61" name="Freeform 2"/>
            <p:cNvSpPr>
              <a:spLocks noChangeArrowheads="1"/>
            </p:cNvSpPr>
            <p:nvPr/>
          </p:nvSpPr>
          <p:spPr bwMode="auto">
            <a:xfrm>
              <a:off x="5218464" y="2448784"/>
              <a:ext cx="2360134" cy="1647333"/>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accent1"/>
            </a:solidFill>
            <a:ln>
              <a:noFill/>
            </a:ln>
            <a:effectLst/>
            <a:extLst/>
          </p:spPr>
          <p:txBody>
            <a:bodyPr wrap="none" lIns="45611" tIns="22801" rIns="45611" bIns="22801" anchor="ctr"/>
            <a:lstStyle/>
            <a:p>
              <a:endParaRPr lang="en-US">
                <a:latin typeface="Salesforce Sans"/>
                <a:cs typeface="Salesforce Sans"/>
              </a:endParaRPr>
            </a:p>
          </p:txBody>
        </p:sp>
      </p:grpSp>
      <p:pic>
        <p:nvPicPr>
          <p:cNvPr id="64" name="Picture 63" descr="Salesforce Logo.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11584" y="6103470"/>
            <a:ext cx="616462" cy="431525"/>
          </a:xfrm>
          <a:prstGeom prst="rect">
            <a:avLst/>
          </a:prstGeom>
        </p:spPr>
      </p:pic>
      <p:sp>
        <p:nvSpPr>
          <p:cNvPr id="2" name="Rectangle 1"/>
          <p:cNvSpPr/>
          <p:nvPr/>
        </p:nvSpPr>
        <p:spPr>
          <a:xfrm>
            <a:off x="181630" y="855865"/>
            <a:ext cx="7183377" cy="461665"/>
          </a:xfrm>
          <a:prstGeom prst="rect">
            <a:avLst/>
          </a:prstGeom>
        </p:spPr>
        <p:txBody>
          <a:bodyPr wrap="none">
            <a:spAutoFit/>
          </a:bodyPr>
          <a:lstStyle/>
          <a:p>
            <a:r>
              <a:rPr lang="fr-FR" sz="2400" dirty="0"/>
              <a:t>Piloter, encourager et promouvoir le Cloud Computing</a:t>
            </a:r>
          </a:p>
        </p:txBody>
      </p:sp>
      <p:sp>
        <p:nvSpPr>
          <p:cNvPr id="6" name="Slide Number Placeholder 5"/>
          <p:cNvSpPr>
            <a:spLocks noGrp="1"/>
          </p:cNvSpPr>
          <p:nvPr>
            <p:ph type="sldNum" sz="quarter" idx="10"/>
          </p:nvPr>
        </p:nvSpPr>
        <p:spPr/>
        <p:txBody>
          <a:bodyPr/>
          <a:lstStyle/>
          <a:p>
            <a:fld id="{812A5277-1DB9-460F-9A21-B857ABB32666}" type="slidenum">
              <a:rPr lang="en-US" smtClean="0"/>
              <a:pPr/>
              <a:t>10</a:t>
            </a:fld>
            <a:endParaRPr lang="fr-FR" dirty="0"/>
          </a:p>
        </p:txBody>
      </p:sp>
    </p:spTree>
    <p:custDataLst>
      <p:tags r:id="rId1"/>
    </p:custDataLst>
    <p:extLst>
      <p:ext uri="{BB962C8B-B14F-4D97-AF65-F5344CB8AC3E}">
        <p14:creationId xmlns:p14="http://schemas.microsoft.com/office/powerpoint/2010/main" val="37157093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Accès mobile avec Salesforce1</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100</a:t>
            </a:fld>
            <a:endParaRPr lang="fr-FR" dirty="0"/>
          </a:p>
        </p:txBody>
      </p:sp>
      <p:sp>
        <p:nvSpPr>
          <p:cNvPr id="7" name="TextBox 6"/>
          <p:cNvSpPr txBox="1"/>
          <p:nvPr/>
        </p:nvSpPr>
        <p:spPr>
          <a:xfrm>
            <a:off x="2749296" y="1348492"/>
            <a:ext cx="6912768" cy="3170099"/>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Ling Wu </a:t>
            </a:r>
            <a:r>
              <a:rPr lang="fr-FR" sz="2000" dirty="0">
                <a:latin typeface="Segoe UI Semibold" pitchFamily="34" charset="0"/>
              </a:rPr>
              <a:t>à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Notre équipe de vente apprécie énormément d'utiliser Salesforce1 sur les tablettes et les smartphones de la société. Nous souhaitons que notre équipe de recrutement bénéficie d'un accès mobile, afin qu'elle puisse exploiter ses données Salesforce lorsqu'elle participe à des salons de recrutement. Pouvez-vous nous aider ? </a:t>
            </a:r>
            <a:r>
              <a:rPr lang="en-GB" sz="2000" dirty="0">
                <a:solidFill>
                  <a:srgbClr val="0070C0"/>
                </a:solidFill>
                <a:latin typeface="Segoe UI Semibold" pitchFamily="34" charset="0"/>
                <a:ea typeface="Segoe UI" pitchFamily="34" charset="0"/>
                <a:cs typeface="Segoe UI" pitchFamily="34" charset="0"/>
              </a:rPr>
              <a:t>#Mobile</a:t>
            </a:r>
          </a:p>
          <a:p>
            <a:pPr>
              <a:lnSpc>
                <a:spcPct val="150000"/>
              </a:lnSpc>
            </a:pPr>
            <a:r>
              <a:rPr lang="fr-FR" sz="2000" dirty="0">
                <a:solidFill>
                  <a:srgbClr val="0070C0"/>
                </a:solidFill>
                <a:latin typeface="Segoe UI" pitchFamily="34" charset="0"/>
              </a:rPr>
              <a:t>Commenter </a:t>
            </a:r>
            <a:r>
              <a:rPr lang="fr-FR" sz="2000" dirty="0"/>
              <a:t> </a:t>
            </a:r>
            <a:r>
              <a:rPr lang="fr-FR" sz="2000" dirty="0">
                <a:solidFill>
                  <a:schemeClr val="bg1">
                    <a:lumMod val="50000"/>
                  </a:schemeClr>
                </a:solidFill>
                <a:latin typeface="Segoe UI" pitchFamily="34" charset="0"/>
              </a:rPr>
              <a:t>· </a:t>
            </a:r>
            <a:r>
              <a:rPr lang="fr-FR" sz="2000" dirty="0"/>
              <a:t> </a:t>
            </a:r>
            <a:r>
              <a:rPr lang="fr-FR" sz="2000" dirty="0">
                <a:solidFill>
                  <a:srgbClr val="0070C0"/>
                </a:solidFill>
                <a:latin typeface="Segoe UI" pitchFamily="34" charset="0"/>
              </a:rPr>
              <a:t>J'aime</a:t>
            </a:r>
            <a:r>
              <a:rPr lang="fr-FR" sz="2000" dirty="0"/>
              <a:t>  </a:t>
            </a:r>
            <a:r>
              <a:rPr lang="fr-FR" sz="2000" dirty="0">
                <a:solidFill>
                  <a:schemeClr val="bg1">
                    <a:lumMod val="50000"/>
                  </a:schemeClr>
                </a:solidFill>
                <a:latin typeface="Segoe UI" pitchFamily="34" charset="0"/>
              </a:rPr>
              <a:t>·  </a:t>
            </a:r>
            <a:r>
              <a:rPr lang="fr-FR" sz="2000" dirty="0">
                <a:solidFill>
                  <a:srgbClr val="0070C0"/>
                </a:solidFill>
                <a:latin typeface="Segoe UI" pitchFamily="34" charset="0"/>
              </a:rPr>
              <a:t>Partager</a:t>
            </a:r>
            <a:r>
              <a:rPr lang="fr-FR" dirty="0">
                <a:solidFill>
                  <a:srgbClr val="0070C0"/>
                </a:solidFill>
                <a:latin typeface="Segoe UI" pitchFamily="34" charset="0"/>
              </a:rPr>
              <a:t> </a:t>
            </a:r>
            <a:r>
              <a:rPr lang="fr-FR" dirty="0">
                <a:solidFill>
                  <a:schemeClr val="bg1">
                    <a:lumMod val="50000"/>
                  </a:schemeClr>
                </a:solidFill>
                <a:latin typeface="Segoe UI" pitchFamily="34" charset="0"/>
              </a:rPr>
              <a:t>· Aujourd'hui à 14:43</a:t>
            </a:r>
            <a:endParaRPr lang="fr-FR" dirty="0"/>
          </a:p>
        </p:txBody>
      </p:sp>
      <p:graphicFrame>
        <p:nvGraphicFramePr>
          <p:cNvPr id="8" name="Table 7"/>
          <p:cNvGraphicFramePr>
            <a:graphicFrameLocks noGrp="1"/>
          </p:cNvGraphicFramePr>
          <p:nvPr>
            <p:extLst>
              <p:ext uri="{D42A27DB-BD31-4B8C-83A1-F6EECF244321}">
                <p14:modId xmlns:p14="http://schemas.microsoft.com/office/powerpoint/2010/main" val="580422411"/>
              </p:ext>
            </p:extLst>
          </p:nvPr>
        </p:nvGraphicFramePr>
        <p:xfrm>
          <a:off x="2794009" y="4542167"/>
          <a:ext cx="6696744" cy="1752600"/>
        </p:xfrm>
        <a:graphic>
          <a:graphicData uri="http://schemas.openxmlformats.org/drawingml/2006/table">
            <a:tbl>
              <a:tblPr firstRow="1" bandRow="1">
                <a:tableStyleId>{5C22544A-7EE6-4342-B048-85BDC9FD1C3A}</a:tableStyleId>
              </a:tblPr>
              <a:tblGrid>
                <a:gridCol w="6696744">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fr-FR" sz="2000" b="1" dirty="0">
                          <a:solidFill>
                            <a:srgbClr val="0070C0"/>
                          </a:solidFill>
                          <a:latin typeface="Segoe UI" pitchFamily="34" charset="0"/>
                        </a:rPr>
                        <a:t>Utilisateur Admin</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baseline="0" noProof="0" dirty="0">
                          <a:ln>
                            <a:noFill/>
                          </a:ln>
                          <a:solidFill>
                            <a:srgbClr val="000000"/>
                          </a:solidFill>
                          <a:effectLst/>
                          <a:uLnTx/>
                          <a:uFillTx/>
                          <a:latin typeface="Segoe UI Semibold" pitchFamily="34" charset="0"/>
                        </a:rPr>
                        <a:t>Je peux tout à fait configurer les appareils mobiles de votre équipe de recrutement ! </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0000"/>
                        </a:solidFill>
                        <a:effectLst/>
                        <a:uLnTx/>
                        <a:uFillTx/>
                        <a:latin typeface="Segoe UI Semibold"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a:solidFill>
                            <a:srgbClr val="0070C0"/>
                          </a:solidFill>
                          <a:latin typeface="Segoe UI" pitchFamily="34" charset="0"/>
                        </a:rPr>
                        <a:t>J'aime</a:t>
                      </a:r>
                      <a:r>
                        <a:rPr dirty="0"/>
                        <a:t>  </a:t>
                      </a:r>
                      <a:r>
                        <a:rPr lang="fr-FR" sz="1800" b="0" dirty="0">
                          <a:solidFill>
                            <a:schemeClr val="bg1">
                              <a:lumMod val="50000"/>
                            </a:schemeClr>
                          </a:solidFill>
                          <a:latin typeface="Segoe UI" pitchFamily="34" charset="0"/>
                        </a:rPr>
                        <a:t>·  Aujourd'hui à 15:13</a:t>
                      </a:r>
                      <a:endParaRPr lang="fr-FR" sz="18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6" name="Picture 5" descr="LWu headshot.png"/>
          <p:cNvPicPr>
            <a:picLocks noChangeAspect="1"/>
          </p:cNvPicPr>
          <p:nvPr/>
        </p:nvPicPr>
        <p:blipFill>
          <a:blip r:embed="rId4" cstate="print"/>
          <a:srcRect l="2141" b="8977"/>
          <a:stretch>
            <a:fillRect/>
          </a:stretch>
        </p:blipFill>
        <p:spPr>
          <a:xfrm>
            <a:off x="1918542" y="1369815"/>
            <a:ext cx="721396" cy="720000"/>
          </a:xfrm>
          <a:prstGeom prst="rect">
            <a:avLst/>
          </a:prstGeom>
          <a:solidFill>
            <a:schemeClr val="bg1"/>
          </a:solidFill>
          <a:ln w="19050">
            <a:solidFill>
              <a:schemeClr val="bg1">
                <a:lumMod val="85000"/>
              </a:schemeClr>
            </a:solidFill>
          </a:ln>
        </p:spPr>
      </p:pic>
      <p:pic>
        <p:nvPicPr>
          <p:cNvPr id="9" name="Picture 3" descr="C:\Users\joatham\Documents\CDev\Graphics\AW Computing employees\Admin Profile Icon Pic.png"/>
          <p:cNvPicPr>
            <a:picLocks noChangeAspect="1" noChangeArrowheads="1"/>
          </p:cNvPicPr>
          <p:nvPr/>
        </p:nvPicPr>
        <p:blipFill>
          <a:blip r:embed="rId5" cstate="print"/>
          <a:srcRect/>
          <a:stretch>
            <a:fillRect/>
          </a:stretch>
        </p:blipFill>
        <p:spPr bwMode="auto">
          <a:xfrm>
            <a:off x="2924282" y="4754349"/>
            <a:ext cx="428400" cy="428400"/>
          </a:xfrm>
          <a:prstGeom prst="rect">
            <a:avLst/>
          </a:prstGeom>
          <a:noFill/>
        </p:spPr>
      </p:pic>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4" y="1684421"/>
            <a:ext cx="5717196" cy="1828800"/>
          </a:xfrm>
        </p:spPr>
        <p:txBody>
          <a:bodyPr/>
          <a:lstStyle/>
          <a:p>
            <a:r>
              <a:rPr lang="fr-FR" dirty="0"/>
              <a:t>Salesforce1 est disponible sur :</a:t>
            </a:r>
          </a:p>
          <a:p>
            <a:pPr lvl="1"/>
            <a:r>
              <a:rPr lang="fr-FR" dirty="0"/>
              <a:t>Les smartphones Android avec Android 4.4 ou version ultérieure.</a:t>
            </a:r>
          </a:p>
          <a:p>
            <a:pPr lvl="1"/>
            <a:r>
              <a:rPr lang="fr-FR" dirty="0"/>
              <a:t>Les smartphones et tablettes iOS avec iOS 8 ou version ultérieure.</a:t>
            </a:r>
          </a:p>
          <a:p>
            <a:endParaRPr lang="fr-FR" dirty="0"/>
          </a:p>
          <a:p>
            <a:endParaRPr lang="fr-FR" dirty="0"/>
          </a:p>
          <a:p>
            <a:endParaRPr lang="fr-FR" dirty="0"/>
          </a:p>
          <a:p>
            <a:endParaRPr lang="fr-FR" dirty="0"/>
          </a:p>
        </p:txBody>
      </p:sp>
      <p:sp>
        <p:nvSpPr>
          <p:cNvPr id="7" name="Title 6"/>
          <p:cNvSpPr>
            <a:spLocks noGrp="1"/>
          </p:cNvSpPr>
          <p:nvPr>
            <p:ph type="title"/>
          </p:nvPr>
        </p:nvSpPr>
        <p:spPr>
          <a:xfrm>
            <a:off x="128589" y="7"/>
            <a:ext cx="10734146" cy="746975"/>
          </a:xfrm>
        </p:spPr>
        <p:txBody>
          <a:bodyPr/>
          <a:lstStyle/>
          <a:p>
            <a:r>
              <a:rPr lang="fr-FR"/>
              <a:t>Application Salesforce1 Mobile</a:t>
            </a:r>
          </a:p>
        </p:txBody>
      </p:sp>
      <p:grpSp>
        <p:nvGrpSpPr>
          <p:cNvPr id="3" name="Group 15"/>
          <p:cNvGrpSpPr/>
          <p:nvPr/>
        </p:nvGrpSpPr>
        <p:grpSpPr>
          <a:xfrm>
            <a:off x="6729996" y="1943126"/>
            <a:ext cx="2038618" cy="3822407"/>
            <a:chOff x="5541264" y="1171230"/>
            <a:chExt cx="2690858" cy="5045360"/>
          </a:xfrm>
          <a:effectLst>
            <a:outerShdw blurRad="50800" dist="38100" dir="2700000" algn="tl" rotWithShape="0">
              <a:prstClr val="black">
                <a:alpha val="40000"/>
              </a:prstClr>
            </a:outerShdw>
          </a:effectLst>
        </p:grpSpPr>
        <p:pic>
          <p:nvPicPr>
            <p:cNvPr id="17" name="Picture 16" descr="IMG_0270.PNG"/>
            <p:cNvPicPr>
              <a:picLocks noChangeAspect="1"/>
            </p:cNvPicPr>
            <p:nvPr/>
          </p:nvPicPr>
          <p:blipFill>
            <a:blip r:embed="rId4" cstate="print"/>
            <a:stretch>
              <a:fillRect/>
            </a:stretch>
          </p:blipFill>
          <p:spPr>
            <a:xfrm>
              <a:off x="5776906" y="1794790"/>
              <a:ext cx="2217822" cy="3781415"/>
            </a:xfrm>
            <a:prstGeom prst="rect">
              <a:avLst/>
            </a:prstGeom>
          </p:spPr>
        </p:pic>
        <p:pic>
          <p:nvPicPr>
            <p:cNvPr id="18" name="Picture 5" descr="C:\Users\mariann.foster\Documents\ProjectNotes\DreamForce 13\HTC.pn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41264" y="1171230"/>
              <a:ext cx="2690858" cy="5045360"/>
            </a:xfrm>
            <a:prstGeom prst="rect">
              <a:avLst/>
            </a:prstGeom>
            <a:noFill/>
          </p:spPr>
        </p:pic>
      </p:grpSp>
      <p:grpSp>
        <p:nvGrpSpPr>
          <p:cNvPr id="5" name="Group 18"/>
          <p:cNvGrpSpPr/>
          <p:nvPr/>
        </p:nvGrpSpPr>
        <p:grpSpPr>
          <a:xfrm>
            <a:off x="9471190" y="1929246"/>
            <a:ext cx="1925599" cy="3822219"/>
            <a:chOff x="6229345" y="2715046"/>
            <a:chExt cx="1853189" cy="3678490"/>
          </a:xfrm>
          <a:effectLst>
            <a:outerShdw blurRad="50800" dist="38100" dir="2700000" algn="tl" rotWithShape="0">
              <a:prstClr val="black">
                <a:alpha val="40000"/>
              </a:prstClr>
            </a:outerShdw>
          </a:effectLst>
        </p:grpSpPr>
        <p:pic>
          <p:nvPicPr>
            <p:cNvPr id="20" name="Picture 3" descr="C:\Users\mariann.foster\Documents\ProjectNotes\DreamForce 13\iphone.png"/>
            <p:cNvPicPr>
              <a:picLocks noChangeAspect="1" noChangeArrowheads="1"/>
            </p:cNvPicPr>
            <p:nvPr/>
          </p:nvPicPr>
          <p:blipFill rotWithShape="1">
            <a:blip r:embed="rId6" cstate="print"/>
            <a:srcRect t="1" b="357"/>
            <a:stretch/>
          </p:blipFill>
          <p:spPr bwMode="auto">
            <a:xfrm>
              <a:off x="6229345" y="2715046"/>
              <a:ext cx="1853189" cy="3678490"/>
            </a:xfrm>
            <a:prstGeom prst="rect">
              <a:avLst/>
            </a:prstGeom>
            <a:noFill/>
          </p:spPr>
        </p:pic>
        <p:pic>
          <p:nvPicPr>
            <p:cNvPr id="21" name="Picture 20" descr="IMG_0272.PNG"/>
            <p:cNvPicPr>
              <a:picLocks noChangeAspect="1"/>
            </p:cNvPicPr>
            <p:nvPr/>
          </p:nvPicPr>
          <p:blipFill>
            <a:blip r:embed="rId7" cstate="print"/>
            <a:srcRect b="5262"/>
            <a:stretch>
              <a:fillRect/>
            </a:stretch>
          </p:blipFill>
          <p:spPr>
            <a:xfrm>
              <a:off x="6373536" y="3158535"/>
              <a:ext cx="1584016" cy="2663690"/>
            </a:xfrm>
            <a:prstGeom prst="rect">
              <a:avLst/>
            </a:prstGeom>
          </p:spPr>
        </p:pic>
      </p:grpSp>
      <p:pic>
        <p:nvPicPr>
          <p:cNvPr id="22" name="Picture 2">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396323" y="5936864"/>
            <a:ext cx="2120970" cy="629172"/>
          </a:xfrm>
          <a:prstGeom prst="rect">
            <a:avLst/>
          </a:prstGeom>
          <a:noFill/>
          <a:effectLst>
            <a:outerShdw blurRad="50800" dist="38100" dir="2700000" algn="tl" rotWithShape="0">
              <a:prstClr val="black">
                <a:alpha val="40000"/>
              </a:prstClr>
            </a:outerShdw>
          </a:effectLst>
        </p:spPr>
      </p:pic>
      <p:pic>
        <p:nvPicPr>
          <p:cNvPr id="23" name="Content Placeholder 6" descr="GooglePlayLogo.png"/>
          <p:cNvPicPr>
            <a:picLocks noChangeAspect="1"/>
          </p:cNvPicPr>
          <p:nvPr/>
        </p:nvPicPr>
        <p:blipFill>
          <a:blip r:embed="rId10" cstate="print"/>
          <a:stretch>
            <a:fillRect/>
          </a:stretch>
        </p:blipFill>
        <p:spPr bwMode="auto">
          <a:xfrm>
            <a:off x="6778476" y="5907989"/>
            <a:ext cx="1879876" cy="65577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5" name="Rounded Rectangle 24"/>
          <p:cNvSpPr/>
          <p:nvPr/>
        </p:nvSpPr>
        <p:spPr>
          <a:xfrm>
            <a:off x="420345" y="4195341"/>
            <a:ext cx="5720573" cy="1416187"/>
          </a:xfrm>
          <a:prstGeom prst="roundRect">
            <a:avLst>
              <a:gd name="adj" fmla="val 7707"/>
            </a:avLst>
          </a:prstGeom>
          <a:solidFill>
            <a:schemeClr val="accent1">
              <a:lumMod val="5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fontAlgn="auto">
              <a:spcBef>
                <a:spcPts val="0"/>
              </a:spcBef>
              <a:spcAft>
                <a:spcPts val="0"/>
              </a:spcAft>
            </a:pPr>
            <a:r>
              <a:rPr lang="fr-FR" sz="2000" b="1" dirty="0">
                <a:solidFill>
                  <a:schemeClr val="bg1"/>
                </a:solidFill>
                <a:latin typeface="Salesforce Sans" panose="020B0505020202020203" pitchFamily="34" charset="0"/>
              </a:rPr>
              <a:t>L'accès à Salesforce1 est possible via un navigateur mobile. Reportez-vous à la section Aide et formation pour obtenir la liste des navigateurs pris en charge.</a:t>
            </a:r>
          </a:p>
        </p:txBody>
      </p:sp>
      <p:sp>
        <p:nvSpPr>
          <p:cNvPr id="26" name="Rectangle 25"/>
          <p:cNvSpPr/>
          <p:nvPr/>
        </p:nvSpPr>
        <p:spPr bwMode="auto">
          <a:xfrm>
            <a:off x="0" y="758485"/>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122238" fontAlgn="auto">
              <a:spcBef>
                <a:spcPts val="0"/>
              </a:spcBef>
              <a:spcAft>
                <a:spcPts val="0"/>
              </a:spcAft>
            </a:pPr>
            <a:r>
              <a:rPr lang="fr-FR" sz="2400" dirty="0">
                <a:solidFill>
                  <a:schemeClr val="bg1"/>
                </a:solidFill>
              </a:rPr>
              <a:t>Permet d'accéder à Salesforce à partir de périphériques mobiles.</a:t>
            </a:r>
          </a:p>
        </p:txBody>
      </p:sp>
      <p:sp>
        <p:nvSpPr>
          <p:cNvPr id="27" name="TextBox 26"/>
          <p:cNvSpPr txBox="1"/>
          <p:nvPr/>
        </p:nvSpPr>
        <p:spPr bwMode="white">
          <a:xfrm>
            <a:off x="-15807" y="817241"/>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28" name="Freeform 343"/>
          <p:cNvSpPr>
            <a:spLocks noEditPoints="1"/>
          </p:cNvSpPr>
          <p:nvPr/>
        </p:nvSpPr>
        <p:spPr bwMode="auto">
          <a:xfrm>
            <a:off x="438037" y="1069696"/>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24" name="Salesforce1"/>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862735" y="819687"/>
            <a:ext cx="711360" cy="711360"/>
          </a:xfrm>
          <a:prstGeom prst="rect">
            <a:avLst/>
          </a:prstGeom>
          <a:noFill/>
          <a:effectLst>
            <a:outerShdw blurRad="50800" dist="38100" dir="2700000" algn="tl" rotWithShape="0">
              <a:prstClr val="black">
                <a:alpha val="40000"/>
              </a:prstClr>
            </a:outerShdw>
          </a:effectLst>
        </p:spPr>
      </p:pic>
      <p:sp>
        <p:nvSpPr>
          <p:cNvPr id="6" name="Slide Number Placeholder 5"/>
          <p:cNvSpPr>
            <a:spLocks noGrp="1"/>
          </p:cNvSpPr>
          <p:nvPr>
            <p:ph type="sldNum" sz="quarter" idx="10"/>
          </p:nvPr>
        </p:nvSpPr>
        <p:spPr/>
        <p:txBody>
          <a:bodyPr/>
          <a:lstStyle/>
          <a:p>
            <a:fld id="{812A5277-1DB9-460F-9A21-B857ABB32666}" type="slidenum">
              <a:rPr lang="en-US" smtClean="0"/>
              <a:pPr/>
              <a:t>101</a:t>
            </a:fld>
            <a:endParaRPr lang="fr-FR" dirty="0"/>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5714" y="843165"/>
            <a:ext cx="5031728" cy="5950440"/>
          </a:xfrm>
        </p:spPr>
        <p:txBody>
          <a:bodyPr/>
          <a:lstStyle/>
          <a:p>
            <a:pPr lvl="0" fontAlgn="auto">
              <a:lnSpc>
                <a:spcPct val="95000"/>
              </a:lnSpc>
              <a:spcAft>
                <a:spcPts val="0"/>
              </a:spcAft>
              <a:defRPr/>
            </a:pPr>
            <a:r>
              <a:rPr lang="fr-FR" dirty="0"/>
              <a:t>Salesforce1 a été activé pour toutes les organisations et est géré à partir d'applications connectées. Ses composants sont installés automatiquement quand : </a:t>
            </a:r>
          </a:p>
          <a:p>
            <a:pPr marL="227013" lvl="0" indent="-227013" fontAlgn="auto">
              <a:lnSpc>
                <a:spcPct val="95000"/>
              </a:lnSpc>
              <a:spcAft>
                <a:spcPts val="0"/>
              </a:spcAft>
              <a:buFont typeface="Wingdings" pitchFamily="2" charset="2"/>
              <a:buChar char="§"/>
              <a:defRPr/>
            </a:pPr>
            <a:r>
              <a:rPr lang="fr-FR" dirty="0">
                <a:solidFill>
                  <a:srgbClr val="000000"/>
                </a:solidFill>
              </a:rPr>
              <a:t>Un utilisateur télécharge et installe l'application et</a:t>
            </a:r>
          </a:p>
          <a:p>
            <a:pPr marL="227013" lvl="0" indent="-227013" fontAlgn="auto">
              <a:lnSpc>
                <a:spcPct val="95000"/>
              </a:lnSpc>
              <a:spcAft>
                <a:spcPts val="0"/>
              </a:spcAft>
              <a:buFont typeface="Wingdings" pitchFamily="2" charset="2"/>
              <a:buChar char="§"/>
              <a:defRPr/>
            </a:pPr>
            <a:r>
              <a:rPr lang="fr-FR" dirty="0">
                <a:solidFill>
                  <a:srgbClr val="000000"/>
                </a:solidFill>
              </a:rPr>
              <a:t>s'identifie auprès de votre organisation en se connectant à l'application mobile. </a:t>
            </a:r>
          </a:p>
          <a:p>
            <a:endParaRPr lang="fr-FR" dirty="0"/>
          </a:p>
        </p:txBody>
      </p:sp>
      <p:sp>
        <p:nvSpPr>
          <p:cNvPr id="2" name="Title 1"/>
          <p:cNvSpPr>
            <a:spLocks noGrp="1"/>
          </p:cNvSpPr>
          <p:nvPr>
            <p:ph type="title"/>
          </p:nvPr>
        </p:nvSpPr>
        <p:spPr>
          <a:xfrm>
            <a:off x="128589" y="7"/>
            <a:ext cx="10734146" cy="746975"/>
          </a:xfrm>
        </p:spPr>
        <p:txBody>
          <a:bodyPr/>
          <a:lstStyle/>
          <a:p>
            <a:r>
              <a:rPr lang="fr-FR"/>
              <a:t>Administration de Salesforce1</a:t>
            </a:r>
          </a:p>
        </p:txBody>
      </p:sp>
      <p:sp>
        <p:nvSpPr>
          <p:cNvPr id="12" name="Rectangle 11"/>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Gérer les applications | Applications connectées</a:t>
            </a:r>
          </a:p>
        </p:txBody>
      </p:sp>
      <p:sp>
        <p:nvSpPr>
          <p:cNvPr id="6" name="Slide Number Placeholder 5"/>
          <p:cNvSpPr>
            <a:spLocks noGrp="1"/>
          </p:cNvSpPr>
          <p:nvPr>
            <p:ph type="sldNum" sz="quarter" idx="10"/>
          </p:nvPr>
        </p:nvSpPr>
        <p:spPr/>
        <p:txBody>
          <a:bodyPr/>
          <a:lstStyle/>
          <a:p>
            <a:fld id="{812A5277-1DB9-460F-9A21-B857ABB32666}" type="slidenum">
              <a:rPr lang="en-US" smtClean="0"/>
              <a:pPr/>
              <a:t>102</a:t>
            </a:fld>
            <a:endParaRPr lang="fr-FR" dirty="0"/>
          </a:p>
        </p:txBody>
      </p:sp>
      <p:pic>
        <p:nvPicPr>
          <p:cNvPr id="9" name="Espace réservé du contenu 5"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258953" y="1816703"/>
            <a:ext cx="6529025" cy="324836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10" name="Group 9"/>
          <p:cNvGrpSpPr/>
          <p:nvPr/>
        </p:nvGrpSpPr>
        <p:grpSpPr>
          <a:xfrm>
            <a:off x="0" y="6082210"/>
            <a:ext cx="1295063" cy="746147"/>
            <a:chOff x="0" y="6082210"/>
            <a:chExt cx="1295063" cy="746147"/>
          </a:xfrm>
        </p:grpSpPr>
        <p:sp>
          <p:nvSpPr>
            <p:cNvPr id="15" name="TextBox 14"/>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6"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485292"/>
            <a:ext cx="7493976" cy="4304237"/>
          </a:xfrm>
        </p:spPr>
        <p:txBody>
          <a:bodyPr/>
          <a:lstStyle/>
          <a:p>
            <a:pPr lvl="0"/>
            <a:r>
              <a:rPr lang="fr-FR" dirty="0"/>
              <a:t>Tâches :</a:t>
            </a:r>
          </a:p>
          <a:p>
            <a:pPr lvl="1"/>
            <a:r>
              <a:rPr lang="fr-FR" dirty="0"/>
              <a:t>Examen des composants de l'application Salesforce1. </a:t>
            </a:r>
          </a:p>
          <a:p>
            <a:pPr lvl="1"/>
            <a:r>
              <a:rPr lang="fr-FR" dirty="0"/>
              <a:t>Modification des exigences de code PIN pour l'accès à Salesforce1 à l'aide d'un appareil iOS et réponse à quelques questions sur la base des informations disponibles dans l'application. </a:t>
            </a:r>
          </a:p>
        </p:txBody>
      </p:sp>
      <p:sp>
        <p:nvSpPr>
          <p:cNvPr id="3" name="Content Placeholder 2"/>
          <p:cNvSpPr>
            <a:spLocks noGrp="1"/>
          </p:cNvSpPr>
          <p:nvPr>
            <p:ph idx="11"/>
          </p:nvPr>
        </p:nvSpPr>
        <p:spPr>
          <a:xfrm>
            <a:off x="5" y="758825"/>
            <a:ext cx="12192000" cy="1726467"/>
          </a:xfrm>
        </p:spPr>
        <p:txBody>
          <a:bodyPr/>
          <a:lstStyle/>
          <a:p>
            <a:pPr lvl="0"/>
            <a:r>
              <a:rPr lang="fr-FR" sz="2200" dirty="0"/>
              <a:t>Objectif : </a:t>
            </a:r>
          </a:p>
          <a:p>
            <a:pPr lvl="1"/>
            <a:r>
              <a:rPr lang="fr-FR" sz="2200" dirty="0"/>
              <a:t>Passer en revue les composants de l'application Saleforce1 et s'assurer que l'ensemble des utilisateurs dotés de dispositifs iOS peuvent s'octroyer l'autorisation d'utiliser cette application. Contrôler les paramètres et répondre à des questions relatives aux composants. </a:t>
            </a:r>
          </a:p>
        </p:txBody>
      </p:sp>
      <p:sp>
        <p:nvSpPr>
          <p:cNvPr id="2" name="Content Placeholder 1"/>
          <p:cNvSpPr>
            <a:spLocks noGrp="1"/>
          </p:cNvSpPr>
          <p:nvPr>
            <p:ph idx="10"/>
          </p:nvPr>
        </p:nvSpPr>
        <p:spPr/>
        <p:txBody>
          <a:bodyPr/>
          <a:lstStyle/>
          <a:p>
            <a:r>
              <a:rPr lang="fr-FR"/>
              <a:t>5 min</a:t>
            </a:r>
            <a:endParaRPr lang="fr-FR" dirty="0"/>
          </a:p>
        </p:txBody>
      </p:sp>
      <p:sp>
        <p:nvSpPr>
          <p:cNvPr id="5" name="Title 4"/>
          <p:cNvSpPr>
            <a:spLocks noGrp="1"/>
          </p:cNvSpPr>
          <p:nvPr>
            <p:ph type="title"/>
          </p:nvPr>
        </p:nvSpPr>
        <p:spPr/>
        <p:txBody>
          <a:bodyPr/>
          <a:lstStyle/>
          <a:p>
            <a:r>
              <a:rPr lang="fr-FR" dirty="0"/>
              <a:t>2-9 : Préparation à Salesforce1</a:t>
            </a:r>
          </a:p>
        </p:txBody>
      </p:sp>
      <p:sp>
        <p:nvSpPr>
          <p:cNvPr id="11" name="Slide Number Placeholder 10"/>
          <p:cNvSpPr>
            <a:spLocks noGrp="1"/>
          </p:cNvSpPr>
          <p:nvPr>
            <p:ph type="sldNum" sz="quarter" idx="13"/>
          </p:nvPr>
        </p:nvSpPr>
        <p:spPr/>
        <p:txBody>
          <a:bodyPr/>
          <a:lstStyle/>
          <a:p>
            <a:fld id="{812A5277-1DB9-460F-9A21-B857ABB32666}" type="slidenum">
              <a:rPr lang="en-US" smtClean="0"/>
              <a:pPr/>
              <a:t>103</a:t>
            </a:fld>
            <a:endParaRPr lang="fr-FR" dirty="0"/>
          </a:p>
        </p:txBody>
      </p:sp>
      <p:sp>
        <p:nvSpPr>
          <p:cNvPr id="8" name="Rectangle 7"/>
          <p:cNvSpPr/>
          <p:nvPr/>
        </p:nvSpPr>
        <p:spPr>
          <a:xfrm>
            <a:off x="8624236" y="2332892"/>
            <a:ext cx="3567764" cy="4525107"/>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40080" tIns="0" rIns="365760" rtlCol="0" anchor="ctr"/>
          <a:lstStyle/>
          <a:p>
            <a:r>
              <a:rPr lang="fr-FR" sz="2000" b="1" dirty="0">
                <a:solidFill>
                  <a:schemeClr val="bg1"/>
                </a:solidFill>
              </a:rPr>
              <a:t>Travail supplémentaire :</a:t>
            </a:r>
          </a:p>
          <a:p>
            <a:r>
              <a:rPr lang="fr-FR" sz="2000" dirty="0">
                <a:solidFill>
                  <a:schemeClr val="bg1"/>
                </a:solidFill>
              </a:rPr>
              <a:t>Téléchargez Salesforce1 sur votre appareil Android ou </a:t>
            </a:r>
            <a:r>
              <a:rPr sz="2000" dirty="0"/>
              <a:t/>
            </a:r>
            <a:br>
              <a:rPr sz="2000" dirty="0"/>
            </a:br>
            <a:r>
              <a:rPr lang="fr-FR" sz="2000" dirty="0">
                <a:solidFill>
                  <a:schemeClr val="bg1"/>
                </a:solidFill>
              </a:rPr>
              <a:t>iOS, et utilisez </a:t>
            </a:r>
            <a:r>
              <a:rPr sz="2000" dirty="0"/>
              <a:t/>
            </a:r>
            <a:br>
              <a:rPr sz="2000" dirty="0"/>
            </a:br>
            <a:r>
              <a:rPr lang="fr-FR" sz="2000" dirty="0">
                <a:solidFill>
                  <a:schemeClr val="bg1"/>
                </a:solidFill>
              </a:rPr>
              <a:t>votre identifiant et votre mot de passe ADM201 pour vous connecter. </a:t>
            </a:r>
            <a:r>
              <a:rPr sz="2000" dirty="0"/>
              <a:t/>
            </a:r>
            <a:br>
              <a:rPr sz="2000" dirty="0"/>
            </a:br>
            <a:r>
              <a:rPr lang="fr-FR" sz="2000" dirty="0">
                <a:solidFill>
                  <a:schemeClr val="bg1"/>
                </a:solidFill>
              </a:rPr>
              <a:t>Préparez-vous à partager votre expérience en classe dès demain !</a:t>
            </a:r>
          </a:p>
        </p:txBody>
      </p:sp>
      <p:grpSp>
        <p:nvGrpSpPr>
          <p:cNvPr id="13" name="Group 12"/>
          <p:cNvGrpSpPr/>
          <p:nvPr/>
        </p:nvGrpSpPr>
        <p:grpSpPr>
          <a:xfrm>
            <a:off x="8094845" y="4235115"/>
            <a:ext cx="914400" cy="914400"/>
            <a:chOff x="7988967" y="3262963"/>
            <a:chExt cx="914400" cy="914400"/>
          </a:xfrm>
        </p:grpSpPr>
        <p:sp>
          <p:nvSpPr>
            <p:cNvPr id="10" name="Oval 9"/>
            <p:cNvSpPr/>
            <p:nvPr/>
          </p:nvSpPr>
          <p:spPr bwMode="auto">
            <a:xfrm>
              <a:off x="7988967" y="3262963"/>
              <a:ext cx="914400" cy="914400"/>
            </a:xfrm>
            <a:prstGeom prst="ellipse">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Freeform 215"/>
            <p:cNvSpPr>
              <a:spLocks noChangeArrowheads="1"/>
            </p:cNvSpPr>
            <p:nvPr/>
          </p:nvSpPr>
          <p:spPr bwMode="auto">
            <a:xfrm>
              <a:off x="8216032" y="3414814"/>
              <a:ext cx="456330" cy="619019"/>
            </a:xfrm>
            <a:custGeom>
              <a:avLst/>
              <a:gdLst>
                <a:gd name="T0" fmla="*/ 62115522 w 534"/>
                <a:gd name="T1" fmla="*/ 50943342 h 727"/>
                <a:gd name="T2" fmla="*/ 61299801 w 534"/>
                <a:gd name="T3" fmla="*/ 75368377 h 727"/>
                <a:gd name="T4" fmla="*/ 60600660 w 534"/>
                <a:gd name="T5" fmla="*/ 78275795 h 727"/>
                <a:gd name="T6" fmla="*/ 57803753 w 534"/>
                <a:gd name="T7" fmla="*/ 81532716 h 727"/>
                <a:gd name="T8" fmla="*/ 53841384 w 534"/>
                <a:gd name="T9" fmla="*/ 83277167 h 727"/>
                <a:gd name="T10" fmla="*/ 42536837 w 534"/>
                <a:gd name="T11" fmla="*/ 84323973 h 727"/>
                <a:gd name="T12" fmla="*/ 30999471 w 534"/>
                <a:gd name="T13" fmla="*/ 84440474 h 727"/>
                <a:gd name="T14" fmla="*/ 13984873 w 534"/>
                <a:gd name="T15" fmla="*/ 83975151 h 727"/>
                <a:gd name="T16" fmla="*/ 6875856 w 534"/>
                <a:gd name="T17" fmla="*/ 82928345 h 727"/>
                <a:gd name="T18" fmla="*/ 3263228 w 534"/>
                <a:gd name="T19" fmla="*/ 80718571 h 727"/>
                <a:gd name="T20" fmla="*/ 1165463 w 534"/>
                <a:gd name="T21" fmla="*/ 76880166 h 727"/>
                <a:gd name="T22" fmla="*/ 466322 w 534"/>
                <a:gd name="T23" fmla="*/ 66761262 h 727"/>
                <a:gd name="T24" fmla="*/ 0 w 534"/>
                <a:gd name="T25" fmla="*/ 40126454 h 727"/>
                <a:gd name="T26" fmla="*/ 349741 w 534"/>
                <a:gd name="T27" fmla="*/ 24541195 h 727"/>
                <a:gd name="T28" fmla="*/ 1048883 w 534"/>
                <a:gd name="T29" fmla="*/ 9420919 h 727"/>
                <a:gd name="T30" fmla="*/ 2330926 w 534"/>
                <a:gd name="T31" fmla="*/ 5350194 h 727"/>
                <a:gd name="T32" fmla="*/ 5477232 w 534"/>
                <a:gd name="T33" fmla="*/ 2442435 h 727"/>
                <a:gd name="T34" fmla="*/ 8390719 w 534"/>
                <a:gd name="T35" fmla="*/ 1395629 h 727"/>
                <a:gd name="T36" fmla="*/ 25405659 w 534"/>
                <a:gd name="T37" fmla="*/ 0 h 727"/>
                <a:gd name="T38" fmla="*/ 36709864 w 534"/>
                <a:gd name="T39" fmla="*/ 0 h 727"/>
                <a:gd name="T40" fmla="*/ 53841384 w 534"/>
                <a:gd name="T41" fmla="*/ 1395629 h 727"/>
                <a:gd name="T42" fmla="*/ 56638290 w 534"/>
                <a:gd name="T43" fmla="*/ 2442435 h 727"/>
                <a:gd name="T44" fmla="*/ 59901177 w 534"/>
                <a:gd name="T45" fmla="*/ 5350194 h 727"/>
                <a:gd name="T46" fmla="*/ 61299801 w 534"/>
                <a:gd name="T47" fmla="*/ 9420919 h 727"/>
                <a:gd name="T48" fmla="*/ 61998942 w 534"/>
                <a:gd name="T49" fmla="*/ 25820663 h 727"/>
                <a:gd name="T50" fmla="*/ 51277297 w 534"/>
                <a:gd name="T51" fmla="*/ 36986374 h 727"/>
                <a:gd name="T52" fmla="*/ 51160717 w 534"/>
                <a:gd name="T53" fmla="*/ 25704162 h 727"/>
                <a:gd name="T54" fmla="*/ 50228415 w 534"/>
                <a:gd name="T55" fmla="*/ 13142823 h 727"/>
                <a:gd name="T56" fmla="*/ 49529274 w 534"/>
                <a:gd name="T57" fmla="*/ 11979856 h 727"/>
                <a:gd name="T58" fmla="*/ 44634602 w 534"/>
                <a:gd name="T59" fmla="*/ 11281871 h 727"/>
                <a:gd name="T60" fmla="*/ 30999471 w 534"/>
                <a:gd name="T61" fmla="*/ 10816889 h 727"/>
                <a:gd name="T62" fmla="*/ 22142430 w 534"/>
                <a:gd name="T63" fmla="*/ 11165711 h 727"/>
                <a:gd name="T64" fmla="*/ 13052571 w 534"/>
                <a:gd name="T65" fmla="*/ 11863355 h 727"/>
                <a:gd name="T66" fmla="*/ 12003688 w 534"/>
                <a:gd name="T67" fmla="*/ 12677841 h 727"/>
                <a:gd name="T68" fmla="*/ 11187625 w 534"/>
                <a:gd name="T69" fmla="*/ 25006518 h 727"/>
                <a:gd name="T70" fmla="*/ 10954806 w 534"/>
                <a:gd name="T71" fmla="*/ 36637212 h 727"/>
                <a:gd name="T72" fmla="*/ 11770527 w 534"/>
                <a:gd name="T73" fmla="*/ 60829585 h 727"/>
                <a:gd name="T74" fmla="*/ 12120269 w 534"/>
                <a:gd name="T75" fmla="*/ 61643730 h 727"/>
                <a:gd name="T76" fmla="*/ 49296113 w 534"/>
                <a:gd name="T77" fmla="*/ 61992552 h 727"/>
                <a:gd name="T78" fmla="*/ 50111834 w 534"/>
                <a:gd name="T79" fmla="*/ 61643730 h 727"/>
                <a:gd name="T80" fmla="*/ 50461576 w 534"/>
                <a:gd name="T81" fmla="*/ 60829585 h 727"/>
                <a:gd name="T82" fmla="*/ 51277297 w 534"/>
                <a:gd name="T83" fmla="*/ 36986374 h 727"/>
                <a:gd name="T84" fmla="*/ 45333743 w 534"/>
                <a:gd name="T85" fmla="*/ 25355340 h 727"/>
                <a:gd name="T86" fmla="*/ 17014940 w 534"/>
                <a:gd name="T87" fmla="*/ 31054356 h 727"/>
                <a:gd name="T88" fmla="*/ 17014940 w 534"/>
                <a:gd name="T89" fmla="*/ 36637212 h 727"/>
                <a:gd name="T90" fmla="*/ 30999471 w 534"/>
                <a:gd name="T91" fmla="*/ 42336568 h 727"/>
                <a:gd name="T92" fmla="*/ 17014940 w 534"/>
                <a:gd name="T93" fmla="*/ 42336568 h 727"/>
                <a:gd name="T94" fmla="*/ 37176186 w 534"/>
                <a:gd name="T95" fmla="*/ 72111456 h 727"/>
                <a:gd name="T96" fmla="*/ 35544401 w 534"/>
                <a:gd name="T97" fmla="*/ 68854876 h 727"/>
                <a:gd name="T98" fmla="*/ 32398095 w 534"/>
                <a:gd name="T99" fmla="*/ 67110425 h 727"/>
                <a:gd name="T100" fmla="*/ 29834008 w 534"/>
                <a:gd name="T101" fmla="*/ 67110425 h 727"/>
                <a:gd name="T102" fmla="*/ 26803941 w 534"/>
                <a:gd name="T103" fmla="*/ 68854876 h 727"/>
                <a:gd name="T104" fmla="*/ 25055917 w 534"/>
                <a:gd name="T105" fmla="*/ 72111456 h 727"/>
                <a:gd name="T106" fmla="*/ 25055917 w 534"/>
                <a:gd name="T107" fmla="*/ 74554232 h 727"/>
                <a:gd name="T108" fmla="*/ 26803941 w 534"/>
                <a:gd name="T109" fmla="*/ 77810812 h 727"/>
                <a:gd name="T110" fmla="*/ 29834008 w 534"/>
                <a:gd name="T111" fmla="*/ 79555263 h 727"/>
                <a:gd name="T112" fmla="*/ 32398095 w 534"/>
                <a:gd name="T113" fmla="*/ 79555263 h 727"/>
                <a:gd name="T114" fmla="*/ 35544401 w 534"/>
                <a:gd name="T115" fmla="*/ 77810812 h 727"/>
                <a:gd name="T116" fmla="*/ 37176186 w 534"/>
                <a:gd name="T117" fmla="*/ 74554232 h 7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34" h="727">
                  <a:moveTo>
                    <a:pt x="533" y="365"/>
                  </a:moveTo>
                  <a:lnTo>
                    <a:pt x="533" y="365"/>
                  </a:lnTo>
                  <a:lnTo>
                    <a:pt x="533" y="438"/>
                  </a:lnTo>
                  <a:lnTo>
                    <a:pt x="532" y="508"/>
                  </a:lnTo>
                  <a:lnTo>
                    <a:pt x="529" y="579"/>
                  </a:lnTo>
                  <a:lnTo>
                    <a:pt x="526" y="648"/>
                  </a:lnTo>
                  <a:lnTo>
                    <a:pt x="523" y="661"/>
                  </a:lnTo>
                  <a:lnTo>
                    <a:pt x="520" y="673"/>
                  </a:lnTo>
                  <a:lnTo>
                    <a:pt x="514" y="684"/>
                  </a:lnTo>
                  <a:lnTo>
                    <a:pt x="505" y="694"/>
                  </a:lnTo>
                  <a:lnTo>
                    <a:pt x="496" y="701"/>
                  </a:lnTo>
                  <a:lnTo>
                    <a:pt x="486" y="709"/>
                  </a:lnTo>
                  <a:lnTo>
                    <a:pt x="474" y="713"/>
                  </a:lnTo>
                  <a:lnTo>
                    <a:pt x="462" y="716"/>
                  </a:lnTo>
                  <a:lnTo>
                    <a:pt x="414" y="722"/>
                  </a:lnTo>
                  <a:lnTo>
                    <a:pt x="365" y="725"/>
                  </a:lnTo>
                  <a:lnTo>
                    <a:pt x="315" y="726"/>
                  </a:lnTo>
                  <a:lnTo>
                    <a:pt x="266" y="726"/>
                  </a:lnTo>
                  <a:lnTo>
                    <a:pt x="218" y="726"/>
                  </a:lnTo>
                  <a:lnTo>
                    <a:pt x="169" y="725"/>
                  </a:lnTo>
                  <a:lnTo>
                    <a:pt x="120" y="722"/>
                  </a:lnTo>
                  <a:lnTo>
                    <a:pt x="72" y="716"/>
                  </a:lnTo>
                  <a:lnTo>
                    <a:pt x="59" y="713"/>
                  </a:lnTo>
                  <a:lnTo>
                    <a:pt x="47" y="709"/>
                  </a:lnTo>
                  <a:lnTo>
                    <a:pt x="37" y="701"/>
                  </a:lnTo>
                  <a:lnTo>
                    <a:pt x="28" y="694"/>
                  </a:lnTo>
                  <a:lnTo>
                    <a:pt x="20" y="684"/>
                  </a:lnTo>
                  <a:lnTo>
                    <a:pt x="14" y="673"/>
                  </a:lnTo>
                  <a:lnTo>
                    <a:pt x="10" y="661"/>
                  </a:lnTo>
                  <a:lnTo>
                    <a:pt x="9" y="648"/>
                  </a:lnTo>
                  <a:lnTo>
                    <a:pt x="4" y="574"/>
                  </a:lnTo>
                  <a:lnTo>
                    <a:pt x="1" y="499"/>
                  </a:lnTo>
                  <a:lnTo>
                    <a:pt x="0" y="423"/>
                  </a:lnTo>
                  <a:lnTo>
                    <a:pt x="0" y="345"/>
                  </a:lnTo>
                  <a:lnTo>
                    <a:pt x="1" y="278"/>
                  </a:lnTo>
                  <a:lnTo>
                    <a:pt x="3" y="211"/>
                  </a:lnTo>
                  <a:lnTo>
                    <a:pt x="6" y="146"/>
                  </a:lnTo>
                  <a:lnTo>
                    <a:pt x="9" y="81"/>
                  </a:lnTo>
                  <a:lnTo>
                    <a:pt x="10" y="68"/>
                  </a:lnTo>
                  <a:lnTo>
                    <a:pt x="14" y="56"/>
                  </a:lnTo>
                  <a:lnTo>
                    <a:pt x="20" y="46"/>
                  </a:lnTo>
                  <a:lnTo>
                    <a:pt x="28" y="35"/>
                  </a:lnTo>
                  <a:lnTo>
                    <a:pt x="37" y="26"/>
                  </a:lnTo>
                  <a:lnTo>
                    <a:pt x="47" y="21"/>
                  </a:lnTo>
                  <a:lnTo>
                    <a:pt x="59" y="16"/>
                  </a:lnTo>
                  <a:lnTo>
                    <a:pt x="72" y="12"/>
                  </a:lnTo>
                  <a:lnTo>
                    <a:pt x="120" y="7"/>
                  </a:lnTo>
                  <a:lnTo>
                    <a:pt x="169" y="3"/>
                  </a:lnTo>
                  <a:lnTo>
                    <a:pt x="218" y="0"/>
                  </a:lnTo>
                  <a:lnTo>
                    <a:pt x="266" y="0"/>
                  </a:lnTo>
                  <a:lnTo>
                    <a:pt x="315" y="0"/>
                  </a:lnTo>
                  <a:lnTo>
                    <a:pt x="365" y="3"/>
                  </a:lnTo>
                  <a:lnTo>
                    <a:pt x="414" y="7"/>
                  </a:lnTo>
                  <a:lnTo>
                    <a:pt x="462" y="12"/>
                  </a:lnTo>
                  <a:lnTo>
                    <a:pt x="474" y="16"/>
                  </a:lnTo>
                  <a:lnTo>
                    <a:pt x="486" y="21"/>
                  </a:lnTo>
                  <a:lnTo>
                    <a:pt x="496" y="26"/>
                  </a:lnTo>
                  <a:lnTo>
                    <a:pt x="505" y="35"/>
                  </a:lnTo>
                  <a:lnTo>
                    <a:pt x="514" y="46"/>
                  </a:lnTo>
                  <a:lnTo>
                    <a:pt x="520" y="56"/>
                  </a:lnTo>
                  <a:lnTo>
                    <a:pt x="523" y="68"/>
                  </a:lnTo>
                  <a:lnTo>
                    <a:pt x="526" y="81"/>
                  </a:lnTo>
                  <a:lnTo>
                    <a:pt x="529" y="152"/>
                  </a:lnTo>
                  <a:lnTo>
                    <a:pt x="532" y="222"/>
                  </a:lnTo>
                  <a:lnTo>
                    <a:pt x="533" y="295"/>
                  </a:lnTo>
                  <a:lnTo>
                    <a:pt x="533" y="365"/>
                  </a:lnTo>
                  <a:close/>
                  <a:moveTo>
                    <a:pt x="440" y="318"/>
                  </a:moveTo>
                  <a:lnTo>
                    <a:pt x="440" y="318"/>
                  </a:lnTo>
                  <a:lnTo>
                    <a:pt x="440" y="271"/>
                  </a:lnTo>
                  <a:lnTo>
                    <a:pt x="439" y="221"/>
                  </a:lnTo>
                  <a:lnTo>
                    <a:pt x="436" y="169"/>
                  </a:lnTo>
                  <a:lnTo>
                    <a:pt x="431" y="113"/>
                  </a:lnTo>
                  <a:lnTo>
                    <a:pt x="431" y="109"/>
                  </a:lnTo>
                  <a:lnTo>
                    <a:pt x="428" y="106"/>
                  </a:lnTo>
                  <a:lnTo>
                    <a:pt x="425" y="103"/>
                  </a:lnTo>
                  <a:lnTo>
                    <a:pt x="421" y="102"/>
                  </a:lnTo>
                  <a:lnTo>
                    <a:pt x="383" y="97"/>
                  </a:lnTo>
                  <a:lnTo>
                    <a:pt x="343" y="96"/>
                  </a:lnTo>
                  <a:lnTo>
                    <a:pt x="305" y="93"/>
                  </a:lnTo>
                  <a:lnTo>
                    <a:pt x="266" y="93"/>
                  </a:lnTo>
                  <a:lnTo>
                    <a:pt x="228" y="93"/>
                  </a:lnTo>
                  <a:lnTo>
                    <a:pt x="190" y="96"/>
                  </a:lnTo>
                  <a:lnTo>
                    <a:pt x="152" y="97"/>
                  </a:lnTo>
                  <a:lnTo>
                    <a:pt x="112" y="102"/>
                  </a:lnTo>
                  <a:lnTo>
                    <a:pt x="109" y="103"/>
                  </a:lnTo>
                  <a:lnTo>
                    <a:pt x="104" y="106"/>
                  </a:lnTo>
                  <a:lnTo>
                    <a:pt x="103" y="109"/>
                  </a:lnTo>
                  <a:lnTo>
                    <a:pt x="101" y="113"/>
                  </a:lnTo>
                  <a:lnTo>
                    <a:pt x="96" y="215"/>
                  </a:lnTo>
                  <a:lnTo>
                    <a:pt x="94" y="265"/>
                  </a:lnTo>
                  <a:lnTo>
                    <a:pt x="94" y="315"/>
                  </a:lnTo>
                  <a:lnTo>
                    <a:pt x="94" y="365"/>
                  </a:lnTo>
                  <a:lnTo>
                    <a:pt x="96" y="417"/>
                  </a:lnTo>
                  <a:lnTo>
                    <a:pt x="101" y="523"/>
                  </a:lnTo>
                  <a:lnTo>
                    <a:pt x="101" y="526"/>
                  </a:lnTo>
                  <a:lnTo>
                    <a:pt x="104" y="530"/>
                  </a:lnTo>
                  <a:lnTo>
                    <a:pt x="107" y="532"/>
                  </a:lnTo>
                  <a:lnTo>
                    <a:pt x="112" y="533"/>
                  </a:lnTo>
                  <a:lnTo>
                    <a:pt x="423" y="533"/>
                  </a:lnTo>
                  <a:lnTo>
                    <a:pt x="425" y="532"/>
                  </a:lnTo>
                  <a:lnTo>
                    <a:pt x="430" y="530"/>
                  </a:lnTo>
                  <a:lnTo>
                    <a:pt x="431" y="526"/>
                  </a:lnTo>
                  <a:lnTo>
                    <a:pt x="433" y="523"/>
                  </a:lnTo>
                  <a:lnTo>
                    <a:pt x="439" y="415"/>
                  </a:lnTo>
                  <a:lnTo>
                    <a:pt x="440" y="367"/>
                  </a:lnTo>
                  <a:lnTo>
                    <a:pt x="440" y="318"/>
                  </a:lnTo>
                  <a:close/>
                  <a:moveTo>
                    <a:pt x="146" y="169"/>
                  </a:moveTo>
                  <a:lnTo>
                    <a:pt x="389" y="169"/>
                  </a:lnTo>
                  <a:lnTo>
                    <a:pt x="389" y="218"/>
                  </a:lnTo>
                  <a:lnTo>
                    <a:pt x="146" y="218"/>
                  </a:lnTo>
                  <a:lnTo>
                    <a:pt x="146" y="169"/>
                  </a:lnTo>
                  <a:close/>
                  <a:moveTo>
                    <a:pt x="146" y="267"/>
                  </a:moveTo>
                  <a:lnTo>
                    <a:pt x="389" y="267"/>
                  </a:lnTo>
                  <a:lnTo>
                    <a:pt x="389" y="315"/>
                  </a:lnTo>
                  <a:lnTo>
                    <a:pt x="146" y="315"/>
                  </a:lnTo>
                  <a:lnTo>
                    <a:pt x="146" y="267"/>
                  </a:lnTo>
                  <a:close/>
                  <a:moveTo>
                    <a:pt x="146" y="364"/>
                  </a:moveTo>
                  <a:lnTo>
                    <a:pt x="266" y="364"/>
                  </a:lnTo>
                  <a:lnTo>
                    <a:pt x="266" y="411"/>
                  </a:lnTo>
                  <a:lnTo>
                    <a:pt x="146" y="411"/>
                  </a:lnTo>
                  <a:lnTo>
                    <a:pt x="146" y="364"/>
                  </a:lnTo>
                  <a:close/>
                  <a:moveTo>
                    <a:pt x="321" y="630"/>
                  </a:moveTo>
                  <a:lnTo>
                    <a:pt x="321" y="630"/>
                  </a:lnTo>
                  <a:lnTo>
                    <a:pt x="319" y="620"/>
                  </a:lnTo>
                  <a:lnTo>
                    <a:pt x="317" y="610"/>
                  </a:lnTo>
                  <a:lnTo>
                    <a:pt x="312" y="601"/>
                  </a:lnTo>
                  <a:lnTo>
                    <a:pt x="305" y="592"/>
                  </a:lnTo>
                  <a:lnTo>
                    <a:pt x="297" y="586"/>
                  </a:lnTo>
                  <a:lnTo>
                    <a:pt x="289" y="580"/>
                  </a:lnTo>
                  <a:lnTo>
                    <a:pt x="278" y="577"/>
                  </a:lnTo>
                  <a:lnTo>
                    <a:pt x="268" y="577"/>
                  </a:lnTo>
                  <a:lnTo>
                    <a:pt x="256" y="577"/>
                  </a:lnTo>
                  <a:lnTo>
                    <a:pt x="247" y="580"/>
                  </a:lnTo>
                  <a:lnTo>
                    <a:pt x="237" y="586"/>
                  </a:lnTo>
                  <a:lnTo>
                    <a:pt x="230" y="592"/>
                  </a:lnTo>
                  <a:lnTo>
                    <a:pt x="224" y="601"/>
                  </a:lnTo>
                  <a:lnTo>
                    <a:pt x="218" y="610"/>
                  </a:lnTo>
                  <a:lnTo>
                    <a:pt x="215" y="620"/>
                  </a:lnTo>
                  <a:lnTo>
                    <a:pt x="213" y="630"/>
                  </a:lnTo>
                  <a:lnTo>
                    <a:pt x="215" y="641"/>
                  </a:lnTo>
                  <a:lnTo>
                    <a:pt x="218" y="651"/>
                  </a:lnTo>
                  <a:lnTo>
                    <a:pt x="224" y="660"/>
                  </a:lnTo>
                  <a:lnTo>
                    <a:pt x="230" y="669"/>
                  </a:lnTo>
                  <a:lnTo>
                    <a:pt x="237" y="675"/>
                  </a:lnTo>
                  <a:lnTo>
                    <a:pt x="247" y="681"/>
                  </a:lnTo>
                  <a:lnTo>
                    <a:pt x="256" y="684"/>
                  </a:lnTo>
                  <a:lnTo>
                    <a:pt x="268" y="685"/>
                  </a:lnTo>
                  <a:lnTo>
                    <a:pt x="278" y="684"/>
                  </a:lnTo>
                  <a:lnTo>
                    <a:pt x="289" y="681"/>
                  </a:lnTo>
                  <a:lnTo>
                    <a:pt x="297" y="675"/>
                  </a:lnTo>
                  <a:lnTo>
                    <a:pt x="305" y="669"/>
                  </a:lnTo>
                  <a:lnTo>
                    <a:pt x="312" y="660"/>
                  </a:lnTo>
                  <a:lnTo>
                    <a:pt x="317" y="651"/>
                  </a:lnTo>
                  <a:lnTo>
                    <a:pt x="319" y="641"/>
                  </a:lnTo>
                  <a:lnTo>
                    <a:pt x="321" y="630"/>
                  </a:lnTo>
                  <a:close/>
                </a:path>
              </a:pathLst>
            </a:custGeom>
            <a:solidFill>
              <a:schemeClr val="bg1"/>
            </a:solidFill>
            <a:ln>
              <a:noFill/>
            </a:ln>
          </p:spPr>
          <p:txBody>
            <a:bodyPr wrap="none" anchor="ctr"/>
            <a:lstStyle/>
            <a:p>
              <a:endParaRPr lang="en-US"/>
            </a:p>
          </p:txBody>
        </p:sp>
      </p:grpSp>
      <p:sp>
        <p:nvSpPr>
          <p:cNvPr id="14" name="Text Placeholder 5"/>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115725" y="801300"/>
            <a:ext cx="7971986" cy="6056700"/>
          </a:xfrm>
          <a:prstGeom prst="rect">
            <a:avLst/>
          </a:prstGeom>
          <a:noFill/>
          <a:ln>
            <a:noFill/>
          </a:ln>
        </p:spPr>
        <p:txBody>
          <a:bodyPr lIns="91400" tIns="45700" rIns="91400" bIns="45700" anchor="t" anchorCtr="0">
            <a:noAutofit/>
          </a:bodyPr>
          <a:lstStyle/>
          <a:p>
            <a:pPr marL="0" marR="0" lvl="0" indent="0" algn="l" rtl="0">
              <a:spcBef>
                <a:spcPts val="0"/>
              </a:spcBef>
              <a:spcAft>
                <a:spcPts val="0"/>
              </a:spcAft>
              <a:buSzPct val="25000"/>
              <a:buNone/>
            </a:pPr>
            <a:r>
              <a:rPr lang="fr-FR" sz="1800" b="1" i="0" u="none" strike="noStrike" cap="none" dirty="0">
                <a:solidFill>
                  <a:schemeClr val="dk1"/>
                </a:solidFill>
                <a:latin typeface="+mj-lt"/>
                <a:sym typeface="Arial"/>
              </a:rPr>
              <a:t>Avec une intégration Outlook, vous pouvez :</a:t>
            </a:r>
          </a:p>
          <a:p>
            <a:pPr marL="342900" marR="0" lvl="0" indent="-330200" algn="l" rtl="0">
              <a:spcBef>
                <a:spcPts val="600"/>
              </a:spcBef>
              <a:spcAft>
                <a:spcPts val="0"/>
              </a:spcAft>
              <a:buClr>
                <a:schemeClr val="dk1"/>
              </a:buClr>
              <a:buSzPct val="100000"/>
              <a:buFont typeface="Arial"/>
              <a:buChar char="•"/>
            </a:pPr>
            <a:r>
              <a:rPr lang="fr-FR" sz="1800" b="0" i="0" u="none" strike="noStrike" cap="none" dirty="0">
                <a:solidFill>
                  <a:schemeClr val="dk1"/>
                </a:solidFill>
                <a:latin typeface="+mj-lt"/>
                <a:sym typeface="Arial"/>
              </a:rPr>
              <a:t>afficher les </a:t>
            </a:r>
            <a:r>
              <a:rPr lang="fr-FR" sz="1800" dirty="0">
                <a:latin typeface="+mj-lt"/>
              </a:rPr>
              <a:t>contacts, pistes</a:t>
            </a:r>
            <a:r>
              <a:rPr lang="fr-FR" sz="1800" b="0" i="0" u="none" strike="noStrike" cap="none" dirty="0">
                <a:solidFill>
                  <a:schemeClr val="dk1"/>
                </a:solidFill>
                <a:latin typeface="+mj-lt"/>
                <a:sym typeface="Arial"/>
              </a:rPr>
              <a:t>, comptes, opportunités et requêtes </a:t>
            </a:r>
            <a:r>
              <a:rPr lang="fr-FR" sz="1800" dirty="0">
                <a:latin typeface="+mj-lt"/>
              </a:rPr>
              <a:t>Salesforce lié</a:t>
            </a:r>
            <a:r>
              <a:rPr lang="fr-FR" sz="1800" b="0" i="0" u="none" strike="noStrike" cap="none" dirty="0">
                <a:solidFill>
                  <a:schemeClr val="dk1"/>
                </a:solidFill>
                <a:latin typeface="+mj-lt"/>
                <a:sym typeface="Arial"/>
              </a:rPr>
              <a:t>s </a:t>
            </a:r>
            <a:r>
              <a:rPr lang="fr-FR" sz="1800" dirty="0">
                <a:latin typeface="+mj-lt"/>
              </a:rPr>
              <a:t>aux e-mails </a:t>
            </a:r>
            <a:r>
              <a:rPr lang="fr-FR" sz="1800" b="0" i="0" u="none" strike="noStrike" cap="none" dirty="0">
                <a:solidFill>
                  <a:schemeClr val="dk1"/>
                </a:solidFill>
                <a:latin typeface="+mj-lt"/>
                <a:sym typeface="Arial"/>
              </a:rPr>
              <a:t>Outlook ;</a:t>
            </a:r>
          </a:p>
          <a:p>
            <a:pPr marL="342900" marR="0" lvl="0" indent="-330200" algn="l" rtl="0">
              <a:spcBef>
                <a:spcPts val="600"/>
              </a:spcBef>
              <a:spcAft>
                <a:spcPts val="0"/>
              </a:spcAft>
              <a:buClr>
                <a:schemeClr val="dk1"/>
              </a:buClr>
              <a:buSzPct val="100000"/>
              <a:buFont typeface="Arial"/>
              <a:buChar char="•"/>
            </a:pPr>
            <a:r>
              <a:rPr lang="fr-FR" sz="1800" b="0" i="0" u="none" strike="noStrike" cap="none" dirty="0">
                <a:solidFill>
                  <a:schemeClr val="dk1"/>
                </a:solidFill>
                <a:latin typeface="+mj-lt"/>
                <a:sym typeface="Arial"/>
              </a:rPr>
              <a:t>synchroniser les contacts et les événements du calendrier ;</a:t>
            </a:r>
          </a:p>
          <a:p>
            <a:pPr marL="342900" marR="0" lvl="0" indent="-330200" algn="l" rtl="0">
              <a:spcBef>
                <a:spcPts val="600"/>
              </a:spcBef>
              <a:spcAft>
                <a:spcPts val="0"/>
              </a:spcAft>
              <a:buClr>
                <a:schemeClr val="dk1"/>
              </a:buClr>
              <a:buSzPct val="100000"/>
              <a:buFont typeface="Arial"/>
              <a:buChar char="•"/>
            </a:pPr>
            <a:r>
              <a:rPr lang="fr-FR" sz="1800" dirty="0">
                <a:latin typeface="+mj-lt"/>
              </a:rPr>
              <a:t>copier les e-mails </a:t>
            </a:r>
            <a:r>
              <a:rPr lang="fr-FR" sz="1800" b="0" i="0" u="none" strike="noStrike" cap="none" dirty="0">
                <a:solidFill>
                  <a:schemeClr val="dk1"/>
                </a:solidFill>
                <a:latin typeface="+mj-lt"/>
                <a:sym typeface="Arial"/>
              </a:rPr>
              <a:t>Outlook </a:t>
            </a:r>
            <a:r>
              <a:rPr lang="fr-FR" sz="1800" dirty="0">
                <a:latin typeface="+mj-lt"/>
              </a:rPr>
              <a:t>(pièces jointes</a:t>
            </a:r>
            <a:r>
              <a:rPr lang="fr-FR" sz="1800" b="0" i="0" u="none" strike="noStrike" cap="none" dirty="0">
                <a:solidFill>
                  <a:schemeClr val="dk1"/>
                </a:solidFill>
                <a:latin typeface="+mj-lt"/>
                <a:sym typeface="Arial"/>
              </a:rPr>
              <a:t> incluses) dans Salesforce ;</a:t>
            </a:r>
          </a:p>
          <a:p>
            <a:pPr marL="342900" marR="0" lvl="0" indent="-330200" algn="l" rtl="0">
              <a:spcBef>
                <a:spcPts val="600"/>
              </a:spcBef>
              <a:spcAft>
                <a:spcPts val="0"/>
              </a:spcAft>
              <a:buClr>
                <a:schemeClr val="dk1"/>
              </a:buClr>
              <a:buSzPct val="100000"/>
              <a:buFont typeface="Arial"/>
              <a:buChar char="•"/>
            </a:pPr>
            <a:r>
              <a:rPr lang="fr-FR" sz="1800" b="0" i="0" u="none" strike="noStrike" cap="none" dirty="0">
                <a:solidFill>
                  <a:schemeClr val="dk1"/>
                </a:solidFill>
                <a:latin typeface="+mj-lt"/>
                <a:sym typeface="Arial"/>
              </a:rPr>
              <a:t>rechercher</a:t>
            </a:r>
            <a:r>
              <a:rPr lang="fr-FR" sz="1800" dirty="0">
                <a:latin typeface="+mj-lt"/>
              </a:rPr>
              <a:t> des enregistrements (enregistrements d'objet personnalisés inclus).</a:t>
            </a:r>
          </a:p>
          <a:p>
            <a:pPr marL="0" marR="0" lvl="0" indent="0" algn="l" rtl="0">
              <a:spcBef>
                <a:spcPts val="600"/>
              </a:spcBef>
              <a:spcAft>
                <a:spcPts val="0"/>
              </a:spcAft>
              <a:buSzPct val="25000"/>
              <a:buNone/>
            </a:pPr>
            <a:r>
              <a:rPr lang="fr-FR" sz="1800" b="1" i="0" u="none" strike="noStrike" cap="none" dirty="0">
                <a:solidFill>
                  <a:schemeClr val="dk1"/>
                </a:solidFill>
                <a:latin typeface="+mj-lt"/>
                <a:sym typeface="Arial"/>
              </a:rPr>
              <a:t>Lightning pour Outlook :</a:t>
            </a:r>
          </a:p>
          <a:p>
            <a:pPr marL="342900" marR="0" lvl="0" indent="-330200" algn="l" rtl="0">
              <a:spcBef>
                <a:spcPts val="600"/>
              </a:spcBef>
              <a:spcAft>
                <a:spcPts val="0"/>
              </a:spcAft>
              <a:buClr>
                <a:schemeClr val="dk1"/>
              </a:buClr>
              <a:buSzPct val="100000"/>
              <a:buFont typeface="Arial"/>
              <a:buChar char="•"/>
            </a:pPr>
            <a:r>
              <a:rPr lang="fr-FR" sz="1800" dirty="0">
                <a:latin typeface="+mj-lt"/>
              </a:rPr>
              <a:t>100 % basé sur le Cloud, exécutant toujours la toute dernière version disponible (pas besoin d'installer ou de mettre à jour les versions)</a:t>
            </a:r>
          </a:p>
          <a:p>
            <a:pPr marL="342900" marR="0" lvl="0" indent="-330200" algn="l" rtl="0">
              <a:spcBef>
                <a:spcPts val="600"/>
              </a:spcBef>
              <a:spcAft>
                <a:spcPts val="0"/>
              </a:spcAft>
              <a:buClr>
                <a:schemeClr val="dk1"/>
              </a:buClr>
              <a:buSzPct val="100000"/>
              <a:buFont typeface="Arial"/>
              <a:buChar char="•"/>
            </a:pPr>
            <a:r>
              <a:rPr lang="fr-FR" sz="1800" dirty="0">
                <a:latin typeface="+mj-lt"/>
              </a:rPr>
              <a:t>Indique les</a:t>
            </a:r>
            <a:r>
              <a:rPr lang="fr-FR" sz="1800" b="0" i="0" u="none" strike="noStrike" cap="none" dirty="0">
                <a:solidFill>
                  <a:schemeClr val="dk1"/>
                </a:solidFill>
                <a:latin typeface="+mj-lt"/>
                <a:sym typeface="Arial"/>
              </a:rPr>
              <a:t> composants Lightning personnalisés à l'aide du générateur d'applications Lightning</a:t>
            </a:r>
          </a:p>
          <a:p>
            <a:pPr marL="342900" marR="0" lvl="0" indent="-330200" algn="l" rtl="0">
              <a:spcBef>
                <a:spcPts val="600"/>
              </a:spcBef>
              <a:spcAft>
                <a:spcPts val="0"/>
              </a:spcAft>
              <a:buClr>
                <a:schemeClr val="dk1"/>
              </a:buClr>
              <a:buSzPct val="100000"/>
              <a:buFont typeface="Arial"/>
              <a:buChar char="•"/>
            </a:pPr>
            <a:r>
              <a:rPr lang="fr-FR" sz="1800" dirty="0">
                <a:latin typeface="+mj-lt"/>
              </a:rPr>
              <a:t>Compatible avec l'interface utilisateur </a:t>
            </a:r>
            <a:r>
              <a:rPr lang="fr-FR" sz="1800" b="0" i="0" u="none" strike="noStrike" cap="none" dirty="0">
                <a:solidFill>
                  <a:schemeClr val="dk1"/>
                </a:solidFill>
                <a:latin typeface="+mj-lt"/>
                <a:sym typeface="Arial"/>
              </a:rPr>
              <a:t>Lightning Experience et Classic </a:t>
            </a:r>
          </a:p>
          <a:p>
            <a:pPr marL="0" marR="0" lvl="0" indent="0" algn="l" rtl="0">
              <a:spcBef>
                <a:spcPts val="600"/>
              </a:spcBef>
              <a:spcAft>
                <a:spcPts val="0"/>
              </a:spcAft>
              <a:buSzPct val="25000"/>
              <a:buNone/>
            </a:pPr>
            <a:r>
              <a:rPr lang="fr-FR" sz="1800" b="1" i="0" u="none" strike="noStrike" cap="none" dirty="0">
                <a:solidFill>
                  <a:schemeClr val="dk1"/>
                </a:solidFill>
                <a:latin typeface="+mj-lt"/>
                <a:sym typeface="Arial"/>
              </a:rPr>
              <a:t>Salesforce pour Outlook :</a:t>
            </a:r>
          </a:p>
          <a:p>
            <a:pPr marL="342900" marR="0" lvl="0" indent="-330200" algn="l" rtl="0">
              <a:spcBef>
                <a:spcPts val="600"/>
              </a:spcBef>
              <a:spcAft>
                <a:spcPts val="0"/>
              </a:spcAft>
              <a:buClr>
                <a:schemeClr val="dk1"/>
              </a:buClr>
              <a:buSzPct val="100000"/>
              <a:buFont typeface="Arial"/>
              <a:buChar char="•"/>
            </a:pPr>
            <a:r>
              <a:rPr lang="fr-FR" sz="1800" dirty="0">
                <a:latin typeface="+mj-lt"/>
              </a:rPr>
              <a:t>Pour les anciennes versions d'Exchange et d'Outlook.</a:t>
            </a:r>
          </a:p>
          <a:p>
            <a:pPr marL="342900" marR="0" lvl="0" indent="-330200" algn="l" rtl="0">
              <a:spcBef>
                <a:spcPts val="600"/>
              </a:spcBef>
              <a:spcAft>
                <a:spcPts val="0"/>
              </a:spcAft>
              <a:buClr>
                <a:schemeClr val="dk1"/>
              </a:buClr>
              <a:buSzPct val="100000"/>
              <a:buFont typeface="Arial"/>
              <a:buChar char="•"/>
            </a:pPr>
            <a:r>
              <a:rPr lang="fr-FR" sz="1800" dirty="0">
                <a:latin typeface="+mj-lt"/>
              </a:rPr>
              <a:t>Le logiciel doit être installé et les versions doivent être </a:t>
            </a:r>
            <a:r>
              <a:rPr lang="fr-FR" sz="1800" b="0" i="0" u="none" strike="noStrike" cap="none" dirty="0">
                <a:solidFill>
                  <a:schemeClr val="dk1"/>
                </a:solidFill>
                <a:latin typeface="+mj-lt"/>
                <a:sym typeface="Arial"/>
              </a:rPr>
              <a:t>mises à jour</a:t>
            </a:r>
            <a:r>
              <a:rPr lang="fr-FR" sz="1800" dirty="0">
                <a:latin typeface="+mj-lt"/>
              </a:rPr>
              <a:t> manuellement.</a:t>
            </a:r>
          </a:p>
        </p:txBody>
      </p:sp>
      <p:sp>
        <p:nvSpPr>
          <p:cNvPr id="237" name="Shape 237"/>
          <p:cNvSpPr txBox="1">
            <a:spLocks noGrp="1"/>
          </p:cNvSpPr>
          <p:nvPr>
            <p:ph type="title"/>
          </p:nvPr>
        </p:nvSpPr>
        <p:spPr>
          <a:xfrm>
            <a:off x="128586" y="0"/>
            <a:ext cx="9855168" cy="746975"/>
          </a:xfrm>
          <a:prstGeom prst="rect">
            <a:avLst/>
          </a:prstGeom>
          <a:noFill/>
          <a:ln>
            <a:noFill/>
          </a:ln>
        </p:spPr>
        <p:txBody>
          <a:bodyPr lIns="91400" tIns="91400" rIns="91400" bIns="45700" anchor="ctr" anchorCtr="0">
            <a:noAutofit/>
          </a:bodyPr>
          <a:lstStyle/>
          <a:p>
            <a:pPr marL="0" marR="0" lvl="0" indent="0">
              <a:buSzPct val="25000"/>
              <a:buNone/>
            </a:pPr>
            <a:r>
              <a:rPr lang="fr-FR" sz="2600" dirty="0">
                <a:sym typeface="Arial"/>
              </a:rPr>
              <a:t>INTÉGRATION DE SALESFORCE AVEC OUTLOOK</a:t>
            </a:r>
          </a:p>
        </p:txBody>
      </p:sp>
      <p:sp>
        <p:nvSpPr>
          <p:cNvPr id="238" name="Shape 238"/>
          <p:cNvSpPr txBox="1">
            <a:spLocks noGrp="1"/>
          </p:cNvSpPr>
          <p:nvPr>
            <p:ph type="sldNum" idx="12"/>
          </p:nvPr>
        </p:nvSpPr>
        <p:spPr>
          <a:xfrm>
            <a:off x="9982809" y="301663"/>
            <a:ext cx="483911" cy="197963"/>
          </a:xfrm>
          <a:prstGeom prst="rect">
            <a:avLst/>
          </a:prstGeom>
          <a:noFill/>
          <a:ln>
            <a:noFill/>
          </a:ln>
        </p:spPr>
        <p:txBody>
          <a:bodyPr lIns="91400" tIns="0" rIns="91400" bIns="0" anchor="ctr" anchorCtr="0">
            <a:noAutofit/>
          </a:bodyPr>
          <a:lstStyle/>
          <a:p>
            <a:pPr marL="0" marR="0" lvl="0" indent="0" algn="r" rtl="0">
              <a:spcBef>
                <a:spcPts val="0"/>
              </a:spcBef>
              <a:buSzPct val="25000"/>
              <a:buNone/>
            </a:pPr>
            <a:fld id="{00000000-1234-1234-1234-123412341234}" type="slidenum">
              <a:rPr lang="en-US" sz="1100">
                <a:solidFill>
                  <a:schemeClr val="lt1"/>
                </a:solidFill>
                <a:latin typeface="Arial"/>
                <a:ea typeface="Arial"/>
                <a:cs typeface="Arial"/>
                <a:sym typeface="Arial"/>
              </a:rPr>
              <a:t>104</a:t>
            </a:fld>
            <a:endParaRPr lang="fr-FR" sz="1100">
              <a:solidFill>
                <a:schemeClr val="lt1"/>
              </a:solidFill>
              <a:latin typeface="Arial"/>
              <a:ea typeface="Arial"/>
              <a:cs typeface="Arial"/>
              <a:sym typeface="Arial"/>
            </a:endParaRPr>
          </a:p>
        </p:txBody>
      </p:sp>
      <p:pic>
        <p:nvPicPr>
          <p:cNvPr id="240" name="Shape 240"/>
          <p:cNvPicPr preferRelativeResize="0"/>
          <p:nvPr/>
        </p:nvPicPr>
        <p:blipFill rotWithShape="1">
          <a:blip r:embed="rId3">
            <a:alphaModFix/>
          </a:blip>
          <a:srcRect/>
          <a:stretch/>
        </p:blipFill>
        <p:spPr>
          <a:xfrm>
            <a:off x="10089592" y="2779471"/>
            <a:ext cx="1858200" cy="480900"/>
          </a:xfrm>
          <a:prstGeom prst="rect">
            <a:avLst/>
          </a:prstGeom>
          <a:noFill/>
          <a:ln>
            <a:noFill/>
          </a:ln>
        </p:spPr>
      </p:pic>
      <p:pic>
        <p:nvPicPr>
          <p:cNvPr id="241" name="Shape 241" descr="sfdc_Appexchange_logo_rgb_1.png"/>
          <p:cNvPicPr preferRelativeResize="0"/>
          <p:nvPr/>
        </p:nvPicPr>
        <p:blipFill rotWithShape="1">
          <a:blip r:embed="rId4">
            <a:alphaModFix/>
          </a:blip>
          <a:srcRect l="-4174"/>
          <a:stretch/>
        </p:blipFill>
        <p:spPr>
          <a:xfrm>
            <a:off x="8087711" y="2478032"/>
            <a:ext cx="1710900" cy="1083600"/>
          </a:xfrm>
          <a:prstGeom prst="rect">
            <a:avLst/>
          </a:prstGeom>
          <a:noFill/>
          <a:ln>
            <a:noFill/>
          </a:ln>
        </p:spPr>
      </p:pic>
      <p:sp>
        <p:nvSpPr>
          <p:cNvPr id="242" name="Shape 242"/>
          <p:cNvSpPr/>
          <p:nvPr/>
        </p:nvSpPr>
        <p:spPr>
          <a:xfrm rot="5400000">
            <a:off x="9581853" y="1836196"/>
            <a:ext cx="415200" cy="990300"/>
          </a:xfrm>
          <a:prstGeom prst="curvedRightArrow">
            <a:avLst>
              <a:gd name="adj1" fmla="val 25000"/>
              <a:gd name="adj2" fmla="val 50000"/>
              <a:gd name="adj3" fmla="val 25000"/>
            </a:avLst>
          </a:prstGeom>
          <a:solidFill>
            <a:srgbClr val="FF0000"/>
          </a:solidFill>
          <a:ln w="38100" cap="flat" cmpd="sng">
            <a:solidFill>
              <a:srgbClr val="FF0000"/>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43" name="Shape 243"/>
          <p:cNvSpPr/>
          <p:nvPr/>
        </p:nvSpPr>
        <p:spPr>
          <a:xfrm rot="-5599422">
            <a:off x="9639640" y="3059677"/>
            <a:ext cx="377735" cy="990176"/>
          </a:xfrm>
          <a:prstGeom prst="curvedRightArrow">
            <a:avLst>
              <a:gd name="adj1" fmla="val 25000"/>
              <a:gd name="adj2" fmla="val 50000"/>
              <a:gd name="adj3" fmla="val 25000"/>
            </a:avLst>
          </a:prstGeom>
          <a:solidFill>
            <a:srgbClr val="FF0000"/>
          </a:solidFill>
          <a:ln w="38100" cap="flat" cmpd="sng">
            <a:solidFill>
              <a:srgbClr val="FF0000"/>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70259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128586" y="0"/>
            <a:ext cx="9855168" cy="746975"/>
          </a:xfrm>
          <a:prstGeom prst="rect">
            <a:avLst/>
          </a:prstGeom>
          <a:noFill/>
          <a:ln>
            <a:noFill/>
          </a:ln>
        </p:spPr>
        <p:txBody>
          <a:bodyPr lIns="91400" tIns="91400" rIns="91400" bIns="45700" anchor="ctr" anchorCtr="0">
            <a:noAutofit/>
          </a:bodyPr>
          <a:lstStyle/>
          <a:p>
            <a:pPr marL="0" marR="0" lvl="0" indent="0">
              <a:lnSpc>
                <a:spcPct val="80000"/>
              </a:lnSpc>
              <a:spcBef>
                <a:spcPct val="0"/>
              </a:spcBef>
              <a:spcAft>
                <a:spcPct val="0"/>
              </a:spcAft>
              <a:buSzPct val="25000"/>
              <a:buNone/>
            </a:pPr>
            <a:r>
              <a:rPr lang="fr-FR" b="1" cap="all" dirty="0">
                <a:solidFill>
                  <a:schemeClr val="bg1"/>
                </a:solidFill>
                <a:latin typeface="Salesforce Sans Light" panose="020B0305020202020203" pitchFamily="34" charset="0"/>
                <a:ea typeface="+mj-ea"/>
                <a:cs typeface="Arial" panose="020B0604020202020204" pitchFamily="34" charset="0"/>
              </a:rPr>
              <a:t>LIGHTNING POUR OUTLOOK</a:t>
            </a:r>
          </a:p>
        </p:txBody>
      </p:sp>
      <p:sp>
        <p:nvSpPr>
          <p:cNvPr id="252" name="Shape 252"/>
          <p:cNvSpPr txBox="1">
            <a:spLocks noGrp="1"/>
          </p:cNvSpPr>
          <p:nvPr>
            <p:ph type="sldNum" idx="12"/>
          </p:nvPr>
        </p:nvSpPr>
        <p:spPr>
          <a:xfrm>
            <a:off x="9982809" y="301663"/>
            <a:ext cx="483911" cy="197963"/>
          </a:xfrm>
          <a:prstGeom prst="rect">
            <a:avLst/>
          </a:prstGeom>
          <a:noFill/>
          <a:ln>
            <a:noFill/>
          </a:ln>
        </p:spPr>
        <p:txBody>
          <a:bodyPr lIns="91400" tIns="0" rIns="91400" bIns="0" anchor="ctr" anchorCtr="0">
            <a:noAutofit/>
          </a:bodyPr>
          <a:lstStyle/>
          <a:p>
            <a:pPr marL="0" marR="0" lvl="0" indent="0" algn="r" rtl="0">
              <a:spcBef>
                <a:spcPts val="0"/>
              </a:spcBef>
              <a:buSzPct val="25000"/>
              <a:buNone/>
            </a:pPr>
            <a:fld id="{00000000-1234-1234-1234-123412341234}" type="slidenum">
              <a:rPr lang="en-US" sz="1100">
                <a:solidFill>
                  <a:schemeClr val="lt1"/>
                </a:solidFill>
                <a:latin typeface="Arial"/>
                <a:ea typeface="Arial"/>
                <a:cs typeface="Arial"/>
                <a:sym typeface="Arial"/>
              </a:rPr>
              <a:t>105</a:t>
            </a:fld>
            <a:endParaRPr lang="fr-FR" sz="1100">
              <a:solidFill>
                <a:schemeClr val="lt1"/>
              </a:solidFill>
              <a:latin typeface="Arial"/>
              <a:ea typeface="Arial"/>
              <a:cs typeface="Arial"/>
              <a:sym typeface="Arial"/>
            </a:endParaRPr>
          </a:p>
        </p:txBody>
      </p:sp>
      <p:pic>
        <p:nvPicPr>
          <p:cNvPr id="253" name="Shape 253"/>
          <p:cNvPicPr preferRelativeResize="0"/>
          <p:nvPr/>
        </p:nvPicPr>
        <p:blipFill rotWithShape="1">
          <a:blip r:embed="rId3">
            <a:alphaModFix/>
          </a:blip>
          <a:srcRect/>
          <a:stretch/>
        </p:blipFill>
        <p:spPr>
          <a:xfrm>
            <a:off x="1265598" y="801291"/>
            <a:ext cx="9744074" cy="6046305"/>
          </a:xfrm>
          <a:prstGeom prst="rect">
            <a:avLst/>
          </a:prstGeom>
          <a:noFill/>
          <a:ln>
            <a:noFill/>
          </a:ln>
        </p:spPr>
      </p:pic>
      <p:sp>
        <p:nvSpPr>
          <p:cNvPr id="5" name="Rectangle 4"/>
          <p:cNvSpPr/>
          <p:nvPr/>
        </p:nvSpPr>
        <p:spPr bwMode="auto">
          <a:xfrm>
            <a:off x="8485095" y="2330067"/>
            <a:ext cx="2524577" cy="230291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Rectangle 5"/>
          <p:cNvSpPr/>
          <p:nvPr/>
        </p:nvSpPr>
        <p:spPr bwMode="auto">
          <a:xfrm>
            <a:off x="8485094" y="4639235"/>
            <a:ext cx="2524577" cy="81808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Rectangle 6"/>
          <p:cNvSpPr/>
          <p:nvPr/>
        </p:nvSpPr>
        <p:spPr bwMode="auto">
          <a:xfrm>
            <a:off x="8485093" y="5456315"/>
            <a:ext cx="2524577" cy="121342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Rectangle 7"/>
          <p:cNvSpPr/>
          <p:nvPr/>
        </p:nvSpPr>
        <p:spPr bwMode="auto">
          <a:xfrm>
            <a:off x="8485093" y="1842246"/>
            <a:ext cx="1775014" cy="48955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10" name="Group 9"/>
          <p:cNvGrpSpPr/>
          <p:nvPr/>
        </p:nvGrpSpPr>
        <p:grpSpPr>
          <a:xfrm>
            <a:off x="10874640" y="2386119"/>
            <a:ext cx="1054960" cy="411765"/>
            <a:chOff x="10696633" y="2516002"/>
            <a:chExt cx="2266772" cy="823530"/>
          </a:xfrm>
        </p:grpSpPr>
        <p:sp>
          <p:nvSpPr>
            <p:cNvPr id="11" name="Flowchart: Alternate Process 10"/>
            <p:cNvSpPr/>
            <p:nvPr/>
          </p:nvSpPr>
          <p:spPr>
            <a:xfrm>
              <a:off x="11357257" y="2516002"/>
              <a:ext cx="1606148" cy="823530"/>
            </a:xfrm>
            <a:prstGeom prst="flowChartAlternateProcess">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fr-FR" sz="1600" dirty="0">
                  <a:solidFill>
                    <a:schemeClr val="bg1"/>
                  </a:solidFill>
                  <a:latin typeface="Salesforce Sans" panose="020B0505020202020203" pitchFamily="34" charset="0"/>
                </a:rPr>
                <a:t>1</a:t>
              </a:r>
            </a:p>
          </p:txBody>
        </p:sp>
        <p:cxnSp>
          <p:nvCxnSpPr>
            <p:cNvPr id="12" name="Straight Connector 11"/>
            <p:cNvCxnSpPr>
              <a:stCxn id="11" idx="1"/>
            </p:cNvCxnSpPr>
            <p:nvPr/>
          </p:nvCxnSpPr>
          <p:spPr bwMode="auto">
            <a:xfrm flipH="1" flipV="1">
              <a:off x="10696633" y="2867852"/>
              <a:ext cx="660624" cy="59915"/>
            </a:xfrm>
            <a:prstGeom prst="line">
              <a:avLst/>
            </a:prstGeom>
            <a:solidFill>
              <a:schemeClr val="accent1"/>
            </a:solidFill>
            <a:ln w="38100" cap="flat" cmpd="sng" algn="ctr">
              <a:solidFill>
                <a:srgbClr val="FF0000"/>
              </a:solidFill>
              <a:prstDash val="solid"/>
              <a:round/>
              <a:headEnd type="none" w="med" len="med"/>
              <a:tailEnd type="oval" w="lg" len="lg"/>
            </a:ln>
            <a:effectLst/>
          </p:spPr>
        </p:cxnSp>
      </p:grpSp>
      <p:grpSp>
        <p:nvGrpSpPr>
          <p:cNvPr id="13" name="Group 12"/>
          <p:cNvGrpSpPr/>
          <p:nvPr/>
        </p:nvGrpSpPr>
        <p:grpSpPr>
          <a:xfrm flipH="1">
            <a:off x="7430133" y="2016423"/>
            <a:ext cx="1054960" cy="411765"/>
            <a:chOff x="10696633" y="2516002"/>
            <a:chExt cx="2266772" cy="823530"/>
          </a:xfrm>
        </p:grpSpPr>
        <p:sp>
          <p:nvSpPr>
            <p:cNvPr id="14" name="Flowchart: Alternate Process 13"/>
            <p:cNvSpPr/>
            <p:nvPr/>
          </p:nvSpPr>
          <p:spPr>
            <a:xfrm>
              <a:off x="11357257" y="2516002"/>
              <a:ext cx="1606148" cy="823530"/>
            </a:xfrm>
            <a:prstGeom prst="flowChartAlternateProcess">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fr-FR" sz="1600" dirty="0">
                  <a:solidFill>
                    <a:schemeClr val="bg1"/>
                  </a:solidFill>
                  <a:latin typeface="Salesforce Sans" panose="020B0505020202020203" pitchFamily="34" charset="0"/>
                </a:rPr>
                <a:t>6</a:t>
              </a:r>
            </a:p>
          </p:txBody>
        </p:sp>
        <p:cxnSp>
          <p:nvCxnSpPr>
            <p:cNvPr id="15" name="Straight Connector 14"/>
            <p:cNvCxnSpPr>
              <a:stCxn id="14" idx="1"/>
            </p:cNvCxnSpPr>
            <p:nvPr/>
          </p:nvCxnSpPr>
          <p:spPr bwMode="auto">
            <a:xfrm flipH="1" flipV="1">
              <a:off x="10696633" y="2867852"/>
              <a:ext cx="660624" cy="59915"/>
            </a:xfrm>
            <a:prstGeom prst="line">
              <a:avLst/>
            </a:prstGeom>
            <a:solidFill>
              <a:schemeClr val="accent1"/>
            </a:solidFill>
            <a:ln w="38100" cap="flat" cmpd="sng" algn="ctr">
              <a:solidFill>
                <a:srgbClr val="FF0000"/>
              </a:solidFill>
              <a:prstDash val="solid"/>
              <a:round/>
              <a:headEnd type="none" w="med" len="med"/>
              <a:tailEnd type="oval" w="lg" len="lg"/>
            </a:ln>
            <a:effectLst/>
          </p:spPr>
        </p:cxnSp>
      </p:grpSp>
      <p:grpSp>
        <p:nvGrpSpPr>
          <p:cNvPr id="19" name="Group 18"/>
          <p:cNvGrpSpPr/>
          <p:nvPr/>
        </p:nvGrpSpPr>
        <p:grpSpPr>
          <a:xfrm>
            <a:off x="10874640" y="4659075"/>
            <a:ext cx="1054960" cy="411765"/>
            <a:chOff x="10696633" y="2516002"/>
            <a:chExt cx="2266772" cy="823530"/>
          </a:xfrm>
        </p:grpSpPr>
        <p:sp>
          <p:nvSpPr>
            <p:cNvPr id="20" name="Flowchart: Alternate Process 19"/>
            <p:cNvSpPr/>
            <p:nvPr/>
          </p:nvSpPr>
          <p:spPr>
            <a:xfrm>
              <a:off x="11357257" y="2516002"/>
              <a:ext cx="1606148" cy="823530"/>
            </a:xfrm>
            <a:prstGeom prst="flowChartAlternateProcess">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fr-FR" sz="1600" dirty="0">
                  <a:solidFill>
                    <a:schemeClr val="bg1"/>
                  </a:solidFill>
                  <a:latin typeface="Salesforce Sans" panose="020B0505020202020203" pitchFamily="34" charset="0"/>
                </a:rPr>
                <a:t>4</a:t>
              </a:r>
            </a:p>
          </p:txBody>
        </p:sp>
        <p:cxnSp>
          <p:nvCxnSpPr>
            <p:cNvPr id="21" name="Straight Connector 20"/>
            <p:cNvCxnSpPr>
              <a:stCxn id="20" idx="1"/>
            </p:cNvCxnSpPr>
            <p:nvPr/>
          </p:nvCxnSpPr>
          <p:spPr bwMode="auto">
            <a:xfrm flipH="1" flipV="1">
              <a:off x="10696633" y="2867852"/>
              <a:ext cx="660624" cy="59915"/>
            </a:xfrm>
            <a:prstGeom prst="line">
              <a:avLst/>
            </a:prstGeom>
            <a:solidFill>
              <a:schemeClr val="accent1"/>
            </a:solidFill>
            <a:ln w="38100" cap="flat" cmpd="sng" algn="ctr">
              <a:solidFill>
                <a:srgbClr val="FF0000"/>
              </a:solidFill>
              <a:prstDash val="solid"/>
              <a:round/>
              <a:headEnd type="none" w="med" len="med"/>
              <a:tailEnd type="oval" w="lg" len="lg"/>
            </a:ln>
            <a:effectLst/>
          </p:spPr>
        </p:cxnSp>
      </p:grpSp>
      <p:grpSp>
        <p:nvGrpSpPr>
          <p:cNvPr id="22" name="Group 21"/>
          <p:cNvGrpSpPr/>
          <p:nvPr/>
        </p:nvGrpSpPr>
        <p:grpSpPr>
          <a:xfrm>
            <a:off x="10874640" y="6034952"/>
            <a:ext cx="1054960" cy="411765"/>
            <a:chOff x="10696633" y="2516002"/>
            <a:chExt cx="2266772" cy="823530"/>
          </a:xfrm>
        </p:grpSpPr>
        <p:sp>
          <p:nvSpPr>
            <p:cNvPr id="23" name="Flowchart: Alternate Process 22"/>
            <p:cNvSpPr/>
            <p:nvPr/>
          </p:nvSpPr>
          <p:spPr>
            <a:xfrm>
              <a:off x="11357257" y="2516002"/>
              <a:ext cx="1606148" cy="823530"/>
            </a:xfrm>
            <a:prstGeom prst="flowChartAlternateProcess">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fr-FR" sz="1600" dirty="0">
                  <a:solidFill>
                    <a:schemeClr val="bg1"/>
                  </a:solidFill>
                  <a:latin typeface="Salesforce Sans" panose="020B0505020202020203" pitchFamily="34" charset="0"/>
                </a:rPr>
                <a:t>5</a:t>
              </a:r>
            </a:p>
          </p:txBody>
        </p:sp>
        <p:cxnSp>
          <p:nvCxnSpPr>
            <p:cNvPr id="24" name="Straight Connector 23"/>
            <p:cNvCxnSpPr>
              <a:stCxn id="23" idx="1"/>
            </p:cNvCxnSpPr>
            <p:nvPr/>
          </p:nvCxnSpPr>
          <p:spPr bwMode="auto">
            <a:xfrm flipH="1" flipV="1">
              <a:off x="10696633" y="2867852"/>
              <a:ext cx="660624" cy="59915"/>
            </a:xfrm>
            <a:prstGeom prst="line">
              <a:avLst/>
            </a:prstGeom>
            <a:solidFill>
              <a:schemeClr val="accent1"/>
            </a:solidFill>
            <a:ln w="38100" cap="flat" cmpd="sng" algn="ctr">
              <a:solidFill>
                <a:srgbClr val="FF0000"/>
              </a:solidFill>
              <a:prstDash val="solid"/>
              <a:round/>
              <a:headEnd type="none" w="med" len="med"/>
              <a:tailEnd type="oval" w="lg" len="lg"/>
            </a:ln>
            <a:effectLst/>
          </p:spPr>
        </p:cxnSp>
      </p:grpSp>
      <p:sp>
        <p:nvSpPr>
          <p:cNvPr id="36" name="Rectangle 35"/>
          <p:cNvSpPr/>
          <p:nvPr/>
        </p:nvSpPr>
        <p:spPr bwMode="auto">
          <a:xfrm>
            <a:off x="10494818" y="1842246"/>
            <a:ext cx="514852" cy="49183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41" name="Group 40"/>
          <p:cNvGrpSpPr/>
          <p:nvPr/>
        </p:nvGrpSpPr>
        <p:grpSpPr>
          <a:xfrm>
            <a:off x="10637124" y="1271409"/>
            <a:ext cx="832511" cy="766188"/>
            <a:chOff x="16195422" y="1275568"/>
            <a:chExt cx="1788800" cy="1532376"/>
          </a:xfrm>
        </p:grpSpPr>
        <p:sp>
          <p:nvSpPr>
            <p:cNvPr id="42" name="Flowchart: Alternate Process 41"/>
            <p:cNvSpPr/>
            <p:nvPr/>
          </p:nvSpPr>
          <p:spPr>
            <a:xfrm>
              <a:off x="16378075" y="1275568"/>
              <a:ext cx="1606147" cy="823530"/>
            </a:xfrm>
            <a:prstGeom prst="flowChartAlternateProcess">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fr-FR" sz="1600" dirty="0">
                  <a:solidFill>
                    <a:schemeClr val="bg1"/>
                  </a:solidFill>
                  <a:latin typeface="Salesforce Sans" panose="020B0505020202020203" pitchFamily="34" charset="0"/>
                </a:rPr>
                <a:t>3</a:t>
              </a:r>
            </a:p>
          </p:txBody>
        </p:sp>
        <p:cxnSp>
          <p:nvCxnSpPr>
            <p:cNvPr id="43" name="Straight Connector 42"/>
            <p:cNvCxnSpPr>
              <a:stCxn id="42" idx="1"/>
            </p:cNvCxnSpPr>
            <p:nvPr/>
          </p:nvCxnSpPr>
          <p:spPr bwMode="auto">
            <a:xfrm flipH="1">
              <a:off x="16195422" y="1687334"/>
              <a:ext cx="182653" cy="1120610"/>
            </a:xfrm>
            <a:prstGeom prst="line">
              <a:avLst/>
            </a:prstGeom>
            <a:solidFill>
              <a:schemeClr val="accent1"/>
            </a:solidFill>
            <a:ln w="38100" cap="flat" cmpd="sng" algn="ctr">
              <a:solidFill>
                <a:srgbClr val="FF0000"/>
              </a:solidFill>
              <a:prstDash val="solid"/>
              <a:round/>
              <a:headEnd type="none" w="med" len="med"/>
              <a:tailEnd type="oval" w="lg" len="lg"/>
            </a:ln>
            <a:effectLst/>
          </p:spPr>
        </p:cxnSp>
      </p:grpSp>
      <p:grpSp>
        <p:nvGrpSpPr>
          <p:cNvPr id="34" name="Group 33"/>
          <p:cNvGrpSpPr/>
          <p:nvPr/>
        </p:nvGrpSpPr>
        <p:grpSpPr>
          <a:xfrm flipH="1">
            <a:off x="7430133" y="3804581"/>
            <a:ext cx="1054960" cy="411765"/>
            <a:chOff x="10696633" y="2516002"/>
            <a:chExt cx="2266772" cy="823530"/>
          </a:xfrm>
        </p:grpSpPr>
        <p:sp>
          <p:nvSpPr>
            <p:cNvPr id="35" name="Flowchart: Alternate Process 34"/>
            <p:cNvSpPr/>
            <p:nvPr/>
          </p:nvSpPr>
          <p:spPr>
            <a:xfrm>
              <a:off x="11357257" y="2516002"/>
              <a:ext cx="1606148" cy="823530"/>
            </a:xfrm>
            <a:prstGeom prst="flowChartAlternateProcess">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r>
                <a:rPr lang="fr-FR" sz="1600" dirty="0">
                  <a:solidFill>
                    <a:schemeClr val="bg1"/>
                  </a:solidFill>
                  <a:latin typeface="Salesforce Sans" panose="020B0505020202020203" pitchFamily="34" charset="0"/>
                </a:rPr>
                <a:t>2</a:t>
              </a:r>
            </a:p>
          </p:txBody>
        </p:sp>
        <p:cxnSp>
          <p:nvCxnSpPr>
            <p:cNvPr id="37" name="Straight Connector 36"/>
            <p:cNvCxnSpPr>
              <a:stCxn id="35" idx="1"/>
            </p:cNvCxnSpPr>
            <p:nvPr/>
          </p:nvCxnSpPr>
          <p:spPr bwMode="auto">
            <a:xfrm flipH="1" flipV="1">
              <a:off x="10696633" y="2867852"/>
              <a:ext cx="660624" cy="59915"/>
            </a:xfrm>
            <a:prstGeom prst="line">
              <a:avLst/>
            </a:prstGeom>
            <a:solidFill>
              <a:schemeClr val="accent1"/>
            </a:solidFill>
            <a:ln w="38100" cap="flat" cmpd="sng" algn="ctr">
              <a:solidFill>
                <a:srgbClr val="FF0000"/>
              </a:solidFill>
              <a:prstDash val="solid"/>
              <a:round/>
              <a:headEnd type="none" w="med" len="med"/>
              <a:tailEnd type="oval" w="lg" len="lg"/>
            </a:ln>
            <a:effectLst/>
          </p:spPr>
        </p:cxnSp>
      </p:grpSp>
      <p:sp>
        <p:nvSpPr>
          <p:cNvPr id="2" name="Rectangle 1"/>
          <p:cNvSpPr/>
          <p:nvPr/>
        </p:nvSpPr>
        <p:spPr>
          <a:xfrm>
            <a:off x="5974011" y="3244334"/>
            <a:ext cx="243978" cy="369332"/>
          </a:xfrm>
          <a:prstGeom prst="rect">
            <a:avLst/>
          </a:prstGeom>
        </p:spPr>
        <p:txBody>
          <a:bodyPr wrap="none">
            <a:spAutoFit/>
          </a:bodyPr>
          <a:lstStyle/>
          <a:p>
            <a:r>
              <a:rPr lang="fr-FR"/>
              <a:t> </a:t>
            </a:r>
          </a:p>
        </p:txBody>
      </p:sp>
    </p:spTree>
    <p:extLst>
      <p:ext uri="{BB962C8B-B14F-4D97-AF65-F5344CB8AC3E}">
        <p14:creationId xmlns:p14="http://schemas.microsoft.com/office/powerpoint/2010/main" val="41763488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0" name="Shape 472"/>
          <p:cNvPicPr preferRelativeResize="0"/>
          <p:nvPr/>
        </p:nvPicPr>
        <p:blipFill rotWithShape="1">
          <a:blip r:embed="rId3">
            <a:alphaModFix/>
          </a:blip>
          <a:srcRect t="2238" r="5105" b="-9"/>
          <a:stretch/>
        </p:blipFill>
        <p:spPr>
          <a:xfrm>
            <a:off x="-1076600" y="163767"/>
            <a:ext cx="11106000" cy="7167200"/>
          </a:xfrm>
          <a:prstGeom prst="rect">
            <a:avLst/>
          </a:prstGeom>
          <a:noFill/>
          <a:ln>
            <a:noFill/>
          </a:ln>
        </p:spPr>
      </p:pic>
      <p:sp>
        <p:nvSpPr>
          <p:cNvPr id="440" name="Shape 440"/>
          <p:cNvSpPr txBox="1">
            <a:spLocks noGrp="1"/>
          </p:cNvSpPr>
          <p:nvPr>
            <p:ph type="title"/>
          </p:nvPr>
        </p:nvSpPr>
        <p:spPr>
          <a:xfrm>
            <a:off x="62490" y="22041"/>
            <a:ext cx="10736637" cy="746975"/>
          </a:xfrm>
          <a:prstGeom prst="rect">
            <a:avLst/>
          </a:prstGeom>
          <a:noFill/>
          <a:ln>
            <a:noFill/>
          </a:ln>
        </p:spPr>
        <p:txBody>
          <a:bodyPr lIns="0" tIns="0" rIns="0" bIns="0" anchor="ctr" anchorCtr="0">
            <a:noAutofit/>
          </a:bodyPr>
          <a:lstStyle/>
          <a:p>
            <a:pPr>
              <a:lnSpc>
                <a:spcPct val="90000"/>
              </a:lnSpc>
              <a:buSzPct val="25000"/>
            </a:pPr>
            <a:r>
              <a:rPr lang="fr-FR" sz="2600" dirty="0"/>
              <a:t>Connecter les données nécessaires aux commerciaux à leur boîte de réception</a:t>
            </a:r>
          </a:p>
        </p:txBody>
      </p:sp>
      <p:sp>
        <p:nvSpPr>
          <p:cNvPr id="441" name="Shape 441"/>
          <p:cNvSpPr/>
          <p:nvPr/>
        </p:nvSpPr>
        <p:spPr>
          <a:xfrm>
            <a:off x="8174980" y="1646657"/>
            <a:ext cx="3735600" cy="1100800"/>
          </a:xfrm>
          <a:prstGeom prst="rect">
            <a:avLst/>
          </a:prstGeom>
          <a:noFill/>
          <a:ln>
            <a:noFill/>
          </a:ln>
        </p:spPr>
        <p:txBody>
          <a:bodyPr lIns="0" tIns="0" rIns="0" bIns="0" anchor="b" anchorCtr="0">
            <a:noAutofit/>
          </a:bodyPr>
          <a:lstStyle/>
          <a:p>
            <a:pPr>
              <a:lnSpc>
                <a:spcPct val="90000"/>
              </a:lnSpc>
              <a:buClr>
                <a:srgbClr val="5C656A"/>
              </a:buClr>
              <a:buSzPct val="25000"/>
              <a:buFont typeface="Arial"/>
              <a:buNone/>
            </a:pPr>
            <a:r>
              <a:rPr lang="fr-FR" sz="2267" dirty="0" err="1">
                <a:solidFill>
                  <a:srgbClr val="5C656A"/>
                </a:solidFill>
                <a:sym typeface="Arial"/>
              </a:rPr>
              <a:t>SalesforceIQ</a:t>
            </a:r>
            <a:r>
              <a:rPr lang="fr-FR" sz="2267" dirty="0">
                <a:solidFill>
                  <a:srgbClr val="5C656A"/>
                </a:solidFill>
                <a:sym typeface="Arial"/>
              </a:rPr>
              <a:t> mappe </a:t>
            </a:r>
            <a:br>
              <a:rPr lang="fr-FR" sz="2267" dirty="0">
                <a:solidFill>
                  <a:srgbClr val="5C656A"/>
                </a:solidFill>
                <a:sym typeface="Arial"/>
              </a:rPr>
            </a:br>
            <a:r>
              <a:rPr lang="fr-FR" sz="2267" dirty="0">
                <a:solidFill>
                  <a:srgbClr val="5C656A"/>
                </a:solidFill>
                <a:sym typeface="Arial"/>
              </a:rPr>
              <a:t>les données pertinentes aux e-mails</a:t>
            </a:r>
          </a:p>
        </p:txBody>
      </p:sp>
      <p:sp>
        <p:nvSpPr>
          <p:cNvPr id="442" name="Shape 442"/>
          <p:cNvSpPr/>
          <p:nvPr/>
        </p:nvSpPr>
        <p:spPr>
          <a:xfrm>
            <a:off x="5313669" y="2081833"/>
            <a:ext cx="802800" cy="320000"/>
          </a:xfrm>
          <a:prstGeom prst="rect">
            <a:avLst/>
          </a:prstGeom>
          <a:noFill/>
          <a:ln>
            <a:noFill/>
          </a:ln>
        </p:spPr>
        <p:txBody>
          <a:bodyPr lIns="45733" tIns="45733" rIns="45733" bIns="45733" anchor="t" anchorCtr="0">
            <a:noAutofit/>
          </a:bodyPr>
          <a:lstStyle/>
          <a:p>
            <a:pPr>
              <a:buClr>
                <a:srgbClr val="507CBD"/>
              </a:buClr>
              <a:buSzPct val="25000"/>
              <a:buFont typeface="Arial"/>
              <a:buNone/>
            </a:pPr>
            <a:r>
              <a:rPr lang="fr-FR" sz="1467">
                <a:solidFill>
                  <a:srgbClr val="507CBD"/>
                </a:solidFill>
                <a:sym typeface="Arial"/>
              </a:rPr>
              <a:t>Social</a:t>
            </a:r>
          </a:p>
        </p:txBody>
      </p:sp>
      <p:sp>
        <p:nvSpPr>
          <p:cNvPr id="443" name="Shape 443"/>
          <p:cNvSpPr/>
          <p:nvPr/>
        </p:nvSpPr>
        <p:spPr>
          <a:xfrm>
            <a:off x="6314369" y="3257133"/>
            <a:ext cx="728400" cy="320000"/>
          </a:xfrm>
          <a:prstGeom prst="rect">
            <a:avLst/>
          </a:prstGeom>
          <a:noFill/>
          <a:ln>
            <a:noFill/>
          </a:ln>
        </p:spPr>
        <p:txBody>
          <a:bodyPr lIns="45733" tIns="45733" rIns="45733" bIns="45733" anchor="t" anchorCtr="0">
            <a:noAutofit/>
          </a:bodyPr>
          <a:lstStyle/>
          <a:p>
            <a:pPr>
              <a:buClr>
                <a:srgbClr val="FCBB93"/>
              </a:buClr>
              <a:buSzPct val="25000"/>
              <a:buFont typeface="Arial"/>
              <a:buNone/>
            </a:pPr>
            <a:r>
              <a:rPr lang="fr-FR" sz="1467">
                <a:solidFill>
                  <a:srgbClr val="FCBB93"/>
                </a:solidFill>
                <a:sym typeface="Arial"/>
              </a:rPr>
              <a:t>Tâches</a:t>
            </a:r>
          </a:p>
        </p:txBody>
      </p:sp>
      <p:grpSp>
        <p:nvGrpSpPr>
          <p:cNvPr id="444" name="Shape 444"/>
          <p:cNvGrpSpPr/>
          <p:nvPr/>
        </p:nvGrpSpPr>
        <p:grpSpPr>
          <a:xfrm>
            <a:off x="7176641" y="3067335"/>
            <a:ext cx="4376633" cy="1350131"/>
            <a:chOff x="16" y="-59759"/>
            <a:chExt cx="4371970" cy="1350131"/>
          </a:xfrm>
        </p:grpSpPr>
        <p:sp>
          <p:nvSpPr>
            <p:cNvPr id="445" name="Shape 445"/>
            <p:cNvSpPr/>
            <p:nvPr/>
          </p:nvSpPr>
          <p:spPr>
            <a:xfrm>
              <a:off x="994286" y="-59759"/>
              <a:ext cx="3377700" cy="489300"/>
            </a:xfrm>
            <a:custGeom>
              <a:avLst/>
              <a:gdLst/>
              <a:ahLst/>
              <a:cxnLst/>
              <a:rect l="0" t="0" r="0" b="0"/>
              <a:pathLst>
                <a:path w="120000" h="120000" extrusionOk="0">
                  <a:moveTo>
                    <a:pt x="3127" y="0"/>
                  </a:moveTo>
                  <a:cubicBezTo>
                    <a:pt x="2316" y="0"/>
                    <a:pt x="1650" y="4594"/>
                    <a:pt x="1650" y="10216"/>
                  </a:cubicBezTo>
                  <a:lnTo>
                    <a:pt x="1650" y="56450"/>
                  </a:lnTo>
                  <a:lnTo>
                    <a:pt x="0" y="70172"/>
                  </a:lnTo>
                  <a:lnTo>
                    <a:pt x="1650" y="83988"/>
                  </a:lnTo>
                  <a:lnTo>
                    <a:pt x="1650" y="109783"/>
                  </a:lnTo>
                  <a:cubicBezTo>
                    <a:pt x="1650" y="115405"/>
                    <a:pt x="2316" y="120000"/>
                    <a:pt x="3127" y="120000"/>
                  </a:cubicBezTo>
                  <a:lnTo>
                    <a:pt x="118522" y="120000"/>
                  </a:lnTo>
                  <a:cubicBezTo>
                    <a:pt x="119333" y="120000"/>
                    <a:pt x="120000" y="115405"/>
                    <a:pt x="120000" y="109783"/>
                  </a:cubicBezTo>
                  <a:lnTo>
                    <a:pt x="120000" y="10216"/>
                  </a:lnTo>
                  <a:cubicBezTo>
                    <a:pt x="120000" y="4594"/>
                    <a:pt x="119333" y="0"/>
                    <a:pt x="118522" y="0"/>
                  </a:cubicBezTo>
                  <a:lnTo>
                    <a:pt x="3127" y="0"/>
                  </a:lnTo>
                  <a:close/>
                </a:path>
              </a:pathLst>
            </a:custGeom>
            <a:solidFill>
              <a:srgbClr val="68BBA6">
                <a:alpha val="9800"/>
              </a:srgbClr>
            </a:solidFill>
            <a:ln w="12700" cap="flat" cmpd="sng">
              <a:solidFill>
                <a:schemeClr val="accent3"/>
              </a:solidFill>
              <a:prstDash val="solid"/>
              <a:miter/>
              <a:headEnd type="none" w="med" len="med"/>
              <a:tailEnd type="none" w="med" len="med"/>
            </a:ln>
          </p:spPr>
          <p:txBody>
            <a:bodyPr lIns="0" tIns="0" rIns="0" bIns="0" anchor="ctr" anchorCtr="0">
              <a:noAutofit/>
            </a:bodyPr>
            <a:lstStyle/>
            <a:p>
              <a:pPr algn="ctr">
                <a:lnSpc>
                  <a:spcPct val="90000"/>
                </a:lnSpc>
                <a:buClr>
                  <a:srgbClr val="00B2A9"/>
                </a:buClr>
                <a:buSzPct val="25000"/>
                <a:buFont typeface="Arial"/>
                <a:buNone/>
              </a:pPr>
              <a:endParaRPr lang="en" sz="1867" kern="0" dirty="0">
                <a:solidFill>
                  <a:srgbClr val="00B2A9"/>
                </a:solidFill>
                <a:ea typeface="Arial"/>
                <a:cs typeface="Arial"/>
                <a:sym typeface="Arial"/>
              </a:endParaRPr>
            </a:p>
          </p:txBody>
        </p:sp>
        <p:cxnSp>
          <p:nvCxnSpPr>
            <p:cNvPr id="446" name="Shape 446"/>
            <p:cNvCxnSpPr/>
            <p:nvPr/>
          </p:nvCxnSpPr>
          <p:spPr>
            <a:xfrm flipH="1">
              <a:off x="16" y="259871"/>
              <a:ext cx="1030500" cy="1030500"/>
            </a:xfrm>
            <a:prstGeom prst="straightConnector1">
              <a:avLst/>
            </a:prstGeom>
            <a:noFill/>
            <a:ln w="25400" cap="flat" cmpd="sng">
              <a:solidFill>
                <a:schemeClr val="accent3">
                  <a:alpha val="62750"/>
                </a:schemeClr>
              </a:solidFill>
              <a:prstDash val="solid"/>
              <a:round/>
              <a:headEnd type="none" w="med" len="med"/>
              <a:tailEnd type="none" w="med" len="med"/>
            </a:ln>
          </p:spPr>
        </p:cxnSp>
      </p:grpSp>
      <p:grpSp>
        <p:nvGrpSpPr>
          <p:cNvPr id="447" name="Shape 447"/>
          <p:cNvGrpSpPr/>
          <p:nvPr/>
        </p:nvGrpSpPr>
        <p:grpSpPr>
          <a:xfrm>
            <a:off x="7177597" y="3721319"/>
            <a:ext cx="4515503" cy="705269"/>
            <a:chOff x="-4208" y="174080"/>
            <a:chExt cx="4510691" cy="705269"/>
          </a:xfrm>
        </p:grpSpPr>
        <p:sp>
          <p:nvSpPr>
            <p:cNvPr id="448" name="Shape 448"/>
            <p:cNvSpPr/>
            <p:nvPr/>
          </p:nvSpPr>
          <p:spPr>
            <a:xfrm>
              <a:off x="1316883" y="174080"/>
              <a:ext cx="3189600" cy="499200"/>
            </a:xfrm>
            <a:custGeom>
              <a:avLst/>
              <a:gdLst/>
              <a:ahLst/>
              <a:cxnLst/>
              <a:rect l="0" t="0" r="0" b="0"/>
              <a:pathLst>
                <a:path w="120000" h="120000" extrusionOk="0">
                  <a:moveTo>
                    <a:pt x="3777" y="0"/>
                  </a:moveTo>
                  <a:cubicBezTo>
                    <a:pt x="2777" y="0"/>
                    <a:pt x="1955" y="5233"/>
                    <a:pt x="1955" y="11638"/>
                  </a:cubicBezTo>
                  <a:lnTo>
                    <a:pt x="1955" y="38727"/>
                  </a:lnTo>
                  <a:lnTo>
                    <a:pt x="0" y="54372"/>
                  </a:lnTo>
                  <a:lnTo>
                    <a:pt x="1955" y="69922"/>
                  </a:lnTo>
                  <a:lnTo>
                    <a:pt x="1955" y="108361"/>
                  </a:lnTo>
                  <a:cubicBezTo>
                    <a:pt x="1955" y="114766"/>
                    <a:pt x="2777" y="120000"/>
                    <a:pt x="3777" y="120000"/>
                  </a:cubicBezTo>
                  <a:lnTo>
                    <a:pt x="118177" y="120000"/>
                  </a:lnTo>
                  <a:cubicBezTo>
                    <a:pt x="119183" y="120000"/>
                    <a:pt x="120000" y="114766"/>
                    <a:pt x="120000" y="108361"/>
                  </a:cubicBezTo>
                  <a:lnTo>
                    <a:pt x="120000" y="11638"/>
                  </a:lnTo>
                  <a:cubicBezTo>
                    <a:pt x="120000" y="5233"/>
                    <a:pt x="119183" y="0"/>
                    <a:pt x="118177" y="0"/>
                  </a:cubicBezTo>
                  <a:lnTo>
                    <a:pt x="3777" y="0"/>
                  </a:lnTo>
                  <a:close/>
                </a:path>
              </a:pathLst>
            </a:custGeom>
            <a:solidFill>
              <a:srgbClr val="68BBA6">
                <a:alpha val="9800"/>
              </a:srgbClr>
            </a:solidFill>
            <a:ln w="12700" cap="flat" cmpd="sng">
              <a:solidFill>
                <a:schemeClr val="accent3"/>
              </a:solidFill>
              <a:prstDash val="solid"/>
              <a:miter/>
              <a:headEnd type="none" w="med" len="med"/>
              <a:tailEnd type="none" w="med" len="med"/>
            </a:ln>
          </p:spPr>
          <p:txBody>
            <a:bodyPr lIns="0" tIns="0" rIns="0" bIns="0" anchor="ctr" anchorCtr="0">
              <a:noAutofit/>
            </a:bodyPr>
            <a:lstStyle/>
            <a:p>
              <a:pPr algn="ctr">
                <a:lnSpc>
                  <a:spcPct val="90000"/>
                </a:lnSpc>
                <a:buClr>
                  <a:srgbClr val="00B2A9"/>
                </a:buClr>
                <a:buSzPct val="25000"/>
                <a:buFont typeface="Arial"/>
                <a:buNone/>
              </a:pPr>
              <a:endParaRPr lang="en" sz="1867" kern="0" dirty="0">
                <a:solidFill>
                  <a:srgbClr val="00B2A9"/>
                </a:solidFill>
                <a:ea typeface="Arial"/>
                <a:cs typeface="Arial"/>
                <a:sym typeface="Arial"/>
              </a:endParaRPr>
            </a:p>
          </p:txBody>
        </p:sp>
        <p:cxnSp>
          <p:nvCxnSpPr>
            <p:cNvPr id="449" name="Shape 449"/>
            <p:cNvCxnSpPr/>
            <p:nvPr/>
          </p:nvCxnSpPr>
          <p:spPr>
            <a:xfrm flipH="1">
              <a:off x="-4208" y="396350"/>
              <a:ext cx="1320300" cy="483000"/>
            </a:xfrm>
            <a:prstGeom prst="straightConnector1">
              <a:avLst/>
            </a:prstGeom>
            <a:noFill/>
            <a:ln w="25400" cap="flat" cmpd="sng">
              <a:solidFill>
                <a:schemeClr val="accent3">
                  <a:alpha val="62750"/>
                </a:schemeClr>
              </a:solidFill>
              <a:prstDash val="solid"/>
              <a:round/>
              <a:headEnd type="none" w="med" len="med"/>
              <a:tailEnd type="none" w="med" len="med"/>
            </a:ln>
          </p:spPr>
        </p:cxnSp>
      </p:grpSp>
      <p:sp>
        <p:nvSpPr>
          <p:cNvPr id="451" name="Shape 451"/>
          <p:cNvSpPr/>
          <p:nvPr/>
        </p:nvSpPr>
        <p:spPr>
          <a:xfrm>
            <a:off x="8506768" y="4434056"/>
            <a:ext cx="3202312" cy="500400"/>
          </a:xfrm>
          <a:custGeom>
            <a:avLst/>
            <a:gdLst/>
            <a:ahLst/>
            <a:cxnLst/>
            <a:rect l="0" t="0" r="0" b="0"/>
            <a:pathLst>
              <a:path w="120000" h="120000" extrusionOk="0">
                <a:moveTo>
                  <a:pt x="4511" y="0"/>
                </a:moveTo>
                <a:cubicBezTo>
                  <a:pt x="3511" y="0"/>
                  <a:pt x="2694" y="5205"/>
                  <a:pt x="2694" y="11611"/>
                </a:cubicBezTo>
                <a:lnTo>
                  <a:pt x="2694" y="40061"/>
                </a:lnTo>
                <a:lnTo>
                  <a:pt x="0" y="55572"/>
                </a:lnTo>
                <a:lnTo>
                  <a:pt x="2694" y="71183"/>
                </a:lnTo>
                <a:lnTo>
                  <a:pt x="2694" y="108388"/>
                </a:lnTo>
                <a:cubicBezTo>
                  <a:pt x="2694" y="114794"/>
                  <a:pt x="3511" y="120000"/>
                  <a:pt x="4511" y="120000"/>
                </a:cubicBezTo>
                <a:lnTo>
                  <a:pt x="118183" y="120000"/>
                </a:lnTo>
                <a:cubicBezTo>
                  <a:pt x="119183" y="120000"/>
                  <a:pt x="120000" y="114794"/>
                  <a:pt x="120000" y="108388"/>
                </a:cubicBezTo>
                <a:lnTo>
                  <a:pt x="120000" y="11611"/>
                </a:lnTo>
                <a:cubicBezTo>
                  <a:pt x="120000" y="5205"/>
                  <a:pt x="119183" y="0"/>
                  <a:pt x="118183" y="0"/>
                </a:cubicBezTo>
                <a:lnTo>
                  <a:pt x="4511" y="0"/>
                </a:lnTo>
                <a:close/>
              </a:path>
            </a:pathLst>
          </a:custGeom>
          <a:solidFill>
            <a:srgbClr val="68BBA6">
              <a:alpha val="9800"/>
            </a:srgbClr>
          </a:solidFill>
          <a:ln w="12700" cap="flat" cmpd="sng">
            <a:solidFill>
              <a:schemeClr val="accent3"/>
            </a:solidFill>
            <a:prstDash val="solid"/>
            <a:miter/>
            <a:headEnd type="none" w="med" len="med"/>
            <a:tailEnd type="none" w="med" len="med"/>
          </a:ln>
        </p:spPr>
        <p:txBody>
          <a:bodyPr wrap="square" lIns="365760" tIns="0" rIns="0" bIns="0" anchor="ctr" anchorCtr="0">
            <a:noAutofit/>
          </a:bodyPr>
          <a:lstStyle/>
          <a:p>
            <a:pPr algn="ctr">
              <a:lnSpc>
                <a:spcPct val="90000"/>
              </a:lnSpc>
              <a:buClr>
                <a:srgbClr val="00B2A9"/>
              </a:buClr>
              <a:buSzPct val="25000"/>
              <a:buFont typeface="Arial"/>
              <a:buNone/>
            </a:pPr>
            <a:endParaRPr lang="en" sz="1867" kern="0" dirty="0">
              <a:solidFill>
                <a:srgbClr val="00B2A9"/>
              </a:solidFill>
              <a:ea typeface="Arial"/>
              <a:cs typeface="Arial"/>
              <a:sym typeface="Arial"/>
            </a:endParaRPr>
          </a:p>
          <a:p>
            <a:pPr algn="ctr">
              <a:lnSpc>
                <a:spcPct val="90000"/>
              </a:lnSpc>
              <a:buClr>
                <a:srgbClr val="00B2A9"/>
              </a:buClr>
              <a:buSzPct val="25000"/>
              <a:buFont typeface="Arial"/>
              <a:buNone/>
            </a:pPr>
            <a:endParaRPr lang="en" sz="1867" kern="0" dirty="0">
              <a:solidFill>
                <a:srgbClr val="00B2A9"/>
              </a:solidFill>
              <a:cs typeface="Arial"/>
              <a:sym typeface="Arial"/>
            </a:endParaRPr>
          </a:p>
          <a:p>
            <a:pPr>
              <a:lnSpc>
                <a:spcPct val="90000"/>
              </a:lnSpc>
              <a:buClr>
                <a:srgbClr val="00B2A9"/>
              </a:buClr>
              <a:buSzPct val="25000"/>
              <a:buFont typeface="Arial"/>
              <a:buNone/>
            </a:pPr>
            <a:endParaRPr lang="en" sz="1867" kern="0" dirty="0">
              <a:solidFill>
                <a:srgbClr val="00B2A9"/>
              </a:solidFill>
              <a:ea typeface="Arial"/>
              <a:cs typeface="Arial"/>
              <a:sym typeface="Arial"/>
            </a:endParaRPr>
          </a:p>
        </p:txBody>
      </p:sp>
      <p:cxnSp>
        <p:nvCxnSpPr>
          <p:cNvPr id="452" name="Shape 452"/>
          <p:cNvCxnSpPr/>
          <p:nvPr/>
        </p:nvCxnSpPr>
        <p:spPr>
          <a:xfrm rot="10800000">
            <a:off x="7166004" y="4425875"/>
            <a:ext cx="1352941" cy="256500"/>
          </a:xfrm>
          <a:prstGeom prst="straightConnector1">
            <a:avLst/>
          </a:prstGeom>
          <a:noFill/>
          <a:ln w="25400" cap="flat" cmpd="sng">
            <a:solidFill>
              <a:schemeClr val="accent3">
                <a:alpha val="62750"/>
              </a:schemeClr>
            </a:solidFill>
            <a:prstDash val="solid"/>
            <a:round/>
            <a:headEnd type="none" w="med" len="med"/>
            <a:tailEnd type="none" w="med" len="med"/>
          </a:ln>
        </p:spPr>
      </p:cxnSp>
      <p:sp>
        <p:nvSpPr>
          <p:cNvPr id="453" name="Shape 453"/>
          <p:cNvSpPr/>
          <p:nvPr/>
        </p:nvSpPr>
        <p:spPr>
          <a:xfrm>
            <a:off x="7071299" y="2303433"/>
            <a:ext cx="617600" cy="320000"/>
          </a:xfrm>
          <a:prstGeom prst="rect">
            <a:avLst/>
          </a:prstGeom>
          <a:noFill/>
          <a:ln>
            <a:noFill/>
          </a:ln>
        </p:spPr>
        <p:txBody>
          <a:bodyPr lIns="45733" tIns="45733" rIns="45733" bIns="45733" anchor="t" anchorCtr="0">
            <a:noAutofit/>
          </a:bodyPr>
          <a:lstStyle/>
          <a:p>
            <a:pPr>
              <a:buClr>
                <a:srgbClr val="5FADE1"/>
              </a:buClr>
              <a:buSzPct val="25000"/>
              <a:buFont typeface="Arial"/>
              <a:buNone/>
            </a:pPr>
            <a:r>
              <a:rPr lang="fr-FR" sz="1467">
                <a:solidFill>
                  <a:srgbClr val="5FADE1"/>
                </a:solidFill>
                <a:sym typeface="Arial"/>
              </a:rPr>
              <a:t>CRM</a:t>
            </a:r>
          </a:p>
        </p:txBody>
      </p:sp>
      <p:sp>
        <p:nvSpPr>
          <p:cNvPr id="454" name="Shape 454"/>
          <p:cNvSpPr/>
          <p:nvPr/>
        </p:nvSpPr>
        <p:spPr>
          <a:xfrm>
            <a:off x="6498679" y="4789579"/>
            <a:ext cx="677962" cy="324253"/>
          </a:xfrm>
          <a:prstGeom prst="rect">
            <a:avLst/>
          </a:prstGeom>
          <a:noFill/>
          <a:ln>
            <a:noFill/>
          </a:ln>
        </p:spPr>
        <p:txBody>
          <a:bodyPr lIns="45733" tIns="45733" rIns="45733" bIns="45733" anchor="t" anchorCtr="0">
            <a:noAutofit/>
          </a:bodyPr>
          <a:lstStyle/>
          <a:p>
            <a:pPr>
              <a:buClr>
                <a:srgbClr val="4CC1BE"/>
              </a:buClr>
              <a:buSzPct val="25000"/>
              <a:buFont typeface="Arial"/>
              <a:buNone/>
            </a:pPr>
            <a:r>
              <a:rPr lang="fr-FR" sz="1467" dirty="0">
                <a:solidFill>
                  <a:srgbClr val="4CC1BE"/>
                </a:solidFill>
                <a:sym typeface="Arial"/>
              </a:rPr>
              <a:t>E-mail</a:t>
            </a:r>
          </a:p>
        </p:txBody>
      </p:sp>
      <p:sp>
        <p:nvSpPr>
          <p:cNvPr id="455" name="Shape 455"/>
          <p:cNvSpPr/>
          <p:nvPr/>
        </p:nvSpPr>
        <p:spPr>
          <a:xfrm>
            <a:off x="5658101" y="3207360"/>
            <a:ext cx="728400" cy="1035600"/>
          </a:xfrm>
          <a:custGeom>
            <a:avLst/>
            <a:gdLst/>
            <a:ahLst/>
            <a:cxnLst/>
            <a:rect l="0" t="0" r="0" b="0"/>
            <a:pathLst>
              <a:path w="120000" h="120000" extrusionOk="0">
                <a:moveTo>
                  <a:pt x="0" y="0"/>
                </a:moveTo>
                <a:lnTo>
                  <a:pt x="0" y="120000"/>
                </a:lnTo>
                <a:lnTo>
                  <a:pt x="120000" y="120000"/>
                </a:lnTo>
              </a:path>
            </a:pathLst>
          </a:custGeom>
          <a:noFill/>
          <a:ln w="12700" cap="flat" cmpd="sng">
            <a:solidFill>
              <a:srgbClr val="507CBD"/>
            </a:solidFill>
            <a:prstDash val="dashDot"/>
            <a:miter/>
            <a:headEnd type="triangle" w="lg" len="lg"/>
            <a:tailEnd type="triangle" w="lg" len="lg"/>
          </a:ln>
        </p:spPr>
        <p:txBody>
          <a:bodyPr lIns="45733" tIns="45733" rIns="45733" bIns="45733" anchor="t"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456" name="Shape 456"/>
          <p:cNvSpPr/>
          <p:nvPr/>
        </p:nvSpPr>
        <p:spPr>
          <a:xfrm>
            <a:off x="4833597" y="3567292"/>
            <a:ext cx="1551200" cy="915200"/>
          </a:xfrm>
          <a:custGeom>
            <a:avLst/>
            <a:gdLst/>
            <a:ahLst/>
            <a:cxnLst/>
            <a:rect l="0" t="0" r="0" b="0"/>
            <a:pathLst>
              <a:path w="120000" h="120000" extrusionOk="0">
                <a:moveTo>
                  <a:pt x="0" y="0"/>
                </a:moveTo>
                <a:lnTo>
                  <a:pt x="38511" y="0"/>
                </a:lnTo>
                <a:lnTo>
                  <a:pt x="38511" y="120000"/>
                </a:lnTo>
                <a:lnTo>
                  <a:pt x="120000" y="120000"/>
                </a:lnTo>
              </a:path>
            </a:pathLst>
          </a:custGeom>
          <a:noFill/>
          <a:ln w="12700" cap="flat" cmpd="sng">
            <a:solidFill>
              <a:srgbClr val="F69287"/>
            </a:solidFill>
            <a:prstDash val="dashDot"/>
            <a:miter/>
            <a:headEnd type="triangle" w="lg" len="lg"/>
            <a:tailEnd type="triangle" w="lg" len="lg"/>
          </a:ln>
        </p:spPr>
        <p:txBody>
          <a:bodyPr lIns="45733" tIns="45733" rIns="45733" bIns="45733" anchor="t"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457" name="Shape 457"/>
          <p:cNvSpPr/>
          <p:nvPr/>
        </p:nvSpPr>
        <p:spPr>
          <a:xfrm>
            <a:off x="5656837" y="4636315"/>
            <a:ext cx="732000" cy="402800"/>
          </a:xfrm>
          <a:custGeom>
            <a:avLst/>
            <a:gdLst/>
            <a:ahLst/>
            <a:cxnLst/>
            <a:rect l="0" t="0" r="0" b="0"/>
            <a:pathLst>
              <a:path w="120000" h="120000" extrusionOk="0">
                <a:moveTo>
                  <a:pt x="0" y="120000"/>
                </a:moveTo>
                <a:lnTo>
                  <a:pt x="49844" y="120000"/>
                </a:lnTo>
                <a:lnTo>
                  <a:pt x="49844" y="0"/>
                </a:lnTo>
                <a:lnTo>
                  <a:pt x="120000" y="0"/>
                </a:lnTo>
              </a:path>
            </a:pathLst>
          </a:custGeom>
          <a:noFill/>
          <a:ln w="12700" cap="flat" cmpd="sng">
            <a:solidFill>
              <a:srgbClr val="668592"/>
            </a:solidFill>
            <a:prstDash val="dashDot"/>
            <a:miter/>
            <a:headEnd type="triangle" w="lg" len="lg"/>
            <a:tailEnd type="triangle" w="lg" len="lg"/>
          </a:ln>
        </p:spPr>
        <p:txBody>
          <a:bodyPr lIns="45733" tIns="45733" rIns="45733" bIns="45733" anchor="t" anchorCtr="0">
            <a:noAutofit/>
          </a:bodyPr>
          <a:lstStyle/>
          <a:p>
            <a:pPr>
              <a:buClr>
                <a:srgbClr val="1C1C1C"/>
              </a:buClr>
              <a:buFont typeface="Arial"/>
              <a:buNone/>
            </a:pPr>
            <a:endParaRPr sz="1867" kern="0">
              <a:solidFill>
                <a:srgbClr val="1C1C1C"/>
              </a:solidFill>
              <a:ea typeface="Arial"/>
              <a:cs typeface="Arial"/>
              <a:sym typeface="Arial"/>
            </a:endParaRPr>
          </a:p>
        </p:txBody>
      </p:sp>
      <p:cxnSp>
        <p:nvCxnSpPr>
          <p:cNvPr id="458" name="Shape 458"/>
          <p:cNvCxnSpPr/>
          <p:nvPr/>
        </p:nvCxnSpPr>
        <p:spPr>
          <a:xfrm>
            <a:off x="6593277" y="3542228"/>
            <a:ext cx="0" cy="654800"/>
          </a:xfrm>
          <a:prstGeom prst="straightConnector1">
            <a:avLst/>
          </a:prstGeom>
          <a:noFill/>
          <a:ln w="12700" cap="flat" cmpd="sng">
            <a:solidFill>
              <a:srgbClr val="FCBB93"/>
            </a:solidFill>
            <a:prstDash val="dashDot"/>
            <a:miter/>
            <a:headEnd type="triangle" w="lg" len="lg"/>
            <a:tailEnd type="triangle" w="lg" len="lg"/>
          </a:ln>
        </p:spPr>
      </p:cxnSp>
      <p:sp>
        <p:nvSpPr>
          <p:cNvPr id="459" name="Shape 459"/>
          <p:cNvSpPr/>
          <p:nvPr/>
        </p:nvSpPr>
        <p:spPr>
          <a:xfrm>
            <a:off x="6792492" y="2574343"/>
            <a:ext cx="656000" cy="1606400"/>
          </a:xfrm>
          <a:custGeom>
            <a:avLst/>
            <a:gdLst/>
            <a:ahLst/>
            <a:cxnLst/>
            <a:rect l="0" t="0" r="0" b="0"/>
            <a:pathLst>
              <a:path w="120000" h="120000" extrusionOk="0">
                <a:moveTo>
                  <a:pt x="120000" y="0"/>
                </a:moveTo>
                <a:lnTo>
                  <a:pt x="120000" y="77355"/>
                </a:lnTo>
                <a:lnTo>
                  <a:pt x="0" y="77355"/>
                </a:lnTo>
                <a:lnTo>
                  <a:pt x="0" y="120000"/>
                </a:lnTo>
              </a:path>
            </a:pathLst>
          </a:custGeom>
          <a:noFill/>
          <a:ln w="12700" cap="flat" cmpd="sng">
            <a:solidFill>
              <a:srgbClr val="5FADE1"/>
            </a:solidFill>
            <a:prstDash val="dashDot"/>
            <a:miter/>
            <a:headEnd type="triangle" w="lg" len="lg"/>
            <a:tailEnd type="triangle" w="lg" len="lg"/>
          </a:ln>
        </p:spPr>
        <p:txBody>
          <a:bodyPr lIns="45733" tIns="45733" rIns="45733" bIns="45733" anchor="t" anchorCtr="0">
            <a:noAutofit/>
          </a:bodyPr>
          <a:lstStyle/>
          <a:p>
            <a:pPr>
              <a:buClr>
                <a:srgbClr val="1C1C1C"/>
              </a:buClr>
              <a:buFont typeface="Arial"/>
              <a:buNone/>
            </a:pPr>
            <a:endParaRPr sz="1867" kern="0">
              <a:solidFill>
                <a:srgbClr val="1C1C1C"/>
              </a:solidFill>
              <a:ea typeface="Arial"/>
              <a:cs typeface="Arial"/>
              <a:sym typeface="Arial"/>
            </a:endParaRPr>
          </a:p>
        </p:txBody>
      </p:sp>
      <p:pic>
        <p:nvPicPr>
          <p:cNvPr id="460" name="Shape 460"/>
          <p:cNvPicPr preferRelativeResize="0"/>
          <p:nvPr/>
        </p:nvPicPr>
        <p:blipFill rotWithShape="1">
          <a:blip r:embed="rId4">
            <a:alphaModFix/>
          </a:blip>
          <a:srcRect/>
          <a:stretch/>
        </p:blipFill>
        <p:spPr>
          <a:xfrm>
            <a:off x="4956259" y="1456195"/>
            <a:ext cx="552400" cy="552400"/>
          </a:xfrm>
          <a:prstGeom prst="rect">
            <a:avLst/>
          </a:prstGeom>
          <a:noFill/>
          <a:ln>
            <a:noFill/>
          </a:ln>
        </p:spPr>
      </p:pic>
      <p:pic>
        <p:nvPicPr>
          <p:cNvPr id="461" name="Shape 461"/>
          <p:cNvPicPr preferRelativeResize="0"/>
          <p:nvPr/>
        </p:nvPicPr>
        <p:blipFill rotWithShape="1">
          <a:blip r:embed="rId5">
            <a:alphaModFix/>
          </a:blip>
          <a:srcRect/>
          <a:stretch/>
        </p:blipFill>
        <p:spPr>
          <a:xfrm>
            <a:off x="4516137" y="2101647"/>
            <a:ext cx="617600" cy="617600"/>
          </a:xfrm>
          <a:prstGeom prst="rect">
            <a:avLst/>
          </a:prstGeom>
          <a:noFill/>
          <a:ln>
            <a:noFill/>
          </a:ln>
        </p:spPr>
      </p:pic>
      <p:pic>
        <p:nvPicPr>
          <p:cNvPr id="462" name="Shape 462"/>
          <p:cNvPicPr preferRelativeResize="0"/>
          <p:nvPr/>
        </p:nvPicPr>
        <p:blipFill rotWithShape="1">
          <a:blip r:embed="rId6">
            <a:alphaModFix/>
          </a:blip>
          <a:srcRect/>
          <a:stretch/>
        </p:blipFill>
        <p:spPr>
          <a:xfrm>
            <a:off x="5307732" y="2554965"/>
            <a:ext cx="732000" cy="732000"/>
          </a:xfrm>
          <a:prstGeom prst="rect">
            <a:avLst/>
          </a:prstGeom>
          <a:noFill/>
          <a:ln>
            <a:noFill/>
          </a:ln>
        </p:spPr>
      </p:pic>
      <p:grpSp>
        <p:nvGrpSpPr>
          <p:cNvPr id="463" name="Shape 463"/>
          <p:cNvGrpSpPr/>
          <p:nvPr/>
        </p:nvGrpSpPr>
        <p:grpSpPr>
          <a:xfrm>
            <a:off x="3900249" y="3114693"/>
            <a:ext cx="1174490" cy="991471"/>
            <a:chOff x="-77574" y="0"/>
            <a:chExt cx="1173239" cy="991471"/>
          </a:xfrm>
        </p:grpSpPr>
        <p:sp>
          <p:nvSpPr>
            <p:cNvPr id="464" name="Shape 464"/>
            <p:cNvSpPr/>
            <p:nvPr/>
          </p:nvSpPr>
          <p:spPr>
            <a:xfrm>
              <a:off x="-77574" y="770012"/>
              <a:ext cx="1173239" cy="221459"/>
            </a:xfrm>
            <a:prstGeom prst="rect">
              <a:avLst/>
            </a:prstGeom>
            <a:noFill/>
            <a:ln>
              <a:noFill/>
            </a:ln>
          </p:spPr>
          <p:txBody>
            <a:bodyPr lIns="45733" tIns="45733" rIns="45733" bIns="45733" anchor="t" anchorCtr="0">
              <a:noAutofit/>
            </a:bodyPr>
            <a:lstStyle/>
            <a:p>
              <a:pPr algn="ctr">
                <a:buClr>
                  <a:srgbClr val="F69287"/>
                </a:buClr>
                <a:buSzPct val="25000"/>
                <a:buFont typeface="Arial"/>
                <a:buNone/>
              </a:pPr>
              <a:r>
                <a:rPr lang="fr-FR" sz="1467" dirty="0">
                  <a:solidFill>
                    <a:srgbClr val="F69287"/>
                  </a:solidFill>
                  <a:sym typeface="Arial"/>
                </a:rPr>
                <a:t>Planification</a:t>
              </a:r>
            </a:p>
          </p:txBody>
        </p:sp>
        <p:pic>
          <p:nvPicPr>
            <p:cNvPr id="465" name="Shape 465"/>
            <p:cNvPicPr preferRelativeResize="0"/>
            <p:nvPr/>
          </p:nvPicPr>
          <p:blipFill rotWithShape="1">
            <a:blip r:embed="rId7">
              <a:alphaModFix/>
            </a:blip>
            <a:srcRect/>
            <a:stretch/>
          </p:blipFill>
          <p:spPr>
            <a:xfrm>
              <a:off x="167826" y="0"/>
              <a:ext cx="649800" cy="654600"/>
            </a:xfrm>
            <a:prstGeom prst="rect">
              <a:avLst/>
            </a:prstGeom>
            <a:noFill/>
            <a:ln>
              <a:noFill/>
            </a:ln>
          </p:spPr>
        </p:pic>
      </p:grpSp>
      <p:pic>
        <p:nvPicPr>
          <p:cNvPr id="466" name="Shape 466"/>
          <p:cNvPicPr preferRelativeResize="0"/>
          <p:nvPr/>
        </p:nvPicPr>
        <p:blipFill rotWithShape="1">
          <a:blip r:embed="rId8">
            <a:alphaModFix/>
          </a:blip>
          <a:srcRect/>
          <a:stretch/>
        </p:blipFill>
        <p:spPr>
          <a:xfrm>
            <a:off x="6280167" y="2574333"/>
            <a:ext cx="656000" cy="614800"/>
          </a:xfrm>
          <a:prstGeom prst="rect">
            <a:avLst/>
          </a:prstGeom>
          <a:noFill/>
          <a:ln>
            <a:noFill/>
          </a:ln>
        </p:spPr>
      </p:pic>
      <p:grpSp>
        <p:nvGrpSpPr>
          <p:cNvPr id="467" name="Shape 467"/>
          <p:cNvGrpSpPr/>
          <p:nvPr/>
        </p:nvGrpSpPr>
        <p:grpSpPr>
          <a:xfrm>
            <a:off x="5508659" y="4658755"/>
            <a:ext cx="2257511" cy="1248359"/>
            <a:chOff x="468496" y="0"/>
            <a:chExt cx="2255106" cy="1248360"/>
          </a:xfrm>
        </p:grpSpPr>
        <p:sp>
          <p:nvSpPr>
            <p:cNvPr id="468" name="Shape 468"/>
            <p:cNvSpPr/>
            <p:nvPr/>
          </p:nvSpPr>
          <p:spPr>
            <a:xfrm>
              <a:off x="468496" y="935900"/>
              <a:ext cx="2255106" cy="312460"/>
            </a:xfrm>
            <a:prstGeom prst="rect">
              <a:avLst/>
            </a:prstGeom>
            <a:noFill/>
            <a:ln>
              <a:noFill/>
            </a:ln>
          </p:spPr>
          <p:txBody>
            <a:bodyPr lIns="45733" tIns="45733" rIns="45733" bIns="45733" anchor="t" anchorCtr="0">
              <a:noAutofit/>
            </a:bodyPr>
            <a:lstStyle/>
            <a:p>
              <a:pPr algn="ctr">
                <a:buClr>
                  <a:srgbClr val="668592"/>
                </a:buClr>
                <a:buSzPct val="25000"/>
                <a:buFont typeface="Arial"/>
                <a:buNone/>
              </a:pPr>
              <a:r>
                <a:rPr lang="fr-FR" sz="1467" dirty="0">
                  <a:solidFill>
                    <a:srgbClr val="668592"/>
                  </a:solidFill>
                  <a:sym typeface="Arial"/>
                </a:rPr>
                <a:t>Anciennes communications</a:t>
              </a:r>
            </a:p>
          </p:txBody>
        </p:sp>
        <p:pic>
          <p:nvPicPr>
            <p:cNvPr id="469" name="Shape 469"/>
            <p:cNvPicPr preferRelativeResize="0"/>
            <p:nvPr/>
          </p:nvPicPr>
          <p:blipFill rotWithShape="1">
            <a:blip r:embed="rId9">
              <a:alphaModFix/>
            </a:blip>
            <a:srcRect/>
            <a:stretch/>
          </p:blipFill>
          <p:spPr>
            <a:xfrm>
              <a:off x="705570" y="0"/>
              <a:ext cx="799499" cy="1002600"/>
            </a:xfrm>
            <a:prstGeom prst="rect">
              <a:avLst/>
            </a:prstGeom>
            <a:noFill/>
            <a:ln>
              <a:noFill/>
            </a:ln>
          </p:spPr>
        </p:pic>
      </p:grpSp>
      <p:pic>
        <p:nvPicPr>
          <p:cNvPr id="470" name="Shape 470"/>
          <p:cNvPicPr preferRelativeResize="0"/>
          <p:nvPr/>
        </p:nvPicPr>
        <p:blipFill rotWithShape="1">
          <a:blip r:embed="rId10">
            <a:alphaModFix/>
          </a:blip>
          <a:srcRect/>
          <a:stretch/>
        </p:blipFill>
        <p:spPr>
          <a:xfrm>
            <a:off x="7074712" y="1624391"/>
            <a:ext cx="654800" cy="654800"/>
          </a:xfrm>
          <a:prstGeom prst="rect">
            <a:avLst/>
          </a:prstGeom>
          <a:noFill/>
          <a:ln>
            <a:noFill/>
          </a:ln>
        </p:spPr>
      </p:pic>
      <p:pic>
        <p:nvPicPr>
          <p:cNvPr id="471" name="Shape 471"/>
          <p:cNvPicPr preferRelativeResize="0"/>
          <p:nvPr/>
        </p:nvPicPr>
        <p:blipFill rotWithShape="1">
          <a:blip r:embed="rId11">
            <a:alphaModFix/>
          </a:blip>
          <a:srcRect/>
          <a:stretch/>
        </p:blipFill>
        <p:spPr>
          <a:xfrm>
            <a:off x="6378824" y="4187996"/>
            <a:ext cx="802800" cy="526000"/>
          </a:xfrm>
          <a:prstGeom prst="rect">
            <a:avLst/>
          </a:prstGeom>
          <a:noFill/>
          <a:ln>
            <a:noFill/>
          </a:ln>
        </p:spPr>
      </p:pic>
      <p:sp>
        <p:nvSpPr>
          <p:cNvPr id="2" name="Rectangle 1"/>
          <p:cNvSpPr/>
          <p:nvPr/>
        </p:nvSpPr>
        <p:spPr>
          <a:xfrm>
            <a:off x="9021985" y="4449448"/>
            <a:ext cx="2243046" cy="480131"/>
          </a:xfrm>
          <a:prstGeom prst="rect">
            <a:avLst/>
          </a:prstGeom>
        </p:spPr>
        <p:txBody>
          <a:bodyPr wrap="square">
            <a:spAutoFit/>
          </a:bodyPr>
          <a:lstStyle/>
          <a:p>
            <a:pPr algn="ctr">
              <a:lnSpc>
                <a:spcPct val="90000"/>
              </a:lnSpc>
              <a:buClr>
                <a:srgbClr val="00B2A9"/>
              </a:buClr>
              <a:buSzPct val="25000"/>
            </a:pPr>
            <a:r>
              <a:rPr lang="fr-FR" sz="1400" dirty="0">
                <a:solidFill>
                  <a:srgbClr val="00B2A9"/>
                </a:solidFill>
                <a:sym typeface="Arial"/>
              </a:rPr>
              <a:t>Informations pour conclure des affaires</a:t>
            </a:r>
          </a:p>
        </p:txBody>
      </p:sp>
      <p:sp>
        <p:nvSpPr>
          <p:cNvPr id="3" name="Rectangle 2"/>
          <p:cNvSpPr/>
          <p:nvPr/>
        </p:nvSpPr>
        <p:spPr>
          <a:xfrm>
            <a:off x="8605227" y="3706277"/>
            <a:ext cx="3005525" cy="523220"/>
          </a:xfrm>
          <a:prstGeom prst="rect">
            <a:avLst/>
          </a:prstGeom>
        </p:spPr>
        <p:txBody>
          <a:bodyPr wrap="square">
            <a:spAutoFit/>
          </a:bodyPr>
          <a:lstStyle/>
          <a:p>
            <a:pPr algn="ctr"/>
            <a:r>
              <a:rPr lang="fr-FR" sz="1400" dirty="0">
                <a:solidFill>
                  <a:srgbClr val="00B2A9"/>
                </a:solidFill>
                <a:sym typeface="Arial"/>
              </a:rPr>
              <a:t>Faire avancer les affaires plus rapidement</a:t>
            </a:r>
            <a:endParaRPr lang="fr-FR" sz="1400" kern="0" dirty="0">
              <a:solidFill>
                <a:srgbClr val="000000"/>
              </a:solidFill>
              <a:cs typeface="Arial"/>
              <a:sym typeface="Arial"/>
            </a:endParaRPr>
          </a:p>
        </p:txBody>
      </p:sp>
      <p:sp>
        <p:nvSpPr>
          <p:cNvPr id="4" name="Rectangle 3"/>
          <p:cNvSpPr/>
          <p:nvPr/>
        </p:nvSpPr>
        <p:spPr>
          <a:xfrm>
            <a:off x="8546565" y="3065942"/>
            <a:ext cx="2718466" cy="523220"/>
          </a:xfrm>
          <a:prstGeom prst="rect">
            <a:avLst/>
          </a:prstGeom>
        </p:spPr>
        <p:txBody>
          <a:bodyPr wrap="square">
            <a:spAutoFit/>
          </a:bodyPr>
          <a:lstStyle/>
          <a:p>
            <a:pPr algn="ctr"/>
            <a:r>
              <a:rPr lang="fr-FR" sz="1400" dirty="0">
                <a:solidFill>
                  <a:srgbClr val="00B2A9"/>
                </a:solidFill>
                <a:sym typeface="Arial"/>
              </a:rPr>
              <a:t>Mise à jour de l'en-cours en temps réel</a:t>
            </a:r>
            <a:endParaRPr lang="fr-FR" sz="1400" kern="0" dirty="0">
              <a:solidFill>
                <a:srgbClr val="000000"/>
              </a:solidFill>
              <a:cs typeface="Arial"/>
              <a:sym typeface="Arial"/>
            </a:endParaRPr>
          </a:p>
        </p:txBody>
      </p:sp>
    </p:spTree>
    <p:extLst>
      <p:ext uri="{BB962C8B-B14F-4D97-AF65-F5344CB8AC3E}">
        <p14:creationId xmlns:p14="http://schemas.microsoft.com/office/powerpoint/2010/main" val="26561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1000"/>
                                        <p:tgtEl>
                                          <p:spTgt spid="45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55"/>
                                        </p:tgtEl>
                                        <p:attrNameLst>
                                          <p:attrName>style.visibility</p:attrName>
                                        </p:attrNameLst>
                                      </p:cBhvr>
                                      <p:to>
                                        <p:strVal val="visible"/>
                                      </p:to>
                                    </p:set>
                                    <p:animEffect transition="in" filter="fade">
                                      <p:cBhvr>
                                        <p:cTn id="11" dur="1000"/>
                                        <p:tgtEl>
                                          <p:spTgt spid="45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58"/>
                                        </p:tgtEl>
                                        <p:attrNameLst>
                                          <p:attrName>style.visibility</p:attrName>
                                        </p:attrNameLst>
                                      </p:cBhvr>
                                      <p:to>
                                        <p:strVal val="visible"/>
                                      </p:to>
                                    </p:set>
                                    <p:animEffect transition="in" filter="fade">
                                      <p:cBhvr>
                                        <p:cTn id="15" dur="1000"/>
                                        <p:tgtEl>
                                          <p:spTgt spid="45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57"/>
                                        </p:tgtEl>
                                        <p:attrNameLst>
                                          <p:attrName>style.visibility</p:attrName>
                                        </p:attrNameLst>
                                      </p:cBhvr>
                                      <p:to>
                                        <p:strVal val="visible"/>
                                      </p:to>
                                    </p:set>
                                    <p:animEffect transition="in" filter="fade">
                                      <p:cBhvr>
                                        <p:cTn id="19" dur="1000"/>
                                        <p:tgtEl>
                                          <p:spTgt spid="45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56"/>
                                        </p:tgtEl>
                                        <p:attrNameLst>
                                          <p:attrName>style.visibility</p:attrName>
                                        </p:attrNameLst>
                                      </p:cBhvr>
                                      <p:to>
                                        <p:strVal val="visible"/>
                                      </p:to>
                                    </p:set>
                                    <p:animEffect transition="in" filter="fade">
                                      <p:cBhvr>
                                        <p:cTn id="23" dur="1000"/>
                                        <p:tgtEl>
                                          <p:spTgt spid="456"/>
                                        </p:tgtEl>
                                      </p:cBhvr>
                                    </p:animEffect>
                                  </p:childTnLst>
                                </p:cTn>
                              </p:par>
                            </p:childTnLst>
                          </p:cTn>
                        </p:par>
                        <p:par>
                          <p:cTn id="24" fill="hold">
                            <p:stCondLst>
                              <p:cond delay="5000"/>
                            </p:stCondLst>
                            <p:childTnLst>
                              <p:par>
                                <p:cTn id="25" presetID="23" presetClass="entr" presetSubtype="16" fill="hold" nodeType="afterEffect">
                                  <p:stCondLst>
                                    <p:cond delay="0"/>
                                  </p:stCondLst>
                                  <p:childTnLst>
                                    <p:set>
                                      <p:cBhvr>
                                        <p:cTn id="26" dur="1" fill="hold">
                                          <p:stCondLst>
                                            <p:cond delay="0"/>
                                          </p:stCondLst>
                                        </p:cTn>
                                        <p:tgtEl>
                                          <p:spTgt spid="444"/>
                                        </p:tgtEl>
                                        <p:attrNameLst>
                                          <p:attrName>style.visibility</p:attrName>
                                        </p:attrNameLst>
                                      </p:cBhvr>
                                      <p:to>
                                        <p:strVal val="visible"/>
                                      </p:to>
                                    </p:set>
                                    <p:anim calcmode="lin" valueType="num">
                                      <p:cBhvr additive="base">
                                        <p:cTn id="27" dur="2500"/>
                                        <p:tgtEl>
                                          <p:spTgt spid="444"/>
                                        </p:tgtEl>
                                        <p:attrNameLst>
                                          <p:attrName>ppt_w</p:attrName>
                                        </p:attrNameLst>
                                      </p:cBhvr>
                                      <p:tavLst>
                                        <p:tav tm="0">
                                          <p:val>
                                            <p:strVal val="0"/>
                                          </p:val>
                                        </p:tav>
                                        <p:tav tm="100000">
                                          <p:val>
                                            <p:strVal val="#ppt_w"/>
                                          </p:val>
                                        </p:tav>
                                      </p:tavLst>
                                    </p:anim>
                                    <p:anim calcmode="lin" valueType="num">
                                      <p:cBhvr additive="base">
                                        <p:cTn id="28" dur="2500"/>
                                        <p:tgtEl>
                                          <p:spTgt spid="444"/>
                                        </p:tgtEl>
                                        <p:attrNameLst>
                                          <p:attrName>ppt_h</p:attrName>
                                        </p:attrNameLst>
                                      </p:cBhvr>
                                      <p:tavLst>
                                        <p:tav tm="0">
                                          <p:val>
                                            <p:strVal val="0"/>
                                          </p:val>
                                        </p:tav>
                                        <p:tav tm="100000">
                                          <p:val>
                                            <p:strVal val="#ppt_h"/>
                                          </p:val>
                                        </p:tav>
                                      </p:tavLst>
                                    </p:anim>
                                  </p:childTnLst>
                                </p:cTn>
                              </p:par>
                            </p:childTnLst>
                          </p:cTn>
                        </p:par>
                        <p:par>
                          <p:cTn id="29" fill="hold">
                            <p:stCondLst>
                              <p:cond delay="7500"/>
                            </p:stCondLst>
                            <p:childTnLst>
                              <p:par>
                                <p:cTn id="30" presetID="23" presetClass="entr" presetSubtype="16" fill="hold" nodeType="afterEffect">
                                  <p:stCondLst>
                                    <p:cond delay="0"/>
                                  </p:stCondLst>
                                  <p:childTnLst>
                                    <p:set>
                                      <p:cBhvr>
                                        <p:cTn id="31" dur="1" fill="hold">
                                          <p:stCondLst>
                                            <p:cond delay="0"/>
                                          </p:stCondLst>
                                        </p:cTn>
                                        <p:tgtEl>
                                          <p:spTgt spid="447"/>
                                        </p:tgtEl>
                                        <p:attrNameLst>
                                          <p:attrName>style.visibility</p:attrName>
                                        </p:attrNameLst>
                                      </p:cBhvr>
                                      <p:to>
                                        <p:strVal val="visible"/>
                                      </p:to>
                                    </p:set>
                                    <p:anim calcmode="lin" valueType="num">
                                      <p:cBhvr additive="base">
                                        <p:cTn id="32" dur="2500"/>
                                        <p:tgtEl>
                                          <p:spTgt spid="447"/>
                                        </p:tgtEl>
                                        <p:attrNameLst>
                                          <p:attrName>ppt_w</p:attrName>
                                        </p:attrNameLst>
                                      </p:cBhvr>
                                      <p:tavLst>
                                        <p:tav tm="0">
                                          <p:val>
                                            <p:strVal val="0"/>
                                          </p:val>
                                        </p:tav>
                                        <p:tav tm="100000">
                                          <p:val>
                                            <p:strVal val="#ppt_w"/>
                                          </p:val>
                                        </p:tav>
                                      </p:tavLst>
                                    </p:anim>
                                    <p:anim calcmode="lin" valueType="num">
                                      <p:cBhvr additive="base">
                                        <p:cTn id="33" dur="2500"/>
                                        <p:tgtEl>
                                          <p:spTgt spid="44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77" name="Shape 477"/>
          <p:cNvGrpSpPr/>
          <p:nvPr/>
        </p:nvGrpSpPr>
        <p:grpSpPr>
          <a:xfrm>
            <a:off x="7348754" y="1420957"/>
            <a:ext cx="6343359" cy="3641700"/>
            <a:chOff x="0" y="0"/>
            <a:chExt cx="6336600" cy="3641700"/>
          </a:xfrm>
        </p:grpSpPr>
        <p:pic>
          <p:nvPicPr>
            <p:cNvPr id="478" name="Shape 478"/>
            <p:cNvPicPr preferRelativeResize="0"/>
            <p:nvPr/>
          </p:nvPicPr>
          <p:blipFill rotWithShape="1">
            <a:blip r:embed="rId3">
              <a:alphaModFix/>
            </a:blip>
            <a:srcRect/>
            <a:stretch/>
          </p:blipFill>
          <p:spPr>
            <a:xfrm>
              <a:off x="762152" y="214735"/>
              <a:ext cx="4813500" cy="3008399"/>
            </a:xfrm>
            <a:prstGeom prst="rect">
              <a:avLst/>
            </a:prstGeom>
            <a:noFill/>
            <a:ln>
              <a:noFill/>
            </a:ln>
          </p:spPr>
        </p:pic>
        <p:pic>
          <p:nvPicPr>
            <p:cNvPr id="479" name="Shape 479"/>
            <p:cNvPicPr preferRelativeResize="0"/>
            <p:nvPr/>
          </p:nvPicPr>
          <p:blipFill rotWithShape="1">
            <a:blip r:embed="rId4">
              <a:alphaModFix/>
            </a:blip>
            <a:srcRect/>
            <a:stretch/>
          </p:blipFill>
          <p:spPr>
            <a:xfrm>
              <a:off x="0" y="0"/>
              <a:ext cx="6336600" cy="3641700"/>
            </a:xfrm>
            <a:prstGeom prst="rect">
              <a:avLst/>
            </a:prstGeom>
            <a:noFill/>
            <a:ln>
              <a:noFill/>
            </a:ln>
            <a:effectLst>
              <a:outerShdw blurRad="177800" rotWithShape="0">
                <a:srgbClr val="000000">
                  <a:alpha val="49800"/>
                </a:srgbClr>
              </a:outerShdw>
            </a:effectLst>
          </p:spPr>
        </p:pic>
      </p:grpSp>
      <p:sp>
        <p:nvSpPr>
          <p:cNvPr id="481" name="Shape 481"/>
          <p:cNvSpPr/>
          <p:nvPr/>
        </p:nvSpPr>
        <p:spPr>
          <a:xfrm>
            <a:off x="548129" y="923364"/>
            <a:ext cx="6229803" cy="837477"/>
          </a:xfrm>
          <a:prstGeom prst="rect">
            <a:avLst/>
          </a:prstGeom>
          <a:noFill/>
          <a:ln>
            <a:noFill/>
          </a:ln>
        </p:spPr>
        <p:txBody>
          <a:bodyPr lIns="0" tIns="0" rIns="0" bIns="0" anchor="t" anchorCtr="0">
            <a:noAutofit/>
          </a:bodyPr>
          <a:lstStyle/>
          <a:p>
            <a:pPr indent="-8466">
              <a:buClr>
                <a:srgbClr val="7C868D"/>
              </a:buClr>
              <a:buSzPct val="100000"/>
              <a:buFont typeface="Arial"/>
              <a:buChar char="​"/>
            </a:pPr>
            <a:r>
              <a:rPr lang="fr-FR" sz="2267" dirty="0">
                <a:solidFill>
                  <a:srgbClr val="7C868D"/>
                </a:solidFill>
                <a:sym typeface="Arial"/>
              </a:rPr>
              <a:t>Exploitez la puissance d'une solution CRM avec votre messagerie</a:t>
            </a:r>
          </a:p>
        </p:txBody>
      </p:sp>
      <p:grpSp>
        <p:nvGrpSpPr>
          <p:cNvPr id="482" name="Shape 482"/>
          <p:cNvGrpSpPr/>
          <p:nvPr/>
        </p:nvGrpSpPr>
        <p:grpSpPr>
          <a:xfrm>
            <a:off x="5290359" y="2592828"/>
            <a:ext cx="3567828" cy="2818499"/>
            <a:chOff x="0" y="0"/>
            <a:chExt cx="3564026" cy="2818500"/>
          </a:xfrm>
        </p:grpSpPr>
        <p:sp>
          <p:nvSpPr>
            <p:cNvPr id="483" name="Shape 483"/>
            <p:cNvSpPr/>
            <p:nvPr/>
          </p:nvSpPr>
          <p:spPr>
            <a:xfrm rot="5400000">
              <a:off x="2537075" y="2109531"/>
              <a:ext cx="961500" cy="441300"/>
            </a:xfrm>
            <a:prstGeom prst="rect">
              <a:avLst/>
            </a:prstGeom>
            <a:gradFill>
              <a:gsLst>
                <a:gs pos="0">
                  <a:srgbClr val="000000">
                    <a:alpha val="36862"/>
                  </a:srgbClr>
                </a:gs>
                <a:gs pos="49680">
                  <a:srgbClr val="000000">
                    <a:alpha val="18431"/>
                  </a:srgbClr>
                </a:gs>
                <a:gs pos="100000">
                  <a:srgbClr val="000000">
                    <a:alpha val="0"/>
                  </a:srgbClr>
                </a:gs>
              </a:gsLst>
              <a:path path="circle">
                <a:fillToRect l="100000" b="100000"/>
              </a:path>
              <a:tileRect t="-100000" r="-100000"/>
            </a:gradFill>
            <a:ln>
              <a:noFill/>
            </a:ln>
          </p:spPr>
          <p:txBody>
            <a:bodyPr lIns="35700" tIns="35700" rIns="35700" bIns="35700" anchor="ctr" anchorCtr="0">
              <a:noAutofit/>
            </a:bodyPr>
            <a:lstStyle/>
            <a:p>
              <a:pPr algn="ctr">
                <a:lnSpc>
                  <a:spcPct val="90000"/>
                </a:lnSpc>
                <a:buClr>
                  <a:srgbClr val="FFFFFF"/>
                </a:buClr>
                <a:buFont typeface="Arial"/>
                <a:buNone/>
              </a:pPr>
              <a:endParaRPr sz="1867" kern="0">
                <a:solidFill>
                  <a:srgbClr val="1C1C1C"/>
                </a:solidFill>
                <a:ea typeface="Arial"/>
                <a:cs typeface="Arial"/>
                <a:sym typeface="Arial"/>
              </a:endParaRPr>
            </a:p>
          </p:txBody>
        </p:sp>
        <p:cxnSp>
          <p:nvCxnSpPr>
            <p:cNvPr id="484" name="Shape 484"/>
            <p:cNvCxnSpPr/>
            <p:nvPr/>
          </p:nvCxnSpPr>
          <p:spPr>
            <a:xfrm>
              <a:off x="1037644" y="1592280"/>
              <a:ext cx="1305300" cy="0"/>
            </a:xfrm>
            <a:prstGeom prst="straightConnector1">
              <a:avLst/>
            </a:prstGeom>
            <a:noFill/>
            <a:ln w="50800" cap="flat" cmpd="sng">
              <a:solidFill>
                <a:srgbClr val="D0D9DE"/>
              </a:solidFill>
              <a:prstDash val="solid"/>
              <a:miter/>
              <a:headEnd type="none" w="med" len="med"/>
              <a:tailEnd type="none" w="med" len="med"/>
            </a:ln>
          </p:spPr>
        </p:cxnSp>
        <p:grpSp>
          <p:nvGrpSpPr>
            <p:cNvPr id="485" name="Shape 485"/>
            <p:cNvGrpSpPr/>
            <p:nvPr/>
          </p:nvGrpSpPr>
          <p:grpSpPr>
            <a:xfrm>
              <a:off x="2196026" y="0"/>
              <a:ext cx="1367999" cy="2814900"/>
              <a:chOff x="0" y="0"/>
              <a:chExt cx="1368000" cy="2814900"/>
            </a:xfrm>
          </p:grpSpPr>
          <p:pic>
            <p:nvPicPr>
              <p:cNvPr id="486" name="Shape 486"/>
              <p:cNvPicPr preferRelativeResize="0"/>
              <p:nvPr/>
            </p:nvPicPr>
            <p:blipFill rotWithShape="1">
              <a:blip r:embed="rId5">
                <a:alphaModFix/>
              </a:blip>
              <a:srcRect/>
              <a:stretch/>
            </p:blipFill>
            <p:spPr>
              <a:xfrm>
                <a:off x="29160" y="333585"/>
                <a:ext cx="1334700" cy="2150100"/>
              </a:xfrm>
              <a:prstGeom prst="rect">
                <a:avLst/>
              </a:prstGeom>
              <a:noFill/>
              <a:ln>
                <a:noFill/>
              </a:ln>
            </p:spPr>
          </p:pic>
          <p:pic>
            <p:nvPicPr>
              <p:cNvPr id="487" name="Shape 487"/>
              <p:cNvPicPr preferRelativeResize="0"/>
              <p:nvPr/>
            </p:nvPicPr>
            <p:blipFill rotWithShape="1">
              <a:blip r:embed="rId6">
                <a:alphaModFix/>
              </a:blip>
              <a:srcRect l="69" r="59"/>
              <a:stretch/>
            </p:blipFill>
            <p:spPr>
              <a:xfrm>
                <a:off x="0" y="0"/>
                <a:ext cx="1368000" cy="2814900"/>
              </a:xfrm>
              <a:prstGeom prst="rect">
                <a:avLst/>
              </a:prstGeom>
              <a:noFill/>
              <a:ln>
                <a:noFill/>
              </a:ln>
              <a:effectLst>
                <a:outerShdw blurRad="177800" rotWithShape="0">
                  <a:srgbClr val="000000">
                    <a:alpha val="49800"/>
                  </a:srgbClr>
                </a:outerShdw>
              </a:effectLst>
            </p:spPr>
          </p:pic>
        </p:grpSp>
        <p:grpSp>
          <p:nvGrpSpPr>
            <p:cNvPr id="488" name="Shape 488"/>
            <p:cNvGrpSpPr/>
            <p:nvPr/>
          </p:nvGrpSpPr>
          <p:grpSpPr>
            <a:xfrm>
              <a:off x="0" y="0"/>
              <a:ext cx="1369800" cy="2818500"/>
              <a:chOff x="0" y="0"/>
              <a:chExt cx="1369800" cy="2818500"/>
            </a:xfrm>
          </p:grpSpPr>
          <p:pic>
            <p:nvPicPr>
              <p:cNvPr id="489" name="Shape 489"/>
              <p:cNvPicPr preferRelativeResize="0"/>
              <p:nvPr/>
            </p:nvPicPr>
            <p:blipFill rotWithShape="1">
              <a:blip r:embed="rId6">
                <a:alphaModFix/>
              </a:blip>
              <a:srcRect l="69" r="59"/>
              <a:stretch/>
            </p:blipFill>
            <p:spPr>
              <a:xfrm>
                <a:off x="0" y="0"/>
                <a:ext cx="1369800" cy="2818500"/>
              </a:xfrm>
              <a:prstGeom prst="rect">
                <a:avLst/>
              </a:prstGeom>
              <a:noFill/>
              <a:ln>
                <a:noFill/>
              </a:ln>
              <a:effectLst>
                <a:outerShdw blurRad="177800" rotWithShape="0">
                  <a:srgbClr val="000000">
                    <a:alpha val="49800"/>
                  </a:srgbClr>
                </a:outerShdw>
              </a:effectLst>
            </p:spPr>
          </p:pic>
          <p:pic>
            <p:nvPicPr>
              <p:cNvPr id="490" name="Shape 490"/>
              <p:cNvPicPr preferRelativeResize="0"/>
              <p:nvPr/>
            </p:nvPicPr>
            <p:blipFill rotWithShape="1">
              <a:blip r:embed="rId7">
                <a:alphaModFix/>
              </a:blip>
              <a:srcRect/>
              <a:stretch/>
            </p:blipFill>
            <p:spPr>
              <a:xfrm>
                <a:off x="67590" y="331499"/>
                <a:ext cx="1227000" cy="2155500"/>
              </a:xfrm>
              <a:prstGeom prst="rect">
                <a:avLst/>
              </a:prstGeom>
              <a:noFill/>
              <a:ln>
                <a:noFill/>
              </a:ln>
            </p:spPr>
          </p:pic>
        </p:grpSp>
        <p:sp>
          <p:nvSpPr>
            <p:cNvPr id="491" name="Shape 491"/>
            <p:cNvSpPr/>
            <p:nvPr/>
          </p:nvSpPr>
          <p:spPr>
            <a:xfrm>
              <a:off x="1423459" y="1624608"/>
              <a:ext cx="746100" cy="811199"/>
            </a:xfrm>
            <a:prstGeom prst="rect">
              <a:avLst/>
            </a:prstGeom>
            <a:noFill/>
            <a:ln>
              <a:noFill/>
            </a:ln>
          </p:spPr>
          <p:txBody>
            <a:bodyPr lIns="35700" tIns="35700" rIns="35700" bIns="35700" anchor="ctr" anchorCtr="0">
              <a:noAutofit/>
            </a:bodyPr>
            <a:lstStyle/>
            <a:p>
              <a:pPr algn="ctr">
                <a:lnSpc>
                  <a:spcPct val="90000"/>
                </a:lnSpc>
                <a:buClr>
                  <a:srgbClr val="56CBCA"/>
                </a:buClr>
                <a:buSzPct val="25000"/>
                <a:buFont typeface="Arial"/>
                <a:buNone/>
              </a:pPr>
              <a:r>
                <a:rPr lang="fr-FR" sz="667">
                  <a:solidFill>
                    <a:srgbClr val="56CBCA"/>
                  </a:solidFill>
                  <a:sym typeface="Arial"/>
                </a:rPr>
                <a:t>Se connecte à </a:t>
              </a:r>
            </a:p>
            <a:p>
              <a:pPr algn="ctr">
                <a:lnSpc>
                  <a:spcPct val="90000"/>
                </a:lnSpc>
                <a:buClr>
                  <a:srgbClr val="56CBCA"/>
                </a:buClr>
                <a:buSzPct val="25000"/>
                <a:buFont typeface="Arial"/>
                <a:buNone/>
              </a:pPr>
              <a:r>
                <a:rPr lang="fr-FR" sz="667">
                  <a:solidFill>
                    <a:srgbClr val="56CBCA"/>
                  </a:solidFill>
                  <a:sym typeface="Arial"/>
                </a:rPr>
                <a:t>Salesforce1</a:t>
              </a:r>
            </a:p>
          </p:txBody>
        </p:sp>
        <p:pic>
          <p:nvPicPr>
            <p:cNvPr id="492" name="Shape 492"/>
            <p:cNvPicPr preferRelativeResize="0"/>
            <p:nvPr/>
          </p:nvPicPr>
          <p:blipFill rotWithShape="1">
            <a:blip r:embed="rId8">
              <a:alphaModFix/>
            </a:blip>
            <a:srcRect/>
            <a:stretch/>
          </p:blipFill>
          <p:spPr>
            <a:xfrm>
              <a:off x="1485988" y="1215000"/>
              <a:ext cx="617399" cy="617399"/>
            </a:xfrm>
            <a:prstGeom prst="rect">
              <a:avLst/>
            </a:prstGeom>
            <a:noFill/>
            <a:ln>
              <a:noFill/>
            </a:ln>
            <a:effectLst>
              <a:outerShdw blurRad="355600" rotWithShape="0">
                <a:srgbClr val="000000">
                  <a:alpha val="74900"/>
                </a:srgbClr>
              </a:outerShdw>
              <a:reflection stA="50000" endPos="40000" fadeDir="5400012" sy="-100000" algn="bl" rotWithShape="0"/>
            </a:effectLst>
          </p:spPr>
        </p:pic>
      </p:grpSp>
      <p:grpSp>
        <p:nvGrpSpPr>
          <p:cNvPr id="493" name="Shape 493"/>
          <p:cNvGrpSpPr/>
          <p:nvPr/>
        </p:nvGrpSpPr>
        <p:grpSpPr>
          <a:xfrm>
            <a:off x="668927" y="3075152"/>
            <a:ext cx="3859672" cy="1041300"/>
            <a:chOff x="0" y="0"/>
            <a:chExt cx="3855559" cy="1041300"/>
          </a:xfrm>
        </p:grpSpPr>
        <p:sp>
          <p:nvSpPr>
            <p:cNvPr id="494" name="Shape 494"/>
            <p:cNvSpPr/>
            <p:nvPr/>
          </p:nvSpPr>
          <p:spPr>
            <a:xfrm>
              <a:off x="670372" y="0"/>
              <a:ext cx="3185187" cy="1041300"/>
            </a:xfrm>
            <a:prstGeom prst="rect">
              <a:avLst/>
            </a:prstGeom>
            <a:noFill/>
            <a:ln>
              <a:noFill/>
            </a:ln>
          </p:spPr>
          <p:txBody>
            <a:bodyPr lIns="0" tIns="0" rIns="0" bIns="0" anchor="t" anchorCtr="0">
              <a:noAutofit/>
            </a:bodyPr>
            <a:lstStyle/>
            <a:p>
              <a:pPr>
                <a:buClr>
                  <a:srgbClr val="5C656A"/>
                </a:buClr>
                <a:buSzPct val="25000"/>
                <a:buFont typeface="Arial"/>
                <a:buNone/>
              </a:pPr>
              <a:r>
                <a:rPr lang="fr-FR" sz="2000" b="1" dirty="0">
                  <a:solidFill>
                    <a:srgbClr val="5C656A"/>
                  </a:solidFill>
                  <a:sym typeface="Arial"/>
                </a:rPr>
                <a:t>Utilise l'intelligence</a:t>
              </a:r>
            </a:p>
            <a:p>
              <a:pPr>
                <a:spcBef>
                  <a:spcPts val="267"/>
                </a:spcBef>
                <a:buClr>
                  <a:srgbClr val="7C868D"/>
                </a:buClr>
                <a:buSzPct val="25000"/>
              </a:pPr>
              <a:r>
                <a:rPr lang="fr-FR" dirty="0">
                  <a:solidFill>
                    <a:srgbClr val="7C868D"/>
                  </a:solidFill>
                  <a:sym typeface="Arial"/>
                </a:rPr>
                <a:t>Gardez le contrôle sur vos affaires grâce à des notifications proactives</a:t>
              </a:r>
            </a:p>
          </p:txBody>
        </p:sp>
        <p:pic>
          <p:nvPicPr>
            <p:cNvPr id="495" name="Shape 495"/>
            <p:cNvPicPr preferRelativeResize="0"/>
            <p:nvPr/>
          </p:nvPicPr>
          <p:blipFill rotWithShape="1">
            <a:blip r:embed="rId9">
              <a:alphaModFix/>
            </a:blip>
            <a:srcRect/>
            <a:stretch/>
          </p:blipFill>
          <p:spPr>
            <a:xfrm>
              <a:off x="0" y="0"/>
              <a:ext cx="342900" cy="381000"/>
            </a:xfrm>
            <a:prstGeom prst="rect">
              <a:avLst/>
            </a:prstGeom>
            <a:noFill/>
            <a:ln>
              <a:noFill/>
            </a:ln>
          </p:spPr>
        </p:pic>
      </p:grpSp>
      <p:grpSp>
        <p:nvGrpSpPr>
          <p:cNvPr id="496" name="Shape 496"/>
          <p:cNvGrpSpPr/>
          <p:nvPr/>
        </p:nvGrpSpPr>
        <p:grpSpPr>
          <a:xfrm>
            <a:off x="653160" y="4408929"/>
            <a:ext cx="4004640" cy="1041300"/>
            <a:chOff x="0" y="0"/>
            <a:chExt cx="4000372" cy="1041300"/>
          </a:xfrm>
        </p:grpSpPr>
        <p:sp>
          <p:nvSpPr>
            <p:cNvPr id="497" name="Shape 497"/>
            <p:cNvSpPr/>
            <p:nvPr/>
          </p:nvSpPr>
          <p:spPr>
            <a:xfrm>
              <a:off x="670372" y="0"/>
              <a:ext cx="3330000" cy="1041300"/>
            </a:xfrm>
            <a:prstGeom prst="rect">
              <a:avLst/>
            </a:prstGeom>
            <a:noFill/>
            <a:ln>
              <a:noFill/>
            </a:ln>
          </p:spPr>
          <p:txBody>
            <a:bodyPr lIns="0" tIns="0" rIns="0" bIns="0" anchor="t" anchorCtr="0">
              <a:noAutofit/>
            </a:bodyPr>
            <a:lstStyle/>
            <a:p>
              <a:pPr>
                <a:buClr>
                  <a:srgbClr val="5C656A"/>
                </a:buClr>
                <a:buSzPct val="25000"/>
                <a:buFont typeface="Arial"/>
                <a:buNone/>
              </a:pPr>
              <a:r>
                <a:rPr lang="fr-FR" sz="2000" b="1" dirty="0">
                  <a:solidFill>
                    <a:srgbClr val="5C656A"/>
                  </a:solidFill>
                  <a:sym typeface="Arial"/>
                </a:rPr>
                <a:t>Adopté par les commerciaux</a:t>
              </a:r>
            </a:p>
            <a:p>
              <a:pPr>
                <a:spcBef>
                  <a:spcPts val="267"/>
                </a:spcBef>
                <a:buClr>
                  <a:srgbClr val="7C868D"/>
                </a:buClr>
                <a:buSzPct val="25000"/>
              </a:pPr>
              <a:r>
                <a:rPr lang="fr-FR" dirty="0">
                  <a:solidFill>
                    <a:srgbClr val="7C868D"/>
                  </a:solidFill>
                  <a:sym typeface="Arial"/>
                </a:rPr>
                <a:t>Permet de conclure davantage d'affaires en moins de clics</a:t>
              </a:r>
            </a:p>
          </p:txBody>
        </p:sp>
        <p:pic>
          <p:nvPicPr>
            <p:cNvPr id="498" name="Shape 498"/>
            <p:cNvPicPr preferRelativeResize="0"/>
            <p:nvPr/>
          </p:nvPicPr>
          <p:blipFill rotWithShape="1">
            <a:blip r:embed="rId10">
              <a:alphaModFix/>
            </a:blip>
            <a:srcRect/>
            <a:stretch/>
          </p:blipFill>
          <p:spPr>
            <a:xfrm>
              <a:off x="0" y="0"/>
              <a:ext cx="342900" cy="465900"/>
            </a:xfrm>
            <a:prstGeom prst="rect">
              <a:avLst/>
            </a:prstGeom>
            <a:noFill/>
            <a:ln>
              <a:noFill/>
            </a:ln>
          </p:spPr>
        </p:pic>
      </p:grpSp>
      <p:grpSp>
        <p:nvGrpSpPr>
          <p:cNvPr id="499" name="Shape 499"/>
          <p:cNvGrpSpPr/>
          <p:nvPr/>
        </p:nvGrpSpPr>
        <p:grpSpPr>
          <a:xfrm>
            <a:off x="645427" y="1712905"/>
            <a:ext cx="3949725" cy="1066800"/>
            <a:chOff x="0" y="0"/>
            <a:chExt cx="3945516" cy="1066800"/>
          </a:xfrm>
        </p:grpSpPr>
        <p:sp>
          <p:nvSpPr>
            <p:cNvPr id="500" name="Shape 500"/>
            <p:cNvSpPr/>
            <p:nvPr/>
          </p:nvSpPr>
          <p:spPr>
            <a:xfrm>
              <a:off x="678097" y="0"/>
              <a:ext cx="3267419" cy="1066800"/>
            </a:xfrm>
            <a:prstGeom prst="rect">
              <a:avLst/>
            </a:prstGeom>
            <a:noFill/>
            <a:ln>
              <a:noFill/>
            </a:ln>
          </p:spPr>
          <p:txBody>
            <a:bodyPr lIns="0" tIns="0" rIns="0" bIns="0" anchor="t" anchorCtr="0">
              <a:noAutofit/>
            </a:bodyPr>
            <a:lstStyle/>
            <a:p>
              <a:pPr>
                <a:buClr>
                  <a:srgbClr val="5C656A"/>
                </a:buClr>
                <a:buSzPct val="25000"/>
                <a:buFont typeface="Arial"/>
                <a:buNone/>
              </a:pPr>
              <a:r>
                <a:rPr lang="fr-FR" sz="2000" b="1" dirty="0">
                  <a:solidFill>
                    <a:srgbClr val="5C656A"/>
                  </a:solidFill>
                  <a:sym typeface="Arial"/>
                </a:rPr>
                <a:t>Créé par </a:t>
              </a:r>
              <a:r>
                <a:rPr lang="fr-FR" sz="2000" b="1" dirty="0" err="1">
                  <a:solidFill>
                    <a:srgbClr val="5C656A"/>
                  </a:solidFill>
                  <a:sym typeface="Arial"/>
                </a:rPr>
                <a:t>Salesforce</a:t>
              </a:r>
              <a:endParaRPr lang="fr-FR" sz="2000" b="1" dirty="0">
                <a:solidFill>
                  <a:srgbClr val="5C656A"/>
                </a:solidFill>
                <a:sym typeface="Arial"/>
              </a:endParaRPr>
            </a:p>
            <a:p>
              <a:pPr>
                <a:spcBef>
                  <a:spcPts val="267"/>
                </a:spcBef>
                <a:buClr>
                  <a:srgbClr val="7C868D"/>
                </a:buClr>
                <a:buSzPct val="25000"/>
              </a:pPr>
              <a:r>
                <a:rPr lang="fr-FR" dirty="0">
                  <a:solidFill>
                    <a:srgbClr val="7C868D"/>
                  </a:solidFill>
                  <a:sym typeface="Arial"/>
                </a:rPr>
                <a:t>Connectez la solution CRM et vos e-mails de manière sécurisée et transparente</a:t>
              </a:r>
            </a:p>
          </p:txBody>
        </p:sp>
        <p:pic>
          <p:nvPicPr>
            <p:cNvPr id="501" name="Shape 501"/>
            <p:cNvPicPr preferRelativeResize="0"/>
            <p:nvPr/>
          </p:nvPicPr>
          <p:blipFill rotWithShape="1">
            <a:blip r:embed="rId11">
              <a:alphaModFix/>
            </a:blip>
            <a:srcRect/>
            <a:stretch/>
          </p:blipFill>
          <p:spPr>
            <a:xfrm>
              <a:off x="0" y="0"/>
              <a:ext cx="412500" cy="411900"/>
            </a:xfrm>
            <a:prstGeom prst="rect">
              <a:avLst/>
            </a:prstGeom>
            <a:noFill/>
            <a:ln>
              <a:noFill/>
            </a:ln>
          </p:spPr>
        </p:pic>
      </p:grpSp>
      <p:sp>
        <p:nvSpPr>
          <p:cNvPr id="502" name="Shape 502"/>
          <p:cNvSpPr/>
          <p:nvPr/>
        </p:nvSpPr>
        <p:spPr>
          <a:xfrm>
            <a:off x="9358541" y="5271622"/>
            <a:ext cx="2292176" cy="203084"/>
          </a:xfrm>
          <a:prstGeom prst="rect">
            <a:avLst/>
          </a:prstGeom>
          <a:noFill/>
          <a:ln>
            <a:noFill/>
          </a:ln>
        </p:spPr>
        <p:txBody>
          <a:bodyPr lIns="0" tIns="0" rIns="0" bIns="0" anchor="t" anchorCtr="0">
            <a:noAutofit/>
          </a:bodyPr>
          <a:lstStyle/>
          <a:p>
            <a:pPr algn="ctr">
              <a:buClr>
                <a:srgbClr val="5C656A"/>
              </a:buClr>
              <a:buSzPct val="25000"/>
              <a:buFont typeface="Arial"/>
              <a:buNone/>
            </a:pPr>
            <a:r>
              <a:rPr lang="fr-FR" sz="1067" dirty="0">
                <a:solidFill>
                  <a:srgbClr val="5C656A"/>
                </a:solidFill>
                <a:sym typeface="Arial"/>
              </a:rPr>
              <a:t>Disponible dès aujourd'hui</a:t>
            </a:r>
          </a:p>
        </p:txBody>
      </p:sp>
      <p:pic>
        <p:nvPicPr>
          <p:cNvPr id="503" name="Shape 503"/>
          <p:cNvPicPr preferRelativeResize="0"/>
          <p:nvPr/>
        </p:nvPicPr>
        <p:blipFill rotWithShape="1">
          <a:blip r:embed="rId12">
            <a:alphaModFix/>
          </a:blip>
          <a:srcRect/>
          <a:stretch/>
        </p:blipFill>
        <p:spPr>
          <a:xfrm>
            <a:off x="10097539" y="5488452"/>
            <a:ext cx="332800" cy="390400"/>
          </a:xfrm>
          <a:prstGeom prst="rect">
            <a:avLst/>
          </a:prstGeom>
          <a:noFill/>
          <a:ln>
            <a:noFill/>
          </a:ln>
        </p:spPr>
      </p:pic>
      <p:pic>
        <p:nvPicPr>
          <p:cNvPr id="504" name="Shape 504"/>
          <p:cNvPicPr preferRelativeResize="0"/>
          <p:nvPr/>
        </p:nvPicPr>
        <p:blipFill rotWithShape="1">
          <a:blip r:embed="rId13">
            <a:alphaModFix/>
          </a:blip>
          <a:srcRect/>
          <a:stretch/>
        </p:blipFill>
        <p:spPr>
          <a:xfrm>
            <a:off x="9615273" y="5476007"/>
            <a:ext cx="301200" cy="369200"/>
          </a:xfrm>
          <a:prstGeom prst="rect">
            <a:avLst/>
          </a:prstGeom>
          <a:noFill/>
          <a:ln>
            <a:noFill/>
          </a:ln>
        </p:spPr>
      </p:pic>
      <p:pic>
        <p:nvPicPr>
          <p:cNvPr id="505" name="Shape 505"/>
          <p:cNvPicPr preferRelativeResize="0"/>
          <p:nvPr/>
        </p:nvPicPr>
        <p:blipFill rotWithShape="1">
          <a:blip r:embed="rId14">
            <a:alphaModFix/>
          </a:blip>
          <a:srcRect/>
          <a:stretch/>
        </p:blipFill>
        <p:spPr>
          <a:xfrm>
            <a:off x="10591797" y="5518572"/>
            <a:ext cx="329200" cy="330400"/>
          </a:xfrm>
          <a:prstGeom prst="rect">
            <a:avLst/>
          </a:prstGeom>
          <a:noFill/>
          <a:ln>
            <a:noFill/>
          </a:ln>
        </p:spPr>
      </p:pic>
      <p:pic>
        <p:nvPicPr>
          <p:cNvPr id="506" name="Shape 506"/>
          <p:cNvPicPr preferRelativeResize="0"/>
          <p:nvPr/>
        </p:nvPicPr>
        <p:blipFill rotWithShape="1">
          <a:blip r:embed="rId15">
            <a:alphaModFix/>
          </a:blip>
          <a:srcRect/>
          <a:stretch/>
        </p:blipFill>
        <p:spPr>
          <a:xfrm>
            <a:off x="11082496" y="5488707"/>
            <a:ext cx="350400" cy="369200"/>
          </a:xfrm>
          <a:prstGeom prst="rect">
            <a:avLst/>
          </a:prstGeom>
          <a:noFill/>
          <a:ln>
            <a:noFill/>
          </a:ln>
        </p:spPr>
      </p:pic>
      <p:sp>
        <p:nvSpPr>
          <p:cNvPr id="507" name="Shape 507"/>
          <p:cNvSpPr/>
          <p:nvPr/>
        </p:nvSpPr>
        <p:spPr>
          <a:xfrm>
            <a:off x="7318783" y="285097"/>
            <a:ext cx="3002800" cy="964400"/>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508" name="Shape 508"/>
          <p:cNvSpPr/>
          <p:nvPr/>
        </p:nvSpPr>
        <p:spPr>
          <a:xfrm>
            <a:off x="8600853" y="520485"/>
            <a:ext cx="1570136" cy="625475"/>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fr-FR" sz="1600" dirty="0">
                <a:solidFill>
                  <a:srgbClr val="7C868D"/>
                </a:solidFill>
                <a:sym typeface="Arial"/>
              </a:rPr>
              <a:t>d'augmentation des affaires conclues chaque mois</a:t>
            </a:r>
          </a:p>
        </p:txBody>
      </p:sp>
      <p:sp>
        <p:nvSpPr>
          <p:cNvPr id="509" name="Shape 509"/>
          <p:cNvSpPr/>
          <p:nvPr/>
        </p:nvSpPr>
        <p:spPr>
          <a:xfrm>
            <a:off x="7318784" y="405308"/>
            <a:ext cx="1300166" cy="724000"/>
          </a:xfrm>
          <a:prstGeom prst="rect">
            <a:avLst/>
          </a:prstGeom>
          <a:noFill/>
          <a:ln>
            <a:noFill/>
          </a:ln>
        </p:spPr>
        <p:txBody>
          <a:bodyPr lIns="0" tIns="0" rIns="0" bIns="0" anchor="ctr" anchorCtr="0">
            <a:noAutofit/>
          </a:bodyPr>
          <a:lstStyle/>
          <a:p>
            <a:pPr>
              <a:buClr>
                <a:srgbClr val="5C656A"/>
              </a:buClr>
              <a:buSzPct val="25000"/>
              <a:buFont typeface="Arial"/>
              <a:buNone/>
            </a:pPr>
            <a:r>
              <a:rPr lang="fr-FR" sz="2533" baseline="30000" dirty="0">
                <a:solidFill>
                  <a:srgbClr val="5C656A"/>
                </a:solidFill>
                <a:sym typeface="Arial"/>
              </a:rPr>
              <a:t>+</a:t>
            </a:r>
            <a:r>
              <a:rPr lang="fr-FR" sz="4400" dirty="0">
                <a:solidFill>
                  <a:srgbClr val="418FDE"/>
                </a:solidFill>
                <a:sym typeface="Arial"/>
              </a:rPr>
              <a:t>15</a:t>
            </a:r>
            <a:r>
              <a:rPr lang="fr-FR" sz="3067" baseline="30000" dirty="0">
                <a:solidFill>
                  <a:srgbClr val="418FDE"/>
                </a:solidFill>
                <a:sym typeface="Arial"/>
              </a:rPr>
              <a:t> %</a:t>
            </a:r>
          </a:p>
        </p:txBody>
      </p:sp>
      <p:sp>
        <p:nvSpPr>
          <p:cNvPr id="510" name="Shape 510"/>
          <p:cNvSpPr/>
          <p:nvPr/>
        </p:nvSpPr>
        <p:spPr>
          <a:xfrm>
            <a:off x="3355267" y="5719067"/>
            <a:ext cx="3002800" cy="964400"/>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511" name="Shape 511"/>
          <p:cNvSpPr/>
          <p:nvPr/>
        </p:nvSpPr>
        <p:spPr>
          <a:xfrm>
            <a:off x="3392468" y="5875211"/>
            <a:ext cx="1265332" cy="724000"/>
          </a:xfrm>
          <a:prstGeom prst="rect">
            <a:avLst/>
          </a:prstGeom>
          <a:noFill/>
          <a:ln>
            <a:noFill/>
          </a:ln>
        </p:spPr>
        <p:txBody>
          <a:bodyPr lIns="0" tIns="0" rIns="0" bIns="0" anchor="ctr" anchorCtr="0">
            <a:noAutofit/>
          </a:bodyPr>
          <a:lstStyle/>
          <a:p>
            <a:pPr>
              <a:buClr>
                <a:srgbClr val="5C656A"/>
              </a:buClr>
              <a:buSzPct val="25000"/>
              <a:buFont typeface="Arial"/>
              <a:buNone/>
            </a:pPr>
            <a:r>
              <a:rPr lang="fr-FR" sz="2533" baseline="30000" dirty="0">
                <a:solidFill>
                  <a:srgbClr val="5C656A"/>
                </a:solidFill>
                <a:sym typeface="Arial"/>
              </a:rPr>
              <a:t>+</a:t>
            </a:r>
            <a:r>
              <a:rPr lang="fr-FR" sz="4400" dirty="0">
                <a:solidFill>
                  <a:srgbClr val="418FDE"/>
                </a:solidFill>
                <a:sym typeface="Arial"/>
              </a:rPr>
              <a:t>25</a:t>
            </a:r>
            <a:r>
              <a:rPr lang="fr-FR" sz="3067" baseline="30000" dirty="0">
                <a:solidFill>
                  <a:srgbClr val="418FDE"/>
                </a:solidFill>
                <a:sym typeface="Arial"/>
              </a:rPr>
              <a:t> %</a:t>
            </a:r>
          </a:p>
        </p:txBody>
      </p:sp>
      <p:sp>
        <p:nvSpPr>
          <p:cNvPr id="512" name="Shape 512"/>
          <p:cNvSpPr/>
          <p:nvPr/>
        </p:nvSpPr>
        <p:spPr>
          <a:xfrm>
            <a:off x="4595151" y="5997439"/>
            <a:ext cx="1733959"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fr-FR" sz="1600" dirty="0">
                <a:solidFill>
                  <a:srgbClr val="7C868D"/>
                </a:solidFill>
                <a:sym typeface="Arial"/>
              </a:rPr>
              <a:t>de productivité des commerciaux</a:t>
            </a:r>
          </a:p>
        </p:txBody>
      </p:sp>
      <p:sp>
        <p:nvSpPr>
          <p:cNvPr id="513" name="Shape 513"/>
          <p:cNvSpPr/>
          <p:nvPr/>
        </p:nvSpPr>
        <p:spPr>
          <a:xfrm>
            <a:off x="6518333" y="5719067"/>
            <a:ext cx="3002800" cy="964400"/>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514" name="Shape 514"/>
          <p:cNvSpPr/>
          <p:nvPr/>
        </p:nvSpPr>
        <p:spPr>
          <a:xfrm>
            <a:off x="6599134" y="5875211"/>
            <a:ext cx="1323037" cy="724000"/>
          </a:xfrm>
          <a:prstGeom prst="rect">
            <a:avLst/>
          </a:prstGeom>
          <a:noFill/>
          <a:ln>
            <a:noFill/>
          </a:ln>
        </p:spPr>
        <p:txBody>
          <a:bodyPr lIns="0" tIns="0" rIns="0" bIns="0" anchor="ctr" anchorCtr="0">
            <a:noAutofit/>
          </a:bodyPr>
          <a:lstStyle/>
          <a:p>
            <a:pPr>
              <a:buClr>
                <a:srgbClr val="5C656A"/>
              </a:buClr>
              <a:buSzPct val="25000"/>
              <a:buFont typeface="Arial"/>
              <a:buNone/>
            </a:pPr>
            <a:r>
              <a:rPr lang="fr-FR" sz="2533" baseline="30000" dirty="0">
                <a:solidFill>
                  <a:srgbClr val="5C656A"/>
                </a:solidFill>
                <a:sym typeface="Arial"/>
              </a:rPr>
              <a:t>+</a:t>
            </a:r>
            <a:r>
              <a:rPr lang="fr-FR" sz="4400" dirty="0">
                <a:solidFill>
                  <a:srgbClr val="418FDE"/>
                </a:solidFill>
                <a:sym typeface="Arial"/>
              </a:rPr>
              <a:t>38</a:t>
            </a:r>
            <a:r>
              <a:rPr lang="fr-FR" sz="3067" baseline="30000" dirty="0">
                <a:solidFill>
                  <a:srgbClr val="418FDE"/>
                </a:solidFill>
                <a:sym typeface="Arial"/>
              </a:rPr>
              <a:t> %</a:t>
            </a:r>
          </a:p>
        </p:txBody>
      </p:sp>
      <p:sp>
        <p:nvSpPr>
          <p:cNvPr id="515" name="Shape 515"/>
          <p:cNvSpPr/>
          <p:nvPr/>
        </p:nvSpPr>
        <p:spPr>
          <a:xfrm>
            <a:off x="7876579" y="5990389"/>
            <a:ext cx="1700577"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fr-FR" sz="1600" dirty="0">
                <a:solidFill>
                  <a:srgbClr val="7C868D"/>
                </a:solidFill>
                <a:sym typeface="Arial"/>
              </a:rPr>
              <a:t>d'adoption de la solution CRM</a:t>
            </a:r>
          </a:p>
        </p:txBody>
      </p:sp>
      <p:sp>
        <p:nvSpPr>
          <p:cNvPr id="516" name="Shape 516"/>
          <p:cNvSpPr/>
          <p:nvPr/>
        </p:nvSpPr>
        <p:spPr>
          <a:xfrm>
            <a:off x="192200" y="5719067"/>
            <a:ext cx="3002800" cy="964400"/>
          </a:xfrm>
          <a:custGeom>
            <a:avLst/>
            <a:gdLst/>
            <a:ahLst/>
            <a:cxnLst/>
            <a:rect l="0" t="0" r="0" b="0"/>
            <a:pathLst>
              <a:path w="120000" h="120000" extrusionOk="0">
                <a:moveTo>
                  <a:pt x="7316" y="0"/>
                </a:moveTo>
                <a:lnTo>
                  <a:pt x="4533" y="9872"/>
                </a:lnTo>
                <a:lnTo>
                  <a:pt x="1166" y="9872"/>
                </a:lnTo>
                <a:cubicBezTo>
                  <a:pt x="994" y="9872"/>
                  <a:pt x="872" y="9878"/>
                  <a:pt x="761" y="9906"/>
                </a:cubicBezTo>
                <a:cubicBezTo>
                  <a:pt x="655" y="9933"/>
                  <a:pt x="572" y="9983"/>
                  <a:pt x="483" y="10072"/>
                </a:cubicBezTo>
                <a:cubicBezTo>
                  <a:pt x="383" y="10183"/>
                  <a:pt x="294" y="10361"/>
                  <a:pt x="222" y="10594"/>
                </a:cubicBezTo>
                <a:cubicBezTo>
                  <a:pt x="144" y="10828"/>
                  <a:pt x="88" y="11106"/>
                  <a:pt x="55" y="11417"/>
                </a:cubicBezTo>
                <a:cubicBezTo>
                  <a:pt x="27" y="11711"/>
                  <a:pt x="11" y="11989"/>
                  <a:pt x="5" y="12333"/>
                </a:cubicBezTo>
                <a:cubicBezTo>
                  <a:pt x="0" y="12678"/>
                  <a:pt x="0" y="13083"/>
                  <a:pt x="0" y="13622"/>
                </a:cubicBezTo>
                <a:lnTo>
                  <a:pt x="0" y="116255"/>
                </a:lnTo>
                <a:cubicBezTo>
                  <a:pt x="0" y="116799"/>
                  <a:pt x="0" y="117205"/>
                  <a:pt x="5" y="117549"/>
                </a:cubicBezTo>
                <a:cubicBezTo>
                  <a:pt x="11" y="117888"/>
                  <a:pt x="27" y="118166"/>
                  <a:pt x="55" y="118455"/>
                </a:cubicBezTo>
                <a:cubicBezTo>
                  <a:pt x="88" y="118772"/>
                  <a:pt x="144" y="119055"/>
                  <a:pt x="222" y="119294"/>
                </a:cubicBezTo>
                <a:cubicBezTo>
                  <a:pt x="294" y="119533"/>
                  <a:pt x="383" y="119716"/>
                  <a:pt x="483" y="119833"/>
                </a:cubicBezTo>
                <a:cubicBezTo>
                  <a:pt x="572" y="119922"/>
                  <a:pt x="661" y="119966"/>
                  <a:pt x="766" y="119983"/>
                </a:cubicBezTo>
                <a:cubicBezTo>
                  <a:pt x="872" y="120005"/>
                  <a:pt x="1000" y="120000"/>
                  <a:pt x="1166" y="120000"/>
                </a:cubicBezTo>
                <a:lnTo>
                  <a:pt x="118833" y="120000"/>
                </a:lnTo>
                <a:cubicBezTo>
                  <a:pt x="119005" y="120000"/>
                  <a:pt x="119127" y="120005"/>
                  <a:pt x="119238" y="119983"/>
                </a:cubicBezTo>
                <a:cubicBezTo>
                  <a:pt x="119344" y="119966"/>
                  <a:pt x="119427" y="119922"/>
                  <a:pt x="119516" y="119833"/>
                </a:cubicBezTo>
                <a:cubicBezTo>
                  <a:pt x="119616" y="119716"/>
                  <a:pt x="119705" y="119533"/>
                  <a:pt x="119777" y="119294"/>
                </a:cubicBezTo>
                <a:cubicBezTo>
                  <a:pt x="119855" y="119055"/>
                  <a:pt x="119911" y="118772"/>
                  <a:pt x="119944" y="118455"/>
                </a:cubicBezTo>
                <a:cubicBezTo>
                  <a:pt x="119972" y="118166"/>
                  <a:pt x="119988" y="117883"/>
                  <a:pt x="119994" y="117538"/>
                </a:cubicBezTo>
                <a:cubicBezTo>
                  <a:pt x="120000" y="117194"/>
                  <a:pt x="120000" y="116788"/>
                  <a:pt x="120000" y="116255"/>
                </a:cubicBezTo>
                <a:lnTo>
                  <a:pt x="120000" y="13650"/>
                </a:lnTo>
                <a:cubicBezTo>
                  <a:pt x="120000" y="13106"/>
                  <a:pt x="120000" y="12695"/>
                  <a:pt x="119994" y="12345"/>
                </a:cubicBezTo>
                <a:cubicBezTo>
                  <a:pt x="119988" y="11994"/>
                  <a:pt x="119972" y="11711"/>
                  <a:pt x="119944" y="11417"/>
                </a:cubicBezTo>
                <a:cubicBezTo>
                  <a:pt x="119911" y="11106"/>
                  <a:pt x="119855" y="10828"/>
                  <a:pt x="119777" y="10594"/>
                </a:cubicBezTo>
                <a:cubicBezTo>
                  <a:pt x="119705" y="10361"/>
                  <a:pt x="119616" y="10183"/>
                  <a:pt x="119516" y="10072"/>
                </a:cubicBezTo>
                <a:cubicBezTo>
                  <a:pt x="119427" y="9983"/>
                  <a:pt x="119338" y="9933"/>
                  <a:pt x="119233" y="9906"/>
                </a:cubicBezTo>
                <a:cubicBezTo>
                  <a:pt x="119127" y="9878"/>
                  <a:pt x="119000" y="9872"/>
                  <a:pt x="118833" y="9872"/>
                </a:cubicBezTo>
                <a:lnTo>
                  <a:pt x="10094" y="9872"/>
                </a:lnTo>
                <a:lnTo>
                  <a:pt x="7316" y="0"/>
                </a:lnTo>
                <a:close/>
              </a:path>
            </a:pathLst>
          </a:custGeom>
          <a:solidFill>
            <a:srgbClr val="FFFFFF"/>
          </a:solidFill>
          <a:ln w="19050" cap="flat" cmpd="sng">
            <a:solidFill>
              <a:srgbClr val="418FDE"/>
            </a:solidFill>
            <a:prstDash val="solid"/>
            <a:miter/>
            <a:headEnd type="none" w="med" len="med"/>
            <a:tailEnd type="none" w="med" len="med"/>
          </a:ln>
        </p:spPr>
        <p:txBody>
          <a:bodyPr lIns="45733" tIns="45733" rIns="45733" bIns="45733" anchor="ctr" anchorCtr="0">
            <a:noAutofit/>
          </a:bodyPr>
          <a:lstStyle/>
          <a:p>
            <a:pPr>
              <a:buClr>
                <a:srgbClr val="1C1C1C"/>
              </a:buClr>
              <a:buFont typeface="Arial"/>
              <a:buNone/>
            </a:pPr>
            <a:endParaRPr sz="1867" kern="0">
              <a:solidFill>
                <a:srgbClr val="1C1C1C"/>
              </a:solidFill>
              <a:ea typeface="Arial"/>
              <a:cs typeface="Arial"/>
              <a:sym typeface="Arial"/>
            </a:endParaRPr>
          </a:p>
        </p:txBody>
      </p:sp>
      <p:sp>
        <p:nvSpPr>
          <p:cNvPr id="517" name="Shape 517"/>
          <p:cNvSpPr/>
          <p:nvPr/>
        </p:nvSpPr>
        <p:spPr>
          <a:xfrm>
            <a:off x="266635" y="5875211"/>
            <a:ext cx="1305434" cy="724000"/>
          </a:xfrm>
          <a:prstGeom prst="rect">
            <a:avLst/>
          </a:prstGeom>
          <a:noFill/>
          <a:ln>
            <a:noFill/>
          </a:ln>
        </p:spPr>
        <p:txBody>
          <a:bodyPr lIns="0" tIns="0" rIns="0" bIns="0" anchor="ctr" anchorCtr="0">
            <a:noAutofit/>
          </a:bodyPr>
          <a:lstStyle/>
          <a:p>
            <a:pPr>
              <a:buClr>
                <a:srgbClr val="5C656A"/>
              </a:buClr>
              <a:buSzPct val="25000"/>
              <a:buFont typeface="Arial"/>
              <a:buNone/>
            </a:pPr>
            <a:r>
              <a:rPr lang="fr-FR" sz="2533" baseline="30000" dirty="0">
                <a:solidFill>
                  <a:srgbClr val="5C656A"/>
                </a:solidFill>
                <a:sym typeface="Arial"/>
              </a:rPr>
              <a:t>+</a:t>
            </a:r>
            <a:r>
              <a:rPr lang="fr-FR" sz="4400" dirty="0">
                <a:solidFill>
                  <a:srgbClr val="418FDE"/>
                </a:solidFill>
                <a:sym typeface="Arial"/>
              </a:rPr>
              <a:t>21</a:t>
            </a:r>
            <a:r>
              <a:rPr lang="fr-FR" sz="3067" baseline="30000" dirty="0">
                <a:solidFill>
                  <a:srgbClr val="418FDE"/>
                </a:solidFill>
                <a:sym typeface="Arial"/>
              </a:rPr>
              <a:t> %</a:t>
            </a:r>
          </a:p>
        </p:txBody>
      </p:sp>
      <p:sp>
        <p:nvSpPr>
          <p:cNvPr id="518" name="Shape 518"/>
          <p:cNvSpPr/>
          <p:nvPr/>
        </p:nvSpPr>
        <p:spPr>
          <a:xfrm>
            <a:off x="1544732" y="5990389"/>
            <a:ext cx="1650268" cy="493600"/>
          </a:xfrm>
          <a:prstGeom prst="rect">
            <a:avLst/>
          </a:prstGeom>
          <a:noFill/>
          <a:ln>
            <a:noFill/>
          </a:ln>
        </p:spPr>
        <p:txBody>
          <a:bodyPr lIns="0" tIns="0" rIns="0" bIns="0" anchor="ctr" anchorCtr="0">
            <a:noAutofit/>
          </a:bodyPr>
          <a:lstStyle/>
          <a:p>
            <a:pPr>
              <a:lnSpc>
                <a:spcPct val="85000"/>
              </a:lnSpc>
              <a:buClr>
                <a:srgbClr val="7C868D"/>
              </a:buClr>
              <a:buSzPct val="25000"/>
              <a:buFont typeface="Arial"/>
              <a:buNone/>
            </a:pPr>
            <a:r>
              <a:rPr lang="fr-FR" sz="1600" dirty="0">
                <a:solidFill>
                  <a:srgbClr val="7C868D"/>
                </a:solidFill>
                <a:sym typeface="Arial"/>
              </a:rPr>
              <a:t>de rapidité des </a:t>
            </a:r>
            <a:br>
              <a:rPr lang="fr-FR" sz="1600" dirty="0">
                <a:solidFill>
                  <a:srgbClr val="7C868D"/>
                </a:solidFill>
                <a:sym typeface="Arial"/>
              </a:rPr>
            </a:br>
            <a:r>
              <a:rPr lang="fr-FR" sz="1600" dirty="0">
                <a:solidFill>
                  <a:srgbClr val="7C868D"/>
                </a:solidFill>
                <a:sym typeface="Arial"/>
              </a:rPr>
              <a:t>cycles de vente</a:t>
            </a:r>
          </a:p>
        </p:txBody>
      </p:sp>
      <p:sp>
        <p:nvSpPr>
          <p:cNvPr id="2" name="Title 1"/>
          <p:cNvSpPr>
            <a:spLocks noGrp="1"/>
          </p:cNvSpPr>
          <p:nvPr>
            <p:ph type="title"/>
          </p:nvPr>
        </p:nvSpPr>
        <p:spPr/>
        <p:txBody>
          <a:bodyPr/>
          <a:lstStyle/>
          <a:p>
            <a:r>
              <a:rPr lang="fr-FR" sz="2600" dirty="0"/>
              <a:t>Boîte de réception </a:t>
            </a:r>
            <a:r>
              <a:rPr lang="fr-FR" sz="2600" dirty="0" err="1"/>
              <a:t>Salesforce</a:t>
            </a:r>
            <a:endParaRPr lang="fr-FR" sz="2600" dirty="0"/>
          </a:p>
        </p:txBody>
      </p:sp>
    </p:spTree>
    <p:extLst>
      <p:ext uri="{BB962C8B-B14F-4D97-AF65-F5344CB8AC3E}">
        <p14:creationId xmlns:p14="http://schemas.microsoft.com/office/powerpoint/2010/main" val="19710430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Content Placeholder 5"/>
          <p:cNvSpPr>
            <a:spLocks noGrp="1"/>
          </p:cNvSpPr>
          <p:nvPr>
            <p:ph idx="1"/>
          </p:nvPr>
        </p:nvSpPr>
        <p:spPr>
          <a:xfrm>
            <a:off x="115713" y="843165"/>
            <a:ext cx="11906241" cy="5833532"/>
          </a:xfrm>
        </p:spPr>
        <p:txBody>
          <a:bodyPr numCol="2" spcCol="548640"/>
          <a:lstStyle/>
          <a:p>
            <a:pPr marL="461963" indent="-461963">
              <a:spcBef>
                <a:spcPts val="1800"/>
              </a:spcBef>
              <a:buFont typeface="+mj-lt"/>
              <a:buAutoNum type="arabicPeriod"/>
            </a:pPr>
            <a:r>
              <a:rPr lang="fr-FR" sz="2300" dirty="0"/>
              <a:t>Où l'administrateur peut-il modifier le nom et l'adresse de l'organisation, ainsi que les paramètres régionaux, la langue et le fuseau horaire par faut ? </a:t>
            </a:r>
          </a:p>
          <a:p>
            <a:pPr marL="461963" indent="-461963">
              <a:spcBef>
                <a:spcPts val="1800"/>
              </a:spcBef>
              <a:buFont typeface="+mj-lt"/>
              <a:buAutoNum type="arabicPeriod"/>
            </a:pPr>
            <a:r>
              <a:rPr lang="fr-FR" sz="2300" dirty="0"/>
              <a:t>Comment l'administrateur peut-il personnaliser un exercice fiscal standard ? </a:t>
            </a:r>
          </a:p>
          <a:p>
            <a:pPr marL="461963" indent="-461963">
              <a:spcBef>
                <a:spcPts val="1800"/>
              </a:spcBef>
              <a:buFont typeface="+mj-lt"/>
              <a:buAutoNum type="arabicPeriod"/>
            </a:pPr>
            <a:r>
              <a:rPr lang="fr-FR" sz="2300" dirty="0"/>
              <a:t>Quels paramètres de l'interface </a:t>
            </a:r>
            <a:r>
              <a:rPr sz="2300" dirty="0"/>
              <a:t/>
            </a:r>
            <a:br>
              <a:rPr sz="2300" dirty="0"/>
            </a:br>
            <a:r>
              <a:rPr lang="fr-FR" sz="2300" dirty="0"/>
              <a:t>utilisateur faut-il activer pour permettre aux utilisateurs de modifier directement des enregistrements dans une vue de liste, sans avoir besoin de quitter la page en cours ? </a:t>
            </a:r>
          </a:p>
          <a:p>
            <a:pPr marL="461963" indent="-461963">
              <a:spcBef>
                <a:spcPts val="1800"/>
              </a:spcBef>
              <a:buFont typeface="+mj-lt"/>
              <a:buAutoNum type="arabicPeriod"/>
            </a:pPr>
            <a:r>
              <a:rPr lang="fr-FR" sz="2300" dirty="0"/>
              <a:t>Comment l'administrateur peut-il personnaliser la recherche globale pour permettre aux utilisateurs de trouver rapidement les informations dont ils ont besoin ?</a:t>
            </a:r>
          </a:p>
          <a:p>
            <a:pPr marL="461963" indent="-461963">
              <a:spcBef>
                <a:spcPts val="1800"/>
              </a:spcBef>
              <a:buFont typeface="+mj-lt"/>
              <a:buAutoNum type="arabicPeriod"/>
            </a:pPr>
            <a:r>
              <a:rPr lang="fr-FR" sz="2300" dirty="0"/>
              <a:t>Citez une fonctionnalité de Chatter.</a:t>
            </a:r>
          </a:p>
          <a:p>
            <a:pPr marL="461963" indent="-461963">
              <a:spcBef>
                <a:spcPts val="1800"/>
              </a:spcBef>
              <a:buFont typeface="+mj-lt"/>
              <a:buAutoNum type="arabicPeriod"/>
            </a:pPr>
            <a:r>
              <a:rPr lang="fr-FR" sz="2300" dirty="0"/>
              <a:t>Où l'utilisateur peut-il visualiser les tâches terminées et les événements </a:t>
            </a:r>
            <a:r>
              <a:rPr sz="2300" dirty="0"/>
              <a:t/>
            </a:r>
            <a:br>
              <a:rPr sz="2300" dirty="0"/>
            </a:br>
            <a:r>
              <a:rPr lang="fr-FR" sz="2300" dirty="0"/>
              <a:t>passés pour une opportunité ? </a:t>
            </a:r>
          </a:p>
        </p:txBody>
      </p:sp>
      <p:sp>
        <p:nvSpPr>
          <p:cNvPr id="211969" name="Title 4"/>
          <p:cNvSpPr>
            <a:spLocks noGrp="1"/>
          </p:cNvSpPr>
          <p:nvPr>
            <p:ph type="title"/>
          </p:nvPr>
        </p:nvSpPr>
        <p:spPr>
          <a:xfrm>
            <a:off x="128589" y="7"/>
            <a:ext cx="10734146" cy="746975"/>
          </a:xfrm>
        </p:spPr>
        <p:txBody>
          <a:bodyPr/>
          <a:lstStyle/>
          <a:p>
            <a:r>
              <a:rPr lang="fr-FR"/>
              <a:t>Contrôle des connaissances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108</a:t>
            </a:fld>
            <a:endParaRPr lang="fr-FR" dirty="0"/>
          </a:p>
        </p:txBody>
      </p:sp>
    </p:spTree>
    <p:custDataLst>
      <p:tags r:id="rId1"/>
    </p:custData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109</a:t>
            </a:fld>
            <a:endParaRPr lang="fr-FR"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Communiquez avec vos clients </a:t>
            </a:r>
            <a:r>
              <a:t/>
            </a:r>
            <a:br/>
            <a:r>
              <a:rPr lang="fr-FR"/>
              <a:t>d'une toute nouvelle façon</a:t>
            </a:r>
          </a:p>
        </p:txBody>
      </p:sp>
      <p:grpSp>
        <p:nvGrpSpPr>
          <p:cNvPr id="4" name="Group 3"/>
          <p:cNvGrpSpPr/>
          <p:nvPr/>
        </p:nvGrpSpPr>
        <p:grpSpPr>
          <a:xfrm>
            <a:off x="4787023" y="174446"/>
            <a:ext cx="2727586" cy="2568787"/>
            <a:chOff x="4787023" y="174446"/>
            <a:chExt cx="2727586" cy="2568787"/>
          </a:xfrm>
        </p:grpSpPr>
        <p:grpSp>
          <p:nvGrpSpPr>
            <p:cNvPr id="5" name="Group 4"/>
            <p:cNvGrpSpPr/>
            <p:nvPr/>
          </p:nvGrpSpPr>
          <p:grpSpPr>
            <a:xfrm>
              <a:off x="4787023" y="1339066"/>
              <a:ext cx="525136" cy="525136"/>
              <a:chOff x="4787023" y="1339066"/>
              <a:chExt cx="525136" cy="525136"/>
            </a:xfrm>
          </p:grpSpPr>
          <p:sp>
            <p:nvSpPr>
              <p:cNvPr id="14" name="Oval 13"/>
              <p:cNvSpPr/>
              <p:nvPr/>
            </p:nvSpPr>
            <p:spPr>
              <a:xfrm>
                <a:off x="4787023" y="1339066"/>
                <a:ext cx="525136" cy="525136"/>
              </a:xfrm>
              <a:prstGeom prst="ellipse">
                <a:avLst/>
              </a:prstGeom>
              <a:solidFill>
                <a:schemeClr val="accent1">
                  <a:alpha val="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5" name="Freeform 142"/>
              <p:cNvSpPr>
                <a:spLocks noEditPoints="1"/>
              </p:cNvSpPr>
              <p:nvPr/>
            </p:nvSpPr>
            <p:spPr bwMode="auto">
              <a:xfrm>
                <a:off x="4893322" y="1466633"/>
                <a:ext cx="307822" cy="270348"/>
              </a:xfrm>
              <a:custGeom>
                <a:avLst/>
                <a:gdLst>
                  <a:gd name="T0" fmla="*/ 178 w 192"/>
                  <a:gd name="T1" fmla="*/ 63 h 168"/>
                  <a:gd name="T2" fmla="*/ 162 w 192"/>
                  <a:gd name="T3" fmla="*/ 15 h 168"/>
                  <a:gd name="T4" fmla="*/ 141 w 192"/>
                  <a:gd name="T5" fmla="*/ 0 h 168"/>
                  <a:gd name="T6" fmla="*/ 51 w 192"/>
                  <a:gd name="T7" fmla="*/ 0 h 168"/>
                  <a:gd name="T8" fmla="*/ 30 w 192"/>
                  <a:gd name="T9" fmla="*/ 15 h 168"/>
                  <a:gd name="T10" fmla="*/ 14 w 192"/>
                  <a:gd name="T11" fmla="*/ 63 h 168"/>
                  <a:gd name="T12" fmla="*/ 0 w 192"/>
                  <a:gd name="T13" fmla="*/ 81 h 168"/>
                  <a:gd name="T14" fmla="*/ 0 w 192"/>
                  <a:gd name="T15" fmla="*/ 118 h 168"/>
                  <a:gd name="T16" fmla="*/ 13 w 192"/>
                  <a:gd name="T17" fmla="*/ 136 h 168"/>
                  <a:gd name="T18" fmla="*/ 13 w 192"/>
                  <a:gd name="T19" fmla="*/ 162 h 168"/>
                  <a:gd name="T20" fmla="*/ 19 w 192"/>
                  <a:gd name="T21" fmla="*/ 168 h 168"/>
                  <a:gd name="T22" fmla="*/ 45 w 192"/>
                  <a:gd name="T23" fmla="*/ 168 h 168"/>
                  <a:gd name="T24" fmla="*/ 51 w 192"/>
                  <a:gd name="T25" fmla="*/ 162 h 168"/>
                  <a:gd name="T26" fmla="*/ 51 w 192"/>
                  <a:gd name="T27" fmla="*/ 137 h 168"/>
                  <a:gd name="T28" fmla="*/ 141 w 192"/>
                  <a:gd name="T29" fmla="*/ 137 h 168"/>
                  <a:gd name="T30" fmla="*/ 141 w 192"/>
                  <a:gd name="T31" fmla="*/ 162 h 168"/>
                  <a:gd name="T32" fmla="*/ 147 w 192"/>
                  <a:gd name="T33" fmla="*/ 168 h 168"/>
                  <a:gd name="T34" fmla="*/ 173 w 192"/>
                  <a:gd name="T35" fmla="*/ 168 h 168"/>
                  <a:gd name="T36" fmla="*/ 179 w 192"/>
                  <a:gd name="T37" fmla="*/ 162 h 168"/>
                  <a:gd name="T38" fmla="*/ 179 w 192"/>
                  <a:gd name="T39" fmla="*/ 136 h 168"/>
                  <a:gd name="T40" fmla="*/ 192 w 192"/>
                  <a:gd name="T41" fmla="*/ 118 h 168"/>
                  <a:gd name="T42" fmla="*/ 192 w 192"/>
                  <a:gd name="T43" fmla="*/ 81 h 168"/>
                  <a:gd name="T44" fmla="*/ 178 w 192"/>
                  <a:gd name="T45" fmla="*/ 63 h 168"/>
                  <a:gd name="T46" fmla="*/ 32 w 192"/>
                  <a:gd name="T47" fmla="*/ 115 h 168"/>
                  <a:gd name="T48" fmla="*/ 16 w 192"/>
                  <a:gd name="T49" fmla="*/ 100 h 168"/>
                  <a:gd name="T50" fmla="*/ 32 w 192"/>
                  <a:gd name="T51" fmla="*/ 84 h 168"/>
                  <a:gd name="T52" fmla="*/ 48 w 192"/>
                  <a:gd name="T53" fmla="*/ 100 h 168"/>
                  <a:gd name="T54" fmla="*/ 32 w 192"/>
                  <a:gd name="T55" fmla="*/ 115 h 168"/>
                  <a:gd name="T56" fmla="*/ 102 w 192"/>
                  <a:gd name="T57" fmla="*/ 62 h 168"/>
                  <a:gd name="T58" fmla="*/ 39 w 192"/>
                  <a:gd name="T59" fmla="*/ 62 h 168"/>
                  <a:gd name="T60" fmla="*/ 36 w 192"/>
                  <a:gd name="T61" fmla="*/ 58 h 168"/>
                  <a:gd name="T62" fmla="*/ 48 w 192"/>
                  <a:gd name="T63" fmla="*/ 21 h 168"/>
                  <a:gd name="T64" fmla="*/ 51 w 192"/>
                  <a:gd name="T65" fmla="*/ 19 h 168"/>
                  <a:gd name="T66" fmla="*/ 140 w 192"/>
                  <a:gd name="T67" fmla="*/ 19 h 168"/>
                  <a:gd name="T68" fmla="*/ 143 w 192"/>
                  <a:gd name="T69" fmla="*/ 21 h 168"/>
                  <a:gd name="T70" fmla="*/ 155 w 192"/>
                  <a:gd name="T71" fmla="*/ 59 h 168"/>
                  <a:gd name="T72" fmla="*/ 152 w 192"/>
                  <a:gd name="T73" fmla="*/ 63 h 168"/>
                  <a:gd name="T74" fmla="*/ 102 w 192"/>
                  <a:gd name="T75" fmla="*/ 63 h 168"/>
                  <a:gd name="T76" fmla="*/ 102 w 192"/>
                  <a:gd name="T77" fmla="*/ 62 h 168"/>
                  <a:gd name="T78" fmla="*/ 157 w 192"/>
                  <a:gd name="T79" fmla="*/ 115 h 168"/>
                  <a:gd name="T80" fmla="*/ 141 w 192"/>
                  <a:gd name="T81" fmla="*/ 100 h 168"/>
                  <a:gd name="T82" fmla="*/ 157 w 192"/>
                  <a:gd name="T83" fmla="*/ 84 h 168"/>
                  <a:gd name="T84" fmla="*/ 173 w 192"/>
                  <a:gd name="T85" fmla="*/ 100 h 168"/>
                  <a:gd name="T86" fmla="*/ 157 w 192"/>
                  <a:gd name="T87"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68">
                    <a:moveTo>
                      <a:pt x="178" y="63"/>
                    </a:moveTo>
                    <a:cubicBezTo>
                      <a:pt x="162" y="15"/>
                      <a:pt x="162" y="15"/>
                      <a:pt x="162" y="15"/>
                    </a:cubicBezTo>
                    <a:cubicBezTo>
                      <a:pt x="159" y="6"/>
                      <a:pt x="150" y="0"/>
                      <a:pt x="141" y="0"/>
                    </a:cubicBezTo>
                    <a:cubicBezTo>
                      <a:pt x="51" y="0"/>
                      <a:pt x="51" y="0"/>
                      <a:pt x="51" y="0"/>
                    </a:cubicBezTo>
                    <a:cubicBezTo>
                      <a:pt x="42" y="0"/>
                      <a:pt x="33" y="6"/>
                      <a:pt x="30" y="15"/>
                    </a:cubicBezTo>
                    <a:cubicBezTo>
                      <a:pt x="14" y="63"/>
                      <a:pt x="14" y="63"/>
                      <a:pt x="14" y="63"/>
                    </a:cubicBezTo>
                    <a:cubicBezTo>
                      <a:pt x="6" y="65"/>
                      <a:pt x="0" y="72"/>
                      <a:pt x="0" y="81"/>
                    </a:cubicBezTo>
                    <a:cubicBezTo>
                      <a:pt x="0" y="118"/>
                      <a:pt x="0" y="118"/>
                      <a:pt x="0" y="118"/>
                    </a:cubicBezTo>
                    <a:cubicBezTo>
                      <a:pt x="0" y="126"/>
                      <a:pt x="6" y="133"/>
                      <a:pt x="13" y="136"/>
                    </a:cubicBezTo>
                    <a:cubicBezTo>
                      <a:pt x="13" y="162"/>
                      <a:pt x="13" y="162"/>
                      <a:pt x="13" y="162"/>
                    </a:cubicBezTo>
                    <a:cubicBezTo>
                      <a:pt x="13" y="165"/>
                      <a:pt x="16" y="168"/>
                      <a:pt x="19" y="168"/>
                    </a:cubicBezTo>
                    <a:cubicBezTo>
                      <a:pt x="45" y="168"/>
                      <a:pt x="45" y="168"/>
                      <a:pt x="45" y="168"/>
                    </a:cubicBezTo>
                    <a:cubicBezTo>
                      <a:pt x="48" y="168"/>
                      <a:pt x="51" y="165"/>
                      <a:pt x="51" y="162"/>
                    </a:cubicBezTo>
                    <a:cubicBezTo>
                      <a:pt x="51" y="137"/>
                      <a:pt x="51" y="137"/>
                      <a:pt x="51" y="137"/>
                    </a:cubicBezTo>
                    <a:cubicBezTo>
                      <a:pt x="141" y="137"/>
                      <a:pt x="141" y="137"/>
                      <a:pt x="141" y="137"/>
                    </a:cubicBezTo>
                    <a:cubicBezTo>
                      <a:pt x="141" y="162"/>
                      <a:pt x="141" y="162"/>
                      <a:pt x="141" y="162"/>
                    </a:cubicBezTo>
                    <a:cubicBezTo>
                      <a:pt x="141" y="165"/>
                      <a:pt x="144" y="168"/>
                      <a:pt x="147" y="168"/>
                    </a:cubicBezTo>
                    <a:cubicBezTo>
                      <a:pt x="173" y="168"/>
                      <a:pt x="173" y="168"/>
                      <a:pt x="173" y="168"/>
                    </a:cubicBezTo>
                    <a:cubicBezTo>
                      <a:pt x="176" y="168"/>
                      <a:pt x="179" y="165"/>
                      <a:pt x="179" y="162"/>
                    </a:cubicBezTo>
                    <a:cubicBezTo>
                      <a:pt x="179" y="136"/>
                      <a:pt x="179" y="136"/>
                      <a:pt x="179" y="136"/>
                    </a:cubicBezTo>
                    <a:cubicBezTo>
                      <a:pt x="186" y="134"/>
                      <a:pt x="192" y="127"/>
                      <a:pt x="192" y="118"/>
                    </a:cubicBezTo>
                    <a:cubicBezTo>
                      <a:pt x="192" y="81"/>
                      <a:pt x="192" y="81"/>
                      <a:pt x="192" y="81"/>
                    </a:cubicBezTo>
                    <a:cubicBezTo>
                      <a:pt x="192" y="72"/>
                      <a:pt x="186" y="65"/>
                      <a:pt x="178" y="63"/>
                    </a:cubicBezTo>
                    <a:close/>
                    <a:moveTo>
                      <a:pt x="32" y="115"/>
                    </a:moveTo>
                    <a:cubicBezTo>
                      <a:pt x="23" y="115"/>
                      <a:pt x="16" y="108"/>
                      <a:pt x="16" y="100"/>
                    </a:cubicBezTo>
                    <a:cubicBezTo>
                      <a:pt x="16" y="91"/>
                      <a:pt x="23" y="84"/>
                      <a:pt x="32" y="84"/>
                    </a:cubicBezTo>
                    <a:cubicBezTo>
                      <a:pt x="41" y="84"/>
                      <a:pt x="48" y="91"/>
                      <a:pt x="48" y="100"/>
                    </a:cubicBezTo>
                    <a:cubicBezTo>
                      <a:pt x="48" y="108"/>
                      <a:pt x="41" y="115"/>
                      <a:pt x="32" y="115"/>
                    </a:cubicBezTo>
                    <a:close/>
                    <a:moveTo>
                      <a:pt x="102" y="62"/>
                    </a:moveTo>
                    <a:cubicBezTo>
                      <a:pt x="39" y="62"/>
                      <a:pt x="39" y="62"/>
                      <a:pt x="39" y="62"/>
                    </a:cubicBezTo>
                    <a:cubicBezTo>
                      <a:pt x="37" y="62"/>
                      <a:pt x="35" y="60"/>
                      <a:pt x="36" y="58"/>
                    </a:cubicBezTo>
                    <a:cubicBezTo>
                      <a:pt x="48" y="21"/>
                      <a:pt x="48" y="21"/>
                      <a:pt x="48" y="21"/>
                    </a:cubicBezTo>
                    <a:cubicBezTo>
                      <a:pt x="48" y="20"/>
                      <a:pt x="50" y="19"/>
                      <a:pt x="51" y="19"/>
                    </a:cubicBezTo>
                    <a:cubicBezTo>
                      <a:pt x="140" y="19"/>
                      <a:pt x="140" y="19"/>
                      <a:pt x="140" y="19"/>
                    </a:cubicBezTo>
                    <a:cubicBezTo>
                      <a:pt x="142" y="19"/>
                      <a:pt x="143" y="20"/>
                      <a:pt x="143" y="21"/>
                    </a:cubicBezTo>
                    <a:cubicBezTo>
                      <a:pt x="155" y="59"/>
                      <a:pt x="155" y="59"/>
                      <a:pt x="155" y="59"/>
                    </a:cubicBezTo>
                    <a:cubicBezTo>
                      <a:pt x="156" y="61"/>
                      <a:pt x="154" y="63"/>
                      <a:pt x="152" y="63"/>
                    </a:cubicBezTo>
                    <a:cubicBezTo>
                      <a:pt x="102" y="63"/>
                      <a:pt x="102" y="63"/>
                      <a:pt x="102" y="63"/>
                    </a:cubicBezTo>
                    <a:lnTo>
                      <a:pt x="102" y="62"/>
                    </a:lnTo>
                    <a:close/>
                    <a:moveTo>
                      <a:pt x="157" y="115"/>
                    </a:moveTo>
                    <a:cubicBezTo>
                      <a:pt x="148" y="115"/>
                      <a:pt x="141" y="108"/>
                      <a:pt x="141" y="100"/>
                    </a:cubicBezTo>
                    <a:cubicBezTo>
                      <a:pt x="141" y="91"/>
                      <a:pt x="148" y="84"/>
                      <a:pt x="157" y="84"/>
                    </a:cubicBezTo>
                    <a:cubicBezTo>
                      <a:pt x="166" y="84"/>
                      <a:pt x="173" y="91"/>
                      <a:pt x="173" y="100"/>
                    </a:cubicBezTo>
                    <a:cubicBezTo>
                      <a:pt x="173" y="108"/>
                      <a:pt x="166" y="115"/>
                      <a:pt x="157" y="115"/>
                    </a:cubicBez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824807" y="174446"/>
              <a:ext cx="814987" cy="814985"/>
              <a:chOff x="5764663" y="143391"/>
              <a:chExt cx="896486" cy="896484"/>
            </a:xfrm>
          </p:grpSpPr>
          <p:sp>
            <p:nvSpPr>
              <p:cNvPr id="12" name="Oval 11"/>
              <p:cNvSpPr/>
              <p:nvPr/>
            </p:nvSpPr>
            <p:spPr>
              <a:xfrm>
                <a:off x="5764663" y="143391"/>
                <a:ext cx="896486" cy="896484"/>
              </a:xfrm>
              <a:prstGeom prst="ellipse">
                <a:avLst/>
              </a:prstGeom>
              <a:solidFill>
                <a:schemeClr val="accent1">
                  <a:alpha val="8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3" name="Freeform 146"/>
              <p:cNvSpPr>
                <a:spLocks noEditPoints="1"/>
              </p:cNvSpPr>
              <p:nvPr/>
            </p:nvSpPr>
            <p:spPr bwMode="auto">
              <a:xfrm>
                <a:off x="6033103" y="327171"/>
                <a:ext cx="354141" cy="525498"/>
              </a:xfrm>
              <a:custGeom>
                <a:avLst/>
                <a:gdLst>
                  <a:gd name="T0" fmla="*/ 109 w 128"/>
                  <a:gd name="T1" fmla="*/ 0 h 192"/>
                  <a:gd name="T2" fmla="*/ 19 w 128"/>
                  <a:gd name="T3" fmla="*/ 0 h 192"/>
                  <a:gd name="T4" fmla="*/ 0 w 128"/>
                  <a:gd name="T5" fmla="*/ 19 h 192"/>
                  <a:gd name="T6" fmla="*/ 0 w 128"/>
                  <a:gd name="T7" fmla="*/ 173 h 192"/>
                  <a:gd name="T8" fmla="*/ 19 w 128"/>
                  <a:gd name="T9" fmla="*/ 192 h 192"/>
                  <a:gd name="T10" fmla="*/ 109 w 128"/>
                  <a:gd name="T11" fmla="*/ 192 h 192"/>
                  <a:gd name="T12" fmla="*/ 128 w 128"/>
                  <a:gd name="T13" fmla="*/ 173 h 192"/>
                  <a:gd name="T14" fmla="*/ 128 w 128"/>
                  <a:gd name="T15" fmla="*/ 19 h 192"/>
                  <a:gd name="T16" fmla="*/ 109 w 128"/>
                  <a:gd name="T17" fmla="*/ 0 h 192"/>
                  <a:gd name="T18" fmla="*/ 64 w 128"/>
                  <a:gd name="T19" fmla="*/ 186 h 192"/>
                  <a:gd name="T20" fmla="*/ 54 w 128"/>
                  <a:gd name="T21" fmla="*/ 176 h 192"/>
                  <a:gd name="T22" fmla="*/ 64 w 128"/>
                  <a:gd name="T23" fmla="*/ 166 h 192"/>
                  <a:gd name="T24" fmla="*/ 74 w 128"/>
                  <a:gd name="T25" fmla="*/ 176 h 192"/>
                  <a:gd name="T26" fmla="*/ 64 w 128"/>
                  <a:gd name="T27" fmla="*/ 186 h 192"/>
                  <a:gd name="T28" fmla="*/ 109 w 128"/>
                  <a:gd name="T29" fmla="*/ 154 h 192"/>
                  <a:gd name="T30" fmla="*/ 102 w 128"/>
                  <a:gd name="T31" fmla="*/ 160 h 192"/>
                  <a:gd name="T32" fmla="*/ 26 w 128"/>
                  <a:gd name="T33" fmla="*/ 160 h 192"/>
                  <a:gd name="T34" fmla="*/ 19 w 128"/>
                  <a:gd name="T35" fmla="*/ 154 h 192"/>
                  <a:gd name="T36" fmla="*/ 19 w 128"/>
                  <a:gd name="T37" fmla="*/ 32 h 192"/>
                  <a:gd name="T38" fmla="*/ 26 w 128"/>
                  <a:gd name="T39" fmla="*/ 26 h 192"/>
                  <a:gd name="T40" fmla="*/ 102 w 128"/>
                  <a:gd name="T41" fmla="*/ 26 h 192"/>
                  <a:gd name="T42" fmla="*/ 109 w 128"/>
                  <a:gd name="T43" fmla="*/ 32 h 192"/>
                  <a:gd name="T44" fmla="*/ 109 w 128"/>
                  <a:gd name="T45"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92">
                    <a:moveTo>
                      <a:pt x="109" y="0"/>
                    </a:moveTo>
                    <a:cubicBezTo>
                      <a:pt x="19" y="0"/>
                      <a:pt x="19" y="0"/>
                      <a:pt x="19" y="0"/>
                    </a:cubicBezTo>
                    <a:cubicBezTo>
                      <a:pt x="9" y="0"/>
                      <a:pt x="0" y="9"/>
                      <a:pt x="0" y="19"/>
                    </a:cubicBezTo>
                    <a:cubicBezTo>
                      <a:pt x="0" y="173"/>
                      <a:pt x="0" y="173"/>
                      <a:pt x="0" y="173"/>
                    </a:cubicBezTo>
                    <a:cubicBezTo>
                      <a:pt x="0" y="183"/>
                      <a:pt x="9" y="192"/>
                      <a:pt x="19" y="192"/>
                    </a:cubicBezTo>
                    <a:cubicBezTo>
                      <a:pt x="109" y="192"/>
                      <a:pt x="109" y="192"/>
                      <a:pt x="109" y="192"/>
                    </a:cubicBezTo>
                    <a:cubicBezTo>
                      <a:pt x="119" y="192"/>
                      <a:pt x="128" y="183"/>
                      <a:pt x="128" y="173"/>
                    </a:cubicBezTo>
                    <a:cubicBezTo>
                      <a:pt x="128" y="19"/>
                      <a:pt x="128" y="19"/>
                      <a:pt x="128" y="19"/>
                    </a:cubicBezTo>
                    <a:cubicBezTo>
                      <a:pt x="128" y="9"/>
                      <a:pt x="119" y="0"/>
                      <a:pt x="109" y="0"/>
                    </a:cubicBezTo>
                    <a:close/>
                    <a:moveTo>
                      <a:pt x="64" y="186"/>
                    </a:moveTo>
                    <a:cubicBezTo>
                      <a:pt x="58" y="186"/>
                      <a:pt x="54" y="182"/>
                      <a:pt x="54" y="176"/>
                    </a:cubicBezTo>
                    <a:cubicBezTo>
                      <a:pt x="54" y="170"/>
                      <a:pt x="58" y="166"/>
                      <a:pt x="64" y="166"/>
                    </a:cubicBezTo>
                    <a:cubicBezTo>
                      <a:pt x="70" y="166"/>
                      <a:pt x="74" y="170"/>
                      <a:pt x="74" y="176"/>
                    </a:cubicBezTo>
                    <a:cubicBezTo>
                      <a:pt x="74" y="182"/>
                      <a:pt x="70" y="186"/>
                      <a:pt x="64" y="186"/>
                    </a:cubicBezTo>
                    <a:close/>
                    <a:moveTo>
                      <a:pt x="109" y="154"/>
                    </a:moveTo>
                    <a:cubicBezTo>
                      <a:pt x="109" y="157"/>
                      <a:pt x="106" y="160"/>
                      <a:pt x="102" y="160"/>
                    </a:cubicBezTo>
                    <a:cubicBezTo>
                      <a:pt x="26" y="160"/>
                      <a:pt x="26" y="160"/>
                      <a:pt x="26" y="160"/>
                    </a:cubicBezTo>
                    <a:cubicBezTo>
                      <a:pt x="22" y="160"/>
                      <a:pt x="19" y="157"/>
                      <a:pt x="19" y="154"/>
                    </a:cubicBezTo>
                    <a:cubicBezTo>
                      <a:pt x="19" y="32"/>
                      <a:pt x="19" y="32"/>
                      <a:pt x="19" y="32"/>
                    </a:cubicBezTo>
                    <a:cubicBezTo>
                      <a:pt x="19" y="28"/>
                      <a:pt x="22" y="26"/>
                      <a:pt x="26" y="26"/>
                    </a:cubicBezTo>
                    <a:cubicBezTo>
                      <a:pt x="102" y="26"/>
                      <a:pt x="102" y="26"/>
                      <a:pt x="102" y="26"/>
                    </a:cubicBezTo>
                    <a:cubicBezTo>
                      <a:pt x="106" y="26"/>
                      <a:pt x="109" y="28"/>
                      <a:pt x="109" y="32"/>
                    </a:cubicBezTo>
                    <a:lnTo>
                      <a:pt x="109" y="154"/>
                    </a:ln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Oval 6"/>
            <p:cNvSpPr/>
            <p:nvPr/>
          </p:nvSpPr>
          <p:spPr>
            <a:xfrm>
              <a:off x="7002705" y="929587"/>
              <a:ext cx="511904" cy="511904"/>
            </a:xfrm>
            <a:prstGeom prst="ellipse">
              <a:avLst/>
            </a:prstGeom>
            <a:solidFill>
              <a:schemeClr val="accent1">
                <a:alpha val="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8" name="Freeform 154"/>
            <p:cNvSpPr>
              <a:spLocks noEditPoints="1"/>
            </p:cNvSpPr>
            <p:nvPr/>
          </p:nvSpPr>
          <p:spPr bwMode="auto">
            <a:xfrm>
              <a:off x="7111194" y="1049813"/>
              <a:ext cx="300066" cy="300066"/>
            </a:xfrm>
            <a:custGeom>
              <a:avLst/>
              <a:gdLst>
                <a:gd name="T0" fmla="*/ 120 w 192"/>
                <a:gd name="T1" fmla="*/ 164 h 192"/>
                <a:gd name="T2" fmla="*/ 115 w 192"/>
                <a:gd name="T3" fmla="*/ 160 h 192"/>
                <a:gd name="T4" fmla="*/ 78 w 192"/>
                <a:gd name="T5" fmla="*/ 160 h 192"/>
                <a:gd name="T6" fmla="*/ 72 w 192"/>
                <a:gd name="T7" fmla="*/ 164 h 192"/>
                <a:gd name="T8" fmla="*/ 63 w 192"/>
                <a:gd name="T9" fmla="*/ 187 h 192"/>
                <a:gd name="T10" fmla="*/ 66 w 192"/>
                <a:gd name="T11" fmla="*/ 192 h 192"/>
                <a:gd name="T12" fmla="*/ 126 w 192"/>
                <a:gd name="T13" fmla="*/ 192 h 192"/>
                <a:gd name="T14" fmla="*/ 129 w 192"/>
                <a:gd name="T15" fmla="*/ 187 h 192"/>
                <a:gd name="T16" fmla="*/ 120 w 192"/>
                <a:gd name="T17" fmla="*/ 164 h 192"/>
                <a:gd name="T18" fmla="*/ 173 w 192"/>
                <a:gd name="T19" fmla="*/ 0 h 192"/>
                <a:gd name="T20" fmla="*/ 19 w 192"/>
                <a:gd name="T21" fmla="*/ 0 h 192"/>
                <a:gd name="T22" fmla="*/ 0 w 192"/>
                <a:gd name="T23" fmla="*/ 19 h 192"/>
                <a:gd name="T24" fmla="*/ 0 w 192"/>
                <a:gd name="T25" fmla="*/ 122 h 192"/>
                <a:gd name="T26" fmla="*/ 19 w 192"/>
                <a:gd name="T27" fmla="*/ 141 h 192"/>
                <a:gd name="T28" fmla="*/ 173 w 192"/>
                <a:gd name="T29" fmla="*/ 141 h 192"/>
                <a:gd name="T30" fmla="*/ 192 w 192"/>
                <a:gd name="T31" fmla="*/ 122 h 192"/>
                <a:gd name="T32" fmla="*/ 192 w 192"/>
                <a:gd name="T33" fmla="*/ 19 h 192"/>
                <a:gd name="T34" fmla="*/ 173 w 192"/>
                <a:gd name="T35" fmla="*/ 0 h 192"/>
                <a:gd name="T36" fmla="*/ 96 w 192"/>
                <a:gd name="T37" fmla="*/ 134 h 192"/>
                <a:gd name="T38" fmla="*/ 86 w 192"/>
                <a:gd name="T39" fmla="*/ 125 h 192"/>
                <a:gd name="T40" fmla="*/ 96 w 192"/>
                <a:gd name="T41" fmla="*/ 115 h 192"/>
                <a:gd name="T42" fmla="*/ 106 w 192"/>
                <a:gd name="T43" fmla="*/ 125 h 192"/>
                <a:gd name="T44" fmla="*/ 96 w 192"/>
                <a:gd name="T45" fmla="*/ 134 h 192"/>
                <a:gd name="T46" fmla="*/ 173 w 192"/>
                <a:gd name="T47" fmla="*/ 102 h 192"/>
                <a:gd name="T48" fmla="*/ 166 w 192"/>
                <a:gd name="T49" fmla="*/ 109 h 192"/>
                <a:gd name="T50" fmla="*/ 26 w 192"/>
                <a:gd name="T51" fmla="*/ 109 h 192"/>
                <a:gd name="T52" fmla="*/ 19 w 192"/>
                <a:gd name="T53" fmla="*/ 102 h 192"/>
                <a:gd name="T54" fmla="*/ 19 w 192"/>
                <a:gd name="T55" fmla="*/ 26 h 192"/>
                <a:gd name="T56" fmla="*/ 26 w 192"/>
                <a:gd name="T57" fmla="*/ 19 h 192"/>
                <a:gd name="T58" fmla="*/ 166 w 192"/>
                <a:gd name="T59" fmla="*/ 19 h 192"/>
                <a:gd name="T60" fmla="*/ 173 w 192"/>
                <a:gd name="T61" fmla="*/ 26 h 192"/>
                <a:gd name="T62" fmla="*/ 173 w 192"/>
                <a:gd name="T63" fmla="*/ 10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92">
                  <a:moveTo>
                    <a:pt x="120" y="164"/>
                  </a:moveTo>
                  <a:cubicBezTo>
                    <a:pt x="120" y="161"/>
                    <a:pt x="117" y="160"/>
                    <a:pt x="115" y="160"/>
                  </a:cubicBezTo>
                  <a:cubicBezTo>
                    <a:pt x="78" y="160"/>
                    <a:pt x="78" y="160"/>
                    <a:pt x="78" y="160"/>
                  </a:cubicBezTo>
                  <a:cubicBezTo>
                    <a:pt x="75" y="160"/>
                    <a:pt x="73" y="161"/>
                    <a:pt x="72" y="164"/>
                  </a:cubicBezTo>
                  <a:cubicBezTo>
                    <a:pt x="63" y="187"/>
                    <a:pt x="63" y="187"/>
                    <a:pt x="63" y="187"/>
                  </a:cubicBezTo>
                  <a:cubicBezTo>
                    <a:pt x="62" y="190"/>
                    <a:pt x="64" y="192"/>
                    <a:pt x="66" y="192"/>
                  </a:cubicBezTo>
                  <a:cubicBezTo>
                    <a:pt x="126" y="192"/>
                    <a:pt x="126" y="192"/>
                    <a:pt x="126" y="192"/>
                  </a:cubicBezTo>
                  <a:cubicBezTo>
                    <a:pt x="128" y="192"/>
                    <a:pt x="130" y="189"/>
                    <a:pt x="129" y="187"/>
                  </a:cubicBezTo>
                  <a:lnTo>
                    <a:pt x="120" y="164"/>
                  </a:lnTo>
                  <a:close/>
                  <a:moveTo>
                    <a:pt x="173" y="0"/>
                  </a:moveTo>
                  <a:cubicBezTo>
                    <a:pt x="19" y="0"/>
                    <a:pt x="19" y="0"/>
                    <a:pt x="19" y="0"/>
                  </a:cubicBezTo>
                  <a:cubicBezTo>
                    <a:pt x="9" y="0"/>
                    <a:pt x="0" y="8"/>
                    <a:pt x="0" y="19"/>
                  </a:cubicBezTo>
                  <a:cubicBezTo>
                    <a:pt x="0" y="122"/>
                    <a:pt x="0" y="122"/>
                    <a:pt x="0" y="122"/>
                  </a:cubicBezTo>
                  <a:cubicBezTo>
                    <a:pt x="0" y="132"/>
                    <a:pt x="9" y="141"/>
                    <a:pt x="19" y="141"/>
                  </a:cubicBezTo>
                  <a:cubicBezTo>
                    <a:pt x="173" y="141"/>
                    <a:pt x="173" y="141"/>
                    <a:pt x="173" y="141"/>
                  </a:cubicBezTo>
                  <a:cubicBezTo>
                    <a:pt x="183" y="141"/>
                    <a:pt x="192" y="132"/>
                    <a:pt x="192" y="122"/>
                  </a:cubicBezTo>
                  <a:cubicBezTo>
                    <a:pt x="192" y="19"/>
                    <a:pt x="192" y="19"/>
                    <a:pt x="192" y="19"/>
                  </a:cubicBezTo>
                  <a:cubicBezTo>
                    <a:pt x="192" y="8"/>
                    <a:pt x="183" y="0"/>
                    <a:pt x="173" y="0"/>
                  </a:cubicBezTo>
                  <a:close/>
                  <a:moveTo>
                    <a:pt x="96" y="134"/>
                  </a:moveTo>
                  <a:cubicBezTo>
                    <a:pt x="90" y="134"/>
                    <a:pt x="86" y="130"/>
                    <a:pt x="86" y="125"/>
                  </a:cubicBezTo>
                  <a:cubicBezTo>
                    <a:pt x="86" y="119"/>
                    <a:pt x="90" y="115"/>
                    <a:pt x="96" y="115"/>
                  </a:cubicBezTo>
                  <a:cubicBezTo>
                    <a:pt x="102" y="115"/>
                    <a:pt x="106" y="119"/>
                    <a:pt x="106" y="125"/>
                  </a:cubicBezTo>
                  <a:cubicBezTo>
                    <a:pt x="106" y="130"/>
                    <a:pt x="102" y="134"/>
                    <a:pt x="96" y="134"/>
                  </a:cubicBezTo>
                  <a:close/>
                  <a:moveTo>
                    <a:pt x="173" y="102"/>
                  </a:moveTo>
                  <a:cubicBezTo>
                    <a:pt x="173" y="106"/>
                    <a:pt x="170" y="109"/>
                    <a:pt x="166" y="109"/>
                  </a:cubicBezTo>
                  <a:cubicBezTo>
                    <a:pt x="26" y="109"/>
                    <a:pt x="26" y="109"/>
                    <a:pt x="26" y="109"/>
                  </a:cubicBezTo>
                  <a:cubicBezTo>
                    <a:pt x="22" y="109"/>
                    <a:pt x="19" y="106"/>
                    <a:pt x="19" y="102"/>
                  </a:cubicBezTo>
                  <a:cubicBezTo>
                    <a:pt x="19" y="26"/>
                    <a:pt x="19" y="26"/>
                    <a:pt x="19" y="26"/>
                  </a:cubicBezTo>
                  <a:cubicBezTo>
                    <a:pt x="19" y="22"/>
                    <a:pt x="22" y="19"/>
                    <a:pt x="26" y="19"/>
                  </a:cubicBezTo>
                  <a:cubicBezTo>
                    <a:pt x="166" y="19"/>
                    <a:pt x="166" y="19"/>
                    <a:pt x="166" y="19"/>
                  </a:cubicBezTo>
                  <a:cubicBezTo>
                    <a:pt x="170" y="19"/>
                    <a:pt x="173" y="22"/>
                    <a:pt x="173" y="26"/>
                  </a:cubicBezTo>
                  <a:lnTo>
                    <a:pt x="173" y="102"/>
                  </a:ln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5105147" y="2322575"/>
              <a:ext cx="420658" cy="420658"/>
              <a:chOff x="5124268" y="2341696"/>
              <a:chExt cx="382416" cy="382416"/>
            </a:xfrm>
          </p:grpSpPr>
          <p:sp>
            <p:nvSpPr>
              <p:cNvPr id="10" name="Oval 9"/>
              <p:cNvSpPr/>
              <p:nvPr/>
            </p:nvSpPr>
            <p:spPr>
              <a:xfrm>
                <a:off x="5124268" y="2341696"/>
                <a:ext cx="382416" cy="382416"/>
              </a:xfrm>
              <a:prstGeom prst="ellipse">
                <a:avLst/>
              </a:prstGeom>
              <a:solidFill>
                <a:schemeClr val="accent1">
                  <a:alpha val="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1" name="Freeform 187"/>
              <p:cNvSpPr>
                <a:spLocks noEditPoints="1"/>
              </p:cNvSpPr>
              <p:nvPr/>
            </p:nvSpPr>
            <p:spPr bwMode="auto">
              <a:xfrm>
                <a:off x="5201598" y="2419904"/>
                <a:ext cx="224163" cy="224163"/>
              </a:xfrm>
              <a:custGeom>
                <a:avLst/>
                <a:gdLst>
                  <a:gd name="T0" fmla="*/ 187 w 192"/>
                  <a:gd name="T1" fmla="*/ 30 h 192"/>
                  <a:gd name="T2" fmla="*/ 130 w 192"/>
                  <a:gd name="T3" fmla="*/ 1 h 192"/>
                  <a:gd name="T4" fmla="*/ 121 w 192"/>
                  <a:gd name="T5" fmla="*/ 1 h 192"/>
                  <a:gd name="T6" fmla="*/ 68 w 192"/>
                  <a:gd name="T7" fmla="*/ 28 h 192"/>
                  <a:gd name="T8" fmla="*/ 14 w 192"/>
                  <a:gd name="T9" fmla="*/ 1 h 192"/>
                  <a:gd name="T10" fmla="*/ 4 w 192"/>
                  <a:gd name="T11" fmla="*/ 2 h 192"/>
                  <a:gd name="T12" fmla="*/ 0 w 192"/>
                  <a:gd name="T13" fmla="*/ 10 h 192"/>
                  <a:gd name="T14" fmla="*/ 0 w 192"/>
                  <a:gd name="T15" fmla="*/ 154 h 192"/>
                  <a:gd name="T16" fmla="*/ 5 w 192"/>
                  <a:gd name="T17" fmla="*/ 162 h 192"/>
                  <a:gd name="T18" fmla="*/ 63 w 192"/>
                  <a:gd name="T19" fmla="*/ 191 h 192"/>
                  <a:gd name="T20" fmla="*/ 71 w 192"/>
                  <a:gd name="T21" fmla="*/ 191 h 192"/>
                  <a:gd name="T22" fmla="*/ 125 w 192"/>
                  <a:gd name="T23" fmla="*/ 164 h 192"/>
                  <a:gd name="T24" fmla="*/ 178 w 192"/>
                  <a:gd name="T25" fmla="*/ 191 h 192"/>
                  <a:gd name="T26" fmla="*/ 182 w 192"/>
                  <a:gd name="T27" fmla="*/ 192 h 192"/>
                  <a:gd name="T28" fmla="*/ 188 w 192"/>
                  <a:gd name="T29" fmla="*/ 190 h 192"/>
                  <a:gd name="T30" fmla="*/ 192 w 192"/>
                  <a:gd name="T31" fmla="*/ 182 h 192"/>
                  <a:gd name="T32" fmla="*/ 192 w 192"/>
                  <a:gd name="T33" fmla="*/ 38 h 192"/>
                  <a:gd name="T34" fmla="*/ 187 w 192"/>
                  <a:gd name="T35" fmla="*/ 30 h 192"/>
                  <a:gd name="T36" fmla="*/ 172 w 192"/>
                  <a:gd name="T37" fmla="*/ 48 h 192"/>
                  <a:gd name="T38" fmla="*/ 172 w 192"/>
                  <a:gd name="T39" fmla="*/ 124 h 192"/>
                  <a:gd name="T40" fmla="*/ 164 w 192"/>
                  <a:gd name="T41" fmla="*/ 130 h 192"/>
                  <a:gd name="T42" fmla="*/ 150 w 192"/>
                  <a:gd name="T43" fmla="*/ 86 h 192"/>
                  <a:gd name="T44" fmla="*/ 115 w 192"/>
                  <a:gd name="T45" fmla="*/ 67 h 192"/>
                  <a:gd name="T46" fmla="*/ 134 w 192"/>
                  <a:gd name="T47" fmla="*/ 28 h 192"/>
                  <a:gd name="T48" fmla="*/ 139 w 192"/>
                  <a:gd name="T49" fmla="*/ 28 h 192"/>
                  <a:gd name="T50" fmla="*/ 169 w 192"/>
                  <a:gd name="T51" fmla="*/ 42 h 192"/>
                  <a:gd name="T52" fmla="*/ 172 w 192"/>
                  <a:gd name="T53" fmla="*/ 48 h 192"/>
                  <a:gd name="T54" fmla="*/ 92 w 192"/>
                  <a:gd name="T55" fmla="*/ 160 h 192"/>
                  <a:gd name="T56" fmla="*/ 84 w 192"/>
                  <a:gd name="T57" fmla="*/ 159 h 192"/>
                  <a:gd name="T58" fmla="*/ 77 w 192"/>
                  <a:gd name="T59" fmla="*/ 144 h 192"/>
                  <a:gd name="T60" fmla="*/ 61 w 192"/>
                  <a:gd name="T61" fmla="*/ 118 h 192"/>
                  <a:gd name="T62" fmla="*/ 27 w 192"/>
                  <a:gd name="T63" fmla="*/ 100 h 192"/>
                  <a:gd name="T64" fmla="*/ 20 w 192"/>
                  <a:gd name="T65" fmla="*/ 94 h 192"/>
                  <a:gd name="T66" fmla="*/ 20 w 192"/>
                  <a:gd name="T67" fmla="*/ 36 h 192"/>
                  <a:gd name="T68" fmla="*/ 29 w 192"/>
                  <a:gd name="T69" fmla="*/ 30 h 192"/>
                  <a:gd name="T70" fmla="*/ 64 w 192"/>
                  <a:gd name="T71" fmla="*/ 47 h 192"/>
                  <a:gd name="T72" fmla="*/ 64 w 192"/>
                  <a:gd name="T73" fmla="*/ 48 h 192"/>
                  <a:gd name="T74" fmla="*/ 66 w 192"/>
                  <a:gd name="T75" fmla="*/ 48 h 192"/>
                  <a:gd name="T76" fmla="*/ 71 w 192"/>
                  <a:gd name="T77" fmla="*/ 74 h 192"/>
                  <a:gd name="T78" fmla="*/ 52 w 192"/>
                  <a:gd name="T79" fmla="*/ 71 h 192"/>
                  <a:gd name="T80" fmla="*/ 36 w 192"/>
                  <a:gd name="T81" fmla="*/ 80 h 192"/>
                  <a:gd name="T82" fmla="*/ 55 w 192"/>
                  <a:gd name="T83" fmla="*/ 87 h 192"/>
                  <a:gd name="T84" fmla="*/ 81 w 192"/>
                  <a:gd name="T85" fmla="*/ 96 h 192"/>
                  <a:gd name="T86" fmla="*/ 110 w 192"/>
                  <a:gd name="T87" fmla="*/ 100 h 192"/>
                  <a:gd name="T88" fmla="*/ 110 w 192"/>
                  <a:gd name="T89" fmla="*/ 128 h 192"/>
                  <a:gd name="T90" fmla="*/ 99 w 192"/>
                  <a:gd name="T91" fmla="*/ 154 h 192"/>
                  <a:gd name="T92" fmla="*/ 96 w 192"/>
                  <a:gd name="T93" fmla="*/ 158 h 192"/>
                  <a:gd name="T94" fmla="*/ 92 w 192"/>
                  <a:gd name="T95" fmla="*/ 16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 h="192">
                    <a:moveTo>
                      <a:pt x="187" y="30"/>
                    </a:moveTo>
                    <a:cubicBezTo>
                      <a:pt x="130" y="1"/>
                      <a:pt x="130" y="1"/>
                      <a:pt x="130" y="1"/>
                    </a:cubicBezTo>
                    <a:cubicBezTo>
                      <a:pt x="127" y="0"/>
                      <a:pt x="124" y="0"/>
                      <a:pt x="121" y="1"/>
                    </a:cubicBezTo>
                    <a:cubicBezTo>
                      <a:pt x="68" y="28"/>
                      <a:pt x="68" y="28"/>
                      <a:pt x="68" y="28"/>
                    </a:cubicBezTo>
                    <a:cubicBezTo>
                      <a:pt x="14" y="1"/>
                      <a:pt x="14" y="1"/>
                      <a:pt x="14" y="1"/>
                    </a:cubicBezTo>
                    <a:cubicBezTo>
                      <a:pt x="11" y="0"/>
                      <a:pt x="7" y="0"/>
                      <a:pt x="4" y="2"/>
                    </a:cubicBezTo>
                    <a:cubicBezTo>
                      <a:pt x="2" y="3"/>
                      <a:pt x="0" y="6"/>
                      <a:pt x="0" y="10"/>
                    </a:cubicBezTo>
                    <a:cubicBezTo>
                      <a:pt x="0" y="154"/>
                      <a:pt x="0" y="154"/>
                      <a:pt x="0" y="154"/>
                    </a:cubicBezTo>
                    <a:cubicBezTo>
                      <a:pt x="0" y="157"/>
                      <a:pt x="2" y="160"/>
                      <a:pt x="5" y="162"/>
                    </a:cubicBezTo>
                    <a:cubicBezTo>
                      <a:pt x="63" y="191"/>
                      <a:pt x="63" y="191"/>
                      <a:pt x="63" y="191"/>
                    </a:cubicBezTo>
                    <a:cubicBezTo>
                      <a:pt x="66" y="192"/>
                      <a:pt x="69" y="192"/>
                      <a:pt x="71" y="191"/>
                    </a:cubicBezTo>
                    <a:cubicBezTo>
                      <a:pt x="125" y="164"/>
                      <a:pt x="125" y="164"/>
                      <a:pt x="125" y="164"/>
                    </a:cubicBezTo>
                    <a:cubicBezTo>
                      <a:pt x="178" y="191"/>
                      <a:pt x="178" y="191"/>
                      <a:pt x="178" y="191"/>
                    </a:cubicBezTo>
                    <a:cubicBezTo>
                      <a:pt x="179" y="192"/>
                      <a:pt x="181" y="192"/>
                      <a:pt x="182" y="192"/>
                    </a:cubicBezTo>
                    <a:cubicBezTo>
                      <a:pt x="184" y="192"/>
                      <a:pt x="186" y="192"/>
                      <a:pt x="188" y="190"/>
                    </a:cubicBezTo>
                    <a:cubicBezTo>
                      <a:pt x="190" y="189"/>
                      <a:pt x="192" y="186"/>
                      <a:pt x="192" y="182"/>
                    </a:cubicBezTo>
                    <a:cubicBezTo>
                      <a:pt x="192" y="38"/>
                      <a:pt x="192" y="38"/>
                      <a:pt x="192" y="38"/>
                    </a:cubicBezTo>
                    <a:cubicBezTo>
                      <a:pt x="192" y="35"/>
                      <a:pt x="190" y="32"/>
                      <a:pt x="187" y="30"/>
                    </a:cubicBezTo>
                    <a:close/>
                    <a:moveTo>
                      <a:pt x="172" y="48"/>
                    </a:moveTo>
                    <a:cubicBezTo>
                      <a:pt x="172" y="124"/>
                      <a:pt x="172" y="124"/>
                      <a:pt x="172" y="124"/>
                    </a:cubicBezTo>
                    <a:cubicBezTo>
                      <a:pt x="172" y="129"/>
                      <a:pt x="168" y="132"/>
                      <a:pt x="164" y="130"/>
                    </a:cubicBezTo>
                    <a:cubicBezTo>
                      <a:pt x="149" y="125"/>
                      <a:pt x="161" y="100"/>
                      <a:pt x="150" y="86"/>
                    </a:cubicBezTo>
                    <a:cubicBezTo>
                      <a:pt x="140" y="74"/>
                      <a:pt x="128" y="87"/>
                      <a:pt x="115" y="67"/>
                    </a:cubicBezTo>
                    <a:cubicBezTo>
                      <a:pt x="104" y="48"/>
                      <a:pt x="119" y="35"/>
                      <a:pt x="134" y="28"/>
                    </a:cubicBezTo>
                    <a:cubicBezTo>
                      <a:pt x="136" y="27"/>
                      <a:pt x="138" y="27"/>
                      <a:pt x="139" y="28"/>
                    </a:cubicBezTo>
                    <a:cubicBezTo>
                      <a:pt x="169" y="42"/>
                      <a:pt x="169" y="42"/>
                      <a:pt x="169" y="42"/>
                    </a:cubicBezTo>
                    <a:cubicBezTo>
                      <a:pt x="171" y="44"/>
                      <a:pt x="172" y="46"/>
                      <a:pt x="172" y="48"/>
                    </a:cubicBezTo>
                    <a:close/>
                    <a:moveTo>
                      <a:pt x="92" y="160"/>
                    </a:moveTo>
                    <a:cubicBezTo>
                      <a:pt x="89" y="161"/>
                      <a:pt x="86" y="160"/>
                      <a:pt x="84" y="159"/>
                    </a:cubicBezTo>
                    <a:cubicBezTo>
                      <a:pt x="80" y="155"/>
                      <a:pt x="77" y="150"/>
                      <a:pt x="77" y="144"/>
                    </a:cubicBezTo>
                    <a:cubicBezTo>
                      <a:pt x="77" y="134"/>
                      <a:pt x="61" y="138"/>
                      <a:pt x="61" y="118"/>
                    </a:cubicBezTo>
                    <a:cubicBezTo>
                      <a:pt x="61" y="103"/>
                      <a:pt x="43" y="99"/>
                      <a:pt x="27" y="100"/>
                    </a:cubicBezTo>
                    <a:cubicBezTo>
                      <a:pt x="23" y="101"/>
                      <a:pt x="20" y="98"/>
                      <a:pt x="20" y="94"/>
                    </a:cubicBezTo>
                    <a:cubicBezTo>
                      <a:pt x="20" y="36"/>
                      <a:pt x="20" y="36"/>
                      <a:pt x="20" y="36"/>
                    </a:cubicBezTo>
                    <a:cubicBezTo>
                      <a:pt x="20" y="31"/>
                      <a:pt x="25" y="28"/>
                      <a:pt x="29" y="30"/>
                    </a:cubicBezTo>
                    <a:cubicBezTo>
                      <a:pt x="64" y="47"/>
                      <a:pt x="64" y="47"/>
                      <a:pt x="64" y="47"/>
                    </a:cubicBezTo>
                    <a:cubicBezTo>
                      <a:pt x="64" y="47"/>
                      <a:pt x="64" y="48"/>
                      <a:pt x="64" y="48"/>
                    </a:cubicBezTo>
                    <a:cubicBezTo>
                      <a:pt x="66" y="48"/>
                      <a:pt x="66" y="48"/>
                      <a:pt x="66" y="48"/>
                    </a:cubicBezTo>
                    <a:cubicBezTo>
                      <a:pt x="80" y="57"/>
                      <a:pt x="77" y="64"/>
                      <a:pt x="71" y="74"/>
                    </a:cubicBezTo>
                    <a:cubicBezTo>
                      <a:pt x="64" y="86"/>
                      <a:pt x="62" y="74"/>
                      <a:pt x="52" y="71"/>
                    </a:cubicBezTo>
                    <a:cubicBezTo>
                      <a:pt x="42" y="68"/>
                      <a:pt x="33" y="74"/>
                      <a:pt x="36" y="80"/>
                    </a:cubicBezTo>
                    <a:cubicBezTo>
                      <a:pt x="39" y="87"/>
                      <a:pt x="49" y="80"/>
                      <a:pt x="55" y="87"/>
                    </a:cubicBezTo>
                    <a:cubicBezTo>
                      <a:pt x="62" y="93"/>
                      <a:pt x="62" y="103"/>
                      <a:pt x="81" y="96"/>
                    </a:cubicBezTo>
                    <a:cubicBezTo>
                      <a:pt x="100" y="90"/>
                      <a:pt x="103" y="93"/>
                      <a:pt x="110" y="100"/>
                    </a:cubicBezTo>
                    <a:cubicBezTo>
                      <a:pt x="116" y="106"/>
                      <a:pt x="119" y="119"/>
                      <a:pt x="110" y="128"/>
                    </a:cubicBezTo>
                    <a:cubicBezTo>
                      <a:pt x="104" y="134"/>
                      <a:pt x="102" y="146"/>
                      <a:pt x="99" y="154"/>
                    </a:cubicBezTo>
                    <a:cubicBezTo>
                      <a:pt x="99" y="156"/>
                      <a:pt x="98" y="157"/>
                      <a:pt x="96" y="158"/>
                    </a:cubicBezTo>
                    <a:lnTo>
                      <a:pt x="92" y="160"/>
                    </a:ln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6" name="Shape 1128"/>
          <p:cNvSpPr/>
          <p:nvPr/>
        </p:nvSpPr>
        <p:spPr>
          <a:xfrm>
            <a:off x="4699245" y="-98288"/>
            <a:ext cx="6443487" cy="6445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gradFill flip="none" rotWithShape="1">
              <a:gsLst>
                <a:gs pos="0">
                  <a:schemeClr val="accent3">
                    <a:lumMod val="60000"/>
                    <a:lumOff val="40000"/>
                    <a:alpha val="53000"/>
                  </a:schemeClr>
                </a:gs>
                <a:gs pos="100000">
                  <a:schemeClr val="accent1">
                    <a:lumMod val="60000"/>
                    <a:lumOff val="40000"/>
                    <a:alpha val="0"/>
                  </a:schemeClr>
                </a:gs>
              </a:gsLst>
              <a:path path="circle">
                <a:fillToRect l="100000" t="100000"/>
              </a:path>
              <a:tileRect r="-100000" b="-100000"/>
            </a:gradFill>
            <a:prstDash val="solid"/>
            <a:miter lim="400000"/>
          </a:ln>
          <a:effectLst/>
        </p:spPr>
        <p:txBody>
          <a:bodyPr wrap="square" lIns="0" tIns="0" rIns="0" bIns="0" numCol="1" anchor="ctr">
            <a:noAutofit/>
          </a:bodyPr>
          <a:lstStyle/>
          <a:p>
            <a:pPr lvl="0"/>
            <a:endParaRPr>
              <a:latin typeface="Salesforce Sans"/>
              <a:cs typeface="Salesforce Sans"/>
            </a:endParaRPr>
          </a:p>
        </p:txBody>
      </p:sp>
      <p:sp>
        <p:nvSpPr>
          <p:cNvPr id="17" name="Shape 1128"/>
          <p:cNvSpPr/>
          <p:nvPr/>
        </p:nvSpPr>
        <p:spPr>
          <a:xfrm>
            <a:off x="4699245" y="-98288"/>
            <a:ext cx="6443487" cy="6445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gradFill flip="none" rotWithShape="1">
              <a:gsLst>
                <a:gs pos="0">
                  <a:schemeClr val="accent3">
                    <a:lumMod val="60000"/>
                    <a:lumOff val="40000"/>
                    <a:alpha val="25000"/>
                  </a:schemeClr>
                </a:gs>
                <a:gs pos="100000">
                  <a:schemeClr val="accent1">
                    <a:lumMod val="60000"/>
                    <a:lumOff val="40000"/>
                    <a:alpha val="17000"/>
                  </a:schemeClr>
                </a:gs>
              </a:gsLst>
              <a:path path="circle">
                <a:fillToRect l="100000" t="100000"/>
              </a:path>
              <a:tileRect r="-100000" b="-100000"/>
            </a:gradFill>
            <a:prstDash val="solid"/>
            <a:miter lim="400000"/>
          </a:ln>
          <a:effectLst/>
        </p:spPr>
        <p:txBody>
          <a:bodyPr wrap="square" lIns="0" tIns="0" rIns="0" bIns="0" numCol="1" anchor="ctr">
            <a:noAutofit/>
          </a:bodyPr>
          <a:lstStyle/>
          <a:p>
            <a:pPr lvl="0"/>
            <a:endParaRPr b="1" dirty="0">
              <a:latin typeface="Salesforce Sans"/>
              <a:cs typeface="Salesforce Sans"/>
            </a:endParaRPr>
          </a:p>
        </p:txBody>
      </p:sp>
      <p:pic>
        <p:nvPicPr>
          <p:cNvPr id="18" name="Picture 17"/>
          <p:cNvPicPr>
            <a:picLocks/>
          </p:cNvPicPr>
          <p:nvPr/>
        </p:nvPicPr>
        <p:blipFill>
          <a:blip r:embed="rId4" cstate="print">
            <a:alphaModFix amt="46000"/>
            <a:extLst>
              <a:ext uri="{28A0092B-C50C-407E-A947-70E740481C1C}">
                <a14:useLocalDpi xmlns:a14="http://schemas.microsoft.com/office/drawing/2010/main" val="0"/>
              </a:ext>
            </a:extLst>
          </a:blip>
          <a:stretch>
            <a:fillRect/>
          </a:stretch>
        </p:blipFill>
        <p:spPr>
          <a:xfrm>
            <a:off x="10457238" y="5154353"/>
            <a:ext cx="982365" cy="162933"/>
          </a:xfrm>
          <a:prstGeom prst="rect">
            <a:avLst/>
          </a:prstGeom>
          <a:noFill/>
          <a:ln>
            <a:noFill/>
          </a:ln>
        </p:spPr>
      </p:pic>
      <p:sp>
        <p:nvSpPr>
          <p:cNvPr id="19" name="Freeform 21"/>
          <p:cNvSpPr>
            <a:spLocks noEditPoints="1"/>
          </p:cNvSpPr>
          <p:nvPr/>
        </p:nvSpPr>
        <p:spPr bwMode="auto">
          <a:xfrm>
            <a:off x="4780601" y="3412698"/>
            <a:ext cx="673100" cy="641350"/>
          </a:xfrm>
          <a:custGeom>
            <a:avLst/>
            <a:gdLst>
              <a:gd name="T0" fmla="*/ 176 w 176"/>
              <a:gd name="T1" fmla="*/ 6 h 168"/>
              <a:gd name="T2" fmla="*/ 170 w 176"/>
              <a:gd name="T3" fmla="*/ 0 h 168"/>
              <a:gd name="T4" fmla="*/ 6 w 176"/>
              <a:gd name="T5" fmla="*/ 0 h 168"/>
              <a:gd name="T6" fmla="*/ 0 w 176"/>
              <a:gd name="T7" fmla="*/ 6 h 168"/>
              <a:gd name="T8" fmla="*/ 0 w 176"/>
              <a:gd name="T9" fmla="*/ 18 h 168"/>
              <a:gd name="T10" fmla="*/ 6 w 176"/>
              <a:gd name="T11" fmla="*/ 24 h 168"/>
              <a:gd name="T12" fmla="*/ 170 w 176"/>
              <a:gd name="T13" fmla="*/ 24 h 168"/>
              <a:gd name="T14" fmla="*/ 176 w 176"/>
              <a:gd name="T15" fmla="*/ 18 h 168"/>
              <a:gd name="T16" fmla="*/ 176 w 176"/>
              <a:gd name="T17" fmla="*/ 6 h 168"/>
              <a:gd name="T18" fmla="*/ 144 w 176"/>
              <a:gd name="T19" fmla="*/ 54 h 168"/>
              <a:gd name="T20" fmla="*/ 138 w 176"/>
              <a:gd name="T21" fmla="*/ 48 h 168"/>
              <a:gd name="T22" fmla="*/ 6 w 176"/>
              <a:gd name="T23" fmla="*/ 48 h 168"/>
              <a:gd name="T24" fmla="*/ 0 w 176"/>
              <a:gd name="T25" fmla="*/ 54 h 168"/>
              <a:gd name="T26" fmla="*/ 0 w 176"/>
              <a:gd name="T27" fmla="*/ 66 h 168"/>
              <a:gd name="T28" fmla="*/ 6 w 176"/>
              <a:gd name="T29" fmla="*/ 72 h 168"/>
              <a:gd name="T30" fmla="*/ 138 w 176"/>
              <a:gd name="T31" fmla="*/ 72 h 168"/>
              <a:gd name="T32" fmla="*/ 144 w 176"/>
              <a:gd name="T33" fmla="*/ 66 h 168"/>
              <a:gd name="T34" fmla="*/ 144 w 176"/>
              <a:gd name="T35" fmla="*/ 54 h 168"/>
              <a:gd name="T36" fmla="*/ 144 w 176"/>
              <a:gd name="T37" fmla="*/ 150 h 168"/>
              <a:gd name="T38" fmla="*/ 138 w 176"/>
              <a:gd name="T39" fmla="*/ 144 h 168"/>
              <a:gd name="T40" fmla="*/ 6 w 176"/>
              <a:gd name="T41" fmla="*/ 144 h 168"/>
              <a:gd name="T42" fmla="*/ 0 w 176"/>
              <a:gd name="T43" fmla="*/ 150 h 168"/>
              <a:gd name="T44" fmla="*/ 0 w 176"/>
              <a:gd name="T45" fmla="*/ 162 h 168"/>
              <a:gd name="T46" fmla="*/ 6 w 176"/>
              <a:gd name="T47" fmla="*/ 168 h 168"/>
              <a:gd name="T48" fmla="*/ 138 w 176"/>
              <a:gd name="T49" fmla="*/ 168 h 168"/>
              <a:gd name="T50" fmla="*/ 144 w 176"/>
              <a:gd name="T51" fmla="*/ 162 h 168"/>
              <a:gd name="T52" fmla="*/ 144 w 176"/>
              <a:gd name="T53" fmla="*/ 150 h 168"/>
              <a:gd name="T54" fmla="*/ 176 w 176"/>
              <a:gd name="T55" fmla="*/ 102 h 168"/>
              <a:gd name="T56" fmla="*/ 170 w 176"/>
              <a:gd name="T57" fmla="*/ 96 h 168"/>
              <a:gd name="T58" fmla="*/ 6 w 176"/>
              <a:gd name="T59" fmla="*/ 96 h 168"/>
              <a:gd name="T60" fmla="*/ 0 w 176"/>
              <a:gd name="T61" fmla="*/ 102 h 168"/>
              <a:gd name="T62" fmla="*/ 0 w 176"/>
              <a:gd name="T63" fmla="*/ 114 h 168"/>
              <a:gd name="T64" fmla="*/ 6 w 176"/>
              <a:gd name="T65" fmla="*/ 120 h 168"/>
              <a:gd name="T66" fmla="*/ 170 w 176"/>
              <a:gd name="T67" fmla="*/ 120 h 168"/>
              <a:gd name="T68" fmla="*/ 176 w 176"/>
              <a:gd name="T69" fmla="*/ 114 h 168"/>
              <a:gd name="T70" fmla="*/ 176 w 176"/>
              <a:gd name="T71" fmla="*/ 10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68">
                <a:moveTo>
                  <a:pt x="176" y="6"/>
                </a:moveTo>
                <a:cubicBezTo>
                  <a:pt x="176" y="3"/>
                  <a:pt x="173" y="0"/>
                  <a:pt x="170" y="0"/>
                </a:cubicBezTo>
                <a:cubicBezTo>
                  <a:pt x="6" y="0"/>
                  <a:pt x="6" y="0"/>
                  <a:pt x="6" y="0"/>
                </a:cubicBezTo>
                <a:cubicBezTo>
                  <a:pt x="3" y="0"/>
                  <a:pt x="0" y="3"/>
                  <a:pt x="0" y="6"/>
                </a:cubicBezTo>
                <a:cubicBezTo>
                  <a:pt x="0" y="18"/>
                  <a:pt x="0" y="18"/>
                  <a:pt x="0" y="18"/>
                </a:cubicBezTo>
                <a:cubicBezTo>
                  <a:pt x="0" y="21"/>
                  <a:pt x="3" y="24"/>
                  <a:pt x="6" y="24"/>
                </a:cubicBezTo>
                <a:cubicBezTo>
                  <a:pt x="170" y="24"/>
                  <a:pt x="170" y="24"/>
                  <a:pt x="170" y="24"/>
                </a:cubicBezTo>
                <a:cubicBezTo>
                  <a:pt x="173" y="24"/>
                  <a:pt x="176" y="21"/>
                  <a:pt x="176" y="18"/>
                </a:cubicBezTo>
                <a:lnTo>
                  <a:pt x="176" y="6"/>
                </a:lnTo>
                <a:close/>
                <a:moveTo>
                  <a:pt x="144" y="54"/>
                </a:moveTo>
                <a:cubicBezTo>
                  <a:pt x="144" y="51"/>
                  <a:pt x="141" y="48"/>
                  <a:pt x="138" y="48"/>
                </a:cubicBezTo>
                <a:cubicBezTo>
                  <a:pt x="6" y="48"/>
                  <a:pt x="6" y="48"/>
                  <a:pt x="6" y="48"/>
                </a:cubicBezTo>
                <a:cubicBezTo>
                  <a:pt x="3" y="48"/>
                  <a:pt x="0" y="51"/>
                  <a:pt x="0" y="54"/>
                </a:cubicBezTo>
                <a:cubicBezTo>
                  <a:pt x="0" y="66"/>
                  <a:pt x="0" y="66"/>
                  <a:pt x="0" y="66"/>
                </a:cubicBezTo>
                <a:cubicBezTo>
                  <a:pt x="0" y="69"/>
                  <a:pt x="3" y="72"/>
                  <a:pt x="6" y="72"/>
                </a:cubicBezTo>
                <a:cubicBezTo>
                  <a:pt x="138" y="72"/>
                  <a:pt x="138" y="72"/>
                  <a:pt x="138" y="72"/>
                </a:cubicBezTo>
                <a:cubicBezTo>
                  <a:pt x="141" y="72"/>
                  <a:pt x="144" y="69"/>
                  <a:pt x="144" y="66"/>
                </a:cubicBezTo>
                <a:lnTo>
                  <a:pt x="144" y="54"/>
                </a:lnTo>
                <a:close/>
                <a:moveTo>
                  <a:pt x="144" y="150"/>
                </a:moveTo>
                <a:cubicBezTo>
                  <a:pt x="144" y="147"/>
                  <a:pt x="141" y="144"/>
                  <a:pt x="138" y="144"/>
                </a:cubicBezTo>
                <a:cubicBezTo>
                  <a:pt x="6" y="144"/>
                  <a:pt x="6" y="144"/>
                  <a:pt x="6" y="144"/>
                </a:cubicBezTo>
                <a:cubicBezTo>
                  <a:pt x="3" y="144"/>
                  <a:pt x="0" y="147"/>
                  <a:pt x="0" y="150"/>
                </a:cubicBezTo>
                <a:cubicBezTo>
                  <a:pt x="0" y="162"/>
                  <a:pt x="0" y="162"/>
                  <a:pt x="0" y="162"/>
                </a:cubicBezTo>
                <a:cubicBezTo>
                  <a:pt x="0" y="165"/>
                  <a:pt x="3" y="168"/>
                  <a:pt x="6" y="168"/>
                </a:cubicBezTo>
                <a:cubicBezTo>
                  <a:pt x="138" y="168"/>
                  <a:pt x="138" y="168"/>
                  <a:pt x="138" y="168"/>
                </a:cubicBezTo>
                <a:cubicBezTo>
                  <a:pt x="141" y="168"/>
                  <a:pt x="144" y="165"/>
                  <a:pt x="144" y="162"/>
                </a:cubicBezTo>
                <a:lnTo>
                  <a:pt x="144" y="150"/>
                </a:lnTo>
                <a:close/>
                <a:moveTo>
                  <a:pt x="176" y="102"/>
                </a:moveTo>
                <a:cubicBezTo>
                  <a:pt x="176" y="99"/>
                  <a:pt x="173" y="96"/>
                  <a:pt x="170" y="96"/>
                </a:cubicBezTo>
                <a:cubicBezTo>
                  <a:pt x="6" y="96"/>
                  <a:pt x="6" y="96"/>
                  <a:pt x="6" y="96"/>
                </a:cubicBezTo>
                <a:cubicBezTo>
                  <a:pt x="3" y="96"/>
                  <a:pt x="0" y="99"/>
                  <a:pt x="0" y="102"/>
                </a:cubicBezTo>
                <a:cubicBezTo>
                  <a:pt x="0" y="114"/>
                  <a:pt x="0" y="114"/>
                  <a:pt x="0" y="114"/>
                </a:cubicBezTo>
                <a:cubicBezTo>
                  <a:pt x="0" y="117"/>
                  <a:pt x="3" y="120"/>
                  <a:pt x="6" y="120"/>
                </a:cubicBezTo>
                <a:cubicBezTo>
                  <a:pt x="170" y="120"/>
                  <a:pt x="170" y="120"/>
                  <a:pt x="170" y="120"/>
                </a:cubicBezTo>
                <a:cubicBezTo>
                  <a:pt x="173" y="120"/>
                  <a:pt x="176" y="117"/>
                  <a:pt x="176" y="114"/>
                </a:cubicBezTo>
                <a:lnTo>
                  <a:pt x="176" y="102"/>
                </a:ln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noEditPoints="1"/>
          </p:cNvSpPr>
          <p:nvPr/>
        </p:nvSpPr>
        <p:spPr bwMode="auto">
          <a:xfrm>
            <a:off x="10769845" y="1826962"/>
            <a:ext cx="320474" cy="266026"/>
          </a:xfrm>
          <a:custGeom>
            <a:avLst/>
            <a:gdLst>
              <a:gd name="T0" fmla="*/ 184 w 194"/>
              <a:gd name="T1" fmla="*/ 100 h 161"/>
              <a:gd name="T2" fmla="*/ 185 w 194"/>
              <a:gd name="T3" fmla="*/ 95 h 161"/>
              <a:gd name="T4" fmla="*/ 193 w 194"/>
              <a:gd name="T5" fmla="*/ 64 h 161"/>
              <a:gd name="T6" fmla="*/ 125 w 194"/>
              <a:gd name="T7" fmla="*/ 0 h 161"/>
              <a:gd name="T8" fmla="*/ 79 w 194"/>
              <a:gd name="T9" fmla="*/ 17 h 161"/>
              <a:gd name="T10" fmla="*/ 153 w 194"/>
              <a:gd name="T11" fmla="*/ 96 h 161"/>
              <a:gd name="T12" fmla="*/ 147 w 194"/>
              <a:gd name="T13" fmla="*/ 125 h 161"/>
              <a:gd name="T14" fmla="*/ 160 w 194"/>
              <a:gd name="T15" fmla="*/ 119 h 161"/>
              <a:gd name="T16" fmla="*/ 165 w 194"/>
              <a:gd name="T17" fmla="*/ 119 h 161"/>
              <a:gd name="T18" fmla="*/ 189 w 194"/>
              <a:gd name="T19" fmla="*/ 128 h 161"/>
              <a:gd name="T20" fmla="*/ 193 w 194"/>
              <a:gd name="T21" fmla="*/ 125 h 161"/>
              <a:gd name="T22" fmla="*/ 184 w 194"/>
              <a:gd name="T23" fmla="*/ 100 h 161"/>
              <a:gd name="T24" fmla="*/ 69 w 194"/>
              <a:gd name="T25" fmla="*/ 32 h 161"/>
              <a:gd name="T26" fmla="*/ 1 w 194"/>
              <a:gd name="T27" fmla="*/ 96 h 161"/>
              <a:gd name="T28" fmla="*/ 9 w 194"/>
              <a:gd name="T29" fmla="*/ 127 h 161"/>
              <a:gd name="T30" fmla="*/ 10 w 194"/>
              <a:gd name="T31" fmla="*/ 132 h 161"/>
              <a:gd name="T32" fmla="*/ 1 w 194"/>
              <a:gd name="T33" fmla="*/ 156 h 161"/>
              <a:gd name="T34" fmla="*/ 5 w 194"/>
              <a:gd name="T35" fmla="*/ 160 h 161"/>
              <a:gd name="T36" fmla="*/ 29 w 194"/>
              <a:gd name="T37" fmla="*/ 150 h 161"/>
              <a:gd name="T38" fmla="*/ 34 w 194"/>
              <a:gd name="T39" fmla="*/ 151 h 161"/>
              <a:gd name="T40" fmla="*/ 69 w 194"/>
              <a:gd name="T41" fmla="*/ 160 h 161"/>
              <a:gd name="T42" fmla="*/ 137 w 194"/>
              <a:gd name="T43" fmla="*/ 96 h 161"/>
              <a:gd name="T44" fmla="*/ 69 w 194"/>
              <a:gd name="T45" fmla="*/ 3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4" h="161">
                <a:moveTo>
                  <a:pt x="184" y="100"/>
                </a:moveTo>
                <a:cubicBezTo>
                  <a:pt x="184" y="98"/>
                  <a:pt x="184" y="97"/>
                  <a:pt x="185" y="95"/>
                </a:cubicBezTo>
                <a:cubicBezTo>
                  <a:pt x="190" y="86"/>
                  <a:pt x="193" y="76"/>
                  <a:pt x="193" y="64"/>
                </a:cubicBezTo>
                <a:cubicBezTo>
                  <a:pt x="193" y="29"/>
                  <a:pt x="163" y="0"/>
                  <a:pt x="125" y="0"/>
                </a:cubicBezTo>
                <a:cubicBezTo>
                  <a:pt x="107" y="0"/>
                  <a:pt x="91" y="7"/>
                  <a:pt x="79" y="17"/>
                </a:cubicBezTo>
                <a:cubicBezTo>
                  <a:pt x="121" y="22"/>
                  <a:pt x="153" y="56"/>
                  <a:pt x="153" y="96"/>
                </a:cubicBezTo>
                <a:cubicBezTo>
                  <a:pt x="153" y="106"/>
                  <a:pt x="151" y="116"/>
                  <a:pt x="147" y="125"/>
                </a:cubicBezTo>
                <a:cubicBezTo>
                  <a:pt x="152" y="123"/>
                  <a:pt x="156" y="121"/>
                  <a:pt x="160" y="119"/>
                </a:cubicBezTo>
                <a:cubicBezTo>
                  <a:pt x="162" y="118"/>
                  <a:pt x="163" y="118"/>
                  <a:pt x="165" y="119"/>
                </a:cubicBezTo>
                <a:cubicBezTo>
                  <a:pt x="189" y="128"/>
                  <a:pt x="189" y="128"/>
                  <a:pt x="189" y="128"/>
                </a:cubicBezTo>
                <a:cubicBezTo>
                  <a:pt x="192" y="129"/>
                  <a:pt x="194" y="127"/>
                  <a:pt x="193" y="125"/>
                </a:cubicBezTo>
                <a:lnTo>
                  <a:pt x="184" y="100"/>
                </a:lnTo>
                <a:close/>
                <a:moveTo>
                  <a:pt x="69" y="32"/>
                </a:moveTo>
                <a:cubicBezTo>
                  <a:pt x="31" y="32"/>
                  <a:pt x="1" y="61"/>
                  <a:pt x="1" y="96"/>
                </a:cubicBezTo>
                <a:cubicBezTo>
                  <a:pt x="1" y="108"/>
                  <a:pt x="4" y="118"/>
                  <a:pt x="9" y="127"/>
                </a:cubicBezTo>
                <a:cubicBezTo>
                  <a:pt x="10" y="129"/>
                  <a:pt x="11" y="130"/>
                  <a:pt x="10" y="132"/>
                </a:cubicBezTo>
                <a:cubicBezTo>
                  <a:pt x="1" y="156"/>
                  <a:pt x="1" y="156"/>
                  <a:pt x="1" y="156"/>
                </a:cubicBezTo>
                <a:cubicBezTo>
                  <a:pt x="0" y="159"/>
                  <a:pt x="2" y="161"/>
                  <a:pt x="5" y="160"/>
                </a:cubicBezTo>
                <a:cubicBezTo>
                  <a:pt x="29" y="150"/>
                  <a:pt x="29" y="150"/>
                  <a:pt x="29" y="150"/>
                </a:cubicBezTo>
                <a:cubicBezTo>
                  <a:pt x="31" y="150"/>
                  <a:pt x="32" y="150"/>
                  <a:pt x="34" y="151"/>
                </a:cubicBezTo>
                <a:cubicBezTo>
                  <a:pt x="44" y="157"/>
                  <a:pt x="56" y="160"/>
                  <a:pt x="69" y="160"/>
                </a:cubicBezTo>
                <a:cubicBezTo>
                  <a:pt x="107" y="160"/>
                  <a:pt x="137" y="131"/>
                  <a:pt x="137" y="96"/>
                </a:cubicBezTo>
                <a:cubicBezTo>
                  <a:pt x="137" y="61"/>
                  <a:pt x="107" y="32"/>
                  <a:pt x="69" y="32"/>
                </a:cubicBez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1"/>
          <p:cNvSpPr>
            <a:spLocks noEditPoints="1"/>
          </p:cNvSpPr>
          <p:nvPr/>
        </p:nvSpPr>
        <p:spPr bwMode="auto">
          <a:xfrm>
            <a:off x="6129360" y="1303097"/>
            <a:ext cx="394270" cy="394270"/>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08 w 192"/>
              <a:gd name="T11" fmla="*/ 137 h 192"/>
              <a:gd name="T12" fmla="*/ 98 w 192"/>
              <a:gd name="T13" fmla="*/ 163 h 192"/>
              <a:gd name="T14" fmla="*/ 94 w 192"/>
              <a:gd name="T15" fmla="*/ 167 h 192"/>
              <a:gd name="T16" fmla="*/ 90 w 192"/>
              <a:gd name="T17" fmla="*/ 169 h 192"/>
              <a:gd name="T18" fmla="*/ 83 w 192"/>
              <a:gd name="T19" fmla="*/ 168 h 192"/>
              <a:gd name="T20" fmla="*/ 76 w 192"/>
              <a:gd name="T21" fmla="*/ 153 h 192"/>
              <a:gd name="T22" fmla="*/ 60 w 192"/>
              <a:gd name="T23" fmla="*/ 127 h 192"/>
              <a:gd name="T24" fmla="*/ 26 w 192"/>
              <a:gd name="T25" fmla="*/ 109 h 192"/>
              <a:gd name="T26" fmla="*/ 22 w 192"/>
              <a:gd name="T27" fmla="*/ 110 h 192"/>
              <a:gd name="T28" fmla="*/ 17 w 192"/>
              <a:gd name="T29" fmla="*/ 107 h 192"/>
              <a:gd name="T30" fmla="*/ 16 w 192"/>
              <a:gd name="T31" fmla="*/ 96 h 192"/>
              <a:gd name="T32" fmla="*/ 34 w 192"/>
              <a:gd name="T33" fmla="*/ 46 h 192"/>
              <a:gd name="T34" fmla="*/ 35 w 192"/>
              <a:gd name="T35" fmla="*/ 45 h 192"/>
              <a:gd name="T36" fmla="*/ 71 w 192"/>
              <a:gd name="T37" fmla="*/ 20 h 192"/>
              <a:gd name="T38" fmla="*/ 76 w 192"/>
              <a:gd name="T39" fmla="*/ 26 h 192"/>
              <a:gd name="T40" fmla="*/ 74 w 192"/>
              <a:gd name="T41" fmla="*/ 33 h 192"/>
              <a:gd name="T42" fmla="*/ 62 w 192"/>
              <a:gd name="T43" fmla="*/ 46 h 192"/>
              <a:gd name="T44" fmla="*/ 58 w 192"/>
              <a:gd name="T45" fmla="*/ 54 h 192"/>
              <a:gd name="T46" fmla="*/ 63 w 192"/>
              <a:gd name="T47" fmla="*/ 56 h 192"/>
              <a:gd name="T48" fmla="*/ 64 w 192"/>
              <a:gd name="T49" fmla="*/ 56 h 192"/>
              <a:gd name="T50" fmla="*/ 65 w 192"/>
              <a:gd name="T51" fmla="*/ 57 h 192"/>
              <a:gd name="T52" fmla="*/ 70 w 192"/>
              <a:gd name="T53" fmla="*/ 83 h 192"/>
              <a:gd name="T54" fmla="*/ 51 w 192"/>
              <a:gd name="T55" fmla="*/ 80 h 192"/>
              <a:gd name="T56" fmla="*/ 35 w 192"/>
              <a:gd name="T57" fmla="*/ 89 h 192"/>
              <a:gd name="T58" fmla="*/ 54 w 192"/>
              <a:gd name="T59" fmla="*/ 96 h 192"/>
              <a:gd name="T60" fmla="*/ 80 w 192"/>
              <a:gd name="T61" fmla="*/ 105 h 192"/>
              <a:gd name="T62" fmla="*/ 109 w 192"/>
              <a:gd name="T63" fmla="*/ 108 h 192"/>
              <a:gd name="T64" fmla="*/ 108 w 192"/>
              <a:gd name="T65" fmla="*/ 137 h 192"/>
              <a:gd name="T66" fmla="*/ 159 w 192"/>
              <a:gd name="T67" fmla="*/ 136 h 192"/>
              <a:gd name="T68" fmla="*/ 150 w 192"/>
              <a:gd name="T69" fmla="*/ 96 h 192"/>
              <a:gd name="T70" fmla="*/ 114 w 192"/>
              <a:gd name="T71" fmla="*/ 76 h 192"/>
              <a:gd name="T72" fmla="*/ 133 w 192"/>
              <a:gd name="T73" fmla="*/ 37 h 192"/>
              <a:gd name="T74" fmla="*/ 146 w 192"/>
              <a:gd name="T75" fmla="*/ 35 h 192"/>
              <a:gd name="T76" fmla="*/ 148 w 192"/>
              <a:gd name="T77" fmla="*/ 36 h 192"/>
              <a:gd name="T78" fmla="*/ 176 w 192"/>
              <a:gd name="T79" fmla="*/ 96 h 192"/>
              <a:gd name="T80" fmla="*/ 166 w 192"/>
              <a:gd name="T81" fmla="*/ 136 h 192"/>
              <a:gd name="T82" fmla="*/ 159 w 192"/>
              <a:gd name="T8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08" y="137"/>
                </a:moveTo>
                <a:cubicBezTo>
                  <a:pt x="102" y="143"/>
                  <a:pt x="100" y="155"/>
                  <a:pt x="98" y="163"/>
                </a:cubicBezTo>
                <a:cubicBezTo>
                  <a:pt x="97" y="164"/>
                  <a:pt x="96" y="166"/>
                  <a:pt x="94" y="167"/>
                </a:cubicBezTo>
                <a:cubicBezTo>
                  <a:pt x="90" y="169"/>
                  <a:pt x="90" y="169"/>
                  <a:pt x="90" y="169"/>
                </a:cubicBezTo>
                <a:cubicBezTo>
                  <a:pt x="88" y="170"/>
                  <a:pt x="85" y="170"/>
                  <a:pt x="83" y="168"/>
                </a:cubicBezTo>
                <a:cubicBezTo>
                  <a:pt x="79" y="164"/>
                  <a:pt x="76" y="158"/>
                  <a:pt x="76" y="153"/>
                </a:cubicBezTo>
                <a:cubicBezTo>
                  <a:pt x="76" y="143"/>
                  <a:pt x="60" y="146"/>
                  <a:pt x="60" y="127"/>
                </a:cubicBezTo>
                <a:cubicBezTo>
                  <a:pt x="60" y="112"/>
                  <a:pt x="40" y="102"/>
                  <a:pt x="26" y="109"/>
                </a:cubicBezTo>
                <a:cubicBezTo>
                  <a:pt x="24" y="110"/>
                  <a:pt x="23" y="110"/>
                  <a:pt x="22" y="110"/>
                </a:cubicBezTo>
                <a:cubicBezTo>
                  <a:pt x="20" y="111"/>
                  <a:pt x="17" y="110"/>
                  <a:pt x="17" y="107"/>
                </a:cubicBezTo>
                <a:cubicBezTo>
                  <a:pt x="16" y="104"/>
                  <a:pt x="16" y="100"/>
                  <a:pt x="16" y="96"/>
                </a:cubicBezTo>
                <a:cubicBezTo>
                  <a:pt x="16" y="77"/>
                  <a:pt x="23" y="59"/>
                  <a:pt x="34" y="46"/>
                </a:cubicBezTo>
                <a:cubicBezTo>
                  <a:pt x="34" y="45"/>
                  <a:pt x="34" y="45"/>
                  <a:pt x="35" y="45"/>
                </a:cubicBezTo>
                <a:cubicBezTo>
                  <a:pt x="44" y="34"/>
                  <a:pt x="57" y="25"/>
                  <a:pt x="71" y="20"/>
                </a:cubicBezTo>
                <a:cubicBezTo>
                  <a:pt x="75" y="19"/>
                  <a:pt x="78" y="23"/>
                  <a:pt x="76" y="26"/>
                </a:cubicBezTo>
                <a:cubicBezTo>
                  <a:pt x="74" y="29"/>
                  <a:pt x="74" y="31"/>
                  <a:pt x="74" y="33"/>
                </a:cubicBezTo>
                <a:cubicBezTo>
                  <a:pt x="74" y="42"/>
                  <a:pt x="66" y="47"/>
                  <a:pt x="62" y="46"/>
                </a:cubicBezTo>
                <a:cubicBezTo>
                  <a:pt x="59" y="44"/>
                  <a:pt x="50" y="50"/>
                  <a:pt x="58" y="54"/>
                </a:cubicBezTo>
                <a:cubicBezTo>
                  <a:pt x="63" y="56"/>
                  <a:pt x="63" y="56"/>
                  <a:pt x="63" y="56"/>
                </a:cubicBezTo>
                <a:cubicBezTo>
                  <a:pt x="63" y="56"/>
                  <a:pt x="64" y="56"/>
                  <a:pt x="64" y="56"/>
                </a:cubicBezTo>
                <a:cubicBezTo>
                  <a:pt x="65" y="57"/>
                  <a:pt x="65" y="57"/>
                  <a:pt x="65" y="57"/>
                </a:cubicBezTo>
                <a:cubicBezTo>
                  <a:pt x="79" y="66"/>
                  <a:pt x="76" y="72"/>
                  <a:pt x="70" y="83"/>
                </a:cubicBezTo>
                <a:cubicBezTo>
                  <a:pt x="64" y="94"/>
                  <a:pt x="61" y="83"/>
                  <a:pt x="51" y="80"/>
                </a:cubicBezTo>
                <a:cubicBezTo>
                  <a:pt x="42" y="76"/>
                  <a:pt x="32" y="83"/>
                  <a:pt x="35" y="89"/>
                </a:cubicBezTo>
                <a:cubicBezTo>
                  <a:pt x="38" y="96"/>
                  <a:pt x="48" y="89"/>
                  <a:pt x="54" y="96"/>
                </a:cubicBezTo>
                <a:cubicBezTo>
                  <a:pt x="61" y="102"/>
                  <a:pt x="61" y="112"/>
                  <a:pt x="80" y="105"/>
                </a:cubicBezTo>
                <a:cubicBezTo>
                  <a:pt x="99" y="99"/>
                  <a:pt x="102" y="102"/>
                  <a:pt x="109" y="108"/>
                </a:cubicBezTo>
                <a:cubicBezTo>
                  <a:pt x="114" y="115"/>
                  <a:pt x="118" y="128"/>
                  <a:pt x="108" y="137"/>
                </a:cubicBezTo>
                <a:close/>
                <a:moveTo>
                  <a:pt x="159" y="136"/>
                </a:moveTo>
                <a:cubicBezTo>
                  <a:pt x="151" y="128"/>
                  <a:pt x="159" y="107"/>
                  <a:pt x="150" y="96"/>
                </a:cubicBezTo>
                <a:cubicBezTo>
                  <a:pt x="140" y="83"/>
                  <a:pt x="127" y="96"/>
                  <a:pt x="114" y="76"/>
                </a:cubicBezTo>
                <a:cubicBezTo>
                  <a:pt x="103" y="58"/>
                  <a:pt x="118" y="42"/>
                  <a:pt x="133" y="37"/>
                </a:cubicBezTo>
                <a:cubicBezTo>
                  <a:pt x="137" y="35"/>
                  <a:pt x="141" y="35"/>
                  <a:pt x="146" y="35"/>
                </a:cubicBezTo>
                <a:cubicBezTo>
                  <a:pt x="146" y="35"/>
                  <a:pt x="148" y="35"/>
                  <a:pt x="148" y="36"/>
                </a:cubicBezTo>
                <a:cubicBezTo>
                  <a:pt x="165" y="50"/>
                  <a:pt x="176" y="72"/>
                  <a:pt x="176" y="96"/>
                </a:cubicBezTo>
                <a:cubicBezTo>
                  <a:pt x="176" y="110"/>
                  <a:pt x="172" y="124"/>
                  <a:pt x="166" y="136"/>
                </a:cubicBezTo>
                <a:cubicBezTo>
                  <a:pt x="164" y="138"/>
                  <a:pt x="161" y="138"/>
                  <a:pt x="159" y="136"/>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75"/>
          <p:cNvSpPr>
            <a:spLocks noEditPoints="1"/>
          </p:cNvSpPr>
          <p:nvPr/>
        </p:nvSpPr>
        <p:spPr bwMode="auto">
          <a:xfrm>
            <a:off x="9401452" y="162828"/>
            <a:ext cx="358396" cy="358396"/>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32 w 192"/>
              <a:gd name="T11" fmla="*/ 62 h 192"/>
              <a:gd name="T12" fmla="*/ 126 w 192"/>
              <a:gd name="T13" fmla="*/ 68 h 192"/>
              <a:gd name="T14" fmla="*/ 88 w 192"/>
              <a:gd name="T15" fmla="*/ 68 h 192"/>
              <a:gd name="T16" fmla="*/ 84 w 192"/>
              <a:gd name="T17" fmla="*/ 72 h 192"/>
              <a:gd name="T18" fmla="*/ 84 w 192"/>
              <a:gd name="T19" fmla="*/ 80 h 192"/>
              <a:gd name="T20" fmla="*/ 88 w 192"/>
              <a:gd name="T21" fmla="*/ 84 h 192"/>
              <a:gd name="T22" fmla="*/ 104 w 192"/>
              <a:gd name="T23" fmla="*/ 84 h 192"/>
              <a:gd name="T24" fmla="*/ 132 w 192"/>
              <a:gd name="T25" fmla="*/ 112 h 192"/>
              <a:gd name="T26" fmla="*/ 132 w 192"/>
              <a:gd name="T27" fmla="*/ 120 h 192"/>
              <a:gd name="T28" fmla="*/ 104 w 192"/>
              <a:gd name="T29" fmla="*/ 148 h 192"/>
              <a:gd name="T30" fmla="*/ 108 w 192"/>
              <a:gd name="T31" fmla="*/ 148 h 192"/>
              <a:gd name="T32" fmla="*/ 108 w 192"/>
              <a:gd name="T33" fmla="*/ 156 h 192"/>
              <a:gd name="T34" fmla="*/ 100 w 192"/>
              <a:gd name="T35" fmla="*/ 164 h 192"/>
              <a:gd name="T36" fmla="*/ 92 w 192"/>
              <a:gd name="T37" fmla="*/ 156 h 192"/>
              <a:gd name="T38" fmla="*/ 92 w 192"/>
              <a:gd name="T39" fmla="*/ 148 h 192"/>
              <a:gd name="T40" fmla="*/ 66 w 192"/>
              <a:gd name="T41" fmla="*/ 148 h 192"/>
              <a:gd name="T42" fmla="*/ 60 w 192"/>
              <a:gd name="T43" fmla="*/ 142 h 192"/>
              <a:gd name="T44" fmla="*/ 60 w 192"/>
              <a:gd name="T45" fmla="*/ 130 h 192"/>
              <a:gd name="T46" fmla="*/ 66 w 192"/>
              <a:gd name="T47" fmla="*/ 124 h 192"/>
              <a:gd name="T48" fmla="*/ 104 w 192"/>
              <a:gd name="T49" fmla="*/ 124 h 192"/>
              <a:gd name="T50" fmla="*/ 108 w 192"/>
              <a:gd name="T51" fmla="*/ 120 h 192"/>
              <a:gd name="T52" fmla="*/ 108 w 192"/>
              <a:gd name="T53" fmla="*/ 112 h 192"/>
              <a:gd name="T54" fmla="*/ 104 w 192"/>
              <a:gd name="T55" fmla="*/ 108 h 192"/>
              <a:gd name="T56" fmla="*/ 88 w 192"/>
              <a:gd name="T57" fmla="*/ 108 h 192"/>
              <a:gd name="T58" fmla="*/ 60 w 192"/>
              <a:gd name="T59" fmla="*/ 80 h 192"/>
              <a:gd name="T60" fmla="*/ 60 w 192"/>
              <a:gd name="T61" fmla="*/ 72 h 192"/>
              <a:gd name="T62" fmla="*/ 88 w 192"/>
              <a:gd name="T63" fmla="*/ 44 h 192"/>
              <a:gd name="T64" fmla="*/ 92 w 192"/>
              <a:gd name="T65" fmla="*/ 44 h 192"/>
              <a:gd name="T66" fmla="*/ 92 w 192"/>
              <a:gd name="T67" fmla="*/ 36 h 192"/>
              <a:gd name="T68" fmla="*/ 100 w 192"/>
              <a:gd name="T69" fmla="*/ 28 h 192"/>
              <a:gd name="T70" fmla="*/ 108 w 192"/>
              <a:gd name="T71" fmla="*/ 36 h 192"/>
              <a:gd name="T72" fmla="*/ 108 w 192"/>
              <a:gd name="T73" fmla="*/ 44 h 192"/>
              <a:gd name="T74" fmla="*/ 126 w 192"/>
              <a:gd name="T75" fmla="*/ 44 h 192"/>
              <a:gd name="T76" fmla="*/ 132 w 192"/>
              <a:gd name="T77" fmla="*/ 50 h 192"/>
              <a:gd name="T78" fmla="*/ 132 w 192"/>
              <a:gd name="T79" fmla="*/ 6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32" y="62"/>
                </a:moveTo>
                <a:cubicBezTo>
                  <a:pt x="132" y="65"/>
                  <a:pt x="129" y="68"/>
                  <a:pt x="126" y="68"/>
                </a:cubicBezTo>
                <a:cubicBezTo>
                  <a:pt x="88" y="68"/>
                  <a:pt x="88" y="68"/>
                  <a:pt x="88" y="68"/>
                </a:cubicBezTo>
                <a:cubicBezTo>
                  <a:pt x="86" y="68"/>
                  <a:pt x="84" y="70"/>
                  <a:pt x="84" y="72"/>
                </a:cubicBezTo>
                <a:cubicBezTo>
                  <a:pt x="84" y="80"/>
                  <a:pt x="84" y="80"/>
                  <a:pt x="84" y="80"/>
                </a:cubicBezTo>
                <a:cubicBezTo>
                  <a:pt x="84" y="82"/>
                  <a:pt x="86" y="84"/>
                  <a:pt x="88" y="84"/>
                </a:cubicBezTo>
                <a:cubicBezTo>
                  <a:pt x="104" y="84"/>
                  <a:pt x="104" y="84"/>
                  <a:pt x="104" y="84"/>
                </a:cubicBezTo>
                <a:cubicBezTo>
                  <a:pt x="120" y="84"/>
                  <a:pt x="132" y="96"/>
                  <a:pt x="132" y="112"/>
                </a:cubicBezTo>
                <a:cubicBezTo>
                  <a:pt x="132" y="120"/>
                  <a:pt x="132" y="120"/>
                  <a:pt x="132" y="120"/>
                </a:cubicBezTo>
                <a:cubicBezTo>
                  <a:pt x="132" y="136"/>
                  <a:pt x="120" y="148"/>
                  <a:pt x="104" y="148"/>
                </a:cubicBezTo>
                <a:cubicBezTo>
                  <a:pt x="108" y="148"/>
                  <a:pt x="108" y="148"/>
                  <a:pt x="108" y="148"/>
                </a:cubicBezTo>
                <a:cubicBezTo>
                  <a:pt x="108" y="156"/>
                  <a:pt x="108" y="156"/>
                  <a:pt x="108" y="156"/>
                </a:cubicBezTo>
                <a:cubicBezTo>
                  <a:pt x="108" y="160"/>
                  <a:pt x="104" y="164"/>
                  <a:pt x="100" y="164"/>
                </a:cubicBezTo>
                <a:cubicBezTo>
                  <a:pt x="96" y="164"/>
                  <a:pt x="92" y="160"/>
                  <a:pt x="92" y="156"/>
                </a:cubicBezTo>
                <a:cubicBezTo>
                  <a:pt x="92" y="148"/>
                  <a:pt x="92" y="148"/>
                  <a:pt x="92" y="148"/>
                </a:cubicBezTo>
                <a:cubicBezTo>
                  <a:pt x="66" y="148"/>
                  <a:pt x="66" y="148"/>
                  <a:pt x="66" y="148"/>
                </a:cubicBezTo>
                <a:cubicBezTo>
                  <a:pt x="63" y="148"/>
                  <a:pt x="60" y="145"/>
                  <a:pt x="60" y="142"/>
                </a:cubicBezTo>
                <a:cubicBezTo>
                  <a:pt x="60" y="130"/>
                  <a:pt x="60" y="130"/>
                  <a:pt x="60" y="130"/>
                </a:cubicBezTo>
                <a:cubicBezTo>
                  <a:pt x="60" y="127"/>
                  <a:pt x="63" y="124"/>
                  <a:pt x="66" y="124"/>
                </a:cubicBezTo>
                <a:cubicBezTo>
                  <a:pt x="104" y="124"/>
                  <a:pt x="104" y="124"/>
                  <a:pt x="104" y="124"/>
                </a:cubicBezTo>
                <a:cubicBezTo>
                  <a:pt x="106" y="124"/>
                  <a:pt x="108" y="122"/>
                  <a:pt x="108" y="120"/>
                </a:cubicBezTo>
                <a:cubicBezTo>
                  <a:pt x="108" y="112"/>
                  <a:pt x="108" y="112"/>
                  <a:pt x="108" y="112"/>
                </a:cubicBezTo>
                <a:cubicBezTo>
                  <a:pt x="108" y="110"/>
                  <a:pt x="106" y="108"/>
                  <a:pt x="104" y="108"/>
                </a:cubicBezTo>
                <a:cubicBezTo>
                  <a:pt x="88" y="108"/>
                  <a:pt x="88" y="108"/>
                  <a:pt x="88" y="108"/>
                </a:cubicBezTo>
                <a:cubicBezTo>
                  <a:pt x="72" y="108"/>
                  <a:pt x="60" y="96"/>
                  <a:pt x="60" y="80"/>
                </a:cubicBezTo>
                <a:cubicBezTo>
                  <a:pt x="60" y="72"/>
                  <a:pt x="60" y="72"/>
                  <a:pt x="60" y="72"/>
                </a:cubicBezTo>
                <a:cubicBezTo>
                  <a:pt x="60" y="56"/>
                  <a:pt x="72" y="44"/>
                  <a:pt x="88" y="44"/>
                </a:cubicBezTo>
                <a:cubicBezTo>
                  <a:pt x="92" y="44"/>
                  <a:pt x="92" y="44"/>
                  <a:pt x="92" y="44"/>
                </a:cubicBezTo>
                <a:cubicBezTo>
                  <a:pt x="92" y="36"/>
                  <a:pt x="92" y="36"/>
                  <a:pt x="92" y="36"/>
                </a:cubicBezTo>
                <a:cubicBezTo>
                  <a:pt x="92" y="32"/>
                  <a:pt x="96" y="28"/>
                  <a:pt x="100" y="28"/>
                </a:cubicBezTo>
                <a:cubicBezTo>
                  <a:pt x="104" y="28"/>
                  <a:pt x="108" y="32"/>
                  <a:pt x="108" y="36"/>
                </a:cubicBezTo>
                <a:cubicBezTo>
                  <a:pt x="108" y="44"/>
                  <a:pt x="108" y="44"/>
                  <a:pt x="108" y="44"/>
                </a:cubicBezTo>
                <a:cubicBezTo>
                  <a:pt x="126" y="44"/>
                  <a:pt x="126" y="44"/>
                  <a:pt x="126" y="44"/>
                </a:cubicBezTo>
                <a:cubicBezTo>
                  <a:pt x="129" y="44"/>
                  <a:pt x="132" y="47"/>
                  <a:pt x="132" y="50"/>
                </a:cubicBezTo>
                <a:lnTo>
                  <a:pt x="132" y="62"/>
                </a:ln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22"/>
          <p:cNvSpPr/>
          <p:nvPr/>
        </p:nvSpPr>
        <p:spPr>
          <a:xfrm>
            <a:off x="4975101" y="4676129"/>
            <a:ext cx="380652" cy="380652"/>
          </a:xfrm>
          <a:prstGeom prst="ellipse">
            <a:avLst/>
          </a:prstGeom>
          <a:solidFill>
            <a:schemeClr val="accent1">
              <a:alpha val="8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4" name="Freeform 81"/>
          <p:cNvSpPr>
            <a:spLocks/>
          </p:cNvSpPr>
          <p:nvPr/>
        </p:nvSpPr>
        <p:spPr bwMode="auto">
          <a:xfrm>
            <a:off x="5016998" y="4759499"/>
            <a:ext cx="296858" cy="213912"/>
          </a:xfrm>
          <a:custGeom>
            <a:avLst/>
            <a:gdLst>
              <a:gd name="T0" fmla="*/ 124 w 256"/>
              <a:gd name="T1" fmla="*/ 184 h 184"/>
              <a:gd name="T2" fmla="*/ 118 w 256"/>
              <a:gd name="T3" fmla="*/ 182 h 184"/>
              <a:gd name="T4" fmla="*/ 112 w 256"/>
              <a:gd name="T5" fmla="*/ 174 h 184"/>
              <a:gd name="T6" fmla="*/ 81 w 256"/>
              <a:gd name="T7" fmla="*/ 49 h 184"/>
              <a:gd name="T8" fmla="*/ 55 w 256"/>
              <a:gd name="T9" fmla="*/ 108 h 184"/>
              <a:gd name="T10" fmla="*/ 44 w 256"/>
              <a:gd name="T11" fmla="*/ 116 h 184"/>
              <a:gd name="T12" fmla="*/ 8 w 256"/>
              <a:gd name="T13" fmla="*/ 116 h 184"/>
              <a:gd name="T14" fmla="*/ 0 w 256"/>
              <a:gd name="T15" fmla="*/ 108 h 184"/>
              <a:gd name="T16" fmla="*/ 0 w 256"/>
              <a:gd name="T17" fmla="*/ 100 h 184"/>
              <a:gd name="T18" fmla="*/ 8 w 256"/>
              <a:gd name="T19" fmla="*/ 92 h 184"/>
              <a:gd name="T20" fmla="*/ 36 w 256"/>
              <a:gd name="T21" fmla="*/ 92 h 184"/>
              <a:gd name="T22" fmla="*/ 73 w 256"/>
              <a:gd name="T23" fmla="*/ 7 h 184"/>
              <a:gd name="T24" fmla="*/ 85 w 256"/>
              <a:gd name="T25" fmla="*/ 0 h 184"/>
              <a:gd name="T26" fmla="*/ 96 w 256"/>
              <a:gd name="T27" fmla="*/ 9 h 184"/>
              <a:gd name="T28" fmla="*/ 127 w 256"/>
              <a:gd name="T29" fmla="*/ 136 h 184"/>
              <a:gd name="T30" fmla="*/ 169 w 256"/>
              <a:gd name="T31" fmla="*/ 43 h 184"/>
              <a:gd name="T32" fmla="*/ 181 w 256"/>
              <a:gd name="T33" fmla="*/ 36 h 184"/>
              <a:gd name="T34" fmla="*/ 191 w 256"/>
              <a:gd name="T35" fmla="*/ 44 h 184"/>
              <a:gd name="T36" fmla="*/ 212 w 256"/>
              <a:gd name="T37" fmla="*/ 92 h 184"/>
              <a:gd name="T38" fmla="*/ 248 w 256"/>
              <a:gd name="T39" fmla="*/ 92 h 184"/>
              <a:gd name="T40" fmla="*/ 256 w 256"/>
              <a:gd name="T41" fmla="*/ 100 h 184"/>
              <a:gd name="T42" fmla="*/ 256 w 256"/>
              <a:gd name="T43" fmla="*/ 108 h 184"/>
              <a:gd name="T44" fmla="*/ 248 w 256"/>
              <a:gd name="T45" fmla="*/ 116 h 184"/>
              <a:gd name="T46" fmla="*/ 204 w 256"/>
              <a:gd name="T47" fmla="*/ 116 h 184"/>
              <a:gd name="T48" fmla="*/ 193 w 256"/>
              <a:gd name="T49" fmla="*/ 109 h 184"/>
              <a:gd name="T50" fmla="*/ 180 w 256"/>
              <a:gd name="T51" fmla="*/ 78 h 184"/>
              <a:gd name="T52" fmla="*/ 135 w 256"/>
              <a:gd name="T53" fmla="*/ 177 h 184"/>
              <a:gd name="T54" fmla="*/ 124 w 256"/>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6" h="184">
                <a:moveTo>
                  <a:pt x="124" y="184"/>
                </a:moveTo>
                <a:cubicBezTo>
                  <a:pt x="122" y="184"/>
                  <a:pt x="120" y="184"/>
                  <a:pt x="118" y="182"/>
                </a:cubicBezTo>
                <a:cubicBezTo>
                  <a:pt x="115" y="181"/>
                  <a:pt x="113" y="177"/>
                  <a:pt x="112" y="174"/>
                </a:cubicBezTo>
                <a:cubicBezTo>
                  <a:pt x="81" y="49"/>
                  <a:pt x="81" y="49"/>
                  <a:pt x="81" y="49"/>
                </a:cubicBezTo>
                <a:cubicBezTo>
                  <a:pt x="55" y="108"/>
                  <a:pt x="55" y="108"/>
                  <a:pt x="55" y="108"/>
                </a:cubicBezTo>
                <a:cubicBezTo>
                  <a:pt x="53" y="113"/>
                  <a:pt x="49" y="116"/>
                  <a:pt x="44" y="116"/>
                </a:cubicBezTo>
                <a:cubicBezTo>
                  <a:pt x="8" y="116"/>
                  <a:pt x="8" y="116"/>
                  <a:pt x="8" y="116"/>
                </a:cubicBezTo>
                <a:cubicBezTo>
                  <a:pt x="4" y="116"/>
                  <a:pt x="0" y="112"/>
                  <a:pt x="0" y="108"/>
                </a:cubicBezTo>
                <a:cubicBezTo>
                  <a:pt x="0" y="100"/>
                  <a:pt x="0" y="100"/>
                  <a:pt x="0" y="100"/>
                </a:cubicBezTo>
                <a:cubicBezTo>
                  <a:pt x="0" y="96"/>
                  <a:pt x="4" y="92"/>
                  <a:pt x="8" y="92"/>
                </a:cubicBezTo>
                <a:cubicBezTo>
                  <a:pt x="36" y="92"/>
                  <a:pt x="36" y="92"/>
                  <a:pt x="36" y="92"/>
                </a:cubicBezTo>
                <a:cubicBezTo>
                  <a:pt x="73" y="7"/>
                  <a:pt x="73" y="7"/>
                  <a:pt x="73" y="7"/>
                </a:cubicBezTo>
                <a:cubicBezTo>
                  <a:pt x="75" y="2"/>
                  <a:pt x="80" y="0"/>
                  <a:pt x="85" y="0"/>
                </a:cubicBezTo>
                <a:cubicBezTo>
                  <a:pt x="90" y="0"/>
                  <a:pt x="94" y="4"/>
                  <a:pt x="96" y="9"/>
                </a:cubicBezTo>
                <a:cubicBezTo>
                  <a:pt x="127" y="136"/>
                  <a:pt x="127" y="136"/>
                  <a:pt x="127" y="136"/>
                </a:cubicBezTo>
                <a:cubicBezTo>
                  <a:pt x="169" y="43"/>
                  <a:pt x="169" y="43"/>
                  <a:pt x="169" y="43"/>
                </a:cubicBezTo>
                <a:cubicBezTo>
                  <a:pt x="171" y="38"/>
                  <a:pt x="176" y="36"/>
                  <a:pt x="181" y="36"/>
                </a:cubicBezTo>
                <a:cubicBezTo>
                  <a:pt x="185" y="36"/>
                  <a:pt x="189" y="40"/>
                  <a:pt x="191" y="44"/>
                </a:cubicBezTo>
                <a:cubicBezTo>
                  <a:pt x="212" y="92"/>
                  <a:pt x="212" y="92"/>
                  <a:pt x="212" y="92"/>
                </a:cubicBezTo>
                <a:cubicBezTo>
                  <a:pt x="248" y="92"/>
                  <a:pt x="248" y="92"/>
                  <a:pt x="248" y="92"/>
                </a:cubicBezTo>
                <a:cubicBezTo>
                  <a:pt x="252" y="92"/>
                  <a:pt x="256" y="96"/>
                  <a:pt x="256" y="100"/>
                </a:cubicBezTo>
                <a:cubicBezTo>
                  <a:pt x="256" y="108"/>
                  <a:pt x="256" y="108"/>
                  <a:pt x="256" y="108"/>
                </a:cubicBezTo>
                <a:cubicBezTo>
                  <a:pt x="256" y="112"/>
                  <a:pt x="252" y="116"/>
                  <a:pt x="248" y="116"/>
                </a:cubicBezTo>
                <a:cubicBezTo>
                  <a:pt x="204" y="116"/>
                  <a:pt x="204" y="116"/>
                  <a:pt x="204" y="116"/>
                </a:cubicBezTo>
                <a:cubicBezTo>
                  <a:pt x="199" y="116"/>
                  <a:pt x="195" y="113"/>
                  <a:pt x="193" y="109"/>
                </a:cubicBezTo>
                <a:cubicBezTo>
                  <a:pt x="180" y="78"/>
                  <a:pt x="180" y="78"/>
                  <a:pt x="180" y="78"/>
                </a:cubicBezTo>
                <a:cubicBezTo>
                  <a:pt x="135" y="177"/>
                  <a:pt x="135" y="177"/>
                  <a:pt x="135" y="177"/>
                </a:cubicBezTo>
                <a:cubicBezTo>
                  <a:pt x="133" y="181"/>
                  <a:pt x="129" y="184"/>
                  <a:pt x="124" y="184"/>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24"/>
          <p:cNvSpPr/>
          <p:nvPr/>
        </p:nvSpPr>
        <p:spPr>
          <a:xfrm>
            <a:off x="9442096" y="2964234"/>
            <a:ext cx="944274" cy="944272"/>
          </a:xfrm>
          <a:prstGeom prst="ellipse">
            <a:avLst/>
          </a:prstGeom>
          <a:solidFill>
            <a:schemeClr val="accent1">
              <a:alpha val="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26" name="Group 84"/>
          <p:cNvGrpSpPr>
            <a:grpSpLocks noChangeAspect="1"/>
          </p:cNvGrpSpPr>
          <p:nvPr/>
        </p:nvGrpSpPr>
        <p:grpSpPr bwMode="auto">
          <a:xfrm>
            <a:off x="9659373" y="3282780"/>
            <a:ext cx="553511" cy="394677"/>
            <a:chOff x="3431" y="1916"/>
            <a:chExt cx="460" cy="328"/>
          </a:xfrm>
          <a:solidFill>
            <a:schemeClr val="accent1">
              <a:alpha val="15000"/>
            </a:schemeClr>
          </a:solidFill>
        </p:grpSpPr>
        <p:sp>
          <p:nvSpPr>
            <p:cNvPr id="27" name="Freeform 85"/>
            <p:cNvSpPr>
              <a:spLocks/>
            </p:cNvSpPr>
            <p:nvPr/>
          </p:nvSpPr>
          <p:spPr bwMode="auto">
            <a:xfrm>
              <a:off x="3747" y="1981"/>
              <a:ext cx="144" cy="181"/>
            </a:xfrm>
            <a:custGeom>
              <a:avLst/>
              <a:gdLst>
                <a:gd name="T0" fmla="*/ 58 w 60"/>
                <a:gd name="T1" fmla="*/ 25 h 75"/>
                <a:gd name="T2" fmla="*/ 35 w 60"/>
                <a:gd name="T3" fmla="*/ 2 h 75"/>
                <a:gd name="T4" fmla="*/ 31 w 60"/>
                <a:gd name="T5" fmla="*/ 0 h 75"/>
                <a:gd name="T6" fmla="*/ 6 w 60"/>
                <a:gd name="T7" fmla="*/ 0 h 75"/>
                <a:gd name="T8" fmla="*/ 0 w 60"/>
                <a:gd name="T9" fmla="*/ 6 h 75"/>
                <a:gd name="T10" fmla="*/ 0 w 60"/>
                <a:gd name="T11" fmla="*/ 54 h 75"/>
                <a:gd name="T12" fmla="*/ 5 w 60"/>
                <a:gd name="T13" fmla="*/ 57 h 75"/>
                <a:gd name="T14" fmla="*/ 18 w 60"/>
                <a:gd name="T15" fmla="*/ 54 h 75"/>
                <a:gd name="T16" fmla="*/ 50 w 60"/>
                <a:gd name="T17" fmla="*/ 73 h 75"/>
                <a:gd name="T18" fmla="*/ 54 w 60"/>
                <a:gd name="T19" fmla="*/ 74 h 75"/>
                <a:gd name="T20" fmla="*/ 60 w 60"/>
                <a:gd name="T21" fmla="*/ 60 h 75"/>
                <a:gd name="T22" fmla="*/ 60 w 60"/>
                <a:gd name="T23" fmla="*/ 29 h 75"/>
                <a:gd name="T24" fmla="*/ 58 w 60"/>
                <a:gd name="T25"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5">
                  <a:moveTo>
                    <a:pt x="58" y="25"/>
                  </a:moveTo>
                  <a:cubicBezTo>
                    <a:pt x="35" y="2"/>
                    <a:pt x="35" y="2"/>
                    <a:pt x="35" y="2"/>
                  </a:cubicBezTo>
                  <a:cubicBezTo>
                    <a:pt x="34" y="1"/>
                    <a:pt x="32" y="0"/>
                    <a:pt x="31" y="0"/>
                  </a:cubicBezTo>
                  <a:cubicBezTo>
                    <a:pt x="6" y="0"/>
                    <a:pt x="6" y="0"/>
                    <a:pt x="6" y="0"/>
                  </a:cubicBezTo>
                  <a:cubicBezTo>
                    <a:pt x="3" y="0"/>
                    <a:pt x="0" y="3"/>
                    <a:pt x="0" y="6"/>
                  </a:cubicBezTo>
                  <a:cubicBezTo>
                    <a:pt x="0" y="54"/>
                    <a:pt x="0" y="54"/>
                    <a:pt x="0" y="54"/>
                  </a:cubicBezTo>
                  <a:cubicBezTo>
                    <a:pt x="0" y="56"/>
                    <a:pt x="2" y="58"/>
                    <a:pt x="5" y="57"/>
                  </a:cubicBezTo>
                  <a:cubicBezTo>
                    <a:pt x="9" y="55"/>
                    <a:pt x="14" y="54"/>
                    <a:pt x="18" y="54"/>
                  </a:cubicBezTo>
                  <a:cubicBezTo>
                    <a:pt x="32" y="54"/>
                    <a:pt x="44" y="62"/>
                    <a:pt x="50" y="73"/>
                  </a:cubicBezTo>
                  <a:cubicBezTo>
                    <a:pt x="51" y="75"/>
                    <a:pt x="53" y="75"/>
                    <a:pt x="54" y="74"/>
                  </a:cubicBezTo>
                  <a:cubicBezTo>
                    <a:pt x="58" y="71"/>
                    <a:pt x="60" y="66"/>
                    <a:pt x="60" y="60"/>
                  </a:cubicBezTo>
                  <a:cubicBezTo>
                    <a:pt x="60" y="29"/>
                    <a:pt x="60" y="29"/>
                    <a:pt x="60" y="29"/>
                  </a:cubicBezTo>
                  <a:cubicBezTo>
                    <a:pt x="60" y="28"/>
                    <a:pt x="60" y="27"/>
                    <a:pt x="5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86"/>
            <p:cNvSpPr>
              <a:spLocks noChangeArrowheads="1"/>
            </p:cNvSpPr>
            <p:nvPr/>
          </p:nvSpPr>
          <p:spPr bwMode="auto">
            <a:xfrm>
              <a:off x="3747" y="2157"/>
              <a:ext cx="86" cy="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
            <p:cNvSpPr>
              <a:spLocks/>
            </p:cNvSpPr>
            <p:nvPr/>
          </p:nvSpPr>
          <p:spPr bwMode="auto">
            <a:xfrm>
              <a:off x="3431" y="1916"/>
              <a:ext cx="273" cy="256"/>
            </a:xfrm>
            <a:custGeom>
              <a:avLst/>
              <a:gdLst>
                <a:gd name="T0" fmla="*/ 108 w 114"/>
                <a:gd name="T1" fmla="*/ 0 h 106"/>
                <a:gd name="T2" fmla="*/ 6 w 114"/>
                <a:gd name="T3" fmla="*/ 0 h 106"/>
                <a:gd name="T4" fmla="*/ 0 w 114"/>
                <a:gd name="T5" fmla="*/ 6 h 106"/>
                <a:gd name="T6" fmla="*/ 0 w 114"/>
                <a:gd name="T7" fmla="*/ 88 h 106"/>
                <a:gd name="T8" fmla="*/ 6 w 114"/>
                <a:gd name="T9" fmla="*/ 101 h 106"/>
                <a:gd name="T10" fmla="*/ 10 w 114"/>
                <a:gd name="T11" fmla="*/ 100 h 106"/>
                <a:gd name="T12" fmla="*/ 42 w 114"/>
                <a:gd name="T13" fmla="*/ 82 h 106"/>
                <a:gd name="T14" fmla="*/ 75 w 114"/>
                <a:gd name="T15" fmla="*/ 104 h 106"/>
                <a:gd name="T16" fmla="*/ 78 w 114"/>
                <a:gd name="T17" fmla="*/ 106 h 106"/>
                <a:gd name="T18" fmla="*/ 96 w 114"/>
                <a:gd name="T19" fmla="*/ 106 h 106"/>
                <a:gd name="T20" fmla="*/ 114 w 114"/>
                <a:gd name="T21" fmla="*/ 88 h 106"/>
                <a:gd name="T22" fmla="*/ 114 w 114"/>
                <a:gd name="T23" fmla="*/ 6 h 106"/>
                <a:gd name="T24" fmla="*/ 108 w 114"/>
                <a:gd name="T2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06">
                  <a:moveTo>
                    <a:pt x="108" y="0"/>
                  </a:moveTo>
                  <a:cubicBezTo>
                    <a:pt x="6" y="0"/>
                    <a:pt x="6" y="0"/>
                    <a:pt x="6" y="0"/>
                  </a:cubicBezTo>
                  <a:cubicBezTo>
                    <a:pt x="3" y="0"/>
                    <a:pt x="0" y="3"/>
                    <a:pt x="0" y="6"/>
                  </a:cubicBezTo>
                  <a:cubicBezTo>
                    <a:pt x="0" y="88"/>
                    <a:pt x="0" y="88"/>
                    <a:pt x="0" y="88"/>
                  </a:cubicBezTo>
                  <a:cubicBezTo>
                    <a:pt x="0" y="93"/>
                    <a:pt x="2" y="98"/>
                    <a:pt x="6" y="101"/>
                  </a:cubicBezTo>
                  <a:cubicBezTo>
                    <a:pt x="8" y="102"/>
                    <a:pt x="10" y="102"/>
                    <a:pt x="10" y="100"/>
                  </a:cubicBezTo>
                  <a:cubicBezTo>
                    <a:pt x="16" y="89"/>
                    <a:pt x="28" y="82"/>
                    <a:pt x="42" y="82"/>
                  </a:cubicBezTo>
                  <a:cubicBezTo>
                    <a:pt x="57" y="82"/>
                    <a:pt x="70" y="91"/>
                    <a:pt x="75" y="104"/>
                  </a:cubicBezTo>
                  <a:cubicBezTo>
                    <a:pt x="76" y="105"/>
                    <a:pt x="77" y="106"/>
                    <a:pt x="78" y="106"/>
                  </a:cubicBezTo>
                  <a:cubicBezTo>
                    <a:pt x="96" y="106"/>
                    <a:pt x="96" y="106"/>
                    <a:pt x="96" y="106"/>
                  </a:cubicBezTo>
                  <a:cubicBezTo>
                    <a:pt x="106" y="106"/>
                    <a:pt x="114" y="98"/>
                    <a:pt x="114" y="88"/>
                  </a:cubicBezTo>
                  <a:cubicBezTo>
                    <a:pt x="114" y="6"/>
                    <a:pt x="114" y="6"/>
                    <a:pt x="114" y="6"/>
                  </a:cubicBezTo>
                  <a:cubicBezTo>
                    <a:pt x="114" y="3"/>
                    <a:pt x="111" y="0"/>
                    <a:pt x="1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88"/>
            <p:cNvSpPr>
              <a:spLocks noChangeArrowheads="1"/>
            </p:cNvSpPr>
            <p:nvPr/>
          </p:nvSpPr>
          <p:spPr bwMode="auto">
            <a:xfrm>
              <a:off x="3488" y="2157"/>
              <a:ext cx="86" cy="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Oval 30"/>
          <p:cNvSpPr/>
          <p:nvPr/>
        </p:nvSpPr>
        <p:spPr>
          <a:xfrm>
            <a:off x="10989746" y="2653218"/>
            <a:ext cx="612919" cy="612919"/>
          </a:xfrm>
          <a:prstGeom prst="ellipse">
            <a:avLst/>
          </a:prstGeom>
          <a:solidFill>
            <a:schemeClr val="accent1">
              <a:alpha val="8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32" name="Group 91"/>
          <p:cNvGrpSpPr>
            <a:grpSpLocks noChangeAspect="1"/>
          </p:cNvGrpSpPr>
          <p:nvPr/>
        </p:nvGrpSpPr>
        <p:grpSpPr bwMode="auto">
          <a:xfrm>
            <a:off x="11116486" y="2823068"/>
            <a:ext cx="360841" cy="331161"/>
            <a:chOff x="3607" y="1947"/>
            <a:chExt cx="462" cy="424"/>
          </a:xfrm>
          <a:solidFill>
            <a:schemeClr val="accent1">
              <a:alpha val="15000"/>
            </a:schemeClr>
          </a:solidFill>
        </p:grpSpPr>
        <p:sp>
          <p:nvSpPr>
            <p:cNvPr id="33" name="Freeform 92"/>
            <p:cNvSpPr>
              <a:spLocks/>
            </p:cNvSpPr>
            <p:nvPr/>
          </p:nvSpPr>
          <p:spPr bwMode="auto">
            <a:xfrm>
              <a:off x="3607" y="1947"/>
              <a:ext cx="462" cy="303"/>
            </a:xfrm>
            <a:custGeom>
              <a:avLst/>
              <a:gdLst>
                <a:gd name="T0" fmla="*/ 72 w 193"/>
                <a:gd name="T1" fmla="*/ 88 h 126"/>
                <a:gd name="T2" fmla="*/ 168 w 193"/>
                <a:gd name="T3" fmla="*/ 88 h 126"/>
                <a:gd name="T4" fmla="*/ 174 w 193"/>
                <a:gd name="T5" fmla="*/ 83 h 126"/>
                <a:gd name="T6" fmla="*/ 192 w 193"/>
                <a:gd name="T7" fmla="*/ 24 h 126"/>
                <a:gd name="T8" fmla="*/ 186 w 193"/>
                <a:gd name="T9" fmla="*/ 16 h 126"/>
                <a:gd name="T10" fmla="*/ 38 w 193"/>
                <a:gd name="T11" fmla="*/ 16 h 126"/>
                <a:gd name="T12" fmla="*/ 36 w 193"/>
                <a:gd name="T13" fmla="*/ 7 h 126"/>
                <a:gd name="T14" fmla="*/ 26 w 193"/>
                <a:gd name="T15" fmla="*/ 0 h 126"/>
                <a:gd name="T16" fmla="*/ 10 w 193"/>
                <a:gd name="T17" fmla="*/ 0 h 126"/>
                <a:gd name="T18" fmla="*/ 0 w 193"/>
                <a:gd name="T19" fmla="*/ 9 h 126"/>
                <a:gd name="T20" fmla="*/ 10 w 193"/>
                <a:gd name="T21" fmla="*/ 19 h 126"/>
                <a:gd name="T22" fmla="*/ 19 w 193"/>
                <a:gd name="T23" fmla="*/ 19 h 126"/>
                <a:gd name="T24" fmla="*/ 49 w 193"/>
                <a:gd name="T25" fmla="*/ 119 h 126"/>
                <a:gd name="T26" fmla="*/ 58 w 193"/>
                <a:gd name="T27" fmla="*/ 126 h 126"/>
                <a:gd name="T28" fmla="*/ 171 w 193"/>
                <a:gd name="T29" fmla="*/ 126 h 126"/>
                <a:gd name="T30" fmla="*/ 182 w 193"/>
                <a:gd name="T31" fmla="*/ 117 h 126"/>
                <a:gd name="T32" fmla="*/ 172 w 193"/>
                <a:gd name="T33" fmla="*/ 107 h 126"/>
                <a:gd name="T34" fmla="*/ 73 w 193"/>
                <a:gd name="T35" fmla="*/ 107 h 126"/>
                <a:gd name="T36" fmla="*/ 64 w 193"/>
                <a:gd name="T37" fmla="*/ 100 h 126"/>
                <a:gd name="T38" fmla="*/ 64 w 193"/>
                <a:gd name="T39" fmla="*/ 100 h 126"/>
                <a:gd name="T40" fmla="*/ 72 w 193"/>
                <a:gd name="T41"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26">
                  <a:moveTo>
                    <a:pt x="72" y="88"/>
                  </a:moveTo>
                  <a:cubicBezTo>
                    <a:pt x="168" y="88"/>
                    <a:pt x="168" y="88"/>
                    <a:pt x="168" y="88"/>
                  </a:cubicBezTo>
                  <a:cubicBezTo>
                    <a:pt x="171" y="88"/>
                    <a:pt x="174" y="86"/>
                    <a:pt x="174" y="83"/>
                  </a:cubicBezTo>
                  <a:cubicBezTo>
                    <a:pt x="192" y="24"/>
                    <a:pt x="192" y="24"/>
                    <a:pt x="192" y="24"/>
                  </a:cubicBezTo>
                  <a:cubicBezTo>
                    <a:pt x="193" y="20"/>
                    <a:pt x="190" y="16"/>
                    <a:pt x="186" y="16"/>
                  </a:cubicBezTo>
                  <a:cubicBezTo>
                    <a:pt x="38" y="16"/>
                    <a:pt x="38" y="16"/>
                    <a:pt x="38" y="16"/>
                  </a:cubicBezTo>
                  <a:cubicBezTo>
                    <a:pt x="36" y="7"/>
                    <a:pt x="36" y="7"/>
                    <a:pt x="36" y="7"/>
                  </a:cubicBezTo>
                  <a:cubicBezTo>
                    <a:pt x="34" y="3"/>
                    <a:pt x="30" y="0"/>
                    <a:pt x="26" y="0"/>
                  </a:cubicBezTo>
                  <a:cubicBezTo>
                    <a:pt x="10" y="0"/>
                    <a:pt x="10" y="0"/>
                    <a:pt x="10" y="0"/>
                  </a:cubicBezTo>
                  <a:cubicBezTo>
                    <a:pt x="5" y="0"/>
                    <a:pt x="0" y="4"/>
                    <a:pt x="0" y="9"/>
                  </a:cubicBezTo>
                  <a:cubicBezTo>
                    <a:pt x="0" y="14"/>
                    <a:pt x="4" y="19"/>
                    <a:pt x="10" y="19"/>
                  </a:cubicBezTo>
                  <a:cubicBezTo>
                    <a:pt x="19" y="19"/>
                    <a:pt x="19" y="19"/>
                    <a:pt x="19" y="19"/>
                  </a:cubicBezTo>
                  <a:cubicBezTo>
                    <a:pt x="49" y="119"/>
                    <a:pt x="49" y="119"/>
                    <a:pt x="49" y="119"/>
                  </a:cubicBezTo>
                  <a:cubicBezTo>
                    <a:pt x="50" y="123"/>
                    <a:pt x="54" y="126"/>
                    <a:pt x="58" y="126"/>
                  </a:cubicBezTo>
                  <a:cubicBezTo>
                    <a:pt x="171" y="126"/>
                    <a:pt x="171" y="126"/>
                    <a:pt x="171" y="126"/>
                  </a:cubicBezTo>
                  <a:cubicBezTo>
                    <a:pt x="176" y="126"/>
                    <a:pt x="181" y="122"/>
                    <a:pt x="182" y="117"/>
                  </a:cubicBezTo>
                  <a:cubicBezTo>
                    <a:pt x="182" y="112"/>
                    <a:pt x="177" y="107"/>
                    <a:pt x="172" y="107"/>
                  </a:cubicBezTo>
                  <a:cubicBezTo>
                    <a:pt x="73" y="107"/>
                    <a:pt x="73" y="107"/>
                    <a:pt x="73" y="107"/>
                  </a:cubicBezTo>
                  <a:cubicBezTo>
                    <a:pt x="68" y="107"/>
                    <a:pt x="65" y="104"/>
                    <a:pt x="64" y="100"/>
                  </a:cubicBezTo>
                  <a:cubicBezTo>
                    <a:pt x="64" y="100"/>
                    <a:pt x="64" y="100"/>
                    <a:pt x="64" y="100"/>
                  </a:cubicBezTo>
                  <a:cubicBezTo>
                    <a:pt x="62" y="94"/>
                    <a:pt x="66" y="88"/>
                    <a:pt x="7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93"/>
            <p:cNvSpPr>
              <a:spLocks noChangeArrowheads="1"/>
            </p:cNvSpPr>
            <p:nvPr/>
          </p:nvSpPr>
          <p:spPr bwMode="auto">
            <a:xfrm>
              <a:off x="3746" y="2296"/>
              <a:ext cx="76"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94"/>
            <p:cNvSpPr>
              <a:spLocks noChangeArrowheads="1"/>
            </p:cNvSpPr>
            <p:nvPr/>
          </p:nvSpPr>
          <p:spPr bwMode="auto">
            <a:xfrm>
              <a:off x="3932" y="2296"/>
              <a:ext cx="77"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11182315" y="1165787"/>
            <a:ext cx="346879" cy="346878"/>
            <a:chOff x="12066877" y="1031428"/>
            <a:chExt cx="731140" cy="731138"/>
          </a:xfrm>
        </p:grpSpPr>
        <p:sp>
          <p:nvSpPr>
            <p:cNvPr id="37" name="Oval 36"/>
            <p:cNvSpPr/>
            <p:nvPr/>
          </p:nvSpPr>
          <p:spPr>
            <a:xfrm>
              <a:off x="12066877" y="1031428"/>
              <a:ext cx="731140" cy="731138"/>
            </a:xfrm>
            <a:prstGeom prst="ellipse">
              <a:avLst/>
            </a:prstGeom>
            <a:solidFill>
              <a:schemeClr val="accent1">
                <a:alpha val="8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38" name="Freeform 37"/>
            <p:cNvSpPr>
              <a:spLocks noEditPoints="1"/>
            </p:cNvSpPr>
            <p:nvPr/>
          </p:nvSpPr>
          <p:spPr bwMode="auto">
            <a:xfrm>
              <a:off x="12218159" y="1237547"/>
              <a:ext cx="428577" cy="324227"/>
            </a:xfrm>
            <a:custGeom>
              <a:avLst/>
              <a:gdLst>
                <a:gd name="T0" fmla="*/ 173 w 192"/>
                <a:gd name="T1" fmla="*/ 0 h 144"/>
                <a:gd name="T2" fmla="*/ 19 w 192"/>
                <a:gd name="T3" fmla="*/ 0 h 144"/>
                <a:gd name="T4" fmla="*/ 0 w 192"/>
                <a:gd name="T5" fmla="*/ 19 h 144"/>
                <a:gd name="T6" fmla="*/ 0 w 192"/>
                <a:gd name="T7" fmla="*/ 125 h 144"/>
                <a:gd name="T8" fmla="*/ 19 w 192"/>
                <a:gd name="T9" fmla="*/ 144 h 144"/>
                <a:gd name="T10" fmla="*/ 173 w 192"/>
                <a:gd name="T11" fmla="*/ 144 h 144"/>
                <a:gd name="T12" fmla="*/ 192 w 192"/>
                <a:gd name="T13" fmla="*/ 125 h 144"/>
                <a:gd name="T14" fmla="*/ 192 w 192"/>
                <a:gd name="T15" fmla="*/ 19 h 144"/>
                <a:gd name="T16" fmla="*/ 173 w 192"/>
                <a:gd name="T17" fmla="*/ 0 h 144"/>
                <a:gd name="T18" fmla="*/ 173 w 192"/>
                <a:gd name="T19" fmla="*/ 19 h 144"/>
                <a:gd name="T20" fmla="*/ 173 w 192"/>
                <a:gd name="T21" fmla="*/ 38 h 144"/>
                <a:gd name="T22" fmla="*/ 19 w 192"/>
                <a:gd name="T23" fmla="*/ 38 h 144"/>
                <a:gd name="T24" fmla="*/ 19 w 192"/>
                <a:gd name="T25" fmla="*/ 19 h 144"/>
                <a:gd name="T26" fmla="*/ 173 w 192"/>
                <a:gd name="T27" fmla="*/ 19 h 144"/>
                <a:gd name="T28" fmla="*/ 19 w 192"/>
                <a:gd name="T29" fmla="*/ 125 h 144"/>
                <a:gd name="T30" fmla="*/ 19 w 192"/>
                <a:gd name="T31" fmla="*/ 69 h 144"/>
                <a:gd name="T32" fmla="*/ 173 w 192"/>
                <a:gd name="T33" fmla="*/ 69 h 144"/>
                <a:gd name="T34" fmla="*/ 173 w 192"/>
                <a:gd name="T35" fmla="*/ 125 h 144"/>
                <a:gd name="T36" fmla="*/ 19 w 192"/>
                <a:gd name="T37" fmla="*/ 125 h 144"/>
                <a:gd name="T38" fmla="*/ 74 w 192"/>
                <a:gd name="T39" fmla="*/ 84 h 144"/>
                <a:gd name="T40" fmla="*/ 64 w 192"/>
                <a:gd name="T41" fmla="*/ 90 h 144"/>
                <a:gd name="T42" fmla="*/ 62 w 192"/>
                <a:gd name="T43" fmla="*/ 90 h 144"/>
                <a:gd name="T44" fmla="*/ 52 w 192"/>
                <a:gd name="T45" fmla="*/ 84 h 144"/>
                <a:gd name="T46" fmla="*/ 39 w 192"/>
                <a:gd name="T47" fmla="*/ 97 h 144"/>
                <a:gd name="T48" fmla="*/ 52 w 192"/>
                <a:gd name="T49" fmla="*/ 109 h 144"/>
                <a:gd name="T50" fmla="*/ 62 w 192"/>
                <a:gd name="T51" fmla="*/ 104 h 144"/>
                <a:gd name="T52" fmla="*/ 64 w 192"/>
                <a:gd name="T53" fmla="*/ 104 h 144"/>
                <a:gd name="T54" fmla="*/ 74 w 192"/>
                <a:gd name="T55" fmla="*/ 109 h 144"/>
                <a:gd name="T56" fmla="*/ 74 w 192"/>
                <a:gd name="T57" fmla="*/ 109 h 144"/>
                <a:gd name="T58" fmla="*/ 87 w 192"/>
                <a:gd name="T59" fmla="*/ 97 h 144"/>
                <a:gd name="T60" fmla="*/ 87 w 192"/>
                <a:gd name="T61" fmla="*/ 96 h 144"/>
                <a:gd name="T62" fmla="*/ 74 w 192"/>
                <a:gd name="T63" fmla="*/ 84 h 144"/>
                <a:gd name="T64" fmla="*/ 147 w 192"/>
                <a:gd name="T65" fmla="*/ 88 h 144"/>
                <a:gd name="T66" fmla="*/ 109 w 192"/>
                <a:gd name="T67" fmla="*/ 88 h 144"/>
                <a:gd name="T68" fmla="*/ 102 w 192"/>
                <a:gd name="T69" fmla="*/ 94 h 144"/>
                <a:gd name="T70" fmla="*/ 102 w 192"/>
                <a:gd name="T71" fmla="*/ 100 h 144"/>
                <a:gd name="T72" fmla="*/ 109 w 192"/>
                <a:gd name="T73" fmla="*/ 106 h 144"/>
                <a:gd name="T74" fmla="*/ 147 w 192"/>
                <a:gd name="T75" fmla="*/ 106 h 144"/>
                <a:gd name="T76" fmla="*/ 154 w 192"/>
                <a:gd name="T77" fmla="*/ 100 h 144"/>
                <a:gd name="T78" fmla="*/ 154 w 192"/>
                <a:gd name="T79" fmla="*/ 94 h 144"/>
                <a:gd name="T80" fmla="*/ 147 w 192"/>
                <a:gd name="T81" fmla="*/ 8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44">
                  <a:moveTo>
                    <a:pt x="173" y="0"/>
                  </a:moveTo>
                  <a:cubicBezTo>
                    <a:pt x="19" y="0"/>
                    <a:pt x="19" y="0"/>
                    <a:pt x="19" y="0"/>
                  </a:cubicBezTo>
                  <a:cubicBezTo>
                    <a:pt x="9" y="0"/>
                    <a:pt x="0" y="8"/>
                    <a:pt x="0" y="19"/>
                  </a:cubicBezTo>
                  <a:cubicBezTo>
                    <a:pt x="0" y="125"/>
                    <a:pt x="0" y="125"/>
                    <a:pt x="0" y="125"/>
                  </a:cubicBezTo>
                  <a:cubicBezTo>
                    <a:pt x="0" y="136"/>
                    <a:pt x="9" y="144"/>
                    <a:pt x="19" y="144"/>
                  </a:cubicBezTo>
                  <a:cubicBezTo>
                    <a:pt x="173" y="144"/>
                    <a:pt x="173" y="144"/>
                    <a:pt x="173" y="144"/>
                  </a:cubicBezTo>
                  <a:cubicBezTo>
                    <a:pt x="183" y="144"/>
                    <a:pt x="192" y="136"/>
                    <a:pt x="192" y="125"/>
                  </a:cubicBezTo>
                  <a:cubicBezTo>
                    <a:pt x="192" y="19"/>
                    <a:pt x="192" y="19"/>
                    <a:pt x="192" y="19"/>
                  </a:cubicBezTo>
                  <a:cubicBezTo>
                    <a:pt x="192" y="8"/>
                    <a:pt x="183" y="0"/>
                    <a:pt x="173" y="0"/>
                  </a:cubicBezTo>
                  <a:close/>
                  <a:moveTo>
                    <a:pt x="173" y="19"/>
                  </a:moveTo>
                  <a:cubicBezTo>
                    <a:pt x="173" y="38"/>
                    <a:pt x="173" y="38"/>
                    <a:pt x="173" y="38"/>
                  </a:cubicBezTo>
                  <a:cubicBezTo>
                    <a:pt x="19" y="38"/>
                    <a:pt x="19" y="38"/>
                    <a:pt x="19" y="38"/>
                  </a:cubicBezTo>
                  <a:cubicBezTo>
                    <a:pt x="19" y="19"/>
                    <a:pt x="19" y="19"/>
                    <a:pt x="19" y="19"/>
                  </a:cubicBezTo>
                  <a:lnTo>
                    <a:pt x="173" y="19"/>
                  </a:lnTo>
                  <a:close/>
                  <a:moveTo>
                    <a:pt x="19" y="125"/>
                  </a:moveTo>
                  <a:cubicBezTo>
                    <a:pt x="19" y="69"/>
                    <a:pt x="19" y="69"/>
                    <a:pt x="19" y="69"/>
                  </a:cubicBezTo>
                  <a:cubicBezTo>
                    <a:pt x="173" y="69"/>
                    <a:pt x="173" y="69"/>
                    <a:pt x="173" y="69"/>
                  </a:cubicBezTo>
                  <a:cubicBezTo>
                    <a:pt x="173" y="125"/>
                    <a:pt x="173" y="125"/>
                    <a:pt x="173" y="125"/>
                  </a:cubicBezTo>
                  <a:lnTo>
                    <a:pt x="19" y="125"/>
                  </a:lnTo>
                  <a:close/>
                  <a:moveTo>
                    <a:pt x="74" y="84"/>
                  </a:moveTo>
                  <a:cubicBezTo>
                    <a:pt x="70" y="84"/>
                    <a:pt x="66" y="86"/>
                    <a:pt x="64" y="90"/>
                  </a:cubicBezTo>
                  <a:cubicBezTo>
                    <a:pt x="63" y="91"/>
                    <a:pt x="62" y="91"/>
                    <a:pt x="62" y="90"/>
                  </a:cubicBezTo>
                  <a:cubicBezTo>
                    <a:pt x="60" y="86"/>
                    <a:pt x="56" y="84"/>
                    <a:pt x="52" y="84"/>
                  </a:cubicBezTo>
                  <a:cubicBezTo>
                    <a:pt x="44" y="84"/>
                    <a:pt x="39" y="90"/>
                    <a:pt x="39" y="97"/>
                  </a:cubicBezTo>
                  <a:cubicBezTo>
                    <a:pt x="39" y="104"/>
                    <a:pt x="44" y="109"/>
                    <a:pt x="52" y="109"/>
                  </a:cubicBezTo>
                  <a:cubicBezTo>
                    <a:pt x="56" y="109"/>
                    <a:pt x="60" y="107"/>
                    <a:pt x="62" y="104"/>
                  </a:cubicBezTo>
                  <a:cubicBezTo>
                    <a:pt x="62" y="103"/>
                    <a:pt x="63" y="103"/>
                    <a:pt x="64" y="104"/>
                  </a:cubicBezTo>
                  <a:cubicBezTo>
                    <a:pt x="66" y="107"/>
                    <a:pt x="70" y="109"/>
                    <a:pt x="74" y="109"/>
                  </a:cubicBezTo>
                  <a:cubicBezTo>
                    <a:pt x="74" y="109"/>
                    <a:pt x="74" y="109"/>
                    <a:pt x="74" y="109"/>
                  </a:cubicBezTo>
                  <a:cubicBezTo>
                    <a:pt x="81" y="109"/>
                    <a:pt x="87" y="104"/>
                    <a:pt x="87" y="97"/>
                  </a:cubicBezTo>
                  <a:cubicBezTo>
                    <a:pt x="87" y="96"/>
                    <a:pt x="87" y="96"/>
                    <a:pt x="87" y="96"/>
                  </a:cubicBezTo>
                  <a:cubicBezTo>
                    <a:pt x="86" y="90"/>
                    <a:pt x="81" y="84"/>
                    <a:pt x="74" y="84"/>
                  </a:cubicBezTo>
                  <a:close/>
                  <a:moveTo>
                    <a:pt x="147" y="88"/>
                  </a:moveTo>
                  <a:cubicBezTo>
                    <a:pt x="109" y="88"/>
                    <a:pt x="109" y="88"/>
                    <a:pt x="109" y="88"/>
                  </a:cubicBezTo>
                  <a:cubicBezTo>
                    <a:pt x="105" y="88"/>
                    <a:pt x="102" y="90"/>
                    <a:pt x="102" y="94"/>
                  </a:cubicBezTo>
                  <a:cubicBezTo>
                    <a:pt x="102" y="100"/>
                    <a:pt x="102" y="100"/>
                    <a:pt x="102" y="100"/>
                  </a:cubicBezTo>
                  <a:cubicBezTo>
                    <a:pt x="102" y="104"/>
                    <a:pt x="105" y="106"/>
                    <a:pt x="109" y="106"/>
                  </a:cubicBezTo>
                  <a:cubicBezTo>
                    <a:pt x="147" y="106"/>
                    <a:pt x="147" y="106"/>
                    <a:pt x="147" y="106"/>
                  </a:cubicBezTo>
                  <a:cubicBezTo>
                    <a:pt x="151" y="106"/>
                    <a:pt x="154" y="104"/>
                    <a:pt x="154" y="100"/>
                  </a:cubicBezTo>
                  <a:cubicBezTo>
                    <a:pt x="154" y="94"/>
                    <a:pt x="154" y="94"/>
                    <a:pt x="154" y="94"/>
                  </a:cubicBezTo>
                  <a:cubicBezTo>
                    <a:pt x="154" y="90"/>
                    <a:pt x="151" y="88"/>
                    <a:pt x="147" y="88"/>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9" name="Oval 38"/>
          <p:cNvSpPr/>
          <p:nvPr/>
        </p:nvSpPr>
        <p:spPr>
          <a:xfrm>
            <a:off x="9128336" y="1975318"/>
            <a:ext cx="546231" cy="546231"/>
          </a:xfrm>
          <a:prstGeom prst="ellipse">
            <a:avLst/>
          </a:prstGeom>
          <a:solidFill>
            <a:schemeClr val="accent1">
              <a:alpha val="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40" name="Freeform 130"/>
          <p:cNvSpPr>
            <a:spLocks noEditPoints="1"/>
          </p:cNvSpPr>
          <p:nvPr/>
        </p:nvSpPr>
        <p:spPr bwMode="auto">
          <a:xfrm>
            <a:off x="9248364" y="2106394"/>
            <a:ext cx="320188" cy="267287"/>
          </a:xfrm>
          <a:custGeom>
            <a:avLst/>
            <a:gdLst>
              <a:gd name="T0" fmla="*/ 96 w 192"/>
              <a:gd name="T1" fmla="*/ 64 h 160"/>
              <a:gd name="T2" fmla="*/ 70 w 192"/>
              <a:gd name="T3" fmla="*/ 90 h 160"/>
              <a:gd name="T4" fmla="*/ 96 w 192"/>
              <a:gd name="T5" fmla="*/ 115 h 160"/>
              <a:gd name="T6" fmla="*/ 122 w 192"/>
              <a:gd name="T7" fmla="*/ 90 h 160"/>
              <a:gd name="T8" fmla="*/ 96 w 192"/>
              <a:gd name="T9" fmla="*/ 64 h 160"/>
              <a:gd name="T10" fmla="*/ 173 w 192"/>
              <a:gd name="T11" fmla="*/ 32 h 160"/>
              <a:gd name="T12" fmla="*/ 147 w 192"/>
              <a:gd name="T13" fmla="*/ 32 h 160"/>
              <a:gd name="T14" fmla="*/ 141 w 192"/>
              <a:gd name="T15" fmla="*/ 28 h 160"/>
              <a:gd name="T16" fmla="*/ 133 w 192"/>
              <a:gd name="T17" fmla="*/ 10 h 160"/>
              <a:gd name="T18" fmla="*/ 116 w 192"/>
              <a:gd name="T19" fmla="*/ 0 h 160"/>
              <a:gd name="T20" fmla="*/ 76 w 192"/>
              <a:gd name="T21" fmla="*/ 0 h 160"/>
              <a:gd name="T22" fmla="*/ 59 w 192"/>
              <a:gd name="T23" fmla="*/ 10 h 160"/>
              <a:gd name="T24" fmla="*/ 51 w 192"/>
              <a:gd name="T25" fmla="*/ 28 h 160"/>
              <a:gd name="T26" fmla="*/ 45 w 192"/>
              <a:gd name="T27" fmla="*/ 32 h 160"/>
              <a:gd name="T28" fmla="*/ 19 w 192"/>
              <a:gd name="T29" fmla="*/ 32 h 160"/>
              <a:gd name="T30" fmla="*/ 0 w 192"/>
              <a:gd name="T31" fmla="*/ 51 h 160"/>
              <a:gd name="T32" fmla="*/ 0 w 192"/>
              <a:gd name="T33" fmla="*/ 141 h 160"/>
              <a:gd name="T34" fmla="*/ 19 w 192"/>
              <a:gd name="T35" fmla="*/ 160 h 160"/>
              <a:gd name="T36" fmla="*/ 173 w 192"/>
              <a:gd name="T37" fmla="*/ 160 h 160"/>
              <a:gd name="T38" fmla="*/ 192 w 192"/>
              <a:gd name="T39" fmla="*/ 141 h 160"/>
              <a:gd name="T40" fmla="*/ 192 w 192"/>
              <a:gd name="T41" fmla="*/ 51 h 160"/>
              <a:gd name="T42" fmla="*/ 173 w 192"/>
              <a:gd name="T43" fmla="*/ 32 h 160"/>
              <a:gd name="T44" fmla="*/ 96 w 192"/>
              <a:gd name="T45" fmla="*/ 135 h 160"/>
              <a:gd name="T46" fmla="*/ 51 w 192"/>
              <a:gd name="T47" fmla="*/ 90 h 160"/>
              <a:gd name="T48" fmla="*/ 96 w 192"/>
              <a:gd name="T49" fmla="*/ 46 h 160"/>
              <a:gd name="T50" fmla="*/ 141 w 192"/>
              <a:gd name="T51" fmla="*/ 90 h 160"/>
              <a:gd name="T52" fmla="*/ 96 w 192"/>
              <a:gd name="T53" fmla="*/ 1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60">
                <a:moveTo>
                  <a:pt x="96" y="64"/>
                </a:moveTo>
                <a:cubicBezTo>
                  <a:pt x="82" y="64"/>
                  <a:pt x="70" y="76"/>
                  <a:pt x="70" y="90"/>
                </a:cubicBezTo>
                <a:cubicBezTo>
                  <a:pt x="70" y="104"/>
                  <a:pt x="82" y="115"/>
                  <a:pt x="96" y="115"/>
                </a:cubicBezTo>
                <a:cubicBezTo>
                  <a:pt x="110" y="115"/>
                  <a:pt x="122" y="104"/>
                  <a:pt x="122" y="90"/>
                </a:cubicBezTo>
                <a:cubicBezTo>
                  <a:pt x="122" y="76"/>
                  <a:pt x="110" y="64"/>
                  <a:pt x="96" y="64"/>
                </a:cubicBezTo>
                <a:close/>
                <a:moveTo>
                  <a:pt x="173" y="32"/>
                </a:moveTo>
                <a:cubicBezTo>
                  <a:pt x="147" y="32"/>
                  <a:pt x="147" y="32"/>
                  <a:pt x="147" y="32"/>
                </a:cubicBezTo>
                <a:cubicBezTo>
                  <a:pt x="144" y="32"/>
                  <a:pt x="142" y="31"/>
                  <a:pt x="141" y="28"/>
                </a:cubicBezTo>
                <a:cubicBezTo>
                  <a:pt x="133" y="10"/>
                  <a:pt x="133" y="10"/>
                  <a:pt x="133" y="10"/>
                </a:cubicBezTo>
                <a:cubicBezTo>
                  <a:pt x="130" y="4"/>
                  <a:pt x="123" y="0"/>
                  <a:pt x="116" y="0"/>
                </a:cubicBezTo>
                <a:cubicBezTo>
                  <a:pt x="76" y="0"/>
                  <a:pt x="76" y="0"/>
                  <a:pt x="76" y="0"/>
                </a:cubicBezTo>
                <a:cubicBezTo>
                  <a:pt x="69" y="0"/>
                  <a:pt x="62" y="4"/>
                  <a:pt x="59" y="10"/>
                </a:cubicBezTo>
                <a:cubicBezTo>
                  <a:pt x="51" y="28"/>
                  <a:pt x="51" y="28"/>
                  <a:pt x="51" y="28"/>
                </a:cubicBezTo>
                <a:cubicBezTo>
                  <a:pt x="50" y="30"/>
                  <a:pt x="48" y="32"/>
                  <a:pt x="45" y="32"/>
                </a:cubicBezTo>
                <a:cubicBezTo>
                  <a:pt x="19" y="32"/>
                  <a:pt x="19" y="32"/>
                  <a:pt x="19" y="32"/>
                </a:cubicBezTo>
                <a:cubicBezTo>
                  <a:pt x="9" y="32"/>
                  <a:pt x="0" y="41"/>
                  <a:pt x="0" y="51"/>
                </a:cubicBezTo>
                <a:cubicBezTo>
                  <a:pt x="0" y="141"/>
                  <a:pt x="0" y="141"/>
                  <a:pt x="0" y="141"/>
                </a:cubicBezTo>
                <a:cubicBezTo>
                  <a:pt x="0" y="151"/>
                  <a:pt x="9" y="160"/>
                  <a:pt x="19" y="160"/>
                </a:cubicBezTo>
                <a:cubicBezTo>
                  <a:pt x="173" y="160"/>
                  <a:pt x="173" y="160"/>
                  <a:pt x="173" y="160"/>
                </a:cubicBezTo>
                <a:cubicBezTo>
                  <a:pt x="183" y="160"/>
                  <a:pt x="192" y="151"/>
                  <a:pt x="192" y="141"/>
                </a:cubicBezTo>
                <a:cubicBezTo>
                  <a:pt x="192" y="51"/>
                  <a:pt x="192" y="51"/>
                  <a:pt x="192" y="51"/>
                </a:cubicBezTo>
                <a:cubicBezTo>
                  <a:pt x="192" y="41"/>
                  <a:pt x="183" y="32"/>
                  <a:pt x="173" y="32"/>
                </a:cubicBezTo>
                <a:close/>
                <a:moveTo>
                  <a:pt x="96" y="135"/>
                </a:moveTo>
                <a:cubicBezTo>
                  <a:pt x="71" y="135"/>
                  <a:pt x="51" y="115"/>
                  <a:pt x="51" y="90"/>
                </a:cubicBezTo>
                <a:cubicBezTo>
                  <a:pt x="51" y="66"/>
                  <a:pt x="71" y="46"/>
                  <a:pt x="96" y="46"/>
                </a:cubicBezTo>
                <a:cubicBezTo>
                  <a:pt x="121" y="46"/>
                  <a:pt x="141" y="66"/>
                  <a:pt x="141" y="90"/>
                </a:cubicBezTo>
                <a:cubicBezTo>
                  <a:pt x="141" y="115"/>
                  <a:pt x="121" y="135"/>
                  <a:pt x="96" y="135"/>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Shape 1126"/>
          <p:cNvSpPr/>
          <p:nvPr/>
        </p:nvSpPr>
        <p:spPr>
          <a:xfrm rot="21588691">
            <a:off x="5837228" y="1039992"/>
            <a:ext cx="4167520" cy="41686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gradFill flip="none" rotWithShape="1">
              <a:gsLst>
                <a:gs pos="0">
                  <a:schemeClr val="accent3">
                    <a:lumMod val="60000"/>
                    <a:lumOff val="40000"/>
                    <a:alpha val="0"/>
                  </a:schemeClr>
                </a:gs>
                <a:gs pos="100000">
                  <a:schemeClr val="accent1">
                    <a:lumMod val="60000"/>
                    <a:lumOff val="40000"/>
                    <a:alpha val="0"/>
                  </a:schemeClr>
                </a:gs>
              </a:gsLst>
              <a:path path="circle">
                <a:fillToRect r="100000" b="100000"/>
              </a:path>
              <a:tileRect l="-100000" t="-100000"/>
            </a:gradFill>
            <a:prstDash val="solid"/>
            <a:miter lim="400000"/>
          </a:ln>
          <a:effectLst/>
        </p:spPr>
        <p:txBody>
          <a:bodyPr wrap="square" lIns="0" tIns="0" rIns="0" bIns="0" numCol="1" anchor="ctr">
            <a:noAutofit/>
          </a:bodyPr>
          <a:lstStyle/>
          <a:p>
            <a:endParaRPr>
              <a:latin typeface="Salesforce Sans"/>
              <a:cs typeface="Salesforce Sans"/>
            </a:endParaRPr>
          </a:p>
        </p:txBody>
      </p:sp>
      <p:sp>
        <p:nvSpPr>
          <p:cNvPr id="42" name="Shape 1127"/>
          <p:cNvSpPr/>
          <p:nvPr/>
        </p:nvSpPr>
        <p:spPr>
          <a:xfrm rot="21588691">
            <a:off x="5502652" y="705328"/>
            <a:ext cx="4836675" cy="48379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gradFill flip="none" rotWithShape="1">
              <a:gsLst>
                <a:gs pos="0">
                  <a:schemeClr val="accent3">
                    <a:lumMod val="60000"/>
                    <a:lumOff val="40000"/>
                    <a:alpha val="0"/>
                  </a:schemeClr>
                </a:gs>
                <a:gs pos="100000">
                  <a:schemeClr val="accent1">
                    <a:lumMod val="60000"/>
                    <a:lumOff val="40000"/>
                    <a:alpha val="0"/>
                  </a:schemeClr>
                </a:gs>
              </a:gsLst>
              <a:path path="circle">
                <a:fillToRect l="100000" b="100000"/>
              </a:path>
              <a:tileRect t="-100000" r="-100000"/>
            </a:gradFill>
            <a:prstDash val="solid"/>
            <a:miter lim="400000"/>
          </a:ln>
          <a:effectLst/>
        </p:spPr>
        <p:txBody>
          <a:bodyPr wrap="square" lIns="0" tIns="0" rIns="0" bIns="0" numCol="1" anchor="ctr">
            <a:noAutofit/>
          </a:bodyPr>
          <a:lstStyle/>
          <a:p>
            <a:endParaRPr>
              <a:latin typeface="Salesforce Sans"/>
              <a:cs typeface="Salesforce Sans"/>
            </a:endParaRPr>
          </a:p>
        </p:txBody>
      </p:sp>
      <p:sp>
        <p:nvSpPr>
          <p:cNvPr id="43" name="Shape 1127"/>
          <p:cNvSpPr/>
          <p:nvPr/>
        </p:nvSpPr>
        <p:spPr>
          <a:xfrm rot="21588691">
            <a:off x="5502652" y="705328"/>
            <a:ext cx="4836675" cy="48379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7150" cap="flat" cmpd="sng">
            <a:solidFill>
              <a:schemeClr val="accent1">
                <a:alpha val="21000"/>
              </a:schemeClr>
            </a:solidFill>
            <a:prstDash val="solid"/>
            <a:miter lim="400000"/>
          </a:ln>
          <a:effectLst/>
        </p:spPr>
        <p:txBody>
          <a:bodyPr wrap="square" lIns="0" tIns="0" rIns="0" bIns="0" numCol="1" anchor="ctr">
            <a:noAutofit/>
          </a:bodyPr>
          <a:lstStyle/>
          <a:p>
            <a:endParaRPr>
              <a:latin typeface="Salesforce Sans"/>
              <a:cs typeface="Salesforce Sans"/>
            </a:endParaRPr>
          </a:p>
        </p:txBody>
      </p:sp>
      <p:sp>
        <p:nvSpPr>
          <p:cNvPr id="44" name="Shape 1144"/>
          <p:cNvSpPr/>
          <p:nvPr/>
        </p:nvSpPr>
        <p:spPr>
          <a:xfrm>
            <a:off x="10607192" y="2856501"/>
            <a:ext cx="653026" cy="337434"/>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spcBef>
                <a:spcPts val="2400"/>
              </a:spcBef>
              <a:defRPr sz="4200" spc="0" baseline="2380"/>
            </a:lvl1pPr>
          </a:lstStyle>
          <a:p>
            <a:pPr lvl="0">
              <a:defRPr sz="1800" spc="0" baseline="0">
                <a:solidFill>
                  <a:srgbClr val="000000"/>
                </a:solidFill>
              </a:defRPr>
            </a:pPr>
            <a:r>
              <a:rPr lang="fr-FR" sz="1600" dirty="0">
                <a:solidFill>
                  <a:schemeClr val="accent2">
                    <a:lumMod val="75000"/>
                  </a:schemeClr>
                </a:solidFill>
                <a:latin typeface="Salesforce Sans"/>
              </a:rPr>
              <a:t>IoT</a:t>
            </a:r>
          </a:p>
        </p:txBody>
      </p:sp>
      <p:sp>
        <p:nvSpPr>
          <p:cNvPr id="45" name="Shape 1145"/>
          <p:cNvSpPr/>
          <p:nvPr/>
        </p:nvSpPr>
        <p:spPr>
          <a:xfrm rot="331864" flipH="1">
            <a:off x="10118732" y="2834717"/>
            <a:ext cx="380902"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1871"/>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sp>
        <p:nvSpPr>
          <p:cNvPr id="46" name="Shape 1147"/>
          <p:cNvSpPr/>
          <p:nvPr/>
        </p:nvSpPr>
        <p:spPr>
          <a:xfrm>
            <a:off x="10507300" y="2082735"/>
            <a:ext cx="1279316" cy="676256"/>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p>
            <a:pPr defTabSz="291404">
              <a:lnSpc>
                <a:spcPct val="80000"/>
              </a:lnSpc>
              <a:spcBef>
                <a:spcPts val="1200"/>
              </a:spcBef>
              <a:defRPr sz="1800">
                <a:solidFill>
                  <a:srgbClr val="000000"/>
                </a:solidFill>
              </a:defRPr>
            </a:pPr>
            <a:r>
              <a:rPr lang="fr-FR" sz="1600" dirty="0">
                <a:solidFill>
                  <a:schemeClr val="accent2">
                    <a:lumMod val="75000"/>
                  </a:schemeClr>
                </a:solidFill>
                <a:latin typeface="Salesforce Sans"/>
              </a:rPr>
              <a:t>Science</a:t>
            </a:r>
            <a:r>
              <a:rPr dirty="0"/>
              <a:t/>
            </a:r>
            <a:br>
              <a:rPr dirty="0"/>
            </a:br>
            <a:r>
              <a:rPr lang="fr-FR" sz="1600" dirty="0">
                <a:solidFill>
                  <a:schemeClr val="accent2">
                    <a:lumMod val="75000"/>
                  </a:schemeClr>
                </a:solidFill>
                <a:latin typeface="Salesforce Sans"/>
              </a:rPr>
              <a:t>des données</a:t>
            </a:r>
          </a:p>
        </p:txBody>
      </p:sp>
      <p:sp>
        <p:nvSpPr>
          <p:cNvPr id="47" name="Shape 1148"/>
          <p:cNvSpPr/>
          <p:nvPr/>
        </p:nvSpPr>
        <p:spPr>
          <a:xfrm rot="331864" flipH="1">
            <a:off x="9993040" y="2206422"/>
            <a:ext cx="380901"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A9"/>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sp>
        <p:nvSpPr>
          <p:cNvPr id="48" name="Shape 1150"/>
          <p:cNvSpPr/>
          <p:nvPr/>
        </p:nvSpPr>
        <p:spPr>
          <a:xfrm>
            <a:off x="10242681" y="1617168"/>
            <a:ext cx="1407732" cy="315826"/>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spcBef>
                <a:spcPts val="2400"/>
              </a:spcBef>
              <a:defRPr sz="4200" spc="0" baseline="2380"/>
            </a:lvl1pPr>
          </a:lstStyle>
          <a:p>
            <a:pPr lvl="0">
              <a:defRPr sz="1800" spc="0" baseline="0">
                <a:solidFill>
                  <a:srgbClr val="000000"/>
                </a:solidFill>
              </a:defRPr>
            </a:pPr>
            <a:r>
              <a:rPr lang="fr-FR" sz="1600" dirty="0">
                <a:solidFill>
                  <a:schemeClr val="accent2">
                    <a:lumMod val="75000"/>
                  </a:schemeClr>
                </a:solidFill>
                <a:latin typeface="Salesforce Sans"/>
              </a:rPr>
              <a:t>Social</a:t>
            </a:r>
          </a:p>
        </p:txBody>
      </p:sp>
      <p:sp>
        <p:nvSpPr>
          <p:cNvPr id="49" name="Shape 1151"/>
          <p:cNvSpPr/>
          <p:nvPr/>
        </p:nvSpPr>
        <p:spPr>
          <a:xfrm rot="331864" flipH="1">
            <a:off x="9762740" y="1596960"/>
            <a:ext cx="380901"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B60F"/>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sp>
        <p:nvSpPr>
          <p:cNvPr id="50" name="Shape 1153"/>
          <p:cNvSpPr/>
          <p:nvPr/>
        </p:nvSpPr>
        <p:spPr>
          <a:xfrm>
            <a:off x="9893244" y="1134644"/>
            <a:ext cx="1957430" cy="315826"/>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spcBef>
                <a:spcPts val="2400"/>
              </a:spcBef>
              <a:defRPr sz="4200" spc="0" baseline="2380"/>
            </a:lvl1pPr>
          </a:lstStyle>
          <a:p>
            <a:pPr lvl="0">
              <a:defRPr sz="1800" spc="0" baseline="0">
                <a:solidFill>
                  <a:srgbClr val="000000"/>
                </a:solidFill>
              </a:defRPr>
            </a:pPr>
            <a:r>
              <a:rPr lang="fr-FR" sz="1600" dirty="0">
                <a:solidFill>
                  <a:schemeClr val="accent2">
                    <a:lumMod val="75000"/>
                  </a:schemeClr>
                </a:solidFill>
                <a:latin typeface="Salesforce Sans"/>
              </a:rPr>
              <a:t>Téléphonie mobile</a:t>
            </a:r>
          </a:p>
        </p:txBody>
      </p:sp>
      <p:sp>
        <p:nvSpPr>
          <p:cNvPr id="51" name="Shape 1154"/>
          <p:cNvSpPr/>
          <p:nvPr/>
        </p:nvSpPr>
        <p:spPr>
          <a:xfrm rot="331864" flipH="1">
            <a:off x="9371164" y="1102056"/>
            <a:ext cx="380901"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63CBD"/>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sp>
        <p:nvSpPr>
          <p:cNvPr id="52" name="Shape 1156"/>
          <p:cNvSpPr/>
          <p:nvPr/>
        </p:nvSpPr>
        <p:spPr>
          <a:xfrm>
            <a:off x="9342777" y="721270"/>
            <a:ext cx="1407732" cy="315827"/>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spcBef>
                <a:spcPts val="2400"/>
              </a:spcBef>
              <a:defRPr sz="4200" spc="0" baseline="2380"/>
            </a:lvl1pPr>
          </a:lstStyle>
          <a:p>
            <a:pPr lvl="0">
              <a:defRPr sz="1800" spc="0" baseline="0">
                <a:solidFill>
                  <a:srgbClr val="000000"/>
                </a:solidFill>
              </a:defRPr>
            </a:pPr>
            <a:r>
              <a:rPr lang="fr-FR" sz="1600" dirty="0">
                <a:solidFill>
                  <a:schemeClr val="accent2">
                    <a:lumMod val="75000"/>
                  </a:schemeClr>
                </a:solidFill>
                <a:latin typeface="Salesforce Sans"/>
              </a:rPr>
              <a:t>Cloud</a:t>
            </a:r>
          </a:p>
        </p:txBody>
      </p:sp>
      <p:sp>
        <p:nvSpPr>
          <p:cNvPr id="53" name="Shape 1157"/>
          <p:cNvSpPr/>
          <p:nvPr/>
        </p:nvSpPr>
        <p:spPr>
          <a:xfrm rot="331864" flipH="1">
            <a:off x="8831228" y="710328"/>
            <a:ext cx="380901"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1E0"/>
          </a:solidFill>
          <a:ln w="38100" cap="flat">
            <a:noFill/>
            <a:prstDash val="solid"/>
            <a:miter lim="400000"/>
          </a:ln>
          <a:effectLst/>
        </p:spPr>
        <p:txBody>
          <a:bodyPr wrap="square" lIns="0" tIns="0" rIns="0" bIns="0" numCol="1" anchor="ctr">
            <a:noAutofit/>
          </a:bodyPr>
          <a:lstStyle/>
          <a:p>
            <a:pPr lvl="0">
              <a:defRPr sz="3200"/>
            </a:pPr>
            <a:endParaRPr sz="1800">
              <a:latin typeface="Salesforce Sans"/>
              <a:cs typeface="Salesforce Sans"/>
            </a:endParaRPr>
          </a:p>
        </p:txBody>
      </p:sp>
      <p:pic>
        <p:nvPicPr>
          <p:cNvPr id="54" name="XtrmLash_Mousselli_C22372x37C.png"/>
          <p:cNvPicPr/>
          <p:nvPr/>
        </p:nvPicPr>
        <p:blipFill rotWithShape="1">
          <a:blip r:embed="rId5" cstate="print">
            <a:extLst>
              <a:ext uri="{28A0092B-C50C-407E-A947-70E740481C1C}">
                <a14:useLocalDpi xmlns:a14="http://schemas.microsoft.com/office/drawing/2010/main" val="0"/>
              </a:ext>
            </a:extLst>
          </a:blip>
          <a:srcRect/>
          <a:stretch/>
        </p:blipFill>
        <p:spPr>
          <a:xfrm>
            <a:off x="5516896" y="-413075"/>
            <a:ext cx="5475825" cy="6243530"/>
          </a:xfrm>
          <a:prstGeom prst="rect">
            <a:avLst/>
          </a:prstGeom>
          <a:noFill/>
          <a:ln>
            <a:noFill/>
          </a:ln>
        </p:spPr>
      </p:pic>
      <p:pic>
        <p:nvPicPr>
          <p:cNvPr id="55" name="wind turbine.png"/>
          <p:cNvPicPr/>
          <p:nvPr/>
        </p:nvPicPr>
        <p:blipFill>
          <a:blip r:embed="rId6" cstate="print">
            <a:extLst/>
          </a:blip>
          <a:stretch>
            <a:fillRect/>
          </a:stretch>
        </p:blipFill>
        <p:spPr>
          <a:xfrm>
            <a:off x="11148261" y="1749218"/>
            <a:ext cx="1348006" cy="2279778"/>
          </a:xfrm>
          <a:prstGeom prst="rect">
            <a:avLst/>
          </a:prstGeom>
          <a:ln w="12700" cap="flat">
            <a:noFill/>
            <a:miter lim="400000"/>
          </a:ln>
          <a:effectLst/>
        </p:spPr>
      </p:pic>
      <p:pic>
        <p:nvPicPr>
          <p:cNvPr id="56" name="pasted-image.png"/>
          <p:cNvPicPr/>
          <p:nvPr/>
        </p:nvPicPr>
        <p:blipFill>
          <a:blip r:embed="rId7" cstate="email">
            <a:extLst>
              <a:ext uri="{28A0092B-C50C-407E-A947-70E740481C1C}">
                <a14:useLocalDpi xmlns:a14="http://schemas.microsoft.com/office/drawing/2010/main"/>
              </a:ext>
            </a:extLst>
          </a:blip>
          <a:srcRect/>
          <a:stretch>
            <a:fillRect/>
          </a:stretch>
        </p:blipFill>
        <p:spPr>
          <a:xfrm>
            <a:off x="9015988" y="3364326"/>
            <a:ext cx="3314357" cy="1969443"/>
          </a:xfrm>
          <a:prstGeom prst="rect">
            <a:avLst/>
          </a:prstGeom>
          <a:ln w="12700" cap="flat">
            <a:noFill/>
            <a:miter lim="400000"/>
          </a:ln>
          <a:effectLst/>
        </p:spPr>
      </p:pic>
      <p:grpSp>
        <p:nvGrpSpPr>
          <p:cNvPr id="57" name="Group 1164"/>
          <p:cNvGrpSpPr/>
          <p:nvPr/>
        </p:nvGrpSpPr>
        <p:grpSpPr>
          <a:xfrm>
            <a:off x="6677458" y="2837645"/>
            <a:ext cx="1304616" cy="2434136"/>
            <a:chOff x="-281543" y="17879"/>
            <a:chExt cx="2609909" cy="4868265"/>
          </a:xfrm>
        </p:grpSpPr>
        <p:pic>
          <p:nvPicPr>
            <p:cNvPr id="58" name="71bDpma4QlL._SL1280_.jpg"/>
            <p:cNvPicPr/>
            <p:nvPr/>
          </p:nvPicPr>
          <p:blipFill>
            <a:blip r:embed="rId8" cstate="email">
              <a:extLst>
                <a:ext uri="{28A0092B-C50C-407E-A947-70E740481C1C}">
                  <a14:useLocalDpi xmlns:a14="http://schemas.microsoft.com/office/drawing/2010/main"/>
                </a:ext>
              </a:extLst>
            </a:blip>
            <a:stretch>
              <a:fillRect/>
            </a:stretch>
          </p:blipFill>
          <p:spPr>
            <a:xfrm>
              <a:off x="-281543" y="416698"/>
              <a:ext cx="2609909" cy="4391072"/>
            </a:xfrm>
            <a:prstGeom prst="rect">
              <a:avLst/>
            </a:prstGeom>
            <a:ln w="12700" cap="flat">
              <a:noFill/>
              <a:miter lim="400000"/>
            </a:ln>
            <a:effectLst/>
          </p:spPr>
        </p:pic>
        <p:sp>
          <p:nvSpPr>
            <p:cNvPr id="59" name="Shape 1163"/>
            <p:cNvSpPr/>
            <p:nvPr/>
          </p:nvSpPr>
          <p:spPr>
            <a:xfrm rot="16200000">
              <a:off x="-1948128" y="1887972"/>
              <a:ext cx="4868265" cy="1128079"/>
            </a:xfrm>
            <a:prstGeom prst="rect">
              <a:avLst/>
            </a:prstGeom>
            <a:gradFill flip="none" rotWithShape="1">
              <a:gsLst>
                <a:gs pos="0">
                  <a:srgbClr val="000000">
                    <a:alpha val="49000"/>
                  </a:srgbClr>
                </a:gs>
                <a:gs pos="49682">
                  <a:srgbClr val="000000">
                    <a:alpha val="24500"/>
                  </a:srgbClr>
                </a:gs>
                <a:gs pos="100000">
                  <a:srgbClr val="000000">
                    <a:alpha val="0"/>
                  </a:srgbClr>
                </a:gs>
              </a:gsLst>
              <a:path path="shape">
                <a:fillToRect l="59012" t="-3969" r="40987" b="103969"/>
              </a:path>
            </a:gradFill>
            <a:ln w="12700" cap="flat">
              <a:noFill/>
              <a:miter lim="400000"/>
            </a:ln>
            <a:effectLst/>
          </p:spPr>
          <p:txBody>
            <a:bodyPr wrap="square" lIns="0" tIns="0" rIns="0" bIns="0" numCol="1" anchor="ctr">
              <a:noAutofit/>
            </a:bodyPr>
            <a:lstStyle/>
            <a:p>
              <a:pPr lvl="0"/>
              <a:endParaRPr>
                <a:latin typeface="Salesforce Sans"/>
                <a:cs typeface="Salesforce Sans"/>
              </a:endParaRPr>
            </a:p>
          </p:txBody>
        </p:sp>
      </p:grpSp>
      <p:pic>
        <p:nvPicPr>
          <p:cNvPr id="60" name="WesternUnionMock_with-Sscreen.png"/>
          <p:cNvPicPr/>
          <p:nvPr/>
        </p:nvPicPr>
        <p:blipFill>
          <a:blip r:embed="rId9" cstate="print">
            <a:extLst>
              <a:ext uri="{28A0092B-C50C-407E-A947-70E740481C1C}">
                <a14:useLocalDpi xmlns:a14="http://schemas.microsoft.com/office/drawing/2010/main" val="0"/>
              </a:ext>
            </a:extLst>
          </a:blip>
          <a:stretch>
            <a:fillRect/>
          </a:stretch>
        </p:blipFill>
        <p:spPr>
          <a:xfrm>
            <a:off x="11350745" y="3312207"/>
            <a:ext cx="693372" cy="1975361"/>
          </a:xfrm>
          <a:prstGeom prst="rect">
            <a:avLst/>
          </a:prstGeom>
          <a:ln w="12700" cap="flat">
            <a:noFill/>
            <a:miter lim="400000"/>
          </a:ln>
          <a:effectLst/>
        </p:spPr>
      </p:pic>
      <p:pic>
        <p:nvPicPr>
          <p:cNvPr id="61" name="pasted-image.pdf"/>
          <p:cNvPicPr/>
          <p:nvPr/>
        </p:nvPicPr>
        <p:blipFill>
          <a:blip r:embed="rId10" cstate="email">
            <a:extLst>
              <a:ext uri="{28A0092B-C50C-407E-A947-70E740481C1C}">
                <a14:useLocalDpi xmlns:a14="http://schemas.microsoft.com/office/drawing/2010/main"/>
              </a:ext>
            </a:extLst>
          </a:blip>
          <a:srcRect/>
          <a:stretch>
            <a:fillRect/>
          </a:stretch>
        </p:blipFill>
        <p:spPr>
          <a:xfrm>
            <a:off x="10496935" y="4474525"/>
            <a:ext cx="895657" cy="797257"/>
          </a:xfrm>
          <a:prstGeom prst="rect">
            <a:avLst/>
          </a:prstGeom>
          <a:ln w="12700" cap="flat">
            <a:noFill/>
            <a:miter lim="400000"/>
          </a:ln>
          <a:effectLst/>
        </p:spPr>
      </p:pic>
      <p:grpSp>
        <p:nvGrpSpPr>
          <p:cNvPr id="62" name="Group 1177"/>
          <p:cNvGrpSpPr/>
          <p:nvPr/>
        </p:nvGrpSpPr>
        <p:grpSpPr>
          <a:xfrm>
            <a:off x="11129720" y="4527169"/>
            <a:ext cx="503728" cy="729162"/>
            <a:chOff x="0" y="0"/>
            <a:chExt cx="1007717" cy="1458322"/>
          </a:xfrm>
        </p:grpSpPr>
        <p:pic>
          <p:nvPicPr>
            <p:cNvPr id="63" name="Moto360.png"/>
            <p:cNvPicPr/>
            <p:nvPr/>
          </p:nvPicPr>
          <p:blipFill>
            <a:blip r:embed="rId11" cstate="email">
              <a:extLst>
                <a:ext uri="{28A0092B-C50C-407E-A947-70E740481C1C}">
                  <a14:useLocalDpi xmlns:a14="http://schemas.microsoft.com/office/drawing/2010/main"/>
                </a:ext>
              </a:extLst>
            </a:blip>
            <a:stretch>
              <a:fillRect/>
            </a:stretch>
          </p:blipFill>
          <p:spPr>
            <a:xfrm>
              <a:off x="0" y="0"/>
              <a:ext cx="1007718" cy="1458323"/>
            </a:xfrm>
            <a:prstGeom prst="rect">
              <a:avLst/>
            </a:prstGeom>
            <a:ln w="12700" cap="flat">
              <a:noFill/>
              <a:miter lim="400000"/>
            </a:ln>
            <a:effectLst>
              <a:outerShdw blurRad="355600" rotWithShape="0">
                <a:srgbClr val="000000">
                  <a:alpha val="75000"/>
                </a:srgbClr>
              </a:outerShdw>
            </a:effectLst>
          </p:spPr>
        </p:pic>
        <p:pic>
          <p:nvPicPr>
            <p:cNvPr id="64" name="pasted-image.png"/>
            <p:cNvPicPr/>
            <p:nvPr/>
          </p:nvPicPr>
          <p:blipFill>
            <a:blip r:embed="rId12" cstate="print">
              <a:alphaModFix amt="99035"/>
              <a:extLst/>
            </a:blip>
            <a:stretch>
              <a:fillRect/>
            </a:stretch>
          </p:blipFill>
          <p:spPr>
            <a:xfrm>
              <a:off x="19043" y="273133"/>
              <a:ext cx="931242" cy="931354"/>
            </a:xfrm>
            <a:prstGeom prst="rect">
              <a:avLst/>
            </a:prstGeom>
            <a:ln w="12700" cap="flat">
              <a:noFill/>
              <a:miter lim="400000"/>
            </a:ln>
            <a:effectLst/>
          </p:spPr>
        </p:pic>
      </p:grpSp>
      <p:pic>
        <p:nvPicPr>
          <p:cNvPr id="65" name="pasted-image.pdf"/>
          <p:cNvPicPr/>
          <p:nvPr/>
        </p:nvPicPr>
        <p:blipFill>
          <a:blip r:embed="rId13" cstate="email">
            <a:extLst>
              <a:ext uri="{28A0092B-C50C-407E-A947-70E740481C1C}">
                <a14:useLocalDpi xmlns:a14="http://schemas.microsoft.com/office/drawing/2010/main"/>
              </a:ext>
            </a:extLst>
          </a:blip>
          <a:stretch>
            <a:fillRect/>
          </a:stretch>
        </p:blipFill>
        <p:spPr>
          <a:xfrm>
            <a:off x="7756617" y="5158175"/>
            <a:ext cx="789292" cy="230215"/>
          </a:xfrm>
          <a:prstGeom prst="rect">
            <a:avLst/>
          </a:prstGeom>
          <a:ln w="12700">
            <a:miter lim="400000"/>
          </a:ln>
        </p:spPr>
      </p:pic>
      <p:grpSp>
        <p:nvGrpSpPr>
          <p:cNvPr id="66" name="Group 1206"/>
          <p:cNvGrpSpPr/>
          <p:nvPr/>
        </p:nvGrpSpPr>
        <p:grpSpPr>
          <a:xfrm>
            <a:off x="2896407" y="2717798"/>
            <a:ext cx="2114144" cy="2438986"/>
            <a:chOff x="-40956" y="5476"/>
            <a:chExt cx="4229388" cy="4877970"/>
          </a:xfrm>
        </p:grpSpPr>
        <p:grpSp>
          <p:nvGrpSpPr>
            <p:cNvPr id="67" name="Group 1192"/>
            <p:cNvGrpSpPr/>
            <p:nvPr/>
          </p:nvGrpSpPr>
          <p:grpSpPr>
            <a:xfrm>
              <a:off x="160583" y="5476"/>
              <a:ext cx="4027849" cy="4027848"/>
              <a:chOff x="-212054" y="5476"/>
              <a:chExt cx="4027847" cy="4027847"/>
            </a:xfrm>
          </p:grpSpPr>
          <p:sp>
            <p:nvSpPr>
              <p:cNvPr id="81" name="Shape 1188"/>
              <p:cNvSpPr/>
              <p:nvPr/>
            </p:nvSpPr>
            <p:spPr>
              <a:xfrm>
                <a:off x="-212054" y="5476"/>
                <a:ext cx="4027847" cy="40278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B65"/>
              </a:solidFill>
              <a:ln w="12700" cap="flat">
                <a:noFill/>
                <a:miter lim="400000"/>
              </a:ln>
              <a:effectLst/>
            </p:spPr>
            <p:txBody>
              <a:bodyPr wrap="square" lIns="76200" tIns="76200" rIns="76200" bIns="76200" numCol="1" anchor="ctr">
                <a:noAutofit/>
              </a:bodyPr>
              <a:lstStyle/>
              <a:p>
                <a:pPr lvl="0"/>
                <a:endParaRPr>
                  <a:latin typeface="Salesforce Sans"/>
                  <a:cs typeface="Salesforce Sans"/>
                </a:endParaRPr>
              </a:p>
            </p:txBody>
          </p:sp>
          <p:sp>
            <p:nvSpPr>
              <p:cNvPr id="82" name="Shape 1189"/>
              <p:cNvSpPr/>
              <p:nvPr/>
            </p:nvSpPr>
            <p:spPr>
              <a:xfrm>
                <a:off x="-208091" y="1813491"/>
                <a:ext cx="4019919" cy="2204636"/>
              </a:xfrm>
              <a:custGeom>
                <a:avLst/>
                <a:gdLst/>
                <a:ahLst/>
                <a:cxnLst>
                  <a:cxn ang="0">
                    <a:pos x="wd2" y="hd2"/>
                  </a:cxn>
                  <a:cxn ang="5400000">
                    <a:pos x="wd2" y="hd2"/>
                  </a:cxn>
                  <a:cxn ang="10800000">
                    <a:pos x="wd2" y="hd2"/>
                  </a:cxn>
                  <a:cxn ang="16200000">
                    <a:pos x="wd2" y="hd2"/>
                  </a:cxn>
                </a:cxnLst>
                <a:rect l="0" t="0" r="r" b="b"/>
                <a:pathLst>
                  <a:path w="21356" h="19854" extrusionOk="0">
                    <a:moveTo>
                      <a:pt x="21312" y="137"/>
                    </a:moveTo>
                    <a:cubicBezTo>
                      <a:pt x="21595" y="5342"/>
                      <a:pt x="20510" y="10688"/>
                      <a:pt x="18145" y="14622"/>
                    </a:cubicBezTo>
                    <a:cubicBezTo>
                      <a:pt x="13952" y="21595"/>
                      <a:pt x="7261" y="21600"/>
                      <a:pt x="3073" y="14622"/>
                    </a:cubicBezTo>
                    <a:cubicBezTo>
                      <a:pt x="2018" y="12864"/>
                      <a:pt x="1220" y="10822"/>
                      <a:pt x="702" y="8629"/>
                    </a:cubicBezTo>
                    <a:cubicBezTo>
                      <a:pt x="468" y="7322"/>
                      <a:pt x="283" y="5991"/>
                      <a:pt x="149" y="4644"/>
                    </a:cubicBezTo>
                    <a:cubicBezTo>
                      <a:pt x="69" y="3845"/>
                      <a:pt x="7" y="3040"/>
                      <a:pt x="1" y="2229"/>
                    </a:cubicBezTo>
                    <a:cubicBezTo>
                      <a:pt x="-5" y="1480"/>
                      <a:pt x="37" y="733"/>
                      <a:pt x="126" y="0"/>
                    </a:cubicBezTo>
                    <a:lnTo>
                      <a:pt x="21312" y="137"/>
                    </a:lnTo>
                    <a:close/>
                  </a:path>
                </a:pathLst>
              </a:custGeom>
              <a:solidFill>
                <a:srgbClr val="F6C042"/>
              </a:solidFill>
              <a:ln w="12700" cap="flat">
                <a:noFill/>
                <a:miter lim="400000"/>
              </a:ln>
              <a:effectLst/>
            </p:spPr>
            <p:txBody>
              <a:bodyPr wrap="square" lIns="76200" tIns="76200" rIns="76200" bIns="76200" numCol="1" anchor="ctr">
                <a:noAutofit/>
              </a:bodyPr>
              <a:lstStyle/>
              <a:p>
                <a:pPr lvl="0"/>
                <a:endParaRPr>
                  <a:latin typeface="Salesforce Sans"/>
                  <a:cs typeface="Salesforce Sans"/>
                </a:endParaRPr>
              </a:p>
            </p:txBody>
          </p:sp>
          <p:sp>
            <p:nvSpPr>
              <p:cNvPr id="83" name="Shape 1190"/>
              <p:cNvSpPr/>
              <p:nvPr/>
            </p:nvSpPr>
            <p:spPr>
              <a:xfrm>
                <a:off x="-86063" y="2696332"/>
                <a:ext cx="3775866" cy="1299795"/>
              </a:xfrm>
              <a:custGeom>
                <a:avLst/>
                <a:gdLst/>
                <a:ahLst/>
                <a:cxnLst>
                  <a:cxn ang="0">
                    <a:pos x="wd2" y="hd2"/>
                  </a:cxn>
                  <a:cxn ang="5400000">
                    <a:pos x="wd2" y="hd2"/>
                  </a:cxn>
                  <a:cxn ang="10800000">
                    <a:pos x="wd2" y="hd2"/>
                  </a:cxn>
                  <a:cxn ang="16200000">
                    <a:pos x="wd2" y="hd2"/>
                  </a:cxn>
                </a:cxnLst>
                <a:rect l="0" t="0" r="r" b="b"/>
                <a:pathLst>
                  <a:path w="21600" h="18697" extrusionOk="0">
                    <a:moveTo>
                      <a:pt x="21600" y="0"/>
                    </a:moveTo>
                    <a:cubicBezTo>
                      <a:pt x="21032" y="3663"/>
                      <a:pt x="20156" y="7071"/>
                      <a:pt x="18999" y="10004"/>
                    </a:cubicBezTo>
                    <a:cubicBezTo>
                      <a:pt x="14429" y="21589"/>
                      <a:pt x="7144" y="21600"/>
                      <a:pt x="2583" y="10004"/>
                    </a:cubicBezTo>
                    <a:cubicBezTo>
                      <a:pt x="1434" y="7082"/>
                      <a:pt x="563" y="3686"/>
                      <a:pt x="0" y="39"/>
                    </a:cubicBezTo>
                    <a:lnTo>
                      <a:pt x="21600" y="0"/>
                    </a:lnTo>
                    <a:close/>
                  </a:path>
                </a:pathLst>
              </a:custGeom>
              <a:solidFill>
                <a:srgbClr val="F29D00"/>
              </a:solidFill>
              <a:ln w="12700" cap="flat">
                <a:noFill/>
                <a:miter lim="400000"/>
              </a:ln>
              <a:effectLst/>
            </p:spPr>
            <p:txBody>
              <a:bodyPr wrap="square" lIns="0" tIns="0" rIns="0" bIns="0" numCol="1" anchor="ctr">
                <a:noAutofit/>
              </a:bodyPr>
              <a:lstStyle/>
              <a:p>
                <a:pPr lvl="0"/>
                <a:endParaRPr>
                  <a:latin typeface="Salesforce Sans"/>
                  <a:cs typeface="Salesforce Sans"/>
                </a:endParaRPr>
              </a:p>
            </p:txBody>
          </p:sp>
        </p:grpSp>
        <p:pic>
          <p:nvPicPr>
            <p:cNvPr id="68" name="Server_hex_icon.png"/>
            <p:cNvPicPr/>
            <p:nvPr/>
          </p:nvPicPr>
          <p:blipFill>
            <a:blip r:embed="rId14" cstate="email">
              <a:extLst>
                <a:ext uri="{28A0092B-C50C-407E-A947-70E740481C1C}">
                  <a14:useLocalDpi xmlns:a14="http://schemas.microsoft.com/office/drawing/2010/main"/>
                </a:ext>
              </a:extLst>
            </a:blip>
            <a:stretch>
              <a:fillRect/>
            </a:stretch>
          </p:blipFill>
          <p:spPr>
            <a:xfrm>
              <a:off x="862276" y="1894781"/>
              <a:ext cx="801489" cy="783678"/>
            </a:xfrm>
            <a:prstGeom prst="rect">
              <a:avLst/>
            </a:prstGeom>
            <a:ln w="12700" cap="flat">
              <a:noFill/>
              <a:miter lim="400000"/>
            </a:ln>
            <a:effectLst/>
          </p:spPr>
        </p:pic>
        <p:grpSp>
          <p:nvGrpSpPr>
            <p:cNvPr id="69" name="Group 1201"/>
            <p:cNvGrpSpPr/>
            <p:nvPr/>
          </p:nvGrpSpPr>
          <p:grpSpPr>
            <a:xfrm>
              <a:off x="873930" y="790197"/>
              <a:ext cx="778181" cy="848924"/>
              <a:chOff x="0" y="0"/>
              <a:chExt cx="778179" cy="848923"/>
            </a:xfrm>
          </p:grpSpPr>
          <p:sp>
            <p:nvSpPr>
              <p:cNvPr id="74" name="Shape 1194"/>
              <p:cNvSpPr/>
              <p:nvPr/>
            </p:nvSpPr>
            <p:spPr>
              <a:xfrm>
                <a:off x="45330" y="0"/>
                <a:ext cx="676187" cy="756733"/>
              </a:xfrm>
              <a:custGeom>
                <a:avLst/>
                <a:gdLst/>
                <a:ahLst/>
                <a:cxnLst>
                  <a:cxn ang="0">
                    <a:pos x="wd2" y="hd2"/>
                  </a:cxn>
                  <a:cxn ang="5400000">
                    <a:pos x="wd2" y="hd2"/>
                  </a:cxn>
                  <a:cxn ang="10800000">
                    <a:pos x="wd2" y="hd2"/>
                  </a:cxn>
                  <a:cxn ang="16200000">
                    <a:pos x="wd2" y="hd2"/>
                  </a:cxn>
                </a:cxnLst>
                <a:rect l="0" t="0" r="r" b="b"/>
                <a:pathLst>
                  <a:path w="21600" h="21600" extrusionOk="0">
                    <a:moveTo>
                      <a:pt x="7742" y="5852"/>
                    </a:moveTo>
                    <a:cubicBezTo>
                      <a:pt x="7264" y="5852"/>
                      <a:pt x="6876" y="5500"/>
                      <a:pt x="6876" y="5066"/>
                    </a:cubicBezTo>
                    <a:cubicBezTo>
                      <a:pt x="6876" y="4632"/>
                      <a:pt x="7264" y="4279"/>
                      <a:pt x="7742" y="4279"/>
                    </a:cubicBezTo>
                    <a:cubicBezTo>
                      <a:pt x="8220" y="4279"/>
                      <a:pt x="8607" y="4632"/>
                      <a:pt x="8607" y="5066"/>
                    </a:cubicBezTo>
                    <a:cubicBezTo>
                      <a:pt x="8607" y="5500"/>
                      <a:pt x="8220" y="5852"/>
                      <a:pt x="7742" y="5852"/>
                    </a:cubicBezTo>
                    <a:close/>
                    <a:moveTo>
                      <a:pt x="8447" y="18749"/>
                    </a:moveTo>
                    <a:lnTo>
                      <a:pt x="1207" y="18749"/>
                    </a:lnTo>
                    <a:lnTo>
                      <a:pt x="1207" y="6579"/>
                    </a:lnTo>
                    <a:lnTo>
                      <a:pt x="8447" y="6579"/>
                    </a:lnTo>
                    <a:cubicBezTo>
                      <a:pt x="8447" y="6579"/>
                      <a:pt x="8447" y="18749"/>
                      <a:pt x="8447" y="18749"/>
                    </a:cubicBezTo>
                    <a:close/>
                    <a:moveTo>
                      <a:pt x="1992" y="4279"/>
                    </a:moveTo>
                    <a:cubicBezTo>
                      <a:pt x="2470" y="4279"/>
                      <a:pt x="2857" y="4632"/>
                      <a:pt x="2857" y="5066"/>
                    </a:cubicBezTo>
                    <a:cubicBezTo>
                      <a:pt x="2857" y="5500"/>
                      <a:pt x="2470" y="5852"/>
                      <a:pt x="1992" y="5852"/>
                    </a:cubicBezTo>
                    <a:cubicBezTo>
                      <a:pt x="1514" y="5852"/>
                      <a:pt x="1126" y="5500"/>
                      <a:pt x="1126" y="5066"/>
                    </a:cubicBezTo>
                    <a:cubicBezTo>
                      <a:pt x="1126" y="4632"/>
                      <a:pt x="1514" y="4279"/>
                      <a:pt x="1992" y="4279"/>
                    </a:cubicBezTo>
                    <a:close/>
                    <a:moveTo>
                      <a:pt x="5732" y="5066"/>
                    </a:moveTo>
                    <a:cubicBezTo>
                      <a:pt x="5732" y="5500"/>
                      <a:pt x="5345" y="5852"/>
                      <a:pt x="4867" y="5852"/>
                    </a:cubicBezTo>
                    <a:cubicBezTo>
                      <a:pt x="4389" y="5852"/>
                      <a:pt x="4001" y="5500"/>
                      <a:pt x="4001" y="5066"/>
                    </a:cubicBezTo>
                    <a:cubicBezTo>
                      <a:pt x="4001" y="4632"/>
                      <a:pt x="4389" y="4279"/>
                      <a:pt x="4867" y="4279"/>
                    </a:cubicBezTo>
                    <a:cubicBezTo>
                      <a:pt x="5345" y="4279"/>
                      <a:pt x="5732" y="4632"/>
                      <a:pt x="5732" y="5066"/>
                    </a:cubicBezTo>
                    <a:close/>
                    <a:moveTo>
                      <a:pt x="1207" y="1974"/>
                    </a:moveTo>
                    <a:lnTo>
                      <a:pt x="8447" y="1974"/>
                    </a:lnTo>
                    <a:lnTo>
                      <a:pt x="8447" y="3509"/>
                    </a:lnTo>
                    <a:lnTo>
                      <a:pt x="1207" y="3509"/>
                    </a:lnTo>
                    <a:cubicBezTo>
                      <a:pt x="1207" y="3509"/>
                      <a:pt x="1207" y="1974"/>
                      <a:pt x="1207" y="1974"/>
                    </a:cubicBezTo>
                    <a:close/>
                    <a:moveTo>
                      <a:pt x="21600" y="18749"/>
                    </a:moveTo>
                    <a:lnTo>
                      <a:pt x="9774" y="18749"/>
                    </a:lnTo>
                    <a:lnTo>
                      <a:pt x="9774" y="0"/>
                    </a:lnTo>
                    <a:lnTo>
                      <a:pt x="0" y="0"/>
                    </a:lnTo>
                    <a:lnTo>
                      <a:pt x="0" y="21600"/>
                    </a:lnTo>
                    <a:lnTo>
                      <a:pt x="21600" y="21600"/>
                    </a:lnTo>
                    <a:cubicBezTo>
                      <a:pt x="21600" y="21600"/>
                      <a:pt x="21600" y="18749"/>
                      <a:pt x="21600" y="18749"/>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5" name="Shape 1195"/>
              <p:cNvSpPr/>
              <p:nvPr/>
            </p:nvSpPr>
            <p:spPr>
              <a:xfrm>
                <a:off x="381534" y="533938"/>
                <a:ext cx="339983" cy="76826"/>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2430"/>
                      <a:pt x="21060" y="0"/>
                      <a:pt x="20400" y="0"/>
                    </a:cubicBezTo>
                    <a:lnTo>
                      <a:pt x="1200" y="0"/>
                    </a:lnTo>
                    <a:cubicBezTo>
                      <a:pt x="540" y="0"/>
                      <a:pt x="0" y="2430"/>
                      <a:pt x="0" y="5400"/>
                    </a:cubicBezTo>
                    <a:lnTo>
                      <a:pt x="0" y="16200"/>
                    </a:lnTo>
                    <a:cubicBezTo>
                      <a:pt x="0" y="19170"/>
                      <a:pt x="540" y="21600"/>
                      <a:pt x="1200" y="21600"/>
                    </a:cubicBezTo>
                    <a:lnTo>
                      <a:pt x="20400" y="21600"/>
                    </a:lnTo>
                    <a:cubicBezTo>
                      <a:pt x="21060" y="21600"/>
                      <a:pt x="21600" y="19170"/>
                      <a:pt x="21600" y="16200"/>
                    </a:cubicBezTo>
                    <a:cubicBezTo>
                      <a:pt x="21600" y="16200"/>
                      <a:pt x="21600" y="5400"/>
                      <a:pt x="21600" y="54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6" name="Shape 1196"/>
              <p:cNvSpPr/>
              <p:nvPr/>
            </p:nvSpPr>
            <p:spPr>
              <a:xfrm>
                <a:off x="381534" y="426382"/>
                <a:ext cx="339983" cy="76827"/>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2430"/>
                      <a:pt x="21060" y="0"/>
                      <a:pt x="20400" y="0"/>
                    </a:cubicBezTo>
                    <a:lnTo>
                      <a:pt x="1200" y="0"/>
                    </a:lnTo>
                    <a:cubicBezTo>
                      <a:pt x="540" y="0"/>
                      <a:pt x="0" y="2430"/>
                      <a:pt x="0" y="5400"/>
                    </a:cubicBezTo>
                    <a:lnTo>
                      <a:pt x="0" y="16200"/>
                    </a:lnTo>
                    <a:cubicBezTo>
                      <a:pt x="0" y="19170"/>
                      <a:pt x="540" y="21600"/>
                      <a:pt x="1200" y="21600"/>
                    </a:cubicBezTo>
                    <a:lnTo>
                      <a:pt x="20400" y="21600"/>
                    </a:lnTo>
                    <a:cubicBezTo>
                      <a:pt x="21060" y="21600"/>
                      <a:pt x="21600" y="19170"/>
                      <a:pt x="21600" y="16200"/>
                    </a:cubicBezTo>
                    <a:cubicBezTo>
                      <a:pt x="21600" y="16200"/>
                      <a:pt x="21600" y="5400"/>
                      <a:pt x="21600" y="54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7" name="Shape 1197"/>
              <p:cNvSpPr/>
              <p:nvPr/>
            </p:nvSpPr>
            <p:spPr>
              <a:xfrm>
                <a:off x="381534" y="318826"/>
                <a:ext cx="339983" cy="76826"/>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2430"/>
                      <a:pt x="21060" y="0"/>
                      <a:pt x="20400" y="0"/>
                    </a:cubicBezTo>
                    <a:lnTo>
                      <a:pt x="1200" y="0"/>
                    </a:lnTo>
                    <a:cubicBezTo>
                      <a:pt x="540" y="0"/>
                      <a:pt x="0" y="2430"/>
                      <a:pt x="0" y="5400"/>
                    </a:cubicBezTo>
                    <a:lnTo>
                      <a:pt x="0" y="16200"/>
                    </a:lnTo>
                    <a:cubicBezTo>
                      <a:pt x="0" y="19170"/>
                      <a:pt x="540" y="21600"/>
                      <a:pt x="1200" y="21600"/>
                    </a:cubicBezTo>
                    <a:lnTo>
                      <a:pt x="20400" y="21600"/>
                    </a:lnTo>
                    <a:cubicBezTo>
                      <a:pt x="21060" y="21600"/>
                      <a:pt x="21600" y="19170"/>
                      <a:pt x="21600" y="16200"/>
                    </a:cubicBezTo>
                    <a:cubicBezTo>
                      <a:pt x="21600" y="16200"/>
                      <a:pt x="21600" y="5400"/>
                      <a:pt x="21600" y="54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8" name="Shape 1198"/>
              <p:cNvSpPr/>
              <p:nvPr/>
            </p:nvSpPr>
            <p:spPr>
              <a:xfrm>
                <a:off x="381534" y="211270"/>
                <a:ext cx="339983" cy="76827"/>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2430"/>
                      <a:pt x="21060" y="0"/>
                      <a:pt x="20400" y="0"/>
                    </a:cubicBezTo>
                    <a:lnTo>
                      <a:pt x="1200" y="0"/>
                    </a:lnTo>
                    <a:cubicBezTo>
                      <a:pt x="540" y="0"/>
                      <a:pt x="0" y="2430"/>
                      <a:pt x="0" y="5400"/>
                    </a:cubicBezTo>
                    <a:lnTo>
                      <a:pt x="0" y="16200"/>
                    </a:lnTo>
                    <a:cubicBezTo>
                      <a:pt x="0" y="19170"/>
                      <a:pt x="540" y="21600"/>
                      <a:pt x="1200" y="21600"/>
                    </a:cubicBezTo>
                    <a:lnTo>
                      <a:pt x="20400" y="21600"/>
                    </a:lnTo>
                    <a:cubicBezTo>
                      <a:pt x="21060" y="21600"/>
                      <a:pt x="21600" y="19170"/>
                      <a:pt x="21600" y="16200"/>
                    </a:cubicBezTo>
                    <a:cubicBezTo>
                      <a:pt x="21600" y="16200"/>
                      <a:pt x="21600" y="5400"/>
                      <a:pt x="21600" y="54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79" name="Shape 1199"/>
              <p:cNvSpPr/>
              <p:nvPr/>
            </p:nvSpPr>
            <p:spPr>
              <a:xfrm>
                <a:off x="0" y="791304"/>
                <a:ext cx="778180" cy="576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80" name="Shape 1200"/>
              <p:cNvSpPr/>
              <p:nvPr/>
            </p:nvSpPr>
            <p:spPr>
              <a:xfrm>
                <a:off x="381534" y="0"/>
                <a:ext cx="339983" cy="1728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grpSp>
        <p:sp>
          <p:nvSpPr>
            <p:cNvPr id="70" name="Shape 1202"/>
            <p:cNvSpPr/>
            <p:nvPr/>
          </p:nvSpPr>
          <p:spPr>
            <a:xfrm>
              <a:off x="1856486" y="1988128"/>
              <a:ext cx="2288238" cy="621950"/>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lang="fr-FR" sz="1400">
                  <a:solidFill>
                    <a:srgbClr val="FFFFFF"/>
                  </a:solidFill>
                  <a:latin typeface="Salesforce Sans"/>
                </a:rPr>
                <a:t>LAN/WAN</a:t>
              </a:r>
            </a:p>
          </p:txBody>
        </p:sp>
        <p:sp>
          <p:nvSpPr>
            <p:cNvPr id="71" name="Shape 1203"/>
            <p:cNvSpPr/>
            <p:nvPr/>
          </p:nvSpPr>
          <p:spPr>
            <a:xfrm>
              <a:off x="1868314" y="2949003"/>
              <a:ext cx="1581693" cy="588709"/>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lang="fr-FR" sz="1400">
                  <a:solidFill>
                    <a:srgbClr val="FFFFFF"/>
                  </a:solidFill>
                  <a:latin typeface="Salesforce Sans"/>
                </a:rPr>
                <a:t>Client</a:t>
              </a:r>
            </a:p>
          </p:txBody>
        </p:sp>
        <p:sp>
          <p:nvSpPr>
            <p:cNvPr id="72" name="Shape 1204"/>
            <p:cNvSpPr/>
            <p:nvPr/>
          </p:nvSpPr>
          <p:spPr>
            <a:xfrm>
              <a:off x="1854674" y="1043200"/>
              <a:ext cx="2127649" cy="531736"/>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lang="fr-FR" sz="1400" dirty="0">
                  <a:solidFill>
                    <a:srgbClr val="FFFFFF"/>
                  </a:solidFill>
                  <a:latin typeface="Salesforce Sans"/>
                </a:rPr>
                <a:t>Serveur</a:t>
              </a:r>
            </a:p>
          </p:txBody>
        </p:sp>
        <p:pic>
          <p:nvPicPr>
            <p:cNvPr id="73" name="pasted-image-filtered.png"/>
            <p:cNvPicPr/>
            <p:nvPr/>
          </p:nvPicPr>
          <p:blipFill>
            <a:blip r:embed="rId15" cstate="print">
              <a:extLst/>
            </a:blip>
            <a:stretch>
              <a:fillRect/>
            </a:stretch>
          </p:blipFill>
          <p:spPr>
            <a:xfrm>
              <a:off x="-40956" y="3024419"/>
              <a:ext cx="1928019" cy="1859027"/>
            </a:xfrm>
            <a:prstGeom prst="rect">
              <a:avLst/>
            </a:prstGeom>
            <a:ln w="12700" cap="flat">
              <a:noFill/>
              <a:miter lim="400000"/>
            </a:ln>
            <a:effectLst/>
          </p:spPr>
        </p:pic>
      </p:grpSp>
      <p:grpSp>
        <p:nvGrpSpPr>
          <p:cNvPr id="84" name="Group 1225"/>
          <p:cNvGrpSpPr/>
          <p:nvPr/>
        </p:nvGrpSpPr>
        <p:grpSpPr>
          <a:xfrm>
            <a:off x="525153" y="3344683"/>
            <a:ext cx="1908843" cy="1857366"/>
            <a:chOff x="0" y="14731"/>
            <a:chExt cx="3818680" cy="3714729"/>
          </a:xfrm>
        </p:grpSpPr>
        <p:grpSp>
          <p:nvGrpSpPr>
            <p:cNvPr id="85" name="Group 1220"/>
            <p:cNvGrpSpPr/>
            <p:nvPr/>
          </p:nvGrpSpPr>
          <p:grpSpPr>
            <a:xfrm>
              <a:off x="345356" y="14731"/>
              <a:ext cx="3227011" cy="3227012"/>
              <a:chOff x="31515" y="14731"/>
              <a:chExt cx="3227009" cy="3227010"/>
            </a:xfrm>
          </p:grpSpPr>
          <p:grpSp>
            <p:nvGrpSpPr>
              <p:cNvPr id="90" name="Group 1211"/>
              <p:cNvGrpSpPr/>
              <p:nvPr/>
            </p:nvGrpSpPr>
            <p:grpSpPr>
              <a:xfrm>
                <a:off x="31515" y="14731"/>
                <a:ext cx="3227009" cy="3227010"/>
                <a:chOff x="31515" y="14731"/>
                <a:chExt cx="3227007" cy="3227008"/>
              </a:xfrm>
            </p:grpSpPr>
            <p:sp>
              <p:nvSpPr>
                <p:cNvPr id="99" name="Shape 1207"/>
                <p:cNvSpPr/>
                <p:nvPr/>
              </p:nvSpPr>
              <p:spPr>
                <a:xfrm>
                  <a:off x="31515" y="14731"/>
                  <a:ext cx="3227007" cy="3227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D4D2"/>
                </a:solidFill>
                <a:ln w="12700" cap="flat">
                  <a:noFill/>
                  <a:miter lim="400000"/>
                </a:ln>
                <a:effectLst/>
              </p:spPr>
              <p:txBody>
                <a:bodyPr wrap="square" lIns="0" tIns="0" rIns="0" bIns="0" numCol="1" anchor="ctr">
                  <a:noAutofit/>
                </a:bodyPr>
                <a:lstStyle/>
                <a:p>
                  <a:pPr lvl="0"/>
                  <a:endParaRPr>
                    <a:latin typeface="Salesforce Sans"/>
                    <a:cs typeface="Salesforce Sans"/>
                  </a:endParaRPr>
                </a:p>
              </p:txBody>
            </p:sp>
            <p:sp>
              <p:nvSpPr>
                <p:cNvPr id="100" name="Shape 1208"/>
                <p:cNvSpPr/>
                <p:nvPr/>
              </p:nvSpPr>
              <p:spPr>
                <a:xfrm>
                  <a:off x="34692" y="1452922"/>
                  <a:ext cx="3220653" cy="1766297"/>
                </a:xfrm>
                <a:custGeom>
                  <a:avLst/>
                  <a:gdLst/>
                  <a:ahLst/>
                  <a:cxnLst>
                    <a:cxn ang="0">
                      <a:pos x="wd2" y="hd2"/>
                    </a:cxn>
                    <a:cxn ang="5400000">
                      <a:pos x="wd2" y="hd2"/>
                    </a:cxn>
                    <a:cxn ang="10800000">
                      <a:pos x="wd2" y="hd2"/>
                    </a:cxn>
                    <a:cxn ang="16200000">
                      <a:pos x="wd2" y="hd2"/>
                    </a:cxn>
                  </a:cxnLst>
                  <a:rect l="0" t="0" r="r" b="b"/>
                  <a:pathLst>
                    <a:path w="21356" h="19854" extrusionOk="0">
                      <a:moveTo>
                        <a:pt x="21312" y="137"/>
                      </a:moveTo>
                      <a:cubicBezTo>
                        <a:pt x="21595" y="5342"/>
                        <a:pt x="20510" y="10688"/>
                        <a:pt x="18145" y="14622"/>
                      </a:cubicBezTo>
                      <a:cubicBezTo>
                        <a:pt x="13952" y="21595"/>
                        <a:pt x="7261" y="21600"/>
                        <a:pt x="3073" y="14622"/>
                      </a:cubicBezTo>
                      <a:cubicBezTo>
                        <a:pt x="2018" y="12864"/>
                        <a:pt x="1220" y="10822"/>
                        <a:pt x="702" y="8629"/>
                      </a:cubicBezTo>
                      <a:cubicBezTo>
                        <a:pt x="468" y="7322"/>
                        <a:pt x="283" y="5991"/>
                        <a:pt x="149" y="4644"/>
                      </a:cubicBezTo>
                      <a:cubicBezTo>
                        <a:pt x="69" y="3845"/>
                        <a:pt x="7" y="3040"/>
                        <a:pt x="1" y="2229"/>
                      </a:cubicBezTo>
                      <a:cubicBezTo>
                        <a:pt x="-5" y="1480"/>
                        <a:pt x="37" y="733"/>
                        <a:pt x="126" y="0"/>
                      </a:cubicBezTo>
                      <a:lnTo>
                        <a:pt x="21312" y="137"/>
                      </a:lnTo>
                      <a:close/>
                    </a:path>
                  </a:pathLst>
                </a:custGeom>
                <a:solidFill>
                  <a:srgbClr val="01BEB8"/>
                </a:solidFill>
                <a:ln w="12700" cap="flat">
                  <a:noFill/>
                  <a:miter lim="400000"/>
                </a:ln>
                <a:effectLst/>
              </p:spPr>
              <p:txBody>
                <a:bodyPr wrap="square" lIns="76200" tIns="76200" rIns="76200" bIns="76200" numCol="1" anchor="ctr">
                  <a:noAutofit/>
                </a:bodyPr>
                <a:lstStyle/>
                <a:p>
                  <a:pPr lvl="0"/>
                  <a:endParaRPr>
                    <a:latin typeface="Salesforce Sans"/>
                    <a:cs typeface="Salesforce Sans"/>
                  </a:endParaRPr>
                </a:p>
              </p:txBody>
            </p:sp>
            <p:sp>
              <p:nvSpPr>
                <p:cNvPr id="101" name="Shape 1209"/>
                <p:cNvSpPr/>
                <p:nvPr/>
              </p:nvSpPr>
              <p:spPr>
                <a:xfrm>
                  <a:off x="132457" y="2193035"/>
                  <a:ext cx="3025125" cy="1041362"/>
                </a:xfrm>
                <a:custGeom>
                  <a:avLst/>
                  <a:gdLst/>
                  <a:ahLst/>
                  <a:cxnLst>
                    <a:cxn ang="0">
                      <a:pos x="wd2" y="hd2"/>
                    </a:cxn>
                    <a:cxn ang="5400000">
                      <a:pos x="wd2" y="hd2"/>
                    </a:cxn>
                    <a:cxn ang="10800000">
                      <a:pos x="wd2" y="hd2"/>
                    </a:cxn>
                    <a:cxn ang="16200000">
                      <a:pos x="wd2" y="hd2"/>
                    </a:cxn>
                  </a:cxnLst>
                  <a:rect l="0" t="0" r="r" b="b"/>
                  <a:pathLst>
                    <a:path w="21600" h="18697" extrusionOk="0">
                      <a:moveTo>
                        <a:pt x="21600" y="0"/>
                      </a:moveTo>
                      <a:cubicBezTo>
                        <a:pt x="21032" y="3663"/>
                        <a:pt x="20156" y="7071"/>
                        <a:pt x="18999" y="10004"/>
                      </a:cubicBezTo>
                      <a:cubicBezTo>
                        <a:pt x="14429" y="21589"/>
                        <a:pt x="7144" y="21600"/>
                        <a:pt x="2583" y="10004"/>
                      </a:cubicBezTo>
                      <a:cubicBezTo>
                        <a:pt x="1434" y="7082"/>
                        <a:pt x="563" y="3686"/>
                        <a:pt x="0" y="39"/>
                      </a:cubicBezTo>
                      <a:lnTo>
                        <a:pt x="21600" y="0"/>
                      </a:lnTo>
                      <a:close/>
                    </a:path>
                  </a:pathLst>
                </a:custGeom>
                <a:solidFill>
                  <a:srgbClr val="00A39F"/>
                </a:solidFill>
                <a:ln w="12700" cap="flat">
                  <a:noFill/>
                  <a:miter lim="400000"/>
                </a:ln>
                <a:effectLst/>
              </p:spPr>
              <p:txBody>
                <a:bodyPr wrap="square" lIns="0" tIns="0" rIns="0" bIns="0" numCol="1" anchor="ctr">
                  <a:noAutofit/>
                </a:bodyPr>
                <a:lstStyle/>
                <a:p>
                  <a:pPr lvl="0"/>
                  <a:endParaRPr>
                    <a:latin typeface="Salesforce Sans"/>
                    <a:cs typeface="Salesforce Sans"/>
                  </a:endParaRPr>
                </a:p>
              </p:txBody>
            </p:sp>
          </p:grpSp>
          <p:grpSp>
            <p:nvGrpSpPr>
              <p:cNvPr id="91" name="Group 1218"/>
              <p:cNvGrpSpPr/>
              <p:nvPr/>
            </p:nvGrpSpPr>
            <p:grpSpPr>
              <a:xfrm>
                <a:off x="540262" y="536904"/>
                <a:ext cx="485800" cy="719962"/>
                <a:chOff x="0" y="0"/>
                <a:chExt cx="485798" cy="719961"/>
              </a:xfrm>
            </p:grpSpPr>
            <p:sp>
              <p:nvSpPr>
                <p:cNvPr id="93" name="Shape 1212"/>
                <p:cNvSpPr/>
                <p:nvPr/>
              </p:nvSpPr>
              <p:spPr>
                <a:xfrm>
                  <a:off x="34036" y="0"/>
                  <a:ext cx="408443" cy="653965"/>
                </a:xfrm>
                <a:custGeom>
                  <a:avLst/>
                  <a:gdLst/>
                  <a:ahLst/>
                  <a:cxnLst>
                    <a:cxn ang="0">
                      <a:pos x="wd2" y="hd2"/>
                    </a:cxn>
                    <a:cxn ang="5400000">
                      <a:pos x="wd2" y="hd2"/>
                    </a:cxn>
                    <a:cxn ang="10800000">
                      <a:pos x="wd2" y="hd2"/>
                    </a:cxn>
                    <a:cxn ang="16200000">
                      <a:pos x="wd2" y="hd2"/>
                    </a:cxn>
                  </a:cxnLst>
                  <a:rect l="0" t="0" r="r" b="b"/>
                  <a:pathLst>
                    <a:path w="21600" h="21600" extrusionOk="0">
                      <a:moveTo>
                        <a:pt x="7691" y="20393"/>
                      </a:moveTo>
                      <a:cubicBezTo>
                        <a:pt x="7691" y="20513"/>
                        <a:pt x="7531" y="20609"/>
                        <a:pt x="7335" y="20609"/>
                      </a:cubicBezTo>
                      <a:lnTo>
                        <a:pt x="1665" y="20609"/>
                      </a:lnTo>
                      <a:cubicBezTo>
                        <a:pt x="1469" y="20609"/>
                        <a:pt x="1309" y="20513"/>
                        <a:pt x="1309" y="20393"/>
                      </a:cubicBezTo>
                      <a:lnTo>
                        <a:pt x="1309" y="11511"/>
                      </a:lnTo>
                      <a:cubicBezTo>
                        <a:pt x="1309" y="11392"/>
                        <a:pt x="1469" y="11295"/>
                        <a:pt x="1665" y="11295"/>
                      </a:cubicBezTo>
                      <a:lnTo>
                        <a:pt x="7335" y="11295"/>
                      </a:lnTo>
                      <a:cubicBezTo>
                        <a:pt x="7531" y="11295"/>
                        <a:pt x="7691" y="11392"/>
                        <a:pt x="7691" y="11511"/>
                      </a:cubicBezTo>
                      <a:cubicBezTo>
                        <a:pt x="7691" y="11511"/>
                        <a:pt x="7691" y="20393"/>
                        <a:pt x="7691" y="20393"/>
                      </a:cubicBezTo>
                      <a:close/>
                      <a:moveTo>
                        <a:pt x="20127" y="9891"/>
                      </a:moveTo>
                      <a:cubicBezTo>
                        <a:pt x="20127" y="10010"/>
                        <a:pt x="19968" y="10106"/>
                        <a:pt x="19771" y="10106"/>
                      </a:cubicBezTo>
                      <a:lnTo>
                        <a:pt x="1665" y="10106"/>
                      </a:lnTo>
                      <a:cubicBezTo>
                        <a:pt x="1469" y="10106"/>
                        <a:pt x="1309" y="10010"/>
                        <a:pt x="1309" y="9891"/>
                      </a:cubicBezTo>
                      <a:lnTo>
                        <a:pt x="1309" y="8935"/>
                      </a:lnTo>
                      <a:cubicBezTo>
                        <a:pt x="1309" y="8816"/>
                        <a:pt x="1469" y="8719"/>
                        <a:pt x="1665" y="8719"/>
                      </a:cubicBezTo>
                      <a:lnTo>
                        <a:pt x="19771" y="8719"/>
                      </a:lnTo>
                      <a:cubicBezTo>
                        <a:pt x="19968" y="8719"/>
                        <a:pt x="20127" y="8816"/>
                        <a:pt x="20127" y="8935"/>
                      </a:cubicBezTo>
                      <a:cubicBezTo>
                        <a:pt x="20127" y="8935"/>
                        <a:pt x="20127" y="9891"/>
                        <a:pt x="20127" y="9891"/>
                      </a:cubicBezTo>
                      <a:close/>
                      <a:moveTo>
                        <a:pt x="19264" y="4662"/>
                      </a:moveTo>
                      <a:cubicBezTo>
                        <a:pt x="19264" y="5647"/>
                        <a:pt x="17945" y="6446"/>
                        <a:pt x="16318" y="6446"/>
                      </a:cubicBezTo>
                      <a:cubicBezTo>
                        <a:pt x="14691" y="6446"/>
                        <a:pt x="13372" y="5647"/>
                        <a:pt x="13372" y="4662"/>
                      </a:cubicBezTo>
                      <a:cubicBezTo>
                        <a:pt x="13372" y="3677"/>
                        <a:pt x="14691" y="2878"/>
                        <a:pt x="16318" y="2878"/>
                      </a:cubicBezTo>
                      <a:cubicBezTo>
                        <a:pt x="17945" y="2878"/>
                        <a:pt x="19264" y="3677"/>
                        <a:pt x="19264" y="4662"/>
                      </a:cubicBezTo>
                      <a:close/>
                      <a:moveTo>
                        <a:pt x="1309" y="1016"/>
                      </a:moveTo>
                      <a:cubicBezTo>
                        <a:pt x="1309" y="897"/>
                        <a:pt x="1532" y="793"/>
                        <a:pt x="1728" y="793"/>
                      </a:cubicBezTo>
                      <a:lnTo>
                        <a:pt x="19829" y="793"/>
                      </a:lnTo>
                      <a:cubicBezTo>
                        <a:pt x="20025" y="793"/>
                        <a:pt x="20127" y="897"/>
                        <a:pt x="20127" y="1016"/>
                      </a:cubicBezTo>
                      <a:lnTo>
                        <a:pt x="20127" y="1987"/>
                      </a:lnTo>
                      <a:cubicBezTo>
                        <a:pt x="20127" y="2105"/>
                        <a:pt x="20025" y="2180"/>
                        <a:pt x="19829" y="2180"/>
                      </a:cubicBezTo>
                      <a:lnTo>
                        <a:pt x="9244" y="2180"/>
                      </a:lnTo>
                      <a:cubicBezTo>
                        <a:pt x="10559" y="2774"/>
                        <a:pt x="11426" y="3624"/>
                        <a:pt x="11426" y="4651"/>
                      </a:cubicBezTo>
                      <a:cubicBezTo>
                        <a:pt x="11426" y="6280"/>
                        <a:pt x="9245" y="7606"/>
                        <a:pt x="6555" y="7606"/>
                      </a:cubicBezTo>
                      <a:cubicBezTo>
                        <a:pt x="3864" y="7606"/>
                        <a:pt x="1683" y="6277"/>
                        <a:pt x="1683" y="4648"/>
                      </a:cubicBezTo>
                      <a:cubicBezTo>
                        <a:pt x="1683" y="3621"/>
                        <a:pt x="2550" y="2774"/>
                        <a:pt x="3865" y="2180"/>
                      </a:cubicBezTo>
                      <a:lnTo>
                        <a:pt x="1728" y="2180"/>
                      </a:lnTo>
                      <a:cubicBezTo>
                        <a:pt x="1532" y="2180"/>
                        <a:pt x="1309" y="2105"/>
                        <a:pt x="1309" y="1987"/>
                      </a:cubicBezTo>
                      <a:cubicBezTo>
                        <a:pt x="1309" y="1987"/>
                        <a:pt x="1309" y="1016"/>
                        <a:pt x="1309" y="1016"/>
                      </a:cubicBezTo>
                      <a:close/>
                      <a:moveTo>
                        <a:pt x="20127" y="20393"/>
                      </a:moveTo>
                      <a:cubicBezTo>
                        <a:pt x="20127" y="20513"/>
                        <a:pt x="19968" y="20609"/>
                        <a:pt x="19771" y="20609"/>
                      </a:cubicBezTo>
                      <a:lnTo>
                        <a:pt x="14102" y="20609"/>
                      </a:lnTo>
                      <a:cubicBezTo>
                        <a:pt x="13905" y="20609"/>
                        <a:pt x="13745" y="20513"/>
                        <a:pt x="13745" y="20393"/>
                      </a:cubicBezTo>
                      <a:lnTo>
                        <a:pt x="13745" y="11511"/>
                      </a:lnTo>
                      <a:cubicBezTo>
                        <a:pt x="13745" y="11392"/>
                        <a:pt x="13905" y="11295"/>
                        <a:pt x="14102" y="11295"/>
                      </a:cubicBezTo>
                      <a:lnTo>
                        <a:pt x="19771" y="11295"/>
                      </a:lnTo>
                      <a:cubicBezTo>
                        <a:pt x="19968" y="11295"/>
                        <a:pt x="20127" y="11392"/>
                        <a:pt x="20127" y="11511"/>
                      </a:cubicBezTo>
                      <a:cubicBezTo>
                        <a:pt x="20127" y="11511"/>
                        <a:pt x="20127" y="20393"/>
                        <a:pt x="20127" y="20393"/>
                      </a:cubicBezTo>
                      <a:close/>
                      <a:moveTo>
                        <a:pt x="21600" y="216"/>
                      </a:moveTo>
                      <a:cubicBezTo>
                        <a:pt x="21600" y="97"/>
                        <a:pt x="21440" y="0"/>
                        <a:pt x="21244" y="0"/>
                      </a:cubicBezTo>
                      <a:lnTo>
                        <a:pt x="356" y="0"/>
                      </a:lnTo>
                      <a:cubicBezTo>
                        <a:pt x="160" y="0"/>
                        <a:pt x="0" y="97"/>
                        <a:pt x="0" y="216"/>
                      </a:cubicBezTo>
                      <a:lnTo>
                        <a:pt x="0" y="21384"/>
                      </a:lnTo>
                      <a:cubicBezTo>
                        <a:pt x="0" y="21503"/>
                        <a:pt x="160" y="21600"/>
                        <a:pt x="356" y="21600"/>
                      </a:cubicBezTo>
                      <a:lnTo>
                        <a:pt x="21244" y="21600"/>
                      </a:lnTo>
                      <a:cubicBezTo>
                        <a:pt x="21440" y="21600"/>
                        <a:pt x="21600" y="21503"/>
                        <a:pt x="21600" y="21384"/>
                      </a:cubicBezTo>
                      <a:cubicBezTo>
                        <a:pt x="21600" y="21384"/>
                        <a:pt x="21600" y="216"/>
                        <a:pt x="21600" y="21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4" name="Shape 1213"/>
                <p:cNvSpPr/>
                <p:nvPr/>
              </p:nvSpPr>
              <p:spPr>
                <a:xfrm>
                  <a:off x="0" y="677963"/>
                  <a:ext cx="485799" cy="419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5" name="Shape 1214"/>
                <p:cNvSpPr/>
                <p:nvPr/>
              </p:nvSpPr>
              <p:spPr>
                <a:xfrm>
                  <a:off x="139241" y="122993"/>
                  <a:ext cx="37426" cy="362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65" y="21600"/>
                        <a:pt x="21600" y="16765"/>
                        <a:pt x="21600" y="10800"/>
                      </a:cubicBezTo>
                      <a:cubicBezTo>
                        <a:pt x="21600" y="4835"/>
                        <a:pt x="16765" y="0"/>
                        <a:pt x="10800" y="0"/>
                      </a:cubicBezTo>
                      <a:cubicBezTo>
                        <a:pt x="4835" y="0"/>
                        <a:pt x="0" y="4835"/>
                        <a:pt x="0" y="10800"/>
                      </a:cubicBezTo>
                      <a:cubicBezTo>
                        <a:pt x="0" y="16765"/>
                        <a:pt x="4835" y="21600"/>
                        <a:pt x="1080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6" name="Shape 1215"/>
                <p:cNvSpPr/>
                <p:nvPr/>
              </p:nvSpPr>
              <p:spPr>
                <a:xfrm>
                  <a:off x="185655" y="167990"/>
                  <a:ext cx="18054" cy="1750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1"/>
                      </a:cubicBezTo>
                      <a:cubicBezTo>
                        <a:pt x="12954" y="-961"/>
                        <a:pt x="6724" y="-961"/>
                        <a:pt x="2882" y="2881"/>
                      </a:cubicBezTo>
                      <a:cubicBezTo>
                        <a:pt x="-961" y="6724"/>
                        <a:pt x="-961" y="12954"/>
                        <a:pt x="2882" y="16796"/>
                      </a:cubicBezTo>
                      <a:cubicBezTo>
                        <a:pt x="6724" y="20639"/>
                        <a:pt x="12954" y="20639"/>
                        <a:pt x="16796" y="1679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7" name="Shape 1216"/>
                <p:cNvSpPr/>
                <p:nvPr/>
              </p:nvSpPr>
              <p:spPr>
                <a:xfrm>
                  <a:off x="111393" y="95994"/>
                  <a:ext cx="18054" cy="17504"/>
                </a:xfrm>
                <a:custGeom>
                  <a:avLst/>
                  <a:gdLst/>
                  <a:ahLst/>
                  <a:cxnLst>
                    <a:cxn ang="0">
                      <a:pos x="wd2" y="hd2"/>
                    </a:cxn>
                    <a:cxn ang="5400000">
                      <a:pos x="wd2" y="hd2"/>
                    </a:cxn>
                    <a:cxn ang="10800000">
                      <a:pos x="wd2" y="hd2"/>
                    </a:cxn>
                    <a:cxn ang="16200000">
                      <a:pos x="wd2" y="hd2"/>
                    </a:cxn>
                  </a:cxnLst>
                  <a:rect l="0" t="0" r="r" b="b"/>
                  <a:pathLst>
                    <a:path w="19679" h="19679" extrusionOk="0">
                      <a:moveTo>
                        <a:pt x="2882" y="16796"/>
                      </a:moveTo>
                      <a:cubicBezTo>
                        <a:pt x="6724" y="20639"/>
                        <a:pt x="12954" y="20639"/>
                        <a:pt x="16797" y="16796"/>
                      </a:cubicBezTo>
                      <a:cubicBezTo>
                        <a:pt x="20639" y="12954"/>
                        <a:pt x="20639" y="6724"/>
                        <a:pt x="16797" y="2881"/>
                      </a:cubicBezTo>
                      <a:cubicBezTo>
                        <a:pt x="12954" y="-961"/>
                        <a:pt x="6724" y="-961"/>
                        <a:pt x="2882" y="2881"/>
                      </a:cubicBezTo>
                      <a:cubicBezTo>
                        <a:pt x="-961" y="6724"/>
                        <a:pt x="-961" y="12954"/>
                        <a:pt x="2882" y="1679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sp>
              <p:nvSpPr>
                <p:cNvPr id="98" name="Shape 1217"/>
                <p:cNvSpPr/>
                <p:nvPr/>
              </p:nvSpPr>
              <p:spPr>
                <a:xfrm>
                  <a:off x="327991" y="128992"/>
                  <a:ext cx="27924" cy="270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a:latin typeface="Salesforce Sans"/>
                    <a:cs typeface="Salesforce Sans"/>
                  </a:endParaRPr>
                </a:p>
              </p:txBody>
            </p:sp>
          </p:grpSp>
          <p:pic>
            <p:nvPicPr>
              <p:cNvPr id="92" name="SAN_icon.png"/>
              <p:cNvPicPr/>
              <p:nvPr/>
            </p:nvPicPr>
            <p:blipFill>
              <a:blip r:embed="rId16" cstate="print">
                <a:extLst/>
              </a:blip>
              <a:srcRect/>
              <a:stretch>
                <a:fillRect/>
              </a:stretch>
            </p:blipFill>
            <p:spPr>
              <a:xfrm>
                <a:off x="451449" y="1470040"/>
                <a:ext cx="663443" cy="653965"/>
              </a:xfrm>
              <a:prstGeom prst="rect">
                <a:avLst/>
              </a:prstGeom>
              <a:ln w="12700" cap="flat">
                <a:noFill/>
                <a:miter lim="400000"/>
              </a:ln>
              <a:effectLst/>
            </p:spPr>
          </p:pic>
        </p:grpSp>
        <p:sp>
          <p:nvSpPr>
            <p:cNvPr id="86" name="Shape 1221"/>
            <p:cNvSpPr/>
            <p:nvPr/>
          </p:nvSpPr>
          <p:spPr>
            <a:xfrm>
              <a:off x="1480944" y="1487613"/>
              <a:ext cx="1889962" cy="690856"/>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lang="fr-FR" sz="1400">
                  <a:solidFill>
                    <a:srgbClr val="FFFFFF"/>
                  </a:solidFill>
                  <a:latin typeface="Salesforce Sans"/>
                </a:rPr>
                <a:t>SNA</a:t>
              </a:r>
            </a:p>
          </p:txBody>
        </p:sp>
        <p:sp>
          <p:nvSpPr>
            <p:cNvPr id="87" name="Shape 1222"/>
            <p:cNvSpPr/>
            <p:nvPr/>
          </p:nvSpPr>
          <p:spPr>
            <a:xfrm>
              <a:off x="1455311" y="704269"/>
              <a:ext cx="2363369" cy="590646"/>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lang="fr-FR" sz="1400" dirty="0">
                  <a:solidFill>
                    <a:srgbClr val="FFFFFF"/>
                  </a:solidFill>
                  <a:latin typeface="Salesforce Sans"/>
                </a:rPr>
                <a:t>Ordinateur central</a:t>
              </a:r>
            </a:p>
          </p:txBody>
        </p:sp>
        <p:sp>
          <p:nvSpPr>
            <p:cNvPr id="88" name="Shape 1223"/>
            <p:cNvSpPr/>
            <p:nvPr/>
          </p:nvSpPr>
          <p:spPr>
            <a:xfrm>
              <a:off x="1423046" y="2204533"/>
              <a:ext cx="1980536" cy="653931"/>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lgn="l" defTabSz="584200">
                <a:defRPr spc="-56"/>
              </a:lvl1pPr>
            </a:lstStyle>
            <a:p>
              <a:pPr lvl="0">
                <a:defRPr sz="1800" spc="0">
                  <a:solidFill>
                    <a:srgbClr val="000000"/>
                  </a:solidFill>
                </a:defRPr>
              </a:pPr>
              <a:r>
                <a:rPr lang="fr-FR" sz="1400" dirty="0">
                  <a:solidFill>
                    <a:srgbClr val="FFFFFF"/>
                  </a:solidFill>
                  <a:latin typeface="Salesforce Sans"/>
                </a:rPr>
                <a:t>Terminaux</a:t>
              </a:r>
            </a:p>
          </p:txBody>
        </p:sp>
        <p:pic>
          <p:nvPicPr>
            <p:cNvPr id="89" name="Terminal.png"/>
            <p:cNvPicPr/>
            <p:nvPr/>
          </p:nvPicPr>
          <p:blipFill>
            <a:blip r:embed="rId17" cstate="email">
              <a:extLst>
                <a:ext uri="{28A0092B-C50C-407E-A947-70E740481C1C}">
                  <a14:useLocalDpi xmlns:a14="http://schemas.microsoft.com/office/drawing/2010/main"/>
                </a:ext>
              </a:extLst>
            </a:blip>
            <a:srcRect/>
            <a:stretch>
              <a:fillRect/>
            </a:stretch>
          </p:blipFill>
          <p:spPr>
            <a:xfrm>
              <a:off x="0" y="2192952"/>
              <a:ext cx="1478525" cy="1536508"/>
            </a:xfrm>
            <a:prstGeom prst="rect">
              <a:avLst/>
            </a:prstGeom>
            <a:ln w="12700" cap="flat">
              <a:noFill/>
              <a:miter lim="400000"/>
            </a:ln>
            <a:effectLst/>
          </p:spPr>
        </p:pic>
      </p:grpSp>
      <p:sp>
        <p:nvSpPr>
          <p:cNvPr id="102" name="Freeform 2"/>
          <p:cNvSpPr>
            <a:spLocks noChangeArrowheads="1"/>
          </p:cNvSpPr>
          <p:nvPr/>
        </p:nvSpPr>
        <p:spPr bwMode="auto">
          <a:xfrm>
            <a:off x="5429317" y="1157326"/>
            <a:ext cx="1458572" cy="1018058"/>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accent1"/>
          </a:solidFill>
          <a:ln>
            <a:noFill/>
          </a:ln>
          <a:effectLst/>
          <a:extLst/>
        </p:spPr>
        <p:txBody>
          <a:bodyPr wrap="none" lIns="45611" tIns="22801" rIns="45611" bIns="22801" anchor="ctr"/>
          <a:lstStyle/>
          <a:p>
            <a:endParaRPr lang="en-US">
              <a:latin typeface="Salesforce Sans"/>
              <a:cs typeface="Salesforce Sans"/>
            </a:endParaRPr>
          </a:p>
        </p:txBody>
      </p:sp>
      <p:sp>
        <p:nvSpPr>
          <p:cNvPr id="104" name="Text Placeholder 2"/>
          <p:cNvSpPr txBox="1">
            <a:spLocks/>
          </p:cNvSpPr>
          <p:nvPr/>
        </p:nvSpPr>
        <p:spPr>
          <a:xfrm>
            <a:off x="571500" y="1081136"/>
            <a:ext cx="4608369" cy="1366427"/>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dirty="0">
                <a:latin typeface="Salesforce Sans" panose="020B0505020202020203" pitchFamily="34" charset="0"/>
              </a:rPr>
              <a:t>Chaque personne et chaque objet est connecté.</a:t>
            </a:r>
          </a:p>
        </p:txBody>
      </p:sp>
      <p:grpSp>
        <p:nvGrpSpPr>
          <p:cNvPr id="105" name="Group 104"/>
          <p:cNvGrpSpPr/>
          <p:nvPr/>
        </p:nvGrpSpPr>
        <p:grpSpPr>
          <a:xfrm>
            <a:off x="-64" y="5591375"/>
            <a:ext cx="12188952" cy="1266625"/>
            <a:chOff x="-64" y="5591375"/>
            <a:chExt cx="12188952" cy="1266625"/>
          </a:xfrm>
        </p:grpSpPr>
        <p:sp>
          <p:nvSpPr>
            <p:cNvPr id="106" name="Shape 1130"/>
            <p:cNvSpPr/>
            <p:nvPr/>
          </p:nvSpPr>
          <p:spPr>
            <a:xfrm>
              <a:off x="-64" y="5605089"/>
              <a:ext cx="12188952" cy="1252911"/>
            </a:xfrm>
            <a:prstGeom prst="rect">
              <a:avLst/>
            </a:prstGeom>
            <a:solidFill>
              <a:srgbClr val="19325C"/>
            </a:solidFill>
            <a:ln w="12700">
              <a:noFill/>
              <a:miter lim="400000"/>
            </a:ln>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lIns="0" tIns="0" rIns="0" bIns="0" anchor="ctr"/>
            <a:lstStyle/>
            <a:p>
              <a:r>
                <a:rPr lang="fr-FR"/>
                <a:t> </a:t>
              </a:r>
            </a:p>
          </p:txBody>
        </p:sp>
        <p:sp>
          <p:nvSpPr>
            <p:cNvPr id="107" name="Shape 1131"/>
            <p:cNvSpPr/>
            <p:nvPr/>
          </p:nvSpPr>
          <p:spPr>
            <a:xfrm>
              <a:off x="-64" y="5591375"/>
              <a:ext cx="12188952" cy="18288"/>
            </a:xfrm>
            <a:prstGeom prst="rect">
              <a:avLst/>
            </a:prstGeom>
            <a:solidFill>
              <a:schemeClr val="accent1"/>
            </a:solidFill>
            <a:ln w="12700">
              <a:miter lim="400000"/>
            </a:ln>
          </p:spPr>
          <p:txBody>
            <a:bodyPr lIns="22801" tIns="22801" rIns="22801" bIns="22801"/>
            <a:lstStyle/>
            <a:p>
              <a:pPr defTabSz="291404"/>
              <a:endParaRPr sz="3200" dirty="0">
                <a:latin typeface="Salesforce Sans"/>
                <a:ea typeface="Gotham"/>
                <a:cs typeface="Salesforce Sans"/>
              </a:endParaRPr>
            </a:p>
          </p:txBody>
        </p:sp>
      </p:grpSp>
      <p:grpSp>
        <p:nvGrpSpPr>
          <p:cNvPr id="108" name="Group 1140"/>
          <p:cNvGrpSpPr/>
          <p:nvPr/>
        </p:nvGrpSpPr>
        <p:grpSpPr>
          <a:xfrm>
            <a:off x="7749843" y="6128645"/>
            <a:ext cx="280619" cy="280693"/>
            <a:chOff x="116752" y="116752"/>
            <a:chExt cx="561384" cy="561384"/>
          </a:xfrm>
        </p:grpSpPr>
        <p:sp>
          <p:nvSpPr>
            <p:cNvPr id="109" name="Shape 1138"/>
            <p:cNvSpPr/>
            <p:nvPr/>
          </p:nvSpPr>
          <p:spPr>
            <a:xfrm>
              <a:off x="116752" y="116752"/>
              <a:ext cx="561385" cy="5613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0" tIns="0" rIns="0" bIns="0" numCol="1" anchor="ctr">
              <a:noAutofit/>
            </a:bodyPr>
            <a:lstStyle/>
            <a:p>
              <a:endParaRPr>
                <a:solidFill>
                  <a:schemeClr val="bg1"/>
                </a:solidFill>
                <a:latin typeface="Salesforce Sans"/>
                <a:cs typeface="Salesforce Sans"/>
              </a:endParaRPr>
            </a:p>
          </p:txBody>
        </p:sp>
        <p:sp>
          <p:nvSpPr>
            <p:cNvPr id="110" name="Shape 1139"/>
            <p:cNvSpPr/>
            <p:nvPr/>
          </p:nvSpPr>
          <p:spPr>
            <a:xfrm>
              <a:off x="341240" y="280988"/>
              <a:ext cx="160551" cy="259899"/>
            </a:xfrm>
            <a:custGeom>
              <a:avLst/>
              <a:gdLst/>
              <a:ahLst/>
              <a:cxnLst>
                <a:cxn ang="0">
                  <a:pos x="wd2" y="hd2"/>
                </a:cxn>
                <a:cxn ang="5400000">
                  <a:pos x="wd2" y="hd2"/>
                </a:cxn>
                <a:cxn ang="10800000">
                  <a:pos x="wd2" y="hd2"/>
                </a:cxn>
                <a:cxn ang="16200000">
                  <a:pos x="wd2" y="hd2"/>
                </a:cxn>
              </a:cxnLst>
              <a:rect l="0" t="0" r="r" b="b"/>
              <a:pathLst>
                <a:path w="21600" h="21600" extrusionOk="0">
                  <a:moveTo>
                    <a:pt x="4117" y="0"/>
                  </a:moveTo>
                  <a:lnTo>
                    <a:pt x="0" y="2578"/>
                  </a:lnTo>
                  <a:lnTo>
                    <a:pt x="13310" y="10800"/>
                  </a:lnTo>
                  <a:lnTo>
                    <a:pt x="0" y="19057"/>
                  </a:lnTo>
                  <a:lnTo>
                    <a:pt x="4117" y="21600"/>
                  </a:lnTo>
                  <a:lnTo>
                    <a:pt x="21600" y="10800"/>
                  </a:lnTo>
                  <a:lnTo>
                    <a:pt x="4117" y="0"/>
                  </a:lnTo>
                  <a:close/>
                </a:path>
              </a:pathLst>
            </a:custGeom>
            <a:solidFill>
              <a:srgbClr val="FFFFFF"/>
            </a:solidFill>
            <a:ln w="12700" cap="flat">
              <a:noFill/>
              <a:miter lim="400000"/>
            </a:ln>
            <a:effectLst/>
          </p:spPr>
          <p:txBody>
            <a:bodyPr wrap="square" lIns="71437" tIns="71437" rIns="71437" bIns="71437" numCol="1" anchor="ctr">
              <a:noAutofit/>
            </a:bodyPr>
            <a:lstStyle/>
            <a:p>
              <a:pPr lvl="0"/>
              <a:endParaRPr>
                <a:solidFill>
                  <a:schemeClr val="bg1"/>
                </a:solidFill>
                <a:latin typeface="Salesforce Sans"/>
                <a:cs typeface="Salesforce Sans"/>
              </a:endParaRPr>
            </a:p>
          </p:txBody>
        </p:sp>
      </p:grpSp>
      <p:grpSp>
        <p:nvGrpSpPr>
          <p:cNvPr id="111" name="Group 1181"/>
          <p:cNvGrpSpPr/>
          <p:nvPr/>
        </p:nvGrpSpPr>
        <p:grpSpPr>
          <a:xfrm>
            <a:off x="4758196" y="6128645"/>
            <a:ext cx="280620" cy="280693"/>
            <a:chOff x="116752" y="116752"/>
            <a:chExt cx="561384" cy="561384"/>
          </a:xfrm>
        </p:grpSpPr>
        <p:sp>
          <p:nvSpPr>
            <p:cNvPr id="112" name="Shape 1179"/>
            <p:cNvSpPr/>
            <p:nvPr/>
          </p:nvSpPr>
          <p:spPr>
            <a:xfrm>
              <a:off x="116752" y="116752"/>
              <a:ext cx="561385" cy="5613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0" tIns="0" rIns="0" bIns="0" numCol="1" anchor="ctr">
              <a:noAutofit/>
            </a:bodyPr>
            <a:lstStyle/>
            <a:p>
              <a:endParaRPr>
                <a:solidFill>
                  <a:schemeClr val="bg1"/>
                </a:solidFill>
                <a:latin typeface="Salesforce Sans"/>
                <a:cs typeface="Salesforce Sans"/>
              </a:endParaRPr>
            </a:p>
          </p:txBody>
        </p:sp>
        <p:sp>
          <p:nvSpPr>
            <p:cNvPr id="113" name="Shape 1180"/>
            <p:cNvSpPr/>
            <p:nvPr/>
          </p:nvSpPr>
          <p:spPr>
            <a:xfrm>
              <a:off x="341240" y="280988"/>
              <a:ext cx="160551" cy="259899"/>
            </a:xfrm>
            <a:custGeom>
              <a:avLst/>
              <a:gdLst/>
              <a:ahLst/>
              <a:cxnLst>
                <a:cxn ang="0">
                  <a:pos x="wd2" y="hd2"/>
                </a:cxn>
                <a:cxn ang="5400000">
                  <a:pos x="wd2" y="hd2"/>
                </a:cxn>
                <a:cxn ang="10800000">
                  <a:pos x="wd2" y="hd2"/>
                </a:cxn>
                <a:cxn ang="16200000">
                  <a:pos x="wd2" y="hd2"/>
                </a:cxn>
              </a:cxnLst>
              <a:rect l="0" t="0" r="r" b="b"/>
              <a:pathLst>
                <a:path w="21600" h="21600" extrusionOk="0">
                  <a:moveTo>
                    <a:pt x="4117" y="0"/>
                  </a:moveTo>
                  <a:lnTo>
                    <a:pt x="0" y="2578"/>
                  </a:lnTo>
                  <a:lnTo>
                    <a:pt x="13310" y="10800"/>
                  </a:lnTo>
                  <a:lnTo>
                    <a:pt x="0" y="19057"/>
                  </a:lnTo>
                  <a:lnTo>
                    <a:pt x="4117" y="21600"/>
                  </a:lnTo>
                  <a:lnTo>
                    <a:pt x="21600" y="10800"/>
                  </a:lnTo>
                  <a:lnTo>
                    <a:pt x="4117" y="0"/>
                  </a:lnTo>
                  <a:close/>
                </a:path>
              </a:pathLst>
            </a:custGeom>
            <a:solidFill>
              <a:srgbClr val="FFFFFF"/>
            </a:solidFill>
            <a:ln w="12700" cap="flat">
              <a:noFill/>
              <a:miter lim="400000"/>
            </a:ln>
            <a:effectLst/>
          </p:spPr>
          <p:txBody>
            <a:bodyPr wrap="square" lIns="71437" tIns="71437" rIns="71437" bIns="71437" numCol="1" anchor="ctr">
              <a:noAutofit/>
            </a:bodyPr>
            <a:lstStyle/>
            <a:p>
              <a:pPr lvl="0"/>
              <a:endParaRPr>
                <a:solidFill>
                  <a:schemeClr val="bg1"/>
                </a:solidFill>
                <a:latin typeface="Salesforce Sans"/>
                <a:cs typeface="Salesforce Sans"/>
              </a:endParaRPr>
            </a:p>
          </p:txBody>
        </p:sp>
      </p:grpSp>
      <p:grpSp>
        <p:nvGrpSpPr>
          <p:cNvPr id="114" name="Group 1184"/>
          <p:cNvGrpSpPr/>
          <p:nvPr/>
        </p:nvGrpSpPr>
        <p:grpSpPr>
          <a:xfrm>
            <a:off x="2319282" y="6128645"/>
            <a:ext cx="280620" cy="280693"/>
            <a:chOff x="116752" y="116752"/>
            <a:chExt cx="561384" cy="561384"/>
          </a:xfrm>
        </p:grpSpPr>
        <p:sp>
          <p:nvSpPr>
            <p:cNvPr id="115" name="Shape 1182"/>
            <p:cNvSpPr/>
            <p:nvPr/>
          </p:nvSpPr>
          <p:spPr>
            <a:xfrm>
              <a:off x="116752" y="116752"/>
              <a:ext cx="561385" cy="5613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0" tIns="0" rIns="0" bIns="0" numCol="1" anchor="ctr">
              <a:noAutofit/>
            </a:bodyPr>
            <a:lstStyle/>
            <a:p>
              <a:pPr lvl="0"/>
              <a:endParaRPr>
                <a:solidFill>
                  <a:schemeClr val="bg1"/>
                </a:solidFill>
                <a:latin typeface="Salesforce Sans"/>
                <a:cs typeface="Salesforce Sans"/>
              </a:endParaRPr>
            </a:p>
          </p:txBody>
        </p:sp>
        <p:sp>
          <p:nvSpPr>
            <p:cNvPr id="116" name="Shape 1183"/>
            <p:cNvSpPr/>
            <p:nvPr/>
          </p:nvSpPr>
          <p:spPr>
            <a:xfrm>
              <a:off x="341240" y="280988"/>
              <a:ext cx="160551" cy="259899"/>
            </a:xfrm>
            <a:custGeom>
              <a:avLst/>
              <a:gdLst/>
              <a:ahLst/>
              <a:cxnLst>
                <a:cxn ang="0">
                  <a:pos x="wd2" y="hd2"/>
                </a:cxn>
                <a:cxn ang="5400000">
                  <a:pos x="wd2" y="hd2"/>
                </a:cxn>
                <a:cxn ang="10800000">
                  <a:pos x="wd2" y="hd2"/>
                </a:cxn>
                <a:cxn ang="16200000">
                  <a:pos x="wd2" y="hd2"/>
                </a:cxn>
              </a:cxnLst>
              <a:rect l="0" t="0" r="r" b="b"/>
              <a:pathLst>
                <a:path w="21600" h="21600" extrusionOk="0">
                  <a:moveTo>
                    <a:pt x="4117" y="0"/>
                  </a:moveTo>
                  <a:lnTo>
                    <a:pt x="0" y="2578"/>
                  </a:lnTo>
                  <a:lnTo>
                    <a:pt x="13310" y="10800"/>
                  </a:lnTo>
                  <a:lnTo>
                    <a:pt x="0" y="19057"/>
                  </a:lnTo>
                  <a:lnTo>
                    <a:pt x="4117" y="21600"/>
                  </a:lnTo>
                  <a:lnTo>
                    <a:pt x="21600" y="10800"/>
                  </a:lnTo>
                  <a:lnTo>
                    <a:pt x="4117" y="0"/>
                  </a:lnTo>
                  <a:close/>
                </a:path>
              </a:pathLst>
            </a:custGeom>
            <a:solidFill>
              <a:srgbClr val="FFFFFF"/>
            </a:solidFill>
            <a:ln w="12700" cap="flat">
              <a:noFill/>
              <a:miter lim="400000"/>
            </a:ln>
            <a:effectLst/>
          </p:spPr>
          <p:txBody>
            <a:bodyPr wrap="square" lIns="71437" tIns="71437" rIns="71437" bIns="71437" numCol="1" anchor="ctr">
              <a:noAutofit/>
            </a:bodyPr>
            <a:lstStyle/>
            <a:p>
              <a:pPr lvl="0"/>
              <a:endParaRPr>
                <a:solidFill>
                  <a:schemeClr val="bg1"/>
                </a:solidFill>
                <a:latin typeface="Salesforce Sans"/>
                <a:cs typeface="Salesforce Sans"/>
              </a:endParaRPr>
            </a:p>
          </p:txBody>
        </p:sp>
      </p:grpSp>
      <p:grpSp>
        <p:nvGrpSpPr>
          <p:cNvPr id="117" name="Group 116"/>
          <p:cNvGrpSpPr/>
          <p:nvPr/>
        </p:nvGrpSpPr>
        <p:grpSpPr>
          <a:xfrm>
            <a:off x="61597" y="6017086"/>
            <a:ext cx="10346256" cy="723216"/>
            <a:chOff x="230983" y="5993497"/>
            <a:chExt cx="11315547" cy="790971"/>
          </a:xfrm>
        </p:grpSpPr>
        <p:sp>
          <p:nvSpPr>
            <p:cNvPr id="118" name="Shape 1142"/>
            <p:cNvSpPr/>
            <p:nvPr/>
          </p:nvSpPr>
          <p:spPr>
            <a:xfrm>
              <a:off x="3171223" y="6130492"/>
              <a:ext cx="2046877" cy="276999"/>
            </a:xfrm>
            <a:prstGeom prst="rect">
              <a:avLst/>
            </a:prstGeom>
            <a:ln w="12700">
              <a:miter lim="400000"/>
            </a:ln>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lIns="0" tIns="0" rIns="0" bIns="0" anchor="ctr">
              <a:spAutoFit/>
            </a:bodyPr>
            <a:lstStyle>
              <a:lvl1pPr defTabSz="584200">
                <a:spcBef>
                  <a:spcPts val="2400"/>
                </a:spcBef>
                <a:defRPr sz="3600" spc="0" baseline="2777"/>
              </a:lvl1pPr>
            </a:lstStyle>
            <a:p>
              <a:pPr lvl="0" algn="ctr">
                <a:defRPr sz="1800" spc="0" baseline="0">
                  <a:solidFill>
                    <a:srgbClr val="000000"/>
                  </a:solidFill>
                </a:defRPr>
              </a:pPr>
              <a:r>
                <a:rPr lang="fr-FR" sz="1800" dirty="0">
                  <a:solidFill>
                    <a:schemeClr val="bg1"/>
                  </a:solidFill>
                  <a:latin typeface="Salesforce Sans"/>
                </a:rPr>
                <a:t>Millions</a:t>
              </a:r>
            </a:p>
          </p:txBody>
        </p:sp>
        <p:sp>
          <p:nvSpPr>
            <p:cNvPr id="119" name="Shape 1143"/>
            <p:cNvSpPr/>
            <p:nvPr/>
          </p:nvSpPr>
          <p:spPr>
            <a:xfrm>
              <a:off x="230983" y="6130492"/>
              <a:ext cx="2255118" cy="276999"/>
            </a:xfrm>
            <a:prstGeom prst="rect">
              <a:avLst/>
            </a:prstGeom>
            <a:ln w="12700">
              <a:miter lim="400000"/>
            </a:ln>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lIns="0" tIns="0" rIns="0" bIns="0" anchor="b">
              <a:spAutoFit/>
            </a:bodyPr>
            <a:lstStyle>
              <a:lvl1pPr defTabSz="584200">
                <a:spcBef>
                  <a:spcPts val="2400"/>
                </a:spcBef>
                <a:defRPr sz="3600" spc="0" baseline="2777"/>
              </a:lvl1pPr>
            </a:lstStyle>
            <a:p>
              <a:pPr lvl="0" algn="ctr">
                <a:defRPr sz="1800" spc="0" baseline="0">
                  <a:solidFill>
                    <a:srgbClr val="000000"/>
                  </a:solidFill>
                </a:defRPr>
              </a:pPr>
              <a:r>
                <a:rPr lang="fr-FR" sz="1800" dirty="0">
                  <a:solidFill>
                    <a:schemeClr val="bg1"/>
                  </a:solidFill>
                  <a:latin typeface="Salesforce Sans" panose="020B0505020202020203" pitchFamily="34" charset="0"/>
                </a:rPr>
                <a:t>Milliers</a:t>
              </a:r>
            </a:p>
          </p:txBody>
        </p:sp>
        <p:grpSp>
          <p:nvGrpSpPr>
            <p:cNvPr id="120" name="Group 119"/>
            <p:cNvGrpSpPr/>
            <p:nvPr/>
          </p:nvGrpSpPr>
          <p:grpSpPr>
            <a:xfrm>
              <a:off x="5903223" y="5993497"/>
              <a:ext cx="5643307" cy="790971"/>
              <a:chOff x="5903223" y="6034763"/>
              <a:chExt cx="5643307" cy="790971"/>
            </a:xfrm>
          </p:grpSpPr>
          <p:sp>
            <p:nvSpPr>
              <p:cNvPr id="121" name="Shape 1132"/>
              <p:cNvSpPr/>
              <p:nvPr/>
            </p:nvSpPr>
            <p:spPr>
              <a:xfrm>
                <a:off x="6133163" y="6034763"/>
                <a:ext cx="2048965" cy="369332"/>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lvl1pPr defTabSz="584200">
                  <a:spcBef>
                    <a:spcPts val="2400"/>
                  </a:spcBef>
                  <a:defRPr sz="4800" b="1" spc="0" baseline="10416"/>
                </a:lvl1pPr>
              </a:lstStyle>
              <a:p>
                <a:pPr lvl="0" algn="ctr">
                  <a:defRPr sz="1800" b="0" spc="0" baseline="0">
                    <a:solidFill>
                      <a:srgbClr val="000000"/>
                    </a:solidFill>
                  </a:defRPr>
                </a:pPr>
                <a:r>
                  <a:rPr lang="fr-FR" sz="2400" dirty="0">
                    <a:solidFill>
                      <a:schemeClr val="bg1"/>
                    </a:solidFill>
                    <a:latin typeface="Salesforce Sans"/>
                  </a:rPr>
                  <a:t>Milliards</a:t>
                </a:r>
              </a:p>
            </p:txBody>
          </p:sp>
          <p:sp>
            <p:nvSpPr>
              <p:cNvPr id="122" name="Shape 1133"/>
              <p:cNvSpPr/>
              <p:nvPr/>
            </p:nvSpPr>
            <p:spPr>
              <a:xfrm>
                <a:off x="5903223" y="6360216"/>
                <a:ext cx="2508845" cy="235628"/>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lvl1pPr defTabSz="584200">
                  <a:defRPr sz="3000"/>
                </a:lvl1pPr>
              </a:lstStyle>
              <a:p>
                <a:pPr lvl="0" algn="ctr">
                  <a:defRPr sz="1800">
                    <a:solidFill>
                      <a:srgbClr val="000000"/>
                    </a:solidFill>
                  </a:defRPr>
                </a:pPr>
                <a:r>
                  <a:rPr lang="fr-FR" sz="1400" dirty="0">
                    <a:solidFill>
                      <a:schemeClr val="bg1"/>
                    </a:solidFill>
                    <a:latin typeface="Salesforce Sans Light" panose="020B0305020202020203" pitchFamily="34" charset="0"/>
                  </a:rPr>
                  <a:t>d'objets connectés</a:t>
                </a:r>
              </a:p>
            </p:txBody>
          </p:sp>
          <p:sp>
            <p:nvSpPr>
              <p:cNvPr id="123" name="Shape 1136"/>
              <p:cNvSpPr/>
              <p:nvPr/>
            </p:nvSpPr>
            <p:spPr>
              <a:xfrm>
                <a:off x="9630262" y="6354479"/>
                <a:ext cx="1703034" cy="471255"/>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p>
                <a:pPr algn="ctr" defTabSz="291530"/>
                <a:r>
                  <a:rPr lang="fr-FR" sz="1400" dirty="0">
                    <a:solidFill>
                      <a:schemeClr val="bg1"/>
                    </a:solidFill>
                    <a:latin typeface="Salesforce Sans Light" panose="020B0305020202020203" pitchFamily="34" charset="0"/>
                  </a:rPr>
                  <a:t>d'interactions avec les clients</a:t>
                </a:r>
              </a:p>
            </p:txBody>
          </p:sp>
          <p:sp>
            <p:nvSpPr>
              <p:cNvPr id="124" name="Shape 1132"/>
              <p:cNvSpPr/>
              <p:nvPr/>
            </p:nvSpPr>
            <p:spPr>
              <a:xfrm>
                <a:off x="9497565" y="6034763"/>
                <a:ext cx="2048965" cy="369332"/>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spAutoFit/>
              </a:bodyPr>
              <a:lstStyle>
                <a:lvl1pPr defTabSz="584200">
                  <a:spcBef>
                    <a:spcPts val="2400"/>
                  </a:spcBef>
                  <a:defRPr sz="4800" b="1" spc="0" baseline="10416"/>
                </a:lvl1pPr>
              </a:lstStyle>
              <a:p>
                <a:pPr lvl="0" algn="ctr">
                  <a:defRPr sz="1800" b="0" spc="0" baseline="0">
                    <a:solidFill>
                      <a:srgbClr val="000000"/>
                    </a:solidFill>
                  </a:defRPr>
                </a:pPr>
                <a:r>
                  <a:rPr lang="fr-FR" sz="2400" dirty="0">
                    <a:solidFill>
                      <a:schemeClr val="bg1"/>
                    </a:solidFill>
                    <a:latin typeface="Salesforce Sans"/>
                  </a:rPr>
                  <a:t>Trillions</a:t>
                </a:r>
                <a:endParaRPr lang="fr-FR" sz="2400" dirty="0">
                  <a:solidFill>
                    <a:schemeClr val="bg1"/>
                  </a:solidFill>
                  <a:latin typeface="Salesforce Sans"/>
                  <a:cs typeface="Salesforce Sans"/>
                </a:endParaRPr>
              </a:p>
            </p:txBody>
          </p:sp>
        </p:grpSp>
      </p:grpSp>
      <p:pic>
        <p:nvPicPr>
          <p:cNvPr id="125" name="Picture 124"/>
          <p:cNvPicPr>
            <a:picLocks/>
          </p:cNvPicPr>
          <p:nvPr/>
        </p:nvPicPr>
        <p:blipFill>
          <a:blip r:embed="rId18" cstate="print">
            <a:alphaModFix amt="46000"/>
            <a:extLst>
              <a:ext uri="{28A0092B-C50C-407E-A947-70E740481C1C}">
                <a14:useLocalDpi xmlns:a14="http://schemas.microsoft.com/office/drawing/2010/main" val="0"/>
              </a:ext>
            </a:extLst>
          </a:blip>
          <a:stretch>
            <a:fillRect/>
          </a:stretch>
        </p:blipFill>
        <p:spPr>
          <a:xfrm>
            <a:off x="359617" y="5045947"/>
            <a:ext cx="1080601" cy="179226"/>
          </a:xfrm>
          <a:prstGeom prst="rect">
            <a:avLst/>
          </a:prstGeom>
          <a:noFill/>
          <a:ln>
            <a:noFill/>
          </a:ln>
        </p:spPr>
      </p:pic>
      <p:pic>
        <p:nvPicPr>
          <p:cNvPr id="126" name="Picture 125"/>
          <p:cNvPicPr>
            <a:picLocks/>
          </p:cNvPicPr>
          <p:nvPr/>
        </p:nvPicPr>
        <p:blipFill>
          <a:blip r:embed="rId19" cstate="print">
            <a:alphaModFix amt="46000"/>
            <a:extLst>
              <a:ext uri="{28A0092B-C50C-407E-A947-70E740481C1C}">
                <a14:useLocalDpi xmlns:a14="http://schemas.microsoft.com/office/drawing/2010/main" val="0"/>
              </a:ext>
            </a:extLst>
          </a:blip>
          <a:stretch>
            <a:fillRect/>
          </a:stretch>
        </p:blipFill>
        <p:spPr>
          <a:xfrm>
            <a:off x="2687332" y="5027425"/>
            <a:ext cx="1438280" cy="238550"/>
          </a:xfrm>
          <a:prstGeom prst="rect">
            <a:avLst/>
          </a:prstGeom>
          <a:noFill/>
          <a:ln>
            <a:noFill/>
          </a:ln>
        </p:spPr>
      </p:pic>
      <p:pic>
        <p:nvPicPr>
          <p:cNvPr id="127" name="Picture 126"/>
          <p:cNvPicPr>
            <a:picLocks/>
          </p:cNvPicPr>
          <p:nvPr/>
        </p:nvPicPr>
        <p:blipFill>
          <a:blip r:embed="rId20" cstate="print">
            <a:alphaModFix amt="46000"/>
            <a:extLst>
              <a:ext uri="{28A0092B-C50C-407E-A947-70E740481C1C}">
                <a14:useLocalDpi xmlns:a14="http://schemas.microsoft.com/office/drawing/2010/main" val="0"/>
              </a:ext>
            </a:extLst>
          </a:blip>
          <a:stretch>
            <a:fillRect/>
          </a:stretch>
        </p:blipFill>
        <p:spPr>
          <a:xfrm>
            <a:off x="5354796" y="5158336"/>
            <a:ext cx="1740319" cy="288646"/>
          </a:xfrm>
          <a:prstGeom prst="rect">
            <a:avLst/>
          </a:prstGeom>
          <a:noFill/>
          <a:ln>
            <a:noFill/>
          </a:ln>
        </p:spPr>
      </p:pic>
      <p:grpSp>
        <p:nvGrpSpPr>
          <p:cNvPr id="128" name="Group 127"/>
          <p:cNvGrpSpPr/>
          <p:nvPr/>
        </p:nvGrpSpPr>
        <p:grpSpPr>
          <a:xfrm>
            <a:off x="8611216" y="3694065"/>
            <a:ext cx="803507" cy="1554480"/>
            <a:chOff x="8611216" y="3694065"/>
            <a:chExt cx="803507" cy="1554480"/>
          </a:xfrm>
        </p:grpSpPr>
        <p:pic>
          <p:nvPicPr>
            <p:cNvPr id="129" name="pasted-image.png"/>
            <p:cNvPicPr/>
            <p:nvPr/>
          </p:nvPicPr>
          <p:blipFill>
            <a:blip r:embed="rId21" cstate="email">
              <a:extLst>
                <a:ext uri="{28A0092B-C50C-407E-A947-70E740481C1C}">
                  <a14:useLocalDpi xmlns:a14="http://schemas.microsoft.com/office/drawing/2010/main"/>
                </a:ext>
              </a:extLst>
            </a:blip>
            <a:srcRect/>
            <a:stretch>
              <a:fillRect/>
            </a:stretch>
          </p:blipFill>
          <p:spPr>
            <a:xfrm>
              <a:off x="8688746" y="4046032"/>
              <a:ext cx="655410" cy="761465"/>
            </a:xfrm>
            <a:prstGeom prst="rect">
              <a:avLst/>
            </a:prstGeom>
            <a:ln w="12700" cap="flat">
              <a:noFill/>
              <a:miter lim="400000"/>
            </a:ln>
            <a:effectLst/>
          </p:spPr>
        </p:pic>
        <p:grpSp>
          <p:nvGrpSpPr>
            <p:cNvPr id="130" name="Group 129"/>
            <p:cNvGrpSpPr>
              <a:grpSpLocks noChangeAspect="1"/>
            </p:cNvGrpSpPr>
            <p:nvPr/>
          </p:nvGrpSpPr>
          <p:grpSpPr>
            <a:xfrm>
              <a:off x="8611216" y="3694065"/>
              <a:ext cx="803507" cy="1554480"/>
              <a:chOff x="12801364" y="9174243"/>
              <a:chExt cx="1255377" cy="2427730"/>
            </a:xfrm>
          </p:grpSpPr>
          <p:pic>
            <p:nvPicPr>
              <p:cNvPr id="131" name="Picture 130"/>
              <p:cNvPicPr>
                <a:picLocks/>
              </p:cNvPicPr>
              <p:nvPr/>
            </p:nvPicPr>
            <p:blipFill>
              <a:blip r:embed="rId22" cstate="print">
                <a:alphaModFix amt="46000"/>
                <a:extLst>
                  <a:ext uri="{28A0092B-C50C-407E-A947-70E740481C1C}">
                    <a14:useLocalDpi xmlns:a14="http://schemas.microsoft.com/office/drawing/2010/main" val="0"/>
                  </a:ext>
                </a:extLst>
              </a:blip>
              <a:stretch>
                <a:fillRect/>
              </a:stretch>
            </p:blipFill>
            <p:spPr>
              <a:xfrm>
                <a:off x="12801364" y="11016457"/>
                <a:ext cx="1237803" cy="585516"/>
              </a:xfrm>
              <a:prstGeom prst="rect">
                <a:avLst/>
              </a:prstGeom>
              <a:noFill/>
              <a:ln>
                <a:noFill/>
              </a:ln>
            </p:spPr>
          </p:pic>
          <p:pic>
            <p:nvPicPr>
              <p:cNvPr id="132" name="Apple_Watch_White_Cutout.png"/>
              <p:cNvPicPr/>
              <p:nvPr/>
            </p:nvPicPr>
            <p:blipFill>
              <a:blip r:embed="rId23" cstate="print">
                <a:extLst>
                  <a:ext uri="{28A0092B-C50C-407E-A947-70E740481C1C}">
                    <a14:useLocalDpi xmlns:a14="http://schemas.microsoft.com/office/drawing/2010/main" val="0"/>
                  </a:ext>
                </a:extLst>
              </a:blip>
              <a:stretch>
                <a:fillRect/>
              </a:stretch>
            </p:blipFill>
            <p:spPr>
              <a:xfrm>
                <a:off x="12810279" y="9174243"/>
                <a:ext cx="1246462" cy="2181594"/>
              </a:xfrm>
              <a:prstGeom prst="rect">
                <a:avLst/>
              </a:prstGeom>
              <a:ln w="12700">
                <a:miter lim="400000"/>
              </a:ln>
              <a:effectLst/>
            </p:spPr>
          </p:pic>
        </p:grpSp>
      </p:grpSp>
      <p:pic>
        <p:nvPicPr>
          <p:cNvPr id="133" name="pasted-image.png"/>
          <p:cNvPicPr/>
          <p:nvPr/>
        </p:nvPicPr>
        <p:blipFill>
          <a:blip r:embed="rId24" cstate="email">
            <a:extLst>
              <a:ext uri="{28A0092B-C50C-407E-A947-70E740481C1C}">
                <a14:useLocalDpi xmlns:a14="http://schemas.microsoft.com/office/drawing/2010/main"/>
              </a:ext>
            </a:extLst>
          </a:blip>
          <a:stretch>
            <a:fillRect/>
          </a:stretch>
        </p:blipFill>
        <p:spPr>
          <a:xfrm>
            <a:off x="8850066" y="4280079"/>
            <a:ext cx="1061496" cy="1061773"/>
          </a:xfrm>
          <a:prstGeom prst="rect">
            <a:avLst/>
          </a:prstGeom>
          <a:ln w="12700" cap="flat">
            <a:noFill/>
            <a:miter lim="400000"/>
          </a:ln>
          <a:effectLst/>
        </p:spPr>
      </p:pic>
      <p:pic>
        <p:nvPicPr>
          <p:cNvPr id="134" name="iPhone6 - Keynote (1).png"/>
          <p:cNvPicPr/>
          <p:nvPr/>
        </p:nvPicPr>
        <p:blipFill rotWithShape="1">
          <a:blip r:embed="rId25" cstate="print">
            <a:extLst>
              <a:ext uri="{28A0092B-C50C-407E-A947-70E740481C1C}">
                <a14:useLocalDpi xmlns:a14="http://schemas.microsoft.com/office/drawing/2010/main" val="0"/>
              </a:ext>
            </a:extLst>
          </a:blip>
          <a:srcRect l="10038" t="13743" r="10038" b="13743"/>
          <a:stretch/>
        </p:blipFill>
        <p:spPr>
          <a:xfrm>
            <a:off x="5661469" y="3022884"/>
            <a:ext cx="1191257" cy="2065939"/>
          </a:xfrm>
          <a:prstGeom prst="rect">
            <a:avLst/>
          </a:prstGeom>
          <a:ln w="12700" cap="flat">
            <a:noFill/>
            <a:miter lim="400000"/>
          </a:ln>
          <a:effectLst/>
        </p:spPr>
      </p:pic>
      <p:pic>
        <p:nvPicPr>
          <p:cNvPr id="135" name="Picture 3"/>
          <p:cNvPicPr>
            <a:picLocks noChangeAspect="1" noChangeArrowheads="1"/>
          </p:cNvPicPr>
          <p:nvPr/>
        </p:nvPicPr>
        <p:blipFill>
          <a:blip r:embed="rId26" cstate="print">
            <a:extLst>
              <a:ext uri="{28A0092B-C50C-407E-A947-70E740481C1C}">
                <a14:useLocalDpi xmlns:a14="http://schemas.microsoft.com/office/drawing/2010/main" val="0"/>
              </a:ext>
            </a:extLst>
          </a:blip>
          <a:stretch>
            <a:fillRect/>
          </a:stretch>
        </p:blipFill>
        <p:spPr bwMode="auto">
          <a:xfrm>
            <a:off x="5522243" y="2642821"/>
            <a:ext cx="1451150" cy="277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135" descr="Salesforce Logo.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
        <p:nvSpPr>
          <p:cNvPr id="137" name="Slide Number Placeholder 136"/>
          <p:cNvSpPr>
            <a:spLocks noGrp="1"/>
          </p:cNvSpPr>
          <p:nvPr>
            <p:ph type="sldNum" sz="quarter" idx="10"/>
          </p:nvPr>
        </p:nvSpPr>
        <p:spPr/>
        <p:txBody>
          <a:bodyPr/>
          <a:lstStyle/>
          <a:p>
            <a:fld id="{812A5277-1DB9-460F-9A21-B857ABB32666}" type="slidenum">
              <a:rPr lang="en-US" smtClean="0"/>
              <a:pPr/>
              <a:t>11</a:t>
            </a:fld>
            <a:endParaRPr lang="fr-FR" dirty="0"/>
          </a:p>
        </p:txBody>
      </p:sp>
    </p:spTree>
    <p:custDataLst>
      <p:tags r:id="rId1"/>
    </p:custDataLst>
    <p:extLst>
      <p:ext uri="{BB962C8B-B14F-4D97-AF65-F5344CB8AC3E}">
        <p14:creationId xmlns:p14="http://schemas.microsoft.com/office/powerpoint/2010/main" val="39431755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110</a:t>
            </a:fld>
            <a:endParaRPr lang="fr-FR" dirty="0"/>
          </a:p>
        </p:txBody>
      </p:sp>
      <p:sp>
        <p:nvSpPr>
          <p:cNvPr id="5" name="Text Placeholder 4"/>
          <p:cNvSpPr>
            <a:spLocks noGrp="1"/>
          </p:cNvSpPr>
          <p:nvPr>
            <p:ph type="body" sz="quarter" idx="10"/>
          </p:nvPr>
        </p:nvSpPr>
        <p:spPr/>
        <p:txBody>
          <a:bodyPr/>
          <a:lstStyle/>
          <a:p>
            <a:r>
              <a:rPr lang="fr-FR" b="1" dirty="0"/>
              <a:t>Module 3 :</a:t>
            </a:r>
          </a:p>
          <a:p>
            <a:r>
              <a:rPr lang="fr-FR" dirty="0"/>
              <a:t>Configuration </a:t>
            </a:r>
            <a:br>
              <a:rPr lang="fr-FR" dirty="0"/>
            </a:br>
            <a:r>
              <a:rPr lang="fr-FR" dirty="0"/>
              <a:t>et gestion des utilisateurs</a:t>
            </a:r>
          </a:p>
        </p:txBody>
      </p:sp>
    </p:spTree>
    <p:custDataLst>
      <p:tags r:id="rId1"/>
    </p:custData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r>
              <a:rPr lang="fr-FR"/>
              <a:t>À la fin de ce module, vous serez en mesure de :</a:t>
            </a:r>
          </a:p>
          <a:p>
            <a:pPr lvl="1"/>
            <a:r>
              <a:rPr lang="fr-FR"/>
              <a:t>Décrire l'objectif des profils utilisateurs. </a:t>
            </a:r>
          </a:p>
          <a:p>
            <a:pPr lvl="1"/>
            <a:r>
              <a:rPr lang="fr-FR"/>
              <a:t>Créer et modifier des profils personnalisés.</a:t>
            </a:r>
          </a:p>
          <a:p>
            <a:pPr lvl="1"/>
            <a:r>
              <a:rPr lang="fr-FR"/>
              <a:t>Créer des utilisateurs et les affecter à des profils.</a:t>
            </a:r>
          </a:p>
          <a:p>
            <a:pPr lvl="1"/>
            <a:r>
              <a:rPr lang="fr-FR"/>
              <a:t>Inviter les clients à rejoindre des groupes privés Chatter.</a:t>
            </a:r>
          </a:p>
          <a:p>
            <a:pPr lvl="1"/>
            <a:r>
              <a:rPr lang="fr-FR"/>
              <a:t>Résoudre les problèmes de connexion utilisateur.</a:t>
            </a:r>
            <a:endParaRPr lang="fr-FR" dirty="0"/>
          </a:p>
        </p:txBody>
      </p:sp>
      <p:sp>
        <p:nvSpPr>
          <p:cNvPr id="464897" name="Rectangle 2"/>
          <p:cNvSpPr>
            <a:spLocks noGrp="1" noChangeArrowheads="1"/>
          </p:cNvSpPr>
          <p:nvPr>
            <p:ph type="title"/>
          </p:nvPr>
        </p:nvSpPr>
        <p:spPr/>
        <p:txBody>
          <a:bodyPr/>
          <a:lstStyle/>
          <a:p>
            <a:r>
              <a:rPr lang="fr-FR"/>
              <a:t>Objectifs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111</a:t>
            </a:fld>
            <a:endParaRPr lang="fr-FR" dirty="0"/>
          </a:p>
        </p:txBody>
      </p:sp>
    </p:spTree>
    <p:custDataLst>
      <p:tags r:id="rId1"/>
    </p:custData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128595" y="864525"/>
            <a:ext cx="11941175" cy="5859468"/>
          </a:xfrm>
        </p:spPr>
        <p:txBody>
          <a:bodyPr numCol="2" spcCol="457200"/>
          <a:lstStyle/>
          <a:p>
            <a:r>
              <a:rPr lang="fr-FR" dirty="0"/>
              <a:t>Dans le module précédent, nous avons configuré des paramètres à l'échelle de </a:t>
            </a:r>
            <a:r>
              <a:rPr dirty="0"/>
              <a:t/>
            </a:r>
            <a:br>
              <a:rPr dirty="0"/>
            </a:br>
            <a:r>
              <a:rPr lang="fr-FR" dirty="0"/>
              <a:t>l'organisation qui s'appliquent à tous les utilisateurs, tels que les paramètres régionaux par défaut, les devises, l'interface utilisateur et les fonctions de recherche.</a:t>
            </a:r>
          </a:p>
          <a:p>
            <a:r>
              <a:rPr lang="fr-FR" dirty="0"/>
              <a:t>Nous allons à présent nous consacrer à la définition d'éléments pour des groupes d'utilisateurs spécifiques ou des utilisateurs individuels, de manière à ce qu'ils puissent visualiser les informations dont ils ont besoin et réaliser les tâches qui leurs incombent. </a:t>
            </a:r>
          </a:p>
          <a:p>
            <a:endParaRPr lang="fr-FR" dirty="0"/>
          </a:p>
          <a:p>
            <a:pPr lvl="2"/>
            <a:r>
              <a:rPr lang="fr-FR" dirty="0"/>
              <a:t>Gestion des profils utilisateurs</a:t>
            </a:r>
          </a:p>
          <a:p>
            <a:pPr lvl="1"/>
            <a:r>
              <a:rPr lang="fr-FR" dirty="0"/>
              <a:t>Gestion des utilisateurs</a:t>
            </a:r>
          </a:p>
          <a:p>
            <a:pPr lvl="1"/>
            <a:r>
              <a:rPr lang="fr-FR" dirty="0"/>
              <a:t>Configuration des utilisateurs Chatter </a:t>
            </a:r>
            <a:r>
              <a:rPr dirty="0"/>
              <a:t/>
            </a:r>
            <a:br>
              <a:rPr dirty="0"/>
            </a:br>
            <a:r>
              <a:rPr lang="fr-FR" dirty="0"/>
              <a:t>Free et des invitations</a:t>
            </a:r>
          </a:p>
          <a:p>
            <a:pPr lvl="1"/>
            <a:r>
              <a:rPr lang="fr-FR" dirty="0"/>
              <a:t>Dépannage des problèmes de connexion</a:t>
            </a:r>
          </a:p>
          <a:p>
            <a:pPr lvl="1"/>
            <a:endParaRPr lang="fr-FR" dirty="0"/>
          </a:p>
        </p:txBody>
      </p:sp>
      <p:sp>
        <p:nvSpPr>
          <p:cNvPr id="464897" name="Rectangle 2"/>
          <p:cNvSpPr>
            <a:spLocks noGrp="1" noChangeArrowheads="1"/>
          </p:cNvSpPr>
          <p:nvPr>
            <p:ph type="title"/>
          </p:nvPr>
        </p:nvSpPr>
        <p:spPr/>
        <p:txBody>
          <a:bodyPr/>
          <a:lstStyle/>
          <a:p>
            <a:r>
              <a:rPr lang="fr-FR" sz="2600" dirty="0"/>
              <a:t>Introduction et programme du module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112</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Présentation générale</a:t>
            </a:r>
            <a:endParaRPr lang="fr-FR" dirty="0"/>
          </a:p>
        </p:txBody>
      </p:sp>
      <p:graphicFrame>
        <p:nvGraphicFramePr>
          <p:cNvPr id="11" name="Content Placeholder 5"/>
          <p:cNvGraphicFramePr>
            <a:graphicFrameLocks/>
          </p:cNvGraphicFramePr>
          <p:nvPr>
            <p:extLst>
              <p:ext uri="{D42A27DB-BD31-4B8C-83A1-F6EECF244321}">
                <p14:modId xmlns:p14="http://schemas.microsoft.com/office/powerpoint/2010/main" val="2808690796"/>
              </p:ext>
            </p:extLst>
          </p:nvPr>
        </p:nvGraphicFramePr>
        <p:xfrm>
          <a:off x="2133600" y="1270699"/>
          <a:ext cx="7531100"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 11"/>
          <p:cNvGrpSpPr/>
          <p:nvPr/>
        </p:nvGrpSpPr>
        <p:grpSpPr>
          <a:xfrm>
            <a:off x="5399068" y="5658185"/>
            <a:ext cx="967877" cy="967877"/>
            <a:chOff x="10327829" y="3866251"/>
            <a:chExt cx="967877" cy="967877"/>
          </a:xfrm>
        </p:grpSpPr>
        <p:sp>
          <p:nvSpPr>
            <p:cNvPr id="20" name="Rounded Rectangle 19"/>
            <p:cNvSpPr/>
            <p:nvPr/>
          </p:nvSpPr>
          <p:spPr bwMode="auto">
            <a:xfrm>
              <a:off x="10327829" y="3866251"/>
              <a:ext cx="967877" cy="967877"/>
            </a:xfrm>
            <a:prstGeom prst="roundRect">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Freeform 423"/>
            <p:cNvSpPr>
              <a:spLocks noChangeArrowheads="1"/>
            </p:cNvSpPr>
            <p:nvPr/>
          </p:nvSpPr>
          <p:spPr bwMode="auto">
            <a:xfrm>
              <a:off x="10511283" y="4006626"/>
              <a:ext cx="589534" cy="613761"/>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grpSp>
        <p:nvGrpSpPr>
          <p:cNvPr id="22" name="Group 21"/>
          <p:cNvGrpSpPr/>
          <p:nvPr/>
        </p:nvGrpSpPr>
        <p:grpSpPr>
          <a:xfrm>
            <a:off x="3816721" y="3302516"/>
            <a:ext cx="967877" cy="967877"/>
            <a:chOff x="9846245" y="2525131"/>
            <a:chExt cx="967877" cy="967877"/>
          </a:xfrm>
        </p:grpSpPr>
        <p:sp>
          <p:nvSpPr>
            <p:cNvPr id="23" name="Rounded Rectangle 22"/>
            <p:cNvSpPr/>
            <p:nvPr/>
          </p:nvSpPr>
          <p:spPr bwMode="auto">
            <a:xfrm>
              <a:off x="9846245" y="2525131"/>
              <a:ext cx="967877" cy="967877"/>
            </a:xfrm>
            <a:prstGeom prst="roundRect">
              <a:avLst/>
            </a:prstGeom>
            <a:solidFill>
              <a:srgbClr val="00B05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4" name="Freeform 114"/>
            <p:cNvSpPr>
              <a:spLocks noChangeArrowheads="1"/>
            </p:cNvSpPr>
            <p:nvPr/>
          </p:nvSpPr>
          <p:spPr bwMode="auto">
            <a:xfrm>
              <a:off x="9987905" y="2724913"/>
              <a:ext cx="697694" cy="603774"/>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bg1"/>
            </a:solidFill>
            <a:ln>
              <a:noFill/>
            </a:ln>
          </p:spPr>
          <p:txBody>
            <a:bodyPr wrap="none" anchor="ctr"/>
            <a:lstStyle/>
            <a:p>
              <a:endParaRPr lang="en-US"/>
            </a:p>
          </p:txBody>
        </p:sp>
      </p:grpSp>
      <p:sp>
        <p:nvSpPr>
          <p:cNvPr id="25" name="Freeform 382"/>
          <p:cNvSpPr>
            <a:spLocks noChangeArrowheads="1"/>
          </p:cNvSpPr>
          <p:nvPr/>
        </p:nvSpPr>
        <p:spPr bwMode="auto">
          <a:xfrm>
            <a:off x="3020562" y="1562989"/>
            <a:ext cx="1003744" cy="1003744"/>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tx1">
              <a:lumMod val="75000"/>
              <a:lumOff val="25000"/>
            </a:schemeClr>
          </a:solidFill>
          <a:ln>
            <a:noFill/>
          </a:ln>
        </p:spPr>
        <p:txBody>
          <a:bodyPr wrap="none" anchor="ctr"/>
          <a:lstStyle/>
          <a:p>
            <a:endParaRPr lang="en-US"/>
          </a:p>
        </p:txBody>
      </p:sp>
      <p:grpSp>
        <p:nvGrpSpPr>
          <p:cNvPr id="14" name="Group 13"/>
          <p:cNvGrpSpPr/>
          <p:nvPr/>
        </p:nvGrpSpPr>
        <p:grpSpPr>
          <a:xfrm>
            <a:off x="5390069" y="5640187"/>
            <a:ext cx="967877" cy="967877"/>
            <a:chOff x="10327829" y="3866251"/>
            <a:chExt cx="967877" cy="967877"/>
          </a:xfrm>
        </p:grpSpPr>
        <p:sp>
          <p:nvSpPr>
            <p:cNvPr id="15" name="Rounded Rectangle 14"/>
            <p:cNvSpPr/>
            <p:nvPr/>
          </p:nvSpPr>
          <p:spPr bwMode="auto">
            <a:xfrm>
              <a:off x="10327829" y="3866251"/>
              <a:ext cx="967877" cy="967877"/>
            </a:xfrm>
            <a:prstGeom prst="roundRect">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6" name="Freeform 423"/>
            <p:cNvSpPr>
              <a:spLocks noChangeArrowheads="1"/>
            </p:cNvSpPr>
            <p:nvPr/>
          </p:nvSpPr>
          <p:spPr bwMode="auto">
            <a:xfrm>
              <a:off x="10511283" y="4006626"/>
              <a:ext cx="589534" cy="613761"/>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113</a:t>
            </a:fld>
            <a:endParaRPr lang="fr-FR" dirty="0"/>
          </a:p>
        </p:txBody>
      </p:sp>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fr-FR"/>
              <a:t>Gestion des profils utilisateurs</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114</a:t>
            </a:fld>
            <a:endParaRPr lang="fr-FR" dirty="0"/>
          </a:p>
        </p:txBody>
      </p:sp>
      <p:sp>
        <p:nvSpPr>
          <p:cNvPr id="7" name="TextBox 6"/>
          <p:cNvSpPr txBox="1"/>
          <p:nvPr/>
        </p:nvSpPr>
        <p:spPr>
          <a:xfrm>
            <a:off x="2357277" y="1237878"/>
            <a:ext cx="8040624" cy="5234895"/>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Ling Wu </a:t>
            </a:r>
            <a:r>
              <a:rPr lang="fr-FR" sz="2000" dirty="0">
                <a:latin typeface="Segoe UI Semibold" pitchFamily="34" charset="0"/>
              </a:rPr>
              <a:t>à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Mon équipe de recrutement ne peut pas accéder à l'application de recrutement créée par le consultant qui a effectué notre mise en œuvre et elle ne peut pas voir les objets suivants :</a:t>
            </a:r>
          </a:p>
          <a:p>
            <a:r>
              <a:rPr lang="fr-FR" sz="2000" dirty="0">
                <a:latin typeface="Segoe UI Semibold" pitchFamily="34" charset="0"/>
              </a:rPr>
              <a:t>- Candidat</a:t>
            </a:r>
          </a:p>
          <a:p>
            <a:r>
              <a:rPr lang="fr-FR" sz="2000" dirty="0">
                <a:latin typeface="Segoe UI Semibold" pitchFamily="34" charset="0"/>
              </a:rPr>
              <a:t>- Personne assurant les entretiens</a:t>
            </a:r>
          </a:p>
          <a:p>
            <a:r>
              <a:rPr lang="fr-FR" sz="2000" dirty="0">
                <a:latin typeface="Segoe UI Semibold" pitchFamily="34" charset="0"/>
              </a:rPr>
              <a:t>- Candidature</a:t>
            </a:r>
          </a:p>
          <a:p>
            <a:r>
              <a:rPr lang="fr-FR" sz="2000" dirty="0">
                <a:latin typeface="Segoe UI Semibold" pitchFamily="34" charset="0"/>
              </a:rPr>
              <a:t>- Poste</a:t>
            </a:r>
          </a:p>
          <a:p>
            <a:r>
              <a:rPr lang="fr-FR" sz="2000" dirty="0">
                <a:latin typeface="Segoe UI Semibold" pitchFamily="34" charset="0"/>
              </a:rPr>
              <a:t>Mon équipe a actuellement accès à des fonctionnalités Salesforce mais ce ne sont pas celles dont elle a besoin.  Elle doit pouvoir consigner les activités, envoyer des e-mails, exécuter des rapports et effectuer des modifications en masse dans des listes. Et je voudrais qu'elle utilise Salesforce1. J'ai accès à l'ensemble de ces fonctionnalités mais ce n'est pas le cas de mon équipe. Pouvez-vous m'aider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14:43</a:t>
            </a:r>
            <a:endParaRPr lang="fr-FR" dirty="0"/>
          </a:p>
        </p:txBody>
      </p:sp>
      <p:pic>
        <p:nvPicPr>
          <p:cNvPr id="9" name="Picture 8" descr="LWu headshot.png"/>
          <p:cNvPicPr>
            <a:picLocks noChangeAspect="1"/>
          </p:cNvPicPr>
          <p:nvPr/>
        </p:nvPicPr>
        <p:blipFill>
          <a:blip r:embed="rId4" cstate="print"/>
          <a:srcRect l="2141" b="8977"/>
          <a:stretch>
            <a:fillRect/>
          </a:stretch>
        </p:blipFill>
        <p:spPr>
          <a:xfrm>
            <a:off x="1524533" y="1423028"/>
            <a:ext cx="808069" cy="806505"/>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p:txBody>
          <a:bodyPr/>
          <a:lstStyle/>
          <a:p>
            <a:r>
              <a:rPr lang="fr-FR"/>
              <a:t>Qu'est-ce qu'un profil ?</a:t>
            </a:r>
          </a:p>
        </p:txBody>
      </p:sp>
      <p:sp>
        <p:nvSpPr>
          <p:cNvPr id="26" name="Slide Number Placeholder 25"/>
          <p:cNvSpPr>
            <a:spLocks noGrp="1"/>
          </p:cNvSpPr>
          <p:nvPr>
            <p:ph type="sldNum" sz="quarter" idx="4"/>
          </p:nvPr>
        </p:nvSpPr>
        <p:spPr/>
        <p:txBody>
          <a:bodyPr/>
          <a:lstStyle/>
          <a:p>
            <a:fld id="{D8CE1C93-6442-4728-BDA3-6BAA94AAB231}" type="slidenum">
              <a:rPr lang="en-US" smtClean="0"/>
              <a:pPr/>
              <a:t>115</a:t>
            </a:fld>
            <a:endParaRPr lang="fr-FR" dirty="0"/>
          </a:p>
        </p:txBody>
      </p:sp>
      <p:sp>
        <p:nvSpPr>
          <p:cNvPr id="11" name="Rounded Rectangle 10"/>
          <p:cNvSpPr/>
          <p:nvPr/>
        </p:nvSpPr>
        <p:spPr>
          <a:xfrm>
            <a:off x="625310" y="1920099"/>
            <a:ext cx="5220000" cy="3650561"/>
          </a:xfrm>
          <a:prstGeom prst="roundRect">
            <a:avLst>
              <a:gd name="adj" fmla="val 5787"/>
            </a:avLst>
          </a:prstGeom>
          <a:solidFill>
            <a:srgbClr val="CBE0F3"/>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2767604" numCol="1" spcCol="1270" anchor="ctr" anchorCtr="0">
            <a:noAutofit/>
          </a:bodyPr>
          <a:lstStyle/>
          <a:p>
            <a:pPr lvl="0" algn="ctr" defTabSz="1066800">
              <a:lnSpc>
                <a:spcPct val="90000"/>
              </a:lnSpc>
              <a:spcBef>
                <a:spcPct val="0"/>
              </a:spcBef>
              <a:spcAft>
                <a:spcPct val="35000"/>
              </a:spcAft>
            </a:pPr>
            <a:r>
              <a:rPr lang="fr-FR" sz="2000" b="1" dirty="0"/>
              <a:t>Paramètres</a:t>
            </a:r>
            <a:r>
              <a:rPr sz="2000" dirty="0"/>
              <a:t/>
            </a:r>
            <a:br>
              <a:rPr sz="2000" dirty="0"/>
            </a:br>
            <a:r>
              <a:rPr lang="fr-FR" sz="2000" b="0" dirty="0"/>
              <a:t>(ce que les utilisateurs peuvent voir)</a:t>
            </a:r>
            <a:endParaRPr lang="fr-FR" sz="2000" b="0" kern="1200" dirty="0"/>
          </a:p>
        </p:txBody>
      </p:sp>
      <p:sp>
        <p:nvSpPr>
          <p:cNvPr id="12" name="Freeform 11"/>
          <p:cNvSpPr/>
          <p:nvPr/>
        </p:nvSpPr>
        <p:spPr>
          <a:xfrm>
            <a:off x="830262" y="2876476"/>
            <a:ext cx="4878000"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chemeClr val="tx2">
              <a:lumMod val="40000"/>
              <a:lumOff val="6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dirty="0">
                <a:solidFill>
                  <a:schemeClr val="tx1"/>
                </a:solidFill>
              </a:rPr>
              <a:t>Applications</a:t>
            </a:r>
            <a:endParaRPr lang="fr-FR" sz="1400" b="1" kern="1200" dirty="0">
              <a:solidFill>
                <a:schemeClr val="tx1"/>
              </a:solidFill>
            </a:endParaRPr>
          </a:p>
        </p:txBody>
      </p:sp>
      <p:sp>
        <p:nvSpPr>
          <p:cNvPr id="13" name="Freeform 12"/>
          <p:cNvSpPr/>
          <p:nvPr/>
        </p:nvSpPr>
        <p:spPr>
          <a:xfrm>
            <a:off x="830262" y="3384520"/>
            <a:ext cx="4878000"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chemeClr val="tx2">
              <a:lumMod val="40000"/>
              <a:lumOff val="6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dirty="0">
                <a:solidFill>
                  <a:schemeClr val="tx1"/>
                </a:solidFill>
              </a:rPr>
              <a:t>Onglets</a:t>
            </a:r>
            <a:endParaRPr lang="fr-FR" sz="1400" b="1" kern="1200" dirty="0">
              <a:solidFill>
                <a:schemeClr val="tx1"/>
              </a:solidFill>
              <a:ea typeface="MS PGothic" charset="-128"/>
              <a:cs typeface="MS PGothic" charset="-128"/>
            </a:endParaRPr>
          </a:p>
        </p:txBody>
      </p:sp>
      <p:sp>
        <p:nvSpPr>
          <p:cNvPr id="14" name="Freeform 13"/>
          <p:cNvSpPr/>
          <p:nvPr/>
        </p:nvSpPr>
        <p:spPr>
          <a:xfrm>
            <a:off x="830262" y="3892565"/>
            <a:ext cx="4878000"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chemeClr val="tx2">
              <a:lumMod val="40000"/>
              <a:lumOff val="6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dirty="0">
                <a:solidFill>
                  <a:schemeClr val="tx1"/>
                </a:solidFill>
              </a:rPr>
              <a:t>Types d'enregistrement</a:t>
            </a:r>
            <a:endParaRPr lang="fr-FR" sz="1400" b="1" kern="1200" dirty="0">
              <a:solidFill>
                <a:schemeClr val="tx1"/>
              </a:solidFill>
              <a:ea typeface="MS PGothic" charset="-128"/>
              <a:cs typeface="MS PGothic" charset="-128"/>
            </a:endParaRPr>
          </a:p>
        </p:txBody>
      </p:sp>
      <p:sp>
        <p:nvSpPr>
          <p:cNvPr id="15" name="Freeform 14"/>
          <p:cNvSpPr/>
          <p:nvPr/>
        </p:nvSpPr>
        <p:spPr>
          <a:xfrm>
            <a:off x="830262" y="4400609"/>
            <a:ext cx="4878000"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chemeClr val="tx2">
              <a:lumMod val="40000"/>
              <a:lumOff val="6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dirty="0">
                <a:solidFill>
                  <a:schemeClr val="tx1"/>
                </a:solidFill>
              </a:rPr>
              <a:t>Présentations de page</a:t>
            </a:r>
            <a:endParaRPr lang="fr-FR" sz="1400" b="1" kern="1200" dirty="0">
              <a:solidFill>
                <a:schemeClr val="tx1"/>
              </a:solidFill>
              <a:ea typeface="MS PGothic" charset="-128"/>
              <a:cs typeface="MS PGothic" charset="-128"/>
            </a:endParaRPr>
          </a:p>
        </p:txBody>
      </p:sp>
      <p:sp>
        <p:nvSpPr>
          <p:cNvPr id="19" name="Freeform 18"/>
          <p:cNvSpPr/>
          <p:nvPr/>
        </p:nvSpPr>
        <p:spPr>
          <a:xfrm>
            <a:off x="830262" y="4908727"/>
            <a:ext cx="4878000"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chemeClr val="tx2">
              <a:lumMod val="40000"/>
              <a:lumOff val="6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400" b="1" dirty="0">
                <a:solidFill>
                  <a:schemeClr val="tx1"/>
                </a:solidFill>
              </a:rPr>
              <a:t>Champs</a:t>
            </a:r>
          </a:p>
        </p:txBody>
      </p:sp>
      <p:sp>
        <p:nvSpPr>
          <p:cNvPr id="20" name="Rounded Rectangle 19"/>
          <p:cNvSpPr/>
          <p:nvPr/>
        </p:nvSpPr>
        <p:spPr>
          <a:xfrm>
            <a:off x="6059266" y="1920099"/>
            <a:ext cx="5220962" cy="3650561"/>
          </a:xfrm>
          <a:prstGeom prst="roundRect">
            <a:avLst>
              <a:gd name="adj" fmla="val 4775"/>
            </a:avLst>
          </a:prstGeom>
          <a:solidFill>
            <a:srgbClr val="CBE0F3"/>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2767604" numCol="1" spcCol="1270" anchor="ctr" anchorCtr="0">
            <a:noAutofit/>
          </a:bodyPr>
          <a:lstStyle/>
          <a:p>
            <a:pPr lvl="0" algn="ctr" defTabSz="1066800">
              <a:lnSpc>
                <a:spcPct val="90000"/>
              </a:lnSpc>
              <a:spcBef>
                <a:spcPct val="0"/>
              </a:spcBef>
              <a:spcAft>
                <a:spcPct val="35000"/>
              </a:spcAft>
            </a:pPr>
            <a:r>
              <a:rPr lang="fr-FR" sz="2000" b="1" dirty="0"/>
              <a:t>Autorisations</a:t>
            </a:r>
            <a:r>
              <a:rPr dirty="0"/>
              <a:t/>
            </a:r>
            <a:br>
              <a:rPr dirty="0"/>
            </a:br>
            <a:r>
              <a:rPr lang="fr-FR" sz="2000" b="0" dirty="0"/>
              <a:t>(ce que les utilisateurs peuvent faire)</a:t>
            </a:r>
            <a:endParaRPr lang="fr-FR" sz="2000" b="0" kern="1200" dirty="0">
              <a:ea typeface="MS PGothic" charset="-128"/>
              <a:cs typeface="MS PGothic" charset="-128"/>
            </a:endParaRPr>
          </a:p>
        </p:txBody>
      </p:sp>
      <p:sp>
        <p:nvSpPr>
          <p:cNvPr id="21" name="Freeform 20"/>
          <p:cNvSpPr/>
          <p:nvPr/>
        </p:nvSpPr>
        <p:spPr>
          <a:xfrm>
            <a:off x="6165317" y="2876402"/>
            <a:ext cx="4878428"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chemeClr val="tx2">
              <a:lumMod val="40000"/>
              <a:lumOff val="6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400" b="1" dirty="0">
                <a:solidFill>
                  <a:schemeClr val="tx1"/>
                </a:solidFill>
              </a:rPr>
              <a:t>Autorisations de l'application</a:t>
            </a:r>
            <a:r>
              <a:rPr sz="1400" dirty="0"/>
              <a:t/>
            </a:r>
            <a:br>
              <a:rPr sz="1400" dirty="0"/>
            </a:br>
            <a:r>
              <a:rPr lang="fr-FR" sz="1400" b="0" dirty="0">
                <a:solidFill>
                  <a:schemeClr val="tx1"/>
                </a:solidFill>
              </a:rPr>
              <a:t>(par exemple, convertir la piste, importer des solutions)</a:t>
            </a:r>
            <a:endParaRPr lang="fr-FR" sz="1400" b="0" kern="1200" dirty="0">
              <a:solidFill>
                <a:schemeClr val="tx1"/>
              </a:solidFill>
            </a:endParaRPr>
          </a:p>
        </p:txBody>
      </p:sp>
      <p:sp>
        <p:nvSpPr>
          <p:cNvPr id="22" name="Freeform 21"/>
          <p:cNvSpPr/>
          <p:nvPr/>
        </p:nvSpPr>
        <p:spPr>
          <a:xfrm>
            <a:off x="6165317" y="3515181"/>
            <a:ext cx="4878428"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chemeClr val="tx2">
              <a:lumMod val="40000"/>
              <a:lumOff val="6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400" b="1" dirty="0">
                <a:solidFill>
                  <a:schemeClr val="tx1"/>
                </a:solidFill>
              </a:rPr>
              <a:t>Autorisations système</a:t>
            </a:r>
            <a:r>
              <a:rPr sz="1400" dirty="0"/>
              <a:t/>
            </a:r>
            <a:br>
              <a:rPr sz="1400" dirty="0"/>
            </a:br>
            <a:r>
              <a:rPr lang="fr-FR" sz="1400" b="0" dirty="0">
                <a:solidFill>
                  <a:schemeClr val="tx1"/>
                </a:solidFill>
              </a:rPr>
              <a:t>(par exemple, exécuter des rapports, envoyer des e-mails en masse)</a:t>
            </a:r>
            <a:endParaRPr lang="fr-FR" sz="1400" b="0" kern="1200" dirty="0">
              <a:solidFill>
                <a:schemeClr val="tx1"/>
              </a:solidFill>
            </a:endParaRPr>
          </a:p>
        </p:txBody>
      </p:sp>
      <p:sp>
        <p:nvSpPr>
          <p:cNvPr id="23" name="Freeform 22"/>
          <p:cNvSpPr/>
          <p:nvPr/>
        </p:nvSpPr>
        <p:spPr>
          <a:xfrm>
            <a:off x="6165319" y="4153961"/>
            <a:ext cx="4878426"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chemeClr val="tx2">
              <a:lumMod val="40000"/>
              <a:lumOff val="6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400" b="1" dirty="0">
                <a:solidFill>
                  <a:schemeClr val="tx1"/>
                </a:solidFill>
              </a:rPr>
              <a:t>Objet</a:t>
            </a:r>
            <a:r>
              <a:rPr lang="fr-FR" sz="1400"/>
              <a:t> </a:t>
            </a:r>
            <a:r>
              <a:rPr lang="fr-FR" sz="1400" b="1" dirty="0">
                <a:solidFill>
                  <a:schemeClr val="tx1"/>
                </a:solidFill>
              </a:rPr>
              <a:t>standard</a:t>
            </a:r>
            <a:r>
              <a:rPr sz="1400"/>
              <a:t/>
            </a:r>
            <a:br>
              <a:rPr sz="1400"/>
            </a:br>
            <a:r>
              <a:rPr lang="fr-FR" sz="1400" b="0" dirty="0">
                <a:solidFill>
                  <a:schemeClr val="tx1"/>
                </a:solidFill>
              </a:rPr>
              <a:t>(par exemple, créer des pistes)</a:t>
            </a:r>
            <a:endParaRPr lang="fr-FR" sz="1400" b="0" kern="1200" dirty="0">
              <a:solidFill>
                <a:schemeClr val="tx1"/>
              </a:solidFill>
            </a:endParaRPr>
          </a:p>
        </p:txBody>
      </p:sp>
      <p:sp>
        <p:nvSpPr>
          <p:cNvPr id="24" name="Freeform 23"/>
          <p:cNvSpPr/>
          <p:nvPr/>
        </p:nvSpPr>
        <p:spPr>
          <a:xfrm>
            <a:off x="6165319" y="4792740"/>
            <a:ext cx="4878426"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chemeClr val="tx2">
              <a:lumMod val="40000"/>
              <a:lumOff val="6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400" b="1" dirty="0">
                <a:solidFill>
                  <a:schemeClr val="tx1"/>
                </a:solidFill>
              </a:rPr>
              <a:t>Objet personnalisé</a:t>
            </a:r>
            <a:r>
              <a:rPr sz="1400"/>
              <a:t/>
            </a:r>
            <a:br>
              <a:rPr sz="1400"/>
            </a:br>
            <a:r>
              <a:rPr lang="fr-FR" sz="1400" b="0" dirty="0">
                <a:solidFill>
                  <a:schemeClr val="tx1"/>
                </a:solidFill>
              </a:rPr>
              <a:t>(par exemple, modifier des candidatures)</a:t>
            </a:r>
            <a:endParaRPr lang="fr-FR" sz="1400" b="0" kern="1200" dirty="0">
              <a:solidFill>
                <a:schemeClr val="tx1"/>
              </a:solidFill>
            </a:endParaRPr>
          </a:p>
        </p:txBody>
      </p:sp>
      <p:sp>
        <p:nvSpPr>
          <p:cNvPr id="29" name="Rectangle 28"/>
          <p:cNvSpPr/>
          <p:nvPr/>
        </p:nvSpPr>
        <p:spPr bwMode="auto">
          <a:xfrm>
            <a:off x="0" y="761359"/>
            <a:ext cx="12188825"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000" dirty="0">
                <a:solidFill>
                  <a:schemeClr val="bg1"/>
                </a:solidFill>
                <a:latin typeface="Arial" pitchFamily="34" charset="0"/>
              </a:rPr>
              <a:t>Un regroupement de paramètres et d'autorisations qui déterminent les éléments que les utilisateurs peuvent visualiser dans l'interface utilisateur et les actions qu'ils peuvent réaliser. </a:t>
            </a:r>
          </a:p>
        </p:txBody>
      </p:sp>
      <p:sp>
        <p:nvSpPr>
          <p:cNvPr id="32" name="TextBox 31"/>
          <p:cNvSpPr txBox="1"/>
          <p:nvPr/>
        </p:nvSpPr>
        <p:spPr bwMode="white">
          <a:xfrm>
            <a:off x="0" y="818765"/>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Arial" panose="020B0604020202020204" pitchFamily="34" charset="0"/>
              </a:rPr>
              <a:t>DÉFINITION :</a:t>
            </a:r>
          </a:p>
        </p:txBody>
      </p:sp>
      <p:grpSp>
        <p:nvGrpSpPr>
          <p:cNvPr id="33" name="Group 4"/>
          <p:cNvGrpSpPr>
            <a:grpSpLocks noChangeAspect="1"/>
          </p:cNvGrpSpPr>
          <p:nvPr/>
        </p:nvGrpSpPr>
        <p:grpSpPr bwMode="auto">
          <a:xfrm>
            <a:off x="436563" y="1123549"/>
            <a:ext cx="422275" cy="328613"/>
            <a:chOff x="275" y="1308"/>
            <a:chExt cx="266" cy="207"/>
          </a:xfrm>
        </p:grpSpPr>
        <p:sp>
          <p:nvSpPr>
            <p:cNvPr id="34"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 name="Rectangle 95"/>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Rechercher : Autorisations utilisateur</a:t>
            </a:r>
          </a:p>
        </p:txBody>
      </p:sp>
      <p:sp>
        <p:nvSpPr>
          <p:cNvPr id="97" name="TextBox 96"/>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Arial" panose="020B0604020202020204" pitchFamily="34" charset="0"/>
              </a:rPr>
              <a:t>REMARQUE :</a:t>
            </a:r>
          </a:p>
        </p:txBody>
      </p:sp>
      <p:sp>
        <p:nvSpPr>
          <p:cNvPr id="98"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extLst>
      <p:ext uri="{BB962C8B-B14F-4D97-AF65-F5344CB8AC3E}">
        <p14:creationId xmlns:p14="http://schemas.microsoft.com/office/powerpoint/2010/main" val="191537583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a:xfrm>
            <a:off x="128592" y="7"/>
            <a:ext cx="10736637" cy="746975"/>
          </a:xfrm>
        </p:spPr>
        <p:txBody>
          <a:bodyPr/>
          <a:lstStyle/>
          <a:p>
            <a:r>
              <a:rPr lang="fr-FR"/>
              <a:t>En quoi un profil change-t-il l'expérience utilisateur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116</a:t>
            </a:fld>
            <a:endParaRPr lang="fr-FR" dirty="0"/>
          </a:p>
        </p:txBody>
      </p:sp>
      <p:grpSp>
        <p:nvGrpSpPr>
          <p:cNvPr id="11" name="Groupe 1"/>
          <p:cNvGrpSpPr/>
          <p:nvPr/>
        </p:nvGrpSpPr>
        <p:grpSpPr>
          <a:xfrm>
            <a:off x="422587" y="1209293"/>
            <a:ext cx="11346605" cy="5228441"/>
            <a:chOff x="422587" y="1209293"/>
            <a:chExt cx="11346605" cy="5228441"/>
          </a:xfrm>
        </p:grpSpPr>
        <p:pic>
          <p:nvPicPr>
            <p:cNvPr id="12"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87" y="1209293"/>
              <a:ext cx="11346605" cy="4662869"/>
            </a:xfrm>
            <a:prstGeom prst="rect">
              <a:avLst/>
            </a:prstGeom>
            <a:ln>
              <a:solidFill>
                <a:schemeClr val="bg2"/>
              </a:solidFill>
            </a:ln>
            <a:effectLst>
              <a:outerShdw blurRad="50800" dist="38100" dir="2700000" algn="tl" rotWithShape="0">
                <a:prstClr val="black">
                  <a:alpha val="40000"/>
                </a:prstClr>
              </a:outerShdw>
            </a:effectLst>
          </p:spPr>
        </p:pic>
        <p:sp>
          <p:nvSpPr>
            <p:cNvPr id="13" name="Rounded Rectangular Callout 12"/>
            <p:cNvSpPr/>
            <p:nvPr/>
          </p:nvSpPr>
          <p:spPr>
            <a:xfrm>
              <a:off x="8027003" y="2047303"/>
              <a:ext cx="1548975" cy="595908"/>
            </a:xfrm>
            <a:prstGeom prst="wedgeRoundRectCallout">
              <a:avLst>
                <a:gd name="adj1" fmla="val 58403"/>
                <a:gd name="adj2" fmla="val -25048"/>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750" b="1" dirty="0">
                  <a:solidFill>
                    <a:schemeClr val="bg1"/>
                  </a:solidFill>
                </a:rPr>
                <a:t>Onglets visibles</a:t>
              </a:r>
            </a:p>
          </p:txBody>
        </p:sp>
        <p:sp>
          <p:nvSpPr>
            <p:cNvPr id="16" name="Rounded Rectangular Callout 15"/>
            <p:cNvSpPr/>
            <p:nvPr/>
          </p:nvSpPr>
          <p:spPr>
            <a:xfrm>
              <a:off x="5321401" y="1318138"/>
              <a:ext cx="1548975" cy="612934"/>
            </a:xfrm>
            <a:prstGeom prst="wedgeRoundRectCallout">
              <a:avLst>
                <a:gd name="adj1" fmla="val -25502"/>
                <a:gd name="adj2" fmla="val 72559"/>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750" b="1" dirty="0">
                  <a:solidFill>
                    <a:schemeClr val="bg1"/>
                  </a:solidFill>
                </a:rPr>
                <a:t>Onglets visibles</a:t>
              </a:r>
              <a:endParaRPr lang="fr-FR" sz="1750" b="1" dirty="0">
                <a:solidFill>
                  <a:schemeClr val="bg1"/>
                </a:solidFill>
                <a:latin typeface="Times New Roman" pitchFamily="18" charset="0"/>
              </a:endParaRPr>
            </a:p>
          </p:txBody>
        </p:sp>
        <p:sp>
          <p:nvSpPr>
            <p:cNvPr id="17" name="Rounded Rectangular Callout 16"/>
            <p:cNvSpPr/>
            <p:nvPr/>
          </p:nvSpPr>
          <p:spPr>
            <a:xfrm>
              <a:off x="2172738" y="5824800"/>
              <a:ext cx="1647545" cy="612934"/>
            </a:xfrm>
            <a:prstGeom prst="wedgeRoundRectCallout">
              <a:avLst>
                <a:gd name="adj1" fmla="val 21993"/>
                <a:gd name="adj2" fmla="val -66879"/>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750" b="1" dirty="0">
                  <a:solidFill>
                    <a:schemeClr val="bg1"/>
                  </a:solidFill>
                </a:rPr>
                <a:t>Champs visibles</a:t>
              </a:r>
              <a:endParaRPr lang="fr-FR" sz="1750" b="1" dirty="0">
                <a:solidFill>
                  <a:schemeClr val="bg1"/>
                </a:solidFill>
                <a:latin typeface="Times New Roman" pitchFamily="18" charset="0"/>
              </a:endParaRPr>
            </a:p>
          </p:txBody>
        </p:sp>
        <p:sp>
          <p:nvSpPr>
            <p:cNvPr id="18" name="Rounded Rectangular Callout 17"/>
            <p:cNvSpPr/>
            <p:nvPr/>
          </p:nvSpPr>
          <p:spPr>
            <a:xfrm>
              <a:off x="5496910" y="4608195"/>
              <a:ext cx="1659265" cy="612934"/>
            </a:xfrm>
            <a:prstGeom prst="wedgeRoundRectCallout">
              <a:avLst>
                <a:gd name="adj1" fmla="val -28519"/>
                <a:gd name="adj2" fmla="val 64160"/>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750" b="1" dirty="0">
                  <a:solidFill>
                    <a:schemeClr val="bg1"/>
                  </a:solidFill>
                </a:rPr>
                <a:t>Champs modifiables</a:t>
              </a:r>
              <a:endParaRPr lang="fr-FR" sz="1750" b="1" dirty="0">
                <a:solidFill>
                  <a:schemeClr val="bg1"/>
                </a:solidFill>
                <a:latin typeface="Times New Roman" pitchFamily="18" charset="0"/>
              </a:endParaRPr>
            </a:p>
          </p:txBody>
        </p:sp>
        <p:sp>
          <p:nvSpPr>
            <p:cNvPr id="19" name="Rounded Rectangular Callout 18"/>
            <p:cNvSpPr/>
            <p:nvPr/>
          </p:nvSpPr>
          <p:spPr>
            <a:xfrm>
              <a:off x="1510119" y="3464543"/>
              <a:ext cx="4224550" cy="612934"/>
            </a:xfrm>
            <a:prstGeom prst="wedgeRoundRectCallout">
              <a:avLst>
                <a:gd name="adj1" fmla="val 21061"/>
                <a:gd name="adj2" fmla="val 68192"/>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750" b="1" dirty="0">
                  <a:solidFill>
                    <a:schemeClr val="bg1"/>
                  </a:solidFill>
                </a:rPr>
                <a:t>Actions possibles sur les enregistrements d'un objet particulier</a:t>
              </a:r>
              <a:endParaRPr lang="fr-FR" sz="1750" b="1" dirty="0">
                <a:solidFill>
                  <a:schemeClr val="bg1"/>
                </a:solidFill>
                <a:latin typeface="Times New Roman" pitchFamily="18" charset="0"/>
              </a:endParaRPr>
            </a:p>
          </p:txBody>
        </p:sp>
        <p:sp>
          <p:nvSpPr>
            <p:cNvPr id="24" name="Rounded Rectangle 23"/>
            <p:cNvSpPr/>
            <p:nvPr/>
          </p:nvSpPr>
          <p:spPr>
            <a:xfrm>
              <a:off x="8387773" y="5721539"/>
              <a:ext cx="3184867" cy="612934"/>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750" b="1" dirty="0">
                  <a:solidFill>
                    <a:schemeClr val="bg1"/>
                  </a:solidFill>
                </a:rPr>
                <a:t>Type d'enregistrement/</a:t>
              </a:r>
              <a:r>
                <a:rPr sz="1750" dirty="0"/>
                <a:t/>
              </a:r>
              <a:br>
                <a:rPr sz="1750" dirty="0"/>
              </a:br>
              <a:r>
                <a:rPr lang="fr-FR" sz="1750" b="1" dirty="0">
                  <a:solidFill>
                    <a:schemeClr val="bg1"/>
                  </a:solidFill>
                </a:rPr>
                <a:t>Présentation de page</a:t>
              </a:r>
              <a:endParaRPr lang="fr-FR" sz="1750" b="1" dirty="0">
                <a:solidFill>
                  <a:schemeClr val="bg1"/>
                </a:solidFill>
                <a:latin typeface="Times New Roman" pitchFamily="18" charset="0"/>
              </a:endParaRPr>
            </a:p>
          </p:txBody>
        </p:sp>
      </p:grpSp>
    </p:spTree>
    <p:custDataLst>
      <p:tags r:id="rId1"/>
    </p:custData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a:xfrm>
            <a:off x="128592" y="7"/>
            <a:ext cx="10736637" cy="746975"/>
          </a:xfrm>
        </p:spPr>
        <p:txBody>
          <a:bodyPr/>
          <a:lstStyle/>
          <a:p>
            <a:r>
              <a:rPr lang="fr-FR"/>
              <a:t>En quoi un profil change-t-il l'expérience utilisateur ? (suite)</a:t>
            </a:r>
          </a:p>
        </p:txBody>
      </p:sp>
      <p:sp>
        <p:nvSpPr>
          <p:cNvPr id="13" name="Rectangle 12"/>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Les profils déterminent également si un utilisateur voit Salesforce Classic ou Lightning Experience. </a:t>
            </a:r>
            <a:endParaRPr lang="fr-FR" sz="2400" dirty="0">
              <a:solidFill>
                <a:schemeClr val="bg1"/>
              </a:solidFill>
              <a:latin typeface="Courier New" pitchFamily="49" charset="0"/>
              <a:cs typeface="Courier New" pitchFamily="49" charset="0"/>
            </a:endParaRPr>
          </a:p>
        </p:txBody>
      </p:sp>
      <p:sp>
        <p:nvSpPr>
          <p:cNvPr id="17" name="TextBox 16"/>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8"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5" name="Slide Number Placeholder 4"/>
          <p:cNvSpPr>
            <a:spLocks noGrp="1"/>
          </p:cNvSpPr>
          <p:nvPr>
            <p:ph type="sldNum" sz="quarter" idx="10"/>
          </p:nvPr>
        </p:nvSpPr>
        <p:spPr/>
        <p:txBody>
          <a:bodyPr/>
          <a:lstStyle/>
          <a:p>
            <a:fld id="{812A5277-1DB9-460F-9A21-B857ABB32666}" type="slidenum">
              <a:rPr lang="en-US" smtClean="0"/>
              <a:pPr/>
              <a:t>117</a:t>
            </a:fld>
            <a:endParaRPr lang="fr-FR" dirty="0"/>
          </a:p>
        </p:txBody>
      </p:sp>
      <p:pic>
        <p:nvPicPr>
          <p:cNvPr id="9" name="Espace réservé du contenu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61" y="922982"/>
            <a:ext cx="6768995" cy="285678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0" name="Image 10"/>
          <p:cNvPicPr>
            <a:picLocks noChangeAspect="1"/>
          </p:cNvPicPr>
          <p:nvPr/>
        </p:nvPicPr>
        <p:blipFill>
          <a:blip r:embed="rId5"/>
          <a:stretch>
            <a:fillRect/>
          </a:stretch>
        </p:blipFill>
        <p:spPr>
          <a:xfrm>
            <a:off x="3728078" y="2345220"/>
            <a:ext cx="7918656" cy="3434149"/>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88162863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idx="1"/>
          </p:nvPr>
        </p:nvSpPr>
        <p:spPr/>
        <p:txBody>
          <a:bodyPr/>
          <a:lstStyle/>
          <a:p>
            <a:r>
              <a:rPr lang="fr-FR" sz="2000" dirty="0"/>
              <a:t>Les profils standard ne peuvent pas être supprimés et les autorisations ne peuvent pas être modifiées.</a:t>
            </a:r>
          </a:p>
        </p:txBody>
      </p:sp>
      <p:sp>
        <p:nvSpPr>
          <p:cNvPr id="2" name="Title 1"/>
          <p:cNvSpPr>
            <a:spLocks noGrp="1"/>
          </p:cNvSpPr>
          <p:nvPr>
            <p:ph type="title"/>
          </p:nvPr>
        </p:nvSpPr>
        <p:spPr>
          <a:xfrm>
            <a:off x="128589" y="7"/>
            <a:ext cx="10734146" cy="746975"/>
          </a:xfrm>
        </p:spPr>
        <p:txBody>
          <a:bodyPr/>
          <a:lstStyle/>
          <a:p>
            <a:r>
              <a:rPr lang="fr-FR" sz="2500" dirty="0"/>
              <a:t>Utilisation de base avec les profils standard</a:t>
            </a:r>
          </a:p>
        </p:txBody>
      </p:sp>
      <p:grpSp>
        <p:nvGrpSpPr>
          <p:cNvPr id="16" name="Group 22"/>
          <p:cNvGrpSpPr/>
          <p:nvPr/>
        </p:nvGrpSpPr>
        <p:grpSpPr>
          <a:xfrm>
            <a:off x="1706252" y="1435367"/>
            <a:ext cx="8984226" cy="5283067"/>
            <a:chOff x="904032" y="1772207"/>
            <a:chExt cx="7753059" cy="4559093"/>
          </a:xfrm>
        </p:grpSpPr>
        <p:sp>
          <p:nvSpPr>
            <p:cNvPr id="9" name="Rounded Rectangle 8"/>
            <p:cNvSpPr/>
            <p:nvPr/>
          </p:nvSpPr>
          <p:spPr bwMode="auto">
            <a:xfrm>
              <a:off x="1072657" y="3241286"/>
              <a:ext cx="1772528" cy="783709"/>
            </a:xfrm>
            <a:prstGeom prst="roundRect">
              <a:avLst/>
            </a:prstGeom>
            <a:solidFill>
              <a:schemeClr val="tx2">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400" b="1" dirty="0">
                  <a:solidFill>
                    <a:schemeClr val="bg1"/>
                  </a:solidFill>
                  <a:latin typeface="Salesforce Sans" panose="020B0505020202020203" pitchFamily="34" charset="0"/>
                </a:rPr>
                <a:t>Administrateur système</a:t>
              </a:r>
            </a:p>
          </p:txBody>
        </p:sp>
        <p:sp>
          <p:nvSpPr>
            <p:cNvPr id="10" name="Rounded Rectangle 9"/>
            <p:cNvSpPr/>
            <p:nvPr/>
          </p:nvSpPr>
          <p:spPr bwMode="auto">
            <a:xfrm>
              <a:off x="3651740" y="3241286"/>
              <a:ext cx="1772528" cy="783709"/>
            </a:xfrm>
            <a:prstGeom prst="roundRect">
              <a:avLst/>
            </a:prstGeom>
            <a:solidFill>
              <a:schemeClr val="tx2">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400" b="1" dirty="0">
                  <a:solidFill>
                    <a:schemeClr val="bg1"/>
                  </a:solidFill>
                  <a:latin typeface="Salesforce Sans" panose="020B0505020202020203" pitchFamily="34" charset="0"/>
                </a:rPr>
                <a:t>Utilisateur</a:t>
              </a:r>
              <a:r>
                <a:rPr sz="1400"/>
                <a:t/>
              </a:r>
              <a:br>
                <a:rPr sz="1400"/>
              </a:br>
              <a:r>
                <a:rPr lang="fr-FR" sz="1400" b="1" dirty="0">
                  <a:solidFill>
                    <a:schemeClr val="bg1"/>
                  </a:solidFill>
                  <a:latin typeface="Salesforce Sans" panose="020B0505020202020203" pitchFamily="34" charset="0"/>
                </a:rPr>
                <a:t>standard</a:t>
              </a:r>
            </a:p>
          </p:txBody>
        </p:sp>
        <p:sp>
          <p:nvSpPr>
            <p:cNvPr id="11" name="Rounded Rectangle 10"/>
            <p:cNvSpPr/>
            <p:nvPr/>
          </p:nvSpPr>
          <p:spPr bwMode="auto">
            <a:xfrm>
              <a:off x="6230823" y="3241286"/>
              <a:ext cx="1772528" cy="783709"/>
            </a:xfrm>
            <a:prstGeom prst="roundRect">
              <a:avLst/>
            </a:prstGeom>
            <a:solidFill>
              <a:schemeClr val="tx2">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400" b="1" dirty="0">
                  <a:solidFill>
                    <a:schemeClr val="bg1"/>
                  </a:solidFill>
                  <a:latin typeface="Salesforce Sans" panose="020B0505020202020203" pitchFamily="34" charset="0"/>
                </a:rPr>
                <a:t>Responsable solutions</a:t>
              </a:r>
            </a:p>
          </p:txBody>
        </p:sp>
        <p:sp>
          <p:nvSpPr>
            <p:cNvPr id="12" name="Rounded Rectangle 11"/>
            <p:cNvSpPr/>
            <p:nvPr/>
          </p:nvSpPr>
          <p:spPr bwMode="auto">
            <a:xfrm>
              <a:off x="1072657" y="4272917"/>
              <a:ext cx="1772528" cy="783709"/>
            </a:xfrm>
            <a:prstGeom prst="roundRect">
              <a:avLst/>
            </a:prstGeom>
            <a:solidFill>
              <a:schemeClr val="tx2">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400" b="1" dirty="0">
                  <a:solidFill>
                    <a:schemeClr val="bg1"/>
                  </a:solidFill>
                  <a:latin typeface="Salesforce Sans" panose="020B0505020202020203" pitchFamily="34" charset="0"/>
                </a:rPr>
                <a:t>Utilisateur du </a:t>
              </a:r>
            </a:p>
            <a:p>
              <a:pPr>
                <a:lnSpc>
                  <a:spcPct val="110000"/>
                </a:lnSpc>
              </a:pPr>
              <a:r>
                <a:rPr lang="fr-FR" sz="1400" b="1" dirty="0">
                  <a:solidFill>
                    <a:schemeClr val="bg1"/>
                  </a:solidFill>
                  <a:latin typeface="Salesforce Sans" panose="020B0505020202020203" pitchFamily="34" charset="0"/>
                </a:rPr>
                <a:t>Marketing</a:t>
              </a:r>
            </a:p>
          </p:txBody>
        </p:sp>
        <p:sp>
          <p:nvSpPr>
            <p:cNvPr id="13" name="Rounded Rectangle 12"/>
            <p:cNvSpPr/>
            <p:nvPr/>
          </p:nvSpPr>
          <p:spPr bwMode="auto">
            <a:xfrm>
              <a:off x="3651740" y="4272917"/>
              <a:ext cx="1772528" cy="783709"/>
            </a:xfrm>
            <a:prstGeom prst="roundRect">
              <a:avLst/>
            </a:prstGeom>
            <a:solidFill>
              <a:schemeClr val="tx2">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400" b="1" dirty="0">
                  <a:solidFill>
                    <a:schemeClr val="bg1"/>
                  </a:solidFill>
                  <a:latin typeface="Salesforce Sans" panose="020B0505020202020203" pitchFamily="34" charset="0"/>
                </a:rPr>
                <a:t>Responsable contrats</a:t>
              </a:r>
            </a:p>
          </p:txBody>
        </p:sp>
        <p:sp>
          <p:nvSpPr>
            <p:cNvPr id="14" name="Rounded Rectangle 13"/>
            <p:cNvSpPr/>
            <p:nvPr/>
          </p:nvSpPr>
          <p:spPr bwMode="auto">
            <a:xfrm>
              <a:off x="6230823" y="4272917"/>
              <a:ext cx="1772528" cy="783709"/>
            </a:xfrm>
            <a:prstGeom prst="roundRect">
              <a:avLst/>
            </a:prstGeom>
            <a:solidFill>
              <a:schemeClr val="tx2">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400" b="1" dirty="0">
                  <a:solidFill>
                    <a:schemeClr val="bg1"/>
                  </a:solidFill>
                  <a:latin typeface="Salesforce Sans" panose="020B0505020202020203" pitchFamily="34" charset="0"/>
                </a:rPr>
                <a:t>Lecture seule</a:t>
              </a:r>
            </a:p>
          </p:txBody>
        </p:sp>
        <p:sp>
          <p:nvSpPr>
            <p:cNvPr id="15" name="TextBox 14"/>
            <p:cNvSpPr txBox="1"/>
            <p:nvPr/>
          </p:nvSpPr>
          <p:spPr>
            <a:xfrm>
              <a:off x="904032" y="1772207"/>
              <a:ext cx="2088606" cy="846199"/>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r>
                <a:rPr lang="fr-FR" sz="1400" dirty="0">
                  <a:solidFill>
                    <a:srgbClr val="025F98"/>
                  </a:solidFill>
                </a:rPr>
                <a:t>Afficher et modifier toutes les données, </a:t>
              </a:r>
              <a:r>
                <a:rPr lang="fr-FR" sz="1400" dirty="0">
                  <a:solidFill>
                    <a:srgbClr val="025F98"/>
                  </a:solidFill>
                  <a:latin typeface="Salesforce Sans" panose="020B0505020202020203" pitchFamily="34" charset="0"/>
                </a:rPr>
                <a:t>personnaliser des applications</a:t>
              </a:r>
            </a:p>
          </p:txBody>
        </p:sp>
        <p:pic>
          <p:nvPicPr>
            <p:cNvPr id="8" name="Picture 7" descr="Woman 05.png"/>
            <p:cNvPicPr>
              <a:picLocks noChangeAspect="1"/>
            </p:cNvPicPr>
            <p:nvPr/>
          </p:nvPicPr>
          <p:blipFill>
            <a:blip r:embed="rId4" cstate="print"/>
            <a:stretch>
              <a:fillRect/>
            </a:stretch>
          </p:blipFill>
          <p:spPr>
            <a:xfrm>
              <a:off x="2298177" y="2294589"/>
              <a:ext cx="950510" cy="1313245"/>
            </a:xfrm>
            <a:prstGeom prst="rect">
              <a:avLst/>
            </a:prstGeom>
            <a:effectLst>
              <a:outerShdw blurRad="50800" dist="38100" dir="2700000" algn="tl" rotWithShape="0">
                <a:prstClr val="black">
                  <a:alpha val="40000"/>
                </a:prstClr>
              </a:outerShdw>
            </a:effectLst>
          </p:spPr>
        </p:pic>
        <p:sp>
          <p:nvSpPr>
            <p:cNvPr id="17" name="TextBox 16"/>
            <p:cNvSpPr txBox="1"/>
            <p:nvPr/>
          </p:nvSpPr>
          <p:spPr>
            <a:xfrm>
              <a:off x="951345" y="5517287"/>
              <a:ext cx="1967347" cy="814013"/>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chor="b">
              <a:noAutofit/>
            </a:bodyPr>
            <a:lstStyle/>
            <a:p>
              <a:pPr indent="-223838"/>
              <a:r>
                <a:rPr lang="fr-FR" sz="1400" dirty="0">
                  <a:solidFill>
                    <a:srgbClr val="025F98"/>
                  </a:solidFill>
                  <a:latin typeface="Salesforce Sans" panose="020B0505020202020203" pitchFamily="34" charset="0"/>
                </a:rPr>
                <a:t>Utilisateur standard +</a:t>
              </a:r>
              <a:r>
                <a:rPr sz="1400"/>
                <a:t/>
              </a:r>
              <a:br>
                <a:rPr sz="1400"/>
              </a:br>
              <a:r>
                <a:rPr lang="fr-FR" sz="1400" dirty="0">
                  <a:solidFill>
                    <a:srgbClr val="025F98"/>
                  </a:solidFill>
                  <a:latin typeface="Salesforce Sans" panose="020B0505020202020203" pitchFamily="34" charset="0"/>
                </a:rPr>
                <a:t>Importer des pistes</a:t>
              </a:r>
            </a:p>
          </p:txBody>
        </p:sp>
        <p:pic>
          <p:nvPicPr>
            <p:cNvPr id="5" name="Picture 4" descr="Man 04.png"/>
            <p:cNvPicPr>
              <a:picLocks noChangeAspect="1"/>
            </p:cNvPicPr>
            <p:nvPr/>
          </p:nvPicPr>
          <p:blipFill>
            <a:blip r:embed="rId5" cstate="print"/>
            <a:stretch>
              <a:fillRect/>
            </a:stretch>
          </p:blipFill>
          <p:spPr>
            <a:xfrm>
              <a:off x="2213345" y="4417176"/>
              <a:ext cx="953472" cy="1317687"/>
            </a:xfrm>
            <a:prstGeom prst="rect">
              <a:avLst/>
            </a:prstGeom>
            <a:effectLst>
              <a:outerShdw blurRad="50800" dist="38100" dir="2700000" algn="tl" rotWithShape="0">
                <a:prstClr val="black">
                  <a:alpha val="40000"/>
                </a:prstClr>
              </a:outerShdw>
            </a:effectLst>
          </p:spPr>
        </p:pic>
        <p:sp>
          <p:nvSpPr>
            <p:cNvPr id="18" name="TextBox 17"/>
            <p:cNvSpPr txBox="1"/>
            <p:nvPr/>
          </p:nvSpPr>
          <p:spPr>
            <a:xfrm>
              <a:off x="3528794" y="1772207"/>
              <a:ext cx="2175089" cy="846199"/>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r>
                <a:rPr lang="fr-FR" sz="1400" dirty="0">
                  <a:solidFill>
                    <a:srgbClr val="025F98"/>
                  </a:solidFill>
                  <a:latin typeface="Salesforce Sans" panose="020B0505020202020203" pitchFamily="34" charset="0"/>
                </a:rPr>
                <a:t>Afficher, modifier et supprimer les enregistrements auxquels l'utilisateur a accès</a:t>
              </a:r>
              <a:endParaRPr lang="fr-FR" sz="1400" dirty="0">
                <a:solidFill>
                  <a:srgbClr val="025F98"/>
                </a:solidFill>
                <a:latin typeface="Salesforce Sans" panose="020B0505020202020203" pitchFamily="34" charset="0"/>
                <a:cs typeface="Arial" pitchFamily="34" charset="0"/>
              </a:endParaRPr>
            </a:p>
          </p:txBody>
        </p:sp>
        <p:pic>
          <p:nvPicPr>
            <p:cNvPr id="4" name="Picture 3" descr="Man 03.png"/>
            <p:cNvPicPr>
              <a:picLocks noChangeAspect="1"/>
            </p:cNvPicPr>
            <p:nvPr/>
          </p:nvPicPr>
          <p:blipFill>
            <a:blip r:embed="rId6" cstate="print"/>
            <a:stretch>
              <a:fillRect/>
            </a:stretch>
          </p:blipFill>
          <p:spPr>
            <a:xfrm>
              <a:off x="4957882" y="2405794"/>
              <a:ext cx="954952" cy="1317687"/>
            </a:xfrm>
            <a:prstGeom prst="rect">
              <a:avLst/>
            </a:prstGeom>
            <a:effectLst>
              <a:outerShdw blurRad="50800" dist="38100" dir="2700000" algn="tl" rotWithShape="0">
                <a:prstClr val="black">
                  <a:alpha val="40000"/>
                </a:prstClr>
              </a:outerShdw>
            </a:effectLst>
          </p:spPr>
        </p:pic>
        <p:sp>
          <p:nvSpPr>
            <p:cNvPr id="19" name="TextBox 18"/>
            <p:cNvSpPr txBox="1"/>
            <p:nvPr/>
          </p:nvSpPr>
          <p:spPr>
            <a:xfrm>
              <a:off x="6219828" y="1772207"/>
              <a:ext cx="2084016" cy="846199"/>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r>
                <a:rPr lang="fr-FR" sz="1400" dirty="0">
                  <a:solidFill>
                    <a:srgbClr val="025F98"/>
                  </a:solidFill>
                  <a:latin typeface="Salesforce Sans" panose="020B0505020202020203" pitchFamily="34" charset="0"/>
                </a:rPr>
                <a:t>Utilisateur standard + gérer les solutions publiées</a:t>
              </a:r>
            </a:p>
          </p:txBody>
        </p:sp>
        <p:pic>
          <p:nvPicPr>
            <p:cNvPr id="7" name="Picture 6" descr="Woman 04.png"/>
            <p:cNvPicPr>
              <a:picLocks noChangeAspect="1"/>
            </p:cNvPicPr>
            <p:nvPr/>
          </p:nvPicPr>
          <p:blipFill>
            <a:blip r:embed="rId7" cstate="print"/>
            <a:stretch>
              <a:fillRect/>
            </a:stretch>
          </p:blipFill>
          <p:spPr>
            <a:xfrm>
              <a:off x="7341427" y="2351972"/>
              <a:ext cx="947549" cy="1310284"/>
            </a:xfrm>
            <a:prstGeom prst="rect">
              <a:avLst/>
            </a:prstGeom>
            <a:effectLst>
              <a:outerShdw blurRad="50800" dist="38100" dir="2700000" algn="tl" rotWithShape="0">
                <a:prstClr val="black">
                  <a:alpha val="40000"/>
                </a:prstClr>
              </a:outerShdw>
            </a:effectLst>
          </p:spPr>
        </p:pic>
        <p:sp>
          <p:nvSpPr>
            <p:cNvPr id="20" name="TextBox 19"/>
            <p:cNvSpPr txBox="1"/>
            <p:nvPr/>
          </p:nvSpPr>
          <p:spPr>
            <a:xfrm>
              <a:off x="3595631" y="5517287"/>
              <a:ext cx="2043169" cy="814013"/>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chor="b">
              <a:noAutofit/>
            </a:bodyPr>
            <a:lstStyle/>
            <a:p>
              <a:pPr indent="-223838"/>
              <a:r>
                <a:rPr lang="fr-FR" sz="1400" dirty="0">
                  <a:solidFill>
                    <a:srgbClr val="025F98"/>
                  </a:solidFill>
                  <a:latin typeface="Salesforce Sans" panose="020B0505020202020203" pitchFamily="34" charset="0"/>
                </a:rPr>
                <a:t>Utilisateur standard +</a:t>
              </a:r>
              <a:r>
                <a:rPr sz="1400"/>
                <a:t/>
              </a:r>
              <a:br>
                <a:rPr sz="1400"/>
              </a:br>
              <a:r>
                <a:rPr lang="fr-FR" sz="1400" dirty="0">
                  <a:solidFill>
                    <a:srgbClr val="025F98"/>
                  </a:solidFill>
                  <a:latin typeface="Salesforce Sans" panose="020B0505020202020203" pitchFamily="34" charset="0"/>
                </a:rPr>
                <a:t>Gérer des contrats</a:t>
              </a:r>
            </a:p>
          </p:txBody>
        </p:sp>
        <p:pic>
          <p:nvPicPr>
            <p:cNvPr id="6" name="Picture 5" descr="Woman 01.png"/>
            <p:cNvPicPr>
              <a:picLocks noChangeAspect="1"/>
            </p:cNvPicPr>
            <p:nvPr/>
          </p:nvPicPr>
          <p:blipFill>
            <a:blip r:embed="rId8" cstate="print"/>
            <a:stretch>
              <a:fillRect/>
            </a:stretch>
          </p:blipFill>
          <p:spPr>
            <a:xfrm>
              <a:off x="4823307" y="4417917"/>
              <a:ext cx="951990" cy="1316205"/>
            </a:xfrm>
            <a:prstGeom prst="rect">
              <a:avLst/>
            </a:prstGeom>
            <a:effectLst>
              <a:outerShdw blurRad="50800" dist="38100" dir="2700000" algn="tl" rotWithShape="0">
                <a:prstClr val="black">
                  <a:alpha val="40000"/>
                </a:prstClr>
              </a:outerShdw>
            </a:effectLst>
          </p:spPr>
        </p:pic>
        <p:sp>
          <p:nvSpPr>
            <p:cNvPr id="21" name="TextBox 20"/>
            <p:cNvSpPr txBox="1"/>
            <p:nvPr/>
          </p:nvSpPr>
          <p:spPr>
            <a:xfrm>
              <a:off x="6182451" y="5517287"/>
              <a:ext cx="2047149" cy="814013"/>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chor="b">
              <a:noAutofit/>
            </a:bodyPr>
            <a:lstStyle/>
            <a:p>
              <a:pPr indent="-223838"/>
              <a:r>
                <a:rPr lang="fr-FR" sz="1400" dirty="0">
                  <a:solidFill>
                    <a:srgbClr val="025F98"/>
                  </a:solidFill>
                  <a:latin typeface="Salesforce Sans" panose="020B0505020202020203" pitchFamily="34" charset="0"/>
                </a:rPr>
                <a:t>Afficher uniquement </a:t>
              </a:r>
              <a:br>
                <a:rPr lang="fr-FR" sz="1400" dirty="0">
                  <a:solidFill>
                    <a:srgbClr val="025F98"/>
                  </a:solidFill>
                  <a:latin typeface="Salesforce Sans" panose="020B0505020202020203" pitchFamily="34" charset="0"/>
                </a:rPr>
              </a:br>
              <a:r>
                <a:rPr lang="fr-FR" sz="1400" dirty="0">
                  <a:solidFill>
                    <a:srgbClr val="025F98"/>
                  </a:solidFill>
                  <a:latin typeface="Salesforce Sans" panose="020B0505020202020203" pitchFamily="34" charset="0"/>
                </a:rPr>
                <a:t>les enregistrements auxquels l'utilisateur a accès</a:t>
              </a:r>
            </a:p>
          </p:txBody>
        </p:sp>
        <p:pic>
          <p:nvPicPr>
            <p:cNvPr id="3" name="Picture 2" descr="Man 01.png"/>
            <p:cNvPicPr>
              <a:picLocks noChangeAspect="1"/>
            </p:cNvPicPr>
            <p:nvPr/>
          </p:nvPicPr>
          <p:blipFill>
            <a:blip r:embed="rId9" cstate="print"/>
            <a:stretch>
              <a:fillRect/>
            </a:stretch>
          </p:blipFill>
          <p:spPr>
            <a:xfrm>
              <a:off x="7705100" y="4330222"/>
              <a:ext cx="951991" cy="1314726"/>
            </a:xfrm>
            <a:prstGeom prst="rect">
              <a:avLst/>
            </a:prstGeom>
            <a:effectLst>
              <a:outerShdw blurRad="50800" dist="38100" dir="2700000" algn="tl" rotWithShape="0">
                <a:prstClr val="black">
                  <a:alpha val="40000"/>
                </a:prstClr>
              </a:outerShdw>
            </a:effectLst>
          </p:spPr>
        </p:pic>
      </p:grpSp>
      <p:sp>
        <p:nvSpPr>
          <p:cNvPr id="25" name="Slide Number Placeholder 24"/>
          <p:cNvSpPr>
            <a:spLocks noGrp="1"/>
          </p:cNvSpPr>
          <p:nvPr>
            <p:ph type="sldNum" sz="quarter" idx="10"/>
          </p:nvPr>
        </p:nvSpPr>
        <p:spPr/>
        <p:txBody>
          <a:bodyPr/>
          <a:lstStyle/>
          <a:p>
            <a:fld id="{812A5277-1DB9-460F-9A21-B857ABB32666}" type="slidenum">
              <a:rPr lang="en-US" smtClean="0"/>
              <a:pPr/>
              <a:t>118</a:t>
            </a:fld>
            <a:endParaRPr lang="fr-FR" dirty="0"/>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lvl="0"/>
            <a:r>
              <a:rPr lang="fr-FR" dirty="0"/>
              <a:t>Les profils Chatter sont réservés aux utilisateurs disposant de licences Chatter Free ou Chatter </a:t>
            </a:r>
            <a:r>
              <a:rPr lang="fr-FR" dirty="0" err="1"/>
              <a:t>External</a:t>
            </a:r>
            <a:r>
              <a:rPr lang="fr-FR" dirty="0"/>
              <a:t> ; ils leur permettent seulement de se connecter à Chatter.</a:t>
            </a:r>
            <a:endParaRPr lang="fr-FR" kern="1200" dirty="0"/>
          </a:p>
        </p:txBody>
      </p:sp>
      <p:sp>
        <p:nvSpPr>
          <p:cNvPr id="115713" name="Rectangle 2"/>
          <p:cNvSpPr>
            <a:spLocks noGrp="1" noChangeArrowheads="1"/>
          </p:cNvSpPr>
          <p:nvPr>
            <p:ph type="title"/>
          </p:nvPr>
        </p:nvSpPr>
        <p:spPr>
          <a:xfrm>
            <a:off x="128589" y="7"/>
            <a:ext cx="10734146" cy="746975"/>
          </a:xfrm>
        </p:spPr>
        <p:txBody>
          <a:bodyPr/>
          <a:lstStyle/>
          <a:p>
            <a:r>
              <a:rPr lang="fr-FR"/>
              <a:t>Profils Chatter standard</a:t>
            </a:r>
          </a:p>
        </p:txBody>
      </p:sp>
      <p:sp>
        <p:nvSpPr>
          <p:cNvPr id="12" name="Rounded Rectangle 11"/>
          <p:cNvSpPr/>
          <p:nvPr/>
        </p:nvSpPr>
        <p:spPr bwMode="auto">
          <a:xfrm>
            <a:off x="715108" y="2105355"/>
            <a:ext cx="2230030" cy="881788"/>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800" b="1" dirty="0">
                <a:solidFill>
                  <a:schemeClr val="bg1"/>
                </a:solidFill>
                <a:latin typeface="Salesforce Sans" panose="020B0505020202020203" pitchFamily="34" charset="0"/>
              </a:rPr>
              <a:t>Utilisateur </a:t>
            </a:r>
            <a:r>
              <a:t/>
            </a:r>
            <a:br/>
            <a:r>
              <a:rPr lang="fr-FR" sz="1800" b="1" dirty="0">
                <a:solidFill>
                  <a:schemeClr val="bg1"/>
                </a:solidFill>
                <a:latin typeface="Salesforce Sans" panose="020B0505020202020203" pitchFamily="34" charset="0"/>
              </a:rPr>
              <a:t>Chatter Free</a:t>
            </a:r>
          </a:p>
        </p:txBody>
      </p:sp>
      <p:grpSp>
        <p:nvGrpSpPr>
          <p:cNvPr id="2" name="Group 33"/>
          <p:cNvGrpSpPr/>
          <p:nvPr/>
        </p:nvGrpSpPr>
        <p:grpSpPr>
          <a:xfrm>
            <a:off x="2292789" y="1800061"/>
            <a:ext cx="1833368" cy="1318879"/>
            <a:chOff x="2046002" y="902968"/>
            <a:chExt cx="1833368" cy="1318879"/>
          </a:xfrm>
        </p:grpSpPr>
        <p:pic>
          <p:nvPicPr>
            <p:cNvPr id="19" name="Manager" descr="Man 03.png"/>
            <p:cNvPicPr>
              <a:picLocks noChangeAspect="1"/>
            </p:cNvPicPr>
            <p:nvPr/>
          </p:nvPicPr>
          <p:blipFill>
            <a:blip r:embed="rId4" cstate="print"/>
            <a:stretch>
              <a:fillRect/>
            </a:stretch>
          </p:blipFill>
          <p:spPr>
            <a:xfrm>
              <a:off x="2046002" y="902968"/>
              <a:ext cx="955817" cy="1318879"/>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6844" y="1290030"/>
              <a:ext cx="1002526" cy="376620"/>
            </a:xfrm>
            <a:prstGeom prst="rect">
              <a:avLst/>
            </a:prstGeom>
          </p:spPr>
        </p:pic>
      </p:grpSp>
      <p:sp>
        <p:nvSpPr>
          <p:cNvPr id="13" name="Rounded Rectangle 12"/>
          <p:cNvSpPr/>
          <p:nvPr/>
        </p:nvSpPr>
        <p:spPr bwMode="auto">
          <a:xfrm>
            <a:off x="8217878" y="2064943"/>
            <a:ext cx="2180492" cy="92219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800" b="1" dirty="0">
                <a:solidFill>
                  <a:schemeClr val="bg1"/>
                </a:solidFill>
                <a:latin typeface="Salesforce Sans" panose="020B0505020202020203" pitchFamily="34" charset="0"/>
              </a:rPr>
              <a:t>Utilisateur </a:t>
            </a:r>
            <a:r>
              <a:t/>
            </a:r>
            <a:br/>
            <a:r>
              <a:rPr lang="fr-FR" sz="1800" b="1" dirty="0">
                <a:solidFill>
                  <a:schemeClr val="bg1"/>
                </a:solidFill>
                <a:latin typeface="Salesforce Sans" panose="020B0505020202020203" pitchFamily="34" charset="0"/>
              </a:rPr>
              <a:t>Chatter </a:t>
            </a:r>
            <a:r>
              <a:t/>
            </a:r>
            <a:br/>
            <a:r>
              <a:rPr lang="fr-FR" sz="1800" b="1" dirty="0">
                <a:solidFill>
                  <a:schemeClr val="bg1"/>
                </a:solidFill>
                <a:latin typeface="Salesforce Sans" panose="020B0505020202020203" pitchFamily="34" charset="0"/>
              </a:rPr>
              <a:t>modérateur</a:t>
            </a:r>
          </a:p>
        </p:txBody>
      </p:sp>
      <p:grpSp>
        <p:nvGrpSpPr>
          <p:cNvPr id="3" name="Group 14"/>
          <p:cNvGrpSpPr/>
          <p:nvPr/>
        </p:nvGrpSpPr>
        <p:grpSpPr>
          <a:xfrm>
            <a:off x="9783900" y="1816322"/>
            <a:ext cx="1901749" cy="1273134"/>
            <a:chOff x="1362520" y="4168265"/>
            <a:chExt cx="2333894" cy="1597535"/>
          </a:xfrm>
        </p:grpSpPr>
        <p:pic>
          <p:nvPicPr>
            <p:cNvPr id="20" name="Picture 19" descr="\\sfdc\dfs\AM\GS\Training\Education_Content_Development\Templates and Processes and Images\Images\Icon People (Mar '10)\Woman 01.png"/>
            <p:cNvPicPr>
              <a:picLocks noChangeAspect="1" noChangeArrowheads="1"/>
            </p:cNvPicPr>
            <p:nvPr/>
          </p:nvPicPr>
          <p:blipFill>
            <a:blip r:embed="rId6" cstate="print"/>
            <a:srcRect/>
            <a:stretch>
              <a:fillRect/>
            </a:stretch>
          </p:blipFill>
          <p:spPr bwMode="auto">
            <a:xfrm>
              <a:off x="1362520" y="4168265"/>
              <a:ext cx="1155673" cy="1597535"/>
            </a:xfrm>
            <a:prstGeom prst="rect">
              <a:avLst/>
            </a:prstGeom>
            <a:noFill/>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40006" y="4524941"/>
              <a:ext cx="1256408" cy="482599"/>
            </a:xfrm>
            <a:prstGeom prst="rect">
              <a:avLst/>
            </a:prstGeom>
          </p:spPr>
        </p:pic>
      </p:grpSp>
      <p:sp>
        <p:nvSpPr>
          <p:cNvPr id="24" name="Rounded Rectangle 23"/>
          <p:cNvSpPr/>
          <p:nvPr/>
        </p:nvSpPr>
        <p:spPr bwMode="auto">
          <a:xfrm>
            <a:off x="4451963" y="2064943"/>
            <a:ext cx="2180492" cy="92219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110000"/>
              </a:lnSpc>
            </a:pPr>
            <a:r>
              <a:rPr lang="fr-FR" sz="1800" b="1" dirty="0">
                <a:solidFill>
                  <a:schemeClr val="bg1"/>
                </a:solidFill>
                <a:latin typeface="Salesforce Sans" panose="020B0505020202020203" pitchFamily="34" charset="0"/>
              </a:rPr>
              <a:t>Utilisateur </a:t>
            </a:r>
            <a:r>
              <a:t/>
            </a:r>
            <a:br/>
            <a:r>
              <a:rPr lang="fr-FR" sz="1800" b="1" dirty="0">
                <a:solidFill>
                  <a:schemeClr val="bg1"/>
                </a:solidFill>
                <a:latin typeface="Salesforce Sans" panose="020B0505020202020203" pitchFamily="34" charset="0"/>
              </a:rPr>
              <a:t>Chatter </a:t>
            </a:r>
            <a:r>
              <a:t/>
            </a:r>
            <a:br/>
            <a:r>
              <a:rPr lang="fr-FR" sz="1800" b="1" dirty="0">
                <a:solidFill>
                  <a:schemeClr val="bg1"/>
                </a:solidFill>
                <a:latin typeface="Salesforce Sans" panose="020B0505020202020203" pitchFamily="34" charset="0"/>
              </a:rPr>
              <a:t>External</a:t>
            </a:r>
          </a:p>
        </p:txBody>
      </p:sp>
      <p:grpSp>
        <p:nvGrpSpPr>
          <p:cNvPr id="4" name="Group 34"/>
          <p:cNvGrpSpPr/>
          <p:nvPr/>
        </p:nvGrpSpPr>
        <p:grpSpPr>
          <a:xfrm>
            <a:off x="6091974" y="1715475"/>
            <a:ext cx="1765301" cy="1316736"/>
            <a:chOff x="1831249" y="4246849"/>
            <a:chExt cx="1765301" cy="1316736"/>
          </a:xfrm>
        </p:grpSpPr>
        <p:pic>
          <p:nvPicPr>
            <p:cNvPr id="32" name="Picture 31" descr="Man 01.png"/>
            <p:cNvPicPr>
              <a:picLocks noChangeAspect="1"/>
            </p:cNvPicPr>
            <p:nvPr/>
          </p:nvPicPr>
          <p:blipFill>
            <a:blip r:embed="rId8" cstate="print"/>
            <a:stretch>
              <a:fillRect/>
            </a:stretch>
          </p:blipFill>
          <p:spPr>
            <a:xfrm>
              <a:off x="1831249" y="4246849"/>
              <a:ext cx="953447" cy="1316736"/>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4024" y="4644295"/>
              <a:ext cx="1002526" cy="376620"/>
            </a:xfrm>
            <a:prstGeom prst="rect">
              <a:avLst/>
            </a:prstGeom>
          </p:spPr>
        </p:pic>
      </p:grpSp>
      <p:sp>
        <p:nvSpPr>
          <p:cNvPr id="35" name="TextBox 34"/>
          <p:cNvSpPr txBox="1"/>
          <p:nvPr/>
        </p:nvSpPr>
        <p:spPr>
          <a:xfrm>
            <a:off x="708847" y="3662785"/>
            <a:ext cx="3279804" cy="2971587"/>
          </a:xfrm>
          <a:prstGeom prst="roundRect">
            <a:avLst>
              <a:gd name="adj" fmla="val 5499"/>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r>
              <a:rPr lang="fr-FR" sz="1700" dirty="0">
                <a:solidFill>
                  <a:schemeClr val="tx2">
                    <a:lumMod val="75000"/>
                  </a:schemeClr>
                </a:solidFill>
              </a:rPr>
              <a:t>Accès à l'ensemble des personnes, profils, groupes et fichiers Chatter standard. </a:t>
            </a:r>
          </a:p>
        </p:txBody>
      </p:sp>
      <p:sp>
        <p:nvSpPr>
          <p:cNvPr id="36" name="TextBox 35"/>
          <p:cNvSpPr txBox="1"/>
          <p:nvPr/>
        </p:nvSpPr>
        <p:spPr>
          <a:xfrm>
            <a:off x="4447437" y="3662785"/>
            <a:ext cx="3279804" cy="2971587"/>
          </a:xfrm>
          <a:prstGeom prst="roundRect">
            <a:avLst>
              <a:gd name="adj" fmla="val 730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indent="-223838"/>
            <a:r>
              <a:rPr lang="fr-FR" sz="1700" dirty="0">
                <a:solidFill>
                  <a:schemeClr val="tx2">
                    <a:lumMod val="75000"/>
                  </a:schemeClr>
                </a:solidFill>
              </a:rPr>
              <a:t>Accès aux groupes qu'il a été invité à rejoindre et interaction avec les membres de ces groupes</a:t>
            </a:r>
          </a:p>
        </p:txBody>
      </p:sp>
      <p:sp>
        <p:nvSpPr>
          <p:cNvPr id="37" name="TextBox 36"/>
          <p:cNvSpPr txBox="1"/>
          <p:nvPr/>
        </p:nvSpPr>
        <p:spPr>
          <a:xfrm>
            <a:off x="8166521" y="3662787"/>
            <a:ext cx="3519127" cy="2972852"/>
          </a:xfrm>
          <a:prstGeom prst="roundRect">
            <a:avLst>
              <a:gd name="adj" fmla="val 766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marL="223838" indent="-223838">
              <a:buFont typeface="Wingdings" pitchFamily="2" charset="2"/>
              <a:buChar char="§"/>
            </a:pPr>
            <a:r>
              <a:rPr lang="fr-FR" sz="1700" dirty="0">
                <a:solidFill>
                  <a:schemeClr val="tx2">
                    <a:lumMod val="75000"/>
                  </a:schemeClr>
                </a:solidFill>
              </a:rPr>
              <a:t>Accès aux mêmes données que les utilisateurs Chatter Free.</a:t>
            </a:r>
          </a:p>
          <a:p>
            <a:pPr marL="223838" indent="-223838">
              <a:buFont typeface="Wingdings" pitchFamily="2" charset="2"/>
              <a:buChar char="§"/>
            </a:pPr>
            <a:r>
              <a:rPr lang="fr-FR" sz="1700" dirty="0">
                <a:solidFill>
                  <a:schemeClr val="tx2">
                    <a:lumMod val="75000"/>
                  </a:schemeClr>
                </a:solidFill>
              </a:rPr>
              <a:t>Activation/désactivation  </a:t>
            </a:r>
            <a:r>
              <a:rPr sz="1700" dirty="0"/>
              <a:t/>
            </a:r>
            <a:br>
              <a:rPr sz="1700" dirty="0"/>
            </a:br>
            <a:r>
              <a:rPr lang="fr-FR" sz="1700" dirty="0">
                <a:solidFill>
                  <a:schemeClr val="tx2">
                    <a:lumMod val="75000"/>
                  </a:schemeClr>
                </a:solidFill>
              </a:rPr>
              <a:t>des autres utilisateurs </a:t>
            </a:r>
            <a:r>
              <a:rPr sz="1700" dirty="0"/>
              <a:t/>
            </a:r>
            <a:br>
              <a:rPr sz="1700" dirty="0"/>
            </a:br>
            <a:r>
              <a:rPr lang="fr-FR" sz="1700" dirty="0">
                <a:solidFill>
                  <a:schemeClr val="tx2">
                    <a:lumMod val="75000"/>
                  </a:schemeClr>
                </a:solidFill>
              </a:rPr>
              <a:t>Chatter Free et modérateurs</a:t>
            </a:r>
          </a:p>
          <a:p>
            <a:pPr marL="223838" indent="-223838">
              <a:buFont typeface="Wingdings" pitchFamily="2" charset="2"/>
              <a:buChar char="§"/>
            </a:pPr>
            <a:r>
              <a:rPr lang="fr-FR" sz="1700" dirty="0">
                <a:solidFill>
                  <a:schemeClr val="tx2">
                    <a:lumMod val="75000"/>
                  </a:schemeClr>
                </a:solidFill>
              </a:rPr>
              <a:t>Octroi ou révocation  </a:t>
            </a:r>
            <a:r>
              <a:rPr sz="1700" dirty="0"/>
              <a:t/>
            </a:r>
            <a:br>
              <a:rPr sz="1700" dirty="0"/>
            </a:br>
            <a:r>
              <a:rPr lang="fr-FR" sz="1700" dirty="0">
                <a:solidFill>
                  <a:schemeClr val="tx2">
                    <a:lumMod val="75000"/>
                  </a:schemeClr>
                </a:solidFill>
              </a:rPr>
              <a:t>des privilèges de modérateur.</a:t>
            </a:r>
          </a:p>
          <a:p>
            <a:pPr marL="223838" indent="-223838">
              <a:buFont typeface="Wingdings" pitchFamily="2" charset="2"/>
              <a:buChar char="§"/>
            </a:pPr>
            <a:r>
              <a:rPr lang="fr-FR" sz="1700" dirty="0">
                <a:solidFill>
                  <a:schemeClr val="tx2">
                    <a:lumMod val="75000"/>
                  </a:schemeClr>
                </a:solidFill>
              </a:rPr>
              <a:t>Suppression des publications et des commentaires qu'il peut visualiser.</a:t>
            </a:r>
          </a:p>
        </p:txBody>
      </p:sp>
      <p:sp>
        <p:nvSpPr>
          <p:cNvPr id="7" name="Slide Number Placeholder 6"/>
          <p:cNvSpPr>
            <a:spLocks noGrp="1"/>
          </p:cNvSpPr>
          <p:nvPr>
            <p:ph type="sldNum" sz="quarter" idx="10"/>
          </p:nvPr>
        </p:nvSpPr>
        <p:spPr/>
        <p:txBody>
          <a:bodyPr/>
          <a:lstStyle/>
          <a:p>
            <a:fld id="{812A5277-1DB9-460F-9A21-B857ABB32666}" type="slidenum">
              <a:rPr lang="en-US" smtClean="0"/>
              <a:pPr/>
              <a:t>119</a:t>
            </a:fld>
            <a:endParaRPr lang="fr-FR" dirty="0"/>
          </a:p>
        </p:txBody>
      </p:sp>
    </p:spTree>
    <p:custDataLst>
      <p:tags r:id="rId1"/>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128592" y="7"/>
            <a:ext cx="10736637" cy="746975"/>
          </a:xfrm>
        </p:spPr>
        <p:txBody>
          <a:bodyPr/>
          <a:lstStyle/>
          <a:p>
            <a:r>
              <a:rPr lang="fr-FR"/>
              <a:t>Devenir une Société Client</a:t>
            </a:r>
          </a:p>
        </p:txBody>
      </p:sp>
      <p:sp>
        <p:nvSpPr>
          <p:cNvPr id="21" name="Rectangle 20"/>
          <p:cNvSpPr/>
          <p:nvPr/>
        </p:nvSpPr>
        <p:spPr>
          <a:xfrm>
            <a:off x="0" y="5694895"/>
            <a:ext cx="12188825" cy="1176421"/>
          </a:xfrm>
          <a:prstGeom prst="rect">
            <a:avLst/>
          </a:prstGeom>
          <a:solidFill>
            <a:srgbClr val="13275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23" name="Group 22"/>
          <p:cNvGrpSpPr/>
          <p:nvPr/>
        </p:nvGrpSpPr>
        <p:grpSpPr>
          <a:xfrm>
            <a:off x="-3595" y="5908839"/>
            <a:ext cx="12175760" cy="646331"/>
            <a:chOff x="154876" y="5801895"/>
            <a:chExt cx="11404272" cy="646331"/>
          </a:xfrm>
        </p:grpSpPr>
        <p:sp>
          <p:nvSpPr>
            <p:cNvPr id="24" name="TextBox 23"/>
            <p:cNvSpPr txBox="1"/>
            <p:nvPr/>
          </p:nvSpPr>
          <p:spPr>
            <a:xfrm>
              <a:off x="154876" y="5801895"/>
              <a:ext cx="3607251" cy="646331"/>
            </a:xfrm>
            <a:prstGeom prst="rect">
              <a:avLst/>
            </a:prstGeom>
            <a:noFill/>
          </p:spPr>
          <p:txBody>
            <a:bodyPr wrap="square" rtlCol="0">
              <a:spAutoFit/>
            </a:bodyPr>
            <a:lstStyle/>
            <a:p>
              <a:pPr algn="ctr">
                <a:spcBef>
                  <a:spcPts val="300"/>
                </a:spcBef>
                <a:spcAft>
                  <a:spcPts val="600"/>
                </a:spcAft>
              </a:pPr>
              <a:r>
                <a:rPr lang="fr-FR" dirty="0">
                  <a:solidFill>
                    <a:schemeClr val="bg1"/>
                  </a:solidFill>
                </a:rPr>
                <a:t>Communiquez avec vos clients d'une toute nouvelle façon.</a:t>
              </a:r>
            </a:p>
          </p:txBody>
        </p:sp>
        <p:sp>
          <p:nvSpPr>
            <p:cNvPr id="25" name="TextBox 24"/>
            <p:cNvSpPr txBox="1"/>
            <p:nvPr/>
          </p:nvSpPr>
          <p:spPr>
            <a:xfrm>
              <a:off x="3897333" y="5801895"/>
              <a:ext cx="2463801" cy="646331"/>
            </a:xfrm>
            <a:prstGeom prst="rect">
              <a:avLst/>
            </a:prstGeom>
            <a:noFill/>
          </p:spPr>
          <p:txBody>
            <a:bodyPr wrap="square" rtlCol="0">
              <a:spAutoFit/>
            </a:bodyPr>
            <a:lstStyle/>
            <a:p>
              <a:pPr algn="ctr">
                <a:spcBef>
                  <a:spcPts val="300"/>
                </a:spcBef>
                <a:spcAft>
                  <a:spcPts val="600"/>
                </a:spcAft>
              </a:pPr>
              <a:r>
                <a:rPr lang="fr-FR" dirty="0">
                  <a:solidFill>
                    <a:schemeClr val="bg1"/>
                  </a:solidFill>
                </a:rPr>
                <a:t>Gérez vos activités</a:t>
              </a:r>
              <a:r>
                <a:t/>
              </a:r>
              <a:br/>
              <a:r>
                <a:rPr lang="fr-FR" dirty="0">
                  <a:solidFill>
                    <a:schemeClr val="bg1"/>
                  </a:solidFill>
                </a:rPr>
                <a:t>à partir de votre téléphone.</a:t>
              </a:r>
            </a:p>
          </p:txBody>
        </p:sp>
        <p:sp>
          <p:nvSpPr>
            <p:cNvPr id="26" name="TextBox 25"/>
            <p:cNvSpPr txBox="1"/>
            <p:nvPr/>
          </p:nvSpPr>
          <p:spPr>
            <a:xfrm>
              <a:off x="6496340" y="5801895"/>
              <a:ext cx="2463801" cy="646331"/>
            </a:xfrm>
            <a:prstGeom prst="rect">
              <a:avLst/>
            </a:prstGeom>
            <a:noFill/>
          </p:spPr>
          <p:txBody>
            <a:bodyPr wrap="square" rtlCol="0">
              <a:spAutoFit/>
            </a:bodyPr>
            <a:lstStyle/>
            <a:p>
              <a:pPr algn="ctr">
                <a:spcBef>
                  <a:spcPts val="300"/>
                </a:spcBef>
                <a:spcAft>
                  <a:spcPts val="600"/>
                </a:spcAft>
              </a:pPr>
              <a:r>
                <a:rPr lang="fr-FR" dirty="0">
                  <a:solidFill>
                    <a:schemeClr val="bg1"/>
                  </a:solidFill>
                </a:rPr>
                <a:t>Créez des parcours client individuels.</a:t>
              </a:r>
            </a:p>
          </p:txBody>
        </p:sp>
        <p:sp>
          <p:nvSpPr>
            <p:cNvPr id="27" name="TextBox 26"/>
            <p:cNvSpPr txBox="1"/>
            <p:nvPr/>
          </p:nvSpPr>
          <p:spPr>
            <a:xfrm>
              <a:off x="9095347" y="5801895"/>
              <a:ext cx="2463801" cy="646331"/>
            </a:xfrm>
            <a:prstGeom prst="rect">
              <a:avLst/>
            </a:prstGeom>
            <a:noFill/>
          </p:spPr>
          <p:txBody>
            <a:bodyPr wrap="square" rtlCol="0">
              <a:spAutoFit/>
            </a:bodyPr>
            <a:lstStyle/>
            <a:p>
              <a:pPr algn="ctr">
                <a:spcBef>
                  <a:spcPts val="300"/>
                </a:spcBef>
                <a:spcAft>
                  <a:spcPts val="600"/>
                </a:spcAft>
              </a:pPr>
              <a:r>
                <a:rPr lang="fr-FR" dirty="0">
                  <a:solidFill>
                    <a:schemeClr val="bg1"/>
                  </a:solidFill>
                </a:rPr>
                <a:t>Obtenez davantage d'informations</a:t>
              </a:r>
              <a:r>
                <a:t/>
              </a:r>
              <a:br/>
              <a:r>
                <a:rPr lang="fr-FR" dirty="0">
                  <a:solidFill>
                    <a:schemeClr val="bg1"/>
                  </a:solidFill>
                </a:rPr>
                <a:t>sur vos clients.</a:t>
              </a:r>
            </a:p>
          </p:txBody>
        </p:sp>
      </p:grpSp>
      <p:cxnSp>
        <p:nvCxnSpPr>
          <p:cNvPr id="28" name="Straight Connector 27"/>
          <p:cNvCxnSpPr/>
          <p:nvPr/>
        </p:nvCxnSpPr>
        <p:spPr>
          <a:xfrm>
            <a:off x="3930368" y="6029163"/>
            <a:ext cx="0" cy="494632"/>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737775" y="6029163"/>
            <a:ext cx="0" cy="494632"/>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481678" y="6029163"/>
            <a:ext cx="0" cy="494632"/>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0"/>
          </p:nvPr>
        </p:nvSpPr>
        <p:spPr/>
        <p:txBody>
          <a:bodyPr/>
          <a:lstStyle/>
          <a:p>
            <a:fld id="{812A5277-1DB9-460F-9A21-B857ABB32666}" type="slidenum">
              <a:rPr lang="en-US" smtClean="0"/>
              <a:pPr/>
              <a:t>12</a:t>
            </a:fld>
            <a:endParaRPr lang="fr-FR" dirty="0"/>
          </a:p>
        </p:txBody>
      </p:sp>
      <p:grpSp>
        <p:nvGrpSpPr>
          <p:cNvPr id="22" name="Group 21"/>
          <p:cNvGrpSpPr/>
          <p:nvPr/>
        </p:nvGrpSpPr>
        <p:grpSpPr>
          <a:xfrm>
            <a:off x="3992036" y="1635232"/>
            <a:ext cx="4030706" cy="3768523"/>
            <a:chOff x="3992036" y="1635232"/>
            <a:chExt cx="4030706" cy="3768523"/>
          </a:xfrm>
        </p:grpSpPr>
        <p:grpSp>
          <p:nvGrpSpPr>
            <p:cNvPr id="38" name="Group 37"/>
            <p:cNvGrpSpPr/>
            <p:nvPr/>
          </p:nvGrpSpPr>
          <p:grpSpPr>
            <a:xfrm>
              <a:off x="4719394" y="4846539"/>
              <a:ext cx="2957275" cy="557216"/>
              <a:chOff x="4198221" y="4312005"/>
              <a:chExt cx="2957275" cy="557216"/>
            </a:xfrm>
          </p:grpSpPr>
          <p:sp>
            <p:nvSpPr>
              <p:cNvPr id="42" name="TextBox 41"/>
              <p:cNvSpPr txBox="1"/>
              <p:nvPr/>
            </p:nvSpPr>
            <p:spPr>
              <a:xfrm>
                <a:off x="4572714" y="4396510"/>
                <a:ext cx="2582782" cy="338554"/>
              </a:xfrm>
              <a:prstGeom prst="rect">
                <a:avLst/>
              </a:prstGeom>
              <a:noFill/>
            </p:spPr>
            <p:txBody>
              <a:bodyPr wrap="square" rtlCol="0">
                <a:spAutoFit/>
              </a:bodyPr>
              <a:lstStyle/>
              <a:p>
                <a:pPr>
                  <a:spcBef>
                    <a:spcPts val="300"/>
                  </a:spcBef>
                  <a:spcAft>
                    <a:spcPts val="600"/>
                  </a:spcAft>
                </a:pPr>
                <a:r>
                  <a:rPr lang="fr-FR" sz="1600" dirty="0">
                    <a:solidFill>
                      <a:schemeClr val="accent1"/>
                    </a:solidFill>
                  </a:rPr>
                  <a:t>Développé par Lightning</a:t>
                </a:r>
              </a:p>
            </p:txBody>
          </p:sp>
          <p:pic>
            <p:nvPicPr>
              <p:cNvPr id="43" name="Picture 42" descr="Lightning_Icon_cmyk.png"/>
              <p:cNvPicPr>
                <a:picLocks noChangeAspect="1"/>
              </p:cNvPicPr>
              <p:nvPr/>
            </p:nvPicPr>
            <p:blipFill rotWithShape="1">
              <a:blip r:embed="rId4" cstate="print">
                <a:extLst>
                  <a:ext uri="{28A0092B-C50C-407E-A947-70E740481C1C}">
                    <a14:useLocalDpi xmlns:a14="http://schemas.microsoft.com/office/drawing/2010/main" val="0"/>
                  </a:ext>
                </a:extLst>
              </a:blip>
              <a:srcRect l="39302" t="38363" r="38446" b="39357"/>
              <a:stretch/>
            </p:blipFill>
            <p:spPr>
              <a:xfrm>
                <a:off x="4198221" y="4312005"/>
                <a:ext cx="430034" cy="557216"/>
              </a:xfrm>
              <a:prstGeom prst="rect">
                <a:avLst/>
              </a:prstGeom>
            </p:spPr>
          </p:pic>
        </p:grpSp>
        <p:grpSp>
          <p:nvGrpSpPr>
            <p:cNvPr id="39" name="Group 38"/>
            <p:cNvGrpSpPr/>
            <p:nvPr/>
          </p:nvGrpSpPr>
          <p:grpSpPr>
            <a:xfrm>
              <a:off x="3992036" y="1635232"/>
              <a:ext cx="4030706" cy="3107819"/>
              <a:chOff x="3490611" y="1387527"/>
              <a:chExt cx="5295351" cy="4082907"/>
            </a:xfrm>
          </p:grpSpPr>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7816" y="1387527"/>
                <a:ext cx="5230254" cy="3620945"/>
              </a:xfrm>
              <a:prstGeom prst="rect">
                <a:avLst/>
              </a:prstGeom>
            </p:spPr>
          </p:pic>
          <p:pic>
            <p:nvPicPr>
              <p:cNvPr id="41" name="Picture 40" descr="2015sf_Primary_wTag2_logo_RGB_V2.png"/>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490611" y="5147454"/>
                <a:ext cx="5295351" cy="322980"/>
              </a:xfrm>
              <a:prstGeom prst="rect">
                <a:avLst/>
              </a:prstGeom>
            </p:spPr>
          </p:pic>
        </p:grpSp>
      </p:grpSp>
    </p:spTree>
    <p:custDataLst>
      <p:tags r:id="rId1"/>
    </p:custDataLst>
    <p:extLst>
      <p:ext uri="{BB962C8B-B14F-4D97-AF65-F5344CB8AC3E}">
        <p14:creationId xmlns:p14="http://schemas.microsoft.com/office/powerpoint/2010/main" val="2724712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11203928" cy="5950440"/>
          </a:xfrm>
        </p:spPr>
        <p:txBody>
          <a:bodyPr/>
          <a:lstStyle/>
          <a:p>
            <a:r>
              <a:rPr lang="fr-FR" dirty="0"/>
              <a:t>La modification des autorisations sur un profil standard étant impossible, il est recommandé de toujours créer des profils personnalisés pour vos utilisateurs. Pour ce faire, vous pouvez procéder par clonage et modification d'un profil existant.</a:t>
            </a:r>
          </a:p>
        </p:txBody>
      </p:sp>
      <p:sp>
        <p:nvSpPr>
          <p:cNvPr id="2" name="Title 1"/>
          <p:cNvSpPr>
            <a:spLocks noGrp="1"/>
          </p:cNvSpPr>
          <p:nvPr>
            <p:ph type="title"/>
          </p:nvPr>
        </p:nvSpPr>
        <p:spPr>
          <a:xfrm>
            <a:off x="128589" y="7"/>
            <a:ext cx="10734146" cy="746975"/>
          </a:xfrm>
        </p:spPr>
        <p:txBody>
          <a:bodyPr/>
          <a:lstStyle/>
          <a:p>
            <a:r>
              <a:rPr lang="fr-FR"/>
              <a:t>Création de profils personnalisés</a:t>
            </a:r>
            <a:endParaRPr lang="fr-FR" dirty="0"/>
          </a:p>
        </p:txBody>
      </p:sp>
      <p:grpSp>
        <p:nvGrpSpPr>
          <p:cNvPr id="4" name="Group 3"/>
          <p:cNvGrpSpPr/>
          <p:nvPr/>
        </p:nvGrpSpPr>
        <p:grpSpPr>
          <a:xfrm>
            <a:off x="1372318" y="2473693"/>
            <a:ext cx="9325386" cy="3397718"/>
            <a:chOff x="1479307" y="2473693"/>
            <a:chExt cx="8234002" cy="3000071"/>
          </a:xfrm>
        </p:grpSpPr>
        <p:sp>
          <p:nvSpPr>
            <p:cNvPr id="7" name="Sales User Graphic"/>
            <p:cNvSpPr/>
            <p:nvPr/>
          </p:nvSpPr>
          <p:spPr bwMode="auto">
            <a:xfrm>
              <a:off x="1479307" y="4009477"/>
              <a:ext cx="1636800" cy="84126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45720" numCol="1" rtlCol="0" anchor="t" anchorCtr="0" compatLnSpc="1">
              <a:prstTxWarp prst="textNoShape">
                <a:avLst/>
              </a:prstTxWarp>
            </a:bodyPr>
            <a:lstStyle/>
            <a:p>
              <a:pPr>
                <a:lnSpc>
                  <a:spcPct val="90000"/>
                </a:lnSpc>
              </a:pPr>
              <a:r>
                <a:rPr lang="fr-FR" sz="1600" b="1" dirty="0">
                  <a:solidFill>
                    <a:schemeClr val="bg1"/>
                  </a:solidFill>
                  <a:latin typeface="Salesforce Sans" panose="020B0505020202020203" pitchFamily="34" charset="0"/>
                </a:rPr>
                <a:t>Utilisateur</a:t>
              </a:r>
              <a:r>
                <a:rPr sz="1600"/>
                <a:t/>
              </a:r>
              <a:br>
                <a:rPr sz="1600"/>
              </a:br>
              <a:r>
                <a:rPr lang="fr-FR" sz="1600" b="1" dirty="0">
                  <a:solidFill>
                    <a:schemeClr val="bg1"/>
                  </a:solidFill>
                  <a:latin typeface="Salesforce Sans" panose="020B0505020202020203" pitchFamily="34" charset="0"/>
                </a:rPr>
                <a:t>commercial</a:t>
              </a:r>
            </a:p>
          </p:txBody>
        </p:sp>
        <p:pic>
          <p:nvPicPr>
            <p:cNvPr id="16" name="Picture 15" descr="Woman Standing 04.png"/>
            <p:cNvPicPr>
              <a:picLocks noChangeAspect="1"/>
            </p:cNvPicPr>
            <p:nvPr/>
          </p:nvPicPr>
          <p:blipFill>
            <a:blip r:embed="rId4" cstate="print"/>
            <a:stretch>
              <a:fillRect/>
            </a:stretch>
          </p:blipFill>
          <p:spPr>
            <a:xfrm flipH="1">
              <a:off x="2470746" y="4439859"/>
              <a:ext cx="363793" cy="961296"/>
            </a:xfrm>
            <a:prstGeom prst="rect">
              <a:avLst/>
            </a:prstGeom>
            <a:effectLst>
              <a:outerShdw blurRad="50800" dist="38100" dir="2700000" algn="tl" rotWithShape="0">
                <a:prstClr val="black">
                  <a:alpha val="40000"/>
                </a:prstClr>
              </a:outerShdw>
            </a:effectLst>
          </p:spPr>
        </p:pic>
        <p:pic>
          <p:nvPicPr>
            <p:cNvPr id="17" name="Picture 16" descr="Man on Cellphone 02.png"/>
            <p:cNvPicPr>
              <a:picLocks noChangeAspect="1"/>
            </p:cNvPicPr>
            <p:nvPr/>
          </p:nvPicPr>
          <p:blipFill>
            <a:blip r:embed="rId5" cstate="print"/>
            <a:stretch>
              <a:fillRect/>
            </a:stretch>
          </p:blipFill>
          <p:spPr>
            <a:xfrm>
              <a:off x="2774612" y="4517982"/>
              <a:ext cx="396864" cy="955782"/>
            </a:xfrm>
            <a:prstGeom prst="rect">
              <a:avLst/>
            </a:prstGeom>
            <a:effectLst>
              <a:outerShdw blurRad="50800" dist="38100" dir="2700000" algn="tl" rotWithShape="0">
                <a:prstClr val="black">
                  <a:alpha val="40000"/>
                </a:prstClr>
              </a:outerShdw>
            </a:effectLst>
          </p:spPr>
        </p:pic>
        <p:sp>
          <p:nvSpPr>
            <p:cNvPr id="13" name="Rounded Rectangle 12"/>
            <p:cNvSpPr/>
            <p:nvPr/>
          </p:nvSpPr>
          <p:spPr bwMode="auto">
            <a:xfrm>
              <a:off x="3630942" y="2473693"/>
              <a:ext cx="1633815" cy="84126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sz="1600" b="1" dirty="0">
                  <a:solidFill>
                    <a:schemeClr val="bg1"/>
                  </a:solidFill>
                  <a:latin typeface="Salesforce Sans" panose="020B0505020202020203" pitchFamily="34" charset="0"/>
                </a:rPr>
                <a:t>Utilisateur du service marketing général</a:t>
              </a:r>
            </a:p>
          </p:txBody>
        </p:sp>
        <p:pic>
          <p:nvPicPr>
            <p:cNvPr id="19" name="Picture 18" descr="Woman Standing 01.png"/>
            <p:cNvPicPr>
              <a:picLocks noChangeAspect="1"/>
            </p:cNvPicPr>
            <p:nvPr/>
          </p:nvPicPr>
          <p:blipFill>
            <a:blip r:embed="rId6" cstate="print"/>
            <a:stretch>
              <a:fillRect/>
            </a:stretch>
          </p:blipFill>
          <p:spPr>
            <a:xfrm flipH="1">
              <a:off x="5067914" y="2881933"/>
              <a:ext cx="319696" cy="961295"/>
            </a:xfrm>
            <a:prstGeom prst="rect">
              <a:avLst/>
            </a:prstGeom>
            <a:effectLst>
              <a:outerShdw blurRad="50800" dist="38100" dir="2700000" algn="tl" rotWithShape="0">
                <a:prstClr val="black">
                  <a:alpha val="40000"/>
                </a:prstClr>
              </a:outerShdw>
            </a:effectLst>
          </p:spPr>
        </p:pic>
        <p:sp>
          <p:nvSpPr>
            <p:cNvPr id="12" name="Rounded Rectangle 11"/>
            <p:cNvSpPr/>
            <p:nvPr/>
          </p:nvSpPr>
          <p:spPr bwMode="auto">
            <a:xfrm>
              <a:off x="5627591" y="4009477"/>
              <a:ext cx="1818474" cy="84126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sz="1600" b="1" dirty="0">
                  <a:solidFill>
                    <a:schemeClr val="bg1"/>
                  </a:solidFill>
                  <a:latin typeface="Salesforce Sans" panose="020B0505020202020203" pitchFamily="34" charset="0"/>
                </a:rPr>
                <a:t>Utilisateur du service client</a:t>
              </a:r>
            </a:p>
          </p:txBody>
        </p:sp>
        <p:pic>
          <p:nvPicPr>
            <p:cNvPr id="20" name="Picture 19" descr="Woman Standing 02.png"/>
            <p:cNvPicPr>
              <a:picLocks noChangeAspect="1"/>
            </p:cNvPicPr>
            <p:nvPr/>
          </p:nvPicPr>
          <p:blipFill>
            <a:blip r:embed="rId7" cstate="print"/>
            <a:stretch>
              <a:fillRect/>
            </a:stretch>
          </p:blipFill>
          <p:spPr>
            <a:xfrm>
              <a:off x="7096631" y="4504234"/>
              <a:ext cx="370408" cy="961297"/>
            </a:xfrm>
            <a:prstGeom prst="rect">
              <a:avLst/>
            </a:prstGeom>
            <a:effectLst>
              <a:outerShdw blurRad="50800" dist="38100" dir="2700000" algn="tl" rotWithShape="0">
                <a:prstClr val="black">
                  <a:alpha val="40000"/>
                </a:prstClr>
              </a:outerShdw>
            </a:effectLst>
          </p:spPr>
        </p:pic>
        <p:sp>
          <p:nvSpPr>
            <p:cNvPr id="14" name="Rounded Rectangle 13"/>
            <p:cNvSpPr/>
            <p:nvPr/>
          </p:nvSpPr>
          <p:spPr bwMode="auto">
            <a:xfrm>
              <a:off x="7910156" y="4009477"/>
              <a:ext cx="1704929" cy="84126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sz="1600" b="1" dirty="0">
                  <a:solidFill>
                    <a:schemeClr val="bg1"/>
                  </a:solidFill>
                  <a:latin typeface="Salesforce Sans" panose="020B0505020202020203" pitchFamily="34" charset="0"/>
                </a:rPr>
                <a:t>Utilisateur du service de recrutement</a:t>
              </a:r>
            </a:p>
          </p:txBody>
        </p:sp>
        <p:pic>
          <p:nvPicPr>
            <p:cNvPr id="21" name="Picture 20" descr="Woman Standing 05.png"/>
            <p:cNvPicPr>
              <a:picLocks noChangeAspect="1"/>
            </p:cNvPicPr>
            <p:nvPr/>
          </p:nvPicPr>
          <p:blipFill>
            <a:blip r:embed="rId8" cstate="print"/>
            <a:stretch>
              <a:fillRect/>
            </a:stretch>
          </p:blipFill>
          <p:spPr>
            <a:xfrm flipH="1">
              <a:off x="9080664" y="4464980"/>
              <a:ext cx="306468" cy="961296"/>
            </a:xfrm>
            <a:prstGeom prst="rect">
              <a:avLst/>
            </a:prstGeom>
            <a:effectLst>
              <a:outerShdw blurRad="50800" dist="38100" dir="2700000" algn="tl" rotWithShape="0">
                <a:prstClr val="black">
                  <a:alpha val="40000"/>
                </a:prstClr>
              </a:outerShdw>
            </a:effectLst>
          </p:spPr>
        </p:pic>
        <p:pic>
          <p:nvPicPr>
            <p:cNvPr id="22" name="Picture 21" descr="Woman Standing 067.png"/>
            <p:cNvPicPr>
              <a:picLocks noChangeAspect="1"/>
            </p:cNvPicPr>
            <p:nvPr/>
          </p:nvPicPr>
          <p:blipFill>
            <a:blip r:embed="rId9" cstate="print"/>
            <a:stretch>
              <a:fillRect/>
            </a:stretch>
          </p:blipFill>
          <p:spPr>
            <a:xfrm>
              <a:off x="9388100" y="4402634"/>
              <a:ext cx="325209" cy="961296"/>
            </a:xfrm>
            <a:prstGeom prst="rect">
              <a:avLst/>
            </a:prstGeom>
            <a:effectLst>
              <a:outerShdw blurRad="50800" dist="38100" dir="2700000" algn="tl" rotWithShape="0">
                <a:prstClr val="black">
                  <a:alpha val="40000"/>
                </a:prstClr>
              </a:outerShdw>
            </a:effectLst>
          </p:spPr>
        </p:pic>
        <p:sp>
          <p:nvSpPr>
            <p:cNvPr id="10" name="Rounded Rectangle 9"/>
            <p:cNvSpPr/>
            <p:nvPr/>
          </p:nvSpPr>
          <p:spPr bwMode="auto">
            <a:xfrm>
              <a:off x="5779593" y="2473693"/>
              <a:ext cx="1633815" cy="84126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sz="1600" b="1" dirty="0">
                  <a:solidFill>
                    <a:schemeClr val="bg1"/>
                  </a:solidFill>
                  <a:latin typeface="Salesforce Sans" panose="020B0505020202020203" pitchFamily="34" charset="0"/>
                </a:rPr>
                <a:t>Utilisateur VAR</a:t>
              </a:r>
            </a:p>
            <a:p>
              <a:pPr>
                <a:lnSpc>
                  <a:spcPct val="90000"/>
                </a:lnSpc>
              </a:pPr>
              <a:endParaRPr lang="fr-FR" sz="1600" b="1" dirty="0">
                <a:solidFill>
                  <a:schemeClr val="bg1"/>
                </a:solidFill>
                <a:latin typeface="Salesforce Sans" panose="020B0505020202020203" pitchFamily="34" charset="0"/>
                <a:cs typeface="Arial" pitchFamily="34" charset="0"/>
              </a:endParaRPr>
            </a:p>
          </p:txBody>
        </p:sp>
        <p:pic>
          <p:nvPicPr>
            <p:cNvPr id="24" name="Picture 23" descr="Man Standing 01.png"/>
            <p:cNvPicPr>
              <a:picLocks noChangeAspect="1"/>
            </p:cNvPicPr>
            <p:nvPr/>
          </p:nvPicPr>
          <p:blipFill>
            <a:blip r:embed="rId10" cstate="print"/>
            <a:stretch>
              <a:fillRect/>
            </a:stretch>
          </p:blipFill>
          <p:spPr>
            <a:xfrm>
              <a:off x="6950979" y="2872697"/>
              <a:ext cx="388046" cy="955783"/>
            </a:xfrm>
            <a:prstGeom prst="rect">
              <a:avLst/>
            </a:prstGeom>
            <a:effectLst>
              <a:outerShdw blurRad="50800" dist="38100" dir="2700000" algn="tl" rotWithShape="0">
                <a:prstClr val="black">
                  <a:alpha val="40000"/>
                </a:prstClr>
              </a:outerShdw>
            </a:effectLst>
          </p:spPr>
        </p:pic>
        <p:sp>
          <p:nvSpPr>
            <p:cNvPr id="11" name="Rounded Rectangle 10"/>
            <p:cNvSpPr/>
            <p:nvPr/>
          </p:nvSpPr>
          <p:spPr bwMode="auto">
            <a:xfrm>
              <a:off x="7900569" y="2473693"/>
              <a:ext cx="1742623" cy="84126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sz="1600" b="1" dirty="0">
                  <a:solidFill>
                    <a:schemeClr val="bg1"/>
                  </a:solidFill>
                  <a:latin typeface="Salesforce Sans" panose="020B0505020202020203" pitchFamily="34" charset="0"/>
                </a:rPr>
                <a:t>Utilisateur du service de consulting</a:t>
              </a:r>
            </a:p>
          </p:txBody>
        </p:sp>
        <p:pic>
          <p:nvPicPr>
            <p:cNvPr id="23" name="Picture 22" descr="Man on Cellphone 03.png"/>
            <p:cNvPicPr>
              <a:picLocks noChangeAspect="1"/>
            </p:cNvPicPr>
            <p:nvPr/>
          </p:nvPicPr>
          <p:blipFill>
            <a:blip r:embed="rId11" cstate="print"/>
            <a:stretch>
              <a:fillRect/>
            </a:stretch>
          </p:blipFill>
          <p:spPr>
            <a:xfrm>
              <a:off x="9233838" y="2872697"/>
              <a:ext cx="397968" cy="955784"/>
            </a:xfrm>
            <a:prstGeom prst="rect">
              <a:avLst/>
            </a:prstGeom>
            <a:effectLst>
              <a:outerShdw blurRad="50800" dist="38100" dir="2700000" algn="tl" rotWithShape="0">
                <a:prstClr val="black">
                  <a:alpha val="40000"/>
                </a:prstClr>
              </a:outerShdw>
            </a:effectLst>
          </p:spPr>
        </p:pic>
        <p:pic>
          <p:nvPicPr>
            <p:cNvPr id="25" name="Picture 24" descr="Man Standing 02.png"/>
            <p:cNvPicPr>
              <a:picLocks noChangeAspect="1"/>
            </p:cNvPicPr>
            <p:nvPr/>
          </p:nvPicPr>
          <p:blipFill>
            <a:blip r:embed="rId12" cstate="print"/>
            <a:stretch>
              <a:fillRect/>
            </a:stretch>
          </p:blipFill>
          <p:spPr>
            <a:xfrm>
              <a:off x="8949584" y="2955825"/>
              <a:ext cx="352769" cy="955783"/>
            </a:xfrm>
            <a:prstGeom prst="rect">
              <a:avLst/>
            </a:prstGeom>
            <a:effectLst>
              <a:outerShdw blurRad="50800" dist="38100" dir="2700000" algn="tl" rotWithShape="0">
                <a:prstClr val="black">
                  <a:alpha val="40000"/>
                </a:prstClr>
              </a:outerShdw>
            </a:effectLst>
          </p:spPr>
        </p:pic>
        <p:sp>
          <p:nvSpPr>
            <p:cNvPr id="9" name="Rounded Rectangle 8"/>
            <p:cNvSpPr/>
            <p:nvPr/>
          </p:nvSpPr>
          <p:spPr bwMode="auto">
            <a:xfrm>
              <a:off x="1482291" y="2473693"/>
              <a:ext cx="1633815" cy="84126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0" rIns="45720" bIns="45720" numCol="1" rtlCol="0" anchor="t" anchorCtr="0" compatLnSpc="1">
              <a:prstTxWarp prst="textNoShape">
                <a:avLst/>
              </a:prstTxWarp>
            </a:bodyPr>
            <a:lstStyle/>
            <a:p>
              <a:pPr>
                <a:lnSpc>
                  <a:spcPct val="90000"/>
                </a:lnSpc>
              </a:pPr>
              <a:r>
                <a:rPr lang="fr-FR" sz="1600" b="1" dirty="0">
                  <a:solidFill>
                    <a:schemeClr val="bg1"/>
                  </a:solidFill>
                  <a:latin typeface="Salesforce Sans" panose="020B0505020202020203" pitchFamily="34" charset="0"/>
                </a:rPr>
                <a:t>Utilisateur responsable</a:t>
              </a:r>
            </a:p>
          </p:txBody>
        </p:sp>
        <p:pic>
          <p:nvPicPr>
            <p:cNvPr id="26" name="Picture 25" descr="Man Standing 03.png"/>
            <p:cNvPicPr>
              <a:picLocks noChangeAspect="1"/>
            </p:cNvPicPr>
            <p:nvPr/>
          </p:nvPicPr>
          <p:blipFill>
            <a:blip r:embed="rId13" cstate="print"/>
            <a:stretch>
              <a:fillRect/>
            </a:stretch>
          </p:blipFill>
          <p:spPr>
            <a:xfrm>
              <a:off x="2699383" y="2881933"/>
              <a:ext cx="391759" cy="959475"/>
            </a:xfrm>
            <a:prstGeom prst="rect">
              <a:avLst/>
            </a:prstGeom>
            <a:effectLst>
              <a:outerShdw blurRad="50800" dist="38100" dir="2700000" algn="tl" rotWithShape="0">
                <a:prstClr val="black">
                  <a:alpha val="40000"/>
                </a:prstClr>
              </a:outerShdw>
            </a:effectLst>
          </p:spPr>
        </p:pic>
        <p:sp>
          <p:nvSpPr>
            <p:cNvPr id="27" name="Sales User Graphic"/>
            <p:cNvSpPr/>
            <p:nvPr/>
          </p:nvSpPr>
          <p:spPr bwMode="auto">
            <a:xfrm>
              <a:off x="3576553" y="4009477"/>
              <a:ext cx="1636800" cy="841269"/>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45720" numCol="1" rtlCol="0" anchor="t" anchorCtr="0" compatLnSpc="1">
              <a:prstTxWarp prst="textNoShape">
                <a:avLst/>
              </a:prstTxWarp>
            </a:bodyPr>
            <a:lstStyle/>
            <a:p>
              <a:pPr>
                <a:lnSpc>
                  <a:spcPct val="90000"/>
                </a:lnSpc>
              </a:pPr>
              <a:r>
                <a:rPr lang="fr-FR" sz="1600" b="1" dirty="0">
                  <a:solidFill>
                    <a:schemeClr val="bg1"/>
                  </a:solidFill>
                  <a:latin typeface="Salesforce Sans" panose="020B0505020202020203" pitchFamily="34" charset="0"/>
                </a:rPr>
                <a:t>Utilisateur</a:t>
              </a:r>
              <a:r>
                <a:rPr sz="1600"/>
                <a:t/>
              </a:r>
              <a:br>
                <a:rPr sz="1600"/>
              </a:br>
              <a:r>
                <a:rPr lang="fr-FR" sz="1600" b="1" dirty="0">
                  <a:solidFill>
                    <a:schemeClr val="bg1"/>
                  </a:solidFill>
                  <a:latin typeface="Salesforce Sans" panose="020B0505020202020203" pitchFamily="34" charset="0"/>
                </a:rPr>
                <a:t>du support</a:t>
              </a:r>
            </a:p>
          </p:txBody>
        </p:sp>
        <p:pic>
          <p:nvPicPr>
            <p:cNvPr id="28" name="Picture 27" descr="Woman Standing 04.png"/>
            <p:cNvPicPr>
              <a:picLocks noChangeAspect="1"/>
            </p:cNvPicPr>
            <p:nvPr/>
          </p:nvPicPr>
          <p:blipFill>
            <a:blip r:embed="rId4" cstate="print"/>
            <a:stretch>
              <a:fillRect/>
            </a:stretch>
          </p:blipFill>
          <p:spPr>
            <a:xfrm flipH="1">
              <a:off x="4540282" y="4439859"/>
              <a:ext cx="363793" cy="961296"/>
            </a:xfrm>
            <a:prstGeom prst="rect">
              <a:avLst/>
            </a:prstGeom>
            <a:effectLst>
              <a:outerShdw blurRad="50800" dist="38100" dir="2700000" algn="tl" rotWithShape="0">
                <a:prstClr val="black">
                  <a:alpha val="40000"/>
                </a:prstClr>
              </a:outerShdw>
            </a:effectLst>
          </p:spPr>
        </p:pic>
        <p:pic>
          <p:nvPicPr>
            <p:cNvPr id="29" name="Picture 28" descr="Man on Cellphone 02.png"/>
            <p:cNvPicPr>
              <a:picLocks noChangeAspect="1"/>
            </p:cNvPicPr>
            <p:nvPr/>
          </p:nvPicPr>
          <p:blipFill>
            <a:blip r:embed="rId5" cstate="print"/>
            <a:stretch>
              <a:fillRect/>
            </a:stretch>
          </p:blipFill>
          <p:spPr>
            <a:xfrm>
              <a:off x="4844148" y="4517982"/>
              <a:ext cx="396864" cy="955782"/>
            </a:xfrm>
            <a:prstGeom prst="rect">
              <a:avLst/>
            </a:prstGeom>
            <a:effectLst>
              <a:outerShdw blurRad="50800" dist="38100" dir="2700000" algn="tl" rotWithShape="0">
                <a:prstClr val="black">
                  <a:alpha val="40000"/>
                </a:prstClr>
              </a:outerShdw>
            </a:effectLst>
          </p:spPr>
        </p:pic>
      </p:grpSp>
      <p:sp>
        <p:nvSpPr>
          <p:cNvPr id="32" name="Rectangle 31"/>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90000"/>
              </a:lnSpc>
              <a:defRPr/>
            </a:pPr>
            <a:r>
              <a:rPr lang="fr-FR" sz="2400" b="1" dirty="0">
                <a:solidFill>
                  <a:schemeClr val="bg1"/>
                </a:solidFill>
                <a:latin typeface="Salesforce Sans" panose="020B0505020202020203" pitchFamily="34" charset="0"/>
              </a:rPr>
              <a:t>Configuration | Gérer les utilisateurs | Profils | Nouveau</a:t>
            </a:r>
          </a:p>
        </p:txBody>
      </p:sp>
      <p:sp>
        <p:nvSpPr>
          <p:cNvPr id="6" name="Slide Number Placeholder 5"/>
          <p:cNvSpPr>
            <a:spLocks noGrp="1"/>
          </p:cNvSpPr>
          <p:nvPr>
            <p:ph type="sldNum" sz="quarter" idx="10"/>
          </p:nvPr>
        </p:nvSpPr>
        <p:spPr/>
        <p:txBody>
          <a:bodyPr/>
          <a:lstStyle/>
          <a:p>
            <a:fld id="{812A5277-1DB9-460F-9A21-B857ABB32666}" type="slidenum">
              <a:rPr lang="en-US" smtClean="0"/>
              <a:pPr/>
              <a:t>120</a:t>
            </a:fld>
            <a:endParaRPr lang="fr-FR" dirty="0"/>
          </a:p>
        </p:txBody>
      </p:sp>
      <p:grpSp>
        <p:nvGrpSpPr>
          <p:cNvPr id="30" name="Group 29"/>
          <p:cNvGrpSpPr/>
          <p:nvPr/>
        </p:nvGrpSpPr>
        <p:grpSpPr>
          <a:xfrm>
            <a:off x="0" y="6082210"/>
            <a:ext cx="1295063" cy="746147"/>
            <a:chOff x="0" y="6082210"/>
            <a:chExt cx="1295063" cy="746147"/>
          </a:xfrm>
        </p:grpSpPr>
        <p:sp>
          <p:nvSpPr>
            <p:cNvPr id="31" name="TextBox 30"/>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33"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000" b="1" dirty="0">
                <a:solidFill>
                  <a:schemeClr val="bg1"/>
                </a:solidFill>
              </a:rPr>
              <a:t>Configuration | Personnaliser | Interface utilisateur</a:t>
            </a:r>
          </a:p>
        </p:txBody>
      </p:sp>
      <p:sp>
        <p:nvSpPr>
          <p:cNvPr id="8" name="Content Placeholder 7"/>
          <p:cNvSpPr>
            <a:spLocks noGrp="1"/>
          </p:cNvSpPr>
          <p:nvPr>
            <p:ph idx="1"/>
          </p:nvPr>
        </p:nvSpPr>
        <p:spPr>
          <a:xfrm>
            <a:off x="115714" y="843165"/>
            <a:ext cx="4866594" cy="5950440"/>
          </a:xfrm>
        </p:spPr>
        <p:txBody>
          <a:bodyPr/>
          <a:lstStyle/>
          <a:p>
            <a:r>
              <a:rPr lang="fr-FR"/>
              <a:t>L'interface d‘utilisateur avancée vous permet d'effectuer les opérations suivantes :</a:t>
            </a:r>
          </a:p>
          <a:p>
            <a:pPr lvl="1"/>
            <a:r>
              <a:rPr lang="fr-FR"/>
              <a:t>Rechercher des paramètres.</a:t>
            </a:r>
          </a:p>
          <a:p>
            <a:pPr lvl="1"/>
            <a:r>
              <a:rPr lang="fr-FR"/>
              <a:t>Accéder à l'ensemble des paramètres d'un objet en un seul endroit.</a:t>
            </a:r>
          </a:p>
          <a:p>
            <a:pPr lvl="1"/>
            <a:r>
              <a:rPr lang="fr-FR"/>
              <a:t>Accéder à l'ensemble des autorisations associées à une application en un seul endroit.</a:t>
            </a:r>
          </a:p>
          <a:p>
            <a:pPr lvl="1"/>
            <a:r>
              <a:rPr lang="fr-FR"/>
              <a:t>Accéder à l'ensemble des paramètres du système en un endroit.</a:t>
            </a:r>
            <a:endParaRPr lang="fr-FR" dirty="0"/>
          </a:p>
        </p:txBody>
      </p:sp>
      <p:sp>
        <p:nvSpPr>
          <p:cNvPr id="7" name="Title 6"/>
          <p:cNvSpPr>
            <a:spLocks noGrp="1"/>
          </p:cNvSpPr>
          <p:nvPr>
            <p:ph type="title"/>
          </p:nvPr>
        </p:nvSpPr>
        <p:spPr/>
        <p:txBody>
          <a:bodyPr/>
          <a:lstStyle/>
          <a:p>
            <a:r>
              <a:rPr lang="fr-FR"/>
              <a:t>Affichage et modification de profils : Interface utilisateur avancée</a:t>
            </a:r>
            <a:endParaRPr lang="fr-FR"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121</a:t>
            </a:fld>
            <a:endParaRPr lang="fr-FR" dirty="0"/>
          </a:p>
        </p:txBody>
      </p:sp>
      <p:grpSp>
        <p:nvGrpSpPr>
          <p:cNvPr id="13" name="Groupe 2"/>
          <p:cNvGrpSpPr/>
          <p:nvPr/>
        </p:nvGrpSpPr>
        <p:grpSpPr>
          <a:xfrm>
            <a:off x="5324353" y="994755"/>
            <a:ext cx="6515562" cy="4947663"/>
            <a:chOff x="5324353" y="994755"/>
            <a:chExt cx="6515562" cy="4947663"/>
          </a:xfrm>
        </p:grpSpPr>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263" y="994755"/>
              <a:ext cx="6166652" cy="4947663"/>
            </a:xfrm>
            <a:prstGeom prst="rect">
              <a:avLst/>
            </a:prstGeom>
            <a:ln>
              <a:solidFill>
                <a:schemeClr val="bg2"/>
              </a:solidFill>
            </a:ln>
            <a:effectLst>
              <a:outerShdw blurRad="50800" dist="38100" dir="2700000" algn="tl" rotWithShape="0">
                <a:prstClr val="black">
                  <a:alpha val="40000"/>
                </a:prstClr>
              </a:outerShdw>
            </a:effectLst>
          </p:spPr>
        </p:pic>
        <p:sp>
          <p:nvSpPr>
            <p:cNvPr id="15" name="Rounded Rectangular Callout 14"/>
            <p:cNvSpPr/>
            <p:nvPr/>
          </p:nvSpPr>
          <p:spPr>
            <a:xfrm>
              <a:off x="5324353" y="1639371"/>
              <a:ext cx="3576759" cy="632342"/>
            </a:xfrm>
            <a:prstGeom prst="wedgeRoundRectCallout">
              <a:avLst>
                <a:gd name="adj1" fmla="val -20406"/>
                <a:gd name="adj2" fmla="val -68560"/>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lnSpc>
                  <a:spcPct val="90000"/>
                </a:lnSpc>
              </a:pPr>
              <a:r>
                <a:rPr lang="fr-FR" b="1" dirty="0">
                  <a:solidFill>
                    <a:schemeClr val="bg1"/>
                  </a:solidFill>
                </a:rPr>
                <a:t>Rechercher rapidement des paramètres et des autorisations</a:t>
              </a:r>
            </a:p>
          </p:txBody>
        </p:sp>
        <p:sp>
          <p:nvSpPr>
            <p:cNvPr id="19" name="Rounded Rectangle 18"/>
            <p:cNvSpPr/>
            <p:nvPr/>
          </p:nvSpPr>
          <p:spPr>
            <a:xfrm>
              <a:off x="6163623" y="3020908"/>
              <a:ext cx="3106190" cy="827461"/>
            </a:xfrm>
            <a:prstGeom prst="roundRect">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lnSpc>
                  <a:spcPct val="90000"/>
                </a:lnSpc>
              </a:pPr>
              <a:r>
                <a:rPr lang="fr-FR" b="1" dirty="0">
                  <a:solidFill>
                    <a:schemeClr val="bg1"/>
                  </a:solidFill>
                </a:rPr>
                <a:t>Paramètres et </a:t>
              </a:r>
              <a:r>
                <a:rPr dirty="0"/>
                <a:t/>
              </a:r>
              <a:br>
                <a:rPr dirty="0"/>
              </a:br>
              <a:r>
                <a:rPr lang="fr-FR" b="1" dirty="0">
                  <a:solidFill>
                    <a:schemeClr val="bg1"/>
                  </a:solidFill>
                </a:rPr>
                <a:t>autorisations classés </a:t>
              </a:r>
              <a:r>
                <a:rPr dirty="0"/>
                <a:t/>
              </a:r>
              <a:br>
                <a:rPr dirty="0"/>
              </a:br>
              <a:r>
                <a:rPr lang="fr-FR" b="1" dirty="0">
                  <a:solidFill>
                    <a:schemeClr val="bg1"/>
                  </a:solidFill>
                </a:rPr>
                <a:t>par application et objet</a:t>
              </a:r>
              <a:endParaRPr lang="fr-FR" b="1" dirty="0">
                <a:solidFill>
                  <a:schemeClr val="bg1"/>
                </a:solidFill>
                <a:latin typeface="Times New Roman" pitchFamily="18" charset="0"/>
              </a:endParaRPr>
            </a:p>
          </p:txBody>
        </p:sp>
        <p:sp>
          <p:nvSpPr>
            <p:cNvPr id="20" name="Rounded Rectangle 19"/>
            <p:cNvSpPr/>
            <p:nvPr/>
          </p:nvSpPr>
          <p:spPr>
            <a:xfrm>
              <a:off x="6236730" y="5039372"/>
              <a:ext cx="5039718" cy="551640"/>
            </a:xfrm>
            <a:prstGeom prst="roundRect">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lnSpc>
                  <a:spcPct val="90000"/>
                </a:lnSpc>
              </a:pPr>
              <a:r>
                <a:rPr lang="fr-FR" b="1" dirty="0">
                  <a:solidFill>
                    <a:schemeClr val="bg1"/>
                  </a:solidFill>
                </a:rPr>
                <a:t>Paramètres et autorisations qui ne sont propres ni à une application, ni à un objet</a:t>
              </a:r>
              <a:endParaRPr lang="fr-FR" b="1" dirty="0">
                <a:solidFill>
                  <a:schemeClr val="bg1"/>
                </a:solidFill>
                <a:latin typeface="Times New Roman" pitchFamily="18" charset="0"/>
              </a:endParaRPr>
            </a:p>
          </p:txBody>
        </p:sp>
      </p:grpSp>
      <p:grpSp>
        <p:nvGrpSpPr>
          <p:cNvPr id="21" name="Group 20"/>
          <p:cNvGrpSpPr/>
          <p:nvPr/>
        </p:nvGrpSpPr>
        <p:grpSpPr>
          <a:xfrm>
            <a:off x="0" y="6082210"/>
            <a:ext cx="1295063" cy="746147"/>
            <a:chOff x="0" y="6082210"/>
            <a:chExt cx="1295063" cy="746147"/>
          </a:xfrm>
        </p:grpSpPr>
        <p:sp>
          <p:nvSpPr>
            <p:cNvPr id="22" name="TextBox 21"/>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3"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9619929" cy="5950440"/>
          </a:xfrm>
        </p:spPr>
        <p:txBody>
          <a:bodyPr>
            <a:normAutofit/>
          </a:bodyPr>
          <a:lstStyle/>
          <a:p>
            <a:pPr marL="0" indent="0">
              <a:buNone/>
              <a:tabLst>
                <a:tab pos="7083425" algn="l"/>
              </a:tabLst>
            </a:pPr>
            <a:r>
              <a:rPr lang="fr-FR" dirty="0"/>
              <a:t>Les autorisations d'objet déterminent le </a:t>
            </a:r>
            <a:r>
              <a:rPr lang="fr-FR" i="1" dirty="0"/>
              <a:t>type</a:t>
            </a:r>
            <a:r>
              <a:rPr lang="fr-FR" dirty="0"/>
              <a:t> d'enregistrement (objet) que les utilisateurs peuvent afficher, créer, modifier ou supprimer, mais pas les enregistrements eux-mêmes. Comparez ces autorisations aux autorisations concernant le type de véhicule sur un permis de conduire :</a:t>
            </a:r>
          </a:p>
        </p:txBody>
      </p:sp>
      <p:sp>
        <p:nvSpPr>
          <p:cNvPr id="2" name="Title 1"/>
          <p:cNvSpPr>
            <a:spLocks noGrp="1"/>
          </p:cNvSpPr>
          <p:nvPr>
            <p:ph type="title"/>
          </p:nvPr>
        </p:nvSpPr>
        <p:spPr>
          <a:xfrm>
            <a:off x="128589" y="7"/>
            <a:ext cx="10734146" cy="746975"/>
          </a:xfrm>
        </p:spPr>
        <p:txBody>
          <a:bodyPr/>
          <a:lstStyle/>
          <a:p>
            <a:r>
              <a:rPr lang="fr-FR"/>
              <a:t>Que sont les autorisations d'objet ?</a:t>
            </a:r>
            <a:endParaRPr lang="fr-FR" dirty="0"/>
          </a:p>
        </p:txBody>
      </p:sp>
      <p:grpSp>
        <p:nvGrpSpPr>
          <p:cNvPr id="5" name="Group 4"/>
          <p:cNvGrpSpPr/>
          <p:nvPr/>
        </p:nvGrpSpPr>
        <p:grpSpPr>
          <a:xfrm>
            <a:off x="6816724" y="3555126"/>
            <a:ext cx="4798283" cy="2104412"/>
            <a:chOff x="7066981" y="3959504"/>
            <a:chExt cx="4107320" cy="1801372"/>
          </a:xfrm>
        </p:grpSpPr>
        <p:pic>
          <p:nvPicPr>
            <p:cNvPr id="1026" name="Picture 2"/>
            <p:cNvPicPr>
              <a:picLocks noChangeAspect="1" noChangeArrowheads="1"/>
            </p:cNvPicPr>
            <p:nvPr/>
          </p:nvPicPr>
          <p:blipFill>
            <a:blip r:embed="rId4" cstate="print"/>
            <a:srcRect l="1855" t="2551" r="1549" b="2661"/>
            <a:stretch>
              <a:fillRect/>
            </a:stretch>
          </p:blipFill>
          <p:spPr bwMode="auto">
            <a:xfrm>
              <a:off x="7066981" y="4022478"/>
              <a:ext cx="2558412" cy="1606178"/>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9598061" y="4542178"/>
              <a:ext cx="1003736" cy="64615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9670204" y="5146087"/>
              <a:ext cx="859449" cy="61478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7" cstate="print">
              <a:clrChange>
                <a:clrFrom>
                  <a:srgbClr val="FFFFFF"/>
                </a:clrFrom>
                <a:clrTo>
                  <a:srgbClr val="FFFFFF">
                    <a:alpha val="0"/>
                  </a:srgbClr>
                </a:clrTo>
              </a:clrChange>
              <a:grayscl/>
            </a:blip>
            <a:srcRect/>
            <a:stretch>
              <a:fillRect/>
            </a:stretch>
          </p:blipFill>
          <p:spPr bwMode="auto">
            <a:xfrm>
              <a:off x="9748620" y="4061770"/>
              <a:ext cx="702616" cy="53323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3959504"/>
              <a:ext cx="540014" cy="528879"/>
            </a:xfrm>
            <a:prstGeom prst="rect">
              <a:avLst/>
            </a:prstGeom>
            <a:noFill/>
            <a:ln w="9525">
              <a:noFill/>
              <a:miter lim="800000"/>
              <a:headEnd/>
              <a:tailEnd/>
            </a:ln>
          </p:spPr>
        </p:pic>
        <p:pic>
          <p:nvPicPr>
            <p:cNvPr id="14"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4501894"/>
              <a:ext cx="540014" cy="528879"/>
            </a:xfrm>
            <a:prstGeom prst="rect">
              <a:avLst/>
            </a:prstGeom>
            <a:noFill/>
            <a:ln w="9525">
              <a:noFill/>
              <a:miter lim="800000"/>
              <a:headEnd/>
              <a:tailEnd/>
            </a:ln>
          </p:spPr>
        </p:pic>
        <p:pic>
          <p:nvPicPr>
            <p:cNvPr id="15"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5077440"/>
              <a:ext cx="540014" cy="528879"/>
            </a:xfrm>
            <a:prstGeom prst="rect">
              <a:avLst/>
            </a:prstGeom>
            <a:noFill/>
            <a:ln w="9525">
              <a:noFill/>
              <a:miter lim="800000"/>
              <a:headEnd/>
              <a:tailEnd/>
            </a:ln>
          </p:spPr>
        </p:pic>
      </p:grpSp>
      <p:sp>
        <p:nvSpPr>
          <p:cNvPr id="20" name="TextBox 19"/>
          <p:cNvSpPr txBox="1"/>
          <p:nvPr/>
        </p:nvSpPr>
        <p:spPr>
          <a:xfrm>
            <a:off x="1184465" y="2959834"/>
            <a:ext cx="9402080" cy="400110"/>
          </a:xfrm>
          <a:prstGeom prst="rect">
            <a:avLst/>
          </a:prstGeom>
          <a:noFill/>
        </p:spPr>
        <p:txBody>
          <a:bodyPr wrap="square" rtlCol="0">
            <a:spAutoFit/>
          </a:bodyPr>
          <a:lstStyle/>
          <a:p>
            <a:pPr algn="ctr"/>
            <a:r>
              <a:rPr lang="fr-FR" sz="2000" b="1" dirty="0">
                <a:solidFill>
                  <a:schemeClr val="tx2">
                    <a:lumMod val="75000"/>
                  </a:schemeClr>
                </a:solidFill>
              </a:rPr>
              <a:t>Les autorisations déterminent les </a:t>
            </a:r>
            <a:r>
              <a:rPr lang="fr-FR" sz="2000" b="1" i="1" dirty="0">
                <a:solidFill>
                  <a:schemeClr val="tx2">
                    <a:lumMod val="75000"/>
                  </a:schemeClr>
                </a:solidFill>
              </a:rPr>
              <a:t>types</a:t>
            </a:r>
            <a:r>
              <a:rPr lang="fr-FR" sz="2000" b="1" dirty="0">
                <a:solidFill>
                  <a:schemeClr val="tx2">
                    <a:lumMod val="75000"/>
                  </a:schemeClr>
                </a:solidFill>
              </a:rPr>
              <a:t> d'enregistrement ou de véhicule.</a:t>
            </a:r>
          </a:p>
        </p:txBody>
      </p:sp>
      <p:sp>
        <p:nvSpPr>
          <p:cNvPr id="6" name="Slide Number Placeholder 5"/>
          <p:cNvSpPr>
            <a:spLocks noGrp="1"/>
          </p:cNvSpPr>
          <p:nvPr>
            <p:ph type="sldNum" sz="quarter" idx="10"/>
          </p:nvPr>
        </p:nvSpPr>
        <p:spPr/>
        <p:txBody>
          <a:bodyPr/>
          <a:lstStyle/>
          <a:p>
            <a:fld id="{812A5277-1DB9-460F-9A21-B857ABB32666}" type="slidenum">
              <a:rPr lang="en-US" smtClean="0"/>
              <a:pPr/>
              <a:t>122</a:t>
            </a:fld>
            <a:endParaRPr lang="fr-FR" dirty="0"/>
          </a:p>
        </p:txBody>
      </p:sp>
      <p:pic>
        <p:nvPicPr>
          <p:cNvPr id="16" name="Espace réservé du contenu 3" descr="Capture d’écran"/>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auto">
          <a:xfrm>
            <a:off x="1136182" y="3555126"/>
            <a:ext cx="5042159" cy="269888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5024179" cy="4891968"/>
          </a:xfrm>
        </p:spPr>
        <p:txBody>
          <a:bodyPr>
            <a:normAutofit/>
          </a:bodyPr>
          <a:lstStyle/>
          <a:p>
            <a:pPr marL="0" indent="0">
              <a:buNone/>
            </a:pPr>
            <a:r>
              <a:rPr lang="fr-FR"/>
              <a:t>Les paramètres d'onglet vous permettent de définir la visibilité de base des onglets pour les utilisateurs associés à un profil. </a:t>
            </a:r>
            <a:endParaRPr lang="fr-FR" dirty="0"/>
          </a:p>
        </p:txBody>
      </p:sp>
      <p:sp>
        <p:nvSpPr>
          <p:cNvPr id="2" name="Title 1"/>
          <p:cNvSpPr>
            <a:spLocks noGrp="1"/>
          </p:cNvSpPr>
          <p:nvPr>
            <p:ph type="title"/>
          </p:nvPr>
        </p:nvSpPr>
        <p:spPr>
          <a:xfrm>
            <a:off x="128589" y="7"/>
            <a:ext cx="10734146" cy="746975"/>
          </a:xfrm>
        </p:spPr>
        <p:txBody>
          <a:bodyPr/>
          <a:lstStyle/>
          <a:p>
            <a:r>
              <a:rPr lang="fr-FR" sz="2600" dirty="0"/>
              <a:t>Comment fonctionnent les paramètres d'onglet ?</a:t>
            </a:r>
          </a:p>
        </p:txBody>
      </p:sp>
      <p:graphicFrame>
        <p:nvGraphicFramePr>
          <p:cNvPr id="33" name="Table 32"/>
          <p:cNvGraphicFramePr>
            <a:graphicFrameLocks noGrp="1"/>
          </p:cNvGraphicFramePr>
          <p:nvPr>
            <p:extLst>
              <p:ext uri="{D42A27DB-BD31-4B8C-83A1-F6EECF244321}">
                <p14:modId xmlns:p14="http://schemas.microsoft.com/office/powerpoint/2010/main" val="691251353"/>
              </p:ext>
            </p:extLst>
          </p:nvPr>
        </p:nvGraphicFramePr>
        <p:xfrm>
          <a:off x="53368" y="2709877"/>
          <a:ext cx="5086523" cy="2871116"/>
        </p:xfrm>
        <a:graphic>
          <a:graphicData uri="http://schemas.openxmlformats.org/drawingml/2006/table">
            <a:tbl>
              <a:tblPr firstRow="1" bandRow="1">
                <a:tableStyleId>{2D5ABB26-0587-4C30-8999-92F81FD0307C}</a:tableStyleId>
              </a:tblPr>
              <a:tblGrid>
                <a:gridCol w="2565025">
                  <a:extLst>
                    <a:ext uri="{9D8B030D-6E8A-4147-A177-3AD203B41FA5}">
                      <a16:colId xmlns:a16="http://schemas.microsoft.com/office/drawing/2014/main" xmlns="" val="20000"/>
                    </a:ext>
                  </a:extLst>
                </a:gridCol>
                <a:gridCol w="2521498">
                  <a:extLst>
                    <a:ext uri="{9D8B030D-6E8A-4147-A177-3AD203B41FA5}">
                      <a16:colId xmlns:a16="http://schemas.microsoft.com/office/drawing/2014/main" xmlns="" val="20001"/>
                    </a:ext>
                  </a:extLst>
                </a:gridCol>
              </a:tblGrid>
              <a:tr h="870965">
                <a:tc>
                  <a:txBody>
                    <a:bodyPr/>
                    <a:lstStyle/>
                    <a:p>
                      <a:endParaRPr lang="en-US" sz="1800" dirty="0">
                        <a:latin typeface="Salesforce Sans" panose="020B0505020202020203" pitchFamily="34" charset="0"/>
                      </a:endParaRPr>
                    </a:p>
                  </a:txBody>
                  <a:tcPr/>
                </a:tc>
                <a:tc>
                  <a:txBody>
                    <a:bodyPr/>
                    <a:lstStyle/>
                    <a:p>
                      <a:r>
                        <a:rPr lang="fr-FR" sz="1800" dirty="0">
                          <a:latin typeface="Salesforce Sans" panose="020B0505020202020203" pitchFamily="34" charset="0"/>
                        </a:rPr>
                        <a:t>Visible en haut de la page.</a:t>
                      </a:r>
                    </a:p>
                  </a:txBody>
                  <a:tcPr/>
                </a:tc>
                <a:extLst>
                  <a:ext uri="{0D108BD9-81ED-4DB2-BD59-A6C34878D82A}">
                    <a16:rowId xmlns:a16="http://schemas.microsoft.com/office/drawing/2014/main" xmlns="" val="10000"/>
                  </a:ext>
                </a:extLst>
              </a:tr>
              <a:tr h="1085751">
                <a:tc>
                  <a:txBody>
                    <a:bodyPr/>
                    <a:lstStyle/>
                    <a:p>
                      <a:endParaRPr lang="en-US" sz="1800" dirty="0">
                        <a:latin typeface="Salesforce Sans" panose="020B0505020202020203" pitchFamily="34" charset="0"/>
                      </a:endParaRPr>
                    </a:p>
                  </a:txBody>
                  <a:tcPr/>
                </a:tc>
                <a:tc>
                  <a:txBody>
                    <a:bodyPr/>
                    <a:lstStyle/>
                    <a:p>
                      <a:r>
                        <a:rPr lang="fr-FR" sz="1800" baseline="0" dirty="0">
                          <a:latin typeface="Salesforce Sans" panose="020B0505020202020203" pitchFamily="34" charset="0"/>
                        </a:rPr>
                        <a:t>Disponible dans l'onglet Tous les onglets (signe +).</a:t>
                      </a:r>
                      <a:endParaRPr lang="fr-FR" sz="1800" dirty="0">
                        <a:latin typeface="Salesforce Sans" panose="020B0505020202020203" pitchFamily="34" charset="0"/>
                      </a:endParaRPr>
                    </a:p>
                  </a:txBody>
                  <a:tcPr/>
                </a:tc>
                <a:extLst>
                  <a:ext uri="{0D108BD9-81ED-4DB2-BD59-A6C34878D82A}">
                    <a16:rowId xmlns:a16="http://schemas.microsoft.com/office/drawing/2014/main" xmlns="" val="10001"/>
                  </a:ext>
                </a:extLst>
              </a:tr>
              <a:tr h="870965">
                <a:tc>
                  <a:txBody>
                    <a:bodyPr/>
                    <a:lstStyle/>
                    <a:p>
                      <a:endParaRPr lang="en-US" sz="1800" dirty="0">
                        <a:latin typeface="Salesforce Sans" panose="020B0505020202020203" pitchFamily="34" charset="0"/>
                      </a:endParaRPr>
                    </a:p>
                  </a:txBody>
                  <a:tcPr/>
                </a:tc>
                <a:tc>
                  <a:txBody>
                    <a:bodyPr/>
                    <a:lstStyle/>
                    <a:p>
                      <a:r>
                        <a:rPr lang="fr-FR" sz="1800" dirty="0">
                          <a:latin typeface="Salesforce Sans" panose="020B0505020202020203" pitchFamily="34" charset="0"/>
                        </a:rPr>
                        <a:t>Masqué : l'utilisateur ne peut pas accéder </a:t>
                      </a:r>
                      <a:br>
                        <a:rPr lang="fr-FR" sz="1800" dirty="0">
                          <a:latin typeface="Salesforce Sans" panose="020B0505020202020203" pitchFamily="34" charset="0"/>
                        </a:rPr>
                      </a:br>
                      <a:r>
                        <a:rPr lang="fr-FR" sz="1800" dirty="0">
                          <a:latin typeface="Salesforce Sans" panose="020B0505020202020203" pitchFamily="34" charset="0"/>
                        </a:rPr>
                        <a:t>à l'onglet.</a:t>
                      </a:r>
                    </a:p>
                  </a:txBody>
                  <a:tcPr/>
                </a:tc>
                <a:extLst>
                  <a:ext uri="{0D108BD9-81ED-4DB2-BD59-A6C34878D82A}">
                    <a16:rowId xmlns:a16="http://schemas.microsoft.com/office/drawing/2014/main" xmlns="" val="10002"/>
                  </a:ext>
                </a:extLst>
              </a:tr>
            </a:tbl>
          </a:graphicData>
        </a:graphic>
      </p:graphicFrame>
      <p:sp>
        <p:nvSpPr>
          <p:cNvPr id="16" name="Content Placeholder 2"/>
          <p:cNvSpPr txBox="1">
            <a:spLocks/>
          </p:cNvSpPr>
          <p:nvPr/>
        </p:nvSpPr>
        <p:spPr bwMode="auto">
          <a:xfrm>
            <a:off x="5380522" y="843165"/>
            <a:ext cx="6678329" cy="1885750"/>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rmAutofit lnSpcReduction="10000"/>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0" fontAlgn="auto">
              <a:spcBef>
                <a:spcPts val="900"/>
              </a:spcBef>
              <a:spcAft>
                <a:spcPts val="0"/>
              </a:spcAft>
              <a:defRPr/>
            </a:pPr>
            <a:r>
              <a:rPr lang="fr-FR" sz="2400" dirty="0">
                <a:latin typeface="Salesforce Sans" panose="020B0505020202020203" pitchFamily="34" charset="0"/>
              </a:rPr>
              <a:t>Les utilisateurs peuvent remplacer les paramètres </a:t>
            </a:r>
            <a:r>
              <a:rPr lang="fr-FR" sz="2400" dirty="0">
                <a:latin typeface="Courier New" pitchFamily="49" charset="0"/>
              </a:rPr>
              <a:t>Valeur par défaut activée </a:t>
            </a:r>
            <a:r>
              <a:rPr dirty="0"/>
              <a:t/>
            </a:r>
            <a:br>
              <a:rPr dirty="0"/>
            </a:br>
            <a:r>
              <a:rPr lang="fr-FR" sz="2400" dirty="0">
                <a:latin typeface="Salesforce Sans" panose="020B0505020202020203" pitchFamily="34" charset="0"/>
              </a:rPr>
              <a:t>et </a:t>
            </a:r>
            <a:r>
              <a:rPr lang="fr-FR" sz="2400" dirty="0">
                <a:latin typeface="Courier New" pitchFamily="49" charset="0"/>
              </a:rPr>
              <a:t>Valeur par défaut</a:t>
            </a:r>
            <a:r>
              <a:rPr lang="fr-FR" dirty="0"/>
              <a:t> </a:t>
            </a:r>
            <a:r>
              <a:rPr lang="fr-FR" sz="2400" dirty="0">
                <a:latin typeface="Courier New" pitchFamily="49" charset="0"/>
              </a:rPr>
              <a:t>désactivée</a:t>
            </a:r>
            <a:r>
              <a:rPr lang="fr-FR" sz="2400" dirty="0">
                <a:latin typeface="Salesforce Sans" panose="020B0505020202020203" pitchFamily="34" charset="0"/>
              </a:rPr>
              <a:t> via </a:t>
            </a:r>
            <a:r>
              <a:rPr dirty="0"/>
              <a:t/>
            </a:r>
            <a:br>
              <a:rPr dirty="0"/>
            </a:br>
            <a:r>
              <a:rPr lang="fr-FR" sz="2400" dirty="0">
                <a:latin typeface="Salesforce Sans" panose="020B0505020202020203" pitchFamily="34" charset="0"/>
              </a:rPr>
              <a:t>Personnaliser mes onglets (signe + ou Mes paramètres) :  </a:t>
            </a:r>
          </a:p>
        </p:txBody>
      </p:sp>
      <p:sp>
        <p:nvSpPr>
          <p:cNvPr id="20" name="Rectangle 19"/>
          <p:cNvSpPr/>
          <p:nvPr/>
        </p:nvSpPr>
        <p:spPr bwMode="auto">
          <a:xfrm>
            <a:off x="0" y="5881036"/>
            <a:ext cx="12188825" cy="976964"/>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000" dirty="0">
                <a:solidFill>
                  <a:schemeClr val="bg1"/>
                </a:solidFill>
              </a:rPr>
              <a:t>La sélection de l'option </a:t>
            </a:r>
            <a:r>
              <a:rPr lang="fr-FR" sz="2000" dirty="0">
                <a:solidFill>
                  <a:schemeClr val="bg1"/>
                </a:solidFill>
                <a:latin typeface="Courier New" pitchFamily="49" charset="0"/>
              </a:rPr>
              <a:t>Ignorer les personnalisations d'onglets des utilisateurs </a:t>
            </a:r>
            <a:r>
              <a:rPr lang="fr-FR" sz="2000" dirty="0">
                <a:solidFill>
                  <a:schemeClr val="bg1"/>
                </a:solidFill>
              </a:rPr>
              <a:t>lors de la modification d'un profil entraîne la réinitialisation des personnalisations existantes des utilisateurs.</a:t>
            </a:r>
            <a:endParaRPr lang="fr-FR" sz="2000" dirty="0">
              <a:solidFill>
                <a:schemeClr val="bg1"/>
              </a:solidFill>
              <a:latin typeface="Salesforce Sans" panose="020B0505020202020203" pitchFamily="34" charset="0"/>
            </a:endParaRPr>
          </a:p>
        </p:txBody>
      </p:sp>
      <p:pic>
        <p:nvPicPr>
          <p:cNvPr id="21" name="Picture 2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6388807"/>
            <a:ext cx="353832" cy="309239"/>
          </a:xfrm>
          <a:prstGeom prst="rect">
            <a:avLst/>
          </a:prstGeom>
          <a:noFill/>
          <a:ln>
            <a:noFill/>
          </a:ln>
          <a:effectLst/>
        </p:spPr>
      </p:pic>
      <p:sp>
        <p:nvSpPr>
          <p:cNvPr id="22" name="TextBox 21"/>
          <p:cNvSpPr txBox="1"/>
          <p:nvPr/>
        </p:nvSpPr>
        <p:spPr bwMode="white">
          <a:xfrm>
            <a:off x="0" y="5884593"/>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123</a:t>
            </a:fld>
            <a:endParaRPr lang="fr-FR" dirty="0"/>
          </a:p>
        </p:txBody>
      </p:sp>
      <p:pic>
        <p:nvPicPr>
          <p:cNvPr id="17" name="Espace réservé du contenu 3"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06907" y="4962367"/>
            <a:ext cx="2394073" cy="222261"/>
          </a:xfrm>
          <a:prstGeom prst="rect">
            <a:avLst/>
          </a:prstGeom>
        </p:spPr>
      </p:pic>
      <p:pic>
        <p:nvPicPr>
          <p:cNvPr id="18" name="Image 17"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07" y="3883244"/>
            <a:ext cx="2349621" cy="209561"/>
          </a:xfrm>
          <a:prstGeom prst="rect">
            <a:avLst/>
          </a:prstGeom>
        </p:spPr>
      </p:pic>
      <p:pic>
        <p:nvPicPr>
          <p:cNvPr id="19" name="Image 18" descr="Capture d’écra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85" y="2896201"/>
            <a:ext cx="2400423" cy="234962"/>
          </a:xfrm>
          <a:prstGeom prst="rect">
            <a:avLst/>
          </a:prstGeom>
        </p:spPr>
      </p:pic>
      <p:grpSp>
        <p:nvGrpSpPr>
          <p:cNvPr id="24" name="Group 23"/>
          <p:cNvGrpSpPr/>
          <p:nvPr/>
        </p:nvGrpSpPr>
        <p:grpSpPr>
          <a:xfrm>
            <a:off x="5211918" y="2802436"/>
            <a:ext cx="6652803" cy="2351656"/>
            <a:chOff x="5211918" y="2802436"/>
            <a:chExt cx="6652803" cy="2351656"/>
          </a:xfrm>
        </p:grpSpPr>
        <p:pic>
          <p:nvPicPr>
            <p:cNvPr id="25" name="Image 27" descr="Capture d’écra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11918" y="2891922"/>
              <a:ext cx="6652803" cy="226217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6" name="Rectangle 25"/>
            <p:cNvSpPr/>
            <p:nvPr/>
          </p:nvSpPr>
          <p:spPr bwMode="auto">
            <a:xfrm>
              <a:off x="10511998" y="2802436"/>
              <a:ext cx="348431" cy="316300"/>
            </a:xfrm>
            <a:prstGeom prst="rect">
              <a:avLst/>
            </a:prstGeom>
            <a:noFill/>
            <a:ln w="38100" algn="ctr">
              <a:solidFill>
                <a:srgbClr val="FF0000"/>
              </a:solidFill>
              <a:round/>
              <a:headEnd/>
              <a:tailEnd/>
            </a:ln>
          </p:spPr>
          <p:txBody>
            <a:bodyPr rtlCol="0" anchor="ctr"/>
            <a:lstStyle/>
            <a:p>
              <a:pPr algn="ctr">
                <a:lnSpc>
                  <a:spcPct val="90000"/>
                </a:lnSpc>
              </a:pPr>
              <a:endParaRPr lang="en-US" dirty="0">
                <a:latin typeface="Salesforce Sans" panose="020B0505020202020203" pitchFamily="34" charset="0"/>
                <a:ea typeface="MS PGothic" charset="-128"/>
                <a:cs typeface="MS PGothic" charset="-128"/>
              </a:endParaRPr>
            </a:p>
          </p:txBody>
        </p:sp>
        <p:sp>
          <p:nvSpPr>
            <p:cNvPr id="27" name="Rectangle 26"/>
            <p:cNvSpPr/>
            <p:nvPr/>
          </p:nvSpPr>
          <p:spPr bwMode="auto">
            <a:xfrm>
              <a:off x="10860429" y="3545122"/>
              <a:ext cx="972366" cy="282105"/>
            </a:xfrm>
            <a:prstGeom prst="rect">
              <a:avLst/>
            </a:prstGeom>
            <a:noFill/>
            <a:ln w="38100" algn="ctr">
              <a:solidFill>
                <a:srgbClr val="FF0000"/>
              </a:solidFill>
              <a:round/>
              <a:headEnd/>
              <a:tailEnd/>
            </a:ln>
          </p:spPr>
          <p:txBody>
            <a:bodyPr rtlCol="0" anchor="ctr"/>
            <a:lstStyle/>
            <a:p>
              <a:pPr algn="ctr">
                <a:lnSpc>
                  <a:spcPct val="90000"/>
                </a:lnSpc>
              </a:pPr>
              <a:endParaRPr lang="en-US" dirty="0">
                <a:latin typeface="Salesforce Sans" panose="020B0505020202020203" pitchFamily="34" charset="0"/>
                <a:ea typeface="MS PGothic" charset="-128"/>
                <a:cs typeface="MS PGothic" charset="-128"/>
              </a:endParaRPr>
            </a:p>
          </p:txBody>
        </p:sp>
      </p:grpSp>
    </p:spTree>
    <p:custDataLst>
      <p:tags r:id="rId1"/>
    </p:custDataLst>
    <p:extLst>
      <p:ext uri="{BB962C8B-B14F-4D97-AF65-F5344CB8AC3E}">
        <p14:creationId xmlns:p14="http://schemas.microsoft.com/office/powerpoint/2010/main" val="32200220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2" y="3552092"/>
            <a:ext cx="11948744" cy="3447798"/>
          </a:xfrm>
        </p:spPr>
        <p:txBody>
          <a:bodyPr numCol="2" spcCol="365760">
            <a:normAutofit/>
          </a:bodyPr>
          <a:lstStyle/>
          <a:p>
            <a:pPr>
              <a:spcBef>
                <a:spcPts val="600"/>
              </a:spcBef>
            </a:pPr>
            <a:r>
              <a:rPr lang="fr-FR" sz="2300" dirty="0"/>
              <a:t>Tâches :</a:t>
            </a:r>
          </a:p>
          <a:p>
            <a:pPr marL="457200" indent="-457200">
              <a:spcBef>
                <a:spcPts val="600"/>
              </a:spcBef>
              <a:buFont typeface="+mj-lt"/>
              <a:buAutoNum type="arabicPeriod"/>
            </a:pPr>
            <a:r>
              <a:rPr lang="fr-FR" sz="2300" b="0" dirty="0"/>
              <a:t>Création d'un profil Utilisateur du service de recrutement par clonage du profil Aucun accès.</a:t>
            </a:r>
          </a:p>
          <a:p>
            <a:pPr marL="457200" lvl="0" indent="-457200">
              <a:spcBef>
                <a:spcPts val="600"/>
              </a:spcBef>
              <a:buFont typeface="+mj-lt"/>
              <a:buAutoNum type="arabicPeriod"/>
            </a:pPr>
            <a:r>
              <a:rPr lang="fr-FR" sz="2300" b="0" dirty="0"/>
              <a:t>Modification du nouveau profil pour sélectionner uniquement les paramètres et autorisations affichés sur la diapositive suivante, sans altérer les autres. </a:t>
            </a:r>
          </a:p>
          <a:p>
            <a:pPr marL="457200" lvl="0" indent="-457200">
              <a:spcBef>
                <a:spcPts val="600"/>
              </a:spcBef>
              <a:buFont typeface="+mj-lt"/>
              <a:buAutoNum type="arabicPeriod"/>
            </a:pPr>
            <a:endParaRPr lang="fr-FR" sz="2300" b="0" dirty="0"/>
          </a:p>
          <a:p>
            <a:pPr marL="457200" indent="-457200">
              <a:spcBef>
                <a:spcPts val="600"/>
              </a:spcBef>
              <a:buFont typeface="+mj-lt"/>
              <a:buAutoNum type="arabicPeriod"/>
            </a:pPr>
            <a:r>
              <a:rPr lang="fr-FR" sz="2300" b="0" dirty="0"/>
              <a:t>Attribution du profil à Daniel Garcia, Marcela Lopez et Javier Reyes.</a:t>
            </a:r>
          </a:p>
        </p:txBody>
      </p:sp>
      <p:sp>
        <p:nvSpPr>
          <p:cNvPr id="2" name="Content Placeholder 1"/>
          <p:cNvSpPr>
            <a:spLocks noGrp="1"/>
          </p:cNvSpPr>
          <p:nvPr>
            <p:ph idx="11"/>
          </p:nvPr>
        </p:nvSpPr>
        <p:spPr>
          <a:xfrm>
            <a:off x="5" y="758824"/>
            <a:ext cx="12192000" cy="2793268"/>
          </a:xfrm>
        </p:spPr>
        <p:txBody>
          <a:bodyPr/>
          <a:lstStyle/>
          <a:p>
            <a:r>
              <a:rPr lang="fr-FR" sz="2200" dirty="0"/>
              <a:t>Objectif :</a:t>
            </a:r>
          </a:p>
          <a:p>
            <a:r>
              <a:rPr lang="fr-FR" sz="2200" dirty="0"/>
              <a:t>L'équipe de recrutement compte utiliser </a:t>
            </a:r>
            <a:r>
              <a:rPr lang="fr-FR" sz="2200" dirty="0" err="1"/>
              <a:t>Salesforce</a:t>
            </a:r>
            <a:r>
              <a:rPr lang="fr-FR" sz="2200" dirty="0"/>
              <a:t> au cours du processus de recrutement.</a:t>
            </a:r>
            <a:r>
              <a:rPr lang="fr-FR" sz="2200" b="0" dirty="0"/>
              <a:t> </a:t>
            </a:r>
            <a:r>
              <a:rPr sz="2200" dirty="0"/>
              <a:t/>
            </a:r>
            <a:br>
              <a:rPr sz="2200" dirty="0"/>
            </a:br>
            <a:r>
              <a:rPr lang="fr-FR" sz="2200" b="0" dirty="0"/>
              <a:t>Quatre objets personnalisés (Candidat, Personne assurant les entretiens, Candidature et Poste) –ont été créés. Le vice-président des ressources humaines souhaite que les recruteurs aient accès aux enregistrements en rapport avec le recrutement et </a:t>
            </a:r>
            <a:r>
              <a:rPr sz="2200" dirty="0"/>
              <a:t/>
            </a:r>
            <a:br>
              <a:rPr sz="2200" dirty="0"/>
            </a:br>
            <a:r>
              <a:rPr lang="fr-FR" sz="2200" b="0" dirty="0"/>
              <a:t>qu'ils n'aient plus accès aux fonctions dont ils n'ont pas besoin. Il souhaite également qu'ils puissent utiliser Salesforce1 sur leur téléphone fourni par la société.</a:t>
            </a:r>
            <a:endParaRPr lang="fr-FR" sz="2200" dirty="0"/>
          </a:p>
        </p:txBody>
      </p:sp>
      <p:sp>
        <p:nvSpPr>
          <p:cNvPr id="8" name="Content Placeholder 7"/>
          <p:cNvSpPr>
            <a:spLocks noGrp="1"/>
          </p:cNvSpPr>
          <p:nvPr>
            <p:ph idx="10"/>
          </p:nvPr>
        </p:nvSpPr>
        <p:spPr/>
        <p:txBody>
          <a:bodyPr/>
          <a:lstStyle/>
          <a:p>
            <a:r>
              <a:rPr lang="fr-FR"/>
              <a:t>10 min</a:t>
            </a:r>
          </a:p>
        </p:txBody>
      </p:sp>
      <p:sp>
        <p:nvSpPr>
          <p:cNvPr id="479233" name="Rectangle 2"/>
          <p:cNvSpPr>
            <a:spLocks noGrp="1" noChangeArrowheads="1"/>
          </p:cNvSpPr>
          <p:nvPr>
            <p:ph type="title"/>
          </p:nvPr>
        </p:nvSpPr>
        <p:spPr>
          <a:xfrm>
            <a:off x="1251930" y="10"/>
            <a:ext cx="9609746" cy="758825"/>
          </a:xfrm>
        </p:spPr>
        <p:txBody>
          <a:bodyPr/>
          <a:lstStyle/>
          <a:p>
            <a:r>
              <a:rPr lang="fr-FR" sz="2600" dirty="0"/>
              <a:t>3-1 : Création du profil Utilisateur du service de recrutement</a:t>
            </a:r>
          </a:p>
        </p:txBody>
      </p:sp>
      <p:sp>
        <p:nvSpPr>
          <p:cNvPr id="6" name="Slide Number Placeholder 5"/>
          <p:cNvSpPr>
            <a:spLocks noGrp="1"/>
          </p:cNvSpPr>
          <p:nvPr>
            <p:ph type="sldNum" sz="quarter" idx="13"/>
          </p:nvPr>
        </p:nvSpPr>
        <p:spPr/>
        <p:txBody>
          <a:bodyPr/>
          <a:lstStyle/>
          <a:p>
            <a:fld id="{812A5277-1DB9-460F-9A21-B857ABB32666}" type="slidenum">
              <a:rPr lang="en-US" smtClean="0"/>
              <a:pPr/>
              <a:t>124</a:t>
            </a:fld>
            <a:endParaRPr lang="fr-FR" dirty="0"/>
          </a:p>
        </p:txBody>
      </p:sp>
      <p:sp>
        <p:nvSpPr>
          <p:cNvPr id="9" name="Text Placeholder 2"/>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5"/>
            <a:ext cx="9916510" cy="746975"/>
          </a:xfrm>
        </p:spPr>
        <p:txBody>
          <a:bodyPr/>
          <a:lstStyle/>
          <a:p>
            <a:r>
              <a:rPr lang="fr-FR" sz="2500" dirty="0"/>
              <a:t>3-1 : Création du profil Utilisateur du service de recrutement (suite)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125</a:t>
            </a:fld>
            <a:endParaRPr lang="fr-FR" dirty="0"/>
          </a:p>
        </p:txBody>
      </p:sp>
      <p:graphicFrame>
        <p:nvGraphicFramePr>
          <p:cNvPr id="7" name="Table 6"/>
          <p:cNvGraphicFramePr>
            <a:graphicFrameLocks noGrp="1"/>
          </p:cNvGraphicFramePr>
          <p:nvPr>
            <p:extLst>
              <p:ext uri="{D42A27DB-BD31-4B8C-83A1-F6EECF244321}">
                <p14:modId xmlns:p14="http://schemas.microsoft.com/office/powerpoint/2010/main" val="1131883677"/>
              </p:ext>
            </p:extLst>
          </p:nvPr>
        </p:nvGraphicFramePr>
        <p:xfrm>
          <a:off x="1215470" y="2318035"/>
          <a:ext cx="9073934" cy="2276369"/>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2114477">
                  <a:extLst>
                    <a:ext uri="{9D8B030D-6E8A-4147-A177-3AD203B41FA5}">
                      <a16:colId xmlns:a16="http://schemas.microsoft.com/office/drawing/2014/main" xmlns="" val="20000"/>
                    </a:ext>
                  </a:extLst>
                </a:gridCol>
                <a:gridCol w="1323629">
                  <a:extLst>
                    <a:ext uri="{9D8B030D-6E8A-4147-A177-3AD203B41FA5}">
                      <a16:colId xmlns:a16="http://schemas.microsoft.com/office/drawing/2014/main" xmlns="" val="20001"/>
                    </a:ext>
                  </a:extLst>
                </a:gridCol>
                <a:gridCol w="1408957">
                  <a:extLst>
                    <a:ext uri="{9D8B030D-6E8A-4147-A177-3AD203B41FA5}">
                      <a16:colId xmlns:a16="http://schemas.microsoft.com/office/drawing/2014/main" xmlns="" val="20002"/>
                    </a:ext>
                  </a:extLst>
                </a:gridCol>
                <a:gridCol w="1408957">
                  <a:extLst>
                    <a:ext uri="{9D8B030D-6E8A-4147-A177-3AD203B41FA5}">
                      <a16:colId xmlns:a16="http://schemas.microsoft.com/office/drawing/2014/main" xmlns="" val="20003"/>
                    </a:ext>
                  </a:extLst>
                </a:gridCol>
                <a:gridCol w="1408957">
                  <a:extLst>
                    <a:ext uri="{9D8B030D-6E8A-4147-A177-3AD203B41FA5}">
                      <a16:colId xmlns:a16="http://schemas.microsoft.com/office/drawing/2014/main" xmlns="" val="20004"/>
                    </a:ext>
                  </a:extLst>
                </a:gridCol>
                <a:gridCol w="1408957">
                  <a:extLst>
                    <a:ext uri="{9D8B030D-6E8A-4147-A177-3AD203B41FA5}">
                      <a16:colId xmlns:a16="http://schemas.microsoft.com/office/drawing/2014/main" xmlns="" val="20005"/>
                    </a:ext>
                  </a:extLst>
                </a:gridCol>
              </a:tblGrid>
              <a:tr h="313457">
                <a:tc>
                  <a:txBody>
                    <a:bodyPr/>
                    <a:lstStyle/>
                    <a:p>
                      <a:pPr marL="0" marR="0">
                        <a:lnSpc>
                          <a:spcPct val="115000"/>
                        </a:lnSpc>
                        <a:spcBef>
                          <a:spcPts val="0"/>
                        </a:spcBef>
                        <a:spcAft>
                          <a:spcPts val="0"/>
                        </a:spcAft>
                      </a:pPr>
                      <a:r>
                        <a:rPr lang="en-GB" sz="1700" dirty="0"/>
                        <a:t>Objets et </a:t>
                      </a:r>
                      <a:r>
                        <a:rPr lang="en-GB" sz="1700" dirty="0" err="1"/>
                        <a:t>onglets</a:t>
                      </a:r>
                      <a:endParaRPr lang="fr-FR" sz="17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700" dirty="0"/>
                        <a:t>Onglet</a:t>
                      </a:r>
                      <a:endParaRPr lang="fr-FR" sz="17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700" dirty="0"/>
                        <a:t>Lire</a:t>
                      </a:r>
                      <a:endParaRPr lang="fr-FR" sz="17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700" dirty="0"/>
                        <a:t>Créer</a:t>
                      </a:r>
                      <a:endParaRPr lang="fr-FR" sz="17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700" dirty="0"/>
                        <a:t>Modifier</a:t>
                      </a:r>
                      <a:endParaRPr lang="fr-FR" sz="1700" dirty="0">
                        <a:latin typeface="Calibri"/>
                        <a:ea typeface="Calibri"/>
                        <a:cs typeface="Times New Roman"/>
                      </a:endParaRPr>
                    </a:p>
                  </a:txBody>
                  <a:tcPr marL="68580" marR="68580" marT="0" marB="0" anchor="ctr">
                    <a:solidFill>
                      <a:srgbClr val="0070C0"/>
                    </a:solidFill>
                  </a:tcPr>
                </a:tc>
                <a:tc>
                  <a:txBody>
                    <a:bodyPr/>
                    <a:lstStyle/>
                    <a:p>
                      <a:pPr marL="0" marR="0" algn="ctr">
                        <a:lnSpc>
                          <a:spcPct val="115000"/>
                        </a:lnSpc>
                        <a:spcBef>
                          <a:spcPts val="0"/>
                        </a:spcBef>
                        <a:spcAft>
                          <a:spcPts val="0"/>
                        </a:spcAft>
                      </a:pPr>
                      <a:r>
                        <a:rPr lang="en-US" sz="1700" dirty="0"/>
                        <a:t>Supprimer</a:t>
                      </a:r>
                      <a:endParaRPr lang="fr-FR" sz="1700" dirty="0">
                        <a:latin typeface="Calibri"/>
                        <a:ea typeface="Calibri"/>
                        <a:cs typeface="Times New Roman"/>
                      </a:endParaRPr>
                    </a:p>
                  </a:txBody>
                  <a:tcPr marL="68580" marR="68580" marT="0" marB="0" anchor="ctr">
                    <a:solidFill>
                      <a:srgbClr val="0070C0"/>
                    </a:solidFill>
                  </a:tcPr>
                </a:tc>
                <a:extLst>
                  <a:ext uri="{0D108BD9-81ED-4DB2-BD59-A6C34878D82A}">
                    <a16:rowId xmlns:a16="http://schemas.microsoft.com/office/drawing/2014/main" xmlns="" val="10000"/>
                  </a:ext>
                </a:extLst>
              </a:tr>
              <a:tr h="313457">
                <a:tc>
                  <a:txBody>
                    <a:bodyPr/>
                    <a:lstStyle/>
                    <a:p>
                      <a:pPr marL="0" marR="0">
                        <a:lnSpc>
                          <a:spcPct val="115000"/>
                        </a:lnSpc>
                        <a:spcBef>
                          <a:spcPts val="0"/>
                        </a:spcBef>
                        <a:spcAft>
                          <a:spcPts val="0"/>
                        </a:spcAft>
                      </a:pPr>
                      <a:r>
                        <a:rPr lang="en-US" sz="1400" dirty="0"/>
                        <a:t>Candidats</a:t>
                      </a:r>
                      <a:endParaRPr lang="fr-FR"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t>Valeur par défaut activée</a:t>
                      </a:r>
                      <a:endParaRPr lang="fr-FR" sz="14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endParaRPr lang="en-US" sz="1400" dirty="0">
                        <a:latin typeface="Calibri"/>
                        <a:ea typeface="Calibri"/>
                        <a:cs typeface="Times New Roman"/>
                      </a:endParaRPr>
                    </a:p>
                  </a:txBody>
                  <a:tcPr marL="68580" marR="68580" marT="0" marB="0"/>
                </a:tc>
                <a:extLst>
                  <a:ext uri="{0D108BD9-81ED-4DB2-BD59-A6C34878D82A}">
                    <a16:rowId xmlns:a16="http://schemas.microsoft.com/office/drawing/2014/main" xmlns="" val="10001"/>
                  </a:ext>
                </a:extLst>
              </a:tr>
              <a:tr h="313457">
                <a:tc>
                  <a:txBody>
                    <a:bodyPr/>
                    <a:lstStyle/>
                    <a:p>
                      <a:pPr marL="0" marR="0">
                        <a:lnSpc>
                          <a:spcPct val="115000"/>
                        </a:lnSpc>
                        <a:spcBef>
                          <a:spcPts val="0"/>
                        </a:spcBef>
                        <a:spcAft>
                          <a:spcPts val="0"/>
                        </a:spcAft>
                      </a:pPr>
                      <a:r>
                        <a:rPr lang="en-US" sz="1400" dirty="0"/>
                        <a:t>Personnes </a:t>
                      </a:r>
                      <a:r>
                        <a:rPr lang="en-US" sz="1400" dirty="0" err="1"/>
                        <a:t>assurant</a:t>
                      </a:r>
                      <a:r>
                        <a:rPr lang="en-US" sz="1400" dirty="0"/>
                        <a:t> </a:t>
                      </a:r>
                      <a:br>
                        <a:rPr lang="en-US" sz="1400" dirty="0"/>
                      </a:br>
                      <a:r>
                        <a:rPr lang="en-US" sz="1400" dirty="0"/>
                        <a:t>les entretiens</a:t>
                      </a:r>
                      <a:endParaRPr lang="fr-FR" sz="1400" dirty="0">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t>Valeur par défaut activée</a:t>
                      </a:r>
                      <a:endParaRPr lang="fr-FR" sz="14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extLst>
                  <a:ext uri="{0D108BD9-81ED-4DB2-BD59-A6C34878D82A}">
                    <a16:rowId xmlns:a16="http://schemas.microsoft.com/office/drawing/2014/main" xmlns="" val="10002"/>
                  </a:ext>
                </a:extLst>
              </a:tr>
              <a:tr h="313457">
                <a:tc>
                  <a:txBody>
                    <a:bodyPr/>
                    <a:lstStyle/>
                    <a:p>
                      <a:pPr marL="0" marR="0">
                        <a:lnSpc>
                          <a:spcPct val="115000"/>
                        </a:lnSpc>
                        <a:spcBef>
                          <a:spcPts val="0"/>
                        </a:spcBef>
                        <a:spcAft>
                          <a:spcPts val="0"/>
                        </a:spcAft>
                      </a:pPr>
                      <a:r>
                        <a:rPr lang="en-US" sz="1400" dirty="0"/>
                        <a:t>Candidature</a:t>
                      </a:r>
                      <a:endParaRPr lang="fr-FR"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t>Valeur par défaut activée</a:t>
                      </a:r>
                      <a:endParaRPr lang="fr-FR" sz="14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endParaRPr lang="en-US" sz="1400" dirty="0">
                        <a:latin typeface="Calibri"/>
                        <a:ea typeface="Calibri"/>
                        <a:cs typeface="Times New Roman"/>
                      </a:endParaRPr>
                    </a:p>
                  </a:txBody>
                  <a:tcPr marL="68580" marR="68580" marT="0" marB="0"/>
                </a:tc>
                <a:extLst>
                  <a:ext uri="{0D108BD9-81ED-4DB2-BD59-A6C34878D82A}">
                    <a16:rowId xmlns:a16="http://schemas.microsoft.com/office/drawing/2014/main" xmlns="" val="10003"/>
                  </a:ext>
                </a:extLst>
              </a:tr>
              <a:tr h="313457">
                <a:tc>
                  <a:txBody>
                    <a:bodyPr/>
                    <a:lstStyle/>
                    <a:p>
                      <a:pPr marL="0" marR="0">
                        <a:lnSpc>
                          <a:spcPct val="115000"/>
                        </a:lnSpc>
                        <a:spcBef>
                          <a:spcPts val="0"/>
                        </a:spcBef>
                        <a:spcAft>
                          <a:spcPts val="0"/>
                        </a:spcAft>
                      </a:pPr>
                      <a:r>
                        <a:rPr lang="en-US" sz="1400" dirty="0"/>
                        <a:t>Postes</a:t>
                      </a:r>
                      <a:endParaRPr lang="fr-FR"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t>Valeur par défaut activée</a:t>
                      </a:r>
                      <a:endParaRPr lang="fr-FR" sz="14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ym typeface="Wingdings"/>
                        </a:rPr>
                        <a:t></a:t>
                      </a:r>
                      <a:endParaRPr lang="fr-FR" sz="1400" dirty="0">
                        <a:latin typeface="Calibri"/>
                        <a:ea typeface="Calibri"/>
                        <a:cs typeface="Times New Roman"/>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20325121"/>
              </p:ext>
            </p:extLst>
          </p:nvPr>
        </p:nvGraphicFramePr>
        <p:xfrm>
          <a:off x="1214031" y="1149928"/>
          <a:ext cx="9506521" cy="946404"/>
        </p:xfrm>
        <a:graphic>
          <a:graphicData uri="http://schemas.openxmlformats.org/drawingml/2006/table">
            <a:tbl>
              <a:tblPr firstCol="1">
                <a:tableStyleId>{2D5ABB26-0587-4C30-8999-92F81FD0307C}</a:tableStyleId>
              </a:tblPr>
              <a:tblGrid>
                <a:gridCol w="2998743">
                  <a:extLst>
                    <a:ext uri="{9D8B030D-6E8A-4147-A177-3AD203B41FA5}">
                      <a16:colId xmlns:a16="http://schemas.microsoft.com/office/drawing/2014/main" xmlns="" val="20000"/>
                    </a:ext>
                  </a:extLst>
                </a:gridCol>
                <a:gridCol w="6507778">
                  <a:extLst>
                    <a:ext uri="{9D8B030D-6E8A-4147-A177-3AD203B41FA5}">
                      <a16:colId xmlns:a16="http://schemas.microsoft.com/office/drawing/2014/main" xmlns="" val="20001"/>
                    </a:ext>
                  </a:extLst>
                </a:gridCol>
              </a:tblGrid>
              <a:tr h="324965">
                <a:tc>
                  <a:txBody>
                    <a:bodyPr/>
                    <a:lstStyle/>
                    <a:p>
                      <a:pPr marL="0" marR="0">
                        <a:lnSpc>
                          <a:spcPct val="115000"/>
                        </a:lnSpc>
                        <a:spcBef>
                          <a:spcPts val="0"/>
                        </a:spcBef>
                        <a:spcAft>
                          <a:spcPts val="0"/>
                        </a:spcAft>
                      </a:pPr>
                      <a:r>
                        <a:rPr lang="en-US" sz="1800" b="1" dirty="0"/>
                        <a:t>Applications attribuées</a:t>
                      </a:r>
                    </a:p>
                    <a:p>
                      <a:pPr marL="0" marR="0">
                        <a:lnSpc>
                          <a:spcPct val="115000"/>
                        </a:lnSpc>
                        <a:spcBef>
                          <a:spcPts val="0"/>
                        </a:spcBef>
                        <a:spcAft>
                          <a:spcPts val="0"/>
                        </a:spcAft>
                      </a:pPr>
                      <a:r>
                        <a:rPr lang="fr-FR" sz="1800" b="1" dirty="0">
                          <a:latin typeface="+mj-lt"/>
                        </a:rPr>
                        <a:t>Applications connectées attribuées </a:t>
                      </a:r>
                      <a:endParaRPr lang="fr-FR" sz="1800" b="1" dirty="0">
                        <a:latin typeface="+mj-lt"/>
                        <a:ea typeface="Calibri"/>
                        <a:cs typeface="Times New Roman"/>
                      </a:endParaRPr>
                    </a:p>
                  </a:txBody>
                  <a:tcPr marL="68580" marR="68580" marT="0" marB="0"/>
                </a:tc>
                <a:tc>
                  <a:txBody>
                    <a:bodyPr/>
                    <a:lstStyle/>
                    <a:p>
                      <a:pPr marL="0" marR="0">
                        <a:lnSpc>
                          <a:spcPct val="115000"/>
                        </a:lnSpc>
                        <a:spcBef>
                          <a:spcPts val="0"/>
                        </a:spcBef>
                        <a:spcAft>
                          <a:spcPts val="0"/>
                        </a:spcAft>
                      </a:pPr>
                      <a:r>
                        <a:rPr sz="1800" dirty="0" err="1"/>
                        <a:t>Contenu</a:t>
                      </a:r>
                      <a:r>
                        <a:rPr sz="1800" dirty="0"/>
                        <a:t>, </a:t>
                      </a:r>
                      <a:r>
                        <a:rPr sz="1800" dirty="0" err="1"/>
                        <a:t>Recrutement</a:t>
                      </a:r>
                      <a:r>
                        <a:rPr sz="1800" dirty="0"/>
                        <a:t> (par </a:t>
                      </a:r>
                      <a:r>
                        <a:rPr sz="1800" dirty="0" err="1"/>
                        <a:t>défaut</a:t>
                      </a:r>
                      <a:r>
                        <a:rPr sz="1800" dirty="0"/>
                        <a:t>), Salesforce Chatter</a:t>
                      </a:r>
                    </a:p>
                    <a:p>
                      <a:pPr marL="0" marR="0">
                        <a:lnSpc>
                          <a:spcPct val="115000"/>
                        </a:lnSpc>
                        <a:spcBef>
                          <a:spcPts val="0"/>
                        </a:spcBef>
                        <a:spcAft>
                          <a:spcPts val="0"/>
                        </a:spcAft>
                      </a:pPr>
                      <a:r>
                        <a:rPr lang="fr-FR" sz="1800" dirty="0">
                          <a:latin typeface="+mj-lt"/>
                        </a:rPr>
                        <a:t>Salesforce1 pour Android</a:t>
                      </a:r>
                    </a:p>
                  </a:txBody>
                  <a:tcPr marL="68580" marR="68580" marT="0" marB="0"/>
                </a:tc>
                <a:extLst>
                  <a:ext uri="{0D108BD9-81ED-4DB2-BD59-A6C34878D82A}">
                    <a16:rowId xmlns:a16="http://schemas.microsoft.com/office/drawing/2014/main" xmlns=""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553339884"/>
              </p:ext>
            </p:extLst>
          </p:nvPr>
        </p:nvGraphicFramePr>
        <p:xfrm>
          <a:off x="1214031" y="4816107"/>
          <a:ext cx="10145023" cy="1271369"/>
        </p:xfrm>
        <a:graphic>
          <a:graphicData uri="http://schemas.openxmlformats.org/drawingml/2006/table">
            <a:tbl>
              <a:tblPr firstCol="1">
                <a:tableStyleId>{2D5ABB26-0587-4C30-8999-92F81FD0307C}</a:tableStyleId>
              </a:tblPr>
              <a:tblGrid>
                <a:gridCol w="3452562">
                  <a:extLst>
                    <a:ext uri="{9D8B030D-6E8A-4147-A177-3AD203B41FA5}">
                      <a16:colId xmlns:a16="http://schemas.microsoft.com/office/drawing/2014/main" xmlns="" val="20000"/>
                    </a:ext>
                  </a:extLst>
                </a:gridCol>
                <a:gridCol w="6692461">
                  <a:extLst>
                    <a:ext uri="{9D8B030D-6E8A-4147-A177-3AD203B41FA5}">
                      <a16:colId xmlns:a16="http://schemas.microsoft.com/office/drawing/2014/main" xmlns="" val="20001"/>
                    </a:ext>
                  </a:extLst>
                </a:gridCol>
              </a:tblGrid>
              <a:tr h="324965">
                <a:tc>
                  <a:txBody>
                    <a:bodyPr/>
                    <a:lstStyle/>
                    <a:p>
                      <a:pPr marL="0" marR="0">
                        <a:lnSpc>
                          <a:spcPct val="115000"/>
                        </a:lnSpc>
                        <a:spcBef>
                          <a:spcPts val="0"/>
                        </a:spcBef>
                        <a:spcAft>
                          <a:spcPts val="0"/>
                        </a:spcAft>
                      </a:pPr>
                      <a:r>
                        <a:rPr lang="en-US" sz="1800" b="1" dirty="0"/>
                        <a:t>Autorisations de l'application</a:t>
                      </a:r>
                      <a:endParaRPr lang="fr-FR" sz="1800" b="1"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t>Aucune</a:t>
                      </a:r>
                    </a:p>
                  </a:txBody>
                  <a:tcPr marL="68580" marR="68580" marT="0" marB="0"/>
                </a:tc>
                <a:extLst>
                  <a:ext uri="{0D108BD9-81ED-4DB2-BD59-A6C34878D82A}">
                    <a16:rowId xmlns:a16="http://schemas.microsoft.com/office/drawing/2014/main" xmlns="" val="10000"/>
                  </a:ext>
                </a:extLst>
              </a:tr>
              <a:tr h="672235">
                <a:tc>
                  <a:txBody>
                    <a:bodyPr/>
                    <a:lstStyle/>
                    <a:p>
                      <a:pPr marL="0" marR="0">
                        <a:lnSpc>
                          <a:spcPct val="115000"/>
                        </a:lnSpc>
                        <a:spcBef>
                          <a:spcPts val="0"/>
                        </a:spcBef>
                        <a:spcAft>
                          <a:spcPts val="0"/>
                        </a:spcAft>
                      </a:pPr>
                      <a:r>
                        <a:rPr lang="en-US" sz="1800" b="1" dirty="0"/>
                        <a:t>Autorisations système</a:t>
                      </a:r>
                      <a:endParaRPr lang="fr-FR" sz="1800" b="1"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t>Modifier les événements, Modifier les tâches, Modifier en masse à partir de listes, Envoyer des messages en masse, Exécuter les rapports, Envoyer un e-mail</a:t>
                      </a:r>
                      <a:endParaRPr lang="fr-FR" sz="1800" dirty="0">
                        <a:latin typeface="Calibri"/>
                        <a:ea typeface="Calibri"/>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Tree>
    <p:custDataLst>
      <p:tags r:id="rId1"/>
    </p:custData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a:xfrm>
            <a:off x="652333" y="10"/>
            <a:ext cx="10209347" cy="739833"/>
          </a:xfrm>
        </p:spPr>
        <p:txBody>
          <a:bodyPr/>
          <a:lstStyle/>
          <a:p>
            <a:r>
              <a:rPr lang="fr-FR"/>
              <a:t>Programme du module</a:t>
            </a:r>
          </a:p>
        </p:txBody>
      </p:sp>
      <p:sp>
        <p:nvSpPr>
          <p:cNvPr id="464898" name="Content Placeholder 6"/>
          <p:cNvSpPr>
            <a:spLocks noGrp="1"/>
          </p:cNvSpPr>
          <p:nvPr>
            <p:ph idx="1"/>
          </p:nvPr>
        </p:nvSpPr>
        <p:spPr/>
        <p:txBody>
          <a:bodyPr>
            <a:normAutofit/>
          </a:bodyPr>
          <a:lstStyle/>
          <a:p>
            <a:pPr lvl="1"/>
            <a:r>
              <a:rPr lang="fr-FR"/>
              <a:t>Gestion des profils utilisateurs</a:t>
            </a:r>
            <a:endParaRPr lang="fr-FR" dirty="0"/>
          </a:p>
          <a:p>
            <a:pPr lvl="2"/>
            <a:r>
              <a:rPr lang="fr-FR" b="1" dirty="0"/>
              <a:t>Gestion des utilisateurs</a:t>
            </a:r>
          </a:p>
          <a:p>
            <a:pPr lvl="1"/>
            <a:r>
              <a:rPr lang="fr-FR"/>
              <a:t>Configuration des utilisateurs Chatter Free et des invitations</a:t>
            </a:r>
            <a:endParaRPr lang="fr-FR" dirty="0"/>
          </a:p>
          <a:p>
            <a:pPr lvl="1"/>
            <a:r>
              <a:rPr lang="fr-FR"/>
              <a:t>Résolution des problèmes de connexion</a:t>
            </a:r>
            <a:endParaRPr lang="fr-FR" dirty="0"/>
          </a:p>
          <a:p>
            <a:pPr marL="227013" lvl="1" indent="-227013">
              <a:buNone/>
            </a:pPr>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4" name="Slide Number Placeholder 3"/>
          <p:cNvSpPr>
            <a:spLocks noGrp="1"/>
          </p:cNvSpPr>
          <p:nvPr>
            <p:ph type="sldNum" sz="quarter" idx="10"/>
          </p:nvPr>
        </p:nvSpPr>
        <p:spPr/>
        <p:txBody>
          <a:bodyPr/>
          <a:lstStyle/>
          <a:p>
            <a:fld id="{812A5277-1DB9-460F-9A21-B857ABB32666}" type="slidenum">
              <a:rPr lang="en-US" smtClean="0"/>
              <a:pPr/>
              <a:t>126</a:t>
            </a:fld>
            <a:endParaRPr lang="fr-FR" dirty="0"/>
          </a:p>
        </p:txBody>
      </p:sp>
    </p:spTree>
    <p:custDataLst>
      <p:tags r:id="rId1"/>
    </p:custData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fr-FR"/>
              <a:t>Configuration d'utilisateurs</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127</a:t>
            </a:fld>
            <a:endParaRPr lang="fr-FR" dirty="0"/>
          </a:p>
        </p:txBody>
      </p:sp>
      <p:pic>
        <p:nvPicPr>
          <p:cNvPr id="6" name="Picture: Allison Wheeler" descr="AWheeler headshot.png"/>
          <p:cNvPicPr>
            <a:picLocks noChangeAspect="1"/>
          </p:cNvPicPr>
          <p:nvPr/>
        </p:nvPicPr>
        <p:blipFill>
          <a:blip r:embed="rId4" cstate="print"/>
          <a:srcRect l="12167" r="-3772" b="12284"/>
          <a:stretch>
            <a:fillRect/>
          </a:stretch>
        </p:blipFill>
        <p:spPr>
          <a:xfrm>
            <a:off x="1666208" y="1934003"/>
            <a:ext cx="722172" cy="720000"/>
          </a:xfrm>
          <a:prstGeom prst="rect">
            <a:avLst/>
          </a:prstGeom>
          <a:solidFill>
            <a:schemeClr val="bg1"/>
          </a:solidFill>
          <a:ln w="19050">
            <a:solidFill>
              <a:schemeClr val="bg1">
                <a:lumMod val="85000"/>
              </a:schemeClr>
            </a:solidFill>
          </a:ln>
        </p:spPr>
      </p:pic>
      <p:sp>
        <p:nvSpPr>
          <p:cNvPr id="7" name="TextBox 6"/>
          <p:cNvSpPr txBox="1"/>
          <p:nvPr/>
        </p:nvSpPr>
        <p:spPr>
          <a:xfrm>
            <a:off x="2499039" y="1767259"/>
            <a:ext cx="7299979" cy="281615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Comme nous développons nos équipes à l'international, nous avons effectué de nouvelles embauches dans les régions APAC, EMEA et LATAM. Évidemment, ces recrues devront avoir accès à Salesforce. Pouvez-vous collaborer avec </a:t>
            </a:r>
            <a:r>
              <a:rPr lang="fr-FR" sz="2000" dirty="0">
                <a:solidFill>
                  <a:srgbClr val="0070C0"/>
                </a:solidFill>
                <a:latin typeface="Segoe UI Semibold" pitchFamily="34" charset="0"/>
              </a:rPr>
              <a:t>@Ling Wu</a:t>
            </a:r>
            <a:r>
              <a:rPr lang="fr-FR" sz="2000" dirty="0">
                <a:latin typeface="Segoe UI Semibold" pitchFamily="34" charset="0"/>
              </a:rPr>
              <a:t> pour obtenir leurs coordonnées et les configurer dans Salesforce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16:13</a:t>
            </a:r>
            <a:endParaRPr lang="fr-FR" dirty="0"/>
          </a:p>
        </p:txBody>
      </p:sp>
    </p:spTree>
    <p:custDataLst>
      <p:tags r:id="rId1"/>
    </p:custData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a:xfrm>
            <a:off x="128592" y="7"/>
            <a:ext cx="10736637" cy="746975"/>
          </a:xfrm>
        </p:spPr>
        <p:txBody>
          <a:bodyPr/>
          <a:lstStyle/>
          <a:p>
            <a:r>
              <a:rPr lang="fr-FR"/>
              <a:t>Qu'est-ce qu'un utilisateur ?</a:t>
            </a:r>
          </a:p>
        </p:txBody>
      </p:sp>
      <p:sp>
        <p:nvSpPr>
          <p:cNvPr id="18" name="Freeform 17"/>
          <p:cNvSpPr/>
          <p:nvPr/>
        </p:nvSpPr>
        <p:spPr>
          <a:xfrm>
            <a:off x="3219902" y="2103120"/>
            <a:ext cx="1934765" cy="3867053"/>
          </a:xfrm>
          <a:custGeom>
            <a:avLst/>
            <a:gdLst>
              <a:gd name="connsiteX0" fmla="*/ 0 w 1934765"/>
              <a:gd name="connsiteY0" fmla="*/ 193477 h 4064000"/>
              <a:gd name="connsiteX1" fmla="*/ 56668 w 1934765"/>
              <a:gd name="connsiteY1" fmla="*/ 56668 h 4064000"/>
              <a:gd name="connsiteX2" fmla="*/ 193477 w 1934765"/>
              <a:gd name="connsiteY2" fmla="*/ 0 h 4064000"/>
              <a:gd name="connsiteX3" fmla="*/ 1741288 w 1934765"/>
              <a:gd name="connsiteY3" fmla="*/ 0 h 4064000"/>
              <a:gd name="connsiteX4" fmla="*/ 1878097 w 1934765"/>
              <a:gd name="connsiteY4" fmla="*/ 56668 h 4064000"/>
              <a:gd name="connsiteX5" fmla="*/ 1934765 w 1934765"/>
              <a:gd name="connsiteY5" fmla="*/ 193477 h 4064000"/>
              <a:gd name="connsiteX6" fmla="*/ 1934765 w 1934765"/>
              <a:gd name="connsiteY6" fmla="*/ 3870523 h 4064000"/>
              <a:gd name="connsiteX7" fmla="*/ 1878097 w 1934765"/>
              <a:gd name="connsiteY7" fmla="*/ 4007332 h 4064000"/>
              <a:gd name="connsiteX8" fmla="*/ 1741288 w 1934765"/>
              <a:gd name="connsiteY8" fmla="*/ 4064000 h 4064000"/>
              <a:gd name="connsiteX9" fmla="*/ 193477 w 1934765"/>
              <a:gd name="connsiteY9" fmla="*/ 4064000 h 4064000"/>
              <a:gd name="connsiteX10" fmla="*/ 56668 w 1934765"/>
              <a:gd name="connsiteY10" fmla="*/ 4007332 h 4064000"/>
              <a:gd name="connsiteX11" fmla="*/ 0 w 1934765"/>
              <a:gd name="connsiteY11" fmla="*/ 3870523 h 4064000"/>
              <a:gd name="connsiteX12" fmla="*/ 0 w 1934765"/>
              <a:gd name="connsiteY12"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765" h="4064000">
                <a:moveTo>
                  <a:pt x="0" y="193477"/>
                </a:moveTo>
                <a:cubicBezTo>
                  <a:pt x="0" y="142164"/>
                  <a:pt x="20384" y="92952"/>
                  <a:pt x="56668" y="56668"/>
                </a:cubicBezTo>
                <a:cubicBezTo>
                  <a:pt x="92952" y="20384"/>
                  <a:pt x="142164" y="0"/>
                  <a:pt x="193477" y="0"/>
                </a:cubicBezTo>
                <a:lnTo>
                  <a:pt x="1741288" y="0"/>
                </a:lnTo>
                <a:cubicBezTo>
                  <a:pt x="1792601" y="0"/>
                  <a:pt x="1841813" y="20384"/>
                  <a:pt x="1878097" y="56668"/>
                </a:cubicBezTo>
                <a:cubicBezTo>
                  <a:pt x="1914381" y="92952"/>
                  <a:pt x="1934765" y="142164"/>
                  <a:pt x="1934765" y="193477"/>
                </a:cubicBezTo>
                <a:lnTo>
                  <a:pt x="1934765" y="3870523"/>
                </a:lnTo>
                <a:cubicBezTo>
                  <a:pt x="1934765" y="3921836"/>
                  <a:pt x="1914381" y="3971048"/>
                  <a:pt x="1878097" y="4007332"/>
                </a:cubicBezTo>
                <a:cubicBezTo>
                  <a:pt x="1841813" y="4043616"/>
                  <a:pt x="1792601" y="4064000"/>
                  <a:pt x="1741288" y="4064000"/>
                </a:cubicBezTo>
                <a:lnTo>
                  <a:pt x="193477" y="4064000"/>
                </a:lnTo>
                <a:cubicBezTo>
                  <a:pt x="142164" y="4064000"/>
                  <a:pt x="92952" y="4043616"/>
                  <a:pt x="56668" y="4007332"/>
                </a:cubicBezTo>
                <a:cubicBezTo>
                  <a:pt x="20384" y="3971048"/>
                  <a:pt x="0" y="3921836"/>
                  <a:pt x="0" y="3870523"/>
                </a:cubicBezTo>
                <a:lnTo>
                  <a:pt x="0" y="193477"/>
                </a:lnTo>
                <a:close/>
              </a:path>
            </a:pathLst>
          </a:custGeom>
          <a:solidFill>
            <a:schemeClr val="accent1">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2936240" numCol="1" spcCol="1270" anchor="t" anchorCtr="0">
            <a:noAutofit/>
          </a:bodyPr>
          <a:lstStyle/>
          <a:p>
            <a:pPr lvl="0" algn="ctr" defTabSz="1066800">
              <a:lnSpc>
                <a:spcPct val="90000"/>
              </a:lnSpc>
              <a:spcBef>
                <a:spcPct val="0"/>
              </a:spcBef>
              <a:spcAft>
                <a:spcPct val="35000"/>
              </a:spcAft>
            </a:pPr>
            <a:r>
              <a:rPr lang="fr-FR" dirty="0"/>
              <a:t>Personnelle</a:t>
            </a:r>
            <a:endParaRPr lang="fr-FR" kern="1200" dirty="0"/>
          </a:p>
        </p:txBody>
      </p:sp>
      <p:sp>
        <p:nvSpPr>
          <p:cNvPr id="20" name="Freeform 19"/>
          <p:cNvSpPr/>
          <p:nvPr/>
        </p:nvSpPr>
        <p:spPr>
          <a:xfrm>
            <a:off x="3265090" y="3378694"/>
            <a:ext cx="1844388" cy="440585"/>
          </a:xfrm>
          <a:custGeom>
            <a:avLst/>
            <a:gdLst>
              <a:gd name="connsiteX0" fmla="*/ 0 w 1844388"/>
              <a:gd name="connsiteY0" fmla="*/ 47015 h 470148"/>
              <a:gd name="connsiteX1" fmla="*/ 13770 w 1844388"/>
              <a:gd name="connsiteY1" fmla="*/ 13770 h 470148"/>
              <a:gd name="connsiteX2" fmla="*/ 47015 w 1844388"/>
              <a:gd name="connsiteY2" fmla="*/ 0 h 470148"/>
              <a:gd name="connsiteX3" fmla="*/ 1797373 w 1844388"/>
              <a:gd name="connsiteY3" fmla="*/ 0 h 470148"/>
              <a:gd name="connsiteX4" fmla="*/ 1830618 w 1844388"/>
              <a:gd name="connsiteY4" fmla="*/ 13770 h 470148"/>
              <a:gd name="connsiteX5" fmla="*/ 1844388 w 1844388"/>
              <a:gd name="connsiteY5" fmla="*/ 47015 h 470148"/>
              <a:gd name="connsiteX6" fmla="*/ 1844388 w 1844388"/>
              <a:gd name="connsiteY6" fmla="*/ 423133 h 470148"/>
              <a:gd name="connsiteX7" fmla="*/ 1830618 w 1844388"/>
              <a:gd name="connsiteY7" fmla="*/ 456378 h 470148"/>
              <a:gd name="connsiteX8" fmla="*/ 1797373 w 1844388"/>
              <a:gd name="connsiteY8" fmla="*/ 470148 h 470148"/>
              <a:gd name="connsiteX9" fmla="*/ 47015 w 1844388"/>
              <a:gd name="connsiteY9" fmla="*/ 470148 h 470148"/>
              <a:gd name="connsiteX10" fmla="*/ 13770 w 1844388"/>
              <a:gd name="connsiteY10" fmla="*/ 456378 h 470148"/>
              <a:gd name="connsiteX11" fmla="*/ 0 w 1844388"/>
              <a:gd name="connsiteY11" fmla="*/ 423133 h 470148"/>
              <a:gd name="connsiteX12" fmla="*/ 0 w 1844388"/>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388" h="470148">
                <a:moveTo>
                  <a:pt x="0" y="47015"/>
                </a:moveTo>
                <a:cubicBezTo>
                  <a:pt x="0" y="34546"/>
                  <a:pt x="4953" y="22587"/>
                  <a:pt x="13770" y="13770"/>
                </a:cubicBezTo>
                <a:cubicBezTo>
                  <a:pt x="22587" y="4953"/>
                  <a:pt x="34546" y="0"/>
                  <a:pt x="47015" y="0"/>
                </a:cubicBezTo>
                <a:lnTo>
                  <a:pt x="1797373" y="0"/>
                </a:lnTo>
                <a:cubicBezTo>
                  <a:pt x="1809842" y="0"/>
                  <a:pt x="1821801" y="4953"/>
                  <a:pt x="1830618" y="13770"/>
                </a:cubicBezTo>
                <a:cubicBezTo>
                  <a:pt x="1839435" y="22587"/>
                  <a:pt x="1844388" y="34546"/>
                  <a:pt x="1844388" y="47015"/>
                </a:cubicBezTo>
                <a:lnTo>
                  <a:pt x="1844388" y="423133"/>
                </a:lnTo>
                <a:cubicBezTo>
                  <a:pt x="1844388" y="435602"/>
                  <a:pt x="1839435" y="447561"/>
                  <a:pt x="1830618" y="456378"/>
                </a:cubicBezTo>
                <a:cubicBezTo>
                  <a:pt x="1821801" y="465195"/>
                  <a:pt x="1809843" y="470148"/>
                  <a:pt x="1797373"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Nom</a:t>
            </a:r>
            <a:endParaRPr lang="fr-FR" sz="1700" b="1" kern="1200" dirty="0">
              <a:solidFill>
                <a:schemeClr val="bg1"/>
              </a:solidFill>
              <a:ea typeface="MS PGothic" charset="-128"/>
              <a:cs typeface="MS PGothic" charset="-128"/>
            </a:endParaRPr>
          </a:p>
        </p:txBody>
      </p:sp>
      <p:sp>
        <p:nvSpPr>
          <p:cNvPr id="21" name="Freeform 20"/>
          <p:cNvSpPr/>
          <p:nvPr/>
        </p:nvSpPr>
        <p:spPr>
          <a:xfrm>
            <a:off x="3273479" y="3897224"/>
            <a:ext cx="1827610" cy="440585"/>
          </a:xfrm>
          <a:custGeom>
            <a:avLst/>
            <a:gdLst>
              <a:gd name="connsiteX0" fmla="*/ 0 w 1827610"/>
              <a:gd name="connsiteY0" fmla="*/ 47015 h 470148"/>
              <a:gd name="connsiteX1" fmla="*/ 13770 w 1827610"/>
              <a:gd name="connsiteY1" fmla="*/ 13770 h 470148"/>
              <a:gd name="connsiteX2" fmla="*/ 47015 w 1827610"/>
              <a:gd name="connsiteY2" fmla="*/ 0 h 470148"/>
              <a:gd name="connsiteX3" fmla="*/ 1780595 w 1827610"/>
              <a:gd name="connsiteY3" fmla="*/ 0 h 470148"/>
              <a:gd name="connsiteX4" fmla="*/ 1813840 w 1827610"/>
              <a:gd name="connsiteY4" fmla="*/ 13770 h 470148"/>
              <a:gd name="connsiteX5" fmla="*/ 1827610 w 1827610"/>
              <a:gd name="connsiteY5" fmla="*/ 47015 h 470148"/>
              <a:gd name="connsiteX6" fmla="*/ 1827610 w 1827610"/>
              <a:gd name="connsiteY6" fmla="*/ 423133 h 470148"/>
              <a:gd name="connsiteX7" fmla="*/ 1813840 w 1827610"/>
              <a:gd name="connsiteY7" fmla="*/ 456378 h 470148"/>
              <a:gd name="connsiteX8" fmla="*/ 1780595 w 1827610"/>
              <a:gd name="connsiteY8" fmla="*/ 470148 h 470148"/>
              <a:gd name="connsiteX9" fmla="*/ 47015 w 1827610"/>
              <a:gd name="connsiteY9" fmla="*/ 470148 h 470148"/>
              <a:gd name="connsiteX10" fmla="*/ 13770 w 1827610"/>
              <a:gd name="connsiteY10" fmla="*/ 456378 h 470148"/>
              <a:gd name="connsiteX11" fmla="*/ 0 w 1827610"/>
              <a:gd name="connsiteY11" fmla="*/ 423133 h 470148"/>
              <a:gd name="connsiteX12" fmla="*/ 0 w 1827610"/>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7610" h="470148">
                <a:moveTo>
                  <a:pt x="0" y="47015"/>
                </a:moveTo>
                <a:cubicBezTo>
                  <a:pt x="0" y="34546"/>
                  <a:pt x="4953" y="22587"/>
                  <a:pt x="13770" y="13770"/>
                </a:cubicBezTo>
                <a:cubicBezTo>
                  <a:pt x="22587" y="4953"/>
                  <a:pt x="34546" y="0"/>
                  <a:pt x="47015" y="0"/>
                </a:cubicBezTo>
                <a:lnTo>
                  <a:pt x="1780595" y="0"/>
                </a:lnTo>
                <a:cubicBezTo>
                  <a:pt x="1793064" y="0"/>
                  <a:pt x="1805023" y="4953"/>
                  <a:pt x="1813840" y="13770"/>
                </a:cubicBezTo>
                <a:cubicBezTo>
                  <a:pt x="1822657" y="22587"/>
                  <a:pt x="1827610" y="34546"/>
                  <a:pt x="1827610" y="47015"/>
                </a:cubicBezTo>
                <a:lnTo>
                  <a:pt x="1827610" y="423133"/>
                </a:lnTo>
                <a:cubicBezTo>
                  <a:pt x="1827610" y="435602"/>
                  <a:pt x="1822657" y="447561"/>
                  <a:pt x="1813840" y="456378"/>
                </a:cubicBezTo>
                <a:cubicBezTo>
                  <a:pt x="1805023" y="465195"/>
                  <a:pt x="1793065" y="470148"/>
                  <a:pt x="1780595"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Alias</a:t>
            </a:r>
            <a:endParaRPr lang="fr-FR" sz="1700" b="1" kern="1200" dirty="0">
              <a:solidFill>
                <a:schemeClr val="bg1"/>
              </a:solidFill>
              <a:ea typeface="MS PGothic" charset="-128"/>
              <a:cs typeface="MS PGothic" charset="-128"/>
            </a:endParaRPr>
          </a:p>
        </p:txBody>
      </p:sp>
      <p:sp>
        <p:nvSpPr>
          <p:cNvPr id="22" name="Freeform 21"/>
          <p:cNvSpPr/>
          <p:nvPr/>
        </p:nvSpPr>
        <p:spPr>
          <a:xfrm>
            <a:off x="3265090" y="4415754"/>
            <a:ext cx="1844388" cy="440585"/>
          </a:xfrm>
          <a:custGeom>
            <a:avLst/>
            <a:gdLst>
              <a:gd name="connsiteX0" fmla="*/ 0 w 1844388"/>
              <a:gd name="connsiteY0" fmla="*/ 47015 h 470148"/>
              <a:gd name="connsiteX1" fmla="*/ 13770 w 1844388"/>
              <a:gd name="connsiteY1" fmla="*/ 13770 h 470148"/>
              <a:gd name="connsiteX2" fmla="*/ 47015 w 1844388"/>
              <a:gd name="connsiteY2" fmla="*/ 0 h 470148"/>
              <a:gd name="connsiteX3" fmla="*/ 1797373 w 1844388"/>
              <a:gd name="connsiteY3" fmla="*/ 0 h 470148"/>
              <a:gd name="connsiteX4" fmla="*/ 1830618 w 1844388"/>
              <a:gd name="connsiteY4" fmla="*/ 13770 h 470148"/>
              <a:gd name="connsiteX5" fmla="*/ 1844388 w 1844388"/>
              <a:gd name="connsiteY5" fmla="*/ 47015 h 470148"/>
              <a:gd name="connsiteX6" fmla="*/ 1844388 w 1844388"/>
              <a:gd name="connsiteY6" fmla="*/ 423133 h 470148"/>
              <a:gd name="connsiteX7" fmla="*/ 1830618 w 1844388"/>
              <a:gd name="connsiteY7" fmla="*/ 456378 h 470148"/>
              <a:gd name="connsiteX8" fmla="*/ 1797373 w 1844388"/>
              <a:gd name="connsiteY8" fmla="*/ 470148 h 470148"/>
              <a:gd name="connsiteX9" fmla="*/ 47015 w 1844388"/>
              <a:gd name="connsiteY9" fmla="*/ 470148 h 470148"/>
              <a:gd name="connsiteX10" fmla="*/ 13770 w 1844388"/>
              <a:gd name="connsiteY10" fmla="*/ 456378 h 470148"/>
              <a:gd name="connsiteX11" fmla="*/ 0 w 1844388"/>
              <a:gd name="connsiteY11" fmla="*/ 423133 h 470148"/>
              <a:gd name="connsiteX12" fmla="*/ 0 w 1844388"/>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388" h="470148">
                <a:moveTo>
                  <a:pt x="0" y="47015"/>
                </a:moveTo>
                <a:cubicBezTo>
                  <a:pt x="0" y="34546"/>
                  <a:pt x="4953" y="22587"/>
                  <a:pt x="13770" y="13770"/>
                </a:cubicBezTo>
                <a:cubicBezTo>
                  <a:pt x="22587" y="4953"/>
                  <a:pt x="34546" y="0"/>
                  <a:pt x="47015" y="0"/>
                </a:cubicBezTo>
                <a:lnTo>
                  <a:pt x="1797373" y="0"/>
                </a:lnTo>
                <a:cubicBezTo>
                  <a:pt x="1809842" y="0"/>
                  <a:pt x="1821801" y="4953"/>
                  <a:pt x="1830618" y="13770"/>
                </a:cubicBezTo>
                <a:cubicBezTo>
                  <a:pt x="1839435" y="22587"/>
                  <a:pt x="1844388" y="34546"/>
                  <a:pt x="1844388" y="47015"/>
                </a:cubicBezTo>
                <a:lnTo>
                  <a:pt x="1844388" y="423133"/>
                </a:lnTo>
                <a:cubicBezTo>
                  <a:pt x="1844388" y="435602"/>
                  <a:pt x="1839435" y="447561"/>
                  <a:pt x="1830618" y="456378"/>
                </a:cubicBezTo>
                <a:cubicBezTo>
                  <a:pt x="1821801" y="465195"/>
                  <a:pt x="1809843" y="470148"/>
                  <a:pt x="1797373"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E-mail</a:t>
            </a:r>
            <a:endParaRPr lang="fr-FR" sz="1700" b="1" kern="1200" dirty="0">
              <a:solidFill>
                <a:schemeClr val="bg1"/>
              </a:solidFill>
              <a:ea typeface="MS PGothic" charset="-128"/>
              <a:cs typeface="MS PGothic" charset="-128"/>
            </a:endParaRPr>
          </a:p>
        </p:txBody>
      </p:sp>
      <p:sp>
        <p:nvSpPr>
          <p:cNvPr id="23" name="Freeform 22"/>
          <p:cNvSpPr/>
          <p:nvPr/>
        </p:nvSpPr>
        <p:spPr>
          <a:xfrm>
            <a:off x="3263898" y="4916885"/>
            <a:ext cx="1846772" cy="486000"/>
          </a:xfrm>
          <a:custGeom>
            <a:avLst/>
            <a:gdLst>
              <a:gd name="connsiteX0" fmla="*/ 0 w 1846772"/>
              <a:gd name="connsiteY0" fmla="*/ 47015 h 470148"/>
              <a:gd name="connsiteX1" fmla="*/ 13770 w 1846772"/>
              <a:gd name="connsiteY1" fmla="*/ 13770 h 470148"/>
              <a:gd name="connsiteX2" fmla="*/ 47015 w 1846772"/>
              <a:gd name="connsiteY2" fmla="*/ 0 h 470148"/>
              <a:gd name="connsiteX3" fmla="*/ 1799757 w 1846772"/>
              <a:gd name="connsiteY3" fmla="*/ 0 h 470148"/>
              <a:gd name="connsiteX4" fmla="*/ 1833002 w 1846772"/>
              <a:gd name="connsiteY4" fmla="*/ 13770 h 470148"/>
              <a:gd name="connsiteX5" fmla="*/ 1846772 w 1846772"/>
              <a:gd name="connsiteY5" fmla="*/ 47015 h 470148"/>
              <a:gd name="connsiteX6" fmla="*/ 1846772 w 1846772"/>
              <a:gd name="connsiteY6" fmla="*/ 423133 h 470148"/>
              <a:gd name="connsiteX7" fmla="*/ 1833002 w 1846772"/>
              <a:gd name="connsiteY7" fmla="*/ 456378 h 470148"/>
              <a:gd name="connsiteX8" fmla="*/ 1799757 w 1846772"/>
              <a:gd name="connsiteY8" fmla="*/ 470148 h 470148"/>
              <a:gd name="connsiteX9" fmla="*/ 47015 w 1846772"/>
              <a:gd name="connsiteY9" fmla="*/ 470148 h 470148"/>
              <a:gd name="connsiteX10" fmla="*/ 13770 w 1846772"/>
              <a:gd name="connsiteY10" fmla="*/ 456378 h 470148"/>
              <a:gd name="connsiteX11" fmla="*/ 0 w 1846772"/>
              <a:gd name="connsiteY11" fmla="*/ 423133 h 470148"/>
              <a:gd name="connsiteX12" fmla="*/ 0 w 184677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470148">
                <a:moveTo>
                  <a:pt x="0" y="47015"/>
                </a:moveTo>
                <a:cubicBezTo>
                  <a:pt x="0" y="34546"/>
                  <a:pt x="4953" y="22587"/>
                  <a:pt x="13770" y="13770"/>
                </a:cubicBezTo>
                <a:cubicBezTo>
                  <a:pt x="22587" y="4953"/>
                  <a:pt x="34546" y="0"/>
                  <a:pt x="47015" y="0"/>
                </a:cubicBezTo>
                <a:lnTo>
                  <a:pt x="1799757" y="0"/>
                </a:lnTo>
                <a:cubicBezTo>
                  <a:pt x="1812226" y="0"/>
                  <a:pt x="1824185" y="4953"/>
                  <a:pt x="1833002" y="13770"/>
                </a:cubicBezTo>
                <a:cubicBezTo>
                  <a:pt x="1841819" y="22587"/>
                  <a:pt x="1846772" y="34546"/>
                  <a:pt x="1846772" y="47015"/>
                </a:cubicBezTo>
                <a:lnTo>
                  <a:pt x="1846772" y="423133"/>
                </a:lnTo>
                <a:cubicBezTo>
                  <a:pt x="1846772" y="435602"/>
                  <a:pt x="1841819" y="447561"/>
                  <a:pt x="1833002" y="456378"/>
                </a:cubicBezTo>
                <a:cubicBezTo>
                  <a:pt x="1824185" y="465195"/>
                  <a:pt x="1812227" y="470148"/>
                  <a:pt x="179975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Téléphone / Adresse</a:t>
            </a:r>
            <a:endParaRPr lang="fr-FR" sz="1700" b="1" kern="1200" dirty="0">
              <a:solidFill>
                <a:schemeClr val="bg1"/>
              </a:solidFill>
              <a:ea typeface="MS PGothic" charset="-128"/>
              <a:cs typeface="MS PGothic" charset="-128"/>
            </a:endParaRPr>
          </a:p>
        </p:txBody>
      </p:sp>
      <p:sp>
        <p:nvSpPr>
          <p:cNvPr id="24" name="Freeform 23"/>
          <p:cNvSpPr/>
          <p:nvPr/>
        </p:nvSpPr>
        <p:spPr>
          <a:xfrm>
            <a:off x="3265090" y="5452814"/>
            <a:ext cx="1844388" cy="440585"/>
          </a:xfrm>
          <a:custGeom>
            <a:avLst/>
            <a:gdLst>
              <a:gd name="connsiteX0" fmla="*/ 0 w 1844388"/>
              <a:gd name="connsiteY0" fmla="*/ 47015 h 470148"/>
              <a:gd name="connsiteX1" fmla="*/ 13770 w 1844388"/>
              <a:gd name="connsiteY1" fmla="*/ 13770 h 470148"/>
              <a:gd name="connsiteX2" fmla="*/ 47015 w 1844388"/>
              <a:gd name="connsiteY2" fmla="*/ 0 h 470148"/>
              <a:gd name="connsiteX3" fmla="*/ 1797373 w 1844388"/>
              <a:gd name="connsiteY3" fmla="*/ 0 h 470148"/>
              <a:gd name="connsiteX4" fmla="*/ 1830618 w 1844388"/>
              <a:gd name="connsiteY4" fmla="*/ 13770 h 470148"/>
              <a:gd name="connsiteX5" fmla="*/ 1844388 w 1844388"/>
              <a:gd name="connsiteY5" fmla="*/ 47015 h 470148"/>
              <a:gd name="connsiteX6" fmla="*/ 1844388 w 1844388"/>
              <a:gd name="connsiteY6" fmla="*/ 423133 h 470148"/>
              <a:gd name="connsiteX7" fmla="*/ 1830618 w 1844388"/>
              <a:gd name="connsiteY7" fmla="*/ 456378 h 470148"/>
              <a:gd name="connsiteX8" fmla="*/ 1797373 w 1844388"/>
              <a:gd name="connsiteY8" fmla="*/ 470148 h 470148"/>
              <a:gd name="connsiteX9" fmla="*/ 47015 w 1844388"/>
              <a:gd name="connsiteY9" fmla="*/ 470148 h 470148"/>
              <a:gd name="connsiteX10" fmla="*/ 13770 w 1844388"/>
              <a:gd name="connsiteY10" fmla="*/ 456378 h 470148"/>
              <a:gd name="connsiteX11" fmla="*/ 0 w 1844388"/>
              <a:gd name="connsiteY11" fmla="*/ 423133 h 470148"/>
              <a:gd name="connsiteX12" fmla="*/ 0 w 1844388"/>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388" h="470148">
                <a:moveTo>
                  <a:pt x="0" y="47015"/>
                </a:moveTo>
                <a:cubicBezTo>
                  <a:pt x="0" y="34546"/>
                  <a:pt x="4953" y="22587"/>
                  <a:pt x="13770" y="13770"/>
                </a:cubicBezTo>
                <a:cubicBezTo>
                  <a:pt x="22587" y="4953"/>
                  <a:pt x="34546" y="0"/>
                  <a:pt x="47015" y="0"/>
                </a:cubicBezTo>
                <a:lnTo>
                  <a:pt x="1797373" y="0"/>
                </a:lnTo>
                <a:cubicBezTo>
                  <a:pt x="1809842" y="0"/>
                  <a:pt x="1821801" y="4953"/>
                  <a:pt x="1830618" y="13770"/>
                </a:cubicBezTo>
                <a:cubicBezTo>
                  <a:pt x="1839435" y="22587"/>
                  <a:pt x="1844388" y="34546"/>
                  <a:pt x="1844388" y="47015"/>
                </a:cubicBezTo>
                <a:lnTo>
                  <a:pt x="1844388" y="423133"/>
                </a:lnTo>
                <a:cubicBezTo>
                  <a:pt x="1844388" y="435602"/>
                  <a:pt x="1839435" y="447561"/>
                  <a:pt x="1830618" y="456378"/>
                </a:cubicBezTo>
                <a:cubicBezTo>
                  <a:pt x="1821801" y="465195"/>
                  <a:pt x="1809843" y="470148"/>
                  <a:pt x="1797373"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Fonction</a:t>
            </a:r>
            <a:endParaRPr lang="fr-FR" sz="1700" b="1" kern="1200" dirty="0">
              <a:solidFill>
                <a:schemeClr val="bg1"/>
              </a:solidFill>
              <a:ea typeface="MS PGothic" charset="-128"/>
              <a:cs typeface="MS PGothic" charset="-128"/>
            </a:endParaRPr>
          </a:p>
        </p:txBody>
      </p:sp>
      <p:sp>
        <p:nvSpPr>
          <p:cNvPr id="25" name="Freeform 24"/>
          <p:cNvSpPr/>
          <p:nvPr/>
        </p:nvSpPr>
        <p:spPr>
          <a:xfrm>
            <a:off x="5299775" y="2103120"/>
            <a:ext cx="1934765" cy="3867053"/>
          </a:xfrm>
          <a:custGeom>
            <a:avLst/>
            <a:gdLst>
              <a:gd name="connsiteX0" fmla="*/ 0 w 1934765"/>
              <a:gd name="connsiteY0" fmla="*/ 193477 h 4064000"/>
              <a:gd name="connsiteX1" fmla="*/ 56668 w 1934765"/>
              <a:gd name="connsiteY1" fmla="*/ 56668 h 4064000"/>
              <a:gd name="connsiteX2" fmla="*/ 193477 w 1934765"/>
              <a:gd name="connsiteY2" fmla="*/ 0 h 4064000"/>
              <a:gd name="connsiteX3" fmla="*/ 1741288 w 1934765"/>
              <a:gd name="connsiteY3" fmla="*/ 0 h 4064000"/>
              <a:gd name="connsiteX4" fmla="*/ 1878097 w 1934765"/>
              <a:gd name="connsiteY4" fmla="*/ 56668 h 4064000"/>
              <a:gd name="connsiteX5" fmla="*/ 1934765 w 1934765"/>
              <a:gd name="connsiteY5" fmla="*/ 193477 h 4064000"/>
              <a:gd name="connsiteX6" fmla="*/ 1934765 w 1934765"/>
              <a:gd name="connsiteY6" fmla="*/ 3870523 h 4064000"/>
              <a:gd name="connsiteX7" fmla="*/ 1878097 w 1934765"/>
              <a:gd name="connsiteY7" fmla="*/ 4007332 h 4064000"/>
              <a:gd name="connsiteX8" fmla="*/ 1741288 w 1934765"/>
              <a:gd name="connsiteY8" fmla="*/ 4064000 h 4064000"/>
              <a:gd name="connsiteX9" fmla="*/ 193477 w 1934765"/>
              <a:gd name="connsiteY9" fmla="*/ 4064000 h 4064000"/>
              <a:gd name="connsiteX10" fmla="*/ 56668 w 1934765"/>
              <a:gd name="connsiteY10" fmla="*/ 4007332 h 4064000"/>
              <a:gd name="connsiteX11" fmla="*/ 0 w 1934765"/>
              <a:gd name="connsiteY11" fmla="*/ 3870523 h 4064000"/>
              <a:gd name="connsiteX12" fmla="*/ 0 w 1934765"/>
              <a:gd name="connsiteY12"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765" h="4064000">
                <a:moveTo>
                  <a:pt x="0" y="193477"/>
                </a:moveTo>
                <a:cubicBezTo>
                  <a:pt x="0" y="142164"/>
                  <a:pt x="20384" y="92952"/>
                  <a:pt x="56668" y="56668"/>
                </a:cubicBezTo>
                <a:cubicBezTo>
                  <a:pt x="92952" y="20384"/>
                  <a:pt x="142164" y="0"/>
                  <a:pt x="193477" y="0"/>
                </a:cubicBezTo>
                <a:lnTo>
                  <a:pt x="1741288" y="0"/>
                </a:lnTo>
                <a:cubicBezTo>
                  <a:pt x="1792601" y="0"/>
                  <a:pt x="1841813" y="20384"/>
                  <a:pt x="1878097" y="56668"/>
                </a:cubicBezTo>
                <a:cubicBezTo>
                  <a:pt x="1914381" y="92952"/>
                  <a:pt x="1934765" y="142164"/>
                  <a:pt x="1934765" y="193477"/>
                </a:cubicBezTo>
                <a:lnTo>
                  <a:pt x="1934765" y="3870523"/>
                </a:lnTo>
                <a:cubicBezTo>
                  <a:pt x="1934765" y="3921836"/>
                  <a:pt x="1914381" y="3971048"/>
                  <a:pt x="1878097" y="4007332"/>
                </a:cubicBezTo>
                <a:cubicBezTo>
                  <a:pt x="1841813" y="4043616"/>
                  <a:pt x="1792601" y="4064000"/>
                  <a:pt x="1741288" y="4064000"/>
                </a:cubicBezTo>
                <a:lnTo>
                  <a:pt x="193477" y="4064000"/>
                </a:lnTo>
                <a:cubicBezTo>
                  <a:pt x="142164" y="4064000"/>
                  <a:pt x="92952" y="4043616"/>
                  <a:pt x="56668" y="4007332"/>
                </a:cubicBezTo>
                <a:cubicBezTo>
                  <a:pt x="20384" y="3971048"/>
                  <a:pt x="0" y="3921836"/>
                  <a:pt x="0" y="3870523"/>
                </a:cubicBezTo>
                <a:lnTo>
                  <a:pt x="0" y="193477"/>
                </a:lnTo>
                <a:close/>
              </a:path>
            </a:pathLst>
          </a:custGeom>
          <a:solidFill>
            <a:schemeClr val="accent1">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2936240" numCol="1" spcCol="1270" anchor="t" anchorCtr="0">
            <a:noAutofit/>
          </a:bodyPr>
          <a:lstStyle/>
          <a:p>
            <a:pPr lvl="0" algn="ctr" defTabSz="1066800">
              <a:lnSpc>
                <a:spcPct val="90000"/>
              </a:lnSpc>
              <a:spcBef>
                <a:spcPct val="0"/>
              </a:spcBef>
              <a:spcAft>
                <a:spcPct val="35000"/>
              </a:spcAft>
            </a:pPr>
            <a:r>
              <a:rPr lang="fr-FR" dirty="0"/>
              <a:t>Informations de sécurité et d'accès</a:t>
            </a:r>
            <a:endParaRPr lang="fr-FR" kern="1200" dirty="0"/>
          </a:p>
        </p:txBody>
      </p:sp>
      <p:sp>
        <p:nvSpPr>
          <p:cNvPr id="26" name="Freeform 25"/>
          <p:cNvSpPr/>
          <p:nvPr/>
        </p:nvSpPr>
        <p:spPr>
          <a:xfrm>
            <a:off x="5352756" y="3378694"/>
            <a:ext cx="1828802"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Nom d'utilisateur</a:t>
            </a:r>
          </a:p>
        </p:txBody>
      </p:sp>
      <p:sp>
        <p:nvSpPr>
          <p:cNvPr id="27" name="Freeform 26"/>
          <p:cNvSpPr/>
          <p:nvPr/>
        </p:nvSpPr>
        <p:spPr>
          <a:xfrm>
            <a:off x="5352756" y="3897224"/>
            <a:ext cx="1828802"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Licence(s)</a:t>
            </a:r>
            <a:endParaRPr lang="fr-FR" sz="1700" kern="1200" dirty="0">
              <a:solidFill>
                <a:schemeClr val="bg1"/>
              </a:solidFill>
            </a:endParaRPr>
          </a:p>
        </p:txBody>
      </p:sp>
      <p:sp>
        <p:nvSpPr>
          <p:cNvPr id="28" name="Freeform 27"/>
          <p:cNvSpPr/>
          <p:nvPr/>
        </p:nvSpPr>
        <p:spPr>
          <a:xfrm>
            <a:off x="5352756" y="4407871"/>
            <a:ext cx="1828802"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Profil</a:t>
            </a:r>
          </a:p>
        </p:txBody>
      </p:sp>
      <p:sp>
        <p:nvSpPr>
          <p:cNvPr id="29" name="Freeform 28"/>
          <p:cNvSpPr/>
          <p:nvPr/>
        </p:nvSpPr>
        <p:spPr>
          <a:xfrm>
            <a:off x="5352756" y="4926401"/>
            <a:ext cx="1828802" cy="440585"/>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Rôle</a:t>
            </a:r>
          </a:p>
        </p:txBody>
      </p:sp>
      <p:sp>
        <p:nvSpPr>
          <p:cNvPr id="30" name="Freeform 29"/>
          <p:cNvSpPr/>
          <p:nvPr/>
        </p:nvSpPr>
        <p:spPr>
          <a:xfrm>
            <a:off x="5352756" y="5437047"/>
            <a:ext cx="1828802" cy="486000"/>
          </a:xfrm>
          <a:custGeom>
            <a:avLst/>
            <a:gdLst>
              <a:gd name="connsiteX0" fmla="*/ 0 w 1828802"/>
              <a:gd name="connsiteY0" fmla="*/ 47015 h 470148"/>
              <a:gd name="connsiteX1" fmla="*/ 13770 w 1828802"/>
              <a:gd name="connsiteY1" fmla="*/ 13770 h 470148"/>
              <a:gd name="connsiteX2" fmla="*/ 47015 w 1828802"/>
              <a:gd name="connsiteY2" fmla="*/ 0 h 470148"/>
              <a:gd name="connsiteX3" fmla="*/ 1781787 w 1828802"/>
              <a:gd name="connsiteY3" fmla="*/ 0 h 470148"/>
              <a:gd name="connsiteX4" fmla="*/ 1815032 w 1828802"/>
              <a:gd name="connsiteY4" fmla="*/ 13770 h 470148"/>
              <a:gd name="connsiteX5" fmla="*/ 1828802 w 1828802"/>
              <a:gd name="connsiteY5" fmla="*/ 47015 h 470148"/>
              <a:gd name="connsiteX6" fmla="*/ 1828802 w 1828802"/>
              <a:gd name="connsiteY6" fmla="*/ 423133 h 470148"/>
              <a:gd name="connsiteX7" fmla="*/ 1815032 w 1828802"/>
              <a:gd name="connsiteY7" fmla="*/ 456378 h 470148"/>
              <a:gd name="connsiteX8" fmla="*/ 1781787 w 1828802"/>
              <a:gd name="connsiteY8" fmla="*/ 470148 h 470148"/>
              <a:gd name="connsiteX9" fmla="*/ 47015 w 1828802"/>
              <a:gd name="connsiteY9" fmla="*/ 470148 h 470148"/>
              <a:gd name="connsiteX10" fmla="*/ 13770 w 1828802"/>
              <a:gd name="connsiteY10" fmla="*/ 456378 h 470148"/>
              <a:gd name="connsiteX11" fmla="*/ 0 w 1828802"/>
              <a:gd name="connsiteY11" fmla="*/ 423133 h 470148"/>
              <a:gd name="connsiteX12" fmla="*/ 0 w 1828802"/>
              <a:gd name="connsiteY12" fmla="*/ 47015 h 4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2" h="470148">
                <a:moveTo>
                  <a:pt x="0" y="47015"/>
                </a:moveTo>
                <a:cubicBezTo>
                  <a:pt x="0" y="34546"/>
                  <a:pt x="4953" y="22587"/>
                  <a:pt x="13770" y="13770"/>
                </a:cubicBezTo>
                <a:cubicBezTo>
                  <a:pt x="22587" y="4953"/>
                  <a:pt x="34546" y="0"/>
                  <a:pt x="47015" y="0"/>
                </a:cubicBezTo>
                <a:lnTo>
                  <a:pt x="1781787" y="0"/>
                </a:lnTo>
                <a:cubicBezTo>
                  <a:pt x="1794256" y="0"/>
                  <a:pt x="1806215" y="4953"/>
                  <a:pt x="1815032" y="13770"/>
                </a:cubicBezTo>
                <a:cubicBezTo>
                  <a:pt x="1823849" y="22587"/>
                  <a:pt x="1828802" y="34546"/>
                  <a:pt x="1828802" y="47015"/>
                </a:cubicBezTo>
                <a:lnTo>
                  <a:pt x="1828802" y="423133"/>
                </a:lnTo>
                <a:cubicBezTo>
                  <a:pt x="1828802" y="435602"/>
                  <a:pt x="1823849" y="447561"/>
                  <a:pt x="1815032" y="456378"/>
                </a:cubicBezTo>
                <a:cubicBezTo>
                  <a:pt x="1806215" y="465195"/>
                  <a:pt x="1794257" y="470148"/>
                  <a:pt x="1781787" y="470148"/>
                </a:cubicBezTo>
                <a:lnTo>
                  <a:pt x="47015" y="470148"/>
                </a:lnTo>
                <a:cubicBezTo>
                  <a:pt x="34546" y="470148"/>
                  <a:pt x="22587" y="465195"/>
                  <a:pt x="13770" y="456378"/>
                </a:cubicBezTo>
                <a:cubicBezTo>
                  <a:pt x="4953" y="447561"/>
                  <a:pt x="0" y="435603"/>
                  <a:pt x="0" y="423133"/>
                </a:cubicBezTo>
                <a:lnTo>
                  <a:pt x="0" y="47015"/>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9490" tIns="48060" rIns="59490" bIns="4806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Historique</a:t>
            </a:r>
            <a:r>
              <a:rPr lang="fr-FR" sz="1700" dirty="0"/>
              <a:t> </a:t>
            </a:r>
            <a:r>
              <a:rPr lang="fr-FR" sz="1700" b="1" dirty="0">
                <a:solidFill>
                  <a:schemeClr val="bg1"/>
                </a:solidFill>
              </a:rPr>
              <a:t>des connexions</a:t>
            </a:r>
          </a:p>
        </p:txBody>
      </p:sp>
      <p:sp>
        <p:nvSpPr>
          <p:cNvPr id="31" name="Freeform 30"/>
          <p:cNvSpPr/>
          <p:nvPr/>
        </p:nvSpPr>
        <p:spPr>
          <a:xfrm>
            <a:off x="7379648" y="2103120"/>
            <a:ext cx="1934765" cy="3867053"/>
          </a:xfrm>
          <a:custGeom>
            <a:avLst/>
            <a:gdLst>
              <a:gd name="connsiteX0" fmla="*/ 0 w 1934765"/>
              <a:gd name="connsiteY0" fmla="*/ 193477 h 4064000"/>
              <a:gd name="connsiteX1" fmla="*/ 56668 w 1934765"/>
              <a:gd name="connsiteY1" fmla="*/ 56668 h 4064000"/>
              <a:gd name="connsiteX2" fmla="*/ 193477 w 1934765"/>
              <a:gd name="connsiteY2" fmla="*/ 0 h 4064000"/>
              <a:gd name="connsiteX3" fmla="*/ 1741288 w 1934765"/>
              <a:gd name="connsiteY3" fmla="*/ 0 h 4064000"/>
              <a:gd name="connsiteX4" fmla="*/ 1878097 w 1934765"/>
              <a:gd name="connsiteY4" fmla="*/ 56668 h 4064000"/>
              <a:gd name="connsiteX5" fmla="*/ 1934765 w 1934765"/>
              <a:gd name="connsiteY5" fmla="*/ 193477 h 4064000"/>
              <a:gd name="connsiteX6" fmla="*/ 1934765 w 1934765"/>
              <a:gd name="connsiteY6" fmla="*/ 3870523 h 4064000"/>
              <a:gd name="connsiteX7" fmla="*/ 1878097 w 1934765"/>
              <a:gd name="connsiteY7" fmla="*/ 4007332 h 4064000"/>
              <a:gd name="connsiteX8" fmla="*/ 1741288 w 1934765"/>
              <a:gd name="connsiteY8" fmla="*/ 4064000 h 4064000"/>
              <a:gd name="connsiteX9" fmla="*/ 193477 w 1934765"/>
              <a:gd name="connsiteY9" fmla="*/ 4064000 h 4064000"/>
              <a:gd name="connsiteX10" fmla="*/ 56668 w 1934765"/>
              <a:gd name="connsiteY10" fmla="*/ 4007332 h 4064000"/>
              <a:gd name="connsiteX11" fmla="*/ 0 w 1934765"/>
              <a:gd name="connsiteY11" fmla="*/ 3870523 h 4064000"/>
              <a:gd name="connsiteX12" fmla="*/ 0 w 1934765"/>
              <a:gd name="connsiteY12"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765" h="4064000">
                <a:moveTo>
                  <a:pt x="0" y="193477"/>
                </a:moveTo>
                <a:cubicBezTo>
                  <a:pt x="0" y="142164"/>
                  <a:pt x="20384" y="92952"/>
                  <a:pt x="56668" y="56668"/>
                </a:cubicBezTo>
                <a:cubicBezTo>
                  <a:pt x="92952" y="20384"/>
                  <a:pt x="142164" y="0"/>
                  <a:pt x="193477" y="0"/>
                </a:cubicBezTo>
                <a:lnTo>
                  <a:pt x="1741288" y="0"/>
                </a:lnTo>
                <a:cubicBezTo>
                  <a:pt x="1792601" y="0"/>
                  <a:pt x="1841813" y="20384"/>
                  <a:pt x="1878097" y="56668"/>
                </a:cubicBezTo>
                <a:cubicBezTo>
                  <a:pt x="1914381" y="92952"/>
                  <a:pt x="1934765" y="142164"/>
                  <a:pt x="1934765" y="193477"/>
                </a:cubicBezTo>
                <a:lnTo>
                  <a:pt x="1934765" y="3870523"/>
                </a:lnTo>
                <a:cubicBezTo>
                  <a:pt x="1934765" y="3921836"/>
                  <a:pt x="1914381" y="3971048"/>
                  <a:pt x="1878097" y="4007332"/>
                </a:cubicBezTo>
                <a:cubicBezTo>
                  <a:pt x="1841813" y="4043616"/>
                  <a:pt x="1792601" y="4064000"/>
                  <a:pt x="1741288" y="4064000"/>
                </a:cubicBezTo>
                <a:lnTo>
                  <a:pt x="193477" y="4064000"/>
                </a:lnTo>
                <a:cubicBezTo>
                  <a:pt x="142164" y="4064000"/>
                  <a:pt x="92952" y="4043616"/>
                  <a:pt x="56668" y="4007332"/>
                </a:cubicBezTo>
                <a:cubicBezTo>
                  <a:pt x="20384" y="3971048"/>
                  <a:pt x="0" y="3921836"/>
                  <a:pt x="0" y="3870523"/>
                </a:cubicBezTo>
                <a:lnTo>
                  <a:pt x="0" y="193477"/>
                </a:lnTo>
                <a:close/>
              </a:path>
            </a:pathLst>
          </a:custGeom>
          <a:solidFill>
            <a:schemeClr val="accent1">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2936240" numCol="1" spcCol="1270" anchor="t" anchorCtr="0">
            <a:noAutofit/>
          </a:bodyPr>
          <a:lstStyle/>
          <a:p>
            <a:pPr lvl="0" algn="ctr" defTabSz="1066800">
              <a:lnSpc>
                <a:spcPct val="90000"/>
              </a:lnSpc>
              <a:spcBef>
                <a:spcPct val="0"/>
              </a:spcBef>
              <a:spcAft>
                <a:spcPct val="35000"/>
              </a:spcAft>
            </a:pPr>
            <a:r>
              <a:rPr lang="fr-FR" dirty="0"/>
              <a:t>Paramètres régionaux</a:t>
            </a:r>
            <a:endParaRPr lang="fr-FR" kern="1200" dirty="0"/>
          </a:p>
        </p:txBody>
      </p:sp>
      <p:sp>
        <p:nvSpPr>
          <p:cNvPr id="32" name="Freeform 31"/>
          <p:cNvSpPr/>
          <p:nvPr/>
        </p:nvSpPr>
        <p:spPr>
          <a:xfrm>
            <a:off x="7423644" y="3378025"/>
            <a:ext cx="1846772"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3060" tIns="51630" rIns="63060" bIns="5163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Fuseau</a:t>
            </a:r>
            <a:r>
              <a:rPr lang="fr-FR" sz="1700"/>
              <a:t> </a:t>
            </a:r>
            <a:r>
              <a:rPr lang="fr-FR" sz="1700" b="1" dirty="0">
                <a:solidFill>
                  <a:schemeClr val="bg1"/>
                </a:solidFill>
              </a:rPr>
              <a:t>horaire</a:t>
            </a:r>
            <a:endParaRPr lang="fr-FR" sz="1700" b="1" kern="1200" dirty="0">
              <a:solidFill>
                <a:schemeClr val="bg1"/>
              </a:solidFill>
              <a:ea typeface="MS PGothic" charset="-128"/>
              <a:cs typeface="MS PGothic" charset="-128"/>
            </a:endParaRPr>
          </a:p>
        </p:txBody>
      </p:sp>
      <p:sp>
        <p:nvSpPr>
          <p:cNvPr id="33" name="Freeform 32"/>
          <p:cNvSpPr/>
          <p:nvPr/>
        </p:nvSpPr>
        <p:spPr>
          <a:xfrm>
            <a:off x="7423644" y="4031546"/>
            <a:ext cx="1846772"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3060" tIns="51630" rIns="63060" bIns="5163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Paramètres régionaux</a:t>
            </a:r>
            <a:endParaRPr lang="fr-FR" sz="1700" b="1" kern="1200" dirty="0">
              <a:solidFill>
                <a:schemeClr val="bg1"/>
              </a:solidFill>
              <a:ea typeface="MS PGothic" charset="-128"/>
              <a:cs typeface="MS PGothic" charset="-128"/>
            </a:endParaRPr>
          </a:p>
        </p:txBody>
      </p:sp>
      <p:sp>
        <p:nvSpPr>
          <p:cNvPr id="34" name="Freeform 33"/>
          <p:cNvSpPr/>
          <p:nvPr/>
        </p:nvSpPr>
        <p:spPr>
          <a:xfrm>
            <a:off x="7423644" y="4685067"/>
            <a:ext cx="1846772"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3060" tIns="51630" rIns="63060" bIns="5163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Langue</a:t>
            </a:r>
            <a:endParaRPr lang="fr-FR" sz="1700" b="1" kern="1200" dirty="0">
              <a:solidFill>
                <a:schemeClr val="bg1"/>
              </a:solidFill>
              <a:ea typeface="MS PGothic" charset="-128"/>
              <a:cs typeface="MS PGothic" charset="-128"/>
            </a:endParaRPr>
          </a:p>
        </p:txBody>
      </p:sp>
      <p:sp>
        <p:nvSpPr>
          <p:cNvPr id="35" name="Freeform 34"/>
          <p:cNvSpPr/>
          <p:nvPr/>
        </p:nvSpPr>
        <p:spPr>
          <a:xfrm>
            <a:off x="7423644" y="5338589"/>
            <a:ext cx="1846772" cy="554810"/>
          </a:xfrm>
          <a:custGeom>
            <a:avLst/>
            <a:gdLst>
              <a:gd name="connsiteX0" fmla="*/ 0 w 1846772"/>
              <a:gd name="connsiteY0" fmla="*/ 59204 h 592038"/>
              <a:gd name="connsiteX1" fmla="*/ 17341 w 1846772"/>
              <a:gd name="connsiteY1" fmla="*/ 17340 h 592038"/>
              <a:gd name="connsiteX2" fmla="*/ 59205 w 1846772"/>
              <a:gd name="connsiteY2" fmla="*/ 0 h 592038"/>
              <a:gd name="connsiteX3" fmla="*/ 1787568 w 1846772"/>
              <a:gd name="connsiteY3" fmla="*/ 0 h 592038"/>
              <a:gd name="connsiteX4" fmla="*/ 1829432 w 1846772"/>
              <a:gd name="connsiteY4" fmla="*/ 17341 h 592038"/>
              <a:gd name="connsiteX5" fmla="*/ 1846772 w 1846772"/>
              <a:gd name="connsiteY5" fmla="*/ 59205 h 592038"/>
              <a:gd name="connsiteX6" fmla="*/ 1846772 w 1846772"/>
              <a:gd name="connsiteY6" fmla="*/ 532834 h 592038"/>
              <a:gd name="connsiteX7" fmla="*/ 1829432 w 1846772"/>
              <a:gd name="connsiteY7" fmla="*/ 574698 h 592038"/>
              <a:gd name="connsiteX8" fmla="*/ 1787568 w 1846772"/>
              <a:gd name="connsiteY8" fmla="*/ 592038 h 592038"/>
              <a:gd name="connsiteX9" fmla="*/ 59204 w 1846772"/>
              <a:gd name="connsiteY9" fmla="*/ 592038 h 592038"/>
              <a:gd name="connsiteX10" fmla="*/ 17340 w 1846772"/>
              <a:gd name="connsiteY10" fmla="*/ 574698 h 592038"/>
              <a:gd name="connsiteX11" fmla="*/ 0 w 1846772"/>
              <a:gd name="connsiteY11" fmla="*/ 532834 h 592038"/>
              <a:gd name="connsiteX12" fmla="*/ 0 w 1846772"/>
              <a:gd name="connsiteY12"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772" h="592038">
                <a:moveTo>
                  <a:pt x="0" y="59204"/>
                </a:moveTo>
                <a:cubicBezTo>
                  <a:pt x="0" y="43502"/>
                  <a:pt x="6238" y="28443"/>
                  <a:pt x="17341" y="17340"/>
                </a:cubicBezTo>
                <a:cubicBezTo>
                  <a:pt x="28444" y="6237"/>
                  <a:pt x="43503" y="0"/>
                  <a:pt x="59205" y="0"/>
                </a:cubicBezTo>
                <a:lnTo>
                  <a:pt x="1787568" y="0"/>
                </a:lnTo>
                <a:cubicBezTo>
                  <a:pt x="1803270" y="0"/>
                  <a:pt x="1818329" y="6238"/>
                  <a:pt x="1829432" y="17341"/>
                </a:cubicBezTo>
                <a:cubicBezTo>
                  <a:pt x="1840535" y="28444"/>
                  <a:pt x="1846772" y="43503"/>
                  <a:pt x="1846772" y="59205"/>
                </a:cubicBezTo>
                <a:lnTo>
                  <a:pt x="1846772" y="532834"/>
                </a:lnTo>
                <a:cubicBezTo>
                  <a:pt x="1846772" y="548536"/>
                  <a:pt x="1840534" y="563595"/>
                  <a:pt x="1829432" y="574698"/>
                </a:cubicBezTo>
                <a:cubicBezTo>
                  <a:pt x="1818329" y="585801"/>
                  <a:pt x="1803270" y="592038"/>
                  <a:pt x="1787568" y="592038"/>
                </a:cubicBezTo>
                <a:lnTo>
                  <a:pt x="59204" y="592038"/>
                </a:lnTo>
                <a:cubicBezTo>
                  <a:pt x="43502" y="592038"/>
                  <a:pt x="28443" y="585800"/>
                  <a:pt x="17340" y="574698"/>
                </a:cubicBezTo>
                <a:cubicBezTo>
                  <a:pt x="6237" y="563595"/>
                  <a:pt x="0" y="548536"/>
                  <a:pt x="0" y="532834"/>
                </a:cubicBezTo>
                <a:lnTo>
                  <a:pt x="0" y="5920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3060" tIns="51630" rIns="63060" bIns="51630" numCol="1" spcCol="1270" anchor="ctr" anchorCtr="0">
            <a:noAutofit/>
          </a:bodyPr>
          <a:lstStyle/>
          <a:p>
            <a:pPr lvl="0" algn="ctr" defTabSz="800100">
              <a:lnSpc>
                <a:spcPct val="90000"/>
              </a:lnSpc>
              <a:spcBef>
                <a:spcPct val="0"/>
              </a:spcBef>
              <a:spcAft>
                <a:spcPct val="35000"/>
              </a:spcAft>
            </a:pPr>
            <a:r>
              <a:rPr lang="fr-FR" sz="1700" b="1" dirty="0">
                <a:solidFill>
                  <a:schemeClr val="bg1"/>
                </a:solidFill>
              </a:rPr>
              <a:t>Devise</a:t>
            </a:r>
            <a:endParaRPr lang="fr-FR" sz="1700" b="1" kern="1200" dirty="0">
              <a:solidFill>
                <a:schemeClr val="bg1"/>
              </a:solidFill>
              <a:ea typeface="MS PGothic" charset="-128"/>
              <a:cs typeface="MS PGothic" charset="-128"/>
            </a:endParaRPr>
          </a:p>
        </p:txBody>
      </p:sp>
      <p:sp>
        <p:nvSpPr>
          <p:cNvPr id="37" name="Rectangle 36"/>
          <p:cNvSpPr/>
          <p:nvPr/>
        </p:nvSpPr>
        <p:spPr bwMode="auto">
          <a:xfrm>
            <a:off x="0" y="761358"/>
            <a:ext cx="12188825" cy="1182945"/>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Salesforce Sans" panose="020B0505020202020203" pitchFamily="34" charset="0"/>
              </a:rPr>
              <a:t>Une personne autorisée à accéder à votre organisation Salesforce, qui </a:t>
            </a:r>
            <a:r>
              <a:rPr sz="2400" dirty="0"/>
              <a:t/>
            </a:r>
            <a:br>
              <a:rPr sz="2400" dirty="0"/>
            </a:br>
            <a:r>
              <a:rPr lang="fr-FR" sz="2400" dirty="0">
                <a:solidFill>
                  <a:schemeClr val="bg1"/>
                </a:solidFill>
                <a:latin typeface="Salesforce Sans" panose="020B0505020202020203" pitchFamily="34" charset="0"/>
              </a:rPr>
              <a:t>dispose d'une licence et d'un enregistrement utilisateur contenant des informations personnelles, régionales et de sécurité.</a:t>
            </a:r>
          </a:p>
        </p:txBody>
      </p:sp>
      <p:sp>
        <p:nvSpPr>
          <p:cNvPr id="38" name="TextBox 37"/>
          <p:cNvSpPr txBox="1"/>
          <p:nvPr/>
        </p:nvSpPr>
        <p:spPr bwMode="white">
          <a:xfrm>
            <a:off x="0" y="818765"/>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grpSp>
        <p:nvGrpSpPr>
          <p:cNvPr id="39" name="Group 4"/>
          <p:cNvGrpSpPr>
            <a:grpSpLocks noChangeAspect="1"/>
          </p:cNvGrpSpPr>
          <p:nvPr/>
        </p:nvGrpSpPr>
        <p:grpSpPr bwMode="auto">
          <a:xfrm>
            <a:off x="436563" y="1123549"/>
            <a:ext cx="422275" cy="328613"/>
            <a:chOff x="275" y="1308"/>
            <a:chExt cx="266" cy="207"/>
          </a:xfrm>
        </p:grpSpPr>
        <p:sp>
          <p:nvSpPr>
            <p:cNvPr id="44"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6" name="Rectangle 105"/>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Gérer les utilisateurs | Utilisateurs</a:t>
            </a:r>
          </a:p>
        </p:txBody>
      </p:sp>
      <p:sp>
        <p:nvSpPr>
          <p:cNvPr id="111" name="Freeform 473"/>
          <p:cNvSpPr>
            <a:spLocks noChangeArrowheads="1"/>
          </p:cNvSpPr>
          <p:nvPr/>
        </p:nvSpPr>
        <p:spPr bwMode="auto">
          <a:xfrm>
            <a:off x="6110629" y="2860330"/>
            <a:ext cx="394271" cy="517695"/>
          </a:xfrm>
          <a:custGeom>
            <a:avLst/>
            <a:gdLst>
              <a:gd name="T0" fmla="*/ 61999761 w 535"/>
              <a:gd name="T1" fmla="*/ 72977094 h 703"/>
              <a:gd name="T2" fmla="*/ 61651358 w 535"/>
              <a:gd name="T3" fmla="*/ 74949696 h 703"/>
              <a:gd name="T4" fmla="*/ 60606489 w 535"/>
              <a:gd name="T5" fmla="*/ 76573812 h 703"/>
              <a:gd name="T6" fmla="*/ 59097196 w 535"/>
              <a:gd name="T7" fmla="*/ 77850121 h 703"/>
              <a:gd name="T8" fmla="*/ 57355521 w 535"/>
              <a:gd name="T9" fmla="*/ 78546073 h 703"/>
              <a:gd name="T10" fmla="*/ 50737563 w 535"/>
              <a:gd name="T11" fmla="*/ 79938318 h 703"/>
              <a:gd name="T12" fmla="*/ 37617668 w 535"/>
              <a:gd name="T13" fmla="*/ 81330563 h 703"/>
              <a:gd name="T14" fmla="*/ 30999710 w 535"/>
              <a:gd name="T15" fmla="*/ 81446839 h 703"/>
              <a:gd name="T16" fmla="*/ 17647774 w 535"/>
              <a:gd name="T17" fmla="*/ 80750546 h 703"/>
              <a:gd name="T18" fmla="*/ 4295837 w 535"/>
              <a:gd name="T19" fmla="*/ 78546073 h 703"/>
              <a:gd name="T20" fmla="*/ 3483010 w 535"/>
              <a:gd name="T21" fmla="*/ 78198268 h 703"/>
              <a:gd name="T22" fmla="*/ 1973717 w 535"/>
              <a:gd name="T23" fmla="*/ 77270105 h 703"/>
              <a:gd name="T24" fmla="*/ 696465 w 535"/>
              <a:gd name="T25" fmla="*/ 75877860 h 703"/>
              <a:gd name="T26" fmla="*/ 0 w 535"/>
              <a:gd name="T27" fmla="*/ 74021533 h 703"/>
              <a:gd name="T28" fmla="*/ 0 w 535"/>
              <a:gd name="T29" fmla="*/ 42811787 h 703"/>
              <a:gd name="T30" fmla="*/ 0 w 535"/>
              <a:gd name="T31" fmla="*/ 41651412 h 703"/>
              <a:gd name="T32" fmla="*/ 928848 w 535"/>
              <a:gd name="T33" fmla="*/ 39447280 h 703"/>
              <a:gd name="T34" fmla="*/ 2438141 w 535"/>
              <a:gd name="T35" fmla="*/ 37706889 h 703"/>
              <a:gd name="T36" fmla="*/ 4295837 w 535"/>
              <a:gd name="T37" fmla="*/ 36662791 h 703"/>
              <a:gd name="T38" fmla="*/ 8475654 w 535"/>
              <a:gd name="T39" fmla="*/ 36546514 h 703"/>
              <a:gd name="T40" fmla="*/ 8475654 w 535"/>
              <a:gd name="T41" fmla="*/ 22508130 h 703"/>
              <a:gd name="T42" fmla="*/ 8940078 w 535"/>
              <a:gd name="T43" fmla="*/ 17519167 h 703"/>
              <a:gd name="T44" fmla="*/ 10100968 w 535"/>
              <a:gd name="T45" fmla="*/ 13342432 h 703"/>
              <a:gd name="T46" fmla="*/ 11958664 w 535"/>
              <a:gd name="T47" fmla="*/ 9397568 h 703"/>
              <a:gd name="T48" fmla="*/ 14629188 w 535"/>
              <a:gd name="T49" fmla="*/ 6148996 h 703"/>
              <a:gd name="T50" fmla="*/ 17996177 w 535"/>
              <a:gd name="T51" fmla="*/ 3596718 h 703"/>
              <a:gd name="T52" fmla="*/ 21827590 w 535"/>
              <a:gd name="T53" fmla="*/ 1624456 h 703"/>
              <a:gd name="T54" fmla="*/ 26239449 w 535"/>
              <a:gd name="T55" fmla="*/ 464082 h 703"/>
              <a:gd name="T56" fmla="*/ 30999710 w 535"/>
              <a:gd name="T57" fmla="*/ 0 h 703"/>
              <a:gd name="T58" fmla="*/ 33438192 w 535"/>
              <a:gd name="T59" fmla="*/ 115935 h 703"/>
              <a:gd name="T60" fmla="*/ 37966071 w 535"/>
              <a:gd name="T61" fmla="*/ 928163 h 703"/>
              <a:gd name="T62" fmla="*/ 42145888 w 535"/>
              <a:gd name="T63" fmla="*/ 2552620 h 703"/>
              <a:gd name="T64" fmla="*/ 45744919 w 535"/>
              <a:gd name="T65" fmla="*/ 4756752 h 703"/>
              <a:gd name="T66" fmla="*/ 48647825 w 535"/>
              <a:gd name="T67" fmla="*/ 7657518 h 703"/>
              <a:gd name="T68" fmla="*/ 50969604 w 535"/>
              <a:gd name="T69" fmla="*/ 11253895 h 703"/>
              <a:gd name="T70" fmla="*/ 52595259 w 535"/>
              <a:gd name="T71" fmla="*/ 15314694 h 703"/>
              <a:gd name="T72" fmla="*/ 53408087 w 535"/>
              <a:gd name="T73" fmla="*/ 19955511 h 703"/>
              <a:gd name="T74" fmla="*/ 53408087 w 535"/>
              <a:gd name="T75" fmla="*/ 36546514 h 703"/>
              <a:gd name="T76" fmla="*/ 56194631 w 535"/>
              <a:gd name="T77" fmla="*/ 36546514 h 703"/>
              <a:gd name="T78" fmla="*/ 58400389 w 535"/>
              <a:gd name="T79" fmla="*/ 37010596 h 703"/>
              <a:gd name="T80" fmla="*/ 60258086 w 535"/>
              <a:gd name="T81" fmla="*/ 38402841 h 703"/>
              <a:gd name="T82" fmla="*/ 61419317 w 535"/>
              <a:gd name="T83" fmla="*/ 40259168 h 703"/>
              <a:gd name="T84" fmla="*/ 61999761 w 535"/>
              <a:gd name="T85" fmla="*/ 42695852 h 703"/>
              <a:gd name="T86" fmla="*/ 39359343 w 535"/>
              <a:gd name="T87" fmla="*/ 36546514 h 703"/>
              <a:gd name="T88" fmla="*/ 39359343 w 535"/>
              <a:gd name="T89" fmla="*/ 22508130 h 703"/>
              <a:gd name="T90" fmla="*/ 39243323 w 535"/>
              <a:gd name="T91" fmla="*/ 19607705 h 703"/>
              <a:gd name="T92" fmla="*/ 37966071 w 535"/>
              <a:gd name="T93" fmla="*/ 16939150 h 703"/>
              <a:gd name="T94" fmla="*/ 37037223 w 535"/>
              <a:gd name="T95" fmla="*/ 15662841 h 703"/>
              <a:gd name="T96" fmla="*/ 35411909 w 535"/>
              <a:gd name="T97" fmla="*/ 14850612 h 703"/>
              <a:gd name="T98" fmla="*/ 33554213 w 535"/>
              <a:gd name="T99" fmla="*/ 14270596 h 703"/>
              <a:gd name="T100" fmla="*/ 30999710 w 535"/>
              <a:gd name="T101" fmla="*/ 14038384 h 703"/>
              <a:gd name="T102" fmla="*/ 29606438 w 535"/>
              <a:gd name="T103" fmla="*/ 14154661 h 703"/>
              <a:gd name="T104" fmla="*/ 27400679 w 535"/>
              <a:gd name="T105" fmla="*/ 14502466 h 703"/>
              <a:gd name="T106" fmla="*/ 25659004 w 535"/>
              <a:gd name="T107" fmla="*/ 15314694 h 703"/>
              <a:gd name="T108" fmla="*/ 24381752 w 535"/>
              <a:gd name="T109" fmla="*/ 16359134 h 703"/>
              <a:gd name="T110" fmla="*/ 23104842 w 535"/>
              <a:gd name="T111" fmla="*/ 18215460 h 703"/>
              <a:gd name="T112" fmla="*/ 22640418 w 535"/>
              <a:gd name="T113" fmla="*/ 21115885 h 703"/>
              <a:gd name="T114" fmla="*/ 22408035 w 535"/>
              <a:gd name="T115" fmla="*/ 36546514 h 7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5" h="703">
                <a:moveTo>
                  <a:pt x="534" y="629"/>
                </a:moveTo>
                <a:lnTo>
                  <a:pt x="534" y="629"/>
                </a:lnTo>
                <a:lnTo>
                  <a:pt x="532" y="638"/>
                </a:lnTo>
                <a:lnTo>
                  <a:pt x="531" y="646"/>
                </a:lnTo>
                <a:lnTo>
                  <a:pt x="526" y="654"/>
                </a:lnTo>
                <a:lnTo>
                  <a:pt x="522" y="660"/>
                </a:lnTo>
                <a:lnTo>
                  <a:pt x="516" y="666"/>
                </a:lnTo>
                <a:lnTo>
                  <a:pt x="509" y="671"/>
                </a:lnTo>
                <a:lnTo>
                  <a:pt x="501" y="674"/>
                </a:lnTo>
                <a:lnTo>
                  <a:pt x="494" y="677"/>
                </a:lnTo>
                <a:lnTo>
                  <a:pt x="437" y="689"/>
                </a:lnTo>
                <a:lnTo>
                  <a:pt x="380" y="696"/>
                </a:lnTo>
                <a:lnTo>
                  <a:pt x="324" y="701"/>
                </a:lnTo>
                <a:lnTo>
                  <a:pt x="267" y="702"/>
                </a:lnTo>
                <a:lnTo>
                  <a:pt x="210" y="701"/>
                </a:lnTo>
                <a:lnTo>
                  <a:pt x="152" y="696"/>
                </a:lnTo>
                <a:lnTo>
                  <a:pt x="95" y="689"/>
                </a:lnTo>
                <a:lnTo>
                  <a:pt x="37" y="677"/>
                </a:lnTo>
                <a:lnTo>
                  <a:pt x="30" y="674"/>
                </a:lnTo>
                <a:lnTo>
                  <a:pt x="22" y="671"/>
                </a:lnTo>
                <a:lnTo>
                  <a:pt x="17" y="666"/>
                </a:lnTo>
                <a:lnTo>
                  <a:pt x="11" y="660"/>
                </a:lnTo>
                <a:lnTo>
                  <a:pt x="6" y="654"/>
                </a:lnTo>
                <a:lnTo>
                  <a:pt x="3" y="646"/>
                </a:lnTo>
                <a:lnTo>
                  <a:pt x="0" y="638"/>
                </a:lnTo>
                <a:lnTo>
                  <a:pt x="0" y="629"/>
                </a:lnTo>
                <a:lnTo>
                  <a:pt x="0" y="369"/>
                </a:lnTo>
                <a:lnTo>
                  <a:pt x="0" y="359"/>
                </a:lnTo>
                <a:lnTo>
                  <a:pt x="3" y="349"/>
                </a:lnTo>
                <a:lnTo>
                  <a:pt x="8" y="340"/>
                </a:lnTo>
                <a:lnTo>
                  <a:pt x="14" y="333"/>
                </a:lnTo>
                <a:lnTo>
                  <a:pt x="21" y="325"/>
                </a:lnTo>
                <a:lnTo>
                  <a:pt x="28" y="319"/>
                </a:lnTo>
                <a:lnTo>
                  <a:pt x="37" y="316"/>
                </a:lnTo>
                <a:lnTo>
                  <a:pt x="48" y="315"/>
                </a:lnTo>
                <a:lnTo>
                  <a:pt x="73" y="315"/>
                </a:lnTo>
                <a:lnTo>
                  <a:pt x="73" y="194"/>
                </a:lnTo>
                <a:lnTo>
                  <a:pt x="74" y="172"/>
                </a:lnTo>
                <a:lnTo>
                  <a:pt x="77" y="151"/>
                </a:lnTo>
                <a:lnTo>
                  <a:pt x="81" y="132"/>
                </a:lnTo>
                <a:lnTo>
                  <a:pt x="87" y="115"/>
                </a:lnTo>
                <a:lnTo>
                  <a:pt x="95" y="97"/>
                </a:lnTo>
                <a:lnTo>
                  <a:pt x="103" y="81"/>
                </a:lnTo>
                <a:lnTo>
                  <a:pt x="114" y="66"/>
                </a:lnTo>
                <a:lnTo>
                  <a:pt x="126" y="53"/>
                </a:lnTo>
                <a:lnTo>
                  <a:pt x="140" y="41"/>
                </a:lnTo>
                <a:lnTo>
                  <a:pt x="155" y="31"/>
                </a:lnTo>
                <a:lnTo>
                  <a:pt x="170" y="22"/>
                </a:lnTo>
                <a:lnTo>
                  <a:pt x="188" y="14"/>
                </a:lnTo>
                <a:lnTo>
                  <a:pt x="205" y="8"/>
                </a:lnTo>
                <a:lnTo>
                  <a:pt x="226" y="4"/>
                </a:lnTo>
                <a:lnTo>
                  <a:pt x="245" y="1"/>
                </a:lnTo>
                <a:lnTo>
                  <a:pt x="267" y="0"/>
                </a:lnTo>
                <a:lnTo>
                  <a:pt x="288" y="1"/>
                </a:lnTo>
                <a:lnTo>
                  <a:pt x="308" y="4"/>
                </a:lnTo>
                <a:lnTo>
                  <a:pt x="327" y="8"/>
                </a:lnTo>
                <a:lnTo>
                  <a:pt x="347" y="14"/>
                </a:lnTo>
                <a:lnTo>
                  <a:pt x="363" y="22"/>
                </a:lnTo>
                <a:lnTo>
                  <a:pt x="379" y="31"/>
                </a:lnTo>
                <a:lnTo>
                  <a:pt x="394" y="41"/>
                </a:lnTo>
                <a:lnTo>
                  <a:pt x="407" y="53"/>
                </a:lnTo>
                <a:lnTo>
                  <a:pt x="419" y="66"/>
                </a:lnTo>
                <a:lnTo>
                  <a:pt x="429" y="81"/>
                </a:lnTo>
                <a:lnTo>
                  <a:pt x="439" y="97"/>
                </a:lnTo>
                <a:lnTo>
                  <a:pt x="447" y="115"/>
                </a:lnTo>
                <a:lnTo>
                  <a:pt x="453" y="132"/>
                </a:lnTo>
                <a:lnTo>
                  <a:pt x="457" y="151"/>
                </a:lnTo>
                <a:lnTo>
                  <a:pt x="460" y="172"/>
                </a:lnTo>
                <a:lnTo>
                  <a:pt x="460" y="194"/>
                </a:lnTo>
                <a:lnTo>
                  <a:pt x="460" y="315"/>
                </a:lnTo>
                <a:lnTo>
                  <a:pt x="484" y="315"/>
                </a:lnTo>
                <a:lnTo>
                  <a:pt x="494" y="316"/>
                </a:lnTo>
                <a:lnTo>
                  <a:pt x="503" y="319"/>
                </a:lnTo>
                <a:lnTo>
                  <a:pt x="512" y="324"/>
                </a:lnTo>
                <a:lnTo>
                  <a:pt x="519" y="331"/>
                </a:lnTo>
                <a:lnTo>
                  <a:pt x="525" y="339"/>
                </a:lnTo>
                <a:lnTo>
                  <a:pt x="529" y="347"/>
                </a:lnTo>
                <a:lnTo>
                  <a:pt x="532" y="358"/>
                </a:lnTo>
                <a:lnTo>
                  <a:pt x="534" y="368"/>
                </a:lnTo>
                <a:lnTo>
                  <a:pt x="534" y="629"/>
                </a:lnTo>
                <a:close/>
                <a:moveTo>
                  <a:pt x="339" y="315"/>
                </a:moveTo>
                <a:lnTo>
                  <a:pt x="339" y="194"/>
                </a:lnTo>
                <a:lnTo>
                  <a:pt x="339" y="182"/>
                </a:lnTo>
                <a:lnTo>
                  <a:pt x="338" y="169"/>
                </a:lnTo>
                <a:lnTo>
                  <a:pt x="333" y="157"/>
                </a:lnTo>
                <a:lnTo>
                  <a:pt x="327" y="146"/>
                </a:lnTo>
                <a:lnTo>
                  <a:pt x="323" y="141"/>
                </a:lnTo>
                <a:lnTo>
                  <a:pt x="319" y="135"/>
                </a:lnTo>
                <a:lnTo>
                  <a:pt x="313" y="132"/>
                </a:lnTo>
                <a:lnTo>
                  <a:pt x="305" y="128"/>
                </a:lnTo>
                <a:lnTo>
                  <a:pt x="298" y="125"/>
                </a:lnTo>
                <a:lnTo>
                  <a:pt x="289" y="123"/>
                </a:lnTo>
                <a:lnTo>
                  <a:pt x="279" y="122"/>
                </a:lnTo>
                <a:lnTo>
                  <a:pt x="267" y="121"/>
                </a:lnTo>
                <a:lnTo>
                  <a:pt x="255" y="122"/>
                </a:lnTo>
                <a:lnTo>
                  <a:pt x="245" y="123"/>
                </a:lnTo>
                <a:lnTo>
                  <a:pt x="236" y="125"/>
                </a:lnTo>
                <a:lnTo>
                  <a:pt x="227" y="128"/>
                </a:lnTo>
                <a:lnTo>
                  <a:pt x="221" y="132"/>
                </a:lnTo>
                <a:lnTo>
                  <a:pt x="216" y="135"/>
                </a:lnTo>
                <a:lnTo>
                  <a:pt x="210" y="141"/>
                </a:lnTo>
                <a:lnTo>
                  <a:pt x="207" y="146"/>
                </a:lnTo>
                <a:lnTo>
                  <a:pt x="199" y="157"/>
                </a:lnTo>
                <a:lnTo>
                  <a:pt x="196" y="169"/>
                </a:lnTo>
                <a:lnTo>
                  <a:pt x="195" y="182"/>
                </a:lnTo>
                <a:lnTo>
                  <a:pt x="193" y="194"/>
                </a:lnTo>
                <a:lnTo>
                  <a:pt x="193" y="315"/>
                </a:lnTo>
                <a:lnTo>
                  <a:pt x="339" y="315"/>
                </a:lnTo>
                <a:close/>
              </a:path>
            </a:pathLst>
          </a:custGeom>
          <a:solidFill>
            <a:srgbClr val="FFC000"/>
          </a:solidFill>
          <a:ln>
            <a:noFill/>
          </a:ln>
        </p:spPr>
        <p:txBody>
          <a:bodyPr wrap="none" anchor="ctr"/>
          <a:lstStyle/>
          <a:p>
            <a:endParaRPr lang="en-US"/>
          </a:p>
        </p:txBody>
      </p:sp>
      <p:sp>
        <p:nvSpPr>
          <p:cNvPr id="112" name="Freeform 472"/>
          <p:cNvSpPr>
            <a:spLocks noChangeArrowheads="1"/>
          </p:cNvSpPr>
          <p:nvPr/>
        </p:nvSpPr>
        <p:spPr bwMode="auto">
          <a:xfrm>
            <a:off x="3968457" y="2706625"/>
            <a:ext cx="512064" cy="512064"/>
          </a:xfrm>
          <a:custGeom>
            <a:avLst/>
            <a:gdLst>
              <a:gd name="T0" fmla="*/ 80041785 w 721"/>
              <a:gd name="T1" fmla="*/ 81469999 h 723"/>
              <a:gd name="T2" fmla="*/ 76750891 w 721"/>
              <a:gd name="T3" fmla="*/ 83340219 h 723"/>
              <a:gd name="T4" fmla="*/ 73107242 w 721"/>
              <a:gd name="T5" fmla="*/ 84158184 h 723"/>
              <a:gd name="T6" fmla="*/ 69463592 w 721"/>
              <a:gd name="T7" fmla="*/ 84041380 h 723"/>
              <a:gd name="T8" fmla="*/ 65819943 w 721"/>
              <a:gd name="T9" fmla="*/ 82872664 h 723"/>
              <a:gd name="T10" fmla="*/ 62646519 w 721"/>
              <a:gd name="T11" fmla="*/ 80651693 h 723"/>
              <a:gd name="T12" fmla="*/ 50070296 w 721"/>
              <a:gd name="T13" fmla="*/ 68028051 h 723"/>
              <a:gd name="T14" fmla="*/ 39609574 w 721"/>
              <a:gd name="T15" fmla="*/ 61131529 h 723"/>
              <a:gd name="T16" fmla="*/ 31382167 w 721"/>
              <a:gd name="T17" fmla="*/ 62300588 h 723"/>
              <a:gd name="T18" fmla="*/ 24917506 w 721"/>
              <a:gd name="T19" fmla="*/ 61716230 h 723"/>
              <a:gd name="T20" fmla="*/ 16455157 w 721"/>
              <a:gd name="T21" fmla="*/ 58560148 h 723"/>
              <a:gd name="T22" fmla="*/ 9167859 w 721"/>
              <a:gd name="T23" fmla="*/ 53183437 h 723"/>
              <a:gd name="T24" fmla="*/ 3761120 w 721"/>
              <a:gd name="T25" fmla="*/ 45936506 h 723"/>
              <a:gd name="T26" fmla="*/ 470226 w 721"/>
              <a:gd name="T27" fmla="*/ 37403713 h 723"/>
              <a:gd name="T28" fmla="*/ 0 w 721"/>
              <a:gd name="T29" fmla="*/ 31208695 h 723"/>
              <a:gd name="T30" fmla="*/ 1410334 w 721"/>
              <a:gd name="T31" fmla="*/ 21857938 h 723"/>
              <a:gd name="T32" fmla="*/ 5406739 w 721"/>
              <a:gd name="T33" fmla="*/ 13792701 h 723"/>
              <a:gd name="T34" fmla="*/ 11400831 w 721"/>
              <a:gd name="T35" fmla="*/ 7130128 h 723"/>
              <a:gd name="T36" fmla="*/ 19040885 w 721"/>
              <a:gd name="T37" fmla="*/ 2454578 h 723"/>
              <a:gd name="T38" fmla="*/ 28090929 w 721"/>
              <a:gd name="T39" fmla="*/ 233606 h 723"/>
              <a:gd name="T40" fmla="*/ 34438120 w 721"/>
              <a:gd name="T41" fmla="*/ 233606 h 723"/>
              <a:gd name="T42" fmla="*/ 43488164 w 721"/>
              <a:gd name="T43" fmla="*/ 2454578 h 723"/>
              <a:gd name="T44" fmla="*/ 51245689 w 721"/>
              <a:gd name="T45" fmla="*/ 7130128 h 723"/>
              <a:gd name="T46" fmla="*/ 57357595 w 721"/>
              <a:gd name="T47" fmla="*/ 13792701 h 723"/>
              <a:gd name="T48" fmla="*/ 61236185 w 721"/>
              <a:gd name="T49" fmla="*/ 21857938 h 723"/>
              <a:gd name="T50" fmla="*/ 62646519 w 721"/>
              <a:gd name="T51" fmla="*/ 31208695 h 723"/>
              <a:gd name="T52" fmla="*/ 62176637 w 721"/>
              <a:gd name="T53" fmla="*/ 36819355 h 723"/>
              <a:gd name="T54" fmla="*/ 81099708 w 721"/>
              <a:gd name="T55" fmla="*/ 62300588 h 723"/>
              <a:gd name="T56" fmla="*/ 82627856 w 721"/>
              <a:gd name="T57" fmla="*/ 64404414 h 723"/>
              <a:gd name="T58" fmla="*/ 84155660 w 721"/>
              <a:gd name="T59" fmla="*/ 67794102 h 723"/>
              <a:gd name="T60" fmla="*/ 84625886 w 721"/>
              <a:gd name="T61" fmla="*/ 71534542 h 723"/>
              <a:gd name="T62" fmla="*/ 84155660 w 721"/>
              <a:gd name="T63" fmla="*/ 75041033 h 723"/>
              <a:gd name="T64" fmla="*/ 82627856 w 721"/>
              <a:gd name="T65" fmla="*/ 78547866 h 723"/>
              <a:gd name="T66" fmla="*/ 32909971 w 721"/>
              <a:gd name="T67" fmla="*/ 17533140 h 723"/>
              <a:gd name="T68" fmla="*/ 31734579 w 721"/>
              <a:gd name="T69" fmla="*/ 16598030 h 723"/>
              <a:gd name="T70" fmla="*/ 26680595 w 721"/>
              <a:gd name="T71" fmla="*/ 15662921 h 723"/>
              <a:gd name="T72" fmla="*/ 21273856 w 721"/>
              <a:gd name="T73" fmla="*/ 18117499 h 723"/>
              <a:gd name="T74" fmla="*/ 18217903 w 721"/>
              <a:gd name="T75" fmla="*/ 21156435 h 723"/>
              <a:gd name="T76" fmla="*/ 15749647 w 721"/>
              <a:gd name="T77" fmla="*/ 26533146 h 723"/>
              <a:gd name="T78" fmla="*/ 16572628 w 721"/>
              <a:gd name="T79" fmla="*/ 31559447 h 723"/>
              <a:gd name="T80" fmla="*/ 17630550 w 721"/>
              <a:gd name="T81" fmla="*/ 32728163 h 723"/>
              <a:gd name="T82" fmla="*/ 19628581 w 721"/>
              <a:gd name="T83" fmla="*/ 34130828 h 723"/>
              <a:gd name="T84" fmla="*/ 23859927 w 721"/>
              <a:gd name="T85" fmla="*/ 34481580 h 723"/>
              <a:gd name="T86" fmla="*/ 29266322 w 721"/>
              <a:gd name="T87" fmla="*/ 32027002 h 723"/>
              <a:gd name="T88" fmla="*/ 32322275 w 721"/>
              <a:gd name="T89" fmla="*/ 29104869 h 723"/>
              <a:gd name="T90" fmla="*/ 34673061 w 721"/>
              <a:gd name="T91" fmla="*/ 23727816 h 723"/>
              <a:gd name="T92" fmla="*/ 34320306 w 721"/>
              <a:gd name="T93" fmla="*/ 19520163 h 723"/>
              <a:gd name="T94" fmla="*/ 32909971 w 721"/>
              <a:gd name="T95" fmla="*/ 17533140 h 7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21" h="723">
                <a:moveTo>
                  <a:pt x="690" y="690"/>
                </a:moveTo>
                <a:lnTo>
                  <a:pt x="690" y="690"/>
                </a:lnTo>
                <a:lnTo>
                  <a:pt x="681" y="697"/>
                </a:lnTo>
                <a:lnTo>
                  <a:pt x="672" y="703"/>
                </a:lnTo>
                <a:lnTo>
                  <a:pt x="663" y="709"/>
                </a:lnTo>
                <a:lnTo>
                  <a:pt x="653" y="713"/>
                </a:lnTo>
                <a:lnTo>
                  <a:pt x="642" y="716"/>
                </a:lnTo>
                <a:lnTo>
                  <a:pt x="632" y="719"/>
                </a:lnTo>
                <a:lnTo>
                  <a:pt x="622" y="720"/>
                </a:lnTo>
                <a:lnTo>
                  <a:pt x="611" y="722"/>
                </a:lnTo>
                <a:lnTo>
                  <a:pt x="601" y="720"/>
                </a:lnTo>
                <a:lnTo>
                  <a:pt x="591" y="719"/>
                </a:lnTo>
                <a:lnTo>
                  <a:pt x="580" y="716"/>
                </a:lnTo>
                <a:lnTo>
                  <a:pt x="570" y="713"/>
                </a:lnTo>
                <a:lnTo>
                  <a:pt x="560" y="709"/>
                </a:lnTo>
                <a:lnTo>
                  <a:pt x="551" y="703"/>
                </a:lnTo>
                <a:lnTo>
                  <a:pt x="542" y="697"/>
                </a:lnTo>
                <a:lnTo>
                  <a:pt x="533" y="690"/>
                </a:lnTo>
                <a:lnTo>
                  <a:pt x="533" y="688"/>
                </a:lnTo>
                <a:lnTo>
                  <a:pt x="533" y="582"/>
                </a:lnTo>
                <a:lnTo>
                  <a:pt x="426" y="582"/>
                </a:lnTo>
                <a:lnTo>
                  <a:pt x="359" y="516"/>
                </a:lnTo>
                <a:lnTo>
                  <a:pt x="337" y="523"/>
                </a:lnTo>
                <a:lnTo>
                  <a:pt x="315" y="529"/>
                </a:lnTo>
                <a:lnTo>
                  <a:pt x="290" y="532"/>
                </a:lnTo>
                <a:lnTo>
                  <a:pt x="267" y="533"/>
                </a:lnTo>
                <a:lnTo>
                  <a:pt x="239" y="532"/>
                </a:lnTo>
                <a:lnTo>
                  <a:pt x="212" y="528"/>
                </a:lnTo>
                <a:lnTo>
                  <a:pt x="187" y="522"/>
                </a:lnTo>
                <a:lnTo>
                  <a:pt x="162" y="511"/>
                </a:lnTo>
                <a:lnTo>
                  <a:pt x="140" y="501"/>
                </a:lnTo>
                <a:lnTo>
                  <a:pt x="118" y="488"/>
                </a:lnTo>
                <a:lnTo>
                  <a:pt x="97" y="472"/>
                </a:lnTo>
                <a:lnTo>
                  <a:pt x="78" y="455"/>
                </a:lnTo>
                <a:lnTo>
                  <a:pt x="60" y="436"/>
                </a:lnTo>
                <a:lnTo>
                  <a:pt x="46" y="416"/>
                </a:lnTo>
                <a:lnTo>
                  <a:pt x="32" y="393"/>
                </a:lnTo>
                <a:lnTo>
                  <a:pt x="21" y="370"/>
                </a:lnTo>
                <a:lnTo>
                  <a:pt x="12" y="345"/>
                </a:lnTo>
                <a:lnTo>
                  <a:pt x="4" y="320"/>
                </a:lnTo>
                <a:lnTo>
                  <a:pt x="2" y="293"/>
                </a:lnTo>
                <a:lnTo>
                  <a:pt x="0" y="267"/>
                </a:lnTo>
                <a:lnTo>
                  <a:pt x="2" y="239"/>
                </a:lnTo>
                <a:lnTo>
                  <a:pt x="4" y="212"/>
                </a:lnTo>
                <a:lnTo>
                  <a:pt x="12" y="187"/>
                </a:lnTo>
                <a:lnTo>
                  <a:pt x="21" y="162"/>
                </a:lnTo>
                <a:lnTo>
                  <a:pt x="32" y="140"/>
                </a:lnTo>
                <a:lnTo>
                  <a:pt x="46" y="118"/>
                </a:lnTo>
                <a:lnTo>
                  <a:pt x="60" y="97"/>
                </a:lnTo>
                <a:lnTo>
                  <a:pt x="78" y="78"/>
                </a:lnTo>
                <a:lnTo>
                  <a:pt x="97" y="61"/>
                </a:lnTo>
                <a:lnTo>
                  <a:pt x="118" y="46"/>
                </a:lnTo>
                <a:lnTo>
                  <a:pt x="140" y="32"/>
                </a:lnTo>
                <a:lnTo>
                  <a:pt x="162" y="21"/>
                </a:lnTo>
                <a:lnTo>
                  <a:pt x="187" y="12"/>
                </a:lnTo>
                <a:lnTo>
                  <a:pt x="212" y="5"/>
                </a:lnTo>
                <a:lnTo>
                  <a:pt x="239" y="2"/>
                </a:lnTo>
                <a:lnTo>
                  <a:pt x="267" y="0"/>
                </a:lnTo>
                <a:lnTo>
                  <a:pt x="293" y="2"/>
                </a:lnTo>
                <a:lnTo>
                  <a:pt x="320" y="5"/>
                </a:lnTo>
                <a:lnTo>
                  <a:pt x="345" y="12"/>
                </a:lnTo>
                <a:lnTo>
                  <a:pt x="370" y="21"/>
                </a:lnTo>
                <a:lnTo>
                  <a:pt x="393" y="32"/>
                </a:lnTo>
                <a:lnTo>
                  <a:pt x="415" y="46"/>
                </a:lnTo>
                <a:lnTo>
                  <a:pt x="436" y="61"/>
                </a:lnTo>
                <a:lnTo>
                  <a:pt x="455" y="78"/>
                </a:lnTo>
                <a:lnTo>
                  <a:pt x="471" y="97"/>
                </a:lnTo>
                <a:lnTo>
                  <a:pt x="488" y="118"/>
                </a:lnTo>
                <a:lnTo>
                  <a:pt x="501" y="140"/>
                </a:lnTo>
                <a:lnTo>
                  <a:pt x="511" y="162"/>
                </a:lnTo>
                <a:lnTo>
                  <a:pt x="521" y="187"/>
                </a:lnTo>
                <a:lnTo>
                  <a:pt x="527" y="212"/>
                </a:lnTo>
                <a:lnTo>
                  <a:pt x="532" y="239"/>
                </a:lnTo>
                <a:lnTo>
                  <a:pt x="533" y="267"/>
                </a:lnTo>
                <a:lnTo>
                  <a:pt x="532" y="290"/>
                </a:lnTo>
                <a:lnTo>
                  <a:pt x="529" y="315"/>
                </a:lnTo>
                <a:lnTo>
                  <a:pt x="523" y="337"/>
                </a:lnTo>
                <a:lnTo>
                  <a:pt x="516" y="360"/>
                </a:lnTo>
                <a:lnTo>
                  <a:pt x="690" y="533"/>
                </a:lnTo>
                <a:lnTo>
                  <a:pt x="697" y="542"/>
                </a:lnTo>
                <a:lnTo>
                  <a:pt x="703" y="551"/>
                </a:lnTo>
                <a:lnTo>
                  <a:pt x="709" y="560"/>
                </a:lnTo>
                <a:lnTo>
                  <a:pt x="713" y="570"/>
                </a:lnTo>
                <a:lnTo>
                  <a:pt x="716" y="580"/>
                </a:lnTo>
                <a:lnTo>
                  <a:pt x="719" y="591"/>
                </a:lnTo>
                <a:lnTo>
                  <a:pt x="720" y="601"/>
                </a:lnTo>
                <a:lnTo>
                  <a:pt x="720" y="612"/>
                </a:lnTo>
                <a:lnTo>
                  <a:pt x="720" y="622"/>
                </a:lnTo>
                <a:lnTo>
                  <a:pt x="719" y="632"/>
                </a:lnTo>
                <a:lnTo>
                  <a:pt x="716" y="642"/>
                </a:lnTo>
                <a:lnTo>
                  <a:pt x="713" y="653"/>
                </a:lnTo>
                <a:lnTo>
                  <a:pt x="709" y="662"/>
                </a:lnTo>
                <a:lnTo>
                  <a:pt x="703" y="672"/>
                </a:lnTo>
                <a:lnTo>
                  <a:pt x="697" y="681"/>
                </a:lnTo>
                <a:lnTo>
                  <a:pt x="690" y="690"/>
                </a:lnTo>
                <a:close/>
                <a:moveTo>
                  <a:pt x="280" y="150"/>
                </a:moveTo>
                <a:lnTo>
                  <a:pt x="280" y="150"/>
                </a:lnTo>
                <a:lnTo>
                  <a:pt x="275" y="145"/>
                </a:lnTo>
                <a:lnTo>
                  <a:pt x="270" y="142"/>
                </a:lnTo>
                <a:lnTo>
                  <a:pt x="256" y="136"/>
                </a:lnTo>
                <a:lnTo>
                  <a:pt x="243" y="134"/>
                </a:lnTo>
                <a:lnTo>
                  <a:pt x="227" y="134"/>
                </a:lnTo>
                <a:lnTo>
                  <a:pt x="212" y="139"/>
                </a:lnTo>
                <a:lnTo>
                  <a:pt x="196" y="146"/>
                </a:lnTo>
                <a:lnTo>
                  <a:pt x="181" y="155"/>
                </a:lnTo>
                <a:lnTo>
                  <a:pt x="167" y="167"/>
                </a:lnTo>
                <a:lnTo>
                  <a:pt x="155" y="181"/>
                </a:lnTo>
                <a:lnTo>
                  <a:pt x="146" y="196"/>
                </a:lnTo>
                <a:lnTo>
                  <a:pt x="138" y="212"/>
                </a:lnTo>
                <a:lnTo>
                  <a:pt x="134" y="227"/>
                </a:lnTo>
                <a:lnTo>
                  <a:pt x="134" y="243"/>
                </a:lnTo>
                <a:lnTo>
                  <a:pt x="135" y="256"/>
                </a:lnTo>
                <a:lnTo>
                  <a:pt x="141" y="270"/>
                </a:lnTo>
                <a:lnTo>
                  <a:pt x="144" y="276"/>
                </a:lnTo>
                <a:lnTo>
                  <a:pt x="150" y="280"/>
                </a:lnTo>
                <a:lnTo>
                  <a:pt x="155" y="286"/>
                </a:lnTo>
                <a:lnTo>
                  <a:pt x="161" y="289"/>
                </a:lnTo>
                <a:lnTo>
                  <a:pt x="167" y="292"/>
                </a:lnTo>
                <a:lnTo>
                  <a:pt x="174" y="295"/>
                </a:lnTo>
                <a:lnTo>
                  <a:pt x="187" y="296"/>
                </a:lnTo>
                <a:lnTo>
                  <a:pt x="203" y="295"/>
                </a:lnTo>
                <a:lnTo>
                  <a:pt x="218" y="292"/>
                </a:lnTo>
                <a:lnTo>
                  <a:pt x="234" y="285"/>
                </a:lnTo>
                <a:lnTo>
                  <a:pt x="249" y="274"/>
                </a:lnTo>
                <a:lnTo>
                  <a:pt x="262" y="262"/>
                </a:lnTo>
                <a:lnTo>
                  <a:pt x="275" y="249"/>
                </a:lnTo>
                <a:lnTo>
                  <a:pt x="284" y="233"/>
                </a:lnTo>
                <a:lnTo>
                  <a:pt x="292" y="218"/>
                </a:lnTo>
                <a:lnTo>
                  <a:pt x="295" y="203"/>
                </a:lnTo>
                <a:lnTo>
                  <a:pt x="296" y="187"/>
                </a:lnTo>
                <a:lnTo>
                  <a:pt x="295" y="174"/>
                </a:lnTo>
                <a:lnTo>
                  <a:pt x="292" y="167"/>
                </a:lnTo>
                <a:lnTo>
                  <a:pt x="289" y="161"/>
                </a:lnTo>
                <a:lnTo>
                  <a:pt x="286" y="155"/>
                </a:lnTo>
                <a:lnTo>
                  <a:pt x="280" y="150"/>
                </a:lnTo>
                <a:close/>
              </a:path>
            </a:pathLst>
          </a:custGeom>
          <a:solidFill>
            <a:schemeClr val="tx1">
              <a:lumMod val="50000"/>
              <a:lumOff val="50000"/>
            </a:schemeClr>
          </a:solidFill>
          <a:ln>
            <a:noFill/>
          </a:ln>
        </p:spPr>
        <p:txBody>
          <a:bodyPr wrap="none" anchor="ctr"/>
          <a:lstStyle/>
          <a:p>
            <a:endParaRPr lang="en-US"/>
          </a:p>
        </p:txBody>
      </p:sp>
      <p:sp>
        <p:nvSpPr>
          <p:cNvPr id="113" name="Freeform 175"/>
          <p:cNvSpPr>
            <a:spLocks noChangeArrowheads="1"/>
          </p:cNvSpPr>
          <p:nvPr/>
        </p:nvSpPr>
        <p:spPr bwMode="auto">
          <a:xfrm>
            <a:off x="8155392" y="2656458"/>
            <a:ext cx="427947" cy="580518"/>
          </a:xfrm>
          <a:custGeom>
            <a:avLst/>
            <a:gdLst>
              <a:gd name="T0" fmla="*/ 62000101 w 535"/>
              <a:gd name="T1" fmla="*/ 34585732 h 729"/>
              <a:gd name="T2" fmla="*/ 60955226 w 535"/>
              <a:gd name="T3" fmla="*/ 41410545 h 729"/>
              <a:gd name="T4" fmla="*/ 57820261 w 535"/>
              <a:gd name="T5" fmla="*/ 50317113 h 729"/>
              <a:gd name="T6" fmla="*/ 51202267 w 535"/>
              <a:gd name="T7" fmla="*/ 62346992 h 729"/>
              <a:gd name="T8" fmla="*/ 44003825 w 535"/>
              <a:gd name="T9" fmla="*/ 72410618 h 729"/>
              <a:gd name="T10" fmla="*/ 35644146 w 535"/>
              <a:gd name="T11" fmla="*/ 81664371 h 729"/>
              <a:gd name="T12" fmla="*/ 33089970 w 535"/>
              <a:gd name="T13" fmla="*/ 83515122 h 729"/>
              <a:gd name="T14" fmla="*/ 29838984 w 535"/>
              <a:gd name="T15" fmla="*/ 84093311 h 729"/>
              <a:gd name="T16" fmla="*/ 26239592 w 535"/>
              <a:gd name="T17" fmla="*/ 81664371 h 729"/>
              <a:gd name="T18" fmla="*/ 22060094 w 535"/>
              <a:gd name="T19" fmla="*/ 77384340 h 729"/>
              <a:gd name="T20" fmla="*/ 13235988 w 535"/>
              <a:gd name="T21" fmla="*/ 66164335 h 729"/>
              <a:gd name="T22" fmla="*/ 6153567 w 535"/>
              <a:gd name="T23" fmla="*/ 54597143 h 729"/>
              <a:gd name="T24" fmla="*/ 1741685 w 535"/>
              <a:gd name="T25" fmla="*/ 43608142 h 729"/>
              <a:gd name="T26" fmla="*/ 348405 w 535"/>
              <a:gd name="T27" fmla="*/ 36783669 h 729"/>
              <a:gd name="T28" fmla="*/ 0 w 535"/>
              <a:gd name="T29" fmla="*/ 32388136 h 729"/>
              <a:gd name="T30" fmla="*/ 1393280 w 535"/>
              <a:gd name="T31" fmla="*/ 22903039 h 729"/>
              <a:gd name="T32" fmla="*/ 5340736 w 535"/>
              <a:gd name="T33" fmla="*/ 14343317 h 729"/>
              <a:gd name="T34" fmla="*/ 11378282 w 535"/>
              <a:gd name="T35" fmla="*/ 7518505 h 729"/>
              <a:gd name="T36" fmla="*/ 19041150 w 535"/>
              <a:gd name="T37" fmla="*/ 2544782 h 729"/>
              <a:gd name="T38" fmla="*/ 27865256 w 535"/>
              <a:gd name="T39" fmla="*/ 231344 h 729"/>
              <a:gd name="T40" fmla="*/ 34250866 w 535"/>
              <a:gd name="T41" fmla="*/ 231344 h 729"/>
              <a:gd name="T42" fmla="*/ 43190993 w 535"/>
              <a:gd name="T43" fmla="*/ 2544782 h 729"/>
              <a:gd name="T44" fmla="*/ 50621819 w 535"/>
              <a:gd name="T45" fmla="*/ 7518505 h 729"/>
              <a:gd name="T46" fmla="*/ 56659024 w 535"/>
              <a:gd name="T47" fmla="*/ 14343317 h 729"/>
              <a:gd name="T48" fmla="*/ 60606821 w 535"/>
              <a:gd name="T49" fmla="*/ 22903039 h 729"/>
              <a:gd name="T50" fmla="*/ 62000101 w 535"/>
              <a:gd name="T51" fmla="*/ 32388136 h 729"/>
              <a:gd name="T52" fmla="*/ 45745169 w 535"/>
              <a:gd name="T53" fmla="*/ 29496168 h 729"/>
              <a:gd name="T54" fmla="*/ 44468252 w 535"/>
              <a:gd name="T55" fmla="*/ 25216477 h 729"/>
              <a:gd name="T56" fmla="*/ 42262140 w 535"/>
              <a:gd name="T57" fmla="*/ 21630478 h 729"/>
              <a:gd name="T58" fmla="*/ 39243538 w 535"/>
              <a:gd name="T59" fmla="*/ 18738850 h 729"/>
              <a:gd name="T60" fmla="*/ 35412103 w 535"/>
              <a:gd name="T61" fmla="*/ 16888099 h 729"/>
              <a:gd name="T62" fmla="*/ 30999880 w 535"/>
              <a:gd name="T63" fmla="*/ 16194068 h 729"/>
              <a:gd name="T64" fmla="*/ 28097299 w 535"/>
              <a:gd name="T65" fmla="*/ 16540914 h 729"/>
              <a:gd name="T66" fmla="*/ 24033822 w 535"/>
              <a:gd name="T67" fmla="*/ 18044819 h 729"/>
              <a:gd name="T68" fmla="*/ 20782835 w 535"/>
              <a:gd name="T69" fmla="*/ 20589601 h 729"/>
              <a:gd name="T70" fmla="*/ 18112297 w 535"/>
              <a:gd name="T71" fmla="*/ 23828414 h 729"/>
              <a:gd name="T72" fmla="*/ 16835380 w 535"/>
              <a:gd name="T73" fmla="*/ 27992603 h 729"/>
              <a:gd name="T74" fmla="*/ 16486974 w 535"/>
              <a:gd name="T75" fmla="*/ 30884231 h 729"/>
              <a:gd name="T76" fmla="*/ 17183444 w 535"/>
              <a:gd name="T77" fmla="*/ 35279764 h 729"/>
              <a:gd name="T78" fmla="*/ 18809108 w 535"/>
              <a:gd name="T79" fmla="*/ 39097107 h 729"/>
              <a:gd name="T80" fmla="*/ 21711689 w 535"/>
              <a:gd name="T81" fmla="*/ 42104577 h 729"/>
              <a:gd name="T82" fmla="*/ 25310739 w 535"/>
              <a:gd name="T83" fmla="*/ 44302173 h 729"/>
              <a:gd name="T84" fmla="*/ 29490579 w 535"/>
              <a:gd name="T85" fmla="*/ 45343390 h 729"/>
              <a:gd name="T86" fmla="*/ 32509522 w 535"/>
              <a:gd name="T87" fmla="*/ 45343390 h 729"/>
              <a:gd name="T88" fmla="*/ 36805383 w 535"/>
              <a:gd name="T89" fmla="*/ 44302173 h 729"/>
              <a:gd name="T90" fmla="*/ 40404434 w 535"/>
              <a:gd name="T91" fmla="*/ 42104577 h 729"/>
              <a:gd name="T92" fmla="*/ 43190993 w 535"/>
              <a:gd name="T93" fmla="*/ 39097107 h 729"/>
              <a:gd name="T94" fmla="*/ 45048700 w 535"/>
              <a:gd name="T95" fmla="*/ 35279764 h 729"/>
              <a:gd name="T96" fmla="*/ 45745169 w 535"/>
              <a:gd name="T97" fmla="*/ 30884231 h 7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5" h="729">
                <a:moveTo>
                  <a:pt x="534" y="280"/>
                </a:moveTo>
                <a:lnTo>
                  <a:pt x="534" y="280"/>
                </a:lnTo>
                <a:lnTo>
                  <a:pt x="534" y="299"/>
                </a:lnTo>
                <a:lnTo>
                  <a:pt x="531" y="318"/>
                </a:lnTo>
                <a:lnTo>
                  <a:pt x="528" y="339"/>
                </a:lnTo>
                <a:lnTo>
                  <a:pt x="525" y="358"/>
                </a:lnTo>
                <a:lnTo>
                  <a:pt x="519" y="377"/>
                </a:lnTo>
                <a:lnTo>
                  <a:pt x="513" y="397"/>
                </a:lnTo>
                <a:lnTo>
                  <a:pt x="498" y="435"/>
                </a:lnTo>
                <a:lnTo>
                  <a:pt x="481" y="472"/>
                </a:lnTo>
                <a:lnTo>
                  <a:pt x="461" y="507"/>
                </a:lnTo>
                <a:lnTo>
                  <a:pt x="441" y="539"/>
                </a:lnTo>
                <a:lnTo>
                  <a:pt x="420" y="572"/>
                </a:lnTo>
                <a:lnTo>
                  <a:pt x="400" y="600"/>
                </a:lnTo>
                <a:lnTo>
                  <a:pt x="379" y="626"/>
                </a:lnTo>
                <a:lnTo>
                  <a:pt x="342" y="669"/>
                </a:lnTo>
                <a:lnTo>
                  <a:pt x="317" y="696"/>
                </a:lnTo>
                <a:lnTo>
                  <a:pt x="307" y="706"/>
                </a:lnTo>
                <a:lnTo>
                  <a:pt x="295" y="716"/>
                </a:lnTo>
                <a:lnTo>
                  <a:pt x="285" y="722"/>
                </a:lnTo>
                <a:lnTo>
                  <a:pt x="274" y="727"/>
                </a:lnTo>
                <a:lnTo>
                  <a:pt x="265" y="728"/>
                </a:lnTo>
                <a:lnTo>
                  <a:pt x="257" y="727"/>
                </a:lnTo>
                <a:lnTo>
                  <a:pt x="246" y="722"/>
                </a:lnTo>
                <a:lnTo>
                  <a:pt x="236" y="715"/>
                </a:lnTo>
                <a:lnTo>
                  <a:pt x="226" y="706"/>
                </a:lnTo>
                <a:lnTo>
                  <a:pt x="215" y="696"/>
                </a:lnTo>
                <a:lnTo>
                  <a:pt x="190" y="669"/>
                </a:lnTo>
                <a:lnTo>
                  <a:pt x="155" y="626"/>
                </a:lnTo>
                <a:lnTo>
                  <a:pt x="134" y="600"/>
                </a:lnTo>
                <a:lnTo>
                  <a:pt x="114" y="572"/>
                </a:lnTo>
                <a:lnTo>
                  <a:pt x="92" y="539"/>
                </a:lnTo>
                <a:lnTo>
                  <a:pt x="73" y="507"/>
                </a:lnTo>
                <a:lnTo>
                  <a:pt x="53" y="472"/>
                </a:lnTo>
                <a:lnTo>
                  <a:pt x="36" y="435"/>
                </a:lnTo>
                <a:lnTo>
                  <a:pt x="21" y="397"/>
                </a:lnTo>
                <a:lnTo>
                  <a:pt x="15" y="377"/>
                </a:lnTo>
                <a:lnTo>
                  <a:pt x="11" y="358"/>
                </a:lnTo>
                <a:lnTo>
                  <a:pt x="6" y="339"/>
                </a:lnTo>
                <a:lnTo>
                  <a:pt x="3" y="318"/>
                </a:lnTo>
                <a:lnTo>
                  <a:pt x="2" y="299"/>
                </a:lnTo>
                <a:lnTo>
                  <a:pt x="0" y="280"/>
                </a:lnTo>
                <a:lnTo>
                  <a:pt x="2" y="251"/>
                </a:lnTo>
                <a:lnTo>
                  <a:pt x="6" y="224"/>
                </a:lnTo>
                <a:lnTo>
                  <a:pt x="12" y="198"/>
                </a:lnTo>
                <a:lnTo>
                  <a:pt x="21" y="171"/>
                </a:lnTo>
                <a:lnTo>
                  <a:pt x="33" y="148"/>
                </a:lnTo>
                <a:lnTo>
                  <a:pt x="46" y="124"/>
                </a:lnTo>
                <a:lnTo>
                  <a:pt x="62" y="102"/>
                </a:lnTo>
                <a:lnTo>
                  <a:pt x="78" y="83"/>
                </a:lnTo>
                <a:lnTo>
                  <a:pt x="98" y="65"/>
                </a:lnTo>
                <a:lnTo>
                  <a:pt x="118" y="49"/>
                </a:lnTo>
                <a:lnTo>
                  <a:pt x="140" y="34"/>
                </a:lnTo>
                <a:lnTo>
                  <a:pt x="164" y="22"/>
                </a:lnTo>
                <a:lnTo>
                  <a:pt x="187" y="14"/>
                </a:lnTo>
                <a:lnTo>
                  <a:pt x="214" y="6"/>
                </a:lnTo>
                <a:lnTo>
                  <a:pt x="240" y="2"/>
                </a:lnTo>
                <a:lnTo>
                  <a:pt x="267" y="0"/>
                </a:lnTo>
                <a:lnTo>
                  <a:pt x="295" y="2"/>
                </a:lnTo>
                <a:lnTo>
                  <a:pt x="321" y="6"/>
                </a:lnTo>
                <a:lnTo>
                  <a:pt x="346" y="14"/>
                </a:lnTo>
                <a:lnTo>
                  <a:pt x="372" y="22"/>
                </a:lnTo>
                <a:lnTo>
                  <a:pt x="394" y="34"/>
                </a:lnTo>
                <a:lnTo>
                  <a:pt x="416" y="49"/>
                </a:lnTo>
                <a:lnTo>
                  <a:pt x="436" y="65"/>
                </a:lnTo>
                <a:lnTo>
                  <a:pt x="456" y="83"/>
                </a:lnTo>
                <a:lnTo>
                  <a:pt x="473" y="102"/>
                </a:lnTo>
                <a:lnTo>
                  <a:pt x="488" y="124"/>
                </a:lnTo>
                <a:lnTo>
                  <a:pt x="501" y="148"/>
                </a:lnTo>
                <a:lnTo>
                  <a:pt x="513" y="171"/>
                </a:lnTo>
                <a:lnTo>
                  <a:pt x="522" y="198"/>
                </a:lnTo>
                <a:lnTo>
                  <a:pt x="528" y="224"/>
                </a:lnTo>
                <a:lnTo>
                  <a:pt x="532" y="251"/>
                </a:lnTo>
                <a:lnTo>
                  <a:pt x="534" y="280"/>
                </a:lnTo>
                <a:close/>
                <a:moveTo>
                  <a:pt x="394" y="267"/>
                </a:moveTo>
                <a:lnTo>
                  <a:pt x="394" y="267"/>
                </a:lnTo>
                <a:lnTo>
                  <a:pt x="394" y="255"/>
                </a:lnTo>
                <a:lnTo>
                  <a:pt x="391" y="242"/>
                </a:lnTo>
                <a:lnTo>
                  <a:pt x="388" y="230"/>
                </a:lnTo>
                <a:lnTo>
                  <a:pt x="383" y="218"/>
                </a:lnTo>
                <a:lnTo>
                  <a:pt x="379" y="206"/>
                </a:lnTo>
                <a:lnTo>
                  <a:pt x="372" y="196"/>
                </a:lnTo>
                <a:lnTo>
                  <a:pt x="364" y="187"/>
                </a:lnTo>
                <a:lnTo>
                  <a:pt x="357" y="178"/>
                </a:lnTo>
                <a:lnTo>
                  <a:pt x="348" y="170"/>
                </a:lnTo>
                <a:lnTo>
                  <a:pt x="338" y="162"/>
                </a:lnTo>
                <a:lnTo>
                  <a:pt x="327" y="156"/>
                </a:lnTo>
                <a:lnTo>
                  <a:pt x="317" y="151"/>
                </a:lnTo>
                <a:lnTo>
                  <a:pt x="305" y="146"/>
                </a:lnTo>
                <a:lnTo>
                  <a:pt x="292" y="143"/>
                </a:lnTo>
                <a:lnTo>
                  <a:pt x="280" y="142"/>
                </a:lnTo>
                <a:lnTo>
                  <a:pt x="267" y="140"/>
                </a:lnTo>
                <a:lnTo>
                  <a:pt x="254" y="142"/>
                </a:lnTo>
                <a:lnTo>
                  <a:pt x="242" y="143"/>
                </a:lnTo>
                <a:lnTo>
                  <a:pt x="230" y="146"/>
                </a:lnTo>
                <a:lnTo>
                  <a:pt x="218" y="151"/>
                </a:lnTo>
                <a:lnTo>
                  <a:pt x="207" y="156"/>
                </a:lnTo>
                <a:lnTo>
                  <a:pt x="196" y="162"/>
                </a:lnTo>
                <a:lnTo>
                  <a:pt x="187" y="170"/>
                </a:lnTo>
                <a:lnTo>
                  <a:pt x="179" y="178"/>
                </a:lnTo>
                <a:lnTo>
                  <a:pt x="170" y="187"/>
                </a:lnTo>
                <a:lnTo>
                  <a:pt x="162" y="196"/>
                </a:lnTo>
                <a:lnTo>
                  <a:pt x="156" y="206"/>
                </a:lnTo>
                <a:lnTo>
                  <a:pt x="152" y="218"/>
                </a:lnTo>
                <a:lnTo>
                  <a:pt x="148" y="230"/>
                </a:lnTo>
                <a:lnTo>
                  <a:pt x="145" y="242"/>
                </a:lnTo>
                <a:lnTo>
                  <a:pt x="142" y="255"/>
                </a:lnTo>
                <a:lnTo>
                  <a:pt x="142" y="267"/>
                </a:lnTo>
                <a:lnTo>
                  <a:pt x="142" y="280"/>
                </a:lnTo>
                <a:lnTo>
                  <a:pt x="145" y="293"/>
                </a:lnTo>
                <a:lnTo>
                  <a:pt x="148" y="305"/>
                </a:lnTo>
                <a:lnTo>
                  <a:pt x="152" y="317"/>
                </a:lnTo>
                <a:lnTo>
                  <a:pt x="156" y="327"/>
                </a:lnTo>
                <a:lnTo>
                  <a:pt x="162" y="338"/>
                </a:lnTo>
                <a:lnTo>
                  <a:pt x="170" y="348"/>
                </a:lnTo>
                <a:lnTo>
                  <a:pt x="179" y="357"/>
                </a:lnTo>
                <a:lnTo>
                  <a:pt x="187" y="364"/>
                </a:lnTo>
                <a:lnTo>
                  <a:pt x="196" y="371"/>
                </a:lnTo>
                <a:lnTo>
                  <a:pt x="207" y="377"/>
                </a:lnTo>
                <a:lnTo>
                  <a:pt x="218" y="383"/>
                </a:lnTo>
                <a:lnTo>
                  <a:pt x="230" y="388"/>
                </a:lnTo>
                <a:lnTo>
                  <a:pt x="242" y="391"/>
                </a:lnTo>
                <a:lnTo>
                  <a:pt x="254" y="392"/>
                </a:lnTo>
                <a:lnTo>
                  <a:pt x="267" y="394"/>
                </a:lnTo>
                <a:lnTo>
                  <a:pt x="280" y="392"/>
                </a:lnTo>
                <a:lnTo>
                  <a:pt x="292" y="391"/>
                </a:lnTo>
                <a:lnTo>
                  <a:pt x="305" y="388"/>
                </a:lnTo>
                <a:lnTo>
                  <a:pt x="317" y="383"/>
                </a:lnTo>
                <a:lnTo>
                  <a:pt x="327" y="377"/>
                </a:lnTo>
                <a:lnTo>
                  <a:pt x="338" y="371"/>
                </a:lnTo>
                <a:lnTo>
                  <a:pt x="348" y="364"/>
                </a:lnTo>
                <a:lnTo>
                  <a:pt x="357" y="357"/>
                </a:lnTo>
                <a:lnTo>
                  <a:pt x="364" y="348"/>
                </a:lnTo>
                <a:lnTo>
                  <a:pt x="372" y="338"/>
                </a:lnTo>
                <a:lnTo>
                  <a:pt x="379" y="327"/>
                </a:lnTo>
                <a:lnTo>
                  <a:pt x="383" y="317"/>
                </a:lnTo>
                <a:lnTo>
                  <a:pt x="388" y="305"/>
                </a:lnTo>
                <a:lnTo>
                  <a:pt x="391" y="293"/>
                </a:lnTo>
                <a:lnTo>
                  <a:pt x="394" y="280"/>
                </a:lnTo>
                <a:lnTo>
                  <a:pt x="394" y="267"/>
                </a:lnTo>
                <a:close/>
              </a:path>
            </a:pathLst>
          </a:custGeom>
          <a:solidFill>
            <a:srgbClr val="FF0000"/>
          </a:solidFill>
          <a:ln>
            <a:noFill/>
          </a:ln>
        </p:spPr>
        <p:txBody>
          <a:bodyPr wrap="none" anchor="ctr"/>
          <a:lstStyle/>
          <a:p>
            <a:endParaRPr lang="en-US"/>
          </a:p>
        </p:txBody>
      </p:sp>
      <p:sp>
        <p:nvSpPr>
          <p:cNvPr id="3" name="Slide Number Placeholder 2"/>
          <p:cNvSpPr>
            <a:spLocks noGrp="1"/>
          </p:cNvSpPr>
          <p:nvPr>
            <p:ph type="sldNum" sz="quarter" idx="10"/>
          </p:nvPr>
        </p:nvSpPr>
        <p:spPr/>
        <p:txBody>
          <a:bodyPr/>
          <a:lstStyle/>
          <a:p>
            <a:fld id="{812A5277-1DB9-460F-9A21-B857ABB32666}" type="slidenum">
              <a:rPr lang="en-US" smtClean="0"/>
              <a:pPr/>
              <a:t>128</a:t>
            </a:fld>
            <a:endParaRPr lang="fr-FR" dirty="0"/>
          </a:p>
        </p:txBody>
      </p:sp>
      <p:grpSp>
        <p:nvGrpSpPr>
          <p:cNvPr id="109" name="Group 108"/>
          <p:cNvGrpSpPr/>
          <p:nvPr/>
        </p:nvGrpSpPr>
        <p:grpSpPr>
          <a:xfrm>
            <a:off x="0" y="6082210"/>
            <a:ext cx="1295063" cy="746147"/>
            <a:chOff x="0" y="6082210"/>
            <a:chExt cx="1295063" cy="746147"/>
          </a:xfrm>
        </p:grpSpPr>
        <p:sp>
          <p:nvSpPr>
            <p:cNvPr id="110" name="TextBox 109"/>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14"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3"/>
          <p:cNvSpPr>
            <a:spLocks noGrp="1" noChangeArrowheads="1"/>
          </p:cNvSpPr>
          <p:nvPr>
            <p:ph idx="1"/>
          </p:nvPr>
        </p:nvSpPr>
        <p:spPr>
          <a:xfrm>
            <a:off x="115713" y="843165"/>
            <a:ext cx="11247679" cy="5950440"/>
          </a:xfrm>
        </p:spPr>
        <p:txBody>
          <a:bodyPr>
            <a:normAutofit/>
          </a:bodyPr>
          <a:lstStyle/>
          <a:p>
            <a:pPr marL="0" indent="0">
              <a:buFont typeface="Wingdings" pitchFamily="2" charset="2"/>
              <a:buNone/>
            </a:pPr>
            <a:r>
              <a:rPr lang="fr-FR" dirty="0"/>
              <a:t>Vous pouvez créer des utilisateurs uniques complets ou plusieurs utilisateurs avec uniquement les informations nécessaires. L'option </a:t>
            </a:r>
            <a:r>
              <a:rPr lang="fr-FR" b="1" dirty="0"/>
              <a:t>Générer un</a:t>
            </a:r>
            <a:r>
              <a:rPr lang="fr-FR" dirty="0"/>
              <a:t> </a:t>
            </a:r>
            <a:r>
              <a:rPr lang="fr-FR" b="1" dirty="0"/>
              <a:t>nouveau</a:t>
            </a:r>
            <a:r>
              <a:rPr lang="fr-FR" dirty="0"/>
              <a:t> </a:t>
            </a:r>
            <a:r>
              <a:rPr lang="fr-FR" b="1" dirty="0"/>
              <a:t>mot de passe</a:t>
            </a:r>
            <a:r>
              <a:rPr lang="fr-FR" dirty="0"/>
              <a:t>, sélectionnée par défaut, envoie à l'utilisateur un e-mail contenant son nom d'utilisateur et un mot de passe temporaire.</a:t>
            </a:r>
          </a:p>
          <a:p>
            <a:endParaRPr lang="fr-FR" dirty="0"/>
          </a:p>
        </p:txBody>
      </p:sp>
      <p:sp>
        <p:nvSpPr>
          <p:cNvPr id="220161" name="Rectangle 2"/>
          <p:cNvSpPr>
            <a:spLocks noGrp="1" noChangeArrowheads="1"/>
          </p:cNvSpPr>
          <p:nvPr>
            <p:ph type="title"/>
          </p:nvPr>
        </p:nvSpPr>
        <p:spPr>
          <a:xfrm>
            <a:off x="128589" y="7"/>
            <a:ext cx="10734146" cy="746975"/>
          </a:xfrm>
        </p:spPr>
        <p:txBody>
          <a:bodyPr/>
          <a:lstStyle/>
          <a:p>
            <a:r>
              <a:rPr lang="fr-FR"/>
              <a:t>Création d'utilisateurs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129</a:t>
            </a:fld>
            <a:endParaRPr lang="fr-FR" dirty="0"/>
          </a:p>
        </p:txBody>
      </p:sp>
      <p:pic>
        <p:nvPicPr>
          <p:cNvPr id="10" name="Image 9"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8229" y="2556808"/>
            <a:ext cx="933498" cy="222261"/>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1" name="Image 10"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1238" y="2556808"/>
            <a:ext cx="1708238" cy="222261"/>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2" name="Espace réservé du contenu 5"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41434" y="3158407"/>
            <a:ext cx="6678823" cy="209531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3" name="Image 12"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0915" y="2875252"/>
            <a:ext cx="4042478" cy="319249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4" name="Imag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7448" y="6249675"/>
            <a:ext cx="4496427" cy="362001"/>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sz="2700" dirty="0"/>
              <a:t>Une plate-forme complète de réussite client</a:t>
            </a:r>
          </a:p>
        </p:txBody>
      </p:sp>
      <p:sp>
        <p:nvSpPr>
          <p:cNvPr id="5" name="Shape 453"/>
          <p:cNvSpPr/>
          <p:nvPr/>
        </p:nvSpPr>
        <p:spPr>
          <a:xfrm flipH="1">
            <a:off x="3655528" y="4684668"/>
            <a:ext cx="1" cy="2179077"/>
          </a:xfrm>
          <a:prstGeom prst="line">
            <a:avLst/>
          </a:prstGeom>
          <a:noFill/>
          <a:ln w="12700" cap="flat">
            <a:noFill/>
            <a:prstDash val="solid"/>
            <a:miter lim="400000"/>
          </a:ln>
          <a:effectLst/>
        </p:spPr>
        <p:txBody>
          <a:bodyPr wrap="square" lIns="0" tIns="0" rIns="0" bIns="0" numCol="1" anchor="ctr">
            <a:noAutofit/>
          </a:bodyPr>
          <a:lstStyle/>
          <a:p>
            <a:pPr lvl="0"/>
            <a:endParaRPr>
              <a:solidFill>
                <a:schemeClr val="tx2"/>
              </a:solidFill>
              <a:latin typeface="Salesforce Sans"/>
              <a:cs typeface="Salesforce Sans"/>
            </a:endParaRPr>
          </a:p>
        </p:txBody>
      </p:sp>
      <p:sp>
        <p:nvSpPr>
          <p:cNvPr id="6" name="Shape 453"/>
          <p:cNvSpPr/>
          <p:nvPr/>
        </p:nvSpPr>
        <p:spPr>
          <a:xfrm flipH="1">
            <a:off x="3655528" y="3609846"/>
            <a:ext cx="1" cy="812261"/>
          </a:xfrm>
          <a:prstGeom prst="line">
            <a:avLst/>
          </a:prstGeom>
          <a:noFill/>
          <a:ln w="12700" cap="flat">
            <a:noFill/>
            <a:prstDash val="solid"/>
            <a:miter lim="400000"/>
          </a:ln>
          <a:effectLst/>
        </p:spPr>
        <p:txBody>
          <a:bodyPr wrap="square" lIns="0" tIns="0" rIns="0" bIns="0" numCol="1" anchor="ctr">
            <a:noAutofit/>
          </a:bodyPr>
          <a:lstStyle/>
          <a:p>
            <a:pPr lvl="0"/>
            <a:endParaRPr sz="2000">
              <a:solidFill>
                <a:schemeClr val="bg1"/>
              </a:solidFill>
              <a:latin typeface="Salesforce Sans"/>
              <a:cs typeface="Salesforce Sans"/>
            </a:endParaRPr>
          </a:p>
        </p:txBody>
      </p:sp>
      <p:sp>
        <p:nvSpPr>
          <p:cNvPr id="7" name="Shape 422"/>
          <p:cNvSpPr/>
          <p:nvPr/>
        </p:nvSpPr>
        <p:spPr>
          <a:xfrm>
            <a:off x="1676472" y="2336919"/>
            <a:ext cx="2360662" cy="687673"/>
          </a:xfrm>
          <a:prstGeom prst="rect">
            <a:avLst/>
          </a:prstGeom>
          <a:ln w="12700">
            <a:miter lim="400000"/>
          </a:ln>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35711" tIns="35711" rIns="35711" bIns="35711" anchor="ctr">
            <a:spAutoFit/>
          </a:bodyPr>
          <a:lstStyle>
            <a:lvl1pPr algn="l">
              <a:defRPr sz="3800"/>
            </a:lvl1pPr>
          </a:lstStyle>
          <a:p>
            <a:pPr lvl="0" algn="r">
              <a:defRPr sz="1800">
                <a:solidFill>
                  <a:srgbClr val="000000"/>
                </a:solidFill>
              </a:defRPr>
            </a:pPr>
            <a:r>
              <a:rPr lang="fr-FR" sz="2000" dirty="0">
                <a:latin typeface="Salesforce Sans"/>
              </a:rPr>
              <a:t>Services de réussite client</a:t>
            </a:r>
          </a:p>
        </p:txBody>
      </p:sp>
      <p:sp>
        <p:nvSpPr>
          <p:cNvPr id="8" name="Shape 424"/>
          <p:cNvSpPr/>
          <p:nvPr/>
        </p:nvSpPr>
        <p:spPr>
          <a:xfrm>
            <a:off x="1458366" y="3519547"/>
            <a:ext cx="2578768" cy="915940"/>
          </a:xfrm>
          <a:prstGeom prst="rect">
            <a:avLst/>
          </a:prstGeom>
          <a:ln w="12700">
            <a:miter lim="400000"/>
          </a:ln>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35711" tIns="35711" rIns="35711" bIns="35711" anchor="ctr">
            <a:spAutoFit/>
          </a:bodyPr>
          <a:lstStyle/>
          <a:p>
            <a:pPr lvl="0" algn="r">
              <a:defRPr sz="1800">
                <a:solidFill>
                  <a:srgbClr val="000000"/>
                </a:solidFill>
              </a:defRPr>
            </a:pPr>
            <a:r>
              <a:rPr lang="fr-FR" sz="2000" dirty="0">
                <a:latin typeface="Salesforce Sans"/>
              </a:rPr>
              <a:t>Plate-forme de réussite client</a:t>
            </a:r>
          </a:p>
          <a:p>
            <a:pPr algn="r">
              <a:spcBef>
                <a:spcPts val="100"/>
              </a:spcBef>
              <a:defRPr sz="1800">
                <a:solidFill>
                  <a:srgbClr val="000000"/>
                </a:solidFill>
              </a:defRPr>
            </a:pPr>
            <a:r>
              <a:rPr lang="fr-FR" sz="1400" dirty="0">
                <a:latin typeface="Salesforce Sans"/>
                <a:sym typeface="Salesforce Sans Light"/>
              </a:rPr>
              <a:t>Solution CRM complète</a:t>
            </a:r>
          </a:p>
        </p:txBody>
      </p:sp>
      <p:sp>
        <p:nvSpPr>
          <p:cNvPr id="9" name="Shape 426"/>
          <p:cNvSpPr/>
          <p:nvPr/>
        </p:nvSpPr>
        <p:spPr>
          <a:xfrm>
            <a:off x="1563750" y="5213090"/>
            <a:ext cx="2473383" cy="915940"/>
          </a:xfrm>
          <a:prstGeom prst="rect">
            <a:avLst/>
          </a:prstGeom>
          <a:ln w="12700">
            <a:miter lim="400000"/>
          </a:ln>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35711" tIns="35711" rIns="35711" bIns="35711" anchor="ctr">
            <a:spAutoFit/>
          </a:bodyPr>
          <a:lstStyle/>
          <a:p>
            <a:pPr lvl="0" algn="r">
              <a:defRPr sz="1800">
                <a:solidFill>
                  <a:srgbClr val="000000"/>
                </a:solidFill>
              </a:defRPr>
            </a:pPr>
            <a:r>
              <a:rPr lang="fr-FR" sz="2000" dirty="0">
                <a:latin typeface="Salesforce Sans"/>
              </a:rPr>
              <a:t>Plate-forme de réussite développeur</a:t>
            </a:r>
          </a:p>
          <a:p>
            <a:pPr algn="r">
              <a:spcBef>
                <a:spcPts val="100"/>
              </a:spcBef>
              <a:defRPr sz="1800">
                <a:solidFill>
                  <a:srgbClr val="000000"/>
                </a:solidFill>
              </a:defRPr>
            </a:pPr>
            <a:r>
              <a:rPr lang="fr-FR" sz="1400" dirty="0">
                <a:latin typeface="Salesforce Sans"/>
                <a:sym typeface="Salesforce Sans Light"/>
              </a:rPr>
              <a:t>5,5 millions d'applications</a:t>
            </a:r>
          </a:p>
        </p:txBody>
      </p:sp>
      <p:pic>
        <p:nvPicPr>
          <p:cNvPr id="10" name="MTENANT_CLOUD_BASE_HQ.png"/>
          <p:cNvPicPr/>
          <p:nvPr/>
        </p:nvPicPr>
        <p:blipFill>
          <a:blip r:embed="rId4" cstate="print">
            <a:extLst>
              <a:ext uri="{28A0092B-C50C-407E-A947-70E740481C1C}">
                <a14:useLocalDpi xmlns:a14="http://schemas.microsoft.com/office/drawing/2010/main" val="0"/>
              </a:ext>
            </a:extLst>
          </a:blip>
          <a:stretch>
            <a:fillRect/>
          </a:stretch>
        </p:blipFill>
        <p:spPr>
          <a:xfrm>
            <a:off x="4463447" y="5155473"/>
            <a:ext cx="5926847" cy="1721490"/>
          </a:xfrm>
          <a:prstGeom prst="rect">
            <a:avLst/>
          </a:prstGeom>
          <a:ln w="12700" cap="flat">
            <a:noFill/>
            <a:miter lim="400000"/>
          </a:ln>
          <a:effectLst/>
        </p:spPr>
      </p:pic>
      <p:pic>
        <p:nvPicPr>
          <p:cNvPr id="11" name="cloud_platform.png"/>
          <p:cNvPicPr/>
          <p:nvPr/>
        </p:nvPicPr>
        <p:blipFill>
          <a:blip r:embed="rId5" cstate="print">
            <a:extLst/>
          </a:blip>
          <a:stretch>
            <a:fillRect/>
          </a:stretch>
        </p:blipFill>
        <p:spPr>
          <a:xfrm>
            <a:off x="4431735" y="2520442"/>
            <a:ext cx="6041999" cy="736077"/>
          </a:xfrm>
          <a:prstGeom prst="rect">
            <a:avLst/>
          </a:prstGeom>
          <a:ln w="12700" cap="flat">
            <a:noFill/>
            <a:miter lim="400000"/>
          </a:ln>
          <a:effectLst/>
        </p:spPr>
      </p:pic>
      <p:grpSp>
        <p:nvGrpSpPr>
          <p:cNvPr id="12" name="Group 451"/>
          <p:cNvGrpSpPr/>
          <p:nvPr/>
        </p:nvGrpSpPr>
        <p:grpSpPr>
          <a:xfrm>
            <a:off x="4458842" y="4022577"/>
            <a:ext cx="5971349" cy="2308276"/>
            <a:chOff x="0" y="0"/>
            <a:chExt cx="11945808" cy="4616548"/>
          </a:xfrm>
        </p:grpSpPr>
        <p:pic>
          <p:nvPicPr>
            <p:cNvPr id="13" name="AA_METADATA_PLATFORM.png"/>
            <p:cNvPicPr/>
            <p:nvPr/>
          </p:nvPicPr>
          <p:blipFill>
            <a:blip r:embed="rId6" cstate="print">
              <a:extLst/>
            </a:blip>
            <a:stretch>
              <a:fillRect/>
            </a:stretch>
          </p:blipFill>
          <p:spPr>
            <a:xfrm>
              <a:off x="0" y="0"/>
              <a:ext cx="11945808" cy="4616548"/>
            </a:xfrm>
            <a:prstGeom prst="rect">
              <a:avLst/>
            </a:prstGeom>
            <a:noFill/>
            <a:ln>
              <a:noFill/>
            </a:ln>
          </p:spPr>
        </p:pic>
        <p:sp>
          <p:nvSpPr>
            <p:cNvPr id="14" name="Shape 439"/>
            <p:cNvSpPr/>
            <p:nvPr/>
          </p:nvSpPr>
          <p:spPr>
            <a:xfrm>
              <a:off x="416589" y="2299097"/>
              <a:ext cx="1583129" cy="487704"/>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lang="fr-FR" sz="1000">
                  <a:solidFill>
                    <a:schemeClr val="tx2"/>
                  </a:solidFill>
                  <a:latin typeface="Salesforce Sans"/>
                </a:rPr>
                <a:t>Force.com</a:t>
              </a:r>
            </a:p>
          </p:txBody>
        </p:sp>
        <p:sp>
          <p:nvSpPr>
            <p:cNvPr id="15" name="Shape 440"/>
            <p:cNvSpPr/>
            <p:nvPr/>
          </p:nvSpPr>
          <p:spPr>
            <a:xfrm>
              <a:off x="3076466" y="2739051"/>
              <a:ext cx="2703213" cy="487703"/>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lang="fr-FR" sz="1000" dirty="0">
                  <a:solidFill>
                    <a:schemeClr val="tx2"/>
                  </a:solidFill>
                  <a:latin typeface="Salesforce Sans"/>
                </a:rPr>
                <a:t>Heroku Enterprise</a:t>
              </a:r>
            </a:p>
          </p:txBody>
        </p:sp>
        <p:sp>
          <p:nvSpPr>
            <p:cNvPr id="16" name="Shape 441"/>
            <p:cNvSpPr/>
            <p:nvPr/>
          </p:nvSpPr>
          <p:spPr>
            <a:xfrm>
              <a:off x="2970684" y="3401414"/>
              <a:ext cx="2914777" cy="506831"/>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lang="fr-FR" sz="1000" dirty="0">
                  <a:solidFill>
                    <a:schemeClr val="tx2"/>
                  </a:solidFill>
                  <a:latin typeface="Salesforce Sans"/>
                </a:rPr>
                <a:t>AppExchange</a:t>
              </a:r>
            </a:p>
          </p:txBody>
        </p:sp>
        <p:sp>
          <p:nvSpPr>
            <p:cNvPr id="17" name="Shape 442"/>
            <p:cNvSpPr/>
            <p:nvPr/>
          </p:nvSpPr>
          <p:spPr>
            <a:xfrm>
              <a:off x="7071175" y="2897179"/>
              <a:ext cx="1471479" cy="487704"/>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lang="fr-FR" sz="1000" dirty="0">
                  <a:solidFill>
                    <a:schemeClr val="tx2"/>
                  </a:solidFill>
                  <a:latin typeface="Salesforce Sans"/>
                </a:rPr>
                <a:t>Bouclier</a:t>
              </a:r>
            </a:p>
          </p:txBody>
        </p:sp>
        <p:sp>
          <p:nvSpPr>
            <p:cNvPr id="18" name="Shape 443"/>
            <p:cNvSpPr/>
            <p:nvPr/>
          </p:nvSpPr>
          <p:spPr>
            <a:xfrm>
              <a:off x="6950167" y="2308661"/>
              <a:ext cx="1713493" cy="487703"/>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lang="fr-FR" sz="1000">
                  <a:solidFill>
                    <a:schemeClr val="tx2"/>
                  </a:solidFill>
                  <a:latin typeface="Salesforce Sans"/>
                </a:rPr>
                <a:t>Trailhead</a:t>
              </a:r>
            </a:p>
          </p:txBody>
        </p:sp>
        <p:sp>
          <p:nvSpPr>
            <p:cNvPr id="19" name="Shape 444"/>
            <p:cNvSpPr/>
            <p:nvPr/>
          </p:nvSpPr>
          <p:spPr>
            <a:xfrm>
              <a:off x="9935267" y="1978957"/>
              <a:ext cx="1123559" cy="487703"/>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lang="fr-FR" sz="1000">
                  <a:solidFill>
                    <a:schemeClr val="tx2"/>
                  </a:solidFill>
                  <a:latin typeface="Salesforce Sans"/>
                </a:rPr>
                <a:t>Wave</a:t>
              </a:r>
            </a:p>
          </p:txBody>
        </p:sp>
        <p:sp>
          <p:nvSpPr>
            <p:cNvPr id="20" name="Shape 445"/>
            <p:cNvSpPr/>
            <p:nvPr/>
          </p:nvSpPr>
          <p:spPr>
            <a:xfrm>
              <a:off x="9665802" y="2536363"/>
              <a:ext cx="1713493" cy="487704"/>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lang="fr-FR" sz="1000">
                  <a:solidFill>
                    <a:schemeClr val="tx2"/>
                  </a:solidFill>
                  <a:latin typeface="Salesforce Sans"/>
                </a:rPr>
                <a:t>Thunder</a:t>
              </a:r>
            </a:p>
          </p:txBody>
        </p:sp>
        <p:sp>
          <p:nvSpPr>
            <p:cNvPr id="21" name="Shape 450"/>
            <p:cNvSpPr/>
            <p:nvPr/>
          </p:nvSpPr>
          <p:spPr>
            <a:xfrm>
              <a:off x="340388" y="2874082"/>
              <a:ext cx="1735531" cy="633832"/>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2000">
                  <a:solidFill>
                    <a:srgbClr val="133080"/>
                  </a:solidFill>
                </a:defRPr>
              </a:lvl1pPr>
            </a:lstStyle>
            <a:p>
              <a:pPr lvl="0" algn="ctr">
                <a:defRPr sz="1800">
                  <a:solidFill>
                    <a:srgbClr val="000000"/>
                  </a:solidFill>
                </a:defRPr>
              </a:pPr>
              <a:r>
                <a:rPr lang="fr-FR" sz="1000" dirty="0">
                  <a:solidFill>
                    <a:schemeClr val="tx2"/>
                  </a:solidFill>
                  <a:latin typeface="Salesforce Sans"/>
                </a:rPr>
                <a:t>Éclair</a:t>
              </a:r>
            </a:p>
          </p:txBody>
        </p:sp>
      </p:grpSp>
      <p:pic>
        <p:nvPicPr>
          <p:cNvPr id="22" name="aa_rainbow_platform.png"/>
          <p:cNvPicPr/>
          <p:nvPr/>
        </p:nvPicPr>
        <p:blipFill>
          <a:blip r:embed="rId7" cstate="print">
            <a:extLst/>
          </a:blip>
          <a:stretch>
            <a:fillRect/>
          </a:stretch>
        </p:blipFill>
        <p:spPr>
          <a:xfrm>
            <a:off x="4427402" y="3497919"/>
            <a:ext cx="6000401" cy="938511"/>
          </a:xfrm>
          <a:prstGeom prst="rect">
            <a:avLst/>
          </a:prstGeom>
          <a:ln w="12700" cap="flat">
            <a:noFill/>
            <a:miter lim="400000"/>
          </a:ln>
          <a:effectLst/>
        </p:spPr>
      </p:pic>
      <p:grpSp>
        <p:nvGrpSpPr>
          <p:cNvPr id="23" name="Group 22"/>
          <p:cNvGrpSpPr/>
          <p:nvPr/>
        </p:nvGrpSpPr>
        <p:grpSpPr>
          <a:xfrm>
            <a:off x="4931535" y="3595432"/>
            <a:ext cx="5186704" cy="584572"/>
            <a:chOff x="5630433" y="3264420"/>
            <a:chExt cx="4858068" cy="750849"/>
          </a:xfrm>
        </p:grpSpPr>
        <p:sp>
          <p:nvSpPr>
            <p:cNvPr id="24" name="Shape 461"/>
            <p:cNvSpPr/>
            <p:nvPr/>
          </p:nvSpPr>
          <p:spPr>
            <a:xfrm>
              <a:off x="5630433" y="3521183"/>
              <a:ext cx="969215" cy="391755"/>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1800"/>
              </a:lvl1pPr>
            </a:lstStyle>
            <a:p>
              <a:pPr lvl="0" algn="ctr">
                <a:defRPr>
                  <a:solidFill>
                    <a:srgbClr val="000000"/>
                  </a:solidFill>
                </a:defRPr>
              </a:pPr>
              <a:r>
                <a:rPr lang="fr-FR" sz="1200" dirty="0">
                  <a:solidFill>
                    <a:schemeClr val="bg1"/>
                  </a:solidFill>
                  <a:latin typeface="Salesforce Sans"/>
                </a:rPr>
                <a:t>Applications</a:t>
              </a:r>
            </a:p>
          </p:txBody>
        </p:sp>
        <p:sp>
          <p:nvSpPr>
            <p:cNvPr id="25" name="Shape 462"/>
            <p:cNvSpPr/>
            <p:nvPr/>
          </p:nvSpPr>
          <p:spPr>
            <a:xfrm>
              <a:off x="6674673" y="3783477"/>
              <a:ext cx="1037661" cy="231792"/>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1800"/>
              </a:lvl1pPr>
            </a:lstStyle>
            <a:p>
              <a:pPr lvl="0" algn="ctr">
                <a:defRPr>
                  <a:solidFill>
                    <a:srgbClr val="000000"/>
                  </a:solidFill>
                </a:defRPr>
              </a:pPr>
              <a:r>
                <a:rPr lang="fr-FR" sz="1200" dirty="0">
                  <a:solidFill>
                    <a:schemeClr val="bg1"/>
                  </a:solidFill>
                  <a:latin typeface="Salesforce Sans"/>
                </a:rPr>
                <a:t>Outils d'analytique</a:t>
              </a:r>
            </a:p>
          </p:txBody>
        </p:sp>
        <p:sp>
          <p:nvSpPr>
            <p:cNvPr id="26" name="Shape 463"/>
            <p:cNvSpPr/>
            <p:nvPr/>
          </p:nvSpPr>
          <p:spPr>
            <a:xfrm>
              <a:off x="8249136" y="3621056"/>
              <a:ext cx="1328060" cy="231791"/>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1800"/>
              </a:lvl1pPr>
            </a:lstStyle>
            <a:p>
              <a:pPr lvl="0" algn="ctr">
                <a:defRPr>
                  <a:solidFill>
                    <a:srgbClr val="000000"/>
                  </a:solidFill>
                </a:defRPr>
              </a:pPr>
              <a:r>
                <a:rPr lang="fr-FR" sz="1200" dirty="0">
                  <a:solidFill>
                    <a:schemeClr val="bg1"/>
                  </a:solidFill>
                  <a:latin typeface="Salesforce Sans"/>
                </a:rPr>
                <a:t>Communauté</a:t>
              </a:r>
            </a:p>
          </p:txBody>
        </p:sp>
        <p:sp>
          <p:nvSpPr>
            <p:cNvPr id="27" name="Shape 464"/>
            <p:cNvSpPr/>
            <p:nvPr/>
          </p:nvSpPr>
          <p:spPr>
            <a:xfrm>
              <a:off x="9331531" y="3425722"/>
              <a:ext cx="1156970" cy="231791"/>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1800"/>
              </a:lvl1pPr>
            </a:lstStyle>
            <a:p>
              <a:pPr lvl="0" algn="ctr">
                <a:defRPr>
                  <a:solidFill>
                    <a:srgbClr val="000000"/>
                  </a:solidFill>
                </a:defRPr>
              </a:pPr>
              <a:r>
                <a:rPr lang="fr-FR" sz="1200" dirty="0">
                  <a:solidFill>
                    <a:schemeClr val="bg1"/>
                  </a:solidFill>
                  <a:latin typeface="Salesforce Sans"/>
                </a:rPr>
                <a:t>Marketing</a:t>
              </a:r>
            </a:p>
          </p:txBody>
        </p:sp>
        <p:sp>
          <p:nvSpPr>
            <p:cNvPr id="28" name="Shape 465"/>
            <p:cNvSpPr/>
            <p:nvPr/>
          </p:nvSpPr>
          <p:spPr>
            <a:xfrm>
              <a:off x="7924124" y="3264420"/>
              <a:ext cx="860100" cy="231791"/>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1800"/>
              </a:lvl1pPr>
            </a:lstStyle>
            <a:p>
              <a:pPr lvl="0" algn="ctr">
                <a:defRPr>
                  <a:solidFill>
                    <a:srgbClr val="000000"/>
                  </a:solidFill>
                </a:defRPr>
              </a:pPr>
              <a:r>
                <a:rPr lang="fr-FR" sz="1200" dirty="0">
                  <a:solidFill>
                    <a:schemeClr val="bg1"/>
                  </a:solidFill>
                  <a:latin typeface="Salesforce Sans"/>
                </a:rPr>
                <a:t>Service</a:t>
              </a:r>
            </a:p>
          </p:txBody>
        </p:sp>
        <p:sp>
          <p:nvSpPr>
            <p:cNvPr id="29" name="Shape 466"/>
            <p:cNvSpPr/>
            <p:nvPr/>
          </p:nvSpPr>
          <p:spPr>
            <a:xfrm>
              <a:off x="7322614" y="3413898"/>
              <a:ext cx="550978" cy="231790"/>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p>
              <a:pPr lvl="0" algn="ctr">
                <a:defRPr sz="1800">
                  <a:solidFill>
                    <a:srgbClr val="000000"/>
                  </a:solidFill>
                </a:defRPr>
              </a:pPr>
              <a:r>
                <a:rPr lang="fr-FR" sz="1200" dirty="0">
                  <a:solidFill>
                    <a:schemeClr val="bg1"/>
                  </a:solidFill>
                  <a:latin typeface="Salesforce Sans"/>
                </a:rPr>
                <a:t>IoT</a:t>
              </a:r>
            </a:p>
          </p:txBody>
        </p:sp>
        <p:sp>
          <p:nvSpPr>
            <p:cNvPr id="30" name="Shape 467"/>
            <p:cNvSpPr/>
            <p:nvPr/>
          </p:nvSpPr>
          <p:spPr>
            <a:xfrm>
              <a:off x="6526837" y="3297386"/>
              <a:ext cx="658155" cy="231790"/>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71437" tIns="71437" rIns="71437" bIns="71437" numCol="1" anchor="ctr">
              <a:noAutofit/>
            </a:bodyPr>
            <a:lstStyle>
              <a:lvl1pPr>
                <a:defRPr sz="1800"/>
              </a:lvl1pPr>
            </a:lstStyle>
            <a:p>
              <a:pPr lvl="0" algn="ctr">
                <a:defRPr>
                  <a:solidFill>
                    <a:srgbClr val="000000"/>
                  </a:solidFill>
                </a:defRPr>
              </a:pPr>
              <a:r>
                <a:rPr lang="fr-FR" sz="1200" dirty="0">
                  <a:solidFill>
                    <a:schemeClr val="bg1"/>
                  </a:solidFill>
                  <a:latin typeface="Salesforce Sans"/>
                </a:rPr>
                <a:t>Ventes</a:t>
              </a:r>
            </a:p>
          </p:txBody>
        </p:sp>
      </p:grpSp>
      <p:grpSp>
        <p:nvGrpSpPr>
          <p:cNvPr id="31" name="Group 488"/>
          <p:cNvGrpSpPr/>
          <p:nvPr/>
        </p:nvGrpSpPr>
        <p:grpSpPr>
          <a:xfrm>
            <a:off x="9038399" y="1717397"/>
            <a:ext cx="1173915" cy="1143526"/>
            <a:chOff x="142607" y="142636"/>
            <a:chExt cx="2348440" cy="2287051"/>
          </a:xfrm>
        </p:grpSpPr>
        <p:grpSp>
          <p:nvGrpSpPr>
            <p:cNvPr id="32" name="Group 478"/>
            <p:cNvGrpSpPr/>
            <p:nvPr/>
          </p:nvGrpSpPr>
          <p:grpSpPr>
            <a:xfrm rot="20727451" flipH="1">
              <a:off x="196109" y="1358012"/>
              <a:ext cx="1069784" cy="1069879"/>
              <a:chOff x="-2" y="0"/>
              <a:chExt cx="1069783" cy="1069878"/>
            </a:xfrm>
          </p:grpSpPr>
          <p:pic>
            <p:nvPicPr>
              <p:cNvPr id="42" name="Bellalu Photography-541.jpg"/>
              <p:cNvPicPr/>
              <p:nvPr/>
            </p:nvPicPr>
            <p:blipFill>
              <a:blip r:embed="rId8" cstate="print">
                <a:extLst>
                  <a:ext uri="{28A0092B-C50C-407E-A947-70E740481C1C}">
                    <a14:useLocalDpi xmlns:a14="http://schemas.microsoft.com/office/drawing/2010/main" val="0"/>
                  </a:ext>
                </a:extLst>
              </a:blip>
              <a:stretch>
                <a:fillRect/>
              </a:stretch>
            </p:blipFill>
            <p:spPr>
              <a:xfrm rot="20700000">
                <a:off x="-2" y="189"/>
                <a:ext cx="1069781" cy="1069502"/>
              </a:xfrm>
              <a:prstGeom prst="rect">
                <a:avLst/>
              </a:prstGeom>
              <a:ln>
                <a:noFill/>
              </a:ln>
              <a:effectLst/>
            </p:spPr>
          </p:pic>
          <p:sp>
            <p:nvSpPr>
              <p:cNvPr id="43" name="Shape 477"/>
              <p:cNvSpPr/>
              <p:nvPr/>
            </p:nvSpPr>
            <p:spPr>
              <a:xfrm>
                <a:off x="0" y="0"/>
                <a:ext cx="1069781" cy="106987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7"/>
                      <a:pt x="2882" y="3018"/>
                    </a:cubicBezTo>
                    <a:cubicBezTo>
                      <a:pt x="-961" y="7039"/>
                      <a:pt x="-961" y="13558"/>
                      <a:pt x="2882" y="17579"/>
                    </a:cubicBezTo>
                    <a:cubicBezTo>
                      <a:pt x="6724" y="21600"/>
                      <a:pt x="12954" y="21600"/>
                      <a:pt x="16796" y="17579"/>
                    </a:cubicBezTo>
                    <a:cubicBezTo>
                      <a:pt x="20639" y="13558"/>
                      <a:pt x="20639" y="7039"/>
                      <a:pt x="16796" y="3018"/>
                    </a:cubicBezTo>
                    <a:cubicBezTo>
                      <a:pt x="14875" y="1007"/>
                      <a:pt x="12357" y="0"/>
                      <a:pt x="9839" y="0"/>
                    </a:cubicBezTo>
                    <a:close/>
                  </a:path>
                </a:pathLst>
              </a:custGeom>
              <a:ln w="38100" cap="flat">
                <a:solidFill>
                  <a:srgbClr val="FFFFFF"/>
                </a:solidFill>
                <a:prstDash val="solid"/>
                <a:miter lim="400000"/>
              </a:ln>
            </p:spPr>
            <p:txBody>
              <a:bodyPr/>
              <a:lstStyle/>
              <a:p>
                <a:pPr lvl="0"/>
                <a:endParaRPr>
                  <a:solidFill>
                    <a:srgbClr val="7C868D"/>
                  </a:solidFill>
                  <a:latin typeface="Salesforce Sans"/>
                  <a:cs typeface="Salesforce Sans"/>
                </a:endParaRPr>
              </a:p>
            </p:txBody>
          </p:sp>
        </p:grpSp>
        <p:grpSp>
          <p:nvGrpSpPr>
            <p:cNvPr id="33" name="Group 481"/>
            <p:cNvGrpSpPr/>
            <p:nvPr/>
          </p:nvGrpSpPr>
          <p:grpSpPr>
            <a:xfrm rot="20493133" flipH="1">
              <a:off x="142607" y="142639"/>
              <a:ext cx="1076464" cy="1076396"/>
              <a:chOff x="0" y="0"/>
              <a:chExt cx="1076463" cy="1076394"/>
            </a:xfrm>
          </p:grpSpPr>
          <p:pic>
            <p:nvPicPr>
              <p:cNvPr id="40" name="Bellalu Photography-681.jpg"/>
              <p:cNvPicPr/>
              <p:nvPr/>
            </p:nvPicPr>
            <p:blipFill>
              <a:blip r:embed="rId9" cstate="print">
                <a:extLst>
                  <a:ext uri="{28A0092B-C50C-407E-A947-70E740481C1C}">
                    <a14:useLocalDpi xmlns:a14="http://schemas.microsoft.com/office/drawing/2010/main" val="0"/>
                  </a:ext>
                </a:extLst>
              </a:blip>
              <a:stretch>
                <a:fillRect/>
              </a:stretch>
            </p:blipFill>
            <p:spPr>
              <a:xfrm rot="20700000">
                <a:off x="0" y="1544"/>
                <a:ext cx="1076463" cy="1073304"/>
              </a:xfrm>
              <a:prstGeom prst="rect">
                <a:avLst/>
              </a:prstGeom>
              <a:ln>
                <a:noFill/>
              </a:ln>
              <a:effectLst/>
            </p:spPr>
          </p:pic>
          <p:sp>
            <p:nvSpPr>
              <p:cNvPr id="41" name="Shape 480"/>
              <p:cNvSpPr/>
              <p:nvPr/>
            </p:nvSpPr>
            <p:spPr>
              <a:xfrm>
                <a:off x="0" y="0"/>
                <a:ext cx="1076463" cy="107639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38100" cap="flat">
                <a:solidFill>
                  <a:srgbClr val="FFFFFF"/>
                </a:solidFill>
                <a:prstDash val="solid"/>
                <a:miter lim="400000"/>
              </a:ln>
            </p:spPr>
            <p:txBody>
              <a:bodyPr/>
              <a:lstStyle/>
              <a:p>
                <a:pPr lvl="0"/>
                <a:endParaRPr>
                  <a:solidFill>
                    <a:srgbClr val="7C868D"/>
                  </a:solidFill>
                  <a:latin typeface="Salesforce Sans"/>
                  <a:cs typeface="Salesforce Sans"/>
                </a:endParaRPr>
              </a:p>
            </p:txBody>
          </p:sp>
        </p:grpSp>
        <p:grpSp>
          <p:nvGrpSpPr>
            <p:cNvPr id="34" name="Group 484"/>
            <p:cNvGrpSpPr/>
            <p:nvPr/>
          </p:nvGrpSpPr>
          <p:grpSpPr>
            <a:xfrm rot="1083151">
              <a:off x="1417139" y="142636"/>
              <a:ext cx="1069782" cy="1069880"/>
              <a:chOff x="0" y="0"/>
              <a:chExt cx="1069781" cy="1069878"/>
            </a:xfrm>
          </p:grpSpPr>
          <p:pic>
            <p:nvPicPr>
              <p:cNvPr id="38" name="Bellalu Photography-90.jpg"/>
              <p:cNvPicPr/>
              <p:nvPr/>
            </p:nvPicPr>
            <p:blipFill>
              <a:blip r:embed="rId10" cstate="print">
                <a:extLst>
                  <a:ext uri="{28A0092B-C50C-407E-A947-70E740481C1C}">
                    <a14:useLocalDpi xmlns:a14="http://schemas.microsoft.com/office/drawing/2010/main" val="0"/>
                  </a:ext>
                </a:extLst>
              </a:blip>
              <a:stretch>
                <a:fillRect/>
              </a:stretch>
            </p:blipFill>
            <p:spPr>
              <a:xfrm rot="20580000">
                <a:off x="0" y="1626"/>
                <a:ext cx="1069781" cy="1066624"/>
              </a:xfrm>
              <a:prstGeom prst="rect">
                <a:avLst/>
              </a:prstGeom>
              <a:ln>
                <a:noFill/>
              </a:ln>
              <a:effectLst/>
            </p:spPr>
          </p:pic>
          <p:sp>
            <p:nvSpPr>
              <p:cNvPr id="39" name="Shape 483"/>
              <p:cNvSpPr/>
              <p:nvPr/>
            </p:nvSpPr>
            <p:spPr>
              <a:xfrm>
                <a:off x="0" y="0"/>
                <a:ext cx="1069781" cy="106987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7"/>
                      <a:pt x="2882" y="3018"/>
                    </a:cubicBezTo>
                    <a:cubicBezTo>
                      <a:pt x="-961" y="7039"/>
                      <a:pt x="-961" y="13558"/>
                      <a:pt x="2882" y="17579"/>
                    </a:cubicBezTo>
                    <a:cubicBezTo>
                      <a:pt x="6724" y="21600"/>
                      <a:pt x="12954" y="21600"/>
                      <a:pt x="16796" y="17579"/>
                    </a:cubicBezTo>
                    <a:cubicBezTo>
                      <a:pt x="20639" y="13558"/>
                      <a:pt x="20639" y="7039"/>
                      <a:pt x="16796" y="3018"/>
                    </a:cubicBezTo>
                    <a:cubicBezTo>
                      <a:pt x="14875" y="1007"/>
                      <a:pt x="12357" y="0"/>
                      <a:pt x="9839" y="0"/>
                    </a:cubicBezTo>
                    <a:close/>
                  </a:path>
                </a:pathLst>
              </a:custGeom>
              <a:ln w="38100" cap="flat">
                <a:solidFill>
                  <a:srgbClr val="FFFFFF"/>
                </a:solidFill>
                <a:prstDash val="solid"/>
                <a:miter lim="400000"/>
              </a:ln>
            </p:spPr>
            <p:txBody>
              <a:bodyPr/>
              <a:lstStyle/>
              <a:p>
                <a:pPr lvl="0"/>
                <a:endParaRPr>
                  <a:solidFill>
                    <a:srgbClr val="7C868D"/>
                  </a:solidFill>
                  <a:latin typeface="Salesforce Sans"/>
                  <a:cs typeface="Salesforce Sans"/>
                </a:endParaRPr>
              </a:p>
            </p:txBody>
          </p:sp>
        </p:grpSp>
        <p:grpSp>
          <p:nvGrpSpPr>
            <p:cNvPr id="35" name="Group 487"/>
            <p:cNvGrpSpPr/>
            <p:nvPr/>
          </p:nvGrpSpPr>
          <p:grpSpPr>
            <a:xfrm rot="21289455">
              <a:off x="1412869" y="1351441"/>
              <a:ext cx="1078178" cy="1078246"/>
              <a:chOff x="0" y="0"/>
              <a:chExt cx="1078177" cy="1078245"/>
            </a:xfrm>
          </p:grpSpPr>
          <p:pic>
            <p:nvPicPr>
              <p:cNvPr id="36" name="pasted-image-filtered.jpeg"/>
              <p:cNvPicPr/>
              <p:nvPr/>
            </p:nvPicPr>
            <p:blipFill>
              <a:blip r:embed="rId11" cstate="print">
                <a:extLst>
                  <a:ext uri="{28A0092B-C50C-407E-A947-70E740481C1C}">
                    <a14:useLocalDpi xmlns:a14="http://schemas.microsoft.com/office/drawing/2010/main" val="0"/>
                  </a:ext>
                </a:extLst>
              </a:blip>
              <a:stretch>
                <a:fillRect/>
              </a:stretch>
            </p:blipFill>
            <p:spPr>
              <a:xfrm rot="300000">
                <a:off x="1264" y="0"/>
                <a:ext cx="1075646" cy="1078245"/>
              </a:xfrm>
              <a:prstGeom prst="rect">
                <a:avLst/>
              </a:prstGeom>
              <a:ln>
                <a:noFill/>
              </a:ln>
              <a:effectLst/>
            </p:spPr>
          </p:pic>
          <p:sp>
            <p:nvSpPr>
              <p:cNvPr id="37" name="Shape 486"/>
              <p:cNvSpPr/>
              <p:nvPr/>
            </p:nvSpPr>
            <p:spPr>
              <a:xfrm>
                <a:off x="0" y="0"/>
                <a:ext cx="1078177" cy="1078244"/>
              </a:xfrm>
              <a:custGeom>
                <a:avLst/>
                <a:gdLst/>
                <a:ahLst/>
                <a:cxnLst>
                  <a:cxn ang="0">
                    <a:pos x="wd2" y="hd2"/>
                  </a:cxn>
                  <a:cxn ang="5400000">
                    <a:pos x="wd2" y="hd2"/>
                  </a:cxn>
                  <a:cxn ang="10800000">
                    <a:pos x="wd2" y="hd2"/>
                  </a:cxn>
                  <a:cxn ang="16200000">
                    <a:pos x="wd2" y="hd2"/>
                  </a:cxn>
                </a:cxnLst>
                <a:rect l="0" t="0" r="r" b="b"/>
                <a:pathLst>
                  <a:path w="19679" h="20595" extrusionOk="0">
                    <a:moveTo>
                      <a:pt x="9835" y="0"/>
                    </a:moveTo>
                    <a:cubicBezTo>
                      <a:pt x="7317" y="0"/>
                      <a:pt x="4803" y="1007"/>
                      <a:pt x="2881" y="3017"/>
                    </a:cubicBezTo>
                    <a:cubicBezTo>
                      <a:pt x="-961" y="7038"/>
                      <a:pt x="-961" y="13558"/>
                      <a:pt x="2881" y="17579"/>
                    </a:cubicBezTo>
                    <a:cubicBezTo>
                      <a:pt x="6724" y="21600"/>
                      <a:pt x="12954" y="21600"/>
                      <a:pt x="16797" y="17579"/>
                    </a:cubicBezTo>
                    <a:cubicBezTo>
                      <a:pt x="20639" y="13558"/>
                      <a:pt x="20639" y="7038"/>
                      <a:pt x="16797" y="3017"/>
                    </a:cubicBezTo>
                    <a:cubicBezTo>
                      <a:pt x="14875" y="1007"/>
                      <a:pt x="12353" y="0"/>
                      <a:pt x="9835" y="0"/>
                    </a:cubicBezTo>
                    <a:close/>
                  </a:path>
                </a:pathLst>
              </a:custGeom>
              <a:ln w="38100" cap="flat">
                <a:solidFill>
                  <a:srgbClr val="FFFFFF"/>
                </a:solidFill>
                <a:prstDash val="solid"/>
                <a:miter lim="400000"/>
              </a:ln>
            </p:spPr>
            <p:txBody>
              <a:bodyPr/>
              <a:lstStyle/>
              <a:p>
                <a:pPr lvl="0"/>
                <a:endParaRPr>
                  <a:solidFill>
                    <a:srgbClr val="7C868D"/>
                  </a:solidFill>
                  <a:latin typeface="Salesforce Sans"/>
                  <a:cs typeface="Salesforce Sans"/>
                </a:endParaRPr>
              </a:p>
            </p:txBody>
          </p:sp>
        </p:grpSp>
      </p:grpSp>
      <p:sp>
        <p:nvSpPr>
          <p:cNvPr id="44" name="Shape 489"/>
          <p:cNvSpPr/>
          <p:nvPr/>
        </p:nvSpPr>
        <p:spPr>
          <a:xfrm>
            <a:off x="6820312" y="821998"/>
            <a:ext cx="1742982" cy="557541"/>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35711" tIns="35711" rIns="35711" bIns="35711" numCol="1" anchor="ctr">
            <a:noAutofit/>
          </a:bodyPr>
          <a:lstStyle/>
          <a:p>
            <a:pPr lvl="0" algn="ctr">
              <a:defRPr sz="1800">
                <a:solidFill>
                  <a:srgbClr val="000000"/>
                </a:solidFill>
              </a:defRPr>
            </a:pPr>
            <a:r>
              <a:rPr lang="fr-FR" sz="1400">
                <a:latin typeface="Salesforce Sans"/>
              </a:rPr>
              <a:t>Communauté</a:t>
            </a:r>
            <a:r>
              <a:t/>
            </a:r>
            <a:br/>
            <a:r>
              <a:rPr lang="fr-FR" sz="1400">
                <a:latin typeface="Salesforce Sans"/>
              </a:rPr>
              <a:t>Success</a:t>
            </a:r>
          </a:p>
        </p:txBody>
      </p:sp>
      <p:sp>
        <p:nvSpPr>
          <p:cNvPr id="45" name="Shape 490"/>
          <p:cNvSpPr/>
          <p:nvPr/>
        </p:nvSpPr>
        <p:spPr>
          <a:xfrm>
            <a:off x="6654549" y="1313974"/>
            <a:ext cx="2074508" cy="436159"/>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t">
            <a:noAutofit/>
          </a:bodyPr>
          <a:lstStyle/>
          <a:p>
            <a:pPr lvl="0" algn="ctr">
              <a:lnSpc>
                <a:spcPct val="100000"/>
              </a:lnSpc>
              <a:defRPr sz="1800">
                <a:solidFill>
                  <a:srgbClr val="000000"/>
                </a:solidFill>
              </a:defRPr>
            </a:pPr>
            <a:r>
              <a:rPr lang="fr-FR" sz="900" dirty="0">
                <a:latin typeface="Salesforce Sans"/>
              </a:rPr>
              <a:t>2 millions de membres</a:t>
            </a:r>
            <a:r>
              <a:rPr sz="900" dirty="0"/>
              <a:t/>
            </a:r>
            <a:br>
              <a:rPr sz="900" dirty="0"/>
            </a:br>
            <a:r>
              <a:rPr lang="fr-FR" sz="900" dirty="0">
                <a:latin typeface="Salesforce Sans"/>
              </a:rPr>
              <a:t>MVP/Événements/Communauté</a:t>
            </a:r>
          </a:p>
        </p:txBody>
      </p:sp>
      <p:sp>
        <p:nvSpPr>
          <p:cNvPr id="46" name="Shape 491"/>
          <p:cNvSpPr/>
          <p:nvPr/>
        </p:nvSpPr>
        <p:spPr>
          <a:xfrm>
            <a:off x="4863138" y="831107"/>
            <a:ext cx="1535984" cy="499762"/>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35711" tIns="35711" rIns="35711" bIns="35711" numCol="1" anchor="ctr">
            <a:noAutofit/>
          </a:bodyPr>
          <a:lstStyle/>
          <a:p>
            <a:pPr lvl="0" algn="ctr">
              <a:defRPr sz="1800">
                <a:solidFill>
                  <a:srgbClr val="000000"/>
                </a:solidFill>
              </a:defRPr>
            </a:pPr>
            <a:r>
              <a:rPr lang="fr-FR" sz="1400" dirty="0">
                <a:latin typeface="Salesforce Sans"/>
              </a:rPr>
              <a:t>Services Success</a:t>
            </a:r>
            <a:r>
              <a:t/>
            </a:r>
            <a:br/>
            <a:r>
              <a:rPr lang="fr-FR" sz="1400" dirty="0">
                <a:latin typeface="Salesforce Sans"/>
              </a:rPr>
              <a:t>Salesforce</a:t>
            </a:r>
          </a:p>
        </p:txBody>
      </p:sp>
      <p:sp>
        <p:nvSpPr>
          <p:cNvPr id="47" name="Shape 492"/>
          <p:cNvSpPr/>
          <p:nvPr/>
        </p:nvSpPr>
        <p:spPr>
          <a:xfrm>
            <a:off x="8752023" y="834158"/>
            <a:ext cx="1742982" cy="532818"/>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35711" tIns="35711" rIns="35711" bIns="35711" numCol="1" anchor="ctr">
            <a:noAutofit/>
          </a:bodyPr>
          <a:lstStyle/>
          <a:p>
            <a:pPr lvl="0" algn="ctr">
              <a:defRPr sz="1800">
                <a:solidFill>
                  <a:srgbClr val="000000"/>
                </a:solidFill>
              </a:defRPr>
            </a:pPr>
            <a:r>
              <a:rPr lang="fr-FR" sz="1300">
                <a:latin typeface="Salesforce Sans"/>
              </a:rPr>
              <a:t>Écosystème</a:t>
            </a:r>
            <a:r>
              <a:t/>
            </a:r>
            <a:br/>
            <a:r>
              <a:rPr lang="fr-FR" sz="1300">
                <a:latin typeface="Salesforce Sans"/>
              </a:rPr>
              <a:t>Success</a:t>
            </a:r>
          </a:p>
        </p:txBody>
      </p:sp>
      <p:sp>
        <p:nvSpPr>
          <p:cNvPr id="48" name="Shape 493"/>
          <p:cNvSpPr/>
          <p:nvPr/>
        </p:nvSpPr>
        <p:spPr>
          <a:xfrm>
            <a:off x="8662934" y="1313974"/>
            <a:ext cx="1921162" cy="436159"/>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t">
            <a:noAutofit/>
          </a:bodyPr>
          <a:lstStyle/>
          <a:p>
            <a:pPr lvl="0" algn="ctr">
              <a:lnSpc>
                <a:spcPct val="100000"/>
              </a:lnSpc>
              <a:defRPr sz="1800">
                <a:solidFill>
                  <a:srgbClr val="000000"/>
                </a:solidFill>
              </a:defRPr>
            </a:pPr>
            <a:r>
              <a:rPr lang="fr-FR" sz="900" dirty="0">
                <a:latin typeface="Salesforce Sans"/>
              </a:rPr>
              <a:t>Intégrateurs de systèmes/Éditeurs de logiciels </a:t>
            </a:r>
            <a:r>
              <a:rPr lang="fr-FR" sz="900" dirty="0" err="1">
                <a:latin typeface="Salesforce Sans"/>
              </a:rPr>
              <a:t>AppExchange</a:t>
            </a:r>
            <a:endParaRPr lang="fr-FR" sz="900" dirty="0">
              <a:latin typeface="Salesforce Sans"/>
            </a:endParaRPr>
          </a:p>
        </p:txBody>
      </p:sp>
      <p:sp>
        <p:nvSpPr>
          <p:cNvPr id="49" name="Shape 494"/>
          <p:cNvSpPr/>
          <p:nvPr/>
        </p:nvSpPr>
        <p:spPr>
          <a:xfrm>
            <a:off x="4324925" y="1312677"/>
            <a:ext cx="2612412" cy="436159"/>
          </a:xfrm>
          <a:prstGeom prst="rect">
            <a:avLst/>
          </a:prstGeom>
          <a:noFill/>
          <a:ln w="12700" cap="flat">
            <a:noFill/>
            <a:miter lim="400000"/>
          </a:ln>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t">
            <a:noAutofit/>
          </a:bodyPr>
          <a:lstStyle/>
          <a:p>
            <a:pPr lvl="0" algn="ctr">
              <a:lnSpc>
                <a:spcPct val="100000"/>
              </a:lnSpc>
              <a:defRPr sz="1800">
                <a:solidFill>
                  <a:srgbClr val="000000"/>
                </a:solidFill>
              </a:defRPr>
            </a:pPr>
            <a:r>
              <a:rPr lang="fr-FR" sz="900" dirty="0">
                <a:latin typeface="Salesforce Sans"/>
              </a:rPr>
              <a:t>Responsable de réussite client </a:t>
            </a:r>
            <a:r>
              <a:rPr sz="900" dirty="0"/>
              <a:t/>
            </a:r>
            <a:br>
              <a:rPr sz="900" dirty="0"/>
            </a:br>
            <a:r>
              <a:rPr lang="fr-FR" sz="900" dirty="0">
                <a:latin typeface="Salesforce Sans"/>
              </a:rPr>
              <a:t>Déclencher/Architectes de programme</a:t>
            </a:r>
          </a:p>
        </p:txBody>
      </p:sp>
      <p:sp>
        <p:nvSpPr>
          <p:cNvPr id="50" name="Shape 495"/>
          <p:cNvSpPr/>
          <p:nvPr/>
        </p:nvSpPr>
        <p:spPr>
          <a:xfrm>
            <a:off x="5781415" y="6025905"/>
            <a:ext cx="1781772" cy="638523"/>
          </a:xfrm>
          <a:prstGeom prst="rect">
            <a:avLst/>
          </a:prstGeom>
          <a:noFill/>
          <a:ln w="12700" cap="flat">
            <a:noFill/>
            <a:miter lim="400000"/>
          </a:ln>
          <a:effectLst>
            <a:outerShdw blurRad="88900" dist="62277" dir="5400000" rotWithShape="0">
              <a:srgbClr val="40E8FE">
                <a:alpha val="95000"/>
              </a:srgbClr>
            </a:outerShdw>
          </a:effectLst>
          <a:extLst>
            <a:ext uri="{C572A759-6A51-4108-AA02-DFA0A04FC94B}">
              <ma14:wrappingTextBox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wrap="square" lIns="0" tIns="0" rIns="0" bIns="0" numCol="1" anchor="ctr">
            <a:noAutofit/>
          </a:bodyPr>
          <a:lstStyle>
            <a:lvl1pPr>
              <a:defRPr sz="2400">
                <a:solidFill>
                  <a:srgbClr val="163584"/>
                </a:solidFill>
              </a:defRPr>
            </a:lvl1pPr>
          </a:lstStyle>
          <a:p>
            <a:pPr lvl="0">
              <a:defRPr sz="1800">
                <a:solidFill>
                  <a:srgbClr val="000000"/>
                </a:solidFill>
              </a:defRPr>
            </a:pPr>
            <a:r>
              <a:rPr lang="fr-FR" sz="1200">
                <a:solidFill>
                  <a:schemeClr val="bg1"/>
                </a:solidFill>
                <a:latin typeface="Salesforce Sans"/>
              </a:rPr>
              <a:t>Cloud partagé</a:t>
            </a:r>
          </a:p>
        </p:txBody>
      </p:sp>
      <p:pic>
        <p:nvPicPr>
          <p:cNvPr id="51" name="Picture 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68012" y="1698938"/>
            <a:ext cx="1159050" cy="1161985"/>
          </a:xfrm>
          <a:prstGeom prst="ellipse">
            <a:avLst/>
          </a:prstGeom>
          <a:ln w="38100" cmpd="sng">
            <a:solidFill>
              <a:schemeClr val="bg1"/>
            </a:solidFill>
          </a:ln>
        </p:spPr>
      </p:pic>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80000">
            <a:off x="7130960" y="1670830"/>
            <a:ext cx="1160519" cy="1160519"/>
          </a:xfrm>
          <a:prstGeom prst="ellipse">
            <a:avLst/>
          </a:prstGeom>
          <a:ln w="38100" cmpd="sng">
            <a:solidFill>
              <a:schemeClr val="bg1"/>
            </a:solidFill>
          </a:ln>
        </p:spPr>
      </p:pic>
      <p:cxnSp>
        <p:nvCxnSpPr>
          <p:cNvPr id="53" name="Straight Connector 52"/>
          <p:cNvCxnSpPr/>
          <p:nvPr/>
        </p:nvCxnSpPr>
        <p:spPr>
          <a:xfrm>
            <a:off x="4760248" y="5451616"/>
            <a:ext cx="641040"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36929" y="5693516"/>
            <a:ext cx="1032401"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079250" y="5439517"/>
            <a:ext cx="5827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397614" y="5270183"/>
            <a:ext cx="5827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Slide Number Placeholder 56"/>
          <p:cNvSpPr>
            <a:spLocks noGrp="1"/>
          </p:cNvSpPr>
          <p:nvPr>
            <p:ph type="sldNum" sz="quarter" idx="10"/>
          </p:nvPr>
        </p:nvSpPr>
        <p:spPr/>
        <p:txBody>
          <a:bodyPr/>
          <a:lstStyle/>
          <a:p>
            <a:fld id="{812A5277-1DB9-460F-9A21-B857ABB32666}" type="slidenum">
              <a:rPr lang="en-US" smtClean="0"/>
              <a:pPr/>
              <a:t>13</a:t>
            </a:fld>
            <a:endParaRPr lang="fr-FR" dirty="0"/>
          </a:p>
        </p:txBody>
      </p:sp>
    </p:spTree>
    <p:custDataLst>
      <p:tags r:id="rId1"/>
    </p:custDataLst>
    <p:extLst>
      <p:ext uri="{BB962C8B-B14F-4D97-AF65-F5344CB8AC3E}">
        <p14:creationId xmlns:p14="http://schemas.microsoft.com/office/powerpoint/2010/main" val="23348789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X:\Education_Content_Development\Graphics\Objects\File Folder.png"/>
          <p:cNvPicPr>
            <a:picLocks noChangeAspect="1" noChangeArrowheads="1"/>
          </p:cNvPicPr>
          <p:nvPr/>
        </p:nvPicPr>
        <p:blipFill>
          <a:blip r:embed="rId4" cstate="print"/>
          <a:srcRect/>
          <a:stretch>
            <a:fillRect/>
          </a:stretch>
        </p:blipFill>
        <p:spPr bwMode="auto">
          <a:xfrm>
            <a:off x="7094530" y="2622495"/>
            <a:ext cx="3923364" cy="3012095"/>
          </a:xfrm>
          <a:prstGeom prst="rect">
            <a:avLst/>
          </a:prstGeom>
          <a:noFill/>
          <a:effectLst>
            <a:outerShdw blurRad="50800" dist="38100" dir="2700000" algn="tl" rotWithShape="0">
              <a:prstClr val="black">
                <a:alpha val="40000"/>
              </a:prstClr>
            </a:outerShdw>
          </a:effectLst>
        </p:spPr>
      </p:pic>
      <p:sp>
        <p:nvSpPr>
          <p:cNvPr id="5" name="Content Placeholder 4"/>
          <p:cNvSpPr>
            <a:spLocks noGrp="1"/>
          </p:cNvSpPr>
          <p:nvPr>
            <p:ph idx="1"/>
          </p:nvPr>
        </p:nvSpPr>
        <p:spPr>
          <a:xfrm>
            <a:off x="114301" y="2051538"/>
            <a:ext cx="6617575" cy="4737991"/>
          </a:xfrm>
        </p:spPr>
        <p:txBody>
          <a:bodyPr/>
          <a:lstStyle/>
          <a:p>
            <a:r>
              <a:rPr lang="fr-FR" dirty="0"/>
              <a:t>Tâche :</a:t>
            </a:r>
          </a:p>
          <a:p>
            <a:pPr marL="0" lvl="1" indent="0">
              <a:buNone/>
            </a:pPr>
            <a:r>
              <a:rPr lang="fr-FR" dirty="0"/>
              <a:t>Création d'un enregistrement utilisateur pour </a:t>
            </a:r>
            <a:br>
              <a:rPr lang="fr-FR" dirty="0"/>
            </a:br>
            <a:r>
              <a:rPr lang="fr-FR" dirty="0"/>
              <a:t>le nouvel utilisateur. </a:t>
            </a:r>
          </a:p>
        </p:txBody>
      </p:sp>
      <p:sp>
        <p:nvSpPr>
          <p:cNvPr id="2" name="Content Placeholder 1"/>
          <p:cNvSpPr>
            <a:spLocks noGrp="1"/>
          </p:cNvSpPr>
          <p:nvPr>
            <p:ph idx="11"/>
          </p:nvPr>
        </p:nvSpPr>
        <p:spPr>
          <a:xfrm>
            <a:off x="5" y="758825"/>
            <a:ext cx="12192000" cy="1210652"/>
          </a:xfrm>
        </p:spPr>
        <p:txBody>
          <a:bodyPr/>
          <a:lstStyle/>
          <a:p>
            <a:r>
              <a:rPr lang="fr-FR"/>
              <a:t>Objectif :</a:t>
            </a:r>
          </a:p>
          <a:p>
            <a:pPr lvl="1"/>
            <a:r>
              <a:rPr lang="fr-FR"/>
              <a:t>Vous avez reçu des détails concernant une nouvelle embauche dans les bureaux de Tokyo. La nouvelle recrue doit pouvoir accéder à votre organisation Salesforce.</a:t>
            </a:r>
            <a:endParaRPr lang="fr-FR" dirty="0"/>
          </a:p>
          <a:p>
            <a:endParaRPr lang="fr-FR" dirty="0"/>
          </a:p>
        </p:txBody>
      </p:sp>
      <p:sp>
        <p:nvSpPr>
          <p:cNvPr id="13" name="Content Placeholder 12"/>
          <p:cNvSpPr>
            <a:spLocks noGrp="1"/>
          </p:cNvSpPr>
          <p:nvPr>
            <p:ph idx="10"/>
          </p:nvPr>
        </p:nvSpPr>
        <p:spPr/>
        <p:txBody>
          <a:bodyPr/>
          <a:lstStyle/>
          <a:p>
            <a:r>
              <a:rPr lang="fr-FR"/>
              <a:t>5 min</a:t>
            </a:r>
            <a:endParaRPr lang="fr-FR" dirty="0"/>
          </a:p>
        </p:txBody>
      </p:sp>
      <p:sp>
        <p:nvSpPr>
          <p:cNvPr id="479233" name="Rectangle 2"/>
          <p:cNvSpPr>
            <a:spLocks noGrp="1" noChangeArrowheads="1"/>
          </p:cNvSpPr>
          <p:nvPr>
            <p:ph type="title"/>
          </p:nvPr>
        </p:nvSpPr>
        <p:spPr/>
        <p:txBody>
          <a:bodyPr/>
          <a:lstStyle/>
          <a:p>
            <a:r>
              <a:rPr lang="fr-FR"/>
              <a:t>3-2 : Configuration d'un utilisateur APAC</a:t>
            </a:r>
          </a:p>
        </p:txBody>
      </p:sp>
      <p:sp>
        <p:nvSpPr>
          <p:cNvPr id="6" name="Slide Number Placeholder 5"/>
          <p:cNvSpPr>
            <a:spLocks noGrp="1"/>
          </p:cNvSpPr>
          <p:nvPr>
            <p:ph type="sldNum" sz="quarter" idx="13"/>
          </p:nvPr>
        </p:nvSpPr>
        <p:spPr/>
        <p:txBody>
          <a:bodyPr/>
          <a:lstStyle/>
          <a:p>
            <a:fld id="{812A5277-1DB9-460F-9A21-B857ABB32666}" type="slidenum">
              <a:rPr lang="en-US" smtClean="0"/>
              <a:pPr/>
              <a:t>130</a:t>
            </a:fld>
            <a:endParaRPr lang="fr-FR" dirty="0"/>
          </a:p>
        </p:txBody>
      </p:sp>
      <p:sp>
        <p:nvSpPr>
          <p:cNvPr id="8" name="TextBox 7"/>
          <p:cNvSpPr txBox="1"/>
          <p:nvPr/>
        </p:nvSpPr>
        <p:spPr>
          <a:xfrm>
            <a:off x="3087156" y="4305797"/>
            <a:ext cx="3758267" cy="2123658"/>
          </a:xfrm>
          <a:prstGeom prst="rect">
            <a:avLst/>
          </a:prstGeom>
          <a:noFill/>
        </p:spPr>
        <p:txBody>
          <a:bodyPr wrap="square" rtlCol="0">
            <a:spAutoFit/>
          </a:bodyPr>
          <a:lstStyle/>
          <a:p>
            <a:r>
              <a:rPr lang="fr-FR" sz="1600" dirty="0">
                <a:solidFill>
                  <a:schemeClr val="bg1"/>
                </a:solidFill>
              </a:rPr>
              <a:t>Nom : Fumiko Suzuki</a:t>
            </a:r>
          </a:p>
          <a:p>
            <a:r>
              <a:rPr lang="fr-FR" sz="1600" dirty="0">
                <a:solidFill>
                  <a:schemeClr val="bg1"/>
                </a:solidFill>
              </a:rPr>
              <a:t>Adresse e-mail : fsuzuki@aw####.com</a:t>
            </a:r>
          </a:p>
          <a:p>
            <a:r>
              <a:rPr lang="fr-FR" sz="1600" dirty="0">
                <a:solidFill>
                  <a:schemeClr val="bg1"/>
                </a:solidFill>
              </a:rPr>
              <a:t>Fonction : Représentant commercial</a:t>
            </a:r>
          </a:p>
          <a:p>
            <a:r>
              <a:rPr lang="fr-FR" dirty="0">
                <a:solidFill>
                  <a:schemeClr val="bg1"/>
                </a:solidFill>
              </a:rPr>
              <a:t>Service :</a:t>
            </a:r>
            <a:r>
              <a:rPr lang="fr-FR" sz="1600" dirty="0">
                <a:solidFill>
                  <a:schemeClr val="bg1"/>
                </a:solidFill>
              </a:rPr>
              <a:t> </a:t>
            </a:r>
            <a:r>
              <a:rPr lang="fr-FR" sz="1600" b="0" dirty="0">
                <a:solidFill>
                  <a:schemeClr val="bg1"/>
                </a:solidFill>
              </a:rPr>
              <a:t>Ventes APAC</a:t>
            </a:r>
          </a:p>
          <a:p>
            <a:r>
              <a:rPr lang="fr-FR" sz="1600" dirty="0">
                <a:solidFill>
                  <a:schemeClr val="bg1"/>
                </a:solidFill>
              </a:rPr>
              <a:t>Responsable : An Lin</a:t>
            </a:r>
          </a:p>
          <a:p>
            <a:r>
              <a:rPr lang="fr-FR" sz="1600" b="0" dirty="0">
                <a:solidFill>
                  <a:schemeClr val="bg1"/>
                </a:solidFill>
              </a:rPr>
              <a:t>Lieu : Tokyo, Japon</a:t>
            </a:r>
          </a:p>
          <a:p>
            <a:endParaRPr lang="fr-FR" sz="1800" dirty="0">
              <a:solidFill>
                <a:schemeClr val="bg1"/>
              </a:solidFill>
            </a:endParaRPr>
          </a:p>
        </p:txBody>
      </p:sp>
      <p:sp>
        <p:nvSpPr>
          <p:cNvPr id="12" name="TextBox 11"/>
          <p:cNvSpPr txBox="1"/>
          <p:nvPr/>
        </p:nvSpPr>
        <p:spPr>
          <a:xfrm>
            <a:off x="7244991" y="3159046"/>
            <a:ext cx="3727809" cy="2431435"/>
          </a:xfrm>
          <a:prstGeom prst="rect">
            <a:avLst/>
          </a:prstGeom>
          <a:noFill/>
        </p:spPr>
        <p:txBody>
          <a:bodyPr wrap="square" rtlCol="0">
            <a:spAutoFit/>
          </a:bodyPr>
          <a:lstStyle/>
          <a:p>
            <a:r>
              <a:rPr lang="fr-FR" sz="1900" dirty="0">
                <a:solidFill>
                  <a:schemeClr val="bg1"/>
                </a:solidFill>
              </a:rPr>
              <a:t>Nom : Fumiko Suzuki</a:t>
            </a:r>
          </a:p>
          <a:p>
            <a:r>
              <a:rPr lang="fr-FR" sz="1900" dirty="0">
                <a:solidFill>
                  <a:schemeClr val="bg1"/>
                </a:solidFill>
              </a:rPr>
              <a:t>Adresse e-mail : fsuzuki@aw####.com</a:t>
            </a:r>
          </a:p>
          <a:p>
            <a:r>
              <a:rPr lang="fr-FR" sz="1900" dirty="0">
                <a:solidFill>
                  <a:schemeClr val="bg1"/>
                </a:solidFill>
              </a:rPr>
              <a:t>Fonction: Représentant commercial</a:t>
            </a:r>
          </a:p>
          <a:p>
            <a:r>
              <a:rPr lang="fr-FR" sz="1900" dirty="0">
                <a:solidFill>
                  <a:schemeClr val="bg1"/>
                </a:solidFill>
              </a:rPr>
              <a:t>Service : Ventes APAC</a:t>
            </a:r>
          </a:p>
          <a:p>
            <a:r>
              <a:rPr lang="fr-FR" sz="1900" dirty="0">
                <a:solidFill>
                  <a:schemeClr val="bg1"/>
                </a:solidFill>
              </a:rPr>
              <a:t>Responsable : An Lin</a:t>
            </a:r>
          </a:p>
          <a:p>
            <a:r>
              <a:rPr lang="fr-FR" sz="1900" dirty="0">
                <a:solidFill>
                  <a:schemeClr val="bg1"/>
                </a:solidFill>
              </a:rPr>
              <a:t>Lieu : Tokyo, Japon</a:t>
            </a:r>
          </a:p>
        </p:txBody>
      </p:sp>
      <p:sp>
        <p:nvSpPr>
          <p:cNvPr id="14" name="Text Placeholder 2"/>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a:xfrm>
            <a:off x="652333" y="10"/>
            <a:ext cx="10209347" cy="739833"/>
          </a:xfrm>
        </p:spPr>
        <p:txBody>
          <a:bodyPr/>
          <a:lstStyle/>
          <a:p>
            <a:r>
              <a:rPr lang="fr-FR"/>
              <a:t>Programme du module</a:t>
            </a:r>
          </a:p>
        </p:txBody>
      </p:sp>
      <p:sp>
        <p:nvSpPr>
          <p:cNvPr id="464898" name="Content Placeholder 6"/>
          <p:cNvSpPr>
            <a:spLocks noGrp="1"/>
          </p:cNvSpPr>
          <p:nvPr>
            <p:ph idx="1"/>
          </p:nvPr>
        </p:nvSpPr>
        <p:spPr/>
        <p:txBody>
          <a:bodyPr>
            <a:normAutofit/>
          </a:bodyPr>
          <a:lstStyle/>
          <a:p>
            <a:pPr lvl="1"/>
            <a:r>
              <a:rPr lang="fr-FR"/>
              <a:t>Gestion des profils utilisateurs</a:t>
            </a:r>
            <a:endParaRPr lang="fr-FR" dirty="0"/>
          </a:p>
          <a:p>
            <a:pPr lvl="1"/>
            <a:r>
              <a:rPr lang="fr-FR"/>
              <a:t>Gestion des utilisateurs</a:t>
            </a:r>
            <a:endParaRPr lang="fr-FR" dirty="0"/>
          </a:p>
          <a:p>
            <a:pPr lvl="2"/>
            <a:r>
              <a:rPr lang="fr-FR" b="1" dirty="0"/>
              <a:t>Configuration des utilisateurs Chatter Free et des invitations</a:t>
            </a:r>
          </a:p>
          <a:p>
            <a:pPr lvl="1"/>
            <a:r>
              <a:rPr lang="fr-FR"/>
              <a:t>Résolution des problèmes de connexion</a:t>
            </a:r>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4" name="Slide Number Placeholder 3"/>
          <p:cNvSpPr>
            <a:spLocks noGrp="1"/>
          </p:cNvSpPr>
          <p:nvPr>
            <p:ph type="sldNum" sz="quarter" idx="10"/>
          </p:nvPr>
        </p:nvSpPr>
        <p:spPr/>
        <p:txBody>
          <a:bodyPr/>
          <a:lstStyle/>
          <a:p>
            <a:fld id="{812A5277-1DB9-460F-9A21-B857ABB32666}" type="slidenum">
              <a:rPr lang="en-US" smtClean="0"/>
              <a:pPr/>
              <a:t>131</a:t>
            </a:fld>
            <a:endParaRPr lang="fr-FR" dirty="0"/>
          </a:p>
        </p:txBody>
      </p:sp>
    </p:spTree>
    <p:custDataLst>
      <p:tags r:id="rId1"/>
    </p:custData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fr-FR"/>
              <a:t>Comment pouvons-nous inclure </a:t>
            </a:r>
            <a:r>
              <a:t/>
            </a:r>
            <a:br/>
            <a:r>
              <a:rPr lang="fr-FR"/>
              <a:t>davantage d'utilisateurs sur Chatter ?</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132</a:t>
            </a:fld>
            <a:endParaRPr lang="fr-FR" dirty="0"/>
          </a:p>
        </p:txBody>
      </p:sp>
      <p:grpSp>
        <p:nvGrpSpPr>
          <p:cNvPr id="3" name="Group 2"/>
          <p:cNvGrpSpPr/>
          <p:nvPr/>
        </p:nvGrpSpPr>
        <p:grpSpPr>
          <a:xfrm>
            <a:off x="1064799" y="984491"/>
            <a:ext cx="10202982" cy="5407308"/>
            <a:chOff x="477660" y="1522984"/>
            <a:chExt cx="8547590" cy="4529990"/>
          </a:xfrm>
        </p:grpSpPr>
        <p:pic>
          <p:nvPicPr>
            <p:cNvPr id="2050" name="Picture 2"/>
            <p:cNvPicPr>
              <a:picLocks noChangeAspect="1" noChangeArrowheads="1"/>
            </p:cNvPicPr>
            <p:nvPr/>
          </p:nvPicPr>
          <p:blipFill>
            <a:blip r:embed="rId4" cstate="print"/>
            <a:srcRect/>
            <a:stretch>
              <a:fillRect/>
            </a:stretch>
          </p:blipFill>
          <p:spPr bwMode="auto">
            <a:xfrm>
              <a:off x="477660" y="1522984"/>
              <a:ext cx="7167477" cy="271588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12" name="Group 11"/>
            <p:cNvGrpSpPr/>
            <p:nvPr/>
          </p:nvGrpSpPr>
          <p:grpSpPr>
            <a:xfrm>
              <a:off x="1983181" y="3138117"/>
              <a:ext cx="7042069" cy="1476163"/>
              <a:chOff x="451262" y="1440000"/>
              <a:chExt cx="7042069" cy="1476163"/>
            </a:xfrm>
          </p:grpSpPr>
          <p:sp>
            <p:nvSpPr>
              <p:cNvPr id="11" name="Rectangle 10"/>
              <p:cNvSpPr/>
              <p:nvPr/>
            </p:nvSpPr>
            <p:spPr>
              <a:xfrm>
                <a:off x="451262" y="1448791"/>
                <a:ext cx="7042069" cy="1467372"/>
              </a:xfrm>
              <a:prstGeom prst="rect">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Allison Wheeler" descr="AWheeler headshot.png"/>
              <p:cNvPicPr>
                <a:picLocks noChangeAspect="1"/>
              </p:cNvPicPr>
              <p:nvPr/>
            </p:nvPicPr>
            <p:blipFill>
              <a:blip r:embed="rId5" cstate="print"/>
              <a:srcRect l="12167" r="-3772" b="12284"/>
              <a:stretch>
                <a:fillRect/>
              </a:stretch>
            </p:blipFill>
            <p:spPr>
              <a:xfrm>
                <a:off x="607429" y="1606744"/>
                <a:ext cx="722172" cy="720000"/>
              </a:xfrm>
              <a:prstGeom prst="rect">
                <a:avLst/>
              </a:prstGeom>
              <a:solidFill>
                <a:schemeClr val="bg1"/>
              </a:solidFill>
              <a:ln w="19050">
                <a:solidFill>
                  <a:schemeClr val="bg1">
                    <a:lumMod val="85000"/>
                  </a:schemeClr>
                </a:solidFill>
              </a:ln>
            </p:spPr>
          </p:pic>
          <p:sp>
            <p:nvSpPr>
              <p:cNvPr id="10" name="TextBox 9"/>
              <p:cNvSpPr txBox="1"/>
              <p:nvPr/>
            </p:nvSpPr>
            <p:spPr>
              <a:xfrm>
                <a:off x="1440261" y="1440000"/>
                <a:ext cx="6053070" cy="1418124"/>
              </a:xfrm>
              <a:prstGeom prst="rect">
                <a:avLst/>
              </a:prstGeom>
              <a:noFill/>
            </p:spPr>
            <p:txBody>
              <a:bodyPr wrap="square" rtlCol="0">
                <a:spAutoFit/>
              </a:bodyPr>
              <a:lstStyle/>
              <a:p>
                <a:pPr>
                  <a:lnSpc>
                    <a:spcPct val="150000"/>
                  </a:lnSpc>
                </a:pPr>
                <a:r>
                  <a:rPr lang="fr-FR" sz="1400" b="1" dirty="0">
                    <a:solidFill>
                      <a:srgbClr val="0070C0"/>
                    </a:solidFill>
                    <a:latin typeface="Segoe UI" pitchFamily="34" charset="0"/>
                  </a:rPr>
                  <a:t>Allison Wheeler</a:t>
                </a:r>
                <a:r>
                  <a:rPr lang="fr-FR" sz="1400" b="1" dirty="0"/>
                  <a:t> à </a:t>
                </a:r>
                <a:r>
                  <a:rPr lang="fr-FR" sz="1400" dirty="0">
                    <a:solidFill>
                      <a:srgbClr val="0070C0"/>
                    </a:solidFill>
                    <a:latin typeface="Segoe UI Semibold" pitchFamily="34" charset="0"/>
                  </a:rPr>
                  <a:t>Utilisateur Admin</a:t>
                </a:r>
                <a:r>
                  <a:rPr lang="fr-FR" sz="1400" dirty="0"/>
                  <a:t> :</a:t>
                </a:r>
                <a:r>
                  <a:rPr lang="fr-FR" sz="1400" dirty="0">
                    <a:latin typeface="Segoe UI Semibold" pitchFamily="34" charset="0"/>
                  </a:rPr>
                  <a:t> </a:t>
                </a:r>
              </a:p>
              <a:p>
                <a:r>
                  <a:rPr lang="fr-FR" sz="1400" dirty="0">
                    <a:latin typeface="Segoe UI Semibold" pitchFamily="34" charset="0"/>
                  </a:rPr>
                  <a:t>Mon équipe a beaucoup apprécié Chatter et nous aimerions que les membres de l'équipe de recherche et de développement nous rejoignent sur Chatter pour participer à certains groupes de produits. Toutefois, Brent m'a dit que des licences Salesforce CRM supplémentaires n'entrent pas dans le budget. Des idées ? </a:t>
                </a:r>
              </a:p>
              <a:p>
                <a:pPr>
                  <a:lnSpc>
                    <a:spcPct val="150000"/>
                  </a:lnSpc>
                </a:pPr>
                <a:r>
                  <a:rPr lang="fr-FR" sz="1200" dirty="0">
                    <a:solidFill>
                      <a:srgbClr val="0070C0"/>
                    </a:solidFill>
                    <a:latin typeface="Segoe UI" pitchFamily="34" charset="0"/>
                  </a:rPr>
                  <a:t>Commenter </a:t>
                </a:r>
                <a:r>
                  <a:rPr lang="fr-FR" dirty="0"/>
                  <a:t> </a:t>
                </a:r>
                <a:r>
                  <a:rPr lang="fr-FR" sz="1200" dirty="0">
                    <a:solidFill>
                      <a:schemeClr val="bg1">
                        <a:lumMod val="50000"/>
                      </a:schemeClr>
                    </a:solidFill>
                    <a:latin typeface="Segoe UI" pitchFamily="34" charset="0"/>
                  </a:rPr>
                  <a:t>· </a:t>
                </a:r>
                <a:r>
                  <a:rPr lang="fr-FR" dirty="0"/>
                  <a:t> </a:t>
                </a:r>
                <a:r>
                  <a:rPr lang="fr-FR" sz="1200" dirty="0">
                    <a:solidFill>
                      <a:srgbClr val="0070C0"/>
                    </a:solidFill>
                    <a:latin typeface="Segoe UI" pitchFamily="34" charset="0"/>
                  </a:rPr>
                  <a:t>J'aime</a:t>
                </a:r>
                <a:r>
                  <a:rPr lang="fr-FR" dirty="0"/>
                  <a:t>  </a:t>
                </a:r>
                <a:r>
                  <a:rPr lang="fr-FR" sz="1200" dirty="0">
                    <a:solidFill>
                      <a:schemeClr val="bg1">
                        <a:lumMod val="50000"/>
                      </a:schemeClr>
                    </a:solidFill>
                    <a:latin typeface="Segoe UI" pitchFamily="34" charset="0"/>
                  </a:rPr>
                  <a:t>·  </a:t>
                </a:r>
                <a:r>
                  <a:rPr lang="fr-FR" sz="1200" dirty="0">
                    <a:solidFill>
                      <a:srgbClr val="0070C0"/>
                    </a:solidFill>
                    <a:latin typeface="Segoe UI" pitchFamily="34" charset="0"/>
                  </a:rPr>
                  <a:t>Partager </a:t>
                </a:r>
                <a:r>
                  <a:rPr lang="fr-FR" sz="1200" dirty="0">
                    <a:solidFill>
                      <a:schemeClr val="bg1">
                        <a:lumMod val="50000"/>
                      </a:schemeClr>
                    </a:solidFill>
                    <a:latin typeface="Segoe UI" pitchFamily="34" charset="0"/>
                  </a:rPr>
                  <a:t>· Aujourd'hui à 11:34</a:t>
                </a:r>
                <a:endParaRPr lang="fr-FR" sz="1400" dirty="0"/>
              </a:p>
            </p:txBody>
          </p:sp>
        </p:grpSp>
        <p:grpSp>
          <p:nvGrpSpPr>
            <p:cNvPr id="16" name="Group 15"/>
            <p:cNvGrpSpPr/>
            <p:nvPr/>
          </p:nvGrpSpPr>
          <p:grpSpPr>
            <a:xfrm>
              <a:off x="1078664" y="4716021"/>
              <a:ext cx="7357481" cy="1336953"/>
              <a:chOff x="401781" y="3172283"/>
              <a:chExt cx="7357481" cy="1336953"/>
            </a:xfrm>
          </p:grpSpPr>
          <p:sp>
            <p:nvSpPr>
              <p:cNvPr id="15" name="Rectangle 14"/>
              <p:cNvSpPr/>
              <p:nvPr/>
            </p:nvSpPr>
            <p:spPr>
              <a:xfrm>
                <a:off x="401781" y="3202844"/>
                <a:ext cx="7357481" cy="1306392"/>
              </a:xfrm>
              <a:prstGeom prst="rect">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369010" y="3172283"/>
                <a:ext cx="6239780" cy="1237637"/>
              </a:xfrm>
              <a:prstGeom prst="rect">
                <a:avLst/>
              </a:prstGeom>
              <a:noFill/>
            </p:spPr>
            <p:txBody>
              <a:bodyPr wrap="square" rtlCol="0">
                <a:spAutoFit/>
              </a:bodyPr>
              <a:lstStyle/>
              <a:p>
                <a:pPr>
                  <a:lnSpc>
                    <a:spcPct val="150000"/>
                  </a:lnSpc>
                </a:pPr>
                <a:r>
                  <a:rPr lang="fr-FR" sz="1400" b="1" dirty="0">
                    <a:solidFill>
                      <a:srgbClr val="0070C0"/>
                    </a:solidFill>
                    <a:latin typeface="Segoe UI" pitchFamily="34" charset="0"/>
                  </a:rPr>
                  <a:t>Conner McCoy </a:t>
                </a:r>
                <a:r>
                  <a:rPr lang="fr-FR" sz="1400" b="1" dirty="0"/>
                  <a:t>à</a:t>
                </a:r>
                <a:r>
                  <a:rPr lang="fr-FR" sz="1400" dirty="0"/>
                  <a:t> </a:t>
                </a:r>
                <a:r>
                  <a:rPr lang="fr-FR" sz="1400" dirty="0">
                    <a:solidFill>
                      <a:srgbClr val="0070C0"/>
                    </a:solidFill>
                    <a:latin typeface="Segoe UI Semibold" pitchFamily="34" charset="0"/>
                  </a:rPr>
                  <a:t>Utilisateur Admin </a:t>
                </a:r>
                <a:r>
                  <a:rPr lang="fr-FR" sz="1400" dirty="0"/>
                  <a:t>:</a:t>
                </a:r>
                <a:r>
                  <a:rPr lang="fr-FR" sz="1400" dirty="0">
                    <a:latin typeface="Segoe UI Semibold" pitchFamily="34" charset="0"/>
                  </a:rPr>
                  <a:t> </a:t>
                </a:r>
              </a:p>
              <a:p>
                <a:r>
                  <a:rPr lang="fr-FR" sz="1400" dirty="0">
                    <a:latin typeface="Segoe UI Semibold" pitchFamily="34" charset="0"/>
                  </a:rPr>
                  <a:t>J'ai entendu dire que nous pouvons maintenant inviter des personnes extérieures à AW dans Chatter. Je voudrais vraiment que certains de nos entrepreneurs de marketing aient accès à Chatter et que nous puissions créer un groupe Meilleures pratiques de marketing !</a:t>
                </a:r>
              </a:p>
              <a:p>
                <a:pPr>
                  <a:lnSpc>
                    <a:spcPct val="150000"/>
                  </a:lnSpc>
                </a:pPr>
                <a:r>
                  <a:rPr lang="fr-FR" sz="1200" dirty="0">
                    <a:solidFill>
                      <a:srgbClr val="0070C0"/>
                    </a:solidFill>
                    <a:latin typeface="Segoe UI" pitchFamily="34" charset="0"/>
                  </a:rPr>
                  <a:t>Commenter </a:t>
                </a:r>
                <a:r>
                  <a:rPr lang="fr-FR" dirty="0"/>
                  <a:t> </a:t>
                </a:r>
                <a:r>
                  <a:rPr lang="fr-FR" sz="1200" dirty="0">
                    <a:solidFill>
                      <a:schemeClr val="bg1">
                        <a:lumMod val="50000"/>
                      </a:schemeClr>
                    </a:solidFill>
                    <a:latin typeface="Segoe UI" pitchFamily="34" charset="0"/>
                  </a:rPr>
                  <a:t>· </a:t>
                </a:r>
                <a:r>
                  <a:rPr lang="fr-FR" dirty="0"/>
                  <a:t> </a:t>
                </a:r>
                <a:r>
                  <a:rPr lang="fr-FR" sz="1200" dirty="0">
                    <a:solidFill>
                      <a:srgbClr val="0070C0"/>
                    </a:solidFill>
                    <a:latin typeface="Segoe UI" pitchFamily="34" charset="0"/>
                  </a:rPr>
                  <a:t>J'aime</a:t>
                </a:r>
                <a:r>
                  <a:rPr lang="fr-FR" dirty="0"/>
                  <a:t>  </a:t>
                </a:r>
                <a:r>
                  <a:rPr lang="fr-FR" sz="1200" dirty="0">
                    <a:solidFill>
                      <a:schemeClr val="bg1">
                        <a:lumMod val="50000"/>
                      </a:schemeClr>
                    </a:solidFill>
                    <a:latin typeface="Segoe UI" pitchFamily="34" charset="0"/>
                  </a:rPr>
                  <a:t>·  </a:t>
                </a:r>
                <a:r>
                  <a:rPr lang="fr-FR" sz="1200" dirty="0">
                    <a:solidFill>
                      <a:srgbClr val="0070C0"/>
                    </a:solidFill>
                    <a:latin typeface="Segoe UI" pitchFamily="34" charset="0"/>
                  </a:rPr>
                  <a:t>Partager </a:t>
                </a:r>
                <a:r>
                  <a:rPr lang="fr-FR" sz="1200" dirty="0">
                    <a:solidFill>
                      <a:schemeClr val="bg1">
                        <a:lumMod val="50000"/>
                      </a:schemeClr>
                    </a:solidFill>
                    <a:latin typeface="Segoe UI" pitchFamily="34" charset="0"/>
                  </a:rPr>
                  <a:t>· Aujourd'hui à 12:07</a:t>
                </a:r>
                <a:endParaRPr lang="fr-FR" sz="1200" dirty="0"/>
              </a:p>
            </p:txBody>
          </p:sp>
          <p:pic>
            <p:nvPicPr>
              <p:cNvPr id="14" name="Picture 13" descr="CMcCoy headshot.png"/>
              <p:cNvPicPr>
                <a:picLocks noChangeAspect="1"/>
              </p:cNvPicPr>
              <p:nvPr/>
            </p:nvPicPr>
            <p:blipFill>
              <a:blip r:embed="rId6" cstate="print"/>
              <a:srcRect t="-534" r="7914" b="15280"/>
              <a:stretch>
                <a:fillRect/>
              </a:stretch>
            </p:blipFill>
            <p:spPr>
              <a:xfrm>
                <a:off x="541764" y="3345041"/>
                <a:ext cx="720000" cy="721166"/>
              </a:xfrm>
              <a:prstGeom prst="rect">
                <a:avLst/>
              </a:prstGeom>
              <a:solidFill>
                <a:schemeClr val="bg1"/>
              </a:solidFill>
              <a:ln w="19050">
                <a:solidFill>
                  <a:schemeClr val="bg1">
                    <a:lumMod val="85000"/>
                  </a:schemeClr>
                </a:solidFill>
              </a:ln>
            </p:spPr>
          </p:pic>
        </p:grpSp>
      </p:grpSp>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fr-FR"/>
              <a:t>La licence </a:t>
            </a:r>
            <a:r>
              <a:rPr lang="fr-FR" b="1" dirty="0"/>
              <a:t>Chatter Free</a:t>
            </a:r>
            <a:r>
              <a:rPr lang="fr-FR"/>
              <a:t> permet d'inviter l'ensemble de vos collègues à prendre part à votre communauté Chatter. Les utilisateurs Chatter Free ont accès aux personnes, aux profils, aux groupes et aux fichiers, et ils peuvent effectuer les actions suivantes :</a:t>
            </a:r>
          </a:p>
          <a:p>
            <a:pPr marL="227013" lvl="1" indent="-227013"/>
            <a:r>
              <a:rPr lang="fr-FR"/>
              <a:t>Envoyer des publications.</a:t>
            </a:r>
          </a:p>
          <a:p>
            <a:pPr marL="227013" lvl="1" indent="-227013"/>
            <a:r>
              <a:rPr lang="fr-FR"/>
              <a:t>Afficher des commentaires.</a:t>
            </a:r>
          </a:p>
          <a:p>
            <a:pPr marL="227013" lvl="1" indent="-227013"/>
            <a:r>
              <a:rPr lang="fr-FR"/>
              <a:t>Télécharger et afficher des fichiers.</a:t>
            </a:r>
          </a:p>
          <a:p>
            <a:pPr marL="227013" lvl="1" indent="-227013"/>
            <a:r>
              <a:rPr lang="fr-FR"/>
              <a:t>Rejoindre des groupes.</a:t>
            </a:r>
          </a:p>
        </p:txBody>
      </p:sp>
      <p:sp>
        <p:nvSpPr>
          <p:cNvPr id="3" name="Title 2"/>
          <p:cNvSpPr>
            <a:spLocks noGrp="1"/>
          </p:cNvSpPr>
          <p:nvPr>
            <p:ph type="title"/>
          </p:nvPr>
        </p:nvSpPr>
        <p:spPr>
          <a:xfrm>
            <a:off x="128589" y="7"/>
            <a:ext cx="10734146" cy="746975"/>
          </a:xfrm>
        </p:spPr>
        <p:txBody>
          <a:bodyPr/>
          <a:lstStyle/>
          <a:p>
            <a:r>
              <a:rPr lang="fr-FR" sz="2700" dirty="0"/>
              <a:t>Licences Chatter Free et Chatter External</a:t>
            </a:r>
          </a:p>
        </p:txBody>
      </p:sp>
      <p:sp>
        <p:nvSpPr>
          <p:cNvPr id="2" name="Content Placeholder 1"/>
          <p:cNvSpPr>
            <a:spLocks noGrp="1"/>
          </p:cNvSpPr>
          <p:nvPr>
            <p:ph idx="10"/>
          </p:nvPr>
        </p:nvSpPr>
        <p:spPr/>
        <p:txBody>
          <a:bodyPr/>
          <a:lstStyle/>
          <a:p>
            <a:pPr marL="0" lvl="1" indent="0">
              <a:buNone/>
            </a:pPr>
            <a:r>
              <a:rPr lang="fr-FR"/>
              <a:t>La licence </a:t>
            </a:r>
            <a:r>
              <a:rPr lang="fr-FR" b="1" dirty="0"/>
              <a:t>Chatter External</a:t>
            </a:r>
            <a:r>
              <a:rPr lang="fr-FR"/>
              <a:t> permet d'inviter les personnes extérieures à votre société, telles que des clients, à rejoindre les groupes privés de votre communauté Chatter. Les utilisateurs Chatter External peuvent effectuer les actions suivantes :</a:t>
            </a:r>
          </a:p>
          <a:p>
            <a:pPr marL="228600" lvl="1" indent="-228600"/>
            <a:r>
              <a:rPr lang="fr-FR"/>
              <a:t>Consulter les groupes auxquels ils appartiennent et les profils des membres de ces groupes.  </a:t>
            </a:r>
          </a:p>
          <a:p>
            <a:pPr marL="228600" lvl="1" indent="-228600"/>
            <a:r>
              <a:rPr lang="fr-FR"/>
              <a:t>Partager des fichiers communs aux groupes auxquels ils appartiennent.</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4438" y="5193323"/>
            <a:ext cx="3500752" cy="1329400"/>
          </a:xfrm>
          <a:prstGeom prst="rect">
            <a:avLst/>
          </a:prstGeom>
        </p:spPr>
      </p:pic>
      <p:sp>
        <p:nvSpPr>
          <p:cNvPr id="8" name="Slide Number Placeholder 7"/>
          <p:cNvSpPr>
            <a:spLocks noGrp="1"/>
          </p:cNvSpPr>
          <p:nvPr>
            <p:ph type="sldNum" sz="quarter" idx="11"/>
          </p:nvPr>
        </p:nvSpPr>
        <p:spPr/>
        <p:txBody>
          <a:bodyPr/>
          <a:lstStyle/>
          <a:p>
            <a:fld id="{812A5277-1DB9-460F-9A21-B857ABB32666}" type="slidenum">
              <a:rPr lang="en-US" smtClean="0"/>
              <a:pPr/>
              <a:t>133</a:t>
            </a:fld>
            <a:endParaRPr lang="fr-FR" dirty="0"/>
          </a:p>
        </p:txBody>
      </p:sp>
    </p:spTree>
    <p:custDataLst>
      <p:tags r:id="rId1"/>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0" lvl="1" indent="0">
              <a:buNone/>
            </a:pPr>
            <a:r>
              <a:rPr lang="fr-FR" sz="2400" dirty="0">
                <a:solidFill>
                  <a:schemeClr val="bg1"/>
                </a:solidFill>
              </a:rPr>
              <a:t>Les utilisateurs actuels de Chatter peuvent désormais </a:t>
            </a:r>
            <a:r>
              <a:t/>
            </a:r>
            <a:br/>
            <a:r>
              <a:rPr lang="fr-FR" sz="2400" dirty="0">
                <a:solidFill>
                  <a:schemeClr val="bg1"/>
                </a:solidFill>
              </a:rPr>
              <a:t>inviter d'autres personnes dans la communauté Chatter.</a:t>
            </a:r>
          </a:p>
        </p:txBody>
      </p:sp>
      <p:sp>
        <p:nvSpPr>
          <p:cNvPr id="11" name="TextBox 10"/>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96688" name="Rectangle 48"/>
          <p:cNvSpPr>
            <a:spLocks noGrp="1" noChangeArrowheads="1"/>
          </p:cNvSpPr>
          <p:nvPr>
            <p:ph idx="1"/>
          </p:nvPr>
        </p:nvSpPr>
        <p:spPr>
          <a:xfrm>
            <a:off x="115709" y="843165"/>
            <a:ext cx="9191920" cy="562123"/>
          </a:xfrm>
        </p:spPr>
        <p:txBody>
          <a:bodyPr>
            <a:normAutofit/>
          </a:bodyPr>
          <a:lstStyle/>
          <a:p>
            <a:pPr>
              <a:buNone/>
            </a:pPr>
            <a:r>
              <a:rPr lang="fr-FR" sz="2400" dirty="0"/>
              <a:t>Il existe deux manières d'attribuer ces licences Chatter :</a:t>
            </a:r>
            <a:endParaRPr lang="fr-FR" dirty="0">
              <a:latin typeface="Courier New" pitchFamily="49" charset="0"/>
              <a:cs typeface="Courier New" pitchFamily="49" charset="0"/>
            </a:endParaRPr>
          </a:p>
        </p:txBody>
      </p:sp>
      <p:sp>
        <p:nvSpPr>
          <p:cNvPr id="496687" name="Rectangle 47"/>
          <p:cNvSpPr>
            <a:spLocks noGrp="1" noChangeArrowheads="1"/>
          </p:cNvSpPr>
          <p:nvPr>
            <p:ph type="title"/>
          </p:nvPr>
        </p:nvSpPr>
        <p:spPr>
          <a:xfrm>
            <a:off x="128589" y="7"/>
            <a:ext cx="9074026" cy="746975"/>
          </a:xfrm>
        </p:spPr>
        <p:txBody>
          <a:bodyPr/>
          <a:lstStyle/>
          <a:p>
            <a:r>
              <a:rPr lang="fr-FR"/>
              <a:t>Création d'utilisateurs Chatter Free et Chatter External </a:t>
            </a:r>
          </a:p>
        </p:txBody>
      </p:sp>
      <p:sp>
        <p:nvSpPr>
          <p:cNvPr id="2" name="Content Placeholder 1"/>
          <p:cNvSpPr>
            <a:spLocks noGrp="1"/>
          </p:cNvSpPr>
          <p:nvPr>
            <p:ph idx="10"/>
          </p:nvPr>
        </p:nvSpPr>
        <p:spPr>
          <a:xfrm>
            <a:off x="4822258" y="1319843"/>
            <a:ext cx="7264064" cy="3300283"/>
          </a:xfrm>
        </p:spPr>
        <p:txBody>
          <a:bodyPr/>
          <a:lstStyle/>
          <a:p>
            <a:pPr marL="457200" indent="-457200">
              <a:buFont typeface="+mj-lt"/>
              <a:buAutoNum type="arabicPeriod" startAt="2"/>
            </a:pPr>
            <a:r>
              <a:rPr lang="fr-FR" sz="2000" dirty="0"/>
              <a:t>Par l'envoi d'invitations, qui permettent aux utilisateurs Chatter actuels d'inviter des employés et des personnes extérieures à la société à rejoindre Chatter.</a:t>
            </a:r>
          </a:p>
          <a:p>
            <a:pPr marL="723900" lvl="1" indent="-279400"/>
            <a:r>
              <a:rPr lang="fr-FR" sz="2000" dirty="0"/>
              <a:t>L'administrateur active les </a:t>
            </a:r>
            <a:r>
              <a:rPr lang="fr-FR" sz="2000" b="1" dirty="0"/>
              <a:t>invitations de collègues</a:t>
            </a:r>
            <a:r>
              <a:rPr sz="2000" dirty="0"/>
              <a:t/>
            </a:r>
            <a:br>
              <a:rPr sz="2000" dirty="0"/>
            </a:br>
            <a:r>
              <a:rPr lang="fr-FR" sz="2000" dirty="0"/>
              <a:t>dans les paramètres Chatter (pour les utilisateurs Chatter Free).</a:t>
            </a:r>
          </a:p>
          <a:p>
            <a:pPr marL="723900" lvl="1" indent="-279400"/>
            <a:r>
              <a:rPr lang="fr-FR" sz="2000" dirty="0"/>
              <a:t>L'administrateur active les </a:t>
            </a:r>
            <a:br>
              <a:rPr lang="fr-FR" sz="2000" dirty="0"/>
            </a:br>
            <a:r>
              <a:rPr lang="fr-FR" sz="2000" dirty="0"/>
              <a:t>invitations de clients dans </a:t>
            </a:r>
            <a:br>
              <a:rPr lang="fr-FR" sz="2000" dirty="0"/>
            </a:br>
            <a:r>
              <a:rPr lang="fr-FR" sz="2000" dirty="0"/>
              <a:t>les paramètres Chatter </a:t>
            </a:r>
            <a:br>
              <a:rPr lang="fr-FR" sz="2000" dirty="0"/>
            </a:br>
            <a:r>
              <a:rPr lang="fr-FR" sz="2000" dirty="0"/>
              <a:t>(pour les utilisateurs </a:t>
            </a:r>
            <a:br>
              <a:rPr lang="fr-FR" sz="2000" dirty="0"/>
            </a:br>
            <a:r>
              <a:rPr lang="fr-FR" sz="2000" dirty="0"/>
              <a:t>Chatter External).</a:t>
            </a:r>
          </a:p>
        </p:txBody>
      </p:sp>
      <p:sp>
        <p:nvSpPr>
          <p:cNvPr id="8" name="Rectangle 48"/>
          <p:cNvSpPr txBox="1">
            <a:spLocks noChangeArrowheads="1"/>
          </p:cNvSpPr>
          <p:nvPr/>
        </p:nvSpPr>
        <p:spPr bwMode="auto">
          <a:xfrm>
            <a:off x="115709" y="1319843"/>
            <a:ext cx="4446666" cy="4750717"/>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rm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457200" indent="-457200">
              <a:buFont typeface="+mj-lt"/>
              <a:buAutoNum type="arabicPeriod"/>
            </a:pPr>
            <a:r>
              <a:rPr lang="fr-FR" sz="2000" dirty="0">
                <a:latin typeface="Salesforce Sans" panose="020B0505020202020203" pitchFamily="34" charset="0"/>
              </a:rPr>
              <a:t>Par l'administrateur, sur l'enregistrement utilisateur.</a:t>
            </a:r>
          </a:p>
          <a:p>
            <a:pPr marL="717550" lvl="2" indent="-273050">
              <a:buFont typeface="Wingdings" pitchFamily="2" charset="2"/>
              <a:buChar char="§"/>
            </a:pPr>
            <a:r>
              <a:rPr lang="fr-FR" sz="2000" dirty="0">
                <a:latin typeface="Salesforce Sans" panose="020B0505020202020203" pitchFamily="34" charset="0"/>
              </a:rPr>
              <a:t>Créer un nouvel enregistrement utilisateur.</a:t>
            </a:r>
          </a:p>
          <a:p>
            <a:pPr marL="723900" lvl="2" indent="-279400">
              <a:buFont typeface="Wingdings" pitchFamily="2" charset="2"/>
              <a:buChar char="§"/>
            </a:pPr>
            <a:r>
              <a:rPr lang="fr-FR" sz="2000" dirty="0">
                <a:latin typeface="Salesforce Sans" panose="020B0505020202020203" pitchFamily="34" charset="0"/>
              </a:rPr>
              <a:t>Dans la liste de sélection Licence, sélectionner </a:t>
            </a:r>
            <a:r>
              <a:rPr lang="fr-FR" sz="2000" dirty="0"/>
              <a:t> </a:t>
            </a:r>
            <a:r>
              <a:rPr lang="fr-FR" sz="2000" b="1" dirty="0">
                <a:latin typeface="+mn-lt"/>
              </a:rPr>
              <a:t>Chatter Free</a:t>
            </a:r>
            <a:r>
              <a:rPr lang="fr-FR" sz="2000" dirty="0"/>
              <a:t> </a:t>
            </a:r>
            <a:r>
              <a:rPr lang="fr-FR" sz="2000" dirty="0">
                <a:latin typeface="Salesforce Sans" panose="020B0505020202020203" pitchFamily="34" charset="0"/>
              </a:rPr>
              <a:t>ou </a:t>
            </a:r>
            <a:r>
              <a:rPr lang="fr-FR" sz="2000" b="1" dirty="0">
                <a:latin typeface="+mn-lt"/>
              </a:rPr>
              <a:t>Chatter External</a:t>
            </a:r>
            <a:r>
              <a:rPr lang="fr-FR" sz="2000" dirty="0">
                <a:latin typeface="Salesforce Sans" panose="020B0505020202020203" pitchFamily="34" charset="0"/>
              </a:rPr>
              <a:t>.</a:t>
            </a:r>
            <a:endParaRPr lang="fr-FR" sz="2000" kern="0" dirty="0">
              <a:latin typeface="Courier New" pitchFamily="49" charset="0"/>
              <a:cs typeface="Courier New" pitchFamily="49" charset="0"/>
            </a:endParaRPr>
          </a:p>
        </p:txBody>
      </p:sp>
      <p:sp>
        <p:nvSpPr>
          <p:cNvPr id="4" name="Slide Number Placeholder 3"/>
          <p:cNvSpPr>
            <a:spLocks noGrp="1"/>
          </p:cNvSpPr>
          <p:nvPr>
            <p:ph type="sldNum" sz="quarter" idx="11"/>
          </p:nvPr>
        </p:nvSpPr>
        <p:spPr/>
        <p:txBody>
          <a:bodyPr/>
          <a:lstStyle/>
          <a:p>
            <a:fld id="{812A5277-1DB9-460F-9A21-B857ABB32666}" type="slidenum">
              <a:rPr lang="en-US" smtClean="0"/>
              <a:pPr/>
              <a:t>134</a:t>
            </a:fld>
            <a:endParaRPr lang="fr-FR" dirty="0"/>
          </a:p>
        </p:txBody>
      </p:sp>
      <p:pic>
        <p:nvPicPr>
          <p:cNvPr id="13"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615" y="3247248"/>
            <a:ext cx="2514951" cy="2448267"/>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14" name="Groupe 12"/>
          <p:cNvGrpSpPr/>
          <p:nvPr/>
        </p:nvGrpSpPr>
        <p:grpSpPr>
          <a:xfrm>
            <a:off x="837982" y="4036432"/>
            <a:ext cx="2732532" cy="1000025"/>
            <a:chOff x="472626" y="1017553"/>
            <a:chExt cx="2178162" cy="673135"/>
          </a:xfrm>
          <a:effectLst>
            <a:outerShdw blurRad="50800" dist="38100" dir="2700000" algn="tl" rotWithShape="0">
              <a:prstClr val="black">
                <a:alpha val="40000"/>
              </a:prstClr>
            </a:outerShdw>
          </a:effectLst>
        </p:grpSpPr>
        <p:pic>
          <p:nvPicPr>
            <p:cNvPr id="15" name="Image 1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626" y="1017553"/>
              <a:ext cx="2178162" cy="673135"/>
            </a:xfrm>
            <a:prstGeom prst="rect">
              <a:avLst/>
            </a:prstGeom>
            <a:ln>
              <a:solidFill>
                <a:schemeClr val="bg1">
                  <a:lumMod val="75000"/>
                </a:schemeClr>
              </a:solidFill>
            </a:ln>
          </p:spPr>
        </p:pic>
        <p:sp>
          <p:nvSpPr>
            <p:cNvPr id="16" name="Rectangle 15"/>
            <p:cNvSpPr/>
            <p:nvPr/>
          </p:nvSpPr>
          <p:spPr>
            <a:xfrm>
              <a:off x="970961" y="1310326"/>
              <a:ext cx="590746" cy="380362"/>
            </a:xfrm>
            <a:prstGeom prst="rect">
              <a:avLst/>
            </a:prstGeom>
            <a:solidFill>
              <a:srgbClr val="F8F8F8"/>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ustDataLst>
      <p:tags r:id="rId1"/>
    </p:custData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3" y="843165"/>
            <a:ext cx="12377879" cy="1794157"/>
          </a:xfrm>
        </p:spPr>
        <p:txBody>
          <a:bodyPr numCol="2" spcCol="365760">
            <a:normAutofit/>
          </a:bodyPr>
          <a:lstStyle/>
          <a:p>
            <a:pPr>
              <a:buNone/>
            </a:pPr>
            <a:r>
              <a:rPr lang="fr-FR"/>
              <a:t>Les utilisateurs Chatter Free ont :</a:t>
            </a:r>
          </a:p>
          <a:p>
            <a:pPr marL="223838" indent="-223838">
              <a:buFont typeface="Wingdings" pitchFamily="2" charset="2"/>
              <a:buChar char="§"/>
            </a:pPr>
            <a:r>
              <a:rPr lang="fr-FR"/>
              <a:t>Accès à l'application Chatter : Chatter, profils, personnes, groupes, fichiers.</a:t>
            </a:r>
          </a:p>
          <a:p>
            <a:pPr marL="223838" indent="-223838"/>
            <a:r>
              <a:rPr lang="fr-FR"/>
              <a:t> </a:t>
            </a:r>
          </a:p>
          <a:p>
            <a:pPr marL="223838" indent="-223838">
              <a:buFont typeface="Wingdings" pitchFamily="2" charset="2"/>
              <a:buChar char="§"/>
            </a:pPr>
            <a:endParaRPr lang="fr-FR" dirty="0"/>
          </a:p>
          <a:p>
            <a:pPr marL="223838" indent="-223838">
              <a:buFont typeface="Wingdings" pitchFamily="2" charset="2"/>
              <a:buChar char="§"/>
            </a:pPr>
            <a:r>
              <a:rPr lang="fr-FR"/>
              <a:t>Un menu de configuration simplifié.</a:t>
            </a:r>
          </a:p>
        </p:txBody>
      </p:sp>
      <p:sp>
        <p:nvSpPr>
          <p:cNvPr id="5" name="Title 4"/>
          <p:cNvSpPr>
            <a:spLocks noGrp="1"/>
          </p:cNvSpPr>
          <p:nvPr>
            <p:ph type="title"/>
          </p:nvPr>
        </p:nvSpPr>
        <p:spPr>
          <a:xfrm>
            <a:off x="128589" y="7"/>
            <a:ext cx="10734146" cy="746975"/>
          </a:xfrm>
        </p:spPr>
        <p:txBody>
          <a:bodyPr/>
          <a:lstStyle/>
          <a:p>
            <a:r>
              <a:rPr lang="fr-FR"/>
              <a:t>Expérience utilisateur Chatter Free</a:t>
            </a:r>
          </a:p>
        </p:txBody>
      </p:sp>
      <p:sp>
        <p:nvSpPr>
          <p:cNvPr id="11" name="Rectangle 10"/>
          <p:cNvSpPr/>
          <p:nvPr/>
        </p:nvSpPr>
        <p:spPr bwMode="auto">
          <a:xfrm>
            <a:off x="0" y="6068292"/>
            <a:ext cx="12188825" cy="7897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Les utilisateurs Chatter Free n'ont accès à aucune donnée Salesforce (comptes, contacts, opportunités ou objets personnalisés).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135</a:t>
            </a:fld>
            <a:endParaRPr lang="fr-FR" dirty="0"/>
          </a:p>
        </p:txBody>
      </p:sp>
      <p:pic>
        <p:nvPicPr>
          <p:cNvPr id="10" name="Image 3"/>
          <p:cNvPicPr>
            <a:picLocks noChangeAspect="1"/>
          </p:cNvPicPr>
          <p:nvPr/>
        </p:nvPicPr>
        <p:blipFill>
          <a:blip r:embed="rId5"/>
          <a:stretch>
            <a:fillRect/>
          </a:stretch>
        </p:blipFill>
        <p:spPr>
          <a:xfrm>
            <a:off x="6777028" y="1840141"/>
            <a:ext cx="4703697" cy="1786728"/>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4"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669" y="2203086"/>
            <a:ext cx="4858476" cy="3489269"/>
          </a:xfrm>
          <a:prstGeom prst="rect">
            <a:avLst/>
          </a:prstGeom>
          <a:ln>
            <a:solidFill>
              <a:schemeClr val="bg2"/>
            </a:solidFill>
          </a:ln>
          <a:effectLst>
            <a:outerShdw blurRad="50800" dist="38100" dir="2700000" algn="tl" rotWithShape="0">
              <a:prstClr val="black">
                <a:alpha val="40000"/>
              </a:prstClr>
            </a:outerShdw>
          </a:effectLst>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78520" y="6507763"/>
            <a:ext cx="353832" cy="309239"/>
          </a:xfrm>
          <a:prstGeom prst="rect">
            <a:avLst/>
          </a:prstGeom>
          <a:noFill/>
          <a:ln>
            <a:noFill/>
          </a:ln>
          <a:effectLst/>
        </p:spPr>
      </p:pic>
      <p:sp>
        <p:nvSpPr>
          <p:cNvPr id="16" name="TextBox 15"/>
          <p:cNvSpPr txBox="1"/>
          <p:nvPr/>
        </p:nvSpPr>
        <p:spPr bwMode="white">
          <a:xfrm>
            <a:off x="0" y="6089380"/>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spTree>
    <p:custDataLst>
      <p:tags r:id="rId1"/>
    </p:custData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0" y="3791712"/>
            <a:ext cx="3959676" cy="2854532"/>
          </a:xfrm>
        </p:spPr>
        <p:txBody>
          <a:bodyPr>
            <a:noAutofit/>
          </a:bodyPr>
          <a:lstStyle/>
          <a:p>
            <a:r>
              <a:rPr lang="fr-FR" sz="2200" dirty="0"/>
              <a:t>Ils peuvent voir :</a:t>
            </a:r>
          </a:p>
          <a:p>
            <a:pPr marL="236538" indent="-236538">
              <a:buFont typeface="Wingdings" pitchFamily="2" charset="2"/>
              <a:buChar char="§"/>
            </a:pPr>
            <a:r>
              <a:rPr lang="fr-FR" sz="2200" dirty="0"/>
              <a:t>Les groupes et les profils des membres des groupes auxquels ils appartiennent.</a:t>
            </a:r>
          </a:p>
          <a:p>
            <a:pPr marL="236538" indent="-236538">
              <a:buFont typeface="Wingdings" pitchFamily="2" charset="2"/>
              <a:buChar char="§"/>
            </a:pPr>
            <a:r>
              <a:rPr lang="fr-FR" sz="2200" dirty="0"/>
              <a:t>Les fichiers partagés dans les groupes auxquels ils appartiennent.</a:t>
            </a:r>
          </a:p>
        </p:txBody>
      </p:sp>
      <p:sp>
        <p:nvSpPr>
          <p:cNvPr id="2" name="Title 1"/>
          <p:cNvSpPr>
            <a:spLocks noGrp="1"/>
          </p:cNvSpPr>
          <p:nvPr>
            <p:ph type="title"/>
          </p:nvPr>
        </p:nvSpPr>
        <p:spPr>
          <a:xfrm>
            <a:off x="128589" y="7"/>
            <a:ext cx="10734146" cy="746975"/>
          </a:xfrm>
        </p:spPr>
        <p:txBody>
          <a:bodyPr/>
          <a:lstStyle/>
          <a:p>
            <a:r>
              <a:rPr lang="fr-FR"/>
              <a:t>Expérience client sur Chatter</a:t>
            </a:r>
          </a:p>
        </p:txBody>
      </p:sp>
      <p:sp>
        <p:nvSpPr>
          <p:cNvPr id="4" name="Content Placeholder 3"/>
          <p:cNvSpPr>
            <a:spLocks noGrp="1"/>
          </p:cNvSpPr>
          <p:nvPr>
            <p:ph idx="10"/>
          </p:nvPr>
        </p:nvSpPr>
        <p:spPr>
          <a:xfrm>
            <a:off x="4822258" y="3791712"/>
            <a:ext cx="7209322" cy="2854532"/>
          </a:xfrm>
        </p:spPr>
        <p:txBody>
          <a:bodyPr/>
          <a:lstStyle/>
          <a:p>
            <a:r>
              <a:rPr lang="fr-FR" sz="2200" dirty="0"/>
              <a:t>Ils ne peuvent pas :</a:t>
            </a:r>
          </a:p>
          <a:p>
            <a:pPr marL="236538" indent="-236538">
              <a:buFont typeface="Wingdings" pitchFamily="2" charset="2"/>
              <a:buChar char="§"/>
            </a:pPr>
            <a:r>
              <a:rPr lang="fr-FR" sz="2200" dirty="0"/>
              <a:t>Envoyer des publications sur des profils.</a:t>
            </a:r>
          </a:p>
          <a:p>
            <a:pPr marL="236538" indent="-236538">
              <a:buFont typeface="Wingdings" pitchFamily="2" charset="2"/>
              <a:buChar char="§"/>
            </a:pPr>
            <a:r>
              <a:rPr lang="fr-FR" sz="2200" dirty="0"/>
              <a:t>Voir des enregistrements ou d'autres informations Salesforce, même dans les résultats de recherche.</a:t>
            </a:r>
          </a:p>
          <a:p>
            <a:pPr marL="236538" indent="-236538">
              <a:buFont typeface="Wingdings" pitchFamily="2" charset="2"/>
              <a:buChar char="§"/>
            </a:pPr>
            <a:r>
              <a:rPr lang="fr-FR" sz="2200" dirty="0"/>
              <a:t>Être suivis. De plus, les clients ne peuvent suivre ni des personnes, ni des fichiers.</a:t>
            </a:r>
          </a:p>
        </p:txBody>
      </p:sp>
      <p:sp>
        <p:nvSpPr>
          <p:cNvPr id="7" name="Content Placeholder 2"/>
          <p:cNvSpPr txBox="1">
            <a:spLocks/>
          </p:cNvSpPr>
          <p:nvPr/>
        </p:nvSpPr>
        <p:spPr bwMode="auto">
          <a:xfrm>
            <a:off x="115710" y="843164"/>
            <a:ext cx="4417790" cy="3199447"/>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2200" dirty="0">
                <a:latin typeface="Salesforce Sans" panose="020B0505020202020203" pitchFamily="34" charset="0"/>
              </a:rPr>
              <a:t>Seul un responsable ou le propriétaire d'un groupe peut inviter des clients Chatter à rejoindre un groupe privé Chatter. Ceux-ci sont identifiés en tant que clients dans leur profil et dans les groupes auxquels ils appartiennent.</a:t>
            </a:r>
          </a:p>
        </p:txBody>
      </p:sp>
      <p:sp>
        <p:nvSpPr>
          <p:cNvPr id="6" name="Slide Number Placeholder 5"/>
          <p:cNvSpPr>
            <a:spLocks noGrp="1"/>
          </p:cNvSpPr>
          <p:nvPr>
            <p:ph type="sldNum" sz="quarter" idx="11"/>
          </p:nvPr>
        </p:nvSpPr>
        <p:spPr/>
        <p:txBody>
          <a:bodyPr/>
          <a:lstStyle/>
          <a:p>
            <a:fld id="{812A5277-1DB9-460F-9A21-B857ABB32666}" type="slidenum">
              <a:rPr lang="en-US" smtClean="0"/>
              <a:pPr/>
              <a:t>136</a:t>
            </a:fld>
            <a:endParaRPr lang="fr-FR" dirty="0"/>
          </a:p>
        </p:txBody>
      </p:sp>
      <p:pic>
        <p:nvPicPr>
          <p:cNvPr id="8" name="Espace réservé du contenu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533500" y="1271171"/>
            <a:ext cx="7240010" cy="208626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485292"/>
            <a:ext cx="11955462" cy="4304237"/>
          </a:xfrm>
        </p:spPr>
        <p:txBody>
          <a:bodyPr/>
          <a:lstStyle/>
          <a:p>
            <a:r>
              <a:rPr lang="fr-FR"/>
              <a:t>Tâches :</a:t>
            </a:r>
          </a:p>
          <a:p>
            <a:pPr lvl="1"/>
            <a:r>
              <a:rPr lang="fr-FR"/>
              <a:t>Création d'un enregistrement utilisateur pour Desmond Castillo.</a:t>
            </a:r>
          </a:p>
          <a:p>
            <a:pPr lvl="1"/>
            <a:r>
              <a:rPr lang="fr-FR"/>
              <a:t>Attribution d'une licence Chatter Free.</a:t>
            </a:r>
          </a:p>
          <a:p>
            <a:pPr lvl="1"/>
            <a:r>
              <a:rPr lang="fr-FR"/>
              <a:t>Accueil du nouvel utilisateur dans Chatter par le biais d'une publication sur son profil.</a:t>
            </a:r>
          </a:p>
        </p:txBody>
      </p:sp>
      <p:sp>
        <p:nvSpPr>
          <p:cNvPr id="2" name="Content Placeholder 1"/>
          <p:cNvSpPr>
            <a:spLocks noGrp="1"/>
          </p:cNvSpPr>
          <p:nvPr>
            <p:ph idx="11"/>
          </p:nvPr>
        </p:nvSpPr>
        <p:spPr>
          <a:xfrm>
            <a:off x="5" y="758825"/>
            <a:ext cx="12192000" cy="1585790"/>
          </a:xfrm>
        </p:spPr>
        <p:txBody>
          <a:bodyPr/>
          <a:lstStyle/>
          <a:p>
            <a:r>
              <a:rPr lang="fr-FR"/>
              <a:t>Objectif : </a:t>
            </a:r>
          </a:p>
          <a:p>
            <a:pPr lvl="1"/>
            <a:r>
              <a:rPr lang="fr-FR"/>
              <a:t>Desmond Castillo, conseiller juridique en chef, demande un accès à Chatter </a:t>
            </a:r>
            <a:r>
              <a:t/>
            </a:r>
            <a:br/>
            <a:r>
              <a:rPr lang="fr-FR"/>
              <a:t>afin de surveiller les conversations qui s'y tiennent. Lui octroyer un accès à Chatter sans frais supplémentaires. </a:t>
            </a:r>
          </a:p>
        </p:txBody>
      </p:sp>
      <p:sp>
        <p:nvSpPr>
          <p:cNvPr id="9" name="Content Placeholder 8"/>
          <p:cNvSpPr>
            <a:spLocks noGrp="1"/>
          </p:cNvSpPr>
          <p:nvPr>
            <p:ph idx="10"/>
          </p:nvPr>
        </p:nvSpPr>
        <p:spPr/>
        <p:txBody>
          <a:bodyPr/>
          <a:lstStyle/>
          <a:p>
            <a:r>
              <a:rPr lang="fr-FR"/>
              <a:t>5 min</a:t>
            </a:r>
            <a:endParaRPr lang="fr-FR" dirty="0"/>
          </a:p>
        </p:txBody>
      </p:sp>
      <p:sp>
        <p:nvSpPr>
          <p:cNvPr id="6" name="Title 5"/>
          <p:cNvSpPr>
            <a:spLocks noGrp="1"/>
          </p:cNvSpPr>
          <p:nvPr>
            <p:ph type="title"/>
          </p:nvPr>
        </p:nvSpPr>
        <p:spPr/>
        <p:txBody>
          <a:bodyPr/>
          <a:lstStyle/>
          <a:p>
            <a:r>
              <a:rPr lang="fr-FR"/>
              <a:t>3-3 : Création d'un utilisateur Chatter Free </a:t>
            </a:r>
          </a:p>
        </p:txBody>
      </p:sp>
      <p:sp>
        <p:nvSpPr>
          <p:cNvPr id="5" name="Slide Number Placeholder 4"/>
          <p:cNvSpPr>
            <a:spLocks noGrp="1"/>
          </p:cNvSpPr>
          <p:nvPr>
            <p:ph type="sldNum" sz="quarter" idx="13"/>
          </p:nvPr>
        </p:nvSpPr>
        <p:spPr/>
        <p:txBody>
          <a:bodyPr/>
          <a:lstStyle/>
          <a:p>
            <a:fld id="{812A5277-1DB9-460F-9A21-B857ABB32666}" type="slidenum">
              <a:rPr lang="en-US" smtClean="0"/>
              <a:pPr/>
              <a:t>137</a:t>
            </a:fld>
            <a:endParaRPr lang="fr-FR" dirty="0"/>
          </a:p>
        </p:txBody>
      </p:sp>
      <p:sp>
        <p:nvSpPr>
          <p:cNvPr id="10" name="Text Placeholder 2"/>
          <p:cNvSpPr>
            <a:spLocks noGrp="1"/>
          </p:cNvSpPr>
          <p:nvPr>
            <p:ph type="body" sz="quarter" idx="12"/>
          </p:nvPr>
        </p:nvSpPr>
        <p:spPr>
          <a:xfrm>
            <a:off x="15241" y="3"/>
            <a:ext cx="998220" cy="249767"/>
          </a:xfrm>
        </p:spPr>
        <p:txBody>
          <a:bodyPr/>
          <a:lstStyle/>
          <a:p>
            <a:r>
              <a:rPr lang="fr-FR" sz="1050" dirty="0"/>
              <a:t>À VOUS DE JOUER</a:t>
            </a:r>
          </a:p>
        </p:txBody>
      </p:sp>
    </p:spTree>
    <p:custDataLst>
      <p:tags r:id="rId1"/>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1" y="2086708"/>
            <a:ext cx="10436468" cy="4702821"/>
          </a:xfrm>
        </p:spPr>
        <p:txBody>
          <a:bodyPr/>
          <a:lstStyle/>
          <a:p>
            <a:r>
              <a:rPr lang="fr-FR" dirty="0"/>
              <a:t>Tâches :</a:t>
            </a:r>
          </a:p>
          <a:p>
            <a:pPr lvl="1"/>
            <a:r>
              <a:rPr lang="fr-FR" dirty="0"/>
              <a:t>Accès aux paramètres Chatter à l'échelle de l'organisation et activation des invitations.</a:t>
            </a:r>
          </a:p>
          <a:p>
            <a:pPr lvl="1"/>
            <a:r>
              <a:rPr lang="fr-FR" dirty="0"/>
              <a:t>Inscription du domaine de messagerie AW </a:t>
            </a:r>
            <a:r>
              <a:rPr lang="fr-FR" dirty="0" err="1"/>
              <a:t>Computing</a:t>
            </a:r>
            <a:r>
              <a:rPr lang="fr-FR" dirty="0"/>
              <a:t> sur la liste blanche.</a:t>
            </a:r>
          </a:p>
          <a:p>
            <a:pPr lvl="1"/>
            <a:r>
              <a:rPr lang="fr-FR" dirty="0"/>
              <a:t>Publication d'un message à l'attention du groupe Service commercial afin de l'avertir de l'activation des invitations et invitations client.</a:t>
            </a:r>
          </a:p>
          <a:p>
            <a:endParaRPr lang="fr-FR" dirty="0"/>
          </a:p>
        </p:txBody>
      </p:sp>
      <p:sp>
        <p:nvSpPr>
          <p:cNvPr id="4" name="Content Placeholder 3"/>
          <p:cNvSpPr>
            <a:spLocks noGrp="1"/>
          </p:cNvSpPr>
          <p:nvPr>
            <p:ph idx="11"/>
          </p:nvPr>
        </p:nvSpPr>
        <p:spPr>
          <a:xfrm>
            <a:off x="5" y="758825"/>
            <a:ext cx="12192000" cy="1222375"/>
          </a:xfrm>
        </p:spPr>
        <p:txBody>
          <a:bodyPr/>
          <a:lstStyle/>
          <a:p>
            <a:r>
              <a:rPr lang="fr-FR" sz="2300" dirty="0"/>
              <a:t>Objectif : </a:t>
            </a:r>
          </a:p>
          <a:p>
            <a:pPr lvl="1"/>
            <a:r>
              <a:rPr lang="fr-FR" sz="2300" dirty="0"/>
              <a:t>Configurer des invitations Chatter de sorte que seuls les utilisateurs de AW </a:t>
            </a:r>
            <a:r>
              <a:rPr lang="fr-FR" sz="2300" dirty="0" err="1"/>
              <a:t>Computing</a:t>
            </a:r>
            <a:r>
              <a:rPr lang="fr-FR" sz="2300" dirty="0"/>
              <a:t> puissent recevoir des invitations à rejoindre la communauté Chatter de AW.  </a:t>
            </a:r>
          </a:p>
        </p:txBody>
      </p:sp>
      <p:sp>
        <p:nvSpPr>
          <p:cNvPr id="7" name="Content Placeholder 6"/>
          <p:cNvSpPr>
            <a:spLocks noGrp="1"/>
          </p:cNvSpPr>
          <p:nvPr>
            <p:ph idx="10"/>
          </p:nvPr>
        </p:nvSpPr>
        <p:spPr/>
        <p:txBody>
          <a:bodyPr/>
          <a:lstStyle/>
          <a:p>
            <a:r>
              <a:rPr lang="fr-FR"/>
              <a:t>5 min</a:t>
            </a:r>
            <a:endParaRPr lang="fr-FR" dirty="0"/>
          </a:p>
        </p:txBody>
      </p:sp>
      <p:sp>
        <p:nvSpPr>
          <p:cNvPr id="2" name="Title 1"/>
          <p:cNvSpPr>
            <a:spLocks noGrp="1"/>
          </p:cNvSpPr>
          <p:nvPr>
            <p:ph type="title"/>
          </p:nvPr>
        </p:nvSpPr>
        <p:spPr/>
        <p:txBody>
          <a:bodyPr/>
          <a:lstStyle/>
          <a:p>
            <a:r>
              <a:rPr lang="fr-FR"/>
              <a:t>3-4 : Configuration d'invitations Chatter</a:t>
            </a:r>
          </a:p>
        </p:txBody>
      </p:sp>
      <p:sp>
        <p:nvSpPr>
          <p:cNvPr id="9" name="Slide Number Placeholder 8"/>
          <p:cNvSpPr>
            <a:spLocks noGrp="1"/>
          </p:cNvSpPr>
          <p:nvPr>
            <p:ph type="sldNum" sz="quarter" idx="13"/>
          </p:nvPr>
        </p:nvSpPr>
        <p:spPr/>
        <p:txBody>
          <a:bodyPr/>
          <a:lstStyle/>
          <a:p>
            <a:fld id="{812A5277-1DB9-460F-9A21-B857ABB32666}" type="slidenum">
              <a:rPr lang="en-US" smtClean="0"/>
              <a:pPr/>
              <a:t>138</a:t>
            </a:fld>
            <a:endParaRPr lang="fr-FR" dirty="0"/>
          </a:p>
        </p:txBody>
      </p:sp>
      <p:sp>
        <p:nvSpPr>
          <p:cNvPr id="10" name="Text Placeholder 4"/>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Gestion des profils utilisateurs</a:t>
            </a:r>
            <a:endParaRPr lang="fr-FR" dirty="0"/>
          </a:p>
          <a:p>
            <a:pPr lvl="1"/>
            <a:r>
              <a:rPr lang="fr-FR"/>
              <a:t>Gestion des utilisateurs</a:t>
            </a:r>
          </a:p>
          <a:p>
            <a:pPr lvl="1"/>
            <a:r>
              <a:rPr lang="fr-FR"/>
              <a:t>Configuration des utilisateurs Chatter Free et des invitations</a:t>
            </a:r>
          </a:p>
          <a:p>
            <a:pPr lvl="2"/>
            <a:r>
              <a:rPr lang="fr-FR"/>
              <a:t>Résolution des problèmes de connexion</a:t>
            </a:r>
            <a:endParaRPr lang="fr-FR" dirty="0"/>
          </a:p>
          <a:p>
            <a:pPr lvl="1"/>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139</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lvl="1"/>
            <a:r>
              <a:rPr lang="fr-FR"/>
              <a:t>Introduction</a:t>
            </a:r>
          </a:p>
          <a:p>
            <a:pPr lvl="2"/>
            <a:r>
              <a:rPr lang="fr-FR"/>
              <a:t>Bienvenue chez AW Computing</a:t>
            </a:r>
          </a:p>
        </p:txBody>
      </p:sp>
      <p:sp>
        <p:nvSpPr>
          <p:cNvPr id="6" name="Title 5"/>
          <p:cNvSpPr>
            <a:spLocks noGrp="1"/>
          </p:cNvSpPr>
          <p:nvPr>
            <p:ph type="title"/>
          </p:nvPr>
        </p:nvSpPr>
        <p:spPr/>
        <p:txBody>
          <a:bodyPr/>
          <a:lstStyle/>
          <a:p>
            <a:r>
              <a:rPr lang="fr-FR"/>
              <a:t>Programme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14</a:t>
            </a:fld>
            <a:endParaRPr lang="fr-FR" dirty="0"/>
          </a:p>
        </p:txBody>
      </p:sp>
    </p:spTree>
    <p:custDataLst>
      <p:tags r:id="rId1"/>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596" y="836614"/>
            <a:ext cx="5603990" cy="5935663"/>
          </a:xfrm>
        </p:spPr>
        <p:txBody>
          <a:bodyPr/>
          <a:lstStyle/>
          <a:p>
            <a:r>
              <a:rPr lang="fr-FR"/>
              <a:t>Fumiko Suzuki a envoyé un e-mail indiquant qu'elle obtenait un message d'erreur lorsqu'elle tentait de se connecter. Elle se connectait auparavant sans aucun problème.</a:t>
            </a:r>
          </a:p>
          <a:p>
            <a:endParaRPr lang="fr-FR" dirty="0"/>
          </a:p>
          <a:p>
            <a:endParaRPr lang="fr-FR" dirty="0"/>
          </a:p>
        </p:txBody>
      </p:sp>
      <p:sp>
        <p:nvSpPr>
          <p:cNvPr id="479233" name="Rectangle 2"/>
          <p:cNvSpPr>
            <a:spLocks noGrp="1" noChangeArrowheads="1"/>
          </p:cNvSpPr>
          <p:nvPr>
            <p:ph type="title"/>
          </p:nvPr>
        </p:nvSpPr>
        <p:spPr/>
        <p:txBody>
          <a:bodyPr/>
          <a:lstStyle/>
          <a:p>
            <a:r>
              <a:rPr lang="fr-FR"/>
              <a:t>Résolution des problèmes de connexion</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140</a:t>
            </a:fld>
            <a:endParaRPr lang="fr-FR" dirty="0"/>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6798" y="1048634"/>
            <a:ext cx="3582533" cy="5068622"/>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3" y="843165"/>
            <a:ext cx="10163403" cy="5950440"/>
          </a:xfrm>
        </p:spPr>
        <p:txBody>
          <a:bodyPr>
            <a:normAutofit/>
          </a:bodyPr>
          <a:lstStyle/>
          <a:p>
            <a:pPr marL="0" indent="0">
              <a:lnSpc>
                <a:spcPct val="90000"/>
              </a:lnSpc>
              <a:buNone/>
            </a:pPr>
            <a:r>
              <a:rPr lang="fr-FR" dirty="0"/>
              <a:t>La liste associée au lien Historique des connexions d'un enregistrement utilisateur indique quand, où et comment un utilisateur a tenté de se connecter. Utilisez la colonne Statut pour repérer les problèmes de connexion. Si cette liste ne contient aucune entrée concernant la tentative de connexion d'un utilisateur, l'utilisateur emploie probablement un nom d'utilisateur incorrect.</a:t>
            </a:r>
          </a:p>
        </p:txBody>
      </p:sp>
      <p:sp>
        <p:nvSpPr>
          <p:cNvPr id="466945" name="Rectangle 2"/>
          <p:cNvSpPr>
            <a:spLocks noGrp="1" noChangeArrowheads="1"/>
          </p:cNvSpPr>
          <p:nvPr>
            <p:ph type="title"/>
          </p:nvPr>
        </p:nvSpPr>
        <p:spPr>
          <a:xfrm>
            <a:off x="128589" y="7"/>
            <a:ext cx="10734146" cy="746975"/>
          </a:xfrm>
        </p:spPr>
        <p:txBody>
          <a:bodyPr/>
          <a:lstStyle/>
          <a:p>
            <a:r>
              <a:rPr lang="fr-FR"/>
              <a:t>Affichage de l'historique des connexions d'un utilisateur</a:t>
            </a:r>
          </a:p>
        </p:txBody>
      </p:sp>
      <p:sp>
        <p:nvSpPr>
          <p:cNvPr id="10" name="Rectangle 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Gérer les utilisateurs | Utilisateurs | </a:t>
            </a:r>
            <a:r>
              <a:rPr lang="fr-FR" sz="2400" b="1" i="1" dirty="0">
                <a:solidFill>
                  <a:schemeClr val="bg1"/>
                </a:solidFill>
              </a:rPr>
              <a:t>Nom de l'utilisateur</a:t>
            </a:r>
            <a:endParaRPr lang="fr-FR" sz="2400" b="1" dirty="0">
              <a:solidFill>
                <a:schemeClr val="bg1"/>
              </a:solidFill>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141</a:t>
            </a:fld>
            <a:endParaRPr lang="fr-FR" dirty="0"/>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921" y="3207029"/>
            <a:ext cx="10441060" cy="1987271"/>
          </a:xfrm>
          <a:prstGeom prst="rect">
            <a:avLst/>
          </a:prstGeom>
        </p:spPr>
      </p:pic>
      <p:sp>
        <p:nvSpPr>
          <p:cNvPr id="13" name="Rectangle 12"/>
          <p:cNvSpPr/>
          <p:nvPr/>
        </p:nvSpPr>
        <p:spPr>
          <a:xfrm>
            <a:off x="5541107" y="3421186"/>
            <a:ext cx="1812193" cy="14937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0" y="6082210"/>
            <a:ext cx="1295063" cy="746147"/>
            <a:chOff x="0" y="6082210"/>
            <a:chExt cx="1295063" cy="746147"/>
          </a:xfrm>
        </p:grpSpPr>
        <p:sp>
          <p:nvSpPr>
            <p:cNvPr id="18" name="TextBox 17"/>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9"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4" y="843165"/>
            <a:ext cx="10235764" cy="5950440"/>
          </a:xfrm>
        </p:spPr>
        <p:txBody>
          <a:bodyPr>
            <a:normAutofit/>
          </a:bodyPr>
          <a:lstStyle/>
          <a:p>
            <a:pPr marL="0" indent="0">
              <a:buNone/>
            </a:pPr>
            <a:r>
              <a:rPr lang="fr-FR"/>
              <a:t>Il est recommandé de laisser les utilisateurs réinitialiser leur mot de passe à l'aide du lien </a:t>
            </a:r>
            <a:r>
              <a:rPr lang="fr-FR" b="1" dirty="0"/>
              <a:t>Mot de passe oublié ? </a:t>
            </a:r>
            <a:r>
              <a:rPr lang="fr-FR"/>
              <a:t>de la page de connexion. Si le problème persiste, vous pouvez réinitialiser les mots de passe manuellement.</a:t>
            </a:r>
          </a:p>
          <a:p>
            <a:r>
              <a:rPr lang="fr-FR"/>
              <a:t> </a:t>
            </a:r>
          </a:p>
        </p:txBody>
      </p:sp>
      <p:sp>
        <p:nvSpPr>
          <p:cNvPr id="466945" name="Rectangle 2"/>
          <p:cNvSpPr>
            <a:spLocks noGrp="1" noChangeArrowheads="1"/>
          </p:cNvSpPr>
          <p:nvPr>
            <p:ph type="title"/>
          </p:nvPr>
        </p:nvSpPr>
        <p:spPr>
          <a:xfrm>
            <a:off x="128589" y="7"/>
            <a:ext cx="10734146" cy="746975"/>
          </a:xfrm>
        </p:spPr>
        <p:txBody>
          <a:bodyPr/>
          <a:lstStyle/>
          <a:p>
            <a:r>
              <a:rPr lang="fr-FR"/>
              <a:t>Résolution d'un problème lié à un mot de passe incorrect</a:t>
            </a:r>
          </a:p>
        </p:txBody>
      </p:sp>
      <p:sp>
        <p:nvSpPr>
          <p:cNvPr id="10" name="Rectangle 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Gestion des utilisateurs | Utilisateurs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142</a:t>
            </a:fld>
            <a:endParaRPr lang="fr-FR" dirty="0"/>
          </a:p>
        </p:txBody>
      </p:sp>
      <p:pic>
        <p:nvPicPr>
          <p:cNvPr id="13"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753932" y="2419549"/>
            <a:ext cx="6052071" cy="332101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4" name="Rectangle 13"/>
          <p:cNvSpPr/>
          <p:nvPr/>
        </p:nvSpPr>
        <p:spPr>
          <a:xfrm>
            <a:off x="2864454" y="5470469"/>
            <a:ext cx="221646" cy="270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6094412" y="3822383"/>
            <a:ext cx="1406526" cy="206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p:nvGrpSpPr>
        <p:grpSpPr>
          <a:xfrm>
            <a:off x="0" y="6082210"/>
            <a:ext cx="1295063" cy="746147"/>
            <a:chOff x="0" y="6082210"/>
            <a:chExt cx="1295063" cy="746147"/>
          </a:xfrm>
        </p:grpSpPr>
        <p:sp>
          <p:nvSpPr>
            <p:cNvPr id="19" name="TextBox 18"/>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2"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3" y="843165"/>
            <a:ext cx="11077803" cy="5950440"/>
          </a:xfrm>
        </p:spPr>
        <p:txBody>
          <a:bodyPr>
            <a:normAutofit/>
          </a:bodyPr>
          <a:lstStyle/>
          <a:p>
            <a:pPr marL="0" indent="0">
              <a:lnSpc>
                <a:spcPct val="90000"/>
              </a:lnSpc>
              <a:spcBef>
                <a:spcPts val="600"/>
              </a:spcBef>
              <a:buNone/>
            </a:pPr>
            <a:r>
              <a:rPr lang="fr-FR" sz="2300" dirty="0"/>
              <a:t>Le verrouillage du mot de passe intervient si vous disposez d'une stratégie de mot de passe destinée à verrouiller les utilisateurs lorsqu'ils atteignent un certain nombre de tentatives de connexion non valides. La période de verrouillage peut être temporaire ou exiger la réinitialisation du mot de passe par l'administrateur. Pour déverrouiller un utilisateur, cliquez sur </a:t>
            </a:r>
            <a:r>
              <a:rPr lang="fr-FR" sz="2300" b="1" dirty="0"/>
              <a:t>Déverrouiller</a:t>
            </a:r>
            <a:r>
              <a:rPr lang="fr-FR" sz="2300" dirty="0"/>
              <a:t> dans l'enregistrement utilisateur.</a:t>
            </a:r>
          </a:p>
        </p:txBody>
      </p:sp>
      <p:sp>
        <p:nvSpPr>
          <p:cNvPr id="466945" name="Rectangle 2"/>
          <p:cNvSpPr>
            <a:spLocks noGrp="1" noChangeArrowheads="1"/>
          </p:cNvSpPr>
          <p:nvPr>
            <p:ph type="title"/>
          </p:nvPr>
        </p:nvSpPr>
        <p:spPr>
          <a:xfrm>
            <a:off x="128589" y="7"/>
            <a:ext cx="10734146" cy="746975"/>
          </a:xfrm>
        </p:spPr>
        <p:txBody>
          <a:bodyPr/>
          <a:lstStyle/>
          <a:p>
            <a:r>
              <a:rPr lang="fr-FR"/>
              <a:t>Confirmation des paramètres de sécurité</a:t>
            </a:r>
          </a:p>
        </p:txBody>
      </p:sp>
      <p:sp>
        <p:nvSpPr>
          <p:cNvPr id="12" name="Rectangle 11"/>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Contrôles de sécurité | Stratégies de mot de passe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143</a:t>
            </a:fld>
            <a:endParaRPr lang="fr-FR" dirty="0"/>
          </a:p>
        </p:txBody>
      </p:sp>
      <p:pic>
        <p:nvPicPr>
          <p:cNvPr id="15"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53126" y="2822271"/>
            <a:ext cx="4703097" cy="313843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7" name="Rectangle 16"/>
          <p:cNvSpPr/>
          <p:nvPr/>
        </p:nvSpPr>
        <p:spPr>
          <a:xfrm>
            <a:off x="1110019" y="4872915"/>
            <a:ext cx="2028306" cy="25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0727" y="3431903"/>
            <a:ext cx="6191797" cy="1510578"/>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9" name="Rectangle 18"/>
          <p:cNvSpPr/>
          <p:nvPr/>
        </p:nvSpPr>
        <p:spPr>
          <a:xfrm>
            <a:off x="10891522" y="4669977"/>
            <a:ext cx="741001" cy="2575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0" y="6082210"/>
            <a:ext cx="1295063" cy="746147"/>
            <a:chOff x="0" y="6082210"/>
            <a:chExt cx="1295063" cy="746147"/>
          </a:xfrm>
        </p:grpSpPr>
        <p:sp>
          <p:nvSpPr>
            <p:cNvPr id="24" name="TextBox 23"/>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5"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1" y="1758462"/>
            <a:ext cx="11955462" cy="5031067"/>
          </a:xfrm>
        </p:spPr>
        <p:txBody>
          <a:bodyPr/>
          <a:lstStyle/>
          <a:p>
            <a:r>
              <a:rPr lang="fr-FR"/>
              <a:t>Tâches :</a:t>
            </a:r>
          </a:p>
          <a:p>
            <a:pPr lvl="1"/>
            <a:r>
              <a:rPr lang="fr-FR"/>
              <a:t>Définition de la stratégie de mot de passe sur trois tentatives de connexion non valides maximum.</a:t>
            </a:r>
          </a:p>
          <a:p>
            <a:pPr lvl="1"/>
            <a:r>
              <a:rPr lang="fr-FR"/>
              <a:t>Tentative de connexion à l'aide des identifiants de Fumiko avec un mot de passe incorrect.</a:t>
            </a:r>
          </a:p>
          <a:p>
            <a:pPr lvl="1"/>
            <a:r>
              <a:rPr lang="fr-FR"/>
              <a:t>Affichage des identifiants dans l'historique des connexions de Fumiko.</a:t>
            </a:r>
          </a:p>
          <a:p>
            <a:pPr lvl="1"/>
            <a:r>
              <a:rPr lang="fr-FR"/>
              <a:t>Nouvelle tentative de connexion à l'aide des identifiants de Fumiko à trois reprises avec un mot de passe incorrect.</a:t>
            </a:r>
          </a:p>
          <a:p>
            <a:pPr lvl="1"/>
            <a:r>
              <a:rPr lang="fr-FR"/>
              <a:t>Affichage des identifiants dans l'historique des connexions de Fumiko et déverrouillage.</a:t>
            </a:r>
            <a:endParaRPr lang="fr-FR" dirty="0"/>
          </a:p>
        </p:txBody>
      </p:sp>
      <p:sp>
        <p:nvSpPr>
          <p:cNvPr id="2" name="Content Placeholder 1"/>
          <p:cNvSpPr>
            <a:spLocks noGrp="1"/>
          </p:cNvSpPr>
          <p:nvPr>
            <p:ph idx="11"/>
          </p:nvPr>
        </p:nvSpPr>
        <p:spPr>
          <a:xfrm>
            <a:off x="5" y="758825"/>
            <a:ext cx="12192000" cy="929298"/>
          </a:xfrm>
        </p:spPr>
        <p:txBody>
          <a:bodyPr/>
          <a:lstStyle/>
          <a:p>
            <a:r>
              <a:rPr lang="fr-FR"/>
              <a:t>Objectif :</a:t>
            </a:r>
          </a:p>
          <a:p>
            <a:pPr lvl="1"/>
            <a:r>
              <a:rPr lang="fr-FR"/>
              <a:t>Fumiko Suzuki ne parvient pas à se connecter. Étudiez le problème et résolvez-le.</a:t>
            </a:r>
          </a:p>
          <a:p>
            <a:endParaRPr lang="fr-FR" dirty="0"/>
          </a:p>
        </p:txBody>
      </p:sp>
      <p:sp>
        <p:nvSpPr>
          <p:cNvPr id="13" name="Content Placeholder 12"/>
          <p:cNvSpPr>
            <a:spLocks noGrp="1"/>
          </p:cNvSpPr>
          <p:nvPr>
            <p:ph idx="10"/>
          </p:nvPr>
        </p:nvSpPr>
        <p:spPr/>
        <p:txBody>
          <a:bodyPr/>
          <a:lstStyle/>
          <a:p>
            <a:r>
              <a:rPr lang="fr-FR"/>
              <a:t>10 min </a:t>
            </a:r>
            <a:endParaRPr lang="fr-FR" dirty="0"/>
          </a:p>
        </p:txBody>
      </p:sp>
      <p:sp>
        <p:nvSpPr>
          <p:cNvPr id="479233" name="Rectangle 2"/>
          <p:cNvSpPr>
            <a:spLocks noGrp="1" noChangeArrowheads="1"/>
          </p:cNvSpPr>
          <p:nvPr>
            <p:ph type="title"/>
          </p:nvPr>
        </p:nvSpPr>
        <p:spPr/>
        <p:txBody>
          <a:bodyPr/>
          <a:lstStyle/>
          <a:p>
            <a:r>
              <a:rPr lang="fr-FR"/>
              <a:t>3-5 : Résolution des problèmes de connexion</a:t>
            </a:r>
          </a:p>
        </p:txBody>
      </p:sp>
      <p:sp>
        <p:nvSpPr>
          <p:cNvPr id="6" name="Slide Number Placeholder 5"/>
          <p:cNvSpPr>
            <a:spLocks noGrp="1"/>
          </p:cNvSpPr>
          <p:nvPr>
            <p:ph type="sldNum" sz="quarter" idx="13"/>
          </p:nvPr>
        </p:nvSpPr>
        <p:spPr/>
        <p:txBody>
          <a:bodyPr/>
          <a:lstStyle/>
          <a:p>
            <a:fld id="{812A5277-1DB9-460F-9A21-B857ABB32666}" type="slidenum">
              <a:rPr lang="en-US" smtClean="0"/>
              <a:pPr/>
              <a:t>144</a:t>
            </a:fld>
            <a:endParaRPr lang="fr-FR" dirty="0"/>
          </a:p>
        </p:txBody>
      </p:sp>
      <p:sp>
        <p:nvSpPr>
          <p:cNvPr id="9" name="Text Placeholder 2"/>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Administration de Salesforce en déplacement</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145</a:t>
            </a:fld>
            <a:endParaRPr lang="fr-FR" dirty="0"/>
          </a:p>
        </p:txBody>
      </p:sp>
      <p:sp>
        <p:nvSpPr>
          <p:cNvPr id="7" name="TextBox 6"/>
          <p:cNvSpPr txBox="1"/>
          <p:nvPr/>
        </p:nvSpPr>
        <p:spPr>
          <a:xfrm>
            <a:off x="2835924" y="1474615"/>
            <a:ext cx="6912768" cy="220060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John Wiseman </a:t>
            </a:r>
            <a:r>
              <a:rPr lang="fr-FR" sz="2000" b="1" dirty="0"/>
              <a:t>à</a:t>
            </a:r>
            <a:r>
              <a:rPr lang="fr-FR" sz="2000" dirty="0"/>
              <a:t> </a:t>
            </a:r>
            <a:r>
              <a:rPr lang="fr-FR" sz="2000" dirty="0">
                <a:solidFill>
                  <a:srgbClr val="0070C0"/>
                </a:solidFill>
                <a:latin typeface="Segoe UI Semibold" pitchFamily="34" charset="0"/>
              </a:rPr>
              <a:t>Utilisateur Admin </a:t>
            </a:r>
            <a:r>
              <a:rPr lang="fr-FR" sz="2000" dirty="0"/>
              <a:t>:</a:t>
            </a:r>
            <a:r>
              <a:rPr lang="fr-FR" sz="2000" dirty="0">
                <a:latin typeface="Segoe UI Semibold" pitchFamily="34" charset="0"/>
              </a:rPr>
              <a:t> </a:t>
            </a:r>
          </a:p>
          <a:p>
            <a:r>
              <a:rPr lang="fr-FR" sz="2000" dirty="0">
                <a:latin typeface="Segoe UI Semibold" pitchFamily="34" charset="0"/>
              </a:rPr>
              <a:t>Nous sommes tous ravis que vous participiez à la conférence Dreamforce cette année. Mais je m'inquiète de savoir qui va s'occuper de l'administration de base pendant que vous serez en déplacement.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15:15</a:t>
            </a:r>
            <a:endParaRPr lang="fr-FR" dirty="0"/>
          </a:p>
        </p:txBody>
      </p:sp>
      <p:graphicFrame>
        <p:nvGraphicFramePr>
          <p:cNvPr id="8" name="Table 7"/>
          <p:cNvGraphicFramePr>
            <a:graphicFrameLocks noGrp="1"/>
          </p:cNvGraphicFramePr>
          <p:nvPr>
            <p:extLst>
              <p:ext uri="{D42A27DB-BD31-4B8C-83A1-F6EECF244321}">
                <p14:modId xmlns:p14="http://schemas.microsoft.com/office/powerpoint/2010/main" val="1582526675"/>
              </p:ext>
            </p:extLst>
          </p:nvPr>
        </p:nvGraphicFramePr>
        <p:xfrm>
          <a:off x="2880637" y="3675217"/>
          <a:ext cx="6696744" cy="2506980"/>
        </p:xfrm>
        <a:graphic>
          <a:graphicData uri="http://schemas.openxmlformats.org/drawingml/2006/table">
            <a:tbl>
              <a:tblPr firstRow="1" bandRow="1">
                <a:tableStyleId>{5C22544A-7EE6-4342-B048-85BDC9FD1C3A}</a:tableStyleId>
              </a:tblPr>
              <a:tblGrid>
                <a:gridCol w="6696744">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fr-FR" sz="2000" b="1" dirty="0">
                          <a:solidFill>
                            <a:srgbClr val="0070C0"/>
                          </a:solidFill>
                          <a:latin typeface="Segoe UI" pitchFamily="34" charset="0"/>
                        </a:rPr>
                        <a:t>Utilisateur Admin</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baseline="0" noProof="0" dirty="0">
                          <a:ln>
                            <a:noFill/>
                          </a:ln>
                          <a:solidFill>
                            <a:srgbClr val="000000"/>
                          </a:solidFill>
                          <a:effectLst/>
                          <a:uLnTx/>
                          <a:uFillTx/>
                          <a:latin typeface="Segoe UI Semibold" pitchFamily="34" charset="0"/>
                        </a:rPr>
                        <a:t>Merci de m'avoir envoyé à la conférence Dreamforce, </a:t>
                      </a:r>
                      <a:r>
                        <a:rPr kumimoji="0" lang="fr-FR" sz="2000" b="0" i="0" u="none" strike="noStrike" cap="none" baseline="0" noProof="0" dirty="0">
                          <a:ln>
                            <a:noFill/>
                          </a:ln>
                          <a:solidFill>
                            <a:srgbClr val="0070C0"/>
                          </a:solidFill>
                          <a:effectLst/>
                          <a:uLnTx/>
                          <a:uFillTx/>
                          <a:latin typeface="Segoe UI Semibold" pitchFamily="34" charset="0"/>
                        </a:rPr>
                        <a:t>@John Wiseman</a:t>
                      </a:r>
                      <a:r>
                        <a:rPr kumimoji="0" lang="fr-FR" sz="2000" b="0" i="0" u="none" strike="noStrike" cap="none" baseline="0" noProof="0" dirty="0">
                          <a:ln>
                            <a:noFill/>
                          </a:ln>
                          <a:solidFill>
                            <a:srgbClr val="000000"/>
                          </a:solidFill>
                          <a:effectLst/>
                          <a:uLnTx/>
                          <a:uFillTx/>
                          <a:latin typeface="Segoe UI Semibold" pitchFamily="34" charset="0"/>
                        </a:rPr>
                        <a:t> ! En fait, je peux gérer mes tâches administratives à l'aide de SalesforceA et de mon téléphone de société. Je serai donc au courant de tout !</a:t>
                      </a:r>
                    </a:p>
                    <a:p>
                      <a:pPr marL="0" marR="0" indent="0" algn="l" defTabSz="914400" rtl="0" eaLnBrk="1" fontAlgn="auto" latinLnBrk="0" hangingPunct="1">
                        <a:lnSpc>
                          <a:spcPct val="150000"/>
                        </a:lnSpc>
                        <a:spcBef>
                          <a:spcPts val="0"/>
                        </a:spcBef>
                        <a:spcAft>
                          <a:spcPts val="0"/>
                        </a:spcAft>
                        <a:buClrTx/>
                        <a:buSzTx/>
                        <a:buFontTx/>
                        <a:buNone/>
                        <a:tabLst/>
                        <a:defRPr/>
                      </a:pPr>
                      <a:r>
                        <a:rPr lang="fr-FR" sz="1800" b="0" dirty="0">
                          <a:solidFill>
                            <a:srgbClr val="0070C0"/>
                          </a:solidFill>
                          <a:latin typeface="Segoe UI" pitchFamily="34" charset="0"/>
                        </a:rPr>
                        <a:t>J'aime</a:t>
                      </a:r>
                      <a:r>
                        <a:rPr dirty="0"/>
                        <a:t>  </a:t>
                      </a:r>
                      <a:r>
                        <a:rPr lang="fr-FR" sz="1800" b="0" dirty="0">
                          <a:solidFill>
                            <a:schemeClr val="bg1">
                              <a:lumMod val="50000"/>
                            </a:schemeClr>
                          </a:solidFill>
                          <a:latin typeface="Segoe UI" pitchFamily="34" charset="0"/>
                        </a:rPr>
                        <a:t>·  Aujourd'hui à 16:33</a:t>
                      </a:r>
                      <a:endParaRPr lang="fr-FR" sz="18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9" name="Picture 2"/>
          <p:cNvPicPr>
            <a:picLocks noChangeAspect="1" noChangeArrowheads="1"/>
          </p:cNvPicPr>
          <p:nvPr/>
        </p:nvPicPr>
        <p:blipFill>
          <a:blip r:embed="rId4" cstate="print"/>
          <a:srcRect/>
          <a:stretch>
            <a:fillRect/>
          </a:stretch>
        </p:blipFill>
        <p:spPr bwMode="auto">
          <a:xfrm>
            <a:off x="1998286" y="1611327"/>
            <a:ext cx="720000" cy="720000"/>
          </a:xfrm>
          <a:prstGeom prst="rect">
            <a:avLst/>
          </a:prstGeom>
          <a:noFill/>
          <a:ln w="6350">
            <a:solidFill>
              <a:schemeClr val="bg1">
                <a:lumMod val="75000"/>
              </a:schemeClr>
            </a:solidFill>
            <a:miter lim="800000"/>
            <a:headEnd/>
            <a:tailEnd/>
          </a:ln>
        </p:spPr>
      </p:pic>
      <p:pic>
        <p:nvPicPr>
          <p:cNvPr id="10" name="Picture 3" descr="C:\Users\joatham\Documents\CDev\Graphics\AW Computing employees\Admin Profile Icon Pic.png"/>
          <p:cNvPicPr>
            <a:picLocks noChangeAspect="1" noChangeArrowheads="1"/>
          </p:cNvPicPr>
          <p:nvPr/>
        </p:nvPicPr>
        <p:blipFill>
          <a:blip r:embed="rId5" cstate="print"/>
          <a:srcRect/>
          <a:stretch>
            <a:fillRect/>
          </a:stretch>
        </p:blipFill>
        <p:spPr bwMode="auto">
          <a:xfrm>
            <a:off x="3022785" y="3846081"/>
            <a:ext cx="428400" cy="428400"/>
          </a:xfrm>
          <a:prstGeom prst="rect">
            <a:avLst/>
          </a:prstGeom>
          <a:noFill/>
        </p:spPr>
      </p:pic>
    </p:spTree>
    <p:custDataLst>
      <p:tags r:id="rId1"/>
    </p:custData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4" y="843165"/>
            <a:ext cx="4761086" cy="5950440"/>
          </a:xfrm>
        </p:spPr>
        <p:txBody>
          <a:bodyPr/>
          <a:lstStyle/>
          <a:p>
            <a:pPr lvl="0"/>
            <a:r>
              <a:rPr lang="fr-FR" sz="2200" dirty="0"/>
              <a:t>Les administrateurs peuvent désormais : </a:t>
            </a:r>
          </a:p>
          <a:p>
            <a:pPr lvl="1">
              <a:spcBef>
                <a:spcPts val="300"/>
              </a:spcBef>
            </a:pPr>
            <a:r>
              <a:rPr lang="fr-FR" sz="2200" dirty="0"/>
              <a:t>Bloquer un utilisateur.</a:t>
            </a:r>
          </a:p>
          <a:p>
            <a:pPr lvl="1">
              <a:spcBef>
                <a:spcPts val="300"/>
              </a:spcBef>
            </a:pPr>
            <a:r>
              <a:rPr lang="fr-FR" sz="2200" dirty="0"/>
              <a:t>Désactiver un utilisateur.</a:t>
            </a:r>
          </a:p>
          <a:p>
            <a:pPr lvl="1">
              <a:spcBef>
                <a:spcPts val="300"/>
              </a:spcBef>
            </a:pPr>
            <a:r>
              <a:rPr lang="fr-FR" sz="2200" dirty="0"/>
              <a:t>Déverrouiller un utilisateur.</a:t>
            </a:r>
          </a:p>
          <a:p>
            <a:pPr lvl="1">
              <a:spcBef>
                <a:spcPts val="300"/>
              </a:spcBef>
            </a:pPr>
            <a:r>
              <a:rPr lang="fr-FR" sz="2200" dirty="0"/>
              <a:t>Réinitialiser le mot de passe d'un utilisateur.</a:t>
            </a:r>
          </a:p>
          <a:p>
            <a:pPr lvl="1">
              <a:spcBef>
                <a:spcPts val="300"/>
              </a:spcBef>
            </a:pPr>
            <a:r>
              <a:rPr lang="fr-FR" sz="2200" dirty="0"/>
              <a:t>Voir et modifier les informations d'un utilisateur.</a:t>
            </a:r>
          </a:p>
          <a:p>
            <a:pPr lvl="1">
              <a:spcBef>
                <a:spcPts val="300"/>
              </a:spcBef>
            </a:pPr>
            <a:r>
              <a:rPr lang="fr-FR" sz="2200" dirty="0"/>
              <a:t>Attribuer des ensembles d'autorisations.</a:t>
            </a:r>
          </a:p>
          <a:p>
            <a:pPr lvl="1">
              <a:spcBef>
                <a:spcPts val="300"/>
              </a:spcBef>
            </a:pPr>
            <a:r>
              <a:rPr lang="fr-FR" sz="2200" dirty="0"/>
              <a:t>Afficher le statut du système.</a:t>
            </a:r>
          </a:p>
          <a:p>
            <a:pPr lvl="1">
              <a:spcBef>
                <a:spcPts val="300"/>
              </a:spcBef>
            </a:pPr>
            <a:r>
              <a:rPr lang="fr-FR" sz="2200" dirty="0"/>
              <a:t>Basculer d'un compte à l'autre dans les organisations multiples.</a:t>
            </a:r>
          </a:p>
          <a:p>
            <a:pPr lvl="1">
              <a:spcBef>
                <a:spcPts val="300"/>
              </a:spcBef>
            </a:pPr>
            <a:r>
              <a:rPr lang="fr-FR" sz="2200" dirty="0"/>
              <a:t>... Le tout depuis leur appareil mobile !</a:t>
            </a:r>
          </a:p>
        </p:txBody>
      </p:sp>
      <p:sp>
        <p:nvSpPr>
          <p:cNvPr id="4" name="Title 3"/>
          <p:cNvSpPr>
            <a:spLocks noGrp="1"/>
          </p:cNvSpPr>
          <p:nvPr>
            <p:ph type="title"/>
          </p:nvPr>
        </p:nvSpPr>
        <p:spPr>
          <a:xfrm>
            <a:off x="128589" y="7"/>
            <a:ext cx="10734146" cy="746975"/>
          </a:xfrm>
        </p:spPr>
        <p:txBody>
          <a:bodyPr/>
          <a:lstStyle/>
          <a:p>
            <a:r>
              <a:rPr lang="fr-FR" cap="none" dirty="0"/>
              <a:t>SalesforceA</a:t>
            </a:r>
          </a:p>
        </p:txBody>
      </p:sp>
      <p:grpSp>
        <p:nvGrpSpPr>
          <p:cNvPr id="2" name="iPad"/>
          <p:cNvGrpSpPr/>
          <p:nvPr/>
        </p:nvGrpSpPr>
        <p:grpSpPr>
          <a:xfrm rot="21342187">
            <a:off x="4740429" y="1270818"/>
            <a:ext cx="3206546" cy="4020687"/>
            <a:chOff x="-3415558" y="1519175"/>
            <a:chExt cx="3648642" cy="4575031"/>
          </a:xfrm>
          <a:effectLst>
            <a:outerShdw blurRad="50800" dist="38100" dir="2700000" algn="tl" rotWithShape="0">
              <a:prstClr val="black">
                <a:alpha val="40000"/>
              </a:prstClr>
            </a:outerShdw>
          </a:effectLst>
        </p:grpSpPr>
        <p:pic>
          <p:nvPicPr>
            <p:cNvPr id="7" name="Picture 5" descr="C:\Users\mariann.foster\Documents\ProjectNotes\Spring 14\SalesforceA\IMG_0085.PNG"/>
            <p:cNvPicPr>
              <a:picLocks noChangeAspect="1" noChangeArrowheads="1"/>
            </p:cNvPicPr>
            <p:nvPr/>
          </p:nvPicPr>
          <p:blipFill>
            <a:blip r:embed="rId4" cstate="print"/>
            <a:srcRect/>
            <a:stretch>
              <a:fillRect/>
            </a:stretch>
          </p:blipFill>
          <p:spPr bwMode="auto">
            <a:xfrm>
              <a:off x="-2947595" y="1975320"/>
              <a:ext cx="2754335" cy="3672446"/>
            </a:xfrm>
            <a:prstGeom prst="rect">
              <a:avLst/>
            </a:prstGeom>
            <a:noFill/>
          </p:spPr>
        </p:pic>
        <p:pic>
          <p:nvPicPr>
            <p:cNvPr id="8" name="Picture 2" descr="C:\Users\mariann.foster\Documents\ProjectNotes\DreamForce 13\ipad white empty.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Lst>
            </a:blip>
            <a:srcRect/>
            <a:stretch>
              <a:fillRect/>
            </a:stretch>
          </p:blipFill>
          <p:spPr bwMode="auto">
            <a:xfrm rot="5400000">
              <a:off x="-3878753" y="1982370"/>
              <a:ext cx="4575031" cy="3648642"/>
            </a:xfrm>
            <a:prstGeom prst="rect">
              <a:avLst/>
            </a:prstGeom>
            <a:noFill/>
          </p:spPr>
        </p:pic>
      </p:grpSp>
      <p:sp>
        <p:nvSpPr>
          <p:cNvPr id="16" name="Admins can"/>
          <p:cNvSpPr txBox="1">
            <a:spLocks noChangeArrowheads="1"/>
          </p:cNvSpPr>
          <p:nvPr/>
        </p:nvSpPr>
        <p:spPr>
          <a:xfrm>
            <a:off x="0" y="847719"/>
            <a:ext cx="5102979" cy="549155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1" name="Rectangle 20"/>
          <p:cNvSpPr/>
          <p:nvPr/>
        </p:nvSpPr>
        <p:spPr>
          <a:xfrm>
            <a:off x="8624236" y="757084"/>
            <a:ext cx="3567764" cy="6100915"/>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40080" rIns="274320" rtlCol="0" anchor="ctr"/>
          <a:lstStyle/>
          <a:p>
            <a:endParaRPr lang="fr-FR" sz="1900" b="1" dirty="0">
              <a:solidFill>
                <a:schemeClr val="bg1"/>
              </a:solidFill>
            </a:endParaRPr>
          </a:p>
          <a:p>
            <a:endParaRPr lang="fr-FR" sz="1900" b="1" dirty="0">
              <a:solidFill>
                <a:schemeClr val="bg1"/>
              </a:solidFill>
            </a:endParaRPr>
          </a:p>
          <a:p>
            <a:endParaRPr lang="fr-FR" sz="1900" b="1" dirty="0">
              <a:solidFill>
                <a:schemeClr val="bg1"/>
              </a:solidFill>
            </a:endParaRPr>
          </a:p>
          <a:p>
            <a:endParaRPr lang="fr-FR" sz="1900" b="1" dirty="0">
              <a:solidFill>
                <a:schemeClr val="bg1"/>
              </a:solidFill>
            </a:endParaRPr>
          </a:p>
          <a:p>
            <a:endParaRPr lang="fr-FR" sz="1900" b="1" dirty="0">
              <a:solidFill>
                <a:schemeClr val="bg1"/>
              </a:solidFill>
            </a:endParaRPr>
          </a:p>
          <a:p>
            <a:endParaRPr lang="fr-FR" sz="1900" b="1" dirty="0">
              <a:solidFill>
                <a:schemeClr val="bg1"/>
              </a:solidFill>
            </a:endParaRPr>
          </a:p>
          <a:p>
            <a:r>
              <a:rPr lang="fr-FR" sz="1900" b="1" dirty="0">
                <a:solidFill>
                  <a:schemeClr val="bg1"/>
                </a:solidFill>
              </a:rPr>
              <a:t>Travail supplémentaire :</a:t>
            </a:r>
          </a:p>
          <a:p>
            <a:r>
              <a:rPr lang="fr-FR" sz="1900" dirty="0">
                <a:solidFill>
                  <a:schemeClr val="bg1"/>
                </a:solidFill>
              </a:rPr>
              <a:t>Téléchargez SalesforceA sur votre appareil Android ou iOS, et utilisez </a:t>
            </a:r>
            <a:r>
              <a:rPr sz="1900" dirty="0"/>
              <a:t/>
            </a:r>
            <a:br>
              <a:rPr sz="1900" dirty="0"/>
            </a:br>
            <a:r>
              <a:rPr lang="fr-FR" sz="1900" dirty="0">
                <a:solidFill>
                  <a:schemeClr val="bg1"/>
                </a:solidFill>
              </a:rPr>
              <a:t>votre identifiant et votre mot de passe </a:t>
            </a:r>
            <a:r>
              <a:rPr sz="1900" dirty="0"/>
              <a:t/>
            </a:r>
            <a:br>
              <a:rPr sz="1900" dirty="0"/>
            </a:br>
            <a:r>
              <a:rPr lang="fr-FR" sz="1900" dirty="0">
                <a:solidFill>
                  <a:schemeClr val="bg1"/>
                </a:solidFill>
              </a:rPr>
              <a:t>ADM201 pour vous connecter. </a:t>
            </a:r>
            <a:r>
              <a:rPr sz="1900" dirty="0"/>
              <a:t/>
            </a:r>
            <a:br>
              <a:rPr sz="1900" dirty="0"/>
            </a:br>
            <a:r>
              <a:rPr lang="fr-FR" sz="1900" dirty="0">
                <a:solidFill>
                  <a:schemeClr val="bg1"/>
                </a:solidFill>
              </a:rPr>
              <a:t>Préparez-vous à </a:t>
            </a:r>
            <a:r>
              <a:rPr sz="1900" dirty="0"/>
              <a:t/>
            </a:r>
            <a:br>
              <a:rPr sz="1900" dirty="0"/>
            </a:br>
            <a:r>
              <a:rPr lang="fr-FR" sz="1900" dirty="0">
                <a:solidFill>
                  <a:schemeClr val="bg1"/>
                </a:solidFill>
              </a:rPr>
              <a:t>partager votre expérience </a:t>
            </a:r>
            <a:r>
              <a:rPr sz="1900" dirty="0"/>
              <a:t/>
            </a:r>
            <a:br>
              <a:rPr sz="1900" dirty="0"/>
            </a:br>
            <a:r>
              <a:rPr lang="fr-FR" sz="1900" dirty="0">
                <a:solidFill>
                  <a:schemeClr val="bg1"/>
                </a:solidFill>
              </a:rPr>
              <a:t>en classe dès demain !</a:t>
            </a:r>
          </a:p>
        </p:txBody>
      </p:sp>
      <p:grpSp>
        <p:nvGrpSpPr>
          <p:cNvPr id="22" name="Group 21"/>
          <p:cNvGrpSpPr/>
          <p:nvPr/>
        </p:nvGrpSpPr>
        <p:grpSpPr>
          <a:xfrm>
            <a:off x="8094845" y="4235115"/>
            <a:ext cx="914400" cy="914400"/>
            <a:chOff x="7988967" y="3262963"/>
            <a:chExt cx="914400" cy="914400"/>
          </a:xfrm>
        </p:grpSpPr>
        <p:sp>
          <p:nvSpPr>
            <p:cNvPr id="23" name="Oval 22"/>
            <p:cNvSpPr/>
            <p:nvPr/>
          </p:nvSpPr>
          <p:spPr bwMode="auto">
            <a:xfrm>
              <a:off x="7988967" y="3262963"/>
              <a:ext cx="914400" cy="914400"/>
            </a:xfrm>
            <a:prstGeom prst="ellipse">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4" name="Freeform 215"/>
            <p:cNvSpPr>
              <a:spLocks noChangeArrowheads="1"/>
            </p:cNvSpPr>
            <p:nvPr/>
          </p:nvSpPr>
          <p:spPr bwMode="auto">
            <a:xfrm>
              <a:off x="8216032" y="3414814"/>
              <a:ext cx="456330" cy="619019"/>
            </a:xfrm>
            <a:custGeom>
              <a:avLst/>
              <a:gdLst>
                <a:gd name="T0" fmla="*/ 62115522 w 534"/>
                <a:gd name="T1" fmla="*/ 50943342 h 727"/>
                <a:gd name="T2" fmla="*/ 61299801 w 534"/>
                <a:gd name="T3" fmla="*/ 75368377 h 727"/>
                <a:gd name="T4" fmla="*/ 60600660 w 534"/>
                <a:gd name="T5" fmla="*/ 78275795 h 727"/>
                <a:gd name="T6" fmla="*/ 57803753 w 534"/>
                <a:gd name="T7" fmla="*/ 81532716 h 727"/>
                <a:gd name="T8" fmla="*/ 53841384 w 534"/>
                <a:gd name="T9" fmla="*/ 83277167 h 727"/>
                <a:gd name="T10" fmla="*/ 42536837 w 534"/>
                <a:gd name="T11" fmla="*/ 84323973 h 727"/>
                <a:gd name="T12" fmla="*/ 30999471 w 534"/>
                <a:gd name="T13" fmla="*/ 84440474 h 727"/>
                <a:gd name="T14" fmla="*/ 13984873 w 534"/>
                <a:gd name="T15" fmla="*/ 83975151 h 727"/>
                <a:gd name="T16" fmla="*/ 6875856 w 534"/>
                <a:gd name="T17" fmla="*/ 82928345 h 727"/>
                <a:gd name="T18" fmla="*/ 3263228 w 534"/>
                <a:gd name="T19" fmla="*/ 80718571 h 727"/>
                <a:gd name="T20" fmla="*/ 1165463 w 534"/>
                <a:gd name="T21" fmla="*/ 76880166 h 727"/>
                <a:gd name="T22" fmla="*/ 466322 w 534"/>
                <a:gd name="T23" fmla="*/ 66761262 h 727"/>
                <a:gd name="T24" fmla="*/ 0 w 534"/>
                <a:gd name="T25" fmla="*/ 40126454 h 727"/>
                <a:gd name="T26" fmla="*/ 349741 w 534"/>
                <a:gd name="T27" fmla="*/ 24541195 h 727"/>
                <a:gd name="T28" fmla="*/ 1048883 w 534"/>
                <a:gd name="T29" fmla="*/ 9420919 h 727"/>
                <a:gd name="T30" fmla="*/ 2330926 w 534"/>
                <a:gd name="T31" fmla="*/ 5350194 h 727"/>
                <a:gd name="T32" fmla="*/ 5477232 w 534"/>
                <a:gd name="T33" fmla="*/ 2442435 h 727"/>
                <a:gd name="T34" fmla="*/ 8390719 w 534"/>
                <a:gd name="T35" fmla="*/ 1395629 h 727"/>
                <a:gd name="T36" fmla="*/ 25405659 w 534"/>
                <a:gd name="T37" fmla="*/ 0 h 727"/>
                <a:gd name="T38" fmla="*/ 36709864 w 534"/>
                <a:gd name="T39" fmla="*/ 0 h 727"/>
                <a:gd name="T40" fmla="*/ 53841384 w 534"/>
                <a:gd name="T41" fmla="*/ 1395629 h 727"/>
                <a:gd name="T42" fmla="*/ 56638290 w 534"/>
                <a:gd name="T43" fmla="*/ 2442435 h 727"/>
                <a:gd name="T44" fmla="*/ 59901177 w 534"/>
                <a:gd name="T45" fmla="*/ 5350194 h 727"/>
                <a:gd name="T46" fmla="*/ 61299801 w 534"/>
                <a:gd name="T47" fmla="*/ 9420919 h 727"/>
                <a:gd name="T48" fmla="*/ 61998942 w 534"/>
                <a:gd name="T49" fmla="*/ 25820663 h 727"/>
                <a:gd name="T50" fmla="*/ 51277297 w 534"/>
                <a:gd name="T51" fmla="*/ 36986374 h 727"/>
                <a:gd name="T52" fmla="*/ 51160717 w 534"/>
                <a:gd name="T53" fmla="*/ 25704162 h 727"/>
                <a:gd name="T54" fmla="*/ 50228415 w 534"/>
                <a:gd name="T55" fmla="*/ 13142823 h 727"/>
                <a:gd name="T56" fmla="*/ 49529274 w 534"/>
                <a:gd name="T57" fmla="*/ 11979856 h 727"/>
                <a:gd name="T58" fmla="*/ 44634602 w 534"/>
                <a:gd name="T59" fmla="*/ 11281871 h 727"/>
                <a:gd name="T60" fmla="*/ 30999471 w 534"/>
                <a:gd name="T61" fmla="*/ 10816889 h 727"/>
                <a:gd name="T62" fmla="*/ 22142430 w 534"/>
                <a:gd name="T63" fmla="*/ 11165711 h 727"/>
                <a:gd name="T64" fmla="*/ 13052571 w 534"/>
                <a:gd name="T65" fmla="*/ 11863355 h 727"/>
                <a:gd name="T66" fmla="*/ 12003688 w 534"/>
                <a:gd name="T67" fmla="*/ 12677841 h 727"/>
                <a:gd name="T68" fmla="*/ 11187625 w 534"/>
                <a:gd name="T69" fmla="*/ 25006518 h 727"/>
                <a:gd name="T70" fmla="*/ 10954806 w 534"/>
                <a:gd name="T71" fmla="*/ 36637212 h 727"/>
                <a:gd name="T72" fmla="*/ 11770527 w 534"/>
                <a:gd name="T73" fmla="*/ 60829585 h 727"/>
                <a:gd name="T74" fmla="*/ 12120269 w 534"/>
                <a:gd name="T75" fmla="*/ 61643730 h 727"/>
                <a:gd name="T76" fmla="*/ 49296113 w 534"/>
                <a:gd name="T77" fmla="*/ 61992552 h 727"/>
                <a:gd name="T78" fmla="*/ 50111834 w 534"/>
                <a:gd name="T79" fmla="*/ 61643730 h 727"/>
                <a:gd name="T80" fmla="*/ 50461576 w 534"/>
                <a:gd name="T81" fmla="*/ 60829585 h 727"/>
                <a:gd name="T82" fmla="*/ 51277297 w 534"/>
                <a:gd name="T83" fmla="*/ 36986374 h 727"/>
                <a:gd name="T84" fmla="*/ 45333743 w 534"/>
                <a:gd name="T85" fmla="*/ 25355340 h 727"/>
                <a:gd name="T86" fmla="*/ 17014940 w 534"/>
                <a:gd name="T87" fmla="*/ 31054356 h 727"/>
                <a:gd name="T88" fmla="*/ 17014940 w 534"/>
                <a:gd name="T89" fmla="*/ 36637212 h 727"/>
                <a:gd name="T90" fmla="*/ 30999471 w 534"/>
                <a:gd name="T91" fmla="*/ 42336568 h 727"/>
                <a:gd name="T92" fmla="*/ 17014940 w 534"/>
                <a:gd name="T93" fmla="*/ 42336568 h 727"/>
                <a:gd name="T94" fmla="*/ 37176186 w 534"/>
                <a:gd name="T95" fmla="*/ 72111456 h 727"/>
                <a:gd name="T96" fmla="*/ 35544401 w 534"/>
                <a:gd name="T97" fmla="*/ 68854876 h 727"/>
                <a:gd name="T98" fmla="*/ 32398095 w 534"/>
                <a:gd name="T99" fmla="*/ 67110425 h 727"/>
                <a:gd name="T100" fmla="*/ 29834008 w 534"/>
                <a:gd name="T101" fmla="*/ 67110425 h 727"/>
                <a:gd name="T102" fmla="*/ 26803941 w 534"/>
                <a:gd name="T103" fmla="*/ 68854876 h 727"/>
                <a:gd name="T104" fmla="*/ 25055917 w 534"/>
                <a:gd name="T105" fmla="*/ 72111456 h 727"/>
                <a:gd name="T106" fmla="*/ 25055917 w 534"/>
                <a:gd name="T107" fmla="*/ 74554232 h 727"/>
                <a:gd name="T108" fmla="*/ 26803941 w 534"/>
                <a:gd name="T109" fmla="*/ 77810812 h 727"/>
                <a:gd name="T110" fmla="*/ 29834008 w 534"/>
                <a:gd name="T111" fmla="*/ 79555263 h 727"/>
                <a:gd name="T112" fmla="*/ 32398095 w 534"/>
                <a:gd name="T113" fmla="*/ 79555263 h 727"/>
                <a:gd name="T114" fmla="*/ 35544401 w 534"/>
                <a:gd name="T115" fmla="*/ 77810812 h 727"/>
                <a:gd name="T116" fmla="*/ 37176186 w 534"/>
                <a:gd name="T117" fmla="*/ 74554232 h 7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34" h="727">
                  <a:moveTo>
                    <a:pt x="533" y="365"/>
                  </a:moveTo>
                  <a:lnTo>
                    <a:pt x="533" y="365"/>
                  </a:lnTo>
                  <a:lnTo>
                    <a:pt x="533" y="438"/>
                  </a:lnTo>
                  <a:lnTo>
                    <a:pt x="532" y="508"/>
                  </a:lnTo>
                  <a:lnTo>
                    <a:pt x="529" y="579"/>
                  </a:lnTo>
                  <a:lnTo>
                    <a:pt x="526" y="648"/>
                  </a:lnTo>
                  <a:lnTo>
                    <a:pt x="523" y="661"/>
                  </a:lnTo>
                  <a:lnTo>
                    <a:pt x="520" y="673"/>
                  </a:lnTo>
                  <a:lnTo>
                    <a:pt x="514" y="684"/>
                  </a:lnTo>
                  <a:lnTo>
                    <a:pt x="505" y="694"/>
                  </a:lnTo>
                  <a:lnTo>
                    <a:pt x="496" y="701"/>
                  </a:lnTo>
                  <a:lnTo>
                    <a:pt x="486" y="709"/>
                  </a:lnTo>
                  <a:lnTo>
                    <a:pt x="474" y="713"/>
                  </a:lnTo>
                  <a:lnTo>
                    <a:pt x="462" y="716"/>
                  </a:lnTo>
                  <a:lnTo>
                    <a:pt x="414" y="722"/>
                  </a:lnTo>
                  <a:lnTo>
                    <a:pt x="365" y="725"/>
                  </a:lnTo>
                  <a:lnTo>
                    <a:pt x="315" y="726"/>
                  </a:lnTo>
                  <a:lnTo>
                    <a:pt x="266" y="726"/>
                  </a:lnTo>
                  <a:lnTo>
                    <a:pt x="218" y="726"/>
                  </a:lnTo>
                  <a:lnTo>
                    <a:pt x="169" y="725"/>
                  </a:lnTo>
                  <a:lnTo>
                    <a:pt x="120" y="722"/>
                  </a:lnTo>
                  <a:lnTo>
                    <a:pt x="72" y="716"/>
                  </a:lnTo>
                  <a:lnTo>
                    <a:pt x="59" y="713"/>
                  </a:lnTo>
                  <a:lnTo>
                    <a:pt x="47" y="709"/>
                  </a:lnTo>
                  <a:lnTo>
                    <a:pt x="37" y="701"/>
                  </a:lnTo>
                  <a:lnTo>
                    <a:pt x="28" y="694"/>
                  </a:lnTo>
                  <a:lnTo>
                    <a:pt x="20" y="684"/>
                  </a:lnTo>
                  <a:lnTo>
                    <a:pt x="14" y="673"/>
                  </a:lnTo>
                  <a:lnTo>
                    <a:pt x="10" y="661"/>
                  </a:lnTo>
                  <a:lnTo>
                    <a:pt x="9" y="648"/>
                  </a:lnTo>
                  <a:lnTo>
                    <a:pt x="4" y="574"/>
                  </a:lnTo>
                  <a:lnTo>
                    <a:pt x="1" y="499"/>
                  </a:lnTo>
                  <a:lnTo>
                    <a:pt x="0" y="423"/>
                  </a:lnTo>
                  <a:lnTo>
                    <a:pt x="0" y="345"/>
                  </a:lnTo>
                  <a:lnTo>
                    <a:pt x="1" y="278"/>
                  </a:lnTo>
                  <a:lnTo>
                    <a:pt x="3" y="211"/>
                  </a:lnTo>
                  <a:lnTo>
                    <a:pt x="6" y="146"/>
                  </a:lnTo>
                  <a:lnTo>
                    <a:pt x="9" y="81"/>
                  </a:lnTo>
                  <a:lnTo>
                    <a:pt x="10" y="68"/>
                  </a:lnTo>
                  <a:lnTo>
                    <a:pt x="14" y="56"/>
                  </a:lnTo>
                  <a:lnTo>
                    <a:pt x="20" y="46"/>
                  </a:lnTo>
                  <a:lnTo>
                    <a:pt x="28" y="35"/>
                  </a:lnTo>
                  <a:lnTo>
                    <a:pt x="37" y="26"/>
                  </a:lnTo>
                  <a:lnTo>
                    <a:pt x="47" y="21"/>
                  </a:lnTo>
                  <a:lnTo>
                    <a:pt x="59" y="16"/>
                  </a:lnTo>
                  <a:lnTo>
                    <a:pt x="72" y="12"/>
                  </a:lnTo>
                  <a:lnTo>
                    <a:pt x="120" y="7"/>
                  </a:lnTo>
                  <a:lnTo>
                    <a:pt x="169" y="3"/>
                  </a:lnTo>
                  <a:lnTo>
                    <a:pt x="218" y="0"/>
                  </a:lnTo>
                  <a:lnTo>
                    <a:pt x="266" y="0"/>
                  </a:lnTo>
                  <a:lnTo>
                    <a:pt x="315" y="0"/>
                  </a:lnTo>
                  <a:lnTo>
                    <a:pt x="365" y="3"/>
                  </a:lnTo>
                  <a:lnTo>
                    <a:pt x="414" y="7"/>
                  </a:lnTo>
                  <a:lnTo>
                    <a:pt x="462" y="12"/>
                  </a:lnTo>
                  <a:lnTo>
                    <a:pt x="474" y="16"/>
                  </a:lnTo>
                  <a:lnTo>
                    <a:pt x="486" y="21"/>
                  </a:lnTo>
                  <a:lnTo>
                    <a:pt x="496" y="26"/>
                  </a:lnTo>
                  <a:lnTo>
                    <a:pt x="505" y="35"/>
                  </a:lnTo>
                  <a:lnTo>
                    <a:pt x="514" y="46"/>
                  </a:lnTo>
                  <a:lnTo>
                    <a:pt x="520" y="56"/>
                  </a:lnTo>
                  <a:lnTo>
                    <a:pt x="523" y="68"/>
                  </a:lnTo>
                  <a:lnTo>
                    <a:pt x="526" y="81"/>
                  </a:lnTo>
                  <a:lnTo>
                    <a:pt x="529" y="152"/>
                  </a:lnTo>
                  <a:lnTo>
                    <a:pt x="532" y="222"/>
                  </a:lnTo>
                  <a:lnTo>
                    <a:pt x="533" y="295"/>
                  </a:lnTo>
                  <a:lnTo>
                    <a:pt x="533" y="365"/>
                  </a:lnTo>
                  <a:close/>
                  <a:moveTo>
                    <a:pt x="440" y="318"/>
                  </a:moveTo>
                  <a:lnTo>
                    <a:pt x="440" y="318"/>
                  </a:lnTo>
                  <a:lnTo>
                    <a:pt x="440" y="271"/>
                  </a:lnTo>
                  <a:lnTo>
                    <a:pt x="439" y="221"/>
                  </a:lnTo>
                  <a:lnTo>
                    <a:pt x="436" y="169"/>
                  </a:lnTo>
                  <a:lnTo>
                    <a:pt x="431" y="113"/>
                  </a:lnTo>
                  <a:lnTo>
                    <a:pt x="431" y="109"/>
                  </a:lnTo>
                  <a:lnTo>
                    <a:pt x="428" y="106"/>
                  </a:lnTo>
                  <a:lnTo>
                    <a:pt x="425" y="103"/>
                  </a:lnTo>
                  <a:lnTo>
                    <a:pt x="421" y="102"/>
                  </a:lnTo>
                  <a:lnTo>
                    <a:pt x="383" y="97"/>
                  </a:lnTo>
                  <a:lnTo>
                    <a:pt x="343" y="96"/>
                  </a:lnTo>
                  <a:lnTo>
                    <a:pt x="305" y="93"/>
                  </a:lnTo>
                  <a:lnTo>
                    <a:pt x="266" y="93"/>
                  </a:lnTo>
                  <a:lnTo>
                    <a:pt x="228" y="93"/>
                  </a:lnTo>
                  <a:lnTo>
                    <a:pt x="190" y="96"/>
                  </a:lnTo>
                  <a:lnTo>
                    <a:pt x="152" y="97"/>
                  </a:lnTo>
                  <a:lnTo>
                    <a:pt x="112" y="102"/>
                  </a:lnTo>
                  <a:lnTo>
                    <a:pt x="109" y="103"/>
                  </a:lnTo>
                  <a:lnTo>
                    <a:pt x="104" y="106"/>
                  </a:lnTo>
                  <a:lnTo>
                    <a:pt x="103" y="109"/>
                  </a:lnTo>
                  <a:lnTo>
                    <a:pt x="101" y="113"/>
                  </a:lnTo>
                  <a:lnTo>
                    <a:pt x="96" y="215"/>
                  </a:lnTo>
                  <a:lnTo>
                    <a:pt x="94" y="265"/>
                  </a:lnTo>
                  <a:lnTo>
                    <a:pt x="94" y="315"/>
                  </a:lnTo>
                  <a:lnTo>
                    <a:pt x="94" y="365"/>
                  </a:lnTo>
                  <a:lnTo>
                    <a:pt x="96" y="417"/>
                  </a:lnTo>
                  <a:lnTo>
                    <a:pt x="101" y="523"/>
                  </a:lnTo>
                  <a:lnTo>
                    <a:pt x="101" y="526"/>
                  </a:lnTo>
                  <a:lnTo>
                    <a:pt x="104" y="530"/>
                  </a:lnTo>
                  <a:lnTo>
                    <a:pt x="107" y="532"/>
                  </a:lnTo>
                  <a:lnTo>
                    <a:pt x="112" y="533"/>
                  </a:lnTo>
                  <a:lnTo>
                    <a:pt x="423" y="533"/>
                  </a:lnTo>
                  <a:lnTo>
                    <a:pt x="425" y="532"/>
                  </a:lnTo>
                  <a:lnTo>
                    <a:pt x="430" y="530"/>
                  </a:lnTo>
                  <a:lnTo>
                    <a:pt x="431" y="526"/>
                  </a:lnTo>
                  <a:lnTo>
                    <a:pt x="433" y="523"/>
                  </a:lnTo>
                  <a:lnTo>
                    <a:pt x="439" y="415"/>
                  </a:lnTo>
                  <a:lnTo>
                    <a:pt x="440" y="367"/>
                  </a:lnTo>
                  <a:lnTo>
                    <a:pt x="440" y="318"/>
                  </a:lnTo>
                  <a:close/>
                  <a:moveTo>
                    <a:pt x="146" y="169"/>
                  </a:moveTo>
                  <a:lnTo>
                    <a:pt x="389" y="169"/>
                  </a:lnTo>
                  <a:lnTo>
                    <a:pt x="389" y="218"/>
                  </a:lnTo>
                  <a:lnTo>
                    <a:pt x="146" y="218"/>
                  </a:lnTo>
                  <a:lnTo>
                    <a:pt x="146" y="169"/>
                  </a:lnTo>
                  <a:close/>
                  <a:moveTo>
                    <a:pt x="146" y="267"/>
                  </a:moveTo>
                  <a:lnTo>
                    <a:pt x="389" y="267"/>
                  </a:lnTo>
                  <a:lnTo>
                    <a:pt x="389" y="315"/>
                  </a:lnTo>
                  <a:lnTo>
                    <a:pt x="146" y="315"/>
                  </a:lnTo>
                  <a:lnTo>
                    <a:pt x="146" y="267"/>
                  </a:lnTo>
                  <a:close/>
                  <a:moveTo>
                    <a:pt x="146" y="364"/>
                  </a:moveTo>
                  <a:lnTo>
                    <a:pt x="266" y="364"/>
                  </a:lnTo>
                  <a:lnTo>
                    <a:pt x="266" y="411"/>
                  </a:lnTo>
                  <a:lnTo>
                    <a:pt x="146" y="411"/>
                  </a:lnTo>
                  <a:lnTo>
                    <a:pt x="146" y="364"/>
                  </a:lnTo>
                  <a:close/>
                  <a:moveTo>
                    <a:pt x="321" y="630"/>
                  </a:moveTo>
                  <a:lnTo>
                    <a:pt x="321" y="630"/>
                  </a:lnTo>
                  <a:lnTo>
                    <a:pt x="319" y="620"/>
                  </a:lnTo>
                  <a:lnTo>
                    <a:pt x="317" y="610"/>
                  </a:lnTo>
                  <a:lnTo>
                    <a:pt x="312" y="601"/>
                  </a:lnTo>
                  <a:lnTo>
                    <a:pt x="305" y="592"/>
                  </a:lnTo>
                  <a:lnTo>
                    <a:pt x="297" y="586"/>
                  </a:lnTo>
                  <a:lnTo>
                    <a:pt x="289" y="580"/>
                  </a:lnTo>
                  <a:lnTo>
                    <a:pt x="278" y="577"/>
                  </a:lnTo>
                  <a:lnTo>
                    <a:pt x="268" y="577"/>
                  </a:lnTo>
                  <a:lnTo>
                    <a:pt x="256" y="577"/>
                  </a:lnTo>
                  <a:lnTo>
                    <a:pt x="247" y="580"/>
                  </a:lnTo>
                  <a:lnTo>
                    <a:pt x="237" y="586"/>
                  </a:lnTo>
                  <a:lnTo>
                    <a:pt x="230" y="592"/>
                  </a:lnTo>
                  <a:lnTo>
                    <a:pt x="224" y="601"/>
                  </a:lnTo>
                  <a:lnTo>
                    <a:pt x="218" y="610"/>
                  </a:lnTo>
                  <a:lnTo>
                    <a:pt x="215" y="620"/>
                  </a:lnTo>
                  <a:lnTo>
                    <a:pt x="213" y="630"/>
                  </a:lnTo>
                  <a:lnTo>
                    <a:pt x="215" y="641"/>
                  </a:lnTo>
                  <a:lnTo>
                    <a:pt x="218" y="651"/>
                  </a:lnTo>
                  <a:lnTo>
                    <a:pt x="224" y="660"/>
                  </a:lnTo>
                  <a:lnTo>
                    <a:pt x="230" y="669"/>
                  </a:lnTo>
                  <a:lnTo>
                    <a:pt x="237" y="675"/>
                  </a:lnTo>
                  <a:lnTo>
                    <a:pt x="247" y="681"/>
                  </a:lnTo>
                  <a:lnTo>
                    <a:pt x="256" y="684"/>
                  </a:lnTo>
                  <a:lnTo>
                    <a:pt x="268" y="685"/>
                  </a:lnTo>
                  <a:lnTo>
                    <a:pt x="278" y="684"/>
                  </a:lnTo>
                  <a:lnTo>
                    <a:pt x="289" y="681"/>
                  </a:lnTo>
                  <a:lnTo>
                    <a:pt x="297" y="675"/>
                  </a:lnTo>
                  <a:lnTo>
                    <a:pt x="305" y="669"/>
                  </a:lnTo>
                  <a:lnTo>
                    <a:pt x="312" y="660"/>
                  </a:lnTo>
                  <a:lnTo>
                    <a:pt x="317" y="651"/>
                  </a:lnTo>
                  <a:lnTo>
                    <a:pt x="319" y="641"/>
                  </a:lnTo>
                  <a:lnTo>
                    <a:pt x="321" y="630"/>
                  </a:lnTo>
                  <a:close/>
                </a:path>
              </a:pathLst>
            </a:custGeom>
            <a:solidFill>
              <a:schemeClr val="bg1"/>
            </a:solidFill>
            <a:ln>
              <a:noFill/>
            </a:ln>
          </p:spPr>
          <p:txBody>
            <a:bodyPr wrap="none" anchor="ctr"/>
            <a:lstStyle/>
            <a:p>
              <a:endParaRPr lang="en-US"/>
            </a:p>
          </p:txBody>
        </p:sp>
      </p:grpSp>
      <p:grpSp>
        <p:nvGrpSpPr>
          <p:cNvPr id="5" name="Android"/>
          <p:cNvGrpSpPr/>
          <p:nvPr/>
        </p:nvGrpSpPr>
        <p:grpSpPr>
          <a:xfrm rot="569117">
            <a:off x="7527538" y="1125691"/>
            <a:ext cx="1243504" cy="2331571"/>
            <a:chOff x="0" y="3297920"/>
            <a:chExt cx="1721056" cy="3226981"/>
          </a:xfrm>
          <a:effectLst>
            <a:outerShdw blurRad="50800" dist="38100" dir="2700000" algn="tl" rotWithShape="0">
              <a:prstClr val="black">
                <a:alpha val="40000"/>
              </a:prstClr>
            </a:outerShdw>
          </a:effectLst>
        </p:grpSpPr>
        <p:pic>
          <p:nvPicPr>
            <p:cNvPr id="10" name="Picture 4"/>
            <p:cNvPicPr>
              <a:picLocks noChangeAspect="1" noChangeArrowheads="1"/>
            </p:cNvPicPr>
            <p:nvPr/>
          </p:nvPicPr>
          <p:blipFill>
            <a:blip r:embed="rId7" cstate="print"/>
            <a:srcRect/>
            <a:stretch>
              <a:fillRect/>
            </a:stretch>
          </p:blipFill>
          <p:spPr bwMode="auto">
            <a:xfrm>
              <a:off x="96822" y="3805466"/>
              <a:ext cx="1587930" cy="2337150"/>
            </a:xfrm>
            <a:prstGeom prst="rect">
              <a:avLst/>
            </a:prstGeom>
            <a:noFill/>
            <a:ln w="9525">
              <a:noFill/>
              <a:miter lim="800000"/>
              <a:headEnd/>
              <a:tailEnd/>
            </a:ln>
          </p:spPr>
        </p:pic>
        <p:pic>
          <p:nvPicPr>
            <p:cNvPr id="11" name="Picture 5" descr="C:\Users\mariann.foster\Documents\ProjectNotes\DreamForce 13\HTC.pn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0" y="3297920"/>
              <a:ext cx="1721056" cy="3226981"/>
            </a:xfrm>
            <a:prstGeom prst="rect">
              <a:avLst/>
            </a:prstGeom>
            <a:noFill/>
          </p:spPr>
        </p:pic>
      </p:grpSp>
      <p:grpSp>
        <p:nvGrpSpPr>
          <p:cNvPr id="6" name="iPhone"/>
          <p:cNvGrpSpPr/>
          <p:nvPr/>
        </p:nvGrpSpPr>
        <p:grpSpPr>
          <a:xfrm rot="20803552">
            <a:off x="8851845" y="278492"/>
            <a:ext cx="1098638" cy="2180744"/>
            <a:chOff x="4083237" y="3173112"/>
            <a:chExt cx="1520555" cy="3018229"/>
          </a:xfrm>
          <a:effectLst>
            <a:outerShdw blurRad="50800" dist="38100" dir="2700000" algn="tl" rotWithShape="0">
              <a:prstClr val="black">
                <a:alpha val="40000"/>
              </a:prstClr>
            </a:outerShdw>
          </a:effectLst>
        </p:grpSpPr>
        <p:pic>
          <p:nvPicPr>
            <p:cNvPr id="13" name="Picture 3" descr="C:\Users\mariann.foster\Documents\ProjectNotes\DreamForce 13\iphone.png"/>
            <p:cNvPicPr>
              <a:picLocks noChangeAspect="1" noChangeArrowheads="1"/>
            </p:cNvPicPr>
            <p:nvPr/>
          </p:nvPicPr>
          <p:blipFill rotWithShape="1">
            <a:blip r:embed="rId9" cstate="print"/>
            <a:srcRect t="1" b="357"/>
            <a:stretch/>
          </p:blipFill>
          <p:spPr bwMode="auto">
            <a:xfrm>
              <a:off x="4083237" y="3173112"/>
              <a:ext cx="1520555" cy="3018229"/>
            </a:xfrm>
            <a:prstGeom prst="rect">
              <a:avLst/>
            </a:prstGeom>
            <a:noFill/>
          </p:spPr>
        </p:pic>
        <p:pic>
          <p:nvPicPr>
            <p:cNvPr id="14" name="Picture 6" descr="C:\Users\mariann.foster\Documents\ProjectNotes\Spring 14\SalesforceA\IMG_0341.PNG"/>
            <p:cNvPicPr>
              <a:picLocks noChangeAspect="1" noChangeArrowheads="1"/>
            </p:cNvPicPr>
            <p:nvPr/>
          </p:nvPicPr>
          <p:blipFill>
            <a:blip r:embed="rId10" cstate="print"/>
            <a:srcRect/>
            <a:stretch>
              <a:fillRect/>
            </a:stretch>
          </p:blipFill>
          <p:spPr bwMode="auto">
            <a:xfrm>
              <a:off x="4191820" y="3679115"/>
              <a:ext cx="1333948" cy="2000922"/>
            </a:xfrm>
            <a:prstGeom prst="rect">
              <a:avLst/>
            </a:prstGeom>
            <a:noFill/>
          </p:spPr>
        </p:pic>
      </p:grpSp>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81648" y="5037803"/>
            <a:ext cx="1401097" cy="1401097"/>
          </a:xfrm>
          <a:prstGeom prst="rect">
            <a:avLst/>
          </a:prstGeom>
          <a:effectLst>
            <a:outerShdw blurRad="50800" dist="38100" dir="2700000" algn="tl" rotWithShape="0">
              <a:prstClr val="black">
                <a:alpha val="40000"/>
              </a:prstClr>
            </a:outerShdw>
          </a:effectLst>
        </p:spPr>
      </p:pic>
      <p:sp>
        <p:nvSpPr>
          <p:cNvPr id="15" name="Slide Number Placeholder 14"/>
          <p:cNvSpPr>
            <a:spLocks noGrp="1"/>
          </p:cNvSpPr>
          <p:nvPr>
            <p:ph type="sldNum" sz="quarter" idx="10"/>
          </p:nvPr>
        </p:nvSpPr>
        <p:spPr/>
        <p:txBody>
          <a:bodyPr/>
          <a:lstStyle/>
          <a:p>
            <a:fld id="{812A5277-1DB9-460F-9A21-B857ABB32666}" type="slidenum">
              <a:rPr lang="en-US" smtClean="0"/>
              <a:pPr/>
              <a:t>146</a:t>
            </a:fld>
            <a:endParaRPr lang="fr-FR" dirty="0"/>
          </a:p>
        </p:txBody>
      </p:sp>
    </p:spTree>
    <p:custDataLst>
      <p:tags r:id="rId1"/>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Content Placeholder 5"/>
          <p:cNvSpPr>
            <a:spLocks noGrp="1"/>
          </p:cNvSpPr>
          <p:nvPr>
            <p:ph idx="1"/>
          </p:nvPr>
        </p:nvSpPr>
        <p:spPr>
          <a:xfrm>
            <a:off x="128595" y="836614"/>
            <a:ext cx="11941175" cy="6123862"/>
          </a:xfrm>
        </p:spPr>
        <p:txBody>
          <a:bodyPr numCol="2" spcCol="457200"/>
          <a:lstStyle/>
          <a:p>
            <a:pPr marL="457200" indent="-457200">
              <a:buFont typeface="+mj-lt"/>
              <a:buAutoNum type="arabicPeriod"/>
            </a:pPr>
            <a:r>
              <a:rPr lang="fr-FR" sz="2200" dirty="0"/>
              <a:t>Que détermine le profil d'utilisateur ? </a:t>
            </a:r>
          </a:p>
          <a:p>
            <a:pPr marL="457200" indent="-457200">
              <a:buFont typeface="+mj-lt"/>
              <a:buAutoNum type="arabicPeriod"/>
            </a:pPr>
            <a:r>
              <a:rPr lang="fr-FR" sz="2200" dirty="0"/>
              <a:t>Quelles tâches peuvent être réalisées par un utilisateur possédant le profil Administrateur système standard ?</a:t>
            </a:r>
          </a:p>
          <a:p>
            <a:pPr marL="457200" indent="-457200">
              <a:buFont typeface="+mj-lt"/>
              <a:buAutoNum type="arabicPeriod"/>
            </a:pPr>
            <a:r>
              <a:rPr lang="fr-FR" sz="2200" dirty="0"/>
              <a:t>Les utilisateurs Support chez AW </a:t>
            </a:r>
            <a:r>
              <a:rPr lang="fr-FR" sz="2200" dirty="0" err="1"/>
              <a:t>Computing</a:t>
            </a:r>
            <a:r>
              <a:rPr lang="fr-FR" sz="2200" dirty="0"/>
              <a:t> peuvent afficher, créer et modifier des comptes. Cependant, l'équipe de direction ne souhaite pas qu'ils puissent supprimer des comptes dans l'organisation. Comment un administrateur peut-il respecter cette exigence ? </a:t>
            </a:r>
          </a:p>
          <a:p>
            <a:pPr marL="457200" indent="-457200">
              <a:buFont typeface="+mj-lt"/>
              <a:buAutoNum type="arabicPeriod"/>
            </a:pPr>
            <a:r>
              <a:rPr lang="fr-FR" sz="2200" dirty="0"/>
              <a:t>Lors de la création d'un nouvel utilisateur, quelles informations sont </a:t>
            </a:r>
            <a:r>
              <a:rPr sz="2200" dirty="0"/>
              <a:t/>
            </a:r>
            <a:br>
              <a:rPr sz="2200" dirty="0"/>
            </a:br>
            <a:r>
              <a:rPr lang="fr-FR" sz="2200" dirty="0"/>
              <a:t>recueillies dans l'enregistrement utilisateur ? </a:t>
            </a:r>
          </a:p>
          <a:p>
            <a:pPr marL="457200" indent="-457200">
              <a:buFont typeface="+mj-lt"/>
              <a:buAutoNum type="arabicPeriod"/>
            </a:pPr>
            <a:endParaRPr lang="fr-FR" sz="2200" dirty="0"/>
          </a:p>
          <a:p>
            <a:pPr marL="457200" indent="-457200">
              <a:buFont typeface="+mj-lt"/>
              <a:buAutoNum type="arabicPeriod"/>
            </a:pPr>
            <a:r>
              <a:rPr lang="fr-FR" sz="2200" dirty="0"/>
              <a:t>Un utilisateur reçoit un message d'erreur lorsqu'il tente de se connecter à </a:t>
            </a:r>
            <a:r>
              <a:rPr lang="fr-FR" sz="2200" dirty="0" err="1"/>
              <a:t>Salesforce</a:t>
            </a:r>
            <a:r>
              <a:rPr lang="fr-FR" sz="2200" dirty="0"/>
              <a:t>. Quelle est la première mesure qu'un administrateur doit prendre pour régler le problème ? </a:t>
            </a:r>
          </a:p>
          <a:p>
            <a:pPr marL="457200" indent="-457200">
              <a:buFont typeface="+mj-lt"/>
              <a:buAutoNum type="arabicPeriod"/>
            </a:pPr>
            <a:r>
              <a:rPr lang="fr-FR" sz="2200" dirty="0"/>
              <a:t>Un administrateur reçoit un grand nombre d'appels de la part d'utilisateurs ne parvenant pas à se connecter à </a:t>
            </a:r>
            <a:r>
              <a:rPr lang="fr-FR" sz="2200" dirty="0" err="1"/>
              <a:t>Salesforce</a:t>
            </a:r>
            <a:r>
              <a:rPr lang="fr-FR" sz="2200" dirty="0"/>
              <a:t>. L'administrateur vérifie l'historique des connexions et remarque que la plupart des utilisateurs possèdent le statut Verrouillage de mot de passe. Quels paramètres de Stratégies des mots de passe l'administrateur peut-il modifier pour réduire le nombre de verrouillages ? </a:t>
            </a:r>
          </a:p>
        </p:txBody>
      </p:sp>
      <p:sp>
        <p:nvSpPr>
          <p:cNvPr id="211969" name="Title 4"/>
          <p:cNvSpPr>
            <a:spLocks noGrp="1"/>
          </p:cNvSpPr>
          <p:nvPr>
            <p:ph type="title"/>
          </p:nvPr>
        </p:nvSpPr>
        <p:spPr/>
        <p:txBody>
          <a:bodyPr/>
          <a:lstStyle/>
          <a:p>
            <a:r>
              <a:rPr lang="fr-FR"/>
              <a:t>Contrôle des connaissances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147</a:t>
            </a:fld>
            <a:endParaRPr lang="fr-FR" dirty="0"/>
          </a:p>
        </p:txBody>
      </p:sp>
    </p:spTree>
    <p:custDataLst>
      <p:tags r:id="rId1"/>
    </p:custData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148</a:t>
            </a:fld>
            <a:endParaRPr lang="fr-FR" dirty="0"/>
          </a:p>
        </p:txBody>
      </p:sp>
    </p:spTree>
    <p:custDataLst>
      <p:tags r:id="rId1"/>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149</a:t>
            </a:fld>
            <a:endParaRPr lang="fr-FR" dirty="0"/>
          </a:p>
        </p:txBody>
      </p:sp>
      <p:sp>
        <p:nvSpPr>
          <p:cNvPr id="5" name="Text Placeholder 4"/>
          <p:cNvSpPr>
            <a:spLocks noGrp="1"/>
          </p:cNvSpPr>
          <p:nvPr>
            <p:ph type="body" sz="quarter" idx="10"/>
          </p:nvPr>
        </p:nvSpPr>
        <p:spPr/>
        <p:txBody>
          <a:bodyPr/>
          <a:lstStyle/>
          <a:p>
            <a:r>
              <a:rPr lang="fr-FR" b="1" dirty="0"/>
              <a:t>Module 4 :</a:t>
            </a:r>
          </a:p>
          <a:p>
            <a:r>
              <a:rPr lang="fr-FR" dirty="0"/>
              <a:t>Sécurité et accès </a:t>
            </a:r>
            <a:br>
              <a:rPr lang="fr-FR" dirty="0"/>
            </a:br>
            <a:r>
              <a:rPr lang="fr-FR" dirty="0"/>
              <a:t>aux données</a:t>
            </a:r>
          </a:p>
        </p:txBody>
      </p:sp>
    </p:spTree>
    <p:custDataLst>
      <p:tags r:id="rId1"/>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92" y="7"/>
            <a:ext cx="10736637" cy="746975"/>
          </a:xfrm>
        </p:spPr>
        <p:txBody>
          <a:bodyPr/>
          <a:lstStyle/>
          <a:p>
            <a:r>
              <a:rPr lang="fr-FR"/>
              <a:t>Bienvenue</a:t>
            </a:r>
          </a:p>
        </p:txBody>
      </p:sp>
      <p:sp>
        <p:nvSpPr>
          <p:cNvPr id="7" name="Slide Number Placeholder 6"/>
          <p:cNvSpPr>
            <a:spLocks noGrp="1"/>
          </p:cNvSpPr>
          <p:nvPr>
            <p:ph type="sldNum" sz="quarter" idx="10"/>
          </p:nvPr>
        </p:nvSpPr>
        <p:spPr/>
        <p:txBody>
          <a:bodyPr/>
          <a:lstStyle/>
          <a:p>
            <a:fld id="{812A5277-1DB9-460F-9A21-B857ABB32666}" type="slidenum">
              <a:rPr lang="en-US" smtClean="0"/>
              <a:pPr/>
              <a:t>15</a:t>
            </a:fld>
            <a:endParaRPr lang="fr-FR" dirty="0"/>
          </a:p>
        </p:txBody>
      </p:sp>
      <p:pic>
        <p:nvPicPr>
          <p:cNvPr id="12" name="Picture 11"/>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0" y="752168"/>
            <a:ext cx="12192000" cy="6105832"/>
          </a:xfrm>
          <a:prstGeom prst="rect">
            <a:avLst/>
          </a:prstGeom>
        </p:spPr>
      </p:pic>
      <p:grpSp>
        <p:nvGrpSpPr>
          <p:cNvPr id="13" name="Group 12"/>
          <p:cNvGrpSpPr/>
          <p:nvPr/>
        </p:nvGrpSpPr>
        <p:grpSpPr>
          <a:xfrm>
            <a:off x="384873" y="4091353"/>
            <a:ext cx="11422253" cy="2583770"/>
            <a:chOff x="384873" y="4117476"/>
            <a:chExt cx="11422253" cy="2583770"/>
          </a:xfrm>
          <a:effectLst>
            <a:outerShdw blurRad="50800" dist="38100" dir="2700000" algn="tl" rotWithShape="0">
              <a:prstClr val="black">
                <a:alpha val="40000"/>
              </a:prstClr>
            </a:outerShdw>
          </a:effectLst>
        </p:grpSpPr>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84873" y="4925195"/>
              <a:ext cx="2470168" cy="1776051"/>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04844" y="5100812"/>
              <a:ext cx="2041285" cy="1424817"/>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95932" y="5145610"/>
              <a:ext cx="2016949" cy="1335220"/>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36679" y="4117476"/>
              <a:ext cx="1170447" cy="2583769"/>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62684" y="5473596"/>
              <a:ext cx="1747597" cy="997879"/>
            </a:xfrm>
            <a:prstGeom prst="rect">
              <a:avLst/>
            </a:prstGeom>
          </p:spPr>
        </p:pic>
      </p:grpSp>
      <p:grpSp>
        <p:nvGrpSpPr>
          <p:cNvPr id="10" name="Group 9"/>
          <p:cNvGrpSpPr/>
          <p:nvPr/>
        </p:nvGrpSpPr>
        <p:grpSpPr>
          <a:xfrm>
            <a:off x="5884983" y="961292"/>
            <a:ext cx="6013939" cy="3223846"/>
            <a:chOff x="2250829" y="1430215"/>
            <a:chExt cx="6013939" cy="3223846"/>
          </a:xfrm>
        </p:grpSpPr>
        <p:grpSp>
          <p:nvGrpSpPr>
            <p:cNvPr id="19" name="Group 18"/>
            <p:cNvGrpSpPr/>
            <p:nvPr/>
          </p:nvGrpSpPr>
          <p:grpSpPr>
            <a:xfrm>
              <a:off x="2250829" y="1430215"/>
              <a:ext cx="6013939" cy="3223846"/>
              <a:chOff x="1734508" y="1351386"/>
              <a:chExt cx="6013939" cy="3223846"/>
            </a:xfrm>
          </p:grpSpPr>
          <p:sp>
            <p:nvSpPr>
              <p:cNvPr id="20" name="Rounded Rectangle 19"/>
              <p:cNvSpPr/>
              <p:nvPr/>
            </p:nvSpPr>
            <p:spPr bwMode="auto">
              <a:xfrm>
                <a:off x="1734508" y="1351386"/>
                <a:ext cx="6013939" cy="3223846"/>
              </a:xfrm>
              <a:prstGeom prst="roundRect">
                <a:avLst>
                  <a:gd name="adj" fmla="val 5729"/>
                </a:avLst>
              </a:prstGeom>
              <a:solidFill>
                <a:schemeClr val="bg1">
                  <a:lumMod val="95000"/>
                </a:schemeClr>
              </a:solidFill>
              <a:ln w="6350">
                <a:solidFill>
                  <a:schemeClr val="bg1">
                    <a:lumMod val="75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TextBox 20"/>
              <p:cNvSpPr txBox="1"/>
              <p:nvPr/>
            </p:nvSpPr>
            <p:spPr>
              <a:xfrm>
                <a:off x="1844567" y="2824834"/>
                <a:ext cx="2586250" cy="1477328"/>
              </a:xfrm>
              <a:prstGeom prst="rect">
                <a:avLst/>
              </a:prstGeom>
              <a:noFill/>
            </p:spPr>
            <p:txBody>
              <a:bodyPr wrap="square" rtlCol="0">
                <a:spAutoFit/>
              </a:bodyPr>
              <a:lstStyle/>
              <a:p>
                <a:pPr algn="l">
                  <a:spcBef>
                    <a:spcPts val="1200"/>
                  </a:spcBef>
                </a:pPr>
                <a:r>
                  <a:rPr lang="fr-FR" sz="1600" dirty="0">
                    <a:latin typeface="+mn-lt"/>
                  </a:rPr>
                  <a:t>1 Market St.</a:t>
                </a:r>
              </a:p>
              <a:p>
                <a:pPr algn="l"/>
                <a:r>
                  <a:rPr lang="fr-FR" sz="1600" dirty="0">
                    <a:latin typeface="+mn-lt"/>
                  </a:rPr>
                  <a:t>San Francisco, CA, 94105</a:t>
                </a:r>
              </a:p>
              <a:p>
                <a:pPr algn="l"/>
                <a:r>
                  <a:rPr lang="fr-FR" sz="1600" dirty="0">
                    <a:latin typeface="+mn-lt"/>
                  </a:rPr>
                  <a:t>États-Unis</a:t>
                </a:r>
              </a:p>
              <a:p>
                <a:pPr algn="l">
                  <a:spcBef>
                    <a:spcPts val="1200"/>
                  </a:spcBef>
                </a:pPr>
                <a:r>
                  <a:rPr lang="fr-FR" sz="1600" dirty="0">
                    <a:latin typeface="+mn-lt"/>
                  </a:rPr>
                  <a:t>+1.415.901.7901</a:t>
                </a:r>
              </a:p>
              <a:p>
                <a:pPr algn="l"/>
                <a:r>
                  <a:rPr lang="fr-FR" sz="1600" dirty="0">
                    <a:latin typeface="+mn-lt"/>
                    <a:hlinkClick r:id="rId12"/>
                  </a:rPr>
                  <a:t>www.aw-computing.com</a:t>
                </a:r>
                <a:endParaRPr lang="fr-FR" sz="1600" dirty="0">
                  <a:latin typeface="+mn-lt"/>
                </a:endParaRPr>
              </a:p>
            </p:txBody>
          </p:sp>
          <p:sp>
            <p:nvSpPr>
              <p:cNvPr id="22" name="TextBox 21"/>
              <p:cNvSpPr txBox="1"/>
              <p:nvPr/>
            </p:nvSpPr>
            <p:spPr>
              <a:xfrm>
                <a:off x="4532988" y="2824834"/>
                <a:ext cx="3168568" cy="1515800"/>
              </a:xfrm>
              <a:prstGeom prst="rect">
                <a:avLst/>
              </a:prstGeom>
              <a:noFill/>
            </p:spPr>
            <p:txBody>
              <a:bodyPr wrap="square" rtlCol="0">
                <a:spAutoFit/>
              </a:bodyPr>
              <a:lstStyle/>
              <a:p>
                <a:pPr marL="1616075" indent="-1616075" algn="l">
                  <a:spcBef>
                    <a:spcPts val="900"/>
                  </a:spcBef>
                </a:pPr>
                <a:r>
                  <a:rPr lang="fr-FR" sz="1400" b="1" dirty="0">
                    <a:latin typeface="+mn-lt"/>
                  </a:rPr>
                  <a:t>Secteur</a:t>
                </a:r>
                <a:r>
                  <a:rPr lang="en-US" sz="1400" dirty="0">
                    <a:latin typeface="+mn-lt"/>
                  </a:rPr>
                  <a:t>	</a:t>
                </a:r>
                <a:r>
                  <a:rPr lang="fr-FR" sz="1400" dirty="0">
                    <a:latin typeface="+mn-lt"/>
                  </a:rPr>
                  <a:t>Ordinateurs et Électronique</a:t>
                </a:r>
              </a:p>
              <a:p>
                <a:pPr marL="1616075" indent="-1616075" algn="l">
                  <a:spcBef>
                    <a:spcPts val="900"/>
                  </a:spcBef>
                </a:pPr>
                <a:r>
                  <a:rPr lang="fr-FR" sz="1400" b="1" dirty="0">
                    <a:latin typeface="+mn-lt"/>
                  </a:rPr>
                  <a:t>Employés</a:t>
                </a:r>
                <a:r>
                  <a:rPr lang="en-US" sz="1400" dirty="0">
                    <a:latin typeface="+mn-lt"/>
                  </a:rPr>
                  <a:t>	</a:t>
                </a:r>
                <a:r>
                  <a:rPr lang="fr-FR" sz="1400" dirty="0">
                    <a:latin typeface="+mn-lt"/>
                  </a:rPr>
                  <a:t>750</a:t>
                </a:r>
              </a:p>
              <a:p>
                <a:pPr marL="1616075" indent="-1616075" algn="l">
                  <a:spcBef>
                    <a:spcPts val="900"/>
                  </a:spcBef>
                </a:pPr>
                <a:r>
                  <a:rPr lang="fr-FR" sz="1400" b="1" dirty="0">
                    <a:latin typeface="+mn-lt"/>
                  </a:rPr>
                  <a:t>Chiffre d'affaires</a:t>
                </a:r>
                <a:r>
                  <a:rPr lang="en-US" sz="1400" dirty="0">
                    <a:latin typeface="+mn-lt"/>
                  </a:rPr>
                  <a:t>	</a:t>
                </a:r>
                <a:r>
                  <a:rPr lang="fr-FR" sz="1400" dirty="0">
                    <a:latin typeface="+mn-lt"/>
                  </a:rPr>
                  <a:t>30 000 000 USD</a:t>
                </a:r>
              </a:p>
              <a:p>
                <a:pPr marL="1616075" indent="-1616075" algn="l">
                  <a:spcBef>
                    <a:spcPts val="900"/>
                  </a:spcBef>
                </a:pPr>
                <a:r>
                  <a:rPr lang="fr-FR" sz="1400" b="1" dirty="0">
                    <a:latin typeface="+mn-lt"/>
                  </a:rPr>
                  <a:t>Propriétaire</a:t>
                </a:r>
                <a:r>
                  <a:rPr lang="en-US" sz="1400" dirty="0">
                    <a:latin typeface="+mn-lt"/>
                  </a:rPr>
                  <a:t>	</a:t>
                </a:r>
                <a:r>
                  <a:rPr lang="fr-FR" sz="1400" dirty="0">
                    <a:latin typeface="+mn-lt"/>
                  </a:rPr>
                  <a:t>Privé</a:t>
                </a:r>
              </a:p>
            </p:txBody>
          </p:sp>
        </p:grpSp>
        <p:pic>
          <p:nvPicPr>
            <p:cNvPr id="23" name="Picture 22" descr="AW Computing Logo - Blue with Outline.png"/>
            <p:cNvPicPr>
              <a:picLocks noChangeAspect="1"/>
            </p:cNvPicPr>
            <p:nvPr>
              <p:custDataLst>
                <p:tags r:id="rId2"/>
              </p:custDataLst>
            </p:nvPr>
          </p:nvPicPr>
          <p:blipFill>
            <a:blip r:embed="rId13" cstate="print"/>
            <a:stretch>
              <a:fillRect/>
            </a:stretch>
          </p:blipFill>
          <p:spPr>
            <a:xfrm>
              <a:off x="2430534" y="1577551"/>
              <a:ext cx="1883557" cy="1096531"/>
            </a:xfrm>
            <a:prstGeom prst="rect">
              <a:avLst/>
            </a:prstGeom>
          </p:spPr>
        </p:pic>
        <p:cxnSp>
          <p:nvCxnSpPr>
            <p:cNvPr id="24" name="Straight Connector 23"/>
            <p:cNvCxnSpPr/>
            <p:nvPr/>
          </p:nvCxnSpPr>
          <p:spPr bwMode="auto">
            <a:xfrm>
              <a:off x="2367656" y="2740776"/>
              <a:ext cx="5732990" cy="0"/>
            </a:xfrm>
            <a:prstGeom prst="line">
              <a:avLst/>
            </a:prstGeom>
            <a:solidFill>
              <a:schemeClr val="accent1"/>
            </a:solidFill>
            <a:ln w="9525" cap="flat" cmpd="sng" algn="ctr">
              <a:solidFill>
                <a:schemeClr val="bg1">
                  <a:lumMod val="50000"/>
                </a:schemeClr>
              </a:solidFill>
              <a:prstDash val="solid"/>
              <a:round/>
              <a:headEnd type="none" w="med" len="med"/>
              <a:tailEnd type="none" w="lg" len="lg"/>
            </a:ln>
            <a:effectLst/>
          </p:spPr>
        </p:cxnSp>
      </p:grpSp>
      <p:sp>
        <p:nvSpPr>
          <p:cNvPr id="3" name="Content Placeholder 2"/>
          <p:cNvSpPr>
            <a:spLocks noGrp="1"/>
          </p:cNvSpPr>
          <p:nvPr>
            <p:ph idx="4294967295"/>
          </p:nvPr>
        </p:nvSpPr>
        <p:spPr>
          <a:xfrm>
            <a:off x="246185" y="974754"/>
            <a:ext cx="5345722" cy="3233831"/>
          </a:xfrm>
          <a:prstGeom prst="roundRect">
            <a:avLst>
              <a:gd name="adj" fmla="val 5887"/>
            </a:avLst>
          </a:prstGeom>
          <a:solidFill>
            <a:schemeClr val="bg1">
              <a:alpha val="71000"/>
            </a:schemeClr>
          </a:solidFill>
        </p:spPr>
        <p:txBody>
          <a:bodyPr anchor="ctr"/>
          <a:lstStyle/>
          <a:p>
            <a:pPr marL="0" indent="0" algn="ctr">
              <a:buNone/>
            </a:pPr>
            <a:r>
              <a:rPr lang="fr-FR" dirty="0">
                <a:latin typeface="Monotype Corsiva" pitchFamily="66" charset="0"/>
              </a:rPr>
              <a:t>Toutes nos félicitations</a:t>
            </a:r>
            <a:r>
              <a:rPr dirty="0"/>
              <a:t/>
            </a:r>
            <a:br>
              <a:rPr dirty="0"/>
            </a:br>
            <a:r>
              <a:rPr lang="fr-FR" sz="1800" dirty="0"/>
              <a:t>pour votre nouveau poste d'administrateur Salesforce chez AW Computing !</a:t>
            </a:r>
          </a:p>
          <a:p>
            <a:pPr marL="0" indent="0" algn="ctr">
              <a:spcBef>
                <a:spcPts val="1200"/>
              </a:spcBef>
              <a:buNone/>
            </a:pPr>
            <a:r>
              <a:rPr lang="fr-FR" sz="1800" dirty="0"/>
              <a:t>AW Computing est une société de taille moyenne implantée aux États-Unis qui propose des équipements informatiques de bureau aux entreprises et aux particuliers. Elle gagne du terrain à l'international et sollicite de plus en plus l'organisation Salesforce implémentée il y a six mois.</a:t>
            </a:r>
          </a:p>
        </p:txBody>
      </p:sp>
    </p:spTree>
    <p:custDataLst>
      <p:tags r:id="rId1"/>
    </p:custData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121450" y="836615"/>
            <a:ext cx="8935924" cy="5914231"/>
          </a:xfrm>
        </p:spPr>
        <p:txBody>
          <a:bodyPr>
            <a:normAutofit/>
          </a:bodyPr>
          <a:lstStyle/>
          <a:p>
            <a:pPr>
              <a:buNone/>
            </a:pPr>
            <a:r>
              <a:rPr lang="fr-FR"/>
              <a:t>À la fin de ce module, vous serez en mesure de :</a:t>
            </a:r>
          </a:p>
          <a:p>
            <a:pPr lvl="1"/>
            <a:r>
              <a:rPr lang="fr-FR"/>
              <a:t>Définir quand et où les utilisateurs peuvent se connecter à une organisation.</a:t>
            </a:r>
          </a:p>
          <a:p>
            <a:pPr lvl="1"/>
            <a:r>
              <a:rPr lang="fr-FR"/>
              <a:t>Déterminer les niveaux d'accès des utilisateurs aux objets.</a:t>
            </a:r>
            <a:endParaRPr lang="fr-FR" dirty="0"/>
          </a:p>
          <a:p>
            <a:pPr lvl="1"/>
            <a:r>
              <a:rPr lang="fr-FR"/>
              <a:t>Configurer un modèle d'accès aux données en utilisant la hiérarchie des rôles, le partage et les équipes.</a:t>
            </a:r>
          </a:p>
          <a:p>
            <a:pPr lvl="1"/>
            <a:r>
              <a:rPr lang="fr-FR"/>
              <a:t>Contrôler les niveaux d'accès des utilisateurs aux champs.</a:t>
            </a:r>
            <a:endParaRPr lang="fr-FR" dirty="0"/>
          </a:p>
        </p:txBody>
      </p:sp>
      <p:sp>
        <p:nvSpPr>
          <p:cNvPr id="464897" name="Rectangle 2"/>
          <p:cNvSpPr>
            <a:spLocks noGrp="1" noChangeArrowheads="1"/>
          </p:cNvSpPr>
          <p:nvPr>
            <p:ph type="title"/>
          </p:nvPr>
        </p:nvSpPr>
        <p:spPr>
          <a:xfrm>
            <a:off x="695465" y="9"/>
            <a:ext cx="10166216" cy="746975"/>
          </a:xfrm>
        </p:spPr>
        <p:txBody>
          <a:bodyPr/>
          <a:lstStyle/>
          <a:p>
            <a:r>
              <a:rPr lang="fr-FR"/>
              <a:t>Objectifs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150</a:t>
            </a:fld>
            <a:endParaRPr lang="fr-FR" dirty="0"/>
          </a:p>
        </p:txBody>
      </p:sp>
    </p:spTree>
    <p:custDataLst>
      <p:tags r:id="rId1"/>
    </p:custData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128595" y="864524"/>
            <a:ext cx="11941175" cy="5339207"/>
          </a:xfrm>
        </p:spPr>
        <p:txBody>
          <a:bodyPr numCol="2" spcCol="457200"/>
          <a:lstStyle/>
          <a:p>
            <a:r>
              <a:rPr lang="fr-FR" dirty="0"/>
              <a:t>Nous venons de configurer l'environnement </a:t>
            </a:r>
            <a:r>
              <a:rPr lang="fr-FR" dirty="0" err="1"/>
              <a:t>Salesforce</a:t>
            </a:r>
            <a:r>
              <a:rPr lang="fr-FR" dirty="0"/>
              <a:t> pour nos utilisateurs, de créer les profils nécessaires pour déterminer les éléments qu'ils peuvent visualiser et les actions qu'ils peuvent réaliser, et de créer des enregistrements utilisateur pour les nouveaux utilisateurs. </a:t>
            </a:r>
          </a:p>
          <a:p>
            <a:r>
              <a:rPr lang="fr-FR" dirty="0"/>
              <a:t>Nous allons à présent découvrir comment nous pouvons sécuriser notre organisation </a:t>
            </a:r>
            <a:r>
              <a:rPr lang="fr-FR" dirty="0" err="1"/>
              <a:t>Salesforce</a:t>
            </a:r>
            <a:r>
              <a:rPr lang="fr-FR" dirty="0"/>
              <a:t> et contrôler précisément les données auxquelles nos utilisateurs ont accès au sein de cette organisation.</a:t>
            </a:r>
          </a:p>
          <a:p>
            <a:pPr lvl="2"/>
            <a:r>
              <a:rPr lang="fr-FR" dirty="0"/>
              <a:t>Limitation des autorisations d'accès</a:t>
            </a:r>
          </a:p>
          <a:p>
            <a:pPr lvl="1"/>
            <a:r>
              <a:rPr lang="fr-FR" dirty="0"/>
              <a:t>Détermination de l'accès aux objets</a:t>
            </a:r>
          </a:p>
          <a:p>
            <a:pPr lvl="1"/>
            <a:r>
              <a:rPr lang="fr-FR" dirty="0"/>
              <a:t>Configuration de l'accès aux enregistrements</a:t>
            </a:r>
          </a:p>
          <a:p>
            <a:pPr lvl="1"/>
            <a:r>
              <a:rPr lang="fr-FR" dirty="0"/>
              <a:t>Création d'une hiérarchie des rôles</a:t>
            </a:r>
          </a:p>
          <a:p>
            <a:pPr lvl="1"/>
            <a:r>
              <a:rPr lang="fr-FR" dirty="0"/>
              <a:t>Gestion des exceptions d'accès aux enregistrements</a:t>
            </a:r>
          </a:p>
          <a:p>
            <a:pPr lvl="1"/>
            <a:r>
              <a:rPr lang="fr-FR" dirty="0"/>
              <a:t>Gestion de la sécurité au niveau du champ</a:t>
            </a:r>
          </a:p>
          <a:p>
            <a:pPr lvl="1"/>
            <a:endParaRPr lang="fr-FR" dirty="0"/>
          </a:p>
        </p:txBody>
      </p:sp>
      <p:sp>
        <p:nvSpPr>
          <p:cNvPr id="464897" name="Rectangle 2"/>
          <p:cNvSpPr>
            <a:spLocks noGrp="1" noChangeArrowheads="1"/>
          </p:cNvSpPr>
          <p:nvPr>
            <p:ph type="title"/>
          </p:nvPr>
        </p:nvSpPr>
        <p:spPr/>
        <p:txBody>
          <a:bodyPr/>
          <a:lstStyle/>
          <a:p>
            <a:r>
              <a:rPr lang="fr-FR" dirty="0"/>
              <a:t>Introduction et programme du module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151</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fr-FR"/>
              <a:t>Restriction de l'accès</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152</a:t>
            </a:fld>
            <a:endParaRPr lang="fr-FR" dirty="0"/>
          </a:p>
        </p:txBody>
      </p:sp>
      <p:sp>
        <p:nvSpPr>
          <p:cNvPr id="6" name="TextBox 5"/>
          <p:cNvSpPr txBox="1"/>
          <p:nvPr/>
        </p:nvSpPr>
        <p:spPr>
          <a:xfrm>
            <a:off x="2094778" y="1314872"/>
            <a:ext cx="8801019" cy="404726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John Wiseman </a:t>
            </a:r>
            <a:r>
              <a:rPr lang="fr-FR" sz="2000" b="1" dirty="0"/>
              <a:t>à</a:t>
            </a:r>
            <a:r>
              <a:rPr lang="fr-FR" sz="2000" dirty="0"/>
              <a:t> </a:t>
            </a:r>
            <a:r>
              <a:rPr lang="fr-FR" sz="2000" dirty="0">
                <a:solidFill>
                  <a:srgbClr val="0070C0"/>
                </a:solidFill>
                <a:latin typeface="Segoe UI Semibold" pitchFamily="34" charset="0"/>
              </a:rPr>
              <a:t>Utilisateur Admin </a:t>
            </a:r>
            <a:r>
              <a:rPr lang="fr-FR" sz="2000" dirty="0"/>
              <a:t>:</a:t>
            </a:r>
            <a:r>
              <a:rPr lang="fr-FR" sz="2000" dirty="0">
                <a:latin typeface="Segoe UI Semibold" pitchFamily="34" charset="0"/>
              </a:rPr>
              <a:t> </a:t>
            </a:r>
          </a:p>
          <a:p>
            <a:r>
              <a:rPr lang="fr-FR" sz="2000" dirty="0">
                <a:latin typeface="Segoe UI Semibold" pitchFamily="34" charset="0"/>
              </a:rPr>
              <a:t>Je rencontre des problèmes de sécurité. Je veux réduire le risque d'accès non autorisé à Salesforce. </a:t>
            </a:r>
            <a:r>
              <a:rPr dirty="0"/>
              <a:t/>
            </a:r>
            <a:br>
              <a:rPr dirty="0"/>
            </a:br>
            <a:r>
              <a:rPr lang="fr-FR" sz="2000" dirty="0">
                <a:latin typeface="Segoe UI Semibold" pitchFamily="34" charset="0"/>
              </a:rPr>
              <a:t>Les utilisateurs du service marketing, du service client et du service de recrutement doivent pouvoir se connecter seulement pendant les heures d'ouverture normales de la société et en utilisant uniquement le réseau de la société.</a:t>
            </a:r>
            <a:r>
              <a:rPr dirty="0"/>
              <a:t/>
            </a:r>
            <a:br>
              <a:rPr dirty="0"/>
            </a:br>
            <a:r>
              <a:rPr lang="fr-FR" sz="2000" dirty="0">
                <a:latin typeface="Segoe UI Semibold" pitchFamily="34" charset="0"/>
              </a:rPr>
              <a:t>Tous les autres utilisateurs doivent disposer d'un accès 24 heures sur 24, 7 jours sur 7, et pouvoir se connecter au réseau de la société et au réseau privé virtuel.</a:t>
            </a:r>
            <a:r>
              <a:rPr dirty="0"/>
              <a:t/>
            </a:r>
            <a:br>
              <a:rPr dirty="0"/>
            </a:br>
            <a:r>
              <a:rPr lang="fr-FR" sz="2000" dirty="0">
                <a:solidFill>
                  <a:srgbClr val="0070C0"/>
                </a:solidFill>
                <a:latin typeface="Segoe UI Semibold" pitchFamily="34" charset="0"/>
              </a:rPr>
              <a:t>@Ling Wu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16:13</a:t>
            </a:r>
            <a:endParaRPr lang="fr-FR" dirty="0"/>
          </a:p>
        </p:txBody>
      </p:sp>
      <p:pic>
        <p:nvPicPr>
          <p:cNvPr id="7" name="Picture 2"/>
          <p:cNvPicPr>
            <a:picLocks noChangeAspect="1" noChangeArrowheads="1"/>
          </p:cNvPicPr>
          <p:nvPr/>
        </p:nvPicPr>
        <p:blipFill>
          <a:blip r:embed="rId4" cstate="print"/>
          <a:srcRect/>
          <a:stretch>
            <a:fillRect/>
          </a:stretch>
        </p:blipFill>
        <p:spPr bwMode="auto">
          <a:xfrm>
            <a:off x="1257141" y="1486199"/>
            <a:ext cx="720000" cy="720000"/>
          </a:xfrm>
          <a:prstGeom prst="rect">
            <a:avLst/>
          </a:prstGeom>
          <a:noFill/>
          <a:ln w="6350">
            <a:solidFill>
              <a:schemeClr val="bg1">
                <a:lumMod val="75000"/>
              </a:schemeClr>
            </a:solidFill>
            <a:miter lim="800000"/>
            <a:headEnd/>
            <a:tailEnd/>
          </a:ln>
        </p:spPr>
      </p:pic>
    </p:spTree>
    <p:custDataLst>
      <p:tags r:id="rId1"/>
    </p:custData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807028" y="1295400"/>
            <a:ext cx="8904515" cy="4998720"/>
            <a:chOff x="3548742" y="1197429"/>
            <a:chExt cx="6936377" cy="4998720"/>
          </a:xfrm>
        </p:grpSpPr>
        <p:sp>
          <p:nvSpPr>
            <p:cNvPr id="12" name="Rounded Rectangle 11"/>
            <p:cNvSpPr/>
            <p:nvPr/>
          </p:nvSpPr>
          <p:spPr bwMode="auto">
            <a:xfrm>
              <a:off x="3548742" y="1197429"/>
              <a:ext cx="6936377"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fr-FR" sz="3200" b="1" i="0" u="none" strike="noStrike" cap="none" baseline="0" dirty="0">
                  <a:ln>
                    <a:noFill/>
                  </a:ln>
                  <a:solidFill>
                    <a:schemeClr val="bg1"/>
                  </a:solidFill>
                  <a:effectLst/>
                </a:rPr>
                <a:t>L'</a:t>
              </a:r>
              <a:r>
                <a:rPr lang="fr-FR" sz="3200" b="1" dirty="0">
                  <a:solidFill>
                    <a:schemeClr val="bg1"/>
                  </a:solidFill>
                </a:rPr>
                <a:t>organisation </a:t>
              </a:r>
              <a:endParaRPr kumimoji="0" lang="fr-FR" sz="3200" b="1" i="0" u="none" strike="noStrike" cap="none" normalizeH="0" baseline="0" dirty="0">
                <a:ln>
                  <a:noFill/>
                </a:ln>
                <a:solidFill>
                  <a:schemeClr val="bg1"/>
                </a:solidFill>
                <a:effectLst/>
              </a:endParaRPr>
            </a:p>
          </p:txBody>
        </p:sp>
        <p:sp>
          <p:nvSpPr>
            <p:cNvPr id="13" name="Rounded Rectangle 12"/>
            <p:cNvSpPr>
              <a:spLocks noChangeAspect="1"/>
            </p:cNvSpPr>
            <p:nvPr/>
          </p:nvSpPr>
          <p:spPr>
            <a:xfrm>
              <a:off x="3696292" y="2081349"/>
              <a:ext cx="6577644"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dirty="0">
                  <a:solidFill>
                    <a:schemeClr val="bg1"/>
                  </a:solidFill>
                </a:rPr>
                <a:t>Objet </a:t>
              </a:r>
              <a:endParaRPr lang="fr-FR" dirty="0">
                <a:solidFill>
                  <a:schemeClr val="bg1"/>
                </a:solidFill>
              </a:endParaRPr>
            </a:p>
          </p:txBody>
        </p:sp>
        <p:sp>
          <p:nvSpPr>
            <p:cNvPr id="14" name="Rounded Rectangle 13"/>
            <p:cNvSpPr>
              <a:spLocks/>
            </p:cNvSpPr>
            <p:nvPr/>
          </p:nvSpPr>
          <p:spPr>
            <a:xfrm>
              <a:off x="4942115" y="2934789"/>
              <a:ext cx="4312919"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dirty="0">
                  <a:solidFill>
                    <a:schemeClr val="bg1"/>
                  </a:solidFill>
                </a:rPr>
                <a:t>Enregistrement </a:t>
              </a:r>
            </a:p>
          </p:txBody>
        </p:sp>
        <p:sp>
          <p:nvSpPr>
            <p:cNvPr id="15" name="Rounded Rectangle 14"/>
            <p:cNvSpPr>
              <a:spLocks noChangeAspect="1"/>
            </p:cNvSpPr>
            <p:nvPr/>
          </p:nvSpPr>
          <p:spPr>
            <a:xfrm>
              <a:off x="6415602" y="3921854"/>
              <a:ext cx="1437107" cy="509618"/>
            </a:xfrm>
            <a:prstGeom prst="roundRect">
              <a:avLst>
                <a:gd name="adj" fmla="val 4426"/>
              </a:avLst>
            </a:prstGeom>
            <a:solidFill>
              <a:schemeClr val="accent4">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400" dirty="0">
                  <a:solidFill>
                    <a:schemeClr val="accent4">
                      <a:lumMod val="50000"/>
                    </a:schemeClr>
                  </a:solidFill>
                </a:rPr>
                <a:t>Champ</a:t>
              </a:r>
              <a:endParaRPr lang="fr-FR" dirty="0">
                <a:solidFill>
                  <a:schemeClr val="accent4">
                    <a:lumMod val="50000"/>
                  </a:schemeClr>
                </a:solidFill>
              </a:endParaRPr>
            </a:p>
          </p:txBody>
        </p:sp>
      </p:grpSp>
      <p:sp>
        <p:nvSpPr>
          <p:cNvPr id="2" name="Title 1"/>
          <p:cNvSpPr>
            <a:spLocks noGrp="1"/>
          </p:cNvSpPr>
          <p:nvPr>
            <p:ph type="title"/>
          </p:nvPr>
        </p:nvSpPr>
        <p:spPr>
          <a:xfrm>
            <a:off x="128592" y="7"/>
            <a:ext cx="10736637" cy="746975"/>
          </a:xfrm>
        </p:spPr>
        <p:txBody>
          <a:bodyPr/>
          <a:lstStyle/>
          <a:p>
            <a:r>
              <a:rPr lang="fr-FR" dirty="0"/>
              <a:t>Présentation générale : Définition de </a:t>
            </a:r>
            <a:br>
              <a:rPr lang="fr-FR" dirty="0"/>
            </a:br>
            <a:r>
              <a:rPr lang="fr-FR" dirty="0"/>
              <a:t>l'accès à l'organisation</a:t>
            </a:r>
          </a:p>
        </p:txBody>
      </p:sp>
      <p:sp>
        <p:nvSpPr>
          <p:cNvPr id="65" name="Rounded Rectangle 64"/>
          <p:cNvSpPr>
            <a:spLocks noChangeAspect="1"/>
          </p:cNvSpPr>
          <p:nvPr/>
        </p:nvSpPr>
        <p:spPr>
          <a:xfrm>
            <a:off x="1988929" y="2180489"/>
            <a:ext cx="8464325" cy="3931920"/>
          </a:xfrm>
          <a:prstGeom prst="roundRect">
            <a:avLst>
              <a:gd name="adj" fmla="val 4426"/>
            </a:avLst>
          </a:prstGeom>
          <a:solidFill>
            <a:schemeClr val="bg1">
              <a:alpha val="7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
        <p:nvSpPr>
          <p:cNvPr id="4" name="Slide Number Placeholder 3"/>
          <p:cNvSpPr>
            <a:spLocks noGrp="1"/>
          </p:cNvSpPr>
          <p:nvPr>
            <p:ph type="sldNum" sz="quarter" idx="10"/>
          </p:nvPr>
        </p:nvSpPr>
        <p:spPr/>
        <p:txBody>
          <a:bodyPr/>
          <a:lstStyle/>
          <a:p>
            <a:fld id="{812A5277-1DB9-460F-9A21-B857ABB32666}" type="slidenum">
              <a:rPr lang="en-US" smtClean="0"/>
              <a:pPr/>
              <a:t>153</a:t>
            </a:fld>
            <a:endParaRPr lang="fr-FR" dirty="0"/>
          </a:p>
        </p:txBody>
      </p:sp>
    </p:spTree>
    <p:custDataLst>
      <p:tags r:id="rId1"/>
    </p:custData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4" y="843165"/>
            <a:ext cx="9538426" cy="2978064"/>
          </a:xfrm>
          <a:noFill/>
          <a:ln w="6350">
            <a:noFill/>
            <a:miter lim="800000"/>
            <a:headEnd/>
            <a:tailEnd/>
          </a:ln>
          <a:effectLst/>
        </p:spPr>
        <p:txBody>
          <a:bodyPr>
            <a:normAutofit/>
          </a:bodyPr>
          <a:lstStyle/>
          <a:p>
            <a:pPr marL="0" indent="0">
              <a:buNone/>
            </a:pPr>
            <a:r>
              <a:rPr lang="fr-FR"/>
              <a:t>Par défaut, Salesforce ne limite pas les heures ni les emplacements de connexion des utilisateurs. Lorsque les utilisateurs se connectent pour la première fois, un cookie est placé dans leur navigateur.</a:t>
            </a:r>
          </a:p>
          <a:p>
            <a:pPr marL="0" indent="0">
              <a:buNone/>
            </a:pPr>
            <a:r>
              <a:rPr lang="fr-FR"/>
              <a:t>Lorsque ces utilisateurs se reconnectent, Salesforce utilise</a:t>
            </a:r>
            <a:r>
              <a:t/>
            </a:r>
            <a:br/>
            <a:r>
              <a:rPr lang="fr-FR"/>
              <a:t>ces informations pour les authentifier :</a:t>
            </a:r>
          </a:p>
        </p:txBody>
      </p:sp>
      <p:sp>
        <p:nvSpPr>
          <p:cNvPr id="466945" name="Rectangle 2"/>
          <p:cNvSpPr>
            <a:spLocks noGrp="1" noChangeArrowheads="1"/>
          </p:cNvSpPr>
          <p:nvPr>
            <p:ph type="title"/>
          </p:nvPr>
        </p:nvSpPr>
        <p:spPr>
          <a:xfrm>
            <a:off x="128589" y="7"/>
            <a:ext cx="10734146" cy="746975"/>
          </a:xfrm>
        </p:spPr>
        <p:txBody>
          <a:bodyPr/>
          <a:lstStyle/>
          <a:p>
            <a:r>
              <a:rPr lang="fr-FR"/>
              <a:t>Comment fonctionne la connexion ?</a:t>
            </a:r>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pic>
        <p:nvPicPr>
          <p:cNvPr id="1030" name="Picture 6" hidden="1"/>
          <p:cNvPicPr>
            <a:picLocks noChangeAspect="1" noChangeArrowheads="1"/>
          </p:cNvPicPr>
          <p:nvPr/>
        </p:nvPicPr>
        <p:blipFill>
          <a:blip r:embed="rId5" cstate="print"/>
          <a:srcRect/>
          <a:stretch>
            <a:fillRect/>
          </a:stretch>
        </p:blipFill>
        <p:spPr bwMode="auto">
          <a:xfrm>
            <a:off x="2759103" y="4217023"/>
            <a:ext cx="3280244" cy="670959"/>
          </a:xfrm>
          <a:prstGeom prst="rect">
            <a:avLst/>
          </a:prstGeom>
          <a:noFill/>
          <a:ln w="9525">
            <a:noFill/>
            <a:miter lim="800000"/>
            <a:headEnd/>
            <a:tailEnd/>
          </a:ln>
        </p:spPr>
      </p:pic>
      <p:sp>
        <p:nvSpPr>
          <p:cNvPr id="19" name="Right Arrow 18"/>
          <p:cNvSpPr/>
          <p:nvPr/>
        </p:nvSpPr>
        <p:spPr bwMode="auto">
          <a:xfrm rot="20159259">
            <a:off x="8864321" y="4017018"/>
            <a:ext cx="705514" cy="339361"/>
          </a:xfrm>
          <a:prstGeom prst="rightArrow">
            <a:avLst/>
          </a:prstGeom>
          <a:solidFill>
            <a:srgbClr val="00B050"/>
          </a:solidFill>
          <a:ln w="38100" algn="ctr">
            <a:noFill/>
            <a:round/>
            <a:headEnd/>
            <a:tailEnd/>
          </a:ln>
          <a:effectLst/>
        </p:spPr>
        <p:txBody>
          <a:bodyPr rtlCol="0" anchor="ctr"/>
          <a:lstStyle/>
          <a:p>
            <a:pPr algn="ctr">
              <a:lnSpc>
                <a:spcPct val="90000"/>
              </a:lnSpc>
            </a:pPr>
            <a:r>
              <a:rPr lang="fr-FR" sz="1200" b="1" cap="all" dirty="0">
                <a:solidFill>
                  <a:schemeClr val="bg1"/>
                </a:solidFill>
                <a:effectLst>
                  <a:outerShdw blurRad="38100" dist="38100" dir="2700000" algn="tl">
                    <a:srgbClr val="000000">
                      <a:alpha val="43137"/>
                    </a:srgbClr>
                  </a:outerShdw>
                </a:effectLst>
                <a:latin typeface="Salesforce Sans" panose="020B0505020202020203" pitchFamily="34" charset="0"/>
              </a:rPr>
              <a:t>Oui</a:t>
            </a:r>
            <a:endParaRPr lang="fr-FR" b="1" cap="all" dirty="0">
              <a:solidFill>
                <a:schemeClr val="bg1"/>
              </a:solidFill>
              <a:effectLst>
                <a:outerShdw blurRad="38100" dist="38100" dir="2700000" algn="tl">
                  <a:srgbClr val="000000">
                    <a:alpha val="43137"/>
                  </a:srgbClr>
                </a:outerShdw>
              </a:effectLst>
              <a:latin typeface="Salesforce Sans" panose="020B0505020202020203" pitchFamily="34" charset="0"/>
              <a:ea typeface="MS PGothic" charset="-128"/>
              <a:cs typeface="MS PGothic" charset="-128"/>
            </a:endParaRPr>
          </a:p>
        </p:txBody>
      </p:sp>
      <p:sp>
        <p:nvSpPr>
          <p:cNvPr id="21" name="TextBox 20"/>
          <p:cNvSpPr txBox="1"/>
          <p:nvPr/>
        </p:nvSpPr>
        <p:spPr>
          <a:xfrm>
            <a:off x="2855918" y="5407074"/>
            <a:ext cx="2223003" cy="523220"/>
          </a:xfrm>
          <a:prstGeom prst="rect">
            <a:avLst/>
          </a:prstGeom>
          <a:noFill/>
        </p:spPr>
        <p:txBody>
          <a:bodyPr wrap="square" rtlCol="0">
            <a:spAutoFit/>
          </a:bodyPr>
          <a:lstStyle/>
          <a:p>
            <a:r>
              <a:rPr lang="fr-FR" sz="1400" b="1" dirty="0">
                <a:latin typeface="Salesforce Sans" panose="020B0505020202020203" pitchFamily="34" charset="0"/>
              </a:rPr>
              <a:t>L'utilisateur tente de se connecter via le navigateur</a:t>
            </a:r>
          </a:p>
        </p:txBody>
      </p:sp>
      <p:sp>
        <p:nvSpPr>
          <p:cNvPr id="22" name="TextBox 21"/>
          <p:cNvSpPr txBox="1"/>
          <p:nvPr/>
        </p:nvSpPr>
        <p:spPr>
          <a:xfrm>
            <a:off x="5662715" y="5291716"/>
            <a:ext cx="2579447" cy="523220"/>
          </a:xfrm>
          <a:prstGeom prst="rect">
            <a:avLst/>
          </a:prstGeom>
          <a:noFill/>
        </p:spPr>
        <p:txBody>
          <a:bodyPr wrap="square" rtlCol="0">
            <a:spAutoFit/>
          </a:bodyPr>
          <a:lstStyle/>
          <a:p>
            <a:r>
              <a:rPr lang="fr-FR" sz="1400" b="1" dirty="0">
                <a:latin typeface="Salesforce Sans" panose="020B0505020202020203" pitchFamily="34" charset="0"/>
              </a:rPr>
              <a:t>L'utilisateur s'est-il déjà connecté à partir de ce navigateur ?</a:t>
            </a:r>
          </a:p>
        </p:txBody>
      </p:sp>
      <p:sp>
        <p:nvSpPr>
          <p:cNvPr id="25" name="TextBox 24"/>
          <p:cNvSpPr txBox="1"/>
          <p:nvPr/>
        </p:nvSpPr>
        <p:spPr>
          <a:xfrm>
            <a:off x="9744905" y="4395723"/>
            <a:ext cx="1614946" cy="307776"/>
          </a:xfrm>
          <a:prstGeom prst="rect">
            <a:avLst/>
          </a:prstGeom>
          <a:noFill/>
        </p:spPr>
        <p:txBody>
          <a:bodyPr wrap="square" rtlCol="0">
            <a:spAutoFit/>
          </a:bodyPr>
          <a:lstStyle/>
          <a:p>
            <a:r>
              <a:rPr lang="fr-FR" sz="1400" b="1" dirty="0">
                <a:latin typeface="Salesforce Sans" panose="020B0505020202020203" pitchFamily="34" charset="0"/>
              </a:rPr>
              <a:t>L'utilisateur se connecte</a:t>
            </a:r>
            <a:endParaRPr lang="fr-FR" sz="1600" b="1" dirty="0">
              <a:latin typeface="Salesforce Sans" panose="020B0505020202020203" pitchFamily="34" charset="0"/>
            </a:endParaRPr>
          </a:p>
        </p:txBody>
      </p:sp>
      <p:sp>
        <p:nvSpPr>
          <p:cNvPr id="26" name="TextBox 25"/>
          <p:cNvSpPr txBox="1"/>
          <p:nvPr/>
        </p:nvSpPr>
        <p:spPr>
          <a:xfrm>
            <a:off x="9744905" y="5814936"/>
            <a:ext cx="2019052" cy="523220"/>
          </a:xfrm>
          <a:prstGeom prst="rect">
            <a:avLst/>
          </a:prstGeom>
          <a:noFill/>
        </p:spPr>
        <p:txBody>
          <a:bodyPr wrap="square" rtlCol="0">
            <a:spAutoFit/>
          </a:bodyPr>
          <a:lstStyle/>
          <a:p>
            <a:r>
              <a:rPr lang="fr-FR" sz="1400" b="1" dirty="0">
                <a:latin typeface="Salesforce Sans" panose="020B0505020202020203" pitchFamily="34" charset="0"/>
              </a:rPr>
              <a:t>L'utilisateur doit activer l'ordinateur avec lequel il se connecte</a:t>
            </a:r>
            <a:endParaRPr lang="fr-FR" sz="1600" b="1" dirty="0">
              <a:latin typeface="Salesforce Sans" panose="020B0505020202020203" pitchFamily="34" charset="0"/>
            </a:endParaRPr>
          </a:p>
        </p:txBody>
      </p:sp>
      <p:sp>
        <p:nvSpPr>
          <p:cNvPr id="20" name="Right Arrow 19"/>
          <p:cNvSpPr/>
          <p:nvPr/>
        </p:nvSpPr>
        <p:spPr bwMode="auto">
          <a:xfrm rot="1401262">
            <a:off x="8864321" y="4954727"/>
            <a:ext cx="705514" cy="339361"/>
          </a:xfrm>
          <a:prstGeom prst="rightArrow">
            <a:avLst/>
          </a:prstGeom>
          <a:solidFill>
            <a:srgbClr val="FF0000"/>
          </a:solidFill>
          <a:ln w="38100" algn="ctr">
            <a:noFill/>
            <a:round/>
            <a:headEnd/>
            <a:tailEnd/>
          </a:ln>
          <a:effectLst/>
        </p:spPr>
        <p:txBody>
          <a:bodyPr rtlCol="0" anchor="ctr"/>
          <a:lstStyle/>
          <a:p>
            <a:pPr algn="ctr">
              <a:lnSpc>
                <a:spcPct val="90000"/>
              </a:lnSpc>
            </a:pPr>
            <a:r>
              <a:rPr lang="fr-FR" sz="1200" b="1" cap="all" dirty="0">
                <a:solidFill>
                  <a:schemeClr val="bg1"/>
                </a:solidFill>
                <a:effectLst>
                  <a:outerShdw blurRad="38100" dist="38100" dir="2700000" algn="tl">
                    <a:srgbClr val="000000">
                      <a:alpha val="43137"/>
                    </a:srgbClr>
                  </a:outerShdw>
                </a:effectLst>
                <a:latin typeface="Salesforce Sans" panose="020B0505020202020203" pitchFamily="34" charset="0"/>
              </a:rPr>
              <a:t>Non</a:t>
            </a:r>
            <a:endParaRPr lang="fr-FR" b="1" cap="all" dirty="0">
              <a:solidFill>
                <a:schemeClr val="bg1"/>
              </a:solidFill>
              <a:effectLst>
                <a:outerShdw blurRad="38100" dist="38100" dir="2700000" algn="tl">
                  <a:srgbClr val="000000">
                    <a:alpha val="43137"/>
                  </a:srgbClr>
                </a:outerShdw>
              </a:effectLst>
              <a:latin typeface="Salesforce Sans" panose="020B0505020202020203" pitchFamily="34" charset="0"/>
              <a:ea typeface="MS PGothic" charset="-128"/>
              <a:cs typeface="MS PGothic" charset="-128"/>
            </a:endParaRPr>
          </a:p>
        </p:txBody>
      </p:sp>
      <p:sp>
        <p:nvSpPr>
          <p:cNvPr id="6" name="Slide Number Placeholder 5"/>
          <p:cNvSpPr>
            <a:spLocks noGrp="1"/>
          </p:cNvSpPr>
          <p:nvPr>
            <p:ph type="sldNum" sz="quarter" idx="10"/>
          </p:nvPr>
        </p:nvSpPr>
        <p:spPr/>
        <p:txBody>
          <a:bodyPr/>
          <a:lstStyle/>
          <a:p>
            <a:fld id="{812A5277-1DB9-460F-9A21-B857ABB32666}" type="slidenum">
              <a:rPr lang="en-US" smtClean="0"/>
              <a:pPr/>
              <a:t>154</a:t>
            </a:fld>
            <a:endParaRPr lang="fr-FR" dirty="0"/>
          </a:p>
        </p:txBody>
      </p:sp>
      <p:pic>
        <p:nvPicPr>
          <p:cNvPr id="23" name="Picture 7"/>
          <p:cNvPicPr>
            <a:picLocks noChangeAspect="1" noChangeArrowheads="1"/>
          </p:cNvPicPr>
          <p:nvPr/>
        </p:nvPicPr>
        <p:blipFill>
          <a:blip r:embed="rId6" cstate="print"/>
          <a:stretch>
            <a:fillRect/>
          </a:stretch>
        </p:blipFill>
        <p:spPr bwMode="auto">
          <a:xfrm>
            <a:off x="5488510" y="4095317"/>
            <a:ext cx="3145233" cy="98422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4" name="Espace réservé du contenu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4140" y="2495822"/>
            <a:ext cx="2200582" cy="1838582"/>
          </a:xfrm>
          <a:prstGeom prst="rect">
            <a:avLst/>
          </a:prstGeom>
          <a:ln>
            <a:solidFill>
              <a:schemeClr val="bg2"/>
            </a:solidFill>
          </a:ln>
          <a:effectLst>
            <a:outerShdw blurRad="50800" dist="38100" dir="2700000" algn="tl" rotWithShape="0">
              <a:prstClr val="black">
                <a:alpha val="40000"/>
              </a:prstClr>
            </a:outerShdw>
          </a:effectLst>
        </p:spPr>
      </p:pic>
      <p:grpSp>
        <p:nvGrpSpPr>
          <p:cNvPr id="27" name="Groupe 8"/>
          <p:cNvGrpSpPr/>
          <p:nvPr/>
        </p:nvGrpSpPr>
        <p:grpSpPr>
          <a:xfrm>
            <a:off x="2570691" y="3695798"/>
            <a:ext cx="2144951" cy="1630386"/>
            <a:chOff x="2570691" y="3695798"/>
            <a:chExt cx="2144951" cy="1630386"/>
          </a:xfrm>
        </p:grpSpPr>
        <p:pic>
          <p:nvPicPr>
            <p:cNvPr id="28" name="Picture 2"/>
            <p:cNvPicPr>
              <a:picLocks noChangeAspect="1" noChangeArrowheads="1"/>
            </p:cNvPicPr>
            <p:nvPr/>
          </p:nvPicPr>
          <p:blipFill>
            <a:blip r:embed="rId8" cstate="print"/>
            <a:srcRect/>
            <a:stretch>
              <a:fillRect/>
            </a:stretch>
          </p:blipFill>
          <p:spPr bwMode="auto">
            <a:xfrm>
              <a:off x="2965695" y="3695798"/>
              <a:ext cx="1749947" cy="163038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9" name="Image 26"/>
            <p:cNvPicPr>
              <a:picLocks noChangeAspect="1"/>
            </p:cNvPicPr>
            <p:nvPr/>
          </p:nvPicPr>
          <p:blipFill>
            <a:blip r:embed="rId9"/>
            <a:stretch>
              <a:fillRect/>
            </a:stretch>
          </p:blipFill>
          <p:spPr>
            <a:xfrm>
              <a:off x="3283769" y="4989288"/>
              <a:ext cx="1281768" cy="284343"/>
            </a:xfrm>
            <a:prstGeom prst="rect">
              <a:avLst/>
            </a:prstGeom>
          </p:spPr>
        </p:pic>
        <p:pic>
          <p:nvPicPr>
            <p:cNvPr id="30" name="Picture 29" descr="Woman 01.png"/>
            <p:cNvPicPr>
              <a:picLocks noChangeAspect="1"/>
            </p:cNvPicPr>
            <p:nvPr/>
          </p:nvPicPr>
          <p:blipFill>
            <a:blip r:embed="rId10" cstate="print"/>
            <a:stretch>
              <a:fillRect/>
            </a:stretch>
          </p:blipFill>
          <p:spPr>
            <a:xfrm flipH="1">
              <a:off x="2570691" y="4076451"/>
              <a:ext cx="875339" cy="1211468"/>
            </a:xfrm>
            <a:prstGeom prst="rect">
              <a:avLst/>
            </a:prstGeom>
            <a:effectLst>
              <a:outerShdw blurRad="50800" dist="38100" dir="2700000" algn="tl" rotWithShape="0">
                <a:prstClr val="black">
                  <a:alpha val="40000"/>
                </a:prstClr>
              </a:outerShdw>
            </a:effectLst>
          </p:spPr>
        </p:pic>
      </p:grpSp>
      <p:pic>
        <p:nvPicPr>
          <p:cNvPr id="31" name="Image 6"/>
          <p:cNvPicPr>
            <a:picLocks noChangeAspect="1"/>
          </p:cNvPicPr>
          <p:nvPr/>
        </p:nvPicPr>
        <p:blipFill>
          <a:blip r:embed="rId11"/>
          <a:stretch>
            <a:fillRect/>
          </a:stretch>
        </p:blipFill>
        <p:spPr>
          <a:xfrm>
            <a:off x="9706549" y="4926077"/>
            <a:ext cx="1907145" cy="83005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8" name="Right Arrow 17"/>
          <p:cNvSpPr/>
          <p:nvPr/>
        </p:nvSpPr>
        <p:spPr bwMode="auto">
          <a:xfrm>
            <a:off x="4532170" y="4517619"/>
            <a:ext cx="705514" cy="339361"/>
          </a:xfrm>
          <a:prstGeom prst="rightArrow">
            <a:avLst/>
          </a:prstGeom>
          <a:solidFill>
            <a:srgbClr val="0070C0"/>
          </a:solidFill>
          <a:ln w="38100" algn="ctr">
            <a:noFill/>
            <a:round/>
            <a:headEnd/>
            <a:tailEnd/>
          </a:ln>
          <a:effectLst/>
        </p:spPr>
        <p:txBody>
          <a:bodyPr rtlCol="0" anchor="ctr"/>
          <a:lstStyle/>
          <a:p>
            <a:pPr algn="ctr">
              <a:lnSpc>
                <a:spcPct val="90000"/>
              </a:lnSpc>
            </a:pPr>
            <a:endParaRPr lang="en-US" dirty="0">
              <a:latin typeface="Salesforce Sans" panose="020B0505020202020203" pitchFamily="34" charset="0"/>
              <a:ea typeface="MS PGothic" charset="-128"/>
              <a:cs typeface="MS PGothic" charset="-128"/>
            </a:endParaRPr>
          </a:p>
        </p:txBody>
      </p:sp>
    </p:spTree>
    <p:custDataLst>
      <p:tags r:id="rId1"/>
    </p:custDataLst>
    <p:extLst>
      <p:ext uri="{BB962C8B-B14F-4D97-AF65-F5344CB8AC3E}">
        <p14:creationId xmlns:p14="http://schemas.microsoft.com/office/powerpoint/2010/main" val="638701538"/>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3" y="843165"/>
            <a:ext cx="10747022" cy="5950440"/>
          </a:xfrm>
        </p:spPr>
        <p:txBody>
          <a:bodyPr>
            <a:normAutofit/>
          </a:bodyPr>
          <a:lstStyle/>
          <a:p>
            <a:pPr marL="0" indent="0">
              <a:buNone/>
            </a:pPr>
            <a:r>
              <a:rPr lang="fr-FR" dirty="0"/>
              <a:t>Le processus d'activation utilise un code de vérification pour confirmer l'identité d'un utilisateur et ajoute un cookie de navigateur. Les codes de vérification sont envoyés par la méthode de priorité absolue disponible afin de vérifier l'identité d'un utilisateur. </a:t>
            </a:r>
          </a:p>
        </p:txBody>
      </p:sp>
      <p:sp>
        <p:nvSpPr>
          <p:cNvPr id="466945" name="Rectangle 2"/>
          <p:cNvSpPr>
            <a:spLocks noGrp="1" noChangeArrowheads="1"/>
          </p:cNvSpPr>
          <p:nvPr>
            <p:ph type="title"/>
          </p:nvPr>
        </p:nvSpPr>
        <p:spPr>
          <a:xfrm>
            <a:off x="128589" y="7"/>
            <a:ext cx="10734146" cy="746975"/>
          </a:xfrm>
        </p:spPr>
        <p:txBody>
          <a:bodyPr/>
          <a:lstStyle/>
          <a:p>
            <a:r>
              <a:rPr lang="fr-FR"/>
              <a:t>Activation d'un ordinateur non reconnu</a:t>
            </a:r>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sp>
        <p:nvSpPr>
          <p:cNvPr id="21" name="TextBox 20"/>
          <p:cNvSpPr txBox="1"/>
          <p:nvPr/>
        </p:nvSpPr>
        <p:spPr>
          <a:xfrm>
            <a:off x="1025232" y="4952205"/>
            <a:ext cx="2100509" cy="738663"/>
          </a:xfrm>
          <a:prstGeom prst="rect">
            <a:avLst/>
          </a:prstGeom>
          <a:noFill/>
        </p:spPr>
        <p:txBody>
          <a:bodyPr wrap="square" rtlCol="0">
            <a:spAutoFit/>
          </a:bodyPr>
          <a:lstStyle/>
          <a:p>
            <a:r>
              <a:rPr lang="fr-FR" sz="1400" b="1" dirty="0"/>
              <a:t>L'utilisateur se connecte à partir d'un ordinateur non reconnu.</a:t>
            </a:r>
          </a:p>
        </p:txBody>
      </p:sp>
      <p:sp>
        <p:nvSpPr>
          <p:cNvPr id="22" name="TextBox 21"/>
          <p:cNvSpPr txBox="1"/>
          <p:nvPr/>
        </p:nvSpPr>
        <p:spPr>
          <a:xfrm>
            <a:off x="3166899" y="4432440"/>
            <a:ext cx="2076401" cy="523220"/>
          </a:xfrm>
          <a:prstGeom prst="rect">
            <a:avLst/>
          </a:prstGeom>
          <a:noFill/>
        </p:spPr>
        <p:txBody>
          <a:bodyPr wrap="square" rtlCol="0">
            <a:spAutoFit/>
          </a:bodyPr>
          <a:lstStyle/>
          <a:p>
            <a:r>
              <a:rPr lang="fr-FR" sz="1400" b="1" dirty="0"/>
              <a:t>L'utilisateur est invité à activer l'ordinateur.</a:t>
            </a:r>
          </a:p>
        </p:txBody>
      </p:sp>
      <p:sp>
        <p:nvSpPr>
          <p:cNvPr id="32" name="TextBox 31"/>
          <p:cNvSpPr txBox="1"/>
          <p:nvPr/>
        </p:nvSpPr>
        <p:spPr>
          <a:xfrm>
            <a:off x="5412324" y="4624945"/>
            <a:ext cx="1999449" cy="954107"/>
          </a:xfrm>
          <a:prstGeom prst="rect">
            <a:avLst/>
          </a:prstGeom>
          <a:noFill/>
        </p:spPr>
        <p:txBody>
          <a:bodyPr wrap="square" rtlCol="0">
            <a:spAutoFit/>
          </a:bodyPr>
          <a:lstStyle/>
          <a:p>
            <a:r>
              <a:rPr lang="fr-FR" sz="1400" b="1" dirty="0"/>
              <a:t>L'utilisateur récupère le code de vérification auprès de la méthode de priorité absolue choisie.</a:t>
            </a:r>
          </a:p>
        </p:txBody>
      </p:sp>
      <p:sp>
        <p:nvSpPr>
          <p:cNvPr id="33" name="TextBox 32"/>
          <p:cNvSpPr txBox="1"/>
          <p:nvPr/>
        </p:nvSpPr>
        <p:spPr>
          <a:xfrm>
            <a:off x="7606155" y="4374689"/>
            <a:ext cx="1708632" cy="523220"/>
          </a:xfrm>
          <a:prstGeom prst="rect">
            <a:avLst/>
          </a:prstGeom>
          <a:noFill/>
        </p:spPr>
        <p:txBody>
          <a:bodyPr wrap="square" rtlCol="0">
            <a:spAutoFit/>
          </a:bodyPr>
          <a:lstStyle/>
          <a:p>
            <a:r>
              <a:rPr lang="fr-FR" sz="1400" b="1" dirty="0"/>
              <a:t>L'utilisateur soumet le code de vérification.</a:t>
            </a:r>
          </a:p>
        </p:txBody>
      </p:sp>
      <p:sp>
        <p:nvSpPr>
          <p:cNvPr id="34" name="TextBox 33"/>
          <p:cNvSpPr txBox="1"/>
          <p:nvPr/>
        </p:nvSpPr>
        <p:spPr>
          <a:xfrm>
            <a:off x="9478684" y="5009956"/>
            <a:ext cx="1713028" cy="307777"/>
          </a:xfrm>
          <a:prstGeom prst="rect">
            <a:avLst/>
          </a:prstGeom>
          <a:noFill/>
        </p:spPr>
        <p:txBody>
          <a:bodyPr wrap="square" rtlCol="0">
            <a:spAutoFit/>
          </a:bodyPr>
          <a:lstStyle/>
          <a:p>
            <a:r>
              <a:rPr lang="fr-FR" sz="1400" b="1" dirty="0"/>
              <a:t>L'utilisateur se connecte.</a:t>
            </a:r>
          </a:p>
        </p:txBody>
      </p:sp>
      <p:sp>
        <p:nvSpPr>
          <p:cNvPr id="26" name="Rectangle 25"/>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Rechercher : </a:t>
            </a:r>
            <a:r>
              <a:rPr lang="fr-FR" sz="2400" dirty="0">
                <a:solidFill>
                  <a:schemeClr val="bg1"/>
                </a:solidFill>
                <a:latin typeface="Courier New" panose="02070309020205020404" pitchFamily="49" charset="0"/>
                <a:cs typeface="Courier New" panose="02070309020205020404" pitchFamily="49" charset="0"/>
              </a:rPr>
              <a:t>À propos des activations de confirmation d'identité</a:t>
            </a:r>
          </a:p>
        </p:txBody>
      </p:sp>
      <p:sp>
        <p:nvSpPr>
          <p:cNvPr id="38" name="TextBox 37"/>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41"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 name="Slide Number Placeholder 3"/>
          <p:cNvSpPr>
            <a:spLocks noGrp="1"/>
          </p:cNvSpPr>
          <p:nvPr>
            <p:ph type="sldNum" sz="quarter" idx="10"/>
          </p:nvPr>
        </p:nvSpPr>
        <p:spPr/>
        <p:txBody>
          <a:bodyPr/>
          <a:lstStyle/>
          <a:p>
            <a:fld id="{812A5277-1DB9-460F-9A21-B857ABB32666}" type="slidenum">
              <a:rPr lang="en-US" smtClean="0"/>
              <a:pPr/>
              <a:t>155</a:t>
            </a:fld>
            <a:endParaRPr lang="fr-FR" dirty="0"/>
          </a:p>
        </p:txBody>
      </p:sp>
      <p:grpSp>
        <p:nvGrpSpPr>
          <p:cNvPr id="3" name="Group 2"/>
          <p:cNvGrpSpPr/>
          <p:nvPr/>
        </p:nvGrpSpPr>
        <p:grpSpPr>
          <a:xfrm>
            <a:off x="645193" y="2957638"/>
            <a:ext cx="11007738" cy="1845291"/>
            <a:chOff x="645193" y="2957638"/>
            <a:chExt cx="11007738" cy="1845291"/>
          </a:xfrm>
        </p:grpSpPr>
        <p:pic>
          <p:nvPicPr>
            <p:cNvPr id="39" name="Image 41"/>
            <p:cNvPicPr>
              <a:picLocks noChangeAspect="1"/>
            </p:cNvPicPr>
            <p:nvPr/>
          </p:nvPicPr>
          <p:blipFill>
            <a:blip r:embed="rId5"/>
            <a:stretch>
              <a:fillRect/>
            </a:stretch>
          </p:blipFill>
          <p:spPr>
            <a:xfrm>
              <a:off x="3216707" y="3284572"/>
              <a:ext cx="1907145" cy="830053"/>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40" name="Espace réservé du contenu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2349" y="2964347"/>
              <a:ext cx="2200582" cy="1838582"/>
            </a:xfrm>
            <a:prstGeom prst="rect">
              <a:avLst/>
            </a:prstGeom>
            <a:ln>
              <a:solidFill>
                <a:schemeClr val="bg2"/>
              </a:solidFill>
            </a:ln>
            <a:effectLst>
              <a:outerShdw blurRad="50800" dist="38100" dir="2700000" algn="tl" rotWithShape="0">
                <a:prstClr val="black">
                  <a:alpha val="40000"/>
                </a:prstClr>
              </a:outerShdw>
            </a:effectLst>
          </p:spPr>
        </p:pic>
        <p:sp>
          <p:nvSpPr>
            <p:cNvPr id="42" name="Rectangle 41"/>
            <p:cNvSpPr/>
            <p:nvPr/>
          </p:nvSpPr>
          <p:spPr bwMode="auto">
            <a:xfrm>
              <a:off x="3340272" y="3857061"/>
              <a:ext cx="1698431" cy="236046"/>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nvGrpSpPr>
            <p:cNvPr id="45" name="Groupe 6"/>
            <p:cNvGrpSpPr/>
            <p:nvPr/>
          </p:nvGrpSpPr>
          <p:grpSpPr>
            <a:xfrm>
              <a:off x="5426154" y="2957638"/>
              <a:ext cx="1882568" cy="1657581"/>
              <a:chOff x="5426154" y="2957638"/>
              <a:chExt cx="1882568" cy="1657581"/>
            </a:xfrm>
          </p:grpSpPr>
          <p:pic>
            <p:nvPicPr>
              <p:cNvPr id="46" name="Imag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0140" y="2957638"/>
                <a:ext cx="1838582" cy="1657581"/>
              </a:xfrm>
              <a:prstGeom prst="rect">
                <a:avLst/>
              </a:prstGeom>
              <a:ln>
                <a:solidFill>
                  <a:schemeClr val="bg2"/>
                </a:solidFill>
              </a:ln>
              <a:effectLst>
                <a:outerShdw blurRad="50800" dist="38100" dir="2700000" algn="tl" rotWithShape="0">
                  <a:prstClr val="black">
                    <a:alpha val="40000"/>
                  </a:prstClr>
                </a:outerShdw>
              </a:effectLst>
            </p:spPr>
          </p:pic>
          <p:sp>
            <p:nvSpPr>
              <p:cNvPr id="47" name="Rectangle 46"/>
              <p:cNvSpPr/>
              <p:nvPr/>
            </p:nvSpPr>
            <p:spPr bwMode="auto">
              <a:xfrm>
                <a:off x="5426154" y="4357426"/>
                <a:ext cx="1816427" cy="23651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grpSp>
        <p:grpSp>
          <p:nvGrpSpPr>
            <p:cNvPr id="50" name="Groupe 8"/>
            <p:cNvGrpSpPr/>
            <p:nvPr/>
          </p:nvGrpSpPr>
          <p:grpSpPr>
            <a:xfrm>
              <a:off x="7552720" y="3375333"/>
              <a:ext cx="1781424" cy="752580"/>
              <a:chOff x="7552720" y="3375333"/>
              <a:chExt cx="1781424" cy="752580"/>
            </a:xfrm>
          </p:grpSpPr>
          <p:pic>
            <p:nvPicPr>
              <p:cNvPr id="51" name="Image 4"/>
              <p:cNvPicPr>
                <a:picLocks noChangeAspect="1"/>
              </p:cNvPicPr>
              <p:nvPr/>
            </p:nvPicPr>
            <p:blipFill>
              <a:blip r:embed="rId8"/>
              <a:stretch>
                <a:fillRect/>
              </a:stretch>
            </p:blipFill>
            <p:spPr>
              <a:xfrm>
                <a:off x="7552720" y="3375333"/>
                <a:ext cx="1781424" cy="752580"/>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52" name="Groupe 7"/>
              <p:cNvGrpSpPr/>
              <p:nvPr/>
            </p:nvGrpSpPr>
            <p:grpSpPr>
              <a:xfrm>
                <a:off x="7643434" y="3541483"/>
                <a:ext cx="1324478" cy="340580"/>
                <a:chOff x="7643434" y="3541483"/>
                <a:chExt cx="1324478" cy="340580"/>
              </a:xfrm>
            </p:grpSpPr>
            <p:sp>
              <p:nvSpPr>
                <p:cNvPr id="53" name="Rectangle 52"/>
                <p:cNvSpPr/>
                <p:nvPr/>
              </p:nvSpPr>
              <p:spPr bwMode="auto">
                <a:xfrm>
                  <a:off x="7643434" y="3541483"/>
                  <a:ext cx="1324478" cy="34058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54" name="ZoneTexte 5"/>
                <p:cNvSpPr txBox="1"/>
                <p:nvPr/>
              </p:nvSpPr>
              <p:spPr>
                <a:xfrm>
                  <a:off x="7692255" y="3568794"/>
                  <a:ext cx="780279" cy="261610"/>
                </a:xfrm>
                <a:prstGeom prst="rect">
                  <a:avLst/>
                </a:prstGeom>
                <a:noFill/>
                <a:ln>
                  <a:noFill/>
                </a:ln>
              </p:spPr>
              <p:txBody>
                <a:bodyPr wrap="square" rtlCol="0">
                  <a:spAutoFit/>
                </a:bodyPr>
                <a:lstStyle/>
                <a:p>
                  <a:r>
                    <a:rPr lang="fr-FR" sz="1100" dirty="0">
                      <a:solidFill>
                        <a:schemeClr val="bg2">
                          <a:lumMod val="50000"/>
                        </a:schemeClr>
                      </a:solidFill>
                      <a:latin typeface="Arial" pitchFamily="34" charset="0"/>
                      <a:cs typeface="Arial" pitchFamily="34" charset="0"/>
                    </a:rPr>
                    <a:t>67833</a:t>
                  </a:r>
                </a:p>
              </p:txBody>
            </p:sp>
          </p:grpSp>
        </p:grpSp>
        <p:grpSp>
          <p:nvGrpSpPr>
            <p:cNvPr id="55" name="Groupe 42"/>
            <p:cNvGrpSpPr/>
            <p:nvPr/>
          </p:nvGrpSpPr>
          <p:grpSpPr>
            <a:xfrm>
              <a:off x="645193" y="3097981"/>
              <a:ext cx="2144951" cy="1630386"/>
              <a:chOff x="2570691" y="3695798"/>
              <a:chExt cx="2144951" cy="1630386"/>
            </a:xfrm>
          </p:grpSpPr>
          <p:pic>
            <p:nvPicPr>
              <p:cNvPr id="56" name="Picture 2"/>
              <p:cNvPicPr>
                <a:picLocks noChangeAspect="1" noChangeArrowheads="1"/>
              </p:cNvPicPr>
              <p:nvPr/>
            </p:nvPicPr>
            <p:blipFill>
              <a:blip r:embed="rId9" cstate="print"/>
              <a:srcRect/>
              <a:stretch>
                <a:fillRect/>
              </a:stretch>
            </p:blipFill>
            <p:spPr bwMode="auto">
              <a:xfrm>
                <a:off x="2965695" y="3695798"/>
                <a:ext cx="1749947" cy="163038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57" name="Image 44"/>
              <p:cNvPicPr>
                <a:picLocks noChangeAspect="1"/>
              </p:cNvPicPr>
              <p:nvPr/>
            </p:nvPicPr>
            <p:blipFill>
              <a:blip r:embed="rId10"/>
              <a:stretch>
                <a:fillRect/>
              </a:stretch>
            </p:blipFill>
            <p:spPr>
              <a:xfrm>
                <a:off x="3283769" y="4989288"/>
                <a:ext cx="1281768" cy="284343"/>
              </a:xfrm>
              <a:prstGeom prst="rect">
                <a:avLst/>
              </a:prstGeom>
            </p:spPr>
          </p:pic>
          <p:pic>
            <p:nvPicPr>
              <p:cNvPr id="58" name="Picture 11" descr="Woman 01.png"/>
              <p:cNvPicPr>
                <a:picLocks noChangeAspect="1"/>
              </p:cNvPicPr>
              <p:nvPr/>
            </p:nvPicPr>
            <p:blipFill>
              <a:blip r:embed="rId11" cstate="print"/>
              <a:stretch>
                <a:fillRect/>
              </a:stretch>
            </p:blipFill>
            <p:spPr>
              <a:xfrm flipH="1">
                <a:off x="2570691" y="4076451"/>
                <a:ext cx="875339" cy="1211468"/>
              </a:xfrm>
              <a:prstGeom prst="rect">
                <a:avLst/>
              </a:prstGeom>
              <a:effectLst>
                <a:outerShdw blurRad="50800" dist="38100" dir="2700000" algn="tl" rotWithShape="0">
                  <a:prstClr val="black">
                    <a:alpha val="40000"/>
                  </a:prstClr>
                </a:outerShdw>
              </a:effectLst>
            </p:spPr>
          </p:pic>
        </p:grpSp>
        <p:sp>
          <p:nvSpPr>
            <p:cNvPr id="43" name="Right Arrow 42"/>
            <p:cNvSpPr/>
            <p:nvPr/>
          </p:nvSpPr>
          <p:spPr bwMode="auto">
            <a:xfrm>
              <a:off x="5043110" y="3545384"/>
              <a:ext cx="478242" cy="375131"/>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44" name="Right Arrow 43"/>
            <p:cNvSpPr/>
            <p:nvPr/>
          </p:nvSpPr>
          <p:spPr bwMode="auto">
            <a:xfrm>
              <a:off x="2864371" y="3545384"/>
              <a:ext cx="480123" cy="375131"/>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48" name="Right Arrow 47"/>
            <p:cNvSpPr/>
            <p:nvPr/>
          </p:nvSpPr>
          <p:spPr bwMode="auto">
            <a:xfrm>
              <a:off x="7214013" y="3545384"/>
              <a:ext cx="478242" cy="375131"/>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49" name="Right Arrow 48"/>
            <p:cNvSpPr/>
            <p:nvPr/>
          </p:nvSpPr>
          <p:spPr bwMode="auto">
            <a:xfrm>
              <a:off x="9131038" y="3545384"/>
              <a:ext cx="478242" cy="375131"/>
            </a:xfrm>
            <a:prstGeom prst="rightArrow">
              <a:avLst/>
            </a:prstGeom>
            <a:solidFill>
              <a:srgbClr val="00B0F0"/>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grpSp>
    </p:spTree>
    <p:custDataLst>
      <p:tags r:id="rId1"/>
    </p:custData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0" y="779054"/>
            <a:ext cx="8030308" cy="4086023"/>
          </a:xfrm>
        </p:spPr>
        <p:txBody>
          <a:bodyPr>
            <a:normAutofit fontScale="92500" lnSpcReduction="10000"/>
          </a:bodyPr>
          <a:lstStyle/>
          <a:p>
            <a:pPr marL="0" indent="0">
              <a:buNone/>
            </a:pPr>
            <a:r>
              <a:rPr lang="fr-FR" dirty="0"/>
              <a:t>Lorsque les utilisateurs se connectent à </a:t>
            </a:r>
            <a:r>
              <a:rPr lang="fr-FR" dirty="0" err="1"/>
              <a:t>Salesforce</a:t>
            </a:r>
            <a:r>
              <a:rPr lang="fr-FR" dirty="0"/>
              <a:t> et vérifient leur identité sur un appareil qui n'est pas un appareil privé, ils peuvent contribuer à la sécurité de votre organisation en alertant </a:t>
            </a:r>
            <a:r>
              <a:rPr lang="fr-FR" dirty="0" err="1"/>
              <a:t>Salesforce</a:t>
            </a:r>
            <a:r>
              <a:rPr lang="fr-FR" dirty="0"/>
              <a:t>. </a:t>
            </a:r>
          </a:p>
          <a:p>
            <a:pPr marL="182880" indent="-182880">
              <a:buFont typeface="Wingdings" pitchFamily="2" charset="2"/>
              <a:buChar char="§"/>
            </a:pPr>
            <a:r>
              <a:rPr lang="fr-FR" sz="2100" dirty="0"/>
              <a:t>Lorsqu'ils se connectent à partir d'un navigateur ou d'une application inconnu et que leur adresse IP se trouve hors de la plage IP de confiance, ils sont invités à vérifier leur identité.</a:t>
            </a:r>
          </a:p>
          <a:p>
            <a:pPr marL="182880" indent="-182880">
              <a:buFont typeface="Wingdings" pitchFamily="2" charset="2"/>
              <a:buChar char="§"/>
            </a:pPr>
            <a:r>
              <a:rPr lang="fr-FR" sz="2100" dirty="0"/>
              <a:t>Sur la page de vérification de l'identité, l'option permettant de ne plus demander à procéder à la vérification d'identité est cochée par défaut.</a:t>
            </a:r>
          </a:p>
          <a:p>
            <a:pPr marL="182880" indent="-182880">
              <a:buFont typeface="Wingdings" pitchFamily="2" charset="2"/>
              <a:buChar char="§"/>
            </a:pPr>
            <a:r>
              <a:rPr lang="fr-FR" sz="2100" dirty="0"/>
              <a:t> Demandez aux utilisateurs de désélectionner l'option </a:t>
            </a:r>
            <a:r>
              <a:rPr lang="fr-FR" sz="2100" b="1" dirty="0"/>
              <a:t>Ne plus me demander </a:t>
            </a:r>
            <a:r>
              <a:rPr lang="fr-FR" sz="2100" dirty="0"/>
              <a:t>pour activer le processus de vérification d'identité dès qu'un utilisateur se connecte depuis ce navigateur ou cet appareil.</a:t>
            </a:r>
          </a:p>
        </p:txBody>
      </p:sp>
      <p:sp>
        <p:nvSpPr>
          <p:cNvPr id="466945" name="Rectangle 2"/>
          <p:cNvSpPr>
            <a:spLocks noGrp="1" noChangeArrowheads="1"/>
          </p:cNvSpPr>
          <p:nvPr>
            <p:ph type="title"/>
          </p:nvPr>
        </p:nvSpPr>
        <p:spPr>
          <a:xfrm>
            <a:off x="128589" y="7"/>
            <a:ext cx="10734146" cy="746975"/>
          </a:xfrm>
        </p:spPr>
        <p:txBody>
          <a:bodyPr/>
          <a:lstStyle/>
          <a:p>
            <a:r>
              <a:rPr lang="fr-FR"/>
              <a:t>Ne plus me demander</a:t>
            </a:r>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sp>
        <p:nvSpPr>
          <p:cNvPr id="26" name="Rectangle 25"/>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Rechercher :  </a:t>
            </a:r>
            <a:r>
              <a:rPr lang="fr-FR" sz="2400" dirty="0">
                <a:solidFill>
                  <a:schemeClr val="bg1"/>
                </a:solidFill>
                <a:latin typeface="Courier New" panose="02070309020205020404" pitchFamily="49" charset="0"/>
                <a:cs typeface="Courier New" panose="02070309020205020404" pitchFamily="49" charset="0"/>
              </a:rPr>
              <a:t>Vérifier votre identité</a:t>
            </a:r>
          </a:p>
        </p:txBody>
      </p:sp>
      <p:sp>
        <p:nvSpPr>
          <p:cNvPr id="38" name="TextBox 37"/>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41"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4" name="Rectangle 43"/>
          <p:cNvSpPr/>
          <p:nvPr/>
        </p:nvSpPr>
        <p:spPr>
          <a:xfrm>
            <a:off x="1213945" y="4923984"/>
            <a:ext cx="7422036" cy="923330"/>
          </a:xfrm>
          <a:prstGeom prst="rect">
            <a:avLst/>
          </a:prstGeom>
        </p:spPr>
        <p:txBody>
          <a:bodyPr wrap="square">
            <a:spAutoFit/>
          </a:bodyPr>
          <a:lstStyle/>
          <a:p>
            <a:pPr algn="r"/>
            <a:r>
              <a:rPr lang="fr-FR" i="1" dirty="0"/>
              <a:t>Lorsque les utilisateurs se connectent à partir d'un appareil public ou partagé, par exemple un ordinateur dans une bibliothèque ou un cyber café, ils peuvent désélectionner la case.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156</a:t>
            </a:fld>
            <a:endParaRPr lang="fr-FR" dirty="0"/>
          </a:p>
        </p:txBody>
      </p:sp>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0044" y="947414"/>
            <a:ext cx="3124109" cy="483195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2" name="Rectangle 11"/>
          <p:cNvSpPr/>
          <p:nvPr/>
        </p:nvSpPr>
        <p:spPr bwMode="auto">
          <a:xfrm>
            <a:off x="8869762" y="5209857"/>
            <a:ext cx="1698431" cy="236046"/>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Tree>
    <p:custDataLst>
      <p:tags r:id="rId1"/>
    </p:custData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3" y="843165"/>
            <a:ext cx="10786749" cy="5950440"/>
          </a:xfrm>
        </p:spPr>
        <p:txBody>
          <a:bodyPr/>
          <a:lstStyle/>
          <a:p>
            <a:r>
              <a:rPr lang="fr-FR"/>
              <a:t>Vous pouvez ajouter manuellement des plages d'adresses IP de confiance pour votre organisation, qui permettent aux utilisateurs de passer outre le processus d'activation.</a:t>
            </a:r>
          </a:p>
        </p:txBody>
      </p:sp>
      <p:sp>
        <p:nvSpPr>
          <p:cNvPr id="466945" name="Rectangle 2"/>
          <p:cNvSpPr>
            <a:spLocks noGrp="1" noChangeArrowheads="1"/>
          </p:cNvSpPr>
          <p:nvPr>
            <p:ph type="title"/>
          </p:nvPr>
        </p:nvSpPr>
        <p:spPr>
          <a:xfrm>
            <a:off x="128587" y="5"/>
            <a:ext cx="9566398" cy="746975"/>
          </a:xfrm>
        </p:spPr>
        <p:txBody>
          <a:bodyPr/>
          <a:lstStyle/>
          <a:p>
            <a:r>
              <a:rPr lang="fr-FR"/>
              <a:t>Création d'une liste d'adresses IP de confiance à l'échelle de l'organisation</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157</a:t>
            </a:fld>
            <a:endParaRPr lang="fr-FR" dirty="0"/>
          </a:p>
        </p:txBody>
      </p:sp>
      <p:pic>
        <p:nvPicPr>
          <p:cNvPr id="10" name="Picture 9" descr="Man 04.png" hidden="1"/>
          <p:cNvPicPr>
            <a:picLocks noChangeAspect="1"/>
          </p:cNvPicPr>
          <p:nvPr/>
        </p:nvPicPr>
        <p:blipFill>
          <a:blip r:embed="rId5"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sp>
        <p:nvSpPr>
          <p:cNvPr id="11" name="Rectangle 10"/>
          <p:cNvSpPr/>
          <p:nvPr/>
        </p:nvSpPr>
        <p:spPr bwMode="auto">
          <a:xfrm>
            <a:off x="0" y="6068292"/>
            <a:ext cx="12188825" cy="7897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Les utilisateurs peuvent toujours se connecter à partir des adresses se trouvant en dehors de ces plages via le processus d'activation.</a:t>
            </a:r>
          </a:p>
        </p:txBody>
      </p:sp>
      <p:pic>
        <p:nvPicPr>
          <p:cNvPr id="15" name="Picture 1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78520" y="6499002"/>
            <a:ext cx="353832" cy="309239"/>
          </a:xfrm>
          <a:prstGeom prst="rect">
            <a:avLst/>
          </a:prstGeom>
          <a:noFill/>
          <a:ln>
            <a:noFill/>
          </a:ln>
          <a:effectLst/>
        </p:spPr>
      </p:pic>
      <p:sp>
        <p:nvSpPr>
          <p:cNvPr id="17" name="TextBox 16"/>
          <p:cNvSpPr txBox="1"/>
          <p:nvPr/>
        </p:nvSpPr>
        <p:spPr bwMode="white">
          <a:xfrm>
            <a:off x="0" y="6073614"/>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grpSp>
        <p:nvGrpSpPr>
          <p:cNvPr id="3" name="Group 2"/>
          <p:cNvGrpSpPr/>
          <p:nvPr/>
        </p:nvGrpSpPr>
        <p:grpSpPr>
          <a:xfrm>
            <a:off x="352553" y="2105837"/>
            <a:ext cx="11413454" cy="3274982"/>
            <a:chOff x="352553" y="2105837"/>
            <a:chExt cx="11413454" cy="3274982"/>
          </a:xfrm>
        </p:grpSpPr>
        <p:pic>
          <p:nvPicPr>
            <p:cNvPr id="13" name="Espace réservé du contenu 3"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352553" y="2954994"/>
              <a:ext cx="8268125" cy="2425825"/>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4" name="Image 13" descr="Capture d’écra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8978" y="2105837"/>
              <a:ext cx="8357029" cy="1873346"/>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8" name="Rectangle 17"/>
            <p:cNvSpPr/>
            <p:nvPr/>
          </p:nvSpPr>
          <p:spPr bwMode="auto">
            <a:xfrm>
              <a:off x="5978300" y="3074042"/>
              <a:ext cx="669245" cy="270022"/>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Tree>
    <p:custDataLst>
      <p:tags r:id="rId1"/>
    </p:custData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4" y="843165"/>
            <a:ext cx="9544102" cy="5950440"/>
          </a:xfrm>
        </p:spPr>
        <p:txBody>
          <a:bodyPr/>
          <a:lstStyle/>
          <a:p>
            <a:r>
              <a:rPr lang="fr-FR"/>
              <a:t>Vous pouvez restreindre l'accès à certains groupes d'utilisateurs en ajoutant des heures et des plages de connexion autorisées à leur profil. La connexion sera refusée aux utilisateurs tentant de se connecter en dehors de ces heures ou de ces plages. </a:t>
            </a:r>
          </a:p>
        </p:txBody>
      </p:sp>
      <p:sp>
        <p:nvSpPr>
          <p:cNvPr id="466945" name="Rectangle 2"/>
          <p:cNvSpPr>
            <a:spLocks noGrp="1" noChangeArrowheads="1"/>
          </p:cNvSpPr>
          <p:nvPr>
            <p:ph type="title"/>
          </p:nvPr>
        </p:nvSpPr>
        <p:spPr/>
        <p:txBody>
          <a:bodyPr/>
          <a:lstStyle/>
          <a:p>
            <a:r>
              <a:rPr lang="fr-FR" sz="2500" dirty="0"/>
              <a:t>Restriction des heures de connexion et des plages IP de connexion sur les profils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158</a:t>
            </a:fld>
            <a:endParaRPr lang="fr-FR" dirty="0"/>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sp>
        <p:nvSpPr>
          <p:cNvPr id="12" name="Rectangle 11"/>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Gérer les utilisateurs | Profils | </a:t>
            </a:r>
            <a:r>
              <a:rPr lang="fr-FR" sz="2400" b="1" i="1" dirty="0">
                <a:solidFill>
                  <a:schemeClr val="bg1"/>
                </a:solidFill>
              </a:rPr>
              <a:t>Nom du profil</a:t>
            </a:r>
            <a:endParaRPr lang="fr-FR" sz="2400" b="1" dirty="0">
              <a:solidFill>
                <a:schemeClr val="bg1"/>
              </a:solidFill>
            </a:endParaRPr>
          </a:p>
        </p:txBody>
      </p:sp>
      <p:grpSp>
        <p:nvGrpSpPr>
          <p:cNvPr id="18" name="Group 17"/>
          <p:cNvGrpSpPr/>
          <p:nvPr/>
        </p:nvGrpSpPr>
        <p:grpSpPr>
          <a:xfrm>
            <a:off x="319314" y="2447076"/>
            <a:ext cx="11534772" cy="3287695"/>
            <a:chOff x="319314" y="2447076"/>
            <a:chExt cx="11534772" cy="3287695"/>
          </a:xfrm>
        </p:grpSpPr>
        <p:pic>
          <p:nvPicPr>
            <p:cNvPr id="19" name="Image 18"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0017" y="3042521"/>
              <a:ext cx="5058708" cy="220076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1" name="Espace réservé du contenu 5"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319314" y="2447076"/>
              <a:ext cx="3626036" cy="270523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2" name="Rectangle 21"/>
            <p:cNvSpPr/>
            <p:nvPr/>
          </p:nvSpPr>
          <p:spPr bwMode="auto">
            <a:xfrm>
              <a:off x="319314" y="3921985"/>
              <a:ext cx="3266927" cy="1210683"/>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23" name="Espace réservé du contenu 3" descr="Capture d’écra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7366053" y="3364866"/>
              <a:ext cx="4488033" cy="2369905"/>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24" name="Group 23"/>
          <p:cNvGrpSpPr/>
          <p:nvPr/>
        </p:nvGrpSpPr>
        <p:grpSpPr>
          <a:xfrm>
            <a:off x="0" y="6082210"/>
            <a:ext cx="1295063" cy="746147"/>
            <a:chOff x="0" y="6082210"/>
            <a:chExt cx="1295063" cy="746147"/>
          </a:xfrm>
        </p:grpSpPr>
        <p:sp>
          <p:nvSpPr>
            <p:cNvPr id="25" name="TextBox 24"/>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6"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p:txBody>
          <a:bodyPr/>
          <a:lstStyle/>
          <a:p>
            <a:r>
              <a:rPr lang="fr-FR"/>
              <a:t>Les restrictions de connexion d'un profil prévalent sur toute autre forme d'authentification. Si un utilisateur ne se conforme pas à l'une des restrictions des heures et des plages IP de connexion définies sur son profil, il ne pourra pas se connecter, que des listes d'adresses IP de confiance à l'échelle de l'organisation soient définies ou non.</a:t>
            </a:r>
            <a:endParaRPr lang="fr-FR" dirty="0"/>
          </a:p>
        </p:txBody>
      </p:sp>
      <p:sp>
        <p:nvSpPr>
          <p:cNvPr id="466945" name="Rectangle 2"/>
          <p:cNvSpPr>
            <a:spLocks noGrp="1" noChangeArrowheads="1"/>
          </p:cNvSpPr>
          <p:nvPr>
            <p:ph type="title"/>
          </p:nvPr>
        </p:nvSpPr>
        <p:spPr/>
        <p:txBody>
          <a:bodyPr/>
          <a:lstStyle/>
          <a:p>
            <a:r>
              <a:rPr lang="fr-FR" sz="2200" dirty="0"/>
              <a:t>Comment fonctionnent les heures de connexion et les plages d'adresses IP d'un profil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159</a:t>
            </a:fld>
            <a:endParaRPr lang="fr-FR" dirty="0"/>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grpSp>
        <p:nvGrpSpPr>
          <p:cNvPr id="36" name="Group 35"/>
          <p:cNvGrpSpPr/>
          <p:nvPr/>
        </p:nvGrpSpPr>
        <p:grpSpPr>
          <a:xfrm>
            <a:off x="1092086" y="2415880"/>
            <a:ext cx="10530426" cy="4400855"/>
            <a:chOff x="1092086" y="2415880"/>
            <a:chExt cx="10530426" cy="4400855"/>
          </a:xfrm>
        </p:grpSpPr>
        <p:pic>
          <p:nvPicPr>
            <p:cNvPr id="38" name="Espace réservé du contenu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1930" y="4042335"/>
              <a:ext cx="2200582" cy="1838582"/>
            </a:xfrm>
            <a:prstGeom prst="rect">
              <a:avLst/>
            </a:prstGeom>
            <a:ln>
              <a:solidFill>
                <a:schemeClr val="bg2"/>
              </a:solidFill>
            </a:ln>
            <a:effectLst>
              <a:outerShdw blurRad="50800" dist="38100" dir="2700000" algn="tl" rotWithShape="0">
                <a:prstClr val="black">
                  <a:alpha val="40000"/>
                </a:prstClr>
              </a:outerShdw>
            </a:effectLst>
          </p:spPr>
        </p:pic>
        <p:pic>
          <p:nvPicPr>
            <p:cNvPr id="39" name="Espace réservé du contenu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7143647" y="2415880"/>
              <a:ext cx="1337747" cy="1290754"/>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40" name="Espace réservé du contenu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4351853" y="2415880"/>
              <a:ext cx="1337747" cy="1290754"/>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41" name="Imag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8848" y="4543092"/>
              <a:ext cx="2651154" cy="789034"/>
            </a:xfrm>
            <a:prstGeom prst="rect">
              <a:avLst/>
            </a:prstGeom>
            <a:ln>
              <a:solidFill>
                <a:schemeClr val="bg2"/>
              </a:solidFill>
            </a:ln>
            <a:effectLst>
              <a:outerShdw blurRad="50800" dist="38100" dir="2700000" algn="tl" rotWithShape="0">
                <a:prstClr val="black">
                  <a:alpha val="40000"/>
                </a:prstClr>
              </a:outerShdw>
            </a:effectLst>
          </p:spPr>
        </p:pic>
        <p:pic>
          <p:nvPicPr>
            <p:cNvPr id="43" name="Imag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8509" y="4214468"/>
              <a:ext cx="2676065" cy="152815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6" name="TextBox 45"/>
            <p:cNvSpPr txBox="1"/>
            <p:nvPr/>
          </p:nvSpPr>
          <p:spPr>
            <a:xfrm>
              <a:off x="1637914" y="5874910"/>
              <a:ext cx="1819175" cy="523220"/>
            </a:xfrm>
            <a:prstGeom prst="rect">
              <a:avLst/>
            </a:prstGeom>
            <a:noFill/>
          </p:spPr>
          <p:txBody>
            <a:bodyPr wrap="square" rtlCol="0">
              <a:spAutoFit/>
            </a:bodyPr>
            <a:lstStyle/>
            <a:p>
              <a:r>
                <a:rPr lang="fr-FR" sz="1400" b="0" dirty="0"/>
                <a:t>L'utilisateur tente de se connecter.</a:t>
              </a:r>
            </a:p>
          </p:txBody>
        </p:sp>
        <p:sp>
          <p:nvSpPr>
            <p:cNvPr id="47" name="TextBox 46"/>
            <p:cNvSpPr txBox="1"/>
            <p:nvPr/>
          </p:nvSpPr>
          <p:spPr>
            <a:xfrm>
              <a:off x="3972914" y="5862628"/>
              <a:ext cx="2073371" cy="954107"/>
            </a:xfrm>
            <a:prstGeom prst="rect">
              <a:avLst/>
            </a:prstGeom>
            <a:noFill/>
          </p:spPr>
          <p:txBody>
            <a:bodyPr wrap="square" rtlCol="0">
              <a:spAutoFit/>
            </a:bodyPr>
            <a:lstStyle/>
            <a:p>
              <a:r>
                <a:rPr lang="fr-FR" sz="1400" b="0" dirty="0"/>
                <a:t>Se connecte-t-il pendant les heures de connexion définies pour son profil ? </a:t>
              </a:r>
            </a:p>
          </p:txBody>
        </p:sp>
        <p:sp>
          <p:nvSpPr>
            <p:cNvPr id="48" name="TextBox 47"/>
            <p:cNvSpPr txBox="1"/>
            <p:nvPr/>
          </p:nvSpPr>
          <p:spPr>
            <a:xfrm>
              <a:off x="6594926" y="5462022"/>
              <a:ext cx="2435191" cy="954107"/>
            </a:xfrm>
            <a:prstGeom prst="rect">
              <a:avLst/>
            </a:prstGeom>
            <a:noFill/>
          </p:spPr>
          <p:txBody>
            <a:bodyPr wrap="square" rtlCol="0">
              <a:spAutoFit/>
            </a:bodyPr>
            <a:lstStyle/>
            <a:p>
              <a:r>
                <a:rPr lang="fr-FR" sz="1400" b="0" dirty="0"/>
                <a:t>Se connecte-il à partir de l'une des adresses IP des plages IP définies pour son profil ?</a:t>
              </a:r>
            </a:p>
          </p:txBody>
        </p:sp>
        <p:sp>
          <p:nvSpPr>
            <p:cNvPr id="49" name="TextBox 48"/>
            <p:cNvSpPr txBox="1"/>
            <p:nvPr/>
          </p:nvSpPr>
          <p:spPr>
            <a:xfrm>
              <a:off x="9365311" y="6027257"/>
              <a:ext cx="1679236" cy="523220"/>
            </a:xfrm>
            <a:prstGeom prst="rect">
              <a:avLst/>
            </a:prstGeom>
            <a:noFill/>
          </p:spPr>
          <p:txBody>
            <a:bodyPr wrap="square" rtlCol="0">
              <a:spAutoFit/>
            </a:bodyPr>
            <a:lstStyle/>
            <a:p>
              <a:r>
                <a:rPr lang="fr-FR" sz="1400" b="0" dirty="0"/>
                <a:t>L'utilisateur se connecte.</a:t>
              </a:r>
            </a:p>
          </p:txBody>
        </p:sp>
        <p:sp>
          <p:nvSpPr>
            <p:cNvPr id="50" name="Right Arrow 49"/>
            <p:cNvSpPr/>
            <p:nvPr/>
          </p:nvSpPr>
          <p:spPr bwMode="auto">
            <a:xfrm>
              <a:off x="3238668" y="4892677"/>
              <a:ext cx="824601" cy="489983"/>
            </a:xfrm>
            <a:prstGeom prst="rightArrow">
              <a:avLst/>
            </a:prstGeom>
            <a:solidFill>
              <a:srgbClr val="00B0F0"/>
            </a:solidFill>
            <a:ln w="38100" algn="ctr">
              <a:noFill/>
              <a:round/>
              <a:headEnd/>
              <a:tailEnd/>
            </a:ln>
            <a:effectLst/>
          </p:spPr>
          <p:txBody>
            <a:bodyPr tIns="91440" bIns="73152" rtlCol="0" anchor="ctr"/>
            <a:lstStyle/>
            <a:p>
              <a:pPr algn="ctr">
                <a:lnSpc>
                  <a:spcPct val="90000"/>
                </a:lnSpc>
              </a:pPr>
              <a:endParaRPr lang="en-US" sz="1600" dirty="0">
                <a:ea typeface="MS PGothic" charset="-128"/>
                <a:cs typeface="MS PGothic" charset="-128"/>
              </a:endParaRPr>
            </a:p>
          </p:txBody>
        </p:sp>
        <p:sp>
          <p:nvSpPr>
            <p:cNvPr id="51" name="Right Arrow 50"/>
            <p:cNvSpPr/>
            <p:nvPr/>
          </p:nvSpPr>
          <p:spPr bwMode="auto">
            <a:xfrm>
              <a:off x="5861525" y="4904514"/>
              <a:ext cx="824601" cy="489983"/>
            </a:xfrm>
            <a:prstGeom prst="rightArrow">
              <a:avLst/>
            </a:prstGeom>
            <a:solidFill>
              <a:srgbClr val="00B050"/>
            </a:solidFill>
            <a:ln w="38100" algn="ctr">
              <a:noFill/>
              <a:round/>
              <a:headEnd/>
              <a:tailEnd/>
            </a:ln>
            <a:effectLst/>
          </p:spPr>
          <p:txBody>
            <a:bodyPr tIns="91440" bIns="73152" rtlCol="0" anchor="ctr"/>
            <a:lstStyle/>
            <a:p>
              <a:pPr algn="ctr">
                <a:lnSpc>
                  <a:spcPct val="90000"/>
                </a:lnSpc>
              </a:pPr>
              <a:r>
                <a:rPr lang="fr-FR" sz="1200" b="1" cap="all" dirty="0">
                  <a:solidFill>
                    <a:schemeClr val="bg1"/>
                  </a:solidFill>
                  <a:sym typeface="Wingdings"/>
                </a:rPr>
                <a:t>Oui</a:t>
              </a:r>
              <a:endParaRPr lang="fr-FR" sz="1200" b="1" cap="all" dirty="0">
                <a:solidFill>
                  <a:schemeClr val="bg1"/>
                </a:solidFill>
                <a:ea typeface="MS PGothic" charset="-128"/>
                <a:cs typeface="MS PGothic" charset="-128"/>
              </a:endParaRPr>
            </a:p>
          </p:txBody>
        </p:sp>
        <p:sp>
          <p:nvSpPr>
            <p:cNvPr id="52" name="Right Arrow 51"/>
            <p:cNvSpPr/>
            <p:nvPr/>
          </p:nvSpPr>
          <p:spPr bwMode="auto">
            <a:xfrm>
              <a:off x="8699547" y="4904514"/>
              <a:ext cx="824601" cy="489983"/>
            </a:xfrm>
            <a:prstGeom prst="rightArrow">
              <a:avLst/>
            </a:prstGeom>
            <a:solidFill>
              <a:srgbClr val="00B050"/>
            </a:solidFill>
            <a:ln w="38100" algn="ctr">
              <a:noFill/>
              <a:round/>
              <a:headEnd/>
              <a:tailEnd/>
            </a:ln>
            <a:effectLst/>
          </p:spPr>
          <p:txBody>
            <a:bodyPr tIns="91440" bIns="73152" rtlCol="0" anchor="ctr"/>
            <a:lstStyle/>
            <a:p>
              <a:pPr algn="ctr">
                <a:lnSpc>
                  <a:spcPct val="90000"/>
                </a:lnSpc>
              </a:pPr>
              <a:r>
                <a:rPr lang="fr-FR" sz="1200" b="1" cap="all" dirty="0">
                  <a:solidFill>
                    <a:schemeClr val="bg1"/>
                  </a:solidFill>
                  <a:sym typeface="Wingdings"/>
                </a:rPr>
                <a:t>Oui</a:t>
              </a:r>
              <a:endParaRPr lang="fr-FR" sz="1200" b="1" cap="all" dirty="0">
                <a:solidFill>
                  <a:schemeClr val="bg1"/>
                </a:solidFill>
                <a:ea typeface="MS PGothic" charset="-128"/>
                <a:cs typeface="MS PGothic" charset="-128"/>
              </a:endParaRPr>
            </a:p>
          </p:txBody>
        </p:sp>
        <p:sp>
          <p:nvSpPr>
            <p:cNvPr id="53" name="Right Arrow 52"/>
            <p:cNvSpPr/>
            <p:nvPr/>
          </p:nvSpPr>
          <p:spPr bwMode="auto">
            <a:xfrm rot="16200000">
              <a:off x="4491830" y="3667714"/>
              <a:ext cx="1001330" cy="427766"/>
            </a:xfrm>
            <a:prstGeom prst="rightArrow">
              <a:avLst/>
            </a:prstGeom>
            <a:solidFill>
              <a:srgbClr val="FF0000"/>
            </a:solidFill>
            <a:ln w="38100" algn="ctr">
              <a:noFill/>
              <a:round/>
              <a:headEnd/>
              <a:tailEnd/>
            </a:ln>
            <a:effectLst/>
          </p:spPr>
          <p:txBody>
            <a:bodyPr vert="vert" rtlCol="0" anchor="ctr"/>
            <a:lstStyle/>
            <a:p>
              <a:pPr algn="ctr">
                <a:lnSpc>
                  <a:spcPct val="90000"/>
                </a:lnSpc>
              </a:pPr>
              <a:endParaRPr lang="en-US" sz="1100" b="0" dirty="0">
                <a:solidFill>
                  <a:schemeClr val="bg1"/>
                </a:solidFill>
                <a:ea typeface="MS PGothic" charset="-128"/>
                <a:cs typeface="MS PGothic" charset="-128"/>
              </a:endParaRPr>
            </a:p>
          </p:txBody>
        </p:sp>
        <p:sp>
          <p:nvSpPr>
            <p:cNvPr id="54" name="Right Arrow 53"/>
            <p:cNvSpPr/>
            <p:nvPr/>
          </p:nvSpPr>
          <p:spPr bwMode="auto">
            <a:xfrm rot="16200000">
              <a:off x="7286108" y="3784132"/>
              <a:ext cx="1216637" cy="427765"/>
            </a:xfrm>
            <a:prstGeom prst="rightArrow">
              <a:avLst/>
            </a:prstGeom>
            <a:solidFill>
              <a:srgbClr val="FF0000"/>
            </a:solidFill>
            <a:ln w="38100" algn="ctr">
              <a:noFill/>
              <a:round/>
              <a:headEnd/>
              <a:tailEnd/>
            </a:ln>
            <a:effectLst/>
          </p:spPr>
          <p:txBody>
            <a:bodyPr vert="vert" rtlCol="0" anchor="ctr"/>
            <a:lstStyle/>
            <a:p>
              <a:pPr algn="ctr">
                <a:lnSpc>
                  <a:spcPct val="90000"/>
                </a:lnSpc>
              </a:pPr>
              <a:endParaRPr lang="en-US" sz="1100" b="0" dirty="0">
                <a:solidFill>
                  <a:schemeClr val="bg1"/>
                </a:solidFill>
                <a:ea typeface="MS PGothic" charset="-128"/>
                <a:cs typeface="MS PGothic" charset="-128"/>
              </a:endParaRPr>
            </a:p>
          </p:txBody>
        </p:sp>
        <p:sp>
          <p:nvSpPr>
            <p:cNvPr id="55" name="TextBox 54"/>
            <p:cNvSpPr txBox="1"/>
            <p:nvPr/>
          </p:nvSpPr>
          <p:spPr>
            <a:xfrm>
              <a:off x="5722031" y="2878855"/>
              <a:ext cx="1359978" cy="523220"/>
            </a:xfrm>
            <a:prstGeom prst="rect">
              <a:avLst/>
            </a:prstGeom>
            <a:noFill/>
          </p:spPr>
          <p:txBody>
            <a:bodyPr wrap="square" rtlCol="0">
              <a:spAutoFit/>
            </a:bodyPr>
            <a:lstStyle/>
            <a:p>
              <a:pPr algn="ctr"/>
              <a:r>
                <a:rPr lang="fr-FR" sz="1400" b="0" dirty="0"/>
                <a:t>Connexion refusée</a:t>
              </a:r>
            </a:p>
          </p:txBody>
        </p:sp>
        <p:sp>
          <p:nvSpPr>
            <p:cNvPr id="56" name="TextBox 55"/>
            <p:cNvSpPr txBox="1"/>
            <p:nvPr/>
          </p:nvSpPr>
          <p:spPr>
            <a:xfrm>
              <a:off x="4750715" y="3984299"/>
              <a:ext cx="509827" cy="204312"/>
            </a:xfrm>
            <a:prstGeom prst="roundRect">
              <a:avLst/>
            </a:prstGeom>
            <a:solidFill>
              <a:schemeClr val="bg1">
                <a:alpha val="56000"/>
              </a:schemeClr>
            </a:solidFill>
          </p:spPr>
          <p:txBody>
            <a:bodyPr wrap="none" tIns="0" bIns="0" rtlCol="0">
              <a:spAutoFit/>
            </a:bodyPr>
            <a:lstStyle/>
            <a:p>
              <a:r>
                <a:rPr lang="fr-FR" sz="1200" b="1" dirty="0"/>
                <a:t>NON</a:t>
              </a:r>
            </a:p>
          </p:txBody>
        </p:sp>
        <p:sp>
          <p:nvSpPr>
            <p:cNvPr id="57" name="TextBox 56"/>
            <p:cNvSpPr txBox="1"/>
            <p:nvPr/>
          </p:nvSpPr>
          <p:spPr>
            <a:xfrm>
              <a:off x="7660121" y="4009576"/>
              <a:ext cx="509827" cy="204312"/>
            </a:xfrm>
            <a:prstGeom prst="roundRect">
              <a:avLst/>
            </a:prstGeom>
            <a:solidFill>
              <a:schemeClr val="bg1">
                <a:alpha val="56000"/>
              </a:schemeClr>
            </a:solidFill>
          </p:spPr>
          <p:txBody>
            <a:bodyPr wrap="none" tIns="0" bIns="0" rtlCol="0">
              <a:spAutoFit/>
            </a:bodyPr>
            <a:lstStyle/>
            <a:p>
              <a:r>
                <a:rPr lang="fr-FR" sz="1200" b="1" dirty="0"/>
                <a:t>NON</a:t>
              </a:r>
            </a:p>
          </p:txBody>
        </p:sp>
        <p:grpSp>
          <p:nvGrpSpPr>
            <p:cNvPr id="58" name="Groupe 42"/>
            <p:cNvGrpSpPr/>
            <p:nvPr/>
          </p:nvGrpSpPr>
          <p:grpSpPr>
            <a:xfrm>
              <a:off x="1092086" y="4061463"/>
              <a:ext cx="2144951" cy="1630386"/>
              <a:chOff x="2570691" y="3695798"/>
              <a:chExt cx="2144951" cy="1630386"/>
            </a:xfrm>
          </p:grpSpPr>
          <p:pic>
            <p:nvPicPr>
              <p:cNvPr id="59" name="Picture 2"/>
              <p:cNvPicPr>
                <a:picLocks noChangeAspect="1" noChangeArrowheads="1"/>
              </p:cNvPicPr>
              <p:nvPr/>
            </p:nvPicPr>
            <p:blipFill>
              <a:blip r:embed="rId9" cstate="print"/>
              <a:srcRect/>
              <a:stretch>
                <a:fillRect/>
              </a:stretch>
            </p:blipFill>
            <p:spPr bwMode="auto">
              <a:xfrm>
                <a:off x="2965695" y="3695798"/>
                <a:ext cx="1749947" cy="163038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60" name="Image 46"/>
              <p:cNvPicPr>
                <a:picLocks noChangeAspect="1"/>
              </p:cNvPicPr>
              <p:nvPr/>
            </p:nvPicPr>
            <p:blipFill>
              <a:blip r:embed="rId10"/>
              <a:stretch>
                <a:fillRect/>
              </a:stretch>
            </p:blipFill>
            <p:spPr>
              <a:xfrm>
                <a:off x="3283769" y="4989288"/>
                <a:ext cx="1281768" cy="284343"/>
              </a:xfrm>
              <a:prstGeom prst="rect">
                <a:avLst/>
              </a:prstGeom>
            </p:spPr>
          </p:pic>
          <p:pic>
            <p:nvPicPr>
              <p:cNvPr id="61" name="Picture 11" descr="Woman 01.png"/>
              <p:cNvPicPr>
                <a:picLocks noChangeAspect="1"/>
              </p:cNvPicPr>
              <p:nvPr/>
            </p:nvPicPr>
            <p:blipFill>
              <a:blip r:embed="rId11" cstate="print"/>
              <a:stretch>
                <a:fillRect/>
              </a:stretch>
            </p:blipFill>
            <p:spPr>
              <a:xfrm flipH="1">
                <a:off x="2570691" y="4076451"/>
                <a:ext cx="875339" cy="1211468"/>
              </a:xfrm>
              <a:prstGeom prst="rect">
                <a:avLst/>
              </a:prstGeom>
              <a:effectLst>
                <a:outerShdw blurRad="50800" dist="38100" dir="2700000" algn="tl" rotWithShape="0">
                  <a:prstClr val="black">
                    <a:alpha val="40000"/>
                  </a:prstClr>
                </a:outerShdw>
              </a:effectLst>
            </p:spPr>
          </p:pic>
        </p:grpSp>
      </p:grpSp>
    </p:spTree>
    <p:custDataLst>
      <p:tags r:id="rId1"/>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28592" y="7"/>
            <a:ext cx="10736637" cy="746975"/>
          </a:xfrm>
        </p:spPr>
        <p:txBody>
          <a:bodyPr/>
          <a:lstStyle/>
          <a:p>
            <a:r>
              <a:rPr lang="fr-FR"/>
              <a:t>Les responsables de AW Computing</a:t>
            </a:r>
          </a:p>
        </p:txBody>
      </p:sp>
      <p:grpSp>
        <p:nvGrpSpPr>
          <p:cNvPr id="27" name="Group 26"/>
          <p:cNvGrpSpPr/>
          <p:nvPr/>
        </p:nvGrpSpPr>
        <p:grpSpPr>
          <a:xfrm>
            <a:off x="2968043" y="4090030"/>
            <a:ext cx="1778485" cy="2063249"/>
            <a:chOff x="295835" y="1057835"/>
            <a:chExt cx="1586753" cy="1736363"/>
          </a:xfrm>
        </p:grpSpPr>
        <p:grpSp>
          <p:nvGrpSpPr>
            <p:cNvPr id="28" name="Group 27"/>
            <p:cNvGrpSpPr/>
            <p:nvPr/>
          </p:nvGrpSpPr>
          <p:grpSpPr>
            <a:xfrm>
              <a:off x="295835" y="1057835"/>
              <a:ext cx="1586753" cy="1736363"/>
              <a:chOff x="448235" y="3801035"/>
              <a:chExt cx="2166770" cy="1736363"/>
            </a:xfrm>
          </p:grpSpPr>
          <p:sp>
            <p:nvSpPr>
              <p:cNvPr id="30" name="Rounded Rectangle 29"/>
              <p:cNvSpPr/>
              <p:nvPr/>
            </p:nvSpPr>
            <p:spPr bwMode="auto">
              <a:xfrm>
                <a:off x="448235" y="3801035"/>
                <a:ext cx="2160494" cy="1736363"/>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34" name="Round Same Side Corner Rectangle 3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fr-FR" sz="1600" b="1" dirty="0">
                    <a:solidFill>
                      <a:schemeClr val="bg1"/>
                    </a:solidFill>
                    <a:latin typeface="Salesforce Sans" panose="020B0505020202020203" pitchFamily="34" charset="0"/>
                  </a:rPr>
                  <a:t>Allison Wheeler</a:t>
                </a:r>
              </a:p>
              <a:p>
                <a:pPr algn="ctr">
                  <a:spcBef>
                    <a:spcPts val="300"/>
                  </a:spcBef>
                  <a:spcAft>
                    <a:spcPts val="300"/>
                  </a:spcAft>
                </a:pPr>
                <a:r>
                  <a:rPr lang="fr-FR" sz="1200" dirty="0">
                    <a:latin typeface="Salesforce Sans" panose="020B0505020202020203" pitchFamily="34" charset="0"/>
                  </a:rPr>
                  <a:t>Vice-présidente des ventes internationales</a:t>
                </a:r>
              </a:p>
            </p:txBody>
          </p:sp>
        </p:grpSp>
        <p:pic>
          <p:nvPicPr>
            <p:cNvPr id="29" name="Picture 28" descr="C:\Documents and Settings\msharron\Desktop\AW Computing profile pics\Allison Wheeler.png"/>
            <p:cNvPicPr>
              <a:picLocks noChangeAspect="1" noChangeArrowheads="1"/>
            </p:cNvPicPr>
            <p:nvPr/>
          </p:nvPicPr>
          <p:blipFill>
            <a:blip r:embed="rId4" cstate="print"/>
            <a:srcRect l="4718" t="-2988" r="-7590" b="56699"/>
            <a:stretch>
              <a:fillRect/>
            </a:stretch>
          </p:blipFill>
          <p:spPr bwMode="auto">
            <a:xfrm>
              <a:off x="437593" y="1598588"/>
              <a:ext cx="1204932" cy="1194974"/>
            </a:xfrm>
            <a:prstGeom prst="rect">
              <a:avLst/>
            </a:prstGeom>
            <a:noFill/>
            <a:ln>
              <a:noFill/>
            </a:ln>
          </p:spPr>
        </p:pic>
      </p:grpSp>
      <p:grpSp>
        <p:nvGrpSpPr>
          <p:cNvPr id="35" name="Group 34"/>
          <p:cNvGrpSpPr/>
          <p:nvPr/>
        </p:nvGrpSpPr>
        <p:grpSpPr>
          <a:xfrm>
            <a:off x="5128023" y="4090030"/>
            <a:ext cx="1778485" cy="2070111"/>
            <a:chOff x="7646895" y="1930671"/>
            <a:chExt cx="1497105" cy="1742138"/>
          </a:xfrm>
        </p:grpSpPr>
        <p:grpSp>
          <p:nvGrpSpPr>
            <p:cNvPr id="36" name="Group 35"/>
            <p:cNvGrpSpPr/>
            <p:nvPr/>
          </p:nvGrpSpPr>
          <p:grpSpPr>
            <a:xfrm>
              <a:off x="7646895" y="1930671"/>
              <a:ext cx="1497105" cy="1735727"/>
              <a:chOff x="448235" y="3801035"/>
              <a:chExt cx="2166770" cy="1735727"/>
            </a:xfrm>
          </p:grpSpPr>
          <p:sp>
            <p:nvSpPr>
              <p:cNvPr id="38" name="Rounded Rectangle 37"/>
              <p:cNvSpPr/>
              <p:nvPr/>
            </p:nvSpPr>
            <p:spPr bwMode="auto">
              <a:xfrm>
                <a:off x="448235" y="3801035"/>
                <a:ext cx="2160494" cy="173572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39" name="Round Same Side Corner Rectangle 3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fr-FR" sz="1600" b="1" dirty="0">
                    <a:solidFill>
                      <a:schemeClr val="bg1"/>
                    </a:solidFill>
                    <a:latin typeface="Salesforce Sans" panose="020B0505020202020203" pitchFamily="34" charset="0"/>
                  </a:rPr>
                  <a:t>Conner McCoy</a:t>
                </a:r>
              </a:p>
              <a:p>
                <a:pPr algn="ctr">
                  <a:spcBef>
                    <a:spcPts val="300"/>
                  </a:spcBef>
                  <a:spcAft>
                    <a:spcPts val="300"/>
                  </a:spcAft>
                </a:pPr>
                <a:r>
                  <a:rPr lang="fr-FR" sz="1200" dirty="0">
                    <a:latin typeface="Salesforce Sans" panose="020B0505020202020203" pitchFamily="34" charset="0"/>
                  </a:rPr>
                  <a:t>Vice-président du service marketing</a:t>
                </a:r>
              </a:p>
            </p:txBody>
          </p:sp>
        </p:grpSp>
        <p:pic>
          <p:nvPicPr>
            <p:cNvPr id="37" name="Picture 36" descr="C:\Documents and Settings\msharron\Desktop\AW Computing profile pics\Connor McCoy.png"/>
            <p:cNvPicPr>
              <a:picLocks noChangeAspect="1" noChangeArrowheads="1"/>
            </p:cNvPicPr>
            <p:nvPr/>
          </p:nvPicPr>
          <p:blipFill rotWithShape="1">
            <a:blip r:embed="rId5" cstate="print"/>
            <a:srcRect l="1825" t="-3322" r="2853" b="55619"/>
            <a:stretch/>
          </p:blipFill>
          <p:spPr bwMode="auto">
            <a:xfrm flipH="1">
              <a:off x="7705931" y="2514319"/>
              <a:ext cx="1401126" cy="1158490"/>
            </a:xfrm>
            <a:prstGeom prst="rect">
              <a:avLst/>
            </a:prstGeom>
            <a:noFill/>
            <a:ln>
              <a:noFill/>
            </a:ln>
          </p:spPr>
        </p:pic>
      </p:grpSp>
      <p:grpSp>
        <p:nvGrpSpPr>
          <p:cNvPr id="40" name="Group 39"/>
          <p:cNvGrpSpPr/>
          <p:nvPr/>
        </p:nvGrpSpPr>
        <p:grpSpPr>
          <a:xfrm>
            <a:off x="7274466" y="4090030"/>
            <a:ext cx="1778485" cy="2070111"/>
            <a:chOff x="9486018" y="2018417"/>
            <a:chExt cx="1497105" cy="1742137"/>
          </a:xfrm>
        </p:grpSpPr>
        <p:grpSp>
          <p:nvGrpSpPr>
            <p:cNvPr id="41" name="Group 40"/>
            <p:cNvGrpSpPr/>
            <p:nvPr/>
          </p:nvGrpSpPr>
          <p:grpSpPr>
            <a:xfrm>
              <a:off x="9486018" y="2018417"/>
              <a:ext cx="1497105" cy="1742137"/>
              <a:chOff x="448235" y="3801035"/>
              <a:chExt cx="2166770" cy="1742137"/>
            </a:xfrm>
          </p:grpSpPr>
          <p:sp>
            <p:nvSpPr>
              <p:cNvPr id="43" name="Rounded Rectangle 42"/>
              <p:cNvSpPr/>
              <p:nvPr/>
            </p:nvSpPr>
            <p:spPr bwMode="auto">
              <a:xfrm>
                <a:off x="448235" y="3801035"/>
                <a:ext cx="2160494" cy="174213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44" name="Round Same Side Corner Rectangle 4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fr-FR" sz="1600" b="1" dirty="0">
                    <a:solidFill>
                      <a:schemeClr val="bg1"/>
                    </a:solidFill>
                    <a:latin typeface="Salesforce Sans" panose="020B0505020202020203" pitchFamily="34" charset="0"/>
                  </a:rPr>
                  <a:t>Noah Larkin</a:t>
                </a:r>
              </a:p>
              <a:p>
                <a:pPr algn="ctr">
                  <a:spcBef>
                    <a:spcPts val="300"/>
                  </a:spcBef>
                  <a:spcAft>
                    <a:spcPts val="300"/>
                  </a:spcAft>
                </a:pPr>
                <a:r>
                  <a:rPr lang="fr-FR" sz="1200" dirty="0">
                    <a:latin typeface="Salesforce Sans" panose="020B0505020202020203" pitchFamily="34" charset="0"/>
                  </a:rPr>
                  <a:t>Vice-président des services</a:t>
                </a:r>
              </a:p>
            </p:txBody>
          </p:sp>
        </p:grpSp>
        <p:pic>
          <p:nvPicPr>
            <p:cNvPr id="42" name="Picture 41" descr="C:\Documents and Settings\msharron\Desktop\AW Computing profile pics\Noah Larkin.png"/>
            <p:cNvPicPr>
              <a:picLocks noChangeAspect="1" noChangeArrowheads="1"/>
            </p:cNvPicPr>
            <p:nvPr/>
          </p:nvPicPr>
          <p:blipFill rotWithShape="1">
            <a:blip r:embed="rId6" cstate="print"/>
            <a:srcRect l="7641" t="-3840" r="-4408" b="52365"/>
            <a:stretch/>
          </p:blipFill>
          <p:spPr bwMode="auto">
            <a:xfrm>
              <a:off x="9641934" y="2568997"/>
              <a:ext cx="1316958" cy="1191492"/>
            </a:xfrm>
            <a:prstGeom prst="rect">
              <a:avLst/>
            </a:prstGeom>
            <a:noFill/>
            <a:ln>
              <a:noFill/>
            </a:ln>
          </p:spPr>
        </p:pic>
      </p:grpSp>
      <p:grpSp>
        <p:nvGrpSpPr>
          <p:cNvPr id="45" name="Group 44"/>
          <p:cNvGrpSpPr/>
          <p:nvPr/>
        </p:nvGrpSpPr>
        <p:grpSpPr>
          <a:xfrm>
            <a:off x="5129260" y="1316817"/>
            <a:ext cx="1778485" cy="2070571"/>
            <a:chOff x="3236171" y="2232500"/>
            <a:chExt cx="1496715" cy="1742525"/>
          </a:xfrm>
        </p:grpSpPr>
        <p:grpSp>
          <p:nvGrpSpPr>
            <p:cNvPr id="46" name="Group 45"/>
            <p:cNvGrpSpPr/>
            <p:nvPr/>
          </p:nvGrpSpPr>
          <p:grpSpPr>
            <a:xfrm>
              <a:off x="3236171" y="2232500"/>
              <a:ext cx="1496715" cy="1742045"/>
              <a:chOff x="448235" y="3801035"/>
              <a:chExt cx="2166770" cy="1742045"/>
            </a:xfrm>
          </p:grpSpPr>
          <p:sp>
            <p:nvSpPr>
              <p:cNvPr id="48" name="Rounded Rectangle 47"/>
              <p:cNvSpPr/>
              <p:nvPr/>
            </p:nvSpPr>
            <p:spPr bwMode="auto">
              <a:xfrm>
                <a:off x="448235" y="3801035"/>
                <a:ext cx="2160494" cy="1742045"/>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spcAft>
                    <a:spcPts val="300"/>
                  </a:spcAft>
                </a:pPr>
                <a:endParaRPr lang="en-US" sz="1600"/>
              </a:p>
            </p:txBody>
          </p:sp>
          <p:sp>
            <p:nvSpPr>
              <p:cNvPr id="49" name="Round Same Side Corner Rectangle 4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fr-FR" sz="1600" b="1" dirty="0">
                    <a:solidFill>
                      <a:schemeClr val="bg1"/>
                    </a:solidFill>
                    <a:latin typeface="Salesforce Sans" panose="020B0505020202020203" pitchFamily="34" charset="0"/>
                  </a:rPr>
                  <a:t>John Wiseman</a:t>
                </a:r>
              </a:p>
              <a:p>
                <a:pPr algn="ctr">
                  <a:spcBef>
                    <a:spcPts val="300"/>
                  </a:spcBef>
                  <a:spcAft>
                    <a:spcPts val="300"/>
                  </a:spcAft>
                </a:pPr>
                <a:r>
                  <a:rPr lang="fr-FR" sz="1200" dirty="0">
                    <a:latin typeface="Salesforce Sans" panose="020B0505020202020203" pitchFamily="34" charset="0"/>
                  </a:rPr>
                  <a:t>PDG</a:t>
                </a:r>
              </a:p>
            </p:txBody>
          </p:sp>
        </p:grpSp>
        <p:pic>
          <p:nvPicPr>
            <p:cNvPr id="47" name="Picture 46" descr="C:\Documents and Settings\msharron\Desktop\AW Computing profile pics\John Wiseman.png"/>
            <p:cNvPicPr>
              <a:picLocks noChangeAspect="1" noChangeArrowheads="1"/>
            </p:cNvPicPr>
            <p:nvPr/>
          </p:nvPicPr>
          <p:blipFill rotWithShape="1">
            <a:blip r:embed="rId7" cstate="print"/>
            <a:srcRect l="-667" t="-2868" r="8155" b="61394"/>
            <a:stretch/>
          </p:blipFill>
          <p:spPr bwMode="auto">
            <a:xfrm>
              <a:off x="3240722" y="2811492"/>
              <a:ext cx="1438371" cy="1163533"/>
            </a:xfrm>
            <a:prstGeom prst="roundRect">
              <a:avLst/>
            </a:prstGeom>
            <a:noFill/>
            <a:ln w="6350">
              <a:noFill/>
            </a:ln>
            <a:effectLst/>
          </p:spPr>
        </p:pic>
      </p:grpSp>
      <p:grpSp>
        <p:nvGrpSpPr>
          <p:cNvPr id="50" name="Group 49"/>
          <p:cNvGrpSpPr/>
          <p:nvPr/>
        </p:nvGrpSpPr>
        <p:grpSpPr>
          <a:xfrm>
            <a:off x="441960" y="4090028"/>
            <a:ext cx="2151357" cy="2066406"/>
            <a:chOff x="-1133856" y="2990007"/>
            <a:chExt cx="1810512" cy="1739020"/>
          </a:xfrm>
        </p:grpSpPr>
        <p:grpSp>
          <p:nvGrpSpPr>
            <p:cNvPr id="51" name="Group 50"/>
            <p:cNvGrpSpPr/>
            <p:nvPr/>
          </p:nvGrpSpPr>
          <p:grpSpPr>
            <a:xfrm>
              <a:off x="-911355" y="2990007"/>
              <a:ext cx="1496715" cy="1739020"/>
              <a:chOff x="448235" y="3801034"/>
              <a:chExt cx="2166770" cy="1739020"/>
            </a:xfrm>
          </p:grpSpPr>
          <p:sp>
            <p:nvSpPr>
              <p:cNvPr id="53" name="Rounded Rectangle 52"/>
              <p:cNvSpPr/>
              <p:nvPr/>
            </p:nvSpPr>
            <p:spPr bwMode="auto">
              <a:xfrm>
                <a:off x="448235" y="3801034"/>
                <a:ext cx="2160494" cy="1739020"/>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54" name="Round Same Side Corner Rectangle 5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fr-FR" sz="1600" b="1" dirty="0">
                    <a:solidFill>
                      <a:schemeClr val="bg1"/>
                    </a:solidFill>
                    <a:latin typeface="Salesforce Sans" panose="020B0505020202020203" pitchFamily="34" charset="0"/>
                  </a:rPr>
                  <a:t>Brent Bassi</a:t>
                </a:r>
                <a:endParaRPr lang="fr-FR" sz="1600" b="1" dirty="0">
                  <a:solidFill>
                    <a:schemeClr val="bg1"/>
                  </a:solidFill>
                  <a:latin typeface="Salesforce Sans" panose="020B0505020202020203" pitchFamily="34" charset="0"/>
                  <a:cs typeface="Arial" pitchFamily="34" charset="0"/>
                </a:endParaRPr>
              </a:p>
              <a:p>
                <a:pPr algn="ctr">
                  <a:spcBef>
                    <a:spcPts val="300"/>
                  </a:spcBef>
                  <a:spcAft>
                    <a:spcPts val="300"/>
                  </a:spcAft>
                </a:pPr>
                <a:r>
                  <a:rPr lang="fr-FR" sz="1200" dirty="0">
                    <a:latin typeface="Salesforce Sans" panose="020B0505020202020203" pitchFamily="34" charset="0"/>
                  </a:rPr>
                  <a:t>Vice-président des finances</a:t>
                </a:r>
              </a:p>
            </p:txBody>
          </p:sp>
        </p:grpSp>
        <p:pic>
          <p:nvPicPr>
            <p:cNvPr id="52" name="Picture 51" descr="C:\Documents and Settings\msharron\Desktop\AW Computing profile pics\Brent Bassi.png"/>
            <p:cNvPicPr>
              <a:picLocks noChangeAspect="1" noChangeArrowheads="1"/>
            </p:cNvPicPr>
            <p:nvPr/>
          </p:nvPicPr>
          <p:blipFill rotWithShape="1">
            <a:blip r:embed="rId8" cstate="print"/>
            <a:srcRect l="6206" t="-3593" r="19380" b="55384"/>
            <a:stretch/>
          </p:blipFill>
          <p:spPr bwMode="auto">
            <a:xfrm>
              <a:off x="-1133856" y="3501077"/>
              <a:ext cx="1810512" cy="1225296"/>
            </a:xfrm>
            <a:prstGeom prst="rect">
              <a:avLst/>
            </a:prstGeom>
            <a:noFill/>
            <a:ln w="6350">
              <a:noFill/>
            </a:ln>
            <a:effectLst/>
          </p:spPr>
        </p:pic>
      </p:grpSp>
      <p:grpSp>
        <p:nvGrpSpPr>
          <p:cNvPr id="55" name="Group 54"/>
          <p:cNvGrpSpPr/>
          <p:nvPr/>
        </p:nvGrpSpPr>
        <p:grpSpPr>
          <a:xfrm>
            <a:off x="9427677" y="4090029"/>
            <a:ext cx="1778485" cy="2070111"/>
            <a:chOff x="11823189" y="2410887"/>
            <a:chExt cx="1496715" cy="1742138"/>
          </a:xfrm>
        </p:grpSpPr>
        <p:grpSp>
          <p:nvGrpSpPr>
            <p:cNvPr id="56" name="Group 55"/>
            <p:cNvGrpSpPr/>
            <p:nvPr/>
          </p:nvGrpSpPr>
          <p:grpSpPr>
            <a:xfrm>
              <a:off x="11823189" y="2410887"/>
              <a:ext cx="1496715" cy="1742138"/>
              <a:chOff x="448235" y="3801034"/>
              <a:chExt cx="2166770" cy="1742138"/>
            </a:xfrm>
          </p:grpSpPr>
          <p:sp>
            <p:nvSpPr>
              <p:cNvPr id="58" name="Rounded Rectangle 57"/>
              <p:cNvSpPr/>
              <p:nvPr/>
            </p:nvSpPr>
            <p:spPr bwMode="auto">
              <a:xfrm>
                <a:off x="448235" y="3801034"/>
                <a:ext cx="2160494" cy="1742138"/>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300"/>
                  </a:spcAft>
                </a:pPr>
                <a:endParaRPr lang="en-US" sz="1600"/>
              </a:p>
            </p:txBody>
          </p:sp>
          <p:sp>
            <p:nvSpPr>
              <p:cNvPr id="59" name="Round Same Side Corner Rectangle 5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300"/>
                  </a:spcAft>
                </a:pPr>
                <a:r>
                  <a:rPr lang="fr-FR" sz="1600" b="1" dirty="0">
                    <a:solidFill>
                      <a:schemeClr val="bg1"/>
                    </a:solidFill>
                    <a:latin typeface="Salesforce Sans" panose="020B0505020202020203" pitchFamily="34" charset="0"/>
                  </a:rPr>
                  <a:t>Ling Wu</a:t>
                </a:r>
              </a:p>
              <a:p>
                <a:pPr algn="ctr">
                  <a:spcBef>
                    <a:spcPts val="300"/>
                  </a:spcBef>
                  <a:spcAft>
                    <a:spcPts val="300"/>
                  </a:spcAft>
                </a:pPr>
                <a:r>
                  <a:rPr lang="fr-FR" sz="1200" dirty="0">
                    <a:latin typeface="Salesforce Sans" panose="020B0505020202020203" pitchFamily="34" charset="0"/>
                  </a:rPr>
                  <a:t>Vice-présidente des ressources humaines</a:t>
                </a:r>
              </a:p>
            </p:txBody>
          </p:sp>
        </p:grpSp>
        <p:pic>
          <p:nvPicPr>
            <p:cNvPr id="57" name="Picture 56" descr="C:\Documents and Settings\msharron\Desktop\AW Computing profile pics\Ling Wu.png"/>
            <p:cNvPicPr>
              <a:picLocks noChangeAspect="1" noChangeArrowheads="1"/>
            </p:cNvPicPr>
            <p:nvPr/>
          </p:nvPicPr>
          <p:blipFill>
            <a:blip r:embed="rId9" cstate="print"/>
            <a:srcRect l="4451" r="12852" b="48012"/>
            <a:stretch>
              <a:fillRect/>
            </a:stretch>
          </p:blipFill>
          <p:spPr bwMode="auto">
            <a:xfrm>
              <a:off x="11967029" y="3027840"/>
              <a:ext cx="1127179" cy="1122346"/>
            </a:xfrm>
            <a:prstGeom prst="rect">
              <a:avLst/>
            </a:prstGeom>
            <a:noFill/>
            <a:ln w="6350">
              <a:noFill/>
            </a:ln>
            <a:effectLst/>
          </p:spPr>
        </p:pic>
      </p:grpSp>
      <p:cxnSp>
        <p:nvCxnSpPr>
          <p:cNvPr id="4" name="Elbow Connector 3"/>
          <p:cNvCxnSpPr>
            <a:stCxn id="48" idx="2"/>
            <a:endCxn id="53" idx="0"/>
          </p:cNvCxnSpPr>
          <p:nvPr/>
        </p:nvCxnSpPr>
        <p:spPr bwMode="auto">
          <a:xfrm rot="5400000">
            <a:off x="3452867" y="1526968"/>
            <a:ext cx="703210" cy="4422911"/>
          </a:xfrm>
          <a:prstGeom prst="bentConnector3">
            <a:avLst>
              <a:gd name="adj1" fmla="val 50000"/>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cxnSp>
        <p:nvCxnSpPr>
          <p:cNvPr id="7" name="Elbow Connector 6"/>
          <p:cNvCxnSpPr>
            <a:stCxn id="48" idx="2"/>
            <a:endCxn id="59" idx="3"/>
          </p:cNvCxnSpPr>
          <p:nvPr/>
        </p:nvCxnSpPr>
        <p:spPr bwMode="auto">
          <a:xfrm rot="16200000" flipH="1">
            <a:off x="7814276" y="1588469"/>
            <a:ext cx="706410" cy="4303108"/>
          </a:xfrm>
          <a:prstGeom prst="bentConnector3">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cxnSp>
        <p:nvCxnSpPr>
          <p:cNvPr id="10" name="Elbow Connector 9"/>
          <p:cNvCxnSpPr>
            <a:stCxn id="48" idx="2"/>
            <a:endCxn id="44" idx="3"/>
          </p:cNvCxnSpPr>
          <p:nvPr/>
        </p:nvCxnSpPr>
        <p:spPr bwMode="auto">
          <a:xfrm rot="16200000" flipH="1">
            <a:off x="6737670" y="2665074"/>
            <a:ext cx="706410" cy="2149897"/>
          </a:xfrm>
          <a:prstGeom prst="bentConnector3">
            <a:avLst>
              <a:gd name="adj1" fmla="val 50000"/>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cxnSp>
        <p:nvCxnSpPr>
          <p:cNvPr id="12" name="Elbow Connector 11"/>
          <p:cNvCxnSpPr>
            <a:stCxn id="48" idx="2"/>
            <a:endCxn id="34" idx="3"/>
          </p:cNvCxnSpPr>
          <p:nvPr/>
        </p:nvCxnSpPr>
        <p:spPr bwMode="auto">
          <a:xfrm rot="5400000">
            <a:off x="4584459" y="2661760"/>
            <a:ext cx="706410" cy="2156526"/>
          </a:xfrm>
          <a:prstGeom prst="bentConnector3">
            <a:avLst>
              <a:gd name="adj1" fmla="val 50000"/>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cxnSp>
        <p:nvCxnSpPr>
          <p:cNvPr id="14" name="Straight Connector 13"/>
          <p:cNvCxnSpPr>
            <a:stCxn id="38" idx="0"/>
            <a:endCxn id="48" idx="2"/>
          </p:cNvCxnSpPr>
          <p:nvPr/>
        </p:nvCxnSpPr>
        <p:spPr bwMode="auto">
          <a:xfrm flipV="1">
            <a:off x="6014690" y="3386818"/>
            <a:ext cx="1237" cy="703212"/>
          </a:xfrm>
          <a:prstGeom prst="line">
            <a:avLst/>
          </a:prstGeom>
          <a:solidFill>
            <a:schemeClr val="accent1"/>
          </a:solidFill>
          <a:ln w="38100" cap="flat" cmpd="sng" algn="ctr">
            <a:solidFill>
              <a:schemeClr val="bg1">
                <a:lumMod val="50000"/>
              </a:schemeClr>
            </a:solidFill>
            <a:prstDash val="solid"/>
            <a:round/>
            <a:headEnd type="none" w="med" len="med"/>
            <a:tailEnd type="none" w="med" len="med"/>
          </a:ln>
          <a:effectLst/>
        </p:spPr>
      </p:cxnSp>
      <p:sp>
        <p:nvSpPr>
          <p:cNvPr id="3" name="Slide Number Placeholder 2"/>
          <p:cNvSpPr>
            <a:spLocks noGrp="1"/>
          </p:cNvSpPr>
          <p:nvPr>
            <p:ph type="sldNum" sz="quarter" idx="10"/>
          </p:nvPr>
        </p:nvSpPr>
        <p:spPr/>
        <p:txBody>
          <a:bodyPr/>
          <a:lstStyle/>
          <a:p>
            <a:fld id="{812A5277-1DB9-460F-9A21-B857ABB32666}" type="slidenum">
              <a:rPr lang="en-US" smtClean="0"/>
              <a:pPr/>
              <a:t>16</a:t>
            </a:fld>
            <a:endParaRPr lang="fr-FR" dirty="0"/>
          </a:p>
        </p:txBody>
      </p:sp>
    </p:spTree>
    <p:custDataLst>
      <p:tags r:id="rId1"/>
    </p:custData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420007"/>
            <a:ext cx="8806961" cy="4369522"/>
          </a:xfrm>
        </p:spPr>
        <p:txBody>
          <a:bodyPr/>
          <a:lstStyle/>
          <a:p>
            <a:r>
              <a:rPr lang="fr-FR" dirty="0"/>
              <a:t>Tâches : </a:t>
            </a:r>
          </a:p>
          <a:p>
            <a:pPr lvl="1"/>
            <a:r>
              <a:rPr lang="fr-FR" dirty="0"/>
              <a:t>Restriction des heures de connexion du profil Utilisateur du service client de 8 h à 18 h, du lundi au vendredi.</a:t>
            </a:r>
          </a:p>
          <a:p>
            <a:pPr lvl="1"/>
            <a:r>
              <a:rPr lang="fr-FR" dirty="0"/>
              <a:t>Restriction de la plage de connexions IP du profil Utilisateur du service client au réseau de la société uniquement.  </a:t>
            </a:r>
          </a:p>
        </p:txBody>
      </p:sp>
      <p:sp>
        <p:nvSpPr>
          <p:cNvPr id="2" name="Content Placeholder 1"/>
          <p:cNvSpPr>
            <a:spLocks noGrp="1"/>
          </p:cNvSpPr>
          <p:nvPr>
            <p:ph idx="11"/>
          </p:nvPr>
        </p:nvSpPr>
        <p:spPr>
          <a:xfrm>
            <a:off x="5" y="758825"/>
            <a:ext cx="12192000" cy="1542941"/>
          </a:xfrm>
        </p:spPr>
        <p:txBody>
          <a:bodyPr/>
          <a:lstStyle/>
          <a:p>
            <a:r>
              <a:rPr lang="fr-FR" dirty="0"/>
              <a:t>Objectif : </a:t>
            </a:r>
          </a:p>
          <a:p>
            <a:pPr lvl="1"/>
            <a:r>
              <a:rPr lang="fr-FR" dirty="0"/>
              <a:t>Les utilisateurs du service client doivent pouvoir se connecter seulement pendant les heures d'ouverture normales de la société et en utilisant uniquement le réseau de la société.</a:t>
            </a:r>
          </a:p>
          <a:p>
            <a:endParaRPr lang="fr-FR" dirty="0"/>
          </a:p>
        </p:txBody>
      </p:sp>
      <p:sp>
        <p:nvSpPr>
          <p:cNvPr id="7" name="Content Placeholder 6"/>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a:t>4-1 : Restriction des heures de connexion et des plages IP</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160</a:t>
            </a:fld>
            <a:endParaRPr lang="fr-FR" dirty="0"/>
          </a:p>
        </p:txBody>
      </p:sp>
      <p:sp>
        <p:nvSpPr>
          <p:cNvPr id="9" name="Text Placeholder 2"/>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 y="2014174"/>
            <a:ext cx="4356101" cy="4304565"/>
          </a:xfrm>
          <a:noFill/>
          <a:ln w="6350">
            <a:noFill/>
            <a:miter lim="800000"/>
            <a:headEnd/>
            <a:tailEnd/>
          </a:ln>
          <a:effectLst/>
        </p:spPr>
        <p:txBody>
          <a:bodyPr>
            <a:noAutofit/>
          </a:bodyPr>
          <a:lstStyle/>
          <a:p>
            <a:r>
              <a:rPr lang="fr-FR" sz="2200" dirty="0"/>
              <a:t>Identifiez et éliminer les risques de sécurité dans les domaines suivants :</a:t>
            </a:r>
          </a:p>
          <a:p>
            <a:pPr marL="461924" lvl="1" indent="-236538">
              <a:buFont typeface="Arial" pitchFamily="34" charset="0"/>
              <a:buChar char="−"/>
            </a:pPr>
            <a:r>
              <a:rPr lang="fr-FR" sz="2200" dirty="0"/>
              <a:t>Stratégies de mot de passe</a:t>
            </a:r>
          </a:p>
          <a:p>
            <a:pPr marL="461924" lvl="1" indent="-236538">
              <a:buFont typeface="Arial" pitchFamily="34" charset="0"/>
              <a:buChar char="−"/>
            </a:pPr>
            <a:r>
              <a:rPr lang="fr-FR" sz="2200" dirty="0"/>
              <a:t>Paramètres de session</a:t>
            </a:r>
          </a:p>
          <a:p>
            <a:pPr marL="461924" lvl="1" indent="-236538">
              <a:buFont typeface="Arial" pitchFamily="34" charset="0"/>
              <a:buChar char="−"/>
            </a:pPr>
            <a:r>
              <a:rPr lang="fr-FR" sz="2200" dirty="0"/>
              <a:t>Paramètres d'accès au réseau</a:t>
            </a:r>
          </a:p>
          <a:p>
            <a:pPr marL="461924" lvl="1" indent="-236538">
              <a:buFont typeface="Arial" pitchFamily="34" charset="0"/>
              <a:buChar char="−"/>
            </a:pPr>
            <a:r>
              <a:rPr lang="fr-FR" sz="2200" dirty="0"/>
              <a:t>Stratégies d'accès à la connexion</a:t>
            </a:r>
          </a:p>
          <a:p>
            <a:pPr marL="461924" lvl="1" indent="-236538">
              <a:buFont typeface="Arial" pitchFamily="34" charset="0"/>
              <a:buChar char="−"/>
            </a:pPr>
            <a:r>
              <a:rPr lang="fr-FR" sz="2200" dirty="0"/>
              <a:t>Paramètres de site distant</a:t>
            </a:r>
          </a:p>
        </p:txBody>
      </p:sp>
      <p:sp>
        <p:nvSpPr>
          <p:cNvPr id="466945" name="Rectangle 2"/>
          <p:cNvSpPr>
            <a:spLocks noGrp="1" noChangeArrowheads="1"/>
          </p:cNvSpPr>
          <p:nvPr>
            <p:ph type="title"/>
          </p:nvPr>
        </p:nvSpPr>
        <p:spPr>
          <a:xfrm>
            <a:off x="128589" y="7"/>
            <a:ext cx="10734146" cy="746975"/>
          </a:xfrm>
        </p:spPr>
        <p:txBody>
          <a:bodyPr/>
          <a:lstStyle/>
          <a:p>
            <a:r>
              <a:rPr lang="fr-FR"/>
              <a:t>Vérification de la santé</a:t>
            </a:r>
          </a:p>
        </p:txBody>
      </p:sp>
      <p:pic>
        <p:nvPicPr>
          <p:cNvPr id="10" name="Picture 9" descr="Man 04.png" hidden="1"/>
          <p:cNvPicPr>
            <a:picLocks noChangeAspect="1"/>
          </p:cNvPicPr>
          <p:nvPr/>
        </p:nvPicPr>
        <p:blipFill>
          <a:blip r:embed="rId4" cstate="print"/>
          <a:stretch>
            <a:fillRect/>
          </a:stretch>
        </p:blipFill>
        <p:spPr>
          <a:xfrm flipH="1">
            <a:off x="575618" y="2962088"/>
            <a:ext cx="782474" cy="1078628"/>
          </a:xfrm>
          <a:prstGeom prst="rect">
            <a:avLst/>
          </a:prstGeom>
          <a:effectLst>
            <a:outerShdw blurRad="50800" dist="38100" dir="2700000" algn="tl" rotWithShape="0">
              <a:prstClr val="black">
                <a:alpha val="40000"/>
              </a:prstClr>
            </a:outerShdw>
          </a:effectLst>
        </p:spPr>
      </p:pic>
      <p:pic>
        <p:nvPicPr>
          <p:cNvPr id="1030" name="Picture 6" hidden="1"/>
          <p:cNvPicPr>
            <a:picLocks noChangeAspect="1" noChangeArrowheads="1"/>
          </p:cNvPicPr>
          <p:nvPr/>
        </p:nvPicPr>
        <p:blipFill>
          <a:blip r:embed="rId5" cstate="print"/>
          <a:srcRect/>
          <a:stretch>
            <a:fillRect/>
          </a:stretch>
        </p:blipFill>
        <p:spPr bwMode="auto">
          <a:xfrm>
            <a:off x="2759103" y="4217023"/>
            <a:ext cx="3280244" cy="670959"/>
          </a:xfrm>
          <a:prstGeom prst="rect">
            <a:avLst/>
          </a:prstGeom>
          <a:noFill/>
          <a:ln w="9525">
            <a:noFill/>
            <a:miter lim="800000"/>
            <a:headEnd/>
            <a:tailEnd/>
          </a:ln>
        </p:spPr>
      </p:pic>
      <p:sp>
        <p:nvSpPr>
          <p:cNvPr id="24" name="Rectangle 23"/>
          <p:cNvSpPr/>
          <p:nvPr/>
        </p:nvSpPr>
        <p:spPr>
          <a:xfrm>
            <a:off x="1" y="779055"/>
            <a:ext cx="12192000" cy="830997"/>
          </a:xfrm>
          <a:prstGeom prst="rect">
            <a:avLst/>
          </a:prstGeom>
        </p:spPr>
        <p:txBody>
          <a:bodyPr wrap="square">
            <a:spAutoFit/>
          </a:bodyPr>
          <a:lstStyle/>
          <a:p>
            <a:r>
              <a:rPr lang="fr-FR" sz="2400" dirty="0"/>
              <a:t>Détectez et corrigez les failles de sécurité directement sur la page Vérification de la santé. Une évaluation récapitulative vous indique dans quelle mesure votre organisation respecte les bases de référence recommandées par Salesforce.</a:t>
            </a:r>
          </a:p>
        </p:txBody>
      </p:sp>
      <p:sp>
        <p:nvSpPr>
          <p:cNvPr id="27" name="Rectangle 26"/>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Contrôles de sécurité | Vérification de la santé</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161</a:t>
            </a:fld>
            <a:endParaRPr lang="fr-FR" dirty="0"/>
          </a:p>
        </p:txBody>
      </p:sp>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6101" y="2014174"/>
            <a:ext cx="7226299" cy="3897329"/>
          </a:xfrm>
          <a:prstGeom prst="rect">
            <a:avLst/>
          </a:prstGeom>
          <a:ln>
            <a:solidFill>
              <a:schemeClr val="bg2"/>
            </a:solidFill>
          </a:ln>
          <a:effectLst>
            <a:outerShdw blurRad="50800" dist="38100" dir="2700000" algn="tl" rotWithShape="0">
              <a:prstClr val="black">
                <a:alpha val="40000"/>
              </a:prstClr>
            </a:outerShdw>
          </a:effectLst>
        </p:spPr>
      </p:pic>
      <p:grpSp>
        <p:nvGrpSpPr>
          <p:cNvPr id="13" name="Group 12"/>
          <p:cNvGrpSpPr/>
          <p:nvPr/>
        </p:nvGrpSpPr>
        <p:grpSpPr>
          <a:xfrm>
            <a:off x="0" y="6082210"/>
            <a:ext cx="1295063" cy="746147"/>
            <a:chOff x="0" y="6082210"/>
            <a:chExt cx="1295063" cy="746147"/>
          </a:xfrm>
        </p:grpSpPr>
        <p:sp>
          <p:nvSpPr>
            <p:cNvPr id="14" name="TextBox 13"/>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5"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a:xfrm>
            <a:off x="652333" y="10"/>
            <a:ext cx="10209347" cy="739833"/>
          </a:xfrm>
        </p:spPr>
        <p:txBody>
          <a:bodyPr/>
          <a:lstStyle/>
          <a:p>
            <a:r>
              <a:rPr lang="fr-FR"/>
              <a:t>Programme du module</a:t>
            </a:r>
          </a:p>
        </p:txBody>
      </p:sp>
      <p:sp>
        <p:nvSpPr>
          <p:cNvPr id="464898" name="Content Placeholder 6"/>
          <p:cNvSpPr>
            <a:spLocks noGrp="1"/>
          </p:cNvSpPr>
          <p:nvPr>
            <p:ph idx="1"/>
          </p:nvPr>
        </p:nvSpPr>
        <p:spPr/>
        <p:txBody>
          <a:bodyPr>
            <a:normAutofit/>
          </a:bodyPr>
          <a:lstStyle/>
          <a:p>
            <a:pPr lvl="1">
              <a:spcBef>
                <a:spcPts val="1800"/>
              </a:spcBef>
            </a:pPr>
            <a:r>
              <a:rPr lang="fr-FR"/>
              <a:t>Limitation des autorisations d'accès</a:t>
            </a:r>
            <a:endParaRPr lang="fr-FR" dirty="0"/>
          </a:p>
          <a:p>
            <a:pPr lvl="2"/>
            <a:r>
              <a:rPr lang="fr-FR" b="1" dirty="0"/>
              <a:t>Détermination de l'accès aux objets</a:t>
            </a:r>
          </a:p>
          <a:p>
            <a:pPr lvl="1"/>
            <a:r>
              <a:rPr lang="fr-FR"/>
              <a:t>Configuration de l'accès aux enregistrements</a:t>
            </a:r>
          </a:p>
          <a:p>
            <a:pPr lvl="1"/>
            <a:r>
              <a:rPr lang="fr-FR"/>
              <a:t>Création d'une hiérarchie des rôles</a:t>
            </a:r>
          </a:p>
          <a:p>
            <a:pPr lvl="1"/>
            <a:r>
              <a:rPr lang="fr-FR"/>
              <a:t>Gestion des exceptions d'accès aux enregistrements</a:t>
            </a:r>
          </a:p>
          <a:p>
            <a:pPr lvl="1"/>
            <a:r>
              <a:rPr lang="fr-FR"/>
              <a:t>Gestion de la sécurité au niveau du champ</a:t>
            </a:r>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4" name="Slide Number Placeholder 3"/>
          <p:cNvSpPr>
            <a:spLocks noGrp="1"/>
          </p:cNvSpPr>
          <p:nvPr>
            <p:ph type="sldNum" sz="quarter" idx="10"/>
          </p:nvPr>
        </p:nvSpPr>
        <p:spPr/>
        <p:txBody>
          <a:bodyPr/>
          <a:lstStyle/>
          <a:p>
            <a:fld id="{812A5277-1DB9-460F-9A21-B857ABB32666}" type="slidenum">
              <a:rPr lang="en-US" smtClean="0"/>
              <a:pPr/>
              <a:t>162</a:t>
            </a:fld>
            <a:endParaRPr lang="fr-FR" dirty="0"/>
          </a:p>
        </p:txBody>
      </p:sp>
    </p:spTree>
    <p:custDataLst>
      <p:tags r:id="rId1"/>
    </p:custData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595" y="836614"/>
            <a:ext cx="10445620" cy="5935663"/>
          </a:xfrm>
        </p:spPr>
        <p:txBody>
          <a:bodyPr/>
          <a:lstStyle/>
          <a:p>
            <a:r>
              <a:rPr lang="fr-FR"/>
              <a:t>Vous assistez à une réunion de consultation sur l'accès aux données et la sécurité en compagnie du PDG et des responsables. Le premier thème du programme vise à trouver le moyen de s'assurer que tous les utilisateurs disposent des autorisations d'objet appropriées à leur rôle. </a:t>
            </a:r>
          </a:p>
          <a:p>
            <a:pPr lvl="1"/>
            <a:endParaRPr lang="fr-FR" dirty="0"/>
          </a:p>
        </p:txBody>
      </p:sp>
      <p:sp>
        <p:nvSpPr>
          <p:cNvPr id="479233" name="Rectangle 2"/>
          <p:cNvSpPr>
            <a:spLocks noGrp="1" noChangeArrowheads="1"/>
          </p:cNvSpPr>
          <p:nvPr>
            <p:ph type="title"/>
          </p:nvPr>
        </p:nvSpPr>
        <p:spPr>
          <a:xfrm>
            <a:off x="882869" y="5"/>
            <a:ext cx="9115709" cy="746975"/>
          </a:xfrm>
        </p:spPr>
        <p:txBody>
          <a:bodyPr/>
          <a:lstStyle/>
          <a:p>
            <a:r>
              <a:rPr lang="fr-FR" sz="2700" dirty="0"/>
              <a:t>Thème 1 du programme : Détermination de l'accès aux objets</a:t>
            </a:r>
          </a:p>
        </p:txBody>
      </p:sp>
      <p:sp>
        <p:nvSpPr>
          <p:cNvPr id="7" name="Slide Number Placeholder 6"/>
          <p:cNvSpPr>
            <a:spLocks noGrp="1"/>
          </p:cNvSpPr>
          <p:nvPr>
            <p:ph type="sldNum" sz="quarter" idx="10"/>
          </p:nvPr>
        </p:nvSpPr>
        <p:spPr/>
        <p:txBody>
          <a:bodyPr/>
          <a:lstStyle/>
          <a:p>
            <a:fld id="{812A5277-1DB9-460F-9A21-B857ABB32666}" type="slidenum">
              <a:rPr lang="en-US" smtClean="0"/>
              <a:pPr/>
              <a:t>163</a:t>
            </a:fld>
            <a:endParaRPr lang="fr-FR" dirty="0"/>
          </a:p>
        </p:txBody>
      </p:sp>
      <p:pic>
        <p:nvPicPr>
          <p:cNvPr id="30" name="Picture 29"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grpSp>
        <p:nvGrpSpPr>
          <p:cNvPr id="31" name="Group 30"/>
          <p:cNvGrpSpPr/>
          <p:nvPr/>
        </p:nvGrpSpPr>
        <p:grpSpPr>
          <a:xfrm>
            <a:off x="3588909" y="4611544"/>
            <a:ext cx="1590711" cy="1813386"/>
            <a:chOff x="295835" y="1057835"/>
            <a:chExt cx="1586753" cy="1813386"/>
          </a:xfrm>
        </p:grpSpPr>
        <p:grpSp>
          <p:nvGrpSpPr>
            <p:cNvPr id="32" name="Group 31"/>
            <p:cNvGrpSpPr/>
            <p:nvPr/>
          </p:nvGrpSpPr>
          <p:grpSpPr>
            <a:xfrm>
              <a:off x="295835" y="1057835"/>
              <a:ext cx="1586753" cy="1812904"/>
              <a:chOff x="448235" y="3801035"/>
              <a:chExt cx="2166770" cy="1812904"/>
            </a:xfrm>
          </p:grpSpPr>
          <p:sp>
            <p:nvSpPr>
              <p:cNvPr id="34" name="Rounded Rectangle 33"/>
              <p:cNvSpPr/>
              <p:nvPr/>
            </p:nvSpPr>
            <p:spPr bwMode="auto">
              <a:xfrm>
                <a:off x="448235" y="3801035"/>
                <a:ext cx="2160495"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35" name="Round Same Side Corner Rectangle 34"/>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Allison Wheeler</a:t>
                </a:r>
              </a:p>
              <a:p>
                <a:pPr algn="ctr">
                  <a:spcBef>
                    <a:spcPts val="300"/>
                  </a:spcBef>
                </a:pPr>
                <a:r>
                  <a:rPr lang="fr-FR" sz="1100" dirty="0">
                    <a:latin typeface="Salesforce Sans" panose="020B0505020202020203" pitchFamily="34" charset="0"/>
                  </a:rPr>
                  <a:t>Vice-présidente des ventes internationales</a:t>
                </a:r>
              </a:p>
            </p:txBody>
          </p:sp>
        </p:grpSp>
        <p:pic>
          <p:nvPicPr>
            <p:cNvPr id="33" name="Picture 32"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676247"/>
              <a:ext cx="1204932" cy="1194974"/>
            </a:xfrm>
            <a:prstGeom prst="rect">
              <a:avLst/>
            </a:prstGeom>
            <a:noFill/>
            <a:ln>
              <a:noFill/>
            </a:ln>
          </p:spPr>
        </p:pic>
      </p:grpSp>
      <p:grpSp>
        <p:nvGrpSpPr>
          <p:cNvPr id="36" name="Group 35"/>
          <p:cNvGrpSpPr/>
          <p:nvPr/>
        </p:nvGrpSpPr>
        <p:grpSpPr>
          <a:xfrm>
            <a:off x="5400981" y="4611544"/>
            <a:ext cx="1496715" cy="1813163"/>
            <a:chOff x="7646895" y="1930671"/>
            <a:chExt cx="1497105" cy="1813163"/>
          </a:xfrm>
        </p:grpSpPr>
        <p:grpSp>
          <p:nvGrpSpPr>
            <p:cNvPr id="37" name="Group 36"/>
            <p:cNvGrpSpPr/>
            <p:nvPr/>
          </p:nvGrpSpPr>
          <p:grpSpPr>
            <a:xfrm>
              <a:off x="7646895" y="1930671"/>
              <a:ext cx="1497105" cy="1812904"/>
              <a:chOff x="448235" y="3801035"/>
              <a:chExt cx="2166770" cy="1812904"/>
            </a:xfrm>
          </p:grpSpPr>
          <p:sp>
            <p:nvSpPr>
              <p:cNvPr id="39" name="Rounded Rectangle 38"/>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40" name="Round Same Side Corner Rectangle 39"/>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Conner McCoy</a:t>
                </a:r>
              </a:p>
              <a:p>
                <a:pPr algn="ctr">
                  <a:spcBef>
                    <a:spcPts val="300"/>
                  </a:spcBef>
                </a:pPr>
                <a:r>
                  <a:rPr lang="fr-FR" sz="1100" dirty="0">
                    <a:latin typeface="Salesforce Sans" panose="020B0505020202020203" pitchFamily="34" charset="0"/>
                  </a:rPr>
                  <a:t>Vice-président du service marketing</a:t>
                </a:r>
              </a:p>
            </p:txBody>
          </p:sp>
        </p:grpSp>
        <p:pic>
          <p:nvPicPr>
            <p:cNvPr id="38" name="Picture 37"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585344"/>
              <a:ext cx="1401126" cy="1158490"/>
            </a:xfrm>
            <a:prstGeom prst="rect">
              <a:avLst/>
            </a:prstGeom>
            <a:noFill/>
            <a:ln>
              <a:noFill/>
            </a:ln>
          </p:spPr>
        </p:pic>
      </p:grpSp>
      <p:grpSp>
        <p:nvGrpSpPr>
          <p:cNvPr id="41" name="Group 40"/>
          <p:cNvGrpSpPr/>
          <p:nvPr/>
        </p:nvGrpSpPr>
        <p:grpSpPr>
          <a:xfrm>
            <a:off x="7213053" y="4611544"/>
            <a:ext cx="1496715" cy="1812904"/>
            <a:chOff x="9486018" y="2018417"/>
            <a:chExt cx="1497105" cy="1812904"/>
          </a:xfrm>
        </p:grpSpPr>
        <p:grpSp>
          <p:nvGrpSpPr>
            <p:cNvPr id="42" name="Group 41"/>
            <p:cNvGrpSpPr/>
            <p:nvPr/>
          </p:nvGrpSpPr>
          <p:grpSpPr>
            <a:xfrm>
              <a:off x="9486018" y="2018417"/>
              <a:ext cx="1497105" cy="1812904"/>
              <a:chOff x="448235" y="3801035"/>
              <a:chExt cx="2166770" cy="1812904"/>
            </a:xfrm>
          </p:grpSpPr>
          <p:sp>
            <p:nvSpPr>
              <p:cNvPr id="44" name="Rounded Rectangle 43"/>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45" name="Round Same Side Corner Rectangle 44"/>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Noah Larkin</a:t>
                </a:r>
              </a:p>
              <a:p>
                <a:pPr algn="ctr">
                  <a:spcBef>
                    <a:spcPts val="300"/>
                  </a:spcBef>
                </a:pPr>
                <a:r>
                  <a:rPr lang="fr-FR" sz="1100" dirty="0">
                    <a:latin typeface="Salesforce Sans" panose="020B0505020202020203" pitchFamily="34" charset="0"/>
                  </a:rPr>
                  <a:t>Vice-président des services</a:t>
                </a:r>
              </a:p>
            </p:txBody>
          </p:sp>
        </p:grpSp>
        <p:pic>
          <p:nvPicPr>
            <p:cNvPr id="43" name="Picture 42"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638775"/>
              <a:ext cx="1316958" cy="1191492"/>
            </a:xfrm>
            <a:prstGeom prst="rect">
              <a:avLst/>
            </a:prstGeom>
            <a:noFill/>
            <a:ln>
              <a:noFill/>
            </a:ln>
          </p:spPr>
        </p:pic>
      </p:grpSp>
      <p:grpSp>
        <p:nvGrpSpPr>
          <p:cNvPr id="2" name="Group 1"/>
          <p:cNvGrpSpPr/>
          <p:nvPr/>
        </p:nvGrpSpPr>
        <p:grpSpPr>
          <a:xfrm>
            <a:off x="5415173" y="2694512"/>
            <a:ext cx="1498798" cy="1616481"/>
            <a:chOff x="3234088" y="2232500"/>
            <a:chExt cx="1498798" cy="1616481"/>
          </a:xfrm>
        </p:grpSpPr>
        <p:grpSp>
          <p:nvGrpSpPr>
            <p:cNvPr id="47" name="Group 46"/>
            <p:cNvGrpSpPr/>
            <p:nvPr/>
          </p:nvGrpSpPr>
          <p:grpSpPr>
            <a:xfrm>
              <a:off x="3236171" y="2232500"/>
              <a:ext cx="1496715" cy="1613647"/>
              <a:chOff x="448235" y="3801035"/>
              <a:chExt cx="2166770" cy="1613647"/>
            </a:xfrm>
          </p:grpSpPr>
          <p:sp>
            <p:nvSpPr>
              <p:cNvPr id="49" name="Rounded Rectangle 48"/>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500"/>
              </a:p>
            </p:txBody>
          </p:sp>
          <p:sp>
            <p:nvSpPr>
              <p:cNvPr id="50" name="Round Same Side Corner Rectangle 49"/>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John Wiseman</a:t>
                </a:r>
              </a:p>
              <a:p>
                <a:pPr algn="ctr">
                  <a:spcBef>
                    <a:spcPts val="300"/>
                  </a:spcBef>
                </a:pPr>
                <a:r>
                  <a:rPr lang="fr-FR" sz="1300" dirty="0">
                    <a:latin typeface="Salesforce Sans" panose="020B0505020202020203" pitchFamily="34" charset="0"/>
                  </a:rPr>
                  <a:t>PDG</a:t>
                </a:r>
              </a:p>
            </p:txBody>
          </p:sp>
        </p:grpSp>
        <p:pic>
          <p:nvPicPr>
            <p:cNvPr id="26" name="Picture 25"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3" name="Group 2"/>
          <p:cNvGrpSpPr/>
          <p:nvPr/>
        </p:nvGrpSpPr>
        <p:grpSpPr>
          <a:xfrm>
            <a:off x="1463039" y="4611544"/>
            <a:ext cx="1948289" cy="1812904"/>
            <a:chOff x="-1133856" y="2990008"/>
            <a:chExt cx="1810512" cy="1812904"/>
          </a:xfrm>
        </p:grpSpPr>
        <p:grpSp>
          <p:nvGrpSpPr>
            <p:cNvPr id="48" name="Group 47"/>
            <p:cNvGrpSpPr/>
            <p:nvPr/>
          </p:nvGrpSpPr>
          <p:grpSpPr>
            <a:xfrm>
              <a:off x="-911355" y="2990008"/>
              <a:ext cx="1496715" cy="1812904"/>
              <a:chOff x="448235" y="3801035"/>
              <a:chExt cx="2166770" cy="1812904"/>
            </a:xfrm>
          </p:grpSpPr>
          <p:sp>
            <p:nvSpPr>
              <p:cNvPr id="52" name="Rounded Rectangle 51"/>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3" name="Round Same Side Corner Rectangle 52"/>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Brent Bassi</a:t>
                </a:r>
                <a:endParaRPr lang="fr-FR" sz="1500" b="1" dirty="0">
                  <a:solidFill>
                    <a:schemeClr val="bg1"/>
                  </a:solidFill>
                  <a:latin typeface="Salesforce Sans" panose="020B0505020202020203" pitchFamily="34" charset="0"/>
                  <a:cs typeface="Arial" pitchFamily="34" charset="0"/>
                </a:endParaRPr>
              </a:p>
              <a:p>
                <a:pPr algn="ctr">
                  <a:spcBef>
                    <a:spcPts val="300"/>
                  </a:spcBef>
                </a:pPr>
                <a:r>
                  <a:rPr lang="fr-FR" sz="1100" dirty="0">
                    <a:latin typeface="Salesforce Sans" panose="020B0505020202020203" pitchFamily="34" charset="0"/>
                  </a:rPr>
                  <a:t>Vice-président des finances</a:t>
                </a:r>
              </a:p>
            </p:txBody>
          </p:sp>
        </p:grpSp>
        <p:pic>
          <p:nvPicPr>
            <p:cNvPr id="24" name="Picture 23"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577616"/>
              <a:ext cx="1810512" cy="1225296"/>
            </a:xfrm>
            <a:prstGeom prst="rect">
              <a:avLst/>
            </a:prstGeom>
            <a:noFill/>
            <a:ln w="6350">
              <a:noFill/>
            </a:ln>
            <a:effectLst/>
          </p:spPr>
        </p:pic>
      </p:grpSp>
      <p:grpSp>
        <p:nvGrpSpPr>
          <p:cNvPr id="4" name="Group 3"/>
          <p:cNvGrpSpPr/>
          <p:nvPr/>
        </p:nvGrpSpPr>
        <p:grpSpPr>
          <a:xfrm>
            <a:off x="9025125" y="4611544"/>
            <a:ext cx="1496715" cy="1812904"/>
            <a:chOff x="11823189" y="2410888"/>
            <a:chExt cx="1496715" cy="1812904"/>
          </a:xfrm>
        </p:grpSpPr>
        <p:grpSp>
          <p:nvGrpSpPr>
            <p:cNvPr id="55" name="Group 54"/>
            <p:cNvGrpSpPr/>
            <p:nvPr/>
          </p:nvGrpSpPr>
          <p:grpSpPr>
            <a:xfrm>
              <a:off x="11823189" y="2410888"/>
              <a:ext cx="1496715" cy="1812904"/>
              <a:chOff x="448235" y="3801035"/>
              <a:chExt cx="2166770" cy="1812904"/>
            </a:xfrm>
          </p:grpSpPr>
          <p:sp>
            <p:nvSpPr>
              <p:cNvPr id="57" name="Rounded Rectangle 56"/>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8" name="Round Same Side Corner Rectangle 57"/>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Ling Wu</a:t>
                </a:r>
              </a:p>
              <a:p>
                <a:pPr algn="ctr">
                  <a:spcBef>
                    <a:spcPts val="300"/>
                  </a:spcBef>
                </a:pPr>
                <a:r>
                  <a:rPr lang="fr-FR" sz="1100" dirty="0">
                    <a:latin typeface="Salesforce Sans" panose="020B0505020202020203" pitchFamily="34" charset="0"/>
                  </a:rPr>
                  <a:t>Vice-présidente des ressources humaines</a:t>
                </a:r>
              </a:p>
            </p:txBody>
          </p:sp>
        </p:grpSp>
        <p:pic>
          <p:nvPicPr>
            <p:cNvPr id="27" name="Picture 26"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3101446"/>
              <a:ext cx="1127179" cy="1122346"/>
            </a:xfrm>
            <a:prstGeom prst="rect">
              <a:avLst/>
            </a:prstGeom>
            <a:noFill/>
            <a:ln w="6350">
              <a:noFill/>
            </a:ln>
            <a:effectLst/>
          </p:spPr>
        </p:pic>
      </p:grpSp>
    </p:spTree>
    <p:custDataLst>
      <p:tags r:id="rId1"/>
    </p:custData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4" name="Picture 3"/>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5" name="Content Placeholder 4"/>
          <p:cNvSpPr>
            <a:spLocks noGrp="1"/>
          </p:cNvSpPr>
          <p:nvPr>
            <p:ph idx="1"/>
          </p:nvPr>
        </p:nvSpPr>
        <p:spPr>
          <a:xfrm rot="20854633">
            <a:off x="3871056" y="1904506"/>
            <a:ext cx="4322288" cy="4650400"/>
          </a:xfrm>
        </p:spPr>
        <p:txBody>
          <a:bodyPr/>
          <a:lstStyle/>
          <a:p>
            <a:pPr marL="0" lvl="1" indent="0">
              <a:buNone/>
            </a:pPr>
            <a:r>
              <a:rPr lang="fr-FR" sz="2000" b="1" dirty="0">
                <a:latin typeface="Segoe Print" panose="02000600000000000000" pitchFamily="2" charset="0"/>
              </a:rPr>
              <a:t>Autorisation d'objet à vérifier :</a:t>
            </a:r>
          </a:p>
          <a:p>
            <a:pPr lvl="1"/>
            <a:r>
              <a:rPr lang="fr-FR" sz="2000" dirty="0">
                <a:latin typeface="Segoe Print" panose="02000600000000000000" pitchFamily="2" charset="0"/>
              </a:rPr>
              <a:t>Seuls les utilisateurs responsables, les utilisateurs du support client et Courtney Brown doivent pouvoir supprimer des comptes. </a:t>
            </a:r>
            <a:r>
              <a:t/>
            </a:r>
            <a:br/>
            <a:endParaRPr lang="fr-FR" sz="2000" dirty="0">
              <a:latin typeface="Segoe Print" panose="02000600000000000000" pitchFamily="2" charset="0"/>
            </a:endParaRPr>
          </a:p>
          <a:p>
            <a:pPr marL="0" lvl="1" indent="0">
              <a:buNone/>
              <a:tabLst>
                <a:tab pos="2462213" algn="l"/>
              </a:tabLst>
            </a:pPr>
            <a:r>
              <a:rPr lang="fr-FR" sz="2000" b="1" dirty="0">
                <a:latin typeface="Segoe Print" panose="02000600000000000000" pitchFamily="2" charset="0"/>
              </a:rPr>
              <a:t>Lightning Experience :</a:t>
            </a:r>
          </a:p>
          <a:p>
            <a:pPr lvl="1"/>
            <a:r>
              <a:rPr lang="fr-FR" sz="2000" dirty="0">
                <a:latin typeface="Segoe Print" panose="02000600000000000000" pitchFamily="2" charset="0"/>
              </a:rPr>
              <a:t>Kevin Bailey, Diego Cruz et David Hudson devraient avoir accès à Lightning Experience.</a:t>
            </a:r>
          </a:p>
        </p:txBody>
      </p:sp>
      <p:sp>
        <p:nvSpPr>
          <p:cNvPr id="479233" name="Rectangle 2"/>
          <p:cNvSpPr>
            <a:spLocks noGrp="1" noChangeArrowheads="1"/>
          </p:cNvSpPr>
          <p:nvPr>
            <p:ph type="title"/>
          </p:nvPr>
        </p:nvSpPr>
        <p:spPr/>
        <p:txBody>
          <a:bodyPr/>
          <a:lstStyle/>
          <a:p>
            <a:r>
              <a:rPr lang="fr-FR" sz="2700" dirty="0"/>
              <a:t>Thème 1 du programme : Définition de l'accès aux objets (Suite)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164</a:t>
            </a:fld>
            <a:endParaRPr lang="fr-FR" dirty="0"/>
          </a:p>
        </p:txBody>
      </p:sp>
    </p:spTree>
    <p:custDataLst>
      <p:tags r:id="rId1"/>
    </p:custData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fr-FR" sz="2400" b="0" i="0" u="none" strike="noStrike" cap="none" baseline="0" dirty="0">
                <a:ln>
                  <a:noFill/>
                </a:ln>
                <a:solidFill>
                  <a:schemeClr val="bg1"/>
                </a:solidFill>
                <a:effectLst/>
              </a:rPr>
              <a:t>L'</a:t>
            </a:r>
            <a:r>
              <a:rPr lang="fr-FR" sz="2400" dirty="0">
                <a:solidFill>
                  <a:schemeClr val="bg1"/>
                </a:solidFill>
              </a:rPr>
              <a:t>organisation (horaires, restrictions IP) </a:t>
            </a:r>
            <a:endParaRPr kumimoji="0" lang="fr-FR" sz="2400" b="0" i="0" u="none" strike="noStrike" cap="none" normalizeH="0" baseline="0" dirty="0">
              <a:ln>
                <a:noFill/>
              </a:ln>
              <a:solidFill>
                <a:schemeClr val="bg1"/>
              </a:solidFill>
              <a:effectLst/>
            </a:endParaRPr>
          </a:p>
        </p:txBody>
      </p:sp>
      <p:sp>
        <p:nvSpPr>
          <p:cNvPr id="19" name="Rounded Rectangle 18"/>
          <p:cNvSpPr>
            <a:spLocks noChangeAspect="1"/>
          </p:cNvSpPr>
          <p:nvPr/>
        </p:nvSpPr>
        <p:spPr>
          <a:xfrm>
            <a:off x="1610306" y="1254034"/>
            <a:ext cx="9388619" cy="5108170"/>
          </a:xfrm>
          <a:prstGeom prst="roundRect">
            <a:avLst>
              <a:gd name="adj" fmla="val 3282"/>
            </a:avLst>
          </a:prstGeom>
          <a:solidFill>
            <a:schemeClr val="bg1">
              <a:alpha val="70000"/>
            </a:schemeClr>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
        <p:nvSpPr>
          <p:cNvPr id="2" name="Title 1"/>
          <p:cNvSpPr>
            <a:spLocks noGrp="1"/>
          </p:cNvSpPr>
          <p:nvPr>
            <p:ph type="title"/>
          </p:nvPr>
        </p:nvSpPr>
        <p:spPr>
          <a:xfrm>
            <a:off x="128592" y="7"/>
            <a:ext cx="10736637" cy="746975"/>
          </a:xfrm>
        </p:spPr>
        <p:txBody>
          <a:bodyPr/>
          <a:lstStyle/>
          <a:p>
            <a:r>
              <a:rPr lang="fr-FR" dirty="0"/>
              <a:t>Présentation générale : Définition de </a:t>
            </a:r>
            <a:br>
              <a:rPr lang="fr-FR" dirty="0"/>
            </a:br>
            <a:r>
              <a:rPr lang="fr-FR" dirty="0"/>
              <a:t>l'accès aux objets</a:t>
            </a:r>
          </a:p>
        </p:txBody>
      </p:sp>
      <p:sp>
        <p:nvSpPr>
          <p:cNvPr id="14" name="Rounded Rectangle 13"/>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3200" b="1" dirty="0">
                <a:solidFill>
                  <a:schemeClr val="bg1"/>
                </a:solidFill>
              </a:rPr>
              <a:t>Objet </a:t>
            </a:r>
            <a:endParaRPr lang="fr-FR" sz="2400" b="1" dirty="0">
              <a:solidFill>
                <a:schemeClr val="bg1"/>
              </a:solidFill>
            </a:endParaRPr>
          </a:p>
        </p:txBody>
      </p:sp>
      <p:sp>
        <p:nvSpPr>
          <p:cNvPr id="15" name="Rounded Rectangle 14"/>
          <p:cNvSpPr>
            <a:spLocks/>
          </p:cNvSpPr>
          <p:nvPr/>
        </p:nvSpPr>
        <p:spPr>
          <a:xfrm>
            <a:off x="3595759" y="3032760"/>
            <a:ext cx="5536673"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dirty="0">
                <a:solidFill>
                  <a:schemeClr val="bg1"/>
                </a:solidFill>
              </a:rPr>
              <a:t>Enregistrement </a:t>
            </a:r>
          </a:p>
        </p:txBody>
      </p:sp>
      <p:sp>
        <p:nvSpPr>
          <p:cNvPr id="17" name="Rounded Rectangle 16"/>
          <p:cNvSpPr>
            <a:spLocks noChangeAspect="1"/>
          </p:cNvSpPr>
          <p:nvPr/>
        </p:nvSpPr>
        <p:spPr>
          <a:xfrm>
            <a:off x="5487335" y="4019825"/>
            <a:ext cx="1844874" cy="509618"/>
          </a:xfrm>
          <a:prstGeom prst="roundRect">
            <a:avLst>
              <a:gd name="adj" fmla="val 4426"/>
            </a:avLst>
          </a:prstGeom>
          <a:solidFill>
            <a:schemeClr val="accent4">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400" dirty="0">
                <a:solidFill>
                  <a:schemeClr val="accent4">
                    <a:lumMod val="50000"/>
                  </a:schemeClr>
                </a:solidFill>
              </a:rPr>
              <a:t>Champ</a:t>
            </a:r>
            <a:endParaRPr lang="fr-FR" dirty="0">
              <a:solidFill>
                <a:schemeClr val="accent4">
                  <a:lumMod val="50000"/>
                </a:schemeClr>
              </a:solidFill>
            </a:endParaRPr>
          </a:p>
        </p:txBody>
      </p:sp>
      <p:sp>
        <p:nvSpPr>
          <p:cNvPr id="18" name="Rounded Rectangle 17"/>
          <p:cNvSpPr>
            <a:spLocks noChangeAspect="1"/>
          </p:cNvSpPr>
          <p:nvPr/>
        </p:nvSpPr>
        <p:spPr>
          <a:xfrm>
            <a:off x="3595253" y="3013558"/>
            <a:ext cx="5527965" cy="2389716"/>
          </a:xfrm>
          <a:prstGeom prst="roundRect">
            <a:avLst>
              <a:gd name="adj" fmla="val 4426"/>
            </a:avLst>
          </a:prstGeom>
          <a:solidFill>
            <a:schemeClr val="bg1">
              <a:alpha val="7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
        <p:nvSpPr>
          <p:cNvPr id="4" name="Slide Number Placeholder 3"/>
          <p:cNvSpPr>
            <a:spLocks noGrp="1"/>
          </p:cNvSpPr>
          <p:nvPr>
            <p:ph type="sldNum" sz="quarter" idx="10"/>
          </p:nvPr>
        </p:nvSpPr>
        <p:spPr/>
        <p:txBody>
          <a:bodyPr/>
          <a:lstStyle/>
          <a:p>
            <a:fld id="{812A5277-1DB9-460F-9A21-B857ABB32666}" type="slidenum">
              <a:rPr lang="en-US" smtClean="0"/>
              <a:pPr/>
              <a:t>165</a:t>
            </a:fld>
            <a:endParaRPr lang="fr-FR" dirty="0"/>
          </a:p>
        </p:txBody>
      </p:sp>
    </p:spTree>
    <p:custDataLst>
      <p:tags r:id="rId1"/>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4" y="843165"/>
            <a:ext cx="10845364" cy="5950440"/>
          </a:xfrm>
        </p:spPr>
        <p:txBody>
          <a:bodyPr>
            <a:normAutofit/>
          </a:bodyPr>
          <a:lstStyle/>
          <a:p>
            <a:pPr marL="0" indent="0">
              <a:buNone/>
            </a:pPr>
            <a:r>
              <a:rPr lang="fr-FR"/>
              <a:t>Souvenez-vous, les autorisations d'objet déterminent uniquement le </a:t>
            </a:r>
            <a:r>
              <a:rPr lang="fr-FR" i="1" dirty="0"/>
              <a:t>type</a:t>
            </a:r>
            <a:r>
              <a:rPr lang="fr-FR"/>
              <a:t> d'enregistrement que les utilisateurs peuvent afficher, créer, modifier ou supprimer, pas les enregistrements eux-mêmes. </a:t>
            </a:r>
            <a:endParaRPr lang="fr-FR" dirty="0"/>
          </a:p>
        </p:txBody>
      </p:sp>
      <p:sp>
        <p:nvSpPr>
          <p:cNvPr id="2" name="Title 1"/>
          <p:cNvSpPr>
            <a:spLocks noGrp="1"/>
          </p:cNvSpPr>
          <p:nvPr>
            <p:ph type="title"/>
          </p:nvPr>
        </p:nvSpPr>
        <p:spPr>
          <a:xfrm>
            <a:off x="128589" y="7"/>
            <a:ext cx="10734146" cy="746975"/>
          </a:xfrm>
        </p:spPr>
        <p:txBody>
          <a:bodyPr/>
          <a:lstStyle/>
          <a:p>
            <a:r>
              <a:rPr lang="fr-FR"/>
              <a:t>Autorisations d'objet</a:t>
            </a:r>
            <a:endParaRPr lang="fr-FR" dirty="0"/>
          </a:p>
        </p:txBody>
      </p:sp>
      <p:grpSp>
        <p:nvGrpSpPr>
          <p:cNvPr id="18" name="Group 17"/>
          <p:cNvGrpSpPr/>
          <p:nvPr/>
        </p:nvGrpSpPr>
        <p:grpSpPr>
          <a:xfrm>
            <a:off x="6828037" y="3016228"/>
            <a:ext cx="4798283" cy="2104412"/>
            <a:chOff x="7066981" y="3959504"/>
            <a:chExt cx="4107320" cy="1801372"/>
          </a:xfrm>
        </p:grpSpPr>
        <p:pic>
          <p:nvPicPr>
            <p:cNvPr id="19" name="Picture 2"/>
            <p:cNvPicPr>
              <a:picLocks noChangeAspect="1" noChangeArrowheads="1"/>
            </p:cNvPicPr>
            <p:nvPr/>
          </p:nvPicPr>
          <p:blipFill>
            <a:blip r:embed="rId4" cstate="print"/>
            <a:srcRect l="1855" t="2551" r="1549" b="2661"/>
            <a:stretch>
              <a:fillRect/>
            </a:stretch>
          </p:blipFill>
          <p:spPr bwMode="auto">
            <a:xfrm>
              <a:off x="7066981" y="4022478"/>
              <a:ext cx="2558412" cy="1606178"/>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21" name="Picture 4"/>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9598061" y="4542178"/>
              <a:ext cx="1003736" cy="64615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 name="Picture 5"/>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9670204" y="5146087"/>
              <a:ext cx="859449" cy="61478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3" name="Picture 6"/>
            <p:cNvPicPr>
              <a:picLocks noChangeAspect="1" noChangeArrowheads="1"/>
            </p:cNvPicPr>
            <p:nvPr/>
          </p:nvPicPr>
          <p:blipFill>
            <a:blip r:embed="rId7" cstate="print">
              <a:clrChange>
                <a:clrFrom>
                  <a:srgbClr val="FFFFFF"/>
                </a:clrFrom>
                <a:clrTo>
                  <a:srgbClr val="FFFFFF">
                    <a:alpha val="0"/>
                  </a:srgbClr>
                </a:clrTo>
              </a:clrChange>
              <a:grayscl/>
            </a:blip>
            <a:srcRect/>
            <a:stretch>
              <a:fillRect/>
            </a:stretch>
          </p:blipFill>
          <p:spPr bwMode="auto">
            <a:xfrm>
              <a:off x="9748620" y="4061770"/>
              <a:ext cx="702616" cy="53323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4"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3959504"/>
              <a:ext cx="540014" cy="528879"/>
            </a:xfrm>
            <a:prstGeom prst="rect">
              <a:avLst/>
            </a:prstGeom>
            <a:noFill/>
            <a:ln w="9525">
              <a:noFill/>
              <a:miter lim="800000"/>
              <a:headEnd/>
              <a:tailEnd/>
            </a:ln>
          </p:spPr>
        </p:pic>
        <p:pic>
          <p:nvPicPr>
            <p:cNvPr id="25"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4501894"/>
              <a:ext cx="540014" cy="528879"/>
            </a:xfrm>
            <a:prstGeom prst="rect">
              <a:avLst/>
            </a:prstGeom>
            <a:noFill/>
            <a:ln w="9525">
              <a:noFill/>
              <a:miter lim="800000"/>
              <a:headEnd/>
              <a:tailEnd/>
            </a:ln>
          </p:spPr>
        </p:pic>
        <p:pic>
          <p:nvPicPr>
            <p:cNvPr id="26"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634287" y="5077440"/>
              <a:ext cx="540014" cy="528879"/>
            </a:xfrm>
            <a:prstGeom prst="rect">
              <a:avLst/>
            </a:prstGeom>
            <a:noFill/>
            <a:ln w="9525">
              <a:noFill/>
              <a:miter lim="800000"/>
              <a:headEnd/>
              <a:tailEnd/>
            </a:ln>
          </p:spPr>
        </p:pic>
      </p:grpSp>
      <p:sp>
        <p:nvSpPr>
          <p:cNvPr id="28" name="TextBox 27"/>
          <p:cNvSpPr txBox="1"/>
          <p:nvPr/>
        </p:nvSpPr>
        <p:spPr>
          <a:xfrm>
            <a:off x="2252313" y="2435082"/>
            <a:ext cx="7304888" cy="400110"/>
          </a:xfrm>
          <a:prstGeom prst="rect">
            <a:avLst/>
          </a:prstGeom>
          <a:noFill/>
        </p:spPr>
        <p:txBody>
          <a:bodyPr wrap="square" rtlCol="0">
            <a:spAutoFit/>
          </a:bodyPr>
          <a:lstStyle/>
          <a:p>
            <a:pPr algn="ctr"/>
            <a:r>
              <a:rPr lang="fr-FR" sz="2000" b="1" dirty="0">
                <a:solidFill>
                  <a:schemeClr val="tx2">
                    <a:lumMod val="75000"/>
                  </a:schemeClr>
                </a:solidFill>
              </a:rPr>
              <a:t>Les autorisations déterminent les </a:t>
            </a:r>
            <a:r>
              <a:rPr lang="fr-FR" sz="2000" b="1" i="1" dirty="0">
                <a:solidFill>
                  <a:schemeClr val="tx2">
                    <a:lumMod val="75000"/>
                  </a:schemeClr>
                </a:solidFill>
              </a:rPr>
              <a:t>types </a:t>
            </a:r>
            <a:r>
              <a:rPr lang="fr-FR" sz="2000" b="1" dirty="0">
                <a:solidFill>
                  <a:schemeClr val="tx2">
                    <a:lumMod val="75000"/>
                  </a:schemeClr>
                </a:solidFill>
              </a:rPr>
              <a:t>d'enregistrement.</a:t>
            </a:r>
          </a:p>
        </p:txBody>
      </p:sp>
      <p:sp>
        <p:nvSpPr>
          <p:cNvPr id="5" name="Slide Number Placeholder 4"/>
          <p:cNvSpPr>
            <a:spLocks noGrp="1"/>
          </p:cNvSpPr>
          <p:nvPr>
            <p:ph type="sldNum" sz="quarter" idx="10"/>
          </p:nvPr>
        </p:nvSpPr>
        <p:spPr/>
        <p:txBody>
          <a:bodyPr/>
          <a:lstStyle/>
          <a:p>
            <a:fld id="{812A5277-1DB9-460F-9A21-B857ABB32666}" type="slidenum">
              <a:rPr lang="en-US" smtClean="0"/>
              <a:pPr/>
              <a:t>166</a:t>
            </a:fld>
            <a:endParaRPr lang="fr-FR" dirty="0"/>
          </a:p>
        </p:txBody>
      </p:sp>
      <p:pic>
        <p:nvPicPr>
          <p:cNvPr id="15" name="Espace réservé du contenu 3" descr="Capture d’écran"/>
          <p:cNvPicPr>
            <a:picLocks noChangeAspect="1"/>
          </p:cNvPicPr>
          <p:nvPr/>
        </p:nvPicPr>
        <p:blipFill rotWithShape="1">
          <a:blip r:embed="rId9">
            <a:extLst>
              <a:ext uri="{28A0092B-C50C-407E-A947-70E740481C1C}">
                <a14:useLocalDpi xmlns:a14="http://schemas.microsoft.com/office/drawing/2010/main" val="0"/>
              </a:ext>
            </a:extLst>
          </a:blip>
          <a:srcRect t="8624"/>
          <a:stretch/>
        </p:blipFill>
        <p:spPr bwMode="auto">
          <a:xfrm>
            <a:off x="915816" y="3034646"/>
            <a:ext cx="5042159" cy="246613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15712" y="843165"/>
            <a:ext cx="8231120" cy="5950440"/>
          </a:xfrm>
        </p:spPr>
        <p:txBody>
          <a:bodyPr/>
          <a:lstStyle/>
          <a:p>
            <a:pPr marL="0" indent="0">
              <a:spcBef>
                <a:spcPts val="600"/>
              </a:spcBef>
              <a:buFont typeface="Wingdings" pitchFamily="2" charset="2"/>
              <a:buNone/>
              <a:defRPr/>
            </a:pPr>
            <a:r>
              <a:rPr lang="fr-FR" dirty="0"/>
              <a:t>Activez les vues de liste de profil avancées pour simplifier la gestion simultanée de plusieurs profils. Vous pouvez effectuer les actions suivantes :</a:t>
            </a:r>
          </a:p>
          <a:p>
            <a:pPr lvl="1">
              <a:defRPr/>
            </a:pPr>
            <a:r>
              <a:rPr lang="fr-FR" dirty="0"/>
              <a:t>Créer des listes de profil filtrées.</a:t>
            </a:r>
          </a:p>
          <a:p>
            <a:pPr lvl="1">
              <a:defRPr/>
            </a:pPr>
            <a:r>
              <a:rPr lang="fr-FR" dirty="0"/>
              <a:t>Afficher et comparer les paramètres et autorisations </a:t>
            </a:r>
            <a:r>
              <a:rPr dirty="0"/>
              <a:t/>
            </a:r>
            <a:br>
              <a:rPr dirty="0"/>
            </a:br>
            <a:r>
              <a:rPr lang="fr-FR" dirty="0"/>
              <a:t>de plusieurs profils.</a:t>
            </a:r>
          </a:p>
          <a:p>
            <a:pPr lvl="1">
              <a:defRPr/>
            </a:pPr>
            <a:r>
              <a:rPr lang="fr-FR" dirty="0"/>
              <a:t>Mettre à jour simultanément plusieurs profils.</a:t>
            </a:r>
          </a:p>
        </p:txBody>
      </p:sp>
      <p:sp>
        <p:nvSpPr>
          <p:cNvPr id="863242" name="Rectangle 10"/>
          <p:cNvSpPr>
            <a:spLocks noGrp="1" noChangeArrowheads="1"/>
          </p:cNvSpPr>
          <p:nvPr>
            <p:ph type="title"/>
          </p:nvPr>
        </p:nvSpPr>
        <p:spPr>
          <a:xfrm>
            <a:off x="128589" y="7"/>
            <a:ext cx="9417432" cy="746975"/>
          </a:xfrm>
        </p:spPr>
        <p:txBody>
          <a:bodyPr/>
          <a:lstStyle/>
          <a:p>
            <a:r>
              <a:rPr lang="fr-FR" sz="2000" dirty="0"/>
              <a:t>Utilisation des vues de liste de profil avancées pour la mise à jour simultanée de plusieurs profils</a:t>
            </a:r>
          </a:p>
        </p:txBody>
      </p:sp>
      <p:sp>
        <p:nvSpPr>
          <p:cNvPr id="125956" name="Rectangle 12"/>
          <p:cNvSpPr>
            <a:spLocks noChangeArrowheads="1"/>
          </p:cNvSpPr>
          <p:nvPr/>
        </p:nvSpPr>
        <p:spPr bwMode="auto">
          <a:xfrm>
            <a:off x="3581400" y="5873750"/>
            <a:ext cx="185738" cy="369888"/>
          </a:xfrm>
          <a:prstGeom prst="rect">
            <a:avLst/>
          </a:prstGeom>
          <a:noFill/>
          <a:ln w="9525">
            <a:noFill/>
            <a:miter lim="800000"/>
            <a:headEnd/>
            <a:tailEnd/>
          </a:ln>
        </p:spPr>
        <p:txBody>
          <a:bodyPr wrap="none">
            <a:spAutoFit/>
          </a:bodyPr>
          <a:lstStyle/>
          <a:p>
            <a:endParaRPr lang="en-US" sz="1800" dirty="0">
              <a:ea typeface="MS PGothic" charset="-128"/>
              <a:cs typeface="MS PGothic" charset="-128"/>
            </a:endParaRPr>
          </a:p>
        </p:txBody>
      </p:sp>
      <p:sp>
        <p:nvSpPr>
          <p:cNvPr id="11" name="Rectangle 10"/>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Interface utilisateur</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167</a:t>
            </a:fld>
            <a:endParaRPr lang="fr-FR" dirty="0"/>
          </a:p>
        </p:txBody>
      </p:sp>
      <p:grpSp>
        <p:nvGrpSpPr>
          <p:cNvPr id="13" name="Group 12"/>
          <p:cNvGrpSpPr/>
          <p:nvPr/>
        </p:nvGrpSpPr>
        <p:grpSpPr>
          <a:xfrm>
            <a:off x="2810046" y="3801406"/>
            <a:ext cx="8493280" cy="2066037"/>
            <a:chOff x="2810046" y="3801406"/>
            <a:chExt cx="8493280" cy="2066037"/>
          </a:xfrm>
        </p:grpSpPr>
        <p:pic>
          <p:nvPicPr>
            <p:cNvPr id="19"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447" y="3801406"/>
              <a:ext cx="5796879" cy="2066037"/>
            </a:xfrm>
            <a:prstGeom prst="rect">
              <a:avLst/>
            </a:prstGeom>
            <a:ln>
              <a:solidFill>
                <a:schemeClr val="bg2"/>
              </a:solidFill>
            </a:ln>
            <a:effectLst>
              <a:outerShdw blurRad="50800" dist="38100" dir="2700000" algn="tl" rotWithShape="0">
                <a:prstClr val="black">
                  <a:alpha val="40000"/>
                </a:prstClr>
              </a:outerShdw>
            </a:effectLst>
          </p:spPr>
        </p:pic>
        <p:pic>
          <p:nvPicPr>
            <p:cNvPr id="16"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2810046" y="4559382"/>
              <a:ext cx="2775093" cy="81919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7" name="Rectangle 16"/>
            <p:cNvSpPr/>
            <p:nvPr/>
          </p:nvSpPr>
          <p:spPr bwMode="auto">
            <a:xfrm>
              <a:off x="2868101" y="4998006"/>
              <a:ext cx="2397957" cy="19462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grpSp>
        <p:nvGrpSpPr>
          <p:cNvPr id="20" name="Group 19"/>
          <p:cNvGrpSpPr/>
          <p:nvPr/>
        </p:nvGrpSpPr>
        <p:grpSpPr>
          <a:xfrm>
            <a:off x="0" y="6082210"/>
            <a:ext cx="1295063" cy="746147"/>
            <a:chOff x="0" y="6082210"/>
            <a:chExt cx="1295063" cy="746147"/>
          </a:xfrm>
        </p:grpSpPr>
        <p:sp>
          <p:nvSpPr>
            <p:cNvPr id="21" name="TextBox 20"/>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2"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4" y="843165"/>
            <a:ext cx="4468009" cy="5950440"/>
          </a:xfrm>
        </p:spPr>
        <p:txBody>
          <a:bodyPr>
            <a:normAutofit/>
          </a:bodyPr>
          <a:lstStyle/>
          <a:p>
            <a:r>
              <a:rPr lang="fr-FR" dirty="0"/>
              <a:t>Utilisez les ensembles d'autorisations pour octroyer des autorisations supplémentaires à des utilisateurs spécifiques, qui viendront s'ajouter aux autorisations de profil existantes, sans avoir à modifier des profils existants, à créer des profils ou à définir un profil d'administrateur inutile.</a:t>
            </a:r>
          </a:p>
          <a:p>
            <a:endParaRPr lang="fr-FR" dirty="0"/>
          </a:p>
        </p:txBody>
      </p:sp>
      <p:sp>
        <p:nvSpPr>
          <p:cNvPr id="7" name="Title 6"/>
          <p:cNvSpPr>
            <a:spLocks noGrp="1"/>
          </p:cNvSpPr>
          <p:nvPr>
            <p:ph type="title"/>
          </p:nvPr>
        </p:nvSpPr>
        <p:spPr>
          <a:xfrm>
            <a:off x="128589" y="7"/>
            <a:ext cx="9191257" cy="746975"/>
          </a:xfrm>
        </p:spPr>
        <p:txBody>
          <a:bodyPr/>
          <a:lstStyle/>
          <a:p>
            <a:r>
              <a:rPr lang="fr-FR" sz="2300" dirty="0"/>
              <a:t>Utilisation d'ensembles d'autorisations pour l'octroi d'autorisations supplémentaires</a:t>
            </a:r>
          </a:p>
        </p:txBody>
      </p:sp>
      <p:sp>
        <p:nvSpPr>
          <p:cNvPr id="11" name="Rectangle 10"/>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Gérer les utilisateurs | Ensembles d'autorisations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168</a:t>
            </a:fld>
            <a:endParaRPr lang="fr-FR" dirty="0"/>
          </a:p>
        </p:txBody>
      </p:sp>
      <p:grpSp>
        <p:nvGrpSpPr>
          <p:cNvPr id="14" name="Group 13"/>
          <p:cNvGrpSpPr/>
          <p:nvPr/>
        </p:nvGrpSpPr>
        <p:grpSpPr>
          <a:xfrm>
            <a:off x="0" y="6082210"/>
            <a:ext cx="1295063" cy="746147"/>
            <a:chOff x="0" y="6082210"/>
            <a:chExt cx="1295063" cy="746147"/>
          </a:xfrm>
        </p:grpSpPr>
        <p:sp>
          <p:nvSpPr>
            <p:cNvPr id="15" name="TextBox 14"/>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7"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grpSp>
        <p:nvGrpSpPr>
          <p:cNvPr id="18" name="Groupe 1"/>
          <p:cNvGrpSpPr/>
          <p:nvPr/>
        </p:nvGrpSpPr>
        <p:grpSpPr>
          <a:xfrm>
            <a:off x="5110856" y="1434531"/>
            <a:ext cx="6847895" cy="3213669"/>
            <a:chOff x="-3024123" y="1512553"/>
            <a:chExt cx="10175295" cy="4382112"/>
          </a:xfrm>
        </p:grpSpPr>
        <p:pic>
          <p:nvPicPr>
            <p:cNvPr id="19"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123" y="1512553"/>
              <a:ext cx="6770246" cy="3227676"/>
            </a:xfrm>
            <a:prstGeom prst="rect">
              <a:avLst/>
            </a:prstGeom>
            <a:ln>
              <a:solidFill>
                <a:schemeClr val="bg2"/>
              </a:solidFill>
            </a:ln>
            <a:effectLst>
              <a:outerShdw blurRad="50800" dist="38100" dir="2700000" algn="tl" rotWithShape="0">
                <a:prstClr val="black">
                  <a:alpha val="40000"/>
                </a:prstClr>
              </a:outerShdw>
            </a:effectLst>
          </p:spPr>
        </p:pic>
        <p:pic>
          <p:nvPicPr>
            <p:cNvPr id="20"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449" y="2343550"/>
              <a:ext cx="7449621" cy="3551115"/>
            </a:xfrm>
            <a:prstGeom prst="rect">
              <a:avLst/>
            </a:prstGeom>
            <a:ln>
              <a:solidFill>
                <a:schemeClr val="bg2"/>
              </a:solidFill>
            </a:ln>
            <a:effectLst>
              <a:outerShdw blurRad="50800" dist="38100" dir="2700000" algn="tl" rotWithShape="0">
                <a:prstClr val="black">
                  <a:alpha val="40000"/>
                </a:prstClr>
              </a:outerShdw>
            </a:effectLst>
          </p:spPr>
        </p:pic>
      </p:grpSp>
    </p:spTree>
    <p:custDataLst>
      <p:tags r:id="rId1"/>
    </p:custData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4" y="843165"/>
            <a:ext cx="11188162" cy="5950440"/>
          </a:xfrm>
        </p:spPr>
        <p:txBody>
          <a:bodyPr>
            <a:normAutofit/>
          </a:bodyPr>
          <a:lstStyle/>
          <a:p>
            <a:pPr marL="0" lvl="1" indent="0">
              <a:buNone/>
            </a:pPr>
            <a:r>
              <a:rPr lang="fr-FR" sz="2300" dirty="0"/>
              <a:t>Il est possible d'affecter des ensembles d'autorisations aux utilisateurs, depuis l'ensemble d'autorisations lui-même ou via la liste associée Attributions d'ensembles d'autorisations de l'enregistrement d'un utilisateur. L'accès intégral de l'utilisateur est déterminé par son profil </a:t>
            </a:r>
            <a:r>
              <a:rPr lang="fr-FR" sz="2300" i="1" dirty="0">
                <a:latin typeface="Arial" pitchFamily="34" charset="0"/>
              </a:rPr>
              <a:t>et</a:t>
            </a:r>
            <a:r>
              <a:rPr lang="fr-FR" sz="2300" dirty="0">
                <a:latin typeface="Arial" pitchFamily="34" charset="0"/>
              </a:rPr>
              <a:t> par les ensembles d'autorisations attribués à son enregistrement.</a:t>
            </a:r>
            <a:r>
              <a:rPr lang="fr-FR" sz="2300" dirty="0"/>
              <a:t> </a:t>
            </a:r>
          </a:p>
        </p:txBody>
      </p:sp>
      <p:sp>
        <p:nvSpPr>
          <p:cNvPr id="7" name="Title 6"/>
          <p:cNvSpPr>
            <a:spLocks noGrp="1"/>
          </p:cNvSpPr>
          <p:nvPr>
            <p:ph type="title"/>
          </p:nvPr>
        </p:nvSpPr>
        <p:spPr>
          <a:xfrm>
            <a:off x="128589" y="7"/>
            <a:ext cx="10734146" cy="746975"/>
          </a:xfrm>
        </p:spPr>
        <p:txBody>
          <a:bodyPr/>
          <a:lstStyle/>
          <a:p>
            <a:r>
              <a:rPr lang="fr-FR" sz="2500" dirty="0"/>
              <a:t>Affectation d'ensembles d'autorisations aux utilisateurs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169</a:t>
            </a:fld>
            <a:endParaRPr lang="fr-FR" dirty="0"/>
          </a:p>
        </p:txBody>
      </p:sp>
      <p:pic>
        <p:nvPicPr>
          <p:cNvPr id="46"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19100" y="2891039"/>
            <a:ext cx="5727994" cy="1066855"/>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7" name="Image 30"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868" y="2708886"/>
            <a:ext cx="4165814" cy="165743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8" name="TextBox 47"/>
          <p:cNvSpPr txBox="1"/>
          <p:nvPr/>
        </p:nvSpPr>
        <p:spPr>
          <a:xfrm>
            <a:off x="2871371" y="5153378"/>
            <a:ext cx="623453" cy="1015663"/>
          </a:xfrm>
          <a:prstGeom prst="rect">
            <a:avLst/>
          </a:prstGeom>
          <a:noFill/>
        </p:spPr>
        <p:txBody>
          <a:bodyPr wrap="square" rtlCol="0">
            <a:spAutoFit/>
          </a:bodyPr>
          <a:lstStyle/>
          <a:p>
            <a:r>
              <a:rPr lang="fr-FR" sz="6000" b="1" dirty="0">
                <a:solidFill>
                  <a:srgbClr val="FF0000"/>
                </a:solidFill>
              </a:rPr>
              <a:t>+</a:t>
            </a:r>
          </a:p>
        </p:txBody>
      </p:sp>
      <p:sp>
        <p:nvSpPr>
          <p:cNvPr id="49" name="TextBox 48"/>
          <p:cNvSpPr txBox="1"/>
          <p:nvPr/>
        </p:nvSpPr>
        <p:spPr>
          <a:xfrm>
            <a:off x="5808615" y="5124350"/>
            <a:ext cx="623453" cy="1015663"/>
          </a:xfrm>
          <a:prstGeom prst="rect">
            <a:avLst/>
          </a:prstGeom>
          <a:noFill/>
        </p:spPr>
        <p:txBody>
          <a:bodyPr wrap="square" rtlCol="0">
            <a:spAutoFit/>
          </a:bodyPr>
          <a:lstStyle/>
          <a:p>
            <a:r>
              <a:rPr lang="fr-FR" sz="6000" b="1" dirty="0">
                <a:solidFill>
                  <a:srgbClr val="FF0000"/>
                </a:solidFill>
              </a:rPr>
              <a:t>+</a:t>
            </a:r>
          </a:p>
        </p:txBody>
      </p:sp>
      <p:sp>
        <p:nvSpPr>
          <p:cNvPr id="50" name="TextBox 49"/>
          <p:cNvSpPr txBox="1"/>
          <p:nvPr/>
        </p:nvSpPr>
        <p:spPr>
          <a:xfrm>
            <a:off x="8745000" y="5118265"/>
            <a:ext cx="623453" cy="1015663"/>
          </a:xfrm>
          <a:prstGeom prst="rect">
            <a:avLst/>
          </a:prstGeom>
          <a:noFill/>
        </p:spPr>
        <p:txBody>
          <a:bodyPr wrap="square" rtlCol="0">
            <a:spAutoFit/>
          </a:bodyPr>
          <a:lstStyle/>
          <a:p>
            <a:r>
              <a:rPr lang="fr-FR" sz="6000" b="1" dirty="0">
                <a:solidFill>
                  <a:srgbClr val="FF0000"/>
                </a:solidFill>
              </a:rPr>
              <a:t>=</a:t>
            </a:r>
          </a:p>
        </p:txBody>
      </p:sp>
      <p:sp>
        <p:nvSpPr>
          <p:cNvPr id="51" name="TextBox 50"/>
          <p:cNvSpPr txBox="1"/>
          <p:nvPr/>
        </p:nvSpPr>
        <p:spPr>
          <a:xfrm>
            <a:off x="1358230" y="4603909"/>
            <a:ext cx="824265" cy="338554"/>
          </a:xfrm>
          <a:prstGeom prst="rect">
            <a:avLst/>
          </a:prstGeom>
          <a:noFill/>
        </p:spPr>
        <p:txBody>
          <a:bodyPr wrap="none" rtlCol="0">
            <a:spAutoFit/>
          </a:bodyPr>
          <a:lstStyle/>
          <a:p>
            <a:r>
              <a:rPr lang="fr-FR" sz="1600" b="1" dirty="0">
                <a:latin typeface="Salesforce Sans" panose="020B0505020202020203" pitchFamily="34" charset="0"/>
              </a:rPr>
              <a:t>Profil</a:t>
            </a:r>
            <a:endParaRPr lang="fr-FR" sz="1600" b="1" dirty="0">
              <a:latin typeface="Salesforce Sans" panose="020B0505020202020203" pitchFamily="34" charset="0"/>
              <a:cs typeface="Arial" pitchFamily="34" charset="0"/>
            </a:endParaRPr>
          </a:p>
        </p:txBody>
      </p:sp>
      <p:sp>
        <p:nvSpPr>
          <p:cNvPr id="52" name="TextBox 51"/>
          <p:cNvSpPr txBox="1"/>
          <p:nvPr/>
        </p:nvSpPr>
        <p:spPr>
          <a:xfrm>
            <a:off x="3994685" y="4450021"/>
            <a:ext cx="1348446" cy="584775"/>
          </a:xfrm>
          <a:prstGeom prst="rect">
            <a:avLst/>
          </a:prstGeom>
          <a:noFill/>
        </p:spPr>
        <p:txBody>
          <a:bodyPr wrap="none" rtlCol="0">
            <a:spAutoFit/>
          </a:bodyPr>
          <a:lstStyle/>
          <a:p>
            <a:pPr algn="ctr"/>
            <a:r>
              <a:rPr lang="fr-FR" sz="1600" b="1" dirty="0">
                <a:latin typeface="Salesforce Sans" panose="020B0505020202020203" pitchFamily="34" charset="0"/>
              </a:rPr>
              <a:t>Ensemble </a:t>
            </a:r>
            <a:r>
              <a:rPr dirty="0"/>
              <a:t/>
            </a:r>
            <a:br>
              <a:rPr dirty="0"/>
            </a:br>
            <a:r>
              <a:rPr lang="fr-FR" sz="1600" b="1" dirty="0">
                <a:latin typeface="Salesforce Sans" panose="020B0505020202020203" pitchFamily="34" charset="0"/>
              </a:rPr>
              <a:t>d'autorisations 1</a:t>
            </a:r>
            <a:endParaRPr lang="fr-FR" sz="1600" b="1" dirty="0">
              <a:latin typeface="Salesforce Sans" panose="020B0505020202020203" pitchFamily="34" charset="0"/>
              <a:cs typeface="Arial" pitchFamily="34" charset="0"/>
            </a:endParaRPr>
          </a:p>
        </p:txBody>
      </p:sp>
      <p:sp>
        <p:nvSpPr>
          <p:cNvPr id="53" name="TextBox 52"/>
          <p:cNvSpPr txBox="1"/>
          <p:nvPr/>
        </p:nvSpPr>
        <p:spPr>
          <a:xfrm>
            <a:off x="10219719" y="4450021"/>
            <a:ext cx="838691" cy="584775"/>
          </a:xfrm>
          <a:prstGeom prst="rect">
            <a:avLst/>
          </a:prstGeom>
          <a:noFill/>
        </p:spPr>
        <p:txBody>
          <a:bodyPr wrap="none" rtlCol="0">
            <a:spAutoFit/>
          </a:bodyPr>
          <a:lstStyle/>
          <a:p>
            <a:pPr algn="ctr"/>
            <a:r>
              <a:rPr lang="fr-FR" sz="1600" b="1" dirty="0">
                <a:latin typeface="Salesforce Sans" panose="020B0505020202020203" pitchFamily="34" charset="0"/>
              </a:rPr>
              <a:t>Accès</a:t>
            </a:r>
            <a:r>
              <a:rPr dirty="0"/>
              <a:t/>
            </a:r>
            <a:br>
              <a:rPr dirty="0"/>
            </a:br>
            <a:r>
              <a:rPr lang="fr-FR" sz="1600" b="1" dirty="0">
                <a:latin typeface="Salesforce Sans" panose="020B0505020202020203" pitchFamily="34" charset="0"/>
              </a:rPr>
              <a:t>utilisateur</a:t>
            </a:r>
            <a:endParaRPr lang="fr-FR" sz="1600" b="1" dirty="0">
              <a:latin typeface="Salesforce Sans" panose="020B0505020202020203" pitchFamily="34" charset="0"/>
              <a:cs typeface="Arial" pitchFamily="34" charset="0"/>
            </a:endParaRPr>
          </a:p>
        </p:txBody>
      </p:sp>
      <p:sp>
        <p:nvSpPr>
          <p:cNvPr id="54" name="TextBox 53"/>
          <p:cNvSpPr txBox="1"/>
          <p:nvPr/>
        </p:nvSpPr>
        <p:spPr>
          <a:xfrm>
            <a:off x="6871505" y="4450021"/>
            <a:ext cx="1348446" cy="584775"/>
          </a:xfrm>
          <a:prstGeom prst="rect">
            <a:avLst/>
          </a:prstGeom>
          <a:noFill/>
        </p:spPr>
        <p:txBody>
          <a:bodyPr wrap="none" rtlCol="0">
            <a:spAutoFit/>
          </a:bodyPr>
          <a:lstStyle/>
          <a:p>
            <a:pPr algn="ctr"/>
            <a:r>
              <a:rPr lang="fr-FR" sz="1600" b="1" dirty="0">
                <a:latin typeface="Salesforce Sans" panose="020B0505020202020203" pitchFamily="34" charset="0"/>
              </a:rPr>
              <a:t>Ensemble </a:t>
            </a:r>
            <a:r>
              <a:rPr dirty="0"/>
              <a:t/>
            </a:r>
            <a:br>
              <a:rPr dirty="0"/>
            </a:br>
            <a:r>
              <a:rPr lang="fr-FR" sz="1600" b="1" dirty="0">
                <a:latin typeface="Salesforce Sans" panose="020B0505020202020203" pitchFamily="34" charset="0"/>
              </a:rPr>
              <a:t>d'autorisations 2</a:t>
            </a:r>
            <a:endParaRPr lang="fr-FR" sz="1600" b="1" dirty="0">
              <a:latin typeface="Salesforce Sans" panose="020B0505020202020203" pitchFamily="34" charset="0"/>
              <a:cs typeface="Arial" pitchFamily="34" charset="0"/>
            </a:endParaRPr>
          </a:p>
        </p:txBody>
      </p:sp>
      <p:sp>
        <p:nvSpPr>
          <p:cNvPr id="55" name="Rectangle 54"/>
          <p:cNvSpPr/>
          <p:nvPr/>
        </p:nvSpPr>
        <p:spPr bwMode="auto">
          <a:xfrm>
            <a:off x="4775816" y="3551250"/>
            <a:ext cx="1119883" cy="26712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56" name="Rectangle 55"/>
          <p:cNvSpPr/>
          <p:nvPr/>
        </p:nvSpPr>
        <p:spPr bwMode="auto">
          <a:xfrm>
            <a:off x="9517054" y="3547002"/>
            <a:ext cx="1337487" cy="30322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57" name="TextBox 56"/>
          <p:cNvSpPr txBox="1"/>
          <p:nvPr/>
        </p:nvSpPr>
        <p:spPr>
          <a:xfrm>
            <a:off x="6123398" y="3222853"/>
            <a:ext cx="441146" cy="400110"/>
          </a:xfrm>
          <a:prstGeom prst="rect">
            <a:avLst/>
          </a:prstGeom>
          <a:noFill/>
        </p:spPr>
        <p:txBody>
          <a:bodyPr wrap="none" rtlCol="0">
            <a:spAutoFit/>
          </a:bodyPr>
          <a:lstStyle/>
          <a:p>
            <a:r>
              <a:rPr lang="fr-FR" sz="2000" b="1" dirty="0"/>
              <a:t>ou</a:t>
            </a:r>
            <a:endParaRPr lang="fr-FR" b="1" dirty="0"/>
          </a:p>
        </p:txBody>
      </p:sp>
      <p:pic>
        <p:nvPicPr>
          <p:cNvPr id="58" name="Image 31" descr="Capture d’écra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9747" y="5043000"/>
            <a:ext cx="2190537" cy="124860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59" name="Image 32" descr="Capture d’écra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5612" y="5031798"/>
            <a:ext cx="2172412" cy="1216408"/>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0" name="Image 33" descr="Capture d’écra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498" y="5031798"/>
            <a:ext cx="2268795" cy="128779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1" name="Image 34" descr="Capture d’écra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23071" y="5031798"/>
            <a:ext cx="2317890" cy="1293179"/>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title"/>
          </p:nvPr>
        </p:nvSpPr>
        <p:spPr>
          <a:xfrm>
            <a:off x="128592" y="7"/>
            <a:ext cx="10736637" cy="746975"/>
          </a:xfrm>
        </p:spPr>
        <p:txBody>
          <a:bodyPr/>
          <a:lstStyle/>
          <a:p>
            <a:r>
              <a:rPr lang="fr-FR"/>
              <a:t>Ressources humaines - Organigramme</a:t>
            </a:r>
          </a:p>
        </p:txBody>
      </p:sp>
      <p:grpSp>
        <p:nvGrpSpPr>
          <p:cNvPr id="4" name="Group 3"/>
          <p:cNvGrpSpPr/>
          <p:nvPr/>
        </p:nvGrpSpPr>
        <p:grpSpPr>
          <a:xfrm>
            <a:off x="377952" y="1020837"/>
            <a:ext cx="11448288" cy="5684763"/>
            <a:chOff x="377952" y="1020837"/>
            <a:chExt cx="11448288" cy="5684763"/>
          </a:xfrm>
        </p:grpSpPr>
        <p:cxnSp>
          <p:nvCxnSpPr>
            <p:cNvPr id="142" name="Straight Connector 141"/>
            <p:cNvCxnSpPr/>
            <p:nvPr/>
          </p:nvCxnSpPr>
          <p:spPr bwMode="auto">
            <a:xfrm rot="5400000">
              <a:off x="5757209" y="5943074"/>
              <a:ext cx="321619"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43" name="Straight Connector 142"/>
            <p:cNvCxnSpPr/>
            <p:nvPr/>
          </p:nvCxnSpPr>
          <p:spPr bwMode="auto">
            <a:xfrm rot="5400000">
              <a:off x="6718463" y="5943074"/>
              <a:ext cx="321619"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31" name="Straight Connector 130"/>
            <p:cNvCxnSpPr/>
            <p:nvPr/>
          </p:nvCxnSpPr>
          <p:spPr bwMode="auto">
            <a:xfrm rot="5400000">
              <a:off x="1716571" y="4546041"/>
              <a:ext cx="1386983"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32" name="Straight Connector 131"/>
            <p:cNvCxnSpPr/>
            <p:nvPr/>
          </p:nvCxnSpPr>
          <p:spPr bwMode="auto">
            <a:xfrm rot="5400000">
              <a:off x="3139727" y="4535990"/>
              <a:ext cx="1386983"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33" name="Straight Connector 132"/>
            <p:cNvCxnSpPr/>
            <p:nvPr/>
          </p:nvCxnSpPr>
          <p:spPr bwMode="auto">
            <a:xfrm rot="5400000">
              <a:off x="4375626" y="4546041"/>
              <a:ext cx="1386983"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34" name="Straight Connector 133"/>
            <p:cNvCxnSpPr/>
            <p:nvPr/>
          </p:nvCxnSpPr>
          <p:spPr bwMode="auto">
            <a:xfrm rot="5400000">
              <a:off x="5415062" y="4817407"/>
              <a:ext cx="1929716"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21" name="Straight Connector 120"/>
            <p:cNvCxnSpPr/>
            <p:nvPr/>
          </p:nvCxnSpPr>
          <p:spPr bwMode="auto">
            <a:xfrm rot="5400000">
              <a:off x="3954562" y="3289715"/>
              <a:ext cx="1105566"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16" name="Straight Connector 115"/>
            <p:cNvCxnSpPr/>
            <p:nvPr/>
          </p:nvCxnSpPr>
          <p:spPr bwMode="auto">
            <a:xfrm rot="5400000">
              <a:off x="6451909" y="4008333"/>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17" name="Straight Connector 116"/>
            <p:cNvCxnSpPr/>
            <p:nvPr/>
          </p:nvCxnSpPr>
          <p:spPr bwMode="auto">
            <a:xfrm rot="5400000">
              <a:off x="8124742" y="3998282"/>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18" name="Straight Connector 117"/>
            <p:cNvCxnSpPr/>
            <p:nvPr/>
          </p:nvCxnSpPr>
          <p:spPr bwMode="auto">
            <a:xfrm rot="5400000">
              <a:off x="9697704" y="3978181"/>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15" name="Straight Connector 114"/>
            <p:cNvCxnSpPr/>
            <p:nvPr/>
          </p:nvCxnSpPr>
          <p:spPr bwMode="auto">
            <a:xfrm rot="5400000">
              <a:off x="-64652" y="3998282"/>
              <a:ext cx="2502600" cy="0"/>
            </a:xfrm>
            <a:prstGeom prst="line">
              <a:avLst/>
            </a:prstGeom>
            <a:solidFill>
              <a:schemeClr val="accent1"/>
            </a:solidFill>
            <a:ln w="25400" cap="flat" cmpd="sng" algn="ctr">
              <a:solidFill>
                <a:schemeClr val="bg2"/>
              </a:solidFill>
              <a:prstDash val="solid"/>
              <a:round/>
              <a:headEnd type="none" w="lg" len="lg"/>
              <a:tailEnd type="none" w="lg" len="lg"/>
            </a:ln>
            <a:effectLst/>
          </p:spPr>
        </p:cxnSp>
        <p:grpSp>
          <p:nvGrpSpPr>
            <p:cNvPr id="2" name="Group 28"/>
            <p:cNvGrpSpPr/>
            <p:nvPr/>
          </p:nvGrpSpPr>
          <p:grpSpPr>
            <a:xfrm>
              <a:off x="5247878" y="1020837"/>
              <a:ext cx="1498059" cy="723643"/>
              <a:chOff x="3777493" y="1517672"/>
              <a:chExt cx="1119861" cy="594470"/>
            </a:xfrm>
            <a:solidFill>
              <a:schemeClr val="tx2">
                <a:lumMod val="20000"/>
                <a:lumOff val="80000"/>
              </a:schemeClr>
            </a:solidFill>
          </p:grpSpPr>
          <p:sp>
            <p:nvSpPr>
              <p:cNvPr id="90" name="Rectangle 89"/>
              <p:cNvSpPr/>
              <p:nvPr/>
            </p:nvSpPr>
            <p:spPr>
              <a:xfrm>
                <a:off x="3777493" y="1517672"/>
                <a:ext cx="1119861" cy="59447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Rectangle 90"/>
              <p:cNvSpPr/>
              <p:nvPr/>
            </p:nvSpPr>
            <p:spPr>
              <a:xfrm>
                <a:off x="3777493" y="1517672"/>
                <a:ext cx="1119861" cy="59447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tx1"/>
                    </a:solidFill>
                  </a:rPr>
                  <a:t>PDG</a:t>
                </a:r>
              </a:p>
            </p:txBody>
          </p:sp>
        </p:grpSp>
        <p:grpSp>
          <p:nvGrpSpPr>
            <p:cNvPr id="5" name="Group 29"/>
            <p:cNvGrpSpPr/>
            <p:nvPr/>
          </p:nvGrpSpPr>
          <p:grpSpPr>
            <a:xfrm>
              <a:off x="377952" y="2940262"/>
              <a:ext cx="1498059" cy="723643"/>
              <a:chOff x="216463" y="3037171"/>
              <a:chExt cx="1021048" cy="449071"/>
            </a:xfrm>
          </p:grpSpPr>
          <p:sp>
            <p:nvSpPr>
              <p:cNvPr id="88" name="Rectangle 87"/>
              <p:cNvSpPr/>
              <p:nvPr/>
            </p:nvSpPr>
            <p:spPr>
              <a:xfrm>
                <a:off x="216463" y="3037171"/>
                <a:ext cx="1021048" cy="449071"/>
              </a:xfrm>
              <a:prstGeom prst="rect">
                <a:avLst/>
              </a:prstGeom>
              <a:solidFill>
                <a:srgbClr val="236FB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9" name="Rectangle 88"/>
              <p:cNvSpPr/>
              <p:nvPr/>
            </p:nvSpPr>
            <p:spPr>
              <a:xfrm>
                <a:off x="216463" y="3037171"/>
                <a:ext cx="1021048" cy="449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Vice-président </a:t>
                </a:r>
                <a:r>
                  <a:rPr sz="1400" dirty="0"/>
                  <a:t/>
                </a:r>
                <a:br>
                  <a:rPr sz="1400" dirty="0"/>
                </a:br>
                <a:r>
                  <a:rPr lang="fr-FR" sz="1400" dirty="0">
                    <a:solidFill>
                      <a:schemeClr val="bg1"/>
                    </a:solidFill>
                  </a:rPr>
                  <a:t>des finances</a:t>
                </a:r>
              </a:p>
            </p:txBody>
          </p:sp>
        </p:grpSp>
        <p:grpSp>
          <p:nvGrpSpPr>
            <p:cNvPr id="6" name="Group 30"/>
            <p:cNvGrpSpPr/>
            <p:nvPr/>
          </p:nvGrpSpPr>
          <p:grpSpPr>
            <a:xfrm>
              <a:off x="377952" y="4054585"/>
              <a:ext cx="1498059" cy="723643"/>
              <a:chOff x="216463" y="3651522"/>
              <a:chExt cx="1021048" cy="449071"/>
            </a:xfrm>
          </p:grpSpPr>
          <p:sp>
            <p:nvSpPr>
              <p:cNvPr id="86" name="Rectangle 85"/>
              <p:cNvSpPr/>
              <p:nvPr/>
            </p:nvSpPr>
            <p:spPr>
              <a:xfrm>
                <a:off x="216463" y="3651522"/>
                <a:ext cx="1021048" cy="449071"/>
              </a:xfrm>
              <a:prstGeom prst="rect">
                <a:avLst/>
              </a:prstGeom>
              <a:solidFill>
                <a:srgbClr val="236FB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7" name="Rectangle 86"/>
              <p:cNvSpPr/>
              <p:nvPr/>
            </p:nvSpPr>
            <p:spPr>
              <a:xfrm>
                <a:off x="216463" y="3651522"/>
                <a:ext cx="1021048" cy="449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Directeur des finances</a:t>
                </a:r>
                <a:endParaRPr lang="fr-FR" sz="1400" kern="1200" dirty="0">
                  <a:solidFill>
                    <a:schemeClr val="bg1"/>
                  </a:solidFill>
                </a:endParaRPr>
              </a:p>
            </p:txBody>
          </p:sp>
        </p:grpSp>
        <p:grpSp>
          <p:nvGrpSpPr>
            <p:cNvPr id="7" name="Group 31"/>
            <p:cNvGrpSpPr/>
            <p:nvPr/>
          </p:nvGrpSpPr>
          <p:grpSpPr>
            <a:xfrm>
              <a:off x="377955" y="5208060"/>
              <a:ext cx="1498059" cy="723643"/>
              <a:chOff x="471725" y="4265873"/>
              <a:chExt cx="1021048" cy="449071"/>
            </a:xfrm>
          </p:grpSpPr>
          <p:sp>
            <p:nvSpPr>
              <p:cNvPr id="84" name="Rectangle 83"/>
              <p:cNvSpPr/>
              <p:nvPr/>
            </p:nvSpPr>
            <p:spPr>
              <a:xfrm>
                <a:off x="471725" y="4265873"/>
                <a:ext cx="1021048" cy="449071"/>
              </a:xfrm>
              <a:prstGeom prst="rect">
                <a:avLst/>
              </a:prstGeom>
              <a:solidFill>
                <a:srgbClr val="236FB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5" name="Rectangle 84"/>
              <p:cNvSpPr/>
              <p:nvPr/>
            </p:nvSpPr>
            <p:spPr>
              <a:xfrm>
                <a:off x="471725" y="4265873"/>
                <a:ext cx="1021048" cy="449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Comptable</a:t>
                </a:r>
              </a:p>
            </p:txBody>
          </p:sp>
        </p:grpSp>
        <p:grpSp>
          <p:nvGrpSpPr>
            <p:cNvPr id="8" name="Group 32"/>
            <p:cNvGrpSpPr/>
            <p:nvPr/>
          </p:nvGrpSpPr>
          <p:grpSpPr>
            <a:xfrm>
              <a:off x="3751046" y="2956897"/>
              <a:ext cx="1498059" cy="723643"/>
              <a:chOff x="2383172" y="4086825"/>
              <a:chExt cx="1027320" cy="502252"/>
            </a:xfrm>
          </p:grpSpPr>
          <p:sp>
            <p:nvSpPr>
              <p:cNvPr id="82" name="Rectangle 81"/>
              <p:cNvSpPr/>
              <p:nvPr/>
            </p:nvSpPr>
            <p:spPr>
              <a:xfrm>
                <a:off x="2383172" y="4086825"/>
                <a:ext cx="1027320" cy="502252"/>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3" name="Rectangle 82"/>
              <p:cNvSpPr/>
              <p:nvPr/>
            </p:nvSpPr>
            <p:spPr>
              <a:xfrm>
                <a:off x="2383172" y="4086825"/>
                <a:ext cx="1027320" cy="502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Vice-présidente </a:t>
                </a:r>
                <a:r>
                  <a:rPr sz="1200"/>
                  <a:t/>
                </a:r>
                <a:br>
                  <a:rPr sz="1200"/>
                </a:br>
                <a:r>
                  <a:rPr lang="fr-FR" sz="1200" dirty="0">
                    <a:solidFill>
                      <a:schemeClr val="tx1"/>
                    </a:solidFill>
                  </a:rPr>
                  <a:t>des ventes internationales</a:t>
                </a:r>
              </a:p>
            </p:txBody>
          </p:sp>
        </p:grpSp>
        <p:grpSp>
          <p:nvGrpSpPr>
            <p:cNvPr id="9" name="Group 33"/>
            <p:cNvGrpSpPr/>
            <p:nvPr/>
          </p:nvGrpSpPr>
          <p:grpSpPr>
            <a:xfrm>
              <a:off x="1936453" y="4054585"/>
              <a:ext cx="1198448" cy="723643"/>
              <a:chOff x="1190572" y="4754356"/>
              <a:chExt cx="1027320" cy="502252"/>
            </a:xfrm>
          </p:grpSpPr>
          <p:sp>
            <p:nvSpPr>
              <p:cNvPr id="80" name="Rectangle 79"/>
              <p:cNvSpPr/>
              <p:nvPr/>
            </p:nvSpPr>
            <p:spPr>
              <a:xfrm>
                <a:off x="1190572" y="4754356"/>
                <a:ext cx="1027320" cy="502252"/>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1" name="Rectangle 80"/>
              <p:cNvSpPr/>
              <p:nvPr/>
            </p:nvSpPr>
            <p:spPr>
              <a:xfrm>
                <a:off x="1190572" y="4754356"/>
                <a:ext cx="1027320" cy="502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Directeur </a:t>
                </a:r>
                <a:r>
                  <a:rPr sz="1200" dirty="0"/>
                  <a:t/>
                </a:r>
                <a:br>
                  <a:rPr sz="1200" dirty="0"/>
                </a:br>
                <a:r>
                  <a:rPr lang="fr-FR" sz="1200" dirty="0">
                    <a:solidFill>
                      <a:schemeClr val="tx1"/>
                    </a:solidFill>
                  </a:rPr>
                  <a:t>des ventes</a:t>
                </a:r>
                <a:r>
                  <a:rPr sz="1200" dirty="0"/>
                  <a:t/>
                </a:r>
                <a:br>
                  <a:rPr sz="1200" dirty="0"/>
                </a:br>
                <a:r>
                  <a:rPr lang="fr-FR" sz="1200" dirty="0">
                    <a:solidFill>
                      <a:schemeClr val="tx1"/>
                    </a:solidFill>
                  </a:rPr>
                  <a:t>États-Unis</a:t>
                </a:r>
                <a:endParaRPr lang="fr-FR" sz="1200" kern="1200" dirty="0">
                  <a:solidFill>
                    <a:schemeClr val="tx1"/>
                  </a:solidFill>
                </a:endParaRPr>
              </a:p>
            </p:txBody>
          </p:sp>
        </p:grpSp>
        <p:grpSp>
          <p:nvGrpSpPr>
            <p:cNvPr id="10" name="Group 34"/>
            <p:cNvGrpSpPr/>
            <p:nvPr/>
          </p:nvGrpSpPr>
          <p:grpSpPr>
            <a:xfrm>
              <a:off x="1936455" y="5208060"/>
              <a:ext cx="1198448" cy="723643"/>
              <a:chOff x="1447402" y="5421888"/>
              <a:chExt cx="982577" cy="559793"/>
            </a:xfrm>
          </p:grpSpPr>
          <p:sp>
            <p:nvSpPr>
              <p:cNvPr id="78" name="Rectangle 77"/>
              <p:cNvSpPr/>
              <p:nvPr/>
            </p:nvSpPr>
            <p:spPr>
              <a:xfrm>
                <a:off x="1447402" y="5421888"/>
                <a:ext cx="982577" cy="559793"/>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9" name="Rectangle 78"/>
              <p:cNvSpPr/>
              <p:nvPr/>
            </p:nvSpPr>
            <p:spPr>
              <a:xfrm>
                <a:off x="1447402" y="5421888"/>
                <a:ext cx="982577" cy="559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Représentants commerciaux États-Unis</a:t>
                </a:r>
              </a:p>
            </p:txBody>
          </p:sp>
        </p:grpSp>
        <p:grpSp>
          <p:nvGrpSpPr>
            <p:cNvPr id="11" name="Group 35"/>
            <p:cNvGrpSpPr/>
            <p:nvPr/>
          </p:nvGrpSpPr>
          <p:grpSpPr>
            <a:xfrm>
              <a:off x="3212646" y="4054585"/>
              <a:ext cx="1198448" cy="723643"/>
              <a:chOff x="2383172" y="4754356"/>
              <a:chExt cx="1027320" cy="502252"/>
            </a:xfrm>
          </p:grpSpPr>
          <p:sp>
            <p:nvSpPr>
              <p:cNvPr id="76" name="Rectangle 75"/>
              <p:cNvSpPr/>
              <p:nvPr/>
            </p:nvSpPr>
            <p:spPr>
              <a:xfrm>
                <a:off x="2383172" y="4754356"/>
                <a:ext cx="1027320" cy="502252"/>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7" name="Rectangle 76"/>
              <p:cNvSpPr/>
              <p:nvPr/>
            </p:nvSpPr>
            <p:spPr>
              <a:xfrm>
                <a:off x="2383172" y="4754356"/>
                <a:ext cx="1027320" cy="502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Directeur des ventes EMEA</a:t>
                </a:r>
                <a:endParaRPr lang="fr-FR" sz="1200" kern="1200" dirty="0">
                  <a:solidFill>
                    <a:schemeClr val="tx1"/>
                  </a:solidFill>
                </a:endParaRPr>
              </a:p>
            </p:txBody>
          </p:sp>
        </p:grpSp>
        <p:grpSp>
          <p:nvGrpSpPr>
            <p:cNvPr id="12" name="Group 36"/>
            <p:cNvGrpSpPr/>
            <p:nvPr/>
          </p:nvGrpSpPr>
          <p:grpSpPr>
            <a:xfrm>
              <a:off x="3207828" y="5208060"/>
              <a:ext cx="1198448" cy="723643"/>
              <a:chOff x="2640003" y="5421888"/>
              <a:chExt cx="982577" cy="559793"/>
            </a:xfrm>
          </p:grpSpPr>
          <p:sp>
            <p:nvSpPr>
              <p:cNvPr id="74" name="Rectangle 73"/>
              <p:cNvSpPr/>
              <p:nvPr/>
            </p:nvSpPr>
            <p:spPr>
              <a:xfrm>
                <a:off x="2640003" y="5421888"/>
                <a:ext cx="982577" cy="559793"/>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5" name="Rectangle 74"/>
              <p:cNvSpPr/>
              <p:nvPr/>
            </p:nvSpPr>
            <p:spPr>
              <a:xfrm>
                <a:off x="2640003" y="5421888"/>
                <a:ext cx="982577" cy="559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Représentants commerciaux EMEA</a:t>
                </a:r>
              </a:p>
            </p:txBody>
          </p:sp>
        </p:grpSp>
        <p:grpSp>
          <p:nvGrpSpPr>
            <p:cNvPr id="13" name="Group 37"/>
            <p:cNvGrpSpPr/>
            <p:nvPr/>
          </p:nvGrpSpPr>
          <p:grpSpPr>
            <a:xfrm>
              <a:off x="4488839" y="4054585"/>
              <a:ext cx="1198448" cy="723643"/>
              <a:chOff x="3575773" y="4754356"/>
              <a:chExt cx="1027320" cy="502252"/>
            </a:xfrm>
          </p:grpSpPr>
          <p:sp>
            <p:nvSpPr>
              <p:cNvPr id="72" name="Rectangle 71"/>
              <p:cNvSpPr/>
              <p:nvPr/>
            </p:nvSpPr>
            <p:spPr>
              <a:xfrm>
                <a:off x="3575773" y="4754356"/>
                <a:ext cx="1027320" cy="502252"/>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3" name="Rectangle 72"/>
              <p:cNvSpPr/>
              <p:nvPr/>
            </p:nvSpPr>
            <p:spPr>
              <a:xfrm>
                <a:off x="3575773" y="4754356"/>
                <a:ext cx="1027320" cy="502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Directeur des ventes APAC</a:t>
                </a:r>
                <a:endParaRPr lang="fr-FR" sz="1200" kern="1200" dirty="0">
                  <a:solidFill>
                    <a:schemeClr val="tx1"/>
                  </a:solidFill>
                </a:endParaRPr>
              </a:p>
            </p:txBody>
          </p:sp>
        </p:grpSp>
        <p:grpSp>
          <p:nvGrpSpPr>
            <p:cNvPr id="14" name="Group 38"/>
            <p:cNvGrpSpPr/>
            <p:nvPr/>
          </p:nvGrpSpPr>
          <p:grpSpPr>
            <a:xfrm>
              <a:off x="4479201" y="5208060"/>
              <a:ext cx="1198448" cy="723643"/>
              <a:chOff x="3832603" y="5421888"/>
              <a:chExt cx="982577" cy="559793"/>
            </a:xfrm>
          </p:grpSpPr>
          <p:sp>
            <p:nvSpPr>
              <p:cNvPr id="70" name="Rectangle 69"/>
              <p:cNvSpPr/>
              <p:nvPr/>
            </p:nvSpPr>
            <p:spPr>
              <a:xfrm>
                <a:off x="3832603" y="5421888"/>
                <a:ext cx="982577" cy="559793"/>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1" name="Rectangle 70"/>
              <p:cNvSpPr/>
              <p:nvPr/>
            </p:nvSpPr>
            <p:spPr>
              <a:xfrm>
                <a:off x="3832603" y="5421888"/>
                <a:ext cx="982577" cy="559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Représentants commerciaux APAC</a:t>
                </a:r>
              </a:p>
            </p:txBody>
          </p:sp>
        </p:grpSp>
        <p:grpSp>
          <p:nvGrpSpPr>
            <p:cNvPr id="15" name="Group 39"/>
            <p:cNvGrpSpPr/>
            <p:nvPr/>
          </p:nvGrpSpPr>
          <p:grpSpPr>
            <a:xfrm>
              <a:off x="6995797" y="2940262"/>
              <a:ext cx="1498059" cy="723643"/>
              <a:chOff x="4815401" y="3037171"/>
              <a:chExt cx="1119861" cy="594470"/>
            </a:xfrm>
          </p:grpSpPr>
          <p:sp>
            <p:nvSpPr>
              <p:cNvPr id="68" name="Rectangle 67"/>
              <p:cNvSpPr/>
              <p:nvPr/>
            </p:nvSpPr>
            <p:spPr>
              <a:xfrm>
                <a:off x="4815401" y="3037171"/>
                <a:ext cx="1119861" cy="594470"/>
              </a:xfrm>
              <a:prstGeom prst="rect">
                <a:avLst/>
              </a:prstGeom>
              <a:solidFill>
                <a:srgbClr val="E3932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9" name="Rectangle 68"/>
              <p:cNvSpPr/>
              <p:nvPr/>
            </p:nvSpPr>
            <p:spPr>
              <a:xfrm>
                <a:off x="4815401" y="3037171"/>
                <a:ext cx="1119861" cy="594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Vice-président </a:t>
                </a:r>
                <a:r>
                  <a:rPr sz="1400" dirty="0"/>
                  <a:t/>
                </a:r>
                <a:br>
                  <a:rPr sz="1400" dirty="0"/>
                </a:br>
                <a:r>
                  <a:rPr lang="fr-FR" sz="1400" dirty="0">
                    <a:solidFill>
                      <a:schemeClr val="bg1"/>
                    </a:solidFill>
                  </a:rPr>
                  <a:t>du service marketing</a:t>
                </a:r>
              </a:p>
            </p:txBody>
          </p:sp>
        </p:grpSp>
        <p:grpSp>
          <p:nvGrpSpPr>
            <p:cNvPr id="16" name="Group 40"/>
            <p:cNvGrpSpPr/>
            <p:nvPr/>
          </p:nvGrpSpPr>
          <p:grpSpPr>
            <a:xfrm>
              <a:off x="6995797" y="4054585"/>
              <a:ext cx="1498059" cy="723643"/>
              <a:chOff x="4815401" y="3796921"/>
              <a:chExt cx="1119861" cy="594470"/>
            </a:xfrm>
          </p:grpSpPr>
          <p:sp>
            <p:nvSpPr>
              <p:cNvPr id="66" name="Rectangle 65"/>
              <p:cNvSpPr/>
              <p:nvPr/>
            </p:nvSpPr>
            <p:spPr>
              <a:xfrm>
                <a:off x="4815401" y="3796921"/>
                <a:ext cx="1119861" cy="594470"/>
              </a:xfrm>
              <a:prstGeom prst="rect">
                <a:avLst/>
              </a:prstGeom>
              <a:solidFill>
                <a:srgbClr val="E3932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7" name="Rectangle 66"/>
              <p:cNvSpPr/>
              <p:nvPr/>
            </p:nvSpPr>
            <p:spPr>
              <a:xfrm>
                <a:off x="4815401" y="3796921"/>
                <a:ext cx="1119861" cy="594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Directeur marketing</a:t>
                </a:r>
                <a:endParaRPr lang="fr-FR" sz="1400" kern="1200" dirty="0">
                  <a:solidFill>
                    <a:schemeClr val="bg1"/>
                  </a:solidFill>
                </a:endParaRPr>
              </a:p>
            </p:txBody>
          </p:sp>
        </p:grpSp>
        <p:grpSp>
          <p:nvGrpSpPr>
            <p:cNvPr id="17" name="Group 41"/>
            <p:cNvGrpSpPr/>
            <p:nvPr/>
          </p:nvGrpSpPr>
          <p:grpSpPr>
            <a:xfrm>
              <a:off x="7011440" y="5208060"/>
              <a:ext cx="1498059" cy="723643"/>
              <a:chOff x="5095366" y="4556670"/>
              <a:chExt cx="1119861" cy="594470"/>
            </a:xfrm>
          </p:grpSpPr>
          <p:sp>
            <p:nvSpPr>
              <p:cNvPr id="64" name="Rectangle 63"/>
              <p:cNvSpPr/>
              <p:nvPr/>
            </p:nvSpPr>
            <p:spPr>
              <a:xfrm>
                <a:off x="5095366" y="4556670"/>
                <a:ext cx="1119861" cy="594470"/>
              </a:xfrm>
              <a:prstGeom prst="rect">
                <a:avLst/>
              </a:prstGeom>
              <a:solidFill>
                <a:srgbClr val="E3932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ectangle 64"/>
              <p:cNvSpPr/>
              <p:nvPr/>
            </p:nvSpPr>
            <p:spPr>
              <a:xfrm>
                <a:off x="5095366" y="4556670"/>
                <a:ext cx="1119861" cy="594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Marketeurs</a:t>
                </a:r>
                <a:endParaRPr lang="fr-FR" sz="1400" b="1" kern="1200" dirty="0">
                  <a:solidFill>
                    <a:schemeClr val="bg1"/>
                  </a:solidFill>
                </a:endParaRPr>
              </a:p>
            </p:txBody>
          </p:sp>
        </p:grpSp>
        <p:grpSp>
          <p:nvGrpSpPr>
            <p:cNvPr id="18" name="Group 42"/>
            <p:cNvGrpSpPr/>
            <p:nvPr/>
          </p:nvGrpSpPr>
          <p:grpSpPr>
            <a:xfrm>
              <a:off x="8669809" y="2940262"/>
              <a:ext cx="1498059" cy="723643"/>
              <a:chOff x="6100542" y="3037171"/>
              <a:chExt cx="1119861" cy="594470"/>
            </a:xfrm>
          </p:grpSpPr>
          <p:sp>
            <p:nvSpPr>
              <p:cNvPr id="62" name="Rectangle 61"/>
              <p:cNvSpPr/>
              <p:nvPr/>
            </p:nvSpPr>
            <p:spPr>
              <a:xfrm>
                <a:off x="6100542" y="3037171"/>
                <a:ext cx="1119861" cy="594470"/>
              </a:xfrm>
              <a:prstGeom prst="rect">
                <a:avLst/>
              </a:prstGeom>
              <a:solidFill>
                <a:srgbClr val="608B0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3" name="Rectangle 62"/>
              <p:cNvSpPr/>
              <p:nvPr/>
            </p:nvSpPr>
            <p:spPr>
              <a:xfrm>
                <a:off x="6100542" y="3037171"/>
                <a:ext cx="1119861" cy="594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Vice-président </a:t>
                </a:r>
                <a:r>
                  <a:rPr sz="1400"/>
                  <a:t/>
                </a:r>
                <a:br>
                  <a:rPr sz="1400"/>
                </a:br>
                <a:r>
                  <a:rPr lang="fr-FR" sz="1400" dirty="0">
                    <a:solidFill>
                      <a:schemeClr val="bg1"/>
                    </a:solidFill>
                  </a:rPr>
                  <a:t>des services</a:t>
                </a:r>
              </a:p>
            </p:txBody>
          </p:sp>
        </p:grpSp>
        <p:grpSp>
          <p:nvGrpSpPr>
            <p:cNvPr id="19" name="Group 43"/>
            <p:cNvGrpSpPr/>
            <p:nvPr/>
          </p:nvGrpSpPr>
          <p:grpSpPr>
            <a:xfrm>
              <a:off x="8669809" y="4054585"/>
              <a:ext cx="1498059" cy="723643"/>
              <a:chOff x="6100542" y="3796921"/>
              <a:chExt cx="1119861" cy="594470"/>
            </a:xfrm>
          </p:grpSpPr>
          <p:sp>
            <p:nvSpPr>
              <p:cNvPr id="60" name="Rectangle 59"/>
              <p:cNvSpPr/>
              <p:nvPr/>
            </p:nvSpPr>
            <p:spPr>
              <a:xfrm>
                <a:off x="6100542" y="3796921"/>
                <a:ext cx="1119861" cy="594470"/>
              </a:xfrm>
              <a:prstGeom prst="rect">
                <a:avLst/>
              </a:prstGeom>
              <a:solidFill>
                <a:srgbClr val="608B0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1" name="Rectangle 60"/>
              <p:cNvSpPr/>
              <p:nvPr/>
            </p:nvSpPr>
            <p:spPr>
              <a:xfrm>
                <a:off x="6100542" y="3796921"/>
                <a:ext cx="1119861" cy="594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Directeur du support client</a:t>
                </a:r>
                <a:endParaRPr lang="fr-FR" sz="1400" kern="1200" dirty="0">
                  <a:solidFill>
                    <a:schemeClr val="bg1"/>
                  </a:solidFill>
                </a:endParaRPr>
              </a:p>
            </p:txBody>
          </p:sp>
        </p:grpSp>
        <p:grpSp>
          <p:nvGrpSpPr>
            <p:cNvPr id="20" name="Group 44"/>
            <p:cNvGrpSpPr/>
            <p:nvPr/>
          </p:nvGrpSpPr>
          <p:grpSpPr>
            <a:xfrm>
              <a:off x="8669812" y="5208060"/>
              <a:ext cx="1498059" cy="723643"/>
              <a:chOff x="6380507" y="4556670"/>
              <a:chExt cx="1119861" cy="594470"/>
            </a:xfrm>
          </p:grpSpPr>
          <p:sp>
            <p:nvSpPr>
              <p:cNvPr id="58" name="Rectangle 57"/>
              <p:cNvSpPr/>
              <p:nvPr/>
            </p:nvSpPr>
            <p:spPr>
              <a:xfrm>
                <a:off x="6380507" y="4556670"/>
                <a:ext cx="1119861" cy="594470"/>
              </a:xfrm>
              <a:prstGeom prst="rect">
                <a:avLst/>
              </a:prstGeom>
              <a:solidFill>
                <a:srgbClr val="608B0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9" name="Rectangle 58"/>
              <p:cNvSpPr/>
              <p:nvPr/>
            </p:nvSpPr>
            <p:spPr>
              <a:xfrm>
                <a:off x="6380507" y="4556670"/>
                <a:ext cx="1119861" cy="594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Représentants du support client</a:t>
                </a:r>
              </a:p>
            </p:txBody>
          </p:sp>
        </p:grpSp>
        <p:grpSp>
          <p:nvGrpSpPr>
            <p:cNvPr id="21" name="Group 45"/>
            <p:cNvGrpSpPr/>
            <p:nvPr/>
          </p:nvGrpSpPr>
          <p:grpSpPr>
            <a:xfrm>
              <a:off x="10328181" y="2940262"/>
              <a:ext cx="1498059" cy="723643"/>
              <a:chOff x="7385682" y="3037171"/>
              <a:chExt cx="1119861" cy="594470"/>
            </a:xfrm>
          </p:grpSpPr>
          <p:sp>
            <p:nvSpPr>
              <p:cNvPr id="56" name="Rectangle 55"/>
              <p:cNvSpPr/>
              <p:nvPr/>
            </p:nvSpPr>
            <p:spPr>
              <a:xfrm>
                <a:off x="7385682" y="3037171"/>
                <a:ext cx="1119861" cy="594470"/>
              </a:xfrm>
              <a:prstGeom prst="rect">
                <a:avLst/>
              </a:prstGeom>
              <a:solidFill>
                <a:srgbClr val="1797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7" name="Rectangle 56"/>
              <p:cNvSpPr/>
              <p:nvPr/>
            </p:nvSpPr>
            <p:spPr>
              <a:xfrm>
                <a:off x="7385682" y="3037171"/>
                <a:ext cx="1119861" cy="594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Vice-présidente </a:t>
                </a:r>
                <a:r>
                  <a:rPr sz="1400"/>
                  <a:t/>
                </a:r>
                <a:br>
                  <a:rPr sz="1400"/>
                </a:br>
                <a:r>
                  <a:rPr lang="fr-FR" sz="1400" dirty="0">
                    <a:solidFill>
                      <a:schemeClr val="bg1"/>
                    </a:solidFill>
                  </a:rPr>
                  <a:t>des ressources humaines</a:t>
                </a:r>
              </a:p>
            </p:txBody>
          </p:sp>
        </p:grpSp>
        <p:grpSp>
          <p:nvGrpSpPr>
            <p:cNvPr id="22" name="Group 46"/>
            <p:cNvGrpSpPr/>
            <p:nvPr/>
          </p:nvGrpSpPr>
          <p:grpSpPr>
            <a:xfrm>
              <a:off x="10328181" y="4054585"/>
              <a:ext cx="1498059" cy="723643"/>
              <a:chOff x="7385682" y="3796921"/>
              <a:chExt cx="1119861" cy="594470"/>
            </a:xfrm>
          </p:grpSpPr>
          <p:sp>
            <p:nvSpPr>
              <p:cNvPr id="54" name="Rectangle 53"/>
              <p:cNvSpPr/>
              <p:nvPr/>
            </p:nvSpPr>
            <p:spPr>
              <a:xfrm>
                <a:off x="7385682" y="3796921"/>
                <a:ext cx="1119861" cy="594470"/>
              </a:xfrm>
              <a:prstGeom prst="rect">
                <a:avLst/>
              </a:prstGeom>
              <a:solidFill>
                <a:srgbClr val="1797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5" name="Rectangle 54"/>
              <p:cNvSpPr/>
              <p:nvPr/>
            </p:nvSpPr>
            <p:spPr>
              <a:xfrm>
                <a:off x="7385682" y="3796921"/>
                <a:ext cx="1119861" cy="594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Directeur des ressources humaines</a:t>
                </a:r>
                <a:endParaRPr lang="fr-FR" sz="1400" kern="1200" dirty="0">
                  <a:solidFill>
                    <a:schemeClr val="bg1"/>
                  </a:solidFill>
                </a:endParaRPr>
              </a:p>
            </p:txBody>
          </p:sp>
        </p:grpSp>
        <p:grpSp>
          <p:nvGrpSpPr>
            <p:cNvPr id="23" name="Group 47"/>
            <p:cNvGrpSpPr/>
            <p:nvPr/>
          </p:nvGrpSpPr>
          <p:grpSpPr>
            <a:xfrm>
              <a:off x="10328181" y="5208060"/>
              <a:ext cx="1498059" cy="723643"/>
              <a:chOff x="7665648" y="4556670"/>
              <a:chExt cx="1119861" cy="594470"/>
            </a:xfrm>
          </p:grpSpPr>
          <p:sp>
            <p:nvSpPr>
              <p:cNvPr id="52" name="Rectangle 51"/>
              <p:cNvSpPr/>
              <p:nvPr/>
            </p:nvSpPr>
            <p:spPr>
              <a:xfrm>
                <a:off x="7665648" y="4556670"/>
                <a:ext cx="1119861" cy="594470"/>
              </a:xfrm>
              <a:prstGeom prst="rect">
                <a:avLst/>
              </a:prstGeom>
              <a:solidFill>
                <a:srgbClr val="1797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ectangle 52"/>
              <p:cNvSpPr/>
              <p:nvPr/>
            </p:nvSpPr>
            <p:spPr>
              <a:xfrm>
                <a:off x="7665648" y="4556670"/>
                <a:ext cx="1119861" cy="594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bg1"/>
                    </a:solidFill>
                  </a:rPr>
                  <a:t>Recruteurs</a:t>
                </a:r>
              </a:p>
            </p:txBody>
          </p:sp>
        </p:grpSp>
        <p:grpSp>
          <p:nvGrpSpPr>
            <p:cNvPr id="24" name="Group 48"/>
            <p:cNvGrpSpPr/>
            <p:nvPr/>
          </p:nvGrpSpPr>
          <p:grpSpPr>
            <a:xfrm>
              <a:off x="4075097" y="1872411"/>
              <a:ext cx="1498059" cy="723661"/>
              <a:chOff x="3134923" y="2277410"/>
              <a:chExt cx="1119861" cy="594482"/>
            </a:xfrm>
            <a:solidFill>
              <a:schemeClr val="tx2">
                <a:lumMod val="20000"/>
                <a:lumOff val="80000"/>
              </a:schemeClr>
            </a:solidFill>
          </p:grpSpPr>
          <p:sp>
            <p:nvSpPr>
              <p:cNvPr id="50" name="Rectangle 49"/>
              <p:cNvSpPr/>
              <p:nvPr/>
            </p:nvSpPr>
            <p:spPr>
              <a:xfrm>
                <a:off x="3134923" y="2277422"/>
                <a:ext cx="1119861" cy="59447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Rectangle 50"/>
              <p:cNvSpPr/>
              <p:nvPr/>
            </p:nvSpPr>
            <p:spPr>
              <a:xfrm>
                <a:off x="3134923" y="2277410"/>
                <a:ext cx="1119861" cy="59446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400" dirty="0">
                    <a:solidFill>
                      <a:schemeClr val="tx1"/>
                    </a:solidFill>
                  </a:rPr>
                  <a:t>Assistant</a:t>
                </a:r>
              </a:p>
            </p:txBody>
          </p:sp>
        </p:grpSp>
        <p:grpSp>
          <p:nvGrpSpPr>
            <p:cNvPr id="25" name="Group 91"/>
            <p:cNvGrpSpPr/>
            <p:nvPr/>
          </p:nvGrpSpPr>
          <p:grpSpPr>
            <a:xfrm>
              <a:off x="5765033" y="4054585"/>
              <a:ext cx="1198448" cy="723643"/>
              <a:chOff x="3575773" y="4754356"/>
              <a:chExt cx="1027320" cy="502252"/>
            </a:xfrm>
          </p:grpSpPr>
          <p:sp>
            <p:nvSpPr>
              <p:cNvPr id="93" name="Rectangle 92"/>
              <p:cNvSpPr/>
              <p:nvPr/>
            </p:nvSpPr>
            <p:spPr>
              <a:xfrm>
                <a:off x="3575773" y="4754356"/>
                <a:ext cx="1027320" cy="502252"/>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4" name="Rectangle 93"/>
              <p:cNvSpPr/>
              <p:nvPr/>
            </p:nvSpPr>
            <p:spPr>
              <a:xfrm>
                <a:off x="3575773" y="4754356"/>
                <a:ext cx="1027320" cy="502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Directeur des</a:t>
                </a:r>
                <a:r>
                  <a:rPr sz="1200"/>
                  <a:t/>
                </a:r>
                <a:br>
                  <a:rPr sz="1200"/>
                </a:br>
                <a:r>
                  <a:rPr lang="fr-FR" sz="1200" dirty="0">
                    <a:solidFill>
                      <a:schemeClr val="tx1"/>
                    </a:solidFill>
                  </a:rPr>
                  <a:t>opérations commerciales</a:t>
                </a:r>
                <a:endParaRPr lang="fr-FR" sz="1200" kern="1200" dirty="0">
                  <a:solidFill>
                    <a:schemeClr val="tx1"/>
                  </a:solidFill>
                </a:endParaRPr>
              </a:p>
            </p:txBody>
          </p:sp>
        </p:grpSp>
        <p:grpSp>
          <p:nvGrpSpPr>
            <p:cNvPr id="26" name="Group 94"/>
            <p:cNvGrpSpPr/>
            <p:nvPr/>
          </p:nvGrpSpPr>
          <p:grpSpPr>
            <a:xfrm>
              <a:off x="5078425" y="5981957"/>
              <a:ext cx="1198448" cy="723643"/>
              <a:chOff x="3832603" y="5421888"/>
              <a:chExt cx="982577" cy="559793"/>
            </a:xfrm>
          </p:grpSpPr>
          <p:sp>
            <p:nvSpPr>
              <p:cNvPr id="96" name="Rectangle 95"/>
              <p:cNvSpPr/>
              <p:nvPr/>
            </p:nvSpPr>
            <p:spPr>
              <a:xfrm>
                <a:off x="3832603" y="5421888"/>
                <a:ext cx="982577" cy="559793"/>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7" name="Rectangle 96"/>
              <p:cNvSpPr/>
              <p:nvPr/>
            </p:nvSpPr>
            <p:spPr>
              <a:xfrm>
                <a:off x="3832603" y="5421888"/>
                <a:ext cx="982577" cy="559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Ingénieurs commerciaux</a:t>
                </a:r>
              </a:p>
            </p:txBody>
          </p:sp>
        </p:grpSp>
        <p:grpSp>
          <p:nvGrpSpPr>
            <p:cNvPr id="27" name="Group 97"/>
            <p:cNvGrpSpPr/>
            <p:nvPr/>
          </p:nvGrpSpPr>
          <p:grpSpPr>
            <a:xfrm>
              <a:off x="6414194" y="5981957"/>
              <a:ext cx="1198448" cy="723643"/>
              <a:chOff x="3832603" y="5421888"/>
              <a:chExt cx="982577" cy="559793"/>
            </a:xfrm>
          </p:grpSpPr>
          <p:sp>
            <p:nvSpPr>
              <p:cNvPr id="99" name="Rectangle 98"/>
              <p:cNvSpPr/>
              <p:nvPr/>
            </p:nvSpPr>
            <p:spPr>
              <a:xfrm>
                <a:off x="3832603" y="5421888"/>
                <a:ext cx="982577" cy="559793"/>
              </a:xfrm>
              <a:prstGeom prst="rect">
                <a:avLst/>
              </a:prstGeom>
              <a:solidFill>
                <a:srgbClr val="EBD26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0" name="Rectangle 99"/>
              <p:cNvSpPr/>
              <p:nvPr/>
            </p:nvSpPr>
            <p:spPr>
              <a:xfrm>
                <a:off x="3832603" y="5421888"/>
                <a:ext cx="982577" cy="559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45720" numCol="1" spcCol="1270" anchor="ctr" anchorCtr="0">
                <a:noAutofit/>
              </a:bodyPr>
              <a:lstStyle/>
              <a:p>
                <a:pPr lvl="0" algn="ctr" defTabSz="622300">
                  <a:lnSpc>
                    <a:spcPct val="80000"/>
                  </a:lnSpc>
                  <a:spcBef>
                    <a:spcPct val="0"/>
                  </a:spcBef>
                </a:pPr>
                <a:r>
                  <a:rPr lang="fr-FR" sz="1200" dirty="0">
                    <a:solidFill>
                      <a:schemeClr val="tx1"/>
                    </a:solidFill>
                  </a:rPr>
                  <a:t>Opérations commerciales</a:t>
                </a:r>
              </a:p>
            </p:txBody>
          </p:sp>
        </p:grpSp>
        <p:cxnSp>
          <p:nvCxnSpPr>
            <p:cNvPr id="95" name="Straight Connector 94"/>
            <p:cNvCxnSpPr>
              <a:stCxn id="91" idx="2"/>
            </p:cNvCxnSpPr>
            <p:nvPr/>
          </p:nvCxnSpPr>
          <p:spPr bwMode="auto">
            <a:xfrm rot="5400000">
              <a:off x="5493247" y="2245793"/>
              <a:ext cx="1004974" cy="235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02" name="Straight Connector 101"/>
            <p:cNvCxnSpPr/>
            <p:nvPr/>
          </p:nvCxnSpPr>
          <p:spPr bwMode="auto">
            <a:xfrm>
              <a:off x="1161475" y="2733637"/>
              <a:ext cx="9803694" cy="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27" name="Straight Connector 126"/>
            <p:cNvCxnSpPr>
              <a:stCxn id="51" idx="3"/>
            </p:cNvCxnSpPr>
            <p:nvPr/>
          </p:nvCxnSpPr>
          <p:spPr bwMode="auto">
            <a:xfrm>
              <a:off x="5573157" y="2234232"/>
              <a:ext cx="407281" cy="170"/>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29" name="Straight Connector 128"/>
            <p:cNvCxnSpPr/>
            <p:nvPr/>
          </p:nvCxnSpPr>
          <p:spPr bwMode="auto">
            <a:xfrm>
              <a:off x="2422546" y="3852549"/>
              <a:ext cx="3969857" cy="10051"/>
            </a:xfrm>
            <a:prstGeom prst="line">
              <a:avLst/>
            </a:prstGeom>
            <a:solidFill>
              <a:schemeClr val="accent1"/>
            </a:solidFill>
            <a:ln w="25400" cap="flat" cmpd="sng" algn="ctr">
              <a:solidFill>
                <a:schemeClr val="bg2"/>
              </a:solidFill>
              <a:prstDash val="solid"/>
              <a:round/>
              <a:headEnd type="none" w="lg" len="lg"/>
              <a:tailEnd type="none" w="lg" len="lg"/>
            </a:ln>
            <a:effectLst/>
          </p:spPr>
        </p:cxnSp>
        <p:cxnSp>
          <p:nvCxnSpPr>
            <p:cNvPr id="140" name="Straight Connector 139"/>
            <p:cNvCxnSpPr/>
            <p:nvPr/>
          </p:nvCxnSpPr>
          <p:spPr bwMode="auto">
            <a:xfrm>
              <a:off x="5918018" y="5792315"/>
              <a:ext cx="986222" cy="0"/>
            </a:xfrm>
            <a:prstGeom prst="line">
              <a:avLst/>
            </a:prstGeom>
            <a:solidFill>
              <a:schemeClr val="accent1"/>
            </a:solidFill>
            <a:ln w="25400" cap="flat" cmpd="sng" algn="ctr">
              <a:solidFill>
                <a:schemeClr val="bg2"/>
              </a:solidFill>
              <a:prstDash val="solid"/>
              <a:round/>
              <a:headEnd type="none" w="lg" len="lg"/>
              <a:tailEnd type="none" w="lg" len="lg"/>
            </a:ln>
            <a:effectLst/>
          </p:spPr>
        </p:cxnSp>
      </p:grpSp>
      <p:sp>
        <p:nvSpPr>
          <p:cNvPr id="28" name="Slide Number Placeholder 27"/>
          <p:cNvSpPr>
            <a:spLocks noGrp="1"/>
          </p:cNvSpPr>
          <p:nvPr>
            <p:ph type="sldNum" sz="quarter" idx="10"/>
          </p:nvPr>
        </p:nvSpPr>
        <p:spPr/>
        <p:txBody>
          <a:bodyPr/>
          <a:lstStyle/>
          <a:p>
            <a:fld id="{812A5277-1DB9-460F-9A21-B857ABB32666}" type="slidenum">
              <a:rPr lang="en-US" smtClean="0"/>
              <a:pPr/>
              <a:t>17</a:t>
            </a:fld>
            <a:endParaRPr lang="fr-FR" dirty="0"/>
          </a:p>
        </p:txBody>
      </p:sp>
    </p:spTree>
    <p:custDataLst>
      <p:tags r:id="rId1"/>
    </p:custData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3772893" cy="5950440"/>
          </a:xfrm>
        </p:spPr>
        <p:txBody>
          <a:bodyPr>
            <a:normAutofit/>
          </a:bodyPr>
          <a:lstStyle/>
          <a:p>
            <a:r>
              <a:rPr lang="fr-FR" sz="2300" dirty="0"/>
              <a:t>Les utilisateurs peuvent octroyer un accès via </a:t>
            </a:r>
            <a:r>
              <a:rPr sz="2300" dirty="0"/>
              <a:t/>
            </a:r>
            <a:br>
              <a:rPr sz="2300" dirty="0"/>
            </a:br>
            <a:r>
              <a:rPr lang="fr-FR" sz="2300" dirty="0"/>
              <a:t>le menu Mes paramètres.</a:t>
            </a:r>
          </a:p>
          <a:p>
            <a:endParaRPr lang="fr-FR" sz="2300" dirty="0"/>
          </a:p>
          <a:p>
            <a:endParaRPr lang="fr-FR" sz="2300" dirty="0"/>
          </a:p>
          <a:p>
            <a:endParaRPr lang="fr-FR" sz="2300" dirty="0"/>
          </a:p>
          <a:p>
            <a:endParaRPr lang="fr-FR" sz="2300" dirty="0"/>
          </a:p>
          <a:p>
            <a:pPr lvl="0"/>
            <a:r>
              <a:rPr lang="fr-FR" sz="2300" dirty="0"/>
              <a:t>Les administrateurs se connectent en tant qu'utilisateurs à partir de la liste des utilisateurs ou de l'enregistrement utilisateur.</a:t>
            </a:r>
          </a:p>
          <a:p>
            <a:endParaRPr lang="fr-FR" sz="2300" dirty="0"/>
          </a:p>
        </p:txBody>
      </p:sp>
      <p:sp>
        <p:nvSpPr>
          <p:cNvPr id="2" name="Title 1"/>
          <p:cNvSpPr>
            <a:spLocks noGrp="1"/>
          </p:cNvSpPr>
          <p:nvPr>
            <p:ph type="title"/>
          </p:nvPr>
        </p:nvSpPr>
        <p:spPr>
          <a:xfrm>
            <a:off x="128589" y="7"/>
            <a:ext cx="9756390" cy="746975"/>
          </a:xfrm>
        </p:spPr>
        <p:txBody>
          <a:bodyPr/>
          <a:lstStyle/>
          <a:p>
            <a:r>
              <a:rPr lang="fr-FR" dirty="0"/>
              <a:t>Test et résolution des problèmes : Connexion en tant qu'utilisateur final </a:t>
            </a:r>
          </a:p>
        </p:txBody>
      </p:sp>
      <p:grpSp>
        <p:nvGrpSpPr>
          <p:cNvPr id="6" name="Group 5"/>
          <p:cNvGrpSpPr/>
          <p:nvPr/>
        </p:nvGrpSpPr>
        <p:grpSpPr>
          <a:xfrm>
            <a:off x="4004318" y="975529"/>
            <a:ext cx="7596637" cy="4675774"/>
            <a:chOff x="4004318" y="975529"/>
            <a:chExt cx="7596637" cy="4675774"/>
          </a:xfrm>
        </p:grpSpPr>
        <p:pic>
          <p:nvPicPr>
            <p:cNvPr id="25" name="Espace réservé du contenu 3" descr="Capture d’écra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004318" y="975529"/>
              <a:ext cx="7596637" cy="278186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4" name="Group 3"/>
            <p:cNvGrpSpPr/>
            <p:nvPr/>
          </p:nvGrpSpPr>
          <p:grpSpPr>
            <a:xfrm>
              <a:off x="4284544" y="3949416"/>
              <a:ext cx="5937555" cy="1701887"/>
              <a:chOff x="4284544" y="3949416"/>
              <a:chExt cx="5937555" cy="1701887"/>
            </a:xfrm>
          </p:grpSpPr>
          <p:pic>
            <p:nvPicPr>
              <p:cNvPr id="24"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284544" y="3949416"/>
                <a:ext cx="5937555" cy="170188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7" name="Rectangle 16"/>
              <p:cNvSpPr/>
              <p:nvPr/>
            </p:nvSpPr>
            <p:spPr bwMode="auto">
              <a:xfrm>
                <a:off x="8118846" y="4340401"/>
                <a:ext cx="717725" cy="28708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8" name="Rectangle 17"/>
              <p:cNvSpPr/>
              <p:nvPr/>
            </p:nvSpPr>
            <p:spPr bwMode="auto">
              <a:xfrm>
                <a:off x="8118846" y="5039208"/>
                <a:ext cx="717725" cy="28708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grpSp>
      <p:sp>
        <p:nvSpPr>
          <p:cNvPr id="12" name="Rectangle 11"/>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200" dirty="0">
                <a:solidFill>
                  <a:schemeClr val="bg1"/>
                </a:solidFill>
              </a:rPr>
              <a:t>Contactez Salesforce si vous souhaitez désactiver le paramètre « Les administrateurs peuvent se connecter en tant que n'importe quel utilisateur ».</a:t>
            </a:r>
          </a:p>
        </p:txBody>
      </p:sp>
      <p:sp>
        <p:nvSpPr>
          <p:cNvPr id="16" name="TextBox 15"/>
          <p:cNvSpPr txBox="1"/>
          <p:nvPr/>
        </p:nvSpPr>
        <p:spPr bwMode="white">
          <a:xfrm>
            <a:off x="0" y="6097975"/>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RESSOURCE :</a:t>
            </a:r>
          </a:p>
        </p:txBody>
      </p:sp>
      <p:grpSp>
        <p:nvGrpSpPr>
          <p:cNvPr id="19" name="Group 4"/>
          <p:cNvGrpSpPr>
            <a:grpSpLocks noChangeAspect="1"/>
          </p:cNvGrpSpPr>
          <p:nvPr/>
        </p:nvGrpSpPr>
        <p:grpSpPr bwMode="auto">
          <a:xfrm>
            <a:off x="466725" y="6371079"/>
            <a:ext cx="361950" cy="333375"/>
            <a:chOff x="294" y="1459"/>
            <a:chExt cx="228" cy="210"/>
          </a:xfrm>
        </p:grpSpPr>
        <p:sp>
          <p:nvSpPr>
            <p:cNvPr id="20" name="AutoShape 3"/>
            <p:cNvSpPr>
              <a:spLocks noChangeAspect="1" noChangeArrowheads="1" noTextEdit="1"/>
            </p:cNvSpPr>
            <p:nvPr/>
          </p:nvSpPr>
          <p:spPr bwMode="auto">
            <a:xfrm>
              <a:off x="294" y="1459"/>
              <a:ext cx="2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noEditPoints="1"/>
            </p:cNvSpPr>
            <p:nvPr/>
          </p:nvSpPr>
          <p:spPr bwMode="auto">
            <a:xfrm>
              <a:off x="294" y="1459"/>
              <a:ext cx="228" cy="210"/>
            </a:xfrm>
            <a:custGeom>
              <a:avLst/>
              <a:gdLst>
                <a:gd name="T0" fmla="*/ 0 w 684"/>
                <a:gd name="T1" fmla="*/ 403 h 630"/>
                <a:gd name="T2" fmla="*/ 22 w 684"/>
                <a:gd name="T3" fmla="*/ 330 h 630"/>
                <a:gd name="T4" fmla="*/ 44 w 684"/>
                <a:gd name="T5" fmla="*/ 300 h 630"/>
                <a:gd name="T6" fmla="*/ 282 w 684"/>
                <a:gd name="T7" fmla="*/ 36 h 630"/>
                <a:gd name="T8" fmla="*/ 307 w 684"/>
                <a:gd name="T9" fmla="*/ 10 h 630"/>
                <a:gd name="T10" fmla="*/ 324 w 684"/>
                <a:gd name="T11" fmla="*/ 0 h 630"/>
                <a:gd name="T12" fmla="*/ 370 w 684"/>
                <a:gd name="T13" fmla="*/ 9 h 630"/>
                <a:gd name="T14" fmla="*/ 606 w 684"/>
                <a:gd name="T15" fmla="*/ 61 h 630"/>
                <a:gd name="T16" fmla="*/ 667 w 684"/>
                <a:gd name="T17" fmla="*/ 75 h 630"/>
                <a:gd name="T18" fmla="*/ 684 w 684"/>
                <a:gd name="T19" fmla="*/ 94 h 630"/>
                <a:gd name="T20" fmla="*/ 680 w 684"/>
                <a:gd name="T21" fmla="*/ 113 h 630"/>
                <a:gd name="T22" fmla="*/ 618 w 684"/>
                <a:gd name="T23" fmla="*/ 189 h 630"/>
                <a:gd name="T24" fmla="*/ 425 w 684"/>
                <a:gd name="T25" fmla="*/ 412 h 630"/>
                <a:gd name="T26" fmla="*/ 398 w 684"/>
                <a:gd name="T27" fmla="*/ 441 h 630"/>
                <a:gd name="T28" fmla="*/ 381 w 684"/>
                <a:gd name="T29" fmla="*/ 451 h 630"/>
                <a:gd name="T30" fmla="*/ 341 w 684"/>
                <a:gd name="T31" fmla="*/ 443 h 630"/>
                <a:gd name="T32" fmla="*/ 107 w 684"/>
                <a:gd name="T33" fmla="*/ 375 h 630"/>
                <a:gd name="T34" fmla="*/ 68 w 684"/>
                <a:gd name="T35" fmla="*/ 376 h 630"/>
                <a:gd name="T36" fmla="*/ 56 w 684"/>
                <a:gd name="T37" fmla="*/ 396 h 630"/>
                <a:gd name="T38" fmla="*/ 55 w 684"/>
                <a:gd name="T39" fmla="*/ 438 h 630"/>
                <a:gd name="T40" fmla="*/ 62 w 684"/>
                <a:gd name="T41" fmla="*/ 460 h 630"/>
                <a:gd name="T42" fmla="*/ 86 w 684"/>
                <a:gd name="T43" fmla="*/ 484 h 630"/>
                <a:gd name="T44" fmla="*/ 124 w 684"/>
                <a:gd name="T45" fmla="*/ 495 h 630"/>
                <a:gd name="T46" fmla="*/ 416 w 684"/>
                <a:gd name="T47" fmla="*/ 539 h 630"/>
                <a:gd name="T48" fmla="*/ 581 w 684"/>
                <a:gd name="T49" fmla="*/ 341 h 630"/>
                <a:gd name="T50" fmla="*/ 622 w 684"/>
                <a:gd name="T51" fmla="*/ 258 h 630"/>
                <a:gd name="T52" fmla="*/ 632 w 684"/>
                <a:gd name="T53" fmla="*/ 210 h 630"/>
                <a:gd name="T54" fmla="*/ 649 w 684"/>
                <a:gd name="T55" fmla="*/ 197 h 630"/>
                <a:gd name="T56" fmla="*/ 671 w 684"/>
                <a:gd name="T57" fmla="*/ 201 h 630"/>
                <a:gd name="T58" fmla="*/ 680 w 684"/>
                <a:gd name="T59" fmla="*/ 216 h 630"/>
                <a:gd name="T60" fmla="*/ 679 w 684"/>
                <a:gd name="T61" fmla="*/ 237 h 630"/>
                <a:gd name="T62" fmla="*/ 677 w 684"/>
                <a:gd name="T63" fmla="*/ 271 h 630"/>
                <a:gd name="T64" fmla="*/ 682 w 684"/>
                <a:gd name="T65" fmla="*/ 298 h 630"/>
                <a:gd name="T66" fmla="*/ 668 w 684"/>
                <a:gd name="T67" fmla="*/ 320 h 630"/>
                <a:gd name="T68" fmla="*/ 442 w 684"/>
                <a:gd name="T69" fmla="*/ 592 h 630"/>
                <a:gd name="T70" fmla="*/ 417 w 684"/>
                <a:gd name="T71" fmla="*/ 620 h 630"/>
                <a:gd name="T72" fmla="*/ 402 w 684"/>
                <a:gd name="T73" fmla="*/ 630 h 630"/>
                <a:gd name="T74" fmla="*/ 357 w 684"/>
                <a:gd name="T75" fmla="*/ 620 h 630"/>
                <a:gd name="T76" fmla="*/ 71 w 684"/>
                <a:gd name="T77" fmla="*/ 535 h 630"/>
                <a:gd name="T78" fmla="*/ 39 w 684"/>
                <a:gd name="T79" fmla="*/ 514 h 630"/>
                <a:gd name="T80" fmla="*/ 9 w 684"/>
                <a:gd name="T81" fmla="*/ 467 h 630"/>
                <a:gd name="T82" fmla="*/ 484 w 684"/>
                <a:gd name="T83" fmla="*/ 144 h 630"/>
                <a:gd name="T84" fmla="*/ 349 w 684"/>
                <a:gd name="T85" fmla="*/ 111 h 630"/>
                <a:gd name="T86" fmla="*/ 316 w 684"/>
                <a:gd name="T87" fmla="*/ 105 h 630"/>
                <a:gd name="T88" fmla="*/ 295 w 684"/>
                <a:gd name="T89" fmla="*/ 116 h 630"/>
                <a:gd name="T90" fmla="*/ 275 w 684"/>
                <a:gd name="T91" fmla="*/ 141 h 630"/>
                <a:gd name="T92" fmla="*/ 285 w 684"/>
                <a:gd name="T93" fmla="*/ 154 h 630"/>
                <a:gd name="T94" fmla="*/ 439 w 684"/>
                <a:gd name="T95" fmla="*/ 192 h 630"/>
                <a:gd name="T96" fmla="*/ 492 w 684"/>
                <a:gd name="T97" fmla="*/ 203 h 630"/>
                <a:gd name="T98" fmla="*/ 510 w 684"/>
                <a:gd name="T99" fmla="*/ 196 h 630"/>
                <a:gd name="T100" fmla="*/ 533 w 684"/>
                <a:gd name="T101" fmla="*/ 167 h 630"/>
                <a:gd name="T102" fmla="*/ 529 w 684"/>
                <a:gd name="T103" fmla="*/ 157 h 630"/>
                <a:gd name="T104" fmla="*/ 484 w 684"/>
                <a:gd name="T105" fmla="*/ 14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4" h="630">
                  <a:moveTo>
                    <a:pt x="0" y="435"/>
                  </a:moveTo>
                  <a:lnTo>
                    <a:pt x="0" y="435"/>
                  </a:lnTo>
                  <a:lnTo>
                    <a:pt x="0" y="403"/>
                  </a:lnTo>
                  <a:lnTo>
                    <a:pt x="0" y="403"/>
                  </a:lnTo>
                  <a:lnTo>
                    <a:pt x="5" y="381"/>
                  </a:lnTo>
                  <a:lnTo>
                    <a:pt x="11" y="359"/>
                  </a:lnTo>
                  <a:lnTo>
                    <a:pt x="18" y="338"/>
                  </a:lnTo>
                  <a:lnTo>
                    <a:pt x="22" y="330"/>
                  </a:lnTo>
                  <a:lnTo>
                    <a:pt x="27" y="321"/>
                  </a:lnTo>
                  <a:lnTo>
                    <a:pt x="27" y="321"/>
                  </a:lnTo>
                  <a:lnTo>
                    <a:pt x="35" y="310"/>
                  </a:lnTo>
                  <a:lnTo>
                    <a:pt x="44" y="300"/>
                  </a:lnTo>
                  <a:lnTo>
                    <a:pt x="63" y="281"/>
                  </a:lnTo>
                  <a:lnTo>
                    <a:pt x="63" y="281"/>
                  </a:lnTo>
                  <a:lnTo>
                    <a:pt x="173" y="158"/>
                  </a:lnTo>
                  <a:lnTo>
                    <a:pt x="282" y="36"/>
                  </a:lnTo>
                  <a:lnTo>
                    <a:pt x="282" y="36"/>
                  </a:lnTo>
                  <a:lnTo>
                    <a:pt x="292" y="26"/>
                  </a:lnTo>
                  <a:lnTo>
                    <a:pt x="302" y="15"/>
                  </a:lnTo>
                  <a:lnTo>
                    <a:pt x="307" y="10"/>
                  </a:lnTo>
                  <a:lnTo>
                    <a:pt x="313" y="5"/>
                  </a:lnTo>
                  <a:lnTo>
                    <a:pt x="318" y="2"/>
                  </a:lnTo>
                  <a:lnTo>
                    <a:pt x="324" y="0"/>
                  </a:lnTo>
                  <a:lnTo>
                    <a:pt x="324" y="0"/>
                  </a:lnTo>
                  <a:lnTo>
                    <a:pt x="329" y="0"/>
                  </a:lnTo>
                  <a:lnTo>
                    <a:pt x="335" y="0"/>
                  </a:lnTo>
                  <a:lnTo>
                    <a:pt x="346" y="2"/>
                  </a:lnTo>
                  <a:lnTo>
                    <a:pt x="370" y="9"/>
                  </a:lnTo>
                  <a:lnTo>
                    <a:pt x="370" y="9"/>
                  </a:lnTo>
                  <a:lnTo>
                    <a:pt x="489" y="34"/>
                  </a:lnTo>
                  <a:lnTo>
                    <a:pt x="606" y="61"/>
                  </a:lnTo>
                  <a:lnTo>
                    <a:pt x="606" y="61"/>
                  </a:lnTo>
                  <a:lnTo>
                    <a:pt x="632" y="66"/>
                  </a:lnTo>
                  <a:lnTo>
                    <a:pt x="644" y="68"/>
                  </a:lnTo>
                  <a:lnTo>
                    <a:pt x="656" y="72"/>
                  </a:lnTo>
                  <a:lnTo>
                    <a:pt x="667" y="75"/>
                  </a:lnTo>
                  <a:lnTo>
                    <a:pt x="675" y="81"/>
                  </a:lnTo>
                  <a:lnTo>
                    <a:pt x="679" y="85"/>
                  </a:lnTo>
                  <a:lnTo>
                    <a:pt x="682" y="90"/>
                  </a:lnTo>
                  <a:lnTo>
                    <a:pt x="684" y="94"/>
                  </a:lnTo>
                  <a:lnTo>
                    <a:pt x="684" y="100"/>
                  </a:lnTo>
                  <a:lnTo>
                    <a:pt x="684" y="100"/>
                  </a:lnTo>
                  <a:lnTo>
                    <a:pt x="684" y="107"/>
                  </a:lnTo>
                  <a:lnTo>
                    <a:pt x="680" y="113"/>
                  </a:lnTo>
                  <a:lnTo>
                    <a:pt x="677" y="120"/>
                  </a:lnTo>
                  <a:lnTo>
                    <a:pt x="671" y="126"/>
                  </a:lnTo>
                  <a:lnTo>
                    <a:pt x="671" y="126"/>
                  </a:lnTo>
                  <a:lnTo>
                    <a:pt x="618" y="189"/>
                  </a:lnTo>
                  <a:lnTo>
                    <a:pt x="567" y="248"/>
                  </a:lnTo>
                  <a:lnTo>
                    <a:pt x="461" y="367"/>
                  </a:lnTo>
                  <a:lnTo>
                    <a:pt x="461" y="367"/>
                  </a:lnTo>
                  <a:lnTo>
                    <a:pt x="425" y="412"/>
                  </a:lnTo>
                  <a:lnTo>
                    <a:pt x="425" y="412"/>
                  </a:lnTo>
                  <a:lnTo>
                    <a:pt x="415" y="423"/>
                  </a:lnTo>
                  <a:lnTo>
                    <a:pt x="404" y="435"/>
                  </a:lnTo>
                  <a:lnTo>
                    <a:pt x="398" y="441"/>
                  </a:lnTo>
                  <a:lnTo>
                    <a:pt x="392" y="445"/>
                  </a:lnTo>
                  <a:lnTo>
                    <a:pt x="387" y="449"/>
                  </a:lnTo>
                  <a:lnTo>
                    <a:pt x="381" y="451"/>
                  </a:lnTo>
                  <a:lnTo>
                    <a:pt x="381" y="451"/>
                  </a:lnTo>
                  <a:lnTo>
                    <a:pt x="372" y="450"/>
                  </a:lnTo>
                  <a:lnTo>
                    <a:pt x="361" y="449"/>
                  </a:lnTo>
                  <a:lnTo>
                    <a:pt x="341" y="443"/>
                  </a:lnTo>
                  <a:lnTo>
                    <a:pt x="341" y="443"/>
                  </a:lnTo>
                  <a:lnTo>
                    <a:pt x="150" y="387"/>
                  </a:lnTo>
                  <a:lnTo>
                    <a:pt x="150" y="387"/>
                  </a:lnTo>
                  <a:lnTo>
                    <a:pt x="129" y="381"/>
                  </a:lnTo>
                  <a:lnTo>
                    <a:pt x="107" y="375"/>
                  </a:lnTo>
                  <a:lnTo>
                    <a:pt x="96" y="372"/>
                  </a:lnTo>
                  <a:lnTo>
                    <a:pt x="86" y="371"/>
                  </a:lnTo>
                  <a:lnTo>
                    <a:pt x="77" y="372"/>
                  </a:lnTo>
                  <a:lnTo>
                    <a:pt x="68" y="376"/>
                  </a:lnTo>
                  <a:lnTo>
                    <a:pt x="68" y="376"/>
                  </a:lnTo>
                  <a:lnTo>
                    <a:pt x="63" y="381"/>
                  </a:lnTo>
                  <a:lnTo>
                    <a:pt x="58" y="388"/>
                  </a:lnTo>
                  <a:lnTo>
                    <a:pt x="56" y="396"/>
                  </a:lnTo>
                  <a:lnTo>
                    <a:pt x="54" y="406"/>
                  </a:lnTo>
                  <a:lnTo>
                    <a:pt x="54" y="416"/>
                  </a:lnTo>
                  <a:lnTo>
                    <a:pt x="54" y="427"/>
                  </a:lnTo>
                  <a:lnTo>
                    <a:pt x="55" y="438"/>
                  </a:lnTo>
                  <a:lnTo>
                    <a:pt x="57" y="446"/>
                  </a:lnTo>
                  <a:lnTo>
                    <a:pt x="57" y="446"/>
                  </a:lnTo>
                  <a:lnTo>
                    <a:pt x="60" y="454"/>
                  </a:lnTo>
                  <a:lnTo>
                    <a:pt x="62" y="460"/>
                  </a:lnTo>
                  <a:lnTo>
                    <a:pt x="69" y="471"/>
                  </a:lnTo>
                  <a:lnTo>
                    <a:pt x="78" y="479"/>
                  </a:lnTo>
                  <a:lnTo>
                    <a:pt x="86" y="484"/>
                  </a:lnTo>
                  <a:lnTo>
                    <a:pt x="86" y="484"/>
                  </a:lnTo>
                  <a:lnTo>
                    <a:pt x="95" y="488"/>
                  </a:lnTo>
                  <a:lnTo>
                    <a:pt x="103" y="490"/>
                  </a:lnTo>
                  <a:lnTo>
                    <a:pt x="124" y="495"/>
                  </a:lnTo>
                  <a:lnTo>
                    <a:pt x="124" y="495"/>
                  </a:lnTo>
                  <a:lnTo>
                    <a:pt x="386" y="574"/>
                  </a:lnTo>
                  <a:lnTo>
                    <a:pt x="386" y="574"/>
                  </a:lnTo>
                  <a:lnTo>
                    <a:pt x="402" y="557"/>
                  </a:lnTo>
                  <a:lnTo>
                    <a:pt x="416" y="539"/>
                  </a:lnTo>
                  <a:lnTo>
                    <a:pt x="445" y="504"/>
                  </a:lnTo>
                  <a:lnTo>
                    <a:pt x="445" y="504"/>
                  </a:lnTo>
                  <a:lnTo>
                    <a:pt x="537" y="395"/>
                  </a:lnTo>
                  <a:lnTo>
                    <a:pt x="581" y="341"/>
                  </a:lnTo>
                  <a:lnTo>
                    <a:pt x="626" y="286"/>
                  </a:lnTo>
                  <a:lnTo>
                    <a:pt x="626" y="286"/>
                  </a:lnTo>
                  <a:lnTo>
                    <a:pt x="623" y="272"/>
                  </a:lnTo>
                  <a:lnTo>
                    <a:pt x="622" y="258"/>
                  </a:lnTo>
                  <a:lnTo>
                    <a:pt x="622" y="243"/>
                  </a:lnTo>
                  <a:lnTo>
                    <a:pt x="624" y="229"/>
                  </a:lnTo>
                  <a:lnTo>
                    <a:pt x="628" y="215"/>
                  </a:lnTo>
                  <a:lnTo>
                    <a:pt x="632" y="210"/>
                  </a:lnTo>
                  <a:lnTo>
                    <a:pt x="634" y="206"/>
                  </a:lnTo>
                  <a:lnTo>
                    <a:pt x="639" y="202"/>
                  </a:lnTo>
                  <a:lnTo>
                    <a:pt x="644" y="198"/>
                  </a:lnTo>
                  <a:lnTo>
                    <a:pt x="649" y="197"/>
                  </a:lnTo>
                  <a:lnTo>
                    <a:pt x="655" y="196"/>
                  </a:lnTo>
                  <a:lnTo>
                    <a:pt x="655" y="196"/>
                  </a:lnTo>
                  <a:lnTo>
                    <a:pt x="662" y="197"/>
                  </a:lnTo>
                  <a:lnTo>
                    <a:pt x="671" y="201"/>
                  </a:lnTo>
                  <a:lnTo>
                    <a:pt x="673" y="204"/>
                  </a:lnTo>
                  <a:lnTo>
                    <a:pt x="677" y="207"/>
                  </a:lnTo>
                  <a:lnTo>
                    <a:pt x="679" y="212"/>
                  </a:lnTo>
                  <a:lnTo>
                    <a:pt x="680" y="216"/>
                  </a:lnTo>
                  <a:lnTo>
                    <a:pt x="680" y="216"/>
                  </a:lnTo>
                  <a:lnTo>
                    <a:pt x="680" y="221"/>
                  </a:lnTo>
                  <a:lnTo>
                    <a:pt x="680" y="226"/>
                  </a:lnTo>
                  <a:lnTo>
                    <a:pt x="679" y="237"/>
                  </a:lnTo>
                  <a:lnTo>
                    <a:pt x="677" y="248"/>
                  </a:lnTo>
                  <a:lnTo>
                    <a:pt x="675" y="259"/>
                  </a:lnTo>
                  <a:lnTo>
                    <a:pt x="675" y="259"/>
                  </a:lnTo>
                  <a:lnTo>
                    <a:pt x="677" y="271"/>
                  </a:lnTo>
                  <a:lnTo>
                    <a:pt x="679" y="281"/>
                  </a:lnTo>
                  <a:lnTo>
                    <a:pt x="682" y="289"/>
                  </a:lnTo>
                  <a:lnTo>
                    <a:pt x="682" y="294"/>
                  </a:lnTo>
                  <a:lnTo>
                    <a:pt x="682" y="298"/>
                  </a:lnTo>
                  <a:lnTo>
                    <a:pt x="682" y="298"/>
                  </a:lnTo>
                  <a:lnTo>
                    <a:pt x="680" y="303"/>
                  </a:lnTo>
                  <a:lnTo>
                    <a:pt x="677" y="308"/>
                  </a:lnTo>
                  <a:lnTo>
                    <a:pt x="668" y="320"/>
                  </a:lnTo>
                  <a:lnTo>
                    <a:pt x="650" y="342"/>
                  </a:lnTo>
                  <a:lnTo>
                    <a:pt x="650" y="342"/>
                  </a:lnTo>
                  <a:lnTo>
                    <a:pt x="545" y="467"/>
                  </a:lnTo>
                  <a:lnTo>
                    <a:pt x="442" y="592"/>
                  </a:lnTo>
                  <a:lnTo>
                    <a:pt x="442" y="592"/>
                  </a:lnTo>
                  <a:lnTo>
                    <a:pt x="433" y="603"/>
                  </a:lnTo>
                  <a:lnTo>
                    <a:pt x="424" y="615"/>
                  </a:lnTo>
                  <a:lnTo>
                    <a:pt x="417" y="620"/>
                  </a:lnTo>
                  <a:lnTo>
                    <a:pt x="413" y="625"/>
                  </a:lnTo>
                  <a:lnTo>
                    <a:pt x="407" y="629"/>
                  </a:lnTo>
                  <a:lnTo>
                    <a:pt x="402" y="630"/>
                  </a:lnTo>
                  <a:lnTo>
                    <a:pt x="402" y="630"/>
                  </a:lnTo>
                  <a:lnTo>
                    <a:pt x="392" y="630"/>
                  </a:lnTo>
                  <a:lnTo>
                    <a:pt x="381" y="628"/>
                  </a:lnTo>
                  <a:lnTo>
                    <a:pt x="357" y="620"/>
                  </a:lnTo>
                  <a:lnTo>
                    <a:pt x="357" y="620"/>
                  </a:lnTo>
                  <a:lnTo>
                    <a:pt x="107" y="547"/>
                  </a:lnTo>
                  <a:lnTo>
                    <a:pt x="107" y="547"/>
                  </a:lnTo>
                  <a:lnTo>
                    <a:pt x="83" y="540"/>
                  </a:lnTo>
                  <a:lnTo>
                    <a:pt x="71" y="535"/>
                  </a:lnTo>
                  <a:lnTo>
                    <a:pt x="61" y="531"/>
                  </a:lnTo>
                  <a:lnTo>
                    <a:pt x="61" y="531"/>
                  </a:lnTo>
                  <a:lnTo>
                    <a:pt x="49" y="524"/>
                  </a:lnTo>
                  <a:lnTo>
                    <a:pt x="39" y="514"/>
                  </a:lnTo>
                  <a:lnTo>
                    <a:pt x="29" y="505"/>
                  </a:lnTo>
                  <a:lnTo>
                    <a:pt x="22" y="494"/>
                  </a:lnTo>
                  <a:lnTo>
                    <a:pt x="15" y="482"/>
                  </a:lnTo>
                  <a:lnTo>
                    <a:pt x="9" y="467"/>
                  </a:lnTo>
                  <a:lnTo>
                    <a:pt x="4" y="452"/>
                  </a:lnTo>
                  <a:lnTo>
                    <a:pt x="0" y="435"/>
                  </a:lnTo>
                  <a:lnTo>
                    <a:pt x="0" y="435"/>
                  </a:lnTo>
                  <a:close/>
                  <a:moveTo>
                    <a:pt x="484" y="144"/>
                  </a:moveTo>
                  <a:lnTo>
                    <a:pt x="484" y="144"/>
                  </a:lnTo>
                  <a:lnTo>
                    <a:pt x="377" y="118"/>
                  </a:lnTo>
                  <a:lnTo>
                    <a:pt x="377" y="118"/>
                  </a:lnTo>
                  <a:lnTo>
                    <a:pt x="349" y="111"/>
                  </a:lnTo>
                  <a:lnTo>
                    <a:pt x="336" y="107"/>
                  </a:lnTo>
                  <a:lnTo>
                    <a:pt x="324" y="105"/>
                  </a:lnTo>
                  <a:lnTo>
                    <a:pt x="324" y="105"/>
                  </a:lnTo>
                  <a:lnTo>
                    <a:pt x="316" y="105"/>
                  </a:lnTo>
                  <a:lnTo>
                    <a:pt x="310" y="106"/>
                  </a:lnTo>
                  <a:lnTo>
                    <a:pt x="305" y="107"/>
                  </a:lnTo>
                  <a:lnTo>
                    <a:pt x="302" y="109"/>
                  </a:lnTo>
                  <a:lnTo>
                    <a:pt x="295" y="116"/>
                  </a:lnTo>
                  <a:lnTo>
                    <a:pt x="287" y="124"/>
                  </a:lnTo>
                  <a:lnTo>
                    <a:pt x="287" y="124"/>
                  </a:lnTo>
                  <a:lnTo>
                    <a:pt x="277" y="135"/>
                  </a:lnTo>
                  <a:lnTo>
                    <a:pt x="275" y="141"/>
                  </a:lnTo>
                  <a:lnTo>
                    <a:pt x="274" y="145"/>
                  </a:lnTo>
                  <a:lnTo>
                    <a:pt x="274" y="147"/>
                  </a:lnTo>
                  <a:lnTo>
                    <a:pt x="274" y="147"/>
                  </a:lnTo>
                  <a:lnTo>
                    <a:pt x="285" y="154"/>
                  </a:lnTo>
                  <a:lnTo>
                    <a:pt x="298" y="158"/>
                  </a:lnTo>
                  <a:lnTo>
                    <a:pt x="326" y="165"/>
                  </a:lnTo>
                  <a:lnTo>
                    <a:pt x="326" y="165"/>
                  </a:lnTo>
                  <a:lnTo>
                    <a:pt x="439" y="192"/>
                  </a:lnTo>
                  <a:lnTo>
                    <a:pt x="439" y="192"/>
                  </a:lnTo>
                  <a:lnTo>
                    <a:pt x="470" y="201"/>
                  </a:lnTo>
                  <a:lnTo>
                    <a:pt x="484" y="203"/>
                  </a:lnTo>
                  <a:lnTo>
                    <a:pt x="492" y="203"/>
                  </a:lnTo>
                  <a:lnTo>
                    <a:pt x="498" y="203"/>
                  </a:lnTo>
                  <a:lnTo>
                    <a:pt x="498" y="203"/>
                  </a:lnTo>
                  <a:lnTo>
                    <a:pt x="504" y="201"/>
                  </a:lnTo>
                  <a:lnTo>
                    <a:pt x="510" y="196"/>
                  </a:lnTo>
                  <a:lnTo>
                    <a:pt x="521" y="184"/>
                  </a:lnTo>
                  <a:lnTo>
                    <a:pt x="521" y="184"/>
                  </a:lnTo>
                  <a:lnTo>
                    <a:pt x="531" y="173"/>
                  </a:lnTo>
                  <a:lnTo>
                    <a:pt x="533" y="167"/>
                  </a:lnTo>
                  <a:lnTo>
                    <a:pt x="534" y="163"/>
                  </a:lnTo>
                  <a:lnTo>
                    <a:pt x="534" y="159"/>
                  </a:lnTo>
                  <a:lnTo>
                    <a:pt x="534" y="159"/>
                  </a:lnTo>
                  <a:lnTo>
                    <a:pt x="529" y="157"/>
                  </a:lnTo>
                  <a:lnTo>
                    <a:pt x="523" y="153"/>
                  </a:lnTo>
                  <a:lnTo>
                    <a:pt x="511" y="150"/>
                  </a:lnTo>
                  <a:lnTo>
                    <a:pt x="484" y="144"/>
                  </a:lnTo>
                  <a:lnTo>
                    <a:pt x="484"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p:cNvSpPr>
            <a:spLocks noGrp="1"/>
          </p:cNvSpPr>
          <p:nvPr>
            <p:ph type="sldNum" sz="quarter" idx="10"/>
          </p:nvPr>
        </p:nvSpPr>
        <p:spPr/>
        <p:txBody>
          <a:bodyPr/>
          <a:lstStyle/>
          <a:p>
            <a:fld id="{812A5277-1DB9-460F-9A21-B857ABB32666}" type="slidenum">
              <a:rPr lang="en-US" smtClean="0"/>
              <a:pPr/>
              <a:t>170</a:t>
            </a:fld>
            <a:endParaRPr lang="fr-FR" dirty="0"/>
          </a:p>
        </p:txBody>
      </p:sp>
    </p:spTree>
    <p:custDataLst>
      <p:tags r:id="rId1"/>
    </p:custData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3176953"/>
            <a:ext cx="11955462" cy="3612575"/>
          </a:xfrm>
        </p:spPr>
        <p:txBody>
          <a:bodyPr/>
          <a:lstStyle/>
          <a:p>
            <a:r>
              <a:rPr lang="fr-FR" sz="2200" dirty="0"/>
              <a:t>Tâches : </a:t>
            </a:r>
          </a:p>
          <a:p>
            <a:pPr lvl="1"/>
            <a:r>
              <a:rPr lang="fr-FR" sz="2200" dirty="0"/>
              <a:t>Activation des vues de liste de profil avancées.</a:t>
            </a:r>
          </a:p>
          <a:p>
            <a:pPr lvl="1"/>
            <a:r>
              <a:rPr lang="fr-FR" sz="2200" dirty="0"/>
              <a:t>Création d'une vue de profil pour les autorisations d'objet de compte.</a:t>
            </a:r>
          </a:p>
          <a:p>
            <a:pPr lvl="1"/>
            <a:r>
              <a:rPr lang="fr-FR" sz="2200" dirty="0"/>
              <a:t>Mise à jour en masse des autorisations « Supprimer » conformément au tableau présenté sur la prochaine diapositive.</a:t>
            </a:r>
          </a:p>
          <a:p>
            <a:pPr lvl="1"/>
            <a:r>
              <a:rPr lang="fr-FR" sz="2200" dirty="0"/>
              <a:t>Connexion en tant qu'Allison Wheeler et Courtney Brown pour vérifier les autorisations.</a:t>
            </a:r>
          </a:p>
          <a:p>
            <a:pPr lvl="1"/>
            <a:r>
              <a:rPr lang="fr-FR" sz="2200" dirty="0"/>
              <a:t>Création d'une autorisation de suppression des comptes et attribution de cette autorisation à Courtney Brown.</a:t>
            </a:r>
          </a:p>
          <a:p>
            <a:pPr lvl="1"/>
            <a:r>
              <a:rPr lang="fr-FR" sz="2200" dirty="0"/>
              <a:t>Connectez-vous en tant que Courtney Brown pour vérifier l'ensemble d'autorisations.</a:t>
            </a:r>
          </a:p>
        </p:txBody>
      </p:sp>
      <p:sp>
        <p:nvSpPr>
          <p:cNvPr id="2" name="Content Placeholder 1"/>
          <p:cNvSpPr>
            <a:spLocks noGrp="1"/>
          </p:cNvSpPr>
          <p:nvPr>
            <p:ph idx="11"/>
          </p:nvPr>
        </p:nvSpPr>
        <p:spPr>
          <a:xfrm>
            <a:off x="5" y="758824"/>
            <a:ext cx="12192000" cy="2418129"/>
          </a:xfrm>
        </p:spPr>
        <p:txBody>
          <a:bodyPr/>
          <a:lstStyle/>
          <a:p>
            <a:r>
              <a:rPr lang="fr-FR" sz="2200" dirty="0"/>
              <a:t>Objectif : </a:t>
            </a:r>
          </a:p>
          <a:p>
            <a:pPr lvl="1"/>
            <a:r>
              <a:rPr lang="fr-FR" sz="2200" dirty="0"/>
              <a:t>John Wiseman, PDG, souhaite s'assurer que les utilisateurs ont accès </a:t>
            </a:r>
            <a:r>
              <a:rPr sz="2200" dirty="0"/>
              <a:t/>
            </a:r>
            <a:br>
              <a:rPr sz="2200" dirty="0"/>
            </a:br>
            <a:r>
              <a:rPr lang="fr-FR" sz="2200" dirty="0"/>
              <a:t>aux objets dont ils ont besoin pour effectuer leur travail, mais il souhaite limiter la possibilité de supprimer des enregistrements aux utilisateurs responsables et à l'équipe de support. De plus, Courtney Brown du service des opérations commerciales nous aide à nettoyer les enregistrements. Elle aurait donc besoin d'une autorisation temporaire pour supprimer des comptes.</a:t>
            </a:r>
          </a:p>
          <a:p>
            <a:endParaRPr lang="fr-FR" sz="2200" dirty="0"/>
          </a:p>
        </p:txBody>
      </p:sp>
      <p:sp>
        <p:nvSpPr>
          <p:cNvPr id="6" name="Content Placeholder 5"/>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a:t>4-2 : Mise à jour des autorisations d'objet d'un compte</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171</a:t>
            </a:fld>
            <a:endParaRPr lang="fr-FR" dirty="0"/>
          </a:p>
        </p:txBody>
      </p:sp>
      <p:sp>
        <p:nvSpPr>
          <p:cNvPr id="9" name="Text Placeholder 2"/>
          <p:cNvSpPr>
            <a:spLocks noGrp="1"/>
          </p:cNvSpPr>
          <p:nvPr>
            <p:ph type="body" sz="quarter" idx="12"/>
          </p:nvPr>
        </p:nvSpPr>
        <p:spPr>
          <a:xfrm>
            <a:off x="0" y="-46297"/>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2695129333"/>
              </p:ext>
            </p:extLst>
          </p:nvPr>
        </p:nvGraphicFramePr>
        <p:xfrm>
          <a:off x="805932" y="1071354"/>
          <a:ext cx="10553731" cy="554650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927529">
                  <a:extLst>
                    <a:ext uri="{9D8B030D-6E8A-4147-A177-3AD203B41FA5}">
                      <a16:colId xmlns:a16="http://schemas.microsoft.com/office/drawing/2014/main" xmlns="" val="20000"/>
                    </a:ext>
                  </a:extLst>
                </a:gridCol>
                <a:gridCol w="1758955">
                  <a:extLst>
                    <a:ext uri="{9D8B030D-6E8A-4147-A177-3AD203B41FA5}">
                      <a16:colId xmlns:a16="http://schemas.microsoft.com/office/drawing/2014/main" xmlns="" val="20001"/>
                    </a:ext>
                  </a:extLst>
                </a:gridCol>
                <a:gridCol w="1807146">
                  <a:extLst>
                    <a:ext uri="{9D8B030D-6E8A-4147-A177-3AD203B41FA5}">
                      <a16:colId xmlns:a16="http://schemas.microsoft.com/office/drawing/2014/main" xmlns="" val="20002"/>
                    </a:ext>
                  </a:extLst>
                </a:gridCol>
                <a:gridCol w="1614384">
                  <a:extLst>
                    <a:ext uri="{9D8B030D-6E8A-4147-A177-3AD203B41FA5}">
                      <a16:colId xmlns:a16="http://schemas.microsoft.com/office/drawing/2014/main" xmlns="" val="20003"/>
                    </a:ext>
                  </a:extLst>
                </a:gridCol>
                <a:gridCol w="1445717">
                  <a:extLst>
                    <a:ext uri="{9D8B030D-6E8A-4147-A177-3AD203B41FA5}">
                      <a16:colId xmlns:a16="http://schemas.microsoft.com/office/drawing/2014/main" xmlns="" val="20004"/>
                    </a:ext>
                  </a:extLst>
                </a:gridCol>
              </a:tblGrid>
              <a:tr h="360723">
                <a:tc>
                  <a:txBody>
                    <a:bodyPr/>
                    <a:lstStyle/>
                    <a:p>
                      <a:r>
                        <a:rPr lang="en-US" sz="1800" dirty="0"/>
                        <a:t>Nom du profil</a:t>
                      </a:r>
                    </a:p>
                  </a:txBody>
                  <a:tcPr marL="91355" marR="91355" marT="45677" marB="45677">
                    <a:solidFill>
                      <a:srgbClr val="0070C0"/>
                    </a:solidFill>
                  </a:tcPr>
                </a:tc>
                <a:tc>
                  <a:txBody>
                    <a:bodyPr/>
                    <a:lstStyle/>
                    <a:p>
                      <a:r>
                        <a:rPr lang="en-US" sz="1800" dirty="0"/>
                        <a:t>Compte : </a:t>
                      </a:r>
                      <a:br>
                        <a:rPr lang="en-US" sz="1800" dirty="0"/>
                      </a:br>
                      <a:r>
                        <a:rPr lang="en-US" sz="1800" dirty="0"/>
                        <a:t>Lire</a:t>
                      </a:r>
                    </a:p>
                  </a:txBody>
                  <a:tcPr marL="91355" marR="91355" marT="45677" marB="45677">
                    <a:solidFill>
                      <a:srgbClr val="0070C0"/>
                    </a:solidFill>
                  </a:tcPr>
                </a:tc>
                <a:tc>
                  <a:txBody>
                    <a:bodyPr/>
                    <a:lstStyle/>
                    <a:p>
                      <a:r>
                        <a:rPr lang="en-US" sz="1800" dirty="0"/>
                        <a:t>Compte : Créer</a:t>
                      </a:r>
                    </a:p>
                  </a:txBody>
                  <a:tcPr marL="91355" marR="91355" marT="45677" marB="45677">
                    <a:solidFill>
                      <a:srgbClr val="0070C0"/>
                    </a:solidFill>
                  </a:tcPr>
                </a:tc>
                <a:tc>
                  <a:txBody>
                    <a:bodyPr/>
                    <a:lstStyle/>
                    <a:p>
                      <a:r>
                        <a:rPr lang="en-US" sz="1800" dirty="0"/>
                        <a:t>Compte : Modifier</a:t>
                      </a:r>
                    </a:p>
                  </a:txBody>
                  <a:tcPr marL="91355" marR="91355" marT="45677" marB="45677">
                    <a:solidFill>
                      <a:srgbClr val="0070C0"/>
                    </a:solidFill>
                  </a:tcPr>
                </a:tc>
                <a:tc>
                  <a:txBody>
                    <a:bodyPr/>
                    <a:lstStyle/>
                    <a:p>
                      <a:r>
                        <a:rPr lang="en-US" sz="1800" dirty="0"/>
                        <a:t>Compte : Supprimer</a:t>
                      </a:r>
                    </a:p>
                  </a:txBody>
                  <a:tcPr marL="91355" marR="91355" marT="45677" marB="45677">
                    <a:solidFill>
                      <a:srgbClr val="0070C0"/>
                    </a:solidFill>
                  </a:tcPr>
                </a:tc>
                <a:extLst>
                  <a:ext uri="{0D108BD9-81ED-4DB2-BD59-A6C34878D82A}">
                    <a16:rowId xmlns:a16="http://schemas.microsoft.com/office/drawing/2014/main" xmlns="" val="10000"/>
                  </a:ext>
                </a:extLst>
              </a:tr>
              <a:tr h="322747">
                <a:tc>
                  <a:txBody>
                    <a:bodyPr/>
                    <a:lstStyle/>
                    <a:p>
                      <a:r>
                        <a:rPr lang="en-US" sz="1800" dirty="0"/>
                        <a:t>Utilisateur du service client</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xmlns="" val="10001"/>
                  </a:ext>
                </a:extLst>
              </a:tr>
              <a:tr h="322747">
                <a:tc>
                  <a:txBody>
                    <a:bodyPr/>
                    <a:lstStyle/>
                    <a:p>
                      <a:r>
                        <a:rPr lang="en-US" sz="1800" dirty="0"/>
                        <a:t>Utilisateur du service de consulting</a:t>
                      </a:r>
                      <a:endParaRPr lang="fr-FR" sz="1800" dirty="0"/>
                    </a:p>
                  </a:txBody>
                  <a:tcPr marL="91355" marR="91355" marT="45677" marB="45677" anchor="ctr"/>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xmlns="" val="10002"/>
                  </a:ext>
                </a:extLst>
              </a:tr>
              <a:tr h="322747">
                <a:tc>
                  <a:txBody>
                    <a:bodyPr/>
                    <a:lstStyle/>
                    <a:p>
                      <a:r>
                        <a:rPr lang="en-US" sz="1800" dirty="0"/>
                        <a:t>Utilisateur responsable</a:t>
                      </a:r>
                    </a:p>
                  </a:txBody>
                  <a:tcPr marL="91355" marR="91355" marT="45677" marB="4567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cap="none" baseline="0" noProof="0" dirty="0">
                          <a:ln>
                            <a:noFill/>
                          </a:ln>
                          <a:solidFill>
                            <a:srgbClr val="009644"/>
                          </a:solidFill>
                          <a:effectLst/>
                          <a:uLnTx/>
                          <a:uFillTx/>
                          <a:sym typeface="Wingdings"/>
                        </a:rPr>
                        <a:t></a:t>
                      </a:r>
                      <a:endParaRPr kumimoji="0" lang="fr-FR" sz="2800" b="0" i="0" u="none" strike="noStrike" kern="1200" cap="none" spc="0" normalizeH="0" baseline="0" noProof="0" dirty="0">
                        <a:ln>
                          <a:noFill/>
                        </a:ln>
                        <a:solidFill>
                          <a:srgbClr val="009644"/>
                        </a:solidFill>
                        <a:effectLst/>
                        <a:uLnTx/>
                        <a:uFillTx/>
                        <a:latin typeface="+mn-lt"/>
                        <a:ea typeface="+mn-ea"/>
                        <a:cs typeface="+mn-cs"/>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extLst>
                  <a:ext uri="{0D108BD9-81ED-4DB2-BD59-A6C34878D82A}">
                    <a16:rowId xmlns:a16="http://schemas.microsoft.com/office/drawing/2014/main" xmlns="" val="10003"/>
                  </a:ext>
                </a:extLst>
              </a:tr>
              <a:tr h="322747">
                <a:tc>
                  <a:txBody>
                    <a:bodyPr/>
                    <a:lstStyle/>
                    <a:p>
                      <a:r>
                        <a:rPr lang="en-US" sz="1800" dirty="0"/>
                        <a:t>Utilisateur du service marketing général</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xmlns="" val="10004"/>
                  </a:ext>
                </a:extLst>
              </a:tr>
              <a:tr h="322747">
                <a:tc>
                  <a:txBody>
                    <a:bodyPr/>
                    <a:lstStyle/>
                    <a:p>
                      <a:r>
                        <a:rPr lang="en-US" sz="1800" dirty="0"/>
                        <a:t>Aucun accès</a:t>
                      </a:r>
                    </a:p>
                  </a:txBody>
                  <a:tcPr marL="91355" marR="91355" marT="45677" marB="45677" anchor="ctr"/>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xmlns="" val="10005"/>
                  </a:ext>
                </a:extLst>
              </a:tr>
              <a:tr h="322747">
                <a:tc>
                  <a:txBody>
                    <a:bodyPr/>
                    <a:lstStyle/>
                    <a:p>
                      <a:r>
                        <a:rPr lang="en-US" sz="1800" dirty="0"/>
                        <a:t>Utilisateur du service de recrutement</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xmlns="" val="10006"/>
                  </a:ext>
                </a:extLst>
              </a:tr>
              <a:tr h="322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Utilisateur commercial</a:t>
                      </a:r>
                      <a:endParaRPr lang="fr-FR" sz="1800" dirty="0"/>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xmlns="" val="10007"/>
                  </a:ext>
                </a:extLst>
              </a:tr>
              <a:tr h="322747">
                <a:tc>
                  <a:txBody>
                    <a:bodyPr/>
                    <a:lstStyle/>
                    <a:p>
                      <a:r>
                        <a:rPr lang="en-US" sz="1800" dirty="0"/>
                        <a:t>Utilisateur du support</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extLst>
                  <a:ext uri="{0D108BD9-81ED-4DB2-BD59-A6C34878D82A}">
                    <a16:rowId xmlns:a16="http://schemas.microsoft.com/office/drawing/2014/main" xmlns="" val="10008"/>
                  </a:ext>
                </a:extLst>
              </a:tr>
              <a:tr h="322747">
                <a:tc>
                  <a:txBody>
                    <a:bodyPr/>
                    <a:lstStyle/>
                    <a:p>
                      <a:r>
                        <a:rPr lang="en-US" sz="1800" dirty="0"/>
                        <a:t>Utilisateur VAR</a:t>
                      </a:r>
                    </a:p>
                  </a:txBody>
                  <a:tcPr marL="91355" marR="91355" marT="45677" marB="45677"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r>
                        <a:rPr lang="en-US" sz="2800" dirty="0">
                          <a:solidFill>
                            <a:srgbClr val="009644"/>
                          </a:solidFill>
                          <a:sym typeface="Wingdings"/>
                        </a:rPr>
                        <a:t></a:t>
                      </a:r>
                      <a:endParaRPr lang="fr-FR" sz="2800" dirty="0">
                        <a:solidFill>
                          <a:srgbClr val="009644"/>
                        </a:solidFill>
                      </a:endParaRPr>
                    </a:p>
                  </a:txBody>
                  <a:tcPr marL="91355" marR="91355" marT="45677" marB="45677"/>
                </a:tc>
                <a:tc>
                  <a:txBody>
                    <a:bodyPr/>
                    <a:lstStyle/>
                    <a:p>
                      <a:pPr algn="ctr"/>
                      <a:endParaRPr lang="en-US" sz="2800" dirty="0">
                        <a:solidFill>
                          <a:srgbClr val="009644"/>
                        </a:solidFill>
                      </a:endParaRPr>
                    </a:p>
                  </a:txBody>
                  <a:tcPr marL="91355" marR="91355" marT="45677" marB="45677"/>
                </a:tc>
                <a:extLst>
                  <a:ext uri="{0D108BD9-81ED-4DB2-BD59-A6C34878D82A}">
                    <a16:rowId xmlns:a16="http://schemas.microsoft.com/office/drawing/2014/main" xmlns="" val="10009"/>
                  </a:ext>
                </a:extLst>
              </a:tr>
            </a:tbl>
          </a:graphicData>
        </a:graphic>
      </p:graphicFrame>
      <p:sp>
        <p:nvSpPr>
          <p:cNvPr id="2" name="Title 1"/>
          <p:cNvSpPr>
            <a:spLocks noGrp="1"/>
          </p:cNvSpPr>
          <p:nvPr>
            <p:ph type="title"/>
          </p:nvPr>
        </p:nvSpPr>
        <p:spPr>
          <a:xfrm>
            <a:off x="128592" y="7"/>
            <a:ext cx="10736637" cy="746975"/>
          </a:xfrm>
        </p:spPr>
        <p:txBody>
          <a:bodyPr/>
          <a:lstStyle/>
          <a:p>
            <a:r>
              <a:rPr lang="fr-FR" dirty="0"/>
              <a:t>4-2 : Mise à jour des autorisations </a:t>
            </a:r>
            <a:br>
              <a:rPr lang="fr-FR" dirty="0"/>
            </a:br>
            <a:r>
              <a:rPr lang="fr-FR" dirty="0"/>
              <a:t>d'objet d'un compte (suite)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172</a:t>
            </a:fld>
            <a:endParaRPr lang="fr-FR" dirty="0"/>
          </a:p>
        </p:txBody>
      </p:sp>
    </p:spTree>
    <p:custDataLst>
      <p:tags r:id="rId1"/>
    </p:custData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1" y="2485292"/>
            <a:ext cx="11955462" cy="4304237"/>
          </a:xfrm>
        </p:spPr>
        <p:txBody>
          <a:bodyPr/>
          <a:lstStyle/>
          <a:p>
            <a:r>
              <a:rPr lang="fr-FR"/>
              <a:t>Tâches : </a:t>
            </a:r>
          </a:p>
          <a:p>
            <a:pPr lvl="1"/>
            <a:r>
              <a:rPr lang="fr-FR"/>
              <a:t>Créez un ensemble d'autorisations pour octroyer des droits d'accès au système Utilisateur Lightning Experience à Kevin Bailey, Diego Cruz et David Hudson.</a:t>
            </a:r>
          </a:p>
          <a:p>
            <a:pPr lvl="1"/>
            <a:r>
              <a:rPr lang="fr-FR"/>
              <a:t>Connectez-vous en tant que David Hudson et Courtney Brown pour vérifier les autorisations.</a:t>
            </a:r>
          </a:p>
        </p:txBody>
      </p:sp>
      <p:sp>
        <p:nvSpPr>
          <p:cNvPr id="8" name="Content Placeholder 7"/>
          <p:cNvSpPr>
            <a:spLocks noGrp="1"/>
          </p:cNvSpPr>
          <p:nvPr>
            <p:ph idx="11"/>
          </p:nvPr>
        </p:nvSpPr>
        <p:spPr>
          <a:xfrm>
            <a:off x="5" y="758825"/>
            <a:ext cx="12192000" cy="1585790"/>
          </a:xfrm>
        </p:spPr>
        <p:txBody>
          <a:bodyPr/>
          <a:lstStyle/>
          <a:p>
            <a:r>
              <a:rPr lang="fr-FR"/>
              <a:t>Objectif : </a:t>
            </a:r>
          </a:p>
          <a:p>
            <a:pPr lvl="1"/>
            <a:r>
              <a:rPr lang="fr-FR"/>
              <a:t>Dans le cadre d'un plus grand déploiement de Lightning Experience pour les utilisateurs commerciaux, l'équipe de direction a décidé d'octroyer des autorisations à un groupe pilote de trois représentants commerciaux. </a:t>
            </a:r>
          </a:p>
        </p:txBody>
      </p:sp>
      <p:sp>
        <p:nvSpPr>
          <p:cNvPr id="6" name="Content Placeholder 5"/>
          <p:cNvSpPr>
            <a:spLocks noGrp="1"/>
          </p:cNvSpPr>
          <p:nvPr>
            <p:ph idx="10"/>
          </p:nvPr>
        </p:nvSpPr>
        <p:spPr/>
        <p:txBody>
          <a:bodyPr/>
          <a:lstStyle/>
          <a:p>
            <a:r>
              <a:rPr lang="fr-FR"/>
              <a:t>10 minutes</a:t>
            </a:r>
            <a:endParaRPr lang="fr-FR" dirty="0"/>
          </a:p>
        </p:txBody>
      </p:sp>
      <p:sp>
        <p:nvSpPr>
          <p:cNvPr id="9" name="Text Placeholder 8"/>
          <p:cNvSpPr>
            <a:spLocks noGrp="1"/>
          </p:cNvSpPr>
          <p:nvPr>
            <p:ph type="body" sz="quarter" idx="12"/>
          </p:nvPr>
        </p:nvSpPr>
        <p:spPr>
          <a:xfrm>
            <a:off x="-118243" y="-55178"/>
            <a:ext cx="1194319" cy="249767"/>
          </a:xfrm>
        </p:spPr>
        <p:txBody>
          <a:bodyPr/>
          <a:lstStyle/>
          <a:p>
            <a:r>
              <a:rPr lang="fr-FR" dirty="0"/>
              <a:t>À VOUS DE JOUER</a:t>
            </a:r>
          </a:p>
        </p:txBody>
      </p:sp>
      <p:sp>
        <p:nvSpPr>
          <p:cNvPr id="4" name="Title 3"/>
          <p:cNvSpPr>
            <a:spLocks noGrp="1"/>
          </p:cNvSpPr>
          <p:nvPr>
            <p:ph type="title"/>
          </p:nvPr>
        </p:nvSpPr>
        <p:spPr/>
        <p:txBody>
          <a:bodyPr/>
          <a:lstStyle/>
          <a:p>
            <a:r>
              <a:rPr lang="fr-FR"/>
              <a:t>4-3 : Octroyer l'accès à Lightning Experience </a:t>
            </a:r>
            <a:endParaRPr lang="fr-FR" dirty="0"/>
          </a:p>
        </p:txBody>
      </p:sp>
      <p:sp>
        <p:nvSpPr>
          <p:cNvPr id="3" name="Slide Number Placeholder 2"/>
          <p:cNvSpPr>
            <a:spLocks noGrp="1"/>
          </p:cNvSpPr>
          <p:nvPr>
            <p:ph type="sldNum" sz="quarter" idx="13"/>
          </p:nvPr>
        </p:nvSpPr>
        <p:spPr/>
        <p:txBody>
          <a:bodyPr/>
          <a:lstStyle/>
          <a:p>
            <a:fld id="{812A5277-1DB9-460F-9A21-B857ABB32666}" type="slidenum">
              <a:rPr lang="en-US" smtClean="0"/>
              <a:pPr/>
              <a:t>173</a:t>
            </a:fld>
            <a:endParaRPr lang="fr-FR" dirty="0"/>
          </a:p>
        </p:txBody>
      </p:sp>
    </p:spTree>
    <p:custDataLst>
      <p:tags r:id="rId1"/>
    </p:custData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Limitation des autorisations d'accès</a:t>
            </a:r>
            <a:endParaRPr lang="fr-FR" dirty="0"/>
          </a:p>
          <a:p>
            <a:pPr lvl="1"/>
            <a:r>
              <a:rPr lang="fr-FR"/>
              <a:t>Détermination de l'accès aux objets</a:t>
            </a:r>
            <a:endParaRPr lang="fr-FR" dirty="0"/>
          </a:p>
          <a:p>
            <a:pPr lvl="2"/>
            <a:r>
              <a:rPr lang="fr-FR"/>
              <a:t>Configuration de l'accès aux enregistrements</a:t>
            </a:r>
          </a:p>
          <a:p>
            <a:pPr lvl="1"/>
            <a:r>
              <a:rPr lang="fr-FR"/>
              <a:t>Création d'une hiérarchie des rôles</a:t>
            </a:r>
          </a:p>
          <a:p>
            <a:pPr lvl="1"/>
            <a:r>
              <a:rPr lang="fr-FR"/>
              <a:t>Gestion des exceptions d'accès aux enregistrements</a:t>
            </a:r>
          </a:p>
          <a:p>
            <a:pPr lvl="1"/>
            <a:r>
              <a:rPr lang="fr-FR"/>
              <a:t>Gestion de la sécurité au niveau du champ</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174</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98634" y="10"/>
            <a:ext cx="9963042" cy="758825"/>
          </a:xfrm>
        </p:spPr>
        <p:txBody>
          <a:bodyPr/>
          <a:lstStyle/>
          <a:p>
            <a:r>
              <a:rPr lang="fr-FR" sz="2600" dirty="0"/>
              <a:t>Thème 2 du programme : Configuration </a:t>
            </a:r>
            <a:br>
              <a:rPr lang="fr-FR" sz="2600" dirty="0"/>
            </a:br>
            <a:r>
              <a:rPr lang="fr-FR" sz="2600" dirty="0"/>
              <a:t>de l'accès aux enregistrements</a:t>
            </a:r>
          </a:p>
        </p:txBody>
      </p:sp>
      <p:sp>
        <p:nvSpPr>
          <p:cNvPr id="5" name="Content Placeholder 4"/>
          <p:cNvSpPr>
            <a:spLocks noGrp="1"/>
          </p:cNvSpPr>
          <p:nvPr>
            <p:ph idx="1"/>
          </p:nvPr>
        </p:nvSpPr>
        <p:spPr>
          <a:xfrm>
            <a:off x="128596" y="836614"/>
            <a:ext cx="10624748" cy="5935663"/>
          </a:xfrm>
          <a:prstGeom prst="rect">
            <a:avLst/>
          </a:prstGeom>
        </p:spPr>
        <p:txBody>
          <a:bodyPr/>
          <a:lstStyle/>
          <a:p>
            <a:r>
              <a:rPr lang="fr-FR" b="0" dirty="0"/>
              <a:t>Vous avez à présent déterminé le niveau d'accès approprié aux objets dont les utilisateurs ont besoin. La réunion se poursuit et aborde maintenant l'accès aux données. Vous discutez des enregistrements individuels que les utilisateurs devraient pouvoir afficher et modifier dans chacun des objets auxquels ils ont accès sur leur profil.</a:t>
            </a:r>
          </a:p>
          <a:p>
            <a:pPr lvl="1"/>
            <a:endParaRPr lang="fr-FR" b="0" dirty="0"/>
          </a:p>
        </p:txBody>
      </p:sp>
      <p:pic>
        <p:nvPicPr>
          <p:cNvPr id="22" name="Picture 21"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175</a:t>
            </a:fld>
            <a:endParaRPr lang="fr-FR" dirty="0"/>
          </a:p>
        </p:txBody>
      </p:sp>
      <p:grpSp>
        <p:nvGrpSpPr>
          <p:cNvPr id="83" name="Group 82"/>
          <p:cNvGrpSpPr/>
          <p:nvPr/>
        </p:nvGrpSpPr>
        <p:grpSpPr>
          <a:xfrm>
            <a:off x="3588909" y="4611544"/>
            <a:ext cx="1590711" cy="1813386"/>
            <a:chOff x="295835" y="1057835"/>
            <a:chExt cx="1586753" cy="1813386"/>
          </a:xfrm>
        </p:grpSpPr>
        <p:grpSp>
          <p:nvGrpSpPr>
            <p:cNvPr id="84" name="Group 83"/>
            <p:cNvGrpSpPr/>
            <p:nvPr/>
          </p:nvGrpSpPr>
          <p:grpSpPr>
            <a:xfrm>
              <a:off x="295835" y="1057835"/>
              <a:ext cx="1586753" cy="1812904"/>
              <a:chOff x="448235" y="3801035"/>
              <a:chExt cx="2166770" cy="1812904"/>
            </a:xfrm>
          </p:grpSpPr>
          <p:sp>
            <p:nvSpPr>
              <p:cNvPr id="86" name="Rounded Rectangle 85"/>
              <p:cNvSpPr/>
              <p:nvPr/>
            </p:nvSpPr>
            <p:spPr bwMode="auto">
              <a:xfrm>
                <a:off x="448235" y="3801035"/>
                <a:ext cx="2160495"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87" name="Round Same Side Corner Rectangle 8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Allison Wheeler</a:t>
                </a:r>
              </a:p>
              <a:p>
                <a:pPr algn="ctr">
                  <a:spcBef>
                    <a:spcPts val="300"/>
                  </a:spcBef>
                </a:pPr>
                <a:r>
                  <a:rPr lang="fr-FR" sz="1100" dirty="0">
                    <a:latin typeface="Salesforce Sans" panose="020B0505020202020203" pitchFamily="34" charset="0"/>
                  </a:rPr>
                  <a:t>Vice-présidente des ventes internationales</a:t>
                </a:r>
              </a:p>
            </p:txBody>
          </p:sp>
        </p:grpSp>
        <p:pic>
          <p:nvPicPr>
            <p:cNvPr id="85" name="Picture 84"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676247"/>
              <a:ext cx="1204932" cy="1194974"/>
            </a:xfrm>
            <a:prstGeom prst="rect">
              <a:avLst/>
            </a:prstGeom>
            <a:noFill/>
            <a:ln>
              <a:noFill/>
            </a:ln>
          </p:spPr>
        </p:pic>
      </p:grpSp>
      <p:grpSp>
        <p:nvGrpSpPr>
          <p:cNvPr id="88" name="Group 87"/>
          <p:cNvGrpSpPr/>
          <p:nvPr/>
        </p:nvGrpSpPr>
        <p:grpSpPr>
          <a:xfrm>
            <a:off x="5400981" y="4611544"/>
            <a:ext cx="1496715" cy="1813163"/>
            <a:chOff x="7646895" y="1930671"/>
            <a:chExt cx="1497105" cy="1813163"/>
          </a:xfrm>
        </p:grpSpPr>
        <p:grpSp>
          <p:nvGrpSpPr>
            <p:cNvPr id="89" name="Group 88"/>
            <p:cNvGrpSpPr/>
            <p:nvPr/>
          </p:nvGrpSpPr>
          <p:grpSpPr>
            <a:xfrm>
              <a:off x="7646895" y="1930671"/>
              <a:ext cx="1497105" cy="1812904"/>
              <a:chOff x="448235" y="3801035"/>
              <a:chExt cx="2166770" cy="1812904"/>
            </a:xfrm>
          </p:grpSpPr>
          <p:sp>
            <p:nvSpPr>
              <p:cNvPr id="91" name="Rounded Rectangle 90"/>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92" name="Round Same Side Corner Rectangle 9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Conner McCoy</a:t>
                </a:r>
              </a:p>
              <a:p>
                <a:pPr algn="ctr">
                  <a:spcBef>
                    <a:spcPts val="300"/>
                  </a:spcBef>
                </a:pPr>
                <a:r>
                  <a:rPr lang="fr-FR" sz="1100" dirty="0">
                    <a:latin typeface="Salesforce Sans" panose="020B0505020202020203" pitchFamily="34" charset="0"/>
                  </a:rPr>
                  <a:t>Vice-président du service marketing</a:t>
                </a:r>
              </a:p>
            </p:txBody>
          </p:sp>
        </p:grpSp>
        <p:pic>
          <p:nvPicPr>
            <p:cNvPr id="90" name="Picture 89"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585344"/>
              <a:ext cx="1401126" cy="1158490"/>
            </a:xfrm>
            <a:prstGeom prst="rect">
              <a:avLst/>
            </a:prstGeom>
            <a:noFill/>
            <a:ln>
              <a:noFill/>
            </a:ln>
          </p:spPr>
        </p:pic>
      </p:grpSp>
      <p:grpSp>
        <p:nvGrpSpPr>
          <p:cNvPr id="93" name="Group 92"/>
          <p:cNvGrpSpPr/>
          <p:nvPr/>
        </p:nvGrpSpPr>
        <p:grpSpPr>
          <a:xfrm>
            <a:off x="7213053" y="4611544"/>
            <a:ext cx="1496715" cy="1812904"/>
            <a:chOff x="9486018" y="2018417"/>
            <a:chExt cx="1497105" cy="1812904"/>
          </a:xfrm>
        </p:grpSpPr>
        <p:grpSp>
          <p:nvGrpSpPr>
            <p:cNvPr id="94" name="Group 93"/>
            <p:cNvGrpSpPr/>
            <p:nvPr/>
          </p:nvGrpSpPr>
          <p:grpSpPr>
            <a:xfrm>
              <a:off x="9486018" y="2018417"/>
              <a:ext cx="1497105" cy="1812904"/>
              <a:chOff x="448235" y="3801035"/>
              <a:chExt cx="2166770" cy="1812904"/>
            </a:xfrm>
          </p:grpSpPr>
          <p:sp>
            <p:nvSpPr>
              <p:cNvPr id="96" name="Rounded Rectangle 95"/>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97" name="Round Same Side Corner Rectangle 9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Noah Larkin</a:t>
                </a:r>
              </a:p>
              <a:p>
                <a:pPr algn="ctr">
                  <a:spcBef>
                    <a:spcPts val="300"/>
                  </a:spcBef>
                </a:pPr>
                <a:r>
                  <a:rPr lang="fr-FR" sz="1100" dirty="0">
                    <a:latin typeface="Salesforce Sans" panose="020B0505020202020203" pitchFamily="34" charset="0"/>
                  </a:rPr>
                  <a:t>Vice-président des services</a:t>
                </a:r>
              </a:p>
            </p:txBody>
          </p:sp>
        </p:grpSp>
        <p:pic>
          <p:nvPicPr>
            <p:cNvPr id="95" name="Picture 94"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638775"/>
              <a:ext cx="1316958" cy="1191492"/>
            </a:xfrm>
            <a:prstGeom prst="rect">
              <a:avLst/>
            </a:prstGeom>
            <a:noFill/>
            <a:ln>
              <a:noFill/>
            </a:ln>
          </p:spPr>
        </p:pic>
      </p:grpSp>
      <p:grpSp>
        <p:nvGrpSpPr>
          <p:cNvPr id="98" name="Group 97"/>
          <p:cNvGrpSpPr/>
          <p:nvPr/>
        </p:nvGrpSpPr>
        <p:grpSpPr>
          <a:xfrm>
            <a:off x="5415173" y="2694512"/>
            <a:ext cx="1498798" cy="1616481"/>
            <a:chOff x="3234088" y="2232500"/>
            <a:chExt cx="1498798" cy="1616481"/>
          </a:xfrm>
        </p:grpSpPr>
        <p:grpSp>
          <p:nvGrpSpPr>
            <p:cNvPr id="99" name="Group 98"/>
            <p:cNvGrpSpPr/>
            <p:nvPr/>
          </p:nvGrpSpPr>
          <p:grpSpPr>
            <a:xfrm>
              <a:off x="3236171" y="2232500"/>
              <a:ext cx="1496715" cy="1613647"/>
              <a:chOff x="448235" y="3801035"/>
              <a:chExt cx="2166770" cy="1613647"/>
            </a:xfrm>
          </p:grpSpPr>
          <p:sp>
            <p:nvSpPr>
              <p:cNvPr id="101" name="Rounded Rectangle 10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500"/>
              </a:p>
            </p:txBody>
          </p:sp>
          <p:sp>
            <p:nvSpPr>
              <p:cNvPr id="102" name="Round Same Side Corner Rectangle 10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John Wiseman</a:t>
                </a:r>
              </a:p>
              <a:p>
                <a:pPr algn="ctr">
                  <a:spcBef>
                    <a:spcPts val="300"/>
                  </a:spcBef>
                </a:pPr>
                <a:r>
                  <a:rPr lang="fr-FR" sz="1300" dirty="0">
                    <a:latin typeface="Salesforce Sans" panose="020B0505020202020203" pitchFamily="34" charset="0"/>
                  </a:rPr>
                  <a:t>PDG</a:t>
                </a:r>
              </a:p>
            </p:txBody>
          </p:sp>
        </p:grpSp>
        <p:pic>
          <p:nvPicPr>
            <p:cNvPr id="100" name="Picture 99"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103" name="Group 102"/>
          <p:cNvGrpSpPr/>
          <p:nvPr/>
        </p:nvGrpSpPr>
        <p:grpSpPr>
          <a:xfrm>
            <a:off x="1463039" y="4611544"/>
            <a:ext cx="1948289" cy="1812904"/>
            <a:chOff x="-1133856" y="2990008"/>
            <a:chExt cx="1810512" cy="1812904"/>
          </a:xfrm>
        </p:grpSpPr>
        <p:grpSp>
          <p:nvGrpSpPr>
            <p:cNvPr id="104" name="Group 103"/>
            <p:cNvGrpSpPr/>
            <p:nvPr/>
          </p:nvGrpSpPr>
          <p:grpSpPr>
            <a:xfrm>
              <a:off x="-911355" y="2990008"/>
              <a:ext cx="1496715" cy="1812904"/>
              <a:chOff x="448235" y="3801035"/>
              <a:chExt cx="2166770" cy="1812904"/>
            </a:xfrm>
          </p:grpSpPr>
          <p:sp>
            <p:nvSpPr>
              <p:cNvPr id="106" name="Rounded Rectangle 105"/>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107" name="Round Same Side Corner Rectangle 10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Brent Bassi</a:t>
                </a:r>
                <a:endParaRPr lang="fr-FR" sz="1500" b="1" dirty="0">
                  <a:solidFill>
                    <a:schemeClr val="bg1"/>
                  </a:solidFill>
                  <a:latin typeface="Salesforce Sans" panose="020B0505020202020203" pitchFamily="34" charset="0"/>
                  <a:cs typeface="Arial" pitchFamily="34" charset="0"/>
                </a:endParaRPr>
              </a:p>
              <a:p>
                <a:pPr algn="ctr">
                  <a:spcBef>
                    <a:spcPts val="300"/>
                  </a:spcBef>
                </a:pPr>
                <a:r>
                  <a:rPr lang="fr-FR" sz="1100" dirty="0">
                    <a:latin typeface="Salesforce Sans" panose="020B0505020202020203" pitchFamily="34" charset="0"/>
                  </a:rPr>
                  <a:t>Vice-président des finances</a:t>
                </a:r>
              </a:p>
            </p:txBody>
          </p:sp>
        </p:grpSp>
        <p:pic>
          <p:nvPicPr>
            <p:cNvPr id="105" name="Picture 104"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577616"/>
              <a:ext cx="1810512" cy="1225296"/>
            </a:xfrm>
            <a:prstGeom prst="rect">
              <a:avLst/>
            </a:prstGeom>
            <a:noFill/>
            <a:ln w="6350">
              <a:noFill/>
            </a:ln>
            <a:effectLst/>
          </p:spPr>
        </p:pic>
      </p:grpSp>
      <p:grpSp>
        <p:nvGrpSpPr>
          <p:cNvPr id="108" name="Group 107"/>
          <p:cNvGrpSpPr/>
          <p:nvPr/>
        </p:nvGrpSpPr>
        <p:grpSpPr>
          <a:xfrm>
            <a:off x="9025125" y="4611544"/>
            <a:ext cx="1496715" cy="1812904"/>
            <a:chOff x="11823189" y="2410888"/>
            <a:chExt cx="1496715" cy="1812904"/>
          </a:xfrm>
        </p:grpSpPr>
        <p:grpSp>
          <p:nvGrpSpPr>
            <p:cNvPr id="109" name="Group 108"/>
            <p:cNvGrpSpPr/>
            <p:nvPr/>
          </p:nvGrpSpPr>
          <p:grpSpPr>
            <a:xfrm>
              <a:off x="11823189" y="2410888"/>
              <a:ext cx="1496715" cy="1812904"/>
              <a:chOff x="448235" y="3801035"/>
              <a:chExt cx="2166770" cy="1812904"/>
            </a:xfrm>
          </p:grpSpPr>
          <p:sp>
            <p:nvSpPr>
              <p:cNvPr id="111" name="Rounded Rectangle 110"/>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112" name="Round Same Side Corner Rectangle 11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Ling Wu</a:t>
                </a:r>
              </a:p>
              <a:p>
                <a:pPr algn="ctr">
                  <a:spcBef>
                    <a:spcPts val="300"/>
                  </a:spcBef>
                </a:pPr>
                <a:r>
                  <a:rPr lang="fr-FR" sz="1100" dirty="0">
                    <a:latin typeface="Salesforce Sans" panose="020B0505020202020203" pitchFamily="34" charset="0"/>
                  </a:rPr>
                  <a:t>Vice-présidente des ressources humaines</a:t>
                </a:r>
              </a:p>
            </p:txBody>
          </p:sp>
        </p:grpSp>
        <p:pic>
          <p:nvPicPr>
            <p:cNvPr id="110" name="Picture 109"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3101446"/>
              <a:ext cx="1127179" cy="1122346"/>
            </a:xfrm>
            <a:prstGeom prst="rect">
              <a:avLst/>
            </a:prstGeom>
            <a:noFill/>
            <a:ln w="6350">
              <a:noFill/>
            </a:ln>
            <a:effectLst/>
          </p:spPr>
        </p:pic>
      </p:grpSp>
    </p:spTree>
    <p:custDataLst>
      <p:tags r:id="rId1"/>
    </p:custData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11" name="Content Placeholder 4"/>
          <p:cNvSpPr>
            <a:spLocks noGrp="1"/>
          </p:cNvSpPr>
          <p:nvPr>
            <p:ph idx="1"/>
          </p:nvPr>
        </p:nvSpPr>
        <p:spPr>
          <a:xfrm rot="20820167">
            <a:off x="3835914" y="1804011"/>
            <a:ext cx="4405194" cy="4818349"/>
          </a:xfrm>
          <a:prstGeom prst="rect">
            <a:avLst/>
          </a:prstGeom>
        </p:spPr>
        <p:txBody>
          <a:bodyPr>
            <a:noAutofit/>
          </a:bodyPr>
          <a:lstStyle/>
          <a:p>
            <a:pPr algn="ctr">
              <a:lnSpc>
                <a:spcPct val="90000"/>
              </a:lnSpc>
              <a:spcBef>
                <a:spcPts val="0"/>
              </a:spcBef>
            </a:pPr>
            <a:r>
              <a:rPr lang="fr-FR" sz="2200" b="1" dirty="0">
                <a:latin typeface="Segoe Print" panose="02000600000000000000" pitchFamily="2" charset="0"/>
              </a:rPr>
              <a:t>Conditions d'accès aux enregistrements :</a:t>
            </a:r>
          </a:p>
          <a:p>
            <a:pPr algn="ctr">
              <a:lnSpc>
                <a:spcPct val="90000"/>
              </a:lnSpc>
            </a:pPr>
            <a:endParaRPr lang="fr-FR" sz="1100" dirty="0">
              <a:latin typeface="Segoe Print" panose="02000600000000000000" pitchFamily="2" charset="0"/>
            </a:endParaRPr>
          </a:p>
          <a:p>
            <a:pPr marL="346075" lvl="1" indent="-346075">
              <a:lnSpc>
                <a:spcPct val="90000"/>
              </a:lnSpc>
              <a:spcBef>
                <a:spcPts val="0"/>
              </a:spcBef>
              <a:buFont typeface="Wingdings" pitchFamily="2" charset="2"/>
              <a:buChar char="q"/>
            </a:pPr>
            <a:r>
              <a:rPr lang="fr-FR" sz="1800" dirty="0">
                <a:latin typeface="Segoe Print" panose="02000600000000000000" pitchFamily="2" charset="0"/>
              </a:rPr>
              <a:t>Les comptes, les contacts, les pistes et les campagnes doivent être visibles par tous les utilisateurs, mais modifiables uniquement par les propriétaires. </a:t>
            </a:r>
          </a:p>
          <a:p>
            <a:pPr marL="346075" lvl="1" indent="-346075">
              <a:lnSpc>
                <a:spcPct val="90000"/>
              </a:lnSpc>
              <a:buFont typeface="Wingdings" pitchFamily="2" charset="2"/>
              <a:buChar char="q"/>
            </a:pPr>
            <a:r>
              <a:rPr lang="fr-FR" sz="1800" dirty="0">
                <a:latin typeface="Segoe Print" panose="02000600000000000000" pitchFamily="2" charset="0"/>
              </a:rPr>
              <a:t>Les opportunités et les requêtes ne doivent être affichées et modifiées que par leurs propriétaires. </a:t>
            </a:r>
          </a:p>
          <a:p>
            <a:pPr marL="346075" lvl="1" indent="-346075">
              <a:lnSpc>
                <a:spcPct val="90000"/>
              </a:lnSpc>
              <a:buFont typeface="Wingdings" pitchFamily="2" charset="2"/>
              <a:buChar char="q"/>
            </a:pPr>
            <a:r>
              <a:rPr lang="fr-FR" sz="1800" dirty="0">
                <a:latin typeface="Segoe Print" panose="02000600000000000000" pitchFamily="2" charset="0"/>
              </a:rPr>
              <a:t>Les candidats, les personnes assurant les entretiens, les candidatures et les postes ne doivent être affichés et modifiés que par leurs propriétaires. </a:t>
            </a:r>
          </a:p>
        </p:txBody>
      </p:sp>
      <p:sp>
        <p:nvSpPr>
          <p:cNvPr id="479233" name="Rectangle 2"/>
          <p:cNvSpPr>
            <a:spLocks noGrp="1" noChangeArrowheads="1"/>
          </p:cNvSpPr>
          <p:nvPr>
            <p:ph type="title"/>
          </p:nvPr>
        </p:nvSpPr>
        <p:spPr>
          <a:xfrm>
            <a:off x="913730" y="10"/>
            <a:ext cx="9947945" cy="758825"/>
          </a:xfrm>
        </p:spPr>
        <p:txBody>
          <a:bodyPr/>
          <a:lstStyle/>
          <a:p>
            <a:r>
              <a:rPr lang="fr-FR" sz="2600" dirty="0"/>
              <a:t>Thème 2 du programme : Configuration </a:t>
            </a:r>
            <a:br>
              <a:rPr lang="fr-FR" sz="2600" dirty="0"/>
            </a:br>
            <a:r>
              <a:rPr lang="fr-FR" sz="2600" dirty="0"/>
              <a:t>de l'accès aux enregistrements (suite)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176</a:t>
            </a:fld>
            <a:endParaRPr lang="fr-FR" dirty="0"/>
          </a:p>
        </p:txBody>
      </p:sp>
    </p:spTree>
    <p:custDataLst>
      <p:tags r:id="rId1"/>
    </p:custData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fr-FR" sz="2400" b="0" i="0" u="none" strike="noStrike" cap="none" baseline="0" dirty="0">
                <a:ln>
                  <a:noFill/>
                </a:ln>
                <a:solidFill>
                  <a:schemeClr val="bg1"/>
                </a:solidFill>
                <a:effectLst/>
              </a:rPr>
              <a:t>L'</a:t>
            </a:r>
            <a:r>
              <a:rPr lang="fr-FR" sz="2400" dirty="0">
                <a:solidFill>
                  <a:schemeClr val="bg1"/>
                </a:solidFill>
              </a:rPr>
              <a:t>organisation (horaires, restrictions IP) </a:t>
            </a:r>
            <a:endParaRPr kumimoji="0" lang="fr-FR" sz="2400" b="0" i="0" u="none" strike="noStrike" cap="none" normalizeH="0" baseline="0" dirty="0">
              <a:ln>
                <a:noFill/>
              </a:ln>
              <a:solidFill>
                <a:schemeClr val="bg1"/>
              </a:solidFill>
              <a:effectLst/>
            </a:endParaRPr>
          </a:p>
        </p:txBody>
      </p:sp>
      <p:sp>
        <p:nvSpPr>
          <p:cNvPr id="14" name="Rounded Rectangle 13"/>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dirty="0">
                <a:solidFill>
                  <a:schemeClr val="bg1"/>
                </a:solidFill>
              </a:rPr>
              <a:t>Objet (autorisations de profil Lire, Créer, Modifier et Supprimer)</a:t>
            </a:r>
          </a:p>
          <a:p>
            <a:r>
              <a:rPr lang="fr-FR"/>
              <a:t> </a:t>
            </a:r>
            <a:endParaRPr lang="fr-FR" dirty="0">
              <a:solidFill>
                <a:schemeClr val="bg1"/>
              </a:solidFill>
            </a:endParaRPr>
          </a:p>
        </p:txBody>
      </p:sp>
      <p:sp>
        <p:nvSpPr>
          <p:cNvPr id="13" name="Rounded Rectangle 12"/>
          <p:cNvSpPr>
            <a:spLocks noChangeAspect="1"/>
          </p:cNvSpPr>
          <p:nvPr/>
        </p:nvSpPr>
        <p:spPr>
          <a:xfrm>
            <a:off x="1606732" y="1267097"/>
            <a:ext cx="9353005" cy="5108170"/>
          </a:xfrm>
          <a:prstGeom prst="roundRect">
            <a:avLst>
              <a:gd name="adj" fmla="val 3282"/>
            </a:avLst>
          </a:prstGeom>
          <a:solidFill>
            <a:schemeClr val="bg1">
              <a:alpha val="70000"/>
            </a:schemeClr>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
        <p:nvSpPr>
          <p:cNvPr id="2" name="Title 1"/>
          <p:cNvSpPr>
            <a:spLocks noGrp="1"/>
          </p:cNvSpPr>
          <p:nvPr>
            <p:ph type="title"/>
          </p:nvPr>
        </p:nvSpPr>
        <p:spPr>
          <a:xfrm>
            <a:off x="128592" y="7"/>
            <a:ext cx="10736637" cy="746975"/>
          </a:xfrm>
        </p:spPr>
        <p:txBody>
          <a:bodyPr/>
          <a:lstStyle/>
          <a:p>
            <a:r>
              <a:rPr lang="fr-FR" sz="2600" dirty="0"/>
              <a:t>Présentation générale : Définition de </a:t>
            </a:r>
            <a:br>
              <a:rPr lang="fr-FR" sz="2600" dirty="0"/>
            </a:br>
            <a:r>
              <a:rPr lang="fr-FR" sz="2600" dirty="0"/>
              <a:t>l'accès aux enregistrements</a:t>
            </a:r>
          </a:p>
        </p:txBody>
      </p:sp>
      <p:sp>
        <p:nvSpPr>
          <p:cNvPr id="15" name="Rounded Rectangle 14"/>
          <p:cNvSpPr>
            <a:spLocks/>
          </p:cNvSpPr>
          <p:nvPr/>
        </p:nvSpPr>
        <p:spPr>
          <a:xfrm>
            <a:off x="3595759" y="3032760"/>
            <a:ext cx="5536673"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3200" b="1" dirty="0">
                <a:solidFill>
                  <a:schemeClr val="bg1"/>
                </a:solidFill>
              </a:rPr>
              <a:t>Enregistrement </a:t>
            </a:r>
            <a:endParaRPr lang="fr-FR" sz="2400" b="1" dirty="0">
              <a:solidFill>
                <a:schemeClr val="bg1"/>
              </a:solidFill>
            </a:endParaRPr>
          </a:p>
        </p:txBody>
      </p:sp>
      <p:sp>
        <p:nvSpPr>
          <p:cNvPr id="17" name="Rounded Rectangle 16"/>
          <p:cNvSpPr>
            <a:spLocks noChangeAspect="1"/>
          </p:cNvSpPr>
          <p:nvPr/>
        </p:nvSpPr>
        <p:spPr>
          <a:xfrm>
            <a:off x="5487335" y="4019825"/>
            <a:ext cx="1844874" cy="509618"/>
          </a:xfrm>
          <a:prstGeom prst="roundRect">
            <a:avLst>
              <a:gd name="adj" fmla="val 4426"/>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400" dirty="0">
                <a:solidFill>
                  <a:srgbClr val="D1C8D2"/>
                </a:solidFill>
              </a:rPr>
              <a:t>Champ</a:t>
            </a:r>
            <a:endParaRPr lang="fr-FR" dirty="0">
              <a:solidFill>
                <a:srgbClr val="D1C8D2"/>
              </a:solidFill>
            </a:endParaRPr>
          </a:p>
        </p:txBody>
      </p:sp>
      <p:sp>
        <p:nvSpPr>
          <p:cNvPr id="4" name="Slide Number Placeholder 3"/>
          <p:cNvSpPr>
            <a:spLocks noGrp="1"/>
          </p:cNvSpPr>
          <p:nvPr>
            <p:ph type="sldNum" sz="quarter" idx="10"/>
          </p:nvPr>
        </p:nvSpPr>
        <p:spPr/>
        <p:txBody>
          <a:bodyPr/>
          <a:lstStyle/>
          <a:p>
            <a:fld id="{812A5277-1DB9-460F-9A21-B857ABB32666}" type="slidenum">
              <a:rPr lang="en-US" smtClean="0"/>
              <a:pPr/>
              <a:t>177</a:t>
            </a:fld>
            <a:endParaRPr lang="fr-FR" dirty="0"/>
          </a:p>
        </p:txBody>
      </p:sp>
    </p:spTree>
    <p:custDataLst>
      <p:tags r:id="rId1"/>
    </p:custData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9864493" cy="5950440"/>
          </a:xfrm>
        </p:spPr>
        <p:txBody>
          <a:bodyPr>
            <a:normAutofit/>
          </a:bodyPr>
          <a:lstStyle/>
          <a:p>
            <a:pPr marL="0" indent="0">
              <a:buNone/>
            </a:pPr>
            <a:r>
              <a:rPr lang="fr-FR"/>
              <a:t>L'accès aux enregistrements détermine les enregistrements </a:t>
            </a:r>
            <a:r>
              <a:rPr lang="fr-FR" i="1" dirty="0"/>
              <a:t>individuels</a:t>
            </a:r>
            <a:r>
              <a:rPr lang="fr-FR"/>
              <a:t> que les utilisateurs peuvent afficher et modifier dans chaque objet auquel ils ont accès sur leur profil.</a:t>
            </a:r>
            <a:endParaRPr lang="fr-FR" dirty="0"/>
          </a:p>
        </p:txBody>
      </p:sp>
      <p:sp>
        <p:nvSpPr>
          <p:cNvPr id="2" name="Title 1"/>
          <p:cNvSpPr>
            <a:spLocks noGrp="1"/>
          </p:cNvSpPr>
          <p:nvPr>
            <p:ph type="title"/>
          </p:nvPr>
        </p:nvSpPr>
        <p:spPr>
          <a:xfrm>
            <a:off x="128589" y="7"/>
            <a:ext cx="10734146" cy="746975"/>
          </a:xfrm>
        </p:spPr>
        <p:txBody>
          <a:bodyPr/>
          <a:lstStyle/>
          <a:p>
            <a:r>
              <a:rPr lang="fr-FR"/>
              <a:t>Accès aux enregistrements</a:t>
            </a:r>
            <a:endParaRPr lang="fr-FR" dirty="0"/>
          </a:p>
        </p:txBody>
      </p:sp>
      <p:pic>
        <p:nvPicPr>
          <p:cNvPr id="1026" name="Picture 2"/>
          <p:cNvPicPr>
            <a:picLocks noChangeAspect="1" noChangeArrowheads="1"/>
          </p:cNvPicPr>
          <p:nvPr/>
        </p:nvPicPr>
        <p:blipFill>
          <a:blip r:embed="rId4" cstate="print">
            <a:duotone>
              <a:schemeClr val="bg2">
                <a:shade val="45000"/>
                <a:satMod val="135000"/>
              </a:schemeClr>
              <a:prstClr val="white"/>
            </a:duotone>
          </a:blip>
          <a:srcRect l="1855" t="2551" r="1549" b="2661"/>
          <a:stretch>
            <a:fillRect/>
          </a:stretch>
        </p:blipFill>
        <p:spPr bwMode="auto">
          <a:xfrm>
            <a:off x="1586978" y="5022081"/>
            <a:ext cx="2317440" cy="1454895"/>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3879660" y="5492832"/>
            <a:ext cx="909196" cy="58529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6"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3945008" y="6039860"/>
            <a:ext cx="778499" cy="55688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7"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4016038" y="5057672"/>
            <a:ext cx="636438" cy="48301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389929" y="5105584"/>
            <a:ext cx="2310267" cy="137265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0" name="TextBox 19"/>
          <p:cNvSpPr txBox="1"/>
          <p:nvPr/>
        </p:nvSpPr>
        <p:spPr>
          <a:xfrm>
            <a:off x="932203" y="2304665"/>
            <a:ext cx="5032246" cy="369332"/>
          </a:xfrm>
          <a:prstGeom prst="rect">
            <a:avLst/>
          </a:prstGeom>
          <a:noFill/>
        </p:spPr>
        <p:txBody>
          <a:bodyPr wrap="square" rtlCol="0">
            <a:spAutoFit/>
          </a:bodyPr>
          <a:lstStyle/>
          <a:p>
            <a:pPr algn="ctr"/>
            <a:r>
              <a:rPr lang="fr-FR" sz="1800" b="1" dirty="0">
                <a:solidFill>
                  <a:schemeClr val="tx2">
                    <a:lumMod val="75000"/>
                  </a:schemeClr>
                </a:solidFill>
              </a:rPr>
              <a:t>Autorisations d'objet définies sur le profil</a:t>
            </a:r>
          </a:p>
        </p:txBody>
      </p:sp>
      <p:cxnSp>
        <p:nvCxnSpPr>
          <p:cNvPr id="23" name="Straight Connector 22"/>
          <p:cNvCxnSpPr/>
          <p:nvPr/>
        </p:nvCxnSpPr>
        <p:spPr bwMode="auto">
          <a:xfrm flipH="1">
            <a:off x="6219888" y="2226290"/>
            <a:ext cx="7494" cy="4292565"/>
          </a:xfrm>
          <a:prstGeom prst="line">
            <a:avLst/>
          </a:prstGeom>
          <a:solidFill>
            <a:schemeClr val="accent1"/>
          </a:solidFill>
          <a:ln w="19050" cap="flat" cmpd="sng" algn="ctr">
            <a:solidFill>
              <a:schemeClr val="bg1">
                <a:lumMod val="75000"/>
              </a:schemeClr>
            </a:solidFill>
            <a:prstDash val="solid"/>
            <a:round/>
            <a:headEnd type="none" w="lg" len="lg"/>
            <a:tailEnd type="none" w="lg" len="lg"/>
          </a:ln>
          <a:effectLst/>
        </p:spPr>
      </p:cxnSp>
      <p:sp>
        <p:nvSpPr>
          <p:cNvPr id="25" name="TextBox 24"/>
          <p:cNvSpPr txBox="1"/>
          <p:nvPr/>
        </p:nvSpPr>
        <p:spPr>
          <a:xfrm>
            <a:off x="6338085" y="2226288"/>
            <a:ext cx="5653618" cy="646331"/>
          </a:xfrm>
          <a:prstGeom prst="rect">
            <a:avLst/>
          </a:prstGeom>
          <a:noFill/>
        </p:spPr>
        <p:txBody>
          <a:bodyPr wrap="square" rtlCol="0">
            <a:spAutoFit/>
          </a:bodyPr>
          <a:lstStyle/>
          <a:p>
            <a:pPr algn="ctr"/>
            <a:r>
              <a:rPr lang="fr-FR" sz="1800" b="1" dirty="0">
                <a:solidFill>
                  <a:schemeClr val="tx2">
                    <a:lumMod val="75000"/>
                  </a:schemeClr>
                </a:solidFill>
              </a:rPr>
              <a:t>L'accès aux enregistrements détermine</a:t>
            </a:r>
            <a:r>
              <a:t/>
            </a:r>
            <a:br/>
            <a:r>
              <a:rPr lang="fr-FR" sz="1800" b="1" dirty="0">
                <a:solidFill>
                  <a:schemeClr val="tx2">
                    <a:lumMod val="75000"/>
                  </a:schemeClr>
                </a:solidFill>
              </a:rPr>
              <a:t>les </a:t>
            </a:r>
            <a:r>
              <a:rPr lang="fr-FR" sz="1800" b="1" i="1" dirty="0">
                <a:solidFill>
                  <a:schemeClr val="tx2">
                    <a:lumMod val="75000"/>
                  </a:schemeClr>
                </a:solidFill>
              </a:rPr>
              <a:t>enregistrements individuels.</a:t>
            </a:r>
            <a:endParaRPr lang="fr-FR" sz="1800" b="1" dirty="0">
              <a:solidFill>
                <a:schemeClr val="tx2">
                  <a:lumMod val="75000"/>
                </a:schemeClr>
              </a:solidFill>
            </a:endParaRPr>
          </a:p>
        </p:txBody>
      </p:sp>
      <p:pic>
        <p:nvPicPr>
          <p:cNvPr id="26" name="Picture 8"/>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59503" y="5094514"/>
            <a:ext cx="322768" cy="316113"/>
          </a:xfrm>
          <a:prstGeom prst="rect">
            <a:avLst/>
          </a:prstGeom>
          <a:noFill/>
          <a:ln w="9525">
            <a:noFill/>
            <a:miter lim="800000"/>
            <a:headEnd/>
            <a:tailEnd/>
          </a:ln>
        </p:spPr>
      </p:pic>
      <p:pic>
        <p:nvPicPr>
          <p:cNvPr id="27" name="Picture 8"/>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59503" y="5599611"/>
            <a:ext cx="322768" cy="316113"/>
          </a:xfrm>
          <a:prstGeom prst="rect">
            <a:avLst/>
          </a:prstGeom>
          <a:noFill/>
          <a:ln w="9525">
            <a:noFill/>
            <a:miter lim="800000"/>
            <a:headEnd/>
            <a:tailEnd/>
          </a:ln>
        </p:spPr>
      </p:pic>
      <p:pic>
        <p:nvPicPr>
          <p:cNvPr id="28" name="Picture 8"/>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59503" y="6104708"/>
            <a:ext cx="322768" cy="316113"/>
          </a:xfrm>
          <a:prstGeom prst="rect">
            <a:avLst/>
          </a:prstGeom>
          <a:noFill/>
          <a:ln w="9525">
            <a:noFill/>
            <a:miter lim="800000"/>
            <a:headEnd/>
            <a:tailEnd/>
          </a:ln>
        </p:spPr>
      </p:pic>
      <p:pic>
        <p:nvPicPr>
          <p:cNvPr id="3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8938163" y="5179380"/>
            <a:ext cx="288134" cy="282193"/>
          </a:xfrm>
          <a:prstGeom prst="rect">
            <a:avLst/>
          </a:prstGeom>
          <a:noFill/>
          <a:ln w="9525">
            <a:noFill/>
            <a:miter lim="800000"/>
            <a:headEnd/>
            <a:tailEnd/>
          </a:ln>
        </p:spPr>
      </p:pic>
      <p:pic>
        <p:nvPicPr>
          <p:cNvPr id="33" name="Picture 8"/>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9099707" y="5660964"/>
            <a:ext cx="288134" cy="282193"/>
          </a:xfrm>
          <a:prstGeom prst="rect">
            <a:avLst/>
          </a:prstGeom>
          <a:noFill/>
          <a:ln w="9525">
            <a:noFill/>
            <a:miter lim="800000"/>
            <a:headEnd/>
            <a:tailEnd/>
          </a:ln>
        </p:spPr>
      </p:pic>
      <p:pic>
        <p:nvPicPr>
          <p:cNvPr id="3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7743347" y="6105972"/>
            <a:ext cx="288134" cy="282193"/>
          </a:xfrm>
          <a:prstGeom prst="rect">
            <a:avLst/>
          </a:prstGeom>
          <a:noFill/>
          <a:ln w="9525">
            <a:noFill/>
            <a:miter lim="800000"/>
            <a:headEnd/>
            <a:tailEnd/>
          </a:ln>
        </p:spPr>
      </p:pic>
      <p:sp>
        <p:nvSpPr>
          <p:cNvPr id="5" name="Slide Number Placeholder 4"/>
          <p:cNvSpPr>
            <a:spLocks noGrp="1"/>
          </p:cNvSpPr>
          <p:nvPr>
            <p:ph type="sldNum" sz="quarter" idx="10"/>
          </p:nvPr>
        </p:nvSpPr>
        <p:spPr/>
        <p:txBody>
          <a:bodyPr/>
          <a:lstStyle/>
          <a:p>
            <a:fld id="{812A5277-1DB9-460F-9A21-B857ABB32666}" type="slidenum">
              <a:rPr lang="en-US" smtClean="0"/>
              <a:pPr/>
              <a:t>178</a:t>
            </a:fld>
            <a:endParaRPr lang="fr-FR" dirty="0"/>
          </a:p>
        </p:txBody>
      </p:sp>
      <p:pic>
        <p:nvPicPr>
          <p:cNvPr id="24" name="Espace réservé du contenu 3" descr="Capture d’écran"/>
          <p:cNvPicPr>
            <a:picLocks noChangeAspect="1"/>
          </p:cNvPicPr>
          <p:nvPr/>
        </p:nvPicPr>
        <p:blipFill rotWithShape="1">
          <a:blip r:embed="rId11">
            <a:extLst>
              <a:ext uri="{28A0092B-C50C-407E-A947-70E740481C1C}">
                <a14:useLocalDpi xmlns:a14="http://schemas.microsoft.com/office/drawing/2010/main" val="0"/>
              </a:ext>
            </a:extLst>
          </a:blip>
          <a:srcRect t="8624"/>
          <a:stretch/>
        </p:blipFill>
        <p:spPr bwMode="auto">
          <a:xfrm>
            <a:off x="1359794" y="2738445"/>
            <a:ext cx="4076388" cy="1993775"/>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9" name="Image 28" descr="Capture d’écran"/>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5861" y="3021681"/>
            <a:ext cx="3589784" cy="1067233"/>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0" name="Image 29" descr="Capture d’écran"/>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71802" y="3869948"/>
            <a:ext cx="4414243" cy="1036245"/>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idx="1"/>
          </p:nvPr>
        </p:nvSpPr>
        <p:spPr>
          <a:xfrm>
            <a:off x="115714" y="843165"/>
            <a:ext cx="4925209" cy="5950440"/>
          </a:xfrm>
        </p:spPr>
        <p:txBody>
          <a:bodyPr/>
          <a:lstStyle/>
          <a:p>
            <a:pPr marL="0" indent="0">
              <a:buNone/>
            </a:pPr>
            <a:r>
              <a:rPr lang="fr-FR" sz="2300" dirty="0"/>
              <a:t>Quel que soit le modèle d'accès aux données que vous choisissez, les propriétaires d'enregistrements disposent de privilèges spéciaux sur leurs enregistrements. </a:t>
            </a:r>
            <a:r>
              <a:rPr lang="fr-FR" sz="2300" b="1" dirty="0"/>
              <a:t>Si les autorisations appropriées ont été définies sur son profil</a:t>
            </a:r>
            <a:r>
              <a:rPr lang="fr-FR" sz="2300" dirty="0"/>
              <a:t>, l'utilisateur propriétaire d'un enregistrement peut </a:t>
            </a:r>
            <a:r>
              <a:rPr lang="fr-FR" sz="2300" i="1" dirty="0"/>
              <a:t>toujours</a:t>
            </a:r>
            <a:r>
              <a:rPr lang="fr-FR" sz="2300" dirty="0"/>
              <a:t> :</a:t>
            </a:r>
          </a:p>
          <a:p>
            <a:pPr lvl="1"/>
            <a:r>
              <a:rPr lang="fr-FR" sz="2300" dirty="0"/>
              <a:t>Afficher et modifier l'enregistrement.</a:t>
            </a:r>
          </a:p>
          <a:p>
            <a:pPr lvl="1"/>
            <a:r>
              <a:rPr lang="fr-FR" sz="2300" dirty="0"/>
              <a:t>Transférer l'enregistrement vers un autre propriétaire.</a:t>
            </a:r>
          </a:p>
          <a:p>
            <a:pPr lvl="1"/>
            <a:r>
              <a:rPr lang="fr-FR" sz="2300" dirty="0"/>
              <a:t>Supprimer l'enregistrement.</a:t>
            </a:r>
          </a:p>
          <a:p>
            <a:pPr lvl="2">
              <a:buNone/>
            </a:pPr>
            <a:endParaRPr lang="fr-FR" sz="2300" dirty="0"/>
          </a:p>
        </p:txBody>
      </p:sp>
      <p:sp>
        <p:nvSpPr>
          <p:cNvPr id="228354" name="Rectangle 2"/>
          <p:cNvSpPr>
            <a:spLocks noGrp="1" noChangeArrowheads="1"/>
          </p:cNvSpPr>
          <p:nvPr>
            <p:ph type="title"/>
          </p:nvPr>
        </p:nvSpPr>
        <p:spPr>
          <a:xfrm>
            <a:off x="128589" y="7"/>
            <a:ext cx="9144365" cy="746975"/>
          </a:xfrm>
        </p:spPr>
        <p:txBody>
          <a:bodyPr/>
          <a:lstStyle/>
          <a:p>
            <a:r>
              <a:rPr lang="fr-FR"/>
              <a:t>L'accès par défaut dépend du propriétaire de l'enregistrement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179</a:t>
            </a:fld>
            <a:endParaRPr lang="fr-FR" dirty="0"/>
          </a:p>
        </p:txBody>
      </p:sp>
      <p:pic>
        <p:nvPicPr>
          <p:cNvPr id="10" name="Espace réservé du contenu 3" descr="Capture d’écra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412380" y="1798531"/>
            <a:ext cx="6379934" cy="226097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Rectangle 11"/>
          <p:cNvSpPr/>
          <p:nvPr/>
        </p:nvSpPr>
        <p:spPr bwMode="auto">
          <a:xfrm>
            <a:off x="7450889" y="3032325"/>
            <a:ext cx="1072055" cy="304801"/>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2051" name="Picture 3"/>
          <p:cNvPicPr>
            <a:picLocks noChangeAspect="1" noChangeArrowheads="1"/>
          </p:cNvPicPr>
          <p:nvPr/>
        </p:nvPicPr>
        <p:blipFill>
          <a:blip r:embed="rId5" cstate="print"/>
          <a:stretch>
            <a:fillRect/>
          </a:stretch>
        </p:blipFill>
        <p:spPr bwMode="auto">
          <a:xfrm>
            <a:off x="9496698" y="2297210"/>
            <a:ext cx="2487180" cy="4560791"/>
          </a:xfrm>
          <a:prstGeom prst="rect">
            <a:avLst/>
          </a:prstGeom>
          <a:noFill/>
          <a:ln w="9525">
            <a:no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849" y="5"/>
            <a:ext cx="8836647" cy="746975"/>
          </a:xfrm>
        </p:spPr>
        <p:txBody>
          <a:bodyPr/>
          <a:lstStyle/>
          <a:p>
            <a:r>
              <a:rPr lang="fr-FR" sz="2400" dirty="0"/>
              <a:t>Les ressources humaines souhaitent que vous mettiez votre profil Chatter à jour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18</a:t>
            </a:fld>
            <a:endParaRPr lang="fr-FR" dirty="0"/>
          </a:p>
        </p:txBody>
      </p:sp>
      <p:sp>
        <p:nvSpPr>
          <p:cNvPr id="7" name="TextBox 6"/>
          <p:cNvSpPr txBox="1"/>
          <p:nvPr/>
        </p:nvSpPr>
        <p:spPr>
          <a:xfrm>
            <a:off x="2586308" y="1549728"/>
            <a:ext cx="7877684" cy="2516073"/>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Ling Wu </a:t>
            </a:r>
            <a:r>
              <a:rPr lang="fr-FR" sz="2000" dirty="0">
                <a:latin typeface="Segoe UI Semibold" pitchFamily="34" charset="0"/>
              </a:rPr>
              <a:t>à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1700" dirty="0">
                <a:latin typeface="Segoe UI Semibold" pitchFamily="34" charset="0"/>
              </a:rPr>
              <a:t>Bienvenue chez AW Computing ! Veuillez télécharger une photo sur votre profil Chatter et compléter la section « À propos de moi ». Je vous ai également ajouté au groupe Boîte à outils des nouveaux employés dans lequel vous pourrez trouver le manuel de l'employé, obtenir des réponses à vos questions et vous mettre à niveau par rapport à toutes les personnes que vous avez rencontrées lors de la session d'orientation des nouveaux employés.</a:t>
            </a:r>
          </a:p>
          <a:p>
            <a:pPr>
              <a:lnSpc>
                <a:spcPct val="150000"/>
              </a:lnSpc>
            </a:pPr>
            <a:r>
              <a:rPr lang="fr-FR" sz="1700" dirty="0">
                <a:solidFill>
                  <a:srgbClr val="0070C0"/>
                </a:solidFill>
                <a:latin typeface="Segoe UI" pitchFamily="34" charset="0"/>
              </a:rPr>
              <a:t>Commenter </a:t>
            </a:r>
            <a:r>
              <a:rPr lang="fr-FR" sz="1700" dirty="0"/>
              <a:t> </a:t>
            </a:r>
            <a:r>
              <a:rPr lang="fr-FR" sz="1700" dirty="0">
                <a:solidFill>
                  <a:schemeClr val="bg1">
                    <a:lumMod val="50000"/>
                  </a:schemeClr>
                </a:solidFill>
                <a:latin typeface="Segoe UI" pitchFamily="34" charset="0"/>
              </a:rPr>
              <a:t>· </a:t>
            </a:r>
            <a:r>
              <a:rPr lang="fr-FR" sz="1700" dirty="0"/>
              <a:t> </a:t>
            </a:r>
            <a:r>
              <a:rPr lang="fr-FR" sz="1700" dirty="0">
                <a:solidFill>
                  <a:srgbClr val="0070C0"/>
                </a:solidFill>
                <a:latin typeface="Segoe UI" pitchFamily="34" charset="0"/>
              </a:rPr>
              <a:t>J'aime</a:t>
            </a:r>
            <a:r>
              <a:rPr lang="fr-FR" sz="1700" dirty="0"/>
              <a:t>  </a:t>
            </a:r>
            <a:r>
              <a:rPr lang="fr-FR" sz="1700" dirty="0">
                <a:solidFill>
                  <a:schemeClr val="bg1">
                    <a:lumMod val="50000"/>
                  </a:schemeClr>
                </a:solidFill>
                <a:latin typeface="Segoe UI" pitchFamily="34" charset="0"/>
              </a:rPr>
              <a:t>·  </a:t>
            </a:r>
            <a:r>
              <a:rPr lang="fr-FR" sz="1700" dirty="0">
                <a:solidFill>
                  <a:srgbClr val="0070C0"/>
                </a:solidFill>
                <a:latin typeface="Segoe UI" pitchFamily="34" charset="0"/>
              </a:rPr>
              <a:t>Partager  </a:t>
            </a:r>
            <a:r>
              <a:rPr lang="fr-FR" sz="1700" dirty="0">
                <a:solidFill>
                  <a:schemeClr val="bg1">
                    <a:lumMod val="50000"/>
                  </a:schemeClr>
                </a:solidFill>
                <a:latin typeface="Segoe UI" pitchFamily="34" charset="0"/>
              </a:rPr>
              <a:t>·  Aujourd'hui à 17:56</a:t>
            </a:r>
            <a:endParaRPr lang="fr-FR" sz="1700" dirty="0"/>
          </a:p>
        </p:txBody>
      </p:sp>
      <p:pic>
        <p:nvPicPr>
          <p:cNvPr id="9" name="Picture 8" descr="LWu headshot.png"/>
          <p:cNvPicPr>
            <a:picLocks noChangeAspect="1"/>
          </p:cNvPicPr>
          <p:nvPr/>
        </p:nvPicPr>
        <p:blipFill>
          <a:blip r:embed="rId4" cstate="print"/>
          <a:srcRect l="2141" b="8977"/>
          <a:stretch>
            <a:fillRect/>
          </a:stretch>
        </p:blipFill>
        <p:spPr>
          <a:xfrm>
            <a:off x="1755555" y="1716028"/>
            <a:ext cx="721396" cy="720000"/>
          </a:xfrm>
          <a:prstGeom prst="rect">
            <a:avLst/>
          </a:prstGeom>
          <a:solidFill>
            <a:schemeClr val="bg1"/>
          </a:solidFill>
          <a:ln w="19050">
            <a:solidFill>
              <a:schemeClr val="bg1">
                <a:lumMod val="85000"/>
              </a:schemeClr>
            </a:solidFill>
          </a:ln>
        </p:spPr>
      </p:pic>
      <p:graphicFrame>
        <p:nvGraphicFramePr>
          <p:cNvPr id="12" name="Table 11"/>
          <p:cNvGraphicFramePr>
            <a:graphicFrameLocks noGrp="1"/>
          </p:cNvGraphicFramePr>
          <p:nvPr>
            <p:extLst>
              <p:ext uri="{D42A27DB-BD31-4B8C-83A1-F6EECF244321}">
                <p14:modId xmlns:p14="http://schemas.microsoft.com/office/powerpoint/2010/main" val="3266561191"/>
              </p:ext>
            </p:extLst>
          </p:nvPr>
        </p:nvGraphicFramePr>
        <p:xfrm>
          <a:off x="2658316" y="4092804"/>
          <a:ext cx="7533863" cy="1562100"/>
        </p:xfrm>
        <a:graphic>
          <a:graphicData uri="http://schemas.openxmlformats.org/drawingml/2006/table">
            <a:tbl>
              <a:tblPr firstRow="1" bandRow="1">
                <a:tableStyleId>{5C22544A-7EE6-4342-B048-85BDC9FD1C3A}</a:tableStyleId>
              </a:tblPr>
              <a:tblGrid>
                <a:gridCol w="7533863">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0070C0"/>
                          </a:solidFill>
                          <a:latin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700" b="0" i="0" u="none" strike="noStrike" cap="none" baseline="0" noProof="0" dirty="0">
                          <a:ln>
                            <a:noFill/>
                          </a:ln>
                          <a:solidFill>
                            <a:srgbClr val="000000"/>
                          </a:solidFill>
                          <a:effectLst/>
                          <a:uLnTx/>
                          <a:uFillTx/>
                          <a:latin typeface="Segoe UI Semibold" pitchFamily="34" charset="0"/>
                        </a:rPr>
                        <a:t>J'ai été ravi de vous rencontrer lors de la session d'orientation des nouveaux employés ! Je suis content de connaître déjà quelqu'un du service informatique, je suis sûr que ça me sera utile !</a:t>
                      </a:r>
                    </a:p>
                    <a:p>
                      <a:pPr marL="0" marR="0" indent="0" algn="l" defTabSz="914400" rtl="0" eaLnBrk="1" fontAlgn="auto" latinLnBrk="0" hangingPunct="1">
                        <a:lnSpc>
                          <a:spcPct val="150000"/>
                        </a:lnSpc>
                        <a:spcBef>
                          <a:spcPts val="0"/>
                        </a:spcBef>
                        <a:spcAft>
                          <a:spcPts val="0"/>
                        </a:spcAft>
                        <a:buClrTx/>
                        <a:buSzTx/>
                        <a:buFontTx/>
                        <a:buNone/>
                        <a:tabLst/>
                        <a:defRPr/>
                      </a:pPr>
                      <a:r>
                        <a:rPr lang="fr-FR" sz="1700" b="0" dirty="0">
                          <a:solidFill>
                            <a:srgbClr val="0070C0"/>
                          </a:solidFill>
                          <a:latin typeface="Segoe UI" pitchFamily="34" charset="0"/>
                        </a:rPr>
                        <a:t>J'aime</a:t>
                      </a:r>
                      <a:r>
                        <a:rPr sz="1700" dirty="0"/>
                        <a:t>  </a:t>
                      </a:r>
                      <a:r>
                        <a:rPr lang="fr-FR" sz="1700" b="0" dirty="0">
                          <a:solidFill>
                            <a:schemeClr val="bg1">
                              <a:lumMod val="50000"/>
                            </a:schemeClr>
                          </a:solidFill>
                          <a:latin typeface="Segoe UI" pitchFamily="34" charset="0"/>
                        </a:rPr>
                        <a:t>·  Aujourd'hui à 17:57</a:t>
                      </a:r>
                      <a:endParaRPr lang="fr-FR" sz="17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14" name="Picture 13" descr="NLarkin headshot.png"/>
          <p:cNvPicPr>
            <a:picLocks noChangeAspect="1"/>
          </p:cNvPicPr>
          <p:nvPr/>
        </p:nvPicPr>
        <p:blipFill>
          <a:blip r:embed="rId5" cstate="print"/>
          <a:srcRect l="3327" r="4243" b="14125"/>
          <a:stretch>
            <a:fillRect/>
          </a:stretch>
        </p:blipFill>
        <p:spPr>
          <a:xfrm>
            <a:off x="2805078" y="4183216"/>
            <a:ext cx="428865" cy="428392"/>
          </a:xfrm>
          <a:prstGeom prst="rect">
            <a:avLst/>
          </a:prstGeom>
          <a:solidFill>
            <a:schemeClr val="bg1"/>
          </a:solidFill>
          <a:ln w="19050">
            <a:solidFill>
              <a:schemeClr val="bg1">
                <a:lumMod val="85000"/>
              </a:schemeClr>
            </a:solidFill>
          </a:ln>
        </p:spPr>
      </p:pic>
    </p:spTree>
    <p:custDataLst>
      <p:tags r:id="rId1"/>
    </p:custData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3"/>
          <p:cNvSpPr>
            <a:spLocks noGrp="1" noChangeArrowheads="1"/>
          </p:cNvSpPr>
          <p:nvPr>
            <p:ph idx="1"/>
          </p:nvPr>
        </p:nvSpPr>
        <p:spPr>
          <a:xfrm>
            <a:off x="115713" y="843165"/>
            <a:ext cx="4309565" cy="5950440"/>
          </a:xfrm>
        </p:spPr>
        <p:txBody>
          <a:bodyPr>
            <a:normAutofit/>
          </a:bodyPr>
          <a:lstStyle/>
          <a:p>
            <a:pPr marL="0" indent="0">
              <a:buNone/>
            </a:pPr>
            <a:r>
              <a:rPr lang="fr-FR"/>
              <a:t>Les propriétaires des enregistrements associés à un compte disposent, au minimum, de l'accès en lecture à ce compte, même si un autre utilisateur en est propriétaire. Les propriétaires de requêtes peuvent également voir les contacts associés à leurs requêtes. </a:t>
            </a:r>
          </a:p>
        </p:txBody>
      </p:sp>
      <p:sp>
        <p:nvSpPr>
          <p:cNvPr id="230401" name="Rectangle 2"/>
          <p:cNvSpPr>
            <a:spLocks noGrp="1" noChangeArrowheads="1"/>
          </p:cNvSpPr>
          <p:nvPr>
            <p:ph type="title"/>
          </p:nvPr>
        </p:nvSpPr>
        <p:spPr>
          <a:xfrm>
            <a:off x="128589" y="7"/>
            <a:ext cx="10734146" cy="746975"/>
          </a:xfrm>
        </p:spPr>
        <p:txBody>
          <a:bodyPr/>
          <a:lstStyle/>
          <a:p>
            <a:r>
              <a:rPr lang="fr-FR"/>
              <a:t>Accès aux comptes associés</a:t>
            </a:r>
          </a:p>
        </p:txBody>
      </p:sp>
      <p:cxnSp>
        <p:nvCxnSpPr>
          <p:cNvPr id="58" name="Straight Arrow Connector 57"/>
          <p:cNvCxnSpPr/>
          <p:nvPr/>
        </p:nvCxnSpPr>
        <p:spPr bwMode="auto">
          <a:xfrm rot="5400000" flipH="1" flipV="1">
            <a:off x="8003371" y="3601640"/>
            <a:ext cx="798730" cy="1909"/>
          </a:xfrm>
          <a:prstGeom prst="straightConnector1">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62" name="Elbow Connector 61"/>
          <p:cNvCxnSpPr/>
          <p:nvPr/>
        </p:nvCxnSpPr>
        <p:spPr bwMode="auto">
          <a:xfrm>
            <a:off x="6052194" y="2568033"/>
            <a:ext cx="1939990" cy="3266079"/>
          </a:xfrm>
          <a:prstGeom prst="bentConnector3">
            <a:avLst>
              <a:gd name="adj1" fmla="val 45640"/>
            </a:avLst>
          </a:prstGeom>
          <a:solidFill>
            <a:schemeClr val="accent1"/>
          </a:solidFill>
          <a:ln w="38100" cap="flat" cmpd="sng" algn="ctr">
            <a:solidFill>
              <a:schemeClr val="tx1">
                <a:lumMod val="75000"/>
                <a:lumOff val="25000"/>
              </a:schemeClr>
            </a:solidFill>
            <a:prstDash val="solid"/>
            <a:round/>
            <a:headEnd type="triangle" w="lg" len="lg"/>
            <a:tailEnd type="none" w="lg" len="lg"/>
          </a:ln>
          <a:effectLst/>
        </p:spPr>
      </p:cxnSp>
      <p:sp>
        <p:nvSpPr>
          <p:cNvPr id="230404" name="Text Box 5"/>
          <p:cNvSpPr txBox="1">
            <a:spLocks noChangeArrowheads="1"/>
          </p:cNvSpPr>
          <p:nvPr/>
        </p:nvSpPr>
        <p:spPr bwMode="auto">
          <a:xfrm>
            <a:off x="9182487" y="5402850"/>
            <a:ext cx="1909497" cy="510909"/>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1600" dirty="0">
                <a:latin typeface="+mn-lt"/>
              </a:rPr>
              <a:t>Opportunité 1</a:t>
            </a:r>
            <a:r>
              <a:t/>
            </a:r>
            <a:br/>
            <a:r>
              <a:rPr lang="fr-FR" sz="1600" dirty="0">
                <a:latin typeface="+mn-lt"/>
              </a:rPr>
              <a:t>Propriétaire : Phil Smith</a:t>
            </a:r>
          </a:p>
        </p:txBody>
      </p:sp>
      <p:sp>
        <p:nvSpPr>
          <p:cNvPr id="230405" name="Text Box 6"/>
          <p:cNvSpPr txBox="1">
            <a:spLocks noChangeArrowheads="1"/>
          </p:cNvSpPr>
          <p:nvPr/>
        </p:nvSpPr>
        <p:spPr bwMode="auto">
          <a:xfrm>
            <a:off x="9182487" y="5874705"/>
            <a:ext cx="1976823" cy="510909"/>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1600" dirty="0">
                <a:solidFill>
                  <a:srgbClr val="CC0000"/>
                </a:solidFill>
                <a:latin typeface="+mn-lt"/>
              </a:rPr>
              <a:t>Opportunité 2</a:t>
            </a:r>
            <a:r>
              <a:t/>
            </a:r>
            <a:br/>
            <a:r>
              <a:rPr lang="fr-FR" sz="1600" dirty="0">
                <a:solidFill>
                  <a:srgbClr val="CC0000"/>
                </a:solidFill>
                <a:latin typeface="+mn-lt"/>
              </a:rPr>
              <a:t>Propriétaire : Matt Wilson</a:t>
            </a:r>
          </a:p>
        </p:txBody>
      </p:sp>
      <p:sp>
        <p:nvSpPr>
          <p:cNvPr id="230406" name="Text Box 7"/>
          <p:cNvSpPr txBox="1">
            <a:spLocks noChangeArrowheads="1"/>
          </p:cNvSpPr>
          <p:nvPr/>
        </p:nvSpPr>
        <p:spPr bwMode="auto">
          <a:xfrm>
            <a:off x="9182487" y="3851157"/>
            <a:ext cx="2282997" cy="510909"/>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1600" dirty="0">
                <a:solidFill>
                  <a:srgbClr val="CC0000"/>
                </a:solidFill>
                <a:latin typeface="+mn-lt"/>
              </a:rPr>
              <a:t>Requête 1</a:t>
            </a:r>
            <a:r>
              <a:t/>
            </a:r>
            <a:br/>
            <a:r>
              <a:rPr lang="fr-FR" sz="1600" dirty="0">
                <a:solidFill>
                  <a:srgbClr val="CC0000"/>
                </a:solidFill>
                <a:latin typeface="+mn-lt"/>
              </a:rPr>
              <a:t>Propriétaire : Roberta Spada</a:t>
            </a:r>
          </a:p>
        </p:txBody>
      </p:sp>
      <p:sp>
        <p:nvSpPr>
          <p:cNvPr id="230407" name="Text Box 8"/>
          <p:cNvSpPr txBox="1">
            <a:spLocks noChangeArrowheads="1"/>
          </p:cNvSpPr>
          <p:nvPr/>
        </p:nvSpPr>
        <p:spPr bwMode="auto">
          <a:xfrm>
            <a:off x="9182487" y="4308630"/>
            <a:ext cx="1814792" cy="510909"/>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1600" dirty="0">
                <a:solidFill>
                  <a:srgbClr val="C00000"/>
                </a:solidFill>
                <a:latin typeface="+mn-lt"/>
              </a:rPr>
              <a:t>Requête 2</a:t>
            </a:r>
            <a:r>
              <a:t/>
            </a:r>
            <a:br/>
            <a:r>
              <a:rPr lang="fr-FR" sz="1600" dirty="0">
                <a:solidFill>
                  <a:srgbClr val="C00000"/>
                </a:solidFill>
                <a:latin typeface="+mn-lt"/>
              </a:rPr>
              <a:t>Propriétaire : Tim Howe</a:t>
            </a:r>
          </a:p>
        </p:txBody>
      </p:sp>
      <p:sp>
        <p:nvSpPr>
          <p:cNvPr id="230403" name="Text Box 4"/>
          <p:cNvSpPr txBox="1">
            <a:spLocks noChangeArrowheads="1"/>
          </p:cNvSpPr>
          <p:nvPr/>
        </p:nvSpPr>
        <p:spPr bwMode="auto">
          <a:xfrm>
            <a:off x="4495760" y="3303532"/>
            <a:ext cx="1973617" cy="584775"/>
          </a:xfrm>
          <a:prstGeom prst="rect">
            <a:avLst/>
          </a:prstGeom>
          <a:noFill/>
          <a:ln w="9525">
            <a:noFill/>
            <a:miter lim="800000"/>
            <a:headEnd/>
            <a:tailEnd/>
          </a:ln>
        </p:spPr>
        <p:txBody>
          <a:bodyPr wrap="none">
            <a:spAutoFit/>
          </a:bodyPr>
          <a:lstStyle/>
          <a:p>
            <a:pPr eaLnBrk="0" hangingPunct="0">
              <a:spcBef>
                <a:spcPct val="50000"/>
              </a:spcBef>
            </a:pPr>
            <a:r>
              <a:rPr lang="fr-FR" sz="1600" dirty="0">
                <a:latin typeface="+mn-lt"/>
              </a:rPr>
              <a:t>Compte : ABC Labs</a:t>
            </a:r>
            <a:r>
              <a:rPr dirty="0"/>
              <a:t/>
            </a:r>
            <a:br>
              <a:rPr dirty="0"/>
            </a:br>
            <a:r>
              <a:rPr lang="fr-FR" sz="1600" dirty="0">
                <a:latin typeface="+mn-lt"/>
              </a:rPr>
              <a:t>Propriétaire : Phil Smith</a:t>
            </a: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4075" y="2029968"/>
            <a:ext cx="1067637" cy="1067637"/>
          </a:xfrm>
          <a:prstGeom prst="rect">
            <a:avLst/>
          </a:prstGeom>
          <a:effectLst/>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9459" y="3873378"/>
            <a:ext cx="1022498" cy="1022498"/>
          </a:xfrm>
          <a:prstGeom prst="rect">
            <a:avLst/>
          </a:prstGeom>
          <a:effectLst/>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414" y="5306184"/>
            <a:ext cx="1061822" cy="1061822"/>
          </a:xfrm>
          <a:prstGeom prst="rect">
            <a:avLst/>
          </a:prstGeom>
          <a:effectLst/>
        </p:spPr>
      </p:pic>
      <p:cxnSp>
        <p:nvCxnSpPr>
          <p:cNvPr id="43" name="Elbow Connector 42"/>
          <p:cNvCxnSpPr/>
          <p:nvPr/>
        </p:nvCxnSpPr>
        <p:spPr bwMode="auto">
          <a:xfrm>
            <a:off x="6176545" y="2576386"/>
            <a:ext cx="1714268" cy="1625002"/>
          </a:xfrm>
          <a:prstGeom prst="bentConnector3">
            <a:avLst>
              <a:gd name="adj1" fmla="val 44580"/>
            </a:avLst>
          </a:prstGeom>
          <a:solidFill>
            <a:schemeClr val="accent1"/>
          </a:solidFill>
          <a:ln w="38100" cap="flat" cmpd="sng" algn="ctr">
            <a:solidFill>
              <a:schemeClr val="tx1">
                <a:lumMod val="75000"/>
                <a:lumOff val="25000"/>
              </a:schemeClr>
            </a:solidFill>
            <a:prstDash val="solid"/>
            <a:round/>
            <a:headEnd type="none" w="lg" len="lg"/>
            <a:tailEnd type="none" w="lg" len="lg"/>
          </a:ln>
          <a:effectLst/>
        </p:spPr>
      </p:cxnSp>
      <p:sp>
        <p:nvSpPr>
          <p:cNvPr id="50" name="Text Box 7"/>
          <p:cNvSpPr txBox="1">
            <a:spLocks noChangeArrowheads="1"/>
          </p:cNvSpPr>
          <p:nvPr/>
        </p:nvSpPr>
        <p:spPr bwMode="auto">
          <a:xfrm>
            <a:off x="9182487" y="2290467"/>
            <a:ext cx="1909497" cy="510909"/>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1600" dirty="0">
                <a:latin typeface="+mn-lt"/>
              </a:rPr>
              <a:t>Contact 1</a:t>
            </a:r>
            <a:r>
              <a:t/>
            </a:r>
            <a:br/>
            <a:r>
              <a:rPr lang="fr-FR" sz="1600" dirty="0">
                <a:latin typeface="+mn-lt"/>
              </a:rPr>
              <a:t>Propriétaire : Phil Smith</a:t>
            </a:r>
          </a:p>
        </p:txBody>
      </p:sp>
      <p:sp>
        <p:nvSpPr>
          <p:cNvPr id="51" name="Text Box 8"/>
          <p:cNvSpPr txBox="1">
            <a:spLocks noChangeArrowheads="1"/>
          </p:cNvSpPr>
          <p:nvPr/>
        </p:nvSpPr>
        <p:spPr bwMode="auto">
          <a:xfrm>
            <a:off x="9182487" y="2747939"/>
            <a:ext cx="1976823" cy="510909"/>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fr-FR" sz="1600" dirty="0">
                <a:solidFill>
                  <a:srgbClr val="C00000"/>
                </a:solidFill>
                <a:latin typeface="+mn-lt"/>
              </a:rPr>
              <a:t>Contact 2</a:t>
            </a:r>
            <a:r>
              <a:t/>
            </a:r>
            <a:br/>
            <a:r>
              <a:rPr lang="fr-FR" sz="1600" dirty="0">
                <a:solidFill>
                  <a:srgbClr val="C00000"/>
                </a:solidFill>
                <a:latin typeface="+mn-lt"/>
              </a:rPr>
              <a:t>Propriétaire : Matt Wilson</a:t>
            </a:r>
          </a:p>
        </p:txBody>
      </p:sp>
      <p:cxnSp>
        <p:nvCxnSpPr>
          <p:cNvPr id="47" name="Straight Connector 46"/>
          <p:cNvCxnSpPr/>
          <p:nvPr/>
        </p:nvCxnSpPr>
        <p:spPr bwMode="auto">
          <a:xfrm>
            <a:off x="6145574" y="2568644"/>
            <a:ext cx="1937722" cy="0"/>
          </a:xfrm>
          <a:prstGeom prst="line">
            <a:avLst/>
          </a:prstGeom>
          <a:solidFill>
            <a:schemeClr val="accent1"/>
          </a:solidFill>
          <a:ln w="38100" cap="flat" cmpd="sng" algn="ctr">
            <a:solidFill>
              <a:schemeClr val="tx1">
                <a:lumMod val="75000"/>
                <a:lumOff val="25000"/>
              </a:schemeClr>
            </a:solidFill>
            <a:prstDash val="solid"/>
            <a:round/>
            <a:headEnd type="none" w="lg" len="lg"/>
            <a:tailEnd type="none" w="lg" len="lg"/>
          </a:ln>
          <a:effectLst/>
        </p:spPr>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5691" y="2193320"/>
            <a:ext cx="1028852" cy="1028852"/>
          </a:xfrm>
          <a:prstGeom prst="rect">
            <a:avLst/>
          </a:prstGeom>
          <a:effectLst/>
        </p:spPr>
      </p:pic>
      <p:grpSp>
        <p:nvGrpSpPr>
          <p:cNvPr id="35" name="Group 34"/>
          <p:cNvGrpSpPr/>
          <p:nvPr/>
        </p:nvGrpSpPr>
        <p:grpSpPr>
          <a:xfrm>
            <a:off x="6693408" y="1591056"/>
            <a:ext cx="640080" cy="640080"/>
            <a:chOff x="8759952" y="1243584"/>
            <a:chExt cx="640080" cy="640080"/>
          </a:xfrm>
        </p:grpSpPr>
        <p:sp>
          <p:nvSpPr>
            <p:cNvPr id="32" name="Oval 31"/>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a:off x="8809621" y="1513611"/>
              <a:ext cx="531989" cy="137987"/>
              <a:chOff x="6417451" y="1890395"/>
              <a:chExt cx="1182758" cy="306784"/>
            </a:xfrm>
          </p:grpSpPr>
          <p:sp>
            <p:nvSpPr>
              <p:cNvPr id="15"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 name="Slide Number Placeholder 2"/>
          <p:cNvSpPr>
            <a:spLocks noGrp="1"/>
          </p:cNvSpPr>
          <p:nvPr>
            <p:ph type="sldNum" sz="quarter" idx="10"/>
          </p:nvPr>
        </p:nvSpPr>
        <p:spPr/>
        <p:txBody>
          <a:bodyPr/>
          <a:lstStyle/>
          <a:p>
            <a:fld id="{812A5277-1DB9-460F-9A21-B857ABB32666}" type="slidenum">
              <a:rPr lang="en-US" smtClean="0"/>
              <a:pPr/>
              <a:t>180</a:t>
            </a:fld>
            <a:endParaRPr lang="fr-FR" dirty="0"/>
          </a:p>
        </p:txBody>
      </p:sp>
    </p:spTree>
    <p:custDataLst>
      <p:tags r:id="rId1"/>
    </p:custData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0" y="3604343"/>
            <a:ext cx="3866688" cy="3124703"/>
          </a:xfrm>
        </p:spPr>
        <p:txBody>
          <a:bodyPr/>
          <a:lstStyle/>
          <a:p>
            <a:r>
              <a:rPr lang="fr-FR" sz="2200" dirty="0"/>
              <a:t>aucune restriction d'accès aux enregistrements. Les utilisateurs peuvent afficher et modifier n'importe quel enregistrement, si les autorisations définies sur leur profil le prévoient. Il </a:t>
            </a:r>
            <a:r>
              <a:rPr sz="2200" dirty="0"/>
              <a:t/>
            </a:r>
            <a:br>
              <a:rPr sz="2200" dirty="0"/>
            </a:br>
            <a:r>
              <a:rPr lang="fr-FR" sz="2200" dirty="0"/>
              <a:t>s'agit du modèle par défaut dans </a:t>
            </a:r>
            <a:r>
              <a:rPr lang="fr-FR" sz="2200" dirty="0" err="1"/>
              <a:t>Salesforce</a:t>
            </a:r>
            <a:r>
              <a:rPr lang="fr-FR" sz="2200" dirty="0"/>
              <a:t>.</a:t>
            </a:r>
          </a:p>
        </p:txBody>
      </p:sp>
      <p:sp>
        <p:nvSpPr>
          <p:cNvPr id="7" name="Title 6"/>
          <p:cNvSpPr>
            <a:spLocks noGrp="1"/>
          </p:cNvSpPr>
          <p:nvPr>
            <p:ph type="title"/>
          </p:nvPr>
        </p:nvSpPr>
        <p:spPr>
          <a:xfrm>
            <a:off x="128589" y="7"/>
            <a:ext cx="10734146" cy="746975"/>
          </a:xfrm>
        </p:spPr>
        <p:txBody>
          <a:bodyPr/>
          <a:lstStyle/>
          <a:p>
            <a:r>
              <a:rPr lang="fr-FR" dirty="0"/>
              <a:t>Détermination du modèle d'accès </a:t>
            </a:r>
            <a:br>
              <a:rPr lang="fr-FR" dirty="0"/>
            </a:br>
            <a:r>
              <a:rPr lang="fr-FR" dirty="0"/>
              <a:t>à vos données</a:t>
            </a:r>
          </a:p>
        </p:txBody>
      </p:sp>
      <p:sp>
        <p:nvSpPr>
          <p:cNvPr id="2" name="Content Placeholder 1"/>
          <p:cNvSpPr>
            <a:spLocks noGrp="1"/>
          </p:cNvSpPr>
          <p:nvPr>
            <p:ph idx="10"/>
          </p:nvPr>
        </p:nvSpPr>
        <p:spPr>
          <a:xfrm>
            <a:off x="4230624" y="3604343"/>
            <a:ext cx="3809790" cy="3124703"/>
          </a:xfrm>
        </p:spPr>
        <p:txBody>
          <a:bodyPr/>
          <a:lstStyle/>
          <a:p>
            <a:r>
              <a:rPr lang="fr-FR" sz="2200" dirty="0"/>
              <a:t>les utilisateurs ne peuvent accéder qu'aux enregistrements qu'ils possèdent et ne peuvent pas voir les enregistrements dont d'autres utilisateurs sont propriétaires dans les rapports et les résultats de recherche.</a:t>
            </a:r>
          </a:p>
        </p:txBody>
      </p:sp>
      <p:sp>
        <p:nvSpPr>
          <p:cNvPr id="3" name="Content Placeholder 2"/>
          <p:cNvSpPr>
            <a:spLocks noGrp="1"/>
          </p:cNvSpPr>
          <p:nvPr>
            <p:ph idx="11"/>
          </p:nvPr>
        </p:nvSpPr>
        <p:spPr>
          <a:xfrm>
            <a:off x="8167970" y="3604343"/>
            <a:ext cx="3888917" cy="3124703"/>
          </a:xfrm>
        </p:spPr>
        <p:txBody>
          <a:bodyPr/>
          <a:lstStyle/>
          <a:p>
            <a:r>
              <a:rPr lang="fr-FR" sz="2200" dirty="0"/>
              <a:t>il combine accès privé et accès public. Les utilisateurs peuvent accéder aux enregistrements qu'ils possèdent et uniquement aux enregistrements d'autres utilisateurs qui sont nécessaires pour réaliser leur travail. </a:t>
            </a:r>
          </a:p>
        </p:txBody>
      </p:sp>
      <p:sp>
        <p:nvSpPr>
          <p:cNvPr id="10" name="Content Placeholder 8"/>
          <p:cNvSpPr txBox="1">
            <a:spLocks/>
          </p:cNvSpPr>
          <p:nvPr/>
        </p:nvSpPr>
        <p:spPr bwMode="auto">
          <a:xfrm>
            <a:off x="115713" y="843165"/>
            <a:ext cx="11941175" cy="139058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tabLst>
                <a:tab pos="0" algn="l"/>
              </a:tabLst>
            </a:pPr>
            <a:r>
              <a:rPr lang="fr-FR" sz="2400" dirty="0">
                <a:latin typeface="Salesforce Sans" panose="020B0505020202020203" pitchFamily="34" charset="0"/>
              </a:rPr>
              <a:t>Un modèle d'accès aux données est une description globale de vos critères d'accès aux données. Il détermine les types d'enregistrement auxquels différents groupes d'utilisateurs ont besoin d'accéder. Trois types sont disponibles :</a:t>
            </a:r>
            <a:endParaRPr lang="fr-FR" sz="2400" kern="0" dirty="0">
              <a:latin typeface="Salesforce Sans" panose="020B0505020202020203" pitchFamily="34" charset="0"/>
            </a:endParaRPr>
          </a:p>
        </p:txBody>
      </p:sp>
      <p:sp>
        <p:nvSpPr>
          <p:cNvPr id="5" name="Slide Number Placeholder 4"/>
          <p:cNvSpPr>
            <a:spLocks noGrp="1"/>
          </p:cNvSpPr>
          <p:nvPr>
            <p:ph type="sldNum" sz="quarter" idx="12"/>
          </p:nvPr>
        </p:nvSpPr>
        <p:spPr/>
        <p:txBody>
          <a:bodyPr/>
          <a:lstStyle/>
          <a:p>
            <a:fld id="{812A5277-1DB9-460F-9A21-B857ABB32666}" type="slidenum">
              <a:rPr lang="en-US" smtClean="0"/>
              <a:pPr/>
              <a:t>181</a:t>
            </a:fld>
            <a:endParaRPr lang="fr-FR" dirty="0"/>
          </a:p>
        </p:txBody>
      </p:sp>
      <p:sp>
        <p:nvSpPr>
          <p:cNvPr id="6" name="Oval 5"/>
          <p:cNvSpPr/>
          <p:nvPr/>
        </p:nvSpPr>
        <p:spPr bwMode="auto">
          <a:xfrm>
            <a:off x="5168820" y="2321169"/>
            <a:ext cx="1325717" cy="1312984"/>
          </a:xfrm>
          <a:prstGeom prst="ellipse">
            <a:avLst/>
          </a:prstGeom>
          <a:solidFill>
            <a:srgbClr val="0070C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baseline="0" dirty="0">
                <a:ln>
                  <a:noFill/>
                </a:ln>
                <a:solidFill>
                  <a:schemeClr val="bg1"/>
                </a:solidFill>
                <a:effectLst/>
                <a:latin typeface="Salesforce Sans" panose="020B0505020202020203" pitchFamily="34" charset="0"/>
              </a:rPr>
              <a:t>Privé</a:t>
            </a:r>
          </a:p>
        </p:txBody>
      </p:sp>
      <p:sp>
        <p:nvSpPr>
          <p:cNvPr id="11" name="Oval 10"/>
          <p:cNvSpPr/>
          <p:nvPr/>
        </p:nvSpPr>
        <p:spPr bwMode="auto">
          <a:xfrm>
            <a:off x="1266093" y="2321169"/>
            <a:ext cx="1312984" cy="1312984"/>
          </a:xfrm>
          <a:prstGeom prst="ellipse">
            <a:avLst/>
          </a:prstGeom>
          <a:solidFill>
            <a:srgbClr val="00B0F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baseline="0" dirty="0">
                <a:ln>
                  <a:noFill/>
                </a:ln>
                <a:solidFill>
                  <a:schemeClr val="bg1"/>
                </a:solidFill>
                <a:effectLst/>
                <a:latin typeface="Salesforce Sans" panose="020B0505020202020203" pitchFamily="34" charset="0"/>
              </a:rPr>
              <a:t>Public</a:t>
            </a:r>
          </a:p>
        </p:txBody>
      </p:sp>
      <p:sp>
        <p:nvSpPr>
          <p:cNvPr id="12" name="Oval 11"/>
          <p:cNvSpPr/>
          <p:nvPr/>
        </p:nvSpPr>
        <p:spPr bwMode="auto">
          <a:xfrm>
            <a:off x="9472246" y="2321169"/>
            <a:ext cx="1312984" cy="1312984"/>
          </a:xfrm>
          <a:prstGeom prst="ellipse">
            <a:avLst/>
          </a:prstGeom>
          <a:solidFill>
            <a:schemeClr val="accent1">
              <a:lumMod val="50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baseline="0" dirty="0">
                <a:ln>
                  <a:noFill/>
                </a:ln>
                <a:solidFill>
                  <a:schemeClr val="bg1"/>
                </a:solidFill>
                <a:effectLst/>
                <a:latin typeface="Salesforce Sans" panose="020B0505020202020203" pitchFamily="34" charset="0"/>
              </a:rPr>
              <a:t>Hybride</a:t>
            </a:r>
          </a:p>
        </p:txBody>
      </p:sp>
    </p:spTree>
    <p:custDataLst>
      <p:tags r:id="rId1"/>
    </p:custData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664262" y="2003749"/>
            <a:ext cx="5174681" cy="1900034"/>
          </a:xfrm>
        </p:spPr>
        <p:txBody>
          <a:bodyPr/>
          <a:lstStyle/>
          <a:p>
            <a:r>
              <a:rPr lang="fr-FR"/>
              <a:t>Sécurité : les utilisateurs ne voient que les enregistrements qu'ils </a:t>
            </a:r>
            <a:r>
              <a:rPr lang="fr-FR" b="1" i="1" dirty="0"/>
              <a:t>doivent</a:t>
            </a:r>
            <a:r>
              <a:rPr lang="fr-FR"/>
              <a:t> voir. Par exemple, si vous disposez de données confidentielles ou sensibles.</a:t>
            </a:r>
            <a:endParaRPr lang="fr-FR" dirty="0"/>
          </a:p>
        </p:txBody>
      </p:sp>
      <p:sp>
        <p:nvSpPr>
          <p:cNvPr id="2" name="Content Placeholder 1"/>
          <p:cNvSpPr>
            <a:spLocks noGrp="1"/>
          </p:cNvSpPr>
          <p:nvPr>
            <p:ph idx="10"/>
          </p:nvPr>
        </p:nvSpPr>
        <p:spPr>
          <a:xfrm>
            <a:off x="4664263" y="3996673"/>
            <a:ext cx="5315944" cy="1900034"/>
          </a:xfrm>
        </p:spPr>
        <p:txBody>
          <a:bodyPr/>
          <a:lstStyle/>
          <a:p>
            <a:r>
              <a:rPr lang="fr-FR"/>
              <a:t>Visibilité : les utilisateurs ne voient que les enregistrements qu'ils ont </a:t>
            </a:r>
            <a:r>
              <a:rPr lang="fr-FR" b="1" i="1" dirty="0"/>
              <a:t>besoin</a:t>
            </a:r>
            <a:r>
              <a:rPr lang="fr-FR"/>
              <a:t> de voir. Par exemple, les vues de liste, les recherches et les rapports n'affichent que les enregistrements pertinents.</a:t>
            </a:r>
          </a:p>
          <a:p>
            <a:endParaRPr lang="fr-FR" dirty="0"/>
          </a:p>
        </p:txBody>
      </p:sp>
      <p:sp>
        <p:nvSpPr>
          <p:cNvPr id="7" name="Title 6"/>
          <p:cNvSpPr>
            <a:spLocks noGrp="1"/>
          </p:cNvSpPr>
          <p:nvPr>
            <p:ph type="title"/>
          </p:nvPr>
        </p:nvSpPr>
        <p:spPr>
          <a:xfrm>
            <a:off x="128587" y="5"/>
            <a:ext cx="9575089" cy="746975"/>
          </a:xfrm>
        </p:spPr>
        <p:txBody>
          <a:bodyPr/>
          <a:lstStyle/>
          <a:p>
            <a:r>
              <a:rPr lang="fr-FR" sz="2400" dirty="0"/>
              <a:t>Pourquoi utiliseriez-vous particulièrement un modèle privé ou hybride ?</a:t>
            </a:r>
          </a:p>
        </p:txBody>
      </p:sp>
      <p:sp>
        <p:nvSpPr>
          <p:cNvPr id="4" name="Slide Number Placeholder 3"/>
          <p:cNvSpPr>
            <a:spLocks noGrp="1"/>
          </p:cNvSpPr>
          <p:nvPr>
            <p:ph type="sldNum" sz="quarter" idx="11"/>
          </p:nvPr>
        </p:nvSpPr>
        <p:spPr/>
        <p:txBody>
          <a:bodyPr/>
          <a:lstStyle/>
          <a:p>
            <a:fld id="{812A5277-1DB9-460F-9A21-B857ABB32666}" type="slidenum">
              <a:rPr lang="en-US" smtClean="0"/>
              <a:pPr/>
              <a:t>182</a:t>
            </a:fld>
            <a:endParaRPr lang="fr-FR" dirty="0"/>
          </a:p>
        </p:txBody>
      </p:sp>
      <p:sp>
        <p:nvSpPr>
          <p:cNvPr id="6" name="Content Placeholder 8"/>
          <p:cNvSpPr txBox="1">
            <a:spLocks/>
          </p:cNvSpPr>
          <p:nvPr/>
        </p:nvSpPr>
        <p:spPr bwMode="auto">
          <a:xfrm>
            <a:off x="115713" y="843165"/>
            <a:ext cx="11941175" cy="541498"/>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tabLst>
                <a:tab pos="0" algn="l"/>
              </a:tabLst>
            </a:pPr>
            <a:r>
              <a:rPr lang="fr-FR" sz="2400" dirty="0">
                <a:latin typeface="Salesforce Sans" panose="020B0505020202020203" pitchFamily="34" charset="0"/>
              </a:rPr>
              <a:t>Utilisez un modèle hybride ou privé pour :</a:t>
            </a: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4579"/>
          <a:stretch/>
        </p:blipFill>
        <p:spPr>
          <a:xfrm>
            <a:off x="3118336" y="2098429"/>
            <a:ext cx="1379873" cy="134944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r="55437"/>
          <a:stretch/>
        </p:blipFill>
        <p:spPr>
          <a:xfrm>
            <a:off x="3203678" y="4243754"/>
            <a:ext cx="1353792" cy="1349445"/>
          </a:xfrm>
          <a:prstGeom prst="rect">
            <a:avLst/>
          </a:prstGeom>
        </p:spPr>
      </p:pic>
    </p:spTree>
    <p:custDataLst>
      <p:tags r:id="rId1"/>
    </p:custData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3" y="843165"/>
            <a:ext cx="9567549" cy="959509"/>
          </a:xfrm>
        </p:spPr>
        <p:txBody>
          <a:bodyPr/>
          <a:lstStyle/>
          <a:p>
            <a:pPr marL="0" indent="0">
              <a:buNone/>
            </a:pPr>
            <a:r>
              <a:rPr lang="fr-FR" sz="2300" dirty="0"/>
              <a:t>Utilisez les valeurs par défaut à l'échelle de l'organisation pour définir le niveau d'accès par défaut des utilisateurs aux enregistrements dont ils ne sont pas propriétaires, dans chaque objet.</a:t>
            </a:r>
          </a:p>
        </p:txBody>
      </p:sp>
      <p:sp>
        <p:nvSpPr>
          <p:cNvPr id="232449" name="Rectangle 2"/>
          <p:cNvSpPr>
            <a:spLocks noGrp="1" noChangeArrowheads="1"/>
          </p:cNvSpPr>
          <p:nvPr>
            <p:ph type="title"/>
          </p:nvPr>
        </p:nvSpPr>
        <p:spPr>
          <a:xfrm>
            <a:off x="128589" y="7"/>
            <a:ext cx="9847177" cy="746975"/>
          </a:xfrm>
        </p:spPr>
        <p:txBody>
          <a:bodyPr/>
          <a:lstStyle/>
          <a:p>
            <a:r>
              <a:rPr lang="fr-FR" sz="2100" dirty="0"/>
              <a:t>Définition de la base de référence avec les valeurs par défaut à l'échelle de l'organisation</a:t>
            </a:r>
          </a:p>
        </p:txBody>
      </p:sp>
      <p:sp>
        <p:nvSpPr>
          <p:cNvPr id="14" name="TextBox 13"/>
          <p:cNvSpPr txBox="1"/>
          <p:nvPr/>
        </p:nvSpPr>
        <p:spPr>
          <a:xfrm>
            <a:off x="1158867" y="5498231"/>
            <a:ext cx="1895805" cy="458432"/>
          </a:xfrm>
          <a:prstGeom prst="rect">
            <a:avLst/>
          </a:prstGeom>
          <a:noFill/>
        </p:spPr>
        <p:txBody>
          <a:bodyPr wrap="none" rtlCol="0">
            <a:spAutoFit/>
          </a:bodyPr>
          <a:lstStyle/>
          <a:p>
            <a:r>
              <a:rPr lang="fr-FR" sz="2000" dirty="0"/>
              <a:t>Modèle public</a:t>
            </a:r>
          </a:p>
        </p:txBody>
      </p:sp>
      <p:sp>
        <p:nvSpPr>
          <p:cNvPr id="15" name="TextBox 14"/>
          <p:cNvSpPr txBox="1"/>
          <p:nvPr/>
        </p:nvSpPr>
        <p:spPr>
          <a:xfrm>
            <a:off x="5225616" y="5498231"/>
            <a:ext cx="1943558" cy="458432"/>
          </a:xfrm>
          <a:prstGeom prst="rect">
            <a:avLst/>
          </a:prstGeom>
          <a:noFill/>
        </p:spPr>
        <p:txBody>
          <a:bodyPr wrap="none" rtlCol="0">
            <a:spAutoFit/>
          </a:bodyPr>
          <a:lstStyle/>
          <a:p>
            <a:r>
              <a:rPr lang="fr-FR" sz="2000" dirty="0"/>
              <a:t>Modèle hybride</a:t>
            </a:r>
          </a:p>
        </p:txBody>
      </p:sp>
      <p:sp>
        <p:nvSpPr>
          <p:cNvPr id="16" name="TextBox 15"/>
          <p:cNvSpPr txBox="1"/>
          <p:nvPr/>
        </p:nvSpPr>
        <p:spPr>
          <a:xfrm>
            <a:off x="9156522" y="5498231"/>
            <a:ext cx="2007841" cy="458432"/>
          </a:xfrm>
          <a:prstGeom prst="rect">
            <a:avLst/>
          </a:prstGeom>
          <a:noFill/>
        </p:spPr>
        <p:txBody>
          <a:bodyPr wrap="none" rtlCol="0">
            <a:spAutoFit/>
          </a:bodyPr>
          <a:lstStyle/>
          <a:p>
            <a:r>
              <a:rPr lang="fr-FR" sz="2000" dirty="0"/>
              <a:t>Modèle privé</a:t>
            </a:r>
          </a:p>
        </p:txBody>
      </p:sp>
      <p:sp>
        <p:nvSpPr>
          <p:cNvPr id="18" name="Rectangle 17"/>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Contrôles de sécurité | Paramètres de partage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183</a:t>
            </a:fld>
            <a:endParaRPr lang="fr-FR" dirty="0"/>
          </a:p>
        </p:txBody>
      </p:sp>
      <p:pic>
        <p:nvPicPr>
          <p:cNvPr id="17"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02462" y="3875209"/>
            <a:ext cx="3466104" cy="1514140"/>
          </a:xfrm>
          <a:prstGeom prst="rect">
            <a:avLst/>
          </a:prstGeom>
          <a:noFill/>
          <a:ln w="9525">
            <a:noFill/>
            <a:miter lim="800000"/>
            <a:headEnd/>
            <a:tailEnd/>
          </a:ln>
        </p:spPr>
      </p:pic>
      <p:pic>
        <p:nvPicPr>
          <p:cNvPr id="19" name="Image 18"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1190" y="3872034"/>
            <a:ext cx="3526911" cy="1520221"/>
          </a:xfrm>
          <a:prstGeom prst="rect">
            <a:avLst/>
          </a:prstGeom>
        </p:spPr>
      </p:pic>
      <p:pic>
        <p:nvPicPr>
          <p:cNvPr id="20" name="Image 19"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1667" y="3872034"/>
            <a:ext cx="3545155" cy="1483736"/>
          </a:xfrm>
          <a:prstGeom prst="rect">
            <a:avLst/>
          </a:prstGeom>
        </p:spPr>
      </p:pic>
      <p:pic>
        <p:nvPicPr>
          <p:cNvPr id="23" name="Imag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4926" y="2171801"/>
            <a:ext cx="9069066" cy="1086002"/>
          </a:xfrm>
          <a:prstGeom prst="rect">
            <a:avLst/>
          </a:prstGeom>
          <a:ln>
            <a:solidFill>
              <a:schemeClr val="bg2"/>
            </a:solidFill>
          </a:ln>
          <a:effectLst>
            <a:outerShdw blurRad="50800" dist="38100" dir="2700000" algn="tl" rotWithShape="0">
              <a:prstClr val="black">
                <a:alpha val="40000"/>
              </a:prstClr>
            </a:outerShdw>
          </a:effectLst>
        </p:spPr>
      </p:pic>
      <p:grpSp>
        <p:nvGrpSpPr>
          <p:cNvPr id="24" name="Group 23"/>
          <p:cNvGrpSpPr/>
          <p:nvPr/>
        </p:nvGrpSpPr>
        <p:grpSpPr>
          <a:xfrm>
            <a:off x="0" y="6082210"/>
            <a:ext cx="1295063" cy="746147"/>
            <a:chOff x="0" y="6082210"/>
            <a:chExt cx="1295063" cy="746147"/>
          </a:xfrm>
        </p:grpSpPr>
        <p:sp>
          <p:nvSpPr>
            <p:cNvPr id="25" name="TextBox 24"/>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6"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1"/>
          <p:cNvSpPr>
            <a:spLocks noGrp="1" noChangeArrowheads="1"/>
          </p:cNvSpPr>
          <p:nvPr>
            <p:ph idx="1"/>
          </p:nvPr>
        </p:nvSpPr>
        <p:spPr>
          <a:xfrm>
            <a:off x="115713" y="843165"/>
            <a:ext cx="10013631" cy="5950440"/>
          </a:xfrm>
        </p:spPr>
        <p:txBody>
          <a:bodyPr/>
          <a:lstStyle/>
          <a:p>
            <a:pPr marL="0" indent="0" eaLnBrk="1" hangingPunct="1">
              <a:buNone/>
            </a:pPr>
            <a:r>
              <a:rPr lang="fr-FR" dirty="0"/>
              <a:t>Les niveaux d'accès déterminent les actions qu'un utilisateur peut réaliser sur les enregistrements dont il n'est pas propriétaire :</a:t>
            </a:r>
          </a:p>
        </p:txBody>
      </p:sp>
      <p:sp>
        <p:nvSpPr>
          <p:cNvPr id="234497" name="Rectangle 2"/>
          <p:cNvSpPr>
            <a:spLocks noGrp="1" noChangeArrowheads="1"/>
          </p:cNvSpPr>
          <p:nvPr>
            <p:ph type="title"/>
          </p:nvPr>
        </p:nvSpPr>
        <p:spPr>
          <a:xfrm>
            <a:off x="128589" y="7"/>
            <a:ext cx="10734146" cy="746975"/>
          </a:xfrm>
        </p:spPr>
        <p:txBody>
          <a:bodyPr/>
          <a:lstStyle/>
          <a:p>
            <a:pPr eaLnBrk="1" hangingPunct="1"/>
            <a:r>
              <a:rPr lang="fr-FR"/>
              <a:t>Valeurs par défaut à l'échelle de l'organisation : Niveaux d'accès</a:t>
            </a:r>
          </a:p>
        </p:txBody>
      </p:sp>
      <p:graphicFrame>
        <p:nvGraphicFramePr>
          <p:cNvPr id="13" name="Group 33"/>
          <p:cNvGraphicFramePr>
            <a:graphicFrameLocks/>
          </p:cNvGraphicFramePr>
          <p:nvPr>
            <p:extLst>
              <p:ext uri="{D42A27DB-BD31-4B8C-83A1-F6EECF244321}">
                <p14:modId xmlns:p14="http://schemas.microsoft.com/office/powerpoint/2010/main" val="2936601713"/>
              </p:ext>
            </p:extLst>
          </p:nvPr>
        </p:nvGraphicFramePr>
        <p:xfrm>
          <a:off x="661025" y="1878249"/>
          <a:ext cx="3445144" cy="4381181"/>
        </p:xfrm>
        <a:graphic>
          <a:graphicData uri="http://schemas.openxmlformats.org/drawingml/2006/table">
            <a:tbl>
              <a:tblPr bandRow="1">
                <a:effectLst>
                  <a:outerShdw blurRad="50800" dist="38100" dir="2700000" algn="tl" rotWithShape="0">
                    <a:prstClr val="black">
                      <a:alpha val="40000"/>
                    </a:prstClr>
                  </a:outerShdw>
                </a:effectLst>
                <a:tableStyleId>{85BE263C-DBD7-4A20-BB59-AAB30ACAA65A}</a:tableStyleId>
              </a:tblPr>
              <a:tblGrid>
                <a:gridCol w="3445144">
                  <a:extLst>
                    <a:ext uri="{9D8B030D-6E8A-4147-A177-3AD203B41FA5}">
                      <a16:colId xmlns:a16="http://schemas.microsoft.com/office/drawing/2014/main" xmlns="" val="20000"/>
                    </a:ext>
                  </a:extLst>
                </a:gridCol>
              </a:tblGrid>
              <a:tr h="935592">
                <a:tc>
                  <a:txBody>
                    <a:bodyPr/>
                    <a:lstStyle/>
                    <a:p>
                      <a:pPr marL="0" marR="0" lvl="0" indent="0" algn="l" defTabSz="914400" rtl="0" eaLnBrk="1" fontAlgn="base" latinLnBrk="0" hangingPunct="1">
                        <a:lnSpc>
                          <a:spcPct val="90000"/>
                        </a:lnSpc>
                        <a:spcBef>
                          <a:spcPts val="0"/>
                        </a:spcBef>
                        <a:spcAft>
                          <a:spcPct val="0"/>
                        </a:spcAft>
                        <a:buClrTx/>
                        <a:buSzTx/>
                        <a:buFont typeface="Wingdings" pitchFamily="2" charset="2"/>
                        <a:buNone/>
                        <a:tabLst/>
                      </a:pPr>
                      <a:r>
                        <a:rPr kumimoji="0" lang="en-US" sz="1900" u="none" strike="noStrike" cap="none" baseline="0" dirty="0">
                          <a:ln>
                            <a:noFill/>
                          </a:ln>
                          <a:solidFill>
                            <a:schemeClr val="tx1"/>
                          </a:solidFill>
                          <a:effectLst/>
                        </a:rPr>
                        <a:t>Recherche/création de rapports sur les enregistrements possédés uniquement</a:t>
                      </a:r>
                    </a:p>
                  </a:txBody>
                  <a:tcPr anchor="ctr" horzOverflow="overflow"/>
                </a:tc>
                <a:extLst>
                  <a:ext uri="{0D108BD9-81ED-4DB2-BD59-A6C34878D82A}">
                    <a16:rowId xmlns:a16="http://schemas.microsoft.com/office/drawing/2014/main" xmlns="" val="10000"/>
                  </a:ext>
                </a:extLst>
              </a:tr>
              <a:tr h="1506461">
                <a:tc>
                  <a:txBody>
                    <a:bodyPr/>
                    <a:lstStyle/>
                    <a:p>
                      <a:pPr marL="234950" marR="0" lvl="0" indent="-234950" algn="l" defTabSz="914400" rtl="0" eaLnBrk="1" fontAlgn="base" latinLnBrk="0" hangingPunct="1">
                        <a:lnSpc>
                          <a:spcPct val="90000"/>
                        </a:lnSpc>
                        <a:spcBef>
                          <a:spcPts val="0"/>
                        </a:spcBef>
                        <a:spcAft>
                          <a:spcPct val="0"/>
                        </a:spcAft>
                        <a:buClrTx/>
                        <a:buSzTx/>
                        <a:buFont typeface="Wingdings" pitchFamily="2" charset="2"/>
                        <a:buChar char="§"/>
                        <a:tabLst/>
                      </a:pPr>
                      <a:r>
                        <a:rPr kumimoji="0" lang="en-US" sz="1900" u="none" strike="noStrike" cap="none" baseline="0" dirty="0">
                          <a:ln>
                            <a:noFill/>
                          </a:ln>
                          <a:solidFill>
                            <a:schemeClr val="tx1"/>
                          </a:solidFill>
                          <a:effectLst/>
                        </a:rPr>
                        <a:t>Recherche/création de rapports sur n'importe quel enregistrement</a:t>
                      </a:r>
                    </a:p>
                    <a:p>
                      <a:pPr marL="234950" marR="0" lvl="0" indent="-234950" algn="l" defTabSz="914400" rtl="0" eaLnBrk="1" fontAlgn="base" latinLnBrk="0" hangingPunct="1">
                        <a:lnSpc>
                          <a:spcPct val="90000"/>
                        </a:lnSpc>
                        <a:spcBef>
                          <a:spcPts val="0"/>
                        </a:spcBef>
                        <a:spcAft>
                          <a:spcPct val="0"/>
                        </a:spcAft>
                        <a:buClrTx/>
                        <a:buSzTx/>
                        <a:buFont typeface="Wingdings" pitchFamily="2" charset="2"/>
                        <a:buChar char="§"/>
                        <a:tabLst/>
                      </a:pPr>
                      <a:r>
                        <a:rPr kumimoji="0" lang="en-US" sz="1900" u="none" strike="noStrike" cap="none" baseline="0" dirty="0">
                          <a:ln>
                            <a:noFill/>
                          </a:ln>
                          <a:solidFill>
                            <a:schemeClr val="tx1"/>
                          </a:solidFill>
                          <a:effectLst/>
                        </a:rPr>
                        <a:t>Ajout d'enregistrements associés</a:t>
                      </a:r>
                      <a:endParaRPr kumimoji="0" lang="fr-FR" sz="19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anchor="ctr" horzOverflow="overflow"/>
                </a:tc>
                <a:extLst>
                  <a:ext uri="{0D108BD9-81ED-4DB2-BD59-A6C34878D82A}">
                    <a16:rowId xmlns:a16="http://schemas.microsoft.com/office/drawing/2014/main" xmlns="" val="10001"/>
                  </a:ext>
                </a:extLst>
              </a:tr>
              <a:tr h="720262">
                <a:tc>
                  <a:txBody>
                    <a:bodyPr/>
                    <a:lstStyle/>
                    <a:p>
                      <a:pPr marL="0" marR="0" lvl="0" indent="0" algn="l" defTabSz="914400" rtl="0" eaLnBrk="1" fontAlgn="base" latinLnBrk="0" hangingPunct="1">
                        <a:lnSpc>
                          <a:spcPct val="90000"/>
                        </a:lnSpc>
                        <a:spcBef>
                          <a:spcPts val="0"/>
                        </a:spcBef>
                        <a:spcAft>
                          <a:spcPct val="0"/>
                        </a:spcAft>
                        <a:buClrTx/>
                        <a:buSzTx/>
                        <a:buFont typeface="Wingdings" pitchFamily="2" charset="2"/>
                        <a:buNone/>
                        <a:tabLst/>
                      </a:pPr>
                      <a:r>
                        <a:rPr kumimoji="0" lang="en-US" sz="1900" u="none" strike="noStrike" cap="none" baseline="0" dirty="0">
                          <a:ln>
                            <a:noFill/>
                          </a:ln>
                          <a:effectLst/>
                        </a:rPr>
                        <a:t>Modification de détails </a:t>
                      </a:r>
                      <a:r>
                        <a:rPr sz="1900"/>
                        <a:t/>
                      </a:r>
                      <a:br>
                        <a:rPr sz="1900"/>
                      </a:br>
                      <a:r>
                        <a:rPr kumimoji="0" lang="en-US" sz="1900" u="none" strike="noStrike" cap="none" baseline="0" dirty="0">
                          <a:ln>
                            <a:noFill/>
                          </a:ln>
                          <a:effectLst/>
                        </a:rPr>
                        <a:t>d'enregistrements</a:t>
                      </a:r>
                      <a:endParaRPr kumimoji="0" lang="fr-FR" sz="19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anchor="ctr" horzOverflow="overflow"/>
                </a:tc>
                <a:extLst>
                  <a:ext uri="{0D108BD9-81ED-4DB2-BD59-A6C34878D82A}">
                    <a16:rowId xmlns:a16="http://schemas.microsoft.com/office/drawing/2014/main" xmlns="" val="10002"/>
                  </a:ext>
                </a:extLst>
              </a:tr>
              <a:tr h="1020602">
                <a:tc>
                  <a:txBody>
                    <a:bodyPr/>
                    <a:lstStyle/>
                    <a:p>
                      <a:pPr marL="0" marR="0" lvl="0" indent="0" algn="l" defTabSz="914400" rtl="0" eaLnBrk="1" fontAlgn="base" latinLnBrk="0" hangingPunct="1">
                        <a:lnSpc>
                          <a:spcPct val="90000"/>
                        </a:lnSpc>
                        <a:spcBef>
                          <a:spcPts val="0"/>
                        </a:spcBef>
                        <a:spcAft>
                          <a:spcPct val="0"/>
                        </a:spcAft>
                        <a:buClrTx/>
                        <a:buSzTx/>
                        <a:buFont typeface="Wingdings" pitchFamily="2" charset="2"/>
                        <a:buNone/>
                        <a:tabLst/>
                      </a:pPr>
                      <a:r>
                        <a:rPr kumimoji="0" lang="en-US" sz="1900" u="none" strike="noStrike" cap="none" baseline="0" dirty="0">
                          <a:ln>
                            <a:noFill/>
                          </a:ln>
                          <a:effectLst/>
                        </a:rPr>
                        <a:t>Modification des propriétaires </a:t>
                      </a:r>
                      <a:r>
                        <a:rPr sz="1900" dirty="0"/>
                        <a:t/>
                      </a:r>
                      <a:br>
                        <a:rPr sz="1900" dirty="0"/>
                      </a:br>
                      <a:r>
                        <a:rPr kumimoji="0" lang="en-US" sz="1900" u="none" strike="noStrike" cap="none" baseline="0" dirty="0">
                          <a:ln>
                            <a:noFill/>
                          </a:ln>
                          <a:effectLst/>
                        </a:rPr>
                        <a:t>d'enregistrements</a:t>
                      </a:r>
                    </a:p>
                  </a:txBody>
                  <a:tcPr anchor="ctr" horzOverflow="overflow"/>
                </a:tc>
                <a:extLst>
                  <a:ext uri="{0D108BD9-81ED-4DB2-BD59-A6C34878D82A}">
                    <a16:rowId xmlns:a16="http://schemas.microsoft.com/office/drawing/2014/main" xmlns="" val="10003"/>
                  </a:ext>
                </a:extLst>
              </a:tr>
            </a:tbl>
          </a:graphicData>
        </a:graphic>
      </p:graphicFrame>
      <p:sp>
        <p:nvSpPr>
          <p:cNvPr id="3981330" name="Text Box 18"/>
          <p:cNvSpPr txBox="1">
            <a:spLocks noChangeArrowheads="1"/>
          </p:cNvSpPr>
          <p:nvPr/>
        </p:nvSpPr>
        <p:spPr bwMode="auto">
          <a:xfrm>
            <a:off x="4904728" y="2187180"/>
            <a:ext cx="1171333" cy="446276"/>
          </a:xfrm>
          <a:prstGeom prst="rect">
            <a:avLst/>
          </a:prstGeom>
          <a:noFill/>
          <a:ln w="9525">
            <a:noFill/>
            <a:miter lim="800000"/>
            <a:headEnd/>
            <a:tailEnd/>
          </a:ln>
        </p:spPr>
        <p:txBody>
          <a:bodyPr wrap="square">
            <a:spAutoFit/>
          </a:bodyPr>
          <a:lstStyle/>
          <a:p>
            <a:pPr>
              <a:spcBef>
                <a:spcPct val="50000"/>
              </a:spcBef>
            </a:pPr>
            <a:r>
              <a:rPr lang="fr-FR" sz="2200" dirty="0"/>
              <a:t>Privé</a:t>
            </a:r>
          </a:p>
        </p:txBody>
      </p:sp>
      <p:cxnSp>
        <p:nvCxnSpPr>
          <p:cNvPr id="22" name="Straight Connector 21"/>
          <p:cNvCxnSpPr/>
          <p:nvPr/>
        </p:nvCxnSpPr>
        <p:spPr bwMode="auto">
          <a:xfrm>
            <a:off x="4531489" y="2943466"/>
            <a:ext cx="4364752" cy="53222"/>
          </a:xfrm>
          <a:prstGeom prst="line">
            <a:avLst/>
          </a:prstGeom>
          <a:solidFill>
            <a:schemeClr val="accent1"/>
          </a:solidFill>
          <a:ln w="38100" cap="flat" cmpd="sng" algn="ctr">
            <a:solidFill>
              <a:srgbClr val="FF0000"/>
            </a:solidFill>
            <a:prstDash val="dash"/>
            <a:round/>
            <a:headEnd type="none" w="lg" len="lg"/>
            <a:tailEnd type="none" w="lg" len="lg"/>
          </a:ln>
          <a:effectLst/>
        </p:spPr>
      </p:cxnSp>
      <p:sp>
        <p:nvSpPr>
          <p:cNvPr id="3981332" name="AutoShape 20"/>
          <p:cNvSpPr>
            <a:spLocks/>
          </p:cNvSpPr>
          <p:nvPr/>
        </p:nvSpPr>
        <p:spPr bwMode="auto">
          <a:xfrm>
            <a:off x="4630124" y="2943466"/>
            <a:ext cx="235663" cy="1751947"/>
          </a:xfrm>
          <a:prstGeom prst="rightBrace">
            <a:avLst>
              <a:gd name="adj1" fmla="val 62587"/>
              <a:gd name="adj2" fmla="val 50000"/>
            </a:avLst>
          </a:prstGeom>
          <a:noFill/>
          <a:ln w="38100">
            <a:solidFill>
              <a:srgbClr val="FF0000"/>
            </a:solidFill>
            <a:round/>
            <a:headEnd/>
            <a:tailEnd/>
          </a:ln>
        </p:spPr>
        <p:txBody>
          <a:bodyPr wrap="none" anchor="ctr"/>
          <a:lstStyle/>
          <a:p>
            <a:endParaRPr lang="en-US" sz="2400" b="0" dirty="0">
              <a:ea typeface="MS PGothic" charset="-128"/>
              <a:cs typeface="MS PGothic" charset="-128"/>
            </a:endParaRPr>
          </a:p>
        </p:txBody>
      </p:sp>
      <p:sp>
        <p:nvSpPr>
          <p:cNvPr id="3981333" name="Text Box 21"/>
          <p:cNvSpPr txBox="1">
            <a:spLocks noChangeArrowheads="1"/>
          </p:cNvSpPr>
          <p:nvPr/>
        </p:nvSpPr>
        <p:spPr bwMode="auto">
          <a:xfrm>
            <a:off x="4875018" y="3286387"/>
            <a:ext cx="1920380" cy="1107996"/>
          </a:xfrm>
          <a:prstGeom prst="rect">
            <a:avLst/>
          </a:prstGeom>
          <a:noFill/>
          <a:ln w="9525">
            <a:noFill/>
            <a:miter lim="800000"/>
            <a:headEnd/>
            <a:tailEnd/>
          </a:ln>
        </p:spPr>
        <p:txBody>
          <a:bodyPr wrap="square">
            <a:spAutoFit/>
          </a:bodyPr>
          <a:lstStyle/>
          <a:p>
            <a:pPr>
              <a:spcBef>
                <a:spcPct val="50000"/>
              </a:spcBef>
            </a:pPr>
            <a:r>
              <a:rPr lang="fr-FR" sz="2200" dirty="0"/>
              <a:t>Accès public en lecture seule</a:t>
            </a:r>
          </a:p>
        </p:txBody>
      </p:sp>
      <p:sp>
        <p:nvSpPr>
          <p:cNvPr id="3981331" name="Text Box 19"/>
          <p:cNvSpPr txBox="1">
            <a:spLocks noChangeArrowheads="1"/>
          </p:cNvSpPr>
          <p:nvPr/>
        </p:nvSpPr>
        <p:spPr bwMode="auto">
          <a:xfrm>
            <a:off x="7222630" y="3486017"/>
            <a:ext cx="1430926" cy="1446550"/>
          </a:xfrm>
          <a:prstGeom prst="rect">
            <a:avLst/>
          </a:prstGeom>
          <a:noFill/>
          <a:ln w="9525">
            <a:noFill/>
            <a:miter lim="800000"/>
            <a:headEnd/>
            <a:tailEnd/>
          </a:ln>
        </p:spPr>
        <p:txBody>
          <a:bodyPr wrap="square">
            <a:spAutoFit/>
          </a:bodyPr>
          <a:lstStyle/>
          <a:p>
            <a:pPr>
              <a:spcBef>
                <a:spcPct val="50000"/>
              </a:spcBef>
            </a:pPr>
            <a:r>
              <a:rPr lang="fr-FR" sz="2200" dirty="0"/>
              <a:t>Accès public en lecture/</a:t>
            </a:r>
            <a:br>
              <a:rPr lang="fr-FR" sz="2200" dirty="0"/>
            </a:br>
            <a:r>
              <a:rPr lang="fr-FR" sz="2200" dirty="0"/>
              <a:t>écriture</a:t>
            </a:r>
          </a:p>
        </p:txBody>
      </p:sp>
      <p:grpSp>
        <p:nvGrpSpPr>
          <p:cNvPr id="4" name="Group 3"/>
          <p:cNvGrpSpPr/>
          <p:nvPr/>
        </p:nvGrpSpPr>
        <p:grpSpPr>
          <a:xfrm>
            <a:off x="4574648" y="2955368"/>
            <a:ext cx="2617017" cy="2557676"/>
            <a:chOff x="3484026" y="2808388"/>
            <a:chExt cx="2617017" cy="2472049"/>
          </a:xfrm>
        </p:grpSpPr>
        <p:sp>
          <p:nvSpPr>
            <p:cNvPr id="20" name="AutoShape 20"/>
            <p:cNvSpPr>
              <a:spLocks/>
            </p:cNvSpPr>
            <p:nvPr/>
          </p:nvSpPr>
          <p:spPr bwMode="auto">
            <a:xfrm>
              <a:off x="5832848" y="2808388"/>
              <a:ext cx="268195" cy="2428974"/>
            </a:xfrm>
            <a:prstGeom prst="rightBrace">
              <a:avLst>
                <a:gd name="adj1" fmla="val 62587"/>
                <a:gd name="adj2" fmla="val 50000"/>
              </a:avLst>
            </a:prstGeom>
            <a:noFill/>
            <a:ln w="38100">
              <a:solidFill>
                <a:srgbClr val="FF0000"/>
              </a:solidFill>
              <a:round/>
              <a:headEnd/>
              <a:tailEnd/>
            </a:ln>
          </p:spPr>
          <p:txBody>
            <a:bodyPr wrap="none" anchor="ctr"/>
            <a:lstStyle/>
            <a:p>
              <a:endParaRPr lang="en-US" sz="2400" b="0" dirty="0">
                <a:ea typeface="MS PGothic" charset="-128"/>
                <a:cs typeface="MS PGothic" charset="-128"/>
              </a:endParaRPr>
            </a:p>
          </p:txBody>
        </p:sp>
        <p:cxnSp>
          <p:nvCxnSpPr>
            <p:cNvPr id="24" name="Straight Connector 23"/>
            <p:cNvCxnSpPr/>
            <p:nvPr/>
          </p:nvCxnSpPr>
          <p:spPr bwMode="auto">
            <a:xfrm>
              <a:off x="3484026" y="5255782"/>
              <a:ext cx="2367321" cy="24655"/>
            </a:xfrm>
            <a:prstGeom prst="line">
              <a:avLst/>
            </a:prstGeom>
            <a:solidFill>
              <a:schemeClr val="accent1"/>
            </a:solidFill>
            <a:ln w="38100" cap="flat" cmpd="sng" algn="ctr">
              <a:solidFill>
                <a:srgbClr val="FF0000"/>
              </a:solidFill>
              <a:prstDash val="dash"/>
              <a:round/>
              <a:headEnd type="none" w="lg" len="lg"/>
              <a:tailEnd type="none" w="lg" len="lg"/>
            </a:ln>
            <a:effectLst/>
          </p:spPr>
        </p:cxnSp>
      </p:grpSp>
      <p:grpSp>
        <p:nvGrpSpPr>
          <p:cNvPr id="8" name="Group 7"/>
          <p:cNvGrpSpPr/>
          <p:nvPr/>
        </p:nvGrpSpPr>
        <p:grpSpPr>
          <a:xfrm>
            <a:off x="4562318" y="2982644"/>
            <a:ext cx="6844237" cy="3574910"/>
            <a:chOff x="3471696" y="2982644"/>
            <a:chExt cx="6844237" cy="4175802"/>
          </a:xfrm>
        </p:grpSpPr>
        <p:sp>
          <p:nvSpPr>
            <p:cNvPr id="3981334" name="AutoShape 22"/>
            <p:cNvSpPr>
              <a:spLocks/>
            </p:cNvSpPr>
            <p:nvPr/>
          </p:nvSpPr>
          <p:spPr bwMode="auto">
            <a:xfrm>
              <a:off x="7780958" y="2982644"/>
              <a:ext cx="347848" cy="4159745"/>
            </a:xfrm>
            <a:prstGeom prst="rightBrace">
              <a:avLst>
                <a:gd name="adj1" fmla="val 97254"/>
                <a:gd name="adj2" fmla="val 49606"/>
              </a:avLst>
            </a:prstGeom>
            <a:noFill/>
            <a:ln w="38100">
              <a:solidFill>
                <a:srgbClr val="FF0000"/>
              </a:solidFill>
              <a:round/>
              <a:headEnd/>
              <a:tailEnd/>
            </a:ln>
          </p:spPr>
          <p:txBody>
            <a:bodyPr wrap="none" anchor="ctr"/>
            <a:lstStyle/>
            <a:p>
              <a:endParaRPr lang="en-US" sz="2200" b="0" dirty="0">
                <a:ea typeface="MS PGothic" charset="-128"/>
                <a:cs typeface="MS PGothic" charset="-128"/>
              </a:endParaRPr>
            </a:p>
          </p:txBody>
        </p:sp>
        <p:sp>
          <p:nvSpPr>
            <p:cNvPr id="3981335" name="Text Box 23"/>
            <p:cNvSpPr txBox="1">
              <a:spLocks noChangeArrowheads="1"/>
            </p:cNvSpPr>
            <p:nvPr/>
          </p:nvSpPr>
          <p:spPr bwMode="auto">
            <a:xfrm>
              <a:off x="8158062" y="3828454"/>
              <a:ext cx="2157871" cy="2480615"/>
            </a:xfrm>
            <a:prstGeom prst="rect">
              <a:avLst/>
            </a:prstGeom>
            <a:noFill/>
            <a:ln w="9525">
              <a:noFill/>
              <a:miter lim="800000"/>
              <a:headEnd/>
              <a:tailEnd/>
            </a:ln>
          </p:spPr>
          <p:txBody>
            <a:bodyPr wrap="square">
              <a:spAutoFit/>
            </a:bodyPr>
            <a:lstStyle/>
            <a:p>
              <a:pPr>
                <a:spcBef>
                  <a:spcPct val="50000"/>
                </a:spcBef>
              </a:pPr>
              <a:r>
                <a:rPr lang="fr-FR" sz="2200" dirty="0"/>
                <a:t>Accès public en lecture / écriture / Transfert (pistes et requêtes)</a:t>
              </a:r>
            </a:p>
          </p:txBody>
        </p:sp>
        <p:cxnSp>
          <p:nvCxnSpPr>
            <p:cNvPr id="26" name="Straight Connector 25"/>
            <p:cNvCxnSpPr/>
            <p:nvPr/>
          </p:nvCxnSpPr>
          <p:spPr bwMode="auto">
            <a:xfrm>
              <a:off x="3471696" y="7108163"/>
              <a:ext cx="4364752" cy="50283"/>
            </a:xfrm>
            <a:prstGeom prst="line">
              <a:avLst/>
            </a:prstGeom>
            <a:solidFill>
              <a:schemeClr val="accent1"/>
            </a:solidFill>
            <a:ln w="38100" cap="flat" cmpd="sng" algn="ctr">
              <a:solidFill>
                <a:srgbClr val="FF0000"/>
              </a:solidFill>
              <a:prstDash val="dash"/>
              <a:round/>
              <a:headEnd type="none" w="lg" len="lg"/>
              <a:tailEnd type="none" w="lg" len="lg"/>
            </a:ln>
            <a:effectLst/>
          </p:spPr>
        </p:cxnSp>
      </p:grpSp>
      <p:sp>
        <p:nvSpPr>
          <p:cNvPr id="21" name="AutoShape 20"/>
          <p:cNvSpPr>
            <a:spLocks/>
          </p:cNvSpPr>
          <p:nvPr/>
        </p:nvSpPr>
        <p:spPr bwMode="auto">
          <a:xfrm>
            <a:off x="4603263" y="1932971"/>
            <a:ext cx="200446" cy="1006534"/>
          </a:xfrm>
          <a:prstGeom prst="rightBrace">
            <a:avLst>
              <a:gd name="adj1" fmla="val 62587"/>
              <a:gd name="adj2" fmla="val 50000"/>
            </a:avLst>
          </a:prstGeom>
          <a:noFill/>
          <a:ln w="38100">
            <a:solidFill>
              <a:srgbClr val="FF0000"/>
            </a:solidFill>
            <a:round/>
            <a:headEnd/>
            <a:tailEnd/>
          </a:ln>
        </p:spPr>
        <p:txBody>
          <a:bodyPr wrap="none" anchor="ctr"/>
          <a:lstStyle/>
          <a:p>
            <a:endParaRPr lang="en-US" sz="2400" b="0" dirty="0">
              <a:ea typeface="MS PGothic" charset="-128"/>
              <a:cs typeface="MS PGothic" charset="-128"/>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184</a:t>
            </a:fld>
            <a:endParaRPr lang="fr-FR" dirty="0"/>
          </a:p>
        </p:txBody>
      </p:sp>
    </p:spTree>
    <p:custDataLst>
      <p:tags r:id="rId1"/>
    </p:custData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5711" y="843165"/>
            <a:ext cx="3561507" cy="5950440"/>
          </a:xfrm>
        </p:spPr>
        <p:txBody>
          <a:bodyPr/>
          <a:lstStyle/>
          <a:p>
            <a:pPr marL="381000" indent="-381000">
              <a:buFont typeface="Wingdings" pitchFamily="2" charset="2"/>
              <a:buNone/>
            </a:pPr>
            <a:r>
              <a:rPr lang="fr-FR" sz="2200" dirty="0"/>
              <a:t>Questions à se poser :</a:t>
            </a:r>
          </a:p>
          <a:p>
            <a:pPr marL="381000" indent="-381000">
              <a:buFont typeface="Wingdings" pitchFamily="2" charset="2"/>
              <a:buAutoNum type="arabicPeriod"/>
            </a:pPr>
            <a:r>
              <a:rPr lang="fr-FR" sz="2200" dirty="0"/>
              <a:t>Quel est l'utilisateur le plus limité pour </a:t>
            </a:r>
            <a:r>
              <a:rPr sz="2200" dirty="0"/>
              <a:t/>
            </a:r>
            <a:br>
              <a:rPr sz="2200" dirty="0"/>
            </a:br>
            <a:r>
              <a:rPr lang="fr-FR" sz="2200" dirty="0"/>
              <a:t>cet objet ?</a:t>
            </a:r>
          </a:p>
          <a:p>
            <a:pPr marL="381000" indent="-381000">
              <a:buFont typeface="Wingdings" pitchFamily="2" charset="2"/>
              <a:buAutoNum type="arabicPeriod"/>
            </a:pPr>
            <a:r>
              <a:rPr lang="fr-FR" sz="2200" dirty="0"/>
              <a:t>Existe-t-il une instance de cet objet que cet utilisateur ne doit pas être autorisé à visualiser ?</a:t>
            </a:r>
          </a:p>
          <a:p>
            <a:pPr marL="381000" indent="-381000">
              <a:buFont typeface="Wingdings" pitchFamily="2" charset="2"/>
              <a:buAutoNum type="arabicPeriod"/>
            </a:pPr>
            <a:r>
              <a:rPr lang="fr-FR" sz="2200" dirty="0"/>
              <a:t>Existe-t-il une instance de cet objet que cet utilisateur ne doit pas être autorisé à modifier ?</a:t>
            </a:r>
          </a:p>
          <a:p>
            <a:pPr marL="381000" indent="-381000">
              <a:buFont typeface="Wingdings" pitchFamily="2" charset="2"/>
              <a:buAutoNum type="arabicPeriod"/>
            </a:pPr>
            <a:endParaRPr lang="fr-FR" sz="2200" dirty="0"/>
          </a:p>
          <a:p>
            <a:endParaRPr lang="fr-FR" sz="2200" dirty="0"/>
          </a:p>
        </p:txBody>
      </p:sp>
      <p:sp>
        <p:nvSpPr>
          <p:cNvPr id="5" name="Title 4"/>
          <p:cNvSpPr>
            <a:spLocks noGrp="1"/>
          </p:cNvSpPr>
          <p:nvPr>
            <p:ph type="title"/>
          </p:nvPr>
        </p:nvSpPr>
        <p:spPr>
          <a:xfrm>
            <a:off x="128589" y="7"/>
            <a:ext cx="9929811" cy="746975"/>
          </a:xfrm>
        </p:spPr>
        <p:txBody>
          <a:bodyPr/>
          <a:lstStyle/>
          <a:p>
            <a:r>
              <a:rPr lang="fr-FR" sz="2000" dirty="0"/>
              <a:t>Détermination de la façon de définir une valeur par défaut à l'échelle de l'organisation pour un objet</a:t>
            </a:r>
          </a:p>
        </p:txBody>
      </p:sp>
      <p:sp>
        <p:nvSpPr>
          <p:cNvPr id="11" name="TextBox 10"/>
          <p:cNvSpPr txBox="1"/>
          <p:nvPr/>
        </p:nvSpPr>
        <p:spPr>
          <a:xfrm>
            <a:off x="4355679" y="1007706"/>
            <a:ext cx="3558744" cy="707886"/>
          </a:xfrm>
          <a:prstGeom prst="rect">
            <a:avLst/>
          </a:prstGeom>
          <a:noFill/>
          <a:ln>
            <a:noFill/>
          </a:ln>
        </p:spPr>
        <p:txBody>
          <a:bodyPr wrap="square" rtlCol="0">
            <a:spAutoFit/>
          </a:bodyPr>
          <a:lstStyle/>
          <a:p>
            <a:pPr algn="l"/>
            <a:r>
              <a:rPr lang="fr-FR" sz="2000" dirty="0">
                <a:latin typeface="Salesforce Sans" panose="020B0505020202020203" pitchFamily="34" charset="0"/>
              </a:rPr>
              <a:t>Quel est l'utilisateur le plus limité pour cet objet ?</a:t>
            </a:r>
          </a:p>
        </p:txBody>
      </p:sp>
      <p:cxnSp>
        <p:nvCxnSpPr>
          <p:cNvPr id="13" name="Straight Connector 12"/>
          <p:cNvCxnSpPr/>
          <p:nvPr/>
        </p:nvCxnSpPr>
        <p:spPr bwMode="auto">
          <a:xfrm>
            <a:off x="3714552" y="933062"/>
            <a:ext cx="0" cy="5747657"/>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sp>
        <p:nvSpPr>
          <p:cNvPr id="41" name="TextBox 40"/>
          <p:cNvSpPr txBox="1"/>
          <p:nvPr/>
        </p:nvSpPr>
        <p:spPr>
          <a:xfrm>
            <a:off x="4355679" y="1925219"/>
            <a:ext cx="3129422" cy="1631216"/>
          </a:xfrm>
          <a:prstGeom prst="rect">
            <a:avLst/>
          </a:prstGeom>
          <a:noFill/>
          <a:ln>
            <a:noFill/>
          </a:ln>
        </p:spPr>
        <p:txBody>
          <a:bodyPr wrap="square" rtlCol="0">
            <a:spAutoFit/>
          </a:bodyPr>
          <a:lstStyle/>
          <a:p>
            <a:pPr algn="l"/>
            <a:r>
              <a:rPr lang="fr-FR" sz="2000" dirty="0">
                <a:latin typeface="Salesforce Sans" panose="020B0505020202020203" pitchFamily="34" charset="0"/>
              </a:rPr>
              <a:t>Existe-t-il une instance de cet objet que cet utilisateur ne doit pas être autorisé à visualiser ?</a:t>
            </a:r>
          </a:p>
        </p:txBody>
      </p:sp>
      <p:sp>
        <p:nvSpPr>
          <p:cNvPr id="42" name="TextBox 41"/>
          <p:cNvSpPr txBox="1"/>
          <p:nvPr/>
        </p:nvSpPr>
        <p:spPr>
          <a:xfrm>
            <a:off x="4355680" y="4783495"/>
            <a:ext cx="3054756" cy="1631216"/>
          </a:xfrm>
          <a:prstGeom prst="rect">
            <a:avLst/>
          </a:prstGeom>
          <a:noFill/>
          <a:ln>
            <a:noFill/>
          </a:ln>
        </p:spPr>
        <p:txBody>
          <a:bodyPr wrap="square" rtlCol="0">
            <a:spAutoFit/>
          </a:bodyPr>
          <a:lstStyle/>
          <a:p>
            <a:pPr algn="l"/>
            <a:r>
              <a:rPr lang="fr-FR" sz="2000" dirty="0">
                <a:latin typeface="Salesforce Sans" panose="020B0505020202020203" pitchFamily="34" charset="0"/>
              </a:rPr>
              <a:t>Existe-t-il une instance </a:t>
            </a:r>
            <a:r>
              <a:rPr sz="2000" dirty="0"/>
              <a:t/>
            </a:r>
            <a:br>
              <a:rPr sz="2000" dirty="0"/>
            </a:br>
            <a:r>
              <a:rPr lang="fr-FR" sz="2000" dirty="0">
                <a:latin typeface="Salesforce Sans" panose="020B0505020202020203" pitchFamily="34" charset="0"/>
              </a:rPr>
              <a:t>de cet objet que cet utilisateur ne doit pas être autorisé à modifier ?</a:t>
            </a:r>
          </a:p>
        </p:txBody>
      </p:sp>
      <p:sp>
        <p:nvSpPr>
          <p:cNvPr id="43" name="TextBox 42"/>
          <p:cNvSpPr txBox="1"/>
          <p:nvPr/>
        </p:nvSpPr>
        <p:spPr>
          <a:xfrm>
            <a:off x="9435966" y="2261120"/>
            <a:ext cx="2259505" cy="1077218"/>
          </a:xfrm>
          <a:prstGeom prst="rect">
            <a:avLst/>
          </a:prstGeom>
          <a:noFill/>
          <a:ln>
            <a:noFill/>
          </a:ln>
        </p:spPr>
        <p:txBody>
          <a:bodyPr wrap="square" rtlCol="0">
            <a:spAutoFit/>
          </a:bodyPr>
          <a:lstStyle/>
          <a:p>
            <a:r>
              <a:rPr lang="fr-FR" sz="1600" dirty="0">
                <a:latin typeface="Salesforce Sans" panose="020B0505020202020203" pitchFamily="34" charset="0"/>
              </a:rPr>
              <a:t>Valeur par défaut à l'échelle de l'organisation = </a:t>
            </a:r>
            <a:r>
              <a:rPr lang="fr-FR" sz="1600" b="1" dirty="0">
                <a:latin typeface="Salesforce Sans" panose="020B0505020202020203" pitchFamily="34" charset="0"/>
              </a:rPr>
              <a:t>ACCÈS PRIVÉ</a:t>
            </a:r>
          </a:p>
        </p:txBody>
      </p:sp>
      <p:sp>
        <p:nvSpPr>
          <p:cNvPr id="44" name="TextBox 43"/>
          <p:cNvSpPr txBox="1"/>
          <p:nvPr/>
        </p:nvSpPr>
        <p:spPr>
          <a:xfrm>
            <a:off x="9104641" y="4515612"/>
            <a:ext cx="2861874" cy="1077218"/>
          </a:xfrm>
          <a:prstGeom prst="rect">
            <a:avLst/>
          </a:prstGeom>
          <a:noFill/>
          <a:ln>
            <a:noFill/>
          </a:ln>
        </p:spPr>
        <p:txBody>
          <a:bodyPr wrap="square" rtlCol="0">
            <a:spAutoFit/>
          </a:bodyPr>
          <a:lstStyle/>
          <a:p>
            <a:r>
              <a:rPr lang="fr-FR" sz="1600" dirty="0">
                <a:latin typeface="Salesforce Sans" panose="020B0505020202020203" pitchFamily="34" charset="0"/>
              </a:rPr>
              <a:t>Valeur par défaut à l'échelle de l'organisation = </a:t>
            </a:r>
            <a:br>
              <a:rPr lang="fr-FR" sz="1600" dirty="0">
                <a:latin typeface="Salesforce Sans" panose="020B0505020202020203" pitchFamily="34" charset="0"/>
              </a:rPr>
            </a:br>
            <a:r>
              <a:rPr lang="fr-FR" sz="1600" b="1" dirty="0">
                <a:latin typeface="Salesforce Sans" panose="020B0505020202020203" pitchFamily="34" charset="0"/>
              </a:rPr>
              <a:t>ACCÈS PUBLIC, </a:t>
            </a:r>
            <a:br>
              <a:rPr lang="fr-FR" sz="1600" b="1" dirty="0">
                <a:latin typeface="Salesforce Sans" panose="020B0505020202020203" pitchFamily="34" charset="0"/>
              </a:rPr>
            </a:br>
            <a:r>
              <a:rPr lang="fr-FR" sz="1600" b="1" dirty="0">
                <a:latin typeface="Salesforce Sans" panose="020B0505020202020203" pitchFamily="34" charset="0"/>
              </a:rPr>
              <a:t>EN LECTURE SEULE</a:t>
            </a:r>
          </a:p>
        </p:txBody>
      </p:sp>
      <p:sp>
        <p:nvSpPr>
          <p:cNvPr id="45" name="TextBox 44"/>
          <p:cNvSpPr txBox="1"/>
          <p:nvPr/>
        </p:nvSpPr>
        <p:spPr>
          <a:xfrm>
            <a:off x="9059529" y="5588371"/>
            <a:ext cx="2952098" cy="1077218"/>
          </a:xfrm>
          <a:prstGeom prst="rect">
            <a:avLst/>
          </a:prstGeom>
          <a:noFill/>
          <a:ln>
            <a:noFill/>
          </a:ln>
        </p:spPr>
        <p:txBody>
          <a:bodyPr wrap="square" rtlCol="0">
            <a:spAutoFit/>
          </a:bodyPr>
          <a:lstStyle/>
          <a:p>
            <a:r>
              <a:rPr lang="fr-FR" sz="1600" dirty="0">
                <a:latin typeface="Salesforce Sans" panose="020B0505020202020203" pitchFamily="34" charset="0"/>
              </a:rPr>
              <a:t>Valeur par défaut à l'échelle de l'organisation = </a:t>
            </a:r>
            <a:br>
              <a:rPr lang="fr-FR" sz="1600" dirty="0">
                <a:latin typeface="Salesforce Sans" panose="020B0505020202020203" pitchFamily="34" charset="0"/>
              </a:rPr>
            </a:br>
            <a:r>
              <a:rPr lang="fr-FR" sz="1600" b="1" dirty="0">
                <a:latin typeface="Salesforce Sans" panose="020B0505020202020203" pitchFamily="34" charset="0"/>
              </a:rPr>
              <a:t>ACCÈS PUBLIC, </a:t>
            </a:r>
            <a:br>
              <a:rPr lang="fr-FR" sz="1600" b="1" dirty="0">
                <a:latin typeface="Salesforce Sans" panose="020B0505020202020203" pitchFamily="34" charset="0"/>
              </a:rPr>
            </a:br>
            <a:r>
              <a:rPr lang="fr-FR" sz="1600" b="1" dirty="0">
                <a:latin typeface="Salesforce Sans" panose="020B0505020202020203" pitchFamily="34" charset="0"/>
              </a:rPr>
              <a:t>EN LECTURE/ÉCRITURE</a:t>
            </a:r>
          </a:p>
        </p:txBody>
      </p:sp>
      <p:sp>
        <p:nvSpPr>
          <p:cNvPr id="14" name="Oval 13"/>
          <p:cNvSpPr/>
          <p:nvPr/>
        </p:nvSpPr>
        <p:spPr bwMode="auto">
          <a:xfrm>
            <a:off x="3901216" y="1045030"/>
            <a:ext cx="404432" cy="40432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baseline="0" dirty="0">
                <a:ln>
                  <a:noFill/>
                </a:ln>
                <a:solidFill>
                  <a:schemeClr val="bg1"/>
                </a:solidFill>
                <a:effectLst/>
                <a:latin typeface="Salesforce Sans" panose="020B0505020202020203" pitchFamily="34" charset="0"/>
              </a:rPr>
              <a:t>1</a:t>
            </a:r>
          </a:p>
        </p:txBody>
      </p:sp>
      <p:sp>
        <p:nvSpPr>
          <p:cNvPr id="47" name="Oval 46"/>
          <p:cNvSpPr/>
          <p:nvPr/>
        </p:nvSpPr>
        <p:spPr bwMode="auto">
          <a:xfrm>
            <a:off x="3901216" y="1981203"/>
            <a:ext cx="404432" cy="40432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baseline="0" dirty="0">
                <a:ln>
                  <a:noFill/>
                </a:ln>
                <a:solidFill>
                  <a:schemeClr val="bg1"/>
                </a:solidFill>
                <a:effectLst/>
                <a:latin typeface="Salesforce Sans" panose="020B0505020202020203" pitchFamily="34" charset="0"/>
              </a:rPr>
              <a:t>2</a:t>
            </a:r>
          </a:p>
        </p:txBody>
      </p:sp>
      <p:sp>
        <p:nvSpPr>
          <p:cNvPr id="48" name="Oval 47"/>
          <p:cNvSpPr/>
          <p:nvPr/>
        </p:nvSpPr>
        <p:spPr bwMode="auto">
          <a:xfrm>
            <a:off x="3901216" y="4802155"/>
            <a:ext cx="404432" cy="404327"/>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baseline="0" dirty="0">
                <a:ln>
                  <a:noFill/>
                </a:ln>
                <a:solidFill>
                  <a:schemeClr val="bg1"/>
                </a:solidFill>
                <a:effectLst/>
                <a:latin typeface="Salesforce Sans" panose="020B0505020202020203" pitchFamily="34" charset="0"/>
              </a:rPr>
              <a:t>3</a:t>
            </a:r>
          </a:p>
        </p:txBody>
      </p:sp>
      <p:pic>
        <p:nvPicPr>
          <p:cNvPr id="49" name="Picture 48" descr="Woman 02.png"/>
          <p:cNvPicPr>
            <a:picLocks noChangeAspect="1"/>
          </p:cNvPicPr>
          <p:nvPr/>
        </p:nvPicPr>
        <p:blipFill>
          <a:blip r:embed="rId4" cstate="print"/>
          <a:stretch>
            <a:fillRect/>
          </a:stretch>
        </p:blipFill>
        <p:spPr>
          <a:xfrm flipH="1">
            <a:off x="9924135" y="871098"/>
            <a:ext cx="640869" cy="885826"/>
          </a:xfrm>
          <a:prstGeom prst="rect">
            <a:avLst/>
          </a:prstGeom>
          <a:effectLst/>
        </p:spPr>
      </p:pic>
      <p:cxnSp>
        <p:nvCxnSpPr>
          <p:cNvPr id="16" name="Straight Arrow Connector 15"/>
          <p:cNvCxnSpPr/>
          <p:nvPr/>
        </p:nvCxnSpPr>
        <p:spPr bwMode="auto">
          <a:xfrm>
            <a:off x="7727760" y="1324947"/>
            <a:ext cx="1941273" cy="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cxnSp>
        <p:nvCxnSpPr>
          <p:cNvPr id="54" name="Straight Arrow Connector 53"/>
          <p:cNvCxnSpPr/>
          <p:nvPr/>
        </p:nvCxnSpPr>
        <p:spPr bwMode="auto">
          <a:xfrm flipV="1">
            <a:off x="7578431" y="2615064"/>
            <a:ext cx="1745540" cy="17761"/>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cxnSp>
        <p:nvCxnSpPr>
          <p:cNvPr id="55" name="Straight Arrow Connector 54"/>
          <p:cNvCxnSpPr/>
          <p:nvPr/>
        </p:nvCxnSpPr>
        <p:spPr bwMode="auto">
          <a:xfrm>
            <a:off x="7569097" y="5026089"/>
            <a:ext cx="1493287" cy="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cxnSp>
        <p:nvCxnSpPr>
          <p:cNvPr id="56" name="Straight Arrow Connector 55"/>
          <p:cNvCxnSpPr/>
          <p:nvPr/>
        </p:nvCxnSpPr>
        <p:spPr bwMode="auto">
          <a:xfrm flipH="1">
            <a:off x="6106499" y="3321698"/>
            <a:ext cx="32706" cy="136227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sp>
        <p:nvSpPr>
          <p:cNvPr id="50" name="Oval 49"/>
          <p:cNvSpPr/>
          <p:nvPr/>
        </p:nvSpPr>
        <p:spPr bwMode="auto">
          <a:xfrm>
            <a:off x="8104191" y="2298444"/>
            <a:ext cx="647092" cy="646923"/>
          </a:xfrm>
          <a:prstGeom prst="ellipse">
            <a:avLst/>
          </a:prstGeom>
          <a:solidFill>
            <a:srgbClr val="00B05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baseline="0" dirty="0">
                <a:ln>
                  <a:noFill/>
                </a:ln>
                <a:solidFill>
                  <a:schemeClr val="bg1"/>
                </a:solidFill>
                <a:effectLst/>
                <a:latin typeface="Salesforce Sans" panose="020B0505020202020203" pitchFamily="34" charset="0"/>
              </a:rPr>
              <a:t>OUI</a:t>
            </a:r>
          </a:p>
        </p:txBody>
      </p:sp>
      <p:sp>
        <p:nvSpPr>
          <p:cNvPr id="51" name="Oval 50"/>
          <p:cNvSpPr/>
          <p:nvPr/>
        </p:nvSpPr>
        <p:spPr bwMode="auto">
          <a:xfrm>
            <a:off x="5799128" y="3597536"/>
            <a:ext cx="647092" cy="646923"/>
          </a:xfrm>
          <a:prstGeom prst="ellipse">
            <a:avLst/>
          </a:prstGeom>
          <a:solidFill>
            <a:srgbClr val="FF000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baseline="0" dirty="0">
                <a:ln>
                  <a:noFill/>
                </a:ln>
                <a:solidFill>
                  <a:schemeClr val="bg1"/>
                </a:solidFill>
                <a:effectLst/>
                <a:latin typeface="Salesforce Sans" panose="020B0505020202020203" pitchFamily="34" charset="0"/>
              </a:rPr>
              <a:t>NON</a:t>
            </a:r>
          </a:p>
        </p:txBody>
      </p:sp>
      <p:sp>
        <p:nvSpPr>
          <p:cNvPr id="52" name="Oval 51"/>
          <p:cNvSpPr/>
          <p:nvPr/>
        </p:nvSpPr>
        <p:spPr bwMode="auto">
          <a:xfrm>
            <a:off x="7992196" y="4700102"/>
            <a:ext cx="647092" cy="646923"/>
          </a:xfrm>
          <a:prstGeom prst="ellipse">
            <a:avLst/>
          </a:prstGeom>
          <a:solidFill>
            <a:srgbClr val="00B05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baseline="0" dirty="0">
                <a:ln>
                  <a:noFill/>
                </a:ln>
                <a:solidFill>
                  <a:schemeClr val="bg1"/>
                </a:solidFill>
                <a:effectLst/>
                <a:latin typeface="Salesforce Sans" panose="020B0505020202020203" pitchFamily="34" charset="0"/>
              </a:rPr>
              <a:t>OUI</a:t>
            </a:r>
          </a:p>
        </p:txBody>
      </p:sp>
      <p:cxnSp>
        <p:nvCxnSpPr>
          <p:cNvPr id="63" name="Straight Arrow Connector 62"/>
          <p:cNvCxnSpPr/>
          <p:nvPr/>
        </p:nvCxnSpPr>
        <p:spPr bwMode="auto">
          <a:xfrm>
            <a:off x="7569097" y="6027963"/>
            <a:ext cx="1493287" cy="0"/>
          </a:xfrm>
          <a:prstGeom prst="straightConnector1">
            <a:avLst/>
          </a:prstGeom>
          <a:solidFill>
            <a:schemeClr val="accent1"/>
          </a:solidFill>
          <a:ln w="38100" cap="flat" cmpd="sng" algn="ctr">
            <a:solidFill>
              <a:schemeClr val="tx1">
                <a:lumMod val="50000"/>
                <a:lumOff val="50000"/>
              </a:schemeClr>
            </a:solidFill>
            <a:prstDash val="solid"/>
            <a:round/>
            <a:headEnd type="none" w="med" len="med"/>
            <a:tailEnd type="triangle" w="lg" len="lg"/>
          </a:ln>
          <a:effectLst/>
        </p:spPr>
      </p:cxnSp>
      <p:sp>
        <p:nvSpPr>
          <p:cNvPr id="53" name="Oval 52"/>
          <p:cNvSpPr/>
          <p:nvPr/>
        </p:nvSpPr>
        <p:spPr bwMode="auto">
          <a:xfrm>
            <a:off x="7992196" y="5673012"/>
            <a:ext cx="647092" cy="646923"/>
          </a:xfrm>
          <a:prstGeom prst="ellipse">
            <a:avLst/>
          </a:prstGeom>
          <a:solidFill>
            <a:srgbClr val="FF000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0" i="0" u="none" strike="noStrike" cap="none" baseline="0" dirty="0">
                <a:ln>
                  <a:noFill/>
                </a:ln>
                <a:solidFill>
                  <a:schemeClr val="bg1"/>
                </a:solidFill>
                <a:effectLst/>
                <a:latin typeface="Salesforce Sans" panose="020B0505020202020203" pitchFamily="34" charset="0"/>
              </a:rPr>
              <a:t>NON</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185</a:t>
            </a:fld>
            <a:endParaRPr lang="fr-FR" dirty="0"/>
          </a:p>
        </p:txBody>
      </p:sp>
    </p:spTree>
    <p:custDataLst>
      <p:tags r:id="rId1"/>
    </p:custDataLst>
    <p:extLst>
      <p:ext uri="{BB962C8B-B14F-4D97-AF65-F5344CB8AC3E}">
        <p14:creationId xmlns:p14="http://schemas.microsoft.com/office/powerpoint/2010/main" val="32370179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885090"/>
            <a:ext cx="9240714" cy="3904439"/>
          </a:xfrm>
        </p:spPr>
        <p:txBody>
          <a:bodyPr/>
          <a:lstStyle/>
          <a:p>
            <a:r>
              <a:rPr lang="fr-FR" dirty="0"/>
              <a:t>Tâches : </a:t>
            </a:r>
          </a:p>
          <a:p>
            <a:pPr lvl="1"/>
            <a:r>
              <a:rPr lang="fr-FR" dirty="0"/>
              <a:t>Définition de l'accès interne par défaut aux pistes, comptes, contacts et campagnes sur Accès public en lecture seule.</a:t>
            </a:r>
          </a:p>
          <a:p>
            <a:pPr lvl="1"/>
            <a:r>
              <a:rPr lang="fr-FR" dirty="0"/>
              <a:t>Définition de l'accès interne par défaut aux opportunités et aux requêtes sur Privé.</a:t>
            </a:r>
          </a:p>
          <a:p>
            <a:pPr lvl="1"/>
            <a:r>
              <a:rPr lang="fr-FR" dirty="0"/>
              <a:t>Définition de l'accès interne par défaut à Candidat, Personne assurant les entretiens et Poste sur Privé.</a:t>
            </a:r>
          </a:p>
          <a:p>
            <a:endParaRPr lang="fr-FR" dirty="0"/>
          </a:p>
        </p:txBody>
      </p:sp>
      <p:sp>
        <p:nvSpPr>
          <p:cNvPr id="2" name="Content Placeholder 1"/>
          <p:cNvSpPr>
            <a:spLocks noGrp="1"/>
          </p:cNvSpPr>
          <p:nvPr>
            <p:ph idx="11"/>
          </p:nvPr>
        </p:nvSpPr>
        <p:spPr>
          <a:xfrm>
            <a:off x="5" y="758825"/>
            <a:ext cx="12192000" cy="1987302"/>
          </a:xfrm>
        </p:spPr>
        <p:txBody>
          <a:bodyPr/>
          <a:lstStyle/>
          <a:p>
            <a:r>
              <a:rPr lang="fr-FR" dirty="0"/>
              <a:t>Objectifs : </a:t>
            </a:r>
          </a:p>
          <a:p>
            <a:pPr lvl="1"/>
            <a:r>
              <a:rPr lang="fr-FR" dirty="0"/>
              <a:t>Afin de répondre aux exigences de AW </a:t>
            </a:r>
            <a:r>
              <a:rPr lang="fr-FR" dirty="0" err="1"/>
              <a:t>Computing</a:t>
            </a:r>
            <a:r>
              <a:rPr lang="fr-FR" dirty="0"/>
              <a:t> concernant l'accès aux données, vous avez décidé d'utiliser un modèle d'accès aux données hybride. Vous devez modifier les valeurs par défaut à l'échelle de l'organisation pour déterminer l'accès approprié aux enregistrements.</a:t>
            </a:r>
          </a:p>
        </p:txBody>
      </p:sp>
      <p:sp>
        <p:nvSpPr>
          <p:cNvPr id="12" name="Content Placeholder 11"/>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a:t>4-4 : Définition de valeurs par défaut à l'échelle de l'organisation</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186</a:t>
            </a:fld>
            <a:endParaRPr lang="fr-FR" dirty="0"/>
          </a:p>
        </p:txBody>
      </p:sp>
      <p:sp>
        <p:nvSpPr>
          <p:cNvPr id="9" name="Text Placeholder 2"/>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Limitation des autorisations d'accès</a:t>
            </a:r>
            <a:endParaRPr lang="fr-FR" dirty="0"/>
          </a:p>
          <a:p>
            <a:pPr lvl="1"/>
            <a:r>
              <a:rPr lang="fr-FR"/>
              <a:t>Détermination de l'accès aux objets</a:t>
            </a:r>
            <a:endParaRPr lang="fr-FR" dirty="0"/>
          </a:p>
          <a:p>
            <a:pPr lvl="1"/>
            <a:r>
              <a:rPr lang="fr-FR"/>
              <a:t>Configuration de l'accès aux enregistrements</a:t>
            </a:r>
          </a:p>
          <a:p>
            <a:pPr lvl="2"/>
            <a:r>
              <a:rPr lang="fr-FR"/>
              <a:t>Création d'une hiérarchie des rôles</a:t>
            </a:r>
          </a:p>
          <a:p>
            <a:pPr lvl="1"/>
            <a:r>
              <a:rPr lang="fr-FR"/>
              <a:t>Gestion des exceptions d'accès aux enregistrements</a:t>
            </a:r>
          </a:p>
          <a:p>
            <a:pPr lvl="1"/>
            <a:r>
              <a:rPr lang="fr-FR"/>
              <a:t>Gestion de la sécurité au niveau du champ</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187</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10"/>
            <a:ext cx="9978807" cy="758825"/>
          </a:xfrm>
        </p:spPr>
        <p:txBody>
          <a:bodyPr/>
          <a:lstStyle/>
          <a:p>
            <a:r>
              <a:rPr lang="fr-FR" sz="2750" dirty="0"/>
              <a:t>Thème 3 du programme : Création d'une hiérarchie des rôles</a:t>
            </a:r>
          </a:p>
        </p:txBody>
      </p:sp>
      <p:sp>
        <p:nvSpPr>
          <p:cNvPr id="3" name="Content Placeholder 2"/>
          <p:cNvSpPr>
            <a:spLocks noGrp="1"/>
          </p:cNvSpPr>
          <p:nvPr>
            <p:ph idx="1"/>
          </p:nvPr>
        </p:nvSpPr>
        <p:spPr/>
        <p:txBody>
          <a:bodyPr/>
          <a:lstStyle/>
          <a:p>
            <a:pPr lvl="0"/>
            <a:r>
              <a:rPr lang="fr-FR" dirty="0"/>
              <a:t>Vous avez défini un niveau d'accès de référence de manière à ce que les utilisateurs puissent disposer du niveau d'accès approprié aux enregistrements dont ils ont besoin. Cependant, la discussion porte désormais sur l'impact que cela aura sur les directeurs et les vice-présidents, qui ne bénéficieront plus de l'accès intégral dont ils ont besoin.</a:t>
            </a:r>
          </a:p>
          <a:p>
            <a:endParaRPr lang="fr-FR" dirty="0"/>
          </a:p>
        </p:txBody>
      </p:sp>
      <p:pic>
        <p:nvPicPr>
          <p:cNvPr id="22" name="Picture 21"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sp>
        <p:nvSpPr>
          <p:cNvPr id="4" name="Slide Number Placeholder 3"/>
          <p:cNvSpPr>
            <a:spLocks noGrp="1"/>
          </p:cNvSpPr>
          <p:nvPr>
            <p:ph type="sldNum" sz="quarter" idx="10"/>
          </p:nvPr>
        </p:nvSpPr>
        <p:spPr/>
        <p:txBody>
          <a:bodyPr/>
          <a:lstStyle/>
          <a:p>
            <a:fld id="{812A5277-1DB9-460F-9A21-B857ABB32666}" type="slidenum">
              <a:rPr lang="en-US" smtClean="0"/>
              <a:pPr/>
              <a:t>188</a:t>
            </a:fld>
            <a:endParaRPr lang="fr-FR" dirty="0"/>
          </a:p>
        </p:txBody>
      </p:sp>
      <p:grpSp>
        <p:nvGrpSpPr>
          <p:cNvPr id="53" name="Group 52"/>
          <p:cNvGrpSpPr/>
          <p:nvPr/>
        </p:nvGrpSpPr>
        <p:grpSpPr>
          <a:xfrm>
            <a:off x="3588909" y="4611544"/>
            <a:ext cx="1590711" cy="1813386"/>
            <a:chOff x="295835" y="1057835"/>
            <a:chExt cx="1586753" cy="1813386"/>
          </a:xfrm>
        </p:grpSpPr>
        <p:grpSp>
          <p:nvGrpSpPr>
            <p:cNvPr id="54" name="Group 53"/>
            <p:cNvGrpSpPr/>
            <p:nvPr/>
          </p:nvGrpSpPr>
          <p:grpSpPr>
            <a:xfrm>
              <a:off x="295835" y="1057835"/>
              <a:ext cx="1586753" cy="1812904"/>
              <a:chOff x="448235" y="3801035"/>
              <a:chExt cx="2166770" cy="1812904"/>
            </a:xfrm>
          </p:grpSpPr>
          <p:sp>
            <p:nvSpPr>
              <p:cNvPr id="56" name="Rounded Rectangle 55"/>
              <p:cNvSpPr/>
              <p:nvPr/>
            </p:nvSpPr>
            <p:spPr bwMode="auto">
              <a:xfrm>
                <a:off x="448235" y="3801035"/>
                <a:ext cx="2160495"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7" name="Round Same Side Corner Rectangle 5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Allison Wheeler</a:t>
                </a:r>
              </a:p>
              <a:p>
                <a:pPr algn="ctr">
                  <a:spcBef>
                    <a:spcPts val="300"/>
                  </a:spcBef>
                </a:pPr>
                <a:r>
                  <a:rPr lang="fr-FR" sz="1100" dirty="0">
                    <a:latin typeface="Salesforce Sans" panose="020B0505020202020203" pitchFamily="34" charset="0"/>
                  </a:rPr>
                  <a:t>Vice-présidente des ventes internationales</a:t>
                </a:r>
              </a:p>
            </p:txBody>
          </p:sp>
        </p:grpSp>
        <p:pic>
          <p:nvPicPr>
            <p:cNvPr id="55" name="Picture 54"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676247"/>
              <a:ext cx="1204932" cy="1194974"/>
            </a:xfrm>
            <a:prstGeom prst="rect">
              <a:avLst/>
            </a:prstGeom>
            <a:noFill/>
            <a:ln>
              <a:noFill/>
            </a:ln>
          </p:spPr>
        </p:pic>
      </p:grpSp>
      <p:grpSp>
        <p:nvGrpSpPr>
          <p:cNvPr id="58" name="Group 57"/>
          <p:cNvGrpSpPr/>
          <p:nvPr/>
        </p:nvGrpSpPr>
        <p:grpSpPr>
          <a:xfrm>
            <a:off x="5400981" y="4611544"/>
            <a:ext cx="1496715" cy="1813163"/>
            <a:chOff x="7646895" y="1930671"/>
            <a:chExt cx="1497105" cy="1813163"/>
          </a:xfrm>
        </p:grpSpPr>
        <p:grpSp>
          <p:nvGrpSpPr>
            <p:cNvPr id="59" name="Group 58"/>
            <p:cNvGrpSpPr/>
            <p:nvPr/>
          </p:nvGrpSpPr>
          <p:grpSpPr>
            <a:xfrm>
              <a:off x="7646895" y="1930671"/>
              <a:ext cx="1497105" cy="1812904"/>
              <a:chOff x="448235" y="3801035"/>
              <a:chExt cx="2166770" cy="1812904"/>
            </a:xfrm>
          </p:grpSpPr>
          <p:sp>
            <p:nvSpPr>
              <p:cNvPr id="61" name="Rounded Rectangle 60"/>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62" name="Round Same Side Corner Rectangle 6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Conner McCoy</a:t>
                </a:r>
              </a:p>
              <a:p>
                <a:pPr algn="ctr">
                  <a:spcBef>
                    <a:spcPts val="300"/>
                  </a:spcBef>
                </a:pPr>
                <a:r>
                  <a:rPr lang="fr-FR" sz="1100" dirty="0">
                    <a:latin typeface="Salesforce Sans" panose="020B0505020202020203" pitchFamily="34" charset="0"/>
                  </a:rPr>
                  <a:t>Vice-président du service marketing</a:t>
                </a:r>
              </a:p>
            </p:txBody>
          </p:sp>
        </p:grpSp>
        <p:pic>
          <p:nvPicPr>
            <p:cNvPr id="60" name="Picture 59"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585344"/>
              <a:ext cx="1401126" cy="1158490"/>
            </a:xfrm>
            <a:prstGeom prst="rect">
              <a:avLst/>
            </a:prstGeom>
            <a:noFill/>
            <a:ln>
              <a:noFill/>
            </a:ln>
          </p:spPr>
        </p:pic>
      </p:grpSp>
      <p:grpSp>
        <p:nvGrpSpPr>
          <p:cNvPr id="63" name="Group 62"/>
          <p:cNvGrpSpPr/>
          <p:nvPr/>
        </p:nvGrpSpPr>
        <p:grpSpPr>
          <a:xfrm>
            <a:off x="7213053" y="4611544"/>
            <a:ext cx="1496715" cy="1812904"/>
            <a:chOff x="9486018" y="2018417"/>
            <a:chExt cx="1497105" cy="1812904"/>
          </a:xfrm>
        </p:grpSpPr>
        <p:grpSp>
          <p:nvGrpSpPr>
            <p:cNvPr id="64" name="Group 63"/>
            <p:cNvGrpSpPr/>
            <p:nvPr/>
          </p:nvGrpSpPr>
          <p:grpSpPr>
            <a:xfrm>
              <a:off x="9486018" y="2018417"/>
              <a:ext cx="1497105" cy="1812904"/>
              <a:chOff x="448235" y="3801035"/>
              <a:chExt cx="2166770" cy="1812904"/>
            </a:xfrm>
          </p:grpSpPr>
          <p:sp>
            <p:nvSpPr>
              <p:cNvPr id="66" name="Rounded Rectangle 65"/>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67" name="Round Same Side Corner Rectangle 6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Noah Larkin</a:t>
                </a:r>
              </a:p>
              <a:p>
                <a:pPr algn="ctr">
                  <a:spcBef>
                    <a:spcPts val="300"/>
                  </a:spcBef>
                </a:pPr>
                <a:r>
                  <a:rPr lang="fr-FR" sz="1100" dirty="0">
                    <a:latin typeface="Salesforce Sans" panose="020B0505020202020203" pitchFamily="34" charset="0"/>
                  </a:rPr>
                  <a:t>Vice-président des services</a:t>
                </a:r>
              </a:p>
            </p:txBody>
          </p:sp>
        </p:grpSp>
        <p:pic>
          <p:nvPicPr>
            <p:cNvPr id="65" name="Picture 64"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638775"/>
              <a:ext cx="1316958" cy="1191492"/>
            </a:xfrm>
            <a:prstGeom prst="rect">
              <a:avLst/>
            </a:prstGeom>
            <a:noFill/>
            <a:ln>
              <a:noFill/>
            </a:ln>
          </p:spPr>
        </p:pic>
      </p:grpSp>
      <p:grpSp>
        <p:nvGrpSpPr>
          <p:cNvPr id="68" name="Group 67"/>
          <p:cNvGrpSpPr/>
          <p:nvPr/>
        </p:nvGrpSpPr>
        <p:grpSpPr>
          <a:xfrm>
            <a:off x="5415173" y="2694512"/>
            <a:ext cx="1498798" cy="1616481"/>
            <a:chOff x="3234088" y="2232500"/>
            <a:chExt cx="1498798" cy="1616481"/>
          </a:xfrm>
        </p:grpSpPr>
        <p:grpSp>
          <p:nvGrpSpPr>
            <p:cNvPr id="69" name="Group 68"/>
            <p:cNvGrpSpPr/>
            <p:nvPr/>
          </p:nvGrpSpPr>
          <p:grpSpPr>
            <a:xfrm>
              <a:off x="3236171" y="2232500"/>
              <a:ext cx="1496715" cy="1613647"/>
              <a:chOff x="448235" y="3801035"/>
              <a:chExt cx="2166770" cy="1613647"/>
            </a:xfrm>
          </p:grpSpPr>
          <p:sp>
            <p:nvSpPr>
              <p:cNvPr id="71" name="Rounded Rectangle 7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500"/>
              </a:p>
            </p:txBody>
          </p:sp>
          <p:sp>
            <p:nvSpPr>
              <p:cNvPr id="72" name="Round Same Side Corner Rectangle 7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John Wiseman</a:t>
                </a:r>
              </a:p>
              <a:p>
                <a:pPr algn="ctr">
                  <a:spcBef>
                    <a:spcPts val="300"/>
                  </a:spcBef>
                </a:pPr>
                <a:r>
                  <a:rPr lang="fr-FR" sz="1300" dirty="0">
                    <a:latin typeface="Salesforce Sans" panose="020B0505020202020203" pitchFamily="34" charset="0"/>
                  </a:rPr>
                  <a:t>PDG</a:t>
                </a:r>
              </a:p>
            </p:txBody>
          </p:sp>
        </p:grpSp>
        <p:pic>
          <p:nvPicPr>
            <p:cNvPr id="70" name="Picture 69"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73" name="Group 72"/>
          <p:cNvGrpSpPr/>
          <p:nvPr/>
        </p:nvGrpSpPr>
        <p:grpSpPr>
          <a:xfrm>
            <a:off x="1463039" y="4611544"/>
            <a:ext cx="1948289" cy="1812904"/>
            <a:chOff x="-1133856" y="2990008"/>
            <a:chExt cx="1810512" cy="1812904"/>
          </a:xfrm>
        </p:grpSpPr>
        <p:grpSp>
          <p:nvGrpSpPr>
            <p:cNvPr id="74" name="Group 73"/>
            <p:cNvGrpSpPr/>
            <p:nvPr/>
          </p:nvGrpSpPr>
          <p:grpSpPr>
            <a:xfrm>
              <a:off x="-911355" y="2990008"/>
              <a:ext cx="1496715" cy="1812904"/>
              <a:chOff x="448235" y="3801035"/>
              <a:chExt cx="2166770" cy="1812904"/>
            </a:xfrm>
          </p:grpSpPr>
          <p:sp>
            <p:nvSpPr>
              <p:cNvPr id="76" name="Rounded Rectangle 75"/>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77" name="Round Same Side Corner Rectangle 7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Brent Bassi</a:t>
                </a:r>
                <a:endParaRPr lang="fr-FR" sz="1500" b="1" dirty="0">
                  <a:solidFill>
                    <a:schemeClr val="bg1"/>
                  </a:solidFill>
                  <a:latin typeface="Salesforce Sans" panose="020B0505020202020203" pitchFamily="34" charset="0"/>
                  <a:cs typeface="Arial" pitchFamily="34" charset="0"/>
                </a:endParaRPr>
              </a:p>
              <a:p>
                <a:pPr algn="ctr">
                  <a:spcBef>
                    <a:spcPts val="300"/>
                  </a:spcBef>
                </a:pPr>
                <a:r>
                  <a:rPr lang="fr-FR" sz="1100" dirty="0">
                    <a:latin typeface="Salesforce Sans" panose="020B0505020202020203" pitchFamily="34" charset="0"/>
                  </a:rPr>
                  <a:t>Vice-président des finances</a:t>
                </a:r>
              </a:p>
            </p:txBody>
          </p:sp>
        </p:grpSp>
        <p:pic>
          <p:nvPicPr>
            <p:cNvPr id="75" name="Picture 74"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577616"/>
              <a:ext cx="1810512" cy="1225296"/>
            </a:xfrm>
            <a:prstGeom prst="rect">
              <a:avLst/>
            </a:prstGeom>
            <a:noFill/>
            <a:ln w="6350">
              <a:noFill/>
            </a:ln>
            <a:effectLst/>
          </p:spPr>
        </p:pic>
      </p:grpSp>
      <p:grpSp>
        <p:nvGrpSpPr>
          <p:cNvPr id="78" name="Group 77"/>
          <p:cNvGrpSpPr/>
          <p:nvPr/>
        </p:nvGrpSpPr>
        <p:grpSpPr>
          <a:xfrm>
            <a:off x="9025125" y="4611544"/>
            <a:ext cx="1496715" cy="1812904"/>
            <a:chOff x="11823189" y="2410888"/>
            <a:chExt cx="1496715" cy="1812904"/>
          </a:xfrm>
        </p:grpSpPr>
        <p:grpSp>
          <p:nvGrpSpPr>
            <p:cNvPr id="79" name="Group 78"/>
            <p:cNvGrpSpPr/>
            <p:nvPr/>
          </p:nvGrpSpPr>
          <p:grpSpPr>
            <a:xfrm>
              <a:off x="11823189" y="2410888"/>
              <a:ext cx="1496715" cy="1812904"/>
              <a:chOff x="448235" y="3801035"/>
              <a:chExt cx="2166770" cy="1812904"/>
            </a:xfrm>
          </p:grpSpPr>
          <p:sp>
            <p:nvSpPr>
              <p:cNvPr id="81" name="Rounded Rectangle 80"/>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82" name="Round Same Side Corner Rectangle 8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Ling Wu</a:t>
                </a:r>
              </a:p>
              <a:p>
                <a:pPr algn="ctr">
                  <a:spcBef>
                    <a:spcPts val="300"/>
                  </a:spcBef>
                </a:pPr>
                <a:r>
                  <a:rPr lang="fr-FR" sz="1100" dirty="0">
                    <a:latin typeface="Salesforce Sans" panose="020B0505020202020203" pitchFamily="34" charset="0"/>
                  </a:rPr>
                  <a:t>Vice-présidente des ressources humaines</a:t>
                </a:r>
              </a:p>
            </p:txBody>
          </p:sp>
        </p:grpSp>
        <p:pic>
          <p:nvPicPr>
            <p:cNvPr id="80" name="Picture 79"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3101446"/>
              <a:ext cx="1127179" cy="1122346"/>
            </a:xfrm>
            <a:prstGeom prst="rect">
              <a:avLst/>
            </a:prstGeom>
            <a:noFill/>
            <a:ln w="6350">
              <a:noFill/>
            </a:ln>
            <a:effectLst/>
          </p:spPr>
        </p:pic>
      </p:grpSp>
    </p:spTree>
    <p:custDataLst>
      <p:tags r:id="rId1"/>
    </p:custData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10" name="Content Placeholder 4"/>
          <p:cNvSpPr>
            <a:spLocks noGrp="1"/>
          </p:cNvSpPr>
          <p:nvPr>
            <p:ph idx="1"/>
          </p:nvPr>
        </p:nvSpPr>
        <p:spPr>
          <a:xfrm rot="20820167">
            <a:off x="3687706" y="1792135"/>
            <a:ext cx="4573367" cy="4818349"/>
          </a:xfrm>
          <a:prstGeom prst="rect">
            <a:avLst/>
          </a:prstGeom>
        </p:spPr>
        <p:txBody>
          <a:bodyPr>
            <a:noAutofit/>
          </a:bodyPr>
          <a:lstStyle/>
          <a:p>
            <a:pPr algn="ctr">
              <a:lnSpc>
                <a:spcPct val="90000"/>
              </a:lnSpc>
            </a:pPr>
            <a:r>
              <a:rPr lang="fr-FR" sz="1600" b="1" dirty="0">
                <a:latin typeface="Segoe Print" panose="02000600000000000000" pitchFamily="2" charset="0"/>
              </a:rPr>
              <a:t>Accès supplémentaire aux enregistrements nécessaires :</a:t>
            </a:r>
          </a:p>
          <a:p>
            <a:pPr marL="236538" indent="-236538">
              <a:lnSpc>
                <a:spcPct val="90000"/>
              </a:lnSpc>
              <a:buFont typeface="Wingdings" pitchFamily="2" charset="2"/>
              <a:buChar char="q"/>
            </a:pPr>
            <a:r>
              <a:rPr lang="fr-FR" sz="1600" dirty="0">
                <a:latin typeface="Segoe Print" panose="02000600000000000000" pitchFamily="2" charset="0"/>
              </a:rPr>
              <a:t>Le PDG ne dispose pas d'une vue globale de l'ensemble des données de l'organisation.</a:t>
            </a:r>
          </a:p>
          <a:p>
            <a:pPr marL="236538" indent="-236538">
              <a:lnSpc>
                <a:spcPct val="90000"/>
              </a:lnSpc>
              <a:buFont typeface="Wingdings" pitchFamily="2" charset="2"/>
              <a:buChar char="q"/>
            </a:pPr>
            <a:r>
              <a:rPr lang="fr-FR" sz="1600" dirty="0">
                <a:latin typeface="Segoe Print" panose="02000600000000000000" pitchFamily="2" charset="0"/>
              </a:rPr>
              <a:t>Le vice-président des ventes internationales et les directeurs </a:t>
            </a:r>
            <a:r>
              <a:rPr sz="1600" dirty="0"/>
              <a:t/>
            </a:r>
            <a:br>
              <a:rPr sz="1600" dirty="0"/>
            </a:br>
            <a:r>
              <a:rPr lang="fr-FR" sz="1600" dirty="0">
                <a:latin typeface="Segoe Print" panose="02000600000000000000" pitchFamily="2" charset="0"/>
              </a:rPr>
              <a:t>des ventes ne peuvent pas afficher ou générer de rapports sur les opportunités de leurs représentants.</a:t>
            </a:r>
          </a:p>
          <a:p>
            <a:pPr marL="236538" indent="-236538">
              <a:lnSpc>
                <a:spcPct val="90000"/>
              </a:lnSpc>
              <a:buFont typeface="Wingdings" pitchFamily="2" charset="2"/>
              <a:buChar char="q"/>
            </a:pPr>
            <a:r>
              <a:rPr lang="fr-FR" sz="1600" dirty="0">
                <a:latin typeface="Segoe Print" panose="02000600000000000000" pitchFamily="2" charset="0"/>
              </a:rPr>
              <a:t>Le service des opérations commerciales et les ingénieurs commerciaux n'ont pas accès aux opportunités de l'organisation.</a:t>
            </a:r>
          </a:p>
          <a:p>
            <a:pPr marL="236538" indent="-236538">
              <a:lnSpc>
                <a:spcPct val="90000"/>
              </a:lnSpc>
              <a:buFont typeface="Wingdings" pitchFamily="2" charset="2"/>
              <a:buChar char="q"/>
            </a:pPr>
            <a:r>
              <a:rPr lang="fr-FR" sz="1600" dirty="0">
                <a:latin typeface="Segoe Print" panose="02000600000000000000" pitchFamily="2" charset="0"/>
              </a:rPr>
              <a:t>Le vice-président des services ne peut pas afficher ou générer de rapports sur les requêtes de ses agents.</a:t>
            </a:r>
          </a:p>
          <a:p>
            <a:pPr marL="236538" indent="-236538">
              <a:lnSpc>
                <a:spcPct val="90000"/>
              </a:lnSpc>
              <a:buFont typeface="Wingdings" pitchFamily="2" charset="2"/>
              <a:buChar char="q"/>
            </a:pPr>
            <a:r>
              <a:rPr lang="fr-FR" sz="1600" dirty="0">
                <a:latin typeface="Segoe Print" panose="02000600000000000000" pitchFamily="2" charset="0"/>
              </a:rPr>
              <a:t>Les autres vice-présidents et directeurs </a:t>
            </a:r>
            <a:r>
              <a:rPr sz="1600" dirty="0"/>
              <a:t/>
            </a:r>
            <a:br>
              <a:rPr sz="1600" dirty="0"/>
            </a:br>
            <a:r>
              <a:rPr lang="fr-FR" sz="1600" dirty="0">
                <a:latin typeface="Segoe Print" panose="02000600000000000000" pitchFamily="2" charset="0"/>
              </a:rPr>
              <a:t>n'ont accès qu'en lecture aux enregistrements de leurs subordonnés.</a:t>
            </a:r>
          </a:p>
        </p:txBody>
      </p:sp>
      <p:sp>
        <p:nvSpPr>
          <p:cNvPr id="479233" name="Rectangle 2"/>
          <p:cNvSpPr>
            <a:spLocks noGrp="1" noChangeArrowheads="1"/>
          </p:cNvSpPr>
          <p:nvPr>
            <p:ph type="title"/>
          </p:nvPr>
        </p:nvSpPr>
        <p:spPr>
          <a:xfrm>
            <a:off x="913731" y="10"/>
            <a:ext cx="9947945" cy="758825"/>
          </a:xfrm>
        </p:spPr>
        <p:txBody>
          <a:bodyPr/>
          <a:lstStyle/>
          <a:p>
            <a:r>
              <a:rPr lang="fr-FR" sz="2600" dirty="0"/>
              <a:t>Thème 3 du programme : Création d'une hiérarchie des rôles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189</a:t>
            </a:fld>
            <a:endParaRPr lang="fr-FR" dirty="0"/>
          </a:p>
        </p:txBody>
      </p:sp>
    </p:spTree>
    <p:custDataLst>
      <p:tags r:id="rId1"/>
    </p:custDataLst>
    <p:extLst>
      <p:ext uri="{BB962C8B-B14F-4D97-AF65-F5344CB8AC3E}">
        <p14:creationId xmlns:p14="http://schemas.microsoft.com/office/powerpoint/2010/main" val="164907883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1" y="2033348"/>
            <a:ext cx="9100037" cy="4123087"/>
          </a:xfrm>
        </p:spPr>
        <p:txBody>
          <a:bodyPr/>
          <a:lstStyle/>
          <a:p>
            <a:r>
              <a:rPr lang="fr-FR" dirty="0"/>
              <a:t>Tâches :</a:t>
            </a:r>
          </a:p>
          <a:p>
            <a:pPr lvl="1"/>
            <a:r>
              <a:rPr lang="fr-FR" dirty="0"/>
              <a:t>Accès à la page de connexion </a:t>
            </a:r>
            <a:r>
              <a:rPr lang="fr-FR" dirty="0" err="1"/>
              <a:t>Salesforce</a:t>
            </a:r>
            <a:r>
              <a:rPr lang="fr-FR" dirty="0"/>
              <a:t>. </a:t>
            </a:r>
          </a:p>
          <a:p>
            <a:pPr lvl="1"/>
            <a:r>
              <a:rPr lang="fr-FR" dirty="0"/>
              <a:t>Connexion à l'aide des nom d'utilisateur et mot de passe.</a:t>
            </a:r>
          </a:p>
          <a:p>
            <a:pPr marL="609493" lvl="3" indent="0">
              <a:buNone/>
              <a:tabLst>
                <a:tab pos="3136900" algn="l"/>
              </a:tabLst>
            </a:pPr>
            <a:r>
              <a:rPr lang="fr-FR" dirty="0"/>
              <a:t>URL : </a:t>
            </a:r>
            <a:r>
              <a:rPr lang="en-US" dirty="0"/>
              <a:t>	</a:t>
            </a:r>
            <a:r>
              <a:rPr lang="fr-FR" dirty="0">
                <a:hlinkClick r:id="rId4"/>
              </a:rPr>
              <a:t>login.salesforce.com</a:t>
            </a:r>
            <a:endParaRPr lang="fr-FR" dirty="0"/>
          </a:p>
          <a:p>
            <a:pPr marL="609493" lvl="3" indent="0">
              <a:buNone/>
              <a:tabLst>
                <a:tab pos="3136900" algn="l"/>
              </a:tabLst>
            </a:pPr>
            <a:r>
              <a:rPr lang="fr-FR" dirty="0"/>
              <a:t>Nom d'utilisateur :</a:t>
            </a:r>
            <a:r>
              <a:rPr lang="en-US" dirty="0"/>
              <a:t>	</a:t>
            </a:r>
            <a:r>
              <a:rPr lang="fr-FR" dirty="0"/>
              <a:t>admin@aw#####.com</a:t>
            </a:r>
          </a:p>
          <a:p>
            <a:pPr marL="609493" lvl="3" indent="0">
              <a:buNone/>
              <a:tabLst>
                <a:tab pos="3136900" algn="l"/>
              </a:tabLst>
            </a:pPr>
            <a:r>
              <a:rPr lang="fr-FR" dirty="0"/>
              <a:t>Mot de passe :</a:t>
            </a:r>
            <a:r>
              <a:rPr lang="en-US" dirty="0"/>
              <a:t>	</a:t>
            </a:r>
            <a:r>
              <a:rPr lang="fr-FR" dirty="0"/>
              <a:t>password1</a:t>
            </a:r>
          </a:p>
          <a:p>
            <a:pPr lvl="1"/>
            <a:r>
              <a:rPr lang="fr-FR" dirty="0"/>
              <a:t>Lors de la connexion, vous serez invité à changer votre mot de passe. Utilisez le mot de passe fourni par l'instructeur ou choisissez un mot de passe facile à mémoriser.</a:t>
            </a:r>
          </a:p>
        </p:txBody>
      </p:sp>
      <p:sp>
        <p:nvSpPr>
          <p:cNvPr id="3" name="Content Placeholder 2"/>
          <p:cNvSpPr>
            <a:spLocks noGrp="1"/>
          </p:cNvSpPr>
          <p:nvPr>
            <p:ph idx="11"/>
          </p:nvPr>
        </p:nvSpPr>
        <p:spPr>
          <a:xfrm>
            <a:off x="5" y="758824"/>
            <a:ext cx="12192000" cy="1116867"/>
          </a:xfrm>
        </p:spPr>
        <p:txBody>
          <a:bodyPr/>
          <a:lstStyle/>
          <a:p>
            <a:r>
              <a:rPr lang="fr-FR" dirty="0"/>
              <a:t>Objectif :</a:t>
            </a:r>
          </a:p>
          <a:p>
            <a:pPr lvl="1"/>
            <a:r>
              <a:rPr lang="fr-FR" dirty="0"/>
              <a:t>Vous connecter à l'organisation </a:t>
            </a:r>
            <a:r>
              <a:rPr lang="fr-FR" dirty="0" err="1"/>
              <a:t>Salesforce</a:t>
            </a:r>
            <a:r>
              <a:rPr lang="fr-FR" dirty="0"/>
              <a:t> AW </a:t>
            </a:r>
            <a:r>
              <a:rPr lang="fr-FR" dirty="0" err="1"/>
              <a:t>Computing</a:t>
            </a:r>
            <a:r>
              <a:rPr lang="fr-FR" dirty="0"/>
              <a:t> pour commencer votre nouveau travail !</a:t>
            </a:r>
          </a:p>
        </p:txBody>
      </p:sp>
      <p:sp>
        <p:nvSpPr>
          <p:cNvPr id="7" name="Content Placeholder 6"/>
          <p:cNvSpPr>
            <a:spLocks noGrp="1"/>
          </p:cNvSpPr>
          <p:nvPr>
            <p:ph idx="10"/>
          </p:nvPr>
        </p:nvSpPr>
        <p:spPr/>
        <p:txBody>
          <a:bodyPr/>
          <a:lstStyle/>
          <a:p>
            <a:r>
              <a:rPr lang="fr-FR"/>
              <a:t>5 min</a:t>
            </a:r>
            <a:endParaRPr lang="fr-FR" dirty="0"/>
          </a:p>
        </p:txBody>
      </p:sp>
      <p:sp>
        <p:nvSpPr>
          <p:cNvPr id="4" name="Text Placeholder 3"/>
          <p:cNvSpPr>
            <a:spLocks noGrp="1"/>
          </p:cNvSpPr>
          <p:nvPr>
            <p:ph type="body" sz="quarter" idx="12"/>
          </p:nvPr>
        </p:nvSpPr>
        <p:spPr>
          <a:xfrm>
            <a:off x="0" y="-47295"/>
            <a:ext cx="1194319" cy="249767"/>
          </a:xfrm>
        </p:spPr>
        <p:txBody>
          <a:bodyPr/>
          <a:lstStyle/>
          <a:p>
            <a:r>
              <a:rPr lang="fr-FR" sz="950" dirty="0"/>
              <a:t>Suivez les instructions</a:t>
            </a:r>
          </a:p>
        </p:txBody>
      </p:sp>
      <p:sp>
        <p:nvSpPr>
          <p:cNvPr id="2" name="Title 1"/>
          <p:cNvSpPr>
            <a:spLocks noGrp="1"/>
          </p:cNvSpPr>
          <p:nvPr>
            <p:ph type="title"/>
          </p:nvPr>
        </p:nvSpPr>
        <p:spPr/>
        <p:txBody>
          <a:bodyPr/>
          <a:lstStyle/>
          <a:p>
            <a:r>
              <a:rPr lang="fr-FR"/>
              <a:t>Introduction : Connexion</a:t>
            </a:r>
            <a:endParaRPr lang="fr-FR" dirty="0"/>
          </a:p>
        </p:txBody>
      </p:sp>
      <p:sp>
        <p:nvSpPr>
          <p:cNvPr id="9" name="Slide Number Placeholder 8"/>
          <p:cNvSpPr>
            <a:spLocks noGrp="1"/>
          </p:cNvSpPr>
          <p:nvPr>
            <p:ph type="sldNum" sz="quarter" idx="13"/>
          </p:nvPr>
        </p:nvSpPr>
        <p:spPr/>
        <p:txBody>
          <a:bodyPr/>
          <a:lstStyle/>
          <a:p>
            <a:fld id="{812A5277-1DB9-460F-9A21-B857ABB32666}" type="slidenum">
              <a:rPr lang="en-US" smtClean="0"/>
              <a:pPr/>
              <a:t>19</a:t>
            </a:fld>
            <a:endParaRPr lang="fr-FR" dirty="0"/>
          </a:p>
        </p:txBody>
      </p:sp>
    </p:spTree>
    <p:custDataLst>
      <p:tags r:id="rId1"/>
    </p:custData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title"/>
          </p:nvPr>
        </p:nvSpPr>
        <p:spPr>
          <a:xfrm>
            <a:off x="882869" y="10"/>
            <a:ext cx="9978807" cy="758825"/>
          </a:xfrm>
        </p:spPr>
        <p:txBody>
          <a:bodyPr/>
          <a:lstStyle/>
          <a:p>
            <a:r>
              <a:rPr lang="fr-FR" dirty="0"/>
              <a:t>Hiérarchie de rôles : Qui a besoin de visibilité ?</a:t>
            </a:r>
          </a:p>
        </p:txBody>
      </p:sp>
      <p:sp>
        <p:nvSpPr>
          <p:cNvPr id="91" name="Rectangle 90"/>
          <p:cNvSpPr/>
          <p:nvPr/>
        </p:nvSpPr>
        <p:spPr>
          <a:xfrm>
            <a:off x="5915504" y="1214107"/>
            <a:ext cx="1395549" cy="837330"/>
          </a:xfrm>
          <a:prstGeom prst="rect">
            <a:avLst/>
          </a:prstGeom>
          <a:solidFill>
            <a:schemeClr val="accent1">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PDG</a:t>
            </a:r>
          </a:p>
        </p:txBody>
      </p:sp>
      <p:sp>
        <p:nvSpPr>
          <p:cNvPr id="51" name="Rectangle 50"/>
          <p:cNvSpPr/>
          <p:nvPr/>
        </p:nvSpPr>
        <p:spPr>
          <a:xfrm>
            <a:off x="4427246" y="1215504"/>
            <a:ext cx="1395549" cy="837329"/>
          </a:xfrm>
          <a:prstGeom prst="rect">
            <a:avLst/>
          </a:prstGeom>
          <a:solidFill>
            <a:schemeClr val="accent1">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Assistant</a:t>
            </a:r>
          </a:p>
        </p:txBody>
      </p:sp>
      <p:sp>
        <p:nvSpPr>
          <p:cNvPr id="98" name="Rectangle 97"/>
          <p:cNvSpPr/>
          <p:nvPr/>
        </p:nvSpPr>
        <p:spPr>
          <a:xfrm>
            <a:off x="342943" y="2922384"/>
            <a:ext cx="1283254" cy="837329"/>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Vice-président </a:t>
            </a:r>
            <a:r>
              <a:rPr sz="1400"/>
              <a:t/>
            </a:r>
            <a:br>
              <a:rPr sz="1400"/>
            </a:br>
            <a:r>
              <a:rPr lang="fr-FR" sz="1400" dirty="0">
                <a:solidFill>
                  <a:schemeClr val="bg1"/>
                </a:solidFill>
              </a:rPr>
              <a:t>des finances</a:t>
            </a:r>
          </a:p>
        </p:txBody>
      </p:sp>
      <p:sp>
        <p:nvSpPr>
          <p:cNvPr id="102" name="Rectangle 101"/>
          <p:cNvSpPr/>
          <p:nvPr/>
        </p:nvSpPr>
        <p:spPr>
          <a:xfrm>
            <a:off x="342943" y="4229815"/>
            <a:ext cx="1283254" cy="837329"/>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Directeur des finances</a:t>
            </a:r>
          </a:p>
        </p:txBody>
      </p:sp>
      <p:sp>
        <p:nvSpPr>
          <p:cNvPr id="103" name="Rectangle 102"/>
          <p:cNvSpPr/>
          <p:nvPr/>
        </p:nvSpPr>
        <p:spPr>
          <a:xfrm>
            <a:off x="342943" y="5575748"/>
            <a:ext cx="1283254" cy="837329"/>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Comptable</a:t>
            </a:r>
          </a:p>
        </p:txBody>
      </p:sp>
      <p:sp>
        <p:nvSpPr>
          <p:cNvPr id="104" name="Rectangle 103"/>
          <p:cNvSpPr/>
          <p:nvPr/>
        </p:nvSpPr>
        <p:spPr>
          <a:xfrm>
            <a:off x="10555820" y="2922384"/>
            <a:ext cx="1283254" cy="83732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Vice-présidente </a:t>
            </a:r>
            <a:r>
              <a:rPr sz="1400"/>
              <a:t/>
            </a:r>
            <a:br>
              <a:rPr sz="1400"/>
            </a:br>
            <a:r>
              <a:rPr lang="fr-FR" sz="1400" dirty="0">
                <a:solidFill>
                  <a:schemeClr val="bg1"/>
                </a:solidFill>
              </a:rPr>
              <a:t>des ressources humaines</a:t>
            </a:r>
          </a:p>
        </p:txBody>
      </p:sp>
      <p:sp>
        <p:nvSpPr>
          <p:cNvPr id="105" name="Rectangle 104"/>
          <p:cNvSpPr/>
          <p:nvPr/>
        </p:nvSpPr>
        <p:spPr>
          <a:xfrm>
            <a:off x="10555820" y="4229815"/>
            <a:ext cx="1283254" cy="83732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Directeur des ressources humaines</a:t>
            </a:r>
          </a:p>
        </p:txBody>
      </p:sp>
      <p:sp>
        <p:nvSpPr>
          <p:cNvPr id="106" name="Rectangle 105"/>
          <p:cNvSpPr/>
          <p:nvPr/>
        </p:nvSpPr>
        <p:spPr>
          <a:xfrm>
            <a:off x="10555820" y="5575748"/>
            <a:ext cx="1283254" cy="83732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Recruteurs</a:t>
            </a:r>
          </a:p>
        </p:txBody>
      </p:sp>
      <p:sp>
        <p:nvSpPr>
          <p:cNvPr id="107" name="Rectangle 106"/>
          <p:cNvSpPr/>
          <p:nvPr/>
        </p:nvSpPr>
        <p:spPr>
          <a:xfrm>
            <a:off x="9096835" y="2922384"/>
            <a:ext cx="1283254" cy="837329"/>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Vice-président </a:t>
            </a:r>
            <a:r>
              <a:rPr sz="1400"/>
              <a:t/>
            </a:r>
            <a:br>
              <a:rPr sz="1400"/>
            </a:br>
            <a:r>
              <a:rPr lang="fr-FR" sz="1400" dirty="0">
                <a:solidFill>
                  <a:schemeClr val="bg1"/>
                </a:solidFill>
              </a:rPr>
              <a:t>des services</a:t>
            </a:r>
          </a:p>
        </p:txBody>
      </p:sp>
      <p:sp>
        <p:nvSpPr>
          <p:cNvPr id="108" name="Rectangle 107"/>
          <p:cNvSpPr/>
          <p:nvPr/>
        </p:nvSpPr>
        <p:spPr>
          <a:xfrm>
            <a:off x="9096835" y="4229815"/>
            <a:ext cx="1283254" cy="837329"/>
          </a:xfrm>
          <a:prstGeom prst="rect">
            <a:avLst/>
          </a:prstGeom>
          <a:solidFill>
            <a:schemeClr val="bg1"/>
          </a:solidFill>
          <a:ln w="38100">
            <a:solidFill>
              <a:srgbClr val="00B050"/>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rgbClr val="00B050"/>
                </a:solidFill>
              </a:rPr>
              <a:t>Directeur du support client</a:t>
            </a:r>
          </a:p>
        </p:txBody>
      </p:sp>
      <p:sp>
        <p:nvSpPr>
          <p:cNvPr id="109" name="Rectangle 108"/>
          <p:cNvSpPr/>
          <p:nvPr/>
        </p:nvSpPr>
        <p:spPr>
          <a:xfrm>
            <a:off x="9096835" y="5575748"/>
            <a:ext cx="1283254" cy="837329"/>
          </a:xfrm>
          <a:prstGeom prst="rect">
            <a:avLst/>
          </a:prstGeom>
          <a:solidFill>
            <a:schemeClr val="bg1"/>
          </a:solidFill>
          <a:ln w="38100">
            <a:solidFill>
              <a:srgbClr val="00B050"/>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rgbClr val="00B050"/>
                </a:solidFill>
              </a:rPr>
              <a:t>Représentants du support client</a:t>
            </a:r>
          </a:p>
        </p:txBody>
      </p:sp>
      <p:sp>
        <p:nvSpPr>
          <p:cNvPr id="110" name="Rectangle 109"/>
          <p:cNvSpPr/>
          <p:nvPr/>
        </p:nvSpPr>
        <p:spPr>
          <a:xfrm>
            <a:off x="7637853" y="2922384"/>
            <a:ext cx="1283254" cy="837329"/>
          </a:xfrm>
          <a:prstGeom prst="rect">
            <a:avLst/>
          </a:prstGeom>
          <a:solidFill>
            <a:schemeClr val="accent5"/>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bg1"/>
                </a:solidFill>
              </a:rPr>
              <a:t>Vice-président </a:t>
            </a:r>
            <a:r>
              <a:rPr sz="1400"/>
              <a:t/>
            </a:r>
            <a:br>
              <a:rPr sz="1400"/>
            </a:br>
            <a:r>
              <a:rPr lang="fr-FR" sz="1400" dirty="0">
                <a:solidFill>
                  <a:schemeClr val="bg1"/>
                </a:solidFill>
              </a:rPr>
              <a:t>du service marketing</a:t>
            </a:r>
          </a:p>
        </p:txBody>
      </p:sp>
      <p:sp>
        <p:nvSpPr>
          <p:cNvPr id="111" name="Rectangle 110"/>
          <p:cNvSpPr/>
          <p:nvPr/>
        </p:nvSpPr>
        <p:spPr>
          <a:xfrm>
            <a:off x="7637853" y="4229815"/>
            <a:ext cx="1283254" cy="837329"/>
          </a:xfrm>
          <a:prstGeom prst="rect">
            <a:avLst/>
          </a:prstGeom>
          <a:solidFill>
            <a:schemeClr val="bg1"/>
          </a:solidFill>
          <a:ln w="38100">
            <a:solidFill>
              <a:schemeClr val="accent5"/>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solidFill>
              </a:rPr>
              <a:t>Directeur marketing</a:t>
            </a:r>
          </a:p>
        </p:txBody>
      </p:sp>
      <p:sp>
        <p:nvSpPr>
          <p:cNvPr id="112" name="Rectangle 111"/>
          <p:cNvSpPr/>
          <p:nvPr/>
        </p:nvSpPr>
        <p:spPr>
          <a:xfrm>
            <a:off x="7637853" y="5575748"/>
            <a:ext cx="1283254" cy="837329"/>
          </a:xfrm>
          <a:prstGeom prst="rect">
            <a:avLst/>
          </a:prstGeom>
          <a:solidFill>
            <a:schemeClr val="bg1"/>
          </a:solidFill>
          <a:ln w="38100">
            <a:solidFill>
              <a:schemeClr val="accent5"/>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solidFill>
              </a:rPr>
              <a:t>Marketeurs</a:t>
            </a:r>
            <a:endParaRPr lang="fr-FR" sz="1400" b="1" dirty="0">
              <a:solidFill>
                <a:schemeClr val="accent5"/>
              </a:solidFill>
            </a:endParaRPr>
          </a:p>
        </p:txBody>
      </p:sp>
      <p:sp>
        <p:nvSpPr>
          <p:cNvPr id="113" name="Rectangle 112"/>
          <p:cNvSpPr/>
          <p:nvPr/>
        </p:nvSpPr>
        <p:spPr>
          <a:xfrm>
            <a:off x="3245715" y="2922384"/>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Vice-présidente </a:t>
            </a:r>
            <a:r>
              <a:rPr sz="1400"/>
              <a:t/>
            </a:r>
            <a:br>
              <a:rPr sz="1400"/>
            </a:br>
            <a:r>
              <a:rPr lang="fr-FR" sz="1400" dirty="0">
                <a:solidFill>
                  <a:schemeClr val="accent5">
                    <a:lumMod val="50000"/>
                  </a:schemeClr>
                </a:solidFill>
              </a:rPr>
              <a:t>des ventes internationales</a:t>
            </a:r>
          </a:p>
        </p:txBody>
      </p:sp>
      <p:sp>
        <p:nvSpPr>
          <p:cNvPr id="114" name="Rectangle 113"/>
          <p:cNvSpPr/>
          <p:nvPr/>
        </p:nvSpPr>
        <p:spPr>
          <a:xfrm>
            <a:off x="1801925" y="4229815"/>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Directeur </a:t>
            </a:r>
            <a:r>
              <a:rPr sz="1400"/>
              <a:t/>
            </a:r>
            <a:br>
              <a:rPr sz="1400"/>
            </a:br>
            <a:r>
              <a:rPr lang="fr-FR" sz="1400" dirty="0">
                <a:solidFill>
                  <a:schemeClr val="accent5">
                    <a:lumMod val="50000"/>
                  </a:schemeClr>
                </a:solidFill>
              </a:rPr>
              <a:t>des ventes</a:t>
            </a:r>
            <a:r>
              <a:rPr sz="1400"/>
              <a:t/>
            </a:r>
            <a:br>
              <a:rPr sz="1400"/>
            </a:br>
            <a:r>
              <a:rPr lang="fr-FR" sz="1400" dirty="0">
                <a:solidFill>
                  <a:schemeClr val="accent5">
                    <a:lumMod val="50000"/>
                  </a:schemeClr>
                </a:solidFill>
              </a:rPr>
              <a:t>États-Unis</a:t>
            </a:r>
          </a:p>
        </p:txBody>
      </p:sp>
      <p:sp>
        <p:nvSpPr>
          <p:cNvPr id="115" name="Rectangle 114"/>
          <p:cNvSpPr/>
          <p:nvPr/>
        </p:nvSpPr>
        <p:spPr>
          <a:xfrm>
            <a:off x="1801925" y="5575748"/>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Représentants</a:t>
            </a:r>
            <a:r>
              <a:rPr sz="1400"/>
              <a:t/>
            </a:r>
            <a:br>
              <a:rPr sz="1400"/>
            </a:br>
            <a:r>
              <a:rPr lang="fr-FR" sz="1400" dirty="0">
                <a:solidFill>
                  <a:schemeClr val="accent5">
                    <a:lumMod val="50000"/>
                  </a:schemeClr>
                </a:solidFill>
              </a:rPr>
              <a:t>commerciaux</a:t>
            </a:r>
            <a:r>
              <a:rPr sz="1400"/>
              <a:t/>
            </a:r>
            <a:br>
              <a:rPr sz="1400"/>
            </a:br>
            <a:r>
              <a:rPr lang="fr-FR" sz="1400" dirty="0">
                <a:solidFill>
                  <a:schemeClr val="accent5">
                    <a:lumMod val="50000"/>
                  </a:schemeClr>
                </a:solidFill>
              </a:rPr>
              <a:t>États-Unis</a:t>
            </a:r>
          </a:p>
        </p:txBody>
      </p:sp>
      <p:sp>
        <p:nvSpPr>
          <p:cNvPr id="116" name="Rectangle 115"/>
          <p:cNvSpPr/>
          <p:nvPr/>
        </p:nvSpPr>
        <p:spPr>
          <a:xfrm>
            <a:off x="4704697" y="2922384"/>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Directeur des</a:t>
            </a:r>
            <a:r>
              <a:rPr sz="1400"/>
              <a:t/>
            </a:r>
            <a:br>
              <a:rPr sz="1400"/>
            </a:br>
            <a:r>
              <a:rPr lang="fr-FR" sz="1400" dirty="0">
                <a:solidFill>
                  <a:schemeClr val="accent5">
                    <a:lumMod val="50000"/>
                  </a:schemeClr>
                </a:solidFill>
              </a:rPr>
              <a:t>opérations commerciales</a:t>
            </a:r>
          </a:p>
        </p:txBody>
      </p:sp>
      <p:sp>
        <p:nvSpPr>
          <p:cNvPr id="117" name="Rectangle 116"/>
          <p:cNvSpPr/>
          <p:nvPr/>
        </p:nvSpPr>
        <p:spPr>
          <a:xfrm>
            <a:off x="3260907" y="4229815"/>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Directeur des ventes EMEA</a:t>
            </a:r>
          </a:p>
        </p:txBody>
      </p:sp>
      <p:sp>
        <p:nvSpPr>
          <p:cNvPr id="118" name="Rectangle 117"/>
          <p:cNvSpPr/>
          <p:nvPr/>
        </p:nvSpPr>
        <p:spPr>
          <a:xfrm>
            <a:off x="3260907" y="5575748"/>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Représentants</a:t>
            </a:r>
            <a:r>
              <a:rPr sz="1400"/>
              <a:t/>
            </a:r>
            <a:br>
              <a:rPr sz="1400"/>
            </a:br>
            <a:r>
              <a:rPr lang="fr-FR" sz="1400" dirty="0">
                <a:solidFill>
                  <a:schemeClr val="accent5">
                    <a:lumMod val="50000"/>
                  </a:schemeClr>
                </a:solidFill>
              </a:rPr>
              <a:t>commerciaux</a:t>
            </a:r>
            <a:r>
              <a:rPr sz="1400"/>
              <a:t/>
            </a:r>
            <a:br>
              <a:rPr sz="1400"/>
            </a:br>
            <a:r>
              <a:rPr lang="fr-FR" sz="1400" dirty="0">
                <a:solidFill>
                  <a:schemeClr val="accent5">
                    <a:lumMod val="50000"/>
                  </a:schemeClr>
                </a:solidFill>
              </a:rPr>
              <a:t>EMEA</a:t>
            </a:r>
          </a:p>
        </p:txBody>
      </p:sp>
      <p:sp>
        <p:nvSpPr>
          <p:cNvPr id="119" name="Rectangle 118"/>
          <p:cNvSpPr/>
          <p:nvPr/>
        </p:nvSpPr>
        <p:spPr>
          <a:xfrm>
            <a:off x="6163679" y="2922384"/>
            <a:ext cx="1283254" cy="837329"/>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Opérations commerciales</a:t>
            </a:r>
          </a:p>
        </p:txBody>
      </p:sp>
      <p:sp>
        <p:nvSpPr>
          <p:cNvPr id="120" name="Rectangle 119"/>
          <p:cNvSpPr/>
          <p:nvPr/>
        </p:nvSpPr>
        <p:spPr>
          <a:xfrm>
            <a:off x="4719889" y="4229815"/>
            <a:ext cx="1283254" cy="837329"/>
          </a:xfrm>
          <a:prstGeom prst="rect">
            <a:avLst/>
          </a:prstGeom>
          <a:solidFill>
            <a:schemeClr val="bg1"/>
          </a:solidFill>
          <a:ln w="38100">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Directeur </a:t>
            </a:r>
            <a:br>
              <a:rPr lang="fr-FR" sz="1400" dirty="0">
                <a:solidFill>
                  <a:schemeClr val="accent5">
                    <a:lumMod val="50000"/>
                  </a:schemeClr>
                </a:solidFill>
              </a:rPr>
            </a:br>
            <a:r>
              <a:rPr lang="fr-FR" sz="1400" dirty="0">
                <a:solidFill>
                  <a:schemeClr val="accent5">
                    <a:lumMod val="50000"/>
                  </a:schemeClr>
                </a:solidFill>
              </a:rPr>
              <a:t>des ventes</a:t>
            </a:r>
            <a:r>
              <a:rPr sz="1400" dirty="0"/>
              <a:t/>
            </a:r>
            <a:br>
              <a:rPr sz="1400" dirty="0"/>
            </a:br>
            <a:r>
              <a:rPr lang="fr-FR" sz="1400" dirty="0">
                <a:solidFill>
                  <a:schemeClr val="accent5">
                    <a:lumMod val="50000"/>
                  </a:schemeClr>
                </a:solidFill>
              </a:rPr>
              <a:t>APAC</a:t>
            </a:r>
          </a:p>
        </p:txBody>
      </p:sp>
      <p:sp>
        <p:nvSpPr>
          <p:cNvPr id="121" name="Rectangle 120"/>
          <p:cNvSpPr/>
          <p:nvPr/>
        </p:nvSpPr>
        <p:spPr>
          <a:xfrm>
            <a:off x="4719889" y="5575748"/>
            <a:ext cx="1283254" cy="837329"/>
          </a:xfrm>
          <a:prstGeom prst="rect">
            <a:avLst/>
          </a:prstGeom>
          <a:solidFill>
            <a:schemeClr val="bg1"/>
          </a:solidFill>
          <a:ln w="38100">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Représentants</a:t>
            </a:r>
            <a:r>
              <a:rPr sz="1400"/>
              <a:t/>
            </a:r>
            <a:br>
              <a:rPr sz="1400"/>
            </a:br>
            <a:r>
              <a:rPr lang="fr-FR" sz="1400" dirty="0">
                <a:solidFill>
                  <a:schemeClr val="accent5">
                    <a:lumMod val="50000"/>
                  </a:schemeClr>
                </a:solidFill>
              </a:rPr>
              <a:t>commerciaux</a:t>
            </a:r>
            <a:r>
              <a:rPr sz="1400"/>
              <a:t/>
            </a:r>
            <a:br>
              <a:rPr sz="1400"/>
            </a:br>
            <a:r>
              <a:rPr lang="fr-FR" sz="1400" dirty="0">
                <a:solidFill>
                  <a:schemeClr val="accent5">
                    <a:lumMod val="50000"/>
                  </a:schemeClr>
                </a:solidFill>
              </a:rPr>
              <a:t>APAC</a:t>
            </a:r>
          </a:p>
        </p:txBody>
      </p:sp>
      <p:sp>
        <p:nvSpPr>
          <p:cNvPr id="122" name="Rectangle 121"/>
          <p:cNvSpPr/>
          <p:nvPr/>
        </p:nvSpPr>
        <p:spPr>
          <a:xfrm>
            <a:off x="6178871" y="5575748"/>
            <a:ext cx="1283254" cy="837329"/>
          </a:xfrm>
          <a:prstGeom prst="rect">
            <a:avLst/>
          </a:prstGeom>
          <a:solidFill>
            <a:schemeClr val="bg1"/>
          </a:solidFill>
          <a:ln w="38100">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80000"/>
              </a:lnSpc>
              <a:spcBef>
                <a:spcPct val="0"/>
              </a:spcBef>
              <a:spcAft>
                <a:spcPct val="35000"/>
              </a:spcAft>
            </a:pPr>
            <a:r>
              <a:rPr lang="fr-FR" sz="1400" dirty="0">
                <a:solidFill>
                  <a:schemeClr val="accent5">
                    <a:lumMod val="50000"/>
                  </a:schemeClr>
                </a:solidFill>
              </a:rPr>
              <a:t>Ingénieurs commerciaux</a:t>
            </a:r>
          </a:p>
        </p:txBody>
      </p:sp>
      <p:sp>
        <p:nvSpPr>
          <p:cNvPr id="3" name="Slide Number Placeholder 2"/>
          <p:cNvSpPr>
            <a:spLocks noGrp="1"/>
          </p:cNvSpPr>
          <p:nvPr>
            <p:ph type="sldNum" sz="quarter" idx="10"/>
          </p:nvPr>
        </p:nvSpPr>
        <p:spPr/>
        <p:txBody>
          <a:bodyPr/>
          <a:lstStyle/>
          <a:p>
            <a:fld id="{812A5277-1DB9-460F-9A21-B857ABB32666}" type="slidenum">
              <a:rPr lang="en-US" smtClean="0"/>
              <a:pPr/>
              <a:t>190</a:t>
            </a:fld>
            <a:endParaRPr lang="fr-FR" dirty="0"/>
          </a:p>
        </p:txBody>
      </p:sp>
      <p:sp>
        <p:nvSpPr>
          <p:cNvPr id="92" name="Oval 91"/>
          <p:cNvSpPr/>
          <p:nvPr/>
        </p:nvSpPr>
        <p:spPr>
          <a:xfrm>
            <a:off x="2924503" y="2647200"/>
            <a:ext cx="4602457" cy="1411347"/>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400" dirty="0"/>
          </a:p>
        </p:txBody>
      </p:sp>
    </p:spTree>
    <p:custDataLst>
      <p:tags r:id="rId1"/>
    </p:custData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p:cNvSpPr>
            <a:spLocks noGrp="1"/>
          </p:cNvSpPr>
          <p:nvPr>
            <p:ph idx="1"/>
          </p:nvPr>
        </p:nvSpPr>
        <p:spPr>
          <a:xfrm>
            <a:off x="115713" y="843165"/>
            <a:ext cx="10817673" cy="5950440"/>
          </a:xfrm>
        </p:spPr>
        <p:txBody>
          <a:bodyPr/>
          <a:lstStyle/>
          <a:p>
            <a:pPr marL="0" indent="0">
              <a:buNone/>
            </a:pPr>
            <a:r>
              <a:rPr lang="fr-FR" sz="2200" dirty="0"/>
              <a:t>Dans un modèle privé ou hybride, la hiérarchie des rôles vous permet d'octroyer un accès aux enregistrements aux responsables, aux chefs d'équipe et au personnel des opérations dont l'accès aurait pu être bloqué par les valeurs par défaut à l'échelle de l'organisation. </a:t>
            </a:r>
          </a:p>
        </p:txBody>
      </p:sp>
      <p:sp>
        <p:nvSpPr>
          <p:cNvPr id="7" name="Title 6"/>
          <p:cNvSpPr>
            <a:spLocks noGrp="1"/>
          </p:cNvSpPr>
          <p:nvPr>
            <p:ph type="title"/>
          </p:nvPr>
        </p:nvSpPr>
        <p:spPr>
          <a:xfrm>
            <a:off x="128589" y="7"/>
            <a:ext cx="10734146" cy="746975"/>
          </a:xfrm>
        </p:spPr>
        <p:txBody>
          <a:bodyPr/>
          <a:lstStyle/>
          <a:p>
            <a:r>
              <a:rPr lang="fr-FR"/>
              <a:t>Qu'est-ce qu'une hiérarchie des rôles ?</a:t>
            </a:r>
            <a:endParaRPr lang="fr-FR" dirty="0"/>
          </a:p>
        </p:txBody>
      </p:sp>
      <p:sp>
        <p:nvSpPr>
          <p:cNvPr id="31" name="Content Placeholder 29"/>
          <p:cNvSpPr txBox="1">
            <a:spLocks/>
          </p:cNvSpPr>
          <p:nvPr/>
        </p:nvSpPr>
        <p:spPr>
          <a:xfrm>
            <a:off x="8001129" y="3123700"/>
            <a:ext cx="3125675" cy="1865587"/>
          </a:xfrm>
          <a:prstGeom prst="rect">
            <a:avLst/>
          </a:prstGeom>
        </p:spPr>
        <p:txBody>
          <a:bodyPr lIns="91440">
            <a:noAutofit/>
          </a:bodyPr>
          <a:lstStyle/>
          <a:p>
            <a:pPr lvl="0" fontAlgn="auto">
              <a:spcBef>
                <a:spcPts val="900"/>
              </a:spcBef>
              <a:spcAft>
                <a:spcPts val="0"/>
              </a:spcAft>
              <a:defRPr/>
            </a:pPr>
            <a:r>
              <a:rPr kumimoji="0" lang="fr-FR" sz="2000" b="0" i="0" u="none" strike="noStrike" cap="none" baseline="0" noProof="0" dirty="0">
                <a:ln>
                  <a:noFill/>
                </a:ln>
                <a:solidFill>
                  <a:schemeClr val="tx1"/>
                </a:solidFill>
                <a:effectLst/>
                <a:uLnTx/>
                <a:uFillTx/>
              </a:rPr>
              <a:t>Les utilisateurs occupant des rôles</a:t>
            </a:r>
            <a:r>
              <a:rPr kumimoji="0" lang="fr-FR" sz="2000" b="0" i="0" u="none" strike="noStrike" cap="none" noProof="0" dirty="0">
                <a:ln>
                  <a:noFill/>
                </a:ln>
                <a:solidFill>
                  <a:schemeClr val="tx1"/>
                </a:solidFill>
                <a:effectLst/>
                <a:uLnTx/>
                <a:uFillTx/>
              </a:rPr>
              <a:t> supérieurs </a:t>
            </a:r>
            <a:r>
              <a:rPr lang="fr-FR" sz="2000" dirty="0"/>
              <a:t>héritent des privilèges de propriété sur tous les enregistrements détenus par les utilisateurs dont les rôles sont inférieurs aux leurs</a:t>
            </a:r>
            <a:r>
              <a:rPr kumimoji="0" lang="fr-FR" sz="2000" b="0" i="0" u="none" strike="noStrike" cap="none" noProof="0" dirty="0">
                <a:ln>
                  <a:noFill/>
                </a:ln>
                <a:solidFill>
                  <a:schemeClr val="tx1"/>
                </a:solidFill>
                <a:effectLst/>
                <a:uLnTx/>
                <a:uFillTx/>
              </a:rPr>
              <a:t>.</a:t>
            </a:r>
            <a:endParaRPr kumimoji="0" lang="fr-FR" sz="2000" b="0" i="0" u="none" strike="noStrike" kern="1200" cap="none" spc="0" normalizeH="0" baseline="0" noProof="0" dirty="0">
              <a:ln>
                <a:noFill/>
              </a:ln>
              <a:solidFill>
                <a:schemeClr val="tx1"/>
              </a:solidFill>
              <a:effectLst/>
              <a:uLnTx/>
              <a:uFillTx/>
            </a:endParaRPr>
          </a:p>
        </p:txBody>
      </p:sp>
      <p:cxnSp>
        <p:nvCxnSpPr>
          <p:cNvPr id="33" name="Straight Arrow Connector 32"/>
          <p:cNvCxnSpPr/>
          <p:nvPr/>
        </p:nvCxnSpPr>
        <p:spPr bwMode="auto">
          <a:xfrm flipV="1">
            <a:off x="7934513" y="2589196"/>
            <a:ext cx="0" cy="3706409"/>
          </a:xfrm>
          <a:prstGeom prst="straightConnector1">
            <a:avLst/>
          </a:prstGeom>
          <a:solidFill>
            <a:schemeClr val="accent1"/>
          </a:solidFill>
          <a:ln w="38100" cap="flat" cmpd="sng" algn="ctr">
            <a:solidFill>
              <a:schemeClr val="accent1">
                <a:lumMod val="50000"/>
              </a:schemeClr>
            </a:solidFill>
            <a:prstDash val="solid"/>
            <a:round/>
            <a:headEnd type="none" w="lg" len="lg"/>
            <a:tailEnd type="triangle" w="lg" len="lg"/>
          </a:ln>
          <a:effectLst/>
        </p:spPr>
      </p:cxnSp>
      <p:grpSp>
        <p:nvGrpSpPr>
          <p:cNvPr id="70" name="Group 69"/>
          <p:cNvGrpSpPr/>
          <p:nvPr/>
        </p:nvGrpSpPr>
        <p:grpSpPr>
          <a:xfrm>
            <a:off x="789272" y="2271562"/>
            <a:ext cx="6449662" cy="4398745"/>
            <a:chOff x="789272" y="2271562"/>
            <a:chExt cx="6449662" cy="4398745"/>
          </a:xfrm>
        </p:grpSpPr>
        <p:cxnSp>
          <p:nvCxnSpPr>
            <p:cNvPr id="58" name="Straight Connector 57"/>
            <p:cNvCxnSpPr>
              <a:stCxn id="40" idx="2"/>
              <a:endCxn id="50" idx="0"/>
            </p:cNvCxnSpPr>
            <p:nvPr/>
          </p:nvCxnSpPr>
          <p:spPr bwMode="auto">
            <a:xfrm>
              <a:off x="3883794" y="3117474"/>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0" name="Rounded Rectangle 39"/>
            <p:cNvSpPr/>
            <p:nvPr/>
          </p:nvSpPr>
          <p:spPr>
            <a:xfrm>
              <a:off x="3024204" y="2271562"/>
              <a:ext cx="1719179" cy="845912"/>
            </a:xfrm>
            <a:prstGeom prst="roundRect">
              <a:avLst/>
            </a:prstGeom>
            <a:solidFill>
              <a:schemeClr val="bg1">
                <a:lumMod val="50000"/>
              </a:schemeClr>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bg1"/>
                  </a:solidFill>
                </a:rPr>
                <a:t>PDG</a:t>
              </a:r>
              <a:endParaRPr lang="fr-FR" sz="1200" kern="1200" dirty="0">
                <a:solidFill>
                  <a:schemeClr val="bg1"/>
                </a:solidFill>
              </a:endParaRPr>
            </a:p>
          </p:txBody>
        </p:sp>
        <p:sp>
          <p:nvSpPr>
            <p:cNvPr id="42" name="Rounded Rectangle 41"/>
            <p:cNvSpPr/>
            <p:nvPr/>
          </p:nvSpPr>
          <p:spPr>
            <a:xfrm>
              <a:off x="3024204" y="3455840"/>
              <a:ext cx="1719179" cy="845912"/>
            </a:xfrm>
            <a:prstGeom prst="roundRect">
              <a:avLst/>
            </a:prstGeom>
            <a:solidFill>
              <a:srgbClr val="E5C130"/>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Vice-président des ventes internationales / opérations commerciales</a:t>
              </a:r>
              <a:endParaRPr lang="fr-FR" sz="1200" kern="1200" dirty="0">
                <a:solidFill>
                  <a:schemeClr val="accent5">
                    <a:lumMod val="50000"/>
                  </a:schemeClr>
                </a:solidFill>
              </a:endParaRPr>
            </a:p>
          </p:txBody>
        </p:sp>
        <p:sp>
          <p:nvSpPr>
            <p:cNvPr id="44" name="Rounded Rectangle 43"/>
            <p:cNvSpPr/>
            <p:nvPr/>
          </p:nvSpPr>
          <p:spPr>
            <a:xfrm>
              <a:off x="789272"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 </a:t>
              </a:r>
              <a:r>
                <a:rPr sz="1200"/>
                <a:t/>
              </a:r>
              <a:br>
                <a:rPr sz="1200"/>
              </a:br>
              <a:r>
                <a:rPr lang="fr-FR" sz="1200" dirty="0">
                  <a:solidFill>
                    <a:schemeClr val="accent5">
                      <a:lumMod val="50000"/>
                    </a:schemeClr>
                  </a:solidFill>
                </a:rPr>
                <a:t>des ventes </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46" name="Rounded Rectangle 45"/>
            <p:cNvSpPr/>
            <p:nvPr/>
          </p:nvSpPr>
          <p:spPr>
            <a:xfrm>
              <a:off x="789272"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 </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48" name="Rounded Rectangle 47"/>
            <p:cNvSpPr/>
            <p:nvPr/>
          </p:nvSpPr>
          <p:spPr>
            <a:xfrm>
              <a:off x="3024204"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 </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50" name="Rounded Rectangle 49"/>
            <p:cNvSpPr/>
            <p:nvPr/>
          </p:nvSpPr>
          <p:spPr>
            <a:xfrm>
              <a:off x="3024204"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 </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52" name="Rounded Rectangle 51"/>
            <p:cNvSpPr/>
            <p:nvPr/>
          </p:nvSpPr>
          <p:spPr>
            <a:xfrm>
              <a:off x="5259137"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sp>
          <p:nvSpPr>
            <p:cNvPr id="54" name="Rounded Rectangle 53"/>
            <p:cNvSpPr/>
            <p:nvPr/>
          </p:nvSpPr>
          <p:spPr>
            <a:xfrm>
              <a:off x="5259137"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pic>
          <p:nvPicPr>
            <p:cNvPr id="34" name="Picture 3" descr="\\sfdc\dfs\AM\GS\Training\Education_Content_Development\Templates and Processes and Images\Images\Icon People (Mar '10)\Man 02.png"/>
            <p:cNvPicPr>
              <a:picLocks noChangeAspect="1" noChangeArrowheads="1"/>
            </p:cNvPicPr>
            <p:nvPr/>
          </p:nvPicPr>
          <p:blipFill>
            <a:blip r:embed="rId4" cstate="print"/>
            <a:srcRect/>
            <a:stretch>
              <a:fillRect/>
            </a:stretch>
          </p:blipFill>
          <p:spPr bwMode="auto">
            <a:xfrm>
              <a:off x="5317563" y="3526015"/>
              <a:ext cx="436938" cy="606027"/>
            </a:xfrm>
            <a:prstGeom prst="rect">
              <a:avLst/>
            </a:prstGeom>
            <a:noFill/>
            <a:effectLst>
              <a:outerShdw blurRad="50800" dist="38100" dir="2700000" algn="tl" rotWithShape="0">
                <a:prstClr val="black">
                  <a:alpha val="40000"/>
                </a:prstClr>
              </a:outerShdw>
            </a:effectLst>
          </p:spPr>
        </p:pic>
        <p:pic>
          <p:nvPicPr>
            <p:cNvPr id="35" name="Picture 8" descr="\\sfdc\dfs\AM\GS\Training\Education_Content_Development\Templates and Processes and Images\Images\Icon People (Mar '10)\Woman 01.png"/>
            <p:cNvPicPr>
              <a:picLocks noChangeAspect="1" noChangeArrowheads="1"/>
            </p:cNvPicPr>
            <p:nvPr/>
          </p:nvPicPr>
          <p:blipFill>
            <a:blip r:embed="rId5" cstate="print"/>
            <a:srcRect/>
            <a:stretch>
              <a:fillRect/>
            </a:stretch>
          </p:blipFill>
          <p:spPr bwMode="auto">
            <a:xfrm>
              <a:off x="5028198" y="3581194"/>
              <a:ext cx="438434" cy="606027"/>
            </a:xfrm>
            <a:prstGeom prst="rect">
              <a:avLst/>
            </a:prstGeom>
            <a:noFill/>
            <a:effectLst>
              <a:outerShdw blurRad="50800" dist="38100" dir="2700000" algn="tl" rotWithShape="0">
                <a:prstClr val="black">
                  <a:alpha val="40000"/>
                </a:prstClr>
              </a:outerShdw>
            </a:effectLst>
          </p:spPr>
        </p:pic>
        <p:pic>
          <p:nvPicPr>
            <p:cNvPr id="13" name="Picture 2" descr="\\sfdc\dfs\AM\GS\Training\Education_Content_Development\Templates and Processes and Images\Images\Icon People (Mar '10)\Man 01.png"/>
            <p:cNvPicPr>
              <a:picLocks noChangeAspect="1" noChangeArrowheads="1"/>
            </p:cNvPicPr>
            <p:nvPr/>
          </p:nvPicPr>
          <p:blipFill>
            <a:blip r:embed="rId6" cstate="print"/>
            <a:srcRect/>
            <a:stretch>
              <a:fillRect/>
            </a:stretch>
          </p:blipFill>
          <p:spPr bwMode="auto">
            <a:xfrm>
              <a:off x="4581405" y="2391632"/>
              <a:ext cx="438434" cy="606027"/>
            </a:xfrm>
            <a:prstGeom prst="rect">
              <a:avLst/>
            </a:prstGeom>
            <a:noFill/>
            <a:effectLst>
              <a:outerShdw blurRad="50800" dist="38100" dir="2700000" algn="tl" rotWithShape="0">
                <a:prstClr val="black">
                  <a:alpha val="40000"/>
                </a:prstClr>
              </a:outerShdw>
            </a:effectLst>
          </p:spPr>
        </p:pic>
        <p:pic>
          <p:nvPicPr>
            <p:cNvPr id="14" name="Picture 11" descr="\\sfdc\dfs\AM\GS\Training\Education_Content_Development\Templates and Processes and Images\Images\Icon People (Mar '10)\Woman 04.png"/>
            <p:cNvPicPr>
              <a:picLocks noChangeAspect="1" noChangeArrowheads="1"/>
            </p:cNvPicPr>
            <p:nvPr/>
          </p:nvPicPr>
          <p:blipFill>
            <a:blip r:embed="rId7" cstate="print"/>
            <a:stretch>
              <a:fillRect/>
            </a:stretch>
          </p:blipFill>
          <p:spPr bwMode="auto">
            <a:xfrm>
              <a:off x="4697603" y="3556437"/>
              <a:ext cx="410004" cy="567122"/>
            </a:xfrm>
            <a:prstGeom prst="rect">
              <a:avLst/>
            </a:prstGeom>
            <a:noFill/>
            <a:effectLst>
              <a:outerShdw blurRad="50800" dist="38100" dir="2700000" algn="tl" rotWithShape="0">
                <a:prstClr val="black">
                  <a:alpha val="40000"/>
                </a:prstClr>
              </a:outerShdw>
            </a:effectLst>
          </p:spPr>
        </p:pic>
        <p:pic>
          <p:nvPicPr>
            <p:cNvPr id="15" name="Picture 10" descr="\\sfdc\dfs\AM\GS\Training\Education_Content_Development\Templates and Processes and Images\Images\Icon People (Mar '10)\Woman 03.png"/>
            <p:cNvPicPr>
              <a:picLocks noChangeAspect="1" noChangeArrowheads="1"/>
            </p:cNvPicPr>
            <p:nvPr/>
          </p:nvPicPr>
          <p:blipFill>
            <a:blip r:embed="rId8" cstate="print"/>
            <a:stretch>
              <a:fillRect/>
            </a:stretch>
          </p:blipFill>
          <p:spPr bwMode="auto">
            <a:xfrm>
              <a:off x="2320262" y="4803108"/>
              <a:ext cx="412996" cy="571611"/>
            </a:xfrm>
            <a:prstGeom prst="rect">
              <a:avLst/>
            </a:prstGeom>
            <a:noFill/>
            <a:effectLst>
              <a:outerShdw blurRad="50800" dist="38100" dir="2700000" algn="tl" rotWithShape="0">
                <a:prstClr val="black">
                  <a:alpha val="40000"/>
                </a:prstClr>
              </a:outerShdw>
            </a:effectLst>
          </p:spPr>
        </p:pic>
        <p:pic>
          <p:nvPicPr>
            <p:cNvPr id="16" name="Picture 9" descr="\\sfdc\dfs\AM\GS\Training\Education_Content_Development\Templates and Processes and Images\Images\Icon People (Mar '10)\Woman 02.png"/>
            <p:cNvPicPr>
              <a:picLocks noChangeAspect="1" noChangeArrowheads="1"/>
            </p:cNvPicPr>
            <p:nvPr/>
          </p:nvPicPr>
          <p:blipFill>
            <a:blip r:embed="rId9" cstate="print"/>
            <a:srcRect/>
            <a:stretch>
              <a:fillRect/>
            </a:stretch>
          </p:blipFill>
          <p:spPr bwMode="auto">
            <a:xfrm>
              <a:off x="6747948" y="4753273"/>
              <a:ext cx="438434" cy="606027"/>
            </a:xfrm>
            <a:prstGeom prst="rect">
              <a:avLst/>
            </a:prstGeom>
            <a:noFill/>
            <a:effectLst>
              <a:outerShdw blurRad="50800" dist="38100" dir="2700000" algn="tl" rotWithShape="0">
                <a:prstClr val="black">
                  <a:alpha val="40000"/>
                </a:prstClr>
              </a:outerShdw>
            </a:effectLst>
          </p:spPr>
        </p:pic>
        <p:pic>
          <p:nvPicPr>
            <p:cNvPr id="18" name="Picture 8" descr="\\sfdc\dfs\AM\GS\Training\Education_Content_Development\Templates and Processes and Images\Images\Icon People (Mar '10)\Woman 01.png"/>
            <p:cNvPicPr>
              <a:picLocks noChangeAspect="1" noChangeArrowheads="1"/>
            </p:cNvPicPr>
            <p:nvPr/>
          </p:nvPicPr>
          <p:blipFill>
            <a:blip r:embed="rId5" cstate="print"/>
            <a:srcRect/>
            <a:stretch>
              <a:fillRect/>
            </a:stretch>
          </p:blipFill>
          <p:spPr bwMode="auto">
            <a:xfrm>
              <a:off x="4531408" y="4776277"/>
              <a:ext cx="438434" cy="606027"/>
            </a:xfrm>
            <a:prstGeom prst="rect">
              <a:avLst/>
            </a:prstGeom>
            <a:noFill/>
            <a:effectLst>
              <a:outerShdw blurRad="50800" dist="38100" dir="2700000" algn="tl" rotWithShape="0">
                <a:prstClr val="black">
                  <a:alpha val="40000"/>
                </a:prstClr>
              </a:outerShdw>
            </a:effectLst>
          </p:spPr>
        </p:pic>
        <p:grpSp>
          <p:nvGrpSpPr>
            <p:cNvPr id="2" name="Group 20"/>
            <p:cNvGrpSpPr/>
            <p:nvPr/>
          </p:nvGrpSpPr>
          <p:grpSpPr>
            <a:xfrm>
              <a:off x="2211584" y="5897768"/>
              <a:ext cx="545768" cy="723137"/>
              <a:chOff x="734731" y="2659484"/>
              <a:chExt cx="545768" cy="723137"/>
            </a:xfrm>
          </p:grpSpPr>
          <p:pic>
            <p:nvPicPr>
              <p:cNvPr id="19" name="Picture 4" descr="\\sfdc\dfs\AM\GS\Training\Education_Content_Development\Templates and Processes and Images\Images\Icon People (Mar '10)\Man 03.png"/>
              <p:cNvPicPr>
                <a:picLocks noChangeAspect="1" noChangeArrowheads="1"/>
              </p:cNvPicPr>
              <p:nvPr/>
            </p:nvPicPr>
            <p:blipFill>
              <a:blip r:embed="rId10" cstate="print"/>
              <a:srcRect/>
              <a:stretch>
                <a:fillRect/>
              </a:stretch>
            </p:blipFill>
            <p:spPr bwMode="auto">
              <a:xfrm>
                <a:off x="734731" y="2659484"/>
                <a:ext cx="439931" cy="607523"/>
              </a:xfrm>
              <a:prstGeom prst="rect">
                <a:avLst/>
              </a:prstGeom>
              <a:noFill/>
              <a:effectLst>
                <a:outerShdw blurRad="50800" dist="38100" dir="2700000" algn="tl" rotWithShape="0">
                  <a:prstClr val="black">
                    <a:alpha val="40000"/>
                  </a:prstClr>
                </a:outerShdw>
              </a:effectLst>
            </p:spPr>
          </p:pic>
          <p:pic>
            <p:nvPicPr>
              <p:cNvPr id="20" name="Picture 5" descr="\\sfdc\dfs\AM\GS\Training\Education_Content_Development\Templates and Processes and Images\Images\Icon People (Mar '10)\Man 04.png"/>
              <p:cNvPicPr>
                <a:picLocks noChangeAspect="1" noChangeArrowheads="1"/>
              </p:cNvPicPr>
              <p:nvPr/>
            </p:nvPicPr>
            <p:blipFill>
              <a:blip r:embed="rId11" cstate="print"/>
              <a:srcRect/>
              <a:stretch>
                <a:fillRect/>
              </a:stretch>
            </p:blipFill>
            <p:spPr bwMode="auto">
              <a:xfrm>
                <a:off x="840568" y="2775098"/>
                <a:ext cx="439931" cy="607523"/>
              </a:xfrm>
              <a:prstGeom prst="rect">
                <a:avLst/>
              </a:prstGeom>
              <a:noFill/>
              <a:effectLst>
                <a:outerShdw blurRad="50800" dist="38100" dir="2700000" algn="tl" rotWithShape="0">
                  <a:prstClr val="black">
                    <a:alpha val="40000"/>
                  </a:prstClr>
                </a:outerShdw>
              </a:effectLst>
            </p:spPr>
          </p:pic>
        </p:grpSp>
        <p:grpSp>
          <p:nvGrpSpPr>
            <p:cNvPr id="3" name="Group 23"/>
            <p:cNvGrpSpPr/>
            <p:nvPr/>
          </p:nvGrpSpPr>
          <p:grpSpPr>
            <a:xfrm>
              <a:off x="4472836" y="5907606"/>
              <a:ext cx="573052" cy="684214"/>
              <a:chOff x="1702417" y="956808"/>
              <a:chExt cx="573052" cy="684214"/>
            </a:xfrm>
          </p:grpSpPr>
          <p:pic>
            <p:nvPicPr>
              <p:cNvPr id="22" name="Picture 5" descr="\\sfdc\dfs\AM\GS\Training\Education_Content_Development\Templates and Processes and Images\Images\Icon People (Mar '10)\Man 04.png"/>
              <p:cNvPicPr>
                <a:picLocks noChangeAspect="1" noChangeArrowheads="1"/>
              </p:cNvPicPr>
              <p:nvPr/>
            </p:nvPicPr>
            <p:blipFill>
              <a:blip r:embed="rId11" cstate="print"/>
              <a:srcRect/>
              <a:stretch>
                <a:fillRect/>
              </a:stretch>
            </p:blipFill>
            <p:spPr bwMode="auto">
              <a:xfrm>
                <a:off x="1702417" y="956808"/>
                <a:ext cx="439931" cy="607523"/>
              </a:xfrm>
              <a:prstGeom prst="rect">
                <a:avLst/>
              </a:prstGeom>
              <a:noFill/>
              <a:effectLst>
                <a:outerShdw blurRad="50800" dist="38100" dir="2700000" algn="tl" rotWithShape="0">
                  <a:prstClr val="black">
                    <a:alpha val="40000"/>
                  </a:prstClr>
                </a:outerShdw>
              </a:effectLst>
            </p:spPr>
          </p:pic>
          <p:pic>
            <p:nvPicPr>
              <p:cNvPr id="23" name="Picture 11" descr="\\sfdc\dfs\AM\GS\Training\Education_Content_Development\Templates and Processes and Images\Images\Icon People (Mar '10)\Woman 04.png"/>
              <p:cNvPicPr>
                <a:picLocks noChangeAspect="1" noChangeArrowheads="1"/>
              </p:cNvPicPr>
              <p:nvPr/>
            </p:nvPicPr>
            <p:blipFill>
              <a:blip r:embed="rId12" cstate="print"/>
              <a:srcRect/>
              <a:stretch>
                <a:fillRect/>
              </a:stretch>
            </p:blipFill>
            <p:spPr bwMode="auto">
              <a:xfrm>
                <a:off x="1838531" y="1036491"/>
                <a:ext cx="436938" cy="604531"/>
              </a:xfrm>
              <a:prstGeom prst="rect">
                <a:avLst/>
              </a:prstGeom>
              <a:noFill/>
              <a:effectLst>
                <a:outerShdw blurRad="50800" dist="38100" dir="2700000" algn="tl" rotWithShape="0">
                  <a:prstClr val="black">
                    <a:alpha val="40000"/>
                  </a:prstClr>
                </a:outerShdw>
              </a:effectLst>
            </p:spPr>
          </p:pic>
        </p:grpSp>
        <p:pic>
          <p:nvPicPr>
            <p:cNvPr id="25" name="Picture 3" descr="\\sfdc\dfs\AM\GS\Training\Education_Content_Development\Templates and Processes and Images\Images\Icon People (Mar '10)\Man 02.png"/>
            <p:cNvPicPr>
              <a:picLocks noChangeAspect="1" noChangeArrowheads="1"/>
            </p:cNvPicPr>
            <p:nvPr/>
          </p:nvPicPr>
          <p:blipFill>
            <a:blip r:embed="rId4" cstate="print"/>
            <a:srcRect/>
            <a:stretch>
              <a:fillRect/>
            </a:stretch>
          </p:blipFill>
          <p:spPr bwMode="auto">
            <a:xfrm>
              <a:off x="6801996" y="5949894"/>
              <a:ext cx="436938" cy="606027"/>
            </a:xfrm>
            <a:prstGeom prst="rect">
              <a:avLst/>
            </a:prstGeom>
            <a:noFill/>
            <a:effectLst>
              <a:outerShdw blurRad="50800" dist="38100" dir="2700000" algn="tl" rotWithShape="0">
                <a:prstClr val="black">
                  <a:alpha val="40000"/>
                </a:prstClr>
              </a:outerShdw>
            </a:effectLst>
          </p:spPr>
        </p:pic>
        <p:cxnSp>
          <p:nvCxnSpPr>
            <p:cNvPr id="61" name="Straight Connector 60"/>
            <p:cNvCxnSpPr>
              <a:stCxn id="52" idx="2"/>
              <a:endCxn id="54" idx="0"/>
            </p:cNvCxnSpPr>
            <p:nvPr/>
          </p:nvCxnSpPr>
          <p:spPr bwMode="auto">
            <a:xfrm>
              <a:off x="6118727" y="5486030"/>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a:stCxn id="44" idx="2"/>
              <a:endCxn id="46" idx="0"/>
            </p:cNvCxnSpPr>
            <p:nvPr/>
          </p:nvCxnSpPr>
          <p:spPr bwMode="auto">
            <a:xfrm>
              <a:off x="1648862" y="5486030"/>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5" name="Elbow Connector 64"/>
            <p:cNvCxnSpPr>
              <a:stCxn id="42" idx="2"/>
              <a:endCxn id="44" idx="0"/>
            </p:cNvCxnSpPr>
            <p:nvPr/>
          </p:nvCxnSpPr>
          <p:spPr bwMode="auto">
            <a:xfrm rot="5400000">
              <a:off x="2597145" y="3353469"/>
              <a:ext cx="338366" cy="2234932"/>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67" name="Elbow Connector 66"/>
            <p:cNvCxnSpPr>
              <a:stCxn id="42" idx="2"/>
              <a:endCxn id="52" idx="0"/>
            </p:cNvCxnSpPr>
            <p:nvPr/>
          </p:nvCxnSpPr>
          <p:spPr bwMode="auto">
            <a:xfrm rot="16200000" flipH="1">
              <a:off x="4832077" y="3353468"/>
              <a:ext cx="338366" cy="2234933"/>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grpSp>
      <p:sp>
        <p:nvSpPr>
          <p:cNvPr id="5" name="Slide Number Placeholder 4"/>
          <p:cNvSpPr>
            <a:spLocks noGrp="1"/>
          </p:cNvSpPr>
          <p:nvPr>
            <p:ph type="sldNum" sz="quarter" idx="10"/>
          </p:nvPr>
        </p:nvSpPr>
        <p:spPr/>
        <p:txBody>
          <a:bodyPr/>
          <a:lstStyle/>
          <a:p>
            <a:fld id="{812A5277-1DB9-460F-9A21-B857ABB32666}" type="slidenum">
              <a:rPr lang="en-US" smtClean="0"/>
              <a:pPr/>
              <a:t>191</a:t>
            </a:fld>
            <a:endParaRPr lang="fr-FR" dirty="0"/>
          </a:p>
        </p:txBody>
      </p:sp>
    </p:spTree>
    <p:custDataLst>
      <p:tags r:id="rId1"/>
    </p:custData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3"/>
          <p:cNvSpPr>
            <a:spLocks noGrp="1" noChangeArrowheads="1"/>
          </p:cNvSpPr>
          <p:nvPr>
            <p:ph idx="1"/>
          </p:nvPr>
        </p:nvSpPr>
        <p:spPr>
          <a:xfrm>
            <a:off x="115714" y="843165"/>
            <a:ext cx="3457521" cy="5950440"/>
          </a:xfrm>
        </p:spPr>
        <p:txBody>
          <a:bodyPr>
            <a:normAutofit/>
          </a:bodyPr>
          <a:lstStyle/>
          <a:p>
            <a:pPr marL="0" indent="0">
              <a:buNone/>
            </a:pPr>
            <a:r>
              <a:rPr lang="fr-FR" sz="2200" dirty="0"/>
              <a:t>Lorsque vous créez des rôles, vous pouvez définir dans chaque rôle le niveau d'accès des propriétaires de comptes aux enregistrements associés à leurs comptes, mais dont d'autres utilisateurs sont propriétaires. Par exemple, vous pouvez souhaiter que les propriétaires de comptes n'aient qu'un accès en lecture aux requêtes associées. </a:t>
            </a:r>
          </a:p>
        </p:txBody>
      </p:sp>
      <p:sp>
        <p:nvSpPr>
          <p:cNvPr id="230401" name="Rectangle 2"/>
          <p:cNvSpPr>
            <a:spLocks noGrp="1" noChangeArrowheads="1"/>
          </p:cNvSpPr>
          <p:nvPr>
            <p:ph type="title"/>
          </p:nvPr>
        </p:nvSpPr>
        <p:spPr>
          <a:xfrm>
            <a:off x="128589" y="7"/>
            <a:ext cx="10734146" cy="746975"/>
          </a:xfrm>
        </p:spPr>
        <p:txBody>
          <a:bodyPr/>
          <a:lstStyle/>
          <a:p>
            <a:r>
              <a:rPr lang="fr-FR"/>
              <a:t>Définition de l'accès aux enregistrements associés via les rôles</a:t>
            </a: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743" y="1500553"/>
            <a:ext cx="1241056" cy="1241057"/>
          </a:xfrm>
          <a:prstGeom prst="rect">
            <a:avLst/>
          </a:prstGeom>
          <a:effectLst/>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3417" y="1507956"/>
            <a:ext cx="1213041" cy="1213041"/>
          </a:xfrm>
          <a:prstGeom prst="rect">
            <a:avLst/>
          </a:prstGeom>
          <a:effectLst/>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3869" y="5086740"/>
            <a:ext cx="1153167" cy="1153167"/>
          </a:xfrm>
          <a:prstGeom prst="rect">
            <a:avLst/>
          </a:prstGeom>
          <a:effectLst/>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3870" y="3321194"/>
            <a:ext cx="1155962" cy="1155962"/>
          </a:xfrm>
          <a:prstGeom prst="rect">
            <a:avLst/>
          </a:prstGeom>
          <a:effectLst/>
        </p:spPr>
      </p:pic>
      <p:cxnSp>
        <p:nvCxnSpPr>
          <p:cNvPr id="43" name="Elbow Connector 42"/>
          <p:cNvCxnSpPr>
            <a:stCxn id="26" idx="3"/>
            <a:endCxn id="22" idx="1"/>
          </p:cNvCxnSpPr>
          <p:nvPr/>
        </p:nvCxnSpPr>
        <p:spPr bwMode="auto">
          <a:xfrm>
            <a:off x="4966799" y="2121082"/>
            <a:ext cx="837071" cy="1778094"/>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62" name="Elbow Connector 61"/>
          <p:cNvCxnSpPr>
            <a:stCxn id="26" idx="3"/>
            <a:endCxn id="34" idx="1"/>
          </p:cNvCxnSpPr>
          <p:nvPr/>
        </p:nvCxnSpPr>
        <p:spPr bwMode="auto">
          <a:xfrm>
            <a:off x="4966799" y="2121082"/>
            <a:ext cx="837070" cy="3542243"/>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24" name="Straight Connector 23"/>
          <p:cNvCxnSpPr>
            <a:stCxn id="26" idx="3"/>
            <a:endCxn id="23" idx="1"/>
          </p:cNvCxnSpPr>
          <p:nvPr/>
        </p:nvCxnSpPr>
        <p:spPr bwMode="auto">
          <a:xfrm flipV="1">
            <a:off x="4966799" y="2114478"/>
            <a:ext cx="736618" cy="6605"/>
          </a:xfrm>
          <a:prstGeom prst="line">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grpSp>
        <p:nvGrpSpPr>
          <p:cNvPr id="31" name="Group 30"/>
          <p:cNvGrpSpPr/>
          <p:nvPr/>
        </p:nvGrpSpPr>
        <p:grpSpPr>
          <a:xfrm>
            <a:off x="3727113" y="2875344"/>
            <a:ext cx="1343984" cy="624534"/>
            <a:chOff x="4466759" y="3848048"/>
            <a:chExt cx="1571554" cy="730284"/>
          </a:xfrm>
        </p:grpSpPr>
        <p:grpSp>
          <p:nvGrpSpPr>
            <p:cNvPr id="27" name="Group 26"/>
            <p:cNvGrpSpPr/>
            <p:nvPr/>
          </p:nvGrpSpPr>
          <p:grpSpPr>
            <a:xfrm>
              <a:off x="4466759" y="3848156"/>
              <a:ext cx="730068" cy="730068"/>
              <a:chOff x="8759952" y="1243584"/>
              <a:chExt cx="640080" cy="640080"/>
            </a:xfrm>
          </p:grpSpPr>
          <p:sp>
            <p:nvSpPr>
              <p:cNvPr id="28" name="Oval 27"/>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32" name="Group 31"/>
              <p:cNvGrpSpPr/>
              <p:nvPr/>
            </p:nvGrpSpPr>
            <p:grpSpPr>
              <a:xfrm>
                <a:off x="8809621" y="1513611"/>
                <a:ext cx="531989" cy="137987"/>
                <a:chOff x="6417451" y="1890395"/>
                <a:chExt cx="1182758" cy="306784"/>
              </a:xfrm>
            </p:grpSpPr>
            <p:sp>
              <p:nvSpPr>
                <p:cNvPr id="36"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p:cNvGrpSpPr/>
            <p:nvPr/>
          </p:nvGrpSpPr>
          <p:grpSpPr>
            <a:xfrm>
              <a:off x="5299118" y="3848048"/>
              <a:ext cx="739195" cy="730284"/>
              <a:chOff x="1035967" y="5037128"/>
              <a:chExt cx="1691375" cy="1691375"/>
            </a:xfrm>
          </p:grpSpPr>
          <p:sp>
            <p:nvSpPr>
              <p:cNvPr id="17" name="Oval 16"/>
              <p:cNvSpPr/>
              <p:nvPr/>
            </p:nvSpPr>
            <p:spPr bwMode="auto">
              <a:xfrm>
                <a:off x="1035967" y="5037128"/>
                <a:ext cx="1691375" cy="1691375"/>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Freeform 8"/>
              <p:cNvSpPr>
                <a:spLocks noEditPoints="1"/>
              </p:cNvSpPr>
              <p:nvPr/>
            </p:nvSpPr>
            <p:spPr bwMode="auto">
              <a:xfrm>
                <a:off x="1411669" y="5338762"/>
                <a:ext cx="871538" cy="1060450"/>
              </a:xfrm>
              <a:custGeom>
                <a:avLst/>
                <a:gdLst>
                  <a:gd name="T0" fmla="*/ 740 w 741"/>
                  <a:gd name="T1" fmla="*/ 901 h 901"/>
                  <a:gd name="T2" fmla="*/ 609 w 741"/>
                  <a:gd name="T3" fmla="*/ 846 h 901"/>
                  <a:gd name="T4" fmla="*/ 406 w 741"/>
                  <a:gd name="T5" fmla="*/ 759 h 901"/>
                  <a:gd name="T6" fmla="*/ 383 w 741"/>
                  <a:gd name="T7" fmla="*/ 742 h 901"/>
                  <a:gd name="T8" fmla="*/ 30 w 741"/>
                  <a:gd name="T9" fmla="*/ 274 h 901"/>
                  <a:gd name="T10" fmla="*/ 11 w 741"/>
                  <a:gd name="T11" fmla="*/ 177 h 901"/>
                  <a:gd name="T12" fmla="*/ 245 w 741"/>
                  <a:gd name="T13" fmla="*/ 1 h 901"/>
                  <a:gd name="T14" fmla="*/ 333 w 741"/>
                  <a:gd name="T15" fmla="*/ 44 h 901"/>
                  <a:gd name="T16" fmla="*/ 683 w 741"/>
                  <a:gd name="T17" fmla="*/ 510 h 901"/>
                  <a:gd name="T18" fmla="*/ 697 w 741"/>
                  <a:gd name="T19" fmla="*/ 555 h 901"/>
                  <a:gd name="T20" fmla="*/ 741 w 741"/>
                  <a:gd name="T21" fmla="*/ 893 h 901"/>
                  <a:gd name="T22" fmla="*/ 740 w 741"/>
                  <a:gd name="T23" fmla="*/ 901 h 901"/>
                  <a:gd name="T24" fmla="*/ 617 w 741"/>
                  <a:gd name="T25" fmla="*/ 527 h 901"/>
                  <a:gd name="T26" fmla="*/ 377 w 741"/>
                  <a:gd name="T27" fmla="*/ 208 h 901"/>
                  <a:gd name="T28" fmla="*/ 364 w 741"/>
                  <a:gd name="T29" fmla="*/ 202 h 901"/>
                  <a:gd name="T30" fmla="*/ 259 w 741"/>
                  <a:gd name="T31" fmla="*/ 246 h 901"/>
                  <a:gd name="T32" fmla="*/ 458 w 741"/>
                  <a:gd name="T33" fmla="*/ 508 h 901"/>
                  <a:gd name="T34" fmla="*/ 617 w 741"/>
                  <a:gd name="T35" fmla="*/ 527 h 901"/>
                  <a:gd name="T36" fmla="*/ 415 w 741"/>
                  <a:gd name="T37" fmla="*/ 681 h 901"/>
                  <a:gd name="T38" fmla="*/ 425 w 741"/>
                  <a:gd name="T39" fmla="*/ 517 h 901"/>
                  <a:gd name="T40" fmla="*/ 321 w 741"/>
                  <a:gd name="T41" fmla="*/ 378 h 901"/>
                  <a:gd name="T42" fmla="*/ 232 w 741"/>
                  <a:gd name="T43" fmla="*/ 259 h 901"/>
                  <a:gd name="T44" fmla="*/ 176 w 741"/>
                  <a:gd name="T45" fmla="*/ 348 h 901"/>
                  <a:gd name="T46" fmla="*/ 179 w 741"/>
                  <a:gd name="T47" fmla="*/ 367 h 901"/>
                  <a:gd name="T48" fmla="*/ 415 w 741"/>
                  <a:gd name="T49" fmla="*/ 681 h 901"/>
                  <a:gd name="T50" fmla="*/ 659 w 741"/>
                  <a:gd name="T51" fmla="*/ 749 h 901"/>
                  <a:gd name="T52" fmla="*/ 633 w 741"/>
                  <a:gd name="T53" fmla="*/ 554 h 901"/>
                  <a:gd name="T54" fmla="*/ 476 w 741"/>
                  <a:gd name="T55" fmla="*/ 559 h 901"/>
                  <a:gd name="T56" fmla="*/ 437 w 741"/>
                  <a:gd name="T57" fmla="*/ 704 h 901"/>
                  <a:gd name="T58" fmla="*/ 616 w 741"/>
                  <a:gd name="T59" fmla="*/ 780 h 901"/>
                  <a:gd name="T60" fmla="*/ 659 w 741"/>
                  <a:gd name="T61" fmla="*/ 749 h 901"/>
                  <a:gd name="T62" fmla="*/ 341 w 741"/>
                  <a:gd name="T63" fmla="*/ 159 h 901"/>
                  <a:gd name="T64" fmla="*/ 322 w 741"/>
                  <a:gd name="T65" fmla="*/ 134 h 901"/>
                  <a:gd name="T66" fmla="*/ 298 w 741"/>
                  <a:gd name="T67" fmla="*/ 124 h 901"/>
                  <a:gd name="T68" fmla="*/ 114 w 741"/>
                  <a:gd name="T69" fmla="*/ 263 h 901"/>
                  <a:gd name="T70" fmla="*/ 113 w 741"/>
                  <a:gd name="T71" fmla="*/ 279 h 901"/>
                  <a:gd name="T72" fmla="*/ 140 w 741"/>
                  <a:gd name="T73" fmla="*/ 315 h 901"/>
                  <a:gd name="T74" fmla="*/ 341 w 741"/>
                  <a:gd name="T75" fmla="*/ 159 h 901"/>
                  <a:gd name="T76" fmla="*/ 281 w 741"/>
                  <a:gd name="T77" fmla="*/ 80 h 901"/>
                  <a:gd name="T78" fmla="*/ 226 w 741"/>
                  <a:gd name="T79" fmla="*/ 67 h 901"/>
                  <a:gd name="T80" fmla="*/ 99 w 741"/>
                  <a:gd name="T81" fmla="*/ 150 h 901"/>
                  <a:gd name="T82" fmla="*/ 73 w 741"/>
                  <a:gd name="T83" fmla="*/ 194 h 901"/>
                  <a:gd name="T84" fmla="*/ 72 w 741"/>
                  <a:gd name="T85" fmla="*/ 228 h 901"/>
                  <a:gd name="T86" fmla="*/ 79 w 741"/>
                  <a:gd name="T87" fmla="*/ 230 h 901"/>
                  <a:gd name="T88" fmla="*/ 281 w 741"/>
                  <a:gd name="T89" fmla="*/ 8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1" h="901">
                    <a:moveTo>
                      <a:pt x="740" y="901"/>
                    </a:moveTo>
                    <a:cubicBezTo>
                      <a:pt x="696" y="882"/>
                      <a:pt x="653" y="864"/>
                      <a:pt x="609" y="846"/>
                    </a:cubicBezTo>
                    <a:cubicBezTo>
                      <a:pt x="541" y="817"/>
                      <a:pt x="473" y="789"/>
                      <a:pt x="406" y="759"/>
                    </a:cubicBezTo>
                    <a:cubicBezTo>
                      <a:pt x="397" y="756"/>
                      <a:pt x="388" y="749"/>
                      <a:pt x="383" y="742"/>
                    </a:cubicBezTo>
                    <a:cubicBezTo>
                      <a:pt x="265" y="586"/>
                      <a:pt x="148" y="430"/>
                      <a:pt x="30" y="274"/>
                    </a:cubicBezTo>
                    <a:cubicBezTo>
                      <a:pt x="8" y="245"/>
                      <a:pt x="0" y="213"/>
                      <a:pt x="11" y="177"/>
                    </a:cubicBezTo>
                    <a:cubicBezTo>
                      <a:pt x="35" y="95"/>
                      <a:pt x="160" y="2"/>
                      <a:pt x="245" y="1"/>
                    </a:cubicBezTo>
                    <a:cubicBezTo>
                      <a:pt x="282" y="0"/>
                      <a:pt x="311" y="14"/>
                      <a:pt x="333" y="44"/>
                    </a:cubicBezTo>
                    <a:cubicBezTo>
                      <a:pt x="450" y="199"/>
                      <a:pt x="567" y="354"/>
                      <a:pt x="683" y="510"/>
                    </a:cubicBezTo>
                    <a:cubicBezTo>
                      <a:pt x="692" y="522"/>
                      <a:pt x="695" y="539"/>
                      <a:pt x="697" y="555"/>
                    </a:cubicBezTo>
                    <a:cubicBezTo>
                      <a:pt x="712" y="667"/>
                      <a:pt x="726" y="780"/>
                      <a:pt x="741" y="893"/>
                    </a:cubicBezTo>
                    <a:cubicBezTo>
                      <a:pt x="741" y="895"/>
                      <a:pt x="740" y="897"/>
                      <a:pt x="740" y="901"/>
                    </a:cubicBezTo>
                    <a:close/>
                    <a:moveTo>
                      <a:pt x="617" y="527"/>
                    </a:moveTo>
                    <a:cubicBezTo>
                      <a:pt x="538" y="420"/>
                      <a:pt x="458" y="314"/>
                      <a:pt x="377" y="208"/>
                    </a:cubicBezTo>
                    <a:cubicBezTo>
                      <a:pt x="375" y="204"/>
                      <a:pt x="368" y="201"/>
                      <a:pt x="364" y="202"/>
                    </a:cubicBezTo>
                    <a:cubicBezTo>
                      <a:pt x="327" y="210"/>
                      <a:pt x="292" y="222"/>
                      <a:pt x="259" y="246"/>
                    </a:cubicBezTo>
                    <a:cubicBezTo>
                      <a:pt x="326" y="335"/>
                      <a:pt x="390" y="423"/>
                      <a:pt x="458" y="508"/>
                    </a:cubicBezTo>
                    <a:cubicBezTo>
                      <a:pt x="496" y="554"/>
                      <a:pt x="572" y="560"/>
                      <a:pt x="617" y="527"/>
                    </a:cubicBezTo>
                    <a:close/>
                    <a:moveTo>
                      <a:pt x="415" y="681"/>
                    </a:moveTo>
                    <a:cubicBezTo>
                      <a:pt x="456" y="639"/>
                      <a:pt x="460" y="567"/>
                      <a:pt x="425" y="517"/>
                    </a:cubicBezTo>
                    <a:cubicBezTo>
                      <a:pt x="391" y="470"/>
                      <a:pt x="356" y="424"/>
                      <a:pt x="321" y="378"/>
                    </a:cubicBezTo>
                    <a:cubicBezTo>
                      <a:pt x="293" y="340"/>
                      <a:pt x="265" y="303"/>
                      <a:pt x="232" y="259"/>
                    </a:cubicBezTo>
                    <a:cubicBezTo>
                      <a:pt x="212" y="291"/>
                      <a:pt x="194" y="319"/>
                      <a:pt x="176" y="348"/>
                    </a:cubicBezTo>
                    <a:cubicBezTo>
                      <a:pt x="174" y="352"/>
                      <a:pt x="175" y="363"/>
                      <a:pt x="179" y="367"/>
                    </a:cubicBezTo>
                    <a:cubicBezTo>
                      <a:pt x="257" y="472"/>
                      <a:pt x="336" y="576"/>
                      <a:pt x="415" y="681"/>
                    </a:cubicBezTo>
                    <a:close/>
                    <a:moveTo>
                      <a:pt x="659" y="749"/>
                    </a:moveTo>
                    <a:cubicBezTo>
                      <a:pt x="650" y="687"/>
                      <a:pt x="642" y="622"/>
                      <a:pt x="633" y="554"/>
                    </a:cubicBezTo>
                    <a:cubicBezTo>
                      <a:pt x="580" y="585"/>
                      <a:pt x="528" y="582"/>
                      <a:pt x="476" y="559"/>
                    </a:cubicBezTo>
                    <a:cubicBezTo>
                      <a:pt x="483" y="614"/>
                      <a:pt x="474" y="662"/>
                      <a:pt x="437" y="704"/>
                    </a:cubicBezTo>
                    <a:cubicBezTo>
                      <a:pt x="499" y="731"/>
                      <a:pt x="559" y="756"/>
                      <a:pt x="616" y="780"/>
                    </a:cubicBezTo>
                    <a:cubicBezTo>
                      <a:pt x="630" y="770"/>
                      <a:pt x="642" y="761"/>
                      <a:pt x="659" y="749"/>
                    </a:cubicBezTo>
                    <a:close/>
                    <a:moveTo>
                      <a:pt x="341" y="159"/>
                    </a:moveTo>
                    <a:cubicBezTo>
                      <a:pt x="333" y="149"/>
                      <a:pt x="327" y="142"/>
                      <a:pt x="322" y="134"/>
                    </a:cubicBezTo>
                    <a:cubicBezTo>
                      <a:pt x="316" y="124"/>
                      <a:pt x="309" y="122"/>
                      <a:pt x="298" y="124"/>
                    </a:cubicBezTo>
                    <a:cubicBezTo>
                      <a:pt x="215" y="142"/>
                      <a:pt x="152" y="186"/>
                      <a:pt x="114" y="263"/>
                    </a:cubicBezTo>
                    <a:cubicBezTo>
                      <a:pt x="112" y="268"/>
                      <a:pt x="111" y="275"/>
                      <a:pt x="113" y="279"/>
                    </a:cubicBezTo>
                    <a:cubicBezTo>
                      <a:pt x="121" y="291"/>
                      <a:pt x="130" y="302"/>
                      <a:pt x="140" y="315"/>
                    </a:cubicBezTo>
                    <a:cubicBezTo>
                      <a:pt x="183" y="231"/>
                      <a:pt x="251" y="183"/>
                      <a:pt x="341" y="159"/>
                    </a:cubicBezTo>
                    <a:close/>
                    <a:moveTo>
                      <a:pt x="281" y="80"/>
                    </a:moveTo>
                    <a:cubicBezTo>
                      <a:pt x="264" y="59"/>
                      <a:pt x="244" y="62"/>
                      <a:pt x="226" y="67"/>
                    </a:cubicBezTo>
                    <a:cubicBezTo>
                      <a:pt x="175" y="81"/>
                      <a:pt x="134" y="112"/>
                      <a:pt x="99" y="150"/>
                    </a:cubicBezTo>
                    <a:cubicBezTo>
                      <a:pt x="88" y="163"/>
                      <a:pt x="79" y="178"/>
                      <a:pt x="73" y="194"/>
                    </a:cubicBezTo>
                    <a:cubicBezTo>
                      <a:pt x="69" y="204"/>
                      <a:pt x="72" y="217"/>
                      <a:pt x="72" y="228"/>
                    </a:cubicBezTo>
                    <a:cubicBezTo>
                      <a:pt x="74" y="229"/>
                      <a:pt x="77" y="229"/>
                      <a:pt x="79" y="230"/>
                    </a:cubicBezTo>
                    <a:cubicBezTo>
                      <a:pt x="123" y="149"/>
                      <a:pt x="192" y="103"/>
                      <a:pt x="2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1716469" y="5575299"/>
                <a:ext cx="420688" cy="423863"/>
              </a:xfrm>
              <a:custGeom>
                <a:avLst/>
                <a:gdLst>
                  <a:gd name="T0" fmla="*/ 358 w 358"/>
                  <a:gd name="T1" fmla="*/ 326 h 359"/>
                  <a:gd name="T2" fmla="*/ 199 w 358"/>
                  <a:gd name="T3" fmla="*/ 307 h 359"/>
                  <a:gd name="T4" fmla="*/ 0 w 358"/>
                  <a:gd name="T5" fmla="*/ 45 h 359"/>
                  <a:gd name="T6" fmla="*/ 105 w 358"/>
                  <a:gd name="T7" fmla="*/ 1 h 359"/>
                  <a:gd name="T8" fmla="*/ 118 w 358"/>
                  <a:gd name="T9" fmla="*/ 7 h 359"/>
                  <a:gd name="T10" fmla="*/ 358 w 358"/>
                  <a:gd name="T11" fmla="*/ 326 h 359"/>
                </a:gdLst>
                <a:ahLst/>
                <a:cxnLst>
                  <a:cxn ang="0">
                    <a:pos x="T0" y="T1"/>
                  </a:cxn>
                  <a:cxn ang="0">
                    <a:pos x="T2" y="T3"/>
                  </a:cxn>
                  <a:cxn ang="0">
                    <a:pos x="T4" y="T5"/>
                  </a:cxn>
                  <a:cxn ang="0">
                    <a:pos x="T6" y="T7"/>
                  </a:cxn>
                  <a:cxn ang="0">
                    <a:pos x="T8" y="T9"/>
                  </a:cxn>
                  <a:cxn ang="0">
                    <a:pos x="T10" y="T11"/>
                  </a:cxn>
                </a:cxnLst>
                <a:rect l="0" t="0" r="r" b="b"/>
                <a:pathLst>
                  <a:path w="358" h="359">
                    <a:moveTo>
                      <a:pt x="358" y="326"/>
                    </a:moveTo>
                    <a:cubicBezTo>
                      <a:pt x="313" y="359"/>
                      <a:pt x="237" y="353"/>
                      <a:pt x="199" y="307"/>
                    </a:cubicBezTo>
                    <a:cubicBezTo>
                      <a:pt x="131" y="222"/>
                      <a:pt x="67" y="134"/>
                      <a:pt x="0" y="45"/>
                    </a:cubicBezTo>
                    <a:cubicBezTo>
                      <a:pt x="33" y="21"/>
                      <a:pt x="68" y="9"/>
                      <a:pt x="105" y="1"/>
                    </a:cubicBezTo>
                    <a:cubicBezTo>
                      <a:pt x="109" y="0"/>
                      <a:pt x="116" y="3"/>
                      <a:pt x="118" y="7"/>
                    </a:cubicBezTo>
                    <a:cubicBezTo>
                      <a:pt x="199" y="113"/>
                      <a:pt x="279" y="219"/>
                      <a:pt x="358" y="326"/>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1616456" y="5643562"/>
                <a:ext cx="336550" cy="496888"/>
              </a:xfrm>
              <a:custGeom>
                <a:avLst/>
                <a:gdLst>
                  <a:gd name="T0" fmla="*/ 241 w 286"/>
                  <a:gd name="T1" fmla="*/ 422 h 422"/>
                  <a:gd name="T2" fmla="*/ 5 w 286"/>
                  <a:gd name="T3" fmla="*/ 108 h 422"/>
                  <a:gd name="T4" fmla="*/ 2 w 286"/>
                  <a:gd name="T5" fmla="*/ 89 h 422"/>
                  <a:gd name="T6" fmla="*/ 58 w 286"/>
                  <a:gd name="T7" fmla="*/ 0 h 422"/>
                  <a:gd name="T8" fmla="*/ 147 w 286"/>
                  <a:gd name="T9" fmla="*/ 119 h 422"/>
                  <a:gd name="T10" fmla="*/ 251 w 286"/>
                  <a:gd name="T11" fmla="*/ 258 h 422"/>
                  <a:gd name="T12" fmla="*/ 241 w 286"/>
                  <a:gd name="T13" fmla="*/ 422 h 422"/>
                </a:gdLst>
                <a:ahLst/>
                <a:cxnLst>
                  <a:cxn ang="0">
                    <a:pos x="T0" y="T1"/>
                  </a:cxn>
                  <a:cxn ang="0">
                    <a:pos x="T2" y="T3"/>
                  </a:cxn>
                  <a:cxn ang="0">
                    <a:pos x="T4" y="T5"/>
                  </a:cxn>
                  <a:cxn ang="0">
                    <a:pos x="T6" y="T7"/>
                  </a:cxn>
                  <a:cxn ang="0">
                    <a:pos x="T8" y="T9"/>
                  </a:cxn>
                  <a:cxn ang="0">
                    <a:pos x="T10" y="T11"/>
                  </a:cxn>
                  <a:cxn ang="0">
                    <a:pos x="T12" y="T13"/>
                  </a:cxn>
                </a:cxnLst>
                <a:rect l="0" t="0" r="r" b="b"/>
                <a:pathLst>
                  <a:path w="286" h="422">
                    <a:moveTo>
                      <a:pt x="241" y="422"/>
                    </a:moveTo>
                    <a:cubicBezTo>
                      <a:pt x="162" y="317"/>
                      <a:pt x="83" y="213"/>
                      <a:pt x="5" y="108"/>
                    </a:cubicBezTo>
                    <a:cubicBezTo>
                      <a:pt x="1" y="104"/>
                      <a:pt x="0" y="93"/>
                      <a:pt x="2" y="89"/>
                    </a:cubicBezTo>
                    <a:cubicBezTo>
                      <a:pt x="20" y="60"/>
                      <a:pt x="38" y="32"/>
                      <a:pt x="58" y="0"/>
                    </a:cubicBezTo>
                    <a:cubicBezTo>
                      <a:pt x="91" y="44"/>
                      <a:pt x="119" y="81"/>
                      <a:pt x="147" y="119"/>
                    </a:cubicBezTo>
                    <a:cubicBezTo>
                      <a:pt x="182" y="165"/>
                      <a:pt x="217" y="211"/>
                      <a:pt x="251" y="258"/>
                    </a:cubicBezTo>
                    <a:cubicBezTo>
                      <a:pt x="286" y="308"/>
                      <a:pt x="282" y="380"/>
                      <a:pt x="241" y="422"/>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1926019" y="5991224"/>
                <a:ext cx="260350" cy="266700"/>
              </a:xfrm>
              <a:custGeom>
                <a:avLst/>
                <a:gdLst>
                  <a:gd name="T0" fmla="*/ 222 w 222"/>
                  <a:gd name="T1" fmla="*/ 195 h 226"/>
                  <a:gd name="T2" fmla="*/ 179 w 222"/>
                  <a:gd name="T3" fmla="*/ 226 h 226"/>
                  <a:gd name="T4" fmla="*/ 0 w 222"/>
                  <a:gd name="T5" fmla="*/ 150 h 226"/>
                  <a:gd name="T6" fmla="*/ 39 w 222"/>
                  <a:gd name="T7" fmla="*/ 5 h 226"/>
                  <a:gd name="T8" fmla="*/ 196 w 222"/>
                  <a:gd name="T9" fmla="*/ 0 h 226"/>
                  <a:gd name="T10" fmla="*/ 222 w 222"/>
                  <a:gd name="T11" fmla="*/ 195 h 226"/>
                </a:gdLst>
                <a:ahLst/>
                <a:cxnLst>
                  <a:cxn ang="0">
                    <a:pos x="T0" y="T1"/>
                  </a:cxn>
                  <a:cxn ang="0">
                    <a:pos x="T2" y="T3"/>
                  </a:cxn>
                  <a:cxn ang="0">
                    <a:pos x="T4" y="T5"/>
                  </a:cxn>
                  <a:cxn ang="0">
                    <a:pos x="T6" y="T7"/>
                  </a:cxn>
                  <a:cxn ang="0">
                    <a:pos x="T8" y="T9"/>
                  </a:cxn>
                  <a:cxn ang="0">
                    <a:pos x="T10" y="T11"/>
                  </a:cxn>
                </a:cxnLst>
                <a:rect l="0" t="0" r="r" b="b"/>
                <a:pathLst>
                  <a:path w="222" h="226">
                    <a:moveTo>
                      <a:pt x="222" y="195"/>
                    </a:moveTo>
                    <a:cubicBezTo>
                      <a:pt x="205" y="207"/>
                      <a:pt x="193" y="216"/>
                      <a:pt x="179" y="226"/>
                    </a:cubicBezTo>
                    <a:cubicBezTo>
                      <a:pt x="122" y="202"/>
                      <a:pt x="62" y="177"/>
                      <a:pt x="0" y="150"/>
                    </a:cubicBezTo>
                    <a:cubicBezTo>
                      <a:pt x="37" y="108"/>
                      <a:pt x="46" y="60"/>
                      <a:pt x="39" y="5"/>
                    </a:cubicBezTo>
                    <a:cubicBezTo>
                      <a:pt x="91" y="28"/>
                      <a:pt x="143" y="31"/>
                      <a:pt x="196" y="0"/>
                    </a:cubicBezTo>
                    <a:cubicBezTo>
                      <a:pt x="205" y="68"/>
                      <a:pt x="213" y="133"/>
                      <a:pt x="222" y="195"/>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1541844" y="5483224"/>
                <a:ext cx="271463" cy="227013"/>
              </a:xfrm>
              <a:custGeom>
                <a:avLst/>
                <a:gdLst>
                  <a:gd name="T0" fmla="*/ 230 w 230"/>
                  <a:gd name="T1" fmla="*/ 37 h 193"/>
                  <a:gd name="T2" fmla="*/ 29 w 230"/>
                  <a:gd name="T3" fmla="*/ 193 h 193"/>
                  <a:gd name="T4" fmla="*/ 2 w 230"/>
                  <a:gd name="T5" fmla="*/ 157 h 193"/>
                  <a:gd name="T6" fmla="*/ 3 w 230"/>
                  <a:gd name="T7" fmla="*/ 141 h 193"/>
                  <a:gd name="T8" fmla="*/ 187 w 230"/>
                  <a:gd name="T9" fmla="*/ 2 h 193"/>
                  <a:gd name="T10" fmla="*/ 211 w 230"/>
                  <a:gd name="T11" fmla="*/ 12 h 193"/>
                  <a:gd name="T12" fmla="*/ 230 w 230"/>
                  <a:gd name="T13" fmla="*/ 37 h 193"/>
                </a:gdLst>
                <a:ahLst/>
                <a:cxnLst>
                  <a:cxn ang="0">
                    <a:pos x="T0" y="T1"/>
                  </a:cxn>
                  <a:cxn ang="0">
                    <a:pos x="T2" y="T3"/>
                  </a:cxn>
                  <a:cxn ang="0">
                    <a:pos x="T4" y="T5"/>
                  </a:cxn>
                  <a:cxn ang="0">
                    <a:pos x="T6" y="T7"/>
                  </a:cxn>
                  <a:cxn ang="0">
                    <a:pos x="T8" y="T9"/>
                  </a:cxn>
                  <a:cxn ang="0">
                    <a:pos x="T10" y="T11"/>
                  </a:cxn>
                  <a:cxn ang="0">
                    <a:pos x="T12" y="T13"/>
                  </a:cxn>
                </a:cxnLst>
                <a:rect l="0" t="0" r="r" b="b"/>
                <a:pathLst>
                  <a:path w="230" h="193">
                    <a:moveTo>
                      <a:pt x="230" y="37"/>
                    </a:moveTo>
                    <a:cubicBezTo>
                      <a:pt x="140" y="61"/>
                      <a:pt x="72" y="109"/>
                      <a:pt x="29" y="193"/>
                    </a:cubicBezTo>
                    <a:cubicBezTo>
                      <a:pt x="19" y="180"/>
                      <a:pt x="10" y="169"/>
                      <a:pt x="2" y="157"/>
                    </a:cubicBezTo>
                    <a:cubicBezTo>
                      <a:pt x="0" y="153"/>
                      <a:pt x="1" y="146"/>
                      <a:pt x="3" y="141"/>
                    </a:cubicBezTo>
                    <a:cubicBezTo>
                      <a:pt x="41" y="64"/>
                      <a:pt x="104" y="20"/>
                      <a:pt x="187" y="2"/>
                    </a:cubicBezTo>
                    <a:cubicBezTo>
                      <a:pt x="198" y="0"/>
                      <a:pt x="205" y="2"/>
                      <a:pt x="211" y="12"/>
                    </a:cubicBezTo>
                    <a:cubicBezTo>
                      <a:pt x="216" y="20"/>
                      <a:pt x="222" y="27"/>
                      <a:pt x="230" y="37"/>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1492631" y="5408612"/>
                <a:ext cx="249238" cy="201613"/>
              </a:xfrm>
              <a:custGeom>
                <a:avLst/>
                <a:gdLst>
                  <a:gd name="T0" fmla="*/ 212 w 212"/>
                  <a:gd name="T1" fmla="*/ 21 h 171"/>
                  <a:gd name="T2" fmla="*/ 10 w 212"/>
                  <a:gd name="T3" fmla="*/ 171 h 171"/>
                  <a:gd name="T4" fmla="*/ 3 w 212"/>
                  <a:gd name="T5" fmla="*/ 169 h 171"/>
                  <a:gd name="T6" fmla="*/ 4 w 212"/>
                  <a:gd name="T7" fmla="*/ 135 h 171"/>
                  <a:gd name="T8" fmla="*/ 30 w 212"/>
                  <a:gd name="T9" fmla="*/ 91 h 171"/>
                  <a:gd name="T10" fmla="*/ 157 w 212"/>
                  <a:gd name="T11" fmla="*/ 8 h 171"/>
                  <a:gd name="T12" fmla="*/ 212 w 212"/>
                  <a:gd name="T13" fmla="*/ 21 h 171"/>
                </a:gdLst>
                <a:ahLst/>
                <a:cxnLst>
                  <a:cxn ang="0">
                    <a:pos x="T0" y="T1"/>
                  </a:cxn>
                  <a:cxn ang="0">
                    <a:pos x="T2" y="T3"/>
                  </a:cxn>
                  <a:cxn ang="0">
                    <a:pos x="T4" y="T5"/>
                  </a:cxn>
                  <a:cxn ang="0">
                    <a:pos x="T6" y="T7"/>
                  </a:cxn>
                  <a:cxn ang="0">
                    <a:pos x="T8" y="T9"/>
                  </a:cxn>
                  <a:cxn ang="0">
                    <a:pos x="T10" y="T11"/>
                  </a:cxn>
                  <a:cxn ang="0">
                    <a:pos x="T12" y="T13"/>
                  </a:cxn>
                </a:cxnLst>
                <a:rect l="0" t="0" r="r" b="b"/>
                <a:pathLst>
                  <a:path w="212" h="171">
                    <a:moveTo>
                      <a:pt x="212" y="21"/>
                    </a:moveTo>
                    <a:cubicBezTo>
                      <a:pt x="123" y="44"/>
                      <a:pt x="54" y="90"/>
                      <a:pt x="10" y="171"/>
                    </a:cubicBezTo>
                    <a:cubicBezTo>
                      <a:pt x="8" y="170"/>
                      <a:pt x="5" y="170"/>
                      <a:pt x="3" y="169"/>
                    </a:cubicBezTo>
                    <a:cubicBezTo>
                      <a:pt x="3" y="158"/>
                      <a:pt x="0" y="145"/>
                      <a:pt x="4" y="135"/>
                    </a:cubicBezTo>
                    <a:cubicBezTo>
                      <a:pt x="10" y="119"/>
                      <a:pt x="19" y="104"/>
                      <a:pt x="30" y="91"/>
                    </a:cubicBezTo>
                    <a:cubicBezTo>
                      <a:pt x="65" y="53"/>
                      <a:pt x="106" y="22"/>
                      <a:pt x="157" y="8"/>
                    </a:cubicBezTo>
                    <a:cubicBezTo>
                      <a:pt x="175" y="3"/>
                      <a:pt x="195" y="0"/>
                      <a:pt x="212" y="21"/>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 name="Slide Number Placeholder 2"/>
          <p:cNvSpPr>
            <a:spLocks noGrp="1"/>
          </p:cNvSpPr>
          <p:nvPr>
            <p:ph type="sldNum" sz="quarter" idx="10"/>
          </p:nvPr>
        </p:nvSpPr>
        <p:spPr/>
        <p:txBody>
          <a:bodyPr/>
          <a:lstStyle/>
          <a:p>
            <a:fld id="{812A5277-1DB9-460F-9A21-B857ABB32666}" type="slidenum">
              <a:rPr lang="en-US" smtClean="0"/>
              <a:pPr/>
              <a:t>192</a:t>
            </a:fld>
            <a:endParaRPr lang="fr-FR" dirty="0"/>
          </a:p>
        </p:txBody>
      </p:sp>
      <p:pic>
        <p:nvPicPr>
          <p:cNvPr id="35" name="Image 3"/>
          <p:cNvPicPr>
            <a:picLocks noChangeAspect="1"/>
          </p:cNvPicPr>
          <p:nvPr/>
        </p:nvPicPr>
        <p:blipFill>
          <a:blip r:embed="rId8"/>
          <a:stretch>
            <a:fillRect/>
          </a:stretch>
        </p:blipFill>
        <p:spPr>
          <a:xfrm>
            <a:off x="7155029" y="1422607"/>
            <a:ext cx="4792753" cy="1501344"/>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44" name="Image 4"/>
          <p:cNvPicPr>
            <a:picLocks noChangeAspect="1"/>
          </p:cNvPicPr>
          <p:nvPr/>
        </p:nvPicPr>
        <p:blipFill>
          <a:blip r:embed="rId9"/>
          <a:stretch>
            <a:fillRect/>
          </a:stretch>
        </p:blipFill>
        <p:spPr>
          <a:xfrm>
            <a:off x="7155028" y="3285369"/>
            <a:ext cx="4792753" cy="1371378"/>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45" name="Image 5"/>
          <p:cNvPicPr>
            <a:picLocks noChangeAspect="1"/>
          </p:cNvPicPr>
          <p:nvPr/>
        </p:nvPicPr>
        <p:blipFill>
          <a:blip r:embed="rId10"/>
          <a:stretch>
            <a:fillRect/>
          </a:stretch>
        </p:blipFill>
        <p:spPr>
          <a:xfrm>
            <a:off x="7155028" y="5006847"/>
            <a:ext cx="4792753" cy="1369358"/>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28136" y="1299411"/>
            <a:ext cx="6449662" cy="4398745"/>
            <a:chOff x="789272" y="2271562"/>
            <a:chExt cx="6449662" cy="4398745"/>
          </a:xfrm>
        </p:grpSpPr>
        <p:cxnSp>
          <p:nvCxnSpPr>
            <p:cNvPr id="31" name="Straight Connector 30"/>
            <p:cNvCxnSpPr>
              <a:stCxn id="32" idx="2"/>
              <a:endCxn id="37" idx="0"/>
            </p:cNvCxnSpPr>
            <p:nvPr/>
          </p:nvCxnSpPr>
          <p:spPr bwMode="auto">
            <a:xfrm>
              <a:off x="3883794" y="3117474"/>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2" name="Rounded Rectangle 31"/>
            <p:cNvSpPr/>
            <p:nvPr/>
          </p:nvSpPr>
          <p:spPr>
            <a:xfrm>
              <a:off x="3024204" y="2271562"/>
              <a:ext cx="1719179" cy="845912"/>
            </a:xfrm>
            <a:prstGeom prst="roundRect">
              <a:avLst/>
            </a:prstGeom>
            <a:solidFill>
              <a:schemeClr val="bg1">
                <a:lumMod val="50000"/>
              </a:schemeClr>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bg1"/>
                  </a:solidFill>
                </a:rPr>
                <a:t>PDG</a:t>
              </a:r>
              <a:endParaRPr lang="fr-FR" sz="1200" kern="1200" dirty="0">
                <a:solidFill>
                  <a:schemeClr val="bg1"/>
                </a:solidFill>
              </a:endParaRPr>
            </a:p>
          </p:txBody>
        </p:sp>
        <p:sp>
          <p:nvSpPr>
            <p:cNvPr id="33" name="Rounded Rectangle 32"/>
            <p:cNvSpPr/>
            <p:nvPr/>
          </p:nvSpPr>
          <p:spPr>
            <a:xfrm>
              <a:off x="3024204" y="3455840"/>
              <a:ext cx="1719179" cy="845912"/>
            </a:xfrm>
            <a:prstGeom prst="roundRect">
              <a:avLst/>
            </a:prstGeom>
            <a:solidFill>
              <a:srgbClr val="E5C130"/>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Vice-président des ventes internationales / opérations commerciales</a:t>
              </a:r>
              <a:endParaRPr lang="fr-FR" sz="1200" kern="1200" dirty="0">
                <a:solidFill>
                  <a:schemeClr val="accent5">
                    <a:lumMod val="50000"/>
                  </a:schemeClr>
                </a:solidFill>
              </a:endParaRPr>
            </a:p>
          </p:txBody>
        </p:sp>
        <p:sp>
          <p:nvSpPr>
            <p:cNvPr id="34" name="Rounded Rectangle 33"/>
            <p:cNvSpPr/>
            <p:nvPr/>
          </p:nvSpPr>
          <p:spPr>
            <a:xfrm>
              <a:off x="789272"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 </a:t>
              </a:r>
              <a:r>
                <a:rPr sz="1200"/>
                <a:t/>
              </a:r>
              <a:br>
                <a:rPr sz="1200"/>
              </a:br>
              <a:r>
                <a:rPr lang="fr-FR" sz="1200" dirty="0">
                  <a:solidFill>
                    <a:schemeClr val="accent5">
                      <a:lumMod val="50000"/>
                    </a:schemeClr>
                  </a:solidFill>
                </a:rPr>
                <a:t>des ventes </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35" name="Rounded Rectangle 34"/>
            <p:cNvSpPr/>
            <p:nvPr/>
          </p:nvSpPr>
          <p:spPr>
            <a:xfrm>
              <a:off x="789272"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 </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36" name="Rounded Rectangle 35"/>
            <p:cNvSpPr/>
            <p:nvPr/>
          </p:nvSpPr>
          <p:spPr>
            <a:xfrm>
              <a:off x="3024204"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 </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37" name="Rounded Rectangle 36"/>
            <p:cNvSpPr/>
            <p:nvPr/>
          </p:nvSpPr>
          <p:spPr>
            <a:xfrm>
              <a:off x="3024204"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 </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38" name="Rounded Rectangle 37"/>
            <p:cNvSpPr/>
            <p:nvPr/>
          </p:nvSpPr>
          <p:spPr>
            <a:xfrm>
              <a:off x="5259137"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sp>
          <p:nvSpPr>
            <p:cNvPr id="39" name="Rounded Rectangle 38"/>
            <p:cNvSpPr/>
            <p:nvPr/>
          </p:nvSpPr>
          <p:spPr>
            <a:xfrm>
              <a:off x="5259137"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pic>
          <p:nvPicPr>
            <p:cNvPr id="40" name="Picture 3" descr="\\sfdc\dfs\AM\GS\Training\Education_Content_Development\Templates and Processes and Images\Images\Icon People (Mar '10)\Man 02.png"/>
            <p:cNvPicPr>
              <a:picLocks noChangeAspect="1" noChangeArrowheads="1"/>
            </p:cNvPicPr>
            <p:nvPr/>
          </p:nvPicPr>
          <p:blipFill>
            <a:blip r:embed="rId4" cstate="print"/>
            <a:srcRect/>
            <a:stretch>
              <a:fillRect/>
            </a:stretch>
          </p:blipFill>
          <p:spPr bwMode="auto">
            <a:xfrm>
              <a:off x="5322759" y="3526015"/>
              <a:ext cx="436938" cy="606027"/>
            </a:xfrm>
            <a:prstGeom prst="rect">
              <a:avLst/>
            </a:prstGeom>
            <a:noFill/>
            <a:effectLst>
              <a:outerShdw blurRad="50800" dist="38100" dir="2700000" algn="tl" rotWithShape="0">
                <a:prstClr val="black">
                  <a:alpha val="40000"/>
                </a:prstClr>
              </a:outerShdw>
            </a:effectLst>
          </p:spPr>
        </p:pic>
        <p:pic>
          <p:nvPicPr>
            <p:cNvPr id="41" name="Picture 8" descr="\\sfdc\dfs\AM\GS\Training\Education_Content_Development\Templates and Processes and Images\Images\Icon People (Mar '10)\Woman 01.png"/>
            <p:cNvPicPr>
              <a:picLocks noChangeAspect="1" noChangeArrowheads="1"/>
            </p:cNvPicPr>
            <p:nvPr/>
          </p:nvPicPr>
          <p:blipFill>
            <a:blip r:embed="rId5" cstate="print"/>
            <a:srcRect/>
            <a:stretch>
              <a:fillRect/>
            </a:stretch>
          </p:blipFill>
          <p:spPr bwMode="auto">
            <a:xfrm>
              <a:off x="5033394" y="3581194"/>
              <a:ext cx="438434" cy="606027"/>
            </a:xfrm>
            <a:prstGeom prst="rect">
              <a:avLst/>
            </a:prstGeom>
            <a:noFill/>
            <a:effectLst>
              <a:outerShdw blurRad="50800" dist="38100" dir="2700000" algn="tl" rotWithShape="0">
                <a:prstClr val="black">
                  <a:alpha val="40000"/>
                </a:prstClr>
              </a:outerShdw>
            </a:effectLst>
          </p:spPr>
        </p:pic>
        <p:pic>
          <p:nvPicPr>
            <p:cNvPr id="42" name="Picture 2" descr="\\sfdc\dfs\AM\GS\Training\Education_Content_Development\Templates and Processes and Images\Images\Icon People (Mar '10)\Man 01.png"/>
            <p:cNvPicPr>
              <a:picLocks noChangeAspect="1" noChangeArrowheads="1"/>
            </p:cNvPicPr>
            <p:nvPr/>
          </p:nvPicPr>
          <p:blipFill>
            <a:blip r:embed="rId6" cstate="print"/>
            <a:srcRect/>
            <a:stretch>
              <a:fillRect/>
            </a:stretch>
          </p:blipFill>
          <p:spPr bwMode="auto">
            <a:xfrm>
              <a:off x="4581405" y="2391632"/>
              <a:ext cx="438434" cy="606027"/>
            </a:xfrm>
            <a:prstGeom prst="rect">
              <a:avLst/>
            </a:prstGeom>
            <a:noFill/>
            <a:effectLst>
              <a:outerShdw blurRad="50800" dist="38100" dir="2700000" algn="tl" rotWithShape="0">
                <a:prstClr val="black">
                  <a:alpha val="40000"/>
                </a:prstClr>
              </a:outerShdw>
            </a:effectLst>
          </p:spPr>
        </p:pic>
        <p:pic>
          <p:nvPicPr>
            <p:cNvPr id="43" name="Picture 11" descr="\\sfdc\dfs\AM\GS\Training\Education_Content_Development\Templates and Processes and Images\Images\Icon People (Mar '10)\Woman 04.png"/>
            <p:cNvPicPr>
              <a:picLocks noChangeAspect="1" noChangeArrowheads="1"/>
            </p:cNvPicPr>
            <p:nvPr/>
          </p:nvPicPr>
          <p:blipFill>
            <a:blip r:embed="rId7" cstate="print"/>
            <a:stretch>
              <a:fillRect/>
            </a:stretch>
          </p:blipFill>
          <p:spPr bwMode="auto">
            <a:xfrm>
              <a:off x="4702799" y="3556437"/>
              <a:ext cx="410004" cy="567122"/>
            </a:xfrm>
            <a:prstGeom prst="rect">
              <a:avLst/>
            </a:prstGeom>
            <a:noFill/>
            <a:effectLst>
              <a:outerShdw blurRad="50800" dist="38100" dir="2700000" algn="tl" rotWithShape="0">
                <a:prstClr val="black">
                  <a:alpha val="40000"/>
                </a:prstClr>
              </a:outerShdw>
            </a:effectLst>
          </p:spPr>
        </p:pic>
        <p:pic>
          <p:nvPicPr>
            <p:cNvPr id="44" name="Picture 10" descr="\\sfdc\dfs\AM\GS\Training\Education_Content_Development\Templates and Processes and Images\Images\Icon People (Mar '10)\Woman 03.png"/>
            <p:cNvPicPr>
              <a:picLocks noChangeAspect="1" noChangeArrowheads="1"/>
            </p:cNvPicPr>
            <p:nvPr/>
          </p:nvPicPr>
          <p:blipFill>
            <a:blip r:embed="rId8" cstate="print"/>
            <a:stretch>
              <a:fillRect/>
            </a:stretch>
          </p:blipFill>
          <p:spPr bwMode="auto">
            <a:xfrm>
              <a:off x="2320262" y="4803108"/>
              <a:ext cx="412996" cy="571611"/>
            </a:xfrm>
            <a:prstGeom prst="rect">
              <a:avLst/>
            </a:prstGeom>
            <a:noFill/>
            <a:effectLst>
              <a:outerShdw blurRad="50800" dist="38100" dir="2700000" algn="tl" rotWithShape="0">
                <a:prstClr val="black">
                  <a:alpha val="40000"/>
                </a:prstClr>
              </a:outerShdw>
            </a:effectLst>
          </p:spPr>
        </p:pic>
        <p:pic>
          <p:nvPicPr>
            <p:cNvPr id="47" name="Picture 9" descr="\\sfdc\dfs\AM\GS\Training\Education_Content_Development\Templates and Processes and Images\Images\Icon People (Mar '10)\Woman 02.png"/>
            <p:cNvPicPr>
              <a:picLocks noChangeAspect="1" noChangeArrowheads="1"/>
            </p:cNvPicPr>
            <p:nvPr/>
          </p:nvPicPr>
          <p:blipFill>
            <a:blip r:embed="rId9" cstate="print"/>
            <a:srcRect/>
            <a:stretch>
              <a:fillRect/>
            </a:stretch>
          </p:blipFill>
          <p:spPr bwMode="auto">
            <a:xfrm>
              <a:off x="6747948" y="4753273"/>
              <a:ext cx="438434" cy="606027"/>
            </a:xfrm>
            <a:prstGeom prst="rect">
              <a:avLst/>
            </a:prstGeom>
            <a:noFill/>
            <a:effectLst>
              <a:outerShdw blurRad="50800" dist="38100" dir="2700000" algn="tl" rotWithShape="0">
                <a:prstClr val="black">
                  <a:alpha val="40000"/>
                </a:prstClr>
              </a:outerShdw>
            </a:effectLst>
          </p:spPr>
        </p:pic>
        <p:pic>
          <p:nvPicPr>
            <p:cNvPr id="48" name="Picture 8" descr="\\sfdc\dfs\AM\GS\Training\Education_Content_Development\Templates and Processes and Images\Images\Icon People (Mar '10)\Woman 01.png"/>
            <p:cNvPicPr>
              <a:picLocks noChangeAspect="1" noChangeArrowheads="1"/>
            </p:cNvPicPr>
            <p:nvPr/>
          </p:nvPicPr>
          <p:blipFill>
            <a:blip r:embed="rId5" cstate="print"/>
            <a:srcRect/>
            <a:stretch>
              <a:fillRect/>
            </a:stretch>
          </p:blipFill>
          <p:spPr bwMode="auto">
            <a:xfrm>
              <a:off x="4531408" y="4776277"/>
              <a:ext cx="438434" cy="606027"/>
            </a:xfrm>
            <a:prstGeom prst="rect">
              <a:avLst/>
            </a:prstGeom>
            <a:noFill/>
            <a:effectLst>
              <a:outerShdw blurRad="50800" dist="38100" dir="2700000" algn="tl" rotWithShape="0">
                <a:prstClr val="black">
                  <a:alpha val="40000"/>
                </a:prstClr>
              </a:outerShdw>
            </a:effectLst>
          </p:spPr>
        </p:pic>
        <p:grpSp>
          <p:nvGrpSpPr>
            <p:cNvPr id="49" name="Group 20"/>
            <p:cNvGrpSpPr/>
            <p:nvPr/>
          </p:nvGrpSpPr>
          <p:grpSpPr>
            <a:xfrm>
              <a:off x="2211584" y="5897768"/>
              <a:ext cx="545768" cy="723137"/>
              <a:chOff x="734731" y="2659484"/>
              <a:chExt cx="545768" cy="723137"/>
            </a:xfrm>
          </p:grpSpPr>
          <p:pic>
            <p:nvPicPr>
              <p:cNvPr id="65" name="Picture 4" descr="\\sfdc\dfs\AM\GS\Training\Education_Content_Development\Templates and Processes and Images\Images\Icon People (Mar '10)\Man 03.png"/>
              <p:cNvPicPr>
                <a:picLocks noChangeAspect="1" noChangeArrowheads="1"/>
              </p:cNvPicPr>
              <p:nvPr/>
            </p:nvPicPr>
            <p:blipFill>
              <a:blip r:embed="rId10" cstate="print"/>
              <a:srcRect/>
              <a:stretch>
                <a:fillRect/>
              </a:stretch>
            </p:blipFill>
            <p:spPr bwMode="auto">
              <a:xfrm>
                <a:off x="734731" y="2659484"/>
                <a:ext cx="439931" cy="607523"/>
              </a:xfrm>
              <a:prstGeom prst="rect">
                <a:avLst/>
              </a:prstGeom>
              <a:noFill/>
              <a:effectLst>
                <a:outerShdw blurRad="50800" dist="38100" dir="2700000" algn="tl" rotWithShape="0">
                  <a:prstClr val="black">
                    <a:alpha val="40000"/>
                  </a:prstClr>
                </a:outerShdw>
              </a:effectLst>
            </p:spPr>
          </p:pic>
          <p:pic>
            <p:nvPicPr>
              <p:cNvPr id="66" name="Picture 5" descr="\\sfdc\dfs\AM\GS\Training\Education_Content_Development\Templates and Processes and Images\Images\Icon People (Mar '10)\Man 04.png"/>
              <p:cNvPicPr>
                <a:picLocks noChangeAspect="1" noChangeArrowheads="1"/>
              </p:cNvPicPr>
              <p:nvPr/>
            </p:nvPicPr>
            <p:blipFill>
              <a:blip r:embed="rId11" cstate="print"/>
              <a:srcRect/>
              <a:stretch>
                <a:fillRect/>
              </a:stretch>
            </p:blipFill>
            <p:spPr bwMode="auto">
              <a:xfrm>
                <a:off x="840568" y="2775098"/>
                <a:ext cx="439931" cy="607523"/>
              </a:xfrm>
              <a:prstGeom prst="rect">
                <a:avLst/>
              </a:prstGeom>
              <a:noFill/>
              <a:effectLst>
                <a:outerShdw blurRad="50800" dist="38100" dir="2700000" algn="tl" rotWithShape="0">
                  <a:prstClr val="black">
                    <a:alpha val="40000"/>
                  </a:prstClr>
                </a:outerShdw>
              </a:effectLst>
            </p:spPr>
          </p:pic>
        </p:grpSp>
        <p:grpSp>
          <p:nvGrpSpPr>
            <p:cNvPr id="51" name="Group 23"/>
            <p:cNvGrpSpPr/>
            <p:nvPr/>
          </p:nvGrpSpPr>
          <p:grpSpPr>
            <a:xfrm>
              <a:off x="4472836" y="5907606"/>
              <a:ext cx="573052" cy="684214"/>
              <a:chOff x="1702417" y="956808"/>
              <a:chExt cx="573052" cy="684214"/>
            </a:xfrm>
          </p:grpSpPr>
          <p:pic>
            <p:nvPicPr>
              <p:cNvPr id="63" name="Picture 5" descr="\\sfdc\dfs\AM\GS\Training\Education_Content_Development\Templates and Processes and Images\Images\Icon People (Mar '10)\Man 04.png"/>
              <p:cNvPicPr>
                <a:picLocks noChangeAspect="1" noChangeArrowheads="1"/>
              </p:cNvPicPr>
              <p:nvPr/>
            </p:nvPicPr>
            <p:blipFill>
              <a:blip r:embed="rId11" cstate="print"/>
              <a:srcRect/>
              <a:stretch>
                <a:fillRect/>
              </a:stretch>
            </p:blipFill>
            <p:spPr bwMode="auto">
              <a:xfrm>
                <a:off x="1702417" y="956808"/>
                <a:ext cx="439931" cy="607523"/>
              </a:xfrm>
              <a:prstGeom prst="rect">
                <a:avLst/>
              </a:prstGeom>
              <a:noFill/>
              <a:effectLst>
                <a:outerShdw blurRad="50800" dist="38100" dir="2700000" algn="tl" rotWithShape="0">
                  <a:prstClr val="black">
                    <a:alpha val="40000"/>
                  </a:prstClr>
                </a:outerShdw>
              </a:effectLst>
            </p:spPr>
          </p:pic>
          <p:pic>
            <p:nvPicPr>
              <p:cNvPr id="64" name="Picture 11" descr="\\sfdc\dfs\AM\GS\Training\Education_Content_Development\Templates and Processes and Images\Images\Icon People (Mar '10)\Woman 04.png"/>
              <p:cNvPicPr>
                <a:picLocks noChangeAspect="1" noChangeArrowheads="1"/>
              </p:cNvPicPr>
              <p:nvPr/>
            </p:nvPicPr>
            <p:blipFill>
              <a:blip r:embed="rId12" cstate="print"/>
              <a:srcRect/>
              <a:stretch>
                <a:fillRect/>
              </a:stretch>
            </p:blipFill>
            <p:spPr bwMode="auto">
              <a:xfrm>
                <a:off x="1838531" y="1036491"/>
                <a:ext cx="436938" cy="604531"/>
              </a:xfrm>
              <a:prstGeom prst="rect">
                <a:avLst/>
              </a:prstGeom>
              <a:noFill/>
              <a:effectLst>
                <a:outerShdw blurRad="50800" dist="38100" dir="2700000" algn="tl" rotWithShape="0">
                  <a:prstClr val="black">
                    <a:alpha val="40000"/>
                  </a:prstClr>
                </a:outerShdw>
              </a:effectLst>
            </p:spPr>
          </p:pic>
        </p:grpSp>
        <p:pic>
          <p:nvPicPr>
            <p:cNvPr id="54" name="Picture 3" descr="\\sfdc\dfs\AM\GS\Training\Education_Content_Development\Templates and Processes and Images\Images\Icon People (Mar '10)\Man 02.png"/>
            <p:cNvPicPr>
              <a:picLocks noChangeAspect="1" noChangeArrowheads="1"/>
            </p:cNvPicPr>
            <p:nvPr/>
          </p:nvPicPr>
          <p:blipFill>
            <a:blip r:embed="rId4" cstate="print"/>
            <a:srcRect/>
            <a:stretch>
              <a:fillRect/>
            </a:stretch>
          </p:blipFill>
          <p:spPr bwMode="auto">
            <a:xfrm>
              <a:off x="6801996" y="5949894"/>
              <a:ext cx="436938" cy="606027"/>
            </a:xfrm>
            <a:prstGeom prst="rect">
              <a:avLst/>
            </a:prstGeom>
            <a:noFill/>
            <a:effectLst>
              <a:outerShdw blurRad="50800" dist="38100" dir="2700000" algn="tl" rotWithShape="0">
                <a:prstClr val="black">
                  <a:alpha val="40000"/>
                </a:prstClr>
              </a:outerShdw>
            </a:effectLst>
          </p:spPr>
        </p:pic>
        <p:cxnSp>
          <p:nvCxnSpPr>
            <p:cNvPr id="58" name="Straight Connector 57"/>
            <p:cNvCxnSpPr>
              <a:stCxn id="38" idx="2"/>
              <a:endCxn id="39" idx="0"/>
            </p:cNvCxnSpPr>
            <p:nvPr/>
          </p:nvCxnSpPr>
          <p:spPr bwMode="auto">
            <a:xfrm>
              <a:off x="6118727" y="5486030"/>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9" name="Straight Connector 58"/>
            <p:cNvCxnSpPr>
              <a:stCxn id="34" idx="2"/>
              <a:endCxn id="35" idx="0"/>
            </p:cNvCxnSpPr>
            <p:nvPr/>
          </p:nvCxnSpPr>
          <p:spPr bwMode="auto">
            <a:xfrm>
              <a:off x="1648862" y="5486030"/>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0" name="Elbow Connector 59"/>
            <p:cNvCxnSpPr>
              <a:stCxn id="33" idx="2"/>
              <a:endCxn id="34" idx="0"/>
            </p:cNvCxnSpPr>
            <p:nvPr/>
          </p:nvCxnSpPr>
          <p:spPr bwMode="auto">
            <a:xfrm rot="5400000">
              <a:off x="2597145" y="3353469"/>
              <a:ext cx="338366" cy="2234932"/>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Elbow Connector 61"/>
            <p:cNvCxnSpPr>
              <a:stCxn id="33" idx="2"/>
              <a:endCxn id="38" idx="0"/>
            </p:cNvCxnSpPr>
            <p:nvPr/>
          </p:nvCxnSpPr>
          <p:spPr bwMode="auto">
            <a:xfrm rot="16200000" flipH="1">
              <a:off x="4832077" y="3353468"/>
              <a:ext cx="338366" cy="2234933"/>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grpSp>
      <p:sp>
        <p:nvSpPr>
          <p:cNvPr id="5" name="Content Placeholder 4"/>
          <p:cNvSpPr>
            <a:spLocks noGrp="1"/>
          </p:cNvSpPr>
          <p:nvPr>
            <p:ph idx="10"/>
          </p:nvPr>
        </p:nvSpPr>
        <p:spPr/>
        <p:txBody>
          <a:bodyPr/>
          <a:lstStyle/>
          <a:p>
            <a:pPr marL="342900" indent="-342900">
              <a:buClr>
                <a:schemeClr val="bg2"/>
              </a:buClr>
              <a:defRPr/>
            </a:pPr>
            <a:r>
              <a:rPr lang="fr-FR" sz="2200" b="1" dirty="0">
                <a:solidFill>
                  <a:schemeClr val="bg1"/>
                </a:solidFill>
              </a:rPr>
              <a:t>Scénario : </a:t>
            </a:r>
          </a:p>
          <a:p>
            <a:pPr marL="233363" indent="-233363">
              <a:buFont typeface="Wingdings" pitchFamily="2" charset="2"/>
              <a:buChar char="§"/>
              <a:defRPr/>
            </a:pPr>
            <a:r>
              <a:rPr lang="fr-FR" sz="2200" dirty="0">
                <a:solidFill>
                  <a:schemeClr val="bg1"/>
                </a:solidFill>
              </a:rPr>
              <a:t>Valeurs par défaut à l'échelle de l'organisation = Privé </a:t>
            </a:r>
          </a:p>
          <a:p>
            <a:pPr marL="233363" indent="-233363">
              <a:buFont typeface="Wingdings" pitchFamily="2" charset="2"/>
              <a:buChar char="§"/>
              <a:defRPr/>
            </a:pPr>
            <a:r>
              <a:rPr lang="fr-FR" sz="2200" dirty="0">
                <a:solidFill>
                  <a:schemeClr val="bg1"/>
                </a:solidFill>
              </a:rPr>
              <a:t>Autorisations de l'objet standard activées</a:t>
            </a:r>
          </a:p>
          <a:p>
            <a:pPr marL="342900" indent="-342900">
              <a:buClr>
                <a:schemeClr val="bg2"/>
              </a:buClr>
              <a:defRPr/>
            </a:pPr>
            <a:endParaRPr lang="fr-FR" sz="2200" b="1" dirty="0">
              <a:solidFill>
                <a:schemeClr val="bg1"/>
              </a:solidFill>
              <a:ea typeface="MS PGothic" charset="-128"/>
            </a:endParaRPr>
          </a:p>
          <a:p>
            <a:pPr marL="342900" indent="-342900">
              <a:buClr>
                <a:schemeClr val="bg2"/>
              </a:buClr>
              <a:defRPr/>
            </a:pPr>
            <a:r>
              <a:rPr lang="fr-FR" sz="2200" dirty="0">
                <a:solidFill>
                  <a:schemeClr val="bg1"/>
                </a:solidFill>
              </a:rPr>
              <a:t>Question 1 : </a:t>
            </a:r>
          </a:p>
          <a:p>
            <a:pPr>
              <a:defRPr/>
            </a:pPr>
            <a:r>
              <a:rPr lang="fr-FR" sz="2200" dirty="0">
                <a:solidFill>
                  <a:schemeClr val="bg1"/>
                </a:solidFill>
              </a:rPr>
              <a:t>Le directeur des ventes États-Unis peut-il </a:t>
            </a:r>
            <a:r>
              <a:rPr lang="fr-FR" sz="2200" i="1" dirty="0">
                <a:solidFill>
                  <a:schemeClr val="bg1"/>
                </a:solidFill>
              </a:rPr>
              <a:t>voir</a:t>
            </a:r>
            <a:r>
              <a:rPr lang="fr-FR" sz="2200" dirty="0">
                <a:solidFill>
                  <a:schemeClr val="bg1"/>
                </a:solidFill>
              </a:rPr>
              <a:t> les données dont le directeur des ventes EMEA est propriétaire ? </a:t>
            </a:r>
          </a:p>
          <a:p>
            <a:endParaRPr lang="fr-FR" sz="2200" dirty="0">
              <a:solidFill>
                <a:schemeClr val="bg1"/>
              </a:solidFill>
            </a:endParaRPr>
          </a:p>
        </p:txBody>
      </p:sp>
      <p:sp>
        <p:nvSpPr>
          <p:cNvPr id="240641" name="Rectangle 2"/>
          <p:cNvSpPr>
            <a:spLocks noGrp="1" noChangeArrowheads="1"/>
          </p:cNvSpPr>
          <p:nvPr>
            <p:ph type="title"/>
          </p:nvPr>
        </p:nvSpPr>
        <p:spPr>
          <a:xfrm>
            <a:off x="128589" y="7"/>
            <a:ext cx="10734146" cy="746975"/>
          </a:xfrm>
        </p:spPr>
        <p:txBody>
          <a:bodyPr/>
          <a:lstStyle/>
          <a:p>
            <a:r>
              <a:rPr lang="fr-FR"/>
              <a:t>Testez vos connaissances : Question 1</a:t>
            </a:r>
          </a:p>
        </p:txBody>
      </p:sp>
      <p:sp>
        <p:nvSpPr>
          <p:cNvPr id="29" name="Rectangle 28"/>
          <p:cNvSpPr/>
          <p:nvPr/>
        </p:nvSpPr>
        <p:spPr>
          <a:xfrm>
            <a:off x="177881" y="1301446"/>
            <a:ext cx="3116303" cy="1023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sp>
        <p:nvSpPr>
          <p:cNvPr id="61" name="Rectangle 60"/>
          <p:cNvSpPr/>
          <p:nvPr/>
        </p:nvSpPr>
        <p:spPr>
          <a:xfrm>
            <a:off x="4848360" y="3598889"/>
            <a:ext cx="4353392" cy="1001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sz="1200" dirty="0">
              <a:solidFill>
                <a:srgbClr val="FFFFFF"/>
              </a:solidFill>
              <a:ea typeface="MS PGothic" charset="-128"/>
              <a:cs typeface="MS PGothic" charset="-128"/>
            </a:endParaRPr>
          </a:p>
        </p:txBody>
      </p:sp>
      <p:sp>
        <p:nvSpPr>
          <p:cNvPr id="3" name="Slide Number Placeholder 2"/>
          <p:cNvSpPr>
            <a:spLocks noGrp="1"/>
          </p:cNvSpPr>
          <p:nvPr>
            <p:ph type="sldNum" sz="quarter" idx="11"/>
          </p:nvPr>
        </p:nvSpPr>
        <p:spPr/>
        <p:txBody>
          <a:bodyPr/>
          <a:lstStyle/>
          <a:p>
            <a:fld id="{812A5277-1DB9-460F-9A21-B857ABB32666}" type="slidenum">
              <a:rPr lang="en-US" smtClean="0"/>
              <a:pPr/>
              <a:t>193</a:t>
            </a:fld>
            <a:endParaRPr lang="fr-FR" dirty="0"/>
          </a:p>
        </p:txBody>
      </p:sp>
    </p:spTree>
    <p:custDataLst>
      <p:tags r:id="rId1"/>
    </p:custData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808523" y="1299411"/>
            <a:ext cx="6449662" cy="4398745"/>
            <a:chOff x="789272" y="2271562"/>
            <a:chExt cx="6449662" cy="4398745"/>
          </a:xfrm>
        </p:grpSpPr>
        <p:cxnSp>
          <p:nvCxnSpPr>
            <p:cNvPr id="32" name="Straight Connector 31"/>
            <p:cNvCxnSpPr>
              <a:stCxn id="33" idx="2"/>
              <a:endCxn id="38" idx="0"/>
            </p:cNvCxnSpPr>
            <p:nvPr/>
          </p:nvCxnSpPr>
          <p:spPr bwMode="auto">
            <a:xfrm>
              <a:off x="3883794" y="3117474"/>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3" name="Rounded Rectangle 32"/>
            <p:cNvSpPr/>
            <p:nvPr/>
          </p:nvSpPr>
          <p:spPr>
            <a:xfrm>
              <a:off x="3024204" y="2271562"/>
              <a:ext cx="1719179" cy="845912"/>
            </a:xfrm>
            <a:prstGeom prst="roundRect">
              <a:avLst/>
            </a:prstGeom>
            <a:solidFill>
              <a:schemeClr val="bg1">
                <a:lumMod val="50000"/>
              </a:schemeClr>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bg1"/>
                  </a:solidFill>
                </a:rPr>
                <a:t>PDG</a:t>
              </a:r>
              <a:endParaRPr lang="fr-FR" sz="1200" kern="1200" dirty="0">
                <a:solidFill>
                  <a:schemeClr val="bg1"/>
                </a:solidFill>
              </a:endParaRPr>
            </a:p>
          </p:txBody>
        </p:sp>
        <p:sp>
          <p:nvSpPr>
            <p:cNvPr id="34" name="Rounded Rectangle 33"/>
            <p:cNvSpPr/>
            <p:nvPr/>
          </p:nvSpPr>
          <p:spPr>
            <a:xfrm>
              <a:off x="3024204" y="3455840"/>
              <a:ext cx="1719179" cy="845912"/>
            </a:xfrm>
            <a:prstGeom prst="roundRect">
              <a:avLst/>
            </a:prstGeom>
            <a:solidFill>
              <a:srgbClr val="E5C130"/>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Vice-président des ventes internationales / opérations commerciales</a:t>
              </a:r>
              <a:endParaRPr lang="fr-FR" sz="1200" kern="1200" dirty="0">
                <a:solidFill>
                  <a:schemeClr val="accent5">
                    <a:lumMod val="50000"/>
                  </a:schemeClr>
                </a:solidFill>
              </a:endParaRPr>
            </a:p>
          </p:txBody>
        </p:sp>
        <p:sp>
          <p:nvSpPr>
            <p:cNvPr id="35" name="Rounded Rectangle 34"/>
            <p:cNvSpPr/>
            <p:nvPr/>
          </p:nvSpPr>
          <p:spPr>
            <a:xfrm>
              <a:off x="789272"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 </a:t>
              </a:r>
              <a:r>
                <a:rPr sz="1200"/>
                <a:t/>
              </a:r>
              <a:br>
                <a:rPr sz="1200"/>
              </a:br>
              <a:r>
                <a:rPr lang="fr-FR" sz="1200" dirty="0">
                  <a:solidFill>
                    <a:schemeClr val="accent5">
                      <a:lumMod val="50000"/>
                    </a:schemeClr>
                  </a:solidFill>
                </a:rPr>
                <a:t>des ventes </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36" name="Rounded Rectangle 35"/>
            <p:cNvSpPr/>
            <p:nvPr/>
          </p:nvSpPr>
          <p:spPr>
            <a:xfrm>
              <a:off x="789272"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 </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37" name="Rounded Rectangle 36"/>
            <p:cNvSpPr/>
            <p:nvPr/>
          </p:nvSpPr>
          <p:spPr>
            <a:xfrm>
              <a:off x="3024204"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38" name="Rounded Rectangle 37"/>
            <p:cNvSpPr/>
            <p:nvPr/>
          </p:nvSpPr>
          <p:spPr>
            <a:xfrm>
              <a:off x="3024204"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 </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39" name="Rounded Rectangle 38"/>
            <p:cNvSpPr/>
            <p:nvPr/>
          </p:nvSpPr>
          <p:spPr>
            <a:xfrm>
              <a:off x="5259137"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sp>
          <p:nvSpPr>
            <p:cNvPr id="40" name="Rounded Rectangle 39"/>
            <p:cNvSpPr/>
            <p:nvPr/>
          </p:nvSpPr>
          <p:spPr>
            <a:xfrm>
              <a:off x="5259137"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pic>
          <p:nvPicPr>
            <p:cNvPr id="41" name="Picture 3" descr="\\sfdc\dfs\AM\GS\Training\Education_Content_Development\Templates and Processes and Images\Images\Icon People (Mar '10)\Man 02.png"/>
            <p:cNvPicPr>
              <a:picLocks noChangeAspect="1" noChangeArrowheads="1"/>
            </p:cNvPicPr>
            <p:nvPr/>
          </p:nvPicPr>
          <p:blipFill>
            <a:blip r:embed="rId4" cstate="print"/>
            <a:srcRect/>
            <a:stretch>
              <a:fillRect/>
            </a:stretch>
          </p:blipFill>
          <p:spPr bwMode="auto">
            <a:xfrm>
              <a:off x="5306993" y="3526015"/>
              <a:ext cx="436938" cy="606027"/>
            </a:xfrm>
            <a:prstGeom prst="rect">
              <a:avLst/>
            </a:prstGeom>
            <a:noFill/>
            <a:effectLst>
              <a:outerShdw blurRad="50800" dist="38100" dir="2700000" algn="tl" rotWithShape="0">
                <a:prstClr val="black">
                  <a:alpha val="40000"/>
                </a:prstClr>
              </a:outerShdw>
            </a:effectLst>
          </p:spPr>
        </p:pic>
        <p:pic>
          <p:nvPicPr>
            <p:cNvPr id="42" name="Picture 8" descr="\\sfdc\dfs\AM\GS\Training\Education_Content_Development\Templates and Processes and Images\Images\Icon People (Mar '10)\Woman 01.png"/>
            <p:cNvPicPr>
              <a:picLocks noChangeAspect="1" noChangeArrowheads="1"/>
            </p:cNvPicPr>
            <p:nvPr/>
          </p:nvPicPr>
          <p:blipFill>
            <a:blip r:embed="rId5" cstate="print"/>
            <a:srcRect/>
            <a:stretch>
              <a:fillRect/>
            </a:stretch>
          </p:blipFill>
          <p:spPr bwMode="auto">
            <a:xfrm>
              <a:off x="5017628" y="3581194"/>
              <a:ext cx="438434" cy="606027"/>
            </a:xfrm>
            <a:prstGeom prst="rect">
              <a:avLst/>
            </a:prstGeom>
            <a:noFill/>
            <a:effectLst>
              <a:outerShdw blurRad="50800" dist="38100" dir="2700000" algn="tl" rotWithShape="0">
                <a:prstClr val="black">
                  <a:alpha val="40000"/>
                </a:prstClr>
              </a:outerShdw>
            </a:effectLst>
          </p:spPr>
        </p:pic>
        <p:pic>
          <p:nvPicPr>
            <p:cNvPr id="43" name="Picture 2" descr="\\sfdc\dfs\AM\GS\Training\Education_Content_Development\Templates and Processes and Images\Images\Icon People (Mar '10)\Man 01.png"/>
            <p:cNvPicPr>
              <a:picLocks noChangeAspect="1" noChangeArrowheads="1"/>
            </p:cNvPicPr>
            <p:nvPr/>
          </p:nvPicPr>
          <p:blipFill>
            <a:blip r:embed="rId6" cstate="print"/>
            <a:srcRect/>
            <a:stretch>
              <a:fillRect/>
            </a:stretch>
          </p:blipFill>
          <p:spPr bwMode="auto">
            <a:xfrm>
              <a:off x="4581405" y="2391632"/>
              <a:ext cx="438434" cy="606027"/>
            </a:xfrm>
            <a:prstGeom prst="rect">
              <a:avLst/>
            </a:prstGeom>
            <a:noFill/>
            <a:effectLst>
              <a:outerShdw blurRad="50800" dist="38100" dir="2700000" algn="tl" rotWithShape="0">
                <a:prstClr val="black">
                  <a:alpha val="40000"/>
                </a:prstClr>
              </a:outerShdw>
            </a:effectLst>
          </p:spPr>
        </p:pic>
        <p:pic>
          <p:nvPicPr>
            <p:cNvPr id="44" name="Picture 11" descr="\\sfdc\dfs\AM\GS\Training\Education_Content_Development\Templates and Processes and Images\Images\Icon People (Mar '10)\Woman 04.png"/>
            <p:cNvPicPr>
              <a:picLocks noChangeAspect="1" noChangeArrowheads="1"/>
            </p:cNvPicPr>
            <p:nvPr/>
          </p:nvPicPr>
          <p:blipFill>
            <a:blip r:embed="rId7" cstate="print"/>
            <a:stretch>
              <a:fillRect/>
            </a:stretch>
          </p:blipFill>
          <p:spPr bwMode="auto">
            <a:xfrm>
              <a:off x="4687033" y="3556437"/>
              <a:ext cx="410004" cy="567122"/>
            </a:xfrm>
            <a:prstGeom prst="rect">
              <a:avLst/>
            </a:prstGeom>
            <a:noFill/>
            <a:effectLst>
              <a:outerShdw blurRad="50800" dist="38100" dir="2700000" algn="tl" rotWithShape="0">
                <a:prstClr val="black">
                  <a:alpha val="40000"/>
                </a:prstClr>
              </a:outerShdw>
            </a:effectLst>
          </p:spPr>
        </p:pic>
        <p:pic>
          <p:nvPicPr>
            <p:cNvPr id="45" name="Picture 10" descr="\\sfdc\dfs\AM\GS\Training\Education_Content_Development\Templates and Processes and Images\Images\Icon People (Mar '10)\Woman 03.png"/>
            <p:cNvPicPr>
              <a:picLocks noChangeAspect="1" noChangeArrowheads="1"/>
            </p:cNvPicPr>
            <p:nvPr/>
          </p:nvPicPr>
          <p:blipFill>
            <a:blip r:embed="rId8" cstate="print"/>
            <a:stretch>
              <a:fillRect/>
            </a:stretch>
          </p:blipFill>
          <p:spPr bwMode="auto">
            <a:xfrm>
              <a:off x="2320262" y="4803108"/>
              <a:ext cx="412996" cy="571611"/>
            </a:xfrm>
            <a:prstGeom prst="rect">
              <a:avLst/>
            </a:prstGeom>
            <a:noFill/>
            <a:effectLst>
              <a:outerShdw blurRad="50800" dist="38100" dir="2700000" algn="tl" rotWithShape="0">
                <a:prstClr val="black">
                  <a:alpha val="40000"/>
                </a:prstClr>
              </a:outerShdw>
            </a:effectLst>
          </p:spPr>
        </p:pic>
        <p:pic>
          <p:nvPicPr>
            <p:cNvPr id="46" name="Picture 9" descr="\\sfdc\dfs\AM\GS\Training\Education_Content_Development\Templates and Processes and Images\Images\Icon People (Mar '10)\Woman 02.png"/>
            <p:cNvPicPr>
              <a:picLocks noChangeAspect="1" noChangeArrowheads="1"/>
            </p:cNvPicPr>
            <p:nvPr/>
          </p:nvPicPr>
          <p:blipFill>
            <a:blip r:embed="rId9" cstate="print"/>
            <a:srcRect/>
            <a:stretch>
              <a:fillRect/>
            </a:stretch>
          </p:blipFill>
          <p:spPr bwMode="auto">
            <a:xfrm>
              <a:off x="6747948" y="4753273"/>
              <a:ext cx="438434" cy="606027"/>
            </a:xfrm>
            <a:prstGeom prst="rect">
              <a:avLst/>
            </a:prstGeom>
            <a:noFill/>
            <a:effectLst>
              <a:outerShdw blurRad="50800" dist="38100" dir="2700000" algn="tl" rotWithShape="0">
                <a:prstClr val="black">
                  <a:alpha val="40000"/>
                </a:prstClr>
              </a:outerShdw>
            </a:effectLst>
          </p:spPr>
        </p:pic>
        <p:pic>
          <p:nvPicPr>
            <p:cNvPr id="47" name="Picture 8" descr="\\sfdc\dfs\AM\GS\Training\Education_Content_Development\Templates and Processes and Images\Images\Icon People (Mar '10)\Woman 01.png"/>
            <p:cNvPicPr>
              <a:picLocks noChangeAspect="1" noChangeArrowheads="1"/>
            </p:cNvPicPr>
            <p:nvPr/>
          </p:nvPicPr>
          <p:blipFill>
            <a:blip r:embed="rId5" cstate="print"/>
            <a:srcRect/>
            <a:stretch>
              <a:fillRect/>
            </a:stretch>
          </p:blipFill>
          <p:spPr bwMode="auto">
            <a:xfrm>
              <a:off x="4531408" y="4776277"/>
              <a:ext cx="438434" cy="606027"/>
            </a:xfrm>
            <a:prstGeom prst="rect">
              <a:avLst/>
            </a:prstGeom>
            <a:noFill/>
            <a:effectLst>
              <a:outerShdw blurRad="50800" dist="38100" dir="2700000" algn="tl" rotWithShape="0">
                <a:prstClr val="black">
                  <a:alpha val="40000"/>
                </a:prstClr>
              </a:outerShdw>
            </a:effectLst>
          </p:spPr>
        </p:pic>
        <p:grpSp>
          <p:nvGrpSpPr>
            <p:cNvPr id="49" name="Group 20"/>
            <p:cNvGrpSpPr/>
            <p:nvPr/>
          </p:nvGrpSpPr>
          <p:grpSpPr>
            <a:xfrm>
              <a:off x="2211584" y="5897768"/>
              <a:ext cx="545768" cy="723137"/>
              <a:chOff x="734731" y="2659484"/>
              <a:chExt cx="545768" cy="723137"/>
            </a:xfrm>
          </p:grpSpPr>
          <p:pic>
            <p:nvPicPr>
              <p:cNvPr id="64" name="Picture 4" descr="\\sfdc\dfs\AM\GS\Training\Education_Content_Development\Templates and Processes and Images\Images\Icon People (Mar '10)\Man 03.png"/>
              <p:cNvPicPr>
                <a:picLocks noChangeAspect="1" noChangeArrowheads="1"/>
              </p:cNvPicPr>
              <p:nvPr/>
            </p:nvPicPr>
            <p:blipFill>
              <a:blip r:embed="rId10" cstate="print"/>
              <a:srcRect/>
              <a:stretch>
                <a:fillRect/>
              </a:stretch>
            </p:blipFill>
            <p:spPr bwMode="auto">
              <a:xfrm>
                <a:off x="734731" y="2659484"/>
                <a:ext cx="439931" cy="607523"/>
              </a:xfrm>
              <a:prstGeom prst="rect">
                <a:avLst/>
              </a:prstGeom>
              <a:noFill/>
              <a:effectLst>
                <a:outerShdw blurRad="50800" dist="38100" dir="2700000" algn="tl" rotWithShape="0">
                  <a:prstClr val="black">
                    <a:alpha val="40000"/>
                  </a:prstClr>
                </a:outerShdw>
              </a:effectLst>
            </p:spPr>
          </p:pic>
          <p:pic>
            <p:nvPicPr>
              <p:cNvPr id="65" name="Picture 5" descr="\\sfdc\dfs\AM\GS\Training\Education_Content_Development\Templates and Processes and Images\Images\Icon People (Mar '10)\Man 04.png"/>
              <p:cNvPicPr>
                <a:picLocks noChangeAspect="1" noChangeArrowheads="1"/>
              </p:cNvPicPr>
              <p:nvPr/>
            </p:nvPicPr>
            <p:blipFill>
              <a:blip r:embed="rId11" cstate="print"/>
              <a:srcRect/>
              <a:stretch>
                <a:fillRect/>
              </a:stretch>
            </p:blipFill>
            <p:spPr bwMode="auto">
              <a:xfrm>
                <a:off x="840568" y="2775098"/>
                <a:ext cx="439931" cy="607523"/>
              </a:xfrm>
              <a:prstGeom prst="rect">
                <a:avLst/>
              </a:prstGeom>
              <a:noFill/>
              <a:effectLst>
                <a:outerShdw blurRad="50800" dist="38100" dir="2700000" algn="tl" rotWithShape="0">
                  <a:prstClr val="black">
                    <a:alpha val="40000"/>
                  </a:prstClr>
                </a:outerShdw>
              </a:effectLst>
            </p:spPr>
          </p:pic>
        </p:grpSp>
        <p:grpSp>
          <p:nvGrpSpPr>
            <p:cNvPr id="52" name="Group 23"/>
            <p:cNvGrpSpPr/>
            <p:nvPr/>
          </p:nvGrpSpPr>
          <p:grpSpPr>
            <a:xfrm>
              <a:off x="4472836" y="5907606"/>
              <a:ext cx="573052" cy="684214"/>
              <a:chOff x="1702417" y="956808"/>
              <a:chExt cx="573052" cy="684214"/>
            </a:xfrm>
          </p:grpSpPr>
          <p:pic>
            <p:nvPicPr>
              <p:cNvPr id="62" name="Picture 5" descr="\\sfdc\dfs\AM\GS\Training\Education_Content_Development\Templates and Processes and Images\Images\Icon People (Mar '10)\Man 04.png"/>
              <p:cNvPicPr>
                <a:picLocks noChangeAspect="1" noChangeArrowheads="1"/>
              </p:cNvPicPr>
              <p:nvPr/>
            </p:nvPicPr>
            <p:blipFill>
              <a:blip r:embed="rId11" cstate="print"/>
              <a:srcRect/>
              <a:stretch>
                <a:fillRect/>
              </a:stretch>
            </p:blipFill>
            <p:spPr bwMode="auto">
              <a:xfrm>
                <a:off x="1702417" y="956808"/>
                <a:ext cx="439931" cy="607523"/>
              </a:xfrm>
              <a:prstGeom prst="rect">
                <a:avLst/>
              </a:prstGeom>
              <a:noFill/>
              <a:effectLst>
                <a:outerShdw blurRad="50800" dist="38100" dir="2700000" algn="tl" rotWithShape="0">
                  <a:prstClr val="black">
                    <a:alpha val="40000"/>
                  </a:prstClr>
                </a:outerShdw>
              </a:effectLst>
            </p:spPr>
          </p:pic>
          <p:pic>
            <p:nvPicPr>
              <p:cNvPr id="63" name="Picture 11" descr="\\sfdc\dfs\AM\GS\Training\Education_Content_Development\Templates and Processes and Images\Images\Icon People (Mar '10)\Woman 04.png"/>
              <p:cNvPicPr>
                <a:picLocks noChangeAspect="1" noChangeArrowheads="1"/>
              </p:cNvPicPr>
              <p:nvPr/>
            </p:nvPicPr>
            <p:blipFill>
              <a:blip r:embed="rId12" cstate="print"/>
              <a:srcRect/>
              <a:stretch>
                <a:fillRect/>
              </a:stretch>
            </p:blipFill>
            <p:spPr bwMode="auto">
              <a:xfrm>
                <a:off x="1838531" y="1036491"/>
                <a:ext cx="436938" cy="604531"/>
              </a:xfrm>
              <a:prstGeom prst="rect">
                <a:avLst/>
              </a:prstGeom>
              <a:noFill/>
              <a:effectLst>
                <a:outerShdw blurRad="50800" dist="38100" dir="2700000" algn="tl" rotWithShape="0">
                  <a:prstClr val="black">
                    <a:alpha val="40000"/>
                  </a:prstClr>
                </a:outerShdw>
              </a:effectLst>
            </p:spPr>
          </p:pic>
        </p:grpSp>
        <p:pic>
          <p:nvPicPr>
            <p:cNvPr id="56" name="Picture 3" descr="\\sfdc\dfs\AM\GS\Training\Education_Content_Development\Templates and Processes and Images\Images\Icon People (Mar '10)\Man 02.png"/>
            <p:cNvPicPr>
              <a:picLocks noChangeAspect="1" noChangeArrowheads="1"/>
            </p:cNvPicPr>
            <p:nvPr/>
          </p:nvPicPr>
          <p:blipFill>
            <a:blip r:embed="rId4" cstate="print"/>
            <a:srcRect/>
            <a:stretch>
              <a:fillRect/>
            </a:stretch>
          </p:blipFill>
          <p:spPr bwMode="auto">
            <a:xfrm>
              <a:off x="6801996" y="5949894"/>
              <a:ext cx="436938" cy="606027"/>
            </a:xfrm>
            <a:prstGeom prst="rect">
              <a:avLst/>
            </a:prstGeom>
            <a:noFill/>
            <a:effectLst>
              <a:outerShdw blurRad="50800" dist="38100" dir="2700000" algn="tl" rotWithShape="0">
                <a:prstClr val="black">
                  <a:alpha val="40000"/>
                </a:prstClr>
              </a:outerShdw>
            </a:effectLst>
          </p:spPr>
        </p:pic>
        <p:cxnSp>
          <p:nvCxnSpPr>
            <p:cNvPr id="57" name="Straight Connector 56"/>
            <p:cNvCxnSpPr>
              <a:stCxn id="39" idx="2"/>
              <a:endCxn id="40" idx="0"/>
            </p:cNvCxnSpPr>
            <p:nvPr/>
          </p:nvCxnSpPr>
          <p:spPr bwMode="auto">
            <a:xfrm>
              <a:off x="6118727" y="5486030"/>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a:stCxn id="35" idx="2"/>
              <a:endCxn id="36" idx="0"/>
            </p:cNvCxnSpPr>
            <p:nvPr/>
          </p:nvCxnSpPr>
          <p:spPr bwMode="auto">
            <a:xfrm>
              <a:off x="1648862" y="5486030"/>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0" name="Elbow Connector 59"/>
            <p:cNvCxnSpPr>
              <a:stCxn id="34" idx="2"/>
              <a:endCxn id="35" idx="0"/>
            </p:cNvCxnSpPr>
            <p:nvPr/>
          </p:nvCxnSpPr>
          <p:spPr bwMode="auto">
            <a:xfrm rot="5400000">
              <a:off x="2597145" y="3353469"/>
              <a:ext cx="338366" cy="2234932"/>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61" name="Elbow Connector 60"/>
            <p:cNvCxnSpPr>
              <a:stCxn id="34" idx="2"/>
              <a:endCxn id="39" idx="0"/>
            </p:cNvCxnSpPr>
            <p:nvPr/>
          </p:nvCxnSpPr>
          <p:spPr bwMode="auto">
            <a:xfrm rot="16200000" flipH="1">
              <a:off x="4832077" y="3353468"/>
              <a:ext cx="338366" cy="2234933"/>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grpSp>
      <p:sp>
        <p:nvSpPr>
          <p:cNvPr id="6" name="Content Placeholder 5"/>
          <p:cNvSpPr>
            <a:spLocks noGrp="1"/>
          </p:cNvSpPr>
          <p:nvPr>
            <p:ph idx="10"/>
          </p:nvPr>
        </p:nvSpPr>
        <p:spPr/>
        <p:txBody>
          <a:bodyPr/>
          <a:lstStyle/>
          <a:p>
            <a:pPr marL="342900" indent="-342900">
              <a:buClr>
                <a:schemeClr val="bg2"/>
              </a:buClr>
              <a:defRPr/>
            </a:pPr>
            <a:r>
              <a:rPr lang="fr-FR" sz="2200" b="1" dirty="0">
                <a:solidFill>
                  <a:schemeClr val="bg1"/>
                </a:solidFill>
              </a:rPr>
              <a:t>Scénario : </a:t>
            </a:r>
          </a:p>
          <a:p>
            <a:pPr marL="233363" indent="-233363">
              <a:buFont typeface="Wingdings" pitchFamily="2" charset="2"/>
              <a:buChar char="§"/>
              <a:defRPr/>
            </a:pPr>
            <a:r>
              <a:rPr lang="fr-FR" sz="2200" dirty="0">
                <a:solidFill>
                  <a:schemeClr val="bg1"/>
                </a:solidFill>
              </a:rPr>
              <a:t>Valeurs par défaut à l'échelle de l'organisation = Privé </a:t>
            </a:r>
          </a:p>
          <a:p>
            <a:pPr marL="233363" indent="-233363">
              <a:buFont typeface="Wingdings" pitchFamily="2" charset="2"/>
              <a:buChar char="§"/>
              <a:defRPr/>
            </a:pPr>
            <a:r>
              <a:rPr lang="fr-FR" sz="2200" dirty="0">
                <a:solidFill>
                  <a:schemeClr val="bg1"/>
                </a:solidFill>
              </a:rPr>
              <a:t>Autorisations de l'objet standard activées</a:t>
            </a:r>
          </a:p>
          <a:p>
            <a:pPr marL="342900" indent="-342900">
              <a:buClr>
                <a:schemeClr val="bg2"/>
              </a:buClr>
              <a:defRPr/>
            </a:pPr>
            <a:endParaRPr lang="fr-FR" sz="2200" b="1" dirty="0">
              <a:solidFill>
                <a:schemeClr val="bg1"/>
              </a:solidFill>
              <a:ea typeface="MS PGothic" charset="-128"/>
            </a:endParaRPr>
          </a:p>
          <a:p>
            <a:pPr marL="342900" indent="-342900">
              <a:buClr>
                <a:schemeClr val="bg2"/>
              </a:buClr>
              <a:defRPr/>
            </a:pPr>
            <a:r>
              <a:rPr lang="fr-FR" sz="2200" dirty="0">
                <a:solidFill>
                  <a:schemeClr val="bg1"/>
                </a:solidFill>
              </a:rPr>
              <a:t>Question 2 : </a:t>
            </a:r>
          </a:p>
          <a:p>
            <a:pPr>
              <a:spcBef>
                <a:spcPct val="20000"/>
              </a:spcBef>
              <a:buClr>
                <a:schemeClr val="bg2"/>
              </a:buClr>
              <a:buFont typeface="Wingdings" pitchFamily="2" charset="2"/>
              <a:buNone/>
              <a:defRPr/>
            </a:pPr>
            <a:r>
              <a:rPr lang="fr-FR" sz="2200" dirty="0">
                <a:solidFill>
                  <a:schemeClr val="bg1"/>
                </a:solidFill>
              </a:rPr>
              <a:t>Le directeur des ventes EMEA peut-il </a:t>
            </a:r>
            <a:r>
              <a:rPr lang="fr-FR" sz="2200" i="1" dirty="0">
                <a:solidFill>
                  <a:schemeClr val="bg1"/>
                </a:solidFill>
              </a:rPr>
              <a:t>modifier</a:t>
            </a:r>
            <a:r>
              <a:rPr lang="fr-FR" sz="2200" dirty="0">
                <a:solidFill>
                  <a:schemeClr val="bg1"/>
                </a:solidFill>
              </a:rPr>
              <a:t> et </a:t>
            </a:r>
            <a:r>
              <a:rPr lang="fr-FR" sz="2200" i="1" dirty="0">
                <a:solidFill>
                  <a:schemeClr val="bg1"/>
                </a:solidFill>
              </a:rPr>
              <a:t>supprimer</a:t>
            </a:r>
            <a:r>
              <a:rPr lang="fr-FR" sz="2200" dirty="0">
                <a:solidFill>
                  <a:schemeClr val="bg1"/>
                </a:solidFill>
              </a:rPr>
              <a:t> un des comptes dont un représentant commercial EMEA est propriétaire ? </a:t>
            </a:r>
            <a:endParaRPr lang="fr-FR" sz="2200" dirty="0"/>
          </a:p>
        </p:txBody>
      </p:sp>
      <p:sp>
        <p:nvSpPr>
          <p:cNvPr id="242689" name="Rectangle 2"/>
          <p:cNvSpPr>
            <a:spLocks noGrp="1" noChangeArrowheads="1"/>
          </p:cNvSpPr>
          <p:nvPr>
            <p:ph type="title"/>
          </p:nvPr>
        </p:nvSpPr>
        <p:spPr>
          <a:xfrm>
            <a:off x="128589" y="7"/>
            <a:ext cx="10734146" cy="746975"/>
          </a:xfrm>
        </p:spPr>
        <p:txBody>
          <a:bodyPr/>
          <a:lstStyle/>
          <a:p>
            <a:r>
              <a:rPr lang="fr-FR"/>
              <a:t>Testez vos connaissances : Question 2</a:t>
            </a:r>
          </a:p>
        </p:txBody>
      </p:sp>
      <p:sp>
        <p:nvSpPr>
          <p:cNvPr id="59" name="Rectangle 58"/>
          <p:cNvSpPr/>
          <p:nvPr/>
        </p:nvSpPr>
        <p:spPr>
          <a:xfrm>
            <a:off x="2970996" y="3591023"/>
            <a:ext cx="2197769" cy="224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sz="1200" dirty="0">
              <a:solidFill>
                <a:srgbClr val="FFFFFF"/>
              </a:solidFill>
              <a:ea typeface="MS PGothic" charset="-128"/>
              <a:cs typeface="MS PGothic" charset="-128"/>
            </a:endParaRPr>
          </a:p>
        </p:txBody>
      </p:sp>
      <p:sp>
        <p:nvSpPr>
          <p:cNvPr id="66" name="Rectangle 65"/>
          <p:cNvSpPr/>
          <p:nvPr/>
        </p:nvSpPr>
        <p:spPr>
          <a:xfrm>
            <a:off x="8701670" y="1278000"/>
            <a:ext cx="3162084" cy="1039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sp>
        <p:nvSpPr>
          <p:cNvPr id="3" name="Slide Number Placeholder 2"/>
          <p:cNvSpPr>
            <a:spLocks noGrp="1"/>
          </p:cNvSpPr>
          <p:nvPr>
            <p:ph type="sldNum" sz="quarter" idx="11"/>
          </p:nvPr>
        </p:nvSpPr>
        <p:spPr/>
        <p:txBody>
          <a:bodyPr/>
          <a:lstStyle/>
          <a:p>
            <a:fld id="{812A5277-1DB9-460F-9A21-B857ABB32666}" type="slidenum">
              <a:rPr lang="en-US" smtClean="0"/>
              <a:pPr/>
              <a:t>194</a:t>
            </a:fld>
            <a:endParaRPr lang="fr-FR" dirty="0"/>
          </a:p>
        </p:txBody>
      </p:sp>
    </p:spTree>
    <p:custDataLst>
      <p:tags r:id="rId1"/>
    </p:custData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28136" y="1299411"/>
            <a:ext cx="6449662" cy="4398745"/>
            <a:chOff x="789272" y="2271562"/>
            <a:chExt cx="6449662" cy="4398745"/>
          </a:xfrm>
        </p:grpSpPr>
        <p:cxnSp>
          <p:nvCxnSpPr>
            <p:cNvPr id="31" name="Straight Connector 30"/>
            <p:cNvCxnSpPr>
              <a:stCxn id="32" idx="2"/>
              <a:endCxn id="37" idx="0"/>
            </p:cNvCxnSpPr>
            <p:nvPr/>
          </p:nvCxnSpPr>
          <p:spPr bwMode="auto">
            <a:xfrm>
              <a:off x="3883794" y="3117474"/>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2" name="Rounded Rectangle 31"/>
            <p:cNvSpPr/>
            <p:nvPr/>
          </p:nvSpPr>
          <p:spPr>
            <a:xfrm>
              <a:off x="3024204" y="2271562"/>
              <a:ext cx="1719179" cy="845912"/>
            </a:xfrm>
            <a:prstGeom prst="roundRect">
              <a:avLst/>
            </a:prstGeom>
            <a:solidFill>
              <a:schemeClr val="bg1">
                <a:lumMod val="50000"/>
              </a:schemeClr>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bg1"/>
                  </a:solidFill>
                </a:rPr>
                <a:t>PDG</a:t>
              </a:r>
              <a:endParaRPr lang="fr-FR" sz="1200" kern="1200" dirty="0">
                <a:solidFill>
                  <a:schemeClr val="bg1"/>
                </a:solidFill>
              </a:endParaRPr>
            </a:p>
          </p:txBody>
        </p:sp>
        <p:sp>
          <p:nvSpPr>
            <p:cNvPr id="33" name="Rounded Rectangle 32"/>
            <p:cNvSpPr/>
            <p:nvPr/>
          </p:nvSpPr>
          <p:spPr>
            <a:xfrm>
              <a:off x="3024204" y="3455840"/>
              <a:ext cx="1719179" cy="845912"/>
            </a:xfrm>
            <a:prstGeom prst="roundRect">
              <a:avLst/>
            </a:prstGeom>
            <a:solidFill>
              <a:srgbClr val="E5C130"/>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Vice-président des ventes internationales / opérations commerciales</a:t>
              </a:r>
              <a:endParaRPr lang="fr-FR" sz="1200" kern="1200" dirty="0">
                <a:solidFill>
                  <a:schemeClr val="accent5">
                    <a:lumMod val="50000"/>
                  </a:schemeClr>
                </a:solidFill>
              </a:endParaRPr>
            </a:p>
          </p:txBody>
        </p:sp>
        <p:sp>
          <p:nvSpPr>
            <p:cNvPr id="34" name="Rounded Rectangle 33"/>
            <p:cNvSpPr/>
            <p:nvPr/>
          </p:nvSpPr>
          <p:spPr>
            <a:xfrm>
              <a:off x="789272"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 </a:t>
              </a:r>
              <a:r>
                <a:rPr sz="1200"/>
                <a:t/>
              </a:r>
              <a:br>
                <a:rPr sz="1200"/>
              </a:br>
              <a:r>
                <a:rPr lang="fr-FR" sz="1200" dirty="0">
                  <a:solidFill>
                    <a:schemeClr val="accent5">
                      <a:lumMod val="50000"/>
                    </a:schemeClr>
                  </a:solidFill>
                </a:rPr>
                <a:t>des ventes </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35" name="Rounded Rectangle 34"/>
            <p:cNvSpPr/>
            <p:nvPr/>
          </p:nvSpPr>
          <p:spPr>
            <a:xfrm>
              <a:off x="789272"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 </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36" name="Rounded Rectangle 35"/>
            <p:cNvSpPr/>
            <p:nvPr/>
          </p:nvSpPr>
          <p:spPr>
            <a:xfrm>
              <a:off x="3024204"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37" name="Rounded Rectangle 36"/>
            <p:cNvSpPr/>
            <p:nvPr/>
          </p:nvSpPr>
          <p:spPr>
            <a:xfrm>
              <a:off x="3024204"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 </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38" name="Rounded Rectangle 37"/>
            <p:cNvSpPr/>
            <p:nvPr/>
          </p:nvSpPr>
          <p:spPr>
            <a:xfrm>
              <a:off x="5259137" y="4640118"/>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sp>
          <p:nvSpPr>
            <p:cNvPr id="39" name="Rounded Rectangle 38"/>
            <p:cNvSpPr/>
            <p:nvPr/>
          </p:nvSpPr>
          <p:spPr>
            <a:xfrm>
              <a:off x="5259137" y="5824395"/>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pic>
          <p:nvPicPr>
            <p:cNvPr id="40" name="Picture 3" descr="\\sfdc\dfs\AM\GS\Training\Education_Content_Development\Templates and Processes and Images\Images\Icon People (Mar '10)\Man 02.png"/>
            <p:cNvPicPr>
              <a:picLocks noChangeAspect="1" noChangeArrowheads="1"/>
            </p:cNvPicPr>
            <p:nvPr/>
          </p:nvPicPr>
          <p:blipFill>
            <a:blip r:embed="rId4" cstate="print"/>
            <a:srcRect/>
            <a:stretch>
              <a:fillRect/>
            </a:stretch>
          </p:blipFill>
          <p:spPr bwMode="auto">
            <a:xfrm>
              <a:off x="5314876" y="3526015"/>
              <a:ext cx="436938" cy="606027"/>
            </a:xfrm>
            <a:prstGeom prst="rect">
              <a:avLst/>
            </a:prstGeom>
            <a:noFill/>
            <a:effectLst>
              <a:outerShdw blurRad="50800" dist="38100" dir="2700000" algn="tl" rotWithShape="0">
                <a:prstClr val="black">
                  <a:alpha val="40000"/>
                </a:prstClr>
              </a:outerShdw>
            </a:effectLst>
          </p:spPr>
        </p:pic>
        <p:pic>
          <p:nvPicPr>
            <p:cNvPr id="41" name="Picture 8" descr="\\sfdc\dfs\AM\GS\Training\Education_Content_Development\Templates and Processes and Images\Images\Icon People (Mar '10)\Woman 01.png"/>
            <p:cNvPicPr>
              <a:picLocks noChangeAspect="1" noChangeArrowheads="1"/>
            </p:cNvPicPr>
            <p:nvPr/>
          </p:nvPicPr>
          <p:blipFill>
            <a:blip r:embed="rId5" cstate="print"/>
            <a:srcRect/>
            <a:stretch>
              <a:fillRect/>
            </a:stretch>
          </p:blipFill>
          <p:spPr bwMode="auto">
            <a:xfrm>
              <a:off x="5025511" y="3581194"/>
              <a:ext cx="438434" cy="606027"/>
            </a:xfrm>
            <a:prstGeom prst="rect">
              <a:avLst/>
            </a:prstGeom>
            <a:noFill/>
            <a:effectLst>
              <a:outerShdw blurRad="50800" dist="38100" dir="2700000" algn="tl" rotWithShape="0">
                <a:prstClr val="black">
                  <a:alpha val="40000"/>
                </a:prstClr>
              </a:outerShdw>
            </a:effectLst>
          </p:spPr>
        </p:pic>
        <p:pic>
          <p:nvPicPr>
            <p:cNvPr id="42" name="Picture 2" descr="\\sfdc\dfs\AM\GS\Training\Education_Content_Development\Templates and Processes and Images\Images\Icon People (Mar '10)\Man 01.png"/>
            <p:cNvPicPr>
              <a:picLocks noChangeAspect="1" noChangeArrowheads="1"/>
            </p:cNvPicPr>
            <p:nvPr/>
          </p:nvPicPr>
          <p:blipFill>
            <a:blip r:embed="rId6" cstate="print"/>
            <a:srcRect/>
            <a:stretch>
              <a:fillRect/>
            </a:stretch>
          </p:blipFill>
          <p:spPr bwMode="auto">
            <a:xfrm>
              <a:off x="4581405" y="2391632"/>
              <a:ext cx="438434" cy="606027"/>
            </a:xfrm>
            <a:prstGeom prst="rect">
              <a:avLst/>
            </a:prstGeom>
            <a:noFill/>
            <a:effectLst>
              <a:outerShdw blurRad="50800" dist="38100" dir="2700000" algn="tl" rotWithShape="0">
                <a:prstClr val="black">
                  <a:alpha val="40000"/>
                </a:prstClr>
              </a:outerShdw>
            </a:effectLst>
          </p:spPr>
        </p:pic>
        <p:pic>
          <p:nvPicPr>
            <p:cNvPr id="43" name="Picture 11" descr="\\sfdc\dfs\AM\GS\Training\Education_Content_Development\Templates and Processes and Images\Images\Icon People (Mar '10)\Woman 04.png"/>
            <p:cNvPicPr>
              <a:picLocks noChangeAspect="1" noChangeArrowheads="1"/>
            </p:cNvPicPr>
            <p:nvPr/>
          </p:nvPicPr>
          <p:blipFill>
            <a:blip r:embed="rId7" cstate="print"/>
            <a:stretch>
              <a:fillRect/>
            </a:stretch>
          </p:blipFill>
          <p:spPr bwMode="auto">
            <a:xfrm>
              <a:off x="4694916" y="3556437"/>
              <a:ext cx="410004" cy="567122"/>
            </a:xfrm>
            <a:prstGeom prst="rect">
              <a:avLst/>
            </a:prstGeom>
            <a:noFill/>
            <a:effectLst>
              <a:outerShdw blurRad="50800" dist="38100" dir="2700000" algn="tl" rotWithShape="0">
                <a:prstClr val="black">
                  <a:alpha val="40000"/>
                </a:prstClr>
              </a:outerShdw>
            </a:effectLst>
          </p:spPr>
        </p:pic>
        <p:pic>
          <p:nvPicPr>
            <p:cNvPr id="44" name="Picture 10" descr="\\sfdc\dfs\AM\GS\Training\Education_Content_Development\Templates and Processes and Images\Images\Icon People (Mar '10)\Woman 03.png"/>
            <p:cNvPicPr>
              <a:picLocks noChangeAspect="1" noChangeArrowheads="1"/>
            </p:cNvPicPr>
            <p:nvPr/>
          </p:nvPicPr>
          <p:blipFill>
            <a:blip r:embed="rId8" cstate="print"/>
            <a:stretch>
              <a:fillRect/>
            </a:stretch>
          </p:blipFill>
          <p:spPr bwMode="auto">
            <a:xfrm>
              <a:off x="2320262" y="4803108"/>
              <a:ext cx="412996" cy="571611"/>
            </a:xfrm>
            <a:prstGeom prst="rect">
              <a:avLst/>
            </a:prstGeom>
            <a:noFill/>
            <a:effectLst>
              <a:outerShdw blurRad="50800" dist="38100" dir="2700000" algn="tl" rotWithShape="0">
                <a:prstClr val="black">
                  <a:alpha val="40000"/>
                </a:prstClr>
              </a:outerShdw>
            </a:effectLst>
          </p:spPr>
        </p:pic>
        <p:pic>
          <p:nvPicPr>
            <p:cNvPr id="47" name="Picture 9" descr="\\sfdc\dfs\AM\GS\Training\Education_Content_Development\Templates and Processes and Images\Images\Icon People (Mar '10)\Woman 02.png"/>
            <p:cNvPicPr>
              <a:picLocks noChangeAspect="1" noChangeArrowheads="1"/>
            </p:cNvPicPr>
            <p:nvPr/>
          </p:nvPicPr>
          <p:blipFill>
            <a:blip r:embed="rId9" cstate="print"/>
            <a:srcRect/>
            <a:stretch>
              <a:fillRect/>
            </a:stretch>
          </p:blipFill>
          <p:spPr bwMode="auto">
            <a:xfrm>
              <a:off x="6747948" y="4753273"/>
              <a:ext cx="438434" cy="606027"/>
            </a:xfrm>
            <a:prstGeom prst="rect">
              <a:avLst/>
            </a:prstGeom>
            <a:noFill/>
            <a:effectLst>
              <a:outerShdw blurRad="50800" dist="38100" dir="2700000" algn="tl" rotWithShape="0">
                <a:prstClr val="black">
                  <a:alpha val="40000"/>
                </a:prstClr>
              </a:outerShdw>
            </a:effectLst>
          </p:spPr>
        </p:pic>
        <p:pic>
          <p:nvPicPr>
            <p:cNvPr id="49" name="Picture 8" descr="\\sfdc\dfs\AM\GS\Training\Education_Content_Development\Templates and Processes and Images\Images\Icon People (Mar '10)\Woman 01.png"/>
            <p:cNvPicPr>
              <a:picLocks noChangeAspect="1" noChangeArrowheads="1"/>
            </p:cNvPicPr>
            <p:nvPr/>
          </p:nvPicPr>
          <p:blipFill>
            <a:blip r:embed="rId5" cstate="print"/>
            <a:srcRect/>
            <a:stretch>
              <a:fillRect/>
            </a:stretch>
          </p:blipFill>
          <p:spPr bwMode="auto">
            <a:xfrm>
              <a:off x="4531408" y="4776277"/>
              <a:ext cx="438434" cy="606027"/>
            </a:xfrm>
            <a:prstGeom prst="rect">
              <a:avLst/>
            </a:prstGeom>
            <a:noFill/>
            <a:effectLst>
              <a:outerShdw blurRad="50800" dist="38100" dir="2700000" algn="tl" rotWithShape="0">
                <a:prstClr val="black">
                  <a:alpha val="40000"/>
                </a:prstClr>
              </a:outerShdw>
            </a:effectLst>
          </p:spPr>
        </p:pic>
        <p:grpSp>
          <p:nvGrpSpPr>
            <p:cNvPr id="52" name="Group 20"/>
            <p:cNvGrpSpPr/>
            <p:nvPr/>
          </p:nvGrpSpPr>
          <p:grpSpPr>
            <a:xfrm>
              <a:off x="2211584" y="5897768"/>
              <a:ext cx="545768" cy="723137"/>
              <a:chOff x="734731" y="2659484"/>
              <a:chExt cx="545768" cy="723137"/>
            </a:xfrm>
          </p:grpSpPr>
          <p:pic>
            <p:nvPicPr>
              <p:cNvPr id="66" name="Picture 4" descr="\\sfdc\dfs\AM\GS\Training\Education_Content_Development\Templates and Processes and Images\Images\Icon People (Mar '10)\Man 03.png"/>
              <p:cNvPicPr>
                <a:picLocks noChangeAspect="1" noChangeArrowheads="1"/>
              </p:cNvPicPr>
              <p:nvPr/>
            </p:nvPicPr>
            <p:blipFill>
              <a:blip r:embed="rId10" cstate="print"/>
              <a:srcRect/>
              <a:stretch>
                <a:fillRect/>
              </a:stretch>
            </p:blipFill>
            <p:spPr bwMode="auto">
              <a:xfrm>
                <a:off x="734731" y="2659484"/>
                <a:ext cx="439931" cy="607523"/>
              </a:xfrm>
              <a:prstGeom prst="rect">
                <a:avLst/>
              </a:prstGeom>
              <a:noFill/>
              <a:effectLst>
                <a:outerShdw blurRad="50800" dist="38100" dir="2700000" algn="tl" rotWithShape="0">
                  <a:prstClr val="black">
                    <a:alpha val="40000"/>
                  </a:prstClr>
                </a:outerShdw>
              </a:effectLst>
            </p:spPr>
          </p:pic>
          <p:pic>
            <p:nvPicPr>
              <p:cNvPr id="67" name="Picture 5" descr="\\sfdc\dfs\AM\GS\Training\Education_Content_Development\Templates and Processes and Images\Images\Icon People (Mar '10)\Man 04.png"/>
              <p:cNvPicPr>
                <a:picLocks noChangeAspect="1" noChangeArrowheads="1"/>
              </p:cNvPicPr>
              <p:nvPr/>
            </p:nvPicPr>
            <p:blipFill>
              <a:blip r:embed="rId11" cstate="print"/>
              <a:srcRect/>
              <a:stretch>
                <a:fillRect/>
              </a:stretch>
            </p:blipFill>
            <p:spPr bwMode="auto">
              <a:xfrm>
                <a:off x="840568" y="2775098"/>
                <a:ext cx="439931" cy="607523"/>
              </a:xfrm>
              <a:prstGeom prst="rect">
                <a:avLst/>
              </a:prstGeom>
              <a:noFill/>
              <a:effectLst>
                <a:outerShdw blurRad="50800" dist="38100" dir="2700000" algn="tl" rotWithShape="0">
                  <a:prstClr val="black">
                    <a:alpha val="40000"/>
                  </a:prstClr>
                </a:outerShdw>
              </a:effectLst>
            </p:spPr>
          </p:pic>
        </p:grpSp>
        <p:grpSp>
          <p:nvGrpSpPr>
            <p:cNvPr id="56" name="Group 23"/>
            <p:cNvGrpSpPr/>
            <p:nvPr/>
          </p:nvGrpSpPr>
          <p:grpSpPr>
            <a:xfrm>
              <a:off x="4472836" y="5907606"/>
              <a:ext cx="573052" cy="684214"/>
              <a:chOff x="1702417" y="956808"/>
              <a:chExt cx="573052" cy="684214"/>
            </a:xfrm>
          </p:grpSpPr>
          <p:pic>
            <p:nvPicPr>
              <p:cNvPr id="64" name="Picture 5" descr="\\sfdc\dfs\AM\GS\Training\Education_Content_Development\Templates and Processes and Images\Images\Icon People (Mar '10)\Man 04.png"/>
              <p:cNvPicPr>
                <a:picLocks noChangeAspect="1" noChangeArrowheads="1"/>
              </p:cNvPicPr>
              <p:nvPr/>
            </p:nvPicPr>
            <p:blipFill>
              <a:blip r:embed="rId11" cstate="print"/>
              <a:srcRect/>
              <a:stretch>
                <a:fillRect/>
              </a:stretch>
            </p:blipFill>
            <p:spPr bwMode="auto">
              <a:xfrm>
                <a:off x="1702417" y="956808"/>
                <a:ext cx="439931" cy="607523"/>
              </a:xfrm>
              <a:prstGeom prst="rect">
                <a:avLst/>
              </a:prstGeom>
              <a:noFill/>
              <a:effectLst>
                <a:outerShdw blurRad="50800" dist="38100" dir="2700000" algn="tl" rotWithShape="0">
                  <a:prstClr val="black">
                    <a:alpha val="40000"/>
                  </a:prstClr>
                </a:outerShdw>
              </a:effectLst>
            </p:spPr>
          </p:pic>
          <p:pic>
            <p:nvPicPr>
              <p:cNvPr id="65" name="Picture 11" descr="\\sfdc\dfs\AM\GS\Training\Education_Content_Development\Templates and Processes and Images\Images\Icon People (Mar '10)\Woman 04.png"/>
              <p:cNvPicPr>
                <a:picLocks noChangeAspect="1" noChangeArrowheads="1"/>
              </p:cNvPicPr>
              <p:nvPr/>
            </p:nvPicPr>
            <p:blipFill>
              <a:blip r:embed="rId12" cstate="print"/>
              <a:srcRect/>
              <a:stretch>
                <a:fillRect/>
              </a:stretch>
            </p:blipFill>
            <p:spPr bwMode="auto">
              <a:xfrm>
                <a:off x="1838531" y="1036491"/>
                <a:ext cx="436938" cy="604531"/>
              </a:xfrm>
              <a:prstGeom prst="rect">
                <a:avLst/>
              </a:prstGeom>
              <a:noFill/>
              <a:effectLst>
                <a:outerShdw blurRad="50800" dist="38100" dir="2700000" algn="tl" rotWithShape="0">
                  <a:prstClr val="black">
                    <a:alpha val="40000"/>
                  </a:prstClr>
                </a:outerShdw>
              </a:effectLst>
            </p:spPr>
          </p:pic>
        </p:grpSp>
        <p:pic>
          <p:nvPicPr>
            <p:cNvPr id="57" name="Picture 3" descr="\\sfdc\dfs\AM\GS\Training\Education_Content_Development\Templates and Processes and Images\Images\Icon People (Mar '10)\Man 02.png"/>
            <p:cNvPicPr>
              <a:picLocks noChangeAspect="1" noChangeArrowheads="1"/>
            </p:cNvPicPr>
            <p:nvPr/>
          </p:nvPicPr>
          <p:blipFill>
            <a:blip r:embed="rId4" cstate="print"/>
            <a:srcRect/>
            <a:stretch>
              <a:fillRect/>
            </a:stretch>
          </p:blipFill>
          <p:spPr bwMode="auto">
            <a:xfrm>
              <a:off x="6801996" y="5949894"/>
              <a:ext cx="436938" cy="606027"/>
            </a:xfrm>
            <a:prstGeom prst="rect">
              <a:avLst/>
            </a:prstGeom>
            <a:noFill/>
            <a:effectLst>
              <a:outerShdw blurRad="50800" dist="38100" dir="2700000" algn="tl" rotWithShape="0">
                <a:prstClr val="black">
                  <a:alpha val="40000"/>
                </a:prstClr>
              </a:outerShdw>
            </a:effectLst>
          </p:spPr>
        </p:pic>
        <p:cxnSp>
          <p:nvCxnSpPr>
            <p:cNvPr id="58" name="Straight Connector 57"/>
            <p:cNvCxnSpPr>
              <a:stCxn id="38" idx="2"/>
              <a:endCxn id="39" idx="0"/>
            </p:cNvCxnSpPr>
            <p:nvPr/>
          </p:nvCxnSpPr>
          <p:spPr bwMode="auto">
            <a:xfrm>
              <a:off x="6118727" y="5486030"/>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1" name="Straight Connector 60"/>
            <p:cNvCxnSpPr>
              <a:stCxn id="34" idx="2"/>
              <a:endCxn id="35" idx="0"/>
            </p:cNvCxnSpPr>
            <p:nvPr/>
          </p:nvCxnSpPr>
          <p:spPr bwMode="auto">
            <a:xfrm>
              <a:off x="1648862" y="5486030"/>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Elbow Connector 61"/>
            <p:cNvCxnSpPr>
              <a:stCxn id="33" idx="2"/>
              <a:endCxn id="34" idx="0"/>
            </p:cNvCxnSpPr>
            <p:nvPr/>
          </p:nvCxnSpPr>
          <p:spPr bwMode="auto">
            <a:xfrm rot="5400000">
              <a:off x="2597145" y="3353469"/>
              <a:ext cx="338366" cy="2234932"/>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Elbow Connector 62"/>
            <p:cNvCxnSpPr>
              <a:stCxn id="33" idx="2"/>
              <a:endCxn id="38" idx="0"/>
            </p:cNvCxnSpPr>
            <p:nvPr/>
          </p:nvCxnSpPr>
          <p:spPr bwMode="auto">
            <a:xfrm rot="16200000" flipH="1">
              <a:off x="4832077" y="3353468"/>
              <a:ext cx="338366" cy="2234933"/>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grpSp>
      <p:sp>
        <p:nvSpPr>
          <p:cNvPr id="5" name="Content Placeholder 4"/>
          <p:cNvSpPr>
            <a:spLocks noGrp="1"/>
          </p:cNvSpPr>
          <p:nvPr>
            <p:ph idx="10"/>
          </p:nvPr>
        </p:nvSpPr>
        <p:spPr/>
        <p:txBody>
          <a:bodyPr/>
          <a:lstStyle/>
          <a:p>
            <a:pPr marL="342900" indent="-342900">
              <a:buClr>
                <a:schemeClr val="bg2"/>
              </a:buClr>
              <a:defRPr/>
            </a:pPr>
            <a:r>
              <a:rPr lang="fr-FR" sz="2200" b="1" dirty="0">
                <a:solidFill>
                  <a:schemeClr val="bg1"/>
                </a:solidFill>
              </a:rPr>
              <a:t>Scénario : </a:t>
            </a:r>
          </a:p>
          <a:p>
            <a:pPr marL="233363" indent="-233363">
              <a:buFont typeface="Wingdings" pitchFamily="2" charset="2"/>
              <a:buChar char="§"/>
              <a:defRPr/>
            </a:pPr>
            <a:r>
              <a:rPr lang="fr-FR" sz="2200" dirty="0">
                <a:solidFill>
                  <a:schemeClr val="bg1"/>
                </a:solidFill>
              </a:rPr>
              <a:t>Valeurs par défaut à l'échelle de l'organisation = Privé </a:t>
            </a:r>
          </a:p>
          <a:p>
            <a:pPr marL="233363" indent="-233363">
              <a:buFont typeface="Wingdings" pitchFamily="2" charset="2"/>
              <a:buChar char="§"/>
              <a:defRPr/>
            </a:pPr>
            <a:r>
              <a:rPr lang="fr-FR" sz="2200" dirty="0">
                <a:solidFill>
                  <a:schemeClr val="bg1"/>
                </a:solidFill>
              </a:rPr>
              <a:t>Autorisations de l'objet standard activées</a:t>
            </a:r>
          </a:p>
          <a:p>
            <a:pPr marL="342900" indent="-342900">
              <a:buClr>
                <a:schemeClr val="bg2"/>
              </a:buClr>
              <a:defRPr/>
            </a:pPr>
            <a:endParaRPr lang="fr-FR" sz="2200" b="1" dirty="0">
              <a:solidFill>
                <a:schemeClr val="bg1"/>
              </a:solidFill>
              <a:ea typeface="MS PGothic" charset="-128"/>
            </a:endParaRPr>
          </a:p>
          <a:p>
            <a:pPr marL="342900" indent="-342900">
              <a:buClr>
                <a:schemeClr val="bg2"/>
              </a:buClr>
              <a:defRPr/>
            </a:pPr>
            <a:r>
              <a:rPr lang="fr-FR" sz="2200" dirty="0">
                <a:solidFill>
                  <a:schemeClr val="bg1"/>
                </a:solidFill>
              </a:rPr>
              <a:t>Question 3 : </a:t>
            </a:r>
          </a:p>
          <a:p>
            <a:pPr>
              <a:spcBef>
                <a:spcPct val="20000"/>
              </a:spcBef>
              <a:buClr>
                <a:schemeClr val="bg2"/>
              </a:buClr>
              <a:buFont typeface="Wingdings" pitchFamily="2" charset="2"/>
              <a:buNone/>
              <a:defRPr/>
            </a:pPr>
            <a:r>
              <a:rPr lang="fr-FR" sz="2200" dirty="0">
                <a:solidFill>
                  <a:schemeClr val="bg1"/>
                </a:solidFill>
              </a:rPr>
              <a:t>Le PDG peut-il </a:t>
            </a:r>
            <a:r>
              <a:rPr lang="fr-FR" sz="2200" i="1" dirty="0">
                <a:solidFill>
                  <a:schemeClr val="bg1"/>
                </a:solidFill>
              </a:rPr>
              <a:t>afficher</a:t>
            </a:r>
            <a:r>
              <a:rPr lang="fr-FR" sz="2200" dirty="0">
                <a:solidFill>
                  <a:schemeClr val="bg1"/>
                </a:solidFill>
              </a:rPr>
              <a:t> et </a:t>
            </a:r>
            <a:r>
              <a:rPr lang="fr-FR" sz="2200" i="1" dirty="0">
                <a:solidFill>
                  <a:schemeClr val="bg1"/>
                </a:solidFill>
              </a:rPr>
              <a:t>modifier</a:t>
            </a:r>
            <a:r>
              <a:rPr lang="fr-FR" sz="2200" dirty="0">
                <a:solidFill>
                  <a:schemeClr val="bg1"/>
                </a:solidFill>
              </a:rPr>
              <a:t> les données dont un représentant commercial APAC est propriétaire ? </a:t>
            </a:r>
          </a:p>
        </p:txBody>
      </p:sp>
      <p:sp>
        <p:nvSpPr>
          <p:cNvPr id="242689" name="Rectangle 2"/>
          <p:cNvSpPr>
            <a:spLocks noGrp="1" noChangeArrowheads="1"/>
          </p:cNvSpPr>
          <p:nvPr>
            <p:ph type="title"/>
          </p:nvPr>
        </p:nvSpPr>
        <p:spPr>
          <a:xfrm>
            <a:off x="128589" y="7"/>
            <a:ext cx="10734146" cy="746975"/>
          </a:xfrm>
        </p:spPr>
        <p:txBody>
          <a:bodyPr/>
          <a:lstStyle/>
          <a:p>
            <a:r>
              <a:rPr lang="fr-FR"/>
              <a:t>Testez vos connaissances : Question 3</a:t>
            </a:r>
          </a:p>
        </p:txBody>
      </p:sp>
      <p:sp>
        <p:nvSpPr>
          <p:cNvPr id="59" name="Rectangle 58"/>
          <p:cNvSpPr/>
          <p:nvPr/>
        </p:nvSpPr>
        <p:spPr>
          <a:xfrm>
            <a:off x="7058839" y="1205616"/>
            <a:ext cx="2191039" cy="1065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sz="1200" dirty="0">
              <a:solidFill>
                <a:srgbClr val="FFFFFF"/>
              </a:solidFill>
              <a:ea typeface="MS PGothic" charset="-128"/>
              <a:cs typeface="MS PGothic" charset="-128"/>
            </a:endParaRPr>
          </a:p>
        </p:txBody>
      </p:sp>
      <p:sp>
        <p:nvSpPr>
          <p:cNvPr id="60" name="Rectangle 59"/>
          <p:cNvSpPr/>
          <p:nvPr/>
        </p:nvSpPr>
        <p:spPr>
          <a:xfrm>
            <a:off x="9297708" y="4740023"/>
            <a:ext cx="2165980" cy="1065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sz="1200" dirty="0">
              <a:solidFill>
                <a:srgbClr val="FFFFFF"/>
              </a:solidFill>
              <a:ea typeface="MS PGothic" charset="-128"/>
              <a:cs typeface="MS PGothic" charset="-128"/>
            </a:endParaRPr>
          </a:p>
        </p:txBody>
      </p:sp>
      <p:sp>
        <p:nvSpPr>
          <p:cNvPr id="68" name="Rectangle 67"/>
          <p:cNvSpPr/>
          <p:nvPr/>
        </p:nvSpPr>
        <p:spPr>
          <a:xfrm>
            <a:off x="177880" y="1242829"/>
            <a:ext cx="3195941" cy="10904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sp>
        <p:nvSpPr>
          <p:cNvPr id="3" name="Slide Number Placeholder 2"/>
          <p:cNvSpPr>
            <a:spLocks noGrp="1"/>
          </p:cNvSpPr>
          <p:nvPr>
            <p:ph type="sldNum" sz="quarter" idx="11"/>
          </p:nvPr>
        </p:nvSpPr>
        <p:spPr/>
        <p:txBody>
          <a:bodyPr/>
          <a:lstStyle/>
          <a:p>
            <a:fld id="{812A5277-1DB9-460F-9A21-B857ABB32666}" type="slidenum">
              <a:rPr lang="en-US" smtClean="0"/>
              <a:pPr/>
              <a:t>195</a:t>
            </a:fld>
            <a:endParaRPr lang="fr-FR" dirty="0"/>
          </a:p>
        </p:txBody>
      </p:sp>
    </p:spTree>
    <p:custDataLst>
      <p:tags r:id="rId1"/>
    </p:custData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3610303"/>
            <a:ext cx="9416561" cy="3179225"/>
          </a:xfrm>
        </p:spPr>
        <p:txBody>
          <a:bodyPr/>
          <a:lstStyle/>
          <a:p>
            <a:r>
              <a:rPr lang="fr-FR" sz="2200" dirty="0"/>
              <a:t>Tâches : </a:t>
            </a:r>
          </a:p>
          <a:p>
            <a:pPr lvl="1"/>
            <a:r>
              <a:rPr lang="fr-FR" sz="2200" dirty="0"/>
              <a:t>Construction de la hiérarchie des rôles de manière à inclure les rôles affichés sur le diagramme de la diapositive suivante.</a:t>
            </a:r>
          </a:p>
          <a:p>
            <a:pPr lvl="1"/>
            <a:r>
              <a:rPr lang="fr-FR" sz="2200" dirty="0"/>
              <a:t>Attribution d'un nouveau nom au rôle vice-président des ventes internationales de manière à inclure Opérations commerciales.</a:t>
            </a:r>
          </a:p>
        </p:txBody>
      </p:sp>
      <p:sp>
        <p:nvSpPr>
          <p:cNvPr id="2" name="Content Placeholder 1"/>
          <p:cNvSpPr>
            <a:spLocks noGrp="1"/>
          </p:cNvSpPr>
          <p:nvPr>
            <p:ph idx="11"/>
          </p:nvPr>
        </p:nvSpPr>
        <p:spPr>
          <a:xfrm>
            <a:off x="5" y="758824"/>
            <a:ext cx="12192000" cy="2734653"/>
          </a:xfrm>
        </p:spPr>
        <p:txBody>
          <a:bodyPr/>
          <a:lstStyle/>
          <a:p>
            <a:r>
              <a:rPr lang="fr-FR" sz="2200" dirty="0"/>
              <a:t>Objectifs : </a:t>
            </a:r>
          </a:p>
          <a:p>
            <a:pPr lvl="1"/>
            <a:r>
              <a:rPr lang="fr-FR" sz="2200" dirty="0"/>
              <a:t>Suite au contrôle de l'accès aux données, ont été décidés les points suivants :</a:t>
            </a:r>
          </a:p>
          <a:p>
            <a:pPr marL="234950" lvl="1" indent="-234950">
              <a:buFont typeface="Wingdings" panose="05000000000000000000" pitchFamily="2" charset="2"/>
              <a:buChar char="§"/>
            </a:pPr>
            <a:r>
              <a:rPr lang="fr-FR" sz="2200" dirty="0"/>
              <a:t>À des fins de création de rapports et de surveillance, le vice-président des ventes internationales et le service des opérations commerciales doivent pouvoir afficher et modifier tous les enregistrements de l'organisation commerciale. </a:t>
            </a:r>
          </a:p>
          <a:p>
            <a:pPr marL="234950" lvl="1" indent="-234950">
              <a:buFont typeface="Wingdings" panose="05000000000000000000" pitchFamily="2" charset="2"/>
              <a:buChar char="§"/>
            </a:pPr>
            <a:r>
              <a:rPr lang="fr-FR" sz="2200" dirty="0"/>
              <a:t>Les directeurs des ventes doivent pouvoir accéder aux enregistrements de leurs équipes.</a:t>
            </a:r>
          </a:p>
          <a:p>
            <a:pPr marL="234950" lvl="1" indent="-234950">
              <a:buFont typeface="Wingdings" panose="05000000000000000000" pitchFamily="2" charset="2"/>
              <a:buChar char="§"/>
            </a:pPr>
            <a:r>
              <a:rPr lang="fr-FR" sz="2200" dirty="0"/>
              <a:t>Les représentants commerciaux doivent disposer d'un accès en lecture seule aux requêtes associées à leurs comptes, dont ils ne sont pas propriétaires.</a:t>
            </a:r>
          </a:p>
        </p:txBody>
      </p:sp>
      <p:sp>
        <p:nvSpPr>
          <p:cNvPr id="6" name="Content Placeholder 5"/>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dirty="0"/>
              <a:t>4-5 : Création d'une hiérarchie </a:t>
            </a:r>
            <a:br>
              <a:rPr lang="fr-FR" dirty="0"/>
            </a:br>
            <a:r>
              <a:rPr lang="fr-FR" dirty="0"/>
              <a:t>des rôles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196</a:t>
            </a:fld>
            <a:endParaRPr lang="fr-FR" dirty="0"/>
          </a:p>
        </p:txBody>
      </p:sp>
      <p:sp>
        <p:nvSpPr>
          <p:cNvPr id="9" name="Text Placeholder 2"/>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128592" y="7"/>
            <a:ext cx="10736637" cy="746975"/>
          </a:xfrm>
        </p:spPr>
        <p:txBody>
          <a:bodyPr/>
          <a:lstStyle/>
          <a:p>
            <a:r>
              <a:rPr lang="fr-FR"/>
              <a:t>4-5 : Création d'une hiérarchie des rôles </a:t>
            </a:r>
            <a:r>
              <a:rPr lang="fr-FR" b="0" dirty="0"/>
              <a:t>(suite)</a:t>
            </a:r>
          </a:p>
        </p:txBody>
      </p:sp>
      <p:grpSp>
        <p:nvGrpSpPr>
          <p:cNvPr id="2" name="Group 1"/>
          <p:cNvGrpSpPr/>
          <p:nvPr/>
        </p:nvGrpSpPr>
        <p:grpSpPr>
          <a:xfrm>
            <a:off x="2991181" y="1299411"/>
            <a:ext cx="6189044" cy="4398745"/>
            <a:chOff x="2991181" y="1299411"/>
            <a:chExt cx="6189044" cy="4398745"/>
          </a:xfrm>
        </p:grpSpPr>
        <p:cxnSp>
          <p:nvCxnSpPr>
            <p:cNvPr id="27" name="Straight Connector 26"/>
            <p:cNvCxnSpPr>
              <a:stCxn id="15" idx="2"/>
              <a:endCxn id="16" idx="0"/>
            </p:cNvCxnSpPr>
            <p:nvPr/>
          </p:nvCxnSpPr>
          <p:spPr bwMode="auto">
            <a:xfrm>
              <a:off x="8320636" y="4513879"/>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p:cNvCxnSpPr>
              <a:stCxn id="10" idx="2"/>
              <a:endCxn id="15" idx="0"/>
            </p:cNvCxnSpPr>
            <p:nvPr/>
          </p:nvCxnSpPr>
          <p:spPr bwMode="auto">
            <a:xfrm rot="16200000" flipH="1">
              <a:off x="7033986" y="2381317"/>
              <a:ext cx="338366" cy="2234933"/>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a:stCxn id="8" idx="2"/>
              <a:endCxn id="14" idx="0"/>
            </p:cNvCxnSpPr>
            <p:nvPr/>
          </p:nvCxnSpPr>
          <p:spPr bwMode="auto">
            <a:xfrm>
              <a:off x="6085703" y="2145323"/>
              <a:ext cx="0" cy="27069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Rounded Rectangle 7"/>
            <p:cNvSpPr/>
            <p:nvPr/>
          </p:nvSpPr>
          <p:spPr>
            <a:xfrm>
              <a:off x="5226113" y="1299411"/>
              <a:ext cx="1719179" cy="845912"/>
            </a:xfrm>
            <a:prstGeom prst="roundRect">
              <a:avLst/>
            </a:prstGeom>
            <a:solidFill>
              <a:schemeClr val="bg1">
                <a:lumMod val="50000"/>
              </a:schemeClr>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bg1"/>
                  </a:solidFill>
                </a:rPr>
                <a:t>PDG</a:t>
              </a:r>
              <a:endParaRPr lang="fr-FR" sz="1200" kern="1200" dirty="0">
                <a:solidFill>
                  <a:schemeClr val="bg1"/>
                </a:solidFill>
              </a:endParaRPr>
            </a:p>
          </p:txBody>
        </p:sp>
        <p:sp>
          <p:nvSpPr>
            <p:cNvPr id="10" name="Rounded Rectangle 9"/>
            <p:cNvSpPr/>
            <p:nvPr/>
          </p:nvSpPr>
          <p:spPr>
            <a:xfrm>
              <a:off x="5226113" y="2483689"/>
              <a:ext cx="1719179" cy="845912"/>
            </a:xfrm>
            <a:prstGeom prst="roundRect">
              <a:avLst/>
            </a:prstGeom>
            <a:solidFill>
              <a:srgbClr val="E5C130"/>
            </a:solidFill>
            <a:ln>
              <a:noFill/>
            </a:ln>
          </p:spPr>
          <p:style>
            <a:lnRef idx="3">
              <a:scrgbClr r="0" g="0" b="0"/>
            </a:lnRef>
            <a:fillRef idx="1">
              <a:scrgbClr r="0" g="0" b="0"/>
            </a:fillRef>
            <a:effectRef idx="1">
              <a:schemeClr val="accent1">
                <a:shade val="8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Vice-président des ventes internationales / opérations commerciales</a:t>
              </a:r>
              <a:endParaRPr lang="fr-FR" sz="1200" kern="1200" dirty="0">
                <a:solidFill>
                  <a:schemeClr val="accent5">
                    <a:lumMod val="50000"/>
                  </a:schemeClr>
                </a:solidFill>
              </a:endParaRPr>
            </a:p>
          </p:txBody>
        </p:sp>
        <p:sp>
          <p:nvSpPr>
            <p:cNvPr id="11" name="Rounded Rectangle 10"/>
            <p:cNvSpPr/>
            <p:nvPr/>
          </p:nvSpPr>
          <p:spPr>
            <a:xfrm>
              <a:off x="2991181" y="3667967"/>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 </a:t>
              </a:r>
              <a:r>
                <a:rPr sz="1200"/>
                <a:t/>
              </a:r>
              <a:br>
                <a:rPr sz="1200"/>
              </a:br>
              <a:r>
                <a:rPr lang="fr-FR" sz="1200" dirty="0">
                  <a:solidFill>
                    <a:schemeClr val="accent5">
                      <a:lumMod val="50000"/>
                    </a:schemeClr>
                  </a:solidFill>
                </a:rPr>
                <a:t>des ventes </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12" name="Rounded Rectangle 11"/>
            <p:cNvSpPr/>
            <p:nvPr/>
          </p:nvSpPr>
          <p:spPr>
            <a:xfrm>
              <a:off x="2991181" y="4852244"/>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 </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États-Unis</a:t>
              </a:r>
              <a:endParaRPr lang="fr-FR" sz="1200" kern="1200" dirty="0">
                <a:solidFill>
                  <a:schemeClr val="accent5">
                    <a:lumMod val="50000"/>
                  </a:schemeClr>
                </a:solidFill>
              </a:endParaRPr>
            </a:p>
          </p:txBody>
        </p:sp>
        <p:sp>
          <p:nvSpPr>
            <p:cNvPr id="13" name="Rounded Rectangle 12"/>
            <p:cNvSpPr/>
            <p:nvPr/>
          </p:nvSpPr>
          <p:spPr>
            <a:xfrm>
              <a:off x="5226113" y="3667967"/>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14" name="Rounded Rectangle 13"/>
            <p:cNvSpPr/>
            <p:nvPr/>
          </p:nvSpPr>
          <p:spPr>
            <a:xfrm>
              <a:off x="5226113" y="4852244"/>
              <a:ext cx="1719179" cy="845912"/>
            </a:xfrm>
            <a:prstGeom prst="roundRect">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 </a:t>
              </a:r>
              <a:r>
                <a:rPr sz="1200"/>
                <a:t/>
              </a:r>
              <a:br>
                <a:rPr sz="1200"/>
              </a:br>
              <a:r>
                <a:rPr lang="fr-FR" sz="1200" dirty="0">
                  <a:solidFill>
                    <a:schemeClr val="accent5">
                      <a:lumMod val="50000"/>
                    </a:schemeClr>
                  </a:solidFill>
                </a:rPr>
                <a:t>EMEA</a:t>
              </a:r>
              <a:endParaRPr lang="fr-FR" sz="1200" kern="1200" dirty="0">
                <a:solidFill>
                  <a:schemeClr val="accent5">
                    <a:lumMod val="50000"/>
                  </a:schemeClr>
                </a:solidFill>
              </a:endParaRPr>
            </a:p>
          </p:txBody>
        </p:sp>
        <p:sp>
          <p:nvSpPr>
            <p:cNvPr id="15" name="Rounded Rectangle 14"/>
            <p:cNvSpPr/>
            <p:nvPr/>
          </p:nvSpPr>
          <p:spPr>
            <a:xfrm>
              <a:off x="7461046" y="3667967"/>
              <a:ext cx="1719179" cy="845912"/>
            </a:xfrm>
            <a:prstGeom prst="roundRect">
              <a:avLst/>
            </a:prstGeom>
            <a:solidFill>
              <a:schemeClr val="bg1"/>
            </a:solidFill>
            <a:ln>
              <a:solidFill>
                <a:srgbClr val="FFC000"/>
              </a:solid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Directeur</a:t>
              </a:r>
              <a:r>
                <a:rPr sz="1200"/>
                <a:t/>
              </a:r>
              <a:br>
                <a:rPr sz="1200"/>
              </a:br>
              <a:r>
                <a:rPr lang="fr-FR" sz="1200" dirty="0">
                  <a:solidFill>
                    <a:schemeClr val="accent5">
                      <a:lumMod val="50000"/>
                    </a:schemeClr>
                  </a:solidFill>
                </a:rPr>
                <a:t>des ventes</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sp>
          <p:nvSpPr>
            <p:cNvPr id="16" name="Rounded Rectangle 15"/>
            <p:cNvSpPr/>
            <p:nvPr/>
          </p:nvSpPr>
          <p:spPr>
            <a:xfrm>
              <a:off x="7461046" y="4852244"/>
              <a:ext cx="1719179" cy="845912"/>
            </a:xfrm>
            <a:prstGeom prst="roundRect">
              <a:avLst/>
            </a:prstGeom>
            <a:solidFill>
              <a:schemeClr val="bg1"/>
            </a:solidFill>
            <a:ln>
              <a:solidFill>
                <a:srgbClr val="FFC000"/>
              </a:solid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Représentant</a:t>
              </a:r>
              <a:r>
                <a:rPr sz="1200"/>
                <a:t/>
              </a:r>
              <a:br>
                <a:rPr sz="1200"/>
              </a:br>
              <a:r>
                <a:rPr lang="fr-FR" sz="1200" dirty="0">
                  <a:solidFill>
                    <a:schemeClr val="accent5">
                      <a:lumMod val="50000"/>
                    </a:schemeClr>
                  </a:solidFill>
                </a:rPr>
                <a:t>commercial</a:t>
              </a:r>
              <a:r>
                <a:rPr sz="1200"/>
                <a:t/>
              </a:r>
              <a:br>
                <a:rPr sz="1200"/>
              </a:br>
              <a:r>
                <a:rPr lang="fr-FR" sz="1200" dirty="0">
                  <a:solidFill>
                    <a:schemeClr val="accent5">
                      <a:lumMod val="50000"/>
                    </a:schemeClr>
                  </a:solidFill>
                </a:rPr>
                <a:t>APAC</a:t>
              </a:r>
              <a:endParaRPr lang="fr-FR" sz="1200" kern="1200" dirty="0">
                <a:solidFill>
                  <a:schemeClr val="accent5">
                    <a:lumMod val="50000"/>
                  </a:schemeClr>
                </a:solidFill>
              </a:endParaRPr>
            </a:p>
          </p:txBody>
        </p:sp>
        <p:cxnSp>
          <p:nvCxnSpPr>
            <p:cNvPr id="28" name="Straight Connector 27"/>
            <p:cNvCxnSpPr>
              <a:stCxn id="11" idx="2"/>
              <a:endCxn id="12" idx="0"/>
            </p:cNvCxnSpPr>
            <p:nvPr/>
          </p:nvCxnSpPr>
          <p:spPr bwMode="auto">
            <a:xfrm>
              <a:off x="3850771" y="4513879"/>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Elbow Connector 28"/>
            <p:cNvCxnSpPr>
              <a:stCxn id="10" idx="2"/>
              <a:endCxn id="11" idx="0"/>
            </p:cNvCxnSpPr>
            <p:nvPr/>
          </p:nvCxnSpPr>
          <p:spPr bwMode="auto">
            <a:xfrm rot="5400000">
              <a:off x="4799054" y="2381318"/>
              <a:ext cx="338366" cy="2234932"/>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 name="Slide Number Placeholder 3"/>
          <p:cNvSpPr>
            <a:spLocks noGrp="1"/>
          </p:cNvSpPr>
          <p:nvPr>
            <p:ph type="sldNum" sz="quarter" idx="10"/>
          </p:nvPr>
        </p:nvSpPr>
        <p:spPr/>
        <p:txBody>
          <a:bodyPr/>
          <a:lstStyle/>
          <a:p>
            <a:fld id="{812A5277-1DB9-460F-9A21-B857ABB32666}" type="slidenum">
              <a:rPr lang="en-US" smtClean="0"/>
              <a:pPr/>
              <a:t>197</a:t>
            </a:fld>
            <a:endParaRPr lang="fr-FR" dirty="0"/>
          </a:p>
        </p:txBody>
      </p:sp>
    </p:spTree>
    <p:custDataLst>
      <p:tags r:id="rId1"/>
    </p:custData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438400"/>
            <a:ext cx="11955462" cy="4351129"/>
          </a:xfrm>
        </p:spPr>
        <p:txBody>
          <a:bodyPr/>
          <a:lstStyle/>
          <a:p>
            <a:r>
              <a:rPr lang="fr-FR" sz="2200" dirty="0"/>
              <a:t>Tâches : </a:t>
            </a:r>
          </a:p>
          <a:p>
            <a:pPr lvl="1"/>
            <a:r>
              <a:rPr lang="fr-FR" sz="2200" dirty="0"/>
              <a:t>Affectation des utilisateurs à leurs rôles conformément au tableau ci-dessous.</a:t>
            </a:r>
          </a:p>
          <a:p>
            <a:pPr lvl="1"/>
            <a:r>
              <a:rPr lang="fr-FR" sz="2200" dirty="0"/>
              <a:t>Suppression des rôles Opérations commerciales et Directeur des opérations commerciales.</a:t>
            </a:r>
          </a:p>
          <a:p>
            <a:pPr lvl="1"/>
            <a:r>
              <a:rPr lang="fr-FR" sz="2200" dirty="0"/>
              <a:t>À des fins de rattachement hiérarchique, affectation de l'administrateur au rôle </a:t>
            </a:r>
            <a:br>
              <a:rPr lang="fr-FR" sz="2200" dirty="0"/>
            </a:br>
            <a:r>
              <a:rPr lang="fr-FR" sz="2200" dirty="0"/>
              <a:t>de PDG.</a:t>
            </a:r>
          </a:p>
          <a:p>
            <a:pPr lvl="1"/>
            <a:endParaRPr lang="fr-FR" sz="2200" dirty="0"/>
          </a:p>
        </p:txBody>
      </p:sp>
      <p:sp>
        <p:nvSpPr>
          <p:cNvPr id="2" name="Content Placeholder 1"/>
          <p:cNvSpPr>
            <a:spLocks noGrp="1"/>
          </p:cNvSpPr>
          <p:nvPr>
            <p:ph idx="11"/>
          </p:nvPr>
        </p:nvSpPr>
        <p:spPr>
          <a:xfrm>
            <a:off x="5" y="758825"/>
            <a:ext cx="12192000" cy="1574067"/>
          </a:xfrm>
        </p:spPr>
        <p:txBody>
          <a:bodyPr/>
          <a:lstStyle/>
          <a:p>
            <a:r>
              <a:rPr lang="fr-FR" sz="2200" dirty="0"/>
              <a:t>Objectifs : </a:t>
            </a:r>
          </a:p>
          <a:p>
            <a:pPr lvl="1"/>
            <a:r>
              <a:rPr lang="fr-FR" sz="2200" dirty="0"/>
              <a:t>Les rôles commerciaux étant à présent créés, les utilisateurs peuvent être </a:t>
            </a:r>
            <a:r>
              <a:rPr sz="2200" dirty="0"/>
              <a:t/>
            </a:r>
            <a:br>
              <a:rPr sz="2200" dirty="0"/>
            </a:br>
            <a:r>
              <a:rPr lang="fr-FR" sz="2200" dirty="0"/>
              <a:t>affectés à leurs rôles. Une fois les utilisateurs Opérations commerciales réaffectés, les rôles Opérations commerciales peuvent être supprimés.</a:t>
            </a:r>
          </a:p>
        </p:txBody>
      </p:sp>
      <p:sp>
        <p:nvSpPr>
          <p:cNvPr id="8" name="Content Placeholder 7"/>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a:t>4-6 : Affecter des utilisateurs aux rôles</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198</a:t>
            </a:fld>
            <a:endParaRPr lang="fr-FR" dirty="0"/>
          </a:p>
        </p:txBody>
      </p:sp>
      <p:graphicFrame>
        <p:nvGraphicFramePr>
          <p:cNvPr id="14" name="Table 13"/>
          <p:cNvGraphicFramePr>
            <a:graphicFrameLocks noGrp="1"/>
          </p:cNvGraphicFramePr>
          <p:nvPr>
            <p:extLst>
              <p:ext uri="{D42A27DB-BD31-4B8C-83A1-F6EECF244321}">
                <p14:modId xmlns:p14="http://schemas.microsoft.com/office/powerpoint/2010/main" val="485711593"/>
              </p:ext>
            </p:extLst>
          </p:nvPr>
        </p:nvGraphicFramePr>
        <p:xfrm>
          <a:off x="2177363" y="4534949"/>
          <a:ext cx="8008140" cy="205740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805651">
                  <a:extLst>
                    <a:ext uri="{9D8B030D-6E8A-4147-A177-3AD203B41FA5}">
                      <a16:colId xmlns:a16="http://schemas.microsoft.com/office/drawing/2014/main" xmlns="" val="20000"/>
                    </a:ext>
                  </a:extLst>
                </a:gridCol>
                <a:gridCol w="4202489">
                  <a:extLst>
                    <a:ext uri="{9D8B030D-6E8A-4147-A177-3AD203B41FA5}">
                      <a16:colId xmlns:a16="http://schemas.microsoft.com/office/drawing/2014/main" xmlns="" val="20001"/>
                    </a:ext>
                  </a:extLst>
                </a:gridCol>
              </a:tblGrid>
              <a:tr h="280570">
                <a:tc>
                  <a:txBody>
                    <a:bodyPr/>
                    <a:lstStyle/>
                    <a:p>
                      <a:r>
                        <a:rPr lang="en-GB" sz="2000" dirty="0"/>
                        <a:t>Rôle</a:t>
                      </a:r>
                      <a:endParaRPr lang="fr-FR" sz="2000" dirty="0"/>
                    </a:p>
                  </a:txBody>
                  <a:tcPr>
                    <a:solidFill>
                      <a:srgbClr val="0070C0"/>
                    </a:solidFill>
                  </a:tcPr>
                </a:tc>
                <a:tc>
                  <a:txBody>
                    <a:bodyPr/>
                    <a:lstStyle/>
                    <a:p>
                      <a:r>
                        <a:rPr lang="en-GB" sz="2000" dirty="0"/>
                        <a:t>Utilisateur</a:t>
                      </a:r>
                      <a:endParaRPr lang="fr-FR" sz="2000" dirty="0"/>
                    </a:p>
                  </a:txBody>
                  <a:tcPr>
                    <a:solidFill>
                      <a:srgbClr val="0070C0"/>
                    </a:solidFill>
                  </a:tcPr>
                </a:tc>
                <a:extLst>
                  <a:ext uri="{0D108BD9-81ED-4DB2-BD59-A6C34878D82A}">
                    <a16:rowId xmlns:a16="http://schemas.microsoft.com/office/drawing/2014/main" xmlns="" val="10000"/>
                  </a:ext>
                </a:extLst>
              </a:tr>
              <a:tr h="361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Directeur des ventes APAC</a:t>
                      </a:r>
                      <a:endParaRPr lang="fr-FR"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An Lin</a:t>
                      </a:r>
                      <a:endParaRPr lang="fr-FR" sz="1800" dirty="0"/>
                    </a:p>
                  </a:txBody>
                  <a:tcPr/>
                </a:tc>
                <a:extLst>
                  <a:ext uri="{0D108BD9-81ED-4DB2-BD59-A6C34878D82A}">
                    <a16:rowId xmlns:a16="http://schemas.microsoft.com/office/drawing/2014/main" xmlns="" val="10001"/>
                  </a:ext>
                </a:extLst>
              </a:tr>
              <a:tr h="361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Représentant commercial APAC</a:t>
                      </a:r>
                      <a:endParaRPr lang="fr-FR" sz="1800" dirty="0"/>
                    </a:p>
                  </a:txBody>
                  <a:tcPr/>
                </a:tc>
                <a:tc>
                  <a:txBody>
                    <a:bodyPr/>
                    <a:lstStyle/>
                    <a:p>
                      <a:r>
                        <a:rPr lang="fr-FR" sz="1800" dirty="0">
                          <a:solidFill>
                            <a:schemeClr val="dk1"/>
                          </a:solidFill>
                          <a:latin typeface="+mn-lt"/>
                        </a:rPr>
                        <a:t>Fumiko Suzuki,</a:t>
                      </a:r>
                      <a:r>
                        <a:t> </a:t>
                      </a:r>
                      <a:r>
                        <a:rPr lang="en-GB" sz="1800" dirty="0"/>
                        <a:t>Jin Chang</a:t>
                      </a:r>
                      <a:endParaRPr lang="fr-FR" sz="1800" dirty="0"/>
                    </a:p>
                  </a:txBody>
                  <a:tcPr/>
                </a:tc>
                <a:extLst>
                  <a:ext uri="{0D108BD9-81ED-4DB2-BD59-A6C34878D82A}">
                    <a16:rowId xmlns:a16="http://schemas.microsoft.com/office/drawing/2014/main" xmlns="" val="10002"/>
                  </a:ext>
                </a:extLst>
              </a:tr>
              <a:tr h="516991">
                <a:tc>
                  <a:txBody>
                    <a:bodyPr/>
                    <a:lstStyle/>
                    <a:p>
                      <a:r>
                        <a:rPr lang="en-GB" sz="1800" dirty="0"/>
                        <a:t>Vice-président des ventes internationales / opérations commerciales</a:t>
                      </a:r>
                      <a:endParaRPr lang="fr-FR"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dirty="0"/>
                        <a:t>Yuko Ishikawa, Courtney Brown, Tony Jenkins, Alan Wong</a:t>
                      </a:r>
                      <a:endParaRPr lang="fr-FR" sz="1800" dirty="0">
                        <a:solidFill>
                          <a:schemeClr val="tx1"/>
                        </a:solidFill>
                        <a:latin typeface="Salesforce Sans" panose="020B0505020202020203" pitchFamily="34" charset="0"/>
                        <a:cs typeface="Arial" pitchFamily="34" charset="0"/>
                      </a:endParaRPr>
                    </a:p>
                  </a:txBody>
                  <a:tcPr/>
                </a:tc>
                <a:extLst>
                  <a:ext uri="{0D108BD9-81ED-4DB2-BD59-A6C34878D82A}">
                    <a16:rowId xmlns:a16="http://schemas.microsoft.com/office/drawing/2014/main" xmlns="" val="10003"/>
                  </a:ext>
                </a:extLst>
              </a:tr>
            </a:tbl>
          </a:graphicData>
        </a:graphic>
      </p:graphicFrame>
      <p:sp>
        <p:nvSpPr>
          <p:cNvPr id="11" name="Text Placeholder 2"/>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4301" y="2074985"/>
            <a:ext cx="7455201" cy="4714544"/>
          </a:xfrm>
        </p:spPr>
        <p:txBody>
          <a:bodyPr/>
          <a:lstStyle/>
          <a:p>
            <a:r>
              <a:rPr lang="fr-FR" sz="2200" dirty="0"/>
              <a:t>Tâches : </a:t>
            </a:r>
          </a:p>
          <a:p>
            <a:pPr lvl="1"/>
            <a:r>
              <a:rPr lang="fr-FR" sz="2200" dirty="0"/>
              <a:t>Construction de la hiérarchie des rôles de manière à inclure les rôles affichés sur le diagramme ci-contre.</a:t>
            </a:r>
          </a:p>
          <a:p>
            <a:pPr lvl="1"/>
            <a:r>
              <a:rPr lang="fr-FR" sz="2200" dirty="0"/>
              <a:t>Affectation des utilisateurs à leurs rôles conformément au tableau :</a:t>
            </a:r>
          </a:p>
        </p:txBody>
      </p:sp>
      <p:sp>
        <p:nvSpPr>
          <p:cNvPr id="2" name="Content Placeholder 1"/>
          <p:cNvSpPr>
            <a:spLocks noGrp="1"/>
          </p:cNvSpPr>
          <p:nvPr>
            <p:ph idx="11"/>
          </p:nvPr>
        </p:nvSpPr>
        <p:spPr>
          <a:xfrm>
            <a:off x="5" y="758825"/>
            <a:ext cx="12192000" cy="1234098"/>
          </a:xfrm>
        </p:spPr>
        <p:txBody>
          <a:bodyPr/>
          <a:lstStyle/>
          <a:p>
            <a:r>
              <a:rPr lang="fr-FR"/>
              <a:t>Objectif : </a:t>
            </a:r>
          </a:p>
          <a:p>
            <a:pPr lvl="1"/>
            <a:r>
              <a:rPr lang="fr-FR"/>
              <a:t>Le vice-président des services et l'équipe du support client requièrent </a:t>
            </a:r>
            <a:r>
              <a:t/>
            </a:r>
            <a:br/>
            <a:r>
              <a:rPr lang="fr-FR"/>
              <a:t>l'accès à tous les enregistrements sur lesquels leurs équipes travaillent. </a:t>
            </a:r>
            <a:endParaRPr lang="fr-FR" dirty="0"/>
          </a:p>
        </p:txBody>
      </p:sp>
      <p:sp>
        <p:nvSpPr>
          <p:cNvPr id="9" name="Content Placeholder 8"/>
          <p:cNvSpPr>
            <a:spLocks noGrp="1"/>
          </p:cNvSpPr>
          <p:nvPr>
            <p:ph idx="10"/>
          </p:nvPr>
        </p:nvSpPr>
        <p:spPr/>
        <p:txBody>
          <a:bodyPr/>
          <a:lstStyle/>
          <a:p>
            <a:r>
              <a:rPr lang="fr-FR"/>
              <a:t>10 min</a:t>
            </a:r>
            <a:endParaRPr lang="fr-FR" dirty="0"/>
          </a:p>
        </p:txBody>
      </p:sp>
      <p:sp>
        <p:nvSpPr>
          <p:cNvPr id="7" name="Title 6"/>
          <p:cNvSpPr>
            <a:spLocks noGrp="1"/>
          </p:cNvSpPr>
          <p:nvPr>
            <p:ph type="title"/>
          </p:nvPr>
        </p:nvSpPr>
        <p:spPr/>
        <p:txBody>
          <a:bodyPr/>
          <a:lstStyle/>
          <a:p>
            <a:r>
              <a:rPr lang="fr-FR"/>
              <a:t>4-7 : Création d'une hiérarchie des rôles</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199</a:t>
            </a:fld>
            <a:endParaRPr lang="fr-FR" dirty="0"/>
          </a:p>
        </p:txBody>
      </p:sp>
      <p:graphicFrame>
        <p:nvGraphicFramePr>
          <p:cNvPr id="10" name="Table 9"/>
          <p:cNvGraphicFramePr>
            <a:graphicFrameLocks noGrp="1"/>
          </p:cNvGraphicFramePr>
          <p:nvPr>
            <p:extLst>
              <p:ext uri="{D42A27DB-BD31-4B8C-83A1-F6EECF244321}">
                <p14:modId xmlns:p14="http://schemas.microsoft.com/office/powerpoint/2010/main" val="1341439665"/>
              </p:ext>
            </p:extLst>
          </p:nvPr>
        </p:nvGraphicFramePr>
        <p:xfrm>
          <a:off x="650338" y="4064488"/>
          <a:ext cx="6466475" cy="216408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155716">
                  <a:extLst>
                    <a:ext uri="{9D8B030D-6E8A-4147-A177-3AD203B41FA5}">
                      <a16:colId xmlns:a16="http://schemas.microsoft.com/office/drawing/2014/main" xmlns="" val="20000"/>
                    </a:ext>
                  </a:extLst>
                </a:gridCol>
                <a:gridCol w="3310759">
                  <a:extLst>
                    <a:ext uri="{9D8B030D-6E8A-4147-A177-3AD203B41FA5}">
                      <a16:colId xmlns:a16="http://schemas.microsoft.com/office/drawing/2014/main" xmlns="" val="20001"/>
                    </a:ext>
                  </a:extLst>
                </a:gridCol>
              </a:tblGrid>
              <a:tr h="238996">
                <a:tc>
                  <a:txBody>
                    <a:bodyPr/>
                    <a:lstStyle/>
                    <a:p>
                      <a:r>
                        <a:rPr lang="en-GB" sz="2200" dirty="0"/>
                        <a:t>Rôle</a:t>
                      </a:r>
                      <a:endParaRPr lang="fr-FR" sz="2200" dirty="0"/>
                    </a:p>
                  </a:txBody>
                  <a:tcPr>
                    <a:solidFill>
                      <a:srgbClr val="0070C0"/>
                    </a:solidFill>
                  </a:tcPr>
                </a:tc>
                <a:tc>
                  <a:txBody>
                    <a:bodyPr/>
                    <a:lstStyle/>
                    <a:p>
                      <a:r>
                        <a:rPr lang="en-GB" sz="2200" dirty="0"/>
                        <a:t>Utilisateur</a:t>
                      </a:r>
                      <a:endParaRPr lang="fr-FR" sz="2200" dirty="0"/>
                    </a:p>
                  </a:txBody>
                  <a:tcPr>
                    <a:solidFill>
                      <a:srgbClr val="0070C0"/>
                    </a:solidFill>
                  </a:tcPr>
                </a:tc>
                <a:extLst>
                  <a:ext uri="{0D108BD9-81ED-4DB2-BD59-A6C34878D82A}">
                    <a16:rowId xmlns:a16="http://schemas.microsoft.com/office/drawing/2014/main" xmlns="" val="10000"/>
                  </a:ext>
                </a:extLst>
              </a:tr>
              <a:tr h="238996">
                <a:tc>
                  <a:txBody>
                    <a:bodyPr/>
                    <a:lstStyle/>
                    <a:p>
                      <a:r>
                        <a:rPr lang="en-GB" sz="1800" dirty="0"/>
                        <a:t>Vice-président des services</a:t>
                      </a:r>
                      <a:endParaRPr lang="fr-FR" sz="1800" dirty="0"/>
                    </a:p>
                  </a:txBody>
                  <a:tcPr/>
                </a:tc>
                <a:tc>
                  <a:txBody>
                    <a:bodyPr/>
                    <a:lstStyle/>
                    <a:p>
                      <a:r>
                        <a:rPr lang="en-GB" sz="1800" dirty="0"/>
                        <a:t>Noah Larkin</a:t>
                      </a:r>
                      <a:endParaRPr lang="fr-FR" sz="1800" dirty="0"/>
                    </a:p>
                  </a:txBody>
                  <a:tcPr/>
                </a:tc>
                <a:extLst>
                  <a:ext uri="{0D108BD9-81ED-4DB2-BD59-A6C34878D82A}">
                    <a16:rowId xmlns:a16="http://schemas.microsoft.com/office/drawing/2014/main" xmlns="" val="10001"/>
                  </a:ext>
                </a:extLst>
              </a:tr>
              <a:tr h="2663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Directeur du support client</a:t>
                      </a:r>
                      <a:endParaRPr lang="fr-FR" sz="1800" dirty="0"/>
                    </a:p>
                  </a:txBody>
                  <a:tcPr/>
                </a:tc>
                <a:tc>
                  <a:txBody>
                    <a:bodyPr/>
                    <a:lstStyle/>
                    <a:p>
                      <a:r>
                        <a:rPr lang="en-GB" sz="1800" dirty="0"/>
                        <a:t>Roberta Spada</a:t>
                      </a:r>
                      <a:endParaRPr lang="fr-FR" sz="1800" dirty="0"/>
                    </a:p>
                  </a:txBody>
                  <a:tcPr/>
                </a:tc>
                <a:extLst>
                  <a:ext uri="{0D108BD9-81ED-4DB2-BD59-A6C34878D82A}">
                    <a16:rowId xmlns:a16="http://schemas.microsoft.com/office/drawing/2014/main" xmlns="" val="10002"/>
                  </a:ext>
                </a:extLst>
              </a:tr>
              <a:tr h="2389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Représentant du </a:t>
                      </a:r>
                      <a:r>
                        <a:t/>
                      </a:r>
                      <a:br/>
                      <a:r>
                        <a:rPr lang="en-GB" sz="1800" dirty="0"/>
                        <a:t>support client</a:t>
                      </a:r>
                      <a:endParaRPr lang="fr-FR"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Tim Howe, Robin Kramer, Cara Ng</a:t>
                      </a:r>
                      <a:endParaRPr lang="fr-FR" sz="1800" dirty="0"/>
                    </a:p>
                  </a:txBody>
                  <a:tcPr/>
                </a:tc>
                <a:extLst>
                  <a:ext uri="{0D108BD9-81ED-4DB2-BD59-A6C34878D82A}">
                    <a16:rowId xmlns:a16="http://schemas.microsoft.com/office/drawing/2014/main" xmlns="" val="10003"/>
                  </a:ext>
                </a:extLst>
              </a:tr>
              <a:tr h="2389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Ingénieur commercial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Amy Daniels, Kevin Bailey</a:t>
                      </a:r>
                    </a:p>
                  </a:txBody>
                  <a:tcPr/>
                </a:tc>
                <a:extLst>
                  <a:ext uri="{0D108BD9-81ED-4DB2-BD59-A6C34878D82A}">
                    <a16:rowId xmlns:a16="http://schemas.microsoft.com/office/drawing/2014/main" xmlns="" val="10004"/>
                  </a:ext>
                </a:extLst>
              </a:tr>
            </a:tbl>
          </a:graphicData>
        </a:graphic>
      </p:graphicFrame>
      <p:grpSp>
        <p:nvGrpSpPr>
          <p:cNvPr id="38" name="Group 37"/>
          <p:cNvGrpSpPr/>
          <p:nvPr/>
        </p:nvGrpSpPr>
        <p:grpSpPr>
          <a:xfrm>
            <a:off x="7569503" y="2252269"/>
            <a:ext cx="3954112" cy="4399255"/>
            <a:chOff x="12505296" y="1534514"/>
            <a:chExt cx="3954112" cy="4399255"/>
          </a:xfrm>
        </p:grpSpPr>
        <p:cxnSp>
          <p:nvCxnSpPr>
            <p:cNvPr id="14" name="Straight Connector 13"/>
            <p:cNvCxnSpPr>
              <a:stCxn id="23" idx="2"/>
              <a:endCxn id="24" idx="0"/>
            </p:cNvCxnSpPr>
            <p:nvPr/>
          </p:nvCxnSpPr>
          <p:spPr bwMode="auto">
            <a:xfrm>
              <a:off x="15599819" y="3564704"/>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Elbow Connector 14"/>
            <p:cNvCxnSpPr>
              <a:stCxn id="18" idx="2"/>
              <a:endCxn id="23" idx="0"/>
            </p:cNvCxnSpPr>
            <p:nvPr/>
          </p:nvCxnSpPr>
          <p:spPr bwMode="auto">
            <a:xfrm rot="16200000" flipH="1">
              <a:off x="14868692" y="1987665"/>
              <a:ext cx="338366" cy="1123888"/>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a:stCxn id="21" idx="2"/>
              <a:endCxn id="22" idx="0"/>
            </p:cNvCxnSpPr>
            <p:nvPr/>
          </p:nvCxnSpPr>
          <p:spPr bwMode="auto">
            <a:xfrm>
              <a:off x="13364886" y="3564704"/>
              <a:ext cx="0" cy="338365"/>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8" name="Rounded Rectangle 17"/>
            <p:cNvSpPr/>
            <p:nvPr/>
          </p:nvSpPr>
          <p:spPr>
            <a:xfrm>
              <a:off x="13616341" y="1534514"/>
              <a:ext cx="1719179" cy="845912"/>
            </a:xfrm>
            <a:prstGeom prst="roundRect">
              <a:avLst/>
            </a:prstGeom>
            <a:solidFill>
              <a:schemeClr val="bg1">
                <a:lumMod val="50000"/>
              </a:schemeClr>
            </a:solidFill>
            <a:ln>
              <a:noFill/>
            </a:ln>
          </p:spPr>
          <p:style>
            <a:lnRef idx="3">
              <a:scrgbClr r="0" g="0" b="0"/>
            </a:lnRef>
            <a:fillRef idx="1">
              <a:scrgbClr r="0" g="0" b="0"/>
            </a:fillRef>
            <a:effectRef idx="1">
              <a:schemeClr val="accent1">
                <a:shade val="6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algn="ctr" defTabSz="577850">
                <a:lnSpc>
                  <a:spcPct val="80000"/>
                </a:lnSpc>
                <a:spcBef>
                  <a:spcPct val="0"/>
                </a:spcBef>
              </a:pPr>
              <a:r>
                <a:rPr lang="fr-FR" sz="1200" dirty="0">
                  <a:solidFill>
                    <a:schemeClr val="bg1"/>
                  </a:solidFill>
                </a:rPr>
                <a:t>PDG</a:t>
              </a:r>
            </a:p>
          </p:txBody>
        </p:sp>
        <p:sp>
          <p:nvSpPr>
            <p:cNvPr id="21" name="Rounded Rectangle 20"/>
            <p:cNvSpPr/>
            <p:nvPr/>
          </p:nvSpPr>
          <p:spPr>
            <a:xfrm>
              <a:off x="12505296" y="2718792"/>
              <a:ext cx="1719179" cy="845912"/>
            </a:xfrm>
            <a:prstGeom prst="roundRect">
              <a:avLst/>
            </a:prstGeom>
            <a:solidFill>
              <a:srgbClr val="E5C130"/>
            </a:solidFill>
            <a:ln>
              <a:no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Vice-président des ventes internationales/</a:t>
              </a:r>
              <a:r>
                <a:rPr sz="1200"/>
                <a:t/>
              </a:r>
              <a:br>
                <a:rPr sz="1200"/>
              </a:br>
              <a:r>
                <a:rPr lang="fr-FR" sz="1200" dirty="0">
                  <a:solidFill>
                    <a:schemeClr val="accent5">
                      <a:lumMod val="50000"/>
                    </a:schemeClr>
                  </a:solidFill>
                </a:rPr>
                <a:t>opérations commerciales </a:t>
              </a:r>
            </a:p>
          </p:txBody>
        </p:sp>
        <p:sp>
          <p:nvSpPr>
            <p:cNvPr id="22" name="Rounded Rectangle 21"/>
            <p:cNvSpPr/>
            <p:nvPr/>
          </p:nvSpPr>
          <p:spPr>
            <a:xfrm>
              <a:off x="12505296" y="3903069"/>
              <a:ext cx="1719179" cy="845912"/>
            </a:xfrm>
            <a:prstGeom prst="roundRect">
              <a:avLst/>
            </a:prstGeom>
            <a:solidFill>
              <a:schemeClr val="bg1"/>
            </a:solidFill>
            <a:ln>
              <a:solidFill>
                <a:srgbClr val="FFC000"/>
              </a:solid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chemeClr val="accent5">
                      <a:lumMod val="50000"/>
                    </a:schemeClr>
                  </a:solidFill>
                </a:rPr>
                <a:t>Ingénieur</a:t>
              </a:r>
              <a:r>
                <a:rPr sz="1200"/>
                <a:t/>
              </a:r>
              <a:br>
                <a:rPr sz="1200"/>
              </a:br>
              <a:r>
                <a:rPr lang="fr-FR" sz="1200" dirty="0">
                  <a:solidFill>
                    <a:schemeClr val="accent5">
                      <a:lumMod val="50000"/>
                    </a:schemeClr>
                  </a:solidFill>
                </a:rPr>
                <a:t>commercial</a:t>
              </a:r>
            </a:p>
          </p:txBody>
        </p:sp>
        <p:sp>
          <p:nvSpPr>
            <p:cNvPr id="23" name="Rounded Rectangle 22"/>
            <p:cNvSpPr/>
            <p:nvPr/>
          </p:nvSpPr>
          <p:spPr>
            <a:xfrm>
              <a:off x="14740229" y="2718792"/>
              <a:ext cx="1719179" cy="845912"/>
            </a:xfrm>
            <a:prstGeom prst="roundRect">
              <a:avLst/>
            </a:prstGeom>
            <a:solidFill>
              <a:schemeClr val="bg1"/>
            </a:solidFill>
            <a:ln>
              <a:solidFill>
                <a:srgbClr val="00B050"/>
              </a:solidFill>
            </a:ln>
          </p:spPr>
          <p:style>
            <a:lnRef idx="3">
              <a:scrgbClr r="0" g="0" b="0"/>
            </a:lnRef>
            <a:fillRef idx="1">
              <a:scrgbClr r="0" g="0" b="0"/>
            </a:fillRef>
            <a:effectRef idx="1">
              <a:schemeClr val="accent1">
                <a:tint val="99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rgbClr val="00B050"/>
                  </a:solidFill>
                </a:rPr>
                <a:t>Vice-président </a:t>
              </a:r>
              <a:r>
                <a:rPr sz="1200"/>
                <a:t/>
              </a:r>
              <a:br>
                <a:rPr sz="1200"/>
              </a:br>
              <a:r>
                <a:rPr lang="fr-FR" sz="1200" dirty="0">
                  <a:solidFill>
                    <a:srgbClr val="00B050"/>
                  </a:solidFill>
                </a:rPr>
                <a:t>des services</a:t>
              </a:r>
            </a:p>
          </p:txBody>
        </p:sp>
        <p:sp>
          <p:nvSpPr>
            <p:cNvPr id="24" name="Rounded Rectangle 23"/>
            <p:cNvSpPr/>
            <p:nvPr/>
          </p:nvSpPr>
          <p:spPr>
            <a:xfrm>
              <a:off x="14740229" y="3903069"/>
              <a:ext cx="1719179" cy="845912"/>
            </a:xfrm>
            <a:prstGeom prst="roundRect">
              <a:avLst/>
            </a:prstGeom>
            <a:solidFill>
              <a:schemeClr val="bg1"/>
            </a:solidFill>
            <a:ln>
              <a:solidFill>
                <a:srgbClr val="00B050"/>
              </a:solid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rgbClr val="00B050"/>
                  </a:solidFill>
                </a:rPr>
                <a:t>Directeur du support client</a:t>
              </a:r>
            </a:p>
          </p:txBody>
        </p:sp>
        <p:cxnSp>
          <p:nvCxnSpPr>
            <p:cNvPr id="30" name="Straight Connector 29"/>
            <p:cNvCxnSpPr>
              <a:stCxn id="24" idx="2"/>
              <a:endCxn id="34" idx="0"/>
            </p:cNvCxnSpPr>
            <p:nvPr/>
          </p:nvCxnSpPr>
          <p:spPr bwMode="auto">
            <a:xfrm>
              <a:off x="15599819" y="4748981"/>
              <a:ext cx="0" cy="33887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Elbow Connector 30"/>
            <p:cNvCxnSpPr>
              <a:stCxn id="18" idx="2"/>
              <a:endCxn id="21" idx="0"/>
            </p:cNvCxnSpPr>
            <p:nvPr/>
          </p:nvCxnSpPr>
          <p:spPr bwMode="auto">
            <a:xfrm rot="5400000">
              <a:off x="13751226" y="1994087"/>
              <a:ext cx="338366" cy="1111045"/>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4" name="Rounded Rectangle 33"/>
            <p:cNvSpPr/>
            <p:nvPr/>
          </p:nvSpPr>
          <p:spPr>
            <a:xfrm>
              <a:off x="14740229" y="5087857"/>
              <a:ext cx="1719179" cy="845912"/>
            </a:xfrm>
            <a:prstGeom prst="roundRect">
              <a:avLst/>
            </a:prstGeom>
            <a:solidFill>
              <a:schemeClr val="bg1"/>
            </a:solidFill>
            <a:ln>
              <a:solidFill>
                <a:srgbClr val="00B050"/>
              </a:solid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txBody>
            <a:bodyPr spcFirstLastPara="0" vert="horz" wrap="square" lIns="0" tIns="45720" rIns="0" bIns="0" numCol="1" spcCol="1270" anchor="ctr" anchorCtr="0">
              <a:noAutofit/>
            </a:bodyPr>
            <a:lstStyle/>
            <a:p>
              <a:pPr lvl="0" algn="ctr" defTabSz="577850">
                <a:lnSpc>
                  <a:spcPct val="80000"/>
                </a:lnSpc>
                <a:spcBef>
                  <a:spcPct val="0"/>
                </a:spcBef>
              </a:pPr>
              <a:r>
                <a:rPr lang="fr-FR" sz="1200" dirty="0">
                  <a:solidFill>
                    <a:srgbClr val="00B050"/>
                  </a:solidFill>
                </a:rPr>
                <a:t>Représentant du</a:t>
              </a:r>
              <a:r>
                <a:rPr sz="1200"/>
                <a:t/>
              </a:r>
              <a:br>
                <a:rPr sz="1200"/>
              </a:br>
              <a:r>
                <a:rPr lang="fr-FR" sz="1200" dirty="0">
                  <a:solidFill>
                    <a:srgbClr val="00B050"/>
                  </a:solidFill>
                </a:rPr>
                <a:t>support client</a:t>
              </a:r>
            </a:p>
          </p:txBody>
        </p:sp>
      </p:grpSp>
      <p:sp>
        <p:nvSpPr>
          <p:cNvPr id="25" name="Text Placeholder 2"/>
          <p:cNvSpPr>
            <a:spLocks noGrp="1"/>
          </p:cNvSpPr>
          <p:nvPr>
            <p:ph type="body" sz="quarter" idx="12"/>
          </p:nvPr>
        </p:nvSpPr>
        <p:spPr>
          <a:xfrm>
            <a:off x="0" y="-57872"/>
            <a:ext cx="1194319" cy="249767"/>
          </a:xfrm>
        </p:spPr>
        <p:txBody>
          <a:bodyPr/>
          <a:lstStyle/>
          <a:p>
            <a:r>
              <a:rPr lang="fr-FR" sz="1000" dirty="0"/>
              <a:t>SUIVEZ LES INSTRUCTIONS</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812A5277-1DB9-460F-9A21-B857ABB32666}" type="slidenum">
              <a:rPr lang="en-US" smtClean="0"/>
              <a:pPr/>
              <a:t>2</a:t>
            </a:fld>
            <a:endParaRPr lang="fr-FR"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4301" y="1840523"/>
            <a:ext cx="8103576" cy="4949006"/>
          </a:xfrm>
        </p:spPr>
        <p:txBody>
          <a:bodyPr/>
          <a:lstStyle/>
          <a:p>
            <a:r>
              <a:rPr lang="fr-FR" dirty="0"/>
              <a:t>Tâches :</a:t>
            </a:r>
          </a:p>
          <a:p>
            <a:pPr lvl="1"/>
            <a:r>
              <a:rPr lang="fr-FR" dirty="0"/>
              <a:t>Accès à votre profil Chatter.</a:t>
            </a:r>
          </a:p>
          <a:p>
            <a:pPr lvl="1"/>
            <a:r>
              <a:rPr lang="fr-FR" dirty="0"/>
              <a:t>Modifiez votre profil pour ajouter votre propre adresse e-mail, votre nom, votre expérience et vos compétences. </a:t>
            </a:r>
          </a:p>
          <a:p>
            <a:pPr lvl="1"/>
            <a:r>
              <a:rPr lang="fr-FR" dirty="0"/>
              <a:t>Désactivation des notifications par e-mail Chatter.</a:t>
            </a:r>
          </a:p>
        </p:txBody>
      </p:sp>
      <p:sp>
        <p:nvSpPr>
          <p:cNvPr id="3" name="Content Placeholder 2"/>
          <p:cNvSpPr>
            <a:spLocks noGrp="1"/>
          </p:cNvSpPr>
          <p:nvPr>
            <p:ph idx="11"/>
          </p:nvPr>
        </p:nvSpPr>
        <p:spPr>
          <a:xfrm>
            <a:off x="5" y="758825"/>
            <a:ext cx="12192000" cy="929298"/>
          </a:xfrm>
        </p:spPr>
        <p:txBody>
          <a:bodyPr/>
          <a:lstStyle/>
          <a:p>
            <a:r>
              <a:rPr lang="fr-FR"/>
              <a:t>Objectif : </a:t>
            </a:r>
          </a:p>
          <a:p>
            <a:pPr lvl="1"/>
            <a:r>
              <a:rPr lang="fr-FR"/>
              <a:t>Mettre à jour votre profil en saisissant des informations personnelles.</a:t>
            </a:r>
          </a:p>
        </p:txBody>
      </p:sp>
      <p:sp>
        <p:nvSpPr>
          <p:cNvPr id="7" name="Content Placeholder 6"/>
          <p:cNvSpPr>
            <a:spLocks noGrp="1"/>
          </p:cNvSpPr>
          <p:nvPr>
            <p:ph idx="10"/>
          </p:nvPr>
        </p:nvSpPr>
        <p:spPr/>
        <p:txBody>
          <a:bodyPr/>
          <a:lstStyle/>
          <a:p>
            <a:r>
              <a:rPr lang="fr-FR"/>
              <a:t>5 min</a:t>
            </a:r>
            <a:endParaRPr lang="fr-FR" dirty="0"/>
          </a:p>
        </p:txBody>
      </p:sp>
      <p:sp>
        <p:nvSpPr>
          <p:cNvPr id="2" name="Title 1"/>
          <p:cNvSpPr>
            <a:spLocks noGrp="1"/>
          </p:cNvSpPr>
          <p:nvPr>
            <p:ph type="title"/>
          </p:nvPr>
        </p:nvSpPr>
        <p:spPr/>
        <p:txBody>
          <a:bodyPr/>
          <a:lstStyle/>
          <a:p>
            <a:r>
              <a:rPr lang="fr-FR"/>
              <a:t>Introduction : Modification de votre profil Chatter</a:t>
            </a:r>
            <a:endParaRPr lang="fr-FR" dirty="0"/>
          </a:p>
        </p:txBody>
      </p:sp>
      <p:sp>
        <p:nvSpPr>
          <p:cNvPr id="6" name="Slide Number Placeholder 5"/>
          <p:cNvSpPr>
            <a:spLocks noGrp="1"/>
          </p:cNvSpPr>
          <p:nvPr>
            <p:ph type="sldNum" sz="quarter" idx="13"/>
          </p:nvPr>
        </p:nvSpPr>
        <p:spPr/>
        <p:txBody>
          <a:bodyPr/>
          <a:lstStyle/>
          <a:p>
            <a:fld id="{812A5277-1DB9-460F-9A21-B857ABB32666}" type="slidenum">
              <a:rPr lang="en-US" smtClean="0"/>
              <a:pPr/>
              <a:t>20</a:t>
            </a:fld>
            <a:endParaRPr lang="fr-FR" dirty="0"/>
          </a:p>
        </p:txBody>
      </p:sp>
      <p:sp>
        <p:nvSpPr>
          <p:cNvPr id="10" name="Text Placeholder 3"/>
          <p:cNvSpPr>
            <a:spLocks noGrp="1"/>
          </p:cNvSpPr>
          <p:nvPr>
            <p:ph type="body" sz="quarter" idx="12"/>
          </p:nvPr>
        </p:nvSpPr>
        <p:spPr>
          <a:xfrm>
            <a:off x="0" y="-47295"/>
            <a:ext cx="1194319" cy="249767"/>
          </a:xfrm>
        </p:spPr>
        <p:txBody>
          <a:bodyPr/>
          <a:lstStyle/>
          <a:p>
            <a:r>
              <a:rPr lang="fr-FR" sz="950" dirty="0"/>
              <a:t>Suivez les instructions</a:t>
            </a:r>
          </a:p>
        </p:txBody>
      </p:sp>
    </p:spTree>
    <p:custDataLst>
      <p:tags r:id="rId1"/>
    </p:custData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Limitation des autorisations d'accès</a:t>
            </a:r>
            <a:endParaRPr lang="fr-FR" dirty="0"/>
          </a:p>
          <a:p>
            <a:pPr lvl="1"/>
            <a:r>
              <a:rPr lang="fr-FR"/>
              <a:t>Détermination de l'accès aux objets</a:t>
            </a:r>
            <a:endParaRPr lang="fr-FR" dirty="0"/>
          </a:p>
          <a:p>
            <a:pPr lvl="1"/>
            <a:r>
              <a:rPr lang="fr-FR"/>
              <a:t>Configuration de l'accès aux enregistrements</a:t>
            </a:r>
          </a:p>
          <a:p>
            <a:pPr lvl="1"/>
            <a:r>
              <a:rPr lang="fr-FR"/>
              <a:t>Création d'une hiérarchie des rôles</a:t>
            </a:r>
          </a:p>
          <a:p>
            <a:pPr lvl="2"/>
            <a:r>
              <a:rPr lang="fr-FR" b="1" dirty="0"/>
              <a:t>Gestion des exceptions d'accès aux enregistrements</a:t>
            </a:r>
          </a:p>
          <a:p>
            <a:pPr lvl="1"/>
            <a:r>
              <a:rPr lang="fr-FR"/>
              <a:t>Gestion de la sécurité au niveau du champ</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200</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10"/>
            <a:ext cx="9978807" cy="758825"/>
          </a:xfrm>
        </p:spPr>
        <p:txBody>
          <a:bodyPr/>
          <a:lstStyle/>
          <a:p>
            <a:r>
              <a:rPr lang="fr-FR" dirty="0"/>
              <a:t>Thème 4 du programme : Exceptions d'accès aux données</a:t>
            </a:r>
          </a:p>
        </p:txBody>
      </p:sp>
      <p:sp>
        <p:nvSpPr>
          <p:cNvPr id="2" name="Content Placeholder 1"/>
          <p:cNvSpPr>
            <a:spLocks noGrp="1"/>
          </p:cNvSpPr>
          <p:nvPr>
            <p:ph idx="1"/>
          </p:nvPr>
        </p:nvSpPr>
        <p:spPr>
          <a:xfrm>
            <a:off x="128596" y="836614"/>
            <a:ext cx="9671896" cy="5935663"/>
          </a:xfrm>
        </p:spPr>
        <p:txBody>
          <a:bodyPr/>
          <a:lstStyle/>
          <a:p>
            <a:r>
              <a:rPr lang="fr-FR" dirty="0"/>
              <a:t>Les responsables et le personnel des opérations disposent à présent du niveau d'accès requis aux enregistrements dont ils ne sont pas propriétaires. Cependant, ce modèle d'accès comporte certaines exceptions, que vous devez prendre en compte.</a:t>
            </a:r>
          </a:p>
        </p:txBody>
      </p:sp>
      <p:pic>
        <p:nvPicPr>
          <p:cNvPr id="22" name="Picture 21"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sp>
        <p:nvSpPr>
          <p:cNvPr id="4" name="Slide Number Placeholder 3"/>
          <p:cNvSpPr>
            <a:spLocks noGrp="1"/>
          </p:cNvSpPr>
          <p:nvPr>
            <p:ph type="sldNum" sz="quarter" idx="10"/>
          </p:nvPr>
        </p:nvSpPr>
        <p:spPr/>
        <p:txBody>
          <a:bodyPr/>
          <a:lstStyle/>
          <a:p>
            <a:fld id="{812A5277-1DB9-460F-9A21-B857ABB32666}" type="slidenum">
              <a:rPr lang="en-US" smtClean="0"/>
              <a:pPr/>
              <a:t>201</a:t>
            </a:fld>
            <a:endParaRPr lang="fr-FR" dirty="0"/>
          </a:p>
        </p:txBody>
      </p:sp>
      <p:grpSp>
        <p:nvGrpSpPr>
          <p:cNvPr id="53" name="Group 52"/>
          <p:cNvGrpSpPr/>
          <p:nvPr/>
        </p:nvGrpSpPr>
        <p:grpSpPr>
          <a:xfrm>
            <a:off x="3588909" y="4611544"/>
            <a:ext cx="1590711" cy="1813386"/>
            <a:chOff x="295835" y="1057835"/>
            <a:chExt cx="1586753" cy="1813386"/>
          </a:xfrm>
        </p:grpSpPr>
        <p:grpSp>
          <p:nvGrpSpPr>
            <p:cNvPr id="54" name="Group 53"/>
            <p:cNvGrpSpPr/>
            <p:nvPr/>
          </p:nvGrpSpPr>
          <p:grpSpPr>
            <a:xfrm>
              <a:off x="295835" y="1057835"/>
              <a:ext cx="1586753" cy="1812904"/>
              <a:chOff x="448235" y="3801035"/>
              <a:chExt cx="2166770" cy="1812904"/>
            </a:xfrm>
          </p:grpSpPr>
          <p:sp>
            <p:nvSpPr>
              <p:cNvPr id="56" name="Rounded Rectangle 55"/>
              <p:cNvSpPr/>
              <p:nvPr/>
            </p:nvSpPr>
            <p:spPr bwMode="auto">
              <a:xfrm>
                <a:off x="448235" y="3801035"/>
                <a:ext cx="2160495"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7" name="Round Same Side Corner Rectangle 5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Allison Wheeler</a:t>
                </a:r>
              </a:p>
              <a:p>
                <a:pPr algn="ctr">
                  <a:spcBef>
                    <a:spcPts val="300"/>
                  </a:spcBef>
                </a:pPr>
                <a:r>
                  <a:rPr lang="fr-FR" sz="1100" dirty="0">
                    <a:latin typeface="Salesforce Sans" panose="020B0505020202020203" pitchFamily="34" charset="0"/>
                  </a:rPr>
                  <a:t>Vice-présidente des ventes internationales</a:t>
                </a:r>
              </a:p>
            </p:txBody>
          </p:sp>
        </p:grpSp>
        <p:pic>
          <p:nvPicPr>
            <p:cNvPr id="55" name="Picture 54"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676247"/>
              <a:ext cx="1204932" cy="1194974"/>
            </a:xfrm>
            <a:prstGeom prst="rect">
              <a:avLst/>
            </a:prstGeom>
            <a:noFill/>
            <a:ln>
              <a:noFill/>
            </a:ln>
          </p:spPr>
        </p:pic>
      </p:grpSp>
      <p:grpSp>
        <p:nvGrpSpPr>
          <p:cNvPr id="58" name="Group 57"/>
          <p:cNvGrpSpPr/>
          <p:nvPr/>
        </p:nvGrpSpPr>
        <p:grpSpPr>
          <a:xfrm>
            <a:off x="5400981" y="4611544"/>
            <a:ext cx="1496715" cy="1813163"/>
            <a:chOff x="7646895" y="1930671"/>
            <a:chExt cx="1497105" cy="1813163"/>
          </a:xfrm>
        </p:grpSpPr>
        <p:grpSp>
          <p:nvGrpSpPr>
            <p:cNvPr id="59" name="Group 58"/>
            <p:cNvGrpSpPr/>
            <p:nvPr/>
          </p:nvGrpSpPr>
          <p:grpSpPr>
            <a:xfrm>
              <a:off x="7646895" y="1930671"/>
              <a:ext cx="1497105" cy="1812904"/>
              <a:chOff x="448235" y="3801035"/>
              <a:chExt cx="2166770" cy="1812904"/>
            </a:xfrm>
          </p:grpSpPr>
          <p:sp>
            <p:nvSpPr>
              <p:cNvPr id="61" name="Rounded Rectangle 60"/>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62" name="Round Same Side Corner Rectangle 6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Conner McCoy</a:t>
                </a:r>
              </a:p>
              <a:p>
                <a:pPr algn="ctr">
                  <a:spcBef>
                    <a:spcPts val="300"/>
                  </a:spcBef>
                </a:pPr>
                <a:r>
                  <a:rPr lang="fr-FR" sz="1100" dirty="0">
                    <a:latin typeface="Salesforce Sans" panose="020B0505020202020203" pitchFamily="34" charset="0"/>
                  </a:rPr>
                  <a:t>Vice-président du service marketing</a:t>
                </a:r>
              </a:p>
            </p:txBody>
          </p:sp>
        </p:grpSp>
        <p:pic>
          <p:nvPicPr>
            <p:cNvPr id="60" name="Picture 59"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585344"/>
              <a:ext cx="1401126" cy="1158490"/>
            </a:xfrm>
            <a:prstGeom prst="rect">
              <a:avLst/>
            </a:prstGeom>
            <a:noFill/>
            <a:ln>
              <a:noFill/>
            </a:ln>
          </p:spPr>
        </p:pic>
      </p:grpSp>
      <p:grpSp>
        <p:nvGrpSpPr>
          <p:cNvPr id="63" name="Group 62"/>
          <p:cNvGrpSpPr/>
          <p:nvPr/>
        </p:nvGrpSpPr>
        <p:grpSpPr>
          <a:xfrm>
            <a:off x="7213053" y="4611544"/>
            <a:ext cx="1496715" cy="1812904"/>
            <a:chOff x="9486018" y="2018417"/>
            <a:chExt cx="1497105" cy="1812904"/>
          </a:xfrm>
        </p:grpSpPr>
        <p:grpSp>
          <p:nvGrpSpPr>
            <p:cNvPr id="64" name="Group 63"/>
            <p:cNvGrpSpPr/>
            <p:nvPr/>
          </p:nvGrpSpPr>
          <p:grpSpPr>
            <a:xfrm>
              <a:off x="9486018" y="2018417"/>
              <a:ext cx="1497105" cy="1812904"/>
              <a:chOff x="448235" y="3801035"/>
              <a:chExt cx="2166770" cy="1812904"/>
            </a:xfrm>
          </p:grpSpPr>
          <p:sp>
            <p:nvSpPr>
              <p:cNvPr id="66" name="Rounded Rectangle 65"/>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67" name="Round Same Side Corner Rectangle 6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Noah Larkin</a:t>
                </a:r>
              </a:p>
              <a:p>
                <a:pPr algn="ctr">
                  <a:spcBef>
                    <a:spcPts val="300"/>
                  </a:spcBef>
                </a:pPr>
                <a:r>
                  <a:rPr lang="fr-FR" sz="1100" dirty="0">
                    <a:latin typeface="Salesforce Sans" panose="020B0505020202020203" pitchFamily="34" charset="0"/>
                  </a:rPr>
                  <a:t>Vice-président des services</a:t>
                </a:r>
              </a:p>
            </p:txBody>
          </p:sp>
        </p:grpSp>
        <p:pic>
          <p:nvPicPr>
            <p:cNvPr id="65" name="Picture 64"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638775"/>
              <a:ext cx="1316958" cy="1191492"/>
            </a:xfrm>
            <a:prstGeom prst="rect">
              <a:avLst/>
            </a:prstGeom>
            <a:noFill/>
            <a:ln>
              <a:noFill/>
            </a:ln>
          </p:spPr>
        </p:pic>
      </p:grpSp>
      <p:grpSp>
        <p:nvGrpSpPr>
          <p:cNvPr id="68" name="Group 67"/>
          <p:cNvGrpSpPr/>
          <p:nvPr/>
        </p:nvGrpSpPr>
        <p:grpSpPr>
          <a:xfrm>
            <a:off x="5415173" y="2694512"/>
            <a:ext cx="1498798" cy="1616481"/>
            <a:chOff x="3234088" y="2232500"/>
            <a:chExt cx="1498798" cy="1616481"/>
          </a:xfrm>
        </p:grpSpPr>
        <p:grpSp>
          <p:nvGrpSpPr>
            <p:cNvPr id="69" name="Group 68"/>
            <p:cNvGrpSpPr/>
            <p:nvPr/>
          </p:nvGrpSpPr>
          <p:grpSpPr>
            <a:xfrm>
              <a:off x="3236171" y="2232500"/>
              <a:ext cx="1496715" cy="1613647"/>
              <a:chOff x="448235" y="3801035"/>
              <a:chExt cx="2166770" cy="1613647"/>
            </a:xfrm>
          </p:grpSpPr>
          <p:sp>
            <p:nvSpPr>
              <p:cNvPr id="71" name="Rounded Rectangle 70"/>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500"/>
              </a:p>
            </p:txBody>
          </p:sp>
          <p:sp>
            <p:nvSpPr>
              <p:cNvPr id="72" name="Round Same Side Corner Rectangle 7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John Wiseman</a:t>
                </a:r>
              </a:p>
              <a:p>
                <a:pPr algn="ctr">
                  <a:spcBef>
                    <a:spcPts val="300"/>
                  </a:spcBef>
                </a:pPr>
                <a:r>
                  <a:rPr lang="fr-FR" sz="1300" dirty="0">
                    <a:latin typeface="Salesforce Sans" panose="020B0505020202020203" pitchFamily="34" charset="0"/>
                  </a:rPr>
                  <a:t>PDG</a:t>
                </a:r>
              </a:p>
            </p:txBody>
          </p:sp>
        </p:grpSp>
        <p:pic>
          <p:nvPicPr>
            <p:cNvPr id="70" name="Picture 69"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73" name="Group 72"/>
          <p:cNvGrpSpPr/>
          <p:nvPr/>
        </p:nvGrpSpPr>
        <p:grpSpPr>
          <a:xfrm>
            <a:off x="1463039" y="4611544"/>
            <a:ext cx="1948289" cy="1812904"/>
            <a:chOff x="-1133856" y="2990008"/>
            <a:chExt cx="1810512" cy="1812904"/>
          </a:xfrm>
        </p:grpSpPr>
        <p:grpSp>
          <p:nvGrpSpPr>
            <p:cNvPr id="74" name="Group 73"/>
            <p:cNvGrpSpPr/>
            <p:nvPr/>
          </p:nvGrpSpPr>
          <p:grpSpPr>
            <a:xfrm>
              <a:off x="-911355" y="2990008"/>
              <a:ext cx="1496715" cy="1812904"/>
              <a:chOff x="448235" y="3801035"/>
              <a:chExt cx="2166770" cy="1812904"/>
            </a:xfrm>
          </p:grpSpPr>
          <p:sp>
            <p:nvSpPr>
              <p:cNvPr id="76" name="Rounded Rectangle 75"/>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77" name="Round Same Side Corner Rectangle 7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Brent Bassi</a:t>
                </a:r>
                <a:endParaRPr lang="fr-FR" sz="1500" b="1" dirty="0">
                  <a:solidFill>
                    <a:schemeClr val="bg1"/>
                  </a:solidFill>
                  <a:latin typeface="Salesforce Sans" panose="020B0505020202020203" pitchFamily="34" charset="0"/>
                  <a:cs typeface="Arial" pitchFamily="34" charset="0"/>
                </a:endParaRPr>
              </a:p>
              <a:p>
                <a:pPr algn="ctr">
                  <a:spcBef>
                    <a:spcPts val="300"/>
                  </a:spcBef>
                </a:pPr>
                <a:r>
                  <a:rPr lang="fr-FR" sz="1100" dirty="0">
                    <a:latin typeface="Salesforce Sans" panose="020B0505020202020203" pitchFamily="34" charset="0"/>
                  </a:rPr>
                  <a:t>Vice-président des finances</a:t>
                </a:r>
              </a:p>
            </p:txBody>
          </p:sp>
        </p:grpSp>
        <p:pic>
          <p:nvPicPr>
            <p:cNvPr id="75" name="Picture 74"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577616"/>
              <a:ext cx="1810512" cy="1225296"/>
            </a:xfrm>
            <a:prstGeom prst="rect">
              <a:avLst/>
            </a:prstGeom>
            <a:noFill/>
            <a:ln w="6350">
              <a:noFill/>
            </a:ln>
            <a:effectLst/>
          </p:spPr>
        </p:pic>
      </p:grpSp>
      <p:grpSp>
        <p:nvGrpSpPr>
          <p:cNvPr id="78" name="Group 77"/>
          <p:cNvGrpSpPr/>
          <p:nvPr/>
        </p:nvGrpSpPr>
        <p:grpSpPr>
          <a:xfrm>
            <a:off x="9025125" y="4611544"/>
            <a:ext cx="1496715" cy="1812904"/>
            <a:chOff x="11823189" y="2410888"/>
            <a:chExt cx="1496715" cy="1812904"/>
          </a:xfrm>
        </p:grpSpPr>
        <p:grpSp>
          <p:nvGrpSpPr>
            <p:cNvPr id="79" name="Group 78"/>
            <p:cNvGrpSpPr/>
            <p:nvPr/>
          </p:nvGrpSpPr>
          <p:grpSpPr>
            <a:xfrm>
              <a:off x="11823189" y="2410888"/>
              <a:ext cx="1496715" cy="1812904"/>
              <a:chOff x="448235" y="3801035"/>
              <a:chExt cx="2166770" cy="1812904"/>
            </a:xfrm>
          </p:grpSpPr>
          <p:sp>
            <p:nvSpPr>
              <p:cNvPr id="81" name="Rounded Rectangle 80"/>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82" name="Round Same Side Corner Rectangle 81"/>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Ling Wu</a:t>
                </a:r>
              </a:p>
              <a:p>
                <a:pPr algn="ctr">
                  <a:spcBef>
                    <a:spcPts val="300"/>
                  </a:spcBef>
                </a:pPr>
                <a:r>
                  <a:rPr lang="fr-FR" sz="1100" dirty="0">
                    <a:latin typeface="Salesforce Sans" panose="020B0505020202020203" pitchFamily="34" charset="0"/>
                  </a:rPr>
                  <a:t>Vice-présidente des ressources humaines</a:t>
                </a:r>
              </a:p>
            </p:txBody>
          </p:sp>
        </p:grpSp>
        <p:pic>
          <p:nvPicPr>
            <p:cNvPr id="80" name="Picture 79"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3101446"/>
              <a:ext cx="1127179" cy="1122346"/>
            </a:xfrm>
            <a:prstGeom prst="rect">
              <a:avLst/>
            </a:prstGeom>
            <a:noFill/>
            <a:ln w="6350">
              <a:noFill/>
            </a:ln>
            <a:effectLst/>
          </p:spPr>
        </p:pic>
      </p:grpSp>
    </p:spTree>
    <p:custDataLst>
      <p:tags r:id="rId1"/>
    </p:custData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11" name="Content Placeholder 4"/>
          <p:cNvSpPr>
            <a:spLocks noGrp="1"/>
          </p:cNvSpPr>
          <p:nvPr>
            <p:ph idx="1"/>
          </p:nvPr>
        </p:nvSpPr>
        <p:spPr>
          <a:xfrm rot="20820167">
            <a:off x="3901063" y="1842473"/>
            <a:ext cx="4320005" cy="4818349"/>
          </a:xfrm>
          <a:prstGeom prst="rect">
            <a:avLst/>
          </a:prstGeom>
        </p:spPr>
        <p:txBody>
          <a:bodyPr>
            <a:noAutofit/>
          </a:bodyPr>
          <a:lstStyle/>
          <a:p>
            <a:pPr algn="ctr">
              <a:lnSpc>
                <a:spcPct val="90000"/>
              </a:lnSpc>
            </a:pPr>
            <a:r>
              <a:rPr lang="fr-FR" sz="1800" b="1" dirty="0">
                <a:latin typeface="Segoe Print" panose="02000600000000000000" pitchFamily="2" charset="0"/>
              </a:rPr>
              <a:t>Exceptions d'accès aux données :</a:t>
            </a:r>
          </a:p>
          <a:p>
            <a:pPr marL="236538" indent="-236538">
              <a:lnSpc>
                <a:spcPct val="90000"/>
              </a:lnSpc>
              <a:buFont typeface="Wingdings" pitchFamily="2" charset="2"/>
              <a:buChar char="q"/>
            </a:pPr>
            <a:r>
              <a:rPr lang="fr-FR" sz="1400" dirty="0">
                <a:latin typeface="Segoe Print" panose="02000600000000000000" pitchFamily="2" charset="0"/>
              </a:rPr>
              <a:t>Le directeur marketing a besoin d'un accès en lecture à tous les comptes et à toutes les opportunités associées pour analyser les campagnes. </a:t>
            </a:r>
          </a:p>
          <a:p>
            <a:pPr marL="236538" indent="-236538">
              <a:lnSpc>
                <a:spcPct val="90000"/>
              </a:lnSpc>
              <a:buFont typeface="Wingdings" pitchFamily="2" charset="2"/>
              <a:buChar char="q"/>
            </a:pPr>
            <a:r>
              <a:rPr lang="fr-FR" sz="1400" dirty="0">
                <a:latin typeface="Segoe Print" panose="02000600000000000000" pitchFamily="2" charset="0"/>
              </a:rPr>
              <a:t>Pour pouvoir collaborer, les représentants commerciaux ont besoin d'un accès en lecture à leurs opportunités respectives. </a:t>
            </a:r>
          </a:p>
          <a:p>
            <a:pPr marL="236538" indent="-236538">
              <a:lnSpc>
                <a:spcPct val="90000"/>
              </a:lnSpc>
              <a:buFont typeface="Wingdings" pitchFamily="2" charset="2"/>
              <a:buChar char="q"/>
            </a:pPr>
            <a:r>
              <a:rPr lang="fr-FR" sz="1400" dirty="0">
                <a:latin typeface="Segoe Print" panose="02000600000000000000" pitchFamily="2" charset="0"/>
              </a:rPr>
              <a:t>Les utilisateurs du service client ont besoin d'un accès en lecture/écriture à toutes </a:t>
            </a:r>
            <a:r>
              <a:rPr sz="1400" dirty="0"/>
              <a:t/>
            </a:r>
            <a:br>
              <a:rPr sz="1400" dirty="0"/>
            </a:br>
            <a:r>
              <a:rPr lang="fr-FR" sz="1400" dirty="0">
                <a:latin typeface="Segoe Print" panose="02000600000000000000" pitchFamily="2" charset="0"/>
              </a:rPr>
              <a:t>les opportunités gagnées. </a:t>
            </a:r>
          </a:p>
          <a:p>
            <a:pPr marL="236538" indent="-236538">
              <a:lnSpc>
                <a:spcPct val="90000"/>
              </a:lnSpc>
              <a:buFont typeface="Wingdings" pitchFamily="2" charset="2"/>
              <a:buChar char="q"/>
            </a:pPr>
            <a:r>
              <a:rPr lang="fr-FR" sz="1400" dirty="0">
                <a:latin typeface="Segoe Print" panose="02000600000000000000" pitchFamily="2" charset="0"/>
              </a:rPr>
              <a:t>Pour des raisons de confidentialité, </a:t>
            </a:r>
            <a:r>
              <a:rPr sz="1400" dirty="0"/>
              <a:t/>
            </a:r>
            <a:br>
              <a:rPr sz="1400" dirty="0"/>
            </a:br>
            <a:r>
              <a:rPr lang="fr-FR" sz="1400" dirty="0">
                <a:latin typeface="Segoe Print" panose="02000600000000000000" pitchFamily="2" charset="0"/>
              </a:rPr>
              <a:t>les enregistrements Candidat, Personne assurant les entretiens et Poste ont été rendus privés.  Cependant, les membres de l'équipe de recrutement doivent pouvoir consulter les enregistrements que chacun d'entre eux a réalisés et les vice-présidents doivent disposer d'un accès en lecture à l'ensemble des postes ouverts.</a:t>
            </a:r>
          </a:p>
        </p:txBody>
      </p:sp>
      <p:sp>
        <p:nvSpPr>
          <p:cNvPr id="479233" name="Rectangle 2"/>
          <p:cNvSpPr>
            <a:spLocks noGrp="1" noChangeArrowheads="1"/>
          </p:cNvSpPr>
          <p:nvPr>
            <p:ph type="title"/>
          </p:nvPr>
        </p:nvSpPr>
        <p:spPr>
          <a:xfrm>
            <a:off x="913731" y="10"/>
            <a:ext cx="9947945" cy="758825"/>
          </a:xfrm>
        </p:spPr>
        <p:txBody>
          <a:bodyPr/>
          <a:lstStyle/>
          <a:p>
            <a:r>
              <a:rPr lang="fr-FR" dirty="0"/>
              <a:t>Thème 4 du programme : Exceptions d'accès aux données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202</a:t>
            </a:fld>
            <a:endParaRPr lang="fr-FR" dirty="0"/>
          </a:p>
        </p:txBody>
      </p:sp>
    </p:spTree>
    <p:custDataLst>
      <p:tags r:id="rId1"/>
    </p:custData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p:cNvSpPr>
            <a:spLocks noGrp="1" noChangeArrowheads="1"/>
          </p:cNvSpPr>
          <p:nvPr>
            <p:ph idx="1"/>
          </p:nvPr>
        </p:nvSpPr>
        <p:spPr>
          <a:xfrm>
            <a:off x="115712" y="843165"/>
            <a:ext cx="9637887" cy="5950440"/>
          </a:xfrm>
        </p:spPr>
        <p:txBody>
          <a:bodyPr>
            <a:normAutofit/>
          </a:bodyPr>
          <a:lstStyle/>
          <a:p>
            <a:pPr marL="0" indent="0">
              <a:buNone/>
            </a:pPr>
            <a:r>
              <a:rPr lang="fr-FR" dirty="0"/>
              <a:t>Dans un modèle privé ou hybride, la flexibilité de la hiérarchie des rôles peut ne pas être suffisante pour permettre de donner à l'ensemble des utilisateurs l'accès aux enregistrements dont ils ont besoin. Vous pouvez utiliser une association de différentes fonctions de partage pour créer des exceptions pour votre modèle.</a:t>
            </a:r>
          </a:p>
          <a:p>
            <a:pPr lvl="1"/>
            <a:r>
              <a:rPr lang="fr-FR" dirty="0"/>
              <a:t>Règles de partage</a:t>
            </a:r>
          </a:p>
          <a:p>
            <a:pPr lvl="1"/>
            <a:r>
              <a:rPr lang="fr-FR" dirty="0"/>
              <a:t>Partage manuel</a:t>
            </a:r>
          </a:p>
          <a:p>
            <a:pPr lvl="1"/>
            <a:r>
              <a:rPr lang="fr-FR" dirty="0"/>
              <a:t>Équipes</a:t>
            </a:r>
          </a:p>
          <a:p>
            <a:pPr>
              <a:buNone/>
            </a:pPr>
            <a:endParaRPr lang="fr-FR" dirty="0"/>
          </a:p>
        </p:txBody>
      </p:sp>
      <p:sp>
        <p:nvSpPr>
          <p:cNvPr id="265217" name="Rectangle 2"/>
          <p:cNvSpPr>
            <a:spLocks noGrp="1" noChangeArrowheads="1"/>
          </p:cNvSpPr>
          <p:nvPr>
            <p:ph type="title"/>
          </p:nvPr>
        </p:nvSpPr>
        <p:spPr>
          <a:xfrm>
            <a:off x="128589" y="7"/>
            <a:ext cx="10734146" cy="746975"/>
          </a:xfrm>
        </p:spPr>
        <p:txBody>
          <a:bodyPr/>
          <a:lstStyle/>
          <a:p>
            <a:r>
              <a:rPr lang="fr-FR" dirty="0"/>
              <a:t>Exceptions concernant votre modèle </a:t>
            </a:r>
            <a:br>
              <a:rPr lang="fr-FR" dirty="0"/>
            </a:br>
            <a:r>
              <a:rPr lang="fr-FR" dirty="0"/>
              <a:t>d'accès aux données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203</a:t>
            </a:fld>
            <a:endParaRPr lang="fr-FR" dirty="0"/>
          </a:p>
        </p:txBody>
      </p:sp>
    </p:spTree>
    <p:custDataLst>
      <p:tags r:id="rId1"/>
    </p:custData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p:cNvSpPr>
            <a:spLocks noGrp="1" noChangeArrowheads="1"/>
          </p:cNvSpPr>
          <p:nvPr>
            <p:ph idx="1"/>
          </p:nvPr>
        </p:nvSpPr>
        <p:spPr>
          <a:xfrm>
            <a:off x="115713" y="843165"/>
            <a:ext cx="9180687" cy="5950440"/>
          </a:xfrm>
        </p:spPr>
        <p:txBody>
          <a:bodyPr>
            <a:normAutofit/>
          </a:bodyPr>
          <a:lstStyle/>
          <a:p>
            <a:pPr marL="0" indent="0">
              <a:spcBef>
                <a:spcPts val="600"/>
              </a:spcBef>
              <a:buNone/>
            </a:pPr>
            <a:r>
              <a:rPr lang="fr-FR" sz="2200" dirty="0"/>
              <a:t>Créez des règles de partage pour octroyer à des groupes d'utilisateurs un accès supplémentaire aux enregistrements sur une base objet/objet. Les règles de partage sont : </a:t>
            </a:r>
          </a:p>
          <a:p>
            <a:pPr lvl="1"/>
            <a:r>
              <a:rPr lang="fr-FR" sz="2200" dirty="0"/>
              <a:t>Des exceptions aux valeurs par défaut à l'échelle de l'organisation.</a:t>
            </a:r>
          </a:p>
          <a:p>
            <a:pPr lvl="1"/>
            <a:r>
              <a:rPr lang="fr-FR" sz="2200" dirty="0"/>
              <a:t>Inutiles pour les modèles d'accès aux données publics.</a:t>
            </a:r>
          </a:p>
          <a:p>
            <a:pPr lvl="1"/>
            <a:r>
              <a:rPr lang="fr-FR" sz="2200" dirty="0"/>
              <a:t>Constituées de trois composants.</a:t>
            </a:r>
          </a:p>
        </p:txBody>
      </p:sp>
      <p:sp>
        <p:nvSpPr>
          <p:cNvPr id="265217" name="Rectangle 2"/>
          <p:cNvSpPr>
            <a:spLocks noGrp="1" noChangeArrowheads="1"/>
          </p:cNvSpPr>
          <p:nvPr>
            <p:ph type="title"/>
          </p:nvPr>
        </p:nvSpPr>
        <p:spPr>
          <a:xfrm>
            <a:off x="128589" y="7"/>
            <a:ext cx="10734146" cy="746975"/>
          </a:xfrm>
        </p:spPr>
        <p:txBody>
          <a:bodyPr/>
          <a:lstStyle/>
          <a:p>
            <a:r>
              <a:rPr lang="fr-FR"/>
              <a:t>Règles de partage</a:t>
            </a:r>
          </a:p>
        </p:txBody>
      </p:sp>
      <p:sp>
        <p:nvSpPr>
          <p:cNvPr id="13" name="Rectangle 12"/>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Contrôles de sécurité | Paramètres de partage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204</a:t>
            </a:fld>
            <a:endParaRPr lang="fr-FR" dirty="0"/>
          </a:p>
        </p:txBody>
      </p:sp>
      <p:sp>
        <p:nvSpPr>
          <p:cNvPr id="15" name="Rounded Rectangle 14"/>
          <p:cNvSpPr/>
          <p:nvPr/>
        </p:nvSpPr>
        <p:spPr bwMode="auto">
          <a:xfrm>
            <a:off x="7734347" y="3220194"/>
            <a:ext cx="2876702" cy="2722225"/>
          </a:xfrm>
          <a:prstGeom prst="roundRect">
            <a:avLst>
              <a:gd name="adj" fmla="val 8975"/>
            </a:avLst>
          </a:prstGeom>
          <a:solidFill>
            <a:schemeClr val="tx2">
              <a:lumMod val="20000"/>
              <a:lumOff val="80000"/>
            </a:schemeClr>
          </a:solidFill>
          <a:ln w="38100" algn="ctr">
            <a:noFill/>
            <a:round/>
            <a:headEnd/>
            <a:tailEnd/>
          </a:ln>
          <a:effectLst>
            <a:outerShdw blurRad="50800" dist="38100" dir="2700000" algn="tl" rotWithShape="0">
              <a:prstClr val="black">
                <a:alpha val="40000"/>
              </a:prstClr>
            </a:outerShdw>
          </a:effectLst>
        </p:spPr>
        <p:txBody>
          <a:bodyPr rtlCol="0" anchor="ctr"/>
          <a:lstStyle/>
          <a:p>
            <a:pPr marL="231775" indent="-231775">
              <a:buFont typeface="Wingdings" pitchFamily="2" charset="2"/>
              <a:buChar char="§"/>
            </a:pPr>
            <a:r>
              <a:rPr lang="fr-FR" dirty="0"/>
              <a:t>Lecture seule</a:t>
            </a:r>
          </a:p>
          <a:p>
            <a:pPr marL="231775" indent="-231775">
              <a:buFont typeface="Wingdings" pitchFamily="2" charset="2"/>
              <a:buChar char="§"/>
            </a:pPr>
            <a:r>
              <a:rPr lang="fr-FR" dirty="0"/>
              <a:t>Lecture/Écriture</a:t>
            </a:r>
          </a:p>
        </p:txBody>
      </p:sp>
      <p:sp>
        <p:nvSpPr>
          <p:cNvPr id="18" name="Rounded Rectangle 17"/>
          <p:cNvSpPr/>
          <p:nvPr/>
        </p:nvSpPr>
        <p:spPr bwMode="auto">
          <a:xfrm>
            <a:off x="4544094" y="3220194"/>
            <a:ext cx="2876702" cy="2722225"/>
          </a:xfrm>
          <a:prstGeom prst="roundRect">
            <a:avLst>
              <a:gd name="adj" fmla="val 8975"/>
            </a:avLst>
          </a:prstGeom>
          <a:solidFill>
            <a:schemeClr val="tx2">
              <a:lumMod val="20000"/>
              <a:lumOff val="80000"/>
            </a:schemeClr>
          </a:solidFill>
          <a:ln w="38100" algn="ctr">
            <a:noFill/>
            <a:round/>
            <a:headEnd/>
            <a:tailEnd/>
          </a:ln>
          <a:effectLst>
            <a:outerShdw blurRad="50800" dist="38100" dir="2700000" algn="tl" rotWithShape="0">
              <a:prstClr val="black">
                <a:alpha val="40000"/>
              </a:prstClr>
            </a:outerShdw>
          </a:effectLst>
        </p:spPr>
        <p:txBody>
          <a:bodyPr rtlCol="0" anchor="ctr"/>
          <a:lstStyle/>
          <a:p>
            <a:pPr marL="231775" indent="-231775">
              <a:buFont typeface="Wingdings" pitchFamily="2" charset="2"/>
              <a:buChar char="§"/>
            </a:pPr>
            <a:endParaRPr lang="fr-FR" dirty="0"/>
          </a:p>
          <a:p>
            <a:pPr marL="231775" indent="-231775">
              <a:buFont typeface="Wingdings" pitchFamily="2" charset="2"/>
              <a:buChar char="§"/>
            </a:pPr>
            <a:r>
              <a:rPr lang="fr-FR" dirty="0"/>
              <a:t>Groupes publics</a:t>
            </a:r>
          </a:p>
          <a:p>
            <a:pPr marL="231775" indent="-231775">
              <a:buFont typeface="Wingdings" pitchFamily="2" charset="2"/>
              <a:buChar char="§"/>
            </a:pPr>
            <a:r>
              <a:rPr lang="fr-FR" dirty="0"/>
              <a:t>Rôles</a:t>
            </a:r>
          </a:p>
          <a:p>
            <a:pPr marL="231775" indent="-231775">
              <a:buFont typeface="Wingdings" pitchFamily="2" charset="2"/>
              <a:buChar char="§"/>
            </a:pPr>
            <a:r>
              <a:rPr lang="fr-FR" dirty="0"/>
              <a:t>Rôles et subordonnés</a:t>
            </a:r>
          </a:p>
        </p:txBody>
      </p:sp>
      <p:sp>
        <p:nvSpPr>
          <p:cNvPr id="19" name="Rounded Rectangle 18"/>
          <p:cNvSpPr/>
          <p:nvPr/>
        </p:nvSpPr>
        <p:spPr bwMode="auto">
          <a:xfrm>
            <a:off x="1353841" y="3220194"/>
            <a:ext cx="2876702" cy="2722225"/>
          </a:xfrm>
          <a:prstGeom prst="roundRect">
            <a:avLst>
              <a:gd name="adj" fmla="val 8975"/>
            </a:avLst>
          </a:prstGeom>
          <a:solidFill>
            <a:schemeClr val="tx2">
              <a:lumMod val="20000"/>
              <a:lumOff val="80000"/>
            </a:schemeClr>
          </a:solidFill>
          <a:ln w="38100" algn="ctr">
            <a:noFill/>
            <a:round/>
            <a:headEnd/>
            <a:tailEnd/>
          </a:ln>
          <a:effectLst>
            <a:outerShdw blurRad="50800" dist="38100" dir="2700000" algn="tl" rotWithShape="0">
              <a:prstClr val="black">
                <a:alpha val="40000"/>
              </a:prstClr>
            </a:outerShdw>
          </a:effectLst>
        </p:spPr>
        <p:txBody>
          <a:bodyPr rtlCol="0" anchor="ctr"/>
          <a:lstStyle/>
          <a:p>
            <a:pPr marL="231775" indent="-231775">
              <a:buFont typeface="Wingdings" pitchFamily="2" charset="2"/>
              <a:buChar char="§"/>
            </a:pPr>
            <a:endParaRPr lang="fr-FR" dirty="0"/>
          </a:p>
          <a:p>
            <a:pPr marL="231775" indent="-231775">
              <a:buFont typeface="Wingdings" pitchFamily="2" charset="2"/>
              <a:buChar char="§"/>
            </a:pPr>
            <a:endParaRPr lang="fr-FR" dirty="0"/>
          </a:p>
          <a:p>
            <a:pPr marL="231775" indent="-231775">
              <a:buFont typeface="Wingdings" pitchFamily="2" charset="2"/>
              <a:buChar char="§"/>
            </a:pPr>
            <a:endParaRPr lang="fr-FR" dirty="0"/>
          </a:p>
          <a:p>
            <a:pPr marL="231775" indent="-231775">
              <a:buFont typeface="Wingdings" pitchFamily="2" charset="2"/>
              <a:buChar char="§"/>
            </a:pPr>
            <a:r>
              <a:rPr lang="fr-FR" dirty="0"/>
              <a:t>Les enregistrements possédés par certains utilisateurs</a:t>
            </a:r>
          </a:p>
          <a:p>
            <a:pPr marL="231775" indent="-231775">
              <a:buFont typeface="Wingdings" pitchFamily="2" charset="2"/>
              <a:buChar char="§"/>
            </a:pPr>
            <a:r>
              <a:rPr lang="fr-FR" dirty="0"/>
              <a:t>Les enregistrements répondant à certains critères</a:t>
            </a:r>
          </a:p>
        </p:txBody>
      </p:sp>
      <p:sp>
        <p:nvSpPr>
          <p:cNvPr id="22" name="Round Same Side Corner Rectangle 21"/>
          <p:cNvSpPr/>
          <p:nvPr/>
        </p:nvSpPr>
        <p:spPr bwMode="auto">
          <a:xfrm>
            <a:off x="7734347" y="3220195"/>
            <a:ext cx="2876702" cy="905766"/>
          </a:xfrm>
          <a:prstGeom prst="round2SameRect">
            <a:avLst/>
          </a:prstGeom>
          <a:solidFill>
            <a:srgbClr val="0070C0"/>
          </a:solidFill>
          <a:ln w="38100" algn="ctr">
            <a:noFill/>
            <a:round/>
            <a:headEnd/>
            <a:tailEnd/>
          </a:ln>
        </p:spPr>
        <p:txBody>
          <a:bodyPr rtlCol="0" anchor="ctr"/>
          <a:lstStyle/>
          <a:p>
            <a:pPr lvl="0" algn="ctr"/>
            <a:r>
              <a:rPr lang="fr-FR" sz="1950" dirty="0">
                <a:solidFill>
                  <a:schemeClr val="bg1"/>
                </a:solidFill>
              </a:rPr>
              <a:t>Quel niveau d'accès ?</a:t>
            </a:r>
          </a:p>
        </p:txBody>
      </p:sp>
      <p:sp>
        <p:nvSpPr>
          <p:cNvPr id="23" name="Round Same Side Corner Rectangle 22"/>
          <p:cNvSpPr/>
          <p:nvPr/>
        </p:nvSpPr>
        <p:spPr bwMode="auto">
          <a:xfrm>
            <a:off x="4559645" y="3220195"/>
            <a:ext cx="2876702" cy="905766"/>
          </a:xfrm>
          <a:prstGeom prst="round2SameRect">
            <a:avLst/>
          </a:prstGeom>
          <a:solidFill>
            <a:srgbClr val="0070C0"/>
          </a:solidFill>
          <a:ln w="38100" algn="ctr">
            <a:noFill/>
            <a:round/>
            <a:headEnd/>
            <a:tailEnd/>
          </a:ln>
        </p:spPr>
        <p:txBody>
          <a:bodyPr rtlCol="0" anchor="ctr"/>
          <a:lstStyle/>
          <a:p>
            <a:pPr lvl="0" algn="ctr"/>
            <a:r>
              <a:rPr lang="fr-FR" sz="1950" dirty="0">
                <a:solidFill>
                  <a:schemeClr val="bg1"/>
                </a:solidFill>
              </a:rPr>
              <a:t>Avec quels</a:t>
            </a:r>
            <a:r>
              <a:rPr sz="1950" dirty="0"/>
              <a:t/>
            </a:r>
            <a:br>
              <a:rPr sz="1950" dirty="0"/>
            </a:br>
            <a:r>
              <a:rPr lang="fr-FR" sz="1950" dirty="0">
                <a:solidFill>
                  <a:schemeClr val="bg1"/>
                </a:solidFill>
              </a:rPr>
              <a:t>utilisateurs?</a:t>
            </a:r>
          </a:p>
        </p:txBody>
      </p:sp>
      <p:sp>
        <p:nvSpPr>
          <p:cNvPr id="24" name="Round Same Side Corner Rectangle 23"/>
          <p:cNvSpPr/>
          <p:nvPr/>
        </p:nvSpPr>
        <p:spPr bwMode="auto">
          <a:xfrm>
            <a:off x="1353841" y="3220195"/>
            <a:ext cx="2876702" cy="905766"/>
          </a:xfrm>
          <a:prstGeom prst="round2SameRect">
            <a:avLst/>
          </a:prstGeom>
          <a:solidFill>
            <a:srgbClr val="0070C0"/>
          </a:solidFill>
          <a:ln w="38100" algn="ctr">
            <a:noFill/>
            <a:round/>
            <a:headEnd/>
            <a:tailEnd/>
          </a:ln>
        </p:spPr>
        <p:txBody>
          <a:bodyPr rtlCol="0" anchor="ctr"/>
          <a:lstStyle/>
          <a:p>
            <a:pPr lvl="0" algn="ctr"/>
            <a:r>
              <a:rPr lang="fr-FR" sz="1950" dirty="0">
                <a:solidFill>
                  <a:schemeClr val="bg1"/>
                </a:solidFill>
              </a:rPr>
              <a:t>Quels enregistrements partager ?</a:t>
            </a:r>
          </a:p>
        </p:txBody>
      </p:sp>
      <p:grpSp>
        <p:nvGrpSpPr>
          <p:cNvPr id="25" name="Group 24"/>
          <p:cNvGrpSpPr/>
          <p:nvPr/>
        </p:nvGrpSpPr>
        <p:grpSpPr>
          <a:xfrm>
            <a:off x="0" y="6082210"/>
            <a:ext cx="1295063" cy="746147"/>
            <a:chOff x="0" y="6082210"/>
            <a:chExt cx="1295063" cy="746147"/>
          </a:xfrm>
        </p:grpSpPr>
        <p:sp>
          <p:nvSpPr>
            <p:cNvPr id="26" name="TextBox 25"/>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7"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p:cNvSpPr>
            <a:spLocks noGrp="1" noChangeArrowheads="1"/>
          </p:cNvSpPr>
          <p:nvPr>
            <p:ph idx="1"/>
          </p:nvPr>
        </p:nvSpPr>
        <p:spPr>
          <a:xfrm>
            <a:off x="115713" y="843165"/>
            <a:ext cx="11009487" cy="2814435"/>
          </a:xfrm>
        </p:spPr>
        <p:txBody>
          <a:bodyPr numCol="2" spcCol="365760">
            <a:normAutofit fontScale="92500"/>
          </a:bodyPr>
          <a:lstStyle/>
          <a:p>
            <a:pPr marL="0" indent="0">
              <a:buNone/>
            </a:pPr>
            <a:r>
              <a:rPr lang="fr-FR" dirty="0"/>
              <a:t>Utilisez des règles de partage basées </a:t>
            </a:r>
            <a:r>
              <a:rPr dirty="0"/>
              <a:t/>
            </a:r>
            <a:br>
              <a:rPr dirty="0"/>
            </a:br>
            <a:r>
              <a:rPr lang="fr-FR" dirty="0"/>
              <a:t>sur des critères pour déterminer les </a:t>
            </a:r>
            <a:r>
              <a:rPr dirty="0"/>
              <a:t/>
            </a:r>
            <a:br>
              <a:rPr dirty="0"/>
            </a:br>
            <a:r>
              <a:rPr lang="fr-FR" dirty="0"/>
              <a:t>enregistrements partagés en fonction des valeurs de champ plutôt que de la propriété. Par exemple, </a:t>
            </a:r>
            <a:r>
              <a:rPr dirty="0"/>
              <a:t/>
            </a:r>
            <a:br>
              <a:rPr dirty="0"/>
            </a:br>
            <a:r>
              <a:rPr lang="fr-FR" dirty="0"/>
              <a:t>partagez tous les comptes d'une région spécifique ou les opportunités </a:t>
            </a:r>
            <a:r>
              <a:rPr dirty="0"/>
              <a:t/>
            </a:r>
            <a:br>
              <a:rPr dirty="0"/>
            </a:br>
            <a:r>
              <a:rPr lang="fr-FR" dirty="0"/>
              <a:t>concernant un produit particulier.</a:t>
            </a:r>
          </a:p>
          <a:p>
            <a:pPr fontAlgn="auto">
              <a:spcBef>
                <a:spcPts val="0"/>
              </a:spcBef>
              <a:spcAft>
                <a:spcPts val="0"/>
              </a:spcAft>
            </a:pPr>
            <a:r>
              <a:rPr lang="fr-FR" dirty="0"/>
              <a:t>Vous pouvez utiliser </a:t>
            </a:r>
            <a:r>
              <a:rPr lang="fr-FR" dirty="0">
                <a:solidFill>
                  <a:srgbClr val="000000"/>
                </a:solidFill>
              </a:rPr>
              <a:t>les règles de partage basées sur des critères avec :</a:t>
            </a:r>
            <a:endParaRPr lang="fr-FR" kern="1200" dirty="0"/>
          </a:p>
          <a:p>
            <a:pPr lvl="1" fontAlgn="auto">
              <a:spcBef>
                <a:spcPts val="0"/>
              </a:spcBef>
              <a:spcAft>
                <a:spcPts val="0"/>
              </a:spcAft>
            </a:pPr>
            <a:r>
              <a:rPr lang="fr-FR" dirty="0"/>
              <a:t>Les comptes, les opportunités, les requêtes, les contacts, les pistes, les campagnes et les objets personnalisés.</a:t>
            </a:r>
            <a:endParaRPr lang="fr-FR" kern="1200" dirty="0"/>
          </a:p>
          <a:p>
            <a:pPr lvl="1" fontAlgn="auto">
              <a:spcBef>
                <a:spcPts val="0"/>
              </a:spcBef>
              <a:spcAft>
                <a:spcPts val="0"/>
              </a:spcAft>
              <a:defRPr/>
            </a:pPr>
            <a:r>
              <a:rPr lang="fr-FR" dirty="0"/>
              <a:t>La plupart des types de champ.</a:t>
            </a:r>
          </a:p>
        </p:txBody>
      </p:sp>
      <p:sp>
        <p:nvSpPr>
          <p:cNvPr id="265217" name="Rectangle 2"/>
          <p:cNvSpPr>
            <a:spLocks noGrp="1" noChangeArrowheads="1"/>
          </p:cNvSpPr>
          <p:nvPr>
            <p:ph type="title"/>
          </p:nvPr>
        </p:nvSpPr>
        <p:spPr>
          <a:xfrm>
            <a:off x="128589" y="7"/>
            <a:ext cx="10734146" cy="746975"/>
          </a:xfrm>
        </p:spPr>
        <p:txBody>
          <a:bodyPr/>
          <a:lstStyle/>
          <a:p>
            <a:r>
              <a:rPr lang="fr-FR"/>
              <a:t>Règles de partage basées sur des critères</a:t>
            </a:r>
          </a:p>
        </p:txBody>
      </p:sp>
      <p:sp>
        <p:nvSpPr>
          <p:cNvPr id="11" name="Rectangle 10"/>
          <p:cNvSpPr/>
          <p:nvPr/>
        </p:nvSpPr>
        <p:spPr bwMode="auto">
          <a:xfrm>
            <a:off x="0" y="6068292"/>
            <a:ext cx="12188825" cy="7897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Les champs Texte et Zone de texte sont sensibles à la casse dans les règles de partage.</a:t>
            </a:r>
          </a:p>
        </p:txBody>
      </p:sp>
      <p:pic>
        <p:nvPicPr>
          <p:cNvPr id="12" name="Picture 11"/>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6506885"/>
            <a:ext cx="353832" cy="309239"/>
          </a:xfrm>
          <a:prstGeom prst="rect">
            <a:avLst/>
          </a:prstGeom>
          <a:noFill/>
          <a:ln>
            <a:noFill/>
          </a:ln>
          <a:effectLst/>
        </p:spPr>
      </p:pic>
      <p:sp>
        <p:nvSpPr>
          <p:cNvPr id="13" name="TextBox 12"/>
          <p:cNvSpPr txBox="1"/>
          <p:nvPr/>
        </p:nvSpPr>
        <p:spPr bwMode="white">
          <a:xfrm>
            <a:off x="0" y="6081497"/>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205</a:t>
            </a:fld>
            <a:endParaRPr lang="fr-FR" dirty="0"/>
          </a:p>
        </p:txBody>
      </p:sp>
      <p:pic>
        <p:nvPicPr>
          <p:cNvPr id="14" name="Espace réservé du contenu 3"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266133" y="3719769"/>
            <a:ext cx="9197859" cy="195033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Rectangle 14"/>
          <p:cNvSpPr/>
          <p:nvPr/>
        </p:nvSpPr>
        <p:spPr>
          <a:xfrm>
            <a:off x="5925543" y="4000524"/>
            <a:ext cx="1868634" cy="3114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pPr>
            <a:endParaRPr lang="en-US" dirty="0">
              <a:solidFill>
                <a:srgbClr val="FFFFFF"/>
              </a:solidFill>
              <a:ea typeface="MS PGothic" charset="-128"/>
              <a:cs typeface="MS PGothic" charset="-128"/>
            </a:endParaRPr>
          </a:p>
        </p:txBody>
      </p:sp>
    </p:spTree>
    <p:custDataLst>
      <p:tags r:id="rId1"/>
    </p:custData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Diagram 52"/>
          <p:cNvGraphicFramePr/>
          <p:nvPr>
            <p:extLst>
              <p:ext uri="{D42A27DB-BD31-4B8C-83A1-F6EECF244321}">
                <p14:modId xmlns:p14="http://schemas.microsoft.com/office/powerpoint/2010/main" val="534313250"/>
              </p:ext>
            </p:extLst>
          </p:nvPr>
        </p:nvGraphicFramePr>
        <p:xfrm>
          <a:off x="3376665" y="2550887"/>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5458" name="Rectangle 3"/>
          <p:cNvSpPr>
            <a:spLocks noGrp="1" noChangeArrowheads="1"/>
          </p:cNvSpPr>
          <p:nvPr>
            <p:ph idx="1"/>
          </p:nvPr>
        </p:nvSpPr>
        <p:spPr>
          <a:xfrm>
            <a:off x="115713" y="843165"/>
            <a:ext cx="10294379" cy="1606121"/>
          </a:xfrm>
        </p:spPr>
        <p:txBody>
          <a:bodyPr>
            <a:normAutofit lnSpcReduction="10000"/>
          </a:bodyPr>
          <a:lstStyle/>
          <a:p>
            <a:pPr marL="0" indent="0">
              <a:buNone/>
            </a:pPr>
            <a:r>
              <a:rPr lang="fr-FR" dirty="0"/>
              <a:t>Un groupe public est un regroupement d'utilisateurs défini par l'administrateur, que vous pouvez utiliser pour simplifier la création de règles de partage impliquant de nombreux utilisateurs. </a:t>
            </a:r>
          </a:p>
          <a:p>
            <a:pPr marL="0" indent="0">
              <a:buNone/>
            </a:pPr>
            <a:r>
              <a:rPr lang="fr-FR" dirty="0"/>
              <a:t>Un groupe public peut associer :</a:t>
            </a:r>
          </a:p>
        </p:txBody>
      </p:sp>
      <p:sp>
        <p:nvSpPr>
          <p:cNvPr id="275457" name="Rectangle 2"/>
          <p:cNvSpPr>
            <a:spLocks noGrp="1" noChangeArrowheads="1"/>
          </p:cNvSpPr>
          <p:nvPr>
            <p:ph type="title"/>
          </p:nvPr>
        </p:nvSpPr>
        <p:spPr>
          <a:xfrm>
            <a:off x="128589" y="7"/>
            <a:ext cx="10734146" cy="746975"/>
          </a:xfrm>
        </p:spPr>
        <p:txBody>
          <a:bodyPr/>
          <a:lstStyle/>
          <a:p>
            <a:r>
              <a:rPr lang="fr-FR"/>
              <a:t>Utilisation de groupes publics avec des règles de partage </a:t>
            </a:r>
          </a:p>
        </p:txBody>
      </p:sp>
      <p:grpSp>
        <p:nvGrpSpPr>
          <p:cNvPr id="3" name="Group 7"/>
          <p:cNvGrpSpPr/>
          <p:nvPr/>
        </p:nvGrpSpPr>
        <p:grpSpPr>
          <a:xfrm>
            <a:off x="9087266" y="2427186"/>
            <a:ext cx="1475631" cy="596353"/>
            <a:chOff x="1672408" y="3013594"/>
            <a:chExt cx="1076258" cy="717505"/>
          </a:xfrm>
        </p:grpSpPr>
        <p:sp>
          <p:nvSpPr>
            <p:cNvPr id="18" name="Rounded Rectangle 17"/>
            <p:cNvSpPr/>
            <p:nvPr/>
          </p:nvSpPr>
          <p:spPr>
            <a:xfrm>
              <a:off x="1672408" y="3013594"/>
              <a:ext cx="1076258" cy="717505"/>
            </a:xfrm>
            <a:prstGeom prst="roundRect">
              <a:avLst>
                <a:gd name="adj" fmla="val 10000"/>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sp>
        <p:sp>
          <p:nvSpPr>
            <p:cNvPr id="19" name="Rounded Rectangle 4"/>
            <p:cNvSpPr/>
            <p:nvPr/>
          </p:nvSpPr>
          <p:spPr>
            <a:xfrm>
              <a:off x="1693423" y="3034609"/>
              <a:ext cx="1034228" cy="6754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pPr>
              <a:r>
                <a:rPr lang="fr-FR" sz="1500" dirty="0">
                  <a:solidFill>
                    <a:schemeClr val="tx1"/>
                  </a:solidFill>
                </a:rPr>
                <a:t>Représentant commercial </a:t>
              </a:r>
              <a:r>
                <a:rPr sz="1500" dirty="0"/>
                <a:t/>
              </a:r>
              <a:br>
                <a:rPr sz="1500" dirty="0"/>
              </a:br>
              <a:r>
                <a:rPr lang="fr-FR" sz="1500" dirty="0">
                  <a:solidFill>
                    <a:schemeClr val="tx1"/>
                  </a:solidFill>
                </a:rPr>
                <a:t>États-Unis</a:t>
              </a:r>
              <a:endParaRPr lang="fr-FR" sz="1500" kern="1200" dirty="0">
                <a:solidFill>
                  <a:schemeClr val="tx1"/>
                </a:solidFill>
              </a:endParaRPr>
            </a:p>
          </p:txBody>
        </p:sp>
      </p:grpSp>
      <p:grpSp>
        <p:nvGrpSpPr>
          <p:cNvPr id="8" name="Group 8"/>
          <p:cNvGrpSpPr/>
          <p:nvPr/>
        </p:nvGrpSpPr>
        <p:grpSpPr>
          <a:xfrm>
            <a:off x="9087266" y="3106691"/>
            <a:ext cx="1475631" cy="596353"/>
            <a:chOff x="3071544" y="3013594"/>
            <a:chExt cx="1076258" cy="717505"/>
          </a:xfrm>
        </p:grpSpPr>
        <p:sp>
          <p:nvSpPr>
            <p:cNvPr id="16" name="Rounded Rectangle 15"/>
            <p:cNvSpPr/>
            <p:nvPr/>
          </p:nvSpPr>
          <p:spPr>
            <a:xfrm>
              <a:off x="3071544" y="3013594"/>
              <a:ext cx="1076258" cy="717505"/>
            </a:xfrm>
            <a:prstGeom prst="roundRect">
              <a:avLst>
                <a:gd name="adj" fmla="val 10000"/>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sp>
        <p:sp>
          <p:nvSpPr>
            <p:cNvPr id="17" name="Rounded Rectangle 6"/>
            <p:cNvSpPr/>
            <p:nvPr/>
          </p:nvSpPr>
          <p:spPr>
            <a:xfrm>
              <a:off x="3092559" y="3034609"/>
              <a:ext cx="1034228" cy="6754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pPr>
              <a:r>
                <a:rPr lang="fr-FR" sz="1500" dirty="0">
                  <a:solidFill>
                    <a:schemeClr val="tx1"/>
                  </a:solidFill>
                </a:rPr>
                <a:t>Représentant commercial EMEA</a:t>
              </a:r>
              <a:endParaRPr lang="fr-FR" sz="1500" kern="1200" dirty="0">
                <a:solidFill>
                  <a:schemeClr val="tx1"/>
                </a:solidFill>
              </a:endParaRPr>
            </a:p>
          </p:txBody>
        </p:sp>
      </p:grpSp>
      <p:grpSp>
        <p:nvGrpSpPr>
          <p:cNvPr id="10" name="Group 10"/>
          <p:cNvGrpSpPr/>
          <p:nvPr/>
        </p:nvGrpSpPr>
        <p:grpSpPr>
          <a:xfrm>
            <a:off x="9087274" y="3786196"/>
            <a:ext cx="1475622" cy="596356"/>
            <a:chOff x="7062683" y="2227771"/>
            <a:chExt cx="1076251" cy="717508"/>
          </a:xfrm>
        </p:grpSpPr>
        <p:sp>
          <p:nvSpPr>
            <p:cNvPr id="12" name="Rounded Rectangle 11"/>
            <p:cNvSpPr/>
            <p:nvPr/>
          </p:nvSpPr>
          <p:spPr>
            <a:xfrm>
              <a:off x="7062683" y="2227771"/>
              <a:ext cx="1076251" cy="717508"/>
            </a:xfrm>
            <a:prstGeom prst="roundRect">
              <a:avLst>
                <a:gd name="adj" fmla="val 10000"/>
              </a:avLst>
            </a:prstGeom>
            <a:solidFill>
              <a:srgbClr val="E5C130"/>
            </a:solidFill>
            <a:ln>
              <a:noFill/>
            </a:ln>
          </p:spPr>
          <p:style>
            <a:lnRef idx="3">
              <a:scrgbClr r="0" g="0" b="0"/>
            </a:lnRef>
            <a:fillRef idx="1">
              <a:scrgbClr r="0" g="0" b="0"/>
            </a:fillRef>
            <a:effectRef idx="1">
              <a:schemeClr val="accent1">
                <a:tint val="70000"/>
                <a:hueOff val="0"/>
                <a:satOff val="0"/>
                <a:lumOff val="0"/>
                <a:alphaOff val="0"/>
              </a:schemeClr>
            </a:effectRef>
            <a:fontRef idx="minor">
              <a:schemeClr val="lt1"/>
            </a:fontRef>
          </p:style>
        </p:sp>
        <p:sp>
          <p:nvSpPr>
            <p:cNvPr id="13" name="Rounded Rectangle 10"/>
            <p:cNvSpPr/>
            <p:nvPr/>
          </p:nvSpPr>
          <p:spPr>
            <a:xfrm>
              <a:off x="7083697" y="2248788"/>
              <a:ext cx="1034221" cy="6754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pPr>
              <a:r>
                <a:rPr lang="fr-FR" sz="1500" dirty="0">
                  <a:solidFill>
                    <a:schemeClr val="tx1"/>
                  </a:solidFill>
                </a:rPr>
                <a:t>Représentant commercial APAC</a:t>
              </a:r>
              <a:endParaRPr lang="fr-FR" sz="1500" kern="1200" dirty="0">
                <a:solidFill>
                  <a:schemeClr val="tx1"/>
                </a:solidFill>
              </a:endParaRPr>
            </a:p>
          </p:txBody>
        </p:sp>
      </p:grpSp>
      <p:pic>
        <p:nvPicPr>
          <p:cNvPr id="21" name="Picture 4" descr="\\sfdc\dfs\AM\GS\Training\Education_Content_Development\Templates and Processes and Images\Images\Icon People (Mar '10)\Man 03.png"/>
          <p:cNvPicPr>
            <a:picLocks noChangeAspect="1" noChangeArrowheads="1"/>
          </p:cNvPicPr>
          <p:nvPr/>
        </p:nvPicPr>
        <p:blipFill>
          <a:blip r:embed="rId9" cstate="print"/>
          <a:srcRect/>
          <a:stretch>
            <a:fillRect/>
          </a:stretch>
        </p:blipFill>
        <p:spPr bwMode="auto">
          <a:xfrm flipH="1">
            <a:off x="3890367" y="3691315"/>
            <a:ext cx="569009" cy="785773"/>
          </a:xfrm>
          <a:prstGeom prst="rect">
            <a:avLst/>
          </a:prstGeom>
          <a:noFill/>
          <a:effectLst>
            <a:outerShdw blurRad="50800" dist="38100" dir="2700000" algn="tl" rotWithShape="0">
              <a:prstClr val="black">
                <a:alpha val="40000"/>
              </a:prstClr>
            </a:outerShdw>
          </a:effectLst>
        </p:spPr>
      </p:pic>
      <p:pic>
        <p:nvPicPr>
          <p:cNvPr id="22" name="Picture 6" descr="\\sfdc\dfs\AM\GS\Training\Education_Content_Development\Templates and Processes and Images\Images\Icon People (Mar '10)\Man 05.png"/>
          <p:cNvPicPr>
            <a:picLocks noChangeAspect="1" noChangeArrowheads="1"/>
          </p:cNvPicPr>
          <p:nvPr/>
        </p:nvPicPr>
        <p:blipFill>
          <a:blip r:embed="rId10" cstate="print"/>
          <a:stretch>
            <a:fillRect/>
          </a:stretch>
        </p:blipFill>
        <p:spPr bwMode="auto">
          <a:xfrm flipH="1">
            <a:off x="4372923" y="3617737"/>
            <a:ext cx="534171" cy="737388"/>
          </a:xfrm>
          <a:prstGeom prst="rect">
            <a:avLst/>
          </a:prstGeom>
          <a:noFill/>
          <a:effectLst>
            <a:outerShdw blurRad="50800" dist="38100" dir="2700000" algn="tl" rotWithShape="0">
              <a:prstClr val="black">
                <a:alpha val="40000"/>
              </a:prstClr>
            </a:outerShdw>
          </a:effectLst>
        </p:spPr>
      </p:pic>
      <p:pic>
        <p:nvPicPr>
          <p:cNvPr id="33" name="Picture 11" descr="\\sfdc\dfs\AM\GS\Training\Education_Content_Development\Templates and Processes and Images\Images\Icon People (Mar '10)\Woman 04.png"/>
          <p:cNvPicPr>
            <a:picLocks noChangeAspect="1" noChangeArrowheads="1"/>
          </p:cNvPicPr>
          <p:nvPr/>
        </p:nvPicPr>
        <p:blipFill>
          <a:blip r:embed="rId11" cstate="print"/>
          <a:stretch>
            <a:fillRect/>
          </a:stretch>
        </p:blipFill>
        <p:spPr bwMode="auto">
          <a:xfrm>
            <a:off x="4814957" y="3773543"/>
            <a:ext cx="530301" cy="733518"/>
          </a:xfrm>
          <a:prstGeom prst="rect">
            <a:avLst/>
          </a:prstGeom>
          <a:noFill/>
          <a:effectLst>
            <a:outerShdw blurRad="50800" dist="38100" dir="2700000" algn="tl" rotWithShape="0">
              <a:prstClr val="black">
                <a:alpha val="40000"/>
              </a:prstClr>
            </a:outerShdw>
          </a:effectLst>
        </p:spPr>
      </p:pic>
      <p:grpSp>
        <p:nvGrpSpPr>
          <p:cNvPr id="4" name="Group 3"/>
          <p:cNvGrpSpPr/>
          <p:nvPr/>
        </p:nvGrpSpPr>
        <p:grpSpPr>
          <a:xfrm>
            <a:off x="1901651" y="4659088"/>
            <a:ext cx="1826893" cy="1828798"/>
            <a:chOff x="2324048" y="4820521"/>
            <a:chExt cx="840514" cy="1444591"/>
          </a:xfrm>
        </p:grpSpPr>
        <p:sp>
          <p:nvSpPr>
            <p:cNvPr id="50" name="Rounded Rectangle 49"/>
            <p:cNvSpPr/>
            <p:nvPr/>
          </p:nvSpPr>
          <p:spPr bwMode="auto">
            <a:xfrm>
              <a:off x="2324048" y="4820521"/>
              <a:ext cx="840514" cy="422619"/>
            </a:xfrm>
            <a:prstGeom prst="roundRect">
              <a:avLst/>
            </a:prstGeom>
            <a:solidFill>
              <a:srgbClr val="E39321"/>
            </a:solidFill>
            <a:ln w="38100" cap="flat" cmpd="sng" algn="ctr">
              <a:solidFill>
                <a:srgbClr val="E3932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buClrTx/>
                <a:buSzTx/>
                <a:buFontTx/>
                <a:buNone/>
                <a:tabLst/>
              </a:pPr>
              <a:r>
                <a:rPr kumimoji="0" lang="fr-FR" sz="1500" i="0" u="none" strike="noStrike" cap="none" baseline="0" dirty="0">
                  <a:ln>
                    <a:noFill/>
                  </a:ln>
                  <a:solidFill>
                    <a:schemeClr val="tx1"/>
                  </a:solidFill>
                  <a:effectLst/>
                </a:rPr>
                <a:t>Vice-président du service marketing</a:t>
              </a:r>
            </a:p>
          </p:txBody>
        </p:sp>
        <p:sp>
          <p:nvSpPr>
            <p:cNvPr id="51" name="Rounded Rectangle 50"/>
            <p:cNvSpPr/>
            <p:nvPr/>
          </p:nvSpPr>
          <p:spPr bwMode="auto">
            <a:xfrm>
              <a:off x="2324048" y="5333204"/>
              <a:ext cx="840514" cy="422619"/>
            </a:xfrm>
            <a:prstGeom prst="roundRect">
              <a:avLst/>
            </a:prstGeom>
            <a:solidFill>
              <a:srgbClr val="E39321"/>
            </a:solidFill>
            <a:ln w="38100" cap="flat" cmpd="sng" algn="ctr">
              <a:solidFill>
                <a:srgbClr val="E3932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buClrTx/>
                <a:buSzTx/>
                <a:buFontTx/>
                <a:buNone/>
                <a:tabLst/>
              </a:pPr>
              <a:r>
                <a:rPr kumimoji="0" lang="fr-FR" sz="1500" i="0" u="none" strike="noStrike" cap="none" baseline="0" dirty="0">
                  <a:ln>
                    <a:noFill/>
                  </a:ln>
                  <a:solidFill>
                    <a:schemeClr val="tx1"/>
                  </a:solidFill>
                  <a:effectLst/>
                </a:rPr>
                <a:t>Directeur</a:t>
              </a:r>
              <a:r>
                <a:rPr sz="1500"/>
                <a:t/>
              </a:r>
              <a:br>
                <a:rPr sz="1500"/>
              </a:br>
              <a:r>
                <a:rPr kumimoji="0" lang="fr-FR" sz="1500" i="0" u="none" strike="noStrike" cap="none" baseline="0" dirty="0">
                  <a:ln>
                    <a:noFill/>
                  </a:ln>
                  <a:solidFill>
                    <a:schemeClr val="tx1"/>
                  </a:solidFill>
                  <a:effectLst/>
                </a:rPr>
                <a:t>marketing</a:t>
              </a:r>
            </a:p>
          </p:txBody>
        </p:sp>
        <p:sp>
          <p:nvSpPr>
            <p:cNvPr id="52" name="Rounded Rectangle 51"/>
            <p:cNvSpPr/>
            <p:nvPr/>
          </p:nvSpPr>
          <p:spPr bwMode="auto">
            <a:xfrm>
              <a:off x="2324048" y="5842493"/>
              <a:ext cx="840514" cy="422619"/>
            </a:xfrm>
            <a:prstGeom prst="roundRect">
              <a:avLst/>
            </a:prstGeom>
            <a:solidFill>
              <a:srgbClr val="E39321"/>
            </a:solidFill>
            <a:ln w="38100" cap="flat" cmpd="sng" algn="ctr">
              <a:solidFill>
                <a:srgbClr val="E3932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buClrTx/>
                <a:buSzTx/>
                <a:buFontTx/>
                <a:buNone/>
                <a:tabLst/>
              </a:pPr>
              <a:r>
                <a:rPr kumimoji="0" lang="fr-FR" sz="1500" i="0" u="none" strike="noStrike" cap="none" baseline="0" dirty="0">
                  <a:ln>
                    <a:noFill/>
                  </a:ln>
                  <a:solidFill>
                    <a:schemeClr val="tx1"/>
                  </a:solidFill>
                  <a:effectLst/>
                </a:rPr>
                <a:t>Marketeurs</a:t>
              </a:r>
            </a:p>
          </p:txBody>
        </p:sp>
      </p:grpSp>
      <p:grpSp>
        <p:nvGrpSpPr>
          <p:cNvPr id="61" name="Group 60"/>
          <p:cNvGrpSpPr/>
          <p:nvPr/>
        </p:nvGrpSpPr>
        <p:grpSpPr>
          <a:xfrm>
            <a:off x="8685524" y="5821760"/>
            <a:ext cx="836070" cy="672598"/>
            <a:chOff x="5978331" y="4580788"/>
            <a:chExt cx="836070" cy="672598"/>
          </a:xfrm>
        </p:grpSpPr>
        <p:pic>
          <p:nvPicPr>
            <p:cNvPr id="62" name="Picture 4" descr="\\sfdc\dfs\AM\GS\Training\Education_Content_Development\Templates and Processes and Images\Images\Icon People (Mar '10)\Man 03.png"/>
            <p:cNvPicPr>
              <a:picLocks noChangeAspect="1" noChangeArrowheads="1"/>
            </p:cNvPicPr>
            <p:nvPr/>
          </p:nvPicPr>
          <p:blipFill>
            <a:blip r:embed="rId9" cstate="print"/>
            <a:srcRect/>
            <a:stretch>
              <a:fillRect/>
            </a:stretch>
          </p:blipFill>
          <p:spPr bwMode="auto">
            <a:xfrm flipH="1">
              <a:off x="5978331" y="4670731"/>
              <a:ext cx="376570" cy="520024"/>
            </a:xfrm>
            <a:prstGeom prst="rect">
              <a:avLst/>
            </a:prstGeom>
            <a:noFill/>
            <a:effectLst>
              <a:outerShdw blurRad="50800" dist="38100" dir="2700000" algn="tl" rotWithShape="0">
                <a:prstClr val="black">
                  <a:alpha val="40000"/>
                </a:prstClr>
              </a:outerShdw>
            </a:effectLst>
          </p:spPr>
        </p:pic>
        <p:pic>
          <p:nvPicPr>
            <p:cNvPr id="63" name="Picture 6" descr="\\sfdc\dfs\AM\GS\Training\Education_Content_Development\Templates and Processes and Images\Images\Icon People (Mar '10)\Man 05.png"/>
            <p:cNvPicPr>
              <a:picLocks noChangeAspect="1" noChangeArrowheads="1"/>
            </p:cNvPicPr>
            <p:nvPr/>
          </p:nvPicPr>
          <p:blipFill>
            <a:blip r:embed="rId10" cstate="print"/>
            <a:stretch>
              <a:fillRect/>
            </a:stretch>
          </p:blipFill>
          <p:spPr bwMode="auto">
            <a:xfrm flipH="1">
              <a:off x="6460887" y="4580788"/>
              <a:ext cx="353514" cy="488003"/>
            </a:xfrm>
            <a:prstGeom prst="rect">
              <a:avLst/>
            </a:prstGeom>
            <a:noFill/>
            <a:effectLst>
              <a:outerShdw blurRad="50800" dist="38100" dir="2700000" algn="tl" rotWithShape="0">
                <a:prstClr val="black">
                  <a:alpha val="40000"/>
                </a:prstClr>
              </a:outerShdw>
            </a:effectLst>
          </p:spPr>
        </p:pic>
        <p:pic>
          <p:nvPicPr>
            <p:cNvPr id="64" name="Picture 11" descr="\\sfdc\dfs\AM\GS\Training\Education_Content_Development\Templates and Processes and Images\Images\Icon People (Mar '10)\Woman 04.png"/>
            <p:cNvPicPr>
              <a:picLocks noChangeAspect="1" noChangeArrowheads="1"/>
            </p:cNvPicPr>
            <p:nvPr/>
          </p:nvPicPr>
          <p:blipFill>
            <a:blip r:embed="rId11" cstate="print"/>
            <a:stretch>
              <a:fillRect/>
            </a:stretch>
          </p:blipFill>
          <p:spPr bwMode="auto">
            <a:xfrm flipH="1">
              <a:off x="6282434" y="4767944"/>
              <a:ext cx="350953" cy="485442"/>
            </a:xfrm>
            <a:prstGeom prst="rect">
              <a:avLst/>
            </a:prstGeom>
            <a:noFill/>
            <a:effectLst>
              <a:outerShdw blurRad="50800" dist="38100" dir="2700000" algn="tl" rotWithShape="0">
                <a:prstClr val="black">
                  <a:alpha val="40000"/>
                </a:prstClr>
              </a:outerShdw>
            </a:effectLst>
          </p:spPr>
        </p:pic>
      </p:grpSp>
      <p:pic>
        <p:nvPicPr>
          <p:cNvPr id="65" name="Picture 64" descr="Woman 02.png"/>
          <p:cNvPicPr>
            <a:picLocks noChangeAspect="1"/>
          </p:cNvPicPr>
          <p:nvPr/>
        </p:nvPicPr>
        <p:blipFill>
          <a:blip r:embed="rId12" cstate="print"/>
          <a:stretch>
            <a:fillRect/>
          </a:stretch>
        </p:blipFill>
        <p:spPr>
          <a:xfrm flipH="1">
            <a:off x="8906334" y="4736529"/>
            <a:ext cx="395919" cy="547390"/>
          </a:xfrm>
          <a:prstGeom prst="rect">
            <a:avLst/>
          </a:prstGeom>
        </p:spPr>
      </p:pic>
      <p:pic>
        <p:nvPicPr>
          <p:cNvPr id="66" name="Picture 65" descr="Woman 04.png"/>
          <p:cNvPicPr>
            <a:picLocks noChangeAspect="1"/>
          </p:cNvPicPr>
          <p:nvPr/>
        </p:nvPicPr>
        <p:blipFill>
          <a:blip r:embed="rId13" cstate="print"/>
          <a:stretch>
            <a:fillRect/>
          </a:stretch>
        </p:blipFill>
        <p:spPr>
          <a:xfrm>
            <a:off x="9506351" y="4909458"/>
            <a:ext cx="394072" cy="544927"/>
          </a:xfrm>
          <a:prstGeom prst="rect">
            <a:avLst/>
          </a:prstGeom>
        </p:spPr>
      </p:pic>
      <p:pic>
        <p:nvPicPr>
          <p:cNvPr id="67" name="Picture 66" descr="Woman 09.png"/>
          <p:cNvPicPr>
            <a:picLocks noChangeAspect="1"/>
          </p:cNvPicPr>
          <p:nvPr/>
        </p:nvPicPr>
        <p:blipFill>
          <a:blip r:embed="rId14" cstate="print"/>
          <a:stretch>
            <a:fillRect/>
          </a:stretch>
        </p:blipFill>
        <p:spPr>
          <a:xfrm>
            <a:off x="9209381" y="4819394"/>
            <a:ext cx="395303" cy="546158"/>
          </a:xfrm>
          <a:prstGeom prst="rect">
            <a:avLst/>
          </a:prstGeom>
        </p:spPr>
      </p:pic>
      <p:pic>
        <p:nvPicPr>
          <p:cNvPr id="68" name="Picture 67" descr="Man 01.png"/>
          <p:cNvPicPr>
            <a:picLocks noChangeAspect="1"/>
          </p:cNvPicPr>
          <p:nvPr/>
        </p:nvPicPr>
        <p:blipFill>
          <a:blip r:embed="rId15" cstate="print"/>
          <a:stretch>
            <a:fillRect/>
          </a:stretch>
        </p:blipFill>
        <p:spPr>
          <a:xfrm>
            <a:off x="9127735" y="5020812"/>
            <a:ext cx="395919" cy="546774"/>
          </a:xfrm>
          <a:prstGeom prst="rect">
            <a:avLst/>
          </a:prstGeom>
        </p:spPr>
      </p:pic>
      <p:sp>
        <p:nvSpPr>
          <p:cNvPr id="69" name="Down Arrow 68"/>
          <p:cNvSpPr/>
          <p:nvPr/>
        </p:nvSpPr>
        <p:spPr bwMode="auto">
          <a:xfrm>
            <a:off x="1063451" y="4844145"/>
            <a:ext cx="718463" cy="1556656"/>
          </a:xfrm>
          <a:prstGeom prst="downArrow">
            <a:avLst/>
          </a:prstGeom>
          <a:solidFill>
            <a:srgbClr val="E39321">
              <a:alpha val="4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5" name="Slide Number Placeholder 4"/>
          <p:cNvSpPr>
            <a:spLocks noGrp="1"/>
          </p:cNvSpPr>
          <p:nvPr>
            <p:ph type="sldNum" sz="quarter" idx="10"/>
          </p:nvPr>
        </p:nvSpPr>
        <p:spPr/>
        <p:txBody>
          <a:bodyPr/>
          <a:lstStyle/>
          <a:p>
            <a:fld id="{812A5277-1DB9-460F-9A21-B857ABB32666}" type="slidenum">
              <a:rPr lang="en-US" smtClean="0"/>
              <a:pPr/>
              <a:t>206</a:t>
            </a:fld>
            <a:endParaRPr lang="fr-FR" dirty="0"/>
          </a:p>
        </p:txBody>
      </p:sp>
    </p:spTree>
    <p:custDataLst>
      <p:tags r:id="rId1"/>
    </p:custData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09" y="1828799"/>
            <a:ext cx="5323799" cy="4964805"/>
          </a:xfrm>
        </p:spPr>
        <p:txBody>
          <a:bodyPr/>
          <a:lstStyle/>
          <a:p>
            <a:pPr lvl="1"/>
            <a:r>
              <a:rPr lang="fr-FR" dirty="0"/>
              <a:t>Les utilisateurs peuvent partager des enregistrements via deux méthodes : </a:t>
            </a:r>
          </a:p>
          <a:p>
            <a:pPr lvl="2"/>
            <a:r>
              <a:rPr lang="fr-FR" dirty="0"/>
              <a:t>Partage manuel. </a:t>
            </a:r>
          </a:p>
          <a:p>
            <a:pPr lvl="2"/>
            <a:r>
              <a:rPr lang="fr-FR" dirty="0"/>
              <a:t>Règles de partage.</a:t>
            </a:r>
          </a:p>
          <a:p>
            <a:pPr lvl="1"/>
            <a:r>
              <a:rPr lang="fr-FR" dirty="0"/>
              <a:t>Les administrateurs doivent activer l'option </a:t>
            </a:r>
            <a:r>
              <a:rPr lang="fr-FR" b="1" dirty="0"/>
              <a:t>Groupes de responsables</a:t>
            </a:r>
            <a:r>
              <a:rPr lang="fr-FR" dirty="0"/>
              <a:t> dans les organisations.</a:t>
            </a:r>
          </a:p>
        </p:txBody>
      </p:sp>
      <p:sp>
        <p:nvSpPr>
          <p:cNvPr id="5" name="Title 4"/>
          <p:cNvSpPr>
            <a:spLocks noGrp="1"/>
          </p:cNvSpPr>
          <p:nvPr>
            <p:ph type="title"/>
          </p:nvPr>
        </p:nvSpPr>
        <p:spPr>
          <a:xfrm>
            <a:off x="128589" y="7"/>
            <a:ext cx="10734146" cy="746975"/>
          </a:xfrm>
        </p:spPr>
        <p:txBody>
          <a:bodyPr/>
          <a:lstStyle/>
          <a:p>
            <a:r>
              <a:rPr lang="fr-FR"/>
              <a:t>Groupes de responsables</a:t>
            </a:r>
          </a:p>
        </p:txBody>
      </p:sp>
      <p:grpSp>
        <p:nvGrpSpPr>
          <p:cNvPr id="2" name="Group 1"/>
          <p:cNvGrpSpPr/>
          <p:nvPr/>
        </p:nvGrpSpPr>
        <p:grpSpPr>
          <a:xfrm>
            <a:off x="1" y="764968"/>
            <a:ext cx="12192000" cy="835232"/>
            <a:chOff x="0" y="764968"/>
            <a:chExt cx="12188825" cy="835232"/>
          </a:xfrm>
        </p:grpSpPr>
        <p:sp>
          <p:nvSpPr>
            <p:cNvPr id="19" name="Rectangle 18"/>
            <p:cNvSpPr/>
            <p:nvPr/>
          </p:nvSpPr>
          <p:spPr bwMode="auto">
            <a:xfrm>
              <a:off x="0" y="764968"/>
              <a:ext cx="12188825"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algn="l" defTabSz="914231" eaLnBrk="0" fontAlgn="auto" hangingPunct="0">
                <a:lnSpc>
                  <a:spcPct val="85000"/>
                </a:lnSpc>
                <a:spcBef>
                  <a:spcPts val="0"/>
                </a:spcBef>
                <a:spcAft>
                  <a:spcPts val="0"/>
                </a:spcAft>
              </a:pPr>
              <a:r>
                <a:rPr lang="fr-FR" sz="2200" b="1" dirty="0">
                  <a:solidFill>
                    <a:srgbClr val="FFFFFF"/>
                  </a:solidFill>
                  <a:latin typeface="Salesforce Sans" panose="020B0505020202020203" pitchFamily="34" charset="0"/>
                </a:rPr>
                <a:t>Les groupes de responsables </a:t>
              </a:r>
              <a:r>
                <a:rPr lang="fr-FR" sz="2200" dirty="0">
                  <a:solidFill>
                    <a:srgbClr val="FFFFFF"/>
                  </a:solidFill>
                  <a:latin typeface="Salesforce Sans" panose="020B0505020202020203" pitchFamily="34" charset="0"/>
                </a:rPr>
                <a:t>permettent aux utilisateurs de partager des enregistrements de manière bidirectionnelle dans leur chaîne de décision.</a:t>
              </a:r>
            </a:p>
          </p:txBody>
        </p:sp>
        <p:sp>
          <p:nvSpPr>
            <p:cNvPr id="20" name="TextBox 19"/>
            <p:cNvSpPr txBox="1"/>
            <p:nvPr/>
          </p:nvSpPr>
          <p:spPr bwMode="white">
            <a:xfrm>
              <a:off x="0" y="841424"/>
              <a:ext cx="1295063" cy="275103"/>
            </a:xfrm>
            <a:prstGeom prst="rect">
              <a:avLst/>
            </a:prstGeom>
            <a:noFill/>
            <a:ln>
              <a:noFill/>
            </a:ln>
          </p:spPr>
          <p:txBody>
            <a:bodyPr wrap="square" lIns="91424" tIns="45712" rIns="91424" bIns="45712" rtlCol="0">
              <a:spAutoFit/>
            </a:bodyPr>
            <a:lstStyle/>
            <a:p>
              <a:pPr algn="l" fontAlgn="auto">
                <a:spcBef>
                  <a:spcPts val="0"/>
                </a:spcBef>
                <a:spcAft>
                  <a:spcPts val="0"/>
                </a:spcAft>
              </a:pPr>
              <a:r>
                <a:rPr lang="fr-FR" sz="1200" dirty="0">
                  <a:solidFill>
                    <a:srgbClr val="FFFFFF"/>
                  </a:solidFill>
                  <a:latin typeface="Salesforce Sans" panose="020B0505020202020203" pitchFamily="34" charset="0"/>
                </a:rPr>
                <a:t>DÉFINITION :</a:t>
              </a:r>
            </a:p>
          </p:txBody>
        </p:sp>
        <p:grpSp>
          <p:nvGrpSpPr>
            <p:cNvPr id="21" name="Group 4"/>
            <p:cNvGrpSpPr>
              <a:grpSpLocks noChangeAspect="1"/>
            </p:cNvGrpSpPr>
            <p:nvPr/>
          </p:nvGrpSpPr>
          <p:grpSpPr bwMode="auto">
            <a:xfrm>
              <a:off x="303212" y="1146208"/>
              <a:ext cx="422275" cy="328613"/>
              <a:chOff x="275" y="1308"/>
              <a:chExt cx="266" cy="207"/>
            </a:xfrm>
          </p:grpSpPr>
          <p:sp>
            <p:nvSpPr>
              <p:cNvPr id="22"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3"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4"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5"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6"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7"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8"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29"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0"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1"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2"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3"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4"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5"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6"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7"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8"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39"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0"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1"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2"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3"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4"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5"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6"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7"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8"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49"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0"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1"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2"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3"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4"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5"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6"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7"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8"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59"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0"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1"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2"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3"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4"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5"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6"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7"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8"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69"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0"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1"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2"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3"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4"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5"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6"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7"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8"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79"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80"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81"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82"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sp>
            <p:nvSpPr>
              <p:cNvPr id="83"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dirty="0">
                  <a:solidFill>
                    <a:srgbClr val="262626"/>
                  </a:solidFill>
                  <a:latin typeface="Salesforce Sans" panose="020B0505020202020203" pitchFamily="34" charset="0"/>
                </a:endParaRPr>
              </a:p>
            </p:txBody>
          </p:sp>
        </p:grpSp>
      </p:grpSp>
      <p:sp>
        <p:nvSpPr>
          <p:cNvPr id="4" name="Slide Number Placeholder 3"/>
          <p:cNvSpPr>
            <a:spLocks noGrp="1"/>
          </p:cNvSpPr>
          <p:nvPr>
            <p:ph type="sldNum" sz="quarter" idx="11"/>
          </p:nvPr>
        </p:nvSpPr>
        <p:spPr/>
        <p:txBody>
          <a:bodyPr/>
          <a:lstStyle/>
          <a:p>
            <a:fld id="{812A5277-1DB9-460F-9A21-B857ABB32666}" type="slidenum">
              <a:rPr lang="en-US" smtClean="0"/>
              <a:pPr/>
              <a:t>207</a:t>
            </a:fld>
            <a:endParaRPr lang="fr-FR" dirty="0"/>
          </a:p>
        </p:txBody>
      </p:sp>
      <p:pic>
        <p:nvPicPr>
          <p:cNvPr id="84" name="Espace réservé du contenu 3" descr="Capture d’écran"/>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01206" y="1828798"/>
            <a:ext cx="6379815" cy="3761535"/>
          </a:xfrm>
          <a:ln>
            <a:solidFill>
              <a:schemeClr val="bg1">
                <a:lumMod val="75000"/>
              </a:schemeClr>
            </a:solidFill>
          </a:ln>
          <a:effectLst>
            <a:outerShdw blurRad="50800" dist="38100" dir="2700000" algn="tl" rotWithShape="0">
              <a:prstClr val="black">
                <a:alpha val="40000"/>
              </a:prstClr>
            </a:outerShdw>
          </a:effectLst>
        </p:spPr>
      </p:pic>
      <p:sp>
        <p:nvSpPr>
          <p:cNvPr id="85" name="Rectangle 84"/>
          <p:cNvSpPr/>
          <p:nvPr/>
        </p:nvSpPr>
        <p:spPr bwMode="auto">
          <a:xfrm>
            <a:off x="9980207" y="5272888"/>
            <a:ext cx="1109639" cy="31744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262626"/>
              </a:solidFill>
            </a:endParaRPr>
          </a:p>
        </p:txBody>
      </p:sp>
    </p:spTree>
    <p:custDataLst>
      <p:tags r:id="rId1"/>
    </p:custDataLst>
    <p:extLst>
      <p:ext uri="{BB962C8B-B14F-4D97-AF65-F5344CB8AC3E}">
        <p14:creationId xmlns:p14="http://schemas.microsoft.com/office/powerpoint/2010/main" val="1661288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461846"/>
            <a:ext cx="9100644" cy="4327683"/>
          </a:xfrm>
        </p:spPr>
        <p:txBody>
          <a:bodyPr/>
          <a:lstStyle/>
          <a:p>
            <a:r>
              <a:rPr lang="fr-FR" sz="2200" dirty="0"/>
              <a:t>Tâches : </a:t>
            </a:r>
          </a:p>
          <a:p>
            <a:pPr lvl="1"/>
            <a:r>
              <a:rPr lang="fr-FR" sz="2200" dirty="0"/>
              <a:t>Création d'une règle de partage pour octroyer au directeur marketing un accès en lecture à toutes les opportunités.</a:t>
            </a:r>
          </a:p>
          <a:p>
            <a:pPr lvl="1"/>
            <a:r>
              <a:rPr lang="fr-FR" sz="2200" dirty="0"/>
              <a:t>Création d'un groupe public pour tous les représentants commerciaux.</a:t>
            </a:r>
          </a:p>
          <a:p>
            <a:pPr lvl="1"/>
            <a:r>
              <a:rPr lang="fr-FR" sz="2200" dirty="0"/>
              <a:t>Création d'une règle de partage pour octroyer aux représentants </a:t>
            </a:r>
            <a:r>
              <a:rPr sz="2200" dirty="0"/>
              <a:t/>
            </a:r>
            <a:br>
              <a:rPr sz="2200" dirty="0"/>
            </a:br>
            <a:r>
              <a:rPr lang="fr-FR" sz="2200" dirty="0"/>
              <a:t>commerciaux un accès en lecture aux opportunités que chacun d'entre eux a générées.</a:t>
            </a:r>
          </a:p>
          <a:p>
            <a:pPr lvl="1"/>
            <a:r>
              <a:rPr lang="fr-FR" sz="2200" dirty="0"/>
              <a:t>Création d'une règle de partage pour octroyer aux utilisateurs du service client un accès en lecture/écriture à toutes les opportunités gagnées. </a:t>
            </a:r>
          </a:p>
          <a:p>
            <a:pPr lvl="1"/>
            <a:endParaRPr lang="fr-FR" sz="2200" dirty="0"/>
          </a:p>
        </p:txBody>
      </p:sp>
      <p:sp>
        <p:nvSpPr>
          <p:cNvPr id="2" name="Content Placeholder 1"/>
          <p:cNvSpPr>
            <a:spLocks noGrp="1"/>
          </p:cNvSpPr>
          <p:nvPr>
            <p:ph idx="11"/>
          </p:nvPr>
        </p:nvSpPr>
        <p:spPr>
          <a:xfrm>
            <a:off x="5" y="758824"/>
            <a:ext cx="12192000" cy="1609237"/>
          </a:xfrm>
        </p:spPr>
        <p:txBody>
          <a:bodyPr/>
          <a:lstStyle/>
          <a:p>
            <a:r>
              <a:rPr lang="fr-FR" sz="2200" dirty="0"/>
              <a:t>Objectifs : </a:t>
            </a:r>
          </a:p>
          <a:p>
            <a:pPr lvl="1"/>
            <a:r>
              <a:rPr lang="fr-FR" sz="2200" dirty="0"/>
              <a:t>Actuellement, seuls les détenteurs des opportunités et les utilisateurs situés au-dessus d'eux dans la hiérarchie des rôles peuvent les visualiser. Vous devez créer des règles de partage pour les autres utilisateurs ayant besoin d'accéder aux opportunités.</a:t>
            </a:r>
          </a:p>
        </p:txBody>
      </p:sp>
      <p:sp>
        <p:nvSpPr>
          <p:cNvPr id="7" name="Content Placeholder 6"/>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p:txBody>
          <a:bodyPr/>
          <a:lstStyle/>
          <a:p>
            <a:r>
              <a:rPr lang="fr-FR"/>
              <a:t>Observez</a:t>
            </a:r>
            <a:endParaRPr lang="fr-FR" dirty="0"/>
          </a:p>
        </p:txBody>
      </p:sp>
      <p:sp>
        <p:nvSpPr>
          <p:cNvPr id="103425" name="Rectangle 2"/>
          <p:cNvSpPr>
            <a:spLocks noGrp="1" noChangeArrowheads="1"/>
          </p:cNvSpPr>
          <p:nvPr>
            <p:ph type="title"/>
          </p:nvPr>
        </p:nvSpPr>
        <p:spPr/>
        <p:txBody>
          <a:bodyPr/>
          <a:lstStyle/>
          <a:p>
            <a:r>
              <a:rPr lang="fr-FR" sz="2700" dirty="0"/>
              <a:t>4-8 : Création de règles de partage d'opportunités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208</a:t>
            </a:fld>
            <a:endParaRPr lang="fr-FR" dirty="0"/>
          </a:p>
        </p:txBody>
      </p:sp>
    </p:spTree>
    <p:custDataLst>
      <p:tags r:id="rId1"/>
    </p:custDataLst>
    <p:extLst>
      <p:ext uri="{BB962C8B-B14F-4D97-AF65-F5344CB8AC3E}">
        <p14:creationId xmlns:p14="http://schemas.microsoft.com/office/powerpoint/2010/main" val="3250843454"/>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0" y="2473569"/>
            <a:ext cx="11382756" cy="3434862"/>
          </a:xfrm>
        </p:spPr>
        <p:txBody>
          <a:bodyPr numCol="2" spcCol="365760"/>
          <a:lstStyle/>
          <a:p>
            <a:r>
              <a:rPr lang="fr-FR" sz="2000" dirty="0"/>
              <a:t>Tâches : </a:t>
            </a:r>
          </a:p>
          <a:p>
            <a:pPr lvl="1">
              <a:spcBef>
                <a:spcPts val="1800"/>
              </a:spcBef>
            </a:pPr>
            <a:r>
              <a:rPr lang="fr-FR" sz="2000" dirty="0"/>
              <a:t>Création d'une règle de partage pour octroyer aux utilisateurs du service de recrutement un accès en lecture aux enregistrements concernant les candidats, que chacun d'entre eux a créés.</a:t>
            </a:r>
          </a:p>
          <a:p>
            <a:pPr lvl="1">
              <a:spcBef>
                <a:spcPts val="1800"/>
              </a:spcBef>
            </a:pPr>
            <a:r>
              <a:rPr lang="fr-FR" sz="2000" dirty="0"/>
              <a:t>Création d'une règle de partage pour octroyer aux utilisateurs du service de recrutement un accès en lecture aux enregistrements concernant les personnes assurant les entretiens, que chacun d'entre eux a créés.</a:t>
            </a:r>
          </a:p>
          <a:p>
            <a:pPr lvl="1">
              <a:spcBef>
                <a:spcPts val="1800"/>
              </a:spcBef>
            </a:pPr>
            <a:endParaRPr lang="fr-FR" sz="2000" dirty="0"/>
          </a:p>
          <a:p>
            <a:pPr lvl="1">
              <a:spcBef>
                <a:spcPts val="1800"/>
              </a:spcBef>
            </a:pPr>
            <a:r>
              <a:rPr lang="fr-FR" sz="2000" dirty="0"/>
              <a:t>Création d'une règle de partage pour octroyer aux utilisateurs du service de recrutement un accès en lecture/écriture aux enregistrements concernant les postes, que chacun d'entre eux a créés.</a:t>
            </a:r>
          </a:p>
          <a:p>
            <a:pPr lvl="1">
              <a:spcBef>
                <a:spcPts val="1800"/>
              </a:spcBef>
            </a:pPr>
            <a:r>
              <a:rPr lang="fr-FR" sz="2000" dirty="0"/>
              <a:t>Création d'un groupe public pour tous les vice-présidents.</a:t>
            </a:r>
          </a:p>
          <a:p>
            <a:pPr lvl="1">
              <a:spcBef>
                <a:spcPts val="1800"/>
              </a:spcBef>
            </a:pPr>
            <a:r>
              <a:rPr lang="fr-FR" sz="2000" dirty="0"/>
              <a:t>Création d'une règle de partage pour octroyer aux vice-présidents un accès en lecture à l'ensemble des postes ouverts. </a:t>
            </a:r>
          </a:p>
        </p:txBody>
      </p:sp>
      <p:sp>
        <p:nvSpPr>
          <p:cNvPr id="2" name="Content Placeholder 1"/>
          <p:cNvSpPr>
            <a:spLocks noGrp="1"/>
          </p:cNvSpPr>
          <p:nvPr>
            <p:ph idx="11"/>
          </p:nvPr>
        </p:nvSpPr>
        <p:spPr>
          <a:xfrm>
            <a:off x="5" y="758825"/>
            <a:ext cx="12192000" cy="1597513"/>
          </a:xfrm>
        </p:spPr>
        <p:txBody>
          <a:bodyPr/>
          <a:lstStyle/>
          <a:p>
            <a:r>
              <a:rPr lang="fr-FR" sz="2000" dirty="0"/>
              <a:t>Objectifs : </a:t>
            </a:r>
          </a:p>
          <a:p>
            <a:pPr lvl="1"/>
            <a:r>
              <a:rPr lang="fr-FR" sz="2000" dirty="0"/>
              <a:t>Pour des raisons de confidentialité, les enregistrements Candidat, Personne assurant les entretiens et Poste ont été rendus privés. Cependant, les membres de l'équipe de recrutement doivent pouvoir consulter les enregistrements que chacun d'entre eux a réalisés et les vice-présidents doivent disposer d'un accès en lecture à l'ensemble des postes ouverts. </a:t>
            </a:r>
          </a:p>
          <a:p>
            <a:endParaRPr lang="fr-FR" sz="2000" dirty="0"/>
          </a:p>
        </p:txBody>
      </p:sp>
      <p:sp>
        <p:nvSpPr>
          <p:cNvPr id="7" name="Content Placeholder 6"/>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a:t>4-9 : Création de règles de partage pour le recrutement</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209</a:t>
            </a:fld>
            <a:endParaRPr lang="fr-FR" dirty="0"/>
          </a:p>
        </p:txBody>
      </p:sp>
      <p:sp>
        <p:nvSpPr>
          <p:cNvPr id="9" name="Text Placeholder 2"/>
          <p:cNvSpPr>
            <a:spLocks noGrp="1"/>
          </p:cNvSpPr>
          <p:nvPr>
            <p:ph type="body" sz="quarter" idx="12"/>
          </p:nvPr>
        </p:nvSpPr>
        <p:spPr>
          <a:xfrm>
            <a:off x="-69305" y="-28572"/>
            <a:ext cx="1147535" cy="301656"/>
          </a:xfrm>
        </p:spPr>
        <p:txBody>
          <a:bodyPr/>
          <a:lstStyle/>
          <a:p>
            <a:r>
              <a:rPr lang="fr-FR" sz="1100" dirty="0"/>
              <a:t>À VOUS DE JOUER</a:t>
            </a:r>
          </a:p>
        </p:txBody>
      </p:sp>
    </p:spTree>
    <p:custDataLst>
      <p:tags r:id="rId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5184" y="9"/>
            <a:ext cx="10206497" cy="737667"/>
          </a:xfrm>
        </p:spPr>
        <p:txBody>
          <a:bodyPr/>
          <a:lstStyle/>
          <a:p>
            <a:r>
              <a:rPr lang="fr-FR"/>
              <a:t>Récapitulatif de l'introduction</a:t>
            </a:r>
          </a:p>
        </p:txBody>
      </p:sp>
      <p:sp>
        <p:nvSpPr>
          <p:cNvPr id="7" name="Content Placeholder 6"/>
          <p:cNvSpPr>
            <a:spLocks noGrp="1"/>
          </p:cNvSpPr>
          <p:nvPr>
            <p:ph idx="1"/>
          </p:nvPr>
        </p:nvSpPr>
        <p:spPr>
          <a:xfrm>
            <a:off x="128595" y="836614"/>
            <a:ext cx="7391557" cy="5935663"/>
          </a:xfrm>
        </p:spPr>
        <p:txBody>
          <a:bodyPr>
            <a:normAutofit/>
          </a:bodyPr>
          <a:lstStyle/>
          <a:p>
            <a:pPr marL="514350" indent="-514350">
              <a:buFont typeface="+mj-lt"/>
              <a:buAutoNum type="arabicPeriod"/>
            </a:pPr>
            <a:r>
              <a:rPr lang="fr-FR" dirty="0"/>
              <a:t>Qu'est-ce qu'une « Société Client » ?</a:t>
            </a:r>
          </a:p>
          <a:p>
            <a:pPr marL="514350" indent="-514350">
              <a:buFont typeface="+mj-lt"/>
              <a:buAutoNum type="arabicPeriod"/>
            </a:pPr>
            <a:r>
              <a:rPr lang="fr-FR" dirty="0"/>
              <a:t>Qu'est-ce que Sales Cloud ?</a:t>
            </a:r>
          </a:p>
          <a:p>
            <a:pPr marL="514350" indent="-514350">
              <a:buFont typeface="+mj-lt"/>
              <a:buAutoNum type="arabicPeriod"/>
            </a:pPr>
            <a:r>
              <a:rPr lang="fr-FR" dirty="0"/>
              <a:t>Qu'est-ce que Service Cloud ?</a:t>
            </a:r>
          </a:p>
          <a:p>
            <a:pPr marL="514350" indent="-514350">
              <a:buFont typeface="+mj-lt"/>
              <a:buAutoNum type="arabicPeriod"/>
            </a:pPr>
            <a:r>
              <a:rPr lang="fr-FR" dirty="0"/>
              <a:t>Qu'est ce que Marketing Cloud ?</a:t>
            </a:r>
          </a:p>
          <a:p>
            <a:pPr marL="514350" indent="-514350">
              <a:buFont typeface="+mj-lt"/>
              <a:buAutoNum type="arabicPeriod"/>
            </a:pPr>
            <a:r>
              <a:rPr lang="fr-FR" dirty="0"/>
              <a:t>Depuis combien de temps l'organisation </a:t>
            </a:r>
            <a:r>
              <a:rPr lang="fr-FR" dirty="0" err="1"/>
              <a:t>Salesforce</a:t>
            </a:r>
            <a:r>
              <a:rPr lang="fr-FR" dirty="0"/>
              <a:t> de AW </a:t>
            </a:r>
            <a:r>
              <a:rPr lang="fr-FR" dirty="0" err="1"/>
              <a:t>Computing</a:t>
            </a:r>
            <a:r>
              <a:rPr lang="fr-FR" dirty="0"/>
              <a:t> existe-t-elle ?</a:t>
            </a:r>
          </a:p>
          <a:p>
            <a:endParaRPr lang="fr-FR" dirty="0"/>
          </a:p>
          <a:p>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21</a:t>
            </a:fld>
            <a:endParaRPr lang="fr-FR" dirty="0"/>
          </a:p>
        </p:txBody>
      </p:sp>
    </p:spTree>
    <p:custDataLst>
      <p:tags r:id="rId1"/>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4496" b="10484"/>
          <a:stretch/>
        </p:blipFill>
        <p:spPr>
          <a:xfrm>
            <a:off x="0" y="760395"/>
            <a:ext cx="12192000" cy="6097605"/>
          </a:xfrm>
          <a:prstGeom prst="rect">
            <a:avLst/>
          </a:prstGeom>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2089698" y="319607"/>
            <a:ext cx="7769384" cy="8126970"/>
          </a:xfrm>
          <a:prstGeom prst="rect">
            <a:avLst/>
          </a:prstGeom>
          <a:effectLst>
            <a:outerShdw blurRad="165100" dist="38100" dir="2700000" sx="102000" sy="102000" algn="tl" rotWithShape="0">
              <a:prstClr val="black">
                <a:alpha val="27000"/>
              </a:prstClr>
            </a:outerShdw>
          </a:effectLst>
        </p:spPr>
      </p:pic>
      <p:sp>
        <p:nvSpPr>
          <p:cNvPr id="11" name="Content Placeholder 4"/>
          <p:cNvSpPr>
            <a:spLocks noGrp="1"/>
          </p:cNvSpPr>
          <p:nvPr>
            <p:ph idx="1"/>
          </p:nvPr>
        </p:nvSpPr>
        <p:spPr>
          <a:xfrm rot="20820167">
            <a:off x="3901063" y="1842473"/>
            <a:ext cx="4320005" cy="4818349"/>
          </a:xfrm>
          <a:prstGeom prst="rect">
            <a:avLst/>
          </a:prstGeom>
        </p:spPr>
        <p:txBody>
          <a:bodyPr>
            <a:noAutofit/>
          </a:bodyPr>
          <a:lstStyle/>
          <a:p>
            <a:pPr algn="ctr">
              <a:lnSpc>
                <a:spcPct val="90000"/>
              </a:lnSpc>
            </a:pPr>
            <a:r>
              <a:rPr lang="fr-FR" sz="1900" b="1" dirty="0">
                <a:latin typeface="Segoe Print" panose="02000600000000000000" pitchFamily="2" charset="0"/>
              </a:rPr>
              <a:t>Exceptions supplémentaires d'accès aux données :</a:t>
            </a:r>
          </a:p>
          <a:p>
            <a:pPr marL="236538" indent="-236538">
              <a:lnSpc>
                <a:spcPct val="90000"/>
              </a:lnSpc>
              <a:buFont typeface="Wingdings" pitchFamily="2" charset="2"/>
              <a:buChar char="q"/>
            </a:pPr>
            <a:r>
              <a:rPr lang="fr-FR" sz="1900" dirty="0">
                <a:latin typeface="Segoe Print" panose="02000600000000000000" pitchFamily="2" charset="0"/>
              </a:rPr>
              <a:t>La vente est une activité collaborative chez AW Computing. Outre les représentants commerciaux, les représentants du support client interviennent également sur les comptes clients et doivent donc avoir accès aux opportunités, requêtes et contacts correspondants. </a:t>
            </a:r>
          </a:p>
        </p:txBody>
      </p:sp>
      <p:sp>
        <p:nvSpPr>
          <p:cNvPr id="479233" name="Rectangle 2"/>
          <p:cNvSpPr>
            <a:spLocks noGrp="1" noChangeArrowheads="1"/>
          </p:cNvSpPr>
          <p:nvPr>
            <p:ph type="title"/>
          </p:nvPr>
        </p:nvSpPr>
        <p:spPr>
          <a:xfrm>
            <a:off x="913731" y="10"/>
            <a:ext cx="9947945" cy="758825"/>
          </a:xfrm>
        </p:spPr>
        <p:txBody>
          <a:bodyPr/>
          <a:lstStyle/>
          <a:p>
            <a:r>
              <a:rPr lang="fr-FR" dirty="0"/>
              <a:t>Exceptions supplémentaires d'accès </a:t>
            </a:r>
            <a:br>
              <a:rPr lang="fr-FR" dirty="0"/>
            </a:br>
            <a:r>
              <a:rPr lang="fr-FR" dirty="0"/>
              <a:t>aux données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210</a:t>
            </a:fld>
            <a:endParaRPr lang="fr-FR" dirty="0"/>
          </a:p>
        </p:txBody>
      </p:sp>
    </p:spTree>
    <p:custDataLst>
      <p:tags r:id="rId1"/>
    </p:custData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p:cNvSpPr>
            <a:spLocks noGrp="1" noChangeArrowheads="1"/>
          </p:cNvSpPr>
          <p:nvPr>
            <p:ph idx="1"/>
          </p:nvPr>
        </p:nvSpPr>
        <p:spPr>
          <a:xfrm>
            <a:off x="115713" y="843165"/>
            <a:ext cx="5698933" cy="5950440"/>
          </a:xfrm>
        </p:spPr>
        <p:txBody>
          <a:bodyPr>
            <a:normAutofit fontScale="92500" lnSpcReduction="10000"/>
          </a:bodyPr>
          <a:lstStyle/>
          <a:p>
            <a:pPr marL="0" indent="0">
              <a:buNone/>
            </a:pPr>
            <a:r>
              <a:rPr lang="fr-FR"/>
              <a:t>Activez les équipes de comptes pour permettre aux utilisateurs d'octroyer un accès supplémentaire à leurs comptes et aux enregistrements associés. Les propriétaires de compte, leurs responsables dans la hiérarchie des rôles et les administrateurs peuvent :</a:t>
            </a:r>
            <a:endParaRPr lang="fr-FR" dirty="0"/>
          </a:p>
          <a:p>
            <a:pPr lvl="1"/>
            <a:r>
              <a:rPr lang="fr-FR"/>
              <a:t>Ajouter et supprimer manuellement des membres d'équipe et attribuer des rôles d'équipe.</a:t>
            </a:r>
          </a:p>
          <a:p>
            <a:pPr lvl="1"/>
            <a:r>
              <a:rPr lang="fr-FR"/>
              <a:t>Octroyer à chaque membre d'équipe un accès en lecture ou en lecture/ écriture au compte et aux contacts, opportunités et requêtes associés.</a:t>
            </a:r>
          </a:p>
          <a:p>
            <a:pPr lvl="1"/>
            <a:r>
              <a:rPr lang="fr-FR"/>
              <a:t>Créer une équipe par défaut personnelle, qui peut être ajoutée automatiquement.</a:t>
            </a:r>
          </a:p>
        </p:txBody>
      </p:sp>
      <p:sp>
        <p:nvSpPr>
          <p:cNvPr id="291841" name="Rectangle 2"/>
          <p:cNvSpPr>
            <a:spLocks noGrp="1" noChangeArrowheads="1"/>
          </p:cNvSpPr>
          <p:nvPr>
            <p:ph type="title"/>
          </p:nvPr>
        </p:nvSpPr>
        <p:spPr>
          <a:xfrm>
            <a:off x="128589" y="7"/>
            <a:ext cx="10734146" cy="746975"/>
          </a:xfrm>
        </p:spPr>
        <p:txBody>
          <a:bodyPr/>
          <a:lstStyle/>
          <a:p>
            <a:r>
              <a:rPr lang="fr-FR"/>
              <a:t>Équipe de comptes </a:t>
            </a:r>
          </a:p>
        </p:txBody>
      </p:sp>
      <p:grpSp>
        <p:nvGrpSpPr>
          <p:cNvPr id="4" name="Group 3"/>
          <p:cNvGrpSpPr/>
          <p:nvPr/>
        </p:nvGrpSpPr>
        <p:grpSpPr>
          <a:xfrm>
            <a:off x="6365630" y="2683146"/>
            <a:ext cx="5622890" cy="3940540"/>
            <a:chOff x="7335122" y="2190777"/>
            <a:chExt cx="4454106" cy="3121452"/>
          </a:xfrm>
        </p:grpSpPr>
        <p:sp>
          <p:nvSpPr>
            <p:cNvPr id="37" name="Rounded Rectangle 36"/>
            <p:cNvSpPr/>
            <p:nvPr/>
          </p:nvSpPr>
          <p:spPr>
            <a:xfrm>
              <a:off x="7335122" y="2190777"/>
              <a:ext cx="4454106" cy="3121452"/>
            </a:xfrm>
            <a:prstGeom prst="roundRect">
              <a:avLst>
                <a:gd name="adj" fmla="val 8126"/>
              </a:avLst>
            </a:prstGeom>
            <a:solidFill>
              <a:srgbClr val="21C5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dirty="0"/>
            </a:p>
          </p:txBody>
        </p:sp>
        <p:sp>
          <p:nvSpPr>
            <p:cNvPr id="7" name="Rounded Rectangle 6"/>
            <p:cNvSpPr/>
            <p:nvPr/>
          </p:nvSpPr>
          <p:spPr bwMode="auto">
            <a:xfrm>
              <a:off x="9938657" y="2307771"/>
              <a:ext cx="1763486" cy="2928258"/>
            </a:xfrm>
            <a:prstGeom prst="roundRect">
              <a:avLst>
                <a:gd name="adj" fmla="val 11111"/>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5734" y="2326208"/>
              <a:ext cx="503105" cy="503105"/>
            </a:xfrm>
            <a:prstGeom prst="rect">
              <a:avLst/>
            </a:prstGeom>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2178" y="2364564"/>
              <a:ext cx="464900" cy="464900"/>
            </a:xfrm>
            <a:prstGeom prst="rect">
              <a:avLst/>
            </a:prstGeom>
            <a:effectLst/>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3947" y="3495536"/>
              <a:ext cx="463131" cy="463131"/>
            </a:xfrm>
            <a:prstGeom prst="rect">
              <a:avLst/>
            </a:prstGeom>
            <a:effectLst/>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9835" y="4597789"/>
              <a:ext cx="477243" cy="477243"/>
            </a:xfrm>
            <a:prstGeom prst="rect">
              <a:avLst/>
            </a:prstGeom>
            <a:effectLst/>
          </p:spPr>
        </p:pic>
        <p:cxnSp>
          <p:nvCxnSpPr>
            <p:cNvPr id="24" name="Elbow Connector 23"/>
            <p:cNvCxnSpPr>
              <a:stCxn id="19" idx="3"/>
              <a:endCxn id="21" idx="1"/>
            </p:cNvCxnSpPr>
            <p:nvPr/>
          </p:nvCxnSpPr>
          <p:spPr bwMode="auto">
            <a:xfrm>
              <a:off x="8238839" y="2577761"/>
              <a:ext cx="925108" cy="1149341"/>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25" name="Elbow Connector 24"/>
            <p:cNvCxnSpPr>
              <a:stCxn id="19" idx="3"/>
            </p:cNvCxnSpPr>
            <p:nvPr/>
          </p:nvCxnSpPr>
          <p:spPr bwMode="auto">
            <a:xfrm>
              <a:off x="8252330" y="2577761"/>
              <a:ext cx="879790" cy="2249452"/>
            </a:xfrm>
            <a:prstGeom prst="bentConnector3">
              <a:avLst>
                <a:gd name="adj1" fmla="val 50000"/>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cxnSp>
          <p:nvCxnSpPr>
            <p:cNvPr id="26" name="Straight Connector 25"/>
            <p:cNvCxnSpPr/>
            <p:nvPr/>
          </p:nvCxnSpPr>
          <p:spPr bwMode="auto">
            <a:xfrm>
              <a:off x="8273022" y="2577260"/>
              <a:ext cx="862352" cy="0"/>
            </a:xfrm>
            <a:prstGeom prst="line">
              <a:avLst/>
            </a:prstGeom>
            <a:solidFill>
              <a:schemeClr val="accent1"/>
            </a:solidFill>
            <a:ln w="38100" cap="flat" cmpd="sng" algn="ctr">
              <a:solidFill>
                <a:schemeClr val="tx1">
                  <a:lumMod val="75000"/>
                  <a:lumOff val="25000"/>
                </a:schemeClr>
              </a:solidFill>
              <a:prstDash val="solid"/>
              <a:round/>
              <a:headEnd type="none" w="lg" len="lg"/>
              <a:tailEnd type="triangle" w="lg" len="lg"/>
            </a:ln>
            <a:effectLst/>
          </p:spPr>
        </p:cxnSp>
        <p:sp>
          <p:nvSpPr>
            <p:cNvPr id="31" name="TextBox 30"/>
            <p:cNvSpPr txBox="1"/>
            <p:nvPr/>
          </p:nvSpPr>
          <p:spPr>
            <a:xfrm>
              <a:off x="10100939" y="4123165"/>
              <a:ext cx="1206564" cy="658264"/>
            </a:xfrm>
            <a:prstGeom prst="rect">
              <a:avLst/>
            </a:prstGeom>
            <a:noFill/>
          </p:spPr>
          <p:txBody>
            <a:bodyPr wrap="none" rtlCol="0">
              <a:spAutoFit/>
            </a:bodyPr>
            <a:lstStyle/>
            <a:p>
              <a:r>
                <a:rPr lang="fr-FR" sz="1600" b="1" dirty="0"/>
                <a:t>Amy Daniels, </a:t>
              </a:r>
              <a:r>
                <a:rPr dirty="0"/>
                <a:t/>
              </a:r>
              <a:br>
                <a:rPr dirty="0"/>
              </a:br>
              <a:r>
                <a:rPr lang="fr-FR" sz="1600" b="0" dirty="0"/>
                <a:t>ingénieure </a:t>
              </a:r>
              <a:br>
                <a:rPr lang="fr-FR" sz="1600" b="0" dirty="0"/>
              </a:br>
              <a:r>
                <a:rPr lang="fr-FR" sz="1600" b="0" dirty="0"/>
                <a:t>commerciale</a:t>
              </a:r>
              <a:endParaRPr lang="fr-FR" b="0" dirty="0"/>
            </a:p>
          </p:txBody>
        </p:sp>
        <p:sp>
          <p:nvSpPr>
            <p:cNvPr id="34" name="TextBox 33"/>
            <p:cNvSpPr txBox="1"/>
            <p:nvPr/>
          </p:nvSpPr>
          <p:spPr>
            <a:xfrm>
              <a:off x="10100939" y="3433462"/>
              <a:ext cx="1162121" cy="658264"/>
            </a:xfrm>
            <a:prstGeom prst="rect">
              <a:avLst/>
            </a:prstGeom>
            <a:noFill/>
          </p:spPr>
          <p:txBody>
            <a:bodyPr wrap="none" rtlCol="0">
              <a:spAutoFit/>
            </a:bodyPr>
            <a:lstStyle/>
            <a:p>
              <a:r>
                <a:rPr lang="fr-FR" sz="1600" b="1" dirty="0"/>
                <a:t>Tim Howe, </a:t>
              </a:r>
              <a:r>
                <a:rPr dirty="0"/>
                <a:t/>
              </a:r>
              <a:br>
                <a:rPr dirty="0"/>
              </a:br>
              <a:r>
                <a:rPr lang="fr-FR" sz="1600" b="0" dirty="0"/>
                <a:t>représentant </a:t>
              </a:r>
              <a:br>
                <a:rPr lang="fr-FR" sz="1600" b="0" dirty="0"/>
              </a:br>
              <a:r>
                <a:rPr lang="fr-FR" sz="1600" b="0" dirty="0"/>
                <a:t>du support</a:t>
              </a:r>
              <a:endParaRPr lang="fr-FR" b="0" dirty="0"/>
            </a:p>
          </p:txBody>
        </p:sp>
        <p:sp>
          <p:nvSpPr>
            <p:cNvPr id="36" name="TextBox 35"/>
            <p:cNvSpPr txBox="1"/>
            <p:nvPr/>
          </p:nvSpPr>
          <p:spPr>
            <a:xfrm>
              <a:off x="7475416" y="2935125"/>
              <a:ext cx="1049109" cy="731405"/>
            </a:xfrm>
            <a:prstGeom prst="rect">
              <a:avLst/>
            </a:prstGeom>
            <a:noFill/>
          </p:spPr>
          <p:txBody>
            <a:bodyPr wrap="none" rtlCol="0">
              <a:spAutoFit/>
            </a:bodyPr>
            <a:lstStyle/>
            <a:p>
              <a:r>
                <a:rPr lang="fr-FR" sz="1600" b="1" dirty="0"/>
                <a:t>Phil Smith,</a:t>
              </a:r>
              <a:r>
                <a:t/>
              </a:r>
              <a:br/>
              <a:r>
                <a:rPr lang="fr-FR" sz="1600" b="0" dirty="0"/>
                <a:t>propriétaire</a:t>
              </a:r>
              <a:r>
                <a:t/>
              </a:r>
              <a:br/>
              <a:r>
                <a:rPr lang="fr-FR" sz="1600" b="0" dirty="0"/>
                <a:t>de compte</a:t>
              </a:r>
              <a:endParaRPr lang="fr-FR" b="0" dirty="0"/>
            </a:p>
          </p:txBody>
        </p:sp>
        <p:grpSp>
          <p:nvGrpSpPr>
            <p:cNvPr id="57" name="Group 56"/>
            <p:cNvGrpSpPr/>
            <p:nvPr/>
          </p:nvGrpSpPr>
          <p:grpSpPr>
            <a:xfrm>
              <a:off x="10119360" y="2609924"/>
              <a:ext cx="640080" cy="640080"/>
              <a:chOff x="8759952" y="1243584"/>
              <a:chExt cx="640080" cy="640080"/>
            </a:xfrm>
          </p:grpSpPr>
          <p:sp>
            <p:nvSpPr>
              <p:cNvPr id="58" name="Oval 57"/>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8809621" y="1513611"/>
                <a:ext cx="531989" cy="137987"/>
                <a:chOff x="6417451" y="1890395"/>
                <a:chExt cx="1182758" cy="306784"/>
              </a:xfrm>
            </p:grpSpPr>
            <p:sp>
              <p:nvSpPr>
                <p:cNvPr id="60"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1"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3"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4"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5"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6"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grpSp>
        </p:grpSp>
        <p:grpSp>
          <p:nvGrpSpPr>
            <p:cNvPr id="67" name="Group 66"/>
            <p:cNvGrpSpPr/>
            <p:nvPr/>
          </p:nvGrpSpPr>
          <p:grpSpPr>
            <a:xfrm>
              <a:off x="10849123" y="2609829"/>
              <a:ext cx="648082" cy="640270"/>
              <a:chOff x="1035968" y="5037128"/>
              <a:chExt cx="1691375" cy="1691375"/>
            </a:xfrm>
          </p:grpSpPr>
          <p:sp>
            <p:nvSpPr>
              <p:cNvPr id="68" name="Oval 67"/>
              <p:cNvSpPr/>
              <p:nvPr/>
            </p:nvSpPr>
            <p:spPr bwMode="auto">
              <a:xfrm>
                <a:off x="1035968" y="5037128"/>
                <a:ext cx="1691375" cy="1691375"/>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Freeform 8"/>
              <p:cNvSpPr>
                <a:spLocks noEditPoints="1"/>
              </p:cNvSpPr>
              <p:nvPr/>
            </p:nvSpPr>
            <p:spPr bwMode="auto">
              <a:xfrm>
                <a:off x="1411669" y="5338762"/>
                <a:ext cx="871538" cy="1060450"/>
              </a:xfrm>
              <a:custGeom>
                <a:avLst/>
                <a:gdLst>
                  <a:gd name="T0" fmla="*/ 740 w 741"/>
                  <a:gd name="T1" fmla="*/ 901 h 901"/>
                  <a:gd name="T2" fmla="*/ 609 w 741"/>
                  <a:gd name="T3" fmla="*/ 846 h 901"/>
                  <a:gd name="T4" fmla="*/ 406 w 741"/>
                  <a:gd name="T5" fmla="*/ 759 h 901"/>
                  <a:gd name="T6" fmla="*/ 383 w 741"/>
                  <a:gd name="T7" fmla="*/ 742 h 901"/>
                  <a:gd name="T8" fmla="*/ 30 w 741"/>
                  <a:gd name="T9" fmla="*/ 274 h 901"/>
                  <a:gd name="T10" fmla="*/ 11 w 741"/>
                  <a:gd name="T11" fmla="*/ 177 h 901"/>
                  <a:gd name="T12" fmla="*/ 245 w 741"/>
                  <a:gd name="T13" fmla="*/ 1 h 901"/>
                  <a:gd name="T14" fmla="*/ 333 w 741"/>
                  <a:gd name="T15" fmla="*/ 44 h 901"/>
                  <a:gd name="T16" fmla="*/ 683 w 741"/>
                  <a:gd name="T17" fmla="*/ 510 h 901"/>
                  <a:gd name="T18" fmla="*/ 697 w 741"/>
                  <a:gd name="T19" fmla="*/ 555 h 901"/>
                  <a:gd name="T20" fmla="*/ 741 w 741"/>
                  <a:gd name="T21" fmla="*/ 893 h 901"/>
                  <a:gd name="T22" fmla="*/ 740 w 741"/>
                  <a:gd name="T23" fmla="*/ 901 h 901"/>
                  <a:gd name="T24" fmla="*/ 617 w 741"/>
                  <a:gd name="T25" fmla="*/ 527 h 901"/>
                  <a:gd name="T26" fmla="*/ 377 w 741"/>
                  <a:gd name="T27" fmla="*/ 208 h 901"/>
                  <a:gd name="T28" fmla="*/ 364 w 741"/>
                  <a:gd name="T29" fmla="*/ 202 h 901"/>
                  <a:gd name="T30" fmla="*/ 259 w 741"/>
                  <a:gd name="T31" fmla="*/ 246 h 901"/>
                  <a:gd name="T32" fmla="*/ 458 w 741"/>
                  <a:gd name="T33" fmla="*/ 508 h 901"/>
                  <a:gd name="T34" fmla="*/ 617 w 741"/>
                  <a:gd name="T35" fmla="*/ 527 h 901"/>
                  <a:gd name="T36" fmla="*/ 415 w 741"/>
                  <a:gd name="T37" fmla="*/ 681 h 901"/>
                  <a:gd name="T38" fmla="*/ 425 w 741"/>
                  <a:gd name="T39" fmla="*/ 517 h 901"/>
                  <a:gd name="T40" fmla="*/ 321 w 741"/>
                  <a:gd name="T41" fmla="*/ 378 h 901"/>
                  <a:gd name="T42" fmla="*/ 232 w 741"/>
                  <a:gd name="T43" fmla="*/ 259 h 901"/>
                  <a:gd name="T44" fmla="*/ 176 w 741"/>
                  <a:gd name="T45" fmla="*/ 348 h 901"/>
                  <a:gd name="T46" fmla="*/ 179 w 741"/>
                  <a:gd name="T47" fmla="*/ 367 h 901"/>
                  <a:gd name="T48" fmla="*/ 415 w 741"/>
                  <a:gd name="T49" fmla="*/ 681 h 901"/>
                  <a:gd name="T50" fmla="*/ 659 w 741"/>
                  <a:gd name="T51" fmla="*/ 749 h 901"/>
                  <a:gd name="T52" fmla="*/ 633 w 741"/>
                  <a:gd name="T53" fmla="*/ 554 h 901"/>
                  <a:gd name="T54" fmla="*/ 476 w 741"/>
                  <a:gd name="T55" fmla="*/ 559 h 901"/>
                  <a:gd name="T56" fmla="*/ 437 w 741"/>
                  <a:gd name="T57" fmla="*/ 704 h 901"/>
                  <a:gd name="T58" fmla="*/ 616 w 741"/>
                  <a:gd name="T59" fmla="*/ 780 h 901"/>
                  <a:gd name="T60" fmla="*/ 659 w 741"/>
                  <a:gd name="T61" fmla="*/ 749 h 901"/>
                  <a:gd name="T62" fmla="*/ 341 w 741"/>
                  <a:gd name="T63" fmla="*/ 159 h 901"/>
                  <a:gd name="T64" fmla="*/ 322 w 741"/>
                  <a:gd name="T65" fmla="*/ 134 h 901"/>
                  <a:gd name="T66" fmla="*/ 298 w 741"/>
                  <a:gd name="T67" fmla="*/ 124 h 901"/>
                  <a:gd name="T68" fmla="*/ 114 w 741"/>
                  <a:gd name="T69" fmla="*/ 263 h 901"/>
                  <a:gd name="T70" fmla="*/ 113 w 741"/>
                  <a:gd name="T71" fmla="*/ 279 h 901"/>
                  <a:gd name="T72" fmla="*/ 140 w 741"/>
                  <a:gd name="T73" fmla="*/ 315 h 901"/>
                  <a:gd name="T74" fmla="*/ 341 w 741"/>
                  <a:gd name="T75" fmla="*/ 159 h 901"/>
                  <a:gd name="T76" fmla="*/ 281 w 741"/>
                  <a:gd name="T77" fmla="*/ 80 h 901"/>
                  <a:gd name="T78" fmla="*/ 226 w 741"/>
                  <a:gd name="T79" fmla="*/ 67 h 901"/>
                  <a:gd name="T80" fmla="*/ 99 w 741"/>
                  <a:gd name="T81" fmla="*/ 150 h 901"/>
                  <a:gd name="T82" fmla="*/ 73 w 741"/>
                  <a:gd name="T83" fmla="*/ 194 h 901"/>
                  <a:gd name="T84" fmla="*/ 72 w 741"/>
                  <a:gd name="T85" fmla="*/ 228 h 901"/>
                  <a:gd name="T86" fmla="*/ 79 w 741"/>
                  <a:gd name="T87" fmla="*/ 230 h 901"/>
                  <a:gd name="T88" fmla="*/ 281 w 741"/>
                  <a:gd name="T89" fmla="*/ 8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1" h="901">
                    <a:moveTo>
                      <a:pt x="740" y="901"/>
                    </a:moveTo>
                    <a:cubicBezTo>
                      <a:pt x="696" y="882"/>
                      <a:pt x="653" y="864"/>
                      <a:pt x="609" y="846"/>
                    </a:cubicBezTo>
                    <a:cubicBezTo>
                      <a:pt x="541" y="817"/>
                      <a:pt x="473" y="789"/>
                      <a:pt x="406" y="759"/>
                    </a:cubicBezTo>
                    <a:cubicBezTo>
                      <a:pt x="397" y="756"/>
                      <a:pt x="388" y="749"/>
                      <a:pt x="383" y="742"/>
                    </a:cubicBezTo>
                    <a:cubicBezTo>
                      <a:pt x="265" y="586"/>
                      <a:pt x="148" y="430"/>
                      <a:pt x="30" y="274"/>
                    </a:cubicBezTo>
                    <a:cubicBezTo>
                      <a:pt x="8" y="245"/>
                      <a:pt x="0" y="213"/>
                      <a:pt x="11" y="177"/>
                    </a:cubicBezTo>
                    <a:cubicBezTo>
                      <a:pt x="35" y="95"/>
                      <a:pt x="160" y="2"/>
                      <a:pt x="245" y="1"/>
                    </a:cubicBezTo>
                    <a:cubicBezTo>
                      <a:pt x="282" y="0"/>
                      <a:pt x="311" y="14"/>
                      <a:pt x="333" y="44"/>
                    </a:cubicBezTo>
                    <a:cubicBezTo>
                      <a:pt x="450" y="199"/>
                      <a:pt x="567" y="354"/>
                      <a:pt x="683" y="510"/>
                    </a:cubicBezTo>
                    <a:cubicBezTo>
                      <a:pt x="692" y="522"/>
                      <a:pt x="695" y="539"/>
                      <a:pt x="697" y="555"/>
                    </a:cubicBezTo>
                    <a:cubicBezTo>
                      <a:pt x="712" y="667"/>
                      <a:pt x="726" y="780"/>
                      <a:pt x="741" y="893"/>
                    </a:cubicBezTo>
                    <a:cubicBezTo>
                      <a:pt x="741" y="895"/>
                      <a:pt x="740" y="897"/>
                      <a:pt x="740" y="901"/>
                    </a:cubicBezTo>
                    <a:close/>
                    <a:moveTo>
                      <a:pt x="617" y="527"/>
                    </a:moveTo>
                    <a:cubicBezTo>
                      <a:pt x="538" y="420"/>
                      <a:pt x="458" y="314"/>
                      <a:pt x="377" y="208"/>
                    </a:cubicBezTo>
                    <a:cubicBezTo>
                      <a:pt x="375" y="204"/>
                      <a:pt x="368" y="201"/>
                      <a:pt x="364" y="202"/>
                    </a:cubicBezTo>
                    <a:cubicBezTo>
                      <a:pt x="327" y="210"/>
                      <a:pt x="292" y="222"/>
                      <a:pt x="259" y="246"/>
                    </a:cubicBezTo>
                    <a:cubicBezTo>
                      <a:pt x="326" y="335"/>
                      <a:pt x="390" y="423"/>
                      <a:pt x="458" y="508"/>
                    </a:cubicBezTo>
                    <a:cubicBezTo>
                      <a:pt x="496" y="554"/>
                      <a:pt x="572" y="560"/>
                      <a:pt x="617" y="527"/>
                    </a:cubicBezTo>
                    <a:close/>
                    <a:moveTo>
                      <a:pt x="415" y="681"/>
                    </a:moveTo>
                    <a:cubicBezTo>
                      <a:pt x="456" y="639"/>
                      <a:pt x="460" y="567"/>
                      <a:pt x="425" y="517"/>
                    </a:cubicBezTo>
                    <a:cubicBezTo>
                      <a:pt x="391" y="470"/>
                      <a:pt x="356" y="424"/>
                      <a:pt x="321" y="378"/>
                    </a:cubicBezTo>
                    <a:cubicBezTo>
                      <a:pt x="293" y="340"/>
                      <a:pt x="265" y="303"/>
                      <a:pt x="232" y="259"/>
                    </a:cubicBezTo>
                    <a:cubicBezTo>
                      <a:pt x="212" y="291"/>
                      <a:pt x="194" y="319"/>
                      <a:pt x="176" y="348"/>
                    </a:cubicBezTo>
                    <a:cubicBezTo>
                      <a:pt x="174" y="352"/>
                      <a:pt x="175" y="363"/>
                      <a:pt x="179" y="367"/>
                    </a:cubicBezTo>
                    <a:cubicBezTo>
                      <a:pt x="257" y="472"/>
                      <a:pt x="336" y="576"/>
                      <a:pt x="415" y="681"/>
                    </a:cubicBezTo>
                    <a:close/>
                    <a:moveTo>
                      <a:pt x="659" y="749"/>
                    </a:moveTo>
                    <a:cubicBezTo>
                      <a:pt x="650" y="687"/>
                      <a:pt x="642" y="622"/>
                      <a:pt x="633" y="554"/>
                    </a:cubicBezTo>
                    <a:cubicBezTo>
                      <a:pt x="580" y="585"/>
                      <a:pt x="528" y="582"/>
                      <a:pt x="476" y="559"/>
                    </a:cubicBezTo>
                    <a:cubicBezTo>
                      <a:pt x="483" y="614"/>
                      <a:pt x="474" y="662"/>
                      <a:pt x="437" y="704"/>
                    </a:cubicBezTo>
                    <a:cubicBezTo>
                      <a:pt x="499" y="731"/>
                      <a:pt x="559" y="756"/>
                      <a:pt x="616" y="780"/>
                    </a:cubicBezTo>
                    <a:cubicBezTo>
                      <a:pt x="630" y="770"/>
                      <a:pt x="642" y="761"/>
                      <a:pt x="659" y="749"/>
                    </a:cubicBezTo>
                    <a:close/>
                    <a:moveTo>
                      <a:pt x="341" y="159"/>
                    </a:moveTo>
                    <a:cubicBezTo>
                      <a:pt x="333" y="149"/>
                      <a:pt x="327" y="142"/>
                      <a:pt x="322" y="134"/>
                    </a:cubicBezTo>
                    <a:cubicBezTo>
                      <a:pt x="316" y="124"/>
                      <a:pt x="309" y="122"/>
                      <a:pt x="298" y="124"/>
                    </a:cubicBezTo>
                    <a:cubicBezTo>
                      <a:pt x="215" y="142"/>
                      <a:pt x="152" y="186"/>
                      <a:pt x="114" y="263"/>
                    </a:cubicBezTo>
                    <a:cubicBezTo>
                      <a:pt x="112" y="268"/>
                      <a:pt x="111" y="275"/>
                      <a:pt x="113" y="279"/>
                    </a:cubicBezTo>
                    <a:cubicBezTo>
                      <a:pt x="121" y="291"/>
                      <a:pt x="130" y="302"/>
                      <a:pt x="140" y="315"/>
                    </a:cubicBezTo>
                    <a:cubicBezTo>
                      <a:pt x="183" y="231"/>
                      <a:pt x="251" y="183"/>
                      <a:pt x="341" y="159"/>
                    </a:cubicBezTo>
                    <a:close/>
                    <a:moveTo>
                      <a:pt x="281" y="80"/>
                    </a:moveTo>
                    <a:cubicBezTo>
                      <a:pt x="264" y="59"/>
                      <a:pt x="244" y="62"/>
                      <a:pt x="226" y="67"/>
                    </a:cubicBezTo>
                    <a:cubicBezTo>
                      <a:pt x="175" y="81"/>
                      <a:pt x="134" y="112"/>
                      <a:pt x="99" y="150"/>
                    </a:cubicBezTo>
                    <a:cubicBezTo>
                      <a:pt x="88" y="163"/>
                      <a:pt x="79" y="178"/>
                      <a:pt x="73" y="194"/>
                    </a:cubicBezTo>
                    <a:cubicBezTo>
                      <a:pt x="69" y="204"/>
                      <a:pt x="72" y="217"/>
                      <a:pt x="72" y="228"/>
                    </a:cubicBezTo>
                    <a:cubicBezTo>
                      <a:pt x="74" y="229"/>
                      <a:pt x="77" y="229"/>
                      <a:pt x="79" y="230"/>
                    </a:cubicBezTo>
                    <a:cubicBezTo>
                      <a:pt x="123" y="149"/>
                      <a:pt x="192" y="103"/>
                      <a:pt x="2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9"/>
              <p:cNvSpPr>
                <a:spLocks/>
              </p:cNvSpPr>
              <p:nvPr/>
            </p:nvSpPr>
            <p:spPr bwMode="auto">
              <a:xfrm>
                <a:off x="1716469" y="5575299"/>
                <a:ext cx="420688" cy="423863"/>
              </a:xfrm>
              <a:custGeom>
                <a:avLst/>
                <a:gdLst>
                  <a:gd name="T0" fmla="*/ 358 w 358"/>
                  <a:gd name="T1" fmla="*/ 326 h 359"/>
                  <a:gd name="T2" fmla="*/ 199 w 358"/>
                  <a:gd name="T3" fmla="*/ 307 h 359"/>
                  <a:gd name="T4" fmla="*/ 0 w 358"/>
                  <a:gd name="T5" fmla="*/ 45 h 359"/>
                  <a:gd name="T6" fmla="*/ 105 w 358"/>
                  <a:gd name="T7" fmla="*/ 1 h 359"/>
                  <a:gd name="T8" fmla="*/ 118 w 358"/>
                  <a:gd name="T9" fmla="*/ 7 h 359"/>
                  <a:gd name="T10" fmla="*/ 358 w 358"/>
                  <a:gd name="T11" fmla="*/ 326 h 359"/>
                </a:gdLst>
                <a:ahLst/>
                <a:cxnLst>
                  <a:cxn ang="0">
                    <a:pos x="T0" y="T1"/>
                  </a:cxn>
                  <a:cxn ang="0">
                    <a:pos x="T2" y="T3"/>
                  </a:cxn>
                  <a:cxn ang="0">
                    <a:pos x="T4" y="T5"/>
                  </a:cxn>
                  <a:cxn ang="0">
                    <a:pos x="T6" y="T7"/>
                  </a:cxn>
                  <a:cxn ang="0">
                    <a:pos x="T8" y="T9"/>
                  </a:cxn>
                  <a:cxn ang="0">
                    <a:pos x="T10" y="T11"/>
                  </a:cxn>
                </a:cxnLst>
                <a:rect l="0" t="0" r="r" b="b"/>
                <a:pathLst>
                  <a:path w="358" h="359">
                    <a:moveTo>
                      <a:pt x="358" y="326"/>
                    </a:moveTo>
                    <a:cubicBezTo>
                      <a:pt x="313" y="359"/>
                      <a:pt x="237" y="353"/>
                      <a:pt x="199" y="307"/>
                    </a:cubicBezTo>
                    <a:cubicBezTo>
                      <a:pt x="131" y="222"/>
                      <a:pt x="67" y="134"/>
                      <a:pt x="0" y="45"/>
                    </a:cubicBezTo>
                    <a:cubicBezTo>
                      <a:pt x="33" y="21"/>
                      <a:pt x="68" y="9"/>
                      <a:pt x="105" y="1"/>
                    </a:cubicBezTo>
                    <a:cubicBezTo>
                      <a:pt x="109" y="0"/>
                      <a:pt x="116" y="3"/>
                      <a:pt x="118" y="7"/>
                    </a:cubicBezTo>
                    <a:cubicBezTo>
                      <a:pt x="199" y="113"/>
                      <a:pt x="279" y="219"/>
                      <a:pt x="358" y="326"/>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1" name="Freeform 10"/>
              <p:cNvSpPr>
                <a:spLocks/>
              </p:cNvSpPr>
              <p:nvPr/>
            </p:nvSpPr>
            <p:spPr bwMode="auto">
              <a:xfrm>
                <a:off x="1616456" y="5643562"/>
                <a:ext cx="336550" cy="496888"/>
              </a:xfrm>
              <a:custGeom>
                <a:avLst/>
                <a:gdLst>
                  <a:gd name="T0" fmla="*/ 241 w 286"/>
                  <a:gd name="T1" fmla="*/ 422 h 422"/>
                  <a:gd name="T2" fmla="*/ 5 w 286"/>
                  <a:gd name="T3" fmla="*/ 108 h 422"/>
                  <a:gd name="T4" fmla="*/ 2 w 286"/>
                  <a:gd name="T5" fmla="*/ 89 h 422"/>
                  <a:gd name="T6" fmla="*/ 58 w 286"/>
                  <a:gd name="T7" fmla="*/ 0 h 422"/>
                  <a:gd name="T8" fmla="*/ 147 w 286"/>
                  <a:gd name="T9" fmla="*/ 119 h 422"/>
                  <a:gd name="T10" fmla="*/ 251 w 286"/>
                  <a:gd name="T11" fmla="*/ 258 h 422"/>
                  <a:gd name="T12" fmla="*/ 241 w 286"/>
                  <a:gd name="T13" fmla="*/ 422 h 422"/>
                </a:gdLst>
                <a:ahLst/>
                <a:cxnLst>
                  <a:cxn ang="0">
                    <a:pos x="T0" y="T1"/>
                  </a:cxn>
                  <a:cxn ang="0">
                    <a:pos x="T2" y="T3"/>
                  </a:cxn>
                  <a:cxn ang="0">
                    <a:pos x="T4" y="T5"/>
                  </a:cxn>
                  <a:cxn ang="0">
                    <a:pos x="T6" y="T7"/>
                  </a:cxn>
                  <a:cxn ang="0">
                    <a:pos x="T8" y="T9"/>
                  </a:cxn>
                  <a:cxn ang="0">
                    <a:pos x="T10" y="T11"/>
                  </a:cxn>
                  <a:cxn ang="0">
                    <a:pos x="T12" y="T13"/>
                  </a:cxn>
                </a:cxnLst>
                <a:rect l="0" t="0" r="r" b="b"/>
                <a:pathLst>
                  <a:path w="286" h="422">
                    <a:moveTo>
                      <a:pt x="241" y="422"/>
                    </a:moveTo>
                    <a:cubicBezTo>
                      <a:pt x="162" y="317"/>
                      <a:pt x="83" y="213"/>
                      <a:pt x="5" y="108"/>
                    </a:cubicBezTo>
                    <a:cubicBezTo>
                      <a:pt x="1" y="104"/>
                      <a:pt x="0" y="93"/>
                      <a:pt x="2" y="89"/>
                    </a:cubicBezTo>
                    <a:cubicBezTo>
                      <a:pt x="20" y="60"/>
                      <a:pt x="38" y="32"/>
                      <a:pt x="58" y="0"/>
                    </a:cubicBezTo>
                    <a:cubicBezTo>
                      <a:pt x="91" y="44"/>
                      <a:pt x="119" y="81"/>
                      <a:pt x="147" y="119"/>
                    </a:cubicBezTo>
                    <a:cubicBezTo>
                      <a:pt x="182" y="165"/>
                      <a:pt x="217" y="211"/>
                      <a:pt x="251" y="258"/>
                    </a:cubicBezTo>
                    <a:cubicBezTo>
                      <a:pt x="286" y="308"/>
                      <a:pt x="282" y="380"/>
                      <a:pt x="241" y="422"/>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2" name="Freeform 11"/>
              <p:cNvSpPr>
                <a:spLocks/>
              </p:cNvSpPr>
              <p:nvPr/>
            </p:nvSpPr>
            <p:spPr bwMode="auto">
              <a:xfrm>
                <a:off x="1926019" y="5991224"/>
                <a:ext cx="260350" cy="266700"/>
              </a:xfrm>
              <a:custGeom>
                <a:avLst/>
                <a:gdLst>
                  <a:gd name="T0" fmla="*/ 222 w 222"/>
                  <a:gd name="T1" fmla="*/ 195 h 226"/>
                  <a:gd name="T2" fmla="*/ 179 w 222"/>
                  <a:gd name="T3" fmla="*/ 226 h 226"/>
                  <a:gd name="T4" fmla="*/ 0 w 222"/>
                  <a:gd name="T5" fmla="*/ 150 h 226"/>
                  <a:gd name="T6" fmla="*/ 39 w 222"/>
                  <a:gd name="T7" fmla="*/ 5 h 226"/>
                  <a:gd name="T8" fmla="*/ 196 w 222"/>
                  <a:gd name="T9" fmla="*/ 0 h 226"/>
                  <a:gd name="T10" fmla="*/ 222 w 222"/>
                  <a:gd name="T11" fmla="*/ 195 h 226"/>
                </a:gdLst>
                <a:ahLst/>
                <a:cxnLst>
                  <a:cxn ang="0">
                    <a:pos x="T0" y="T1"/>
                  </a:cxn>
                  <a:cxn ang="0">
                    <a:pos x="T2" y="T3"/>
                  </a:cxn>
                  <a:cxn ang="0">
                    <a:pos x="T4" y="T5"/>
                  </a:cxn>
                  <a:cxn ang="0">
                    <a:pos x="T6" y="T7"/>
                  </a:cxn>
                  <a:cxn ang="0">
                    <a:pos x="T8" y="T9"/>
                  </a:cxn>
                  <a:cxn ang="0">
                    <a:pos x="T10" y="T11"/>
                  </a:cxn>
                </a:cxnLst>
                <a:rect l="0" t="0" r="r" b="b"/>
                <a:pathLst>
                  <a:path w="222" h="226">
                    <a:moveTo>
                      <a:pt x="222" y="195"/>
                    </a:moveTo>
                    <a:cubicBezTo>
                      <a:pt x="205" y="207"/>
                      <a:pt x="193" y="216"/>
                      <a:pt x="179" y="226"/>
                    </a:cubicBezTo>
                    <a:cubicBezTo>
                      <a:pt x="122" y="202"/>
                      <a:pt x="62" y="177"/>
                      <a:pt x="0" y="150"/>
                    </a:cubicBezTo>
                    <a:cubicBezTo>
                      <a:pt x="37" y="108"/>
                      <a:pt x="46" y="60"/>
                      <a:pt x="39" y="5"/>
                    </a:cubicBezTo>
                    <a:cubicBezTo>
                      <a:pt x="91" y="28"/>
                      <a:pt x="143" y="31"/>
                      <a:pt x="196" y="0"/>
                    </a:cubicBezTo>
                    <a:cubicBezTo>
                      <a:pt x="205" y="68"/>
                      <a:pt x="213" y="133"/>
                      <a:pt x="222" y="195"/>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3" name="Freeform 12"/>
              <p:cNvSpPr>
                <a:spLocks/>
              </p:cNvSpPr>
              <p:nvPr/>
            </p:nvSpPr>
            <p:spPr bwMode="auto">
              <a:xfrm>
                <a:off x="1541844" y="5483224"/>
                <a:ext cx="271463" cy="227013"/>
              </a:xfrm>
              <a:custGeom>
                <a:avLst/>
                <a:gdLst>
                  <a:gd name="T0" fmla="*/ 230 w 230"/>
                  <a:gd name="T1" fmla="*/ 37 h 193"/>
                  <a:gd name="T2" fmla="*/ 29 w 230"/>
                  <a:gd name="T3" fmla="*/ 193 h 193"/>
                  <a:gd name="T4" fmla="*/ 2 w 230"/>
                  <a:gd name="T5" fmla="*/ 157 h 193"/>
                  <a:gd name="T6" fmla="*/ 3 w 230"/>
                  <a:gd name="T7" fmla="*/ 141 h 193"/>
                  <a:gd name="T8" fmla="*/ 187 w 230"/>
                  <a:gd name="T9" fmla="*/ 2 h 193"/>
                  <a:gd name="T10" fmla="*/ 211 w 230"/>
                  <a:gd name="T11" fmla="*/ 12 h 193"/>
                  <a:gd name="T12" fmla="*/ 230 w 230"/>
                  <a:gd name="T13" fmla="*/ 37 h 193"/>
                </a:gdLst>
                <a:ahLst/>
                <a:cxnLst>
                  <a:cxn ang="0">
                    <a:pos x="T0" y="T1"/>
                  </a:cxn>
                  <a:cxn ang="0">
                    <a:pos x="T2" y="T3"/>
                  </a:cxn>
                  <a:cxn ang="0">
                    <a:pos x="T4" y="T5"/>
                  </a:cxn>
                  <a:cxn ang="0">
                    <a:pos x="T6" y="T7"/>
                  </a:cxn>
                  <a:cxn ang="0">
                    <a:pos x="T8" y="T9"/>
                  </a:cxn>
                  <a:cxn ang="0">
                    <a:pos x="T10" y="T11"/>
                  </a:cxn>
                  <a:cxn ang="0">
                    <a:pos x="T12" y="T13"/>
                  </a:cxn>
                </a:cxnLst>
                <a:rect l="0" t="0" r="r" b="b"/>
                <a:pathLst>
                  <a:path w="230" h="193">
                    <a:moveTo>
                      <a:pt x="230" y="37"/>
                    </a:moveTo>
                    <a:cubicBezTo>
                      <a:pt x="140" y="61"/>
                      <a:pt x="72" y="109"/>
                      <a:pt x="29" y="193"/>
                    </a:cubicBezTo>
                    <a:cubicBezTo>
                      <a:pt x="19" y="180"/>
                      <a:pt x="10" y="169"/>
                      <a:pt x="2" y="157"/>
                    </a:cubicBezTo>
                    <a:cubicBezTo>
                      <a:pt x="0" y="153"/>
                      <a:pt x="1" y="146"/>
                      <a:pt x="3" y="141"/>
                    </a:cubicBezTo>
                    <a:cubicBezTo>
                      <a:pt x="41" y="64"/>
                      <a:pt x="104" y="20"/>
                      <a:pt x="187" y="2"/>
                    </a:cubicBezTo>
                    <a:cubicBezTo>
                      <a:pt x="198" y="0"/>
                      <a:pt x="205" y="2"/>
                      <a:pt x="211" y="12"/>
                    </a:cubicBezTo>
                    <a:cubicBezTo>
                      <a:pt x="216" y="20"/>
                      <a:pt x="222" y="27"/>
                      <a:pt x="230" y="37"/>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4" name="Freeform 13"/>
              <p:cNvSpPr>
                <a:spLocks/>
              </p:cNvSpPr>
              <p:nvPr/>
            </p:nvSpPr>
            <p:spPr bwMode="auto">
              <a:xfrm>
                <a:off x="1492631" y="5408612"/>
                <a:ext cx="249238" cy="201613"/>
              </a:xfrm>
              <a:custGeom>
                <a:avLst/>
                <a:gdLst>
                  <a:gd name="T0" fmla="*/ 212 w 212"/>
                  <a:gd name="T1" fmla="*/ 21 h 171"/>
                  <a:gd name="T2" fmla="*/ 10 w 212"/>
                  <a:gd name="T3" fmla="*/ 171 h 171"/>
                  <a:gd name="T4" fmla="*/ 3 w 212"/>
                  <a:gd name="T5" fmla="*/ 169 h 171"/>
                  <a:gd name="T6" fmla="*/ 4 w 212"/>
                  <a:gd name="T7" fmla="*/ 135 h 171"/>
                  <a:gd name="T8" fmla="*/ 30 w 212"/>
                  <a:gd name="T9" fmla="*/ 91 h 171"/>
                  <a:gd name="T10" fmla="*/ 157 w 212"/>
                  <a:gd name="T11" fmla="*/ 8 h 171"/>
                  <a:gd name="T12" fmla="*/ 212 w 212"/>
                  <a:gd name="T13" fmla="*/ 21 h 171"/>
                </a:gdLst>
                <a:ahLst/>
                <a:cxnLst>
                  <a:cxn ang="0">
                    <a:pos x="T0" y="T1"/>
                  </a:cxn>
                  <a:cxn ang="0">
                    <a:pos x="T2" y="T3"/>
                  </a:cxn>
                  <a:cxn ang="0">
                    <a:pos x="T4" y="T5"/>
                  </a:cxn>
                  <a:cxn ang="0">
                    <a:pos x="T6" y="T7"/>
                  </a:cxn>
                  <a:cxn ang="0">
                    <a:pos x="T8" y="T9"/>
                  </a:cxn>
                  <a:cxn ang="0">
                    <a:pos x="T10" y="T11"/>
                  </a:cxn>
                  <a:cxn ang="0">
                    <a:pos x="T12" y="T13"/>
                  </a:cxn>
                </a:cxnLst>
                <a:rect l="0" t="0" r="r" b="b"/>
                <a:pathLst>
                  <a:path w="212" h="171">
                    <a:moveTo>
                      <a:pt x="212" y="21"/>
                    </a:moveTo>
                    <a:cubicBezTo>
                      <a:pt x="123" y="44"/>
                      <a:pt x="54" y="90"/>
                      <a:pt x="10" y="171"/>
                    </a:cubicBezTo>
                    <a:cubicBezTo>
                      <a:pt x="8" y="170"/>
                      <a:pt x="5" y="170"/>
                      <a:pt x="3" y="169"/>
                    </a:cubicBezTo>
                    <a:cubicBezTo>
                      <a:pt x="3" y="158"/>
                      <a:pt x="0" y="145"/>
                      <a:pt x="4" y="135"/>
                    </a:cubicBezTo>
                    <a:cubicBezTo>
                      <a:pt x="10" y="119"/>
                      <a:pt x="19" y="104"/>
                      <a:pt x="30" y="91"/>
                    </a:cubicBezTo>
                    <a:cubicBezTo>
                      <a:pt x="65" y="53"/>
                      <a:pt x="106" y="22"/>
                      <a:pt x="157" y="8"/>
                    </a:cubicBezTo>
                    <a:cubicBezTo>
                      <a:pt x="175" y="3"/>
                      <a:pt x="195" y="0"/>
                      <a:pt x="212" y="21"/>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grpSp>
      </p:grpSp>
      <p:sp>
        <p:nvSpPr>
          <p:cNvPr id="3" name="Slide Number Placeholder 2"/>
          <p:cNvSpPr>
            <a:spLocks noGrp="1"/>
          </p:cNvSpPr>
          <p:nvPr>
            <p:ph type="sldNum" sz="quarter" idx="10"/>
          </p:nvPr>
        </p:nvSpPr>
        <p:spPr/>
        <p:txBody>
          <a:bodyPr/>
          <a:lstStyle/>
          <a:p>
            <a:fld id="{812A5277-1DB9-460F-9A21-B857ABB32666}" type="slidenum">
              <a:rPr lang="en-US" smtClean="0"/>
              <a:pPr/>
              <a:t>211</a:t>
            </a:fld>
            <a:endParaRPr lang="fr-FR" dirty="0"/>
          </a:p>
        </p:txBody>
      </p:sp>
    </p:spTree>
    <p:custDataLst>
      <p:tags r:id="rId1"/>
    </p:custData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p:cNvSpPr>
            <a:spLocks noGrp="1" noChangeArrowheads="1"/>
          </p:cNvSpPr>
          <p:nvPr>
            <p:ph idx="1"/>
          </p:nvPr>
        </p:nvSpPr>
        <p:spPr>
          <a:xfrm>
            <a:off x="115713" y="843165"/>
            <a:ext cx="5441025" cy="5950440"/>
          </a:xfrm>
        </p:spPr>
        <p:txBody>
          <a:bodyPr>
            <a:normAutofit fontScale="92500" lnSpcReduction="10000"/>
          </a:bodyPr>
          <a:lstStyle/>
          <a:p>
            <a:pPr marL="0" indent="0">
              <a:buNone/>
            </a:pPr>
            <a:r>
              <a:rPr lang="fr-FR"/>
              <a:t>Activez les équipes d'opportunités pour permettre aux utilisateurs d'octroyer un accès supplémentaire à leurs opportunités. Les propriétaires d'opportunité, leurs responsables dans la hiérarchie des rôles et les administrateurs peuvent :</a:t>
            </a:r>
            <a:endParaRPr lang="fr-FR" dirty="0"/>
          </a:p>
          <a:p>
            <a:pPr lvl="1"/>
            <a:r>
              <a:rPr lang="fr-FR"/>
              <a:t>Ajouter et supprimer  manuellement des membres de l'équipe d'opportunité et attribuer des rôles d'équipe.</a:t>
            </a:r>
          </a:p>
          <a:p>
            <a:pPr lvl="1"/>
            <a:r>
              <a:rPr lang="fr-FR"/>
              <a:t>Octroyer à chaque membre un accès en lecture ou en lecture/écriture à </a:t>
            </a:r>
            <a:r>
              <a:t/>
            </a:r>
            <a:br/>
            <a:r>
              <a:rPr lang="fr-FR"/>
              <a:t>l'opportunité.</a:t>
            </a:r>
          </a:p>
          <a:p>
            <a:pPr lvl="1"/>
            <a:r>
              <a:rPr lang="fr-FR"/>
              <a:t>Créer une équipe de vente par défaut personnelle, qui peut être ajoutée automatiquement.</a:t>
            </a:r>
          </a:p>
        </p:txBody>
      </p:sp>
      <p:sp>
        <p:nvSpPr>
          <p:cNvPr id="291841" name="Rectangle 2"/>
          <p:cNvSpPr>
            <a:spLocks noGrp="1" noChangeArrowheads="1"/>
          </p:cNvSpPr>
          <p:nvPr>
            <p:ph type="title"/>
          </p:nvPr>
        </p:nvSpPr>
        <p:spPr>
          <a:xfrm>
            <a:off x="128589" y="7"/>
            <a:ext cx="10734146" cy="746975"/>
          </a:xfrm>
        </p:spPr>
        <p:txBody>
          <a:bodyPr/>
          <a:lstStyle/>
          <a:p>
            <a:r>
              <a:rPr lang="fr-FR"/>
              <a:t>Équipes d'opportunités</a:t>
            </a:r>
          </a:p>
        </p:txBody>
      </p:sp>
      <p:grpSp>
        <p:nvGrpSpPr>
          <p:cNvPr id="5" name="Group 4"/>
          <p:cNvGrpSpPr/>
          <p:nvPr/>
        </p:nvGrpSpPr>
        <p:grpSpPr>
          <a:xfrm>
            <a:off x="6141002" y="2695841"/>
            <a:ext cx="5832012" cy="2122343"/>
            <a:chOff x="7062099" y="2543442"/>
            <a:chExt cx="4770238" cy="1735950"/>
          </a:xfrm>
        </p:grpSpPr>
        <p:grpSp>
          <p:nvGrpSpPr>
            <p:cNvPr id="2" name="Group 41"/>
            <p:cNvGrpSpPr/>
            <p:nvPr/>
          </p:nvGrpSpPr>
          <p:grpSpPr>
            <a:xfrm>
              <a:off x="7062099" y="2543442"/>
              <a:ext cx="4770238" cy="1735950"/>
              <a:chOff x="859988" y="4302612"/>
              <a:chExt cx="4770238" cy="1735950"/>
            </a:xfrm>
          </p:grpSpPr>
          <p:sp>
            <p:nvSpPr>
              <p:cNvPr id="37" name="Rounded Rectangle 36"/>
              <p:cNvSpPr/>
              <p:nvPr/>
            </p:nvSpPr>
            <p:spPr>
              <a:xfrm>
                <a:off x="859988" y="4302612"/>
                <a:ext cx="4770238" cy="1735950"/>
              </a:xfrm>
              <a:prstGeom prst="roundRect">
                <a:avLst>
                  <a:gd name="adj" fmla="val 13707"/>
                </a:avLst>
              </a:prstGeom>
              <a:solidFill>
                <a:srgbClr val="21C5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dirty="0"/>
              </a:p>
            </p:txBody>
          </p:sp>
          <p:sp>
            <p:nvSpPr>
              <p:cNvPr id="31" name="TextBox 30"/>
              <p:cNvSpPr txBox="1"/>
              <p:nvPr/>
            </p:nvSpPr>
            <p:spPr>
              <a:xfrm>
                <a:off x="4044564" y="4839871"/>
                <a:ext cx="1567373" cy="528660"/>
              </a:xfrm>
              <a:prstGeom prst="rect">
                <a:avLst/>
              </a:prstGeom>
              <a:noFill/>
            </p:spPr>
            <p:txBody>
              <a:bodyPr wrap="square" rtlCol="0">
                <a:spAutoFit/>
              </a:bodyPr>
              <a:lstStyle/>
              <a:p>
                <a:r>
                  <a:rPr lang="fr-FR"/>
                  <a:t>Kevin Bailey, ingénieur commercial</a:t>
                </a:r>
                <a:endParaRPr lang="fr-FR" b="0" dirty="0"/>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9457" y="4812357"/>
                <a:ext cx="744812" cy="744812"/>
              </a:xfrm>
              <a:prstGeom prst="rect">
                <a:avLst/>
              </a:prstGeom>
              <a:effectLst/>
            </p:spPr>
          </p:pic>
          <p:sp>
            <p:nvSpPr>
              <p:cNvPr id="41" name="TextBox 40"/>
              <p:cNvSpPr txBox="1"/>
              <p:nvPr/>
            </p:nvSpPr>
            <p:spPr>
              <a:xfrm>
                <a:off x="917135" y="4768721"/>
                <a:ext cx="1226197" cy="755229"/>
              </a:xfrm>
              <a:prstGeom prst="rect">
                <a:avLst/>
              </a:prstGeom>
              <a:noFill/>
            </p:spPr>
            <p:txBody>
              <a:bodyPr wrap="none" rtlCol="0">
                <a:spAutoFit/>
              </a:bodyPr>
              <a:lstStyle/>
              <a:p>
                <a:r>
                  <a:rPr lang="fr-FR"/>
                  <a:t>Phil Smith</a:t>
                </a:r>
                <a:r>
                  <a:t/>
                </a:r>
                <a:br/>
                <a:r>
                  <a:rPr lang="fr-FR" b="0" dirty="0"/>
                  <a:t>Propriétaire</a:t>
                </a:r>
                <a:r>
                  <a:t/>
                </a:r>
                <a:br/>
                <a:r>
                  <a:rPr lang="fr-FR" b="0" dirty="0"/>
                  <a:t>d'opportunité</a:t>
                </a:r>
              </a:p>
            </p:txBody>
          </p:sp>
        </p:grpSp>
        <p:grpSp>
          <p:nvGrpSpPr>
            <p:cNvPr id="25" name="Group 24"/>
            <p:cNvGrpSpPr/>
            <p:nvPr/>
          </p:nvGrpSpPr>
          <p:grpSpPr>
            <a:xfrm>
              <a:off x="9442704" y="2701364"/>
              <a:ext cx="640080" cy="640080"/>
              <a:chOff x="8759952" y="1243584"/>
              <a:chExt cx="640080" cy="640080"/>
            </a:xfrm>
          </p:grpSpPr>
          <p:sp>
            <p:nvSpPr>
              <p:cNvPr id="26" name="Oval 25"/>
              <p:cNvSpPr/>
              <p:nvPr/>
            </p:nvSpPr>
            <p:spPr bwMode="auto">
              <a:xfrm>
                <a:off x="8759952" y="1243584"/>
                <a:ext cx="640080" cy="640080"/>
              </a:xfrm>
              <a:prstGeom prst="ellipse">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7" name="Group 26"/>
              <p:cNvGrpSpPr/>
              <p:nvPr/>
            </p:nvGrpSpPr>
            <p:grpSpPr>
              <a:xfrm>
                <a:off x="8809621" y="1513611"/>
                <a:ext cx="531989" cy="137987"/>
                <a:chOff x="6417451" y="1890395"/>
                <a:chExt cx="1182758" cy="306784"/>
              </a:xfrm>
            </p:grpSpPr>
            <p:sp>
              <p:nvSpPr>
                <p:cNvPr id="28" name="Freeform 11"/>
                <p:cNvSpPr>
                  <a:spLocks noEditPoints="1"/>
                </p:cNvSpPr>
                <p:nvPr/>
              </p:nvSpPr>
              <p:spPr bwMode="auto">
                <a:xfrm>
                  <a:off x="6417451" y="1890395"/>
                  <a:ext cx="1182758" cy="306784"/>
                </a:xfrm>
                <a:custGeom>
                  <a:avLst/>
                  <a:gdLst>
                    <a:gd name="T0" fmla="*/ 25 w 1035"/>
                    <a:gd name="T1" fmla="*/ 89 h 266"/>
                    <a:gd name="T2" fmla="*/ 11 w 1035"/>
                    <a:gd name="T3" fmla="*/ 36 h 266"/>
                    <a:gd name="T4" fmla="*/ 180 w 1035"/>
                    <a:gd name="T5" fmla="*/ 7 h 266"/>
                    <a:gd name="T6" fmla="*/ 459 w 1035"/>
                    <a:gd name="T7" fmla="*/ 32 h 266"/>
                    <a:gd name="T8" fmla="*/ 567 w 1035"/>
                    <a:gd name="T9" fmla="*/ 37 h 266"/>
                    <a:gd name="T10" fmla="*/ 719 w 1035"/>
                    <a:gd name="T11" fmla="*/ 7 h 266"/>
                    <a:gd name="T12" fmla="*/ 1035 w 1035"/>
                    <a:gd name="T13" fmla="*/ 32 h 266"/>
                    <a:gd name="T14" fmla="*/ 1029 w 1035"/>
                    <a:gd name="T15" fmla="*/ 93 h 266"/>
                    <a:gd name="T16" fmla="*/ 960 w 1035"/>
                    <a:gd name="T17" fmla="*/ 215 h 266"/>
                    <a:gd name="T18" fmla="*/ 960 w 1035"/>
                    <a:gd name="T19" fmla="*/ 237 h 266"/>
                    <a:gd name="T20" fmla="*/ 919 w 1035"/>
                    <a:gd name="T21" fmla="*/ 255 h 266"/>
                    <a:gd name="T22" fmla="*/ 727 w 1035"/>
                    <a:gd name="T23" fmla="*/ 227 h 266"/>
                    <a:gd name="T24" fmla="*/ 556 w 1035"/>
                    <a:gd name="T25" fmla="*/ 116 h 266"/>
                    <a:gd name="T26" fmla="*/ 472 w 1035"/>
                    <a:gd name="T27" fmla="*/ 140 h 266"/>
                    <a:gd name="T28" fmla="*/ 158 w 1035"/>
                    <a:gd name="T29" fmla="*/ 226 h 266"/>
                    <a:gd name="T30" fmla="*/ 92 w 1035"/>
                    <a:gd name="T31" fmla="*/ 259 h 266"/>
                    <a:gd name="T32" fmla="*/ 56 w 1035"/>
                    <a:gd name="T33" fmla="*/ 237 h 266"/>
                    <a:gd name="T34" fmla="*/ 88 w 1035"/>
                    <a:gd name="T35" fmla="*/ 214 h 266"/>
                    <a:gd name="T36" fmla="*/ 651 w 1035"/>
                    <a:gd name="T37" fmla="*/ 104 h 266"/>
                    <a:gd name="T38" fmla="*/ 793 w 1035"/>
                    <a:gd name="T39" fmla="*/ 141 h 266"/>
                    <a:gd name="T40" fmla="*/ 940 w 1035"/>
                    <a:gd name="T41" fmla="*/ 205 h 266"/>
                    <a:gd name="T42" fmla="*/ 994 w 1035"/>
                    <a:gd name="T43" fmla="*/ 94 h 266"/>
                    <a:gd name="T44" fmla="*/ 739 w 1035"/>
                    <a:gd name="T45" fmla="*/ 90 h 266"/>
                    <a:gd name="T46" fmla="*/ 400 w 1035"/>
                    <a:gd name="T47" fmla="*/ 103 h 266"/>
                    <a:gd name="T48" fmla="*/ 300 w 1035"/>
                    <a:gd name="T49" fmla="*/ 88 h 266"/>
                    <a:gd name="T50" fmla="*/ 63 w 1035"/>
                    <a:gd name="T51" fmla="*/ 83 h 266"/>
                    <a:gd name="T52" fmla="*/ 97 w 1035"/>
                    <a:gd name="T53" fmla="*/ 196 h 266"/>
                    <a:gd name="T54" fmla="*/ 172 w 1035"/>
                    <a:gd name="T55" fmla="*/ 167 h 266"/>
                    <a:gd name="T56" fmla="*/ 400 w 1035"/>
                    <a:gd name="T57" fmla="*/ 103 h 266"/>
                    <a:gd name="T58" fmla="*/ 433 w 1035"/>
                    <a:gd name="T59" fmla="*/ 124 h 266"/>
                    <a:gd name="T60" fmla="*/ 166 w 1035"/>
                    <a:gd name="T61" fmla="*/ 200 h 266"/>
                    <a:gd name="T62" fmla="*/ 166 w 1035"/>
                    <a:gd name="T63" fmla="*/ 213 h 266"/>
                    <a:gd name="T64" fmla="*/ 398 w 1035"/>
                    <a:gd name="T65" fmla="*/ 185 h 266"/>
                    <a:gd name="T66" fmla="*/ 605 w 1035"/>
                    <a:gd name="T67" fmla="*/ 123 h 266"/>
                    <a:gd name="T68" fmla="*/ 724 w 1035"/>
                    <a:gd name="T69" fmla="*/ 209 h 266"/>
                    <a:gd name="T70" fmla="*/ 863 w 1035"/>
                    <a:gd name="T71" fmla="*/ 213 h 266"/>
                    <a:gd name="T72" fmla="*/ 765 w 1035"/>
                    <a:gd name="T73" fmla="*/ 150 h 266"/>
                    <a:gd name="T74" fmla="*/ 131 w 1035"/>
                    <a:gd name="T75" fmla="*/ 36 h 266"/>
                    <a:gd name="T76" fmla="*/ 462 w 1035"/>
                    <a:gd name="T77" fmla="*/ 82 h 266"/>
                    <a:gd name="T78" fmla="*/ 395 w 1035"/>
                    <a:gd name="T79" fmla="*/ 34 h 266"/>
                    <a:gd name="T80" fmla="*/ 131 w 1035"/>
                    <a:gd name="T81" fmla="*/ 36 h 266"/>
                    <a:gd name="T82" fmla="*/ 920 w 1035"/>
                    <a:gd name="T83" fmla="*/ 35 h 266"/>
                    <a:gd name="T84" fmla="*/ 671 w 1035"/>
                    <a:gd name="T85" fmla="*/ 32 h 266"/>
                    <a:gd name="T86" fmla="*/ 594 w 1035"/>
                    <a:gd name="T87" fmla="*/ 80 h 266"/>
                    <a:gd name="T88" fmla="*/ 496 w 1035"/>
                    <a:gd name="T89" fmla="*/ 84 h 266"/>
                    <a:gd name="T90" fmla="*/ 496 w 1035"/>
                    <a:gd name="T91" fmla="*/ 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5" h="266">
                      <a:moveTo>
                        <a:pt x="88" y="214"/>
                      </a:moveTo>
                      <a:cubicBezTo>
                        <a:pt x="38" y="184"/>
                        <a:pt x="30" y="137"/>
                        <a:pt x="25" y="89"/>
                      </a:cubicBezTo>
                      <a:cubicBezTo>
                        <a:pt x="24" y="78"/>
                        <a:pt x="23" y="70"/>
                        <a:pt x="12" y="65"/>
                      </a:cubicBezTo>
                      <a:cubicBezTo>
                        <a:pt x="0" y="59"/>
                        <a:pt x="0" y="43"/>
                        <a:pt x="11" y="36"/>
                      </a:cubicBezTo>
                      <a:cubicBezTo>
                        <a:pt x="16" y="33"/>
                        <a:pt x="22" y="31"/>
                        <a:pt x="28" y="29"/>
                      </a:cubicBezTo>
                      <a:cubicBezTo>
                        <a:pt x="78" y="16"/>
                        <a:pt x="129" y="10"/>
                        <a:pt x="180" y="7"/>
                      </a:cubicBezTo>
                      <a:cubicBezTo>
                        <a:pt x="257" y="2"/>
                        <a:pt x="333" y="2"/>
                        <a:pt x="409" y="18"/>
                      </a:cubicBezTo>
                      <a:cubicBezTo>
                        <a:pt x="426" y="21"/>
                        <a:pt x="442" y="28"/>
                        <a:pt x="459" y="32"/>
                      </a:cubicBezTo>
                      <a:cubicBezTo>
                        <a:pt x="468" y="35"/>
                        <a:pt x="478" y="36"/>
                        <a:pt x="488" y="36"/>
                      </a:cubicBezTo>
                      <a:cubicBezTo>
                        <a:pt x="514" y="37"/>
                        <a:pt x="541" y="37"/>
                        <a:pt x="567" y="37"/>
                      </a:cubicBezTo>
                      <a:cubicBezTo>
                        <a:pt x="574" y="37"/>
                        <a:pt x="582" y="37"/>
                        <a:pt x="589" y="35"/>
                      </a:cubicBezTo>
                      <a:cubicBezTo>
                        <a:pt x="630" y="16"/>
                        <a:pt x="674" y="10"/>
                        <a:pt x="719" y="7"/>
                      </a:cubicBezTo>
                      <a:cubicBezTo>
                        <a:pt x="818" y="0"/>
                        <a:pt x="916" y="5"/>
                        <a:pt x="1013" y="26"/>
                      </a:cubicBezTo>
                      <a:cubicBezTo>
                        <a:pt x="1019" y="27"/>
                        <a:pt x="1026" y="29"/>
                        <a:pt x="1035" y="32"/>
                      </a:cubicBezTo>
                      <a:cubicBezTo>
                        <a:pt x="1034" y="45"/>
                        <a:pt x="1033" y="58"/>
                        <a:pt x="1032" y="71"/>
                      </a:cubicBezTo>
                      <a:cubicBezTo>
                        <a:pt x="1031" y="79"/>
                        <a:pt x="1029" y="86"/>
                        <a:pt x="1029" y="93"/>
                      </a:cubicBezTo>
                      <a:cubicBezTo>
                        <a:pt x="1029" y="117"/>
                        <a:pt x="1023" y="140"/>
                        <a:pt x="1014" y="163"/>
                      </a:cubicBezTo>
                      <a:cubicBezTo>
                        <a:pt x="1004" y="188"/>
                        <a:pt x="986" y="206"/>
                        <a:pt x="960" y="215"/>
                      </a:cubicBezTo>
                      <a:cubicBezTo>
                        <a:pt x="956" y="217"/>
                        <a:pt x="952" y="219"/>
                        <a:pt x="945" y="221"/>
                      </a:cubicBezTo>
                      <a:cubicBezTo>
                        <a:pt x="950" y="227"/>
                        <a:pt x="955" y="232"/>
                        <a:pt x="960" y="237"/>
                      </a:cubicBezTo>
                      <a:cubicBezTo>
                        <a:pt x="969" y="248"/>
                        <a:pt x="966" y="257"/>
                        <a:pt x="953" y="262"/>
                      </a:cubicBezTo>
                      <a:cubicBezTo>
                        <a:pt x="940" y="266"/>
                        <a:pt x="927" y="265"/>
                        <a:pt x="919" y="255"/>
                      </a:cubicBezTo>
                      <a:cubicBezTo>
                        <a:pt x="898" y="229"/>
                        <a:pt x="871" y="227"/>
                        <a:pt x="841" y="229"/>
                      </a:cubicBezTo>
                      <a:cubicBezTo>
                        <a:pt x="803" y="231"/>
                        <a:pt x="765" y="229"/>
                        <a:pt x="727" y="227"/>
                      </a:cubicBezTo>
                      <a:cubicBezTo>
                        <a:pt x="660" y="223"/>
                        <a:pt x="610" y="189"/>
                        <a:pt x="577" y="131"/>
                      </a:cubicBezTo>
                      <a:cubicBezTo>
                        <a:pt x="572" y="122"/>
                        <a:pt x="567" y="117"/>
                        <a:pt x="556" y="116"/>
                      </a:cubicBezTo>
                      <a:cubicBezTo>
                        <a:pt x="544" y="116"/>
                        <a:pt x="531" y="113"/>
                        <a:pt x="518" y="113"/>
                      </a:cubicBezTo>
                      <a:cubicBezTo>
                        <a:pt x="499" y="114"/>
                        <a:pt x="484" y="119"/>
                        <a:pt x="472" y="140"/>
                      </a:cubicBezTo>
                      <a:cubicBezTo>
                        <a:pt x="441" y="193"/>
                        <a:pt x="392" y="222"/>
                        <a:pt x="330" y="227"/>
                      </a:cubicBezTo>
                      <a:cubicBezTo>
                        <a:pt x="273" y="232"/>
                        <a:pt x="215" y="232"/>
                        <a:pt x="158" y="226"/>
                      </a:cubicBezTo>
                      <a:cubicBezTo>
                        <a:pt x="142" y="225"/>
                        <a:pt x="129" y="228"/>
                        <a:pt x="117" y="240"/>
                      </a:cubicBezTo>
                      <a:cubicBezTo>
                        <a:pt x="110" y="247"/>
                        <a:pt x="101" y="254"/>
                        <a:pt x="92" y="259"/>
                      </a:cubicBezTo>
                      <a:cubicBezTo>
                        <a:pt x="81" y="266"/>
                        <a:pt x="69" y="266"/>
                        <a:pt x="58" y="258"/>
                      </a:cubicBezTo>
                      <a:cubicBezTo>
                        <a:pt x="49" y="251"/>
                        <a:pt x="47" y="245"/>
                        <a:pt x="56" y="237"/>
                      </a:cubicBezTo>
                      <a:cubicBezTo>
                        <a:pt x="63" y="230"/>
                        <a:pt x="71" y="226"/>
                        <a:pt x="79" y="221"/>
                      </a:cubicBezTo>
                      <a:cubicBezTo>
                        <a:pt x="81" y="219"/>
                        <a:pt x="84" y="217"/>
                        <a:pt x="88" y="214"/>
                      </a:cubicBezTo>
                      <a:close/>
                      <a:moveTo>
                        <a:pt x="651" y="99"/>
                      </a:moveTo>
                      <a:cubicBezTo>
                        <a:pt x="651" y="101"/>
                        <a:pt x="651" y="103"/>
                        <a:pt x="651" y="104"/>
                      </a:cubicBezTo>
                      <a:cubicBezTo>
                        <a:pt x="655" y="105"/>
                        <a:pt x="659" y="105"/>
                        <a:pt x="663" y="106"/>
                      </a:cubicBezTo>
                      <a:cubicBezTo>
                        <a:pt x="709" y="108"/>
                        <a:pt x="752" y="121"/>
                        <a:pt x="793" y="141"/>
                      </a:cubicBezTo>
                      <a:cubicBezTo>
                        <a:pt x="831" y="161"/>
                        <a:pt x="870" y="182"/>
                        <a:pt x="907" y="203"/>
                      </a:cubicBezTo>
                      <a:cubicBezTo>
                        <a:pt x="919" y="209"/>
                        <a:pt x="928" y="209"/>
                        <a:pt x="940" y="205"/>
                      </a:cubicBezTo>
                      <a:cubicBezTo>
                        <a:pt x="958" y="198"/>
                        <a:pt x="973" y="187"/>
                        <a:pt x="982" y="170"/>
                      </a:cubicBezTo>
                      <a:cubicBezTo>
                        <a:pt x="994" y="146"/>
                        <a:pt x="999" y="121"/>
                        <a:pt x="994" y="94"/>
                      </a:cubicBezTo>
                      <a:cubicBezTo>
                        <a:pt x="990" y="66"/>
                        <a:pt x="986" y="64"/>
                        <a:pt x="958" y="67"/>
                      </a:cubicBezTo>
                      <a:cubicBezTo>
                        <a:pt x="885" y="75"/>
                        <a:pt x="812" y="82"/>
                        <a:pt x="739" y="90"/>
                      </a:cubicBezTo>
                      <a:cubicBezTo>
                        <a:pt x="710" y="93"/>
                        <a:pt x="680" y="96"/>
                        <a:pt x="651" y="99"/>
                      </a:cubicBezTo>
                      <a:close/>
                      <a:moveTo>
                        <a:pt x="400" y="103"/>
                      </a:moveTo>
                      <a:cubicBezTo>
                        <a:pt x="400" y="101"/>
                        <a:pt x="400" y="100"/>
                        <a:pt x="399" y="99"/>
                      </a:cubicBezTo>
                      <a:cubicBezTo>
                        <a:pt x="366" y="95"/>
                        <a:pt x="333" y="91"/>
                        <a:pt x="300" y="88"/>
                      </a:cubicBezTo>
                      <a:cubicBezTo>
                        <a:pt x="230" y="80"/>
                        <a:pt x="159" y="73"/>
                        <a:pt x="88" y="65"/>
                      </a:cubicBezTo>
                      <a:cubicBezTo>
                        <a:pt x="71" y="63"/>
                        <a:pt x="68" y="66"/>
                        <a:pt x="63" y="83"/>
                      </a:cubicBezTo>
                      <a:cubicBezTo>
                        <a:pt x="57" y="106"/>
                        <a:pt x="59" y="129"/>
                        <a:pt x="67" y="152"/>
                      </a:cubicBezTo>
                      <a:cubicBezTo>
                        <a:pt x="72" y="169"/>
                        <a:pt x="82" y="184"/>
                        <a:pt x="97" y="196"/>
                      </a:cubicBezTo>
                      <a:cubicBezTo>
                        <a:pt x="104" y="201"/>
                        <a:pt x="111" y="202"/>
                        <a:pt x="120" y="197"/>
                      </a:cubicBezTo>
                      <a:cubicBezTo>
                        <a:pt x="137" y="186"/>
                        <a:pt x="154" y="176"/>
                        <a:pt x="172" y="167"/>
                      </a:cubicBezTo>
                      <a:cubicBezTo>
                        <a:pt x="229" y="137"/>
                        <a:pt x="287" y="112"/>
                        <a:pt x="353" y="109"/>
                      </a:cubicBezTo>
                      <a:cubicBezTo>
                        <a:pt x="369" y="108"/>
                        <a:pt x="384" y="105"/>
                        <a:pt x="400" y="103"/>
                      </a:cubicBezTo>
                      <a:close/>
                      <a:moveTo>
                        <a:pt x="450" y="123"/>
                      </a:moveTo>
                      <a:cubicBezTo>
                        <a:pt x="442" y="124"/>
                        <a:pt x="438" y="124"/>
                        <a:pt x="433" y="124"/>
                      </a:cubicBezTo>
                      <a:cubicBezTo>
                        <a:pt x="403" y="127"/>
                        <a:pt x="372" y="132"/>
                        <a:pt x="342" y="133"/>
                      </a:cubicBezTo>
                      <a:cubicBezTo>
                        <a:pt x="276" y="137"/>
                        <a:pt x="218" y="160"/>
                        <a:pt x="166" y="200"/>
                      </a:cubicBezTo>
                      <a:cubicBezTo>
                        <a:pt x="163" y="203"/>
                        <a:pt x="160" y="206"/>
                        <a:pt x="156" y="211"/>
                      </a:cubicBezTo>
                      <a:cubicBezTo>
                        <a:pt x="161" y="212"/>
                        <a:pt x="163" y="213"/>
                        <a:pt x="166" y="213"/>
                      </a:cubicBezTo>
                      <a:cubicBezTo>
                        <a:pt x="221" y="216"/>
                        <a:pt x="277" y="217"/>
                        <a:pt x="333" y="209"/>
                      </a:cubicBezTo>
                      <a:cubicBezTo>
                        <a:pt x="356" y="206"/>
                        <a:pt x="378" y="198"/>
                        <a:pt x="398" y="185"/>
                      </a:cubicBezTo>
                      <a:cubicBezTo>
                        <a:pt x="420" y="169"/>
                        <a:pt x="437" y="150"/>
                        <a:pt x="450" y="123"/>
                      </a:cubicBezTo>
                      <a:close/>
                      <a:moveTo>
                        <a:pt x="605" y="123"/>
                      </a:moveTo>
                      <a:cubicBezTo>
                        <a:pt x="609" y="130"/>
                        <a:pt x="611" y="134"/>
                        <a:pt x="613" y="137"/>
                      </a:cubicBezTo>
                      <a:cubicBezTo>
                        <a:pt x="639" y="178"/>
                        <a:pt x="676" y="204"/>
                        <a:pt x="724" y="209"/>
                      </a:cubicBezTo>
                      <a:cubicBezTo>
                        <a:pt x="765" y="213"/>
                        <a:pt x="807" y="213"/>
                        <a:pt x="848" y="215"/>
                      </a:cubicBezTo>
                      <a:cubicBezTo>
                        <a:pt x="853" y="215"/>
                        <a:pt x="858" y="214"/>
                        <a:pt x="863" y="213"/>
                      </a:cubicBezTo>
                      <a:cubicBezTo>
                        <a:pt x="862" y="210"/>
                        <a:pt x="862" y="209"/>
                        <a:pt x="862" y="208"/>
                      </a:cubicBezTo>
                      <a:cubicBezTo>
                        <a:pt x="832" y="184"/>
                        <a:pt x="800" y="164"/>
                        <a:pt x="765" y="150"/>
                      </a:cubicBezTo>
                      <a:cubicBezTo>
                        <a:pt x="715" y="129"/>
                        <a:pt x="662" y="130"/>
                        <a:pt x="605" y="123"/>
                      </a:cubicBezTo>
                      <a:close/>
                      <a:moveTo>
                        <a:pt x="131" y="36"/>
                      </a:moveTo>
                      <a:cubicBezTo>
                        <a:pt x="131" y="37"/>
                        <a:pt x="132" y="39"/>
                        <a:pt x="132" y="41"/>
                      </a:cubicBezTo>
                      <a:cubicBezTo>
                        <a:pt x="242" y="54"/>
                        <a:pt x="352" y="68"/>
                        <a:pt x="462" y="82"/>
                      </a:cubicBezTo>
                      <a:cubicBezTo>
                        <a:pt x="466" y="67"/>
                        <a:pt x="459" y="59"/>
                        <a:pt x="449" y="54"/>
                      </a:cubicBezTo>
                      <a:cubicBezTo>
                        <a:pt x="431" y="46"/>
                        <a:pt x="413" y="38"/>
                        <a:pt x="395" y="34"/>
                      </a:cubicBezTo>
                      <a:cubicBezTo>
                        <a:pt x="322" y="18"/>
                        <a:pt x="248" y="17"/>
                        <a:pt x="175" y="27"/>
                      </a:cubicBezTo>
                      <a:cubicBezTo>
                        <a:pt x="160" y="29"/>
                        <a:pt x="146" y="33"/>
                        <a:pt x="131" y="36"/>
                      </a:cubicBezTo>
                      <a:close/>
                      <a:moveTo>
                        <a:pt x="920" y="40"/>
                      </a:moveTo>
                      <a:cubicBezTo>
                        <a:pt x="920" y="38"/>
                        <a:pt x="920" y="37"/>
                        <a:pt x="920" y="35"/>
                      </a:cubicBezTo>
                      <a:cubicBezTo>
                        <a:pt x="914" y="34"/>
                        <a:pt x="907" y="32"/>
                        <a:pt x="901" y="30"/>
                      </a:cubicBezTo>
                      <a:cubicBezTo>
                        <a:pt x="824" y="17"/>
                        <a:pt x="747" y="17"/>
                        <a:pt x="671" y="32"/>
                      </a:cubicBezTo>
                      <a:cubicBezTo>
                        <a:pt x="649" y="37"/>
                        <a:pt x="627" y="45"/>
                        <a:pt x="607" y="54"/>
                      </a:cubicBezTo>
                      <a:cubicBezTo>
                        <a:pt x="597" y="58"/>
                        <a:pt x="589" y="66"/>
                        <a:pt x="594" y="80"/>
                      </a:cubicBezTo>
                      <a:cubicBezTo>
                        <a:pt x="703" y="67"/>
                        <a:pt x="811" y="53"/>
                        <a:pt x="920" y="40"/>
                      </a:cubicBezTo>
                      <a:close/>
                      <a:moveTo>
                        <a:pt x="496" y="84"/>
                      </a:moveTo>
                      <a:cubicBezTo>
                        <a:pt x="518" y="94"/>
                        <a:pt x="538" y="88"/>
                        <a:pt x="560" y="83"/>
                      </a:cubicBezTo>
                      <a:cubicBezTo>
                        <a:pt x="542" y="65"/>
                        <a:pt x="508" y="66"/>
                        <a:pt x="49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9" name="Freeform 12"/>
                <p:cNvSpPr>
                  <a:spLocks/>
                </p:cNvSpPr>
                <p:nvPr/>
              </p:nvSpPr>
              <p:spPr bwMode="auto">
                <a:xfrm>
                  <a:off x="7161257" y="1964197"/>
                  <a:ext cx="397951" cy="167381"/>
                </a:xfrm>
                <a:custGeom>
                  <a:avLst/>
                  <a:gdLst>
                    <a:gd name="T0" fmla="*/ 0 w 348"/>
                    <a:gd name="T1" fmla="*/ 35 h 145"/>
                    <a:gd name="T2" fmla="*/ 88 w 348"/>
                    <a:gd name="T3" fmla="*/ 26 h 145"/>
                    <a:gd name="T4" fmla="*/ 307 w 348"/>
                    <a:gd name="T5" fmla="*/ 3 h 145"/>
                    <a:gd name="T6" fmla="*/ 343 w 348"/>
                    <a:gd name="T7" fmla="*/ 30 h 145"/>
                    <a:gd name="T8" fmla="*/ 331 w 348"/>
                    <a:gd name="T9" fmla="*/ 106 h 145"/>
                    <a:gd name="T10" fmla="*/ 289 w 348"/>
                    <a:gd name="T11" fmla="*/ 141 h 145"/>
                    <a:gd name="T12" fmla="*/ 256 w 348"/>
                    <a:gd name="T13" fmla="*/ 139 h 145"/>
                    <a:gd name="T14" fmla="*/ 142 w 348"/>
                    <a:gd name="T15" fmla="*/ 77 h 145"/>
                    <a:gd name="T16" fmla="*/ 12 w 348"/>
                    <a:gd name="T17" fmla="*/ 42 h 145"/>
                    <a:gd name="T18" fmla="*/ 0 w 348"/>
                    <a:gd name="T19" fmla="*/ 40 h 145"/>
                    <a:gd name="T20" fmla="*/ 0 w 348"/>
                    <a:gd name="T21" fmla="*/ 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45">
                      <a:moveTo>
                        <a:pt x="0" y="35"/>
                      </a:moveTo>
                      <a:cubicBezTo>
                        <a:pt x="29" y="32"/>
                        <a:pt x="59" y="29"/>
                        <a:pt x="88" y="26"/>
                      </a:cubicBezTo>
                      <a:cubicBezTo>
                        <a:pt x="161" y="18"/>
                        <a:pt x="234" y="11"/>
                        <a:pt x="307" y="3"/>
                      </a:cubicBezTo>
                      <a:cubicBezTo>
                        <a:pt x="335" y="0"/>
                        <a:pt x="339" y="2"/>
                        <a:pt x="343" y="30"/>
                      </a:cubicBezTo>
                      <a:cubicBezTo>
                        <a:pt x="348" y="57"/>
                        <a:pt x="343" y="82"/>
                        <a:pt x="331" y="106"/>
                      </a:cubicBezTo>
                      <a:cubicBezTo>
                        <a:pt x="322" y="123"/>
                        <a:pt x="307" y="134"/>
                        <a:pt x="289" y="141"/>
                      </a:cubicBezTo>
                      <a:cubicBezTo>
                        <a:pt x="277" y="145"/>
                        <a:pt x="268" y="145"/>
                        <a:pt x="256" y="139"/>
                      </a:cubicBezTo>
                      <a:cubicBezTo>
                        <a:pt x="219" y="118"/>
                        <a:pt x="180" y="97"/>
                        <a:pt x="142" y="77"/>
                      </a:cubicBezTo>
                      <a:cubicBezTo>
                        <a:pt x="101" y="57"/>
                        <a:pt x="58" y="44"/>
                        <a:pt x="12" y="42"/>
                      </a:cubicBezTo>
                      <a:cubicBezTo>
                        <a:pt x="8" y="41"/>
                        <a:pt x="4" y="41"/>
                        <a:pt x="0" y="40"/>
                      </a:cubicBezTo>
                      <a:cubicBezTo>
                        <a:pt x="0" y="39"/>
                        <a:pt x="0" y="37"/>
                        <a:pt x="0" y="35"/>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0" name="Freeform 13"/>
                <p:cNvSpPr>
                  <a:spLocks/>
                </p:cNvSpPr>
                <p:nvPr/>
              </p:nvSpPr>
              <p:spPr bwMode="auto">
                <a:xfrm>
                  <a:off x="6482570" y="1963232"/>
                  <a:ext cx="392162" cy="160145"/>
                </a:xfrm>
                <a:custGeom>
                  <a:avLst/>
                  <a:gdLst>
                    <a:gd name="T0" fmla="*/ 343 w 343"/>
                    <a:gd name="T1" fmla="*/ 40 h 139"/>
                    <a:gd name="T2" fmla="*/ 296 w 343"/>
                    <a:gd name="T3" fmla="*/ 46 h 139"/>
                    <a:gd name="T4" fmla="*/ 115 w 343"/>
                    <a:gd name="T5" fmla="*/ 104 h 139"/>
                    <a:gd name="T6" fmla="*/ 63 w 343"/>
                    <a:gd name="T7" fmla="*/ 134 h 139"/>
                    <a:gd name="T8" fmla="*/ 40 w 343"/>
                    <a:gd name="T9" fmla="*/ 133 h 139"/>
                    <a:gd name="T10" fmla="*/ 10 w 343"/>
                    <a:gd name="T11" fmla="*/ 89 h 139"/>
                    <a:gd name="T12" fmla="*/ 6 w 343"/>
                    <a:gd name="T13" fmla="*/ 20 h 139"/>
                    <a:gd name="T14" fmla="*/ 31 w 343"/>
                    <a:gd name="T15" fmla="*/ 2 h 139"/>
                    <a:gd name="T16" fmla="*/ 243 w 343"/>
                    <a:gd name="T17" fmla="*/ 25 h 139"/>
                    <a:gd name="T18" fmla="*/ 342 w 343"/>
                    <a:gd name="T19" fmla="*/ 36 h 139"/>
                    <a:gd name="T20" fmla="*/ 343 w 343"/>
                    <a:gd name="T21" fmla="*/ 4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39">
                      <a:moveTo>
                        <a:pt x="343" y="40"/>
                      </a:moveTo>
                      <a:cubicBezTo>
                        <a:pt x="327" y="42"/>
                        <a:pt x="312" y="45"/>
                        <a:pt x="296" y="46"/>
                      </a:cubicBezTo>
                      <a:cubicBezTo>
                        <a:pt x="230" y="49"/>
                        <a:pt x="172" y="74"/>
                        <a:pt x="115" y="104"/>
                      </a:cubicBezTo>
                      <a:cubicBezTo>
                        <a:pt x="97" y="113"/>
                        <a:pt x="80" y="123"/>
                        <a:pt x="63" y="134"/>
                      </a:cubicBezTo>
                      <a:cubicBezTo>
                        <a:pt x="54" y="139"/>
                        <a:pt x="47" y="138"/>
                        <a:pt x="40" y="133"/>
                      </a:cubicBezTo>
                      <a:cubicBezTo>
                        <a:pt x="25" y="121"/>
                        <a:pt x="15" y="106"/>
                        <a:pt x="10" y="89"/>
                      </a:cubicBezTo>
                      <a:cubicBezTo>
                        <a:pt x="2" y="66"/>
                        <a:pt x="0" y="43"/>
                        <a:pt x="6" y="20"/>
                      </a:cubicBezTo>
                      <a:cubicBezTo>
                        <a:pt x="11" y="3"/>
                        <a:pt x="14" y="0"/>
                        <a:pt x="31" y="2"/>
                      </a:cubicBezTo>
                      <a:cubicBezTo>
                        <a:pt x="102" y="10"/>
                        <a:pt x="173" y="17"/>
                        <a:pt x="243" y="25"/>
                      </a:cubicBezTo>
                      <a:cubicBezTo>
                        <a:pt x="276" y="28"/>
                        <a:pt x="309" y="32"/>
                        <a:pt x="342" y="36"/>
                      </a:cubicBezTo>
                      <a:cubicBezTo>
                        <a:pt x="343" y="37"/>
                        <a:pt x="343" y="38"/>
                        <a:pt x="343" y="4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2" name="Freeform 14"/>
                <p:cNvSpPr>
                  <a:spLocks/>
                </p:cNvSpPr>
                <p:nvPr/>
              </p:nvSpPr>
              <p:spPr bwMode="auto">
                <a:xfrm>
                  <a:off x="6595926" y="2032210"/>
                  <a:ext cx="335726" cy="108532"/>
                </a:xfrm>
                <a:custGeom>
                  <a:avLst/>
                  <a:gdLst>
                    <a:gd name="T0" fmla="*/ 294 w 294"/>
                    <a:gd name="T1" fmla="*/ 0 h 94"/>
                    <a:gd name="T2" fmla="*/ 242 w 294"/>
                    <a:gd name="T3" fmla="*/ 62 h 94"/>
                    <a:gd name="T4" fmla="*/ 177 w 294"/>
                    <a:gd name="T5" fmla="*/ 86 h 94"/>
                    <a:gd name="T6" fmla="*/ 10 w 294"/>
                    <a:gd name="T7" fmla="*/ 90 h 94"/>
                    <a:gd name="T8" fmla="*/ 0 w 294"/>
                    <a:gd name="T9" fmla="*/ 88 h 94"/>
                    <a:gd name="T10" fmla="*/ 10 w 294"/>
                    <a:gd name="T11" fmla="*/ 77 h 94"/>
                    <a:gd name="T12" fmla="*/ 186 w 294"/>
                    <a:gd name="T13" fmla="*/ 10 h 94"/>
                    <a:gd name="T14" fmla="*/ 277 w 294"/>
                    <a:gd name="T15" fmla="*/ 1 h 94"/>
                    <a:gd name="T16" fmla="*/ 294 w 29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4">
                      <a:moveTo>
                        <a:pt x="294" y="0"/>
                      </a:moveTo>
                      <a:cubicBezTo>
                        <a:pt x="281" y="27"/>
                        <a:pt x="264" y="46"/>
                        <a:pt x="242" y="62"/>
                      </a:cubicBezTo>
                      <a:cubicBezTo>
                        <a:pt x="222" y="75"/>
                        <a:pt x="200" y="83"/>
                        <a:pt x="177" y="86"/>
                      </a:cubicBezTo>
                      <a:cubicBezTo>
                        <a:pt x="121" y="94"/>
                        <a:pt x="65" y="93"/>
                        <a:pt x="10" y="90"/>
                      </a:cubicBezTo>
                      <a:cubicBezTo>
                        <a:pt x="7" y="90"/>
                        <a:pt x="5" y="89"/>
                        <a:pt x="0" y="88"/>
                      </a:cubicBezTo>
                      <a:cubicBezTo>
                        <a:pt x="4" y="83"/>
                        <a:pt x="7" y="80"/>
                        <a:pt x="10" y="77"/>
                      </a:cubicBezTo>
                      <a:cubicBezTo>
                        <a:pt x="62" y="37"/>
                        <a:pt x="120" y="14"/>
                        <a:pt x="186" y="10"/>
                      </a:cubicBezTo>
                      <a:cubicBezTo>
                        <a:pt x="216" y="9"/>
                        <a:pt x="247" y="4"/>
                        <a:pt x="277" y="1"/>
                      </a:cubicBezTo>
                      <a:cubicBezTo>
                        <a:pt x="282" y="1"/>
                        <a:pt x="286" y="1"/>
                        <a:pt x="294"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 name="Freeform 15"/>
                <p:cNvSpPr>
                  <a:spLocks/>
                </p:cNvSpPr>
                <p:nvPr/>
              </p:nvSpPr>
              <p:spPr bwMode="auto">
                <a:xfrm>
                  <a:off x="7108679" y="2032210"/>
                  <a:ext cx="295207" cy="106120"/>
                </a:xfrm>
                <a:custGeom>
                  <a:avLst/>
                  <a:gdLst>
                    <a:gd name="T0" fmla="*/ 0 w 258"/>
                    <a:gd name="T1" fmla="*/ 0 h 92"/>
                    <a:gd name="T2" fmla="*/ 160 w 258"/>
                    <a:gd name="T3" fmla="*/ 27 h 92"/>
                    <a:gd name="T4" fmla="*/ 257 w 258"/>
                    <a:gd name="T5" fmla="*/ 85 h 92"/>
                    <a:gd name="T6" fmla="*/ 258 w 258"/>
                    <a:gd name="T7" fmla="*/ 90 h 92"/>
                    <a:gd name="T8" fmla="*/ 243 w 258"/>
                    <a:gd name="T9" fmla="*/ 92 h 92"/>
                    <a:gd name="T10" fmla="*/ 119 w 258"/>
                    <a:gd name="T11" fmla="*/ 86 h 92"/>
                    <a:gd name="T12" fmla="*/ 8 w 258"/>
                    <a:gd name="T13" fmla="*/ 14 h 92"/>
                    <a:gd name="T14" fmla="*/ 0 w 258"/>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92">
                      <a:moveTo>
                        <a:pt x="0" y="0"/>
                      </a:moveTo>
                      <a:cubicBezTo>
                        <a:pt x="57" y="7"/>
                        <a:pt x="110" y="6"/>
                        <a:pt x="160" y="27"/>
                      </a:cubicBezTo>
                      <a:cubicBezTo>
                        <a:pt x="195" y="41"/>
                        <a:pt x="227" y="61"/>
                        <a:pt x="257" y="85"/>
                      </a:cubicBezTo>
                      <a:cubicBezTo>
                        <a:pt x="257" y="86"/>
                        <a:pt x="257" y="87"/>
                        <a:pt x="258" y="90"/>
                      </a:cubicBezTo>
                      <a:cubicBezTo>
                        <a:pt x="253" y="91"/>
                        <a:pt x="248" y="92"/>
                        <a:pt x="243" y="92"/>
                      </a:cubicBezTo>
                      <a:cubicBezTo>
                        <a:pt x="202" y="90"/>
                        <a:pt x="160" y="90"/>
                        <a:pt x="119" y="86"/>
                      </a:cubicBezTo>
                      <a:cubicBezTo>
                        <a:pt x="71" y="81"/>
                        <a:pt x="34" y="55"/>
                        <a:pt x="8" y="14"/>
                      </a:cubicBezTo>
                      <a:cubicBezTo>
                        <a:pt x="6" y="11"/>
                        <a:pt x="4" y="7"/>
                        <a:pt x="0" y="0"/>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4" name="Freeform 16"/>
                <p:cNvSpPr>
                  <a:spLocks/>
                </p:cNvSpPr>
                <p:nvPr/>
              </p:nvSpPr>
              <p:spPr bwMode="auto">
                <a:xfrm>
                  <a:off x="6566984" y="1910172"/>
                  <a:ext cx="382998" cy="74767"/>
                </a:xfrm>
                <a:custGeom>
                  <a:avLst/>
                  <a:gdLst>
                    <a:gd name="T0" fmla="*/ 0 w 335"/>
                    <a:gd name="T1" fmla="*/ 19 h 65"/>
                    <a:gd name="T2" fmla="*/ 44 w 335"/>
                    <a:gd name="T3" fmla="*/ 10 h 65"/>
                    <a:gd name="T4" fmla="*/ 264 w 335"/>
                    <a:gd name="T5" fmla="*/ 17 h 65"/>
                    <a:gd name="T6" fmla="*/ 318 w 335"/>
                    <a:gd name="T7" fmla="*/ 37 h 65"/>
                    <a:gd name="T8" fmla="*/ 331 w 335"/>
                    <a:gd name="T9" fmla="*/ 65 h 65"/>
                    <a:gd name="T10" fmla="*/ 1 w 335"/>
                    <a:gd name="T11" fmla="*/ 24 h 65"/>
                    <a:gd name="T12" fmla="*/ 0 w 335"/>
                    <a:gd name="T13" fmla="*/ 19 h 65"/>
                  </a:gdLst>
                  <a:ahLst/>
                  <a:cxnLst>
                    <a:cxn ang="0">
                      <a:pos x="T0" y="T1"/>
                    </a:cxn>
                    <a:cxn ang="0">
                      <a:pos x="T2" y="T3"/>
                    </a:cxn>
                    <a:cxn ang="0">
                      <a:pos x="T4" y="T5"/>
                    </a:cxn>
                    <a:cxn ang="0">
                      <a:pos x="T6" y="T7"/>
                    </a:cxn>
                    <a:cxn ang="0">
                      <a:pos x="T8" y="T9"/>
                    </a:cxn>
                    <a:cxn ang="0">
                      <a:pos x="T10" y="T11"/>
                    </a:cxn>
                    <a:cxn ang="0">
                      <a:pos x="T12" y="T13"/>
                    </a:cxn>
                  </a:cxnLst>
                  <a:rect l="0" t="0" r="r" b="b"/>
                  <a:pathLst>
                    <a:path w="335" h="65">
                      <a:moveTo>
                        <a:pt x="0" y="19"/>
                      </a:moveTo>
                      <a:cubicBezTo>
                        <a:pt x="15" y="16"/>
                        <a:pt x="29" y="12"/>
                        <a:pt x="44" y="10"/>
                      </a:cubicBezTo>
                      <a:cubicBezTo>
                        <a:pt x="117" y="0"/>
                        <a:pt x="191" y="1"/>
                        <a:pt x="264" y="17"/>
                      </a:cubicBezTo>
                      <a:cubicBezTo>
                        <a:pt x="282" y="21"/>
                        <a:pt x="300" y="29"/>
                        <a:pt x="318" y="37"/>
                      </a:cubicBezTo>
                      <a:cubicBezTo>
                        <a:pt x="328" y="42"/>
                        <a:pt x="335" y="50"/>
                        <a:pt x="331" y="65"/>
                      </a:cubicBezTo>
                      <a:cubicBezTo>
                        <a:pt x="221" y="51"/>
                        <a:pt x="111" y="37"/>
                        <a:pt x="1" y="24"/>
                      </a:cubicBezTo>
                      <a:cubicBezTo>
                        <a:pt x="1" y="22"/>
                        <a:pt x="0" y="20"/>
                        <a:pt x="0" y="19"/>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6" name="Freeform 17"/>
                <p:cNvSpPr>
                  <a:spLocks/>
                </p:cNvSpPr>
                <p:nvPr/>
              </p:nvSpPr>
              <p:spPr bwMode="auto">
                <a:xfrm>
                  <a:off x="7090350" y="1910172"/>
                  <a:ext cx="378656" cy="72355"/>
                </a:xfrm>
                <a:custGeom>
                  <a:avLst/>
                  <a:gdLst>
                    <a:gd name="T0" fmla="*/ 331 w 331"/>
                    <a:gd name="T1" fmla="*/ 23 h 63"/>
                    <a:gd name="T2" fmla="*/ 5 w 331"/>
                    <a:gd name="T3" fmla="*/ 63 h 63"/>
                    <a:gd name="T4" fmla="*/ 18 w 331"/>
                    <a:gd name="T5" fmla="*/ 37 h 63"/>
                    <a:gd name="T6" fmla="*/ 82 w 331"/>
                    <a:gd name="T7" fmla="*/ 15 h 63"/>
                    <a:gd name="T8" fmla="*/ 312 w 331"/>
                    <a:gd name="T9" fmla="*/ 13 h 63"/>
                    <a:gd name="T10" fmla="*/ 331 w 331"/>
                    <a:gd name="T11" fmla="*/ 18 h 63"/>
                    <a:gd name="T12" fmla="*/ 331 w 331"/>
                    <a:gd name="T13" fmla="*/ 23 h 63"/>
                  </a:gdLst>
                  <a:ahLst/>
                  <a:cxnLst>
                    <a:cxn ang="0">
                      <a:pos x="T0" y="T1"/>
                    </a:cxn>
                    <a:cxn ang="0">
                      <a:pos x="T2" y="T3"/>
                    </a:cxn>
                    <a:cxn ang="0">
                      <a:pos x="T4" y="T5"/>
                    </a:cxn>
                    <a:cxn ang="0">
                      <a:pos x="T6" y="T7"/>
                    </a:cxn>
                    <a:cxn ang="0">
                      <a:pos x="T8" y="T9"/>
                    </a:cxn>
                    <a:cxn ang="0">
                      <a:pos x="T10" y="T11"/>
                    </a:cxn>
                    <a:cxn ang="0">
                      <a:pos x="T12" y="T13"/>
                    </a:cxn>
                  </a:cxnLst>
                  <a:rect l="0" t="0" r="r" b="b"/>
                  <a:pathLst>
                    <a:path w="331" h="63">
                      <a:moveTo>
                        <a:pt x="331" y="23"/>
                      </a:moveTo>
                      <a:cubicBezTo>
                        <a:pt x="222" y="36"/>
                        <a:pt x="114" y="50"/>
                        <a:pt x="5" y="63"/>
                      </a:cubicBezTo>
                      <a:cubicBezTo>
                        <a:pt x="0" y="49"/>
                        <a:pt x="8" y="41"/>
                        <a:pt x="18" y="37"/>
                      </a:cubicBezTo>
                      <a:cubicBezTo>
                        <a:pt x="38" y="28"/>
                        <a:pt x="60" y="20"/>
                        <a:pt x="82" y="15"/>
                      </a:cubicBezTo>
                      <a:cubicBezTo>
                        <a:pt x="158" y="0"/>
                        <a:pt x="235" y="0"/>
                        <a:pt x="312" y="13"/>
                      </a:cubicBezTo>
                      <a:cubicBezTo>
                        <a:pt x="318" y="15"/>
                        <a:pt x="325" y="17"/>
                        <a:pt x="331" y="18"/>
                      </a:cubicBezTo>
                      <a:cubicBezTo>
                        <a:pt x="331" y="20"/>
                        <a:pt x="331" y="21"/>
                        <a:pt x="331" y="23"/>
                      </a:cubicBezTo>
                      <a:close/>
                    </a:path>
                  </a:pathLst>
                </a:custGeom>
                <a:solidFill>
                  <a:schemeClr val="accent1">
                    <a:lumMod val="20000"/>
                    <a:lumOff val="80000"/>
                    <a:alpha val="48000"/>
                  </a:schemeClr>
                </a:solidFill>
                <a:ln>
                  <a:noFill/>
                </a:ln>
              </p:spPr>
              <p:txBody>
                <a:bodyPr vert="horz" wrap="square" lIns="91440" tIns="45720" rIns="91440" bIns="45720" numCol="1" anchor="t" anchorCtr="0" compatLnSpc="1">
                  <a:prstTxWarp prst="textNoShape">
                    <a:avLst/>
                  </a:prstTxWarp>
                </a:bodyPr>
                <a:lstStyle/>
                <a:p>
                  <a:endParaRPr lang="en-US" sz="2000"/>
                </a:p>
              </p:txBody>
            </p:sp>
          </p:grpSp>
        </p:grpSp>
        <p:grpSp>
          <p:nvGrpSpPr>
            <p:cNvPr id="38" name="Group 37"/>
            <p:cNvGrpSpPr/>
            <p:nvPr/>
          </p:nvGrpSpPr>
          <p:grpSpPr>
            <a:xfrm>
              <a:off x="9422659" y="3432789"/>
              <a:ext cx="648082" cy="640270"/>
              <a:chOff x="1035968" y="5037128"/>
              <a:chExt cx="1691375" cy="1691375"/>
            </a:xfrm>
          </p:grpSpPr>
          <p:sp>
            <p:nvSpPr>
              <p:cNvPr id="42" name="Oval 41"/>
              <p:cNvSpPr/>
              <p:nvPr/>
            </p:nvSpPr>
            <p:spPr bwMode="auto">
              <a:xfrm>
                <a:off x="1035968" y="5037128"/>
                <a:ext cx="1691375" cy="1691375"/>
              </a:xfrm>
              <a:prstGeom prst="ellipse">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8"/>
              <p:cNvSpPr>
                <a:spLocks noEditPoints="1"/>
              </p:cNvSpPr>
              <p:nvPr/>
            </p:nvSpPr>
            <p:spPr bwMode="auto">
              <a:xfrm>
                <a:off x="1411669" y="5338762"/>
                <a:ext cx="871538" cy="1060450"/>
              </a:xfrm>
              <a:custGeom>
                <a:avLst/>
                <a:gdLst>
                  <a:gd name="T0" fmla="*/ 740 w 741"/>
                  <a:gd name="T1" fmla="*/ 901 h 901"/>
                  <a:gd name="T2" fmla="*/ 609 w 741"/>
                  <a:gd name="T3" fmla="*/ 846 h 901"/>
                  <a:gd name="T4" fmla="*/ 406 w 741"/>
                  <a:gd name="T5" fmla="*/ 759 h 901"/>
                  <a:gd name="T6" fmla="*/ 383 w 741"/>
                  <a:gd name="T7" fmla="*/ 742 h 901"/>
                  <a:gd name="T8" fmla="*/ 30 w 741"/>
                  <a:gd name="T9" fmla="*/ 274 h 901"/>
                  <a:gd name="T10" fmla="*/ 11 w 741"/>
                  <a:gd name="T11" fmla="*/ 177 h 901"/>
                  <a:gd name="T12" fmla="*/ 245 w 741"/>
                  <a:gd name="T13" fmla="*/ 1 h 901"/>
                  <a:gd name="T14" fmla="*/ 333 w 741"/>
                  <a:gd name="T15" fmla="*/ 44 h 901"/>
                  <a:gd name="T16" fmla="*/ 683 w 741"/>
                  <a:gd name="T17" fmla="*/ 510 h 901"/>
                  <a:gd name="T18" fmla="*/ 697 w 741"/>
                  <a:gd name="T19" fmla="*/ 555 h 901"/>
                  <a:gd name="T20" fmla="*/ 741 w 741"/>
                  <a:gd name="T21" fmla="*/ 893 h 901"/>
                  <a:gd name="T22" fmla="*/ 740 w 741"/>
                  <a:gd name="T23" fmla="*/ 901 h 901"/>
                  <a:gd name="T24" fmla="*/ 617 w 741"/>
                  <a:gd name="T25" fmla="*/ 527 h 901"/>
                  <a:gd name="T26" fmla="*/ 377 w 741"/>
                  <a:gd name="T27" fmla="*/ 208 h 901"/>
                  <a:gd name="T28" fmla="*/ 364 w 741"/>
                  <a:gd name="T29" fmla="*/ 202 h 901"/>
                  <a:gd name="T30" fmla="*/ 259 w 741"/>
                  <a:gd name="T31" fmla="*/ 246 h 901"/>
                  <a:gd name="T32" fmla="*/ 458 w 741"/>
                  <a:gd name="T33" fmla="*/ 508 h 901"/>
                  <a:gd name="T34" fmla="*/ 617 w 741"/>
                  <a:gd name="T35" fmla="*/ 527 h 901"/>
                  <a:gd name="T36" fmla="*/ 415 w 741"/>
                  <a:gd name="T37" fmla="*/ 681 h 901"/>
                  <a:gd name="T38" fmla="*/ 425 w 741"/>
                  <a:gd name="T39" fmla="*/ 517 h 901"/>
                  <a:gd name="T40" fmla="*/ 321 w 741"/>
                  <a:gd name="T41" fmla="*/ 378 h 901"/>
                  <a:gd name="T42" fmla="*/ 232 w 741"/>
                  <a:gd name="T43" fmla="*/ 259 h 901"/>
                  <a:gd name="T44" fmla="*/ 176 w 741"/>
                  <a:gd name="T45" fmla="*/ 348 h 901"/>
                  <a:gd name="T46" fmla="*/ 179 w 741"/>
                  <a:gd name="T47" fmla="*/ 367 h 901"/>
                  <a:gd name="T48" fmla="*/ 415 w 741"/>
                  <a:gd name="T49" fmla="*/ 681 h 901"/>
                  <a:gd name="T50" fmla="*/ 659 w 741"/>
                  <a:gd name="T51" fmla="*/ 749 h 901"/>
                  <a:gd name="T52" fmla="*/ 633 w 741"/>
                  <a:gd name="T53" fmla="*/ 554 h 901"/>
                  <a:gd name="T54" fmla="*/ 476 w 741"/>
                  <a:gd name="T55" fmla="*/ 559 h 901"/>
                  <a:gd name="T56" fmla="*/ 437 w 741"/>
                  <a:gd name="T57" fmla="*/ 704 h 901"/>
                  <a:gd name="T58" fmla="*/ 616 w 741"/>
                  <a:gd name="T59" fmla="*/ 780 h 901"/>
                  <a:gd name="T60" fmla="*/ 659 w 741"/>
                  <a:gd name="T61" fmla="*/ 749 h 901"/>
                  <a:gd name="T62" fmla="*/ 341 w 741"/>
                  <a:gd name="T63" fmla="*/ 159 h 901"/>
                  <a:gd name="T64" fmla="*/ 322 w 741"/>
                  <a:gd name="T65" fmla="*/ 134 h 901"/>
                  <a:gd name="T66" fmla="*/ 298 w 741"/>
                  <a:gd name="T67" fmla="*/ 124 h 901"/>
                  <a:gd name="T68" fmla="*/ 114 w 741"/>
                  <a:gd name="T69" fmla="*/ 263 h 901"/>
                  <a:gd name="T70" fmla="*/ 113 w 741"/>
                  <a:gd name="T71" fmla="*/ 279 h 901"/>
                  <a:gd name="T72" fmla="*/ 140 w 741"/>
                  <a:gd name="T73" fmla="*/ 315 h 901"/>
                  <a:gd name="T74" fmla="*/ 341 w 741"/>
                  <a:gd name="T75" fmla="*/ 159 h 901"/>
                  <a:gd name="T76" fmla="*/ 281 w 741"/>
                  <a:gd name="T77" fmla="*/ 80 h 901"/>
                  <a:gd name="T78" fmla="*/ 226 w 741"/>
                  <a:gd name="T79" fmla="*/ 67 h 901"/>
                  <a:gd name="T80" fmla="*/ 99 w 741"/>
                  <a:gd name="T81" fmla="*/ 150 h 901"/>
                  <a:gd name="T82" fmla="*/ 73 w 741"/>
                  <a:gd name="T83" fmla="*/ 194 h 901"/>
                  <a:gd name="T84" fmla="*/ 72 w 741"/>
                  <a:gd name="T85" fmla="*/ 228 h 901"/>
                  <a:gd name="T86" fmla="*/ 79 w 741"/>
                  <a:gd name="T87" fmla="*/ 230 h 901"/>
                  <a:gd name="T88" fmla="*/ 281 w 741"/>
                  <a:gd name="T89" fmla="*/ 8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1" h="901">
                    <a:moveTo>
                      <a:pt x="740" y="901"/>
                    </a:moveTo>
                    <a:cubicBezTo>
                      <a:pt x="696" y="882"/>
                      <a:pt x="653" y="864"/>
                      <a:pt x="609" y="846"/>
                    </a:cubicBezTo>
                    <a:cubicBezTo>
                      <a:pt x="541" y="817"/>
                      <a:pt x="473" y="789"/>
                      <a:pt x="406" y="759"/>
                    </a:cubicBezTo>
                    <a:cubicBezTo>
                      <a:pt x="397" y="756"/>
                      <a:pt x="388" y="749"/>
                      <a:pt x="383" y="742"/>
                    </a:cubicBezTo>
                    <a:cubicBezTo>
                      <a:pt x="265" y="586"/>
                      <a:pt x="148" y="430"/>
                      <a:pt x="30" y="274"/>
                    </a:cubicBezTo>
                    <a:cubicBezTo>
                      <a:pt x="8" y="245"/>
                      <a:pt x="0" y="213"/>
                      <a:pt x="11" y="177"/>
                    </a:cubicBezTo>
                    <a:cubicBezTo>
                      <a:pt x="35" y="95"/>
                      <a:pt x="160" y="2"/>
                      <a:pt x="245" y="1"/>
                    </a:cubicBezTo>
                    <a:cubicBezTo>
                      <a:pt x="282" y="0"/>
                      <a:pt x="311" y="14"/>
                      <a:pt x="333" y="44"/>
                    </a:cubicBezTo>
                    <a:cubicBezTo>
                      <a:pt x="450" y="199"/>
                      <a:pt x="567" y="354"/>
                      <a:pt x="683" y="510"/>
                    </a:cubicBezTo>
                    <a:cubicBezTo>
                      <a:pt x="692" y="522"/>
                      <a:pt x="695" y="539"/>
                      <a:pt x="697" y="555"/>
                    </a:cubicBezTo>
                    <a:cubicBezTo>
                      <a:pt x="712" y="667"/>
                      <a:pt x="726" y="780"/>
                      <a:pt x="741" y="893"/>
                    </a:cubicBezTo>
                    <a:cubicBezTo>
                      <a:pt x="741" y="895"/>
                      <a:pt x="740" y="897"/>
                      <a:pt x="740" y="901"/>
                    </a:cubicBezTo>
                    <a:close/>
                    <a:moveTo>
                      <a:pt x="617" y="527"/>
                    </a:moveTo>
                    <a:cubicBezTo>
                      <a:pt x="538" y="420"/>
                      <a:pt x="458" y="314"/>
                      <a:pt x="377" y="208"/>
                    </a:cubicBezTo>
                    <a:cubicBezTo>
                      <a:pt x="375" y="204"/>
                      <a:pt x="368" y="201"/>
                      <a:pt x="364" y="202"/>
                    </a:cubicBezTo>
                    <a:cubicBezTo>
                      <a:pt x="327" y="210"/>
                      <a:pt x="292" y="222"/>
                      <a:pt x="259" y="246"/>
                    </a:cubicBezTo>
                    <a:cubicBezTo>
                      <a:pt x="326" y="335"/>
                      <a:pt x="390" y="423"/>
                      <a:pt x="458" y="508"/>
                    </a:cubicBezTo>
                    <a:cubicBezTo>
                      <a:pt x="496" y="554"/>
                      <a:pt x="572" y="560"/>
                      <a:pt x="617" y="527"/>
                    </a:cubicBezTo>
                    <a:close/>
                    <a:moveTo>
                      <a:pt x="415" y="681"/>
                    </a:moveTo>
                    <a:cubicBezTo>
                      <a:pt x="456" y="639"/>
                      <a:pt x="460" y="567"/>
                      <a:pt x="425" y="517"/>
                    </a:cubicBezTo>
                    <a:cubicBezTo>
                      <a:pt x="391" y="470"/>
                      <a:pt x="356" y="424"/>
                      <a:pt x="321" y="378"/>
                    </a:cubicBezTo>
                    <a:cubicBezTo>
                      <a:pt x="293" y="340"/>
                      <a:pt x="265" y="303"/>
                      <a:pt x="232" y="259"/>
                    </a:cubicBezTo>
                    <a:cubicBezTo>
                      <a:pt x="212" y="291"/>
                      <a:pt x="194" y="319"/>
                      <a:pt x="176" y="348"/>
                    </a:cubicBezTo>
                    <a:cubicBezTo>
                      <a:pt x="174" y="352"/>
                      <a:pt x="175" y="363"/>
                      <a:pt x="179" y="367"/>
                    </a:cubicBezTo>
                    <a:cubicBezTo>
                      <a:pt x="257" y="472"/>
                      <a:pt x="336" y="576"/>
                      <a:pt x="415" y="681"/>
                    </a:cubicBezTo>
                    <a:close/>
                    <a:moveTo>
                      <a:pt x="659" y="749"/>
                    </a:moveTo>
                    <a:cubicBezTo>
                      <a:pt x="650" y="687"/>
                      <a:pt x="642" y="622"/>
                      <a:pt x="633" y="554"/>
                    </a:cubicBezTo>
                    <a:cubicBezTo>
                      <a:pt x="580" y="585"/>
                      <a:pt x="528" y="582"/>
                      <a:pt x="476" y="559"/>
                    </a:cubicBezTo>
                    <a:cubicBezTo>
                      <a:pt x="483" y="614"/>
                      <a:pt x="474" y="662"/>
                      <a:pt x="437" y="704"/>
                    </a:cubicBezTo>
                    <a:cubicBezTo>
                      <a:pt x="499" y="731"/>
                      <a:pt x="559" y="756"/>
                      <a:pt x="616" y="780"/>
                    </a:cubicBezTo>
                    <a:cubicBezTo>
                      <a:pt x="630" y="770"/>
                      <a:pt x="642" y="761"/>
                      <a:pt x="659" y="749"/>
                    </a:cubicBezTo>
                    <a:close/>
                    <a:moveTo>
                      <a:pt x="341" y="159"/>
                    </a:moveTo>
                    <a:cubicBezTo>
                      <a:pt x="333" y="149"/>
                      <a:pt x="327" y="142"/>
                      <a:pt x="322" y="134"/>
                    </a:cubicBezTo>
                    <a:cubicBezTo>
                      <a:pt x="316" y="124"/>
                      <a:pt x="309" y="122"/>
                      <a:pt x="298" y="124"/>
                    </a:cubicBezTo>
                    <a:cubicBezTo>
                      <a:pt x="215" y="142"/>
                      <a:pt x="152" y="186"/>
                      <a:pt x="114" y="263"/>
                    </a:cubicBezTo>
                    <a:cubicBezTo>
                      <a:pt x="112" y="268"/>
                      <a:pt x="111" y="275"/>
                      <a:pt x="113" y="279"/>
                    </a:cubicBezTo>
                    <a:cubicBezTo>
                      <a:pt x="121" y="291"/>
                      <a:pt x="130" y="302"/>
                      <a:pt x="140" y="315"/>
                    </a:cubicBezTo>
                    <a:cubicBezTo>
                      <a:pt x="183" y="231"/>
                      <a:pt x="251" y="183"/>
                      <a:pt x="341" y="159"/>
                    </a:cubicBezTo>
                    <a:close/>
                    <a:moveTo>
                      <a:pt x="281" y="80"/>
                    </a:moveTo>
                    <a:cubicBezTo>
                      <a:pt x="264" y="59"/>
                      <a:pt x="244" y="62"/>
                      <a:pt x="226" y="67"/>
                    </a:cubicBezTo>
                    <a:cubicBezTo>
                      <a:pt x="175" y="81"/>
                      <a:pt x="134" y="112"/>
                      <a:pt x="99" y="150"/>
                    </a:cubicBezTo>
                    <a:cubicBezTo>
                      <a:pt x="88" y="163"/>
                      <a:pt x="79" y="178"/>
                      <a:pt x="73" y="194"/>
                    </a:cubicBezTo>
                    <a:cubicBezTo>
                      <a:pt x="69" y="204"/>
                      <a:pt x="72" y="217"/>
                      <a:pt x="72" y="228"/>
                    </a:cubicBezTo>
                    <a:cubicBezTo>
                      <a:pt x="74" y="229"/>
                      <a:pt x="77" y="229"/>
                      <a:pt x="79" y="230"/>
                    </a:cubicBezTo>
                    <a:cubicBezTo>
                      <a:pt x="123" y="149"/>
                      <a:pt x="192" y="103"/>
                      <a:pt x="2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4" name="Freeform 9"/>
              <p:cNvSpPr>
                <a:spLocks/>
              </p:cNvSpPr>
              <p:nvPr/>
            </p:nvSpPr>
            <p:spPr bwMode="auto">
              <a:xfrm>
                <a:off x="1716469" y="5575299"/>
                <a:ext cx="420688" cy="423863"/>
              </a:xfrm>
              <a:custGeom>
                <a:avLst/>
                <a:gdLst>
                  <a:gd name="T0" fmla="*/ 358 w 358"/>
                  <a:gd name="T1" fmla="*/ 326 h 359"/>
                  <a:gd name="T2" fmla="*/ 199 w 358"/>
                  <a:gd name="T3" fmla="*/ 307 h 359"/>
                  <a:gd name="T4" fmla="*/ 0 w 358"/>
                  <a:gd name="T5" fmla="*/ 45 h 359"/>
                  <a:gd name="T6" fmla="*/ 105 w 358"/>
                  <a:gd name="T7" fmla="*/ 1 h 359"/>
                  <a:gd name="T8" fmla="*/ 118 w 358"/>
                  <a:gd name="T9" fmla="*/ 7 h 359"/>
                  <a:gd name="T10" fmla="*/ 358 w 358"/>
                  <a:gd name="T11" fmla="*/ 326 h 359"/>
                </a:gdLst>
                <a:ahLst/>
                <a:cxnLst>
                  <a:cxn ang="0">
                    <a:pos x="T0" y="T1"/>
                  </a:cxn>
                  <a:cxn ang="0">
                    <a:pos x="T2" y="T3"/>
                  </a:cxn>
                  <a:cxn ang="0">
                    <a:pos x="T4" y="T5"/>
                  </a:cxn>
                  <a:cxn ang="0">
                    <a:pos x="T6" y="T7"/>
                  </a:cxn>
                  <a:cxn ang="0">
                    <a:pos x="T8" y="T9"/>
                  </a:cxn>
                  <a:cxn ang="0">
                    <a:pos x="T10" y="T11"/>
                  </a:cxn>
                </a:cxnLst>
                <a:rect l="0" t="0" r="r" b="b"/>
                <a:pathLst>
                  <a:path w="358" h="359">
                    <a:moveTo>
                      <a:pt x="358" y="326"/>
                    </a:moveTo>
                    <a:cubicBezTo>
                      <a:pt x="313" y="359"/>
                      <a:pt x="237" y="353"/>
                      <a:pt x="199" y="307"/>
                    </a:cubicBezTo>
                    <a:cubicBezTo>
                      <a:pt x="131" y="222"/>
                      <a:pt x="67" y="134"/>
                      <a:pt x="0" y="45"/>
                    </a:cubicBezTo>
                    <a:cubicBezTo>
                      <a:pt x="33" y="21"/>
                      <a:pt x="68" y="9"/>
                      <a:pt x="105" y="1"/>
                    </a:cubicBezTo>
                    <a:cubicBezTo>
                      <a:pt x="109" y="0"/>
                      <a:pt x="116" y="3"/>
                      <a:pt x="118" y="7"/>
                    </a:cubicBezTo>
                    <a:cubicBezTo>
                      <a:pt x="199" y="113"/>
                      <a:pt x="279" y="219"/>
                      <a:pt x="358" y="326"/>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10"/>
              <p:cNvSpPr>
                <a:spLocks/>
              </p:cNvSpPr>
              <p:nvPr/>
            </p:nvSpPr>
            <p:spPr bwMode="auto">
              <a:xfrm>
                <a:off x="1616456" y="5643562"/>
                <a:ext cx="336550" cy="496888"/>
              </a:xfrm>
              <a:custGeom>
                <a:avLst/>
                <a:gdLst>
                  <a:gd name="T0" fmla="*/ 241 w 286"/>
                  <a:gd name="T1" fmla="*/ 422 h 422"/>
                  <a:gd name="T2" fmla="*/ 5 w 286"/>
                  <a:gd name="T3" fmla="*/ 108 h 422"/>
                  <a:gd name="T4" fmla="*/ 2 w 286"/>
                  <a:gd name="T5" fmla="*/ 89 h 422"/>
                  <a:gd name="T6" fmla="*/ 58 w 286"/>
                  <a:gd name="T7" fmla="*/ 0 h 422"/>
                  <a:gd name="T8" fmla="*/ 147 w 286"/>
                  <a:gd name="T9" fmla="*/ 119 h 422"/>
                  <a:gd name="T10" fmla="*/ 251 w 286"/>
                  <a:gd name="T11" fmla="*/ 258 h 422"/>
                  <a:gd name="T12" fmla="*/ 241 w 286"/>
                  <a:gd name="T13" fmla="*/ 422 h 422"/>
                </a:gdLst>
                <a:ahLst/>
                <a:cxnLst>
                  <a:cxn ang="0">
                    <a:pos x="T0" y="T1"/>
                  </a:cxn>
                  <a:cxn ang="0">
                    <a:pos x="T2" y="T3"/>
                  </a:cxn>
                  <a:cxn ang="0">
                    <a:pos x="T4" y="T5"/>
                  </a:cxn>
                  <a:cxn ang="0">
                    <a:pos x="T6" y="T7"/>
                  </a:cxn>
                  <a:cxn ang="0">
                    <a:pos x="T8" y="T9"/>
                  </a:cxn>
                  <a:cxn ang="0">
                    <a:pos x="T10" y="T11"/>
                  </a:cxn>
                  <a:cxn ang="0">
                    <a:pos x="T12" y="T13"/>
                  </a:cxn>
                </a:cxnLst>
                <a:rect l="0" t="0" r="r" b="b"/>
                <a:pathLst>
                  <a:path w="286" h="422">
                    <a:moveTo>
                      <a:pt x="241" y="422"/>
                    </a:moveTo>
                    <a:cubicBezTo>
                      <a:pt x="162" y="317"/>
                      <a:pt x="83" y="213"/>
                      <a:pt x="5" y="108"/>
                    </a:cubicBezTo>
                    <a:cubicBezTo>
                      <a:pt x="1" y="104"/>
                      <a:pt x="0" y="93"/>
                      <a:pt x="2" y="89"/>
                    </a:cubicBezTo>
                    <a:cubicBezTo>
                      <a:pt x="20" y="60"/>
                      <a:pt x="38" y="32"/>
                      <a:pt x="58" y="0"/>
                    </a:cubicBezTo>
                    <a:cubicBezTo>
                      <a:pt x="91" y="44"/>
                      <a:pt x="119" y="81"/>
                      <a:pt x="147" y="119"/>
                    </a:cubicBezTo>
                    <a:cubicBezTo>
                      <a:pt x="182" y="165"/>
                      <a:pt x="217" y="211"/>
                      <a:pt x="251" y="258"/>
                    </a:cubicBezTo>
                    <a:cubicBezTo>
                      <a:pt x="286" y="308"/>
                      <a:pt x="282" y="380"/>
                      <a:pt x="241" y="422"/>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11"/>
              <p:cNvSpPr>
                <a:spLocks/>
              </p:cNvSpPr>
              <p:nvPr/>
            </p:nvSpPr>
            <p:spPr bwMode="auto">
              <a:xfrm>
                <a:off x="1926019" y="5991224"/>
                <a:ext cx="260350" cy="266700"/>
              </a:xfrm>
              <a:custGeom>
                <a:avLst/>
                <a:gdLst>
                  <a:gd name="T0" fmla="*/ 222 w 222"/>
                  <a:gd name="T1" fmla="*/ 195 h 226"/>
                  <a:gd name="T2" fmla="*/ 179 w 222"/>
                  <a:gd name="T3" fmla="*/ 226 h 226"/>
                  <a:gd name="T4" fmla="*/ 0 w 222"/>
                  <a:gd name="T5" fmla="*/ 150 h 226"/>
                  <a:gd name="T6" fmla="*/ 39 w 222"/>
                  <a:gd name="T7" fmla="*/ 5 h 226"/>
                  <a:gd name="T8" fmla="*/ 196 w 222"/>
                  <a:gd name="T9" fmla="*/ 0 h 226"/>
                  <a:gd name="T10" fmla="*/ 222 w 222"/>
                  <a:gd name="T11" fmla="*/ 195 h 226"/>
                </a:gdLst>
                <a:ahLst/>
                <a:cxnLst>
                  <a:cxn ang="0">
                    <a:pos x="T0" y="T1"/>
                  </a:cxn>
                  <a:cxn ang="0">
                    <a:pos x="T2" y="T3"/>
                  </a:cxn>
                  <a:cxn ang="0">
                    <a:pos x="T4" y="T5"/>
                  </a:cxn>
                  <a:cxn ang="0">
                    <a:pos x="T6" y="T7"/>
                  </a:cxn>
                  <a:cxn ang="0">
                    <a:pos x="T8" y="T9"/>
                  </a:cxn>
                  <a:cxn ang="0">
                    <a:pos x="T10" y="T11"/>
                  </a:cxn>
                </a:cxnLst>
                <a:rect l="0" t="0" r="r" b="b"/>
                <a:pathLst>
                  <a:path w="222" h="226">
                    <a:moveTo>
                      <a:pt x="222" y="195"/>
                    </a:moveTo>
                    <a:cubicBezTo>
                      <a:pt x="205" y="207"/>
                      <a:pt x="193" y="216"/>
                      <a:pt x="179" y="226"/>
                    </a:cubicBezTo>
                    <a:cubicBezTo>
                      <a:pt x="122" y="202"/>
                      <a:pt x="62" y="177"/>
                      <a:pt x="0" y="150"/>
                    </a:cubicBezTo>
                    <a:cubicBezTo>
                      <a:pt x="37" y="108"/>
                      <a:pt x="46" y="60"/>
                      <a:pt x="39" y="5"/>
                    </a:cubicBezTo>
                    <a:cubicBezTo>
                      <a:pt x="91" y="28"/>
                      <a:pt x="143" y="31"/>
                      <a:pt x="196" y="0"/>
                    </a:cubicBezTo>
                    <a:cubicBezTo>
                      <a:pt x="205" y="68"/>
                      <a:pt x="213" y="133"/>
                      <a:pt x="222" y="195"/>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12"/>
              <p:cNvSpPr>
                <a:spLocks/>
              </p:cNvSpPr>
              <p:nvPr/>
            </p:nvSpPr>
            <p:spPr bwMode="auto">
              <a:xfrm>
                <a:off x="1541844" y="5483224"/>
                <a:ext cx="271463" cy="227013"/>
              </a:xfrm>
              <a:custGeom>
                <a:avLst/>
                <a:gdLst>
                  <a:gd name="T0" fmla="*/ 230 w 230"/>
                  <a:gd name="T1" fmla="*/ 37 h 193"/>
                  <a:gd name="T2" fmla="*/ 29 w 230"/>
                  <a:gd name="T3" fmla="*/ 193 h 193"/>
                  <a:gd name="T4" fmla="*/ 2 w 230"/>
                  <a:gd name="T5" fmla="*/ 157 h 193"/>
                  <a:gd name="T6" fmla="*/ 3 w 230"/>
                  <a:gd name="T7" fmla="*/ 141 h 193"/>
                  <a:gd name="T8" fmla="*/ 187 w 230"/>
                  <a:gd name="T9" fmla="*/ 2 h 193"/>
                  <a:gd name="T10" fmla="*/ 211 w 230"/>
                  <a:gd name="T11" fmla="*/ 12 h 193"/>
                  <a:gd name="T12" fmla="*/ 230 w 230"/>
                  <a:gd name="T13" fmla="*/ 37 h 193"/>
                </a:gdLst>
                <a:ahLst/>
                <a:cxnLst>
                  <a:cxn ang="0">
                    <a:pos x="T0" y="T1"/>
                  </a:cxn>
                  <a:cxn ang="0">
                    <a:pos x="T2" y="T3"/>
                  </a:cxn>
                  <a:cxn ang="0">
                    <a:pos x="T4" y="T5"/>
                  </a:cxn>
                  <a:cxn ang="0">
                    <a:pos x="T6" y="T7"/>
                  </a:cxn>
                  <a:cxn ang="0">
                    <a:pos x="T8" y="T9"/>
                  </a:cxn>
                  <a:cxn ang="0">
                    <a:pos x="T10" y="T11"/>
                  </a:cxn>
                  <a:cxn ang="0">
                    <a:pos x="T12" y="T13"/>
                  </a:cxn>
                </a:cxnLst>
                <a:rect l="0" t="0" r="r" b="b"/>
                <a:pathLst>
                  <a:path w="230" h="193">
                    <a:moveTo>
                      <a:pt x="230" y="37"/>
                    </a:moveTo>
                    <a:cubicBezTo>
                      <a:pt x="140" y="61"/>
                      <a:pt x="72" y="109"/>
                      <a:pt x="29" y="193"/>
                    </a:cubicBezTo>
                    <a:cubicBezTo>
                      <a:pt x="19" y="180"/>
                      <a:pt x="10" y="169"/>
                      <a:pt x="2" y="157"/>
                    </a:cubicBezTo>
                    <a:cubicBezTo>
                      <a:pt x="0" y="153"/>
                      <a:pt x="1" y="146"/>
                      <a:pt x="3" y="141"/>
                    </a:cubicBezTo>
                    <a:cubicBezTo>
                      <a:pt x="41" y="64"/>
                      <a:pt x="104" y="20"/>
                      <a:pt x="187" y="2"/>
                    </a:cubicBezTo>
                    <a:cubicBezTo>
                      <a:pt x="198" y="0"/>
                      <a:pt x="205" y="2"/>
                      <a:pt x="211" y="12"/>
                    </a:cubicBezTo>
                    <a:cubicBezTo>
                      <a:pt x="216" y="20"/>
                      <a:pt x="222" y="27"/>
                      <a:pt x="230" y="37"/>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8" name="Freeform 13"/>
              <p:cNvSpPr>
                <a:spLocks/>
              </p:cNvSpPr>
              <p:nvPr/>
            </p:nvSpPr>
            <p:spPr bwMode="auto">
              <a:xfrm>
                <a:off x="1492631" y="5408612"/>
                <a:ext cx="249238" cy="201613"/>
              </a:xfrm>
              <a:custGeom>
                <a:avLst/>
                <a:gdLst>
                  <a:gd name="T0" fmla="*/ 212 w 212"/>
                  <a:gd name="T1" fmla="*/ 21 h 171"/>
                  <a:gd name="T2" fmla="*/ 10 w 212"/>
                  <a:gd name="T3" fmla="*/ 171 h 171"/>
                  <a:gd name="T4" fmla="*/ 3 w 212"/>
                  <a:gd name="T5" fmla="*/ 169 h 171"/>
                  <a:gd name="T6" fmla="*/ 4 w 212"/>
                  <a:gd name="T7" fmla="*/ 135 h 171"/>
                  <a:gd name="T8" fmla="*/ 30 w 212"/>
                  <a:gd name="T9" fmla="*/ 91 h 171"/>
                  <a:gd name="T10" fmla="*/ 157 w 212"/>
                  <a:gd name="T11" fmla="*/ 8 h 171"/>
                  <a:gd name="T12" fmla="*/ 212 w 212"/>
                  <a:gd name="T13" fmla="*/ 21 h 171"/>
                </a:gdLst>
                <a:ahLst/>
                <a:cxnLst>
                  <a:cxn ang="0">
                    <a:pos x="T0" y="T1"/>
                  </a:cxn>
                  <a:cxn ang="0">
                    <a:pos x="T2" y="T3"/>
                  </a:cxn>
                  <a:cxn ang="0">
                    <a:pos x="T4" y="T5"/>
                  </a:cxn>
                  <a:cxn ang="0">
                    <a:pos x="T6" y="T7"/>
                  </a:cxn>
                  <a:cxn ang="0">
                    <a:pos x="T8" y="T9"/>
                  </a:cxn>
                  <a:cxn ang="0">
                    <a:pos x="T10" y="T11"/>
                  </a:cxn>
                  <a:cxn ang="0">
                    <a:pos x="T12" y="T13"/>
                  </a:cxn>
                </a:cxnLst>
                <a:rect l="0" t="0" r="r" b="b"/>
                <a:pathLst>
                  <a:path w="212" h="171">
                    <a:moveTo>
                      <a:pt x="212" y="21"/>
                    </a:moveTo>
                    <a:cubicBezTo>
                      <a:pt x="123" y="44"/>
                      <a:pt x="54" y="90"/>
                      <a:pt x="10" y="171"/>
                    </a:cubicBezTo>
                    <a:cubicBezTo>
                      <a:pt x="8" y="170"/>
                      <a:pt x="5" y="170"/>
                      <a:pt x="3" y="169"/>
                    </a:cubicBezTo>
                    <a:cubicBezTo>
                      <a:pt x="3" y="158"/>
                      <a:pt x="0" y="145"/>
                      <a:pt x="4" y="135"/>
                    </a:cubicBezTo>
                    <a:cubicBezTo>
                      <a:pt x="10" y="119"/>
                      <a:pt x="19" y="104"/>
                      <a:pt x="30" y="91"/>
                    </a:cubicBezTo>
                    <a:cubicBezTo>
                      <a:pt x="65" y="53"/>
                      <a:pt x="106" y="22"/>
                      <a:pt x="157" y="8"/>
                    </a:cubicBezTo>
                    <a:cubicBezTo>
                      <a:pt x="175" y="3"/>
                      <a:pt x="195" y="0"/>
                      <a:pt x="212" y="21"/>
                    </a:cubicBezTo>
                    <a:close/>
                  </a:path>
                </a:pathLst>
              </a:custGeom>
              <a:solidFill>
                <a:srgbClr val="FFFFFF">
                  <a:alpha val="28000"/>
                </a:srgbClr>
              </a:solidFill>
              <a:ln>
                <a:noFill/>
              </a:ln>
            </p:spPr>
            <p:txBody>
              <a:bodyPr vert="horz" wrap="square" lIns="91440" tIns="45720" rIns="91440" bIns="45720" numCol="1" anchor="t" anchorCtr="0" compatLnSpc="1">
                <a:prstTxWarp prst="textNoShape">
                  <a:avLst/>
                </a:prstTxWarp>
              </a:bodyPr>
              <a:lstStyle/>
              <a:p>
                <a:endParaRPr lang="en-US" sz="2000"/>
              </a:p>
            </p:txBody>
          </p:sp>
        </p:grpSp>
      </p:grpSp>
      <p:sp>
        <p:nvSpPr>
          <p:cNvPr id="4" name="Slide Number Placeholder 3"/>
          <p:cNvSpPr>
            <a:spLocks noGrp="1"/>
          </p:cNvSpPr>
          <p:nvPr>
            <p:ph type="sldNum" sz="quarter" idx="10"/>
          </p:nvPr>
        </p:nvSpPr>
        <p:spPr/>
        <p:txBody>
          <a:bodyPr/>
          <a:lstStyle/>
          <a:p>
            <a:fld id="{812A5277-1DB9-460F-9A21-B857ABB32666}" type="slidenum">
              <a:rPr lang="en-US" smtClean="0"/>
              <a:pPr/>
              <a:t>212</a:t>
            </a:fld>
            <a:endParaRPr lang="fr-FR" dirty="0"/>
          </a:p>
        </p:txBody>
      </p:sp>
    </p:spTree>
    <p:custDataLst>
      <p:tags r:id="rId1"/>
    </p:custData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p:cNvSpPr>
            <a:spLocks noGrp="1" noChangeArrowheads="1"/>
          </p:cNvSpPr>
          <p:nvPr>
            <p:ph idx="1"/>
          </p:nvPr>
        </p:nvSpPr>
        <p:spPr>
          <a:xfrm>
            <a:off x="115714" y="1588168"/>
            <a:ext cx="9321364" cy="5205437"/>
          </a:xfrm>
        </p:spPr>
        <p:txBody>
          <a:bodyPr>
            <a:normAutofit/>
          </a:bodyPr>
          <a:lstStyle/>
          <a:p>
            <a:pPr marL="0" indent="0">
              <a:buNone/>
            </a:pPr>
            <a:r>
              <a:rPr lang="fr-FR" dirty="0"/>
              <a:t>Les équipes de comptes et les équipes d'opportunités doivent être activées pour que vous puissiez les utiliser. Le processus de configuration de ces deux éléments est similaire.</a:t>
            </a:r>
          </a:p>
        </p:txBody>
      </p:sp>
      <p:sp>
        <p:nvSpPr>
          <p:cNvPr id="291841" name="Rectangle 2"/>
          <p:cNvSpPr>
            <a:spLocks noGrp="1" noChangeArrowheads="1"/>
          </p:cNvSpPr>
          <p:nvPr>
            <p:ph type="title"/>
          </p:nvPr>
        </p:nvSpPr>
        <p:spPr>
          <a:xfrm>
            <a:off x="128589" y="7"/>
            <a:ext cx="8335473" cy="746975"/>
          </a:xfrm>
        </p:spPr>
        <p:txBody>
          <a:bodyPr/>
          <a:lstStyle/>
          <a:p>
            <a:r>
              <a:rPr lang="fr-FR" sz="2400" dirty="0"/>
              <a:t>Configuration des équipes de comptes et des équipes d'opportunités</a:t>
            </a:r>
          </a:p>
        </p:txBody>
      </p:sp>
      <p:grpSp>
        <p:nvGrpSpPr>
          <p:cNvPr id="2" name="Group 17"/>
          <p:cNvGrpSpPr/>
          <p:nvPr/>
        </p:nvGrpSpPr>
        <p:grpSpPr>
          <a:xfrm>
            <a:off x="1237716" y="2843188"/>
            <a:ext cx="9840592" cy="2950639"/>
            <a:chOff x="1169937" y="2954203"/>
            <a:chExt cx="7180990" cy="2220710"/>
          </a:xfrm>
        </p:grpSpPr>
        <p:sp>
          <p:nvSpPr>
            <p:cNvPr id="24" name="Freeform 23"/>
            <p:cNvSpPr/>
            <p:nvPr/>
          </p:nvSpPr>
          <p:spPr>
            <a:xfrm>
              <a:off x="5151417" y="2966165"/>
              <a:ext cx="1175678" cy="469312"/>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21" name="Freeform 20"/>
            <p:cNvSpPr/>
            <p:nvPr/>
          </p:nvSpPr>
          <p:spPr>
            <a:xfrm>
              <a:off x="2561614" y="2966165"/>
              <a:ext cx="1122413" cy="469312"/>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19" name="Freeform 18"/>
            <p:cNvSpPr/>
            <p:nvPr/>
          </p:nvSpPr>
          <p:spPr>
            <a:xfrm>
              <a:off x="1169937" y="2954203"/>
              <a:ext cx="1885006" cy="897358"/>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b="1" dirty="0">
                  <a:solidFill>
                    <a:schemeClr val="bg1"/>
                  </a:solidFill>
                </a:rPr>
                <a:t>Activer les équipes</a:t>
              </a:r>
              <a:endParaRPr lang="fr-FR" b="1" kern="1200" dirty="0">
                <a:solidFill>
                  <a:schemeClr val="bg1"/>
                </a:solidFill>
              </a:endParaRPr>
            </a:p>
          </p:txBody>
        </p:sp>
        <p:sp>
          <p:nvSpPr>
            <p:cNvPr id="20" name="Freeform 19"/>
            <p:cNvSpPr/>
            <p:nvPr/>
          </p:nvSpPr>
          <p:spPr>
            <a:xfrm>
              <a:off x="1171023" y="3511271"/>
              <a:ext cx="1885006" cy="1663642"/>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algn="l" defTabSz="666750">
                <a:lnSpc>
                  <a:spcPct val="90000"/>
                </a:lnSpc>
                <a:spcBef>
                  <a:spcPct val="0"/>
                </a:spcBef>
                <a:spcAft>
                  <a:spcPct val="15000"/>
                </a:spcAft>
                <a:buFont typeface="Wingdings" pitchFamily="2" charset="2"/>
                <a:buChar char="§"/>
              </a:pPr>
              <a:r>
                <a:rPr lang="fr-FR" sz="1400" b="0" dirty="0"/>
                <a:t>Activer </a:t>
              </a:r>
              <a:endParaRPr lang="fr-FR" sz="1400" b="0" kern="1200" dirty="0"/>
            </a:p>
            <a:p>
              <a:pPr marL="234950" lvl="1" indent="-234950" algn="l" defTabSz="666750">
                <a:lnSpc>
                  <a:spcPct val="90000"/>
                </a:lnSpc>
                <a:spcBef>
                  <a:spcPct val="0"/>
                </a:spcBef>
                <a:spcAft>
                  <a:spcPct val="15000"/>
                </a:spcAft>
                <a:buFont typeface="Wingdings" pitchFamily="2" charset="2"/>
                <a:buChar char="§"/>
              </a:pPr>
              <a:r>
                <a:rPr lang="fr-FR" sz="1400" b="0" dirty="0"/>
                <a:t>Sélectionner des présentations de page pour la liste associée des équipes</a:t>
              </a:r>
              <a:endParaRPr lang="fr-FR" sz="1400" b="0" kern="1200" dirty="0"/>
            </a:p>
          </p:txBody>
        </p:sp>
        <p:sp>
          <p:nvSpPr>
            <p:cNvPr id="22" name="Freeform 21"/>
            <p:cNvSpPr/>
            <p:nvPr/>
          </p:nvSpPr>
          <p:spPr>
            <a:xfrm>
              <a:off x="3804254" y="2954203"/>
              <a:ext cx="1885006" cy="897358"/>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b="1" dirty="0">
                  <a:solidFill>
                    <a:schemeClr val="bg1"/>
                  </a:solidFill>
                </a:rPr>
                <a:t>Mettre à jour des rôles d'équipe</a:t>
              </a:r>
              <a:endParaRPr lang="fr-FR" b="1" kern="1200" dirty="0">
                <a:solidFill>
                  <a:schemeClr val="bg1"/>
                </a:solidFill>
              </a:endParaRPr>
            </a:p>
          </p:txBody>
        </p:sp>
        <p:sp>
          <p:nvSpPr>
            <p:cNvPr id="23" name="Freeform 22"/>
            <p:cNvSpPr/>
            <p:nvPr/>
          </p:nvSpPr>
          <p:spPr>
            <a:xfrm>
              <a:off x="3805349" y="3511271"/>
              <a:ext cx="1885006" cy="1663642"/>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algn="l" defTabSz="666750">
                <a:lnSpc>
                  <a:spcPct val="90000"/>
                </a:lnSpc>
                <a:spcBef>
                  <a:spcPct val="0"/>
                </a:spcBef>
                <a:spcAft>
                  <a:spcPct val="15000"/>
                </a:spcAft>
                <a:buFont typeface="Wingdings" pitchFamily="2" charset="2"/>
                <a:buChar char="§"/>
              </a:pPr>
              <a:r>
                <a:rPr lang="fr-FR" sz="1400" b="0" dirty="0"/>
                <a:t>Ajouter </a:t>
              </a:r>
              <a:endParaRPr lang="fr-FR" sz="1400" b="0" kern="1200" dirty="0"/>
            </a:p>
            <a:p>
              <a:pPr marL="234950" lvl="1" indent="-234950" algn="l" defTabSz="666750">
                <a:lnSpc>
                  <a:spcPct val="90000"/>
                </a:lnSpc>
                <a:spcBef>
                  <a:spcPct val="0"/>
                </a:spcBef>
                <a:spcAft>
                  <a:spcPct val="15000"/>
                </a:spcAft>
                <a:buFont typeface="Wingdings" pitchFamily="2" charset="2"/>
                <a:buChar char="§"/>
              </a:pPr>
              <a:r>
                <a:rPr lang="fr-FR" sz="1400" b="0" dirty="0"/>
                <a:t>Supprimer</a:t>
              </a:r>
              <a:endParaRPr lang="fr-FR" sz="1400" b="0" kern="1200" dirty="0"/>
            </a:p>
            <a:p>
              <a:pPr marL="234950" lvl="1" indent="-234950" algn="l" defTabSz="666750">
                <a:lnSpc>
                  <a:spcPct val="90000"/>
                </a:lnSpc>
                <a:spcBef>
                  <a:spcPct val="0"/>
                </a:spcBef>
                <a:spcAft>
                  <a:spcPct val="15000"/>
                </a:spcAft>
                <a:buFont typeface="Wingdings" pitchFamily="2" charset="2"/>
                <a:buChar char="§"/>
              </a:pPr>
              <a:r>
                <a:rPr lang="fr-FR" sz="1400" b="0" dirty="0"/>
                <a:t>Renommer</a:t>
              </a:r>
              <a:endParaRPr lang="fr-FR" sz="1400" b="0" kern="1200" dirty="0"/>
            </a:p>
            <a:p>
              <a:pPr marL="234950" lvl="1" indent="-234950" algn="l" defTabSz="666750">
                <a:lnSpc>
                  <a:spcPct val="90000"/>
                </a:lnSpc>
                <a:spcBef>
                  <a:spcPct val="0"/>
                </a:spcBef>
                <a:spcAft>
                  <a:spcPct val="15000"/>
                </a:spcAft>
                <a:buFont typeface="Wingdings" pitchFamily="2" charset="2"/>
                <a:buChar char="§"/>
              </a:pPr>
              <a:r>
                <a:rPr lang="fr-FR" sz="1400" b="0" dirty="0"/>
                <a:t>Réorganiser</a:t>
              </a:r>
              <a:endParaRPr lang="fr-FR" sz="1400" b="0" kern="1200" dirty="0"/>
            </a:p>
          </p:txBody>
        </p:sp>
        <p:sp>
          <p:nvSpPr>
            <p:cNvPr id="25" name="Freeform 24"/>
            <p:cNvSpPr/>
            <p:nvPr/>
          </p:nvSpPr>
          <p:spPr>
            <a:xfrm>
              <a:off x="6464820" y="2954203"/>
              <a:ext cx="1885006" cy="897358"/>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b="1" dirty="0">
                  <a:solidFill>
                    <a:schemeClr val="bg1"/>
                  </a:solidFill>
                </a:rPr>
                <a:t>Créer des équipes par défaut</a:t>
              </a:r>
              <a:endParaRPr lang="fr-FR" b="1" kern="1200" dirty="0">
                <a:solidFill>
                  <a:schemeClr val="bg1"/>
                </a:solidFill>
              </a:endParaRPr>
            </a:p>
          </p:txBody>
        </p:sp>
        <p:sp>
          <p:nvSpPr>
            <p:cNvPr id="26" name="Freeform 25"/>
            <p:cNvSpPr/>
            <p:nvPr/>
          </p:nvSpPr>
          <p:spPr>
            <a:xfrm>
              <a:off x="6465921" y="3511271"/>
              <a:ext cx="1885006" cy="1663642"/>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algn="l" defTabSz="666750">
                <a:lnSpc>
                  <a:spcPct val="90000"/>
                </a:lnSpc>
                <a:spcBef>
                  <a:spcPct val="0"/>
                </a:spcBef>
                <a:spcAft>
                  <a:spcPct val="15000"/>
                </a:spcAft>
                <a:buFont typeface="Wingdings" pitchFamily="2" charset="2"/>
                <a:buChar char="§"/>
              </a:pPr>
              <a:r>
                <a:rPr lang="fr-FR" sz="1400" b="0" dirty="0"/>
                <a:t>Création par l'administrateur ou l'utilisateur</a:t>
              </a:r>
              <a:endParaRPr lang="fr-FR" sz="1400" b="0" kern="1200" dirty="0"/>
            </a:p>
            <a:p>
              <a:pPr marL="234950" lvl="1" indent="-234950" algn="l" defTabSz="666750">
                <a:lnSpc>
                  <a:spcPct val="90000"/>
                </a:lnSpc>
                <a:spcBef>
                  <a:spcPct val="0"/>
                </a:spcBef>
                <a:spcAft>
                  <a:spcPct val="15000"/>
                </a:spcAft>
                <a:buFont typeface="Wingdings" pitchFamily="2" charset="2"/>
                <a:buChar char="§"/>
              </a:pPr>
              <a:r>
                <a:rPr lang="fr-FR" sz="1400" b="0" dirty="0"/>
                <a:t>Possibilité d'ajout automatique aux nouveaux enregistrements</a:t>
              </a:r>
              <a:endParaRPr lang="fr-FR" sz="1400" b="0" kern="1200" dirty="0"/>
            </a:p>
            <a:p>
              <a:pPr marL="234950" lvl="1" indent="-234950" algn="l" defTabSz="666750">
                <a:lnSpc>
                  <a:spcPct val="90000"/>
                </a:lnSpc>
                <a:spcBef>
                  <a:spcPct val="0"/>
                </a:spcBef>
                <a:spcAft>
                  <a:spcPct val="15000"/>
                </a:spcAft>
                <a:buFont typeface="Wingdings" pitchFamily="2" charset="2"/>
                <a:buChar char="§"/>
              </a:pPr>
              <a:r>
                <a:rPr lang="fr-FR" sz="1400" b="0" dirty="0"/>
                <a:t>Permet de mettre à jour les enregistrements existants</a:t>
              </a:r>
              <a:endParaRPr lang="fr-FR" sz="1400" b="0" kern="1200" dirty="0"/>
            </a:p>
          </p:txBody>
        </p:sp>
      </p:grpSp>
      <p:sp>
        <p:nvSpPr>
          <p:cNvPr id="18" name="Rectangle 17"/>
          <p:cNvSpPr/>
          <p:nvPr/>
        </p:nvSpPr>
        <p:spPr bwMode="auto">
          <a:xfrm>
            <a:off x="0" y="756904"/>
            <a:ext cx="12188825" cy="7897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La même liste de rôles d'équipe est utilisée dans les équipes de comptes et les équipes d'opportunités. </a:t>
            </a:r>
          </a:p>
        </p:txBody>
      </p:sp>
      <p:pic>
        <p:nvPicPr>
          <p:cNvPr id="30" name="Picture 2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1163966"/>
            <a:ext cx="353832" cy="309239"/>
          </a:xfrm>
          <a:prstGeom prst="rect">
            <a:avLst/>
          </a:prstGeom>
          <a:noFill/>
          <a:ln>
            <a:noFill/>
          </a:ln>
          <a:effectLst/>
        </p:spPr>
      </p:pic>
      <p:sp>
        <p:nvSpPr>
          <p:cNvPr id="31" name="TextBox 30"/>
          <p:cNvSpPr txBox="1"/>
          <p:nvPr/>
        </p:nvSpPr>
        <p:spPr bwMode="white">
          <a:xfrm>
            <a:off x="0" y="754343"/>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sp>
        <p:nvSpPr>
          <p:cNvPr id="32" name="Rectangle 31"/>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000" b="1" dirty="0">
                <a:solidFill>
                  <a:schemeClr val="bg1"/>
                </a:solidFill>
              </a:rPr>
              <a:t>Configuration | Personnaliser |</a:t>
            </a:r>
            <a:r>
              <a:rPr lang="fr-FR" sz="2000" dirty="0"/>
              <a:t> </a:t>
            </a:r>
            <a:r>
              <a:rPr lang="fr-FR" sz="2000" b="1" dirty="0">
                <a:solidFill>
                  <a:schemeClr val="bg1"/>
                </a:solidFill>
              </a:rPr>
              <a:t>Comptes | Équipes du compte</a:t>
            </a:r>
          </a:p>
          <a:p>
            <a:r>
              <a:rPr lang="fr-FR" sz="2000" b="1" dirty="0">
                <a:solidFill>
                  <a:schemeClr val="bg1"/>
                </a:solidFill>
              </a:rPr>
              <a:t>Configuration | Personnaliser |</a:t>
            </a:r>
            <a:r>
              <a:rPr lang="fr-FR" sz="2000" dirty="0"/>
              <a:t> </a:t>
            </a:r>
            <a:r>
              <a:rPr lang="fr-FR" sz="2000" b="1" dirty="0">
                <a:solidFill>
                  <a:schemeClr val="bg1"/>
                </a:solidFill>
              </a:rPr>
              <a:t>Opportunités | Équipes d'opportunités | Paramètres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213</a:t>
            </a:fld>
            <a:endParaRPr lang="fr-FR" dirty="0"/>
          </a:p>
        </p:txBody>
      </p:sp>
      <p:grpSp>
        <p:nvGrpSpPr>
          <p:cNvPr id="27" name="Group 26"/>
          <p:cNvGrpSpPr/>
          <p:nvPr/>
        </p:nvGrpSpPr>
        <p:grpSpPr>
          <a:xfrm>
            <a:off x="0" y="6082210"/>
            <a:ext cx="1295063" cy="746147"/>
            <a:chOff x="0" y="6082210"/>
            <a:chExt cx="1295063" cy="746147"/>
          </a:xfrm>
        </p:grpSpPr>
        <p:sp>
          <p:nvSpPr>
            <p:cNvPr id="28" name="TextBox 27"/>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9"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567354"/>
            <a:ext cx="7997058" cy="4222175"/>
          </a:xfrm>
        </p:spPr>
        <p:txBody>
          <a:bodyPr/>
          <a:lstStyle/>
          <a:p>
            <a:r>
              <a:rPr lang="fr-FR" sz="2200" dirty="0"/>
              <a:t>Tâches : </a:t>
            </a:r>
          </a:p>
          <a:p>
            <a:pPr lvl="1"/>
            <a:r>
              <a:rPr lang="fr-FR" sz="2200" dirty="0"/>
              <a:t>Activation d'équipes de comptes.</a:t>
            </a:r>
          </a:p>
          <a:p>
            <a:pPr lvl="1"/>
            <a:r>
              <a:rPr lang="fr-FR" sz="2200" dirty="0"/>
              <a:t>Ajout de nouveaux rôles à une équipe :</a:t>
            </a:r>
          </a:p>
          <a:p>
            <a:pPr lvl="2"/>
            <a:r>
              <a:rPr lang="fr-FR" sz="2000" dirty="0"/>
              <a:t>Ingénieur préventes</a:t>
            </a:r>
          </a:p>
          <a:p>
            <a:pPr lvl="2"/>
            <a:r>
              <a:rPr lang="fr-FR" sz="2000" dirty="0"/>
              <a:t>Représentant du support dédié</a:t>
            </a:r>
          </a:p>
          <a:p>
            <a:pPr lvl="1"/>
            <a:r>
              <a:rPr lang="fr-FR" sz="2200" dirty="0"/>
              <a:t>Connexion avec les identifiants de Phil Smith et création d'une équipe de compte par défaut à laquelle octroyer un accès en lecture seule.</a:t>
            </a:r>
          </a:p>
          <a:p>
            <a:pPr lvl="2"/>
            <a:r>
              <a:rPr lang="fr-FR" sz="2000" dirty="0"/>
              <a:t>Tim Howe, représentant du support dédié</a:t>
            </a:r>
          </a:p>
          <a:p>
            <a:pPr lvl="2"/>
            <a:r>
              <a:rPr lang="fr-FR" sz="2000" dirty="0"/>
              <a:t>Amy Daniels, ingénieur préventes</a:t>
            </a:r>
          </a:p>
          <a:p>
            <a:pPr lvl="1"/>
            <a:r>
              <a:rPr lang="fr-FR" sz="2200" dirty="0"/>
              <a:t>Ajout de l'équipe par défaut à l'un des comptes de Phil.</a:t>
            </a:r>
          </a:p>
        </p:txBody>
      </p:sp>
      <p:sp>
        <p:nvSpPr>
          <p:cNvPr id="2" name="Content Placeholder 1"/>
          <p:cNvSpPr>
            <a:spLocks noGrp="1"/>
          </p:cNvSpPr>
          <p:nvPr>
            <p:ph idx="11"/>
          </p:nvPr>
        </p:nvSpPr>
        <p:spPr>
          <a:xfrm>
            <a:off x="5" y="758825"/>
            <a:ext cx="12192000" cy="1747892"/>
          </a:xfrm>
        </p:spPr>
        <p:txBody>
          <a:bodyPr/>
          <a:lstStyle/>
          <a:p>
            <a:r>
              <a:rPr lang="fr-FR" sz="2200" dirty="0"/>
              <a:t>Objectifs : </a:t>
            </a:r>
          </a:p>
          <a:p>
            <a:pPr lvl="1"/>
            <a:r>
              <a:rPr lang="fr-FR" sz="2200" dirty="0"/>
              <a:t>Les représentants commerciaux, les ingénieurs commerciaux, les représentants du support client et les représentants en consulting collaborent sur leurs comptes client et ont besoin d'un accès aux opportunités et aux requêtes associées aux comptes sur lesquels ils travaillent. </a:t>
            </a:r>
          </a:p>
        </p:txBody>
      </p:sp>
      <p:sp>
        <p:nvSpPr>
          <p:cNvPr id="6" name="Content Placeholder 5"/>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a:t>4-10 : Configuration des équipes de comptes</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214</a:t>
            </a:fld>
            <a:endParaRPr lang="fr-FR" dirty="0"/>
          </a:p>
        </p:txBody>
      </p:sp>
      <p:sp>
        <p:nvSpPr>
          <p:cNvPr id="9"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p:cNvSpPr>
            <a:spLocks noGrp="1" noChangeArrowheads="1"/>
          </p:cNvSpPr>
          <p:nvPr>
            <p:ph idx="1"/>
          </p:nvPr>
        </p:nvSpPr>
        <p:spPr>
          <a:xfrm>
            <a:off x="115713" y="843165"/>
            <a:ext cx="6146749" cy="5950440"/>
          </a:xfrm>
        </p:spPr>
        <p:txBody>
          <a:bodyPr>
            <a:normAutofit/>
          </a:bodyPr>
          <a:lstStyle/>
          <a:p>
            <a:pPr marL="0" indent="0">
              <a:lnSpc>
                <a:spcPct val="90000"/>
              </a:lnSpc>
              <a:spcBef>
                <a:spcPts val="300"/>
              </a:spcBef>
              <a:buNone/>
            </a:pPr>
            <a:r>
              <a:rPr lang="fr-FR"/>
              <a:t>Le partage manuel permet aux utilisateurs d'octroyer un accès ponctuel à leurs enregistrements individuels, pour les utilisateurs, les rôles et les groupes publics. Le partage manuel est disponible :</a:t>
            </a:r>
            <a:endParaRPr lang="fr-FR" dirty="0"/>
          </a:p>
          <a:p>
            <a:pPr lvl="1">
              <a:lnSpc>
                <a:spcPct val="90000"/>
              </a:lnSpc>
              <a:spcBef>
                <a:spcPts val="300"/>
              </a:spcBef>
            </a:pPr>
            <a:r>
              <a:rPr lang="fr-FR"/>
              <a:t>Pour les propriétaires d'enregistrements, leurs responsables dans la hiérarchie des rôles et les administrateurs.</a:t>
            </a:r>
            <a:endParaRPr lang="fr-FR" dirty="0"/>
          </a:p>
          <a:p>
            <a:pPr lvl="1">
              <a:lnSpc>
                <a:spcPct val="90000"/>
              </a:lnSpc>
              <a:spcBef>
                <a:spcPts val="300"/>
              </a:spcBef>
            </a:pPr>
            <a:r>
              <a:rPr lang="fr-FR"/>
              <a:t>Pour les objets définis sur Accès public en lecture seule ou Privé dans les valeurs par défaut à l'échelle de l'organisation.</a:t>
            </a:r>
          </a:p>
        </p:txBody>
      </p:sp>
      <p:sp>
        <p:nvSpPr>
          <p:cNvPr id="291841" name="Rectangle 2"/>
          <p:cNvSpPr>
            <a:spLocks noGrp="1" noChangeArrowheads="1"/>
          </p:cNvSpPr>
          <p:nvPr>
            <p:ph type="title"/>
          </p:nvPr>
        </p:nvSpPr>
        <p:spPr>
          <a:xfrm>
            <a:off x="128589" y="7"/>
            <a:ext cx="10734146" cy="746975"/>
          </a:xfrm>
        </p:spPr>
        <p:txBody>
          <a:bodyPr/>
          <a:lstStyle/>
          <a:p>
            <a:r>
              <a:rPr lang="fr-FR"/>
              <a:t>Partage Manuel</a:t>
            </a:r>
          </a:p>
        </p:txBody>
      </p:sp>
      <p:sp>
        <p:nvSpPr>
          <p:cNvPr id="10" name="Rectangle 9"/>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spcBef>
                <a:spcPct val="50000"/>
              </a:spcBef>
              <a:defRPr/>
            </a:pPr>
            <a:r>
              <a:rPr lang="fr-FR" sz="2400" dirty="0">
                <a:solidFill>
                  <a:schemeClr val="bg1"/>
                </a:solidFill>
              </a:rPr>
              <a:t>Utilisez le bouton </a:t>
            </a:r>
            <a:r>
              <a:rPr lang="fr-FR" sz="2400" b="1" dirty="0">
                <a:solidFill>
                  <a:schemeClr val="bg1"/>
                </a:solidFill>
              </a:rPr>
              <a:t>Partage</a:t>
            </a:r>
            <a:r>
              <a:rPr lang="fr-FR" sz="2400" dirty="0">
                <a:solidFill>
                  <a:schemeClr val="bg1"/>
                </a:solidFill>
              </a:rPr>
              <a:t> pour résoudre les problèmes d'accès aux enregistrements.</a:t>
            </a:r>
            <a:endParaRPr lang="fr-FR" sz="2400" kern="0" dirty="0">
              <a:solidFill>
                <a:schemeClr val="bg1"/>
              </a:solidFill>
            </a:endParaRPr>
          </a:p>
        </p:txBody>
      </p:sp>
      <p:sp>
        <p:nvSpPr>
          <p:cNvPr id="14" name="TextBox 13"/>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5"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3" name="Slide Number Placeholder 2"/>
          <p:cNvSpPr>
            <a:spLocks noGrp="1"/>
          </p:cNvSpPr>
          <p:nvPr>
            <p:ph type="sldNum" sz="quarter" idx="10"/>
          </p:nvPr>
        </p:nvSpPr>
        <p:spPr/>
        <p:txBody>
          <a:bodyPr/>
          <a:lstStyle/>
          <a:p>
            <a:fld id="{812A5277-1DB9-460F-9A21-B857ABB32666}" type="slidenum">
              <a:rPr lang="en-US" smtClean="0"/>
              <a:pPr/>
              <a:t>215</a:t>
            </a:fld>
            <a:endParaRPr lang="fr-FR" dirty="0"/>
          </a:p>
        </p:txBody>
      </p:sp>
      <p:pic>
        <p:nvPicPr>
          <p:cNvPr id="11"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480178" y="900317"/>
            <a:ext cx="4806947" cy="226069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Rounded Rectangle 11"/>
          <p:cNvSpPr/>
          <p:nvPr/>
        </p:nvSpPr>
        <p:spPr>
          <a:xfrm>
            <a:off x="10613736" y="2549099"/>
            <a:ext cx="608488" cy="3407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 11" descr="Capture d’écra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4412" y="3612701"/>
            <a:ext cx="5935411" cy="1949924"/>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530365"/>
            <a:ext cx="11955462" cy="4259163"/>
          </a:xfrm>
        </p:spPr>
        <p:txBody>
          <a:bodyPr/>
          <a:lstStyle/>
          <a:p>
            <a:r>
              <a:rPr lang="fr-FR" dirty="0"/>
              <a:t>Tâches : </a:t>
            </a:r>
          </a:p>
          <a:p>
            <a:pPr lvl="1"/>
            <a:r>
              <a:rPr lang="fr-FR" dirty="0"/>
              <a:t>Partage manuel de l'enregistrement concernant la candidate Tina Bell avec Allison Wheeler.</a:t>
            </a:r>
          </a:p>
          <a:p>
            <a:pPr lvl="1"/>
            <a:r>
              <a:rPr lang="fr-FR" dirty="0"/>
              <a:t>Connexion à l'aide des identifiants de Allison Wheeler afin de tester le partage manuel.</a:t>
            </a:r>
          </a:p>
        </p:txBody>
      </p:sp>
      <p:sp>
        <p:nvSpPr>
          <p:cNvPr id="2" name="Content Placeholder 1"/>
          <p:cNvSpPr>
            <a:spLocks noGrp="1"/>
          </p:cNvSpPr>
          <p:nvPr>
            <p:ph idx="11"/>
          </p:nvPr>
        </p:nvSpPr>
        <p:spPr>
          <a:xfrm>
            <a:off x="5" y="758825"/>
            <a:ext cx="12192000" cy="1637534"/>
          </a:xfrm>
        </p:spPr>
        <p:txBody>
          <a:bodyPr/>
          <a:lstStyle/>
          <a:p>
            <a:r>
              <a:rPr lang="fr-FR" dirty="0"/>
              <a:t>Objectif : </a:t>
            </a:r>
          </a:p>
          <a:p>
            <a:pPr lvl="1"/>
            <a:r>
              <a:rPr lang="fr-FR" dirty="0"/>
              <a:t>Allison Wheeler, Vice-présidente des ventes internationales, a besoin d'un accès en lecture seule aux enregistrements des nouveaux candidats sur les postes de l'équipe des Ventes internationales. </a:t>
            </a:r>
          </a:p>
        </p:txBody>
      </p:sp>
      <p:sp>
        <p:nvSpPr>
          <p:cNvPr id="7" name="Content Placeholder 6"/>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sz="2200" dirty="0"/>
              <a:t>4-11 : Partage manuel des enregistrements </a:t>
            </a:r>
            <a:br>
              <a:rPr lang="fr-FR" sz="2200" dirty="0"/>
            </a:br>
            <a:r>
              <a:rPr lang="fr-FR" sz="2200" dirty="0"/>
              <a:t>en rapport avec le recrutement</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216</a:t>
            </a:fld>
            <a:endParaRPr lang="fr-FR" dirty="0"/>
          </a:p>
        </p:txBody>
      </p:sp>
      <p:sp>
        <p:nvSpPr>
          <p:cNvPr id="9" name="Text Placeholder 2"/>
          <p:cNvSpPr>
            <a:spLocks noGrp="1"/>
          </p:cNvSpPr>
          <p:nvPr>
            <p:ph type="body" sz="quarter" idx="12"/>
          </p:nvPr>
        </p:nvSpPr>
        <p:spPr>
          <a:xfrm>
            <a:off x="0" y="-44601"/>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48" name="Title 25"/>
          <p:cNvSpPr>
            <a:spLocks noGrp="1"/>
          </p:cNvSpPr>
          <p:nvPr>
            <p:ph type="title"/>
          </p:nvPr>
        </p:nvSpPr>
        <p:spPr>
          <a:xfrm>
            <a:off x="128592" y="7"/>
            <a:ext cx="10736637" cy="746975"/>
          </a:xfrm>
        </p:spPr>
        <p:txBody>
          <a:bodyPr/>
          <a:lstStyle/>
          <a:p>
            <a:r>
              <a:rPr lang="fr-FR" sz="2400" dirty="0"/>
              <a:t>Valeurs par défaut à l'échelle de l'organisation/Hiérarchie des rôles/Partage</a:t>
            </a:r>
          </a:p>
        </p:txBody>
      </p:sp>
      <p:grpSp>
        <p:nvGrpSpPr>
          <p:cNvPr id="2" name="Group 12"/>
          <p:cNvGrpSpPr>
            <a:grpSpLocks/>
          </p:cNvGrpSpPr>
          <p:nvPr/>
        </p:nvGrpSpPr>
        <p:grpSpPr bwMode="auto">
          <a:xfrm>
            <a:off x="988806" y="1805456"/>
            <a:ext cx="8817736" cy="3464660"/>
            <a:chOff x="682625" y="974502"/>
            <a:chExt cx="7461250" cy="3762711"/>
          </a:xfrm>
        </p:grpSpPr>
        <p:sp>
          <p:nvSpPr>
            <p:cNvPr id="3" name="Isosceles Triangle 2"/>
            <p:cNvSpPr/>
            <p:nvPr/>
          </p:nvSpPr>
          <p:spPr>
            <a:xfrm>
              <a:off x="682625" y="974502"/>
              <a:ext cx="7461250" cy="3704191"/>
            </a:xfrm>
            <a:prstGeom prst="triangle">
              <a:avLst>
                <a:gd name="adj" fmla="val 100000"/>
              </a:avLst>
            </a:prstGeom>
            <a:gradFill flip="none" rotWithShape="1">
              <a:gsLst>
                <a:gs pos="0">
                  <a:srgbClr val="00B0F0"/>
                </a:gs>
                <a:gs pos="100000">
                  <a:srgbClr val="0070C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0" dirty="0">
                <a:solidFill>
                  <a:srgbClr val="FFFFFF"/>
                </a:solidFill>
                <a:ea typeface="MS PGothic" charset="-128"/>
                <a:cs typeface="MS PGothic" charset="-128"/>
              </a:endParaRPr>
            </a:p>
          </p:txBody>
        </p:sp>
        <p:cxnSp>
          <p:nvCxnSpPr>
            <p:cNvPr id="5" name="Straight Connector 4"/>
            <p:cNvCxnSpPr/>
            <p:nvPr/>
          </p:nvCxnSpPr>
          <p:spPr>
            <a:xfrm rot="5400000">
              <a:off x="2380873" y="4104044"/>
              <a:ext cx="1124705" cy="3175"/>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rot="16200000" flipH="1">
              <a:off x="3671571" y="3681831"/>
              <a:ext cx="1972309" cy="0"/>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rot="5400000">
              <a:off x="5050874" y="3218523"/>
              <a:ext cx="2872888" cy="1588"/>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sp>
          <p:nvSpPr>
            <p:cNvPr id="300053" name="TextBox 18"/>
            <p:cNvSpPr txBox="1">
              <a:spLocks noChangeArrowheads="1"/>
            </p:cNvSpPr>
            <p:nvPr/>
          </p:nvSpPr>
          <p:spPr bwMode="auto">
            <a:xfrm>
              <a:off x="1219333" y="4235833"/>
              <a:ext cx="1722035" cy="501380"/>
            </a:xfrm>
            <a:prstGeom prst="rect">
              <a:avLst/>
            </a:prstGeom>
            <a:noFill/>
            <a:ln w="9525">
              <a:noFill/>
              <a:miter lim="800000"/>
              <a:headEnd/>
              <a:tailEnd/>
            </a:ln>
          </p:spPr>
          <p:txBody>
            <a:bodyPr wrap="square">
              <a:spAutoFit/>
            </a:bodyPr>
            <a:lstStyle/>
            <a:p>
              <a:pPr algn="ctr"/>
              <a:r>
                <a:rPr lang="fr-FR" sz="1200" b="0" dirty="0">
                  <a:solidFill>
                    <a:schemeClr val="bg1">
                      <a:lumMod val="95000"/>
                    </a:schemeClr>
                  </a:solidFill>
                </a:rPr>
                <a:t>Valeur par défaut à l'échelle de l'organisation</a:t>
              </a:r>
            </a:p>
          </p:txBody>
        </p:sp>
        <p:sp>
          <p:nvSpPr>
            <p:cNvPr id="300054" name="TextBox 19"/>
            <p:cNvSpPr txBox="1">
              <a:spLocks noChangeArrowheads="1"/>
            </p:cNvSpPr>
            <p:nvPr/>
          </p:nvSpPr>
          <p:spPr bwMode="auto">
            <a:xfrm>
              <a:off x="3392929" y="3499335"/>
              <a:ext cx="921269" cy="568231"/>
            </a:xfrm>
            <a:prstGeom prst="rect">
              <a:avLst/>
            </a:prstGeom>
            <a:noFill/>
            <a:ln w="9525">
              <a:noFill/>
              <a:miter lim="800000"/>
              <a:headEnd/>
              <a:tailEnd/>
            </a:ln>
          </p:spPr>
          <p:txBody>
            <a:bodyPr wrap="none">
              <a:spAutoFit/>
            </a:bodyPr>
            <a:lstStyle/>
            <a:p>
              <a:pPr algn="ctr"/>
              <a:r>
                <a:rPr lang="fr-FR" sz="1400" b="0" dirty="0">
                  <a:solidFill>
                    <a:schemeClr val="bg1">
                      <a:lumMod val="95000"/>
                    </a:schemeClr>
                  </a:solidFill>
                </a:rPr>
                <a:t>Hiérarchie </a:t>
              </a:r>
            </a:p>
            <a:p>
              <a:pPr algn="ctr"/>
              <a:r>
                <a:rPr lang="fr-FR" sz="1400" b="0" dirty="0">
                  <a:solidFill>
                    <a:schemeClr val="bg1">
                      <a:lumMod val="95000"/>
                    </a:schemeClr>
                  </a:solidFill>
                </a:rPr>
                <a:t>des rôles</a:t>
              </a:r>
            </a:p>
          </p:txBody>
        </p:sp>
        <p:sp>
          <p:nvSpPr>
            <p:cNvPr id="300055" name="TextBox 20"/>
            <p:cNvSpPr txBox="1">
              <a:spLocks noChangeArrowheads="1"/>
            </p:cNvSpPr>
            <p:nvPr/>
          </p:nvSpPr>
          <p:spPr bwMode="auto">
            <a:xfrm>
              <a:off x="5269631" y="2993345"/>
              <a:ext cx="872438" cy="568231"/>
            </a:xfrm>
            <a:prstGeom prst="rect">
              <a:avLst/>
            </a:prstGeom>
            <a:noFill/>
            <a:ln w="9525">
              <a:noFill/>
              <a:miter lim="800000"/>
              <a:headEnd/>
              <a:tailEnd/>
            </a:ln>
          </p:spPr>
          <p:txBody>
            <a:bodyPr wrap="none">
              <a:spAutoFit/>
            </a:bodyPr>
            <a:lstStyle/>
            <a:p>
              <a:r>
                <a:rPr lang="fr-FR" sz="1400" b="0" dirty="0">
                  <a:solidFill>
                    <a:schemeClr val="bg1">
                      <a:lumMod val="95000"/>
                    </a:schemeClr>
                  </a:solidFill>
                </a:rPr>
                <a:t>Règles de </a:t>
              </a:r>
            </a:p>
            <a:p>
              <a:r>
                <a:rPr lang="fr-FR" sz="1400" b="0" dirty="0">
                  <a:solidFill>
                    <a:schemeClr val="bg1">
                      <a:lumMod val="95000"/>
                    </a:schemeClr>
                  </a:solidFill>
                </a:rPr>
                <a:t>partage</a:t>
              </a:r>
            </a:p>
          </p:txBody>
        </p:sp>
        <p:sp>
          <p:nvSpPr>
            <p:cNvPr id="300056" name="TextBox 20"/>
            <p:cNvSpPr txBox="1">
              <a:spLocks noChangeArrowheads="1"/>
            </p:cNvSpPr>
            <p:nvPr/>
          </p:nvSpPr>
          <p:spPr bwMode="auto">
            <a:xfrm>
              <a:off x="6868828" y="2276369"/>
              <a:ext cx="996950" cy="802208"/>
            </a:xfrm>
            <a:prstGeom prst="rect">
              <a:avLst/>
            </a:prstGeom>
            <a:noFill/>
            <a:ln w="9525">
              <a:noFill/>
              <a:miter lim="800000"/>
              <a:headEnd/>
              <a:tailEnd/>
            </a:ln>
          </p:spPr>
          <p:txBody>
            <a:bodyPr wrap="square">
              <a:spAutoFit/>
            </a:bodyPr>
            <a:lstStyle/>
            <a:p>
              <a:pPr algn="ctr"/>
              <a:r>
                <a:rPr lang="fr-FR" sz="1400" dirty="0">
                  <a:solidFill>
                    <a:schemeClr val="bg1">
                      <a:lumMod val="95000"/>
                    </a:schemeClr>
                  </a:solidFill>
                </a:rPr>
                <a:t>Équipes et</a:t>
              </a:r>
            </a:p>
            <a:p>
              <a:pPr algn="ctr"/>
              <a:r>
                <a:rPr lang="fr-FR" sz="1400" b="0" dirty="0">
                  <a:solidFill>
                    <a:schemeClr val="bg1">
                      <a:lumMod val="95000"/>
                    </a:schemeClr>
                  </a:solidFill>
                </a:rPr>
                <a:t>partage </a:t>
              </a:r>
            </a:p>
            <a:p>
              <a:pPr algn="ctr"/>
              <a:r>
                <a:rPr lang="fr-FR" sz="1400" b="0" dirty="0">
                  <a:solidFill>
                    <a:schemeClr val="bg1">
                      <a:lumMod val="95000"/>
                    </a:schemeClr>
                  </a:solidFill>
                </a:rPr>
                <a:t>manuel</a:t>
              </a:r>
            </a:p>
          </p:txBody>
        </p:sp>
      </p:grpSp>
      <p:sp>
        <p:nvSpPr>
          <p:cNvPr id="11" name="Right Brace 10"/>
          <p:cNvSpPr>
            <a:spLocks/>
          </p:cNvSpPr>
          <p:nvPr/>
        </p:nvSpPr>
        <p:spPr bwMode="auto">
          <a:xfrm rot="5400000">
            <a:off x="5135871" y="1673299"/>
            <a:ext cx="579889" cy="8817736"/>
          </a:xfrm>
          <a:prstGeom prst="rightBrace">
            <a:avLst>
              <a:gd name="adj1" fmla="val 31280"/>
              <a:gd name="adj2" fmla="val 50000"/>
            </a:avLst>
          </a:prstGeom>
          <a:noFill/>
          <a:ln w="28575" algn="ctr">
            <a:solidFill>
              <a:srgbClr val="C0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12" name="Right Brace 11"/>
          <p:cNvSpPr>
            <a:spLocks/>
          </p:cNvSpPr>
          <p:nvPr/>
        </p:nvSpPr>
        <p:spPr bwMode="auto">
          <a:xfrm rot="5400000">
            <a:off x="8646749" y="4398698"/>
            <a:ext cx="326444" cy="1924893"/>
          </a:xfrm>
          <a:prstGeom prst="rightBrace">
            <a:avLst>
              <a:gd name="adj1" fmla="val 34132"/>
              <a:gd name="adj2" fmla="val 48551"/>
            </a:avLst>
          </a:prstGeom>
          <a:noFill/>
          <a:ln w="28575" algn="ctr">
            <a:solidFill>
              <a:srgbClr val="FF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300036" name="TextBox 13"/>
          <p:cNvSpPr txBox="1">
            <a:spLocks noChangeArrowheads="1"/>
          </p:cNvSpPr>
          <p:nvPr/>
        </p:nvSpPr>
        <p:spPr bwMode="auto">
          <a:xfrm>
            <a:off x="3741677" y="5471807"/>
            <a:ext cx="6013185" cy="369332"/>
          </a:xfrm>
          <a:prstGeom prst="rect">
            <a:avLst/>
          </a:prstGeom>
          <a:noFill/>
          <a:ln w="9525">
            <a:noFill/>
            <a:miter lim="800000"/>
            <a:headEnd/>
            <a:tailEnd/>
          </a:ln>
        </p:spPr>
        <p:txBody>
          <a:bodyPr wrap="none">
            <a:spAutoFit/>
          </a:bodyPr>
          <a:lstStyle/>
          <a:p>
            <a:pPr algn="r"/>
            <a:r>
              <a:rPr lang="fr-FR" b="0" dirty="0"/>
              <a:t>Propriétaire, toute personne au-dessus du propriétaire</a:t>
            </a:r>
          </a:p>
        </p:txBody>
      </p:sp>
      <p:sp>
        <p:nvSpPr>
          <p:cNvPr id="300037" name="TextBox 14"/>
          <p:cNvSpPr txBox="1">
            <a:spLocks noChangeArrowheads="1"/>
          </p:cNvSpPr>
          <p:nvPr/>
        </p:nvSpPr>
        <p:spPr bwMode="auto">
          <a:xfrm>
            <a:off x="4591359" y="6375447"/>
            <a:ext cx="1694695" cy="400110"/>
          </a:xfrm>
          <a:prstGeom prst="rect">
            <a:avLst/>
          </a:prstGeom>
          <a:noFill/>
          <a:ln w="9525">
            <a:noFill/>
            <a:miter lim="800000"/>
            <a:headEnd/>
            <a:tailEnd/>
          </a:ln>
        </p:spPr>
        <p:txBody>
          <a:bodyPr wrap="none">
            <a:spAutoFit/>
          </a:bodyPr>
          <a:lstStyle/>
          <a:p>
            <a:r>
              <a:rPr lang="fr-FR" sz="2000" b="0" dirty="0"/>
              <a:t>Administrateur</a:t>
            </a:r>
          </a:p>
        </p:txBody>
      </p:sp>
      <p:cxnSp>
        <p:nvCxnSpPr>
          <p:cNvPr id="24" name="Straight Connector 23"/>
          <p:cNvCxnSpPr/>
          <p:nvPr/>
        </p:nvCxnSpPr>
        <p:spPr>
          <a:xfrm rot="5400000">
            <a:off x="4903227" y="2351654"/>
            <a:ext cx="155923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25" name="Straight Connector 24"/>
          <p:cNvCxnSpPr/>
          <p:nvPr/>
        </p:nvCxnSpPr>
        <p:spPr>
          <a:xfrm rot="5400000">
            <a:off x="7475320" y="1940843"/>
            <a:ext cx="73761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
        <p:nvSpPr>
          <p:cNvPr id="300041" name="TextBox 37"/>
          <p:cNvSpPr txBox="1">
            <a:spLocks noChangeArrowheads="1"/>
          </p:cNvSpPr>
          <p:nvPr/>
        </p:nvSpPr>
        <p:spPr bwMode="auto">
          <a:xfrm>
            <a:off x="606972" y="1721548"/>
            <a:ext cx="2839543" cy="2246769"/>
          </a:xfrm>
          <a:prstGeom prst="rect">
            <a:avLst/>
          </a:prstGeom>
          <a:noFill/>
          <a:ln w="9525">
            <a:noFill/>
            <a:miter lim="800000"/>
            <a:headEnd/>
            <a:tailEnd/>
          </a:ln>
        </p:spPr>
        <p:txBody>
          <a:bodyPr wrap="square">
            <a:spAutoFit/>
          </a:bodyPr>
          <a:lstStyle/>
          <a:p>
            <a:pPr algn="ctr" eaLnBrk="0" hangingPunct="0"/>
            <a:r>
              <a:rPr lang="fr-FR" sz="1400" b="0" dirty="0"/>
              <a:t>Définir un niveau d'accès de base :</a:t>
            </a:r>
          </a:p>
          <a:p>
            <a:pPr algn="ctr" eaLnBrk="0" hangingPunct="0"/>
            <a:endParaRPr lang="fr-FR" sz="1400" b="0" dirty="0">
              <a:ea typeface="MS PGothic" charset="-128"/>
              <a:cs typeface="MS PGothic" charset="-128"/>
            </a:endParaRPr>
          </a:p>
          <a:p>
            <a:pPr algn="ctr" eaLnBrk="0" hangingPunct="0"/>
            <a:endParaRPr lang="fr-FR" sz="1400" b="0" dirty="0">
              <a:ea typeface="MS PGothic" charset="-128"/>
              <a:cs typeface="MS PGothic" charset="-128"/>
            </a:endParaRPr>
          </a:p>
          <a:p>
            <a:pPr eaLnBrk="0" hangingPunct="0"/>
            <a:r>
              <a:rPr lang="fr-FR" sz="1400" dirty="0"/>
              <a:t>Restreindre l'accès</a:t>
            </a:r>
          </a:p>
          <a:p>
            <a:pPr algn="ctr" eaLnBrk="0" hangingPunct="0"/>
            <a:endParaRPr lang="fr-FR" sz="1400" b="0" dirty="0">
              <a:ea typeface="MS PGothic" charset="-128"/>
              <a:cs typeface="MS PGothic" charset="-128"/>
            </a:endParaRPr>
          </a:p>
          <a:p>
            <a:pPr eaLnBrk="0" hangingPunct="0"/>
            <a:r>
              <a:rPr lang="fr-FR" sz="1400" b="0" dirty="0"/>
              <a:t>Accès public en lecture/écriture</a:t>
            </a:r>
          </a:p>
          <a:p>
            <a:pPr eaLnBrk="0" hangingPunct="0"/>
            <a:r>
              <a:rPr lang="fr-FR" sz="1400" b="0" dirty="0"/>
              <a:t>Accès public en lecture seule</a:t>
            </a:r>
          </a:p>
          <a:p>
            <a:pPr eaLnBrk="0" hangingPunct="0"/>
            <a:r>
              <a:rPr lang="fr-FR" sz="1400" b="0" dirty="0"/>
              <a:t>Privé</a:t>
            </a:r>
          </a:p>
          <a:p>
            <a:endParaRPr lang="fr-FR" sz="1400" b="0" dirty="0">
              <a:ea typeface="MS PGothic" charset="-128"/>
              <a:cs typeface="MS PGothic" charset="-128"/>
            </a:endParaRPr>
          </a:p>
        </p:txBody>
      </p:sp>
      <p:sp>
        <p:nvSpPr>
          <p:cNvPr id="300042" name="TextBox 38"/>
          <p:cNvSpPr txBox="1">
            <a:spLocks noChangeArrowheads="1"/>
          </p:cNvSpPr>
          <p:nvPr/>
        </p:nvSpPr>
        <p:spPr bwMode="auto">
          <a:xfrm>
            <a:off x="3718553" y="1983052"/>
            <a:ext cx="1917389" cy="1600438"/>
          </a:xfrm>
          <a:prstGeom prst="rect">
            <a:avLst/>
          </a:prstGeom>
          <a:noFill/>
          <a:ln w="9525">
            <a:noFill/>
            <a:miter lim="800000"/>
            <a:headEnd/>
            <a:tailEnd/>
          </a:ln>
        </p:spPr>
        <p:txBody>
          <a:bodyPr>
            <a:spAutoFit/>
          </a:bodyPr>
          <a:lstStyle/>
          <a:p>
            <a:pPr algn="ctr" eaLnBrk="0" hangingPunct="0"/>
            <a:endParaRPr lang="fr-FR" sz="1400" b="0" dirty="0">
              <a:ea typeface="MS PGothic" charset="-128"/>
              <a:cs typeface="MS PGothic" charset="-128"/>
            </a:endParaRPr>
          </a:p>
          <a:p>
            <a:pPr algn="ctr" eaLnBrk="0" hangingPunct="0"/>
            <a:endParaRPr lang="fr-FR" sz="1400" b="0" dirty="0">
              <a:ea typeface="MS PGothic" charset="-128"/>
              <a:cs typeface="MS PGothic" charset="-128"/>
            </a:endParaRPr>
          </a:p>
          <a:p>
            <a:pPr eaLnBrk="0" hangingPunct="0"/>
            <a:r>
              <a:rPr lang="fr-FR" sz="1400" dirty="0"/>
              <a:t>Ouvrir un accès</a:t>
            </a:r>
          </a:p>
          <a:p>
            <a:pPr eaLnBrk="0" hangingPunct="0"/>
            <a:r>
              <a:rPr lang="fr-FR" sz="1400" b="0" dirty="0"/>
              <a:t>(accès vertical)</a:t>
            </a:r>
          </a:p>
          <a:p>
            <a:pPr algn="ctr" eaLnBrk="0" hangingPunct="0"/>
            <a:endParaRPr lang="fr-FR" sz="1400" b="0" dirty="0">
              <a:ea typeface="MS PGothic" charset="-128"/>
              <a:cs typeface="MS PGothic" charset="-128"/>
            </a:endParaRPr>
          </a:p>
          <a:p>
            <a:pPr algn="ctr" eaLnBrk="0" hangingPunct="0"/>
            <a:endParaRPr lang="fr-FR" sz="1400" b="0" dirty="0">
              <a:ea typeface="MS PGothic" charset="-128"/>
              <a:cs typeface="MS PGothic" charset="-128"/>
            </a:endParaRPr>
          </a:p>
          <a:p>
            <a:endParaRPr lang="fr-FR" sz="1400" b="0" dirty="0">
              <a:ea typeface="MS PGothic" charset="-128"/>
              <a:cs typeface="MS PGothic" charset="-128"/>
            </a:endParaRPr>
          </a:p>
        </p:txBody>
      </p:sp>
      <p:sp>
        <p:nvSpPr>
          <p:cNvPr id="300043" name="TextBox 39"/>
          <p:cNvSpPr txBox="1">
            <a:spLocks noChangeArrowheads="1"/>
          </p:cNvSpPr>
          <p:nvPr/>
        </p:nvSpPr>
        <p:spPr bwMode="auto">
          <a:xfrm>
            <a:off x="5857323" y="1869067"/>
            <a:ext cx="1866733" cy="1384995"/>
          </a:xfrm>
          <a:prstGeom prst="rect">
            <a:avLst/>
          </a:prstGeom>
          <a:noFill/>
          <a:ln w="9525">
            <a:noFill/>
            <a:miter lim="800000"/>
            <a:headEnd/>
            <a:tailEnd/>
          </a:ln>
        </p:spPr>
        <p:txBody>
          <a:bodyPr>
            <a:spAutoFit/>
          </a:bodyPr>
          <a:lstStyle/>
          <a:p>
            <a:pPr algn="ctr" eaLnBrk="0" hangingPunct="0"/>
            <a:endParaRPr lang="fr-FR" sz="1400" b="0" dirty="0">
              <a:ea typeface="MS PGothic" charset="-128"/>
              <a:cs typeface="MS PGothic" charset="-128"/>
            </a:endParaRPr>
          </a:p>
          <a:p>
            <a:pPr eaLnBrk="0" hangingPunct="0"/>
            <a:r>
              <a:rPr lang="fr-FR" sz="1400" dirty="0"/>
              <a:t>Ouvrir un accès</a:t>
            </a:r>
          </a:p>
          <a:p>
            <a:pPr eaLnBrk="0" hangingPunct="0"/>
            <a:r>
              <a:rPr lang="fr-FR" sz="1400" b="0" dirty="0"/>
              <a:t>(accès latéral)</a:t>
            </a:r>
          </a:p>
          <a:p>
            <a:pPr algn="ctr" eaLnBrk="0" hangingPunct="0"/>
            <a:endParaRPr lang="fr-FR" sz="1400" b="0" dirty="0">
              <a:ea typeface="MS PGothic" charset="-128"/>
              <a:cs typeface="MS PGothic" charset="-128"/>
            </a:endParaRPr>
          </a:p>
          <a:p>
            <a:pPr algn="ctr" eaLnBrk="0" hangingPunct="0"/>
            <a:endParaRPr lang="fr-FR" sz="1400" b="0" dirty="0">
              <a:ea typeface="MS PGothic" charset="-128"/>
              <a:cs typeface="MS PGothic" charset="-128"/>
            </a:endParaRPr>
          </a:p>
          <a:p>
            <a:endParaRPr lang="fr-FR" sz="1400" b="0" dirty="0">
              <a:ea typeface="MS PGothic" charset="-128"/>
              <a:cs typeface="MS PGothic" charset="-128"/>
            </a:endParaRPr>
          </a:p>
        </p:txBody>
      </p:sp>
      <p:sp>
        <p:nvSpPr>
          <p:cNvPr id="300044" name="TextBox 40"/>
          <p:cNvSpPr txBox="1">
            <a:spLocks noChangeArrowheads="1"/>
          </p:cNvSpPr>
          <p:nvPr/>
        </p:nvSpPr>
        <p:spPr bwMode="auto">
          <a:xfrm>
            <a:off x="838200" y="910831"/>
            <a:ext cx="8933144" cy="646331"/>
          </a:xfrm>
          <a:prstGeom prst="rect">
            <a:avLst/>
          </a:prstGeom>
          <a:solidFill>
            <a:schemeClr val="bg1"/>
          </a:solidFill>
          <a:ln w="9525">
            <a:noFill/>
            <a:miter lim="800000"/>
            <a:headEnd/>
            <a:tailEnd/>
          </a:ln>
        </p:spPr>
        <p:txBody>
          <a:bodyPr wrap="square">
            <a:spAutoFit/>
          </a:bodyPr>
          <a:lstStyle/>
          <a:p>
            <a:pPr algn="ctr"/>
            <a:r>
              <a:rPr lang="fr-FR" b="1" i="1" dirty="0">
                <a:solidFill>
                  <a:schemeClr val="tx2">
                    <a:lumMod val="75000"/>
                  </a:schemeClr>
                </a:solidFill>
              </a:rPr>
              <a:t>Si les valeurs par défaut à l'échelle de l'organisation définissent un accès privé ou public en lecture seule pour les objets :</a:t>
            </a:r>
          </a:p>
        </p:txBody>
      </p:sp>
      <p:sp>
        <p:nvSpPr>
          <p:cNvPr id="300045" name="TextBox 42"/>
          <p:cNvSpPr txBox="1">
            <a:spLocks noChangeArrowheads="1"/>
          </p:cNvSpPr>
          <p:nvPr/>
        </p:nvSpPr>
        <p:spPr bwMode="auto">
          <a:xfrm>
            <a:off x="7949189" y="1606988"/>
            <a:ext cx="1479892" cy="523220"/>
          </a:xfrm>
          <a:prstGeom prst="rect">
            <a:avLst/>
          </a:prstGeom>
          <a:noFill/>
          <a:ln w="9525">
            <a:noFill/>
            <a:miter lim="800000"/>
            <a:headEnd/>
            <a:tailEnd/>
          </a:ln>
        </p:spPr>
        <p:txBody>
          <a:bodyPr wrap="none">
            <a:spAutoFit/>
          </a:bodyPr>
          <a:lstStyle/>
          <a:p>
            <a:pPr eaLnBrk="0" hangingPunct="0"/>
            <a:r>
              <a:rPr lang="fr-FR" sz="1400" dirty="0"/>
              <a:t>Ouvrir un accès</a:t>
            </a:r>
          </a:p>
          <a:p>
            <a:pPr eaLnBrk="0" hangingPunct="0"/>
            <a:r>
              <a:rPr lang="fr-FR" sz="1400" b="0" dirty="0"/>
              <a:t>(flexible)    </a:t>
            </a:r>
          </a:p>
        </p:txBody>
      </p:sp>
      <p:sp>
        <p:nvSpPr>
          <p:cNvPr id="48" name="Right Brace 47"/>
          <p:cNvSpPr/>
          <p:nvPr/>
        </p:nvSpPr>
        <p:spPr>
          <a:xfrm>
            <a:off x="9851569" y="5175137"/>
            <a:ext cx="253723" cy="1629476"/>
          </a:xfrm>
          <a:prstGeom prst="rightBrace">
            <a:avLst>
              <a:gd name="adj1" fmla="val 50621"/>
              <a:gd name="adj2" fmla="val 50000"/>
            </a:avLst>
          </a:prstGeom>
          <a:ln w="28575">
            <a:solidFill>
              <a:srgbClr val="6C0000"/>
            </a:solidFill>
          </a:ln>
          <a:effectLst/>
        </p:spPr>
        <p:style>
          <a:lnRef idx="2">
            <a:schemeClr val="accent2"/>
          </a:lnRef>
          <a:fillRef idx="0">
            <a:schemeClr val="accent2"/>
          </a:fillRef>
          <a:effectRef idx="1">
            <a:schemeClr val="accent2"/>
          </a:effectRef>
          <a:fontRef idx="minor">
            <a:schemeClr val="tx1"/>
          </a:fontRef>
        </p:style>
        <p:txBody>
          <a:bodyPr anchor="ctr"/>
          <a:lstStyle/>
          <a:p>
            <a:pPr algn="ctr"/>
            <a:endParaRPr lang="en-US" sz="2000" b="0" dirty="0">
              <a:ea typeface="MS PGothic" charset="-128"/>
              <a:cs typeface="MS PGothic" charset="-128"/>
            </a:endParaRPr>
          </a:p>
        </p:txBody>
      </p:sp>
      <p:sp>
        <p:nvSpPr>
          <p:cNvPr id="300047" name="TextBox 48"/>
          <p:cNvSpPr txBox="1">
            <a:spLocks noChangeArrowheads="1"/>
          </p:cNvSpPr>
          <p:nvPr/>
        </p:nvSpPr>
        <p:spPr bwMode="auto">
          <a:xfrm>
            <a:off x="10100740" y="5214249"/>
            <a:ext cx="2091260" cy="1569660"/>
          </a:xfrm>
          <a:prstGeom prst="rect">
            <a:avLst/>
          </a:prstGeom>
          <a:noFill/>
          <a:ln w="9525">
            <a:noFill/>
            <a:miter lim="800000"/>
            <a:headEnd/>
            <a:tailEnd/>
          </a:ln>
        </p:spPr>
        <p:txBody>
          <a:bodyPr wrap="square">
            <a:spAutoFit/>
          </a:bodyPr>
          <a:lstStyle/>
          <a:p>
            <a:r>
              <a:rPr lang="fr-FR" sz="1600" b="0" dirty="0"/>
              <a:t>Qui peut définir une valeur par défaut à l'échelle de l'organisation, une hiérarchie des rôles et un partage ?</a:t>
            </a:r>
          </a:p>
        </p:txBody>
      </p:sp>
      <p:cxnSp>
        <p:nvCxnSpPr>
          <p:cNvPr id="28" name="Straight Connector 27"/>
          <p:cNvCxnSpPr/>
          <p:nvPr/>
        </p:nvCxnSpPr>
        <p:spPr>
          <a:xfrm rot="5400000">
            <a:off x="2514219" y="2738347"/>
            <a:ext cx="2332623"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
        <p:nvSpPr>
          <p:cNvPr id="7" name="Slide Number Placeholder 6"/>
          <p:cNvSpPr>
            <a:spLocks noGrp="1"/>
          </p:cNvSpPr>
          <p:nvPr>
            <p:ph type="sldNum" sz="quarter" idx="10"/>
          </p:nvPr>
        </p:nvSpPr>
        <p:spPr/>
        <p:txBody>
          <a:bodyPr/>
          <a:lstStyle/>
          <a:p>
            <a:fld id="{812A5277-1DB9-460F-9A21-B857ABB32666}" type="slidenum">
              <a:rPr lang="en-US" smtClean="0"/>
              <a:pPr/>
              <a:t>217</a:t>
            </a:fld>
            <a:endParaRPr lang="fr-FR" dirty="0"/>
          </a:p>
        </p:txBody>
      </p:sp>
    </p:spTree>
    <p:custDataLst>
      <p:tags r:id="rId1"/>
    </p:custData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Limitation des autorisations d'accès</a:t>
            </a:r>
            <a:endParaRPr lang="fr-FR" dirty="0"/>
          </a:p>
          <a:p>
            <a:pPr lvl="1"/>
            <a:r>
              <a:rPr lang="fr-FR"/>
              <a:t>Détermination de l'accès aux objets</a:t>
            </a:r>
            <a:endParaRPr lang="fr-FR" dirty="0"/>
          </a:p>
          <a:p>
            <a:pPr lvl="1"/>
            <a:r>
              <a:rPr lang="fr-FR"/>
              <a:t>Configuration de l'accès aux enregistrements</a:t>
            </a:r>
          </a:p>
          <a:p>
            <a:pPr lvl="1"/>
            <a:r>
              <a:rPr lang="fr-FR"/>
              <a:t>Création d'une hiérarchie des rôles</a:t>
            </a:r>
          </a:p>
          <a:p>
            <a:pPr lvl="1"/>
            <a:r>
              <a:rPr lang="fr-FR"/>
              <a:t>Gestion des exceptions d'accès aux enregistrements</a:t>
            </a:r>
          </a:p>
          <a:p>
            <a:pPr lvl="2"/>
            <a:r>
              <a:rPr lang="fr-FR"/>
              <a:t>Gestion de la sécurité au niveau du champ</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218</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10"/>
            <a:ext cx="9978807" cy="758825"/>
          </a:xfrm>
        </p:spPr>
        <p:txBody>
          <a:bodyPr/>
          <a:lstStyle/>
          <a:p>
            <a:r>
              <a:rPr lang="fr-FR" sz="2600" dirty="0"/>
              <a:t>Thème 5 du programme : Gestion de la sécurité au niveau du champ</a:t>
            </a:r>
          </a:p>
        </p:txBody>
      </p:sp>
      <p:sp>
        <p:nvSpPr>
          <p:cNvPr id="5" name="Content Placeholder 4"/>
          <p:cNvSpPr>
            <a:spLocks noGrp="1"/>
          </p:cNvSpPr>
          <p:nvPr>
            <p:ph idx="1"/>
          </p:nvPr>
        </p:nvSpPr>
        <p:spPr>
          <a:xfrm>
            <a:off x="128597" y="836614"/>
            <a:ext cx="4062404" cy="3169329"/>
          </a:xfrm>
        </p:spPr>
        <p:txBody>
          <a:bodyPr numCol="1" spcCol="365760"/>
          <a:lstStyle/>
          <a:p>
            <a:r>
              <a:rPr lang="fr-FR" sz="1900" dirty="0"/>
              <a:t>Plusieurs groupes d'utilisateurs ont à présent accès aux opportunités. L'inquiétude de Brent Bassi porte désormais sur le fait que des informations financières sensibles seront visibles par des utilisateurs non autorisés.</a:t>
            </a:r>
          </a:p>
        </p:txBody>
      </p:sp>
      <p:sp>
        <p:nvSpPr>
          <p:cNvPr id="23" name="Content Placeholder 4"/>
          <p:cNvSpPr txBox="1">
            <a:spLocks/>
          </p:cNvSpPr>
          <p:nvPr/>
        </p:nvSpPr>
        <p:spPr bwMode="auto">
          <a:xfrm>
            <a:off x="4452257" y="891042"/>
            <a:ext cx="7482239" cy="3169329"/>
          </a:xfrm>
          <a:prstGeom prst="rect">
            <a:avLst/>
          </a:prstGeom>
          <a:noFill/>
          <a:ln w="9525">
            <a:noFill/>
            <a:miter lim="800000"/>
            <a:headEnd/>
            <a:tailEnd/>
          </a:ln>
        </p:spPr>
        <p:txBody>
          <a:bodyPr vert="horz" wrap="square" lIns="91424" tIns="45712" rIns="91424" bIns="45712" numCol="1" spcCol="365760"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1"/>
            <a:r>
              <a:rPr lang="fr-FR" sz="1900" dirty="0">
                <a:latin typeface="Salesforce Sans" panose="020B0505020202020203" pitchFamily="34" charset="0"/>
              </a:rPr>
              <a:t>Seuls les utilisateurs commerciaux et ceux du service client doivent être en mesure d'afficher et de modifier les bons de commande et les informations concernant les cartes de crédit. </a:t>
            </a:r>
          </a:p>
          <a:p>
            <a:pPr lvl="1"/>
            <a:r>
              <a:rPr lang="fr-FR" sz="1900" dirty="0">
                <a:latin typeface="Salesforce Sans" panose="020B0505020202020203" pitchFamily="34" charset="0"/>
              </a:rPr>
              <a:t>Seuls les utilisateurs commerciaux et ceux du service client doivent être en mesure d'afficher les informations concernant les commandes client, mais seuls les utilisateurs du service client doivent pouvoir les modifier.</a:t>
            </a:r>
          </a:p>
        </p:txBody>
      </p:sp>
      <p:pic>
        <p:nvPicPr>
          <p:cNvPr id="24" name="Picture 23" descr="Conference Table.jpg"/>
          <p:cNvPicPr>
            <a:picLocks noChangeAspect="1"/>
          </p:cNvPicPr>
          <p:nvPr/>
        </p:nvPicPr>
        <p:blipFill>
          <a:blip r:embed="rId4" cstate="print"/>
          <a:srcRect b="71407"/>
          <a:stretch>
            <a:fillRect/>
          </a:stretch>
        </p:blipFill>
        <p:spPr>
          <a:xfrm>
            <a:off x="0" y="4520630"/>
            <a:ext cx="12188825" cy="2367045"/>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219</a:t>
            </a:fld>
            <a:endParaRPr lang="fr-FR" dirty="0"/>
          </a:p>
        </p:txBody>
      </p:sp>
      <p:grpSp>
        <p:nvGrpSpPr>
          <p:cNvPr id="55" name="Group 54"/>
          <p:cNvGrpSpPr/>
          <p:nvPr/>
        </p:nvGrpSpPr>
        <p:grpSpPr>
          <a:xfrm>
            <a:off x="3588909" y="4974153"/>
            <a:ext cx="1590711" cy="1813386"/>
            <a:chOff x="295835" y="1057835"/>
            <a:chExt cx="1586753" cy="1813386"/>
          </a:xfrm>
        </p:grpSpPr>
        <p:grpSp>
          <p:nvGrpSpPr>
            <p:cNvPr id="56" name="Group 55"/>
            <p:cNvGrpSpPr/>
            <p:nvPr/>
          </p:nvGrpSpPr>
          <p:grpSpPr>
            <a:xfrm>
              <a:off x="295835" y="1057835"/>
              <a:ext cx="1586753" cy="1812904"/>
              <a:chOff x="448235" y="3801035"/>
              <a:chExt cx="2166770" cy="1812904"/>
            </a:xfrm>
          </p:grpSpPr>
          <p:sp>
            <p:nvSpPr>
              <p:cNvPr id="58" name="Rounded Rectangle 57"/>
              <p:cNvSpPr/>
              <p:nvPr/>
            </p:nvSpPr>
            <p:spPr bwMode="auto">
              <a:xfrm>
                <a:off x="448235" y="3801035"/>
                <a:ext cx="2160495"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59" name="Round Same Side Corner Rectangle 5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Allison Wheeler</a:t>
                </a:r>
              </a:p>
              <a:p>
                <a:pPr algn="ctr">
                  <a:spcBef>
                    <a:spcPts val="300"/>
                  </a:spcBef>
                </a:pPr>
                <a:r>
                  <a:rPr lang="fr-FR" sz="1100" dirty="0">
                    <a:latin typeface="Salesforce Sans" panose="020B0505020202020203" pitchFamily="34" charset="0"/>
                  </a:rPr>
                  <a:t>Vice-présidente des ventes internationales</a:t>
                </a:r>
              </a:p>
            </p:txBody>
          </p:sp>
        </p:grpSp>
        <p:pic>
          <p:nvPicPr>
            <p:cNvPr id="57" name="Picture 56" descr="C:\Documents and Settings\msharron\Desktop\AW Computing profile pics\Allison Wheeler.png"/>
            <p:cNvPicPr>
              <a:picLocks noChangeAspect="1" noChangeArrowheads="1"/>
            </p:cNvPicPr>
            <p:nvPr/>
          </p:nvPicPr>
          <p:blipFill>
            <a:blip r:embed="rId5" cstate="print"/>
            <a:srcRect l="4718" t="-2988" r="-7590" b="56699"/>
            <a:stretch>
              <a:fillRect/>
            </a:stretch>
          </p:blipFill>
          <p:spPr bwMode="auto">
            <a:xfrm>
              <a:off x="437593" y="1676247"/>
              <a:ext cx="1204932" cy="1194974"/>
            </a:xfrm>
            <a:prstGeom prst="rect">
              <a:avLst/>
            </a:prstGeom>
            <a:noFill/>
            <a:ln>
              <a:noFill/>
            </a:ln>
          </p:spPr>
        </p:pic>
      </p:grpSp>
      <p:grpSp>
        <p:nvGrpSpPr>
          <p:cNvPr id="60" name="Group 59"/>
          <p:cNvGrpSpPr/>
          <p:nvPr/>
        </p:nvGrpSpPr>
        <p:grpSpPr>
          <a:xfrm>
            <a:off x="5400981" y="4974153"/>
            <a:ext cx="1496715" cy="1813163"/>
            <a:chOff x="7646895" y="1930671"/>
            <a:chExt cx="1497105" cy="1813163"/>
          </a:xfrm>
        </p:grpSpPr>
        <p:grpSp>
          <p:nvGrpSpPr>
            <p:cNvPr id="61" name="Group 60"/>
            <p:cNvGrpSpPr/>
            <p:nvPr/>
          </p:nvGrpSpPr>
          <p:grpSpPr>
            <a:xfrm>
              <a:off x="7646895" y="1930671"/>
              <a:ext cx="1497105" cy="1812904"/>
              <a:chOff x="448235" y="3801035"/>
              <a:chExt cx="2166770" cy="1812904"/>
            </a:xfrm>
          </p:grpSpPr>
          <p:sp>
            <p:nvSpPr>
              <p:cNvPr id="63" name="Rounded Rectangle 62"/>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64" name="Round Same Side Corner Rectangle 6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Conner McCoy</a:t>
                </a:r>
              </a:p>
              <a:p>
                <a:pPr algn="ctr">
                  <a:spcBef>
                    <a:spcPts val="300"/>
                  </a:spcBef>
                </a:pPr>
                <a:r>
                  <a:rPr lang="fr-FR" sz="1100" dirty="0">
                    <a:latin typeface="Salesforce Sans" panose="020B0505020202020203" pitchFamily="34" charset="0"/>
                  </a:rPr>
                  <a:t>Vice-président du service marketing</a:t>
                </a:r>
              </a:p>
            </p:txBody>
          </p:sp>
        </p:grpSp>
        <p:pic>
          <p:nvPicPr>
            <p:cNvPr id="62" name="Picture 61"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585344"/>
              <a:ext cx="1401126" cy="1158490"/>
            </a:xfrm>
            <a:prstGeom prst="rect">
              <a:avLst/>
            </a:prstGeom>
            <a:noFill/>
            <a:ln>
              <a:noFill/>
            </a:ln>
          </p:spPr>
        </p:pic>
      </p:grpSp>
      <p:grpSp>
        <p:nvGrpSpPr>
          <p:cNvPr id="65" name="Group 64"/>
          <p:cNvGrpSpPr/>
          <p:nvPr/>
        </p:nvGrpSpPr>
        <p:grpSpPr>
          <a:xfrm>
            <a:off x="7213053" y="4974153"/>
            <a:ext cx="1496715" cy="1812904"/>
            <a:chOff x="9486018" y="2018417"/>
            <a:chExt cx="1497105" cy="1812904"/>
          </a:xfrm>
        </p:grpSpPr>
        <p:grpSp>
          <p:nvGrpSpPr>
            <p:cNvPr id="66" name="Group 65"/>
            <p:cNvGrpSpPr/>
            <p:nvPr/>
          </p:nvGrpSpPr>
          <p:grpSpPr>
            <a:xfrm>
              <a:off x="9486018" y="2018417"/>
              <a:ext cx="1497105" cy="1812904"/>
              <a:chOff x="448235" y="3801035"/>
              <a:chExt cx="2166770" cy="1812904"/>
            </a:xfrm>
          </p:grpSpPr>
          <p:sp>
            <p:nvSpPr>
              <p:cNvPr id="68" name="Rounded Rectangle 67"/>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69" name="Round Same Side Corner Rectangle 6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Noah Larkin</a:t>
                </a:r>
              </a:p>
              <a:p>
                <a:pPr algn="ctr">
                  <a:spcBef>
                    <a:spcPts val="300"/>
                  </a:spcBef>
                </a:pPr>
                <a:r>
                  <a:rPr lang="fr-FR" sz="1100" dirty="0">
                    <a:latin typeface="Salesforce Sans" panose="020B0505020202020203" pitchFamily="34" charset="0"/>
                  </a:rPr>
                  <a:t>Vice-président des services</a:t>
                </a:r>
              </a:p>
            </p:txBody>
          </p:sp>
        </p:grpSp>
        <p:pic>
          <p:nvPicPr>
            <p:cNvPr id="67" name="Picture 66" descr="C:\Documents and Settings\msharron\Desktop\AW Computing profile pics\Noah Larkin.png"/>
            <p:cNvPicPr>
              <a:picLocks noChangeAspect="1" noChangeArrowheads="1"/>
            </p:cNvPicPr>
            <p:nvPr/>
          </p:nvPicPr>
          <p:blipFill rotWithShape="1">
            <a:blip r:embed="rId7" cstate="print"/>
            <a:srcRect l="7641" t="-3840" r="-4408" b="52365"/>
            <a:stretch/>
          </p:blipFill>
          <p:spPr bwMode="auto">
            <a:xfrm>
              <a:off x="9641934" y="2638775"/>
              <a:ext cx="1316958" cy="1191492"/>
            </a:xfrm>
            <a:prstGeom prst="rect">
              <a:avLst/>
            </a:prstGeom>
            <a:noFill/>
            <a:ln>
              <a:noFill/>
            </a:ln>
          </p:spPr>
        </p:pic>
      </p:grpSp>
      <p:grpSp>
        <p:nvGrpSpPr>
          <p:cNvPr id="70" name="Group 69"/>
          <p:cNvGrpSpPr/>
          <p:nvPr/>
        </p:nvGrpSpPr>
        <p:grpSpPr>
          <a:xfrm>
            <a:off x="5415173" y="3262073"/>
            <a:ext cx="1498798" cy="1616481"/>
            <a:chOff x="3234088" y="2232500"/>
            <a:chExt cx="1498798" cy="1616481"/>
          </a:xfrm>
        </p:grpSpPr>
        <p:grpSp>
          <p:nvGrpSpPr>
            <p:cNvPr id="71" name="Group 70"/>
            <p:cNvGrpSpPr/>
            <p:nvPr/>
          </p:nvGrpSpPr>
          <p:grpSpPr>
            <a:xfrm>
              <a:off x="3236171" y="2232500"/>
              <a:ext cx="1496715" cy="1613647"/>
              <a:chOff x="448235" y="3801035"/>
              <a:chExt cx="2166770" cy="1613647"/>
            </a:xfrm>
          </p:grpSpPr>
          <p:sp>
            <p:nvSpPr>
              <p:cNvPr id="73" name="Rounded Rectangle 72"/>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defTabSz="914240"/>
                <a:endParaRPr lang="en-US" sz="1500"/>
              </a:p>
            </p:txBody>
          </p:sp>
          <p:sp>
            <p:nvSpPr>
              <p:cNvPr id="74" name="Round Same Side Corner Rectangle 7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John Wiseman</a:t>
                </a:r>
              </a:p>
              <a:p>
                <a:pPr algn="ctr">
                  <a:spcBef>
                    <a:spcPts val="300"/>
                  </a:spcBef>
                </a:pPr>
                <a:r>
                  <a:rPr lang="fr-FR" sz="1300" dirty="0">
                    <a:latin typeface="Salesforce Sans" panose="020B0505020202020203" pitchFamily="34" charset="0"/>
                  </a:rPr>
                  <a:t>PDG</a:t>
                </a:r>
              </a:p>
            </p:txBody>
          </p:sp>
        </p:grpSp>
        <p:pic>
          <p:nvPicPr>
            <p:cNvPr id="72" name="Picture 71" descr="C:\Documents and Settings\msharron\Desktop\AW Computing profile pics\John Wiseman.png"/>
            <p:cNvPicPr>
              <a:picLocks noChangeAspect="1" noChangeArrowheads="1"/>
            </p:cNvPicPr>
            <p:nvPr/>
          </p:nvPicPr>
          <p:blipFill rotWithShape="1">
            <a:blip r:embed="rId8" cstate="print"/>
            <a:srcRect l="-667" t="-2868" r="8155" b="61394"/>
            <a:stretch/>
          </p:blipFill>
          <p:spPr bwMode="auto">
            <a:xfrm>
              <a:off x="3234088" y="2685448"/>
              <a:ext cx="1438371" cy="1163533"/>
            </a:xfrm>
            <a:prstGeom prst="roundRect">
              <a:avLst/>
            </a:prstGeom>
            <a:noFill/>
            <a:ln w="6350">
              <a:noFill/>
            </a:ln>
            <a:effectLst/>
          </p:spPr>
        </p:pic>
      </p:grpSp>
      <p:grpSp>
        <p:nvGrpSpPr>
          <p:cNvPr id="75" name="Group 74"/>
          <p:cNvGrpSpPr/>
          <p:nvPr/>
        </p:nvGrpSpPr>
        <p:grpSpPr>
          <a:xfrm>
            <a:off x="1463039" y="4974153"/>
            <a:ext cx="1948289" cy="1812904"/>
            <a:chOff x="-1133856" y="2990008"/>
            <a:chExt cx="1810512" cy="1812904"/>
          </a:xfrm>
        </p:grpSpPr>
        <p:grpSp>
          <p:nvGrpSpPr>
            <p:cNvPr id="76" name="Group 75"/>
            <p:cNvGrpSpPr/>
            <p:nvPr/>
          </p:nvGrpSpPr>
          <p:grpSpPr>
            <a:xfrm>
              <a:off x="-911355" y="2990008"/>
              <a:ext cx="1496715" cy="1812904"/>
              <a:chOff x="448235" y="3801035"/>
              <a:chExt cx="2166770" cy="1812904"/>
            </a:xfrm>
          </p:grpSpPr>
          <p:sp>
            <p:nvSpPr>
              <p:cNvPr id="78" name="Rounded Rectangle 77"/>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79" name="Round Same Side Corner Rectangle 7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Brent Bassi</a:t>
                </a:r>
                <a:endParaRPr lang="fr-FR" sz="1500" b="1" dirty="0">
                  <a:solidFill>
                    <a:schemeClr val="bg1"/>
                  </a:solidFill>
                  <a:latin typeface="Salesforce Sans" panose="020B0505020202020203" pitchFamily="34" charset="0"/>
                  <a:cs typeface="Arial" pitchFamily="34" charset="0"/>
                </a:endParaRPr>
              </a:p>
              <a:p>
                <a:pPr algn="ctr">
                  <a:spcBef>
                    <a:spcPts val="300"/>
                  </a:spcBef>
                </a:pPr>
                <a:r>
                  <a:rPr lang="fr-FR" sz="1100" dirty="0">
                    <a:latin typeface="Salesforce Sans" panose="020B0505020202020203" pitchFamily="34" charset="0"/>
                  </a:rPr>
                  <a:t>Vice-président des finances</a:t>
                </a:r>
              </a:p>
            </p:txBody>
          </p:sp>
        </p:grpSp>
        <p:pic>
          <p:nvPicPr>
            <p:cNvPr id="77" name="Picture 76" descr="C:\Documents and Settings\msharron\Desktop\AW Computing profile pics\Brent Bassi.png"/>
            <p:cNvPicPr>
              <a:picLocks noChangeAspect="1" noChangeArrowheads="1"/>
            </p:cNvPicPr>
            <p:nvPr/>
          </p:nvPicPr>
          <p:blipFill rotWithShape="1">
            <a:blip r:embed="rId9" cstate="print"/>
            <a:srcRect l="6206" t="-3593" r="19380" b="55384"/>
            <a:stretch/>
          </p:blipFill>
          <p:spPr bwMode="auto">
            <a:xfrm>
              <a:off x="-1133856" y="3577616"/>
              <a:ext cx="1810512" cy="1225296"/>
            </a:xfrm>
            <a:prstGeom prst="rect">
              <a:avLst/>
            </a:prstGeom>
            <a:noFill/>
            <a:ln w="6350">
              <a:noFill/>
            </a:ln>
            <a:effectLst/>
          </p:spPr>
        </p:pic>
      </p:grpSp>
      <p:grpSp>
        <p:nvGrpSpPr>
          <p:cNvPr id="80" name="Group 79"/>
          <p:cNvGrpSpPr/>
          <p:nvPr/>
        </p:nvGrpSpPr>
        <p:grpSpPr>
          <a:xfrm>
            <a:off x="9025125" y="4974153"/>
            <a:ext cx="1496715" cy="1812904"/>
            <a:chOff x="11823189" y="2410888"/>
            <a:chExt cx="1496715" cy="1812904"/>
          </a:xfrm>
        </p:grpSpPr>
        <p:grpSp>
          <p:nvGrpSpPr>
            <p:cNvPr id="81" name="Group 80"/>
            <p:cNvGrpSpPr/>
            <p:nvPr/>
          </p:nvGrpSpPr>
          <p:grpSpPr>
            <a:xfrm>
              <a:off x="11823189" y="2410888"/>
              <a:ext cx="1496715" cy="1812904"/>
              <a:chOff x="448235" y="3801035"/>
              <a:chExt cx="2166770" cy="1812904"/>
            </a:xfrm>
          </p:grpSpPr>
          <p:sp>
            <p:nvSpPr>
              <p:cNvPr id="83" name="Rounded Rectangle 82"/>
              <p:cNvSpPr/>
              <p:nvPr/>
            </p:nvSpPr>
            <p:spPr bwMode="auto">
              <a:xfrm>
                <a:off x="448235" y="3801035"/>
                <a:ext cx="2160494" cy="1812904"/>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endParaRPr lang="en-US" sz="1500"/>
              </a:p>
            </p:txBody>
          </p:sp>
          <p:sp>
            <p:nvSpPr>
              <p:cNvPr id="84" name="Round Same Side Corner Rectangle 8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fr-FR" sz="1500" b="1" dirty="0">
                    <a:solidFill>
                      <a:schemeClr val="bg1"/>
                    </a:solidFill>
                    <a:latin typeface="Salesforce Sans" panose="020B0505020202020203" pitchFamily="34" charset="0"/>
                  </a:rPr>
                  <a:t>Ling Wu</a:t>
                </a:r>
              </a:p>
              <a:p>
                <a:pPr algn="ctr">
                  <a:spcBef>
                    <a:spcPts val="300"/>
                  </a:spcBef>
                </a:pPr>
                <a:r>
                  <a:rPr lang="fr-FR" sz="1100" dirty="0">
                    <a:latin typeface="Salesforce Sans" panose="020B0505020202020203" pitchFamily="34" charset="0"/>
                  </a:rPr>
                  <a:t>Vice-présidente des ressources humaines</a:t>
                </a:r>
              </a:p>
            </p:txBody>
          </p:sp>
        </p:grpSp>
        <p:pic>
          <p:nvPicPr>
            <p:cNvPr id="82" name="Picture 81" descr="C:\Documents and Settings\msharron\Desktop\AW Computing profile pics\Ling Wu.png"/>
            <p:cNvPicPr>
              <a:picLocks noChangeAspect="1" noChangeArrowheads="1"/>
            </p:cNvPicPr>
            <p:nvPr/>
          </p:nvPicPr>
          <p:blipFill>
            <a:blip r:embed="rId10" cstate="print"/>
            <a:srcRect l="4451" r="12852" b="48012"/>
            <a:stretch>
              <a:fillRect/>
            </a:stretch>
          </p:blipFill>
          <p:spPr bwMode="auto">
            <a:xfrm>
              <a:off x="11967029" y="3101446"/>
              <a:ext cx="1127179" cy="1122346"/>
            </a:xfrm>
            <a:prstGeom prst="rect">
              <a:avLst/>
            </a:prstGeom>
            <a:noFill/>
            <a:ln w="6350">
              <a:noFill/>
            </a:ln>
            <a:effectLst/>
          </p:spPr>
        </p:pic>
      </p:grpSp>
    </p:spTree>
    <p:custDataLst>
      <p:tags r:id="rId1"/>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22</a:t>
            </a:fld>
            <a:endParaRPr lang="fr-FR" dirty="0"/>
          </a:p>
        </p:txBody>
      </p:sp>
    </p:spTree>
    <p:custDataLst>
      <p:tags r:id="rId1"/>
    </p:custData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dirty="0"/>
              <a:t>Présentation générale : Définition de </a:t>
            </a:r>
            <a:br>
              <a:rPr lang="fr-FR" dirty="0"/>
            </a:br>
            <a:r>
              <a:rPr lang="fr-FR" dirty="0"/>
              <a:t>l'accès aux champs</a:t>
            </a:r>
          </a:p>
        </p:txBody>
      </p:sp>
      <p:sp>
        <p:nvSpPr>
          <p:cNvPr id="63" name="Rounded Rectangle 62"/>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fr-FR" sz="2400" b="0" i="0" u="none" strike="noStrike" cap="none" baseline="0" dirty="0">
                <a:ln>
                  <a:noFill/>
                </a:ln>
                <a:solidFill>
                  <a:schemeClr val="bg1"/>
                </a:solidFill>
                <a:effectLst/>
              </a:rPr>
              <a:t>L'</a:t>
            </a:r>
            <a:r>
              <a:rPr lang="fr-FR" sz="2400" dirty="0">
                <a:solidFill>
                  <a:schemeClr val="bg1"/>
                </a:solidFill>
              </a:rPr>
              <a:t>organisation (horaires, restrictions IP)</a:t>
            </a:r>
          </a:p>
          <a:p>
            <a:pPr marL="0" marR="0" indent="0"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bg1"/>
              </a:solidFill>
              <a:effectLst/>
            </a:endParaRPr>
          </a:p>
        </p:txBody>
      </p:sp>
      <p:sp>
        <p:nvSpPr>
          <p:cNvPr id="7" name="Rounded Rectangle 6"/>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dirty="0">
                <a:solidFill>
                  <a:schemeClr val="bg1"/>
                </a:solidFill>
              </a:rPr>
              <a:t>Objet (autorisations de profil Lire, Créer, Modifier et Supprimer)</a:t>
            </a:r>
            <a:endParaRPr lang="fr-FR" dirty="0">
              <a:solidFill>
                <a:schemeClr val="bg1"/>
              </a:solidFill>
            </a:endParaRPr>
          </a:p>
        </p:txBody>
      </p:sp>
      <p:sp>
        <p:nvSpPr>
          <p:cNvPr id="11" name="Rounded Rectangle 10"/>
          <p:cNvSpPr>
            <a:spLocks/>
          </p:cNvSpPr>
          <p:nvPr/>
        </p:nvSpPr>
        <p:spPr>
          <a:xfrm>
            <a:off x="3595759" y="3032760"/>
            <a:ext cx="5536673"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400" dirty="0">
                <a:solidFill>
                  <a:schemeClr val="bg1"/>
                </a:solidFill>
              </a:rPr>
              <a:t>Enregistrement </a:t>
            </a:r>
            <a:r>
              <a:rPr lang="fr-FR" sz="2000" dirty="0">
                <a:solidFill>
                  <a:schemeClr val="bg1"/>
                </a:solidFill>
              </a:rPr>
              <a:t>(hiérarchie des rôles, partage)</a:t>
            </a:r>
            <a:endParaRPr lang="fr-FR" sz="2400" dirty="0">
              <a:solidFill>
                <a:schemeClr val="bg1"/>
              </a:solidFill>
            </a:endParaRPr>
          </a:p>
        </p:txBody>
      </p:sp>
      <p:sp>
        <p:nvSpPr>
          <p:cNvPr id="17" name="Rounded Rectangle 16"/>
          <p:cNvSpPr>
            <a:spLocks noChangeAspect="1"/>
          </p:cNvSpPr>
          <p:nvPr/>
        </p:nvSpPr>
        <p:spPr>
          <a:xfrm>
            <a:off x="1693817" y="1188720"/>
            <a:ext cx="9353005" cy="5156067"/>
          </a:xfrm>
          <a:prstGeom prst="roundRect">
            <a:avLst>
              <a:gd name="adj" fmla="val 3282"/>
            </a:avLst>
          </a:prstGeom>
          <a:solidFill>
            <a:schemeClr val="bg1">
              <a:alpha val="70000"/>
            </a:schemeClr>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endParaRPr lang="en-US" dirty="0">
              <a:solidFill>
                <a:schemeClr val="bg1"/>
              </a:solidFill>
            </a:endParaRPr>
          </a:p>
        </p:txBody>
      </p:sp>
      <p:sp>
        <p:nvSpPr>
          <p:cNvPr id="16" name="Rounded Rectangle 15"/>
          <p:cNvSpPr>
            <a:spLocks noChangeAspect="1"/>
          </p:cNvSpPr>
          <p:nvPr/>
        </p:nvSpPr>
        <p:spPr>
          <a:xfrm>
            <a:off x="5487335" y="4019825"/>
            <a:ext cx="1844874" cy="509618"/>
          </a:xfrm>
          <a:prstGeom prst="roundRect">
            <a:avLst>
              <a:gd name="adj" fmla="val 4426"/>
            </a:avLst>
          </a:prstGeom>
          <a:solidFill>
            <a:schemeClr val="accent4">
              <a:lumMod val="40000"/>
              <a:lumOff val="6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200" b="1" dirty="0">
                <a:solidFill>
                  <a:schemeClr val="accent4">
                    <a:lumMod val="75000"/>
                  </a:schemeClr>
                </a:solidFill>
              </a:rPr>
              <a:t>Champ</a:t>
            </a:r>
            <a:endParaRPr lang="fr-FR" sz="2400" b="1" dirty="0">
              <a:solidFill>
                <a:schemeClr val="accent4">
                  <a:lumMod val="75000"/>
                </a:schemeClr>
              </a:solidFill>
            </a:endParaRPr>
          </a:p>
        </p:txBody>
      </p:sp>
      <p:sp>
        <p:nvSpPr>
          <p:cNvPr id="4" name="Slide Number Placeholder 3"/>
          <p:cNvSpPr>
            <a:spLocks noGrp="1"/>
          </p:cNvSpPr>
          <p:nvPr>
            <p:ph type="sldNum" sz="quarter" idx="10"/>
          </p:nvPr>
        </p:nvSpPr>
        <p:spPr/>
        <p:txBody>
          <a:bodyPr/>
          <a:lstStyle/>
          <a:p>
            <a:fld id="{812A5277-1DB9-460F-9A21-B857ABB32666}" type="slidenum">
              <a:rPr lang="en-US" smtClean="0"/>
              <a:pPr/>
              <a:t>220</a:t>
            </a:fld>
            <a:endParaRPr lang="fr-FR" dirty="0"/>
          </a:p>
        </p:txBody>
      </p:sp>
    </p:spTree>
    <p:custDataLst>
      <p:tags r:id="rId1"/>
    </p:custData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idx="1"/>
          </p:nvPr>
        </p:nvSpPr>
        <p:spPr>
          <a:xfrm>
            <a:off x="115713" y="843165"/>
            <a:ext cx="10243133" cy="5950440"/>
          </a:xfrm>
        </p:spPr>
        <p:txBody>
          <a:bodyPr>
            <a:normAutofit/>
          </a:bodyPr>
          <a:lstStyle/>
          <a:p>
            <a:pPr marL="0" indent="0">
              <a:buNone/>
            </a:pPr>
            <a:r>
              <a:rPr lang="fr-FR" dirty="0"/>
              <a:t>La sécurité au niveau du champ vous permet de définir les champs que les utilisateurs peuvent afficher et modifier en fonction de leur profil. Vous pouvez vous assurer que les utilisateurs ne peuvent accéder qu'aux champs dont ils ont besoin pour leur travail :</a:t>
            </a:r>
          </a:p>
          <a:p>
            <a:pPr lvl="1"/>
            <a:r>
              <a:rPr lang="fr-FR" dirty="0"/>
              <a:t>Sur les pages de modification et de détails des enregistrements.</a:t>
            </a:r>
          </a:p>
          <a:p>
            <a:pPr lvl="1"/>
            <a:r>
              <a:rPr lang="fr-FR" dirty="0"/>
              <a:t>Dans les listes associées.</a:t>
            </a:r>
          </a:p>
          <a:p>
            <a:pPr lvl="1"/>
            <a:r>
              <a:rPr lang="fr-FR" dirty="0"/>
              <a:t>Dans les résultats de recherche et les rapports.</a:t>
            </a:r>
          </a:p>
          <a:p>
            <a:pPr lvl="1"/>
            <a:r>
              <a:rPr lang="fr-FR" dirty="0"/>
              <a:t>Dans les vues de liste.</a:t>
            </a:r>
          </a:p>
        </p:txBody>
      </p:sp>
      <p:sp>
        <p:nvSpPr>
          <p:cNvPr id="195585" name="Rectangle 4"/>
          <p:cNvSpPr>
            <a:spLocks noGrp="1" noChangeArrowheads="1"/>
          </p:cNvSpPr>
          <p:nvPr>
            <p:ph type="title"/>
          </p:nvPr>
        </p:nvSpPr>
        <p:spPr>
          <a:xfrm>
            <a:off x="128589" y="7"/>
            <a:ext cx="10734146" cy="746975"/>
          </a:xfrm>
        </p:spPr>
        <p:txBody>
          <a:bodyPr/>
          <a:lstStyle/>
          <a:p>
            <a:r>
              <a:rPr lang="fr-FR" sz="2500" dirty="0"/>
              <a:t>Qu'est-ce que la sécurité au niveau du champ ?</a:t>
            </a:r>
          </a:p>
        </p:txBody>
      </p:sp>
      <p:sp>
        <p:nvSpPr>
          <p:cNvPr id="7" name="Rectangle 6"/>
          <p:cNvSpPr/>
          <p:nvPr/>
        </p:nvSpPr>
        <p:spPr bwMode="auto">
          <a:xfrm>
            <a:off x="0" y="5564777"/>
            <a:ext cx="12188825" cy="1293223"/>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lnSpc>
                <a:spcPct val="90000"/>
              </a:lnSpc>
            </a:pPr>
            <a:r>
              <a:rPr lang="fr-FR" sz="2300" b="1" dirty="0">
                <a:solidFill>
                  <a:schemeClr val="bg1"/>
                </a:solidFill>
              </a:rPr>
              <a:t>N'oubliez pas : </a:t>
            </a:r>
            <a:r>
              <a:rPr lang="fr-FR" sz="2300" dirty="0">
                <a:solidFill>
                  <a:schemeClr val="bg1"/>
                </a:solidFill>
              </a:rPr>
              <a:t>les paramètres de sécurité les plus restrictifs sont toujours appliqués. Par exemple, les utilisateurs disposant d'un accès en modification à un champ ne pourront pas le modifier s'ils ne disposent pas </a:t>
            </a:r>
            <a:r>
              <a:rPr lang="fr-FR" sz="2300" i="1" dirty="0">
                <a:solidFill>
                  <a:schemeClr val="bg1"/>
                </a:solidFill>
              </a:rPr>
              <a:t>également</a:t>
            </a:r>
            <a:r>
              <a:rPr lang="fr-FR" sz="2300" dirty="0">
                <a:solidFill>
                  <a:schemeClr val="bg1"/>
                </a:solidFill>
              </a:rPr>
              <a:t> d'un accès en modification à l'objet. </a:t>
            </a:r>
          </a:p>
        </p:txBody>
      </p:sp>
      <p:sp>
        <p:nvSpPr>
          <p:cNvPr id="11" name="TextBox 10"/>
          <p:cNvSpPr txBox="1"/>
          <p:nvPr/>
        </p:nvSpPr>
        <p:spPr bwMode="white">
          <a:xfrm>
            <a:off x="-15807" y="5706663"/>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2" name="Freeform 343"/>
          <p:cNvSpPr>
            <a:spLocks noEditPoints="1"/>
          </p:cNvSpPr>
          <p:nvPr/>
        </p:nvSpPr>
        <p:spPr bwMode="auto">
          <a:xfrm>
            <a:off x="438037" y="5959118"/>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3" name="Slide Number Placeholder 2"/>
          <p:cNvSpPr>
            <a:spLocks noGrp="1"/>
          </p:cNvSpPr>
          <p:nvPr>
            <p:ph type="sldNum" sz="quarter" idx="10"/>
          </p:nvPr>
        </p:nvSpPr>
        <p:spPr/>
        <p:txBody>
          <a:bodyPr/>
          <a:lstStyle/>
          <a:p>
            <a:fld id="{812A5277-1DB9-460F-9A21-B857ABB32666}" type="slidenum">
              <a:rPr lang="en-US" smtClean="0"/>
              <a:pPr/>
              <a:t>221</a:t>
            </a:fld>
            <a:endParaRPr lang="fr-FR" dirty="0"/>
          </a:p>
        </p:txBody>
      </p:sp>
    </p:spTree>
    <p:custDataLst>
      <p:tags r:id="rId1"/>
    </p:custData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idx="1"/>
          </p:nvPr>
        </p:nvSpPr>
        <p:spPr/>
        <p:txBody>
          <a:bodyPr>
            <a:normAutofit/>
          </a:bodyPr>
          <a:lstStyle/>
          <a:p>
            <a:pPr marL="0" indent="0">
              <a:buNone/>
            </a:pPr>
            <a:r>
              <a:rPr lang="fr-FR" dirty="0"/>
              <a:t>Accédez à vos paramètres de sécurité au niveau du champ via le champ ou le profil. Pour afficher l'accès pour l'ensemble des champs et des profils, utilisez la fonction d'accessibilité du champ.</a:t>
            </a:r>
          </a:p>
        </p:txBody>
      </p:sp>
      <p:sp>
        <p:nvSpPr>
          <p:cNvPr id="195585" name="Rectangle 4"/>
          <p:cNvSpPr>
            <a:spLocks noGrp="1" noChangeArrowheads="1"/>
          </p:cNvSpPr>
          <p:nvPr>
            <p:ph type="title"/>
          </p:nvPr>
        </p:nvSpPr>
        <p:spPr>
          <a:xfrm>
            <a:off x="128589" y="7"/>
            <a:ext cx="10734146" cy="746975"/>
          </a:xfrm>
        </p:spPr>
        <p:txBody>
          <a:bodyPr/>
          <a:lstStyle/>
          <a:p>
            <a:r>
              <a:rPr lang="fr-FR" sz="2600" dirty="0"/>
              <a:t>Configuration et affichage de la sécurité </a:t>
            </a:r>
            <a:br>
              <a:rPr lang="fr-FR" sz="2600" dirty="0"/>
            </a:br>
            <a:r>
              <a:rPr lang="fr-FR" sz="2600" dirty="0"/>
              <a:t>au niveau du champ</a:t>
            </a:r>
          </a:p>
        </p:txBody>
      </p:sp>
      <p:sp>
        <p:nvSpPr>
          <p:cNvPr id="12" name="TextBox 11"/>
          <p:cNvSpPr txBox="1"/>
          <p:nvPr/>
        </p:nvSpPr>
        <p:spPr>
          <a:xfrm>
            <a:off x="1438816" y="5234035"/>
            <a:ext cx="4056846" cy="707886"/>
          </a:xfrm>
          <a:prstGeom prst="rect">
            <a:avLst/>
          </a:prstGeom>
          <a:noFill/>
        </p:spPr>
        <p:txBody>
          <a:bodyPr wrap="square" rtlCol="0">
            <a:spAutoFit/>
          </a:bodyPr>
          <a:lstStyle/>
          <a:p>
            <a:pPr algn="ctr"/>
            <a:r>
              <a:rPr lang="fr-FR" sz="2000" dirty="0">
                <a:solidFill>
                  <a:schemeClr val="tx2">
                    <a:lumMod val="75000"/>
                  </a:schemeClr>
                </a:solidFill>
              </a:rPr>
              <a:t>Définissez la sécurité d'un champ pour plusieurs profils</a:t>
            </a:r>
          </a:p>
        </p:txBody>
      </p:sp>
      <p:sp>
        <p:nvSpPr>
          <p:cNvPr id="13" name="TextBox 12"/>
          <p:cNvSpPr txBox="1"/>
          <p:nvPr/>
        </p:nvSpPr>
        <p:spPr>
          <a:xfrm>
            <a:off x="6505009" y="5234035"/>
            <a:ext cx="3540328" cy="707886"/>
          </a:xfrm>
          <a:prstGeom prst="rect">
            <a:avLst/>
          </a:prstGeom>
          <a:noFill/>
        </p:spPr>
        <p:txBody>
          <a:bodyPr wrap="square" rtlCol="0">
            <a:spAutoFit/>
          </a:bodyPr>
          <a:lstStyle/>
          <a:p>
            <a:pPr algn="ctr"/>
            <a:r>
              <a:rPr lang="fr-FR" sz="2000" dirty="0">
                <a:solidFill>
                  <a:schemeClr val="tx2">
                    <a:lumMod val="75000"/>
                  </a:schemeClr>
                </a:solidFill>
              </a:rPr>
              <a:t>Définissez l'accès d'un profil à plusieurs champs</a:t>
            </a:r>
          </a:p>
        </p:txBody>
      </p:sp>
      <p:sp>
        <p:nvSpPr>
          <p:cNvPr id="11" name="Rectangle 10"/>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Contrôles de sécurité | Accessibilité du champ</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222</a:t>
            </a:fld>
            <a:endParaRPr lang="fr-FR" dirty="0"/>
          </a:p>
        </p:txBody>
      </p:sp>
      <p:pic>
        <p:nvPicPr>
          <p:cNvPr id="14" name="Image 1"/>
          <p:cNvPicPr>
            <a:picLocks noChangeAspect="1"/>
          </p:cNvPicPr>
          <p:nvPr/>
        </p:nvPicPr>
        <p:blipFill>
          <a:blip r:embed="rId4"/>
          <a:stretch>
            <a:fillRect/>
          </a:stretch>
        </p:blipFill>
        <p:spPr>
          <a:xfrm>
            <a:off x="6218770" y="2229987"/>
            <a:ext cx="3928659" cy="286775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6" name="Image 16" descr="Capture d’écra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3117" y="2229987"/>
            <a:ext cx="4525641" cy="2864928"/>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17" name="Group 16"/>
          <p:cNvGrpSpPr/>
          <p:nvPr/>
        </p:nvGrpSpPr>
        <p:grpSpPr>
          <a:xfrm>
            <a:off x="0" y="6082210"/>
            <a:ext cx="1295063" cy="746147"/>
            <a:chOff x="0" y="6082210"/>
            <a:chExt cx="1295063" cy="746147"/>
          </a:xfrm>
        </p:grpSpPr>
        <p:sp>
          <p:nvSpPr>
            <p:cNvPr id="19" name="TextBox 18"/>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0"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263850"/>
            <a:ext cx="10506807" cy="4010826"/>
          </a:xfrm>
        </p:spPr>
        <p:txBody>
          <a:bodyPr numCol="2" spcCol="457200"/>
          <a:lstStyle/>
          <a:p>
            <a:r>
              <a:rPr lang="fr-FR" sz="2200" dirty="0"/>
              <a:t>Tâches : </a:t>
            </a:r>
          </a:p>
          <a:p>
            <a:pPr lvl="1"/>
            <a:r>
              <a:rPr lang="fr-FR" sz="2200" dirty="0"/>
              <a:t>Définition de la sécurité au niveau du champ sur les champs suivants que les utilisateurs commerciaux et les utilisateurs du service client doivent pouvoir voir et modifier :</a:t>
            </a:r>
          </a:p>
          <a:p>
            <a:pPr lvl="2"/>
            <a:r>
              <a:rPr lang="fr-FR" sz="2000" dirty="0"/>
              <a:t>Numéro du bon de commande</a:t>
            </a:r>
          </a:p>
          <a:p>
            <a:pPr lvl="2"/>
            <a:r>
              <a:rPr lang="fr-FR" sz="2000" dirty="0"/>
              <a:t>Numéro de la carte de crédit</a:t>
            </a:r>
          </a:p>
          <a:p>
            <a:pPr lvl="2"/>
            <a:r>
              <a:rPr lang="fr-FR" sz="2000" dirty="0"/>
              <a:t>Mois d'expiration de la carte de crédit</a:t>
            </a:r>
          </a:p>
          <a:p>
            <a:pPr lvl="2"/>
            <a:r>
              <a:rPr lang="fr-FR" sz="2000" dirty="0"/>
              <a:t>Année d'expiration de la carte de crédit</a:t>
            </a:r>
          </a:p>
          <a:p>
            <a:pPr lvl="1"/>
            <a:endParaRPr lang="fr-FR" dirty="0"/>
          </a:p>
          <a:p>
            <a:pPr lvl="1"/>
            <a:r>
              <a:rPr lang="fr-FR" sz="2200" dirty="0"/>
              <a:t>Définition de la sécurité au niveau du champ sur le champ Numéro de la commande client modifiable par les utilisateurs du service client et en lecture seule pour les utilisateurs commerciaux.</a:t>
            </a:r>
          </a:p>
        </p:txBody>
      </p:sp>
      <p:sp>
        <p:nvSpPr>
          <p:cNvPr id="2" name="Content Placeholder 1"/>
          <p:cNvSpPr>
            <a:spLocks noGrp="1"/>
          </p:cNvSpPr>
          <p:nvPr>
            <p:ph idx="11"/>
          </p:nvPr>
        </p:nvSpPr>
        <p:spPr>
          <a:xfrm>
            <a:off x="5" y="758825"/>
            <a:ext cx="12192000" cy="1245821"/>
          </a:xfrm>
        </p:spPr>
        <p:txBody>
          <a:bodyPr/>
          <a:lstStyle/>
          <a:p>
            <a:r>
              <a:rPr lang="fr-FR" sz="2200" dirty="0"/>
              <a:t>Objectifs : </a:t>
            </a:r>
          </a:p>
          <a:p>
            <a:pPr lvl="1"/>
            <a:r>
              <a:rPr lang="fr-FR" sz="2200" dirty="0"/>
              <a:t>Brent Bassi, vice-président des finances, souhaite s'assurer que les informations financières concernant les opportunités ne sont accessibles que pour les utilisateurs autorisés.</a:t>
            </a:r>
          </a:p>
        </p:txBody>
      </p:sp>
      <p:sp>
        <p:nvSpPr>
          <p:cNvPr id="6" name="Content Placeholder 5"/>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sz="2600" dirty="0"/>
              <a:t>4-12 : Définition de la sécurité au niveau du champ Opportunité</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223</a:t>
            </a:fld>
            <a:endParaRPr lang="fr-FR" dirty="0"/>
          </a:p>
        </p:txBody>
      </p:sp>
      <p:sp>
        <p:nvSpPr>
          <p:cNvPr id="9"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sz="2600" dirty="0"/>
              <a:t>Présentation générale : Définition de </a:t>
            </a:r>
            <a:br>
              <a:rPr lang="fr-FR" sz="2600" dirty="0"/>
            </a:br>
            <a:r>
              <a:rPr lang="fr-FR" sz="2600" dirty="0"/>
              <a:t>l'accès à tous les niveaux</a:t>
            </a:r>
          </a:p>
        </p:txBody>
      </p:sp>
      <p:sp>
        <p:nvSpPr>
          <p:cNvPr id="15" name="Rounded Rectangle 14"/>
          <p:cNvSpPr/>
          <p:nvPr/>
        </p:nvSpPr>
        <p:spPr bwMode="auto">
          <a:xfrm>
            <a:off x="1807028" y="1295400"/>
            <a:ext cx="8904515" cy="4998720"/>
          </a:xfrm>
          <a:prstGeom prst="roundRect">
            <a:avLst>
              <a:gd name="adj" fmla="val 3802"/>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fr-FR" sz="2400" b="0" i="0" u="none" strike="noStrike" cap="none" baseline="0" dirty="0">
                <a:ln>
                  <a:noFill/>
                </a:ln>
                <a:solidFill>
                  <a:schemeClr val="bg1"/>
                </a:solidFill>
                <a:effectLst/>
              </a:rPr>
              <a:t>L'</a:t>
            </a:r>
            <a:r>
              <a:rPr lang="fr-FR" sz="2400" dirty="0">
                <a:solidFill>
                  <a:schemeClr val="bg1"/>
                </a:solidFill>
              </a:rPr>
              <a:t>organisation (horaires, restrictions IP)</a:t>
            </a:r>
          </a:p>
          <a:p>
            <a:pPr marL="0" marR="0" indent="0"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bg1"/>
              </a:solidFill>
              <a:effectLst/>
            </a:endParaRPr>
          </a:p>
        </p:txBody>
      </p:sp>
      <p:sp>
        <p:nvSpPr>
          <p:cNvPr id="17" name="Rounded Rectangle 16"/>
          <p:cNvSpPr>
            <a:spLocks noChangeAspect="1"/>
          </p:cNvSpPr>
          <p:nvPr/>
        </p:nvSpPr>
        <p:spPr>
          <a:xfrm>
            <a:off x="1996444" y="2179320"/>
            <a:ext cx="8443995" cy="3931920"/>
          </a:xfrm>
          <a:prstGeom prst="roundRect">
            <a:avLst>
              <a:gd name="adj" fmla="val 4426"/>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200" dirty="0">
                <a:solidFill>
                  <a:schemeClr val="bg1"/>
                </a:solidFill>
              </a:rPr>
              <a:t>Objet (autorisations de profil Lire, Créer, Modifier et Supprimer)</a:t>
            </a:r>
          </a:p>
        </p:txBody>
      </p:sp>
      <p:sp>
        <p:nvSpPr>
          <p:cNvPr id="18" name="Rounded Rectangle 17"/>
          <p:cNvSpPr>
            <a:spLocks/>
          </p:cNvSpPr>
          <p:nvPr/>
        </p:nvSpPr>
        <p:spPr>
          <a:xfrm>
            <a:off x="3595759" y="3032760"/>
            <a:ext cx="5536673" cy="2377439"/>
          </a:xfrm>
          <a:prstGeom prst="roundRect">
            <a:avLst>
              <a:gd name="adj" fmla="val 4426"/>
            </a:avLst>
          </a:prstGeom>
          <a:solidFill>
            <a:schemeClr val="accent4">
              <a:lumMod val="60000"/>
              <a:lumOff val="4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t" anchorCtr="0"/>
          <a:lstStyle/>
          <a:p>
            <a:r>
              <a:rPr lang="fr-FR" sz="2000" dirty="0">
                <a:solidFill>
                  <a:schemeClr val="bg1"/>
                </a:solidFill>
              </a:rPr>
              <a:t>Enregistrement (hiérarchie des rôles, partage)</a:t>
            </a:r>
          </a:p>
        </p:txBody>
      </p:sp>
      <p:sp>
        <p:nvSpPr>
          <p:cNvPr id="20" name="Rounded Rectangle 19"/>
          <p:cNvSpPr>
            <a:spLocks noChangeAspect="1"/>
          </p:cNvSpPr>
          <p:nvPr/>
        </p:nvSpPr>
        <p:spPr>
          <a:xfrm>
            <a:off x="5125972" y="3922089"/>
            <a:ext cx="2567600" cy="705090"/>
          </a:xfrm>
          <a:prstGeom prst="roundRect">
            <a:avLst>
              <a:gd name="adj" fmla="val 4426"/>
            </a:avLst>
          </a:prstGeom>
          <a:solidFill>
            <a:schemeClr val="accent4">
              <a:lumMod val="40000"/>
              <a:lumOff val="6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000" dirty="0">
                <a:solidFill>
                  <a:schemeClr val="bg1"/>
                </a:solidFill>
              </a:rPr>
              <a:t>Champ (sécurité au niveau du champ)</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224</a:t>
            </a:fld>
            <a:endParaRPr lang="fr-FR" dirty="0"/>
          </a:p>
        </p:txBody>
      </p:sp>
    </p:spTree>
    <p:custDataLst>
      <p:tags r:id="rId1"/>
    </p:custData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a:xfrm>
            <a:off x="655184" y="9"/>
            <a:ext cx="10206497" cy="737667"/>
          </a:xfrm>
        </p:spPr>
        <p:txBody>
          <a:bodyPr/>
          <a:lstStyle/>
          <a:p>
            <a:r>
              <a:rPr lang="fr-FR"/>
              <a:t>Contrôle des connaissances</a:t>
            </a:r>
          </a:p>
        </p:txBody>
      </p:sp>
      <p:sp>
        <p:nvSpPr>
          <p:cNvPr id="155651" name="Rectangle 3"/>
          <p:cNvSpPr>
            <a:spLocks noGrp="1" noChangeArrowheads="1"/>
          </p:cNvSpPr>
          <p:nvPr>
            <p:ph idx="1"/>
          </p:nvPr>
        </p:nvSpPr>
        <p:spPr>
          <a:xfrm>
            <a:off x="128596" y="836614"/>
            <a:ext cx="11895764" cy="5935663"/>
          </a:xfrm>
        </p:spPr>
        <p:txBody>
          <a:bodyPr numCol="2" spcCol="457200">
            <a:noAutofit/>
          </a:bodyPr>
          <a:lstStyle/>
          <a:p>
            <a:pPr marL="514350" indent="-514350">
              <a:buFont typeface="+mj-lt"/>
              <a:buAutoNum type="arabicPeriod"/>
            </a:pPr>
            <a:r>
              <a:rPr lang="fr-FR" sz="2000" dirty="0"/>
              <a:t>Quel élément est authentifié par Salesforce avant qu'un utilisateur soit autorisé à se connecter via l'interface utilisateur ?</a:t>
            </a:r>
          </a:p>
          <a:p>
            <a:pPr marL="514350" indent="-514350">
              <a:buFont typeface="+mj-lt"/>
              <a:buAutoNum type="arabicPeriod"/>
            </a:pPr>
            <a:r>
              <a:rPr lang="fr-FR" sz="2000" dirty="0"/>
              <a:t>Quelle fonction définit le niveau d'accès </a:t>
            </a:r>
            <a:r>
              <a:rPr sz="2000" dirty="0"/>
              <a:t/>
            </a:r>
            <a:br>
              <a:rPr sz="2000" dirty="0"/>
            </a:br>
            <a:r>
              <a:rPr lang="fr-FR" sz="2000" dirty="0"/>
              <a:t>par défaut des utilisateurs aux enregistrements dont ils ne sont pas propriétaires, dans chaque objet ? </a:t>
            </a:r>
          </a:p>
          <a:p>
            <a:pPr marL="514350" indent="-514350">
              <a:buFont typeface="+mj-lt"/>
              <a:buAutoNum type="arabicPeriod"/>
            </a:pPr>
            <a:r>
              <a:rPr lang="fr-FR" sz="2000" dirty="0"/>
              <a:t>Chez AW Computing, la valeur par défaut des requêtes à l'échelle de l'entreprise est définie sur Privée. L'équipe de direction souhaite recevoir l'aide de plusieurs spécialistes produits sur toutes les requêtes hiérarchisées. Seuls ces spécialistes produits ont besoin de voir et de mettre à jour toutes les requêtes hiérarchisées. </a:t>
            </a:r>
            <a:r>
              <a:rPr sz="2000" dirty="0"/>
              <a:t/>
            </a:r>
            <a:br>
              <a:rPr sz="2000" dirty="0"/>
            </a:br>
            <a:r>
              <a:rPr lang="fr-FR" sz="2000" dirty="0"/>
              <a:t>Comment un administrateur peut-il </a:t>
            </a:r>
            <a:r>
              <a:rPr sz="2000" dirty="0"/>
              <a:t/>
            </a:r>
            <a:br>
              <a:rPr sz="2000" dirty="0"/>
            </a:br>
            <a:r>
              <a:rPr lang="fr-FR" sz="2000" dirty="0"/>
              <a:t>respecter cette exigence ?</a:t>
            </a:r>
          </a:p>
          <a:p>
            <a:pPr marL="514350" indent="-514350">
              <a:buFont typeface="+mj-lt"/>
              <a:buAutoNum type="arabicPeriod" startAt="4"/>
            </a:pPr>
            <a:r>
              <a:rPr lang="fr-FR" sz="2000" dirty="0"/>
              <a:t>Que contrôle la sécurité au niveau du champ ?  </a:t>
            </a:r>
          </a:p>
          <a:p>
            <a:pPr marL="514350" indent="-514350">
              <a:buFont typeface="+mj-lt"/>
              <a:buAutoNum type="arabicPeriod" startAt="4"/>
            </a:pPr>
            <a:r>
              <a:rPr lang="fr-FR" sz="2000" dirty="0"/>
              <a:t>Chez AW Computing, les responsables de produit n'ont pas accès aux opportunités. Comment un administrateur système peut-il leur donner accès aux opportunités s'ils apportent leur aide sur une affaire particulière ? </a:t>
            </a:r>
          </a:p>
          <a:p>
            <a:pPr marL="514350" indent="-514350">
              <a:buFont typeface="+mj-lt"/>
              <a:buAutoNum type="arabicPeriod" startAt="4"/>
            </a:pPr>
            <a:r>
              <a:rPr lang="fr-FR" sz="2000" dirty="0"/>
              <a:t>Comment l'administrateur système peut-il donner à l'assistante la possibilité d'afficher, de modifier et de transférer la propriété de tous les enregistrements, sans lui permettre de les supprimer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225</a:t>
            </a:fld>
            <a:endParaRPr lang="fr-FR" dirty="0"/>
          </a:p>
        </p:txBody>
      </p:sp>
    </p:spTree>
    <p:custDataLst>
      <p:tags r:id="rId1"/>
    </p:custData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226</a:t>
            </a:fld>
            <a:endParaRPr lang="fr-FR" dirty="0"/>
          </a:p>
        </p:txBody>
      </p:sp>
    </p:spTree>
    <p:custDataLst>
      <p:tags r:id="rId1"/>
    </p:custData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227</a:t>
            </a:fld>
            <a:endParaRPr lang="fr-FR" dirty="0"/>
          </a:p>
        </p:txBody>
      </p:sp>
      <p:sp>
        <p:nvSpPr>
          <p:cNvPr id="5" name="Text Placeholder 4"/>
          <p:cNvSpPr>
            <a:spLocks noGrp="1"/>
          </p:cNvSpPr>
          <p:nvPr>
            <p:ph type="body" sz="quarter" idx="10"/>
          </p:nvPr>
        </p:nvSpPr>
        <p:spPr>
          <a:xfrm>
            <a:off x="407035" y="643470"/>
            <a:ext cx="8029041" cy="4255911"/>
          </a:xfrm>
        </p:spPr>
        <p:txBody>
          <a:bodyPr/>
          <a:lstStyle/>
          <a:p>
            <a:r>
              <a:rPr lang="fr-FR" b="1" dirty="0"/>
              <a:t>Module 5 :</a:t>
            </a:r>
          </a:p>
          <a:p>
            <a:r>
              <a:rPr lang="fr-FR"/>
              <a:t>Personnalisations d'objet</a:t>
            </a:r>
          </a:p>
        </p:txBody>
      </p:sp>
    </p:spTree>
    <p:custDataLst>
      <p:tags r:id="rId1"/>
    </p:custData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121449" y="836615"/>
            <a:ext cx="9388311" cy="5914231"/>
          </a:xfrm>
        </p:spPr>
        <p:txBody>
          <a:bodyPr>
            <a:normAutofit/>
          </a:bodyPr>
          <a:lstStyle/>
          <a:p>
            <a:r>
              <a:rPr lang="fr-FR" dirty="0"/>
              <a:t>À la fin de ce module, vous serez en mesure de :</a:t>
            </a:r>
          </a:p>
          <a:p>
            <a:pPr lvl="1"/>
            <a:r>
              <a:rPr lang="fr-FR" dirty="0"/>
              <a:t>Répertorier les caractéristiques des champs standard.</a:t>
            </a:r>
          </a:p>
          <a:p>
            <a:pPr lvl="1"/>
            <a:r>
              <a:rPr lang="fr-FR" dirty="0"/>
              <a:t>Créer des champs personnalisés conformément aux exigences professionnelles.</a:t>
            </a:r>
          </a:p>
          <a:p>
            <a:pPr lvl="1"/>
            <a:r>
              <a:rPr lang="fr-FR" dirty="0"/>
              <a:t>Faciliter la saisie correcte de données avec des formules, des listes de sélection et des recherches.</a:t>
            </a:r>
          </a:p>
          <a:p>
            <a:pPr lvl="1"/>
            <a:r>
              <a:rPr lang="fr-FR" dirty="0"/>
              <a:t>Vous assurer que les utilisateurs ont accès aux champs appropriés avec les présentations de page.</a:t>
            </a:r>
          </a:p>
          <a:p>
            <a:pPr lvl="1"/>
            <a:r>
              <a:rPr lang="fr-FR" dirty="0"/>
              <a:t>Gérer plusieurs scénarios professionnels avec des types d'enregistrement et des processus commerciaux.</a:t>
            </a:r>
          </a:p>
          <a:p>
            <a:pPr lvl="1"/>
            <a:r>
              <a:rPr lang="fr-FR" dirty="0"/>
              <a:t>Maintenir la qualité des données avec le suivi historique et la validation des données.</a:t>
            </a:r>
          </a:p>
          <a:p>
            <a:pPr marL="0" lvl="1" indent="0">
              <a:buNone/>
            </a:pPr>
            <a:endParaRPr lang="fr-FR" dirty="0"/>
          </a:p>
        </p:txBody>
      </p:sp>
      <p:sp>
        <p:nvSpPr>
          <p:cNvPr id="464897" name="Rectangle 2"/>
          <p:cNvSpPr>
            <a:spLocks noGrp="1" noChangeArrowheads="1"/>
          </p:cNvSpPr>
          <p:nvPr>
            <p:ph type="title"/>
          </p:nvPr>
        </p:nvSpPr>
        <p:spPr>
          <a:xfrm>
            <a:off x="695465" y="9"/>
            <a:ext cx="10166216" cy="746975"/>
          </a:xfrm>
        </p:spPr>
        <p:txBody>
          <a:bodyPr/>
          <a:lstStyle/>
          <a:p>
            <a:r>
              <a:rPr lang="fr-FR"/>
              <a:t>Objectifs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228</a:t>
            </a:fld>
            <a:endParaRPr lang="fr-FR" dirty="0"/>
          </a:p>
        </p:txBody>
      </p:sp>
    </p:spTree>
    <p:custDataLst>
      <p:tags r:id="rId1"/>
    </p:custData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a:xfrm>
            <a:off x="652333" y="10"/>
            <a:ext cx="10209347" cy="739833"/>
          </a:xfrm>
        </p:spPr>
        <p:txBody>
          <a:bodyPr/>
          <a:lstStyle/>
          <a:p>
            <a:r>
              <a:rPr lang="fr-FR"/>
              <a:t>Introduction et programme du module</a:t>
            </a:r>
          </a:p>
        </p:txBody>
      </p:sp>
      <p:sp>
        <p:nvSpPr>
          <p:cNvPr id="464898" name="Content Placeholder 6"/>
          <p:cNvSpPr>
            <a:spLocks noGrp="1"/>
          </p:cNvSpPr>
          <p:nvPr>
            <p:ph idx="1"/>
          </p:nvPr>
        </p:nvSpPr>
        <p:spPr>
          <a:xfrm>
            <a:off x="128595" y="864525"/>
            <a:ext cx="11941175" cy="4438995"/>
          </a:xfrm>
        </p:spPr>
        <p:txBody>
          <a:bodyPr numCol="2" spcCol="365760">
            <a:normAutofit fontScale="92500"/>
          </a:bodyPr>
          <a:lstStyle/>
          <a:p>
            <a:pPr marL="0" indent="0">
              <a:buNone/>
            </a:pPr>
            <a:r>
              <a:rPr lang="fr-FR" dirty="0"/>
              <a:t>Notre environnement </a:t>
            </a:r>
            <a:r>
              <a:rPr lang="fr-FR" dirty="0" err="1"/>
              <a:t>Salesforce</a:t>
            </a:r>
            <a:r>
              <a:rPr lang="fr-FR" dirty="0"/>
              <a:t> est à présent configuré. Nos utilisateurs ont été définis, et ils ont reçu des profils, ainsi que l'accès aux enregistrements et aux champs dont ils ont besoin pour leur travail.</a:t>
            </a:r>
          </a:p>
          <a:p>
            <a:pPr marL="0" indent="0">
              <a:buNone/>
            </a:pPr>
            <a:r>
              <a:rPr lang="fr-FR" dirty="0"/>
              <a:t>Nous allons désormais personnaliser </a:t>
            </a:r>
            <a:r>
              <a:rPr lang="fr-FR" dirty="0" err="1"/>
              <a:t>Salesforce</a:t>
            </a:r>
            <a:r>
              <a:rPr lang="fr-FR" dirty="0"/>
              <a:t> afin de nous assurer que les utilisateurs disposent des champs nécessaires pour recueillir les informations professionnelles dont ils ont besoin. </a:t>
            </a:r>
            <a:r>
              <a:rPr dirty="0"/>
              <a:t/>
            </a:r>
            <a:br>
              <a:rPr dirty="0"/>
            </a:br>
            <a:r>
              <a:rPr dirty="0"/>
              <a:t/>
            </a:r>
            <a:br>
              <a:rPr dirty="0"/>
            </a:br>
            <a:endParaRPr lang="fr-FR" dirty="0"/>
          </a:p>
          <a:p>
            <a:pPr lvl="2"/>
            <a:r>
              <a:rPr lang="fr-FR" b="1" dirty="0"/>
              <a:t>Administration des champs standard</a:t>
            </a:r>
          </a:p>
          <a:p>
            <a:pPr lvl="1"/>
            <a:r>
              <a:rPr lang="fr-FR" dirty="0"/>
              <a:t>Création de nouveaux champs personnalisés</a:t>
            </a:r>
          </a:p>
          <a:p>
            <a:pPr lvl="1"/>
            <a:r>
              <a:rPr lang="fr-FR" dirty="0"/>
              <a:t>Création de champs de sélection : Listes de sélection et recherches</a:t>
            </a:r>
          </a:p>
          <a:p>
            <a:pPr lvl="1"/>
            <a:r>
              <a:rPr lang="fr-FR" dirty="0"/>
              <a:t>Création de champs de formule</a:t>
            </a:r>
          </a:p>
          <a:p>
            <a:pPr lvl="1"/>
            <a:r>
              <a:rPr lang="fr-FR" dirty="0"/>
              <a:t>Utilisation des présentations de page</a:t>
            </a:r>
          </a:p>
          <a:p>
            <a:pPr lvl="1"/>
            <a:r>
              <a:rPr lang="fr-FR" dirty="0"/>
              <a:t>Utilisation des types d'enregistrement </a:t>
            </a:r>
            <a:r>
              <a:rPr dirty="0"/>
              <a:t/>
            </a:r>
            <a:br>
              <a:rPr dirty="0"/>
            </a:br>
            <a:r>
              <a:rPr lang="fr-FR" dirty="0"/>
              <a:t>et processus commerciaux</a:t>
            </a:r>
          </a:p>
          <a:p>
            <a:pPr lvl="1"/>
            <a:r>
              <a:rPr lang="fr-FR" dirty="0"/>
              <a:t>Préservation de la qualité des données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4" name="Slide Number Placeholder 3"/>
          <p:cNvSpPr>
            <a:spLocks noGrp="1"/>
          </p:cNvSpPr>
          <p:nvPr>
            <p:ph type="sldNum" sz="quarter" idx="10"/>
          </p:nvPr>
        </p:nvSpPr>
        <p:spPr/>
        <p:txBody>
          <a:bodyPr/>
          <a:lstStyle/>
          <a:p>
            <a:fld id="{812A5277-1DB9-460F-9A21-B857ABB32666}" type="slidenum">
              <a:rPr lang="en-US" smtClean="0"/>
              <a:pPr/>
              <a:t>229</a:t>
            </a:fld>
            <a:endParaRPr lang="fr-FR" dirty="0"/>
          </a:p>
        </p:txBody>
      </p:sp>
    </p:spTree>
    <p:custDataLst>
      <p:tags r:id="rId1"/>
    </p:custDataLst>
    <p:extLst>
      <p:ext uri="{BB962C8B-B14F-4D97-AF65-F5344CB8AC3E}">
        <p14:creationId xmlns:p14="http://schemas.microsoft.com/office/powerpoint/2010/main" val="231260450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23</a:t>
            </a:fld>
            <a:endParaRPr lang="fr-FR" dirty="0"/>
          </a:p>
        </p:txBody>
      </p:sp>
      <p:sp>
        <p:nvSpPr>
          <p:cNvPr id="7" name="Text Placeholder 6"/>
          <p:cNvSpPr>
            <a:spLocks noGrp="1"/>
          </p:cNvSpPr>
          <p:nvPr>
            <p:ph type="body" sz="quarter" idx="10"/>
          </p:nvPr>
        </p:nvSpPr>
        <p:spPr>
          <a:xfrm>
            <a:off x="407036" y="643470"/>
            <a:ext cx="6427518" cy="4255911"/>
          </a:xfrm>
        </p:spPr>
        <p:txBody>
          <a:bodyPr/>
          <a:lstStyle/>
          <a:p>
            <a:r>
              <a:rPr lang="fr-FR" b="1" dirty="0"/>
              <a:t>Module 1 :</a:t>
            </a:r>
          </a:p>
          <a:p>
            <a:r>
              <a:rPr lang="fr-FR"/>
              <a:t>Découverte de l'application</a:t>
            </a:r>
          </a:p>
        </p:txBody>
      </p:sp>
    </p:spTree>
    <p:custDataLst>
      <p:tags r:id="rId1"/>
    </p:custData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10"/>
            <a:ext cx="9978807" cy="758825"/>
          </a:xfrm>
        </p:spPr>
        <p:txBody>
          <a:bodyPr/>
          <a:lstStyle/>
          <a:p>
            <a:r>
              <a:rPr lang="fr-FR" dirty="0"/>
              <a:t>Administration des champs standard</a:t>
            </a:r>
          </a:p>
        </p:txBody>
      </p:sp>
      <p:sp>
        <p:nvSpPr>
          <p:cNvPr id="7" name="TextBox 6"/>
          <p:cNvSpPr txBox="1"/>
          <p:nvPr/>
        </p:nvSpPr>
        <p:spPr>
          <a:xfrm>
            <a:off x="2668168" y="1805760"/>
            <a:ext cx="8056437" cy="404726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Yuko Ishikawa </a:t>
            </a:r>
            <a:r>
              <a:rPr lang="fr-FR" b="1" dirty="0"/>
              <a:t>à</a:t>
            </a:r>
            <a:r>
              <a:rPr lang="fr-FR" dirty="0"/>
              <a:t> </a:t>
            </a:r>
            <a:r>
              <a:rPr lang="fr-FR" sz="2000" dirty="0">
                <a:solidFill>
                  <a:srgbClr val="0070C0"/>
                </a:solidFill>
                <a:latin typeface="Segoe UI Semibold" pitchFamily="34" charset="0"/>
              </a:rPr>
              <a:t>Utilisateur Admin </a:t>
            </a:r>
            <a:r>
              <a:rPr lang="fr-FR" dirty="0"/>
              <a:t>:</a:t>
            </a:r>
            <a:r>
              <a:rPr lang="fr-FR" sz="2000" dirty="0">
                <a:latin typeface="Segoe UI Semibold" pitchFamily="34" charset="0"/>
              </a:rPr>
              <a:t> </a:t>
            </a:r>
          </a:p>
          <a:p>
            <a:r>
              <a:rPr lang="fr-FR" sz="2000" dirty="0">
                <a:latin typeface="Segoe UI Semibold" pitchFamily="34" charset="0"/>
              </a:rPr>
              <a:t>Mon équipe Opérations commerciales utilise le champ Évaluation du compte pour la prospection commerciale, mais elle craint que les propriétaires de compte ne saisissent pas ces informations correctement parce qu'ils ne comprennent pas à quoi elles servent. Donc, j'ai les questions suivantes : </a:t>
            </a:r>
            <a:r>
              <a:rPr dirty="0"/>
              <a:t/>
            </a:r>
            <a:br>
              <a:rPr dirty="0"/>
            </a:br>
            <a:r>
              <a:rPr lang="fr-FR" sz="2000" dirty="0">
                <a:latin typeface="Segoe UI Semibold" pitchFamily="34" charset="0"/>
              </a:rPr>
              <a:t>- Peut-on changer le nom du champ en Cote des prospects ? </a:t>
            </a:r>
            <a:r>
              <a:rPr dirty="0"/>
              <a:t/>
            </a:r>
            <a:br>
              <a:rPr dirty="0"/>
            </a:br>
            <a:r>
              <a:rPr lang="fr-FR" sz="2000" dirty="0">
                <a:latin typeface="Segoe UI Semibold" pitchFamily="34" charset="0"/>
              </a:rPr>
              <a:t>- Peut-on donner des conseils sur son mode d'utilisation ? </a:t>
            </a:r>
            <a:r>
              <a:rPr dirty="0"/>
              <a:t/>
            </a:r>
            <a:br>
              <a:rPr dirty="0"/>
            </a:br>
            <a:r>
              <a:rPr lang="fr-FR" sz="2000" dirty="0">
                <a:latin typeface="Segoe UI Semibold" pitchFamily="34" charset="0"/>
              </a:rPr>
              <a:t>- Peut-on ajouter une autre valeur : Inconnu ? </a:t>
            </a:r>
            <a:r>
              <a:rPr dirty="0"/>
              <a:t/>
            </a:r>
            <a:br>
              <a:rPr dirty="0"/>
            </a:br>
            <a:r>
              <a:rPr lang="fr-FR" sz="2000" dirty="0">
                <a:latin typeface="Segoe UI Semibold" pitchFamily="34" charset="0"/>
              </a:rPr>
              <a:t>- Peut-on limiter la modification aux représentants commerciaux </a:t>
            </a:r>
            <a:br>
              <a:rPr lang="fr-FR" sz="2000" dirty="0">
                <a:latin typeface="Segoe UI Semibold" pitchFamily="34" charset="0"/>
              </a:rPr>
            </a:br>
            <a:r>
              <a:rPr lang="fr-FR" sz="2000" dirty="0">
                <a:latin typeface="Segoe UI Semibold" pitchFamily="34" charset="0"/>
              </a:rPr>
              <a:t>  et au personnel des opérations commerciales ?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12:41</a:t>
            </a:r>
            <a:endParaRPr lang="fr-FR" dirty="0"/>
          </a:p>
        </p:txBody>
      </p:sp>
      <p:pic>
        <p:nvPicPr>
          <p:cNvPr id="3074" name="Picture 2" descr="C:\Users\joatham\Documents\CDev\Graphics\AW Computing employees\other AW employees\Yuko Ishikawa Sales Ops Director.jpg"/>
          <p:cNvPicPr>
            <a:picLocks noChangeAspect="1" noChangeArrowheads="1"/>
          </p:cNvPicPr>
          <p:nvPr/>
        </p:nvPicPr>
        <p:blipFill>
          <a:blip r:embed="rId4" cstate="print"/>
          <a:srcRect r="7419"/>
          <a:stretch>
            <a:fillRect/>
          </a:stretch>
        </p:blipFill>
        <p:spPr bwMode="auto">
          <a:xfrm>
            <a:off x="1840106" y="1989484"/>
            <a:ext cx="714952" cy="720000"/>
          </a:xfrm>
          <a:prstGeom prst="rect">
            <a:avLst/>
          </a:prstGeom>
          <a:solidFill>
            <a:schemeClr val="bg1"/>
          </a:solidFill>
          <a:ln w="19050">
            <a:solidFill>
              <a:schemeClr val="bg1">
                <a:lumMod val="85000"/>
              </a:schemeClr>
            </a:solidFill>
          </a:ln>
        </p:spPr>
      </p:pic>
      <p:sp>
        <p:nvSpPr>
          <p:cNvPr id="3" name="Slide Number Placeholder 2"/>
          <p:cNvSpPr>
            <a:spLocks noGrp="1"/>
          </p:cNvSpPr>
          <p:nvPr>
            <p:ph type="sldNum" sz="quarter" idx="10"/>
          </p:nvPr>
        </p:nvSpPr>
        <p:spPr/>
        <p:txBody>
          <a:bodyPr/>
          <a:lstStyle/>
          <a:p>
            <a:fld id="{812A5277-1DB9-460F-9A21-B857ABB32666}" type="slidenum">
              <a:rPr lang="en-US" smtClean="0"/>
              <a:pPr/>
              <a:t>230</a:t>
            </a:fld>
            <a:endParaRPr lang="fr-FR" dirty="0"/>
          </a:p>
        </p:txBody>
      </p:sp>
    </p:spTree>
    <p:custDataLst>
      <p:tags r:id="rId1"/>
    </p:custData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5630091" y="1036318"/>
            <a:ext cx="5773783" cy="3141544"/>
          </a:xfrm>
          <a:prstGeom prst="roundRect">
            <a:avLst>
              <a:gd name="adj" fmla="val 10667"/>
            </a:avLst>
          </a:prstGeom>
          <a:solidFill>
            <a:schemeClr val="accent1">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130050" name="Rectangle 3"/>
          <p:cNvSpPr>
            <a:spLocks noGrp="1" noChangeArrowheads="1"/>
          </p:cNvSpPr>
          <p:nvPr>
            <p:ph idx="1"/>
          </p:nvPr>
        </p:nvSpPr>
        <p:spPr>
          <a:xfrm>
            <a:off x="115713" y="843165"/>
            <a:ext cx="5070241" cy="5950440"/>
          </a:xfrm>
        </p:spPr>
        <p:txBody>
          <a:bodyPr/>
          <a:lstStyle/>
          <a:p>
            <a:pPr>
              <a:lnSpc>
                <a:spcPct val="95000"/>
              </a:lnSpc>
              <a:spcBef>
                <a:spcPts val="600"/>
              </a:spcBef>
            </a:pPr>
            <a:r>
              <a:rPr lang="fr-FR" dirty="0"/>
              <a:t>Tous les objets disposent d'un ensemble de champs prédéfini permettant de recueillir des informations professionnelles courantes. Vous ne pouvez pas les supprimer, mais vous pouvez utiliser la sécurité au niveau du champ pour les masquer ou les supprimer des présentations de page s'ils ne sont pas obligatoires.</a:t>
            </a:r>
          </a:p>
          <a:p>
            <a:pPr>
              <a:lnSpc>
                <a:spcPct val="95000"/>
              </a:lnSpc>
              <a:spcBef>
                <a:spcPts val="600"/>
              </a:spcBef>
            </a:pPr>
            <a:r>
              <a:rPr lang="fr-FR" dirty="0"/>
              <a:t>Bien qu'ils soient prédéfinis, vous pouvez personnaliser plusieurs aspects des champs standard :</a:t>
            </a:r>
          </a:p>
        </p:txBody>
      </p:sp>
      <p:sp>
        <p:nvSpPr>
          <p:cNvPr id="130049" name="Rectangle 2"/>
          <p:cNvSpPr>
            <a:spLocks noGrp="1" noChangeArrowheads="1"/>
          </p:cNvSpPr>
          <p:nvPr>
            <p:ph type="title"/>
          </p:nvPr>
        </p:nvSpPr>
        <p:spPr>
          <a:xfrm>
            <a:off x="128589" y="7"/>
            <a:ext cx="10734146" cy="746975"/>
          </a:xfrm>
        </p:spPr>
        <p:txBody>
          <a:bodyPr/>
          <a:lstStyle/>
          <a:p>
            <a:r>
              <a:rPr lang="fr-FR"/>
              <a:t>Que sont les champs standard ?</a:t>
            </a:r>
          </a:p>
        </p:txBody>
      </p:sp>
      <p:graphicFrame>
        <p:nvGraphicFramePr>
          <p:cNvPr id="8" name="Table 7"/>
          <p:cNvGraphicFramePr>
            <a:graphicFrameLocks noGrp="1"/>
          </p:cNvGraphicFramePr>
          <p:nvPr>
            <p:extLst>
              <p:ext uri="{D42A27DB-BD31-4B8C-83A1-F6EECF244321}">
                <p14:modId xmlns:p14="http://schemas.microsoft.com/office/powerpoint/2010/main" val="397587504"/>
              </p:ext>
            </p:extLst>
          </p:nvPr>
        </p:nvGraphicFramePr>
        <p:xfrm>
          <a:off x="5760720" y="1073331"/>
          <a:ext cx="5695406" cy="30251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5163">
                  <a:extLst>
                    <a:ext uri="{9D8B030D-6E8A-4147-A177-3AD203B41FA5}">
                      <a16:colId xmlns:a16="http://schemas.microsoft.com/office/drawing/2014/main" xmlns="" val="20000"/>
                    </a:ext>
                  </a:extLst>
                </a:gridCol>
                <a:gridCol w="2740243">
                  <a:extLst>
                    <a:ext uri="{9D8B030D-6E8A-4147-A177-3AD203B41FA5}">
                      <a16:colId xmlns:a16="http://schemas.microsoft.com/office/drawing/2014/main" xmlns="" val="20001"/>
                    </a:ext>
                  </a:extLst>
                </a:gridCol>
              </a:tblGrid>
              <a:tr h="370840">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1900" b="0" i="0" u="none" strike="noStrike" cap="none" baseline="0" noProof="0" dirty="0">
                          <a:ln>
                            <a:noFill/>
                          </a:ln>
                          <a:solidFill>
                            <a:srgbClr val="000000"/>
                          </a:solidFill>
                          <a:effectLst/>
                          <a:uLnTx/>
                          <a:uFillTx/>
                          <a:latin typeface="+mn-lt"/>
                        </a:rPr>
                        <a:t>Modification de </a:t>
                      </a:r>
                      <a:r>
                        <a:rPr sz="1900" dirty="0"/>
                        <a:t/>
                      </a:r>
                      <a:br>
                        <a:rPr sz="1900" dirty="0"/>
                      </a:br>
                      <a:r>
                        <a:rPr kumimoji="0" lang="fr-FR" sz="1900" b="0" i="0" u="none" strike="noStrike" cap="none" baseline="0" noProof="0" dirty="0">
                          <a:ln>
                            <a:noFill/>
                          </a:ln>
                          <a:solidFill>
                            <a:srgbClr val="000000"/>
                          </a:solidFill>
                          <a:effectLst/>
                          <a:uLnTx/>
                          <a:uFillTx/>
                          <a:latin typeface="+mn-lt"/>
                        </a:rPr>
                        <a:t>l'étiquette de champ</a:t>
                      </a:r>
                      <a:endParaRPr lang="fr-FR" sz="19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1900" b="0" i="0" u="none" strike="noStrike" cap="none" baseline="0" noProof="0" dirty="0">
                          <a:ln>
                            <a:noFill/>
                          </a:ln>
                          <a:solidFill>
                            <a:srgbClr val="000000"/>
                          </a:solidFill>
                          <a:effectLst/>
                          <a:uLnTx/>
                          <a:uFillTx/>
                          <a:latin typeface="+mn-lt"/>
                        </a:rPr>
                        <a:t>Ajout ou modification de filtres de recherche</a:t>
                      </a:r>
                      <a:endParaRPr kumimoji="0" lang="fr-FR" sz="1900" b="0" i="0" u="none" strike="noStrike" kern="1200" cap="none" spc="0" normalizeH="0" baseline="0" noProof="0" dirty="0">
                        <a:ln>
                          <a:noFill/>
                        </a:ln>
                        <a:solidFill>
                          <a:srgbClr val="000000"/>
                        </a:solidFill>
                        <a:effectLst/>
                        <a:uLnTx/>
                        <a:uFillTx/>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1900" b="0" i="0" u="none" strike="noStrike" cap="none" baseline="0" noProof="0" dirty="0">
                          <a:ln>
                            <a:noFill/>
                          </a:ln>
                          <a:solidFill>
                            <a:srgbClr val="000000"/>
                          </a:solidFill>
                          <a:effectLst/>
                          <a:uLnTx/>
                          <a:uFillTx/>
                          <a:latin typeface="+mn-lt"/>
                        </a:rPr>
                        <a:t>Ajout de texte d'aide</a:t>
                      </a:r>
                      <a:endParaRPr lang="fr-FR" sz="19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1900" b="0" i="0" u="none" strike="noStrike" cap="none" baseline="0" noProof="0" dirty="0">
                          <a:ln>
                            <a:noFill/>
                          </a:ln>
                          <a:solidFill>
                            <a:srgbClr val="000000"/>
                          </a:solidFill>
                          <a:effectLst/>
                          <a:uLnTx/>
                          <a:uFillTx/>
                          <a:latin typeface="+mn-lt"/>
                        </a:rPr>
                        <a:t>Définition du suivi de l'historique des champs</a:t>
                      </a:r>
                      <a:endParaRPr lang="fr-FR" sz="19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1900" b="0" i="0" u="none" strike="noStrike" cap="none" baseline="0" noProof="0" dirty="0">
                          <a:ln>
                            <a:noFill/>
                          </a:ln>
                          <a:solidFill>
                            <a:srgbClr val="000000"/>
                          </a:solidFill>
                          <a:effectLst/>
                          <a:uLnTx/>
                          <a:uFillTx/>
                          <a:latin typeface="+mn-lt"/>
                        </a:rPr>
                        <a:t>Ajout ou modification de valeurs dans les listes de sélection</a:t>
                      </a:r>
                      <a:endParaRPr lang="fr-FR" sz="19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31775" marR="0" lvl="1" indent="-231775" algn="l" defTabSz="914400" rtl="0" eaLnBrk="1" fontAlgn="auto" latinLnBrk="0" hangingPunct="1">
                        <a:lnSpc>
                          <a:spcPct val="95000"/>
                        </a:lnSpc>
                        <a:spcBef>
                          <a:spcPts val="600"/>
                        </a:spcBef>
                        <a:spcAft>
                          <a:spcPts val="0"/>
                        </a:spcAft>
                        <a:buClrTx/>
                        <a:buSzTx/>
                        <a:buFont typeface="Wingdings" pitchFamily="2" charset="2"/>
                        <a:buChar char="§"/>
                        <a:tabLst/>
                        <a:defRPr/>
                      </a:pPr>
                      <a:r>
                        <a:rPr kumimoji="0" lang="fr-FR" sz="1900" b="0" i="0" u="none" strike="noStrike" cap="none" baseline="0" noProof="0" dirty="0">
                          <a:ln>
                            <a:noFill/>
                          </a:ln>
                          <a:solidFill>
                            <a:srgbClr val="000000"/>
                          </a:solidFill>
                          <a:effectLst/>
                          <a:uLnTx/>
                          <a:uFillTx/>
                          <a:latin typeface="+mn-lt"/>
                        </a:rPr>
                        <a:t>Modification du format des champs de numérotation automatique</a:t>
                      </a:r>
                      <a:endParaRPr kumimoji="0" lang="fr-FR" sz="1900" b="0" i="0" u="none" strike="noStrike" kern="1200" cap="none" spc="0" normalizeH="0" baseline="0" noProof="0" dirty="0">
                        <a:ln>
                          <a:noFill/>
                        </a:ln>
                        <a:solidFill>
                          <a:srgbClr val="000000"/>
                        </a:solidFill>
                        <a:effectLst/>
                        <a:uLnTx/>
                        <a:uFillTx/>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sp>
        <p:nvSpPr>
          <p:cNvPr id="11" name="Rectangle 10"/>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a:t>
            </a:r>
            <a:r>
              <a:rPr lang="fr-FR" sz="2400" b="1" i="1" dirty="0">
                <a:solidFill>
                  <a:schemeClr val="bg1"/>
                </a:solidFill>
              </a:rPr>
              <a:t>Nom de l'objet </a:t>
            </a:r>
            <a:r>
              <a:rPr lang="fr-FR" sz="2400" b="1" dirty="0">
                <a:solidFill>
                  <a:schemeClr val="bg1"/>
                </a:solidFill>
              </a:rPr>
              <a:t>| Champs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231</a:t>
            </a:fld>
            <a:endParaRPr lang="fr-FR" dirty="0"/>
          </a:p>
        </p:txBody>
      </p:sp>
      <p:grpSp>
        <p:nvGrpSpPr>
          <p:cNvPr id="12" name="Group 11"/>
          <p:cNvGrpSpPr/>
          <p:nvPr/>
        </p:nvGrpSpPr>
        <p:grpSpPr>
          <a:xfrm>
            <a:off x="0" y="6082210"/>
            <a:ext cx="1295063" cy="746147"/>
            <a:chOff x="0" y="6082210"/>
            <a:chExt cx="1295063" cy="746147"/>
          </a:xfrm>
        </p:grpSpPr>
        <p:sp>
          <p:nvSpPr>
            <p:cNvPr id="13" name="TextBox 1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6"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pic>
        <p:nvPicPr>
          <p:cNvPr id="17"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773157" y="4467198"/>
            <a:ext cx="5867702" cy="118751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p:txBody>
          <a:bodyPr/>
          <a:lstStyle/>
          <a:p>
            <a:pPr>
              <a:spcBef>
                <a:spcPts val="300"/>
              </a:spcBef>
            </a:pPr>
            <a:r>
              <a:rPr lang="fr-FR" sz="2200" dirty="0"/>
              <a:t>Modifiez les étiquettes de champ standard pour :</a:t>
            </a:r>
          </a:p>
          <a:p>
            <a:pPr lvl="1">
              <a:spcBef>
                <a:spcPts val="300"/>
              </a:spcBef>
            </a:pPr>
            <a:r>
              <a:rPr lang="fr-FR" sz="2200" dirty="0"/>
              <a:t>Adapter </a:t>
            </a:r>
            <a:r>
              <a:rPr lang="fr-FR" sz="2200" dirty="0" err="1"/>
              <a:t>Salesforce</a:t>
            </a:r>
            <a:r>
              <a:rPr lang="fr-FR" sz="2200" dirty="0"/>
              <a:t> aux exigences professionnelles spécifiques de votre organisation.</a:t>
            </a:r>
          </a:p>
          <a:p>
            <a:pPr lvl="1">
              <a:spcBef>
                <a:spcPts val="300"/>
              </a:spcBef>
            </a:pPr>
            <a:r>
              <a:rPr lang="fr-FR" sz="2200" dirty="0"/>
              <a:t>Clarifier l'objectif d'un champ.</a:t>
            </a:r>
          </a:p>
        </p:txBody>
      </p:sp>
      <p:sp>
        <p:nvSpPr>
          <p:cNvPr id="130049" name="Rectangle 2"/>
          <p:cNvSpPr>
            <a:spLocks noGrp="1" noChangeArrowheads="1"/>
          </p:cNvSpPr>
          <p:nvPr>
            <p:ph type="title"/>
          </p:nvPr>
        </p:nvSpPr>
        <p:spPr>
          <a:xfrm>
            <a:off x="128589" y="7"/>
            <a:ext cx="10734146" cy="746975"/>
          </a:xfrm>
        </p:spPr>
        <p:txBody>
          <a:bodyPr/>
          <a:lstStyle/>
          <a:p>
            <a:r>
              <a:rPr lang="fr-FR" sz="2600" dirty="0"/>
              <a:t>Modification des étiquettes de champ </a:t>
            </a:r>
            <a:br>
              <a:rPr lang="fr-FR" sz="2600" dirty="0"/>
            </a:br>
            <a:r>
              <a:rPr lang="fr-FR" sz="2600" dirty="0"/>
              <a:t>standard</a:t>
            </a:r>
          </a:p>
        </p:txBody>
      </p:sp>
      <p:sp>
        <p:nvSpPr>
          <p:cNvPr id="20" name="Rectangle 1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Noms et étiquettes d'onglets | Renommer les onglets et les étiquettes.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232</a:t>
            </a:fld>
            <a:endParaRPr lang="fr-FR" dirty="0"/>
          </a:p>
        </p:txBody>
      </p:sp>
      <p:grpSp>
        <p:nvGrpSpPr>
          <p:cNvPr id="18" name="Group 17"/>
          <p:cNvGrpSpPr/>
          <p:nvPr/>
        </p:nvGrpSpPr>
        <p:grpSpPr>
          <a:xfrm>
            <a:off x="0" y="6082210"/>
            <a:ext cx="1295063" cy="746147"/>
            <a:chOff x="0" y="6082210"/>
            <a:chExt cx="1295063" cy="746147"/>
          </a:xfrm>
        </p:grpSpPr>
        <p:sp>
          <p:nvSpPr>
            <p:cNvPr id="19" name="TextBox 18"/>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3"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grpSp>
        <p:nvGrpSpPr>
          <p:cNvPr id="29" name="Groupe 2"/>
          <p:cNvGrpSpPr/>
          <p:nvPr/>
        </p:nvGrpSpPr>
        <p:grpSpPr>
          <a:xfrm>
            <a:off x="348407" y="2278454"/>
            <a:ext cx="3001268" cy="2598344"/>
            <a:chOff x="450005" y="2060743"/>
            <a:chExt cx="3001268" cy="2598344"/>
          </a:xfrm>
        </p:grpSpPr>
        <p:pic>
          <p:nvPicPr>
            <p:cNvPr id="30"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05" y="2060743"/>
              <a:ext cx="3001268" cy="2598344"/>
            </a:xfrm>
            <a:prstGeom prst="rect">
              <a:avLst/>
            </a:prstGeom>
            <a:ln>
              <a:solidFill>
                <a:schemeClr val="bg2"/>
              </a:solidFill>
            </a:ln>
            <a:effectLst>
              <a:outerShdw blurRad="50800" dist="38100" dir="2700000" algn="tl" rotWithShape="0">
                <a:prstClr val="black">
                  <a:alpha val="40000"/>
                </a:prstClr>
              </a:outerShdw>
            </a:effectLst>
          </p:spPr>
        </p:pic>
        <p:sp>
          <p:nvSpPr>
            <p:cNvPr id="31" name="Rectangle 30"/>
            <p:cNvSpPr/>
            <p:nvPr/>
          </p:nvSpPr>
          <p:spPr bwMode="auto">
            <a:xfrm>
              <a:off x="483064" y="3085783"/>
              <a:ext cx="426501" cy="224474"/>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grpSp>
        <p:nvGrpSpPr>
          <p:cNvPr id="32" name="Group 31"/>
          <p:cNvGrpSpPr/>
          <p:nvPr/>
        </p:nvGrpSpPr>
        <p:grpSpPr>
          <a:xfrm>
            <a:off x="3646049" y="2305820"/>
            <a:ext cx="5035816" cy="2570978"/>
            <a:chOff x="3646049" y="2305820"/>
            <a:chExt cx="5035816" cy="2570978"/>
          </a:xfrm>
        </p:grpSpPr>
        <p:pic>
          <p:nvPicPr>
            <p:cNvPr id="3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6049" y="2305820"/>
              <a:ext cx="5035816" cy="2570978"/>
            </a:xfrm>
            <a:prstGeom prst="rect">
              <a:avLst/>
            </a:prstGeom>
            <a:ln>
              <a:solidFill>
                <a:schemeClr val="bg2"/>
              </a:solidFill>
            </a:ln>
            <a:effectLst>
              <a:outerShdw blurRad="50800" dist="38100" dir="2700000" algn="tl" rotWithShape="0">
                <a:prstClr val="black">
                  <a:alpha val="40000"/>
                </a:prstClr>
              </a:outerShdw>
            </a:effectLst>
          </p:spPr>
        </p:pic>
        <p:sp>
          <p:nvSpPr>
            <p:cNvPr id="34" name="Rectangle 33"/>
            <p:cNvSpPr/>
            <p:nvPr/>
          </p:nvSpPr>
          <p:spPr bwMode="auto">
            <a:xfrm>
              <a:off x="7765017" y="2658299"/>
              <a:ext cx="464582" cy="237985"/>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grpSp>
        <p:nvGrpSpPr>
          <p:cNvPr id="35" name="Group 34"/>
          <p:cNvGrpSpPr/>
          <p:nvPr/>
        </p:nvGrpSpPr>
        <p:grpSpPr>
          <a:xfrm>
            <a:off x="8814817" y="2329694"/>
            <a:ext cx="3163879" cy="1852767"/>
            <a:chOff x="8814817" y="2329694"/>
            <a:chExt cx="3163879" cy="1852767"/>
          </a:xfrm>
        </p:grpSpPr>
        <p:pic>
          <p:nvPicPr>
            <p:cNvPr id="36" name="Imag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3845" y="2329694"/>
              <a:ext cx="3134851" cy="1852767"/>
            </a:xfrm>
            <a:prstGeom prst="rect">
              <a:avLst/>
            </a:prstGeom>
            <a:ln>
              <a:solidFill>
                <a:schemeClr val="bg2"/>
              </a:solidFill>
            </a:ln>
            <a:effectLst>
              <a:outerShdw blurRad="50800" dist="38100" dir="2700000" algn="tl" rotWithShape="0">
                <a:prstClr val="black">
                  <a:alpha val="40000"/>
                </a:prstClr>
              </a:outerShdw>
            </a:effectLst>
          </p:spPr>
        </p:pic>
        <p:sp>
          <p:nvSpPr>
            <p:cNvPr id="37" name="Rectangle 36"/>
            <p:cNvSpPr/>
            <p:nvPr/>
          </p:nvSpPr>
          <p:spPr bwMode="auto">
            <a:xfrm>
              <a:off x="8814817" y="3129325"/>
              <a:ext cx="3134851" cy="237985"/>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Tree>
    <p:custDataLst>
      <p:tags r:id="rId1"/>
    </p:custData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a:xfrm>
            <a:off x="115714" y="843165"/>
            <a:ext cx="9391702" cy="5950440"/>
          </a:xfrm>
        </p:spPr>
        <p:txBody>
          <a:bodyPr/>
          <a:lstStyle/>
          <a:p>
            <a:r>
              <a:rPr lang="fr-FR" sz="2200" dirty="0"/>
              <a:t>L'aide au niveau du champ vous permet de fournir aux utilisateurs des informations sur l'objectif et la fonction d'un champ. Ce texte est disponible sur toutes les pages de détails ou de modification où le champ apparaît.</a:t>
            </a:r>
          </a:p>
        </p:txBody>
      </p:sp>
      <p:sp>
        <p:nvSpPr>
          <p:cNvPr id="130049" name="Rectangle 2"/>
          <p:cNvSpPr>
            <a:spLocks noGrp="1" noChangeArrowheads="1"/>
          </p:cNvSpPr>
          <p:nvPr>
            <p:ph type="title"/>
          </p:nvPr>
        </p:nvSpPr>
        <p:spPr>
          <a:xfrm>
            <a:off x="128589" y="7"/>
            <a:ext cx="10734146" cy="746975"/>
          </a:xfrm>
        </p:spPr>
        <p:txBody>
          <a:bodyPr/>
          <a:lstStyle/>
          <a:p>
            <a:r>
              <a:rPr lang="fr-FR" sz="2600" dirty="0"/>
              <a:t>Ajout de texte d'aide à un champ standard</a:t>
            </a:r>
          </a:p>
        </p:txBody>
      </p:sp>
      <p:sp>
        <p:nvSpPr>
          <p:cNvPr id="12" name="Rectangle 3"/>
          <p:cNvSpPr txBox="1">
            <a:spLocks noChangeArrowheads="1"/>
          </p:cNvSpPr>
          <p:nvPr/>
        </p:nvSpPr>
        <p:spPr>
          <a:xfrm>
            <a:off x="9344382" y="3224859"/>
            <a:ext cx="2038322" cy="1000047"/>
          </a:xfrm>
          <a:prstGeom prst="rect">
            <a:avLst/>
          </a:prstGeom>
        </p:spPr>
        <p:txBody>
          <a:bodyPr lIns="91440">
            <a:noAutofit/>
          </a:bodyPr>
          <a:lstStyle/>
          <a:p>
            <a:pPr marL="0" marR="0" lvl="0" indent="0" algn="l" defTabSz="914400" rtl="0" eaLnBrk="1" fontAlgn="auto" latinLnBrk="0" hangingPunct="1">
              <a:lnSpc>
                <a:spcPct val="100000"/>
              </a:lnSpc>
              <a:spcBef>
                <a:spcPts val="900"/>
              </a:spcBef>
              <a:spcAft>
                <a:spcPts val="0"/>
              </a:spcAft>
              <a:buClrTx/>
              <a:buSzTx/>
              <a:buFont typeface="Wingdings" pitchFamily="2" charset="2"/>
              <a:buNone/>
              <a:tabLst/>
              <a:defRPr/>
            </a:pPr>
            <a:r>
              <a:rPr kumimoji="0" lang="fr-FR" sz="1600" b="0" i="0" u="none" strike="noStrike" cap="none" baseline="0" noProof="0" dirty="0">
                <a:ln>
                  <a:noFill/>
                </a:ln>
                <a:solidFill>
                  <a:schemeClr val="tx1"/>
                </a:solidFill>
                <a:effectLst/>
                <a:uLnTx/>
                <a:uFillTx/>
                <a:latin typeface="+mn-lt"/>
              </a:rPr>
              <a:t>Il s'affiche lorsque les utilisateurs positionnent la souris sur l'icône concernée. </a:t>
            </a:r>
          </a:p>
        </p:txBody>
      </p:sp>
      <p:sp>
        <p:nvSpPr>
          <p:cNvPr id="10" name="Rectangle 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a:t>
            </a:r>
            <a:r>
              <a:rPr lang="fr-FR" sz="2400" b="1" i="1" dirty="0">
                <a:solidFill>
                  <a:schemeClr val="bg1"/>
                </a:solidFill>
              </a:rPr>
              <a:t>Nom de l'objet </a:t>
            </a:r>
            <a:r>
              <a:rPr lang="fr-FR" sz="2400" b="1" dirty="0">
                <a:solidFill>
                  <a:schemeClr val="bg1"/>
                </a:solidFill>
              </a:rPr>
              <a:t>| Champs | Modifier</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233</a:t>
            </a:fld>
            <a:endParaRPr lang="fr-FR" dirty="0"/>
          </a:p>
        </p:txBody>
      </p:sp>
      <p:grpSp>
        <p:nvGrpSpPr>
          <p:cNvPr id="13" name="Group 12"/>
          <p:cNvGrpSpPr/>
          <p:nvPr/>
        </p:nvGrpSpPr>
        <p:grpSpPr>
          <a:xfrm>
            <a:off x="0" y="6082210"/>
            <a:ext cx="1295063" cy="746147"/>
            <a:chOff x="0" y="6082210"/>
            <a:chExt cx="1295063" cy="746147"/>
          </a:xfrm>
        </p:grpSpPr>
        <p:sp>
          <p:nvSpPr>
            <p:cNvPr id="14" name="TextBox 13"/>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7"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pic>
        <p:nvPicPr>
          <p:cNvPr id="19"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05" y="2472567"/>
            <a:ext cx="7078063" cy="330563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8" name="Image 12"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5662" y="3132550"/>
            <a:ext cx="3727642" cy="137167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a:xfrm>
            <a:off x="115714" y="843165"/>
            <a:ext cx="7644964" cy="5950440"/>
          </a:xfrm>
        </p:spPr>
        <p:txBody>
          <a:bodyPr/>
          <a:lstStyle/>
          <a:p>
            <a:r>
              <a:rPr lang="fr-FR" sz="2200" dirty="0"/>
              <a:t>Les champs de liste de sélection standard contiennent des valeurs prédéfinies que vous pouvez ajouter, supprimer ou réorganiser.</a:t>
            </a:r>
          </a:p>
        </p:txBody>
      </p:sp>
      <p:sp>
        <p:nvSpPr>
          <p:cNvPr id="130049" name="Rectangle 2"/>
          <p:cNvSpPr>
            <a:spLocks noGrp="1" noChangeArrowheads="1"/>
          </p:cNvSpPr>
          <p:nvPr>
            <p:ph type="title"/>
          </p:nvPr>
        </p:nvSpPr>
        <p:spPr>
          <a:xfrm>
            <a:off x="128589" y="7"/>
            <a:ext cx="10734146" cy="746975"/>
          </a:xfrm>
        </p:spPr>
        <p:txBody>
          <a:bodyPr/>
          <a:lstStyle/>
          <a:p>
            <a:r>
              <a:rPr lang="fr-FR" sz="2600" dirty="0"/>
              <a:t>Modification des valeurs dans les champs </a:t>
            </a:r>
            <a:br>
              <a:rPr lang="fr-FR" sz="2600" dirty="0"/>
            </a:br>
            <a:r>
              <a:rPr lang="fr-FR" sz="2600" dirty="0"/>
              <a:t>de liste de sélection standard</a:t>
            </a:r>
          </a:p>
        </p:txBody>
      </p:sp>
      <p:sp>
        <p:nvSpPr>
          <p:cNvPr id="10" name="Rectangle 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a:t>
            </a:r>
            <a:r>
              <a:rPr lang="fr-FR" sz="2400" b="1" i="1" dirty="0">
                <a:solidFill>
                  <a:schemeClr val="bg1"/>
                </a:solidFill>
              </a:rPr>
              <a:t>Nom de l'objet </a:t>
            </a:r>
            <a:r>
              <a:rPr lang="fr-FR" sz="2400" b="1" dirty="0">
                <a:solidFill>
                  <a:schemeClr val="bg1"/>
                </a:solidFill>
              </a:rPr>
              <a:t>| Champs | </a:t>
            </a:r>
            <a:br>
              <a:rPr lang="fr-FR" sz="2400" b="1" dirty="0">
                <a:solidFill>
                  <a:schemeClr val="bg1"/>
                </a:solidFill>
              </a:rPr>
            </a:br>
            <a:r>
              <a:rPr lang="fr-FR" sz="2400" b="1" i="1" dirty="0">
                <a:solidFill>
                  <a:schemeClr val="bg1"/>
                </a:solidFill>
              </a:rPr>
              <a:t>Nom du champ</a:t>
            </a:r>
            <a:endParaRPr lang="fr-FR" sz="2400" b="1" dirty="0">
              <a:solidFill>
                <a:schemeClr val="bg1"/>
              </a:solidFill>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234</a:t>
            </a:fld>
            <a:endParaRPr lang="fr-FR" dirty="0"/>
          </a:p>
        </p:txBody>
      </p:sp>
      <p:grpSp>
        <p:nvGrpSpPr>
          <p:cNvPr id="11" name="Groupe 1"/>
          <p:cNvGrpSpPr/>
          <p:nvPr/>
        </p:nvGrpSpPr>
        <p:grpSpPr>
          <a:xfrm>
            <a:off x="408128" y="2089721"/>
            <a:ext cx="10793347" cy="3200318"/>
            <a:chOff x="293828" y="1808835"/>
            <a:chExt cx="10793347" cy="3200318"/>
          </a:xfrm>
        </p:grpSpPr>
        <p:pic>
          <p:nvPicPr>
            <p:cNvPr id="12"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28" y="1808835"/>
              <a:ext cx="8573696" cy="1848108"/>
            </a:xfrm>
            <a:prstGeom prst="rect">
              <a:avLst/>
            </a:prstGeom>
            <a:ln>
              <a:solidFill>
                <a:schemeClr val="bg2"/>
              </a:solidFill>
            </a:ln>
            <a:effectLst>
              <a:outerShdw blurRad="50800" dist="38100" dir="2700000" algn="tl" rotWithShape="0">
                <a:prstClr val="black">
                  <a:alpha val="40000"/>
                </a:prstClr>
              </a:outerShdw>
            </a:effectLst>
          </p:spPr>
        </p:pic>
        <p:sp>
          <p:nvSpPr>
            <p:cNvPr id="14" name="Rounded Rectangle 13"/>
            <p:cNvSpPr/>
            <p:nvPr/>
          </p:nvSpPr>
          <p:spPr bwMode="auto">
            <a:xfrm>
              <a:off x="2983958" y="1842774"/>
              <a:ext cx="686342" cy="265426"/>
            </a:xfrm>
            <a:prstGeom prst="round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17"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6376" y="3151519"/>
              <a:ext cx="6620799" cy="1857634"/>
            </a:xfrm>
            <a:prstGeom prst="rect">
              <a:avLst/>
            </a:prstGeom>
            <a:ln>
              <a:solidFill>
                <a:schemeClr val="bg2"/>
              </a:solidFill>
            </a:ln>
            <a:effectLst>
              <a:outerShdw blurRad="50800" dist="38100" dir="2700000" algn="tl" rotWithShape="0">
                <a:prstClr val="black">
                  <a:alpha val="40000"/>
                </a:prstClr>
              </a:outerShdw>
            </a:effectLst>
          </p:spPr>
        </p:pic>
      </p:grpSp>
      <p:grpSp>
        <p:nvGrpSpPr>
          <p:cNvPr id="18" name="Group 17"/>
          <p:cNvGrpSpPr/>
          <p:nvPr/>
        </p:nvGrpSpPr>
        <p:grpSpPr>
          <a:xfrm>
            <a:off x="0" y="6082210"/>
            <a:ext cx="1295063" cy="746147"/>
            <a:chOff x="0" y="6082210"/>
            <a:chExt cx="1295063" cy="746147"/>
          </a:xfrm>
        </p:grpSpPr>
        <p:sp>
          <p:nvSpPr>
            <p:cNvPr id="19" name="TextBox 18"/>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0"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450123"/>
            <a:ext cx="11955462" cy="4339406"/>
          </a:xfrm>
        </p:spPr>
        <p:txBody>
          <a:bodyPr/>
          <a:lstStyle/>
          <a:p>
            <a:r>
              <a:rPr lang="fr-FR"/>
              <a:t>Tâches : </a:t>
            </a:r>
          </a:p>
          <a:p>
            <a:pPr lvl="1"/>
            <a:r>
              <a:rPr lang="fr-FR"/>
              <a:t>Remplacement de l'étiquette de champ Évaluation par Cote des prospects.</a:t>
            </a:r>
          </a:p>
          <a:p>
            <a:pPr lvl="1"/>
            <a:r>
              <a:rPr lang="fr-FR"/>
              <a:t>Ajout de texte d'aide au champ.</a:t>
            </a:r>
          </a:p>
          <a:p>
            <a:pPr lvl="1"/>
            <a:r>
              <a:rPr lang="fr-FR"/>
              <a:t>Ajout d'une nouvelle valeur Inconnu au champ.</a:t>
            </a:r>
          </a:p>
          <a:p>
            <a:pPr lvl="1"/>
            <a:r>
              <a:rPr lang="fr-FR"/>
              <a:t>Modification de la sécurité au niveau du champ de manière à ce que seuls les utilisateurs commerciaux puissent le modifier.</a:t>
            </a:r>
          </a:p>
          <a:p>
            <a:pPr lvl="1"/>
            <a:r>
              <a:rPr lang="fr-FR"/>
              <a:t>Affichage de l'enregistrement d'un compte pour observer les modifications apportées au champ.</a:t>
            </a:r>
            <a:endParaRPr lang="fr-FR" dirty="0"/>
          </a:p>
        </p:txBody>
      </p:sp>
      <p:sp>
        <p:nvSpPr>
          <p:cNvPr id="2" name="Content Placeholder 1"/>
          <p:cNvSpPr>
            <a:spLocks noGrp="1"/>
          </p:cNvSpPr>
          <p:nvPr>
            <p:ph idx="11"/>
          </p:nvPr>
        </p:nvSpPr>
        <p:spPr>
          <a:xfrm>
            <a:off x="5" y="758825"/>
            <a:ext cx="12192000" cy="1585790"/>
          </a:xfrm>
        </p:spPr>
        <p:txBody>
          <a:bodyPr/>
          <a:lstStyle/>
          <a:p>
            <a:r>
              <a:rPr lang="fr-FR"/>
              <a:t>Objectif : </a:t>
            </a:r>
          </a:p>
          <a:p>
            <a:pPr lvl="1"/>
            <a:r>
              <a:rPr lang="fr-FR"/>
              <a:t>Le service Opérations commerciales souhaiterait modifier le champ standard </a:t>
            </a:r>
            <a:r>
              <a:t/>
            </a:r>
            <a:br/>
            <a:r>
              <a:rPr lang="fr-FR"/>
              <a:t>Cote du compte afin d'expliquer aux utilisateurs commerciaux comment </a:t>
            </a:r>
            <a:r>
              <a:t/>
            </a:r>
            <a:br/>
            <a:r>
              <a:rPr lang="fr-FR"/>
              <a:t>utiliser ce champ et d'améliorer la qualité des données.</a:t>
            </a:r>
          </a:p>
        </p:txBody>
      </p:sp>
      <p:sp>
        <p:nvSpPr>
          <p:cNvPr id="6" name="Content Placeholder 5"/>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a:t>5-1 : Gérer les champs standard</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235</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a:xfrm>
            <a:off x="652333" y="10"/>
            <a:ext cx="10209347" cy="739833"/>
          </a:xfrm>
        </p:spPr>
        <p:txBody>
          <a:bodyPr/>
          <a:lstStyle/>
          <a:p>
            <a:r>
              <a:rPr lang="fr-FR"/>
              <a:t>Programme du module</a:t>
            </a:r>
          </a:p>
        </p:txBody>
      </p:sp>
      <p:sp>
        <p:nvSpPr>
          <p:cNvPr id="464898" name="Content Placeholder 6"/>
          <p:cNvSpPr>
            <a:spLocks noGrp="1"/>
          </p:cNvSpPr>
          <p:nvPr>
            <p:ph idx="1"/>
          </p:nvPr>
        </p:nvSpPr>
        <p:spPr/>
        <p:txBody>
          <a:bodyPr>
            <a:normAutofit/>
          </a:bodyPr>
          <a:lstStyle/>
          <a:p>
            <a:pPr lvl="1"/>
            <a:r>
              <a:rPr lang="fr-FR"/>
              <a:t>Administration des champs standard</a:t>
            </a:r>
            <a:endParaRPr lang="fr-FR" b="1" dirty="0"/>
          </a:p>
          <a:p>
            <a:pPr lvl="2"/>
            <a:r>
              <a:rPr lang="fr-FR" b="1" dirty="0"/>
              <a:t>Création de nouveaux champs personnalisés</a:t>
            </a:r>
          </a:p>
          <a:p>
            <a:pPr lvl="1"/>
            <a:r>
              <a:rPr lang="fr-FR"/>
              <a:t>Création de champs de sélection : Listes de sélection et recherches</a:t>
            </a:r>
          </a:p>
          <a:p>
            <a:pPr lvl="1"/>
            <a:r>
              <a:rPr lang="fr-FR"/>
              <a:t>Création de champs de formule</a:t>
            </a:r>
          </a:p>
          <a:p>
            <a:pPr lvl="1"/>
            <a:r>
              <a:rPr lang="fr-FR"/>
              <a:t>Utilisation des présentations de page</a:t>
            </a:r>
          </a:p>
          <a:p>
            <a:pPr lvl="1"/>
            <a:r>
              <a:rPr lang="fr-FR"/>
              <a:t>Utilisation des types d'enregistrement et processus commerciaux</a:t>
            </a:r>
          </a:p>
          <a:p>
            <a:pPr lvl="1"/>
            <a:r>
              <a:rPr lang="fr-FR"/>
              <a:t>Préservation de la qualité des données</a:t>
            </a:r>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4" name="Slide Number Placeholder 3"/>
          <p:cNvSpPr>
            <a:spLocks noGrp="1"/>
          </p:cNvSpPr>
          <p:nvPr>
            <p:ph type="sldNum" sz="quarter" idx="10"/>
          </p:nvPr>
        </p:nvSpPr>
        <p:spPr/>
        <p:txBody>
          <a:bodyPr/>
          <a:lstStyle/>
          <a:p>
            <a:fld id="{812A5277-1DB9-460F-9A21-B857ABB32666}" type="slidenum">
              <a:rPr lang="en-US" smtClean="0"/>
              <a:pPr/>
              <a:t>236</a:t>
            </a:fld>
            <a:endParaRPr lang="fr-FR" dirty="0"/>
          </a:p>
        </p:txBody>
      </p:sp>
    </p:spTree>
    <p:custDataLst>
      <p:tags r:id="rId1"/>
    </p:custData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5"/>
            <a:ext cx="9115709" cy="746975"/>
          </a:xfrm>
        </p:spPr>
        <p:txBody>
          <a:bodyPr/>
          <a:lstStyle/>
          <a:p>
            <a:r>
              <a:rPr lang="fr-FR" dirty="0"/>
              <a:t>Création de champs personnalisés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237</a:t>
            </a:fld>
            <a:endParaRPr lang="fr-FR" dirty="0"/>
          </a:p>
        </p:txBody>
      </p:sp>
      <p:pic>
        <p:nvPicPr>
          <p:cNvPr id="5" name="Picture 4" descr="NLarkin headshot.png"/>
          <p:cNvPicPr>
            <a:picLocks noChangeAspect="1"/>
          </p:cNvPicPr>
          <p:nvPr/>
        </p:nvPicPr>
        <p:blipFill>
          <a:blip r:embed="rId4" cstate="print"/>
          <a:srcRect l="3327" r="4243" b="14125"/>
          <a:stretch>
            <a:fillRect/>
          </a:stretch>
        </p:blipFill>
        <p:spPr>
          <a:xfrm>
            <a:off x="2121209" y="1898230"/>
            <a:ext cx="720795" cy="720000"/>
          </a:xfrm>
          <a:prstGeom prst="rect">
            <a:avLst/>
          </a:prstGeom>
          <a:solidFill>
            <a:schemeClr val="bg1"/>
          </a:solidFill>
          <a:ln w="19050">
            <a:solidFill>
              <a:schemeClr val="bg1">
                <a:lumMod val="85000"/>
              </a:schemeClr>
            </a:solidFill>
          </a:ln>
        </p:spPr>
      </p:pic>
      <p:sp>
        <p:nvSpPr>
          <p:cNvPr id="7" name="TextBox 6"/>
          <p:cNvSpPr txBox="1"/>
          <p:nvPr/>
        </p:nvSpPr>
        <p:spPr>
          <a:xfrm>
            <a:off x="2959343" y="1734968"/>
            <a:ext cx="7299979" cy="281615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Noah Larkin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Mes équipes de support doivent pouvoir déterminer quels clients disposent d'un plan de support et quand celui-ci expire. Pourrions-nous créer de nouveaux champs sur l'objet de compte pour que les propriétaires de compte puissent saisir ces informations lorsque les clients s'inscrivent à un plan de support ?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12:50</a:t>
            </a:r>
            <a:endParaRPr lang="fr-FR" dirty="0"/>
          </a:p>
        </p:txBody>
      </p:sp>
    </p:spTree>
    <p:custDataLst>
      <p:tags r:id="rId1"/>
    </p:custData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a:xfrm>
            <a:off x="115713" y="843165"/>
            <a:ext cx="10833641" cy="5950440"/>
          </a:xfrm>
        </p:spPr>
        <p:txBody>
          <a:bodyPr/>
          <a:lstStyle/>
          <a:p>
            <a:r>
              <a:rPr lang="fr-FR" sz="2200" dirty="0"/>
              <a:t>Les champs personnalisés sont des champs que vous créez sur un objet standard ou personnalisé afin de recueillir les informations supplémentaires nécessaires à votre activité.</a:t>
            </a:r>
          </a:p>
          <a:p>
            <a:r>
              <a:rPr lang="fr-FR" sz="2200" dirty="0"/>
              <a:t>Ces champs n'étant pas intégrés, vous pouvez :</a:t>
            </a:r>
          </a:p>
          <a:p>
            <a:pPr lvl="1"/>
            <a:r>
              <a:rPr lang="fr-FR" sz="2200" dirty="0"/>
              <a:t>Les personnaliser davantage ultérieurement.</a:t>
            </a:r>
          </a:p>
          <a:p>
            <a:pPr lvl="1"/>
            <a:r>
              <a:rPr lang="fr-FR" sz="2200" dirty="0"/>
              <a:t>Les supprimer.</a:t>
            </a:r>
          </a:p>
        </p:txBody>
      </p:sp>
      <p:sp>
        <p:nvSpPr>
          <p:cNvPr id="130049" name="Rectangle 2"/>
          <p:cNvSpPr>
            <a:spLocks noGrp="1" noChangeArrowheads="1"/>
          </p:cNvSpPr>
          <p:nvPr>
            <p:ph type="title"/>
          </p:nvPr>
        </p:nvSpPr>
        <p:spPr>
          <a:xfrm>
            <a:off x="128589" y="7"/>
            <a:ext cx="10734146" cy="746975"/>
          </a:xfrm>
        </p:spPr>
        <p:txBody>
          <a:bodyPr/>
          <a:lstStyle/>
          <a:p>
            <a:r>
              <a:rPr lang="fr-FR"/>
              <a:t>Que sont les champs personnalisés ?</a:t>
            </a:r>
          </a:p>
        </p:txBody>
      </p:sp>
      <p:sp>
        <p:nvSpPr>
          <p:cNvPr id="8" name="Rectangle 7"/>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Rechercher : </a:t>
            </a:r>
            <a:r>
              <a:rPr lang="fr-FR" sz="2400" dirty="0">
                <a:solidFill>
                  <a:schemeClr val="bg1"/>
                </a:solidFill>
                <a:latin typeface="Courier New" panose="02070309020205020404" pitchFamily="49" charset="0"/>
                <a:cs typeface="Courier New" panose="02070309020205020404" pitchFamily="49" charset="0"/>
              </a:rPr>
              <a:t>Création de champs personnalisés</a:t>
            </a:r>
          </a:p>
        </p:txBody>
      </p:sp>
      <p:sp>
        <p:nvSpPr>
          <p:cNvPr id="9" name="TextBox 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3" name="Slide Number Placeholder 2"/>
          <p:cNvSpPr>
            <a:spLocks noGrp="1"/>
          </p:cNvSpPr>
          <p:nvPr>
            <p:ph type="sldNum" sz="quarter" idx="10"/>
          </p:nvPr>
        </p:nvSpPr>
        <p:spPr/>
        <p:txBody>
          <a:bodyPr/>
          <a:lstStyle/>
          <a:p>
            <a:fld id="{812A5277-1DB9-460F-9A21-B857ABB32666}" type="slidenum">
              <a:rPr lang="en-US" smtClean="0"/>
              <a:pPr/>
              <a:t>238</a:t>
            </a:fld>
            <a:endParaRPr lang="fr-FR" dirty="0"/>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121" y="3458809"/>
            <a:ext cx="9612066" cy="2010056"/>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a:xfrm>
            <a:off x="115709" y="843165"/>
            <a:ext cx="6182616" cy="5950440"/>
          </a:xfrm>
        </p:spPr>
        <p:txBody>
          <a:bodyPr>
            <a:normAutofit/>
          </a:bodyPr>
          <a:lstStyle/>
          <a:p>
            <a:r>
              <a:rPr lang="fr-FR" sz="2000" dirty="0"/>
              <a:t>Dans la plupart des cas, la modification du type de données d'un champ personnalisé entraîne la perte des données saisies dans ce champ. Les vues de liste basées sur ce champ sont supprimées et les règles d'attribution et de hiérarchisation peuvent être altérées. Par conséquent, vous ne devez modifier que les champs ne comportant aucune donnée ou envisager l'utilisation de nouveaux champs.</a:t>
            </a:r>
          </a:p>
          <a:p>
            <a:r>
              <a:rPr lang="fr-FR" sz="2000" dirty="0"/>
              <a:t>La suppression d'un champ peut également entraîner la perte de données. Par mesure de précaution, </a:t>
            </a:r>
            <a:r>
              <a:rPr lang="fr-FR" sz="2000" dirty="0" err="1"/>
              <a:t>Salesforce</a:t>
            </a:r>
            <a:r>
              <a:rPr lang="fr-FR" sz="2000" dirty="0"/>
              <a:t> stocke les champs supprimés et leurs données pendant 15 jours maximum durant lesquels vous pouvez les récupérer ou les supprimer de façon définitive.</a:t>
            </a:r>
          </a:p>
        </p:txBody>
      </p:sp>
      <p:sp>
        <p:nvSpPr>
          <p:cNvPr id="130049" name="Rectangle 2"/>
          <p:cNvSpPr>
            <a:spLocks noGrp="1" noChangeArrowheads="1"/>
          </p:cNvSpPr>
          <p:nvPr>
            <p:ph type="title"/>
          </p:nvPr>
        </p:nvSpPr>
        <p:spPr>
          <a:xfrm>
            <a:off x="128589" y="7"/>
            <a:ext cx="9156088" cy="746975"/>
          </a:xfrm>
        </p:spPr>
        <p:txBody>
          <a:bodyPr/>
          <a:lstStyle/>
          <a:p>
            <a:r>
              <a:rPr lang="fr-FR" sz="2000" dirty="0"/>
              <a:t>Perte de données lors de la modification et de la suppression de champs personnalisés</a:t>
            </a:r>
          </a:p>
        </p:txBody>
      </p:sp>
      <p:sp>
        <p:nvSpPr>
          <p:cNvPr id="15" name="Rectangle 14"/>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200" dirty="0">
                <a:solidFill>
                  <a:schemeClr val="bg1"/>
                </a:solidFill>
              </a:rPr>
              <a:t>Rechercher : </a:t>
            </a:r>
            <a:r>
              <a:rPr lang="fr-FR" sz="2200" dirty="0">
                <a:solidFill>
                  <a:schemeClr val="bg1"/>
                </a:solidFill>
                <a:latin typeface="Courier New" pitchFamily="49" charset="0"/>
              </a:rPr>
              <a:t>Remarques sur la modification de types de champs personnalisés </a:t>
            </a:r>
            <a:r>
              <a:rPr lang="fr-FR" sz="2200" dirty="0">
                <a:solidFill>
                  <a:schemeClr val="bg1"/>
                </a:solidFill>
              </a:rPr>
              <a:t>;</a:t>
            </a:r>
            <a:r>
              <a:rPr lang="fr-FR" sz="2200" dirty="0">
                <a:solidFill>
                  <a:schemeClr val="bg1"/>
                </a:solidFill>
                <a:latin typeface="Courier New" pitchFamily="49" charset="0"/>
              </a:rPr>
              <a:t> Gestion des champs personnalisés supprimés</a:t>
            </a:r>
          </a:p>
        </p:txBody>
      </p:sp>
      <p:sp>
        <p:nvSpPr>
          <p:cNvPr id="18" name="TextBox 17"/>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9"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5" name="Slide Number Placeholder 4"/>
          <p:cNvSpPr>
            <a:spLocks noGrp="1"/>
          </p:cNvSpPr>
          <p:nvPr>
            <p:ph type="sldNum" sz="quarter" idx="11"/>
          </p:nvPr>
        </p:nvSpPr>
        <p:spPr/>
        <p:txBody>
          <a:bodyPr/>
          <a:lstStyle/>
          <a:p>
            <a:fld id="{812A5277-1DB9-460F-9A21-B857ABB32666}" type="slidenum">
              <a:rPr lang="en-US" smtClean="0"/>
              <a:pPr/>
              <a:t>239</a:t>
            </a:fld>
            <a:endParaRPr lang="fr-FR" dirty="0"/>
          </a:p>
        </p:txBody>
      </p:sp>
      <p:pic>
        <p:nvPicPr>
          <p:cNvPr id="23" name="Image 19"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385" y="3934571"/>
            <a:ext cx="5150115" cy="130181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4" name="Espace réservé du contenu 3" descr="Capture d’écran"/>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445405" y="1639203"/>
            <a:ext cx="5200917" cy="1505027"/>
          </a:xfrm>
          <a:ln>
            <a:solidFill>
              <a:schemeClr val="bg1">
                <a:lumMod val="75000"/>
              </a:schemeClr>
            </a:solidFill>
          </a:ln>
          <a:effectLst>
            <a:outerShdw blurRad="50800" dist="38100" dir="2700000" algn="tl" rotWithShape="0">
              <a:prstClr val="black">
                <a:alpha val="40000"/>
              </a:prstClr>
            </a:outerShdw>
          </a:effectLst>
        </p:spPr>
      </p:pic>
      <p:sp>
        <p:nvSpPr>
          <p:cNvPr id="25" name="Rectangle 24"/>
          <p:cNvSpPr/>
          <p:nvPr/>
        </p:nvSpPr>
        <p:spPr bwMode="auto">
          <a:xfrm>
            <a:off x="8072594" y="2823935"/>
            <a:ext cx="1451159" cy="303425"/>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26" name="Rectangle 25"/>
          <p:cNvSpPr/>
          <p:nvPr/>
        </p:nvSpPr>
        <p:spPr bwMode="auto">
          <a:xfrm>
            <a:off x="6508237" y="4948937"/>
            <a:ext cx="1226687" cy="317431"/>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27" name="Image 16"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405" y="1085164"/>
            <a:ext cx="5200917" cy="576502"/>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449" y="836615"/>
            <a:ext cx="9519165" cy="5914231"/>
          </a:xfrm>
        </p:spPr>
        <p:txBody>
          <a:bodyPr/>
          <a:lstStyle/>
          <a:p>
            <a:pPr lvl="0">
              <a:buNone/>
            </a:pPr>
            <a:r>
              <a:rPr lang="fr-FR" dirty="0"/>
              <a:t>À la fin de ce module, vous serez en mesure de :</a:t>
            </a:r>
          </a:p>
          <a:p>
            <a:pPr lvl="1"/>
            <a:r>
              <a:rPr lang="fr-FR" dirty="0"/>
              <a:t>Décrire l'architecture d'une organisation </a:t>
            </a:r>
            <a:r>
              <a:rPr lang="fr-FR" dirty="0" err="1"/>
              <a:t>Salesforce</a:t>
            </a:r>
            <a:r>
              <a:rPr lang="fr-FR" dirty="0"/>
              <a:t>.</a:t>
            </a:r>
          </a:p>
          <a:p>
            <a:pPr lvl="1"/>
            <a:r>
              <a:rPr lang="fr-FR" dirty="0"/>
              <a:t>Comprendre la terminologie principale utilisée dans </a:t>
            </a:r>
            <a:r>
              <a:rPr lang="fr-FR" dirty="0" err="1"/>
              <a:t>Salesforce</a:t>
            </a:r>
            <a:r>
              <a:rPr lang="fr-FR" dirty="0"/>
              <a:t>.</a:t>
            </a:r>
          </a:p>
          <a:p>
            <a:pPr lvl="1"/>
            <a:r>
              <a:rPr lang="fr-FR" dirty="0"/>
              <a:t>Naviguer rapidement dans </a:t>
            </a:r>
            <a:r>
              <a:rPr lang="fr-FR" dirty="0" err="1"/>
              <a:t>Salesforce</a:t>
            </a:r>
            <a:r>
              <a:rPr lang="fr-FR" dirty="0"/>
              <a:t>.</a:t>
            </a:r>
          </a:p>
          <a:p>
            <a:pPr lvl="1"/>
            <a:r>
              <a:rPr lang="fr-FR" dirty="0"/>
              <a:t>Trouver rapidement les réponses aux questions concernant </a:t>
            </a:r>
            <a:r>
              <a:rPr lang="fr-FR" dirty="0" err="1"/>
              <a:t>Salesforce</a:t>
            </a:r>
            <a:r>
              <a:rPr lang="fr-FR" dirty="0"/>
              <a:t> dans le portail Aide et formation.</a:t>
            </a:r>
          </a:p>
        </p:txBody>
      </p:sp>
      <p:sp>
        <p:nvSpPr>
          <p:cNvPr id="5" name="Title 4"/>
          <p:cNvSpPr>
            <a:spLocks noGrp="1"/>
          </p:cNvSpPr>
          <p:nvPr>
            <p:ph type="title"/>
          </p:nvPr>
        </p:nvSpPr>
        <p:spPr>
          <a:xfrm>
            <a:off x="695465" y="9"/>
            <a:ext cx="10166216" cy="746975"/>
          </a:xfrm>
        </p:spPr>
        <p:txBody>
          <a:bodyPr/>
          <a:lstStyle/>
          <a:p>
            <a:r>
              <a:rPr lang="fr-FR"/>
              <a:t>Objectifs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24</a:t>
            </a:fld>
            <a:endParaRPr lang="fr-FR" dirty="0"/>
          </a:p>
        </p:txBody>
      </p:sp>
    </p:spTree>
    <p:custDataLst>
      <p:tags r:id="rId1"/>
    </p:custData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a:xfrm>
            <a:off x="8276762" y="2892484"/>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8" name="Freeform 37"/>
          <p:cNvSpPr/>
          <p:nvPr/>
        </p:nvSpPr>
        <p:spPr>
          <a:xfrm>
            <a:off x="9355582" y="2877601"/>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500" b="1" dirty="0">
                <a:solidFill>
                  <a:schemeClr val="bg1"/>
                </a:solidFill>
              </a:rPr>
              <a:t>Ajouter aux présentations de page</a:t>
            </a:r>
          </a:p>
        </p:txBody>
      </p:sp>
      <p:sp>
        <p:nvSpPr>
          <p:cNvPr id="39" name="Freeform 38"/>
          <p:cNvSpPr/>
          <p:nvPr/>
        </p:nvSpPr>
        <p:spPr>
          <a:xfrm>
            <a:off x="9356952" y="3570689"/>
            <a:ext cx="2345271" cy="2069856"/>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22300">
              <a:lnSpc>
                <a:spcPct val="90000"/>
              </a:lnSpc>
              <a:spcBef>
                <a:spcPct val="0"/>
              </a:spcBef>
              <a:spcAft>
                <a:spcPct val="15000"/>
              </a:spcAft>
              <a:buFont typeface="Wingdings" pitchFamily="2" charset="2"/>
              <a:buChar char="§"/>
            </a:pPr>
            <a:r>
              <a:rPr lang="fr-FR" sz="1600" dirty="0"/>
              <a:t>Sur quelles présentations de page le champ apparaîtra-t-il ?</a:t>
            </a:r>
          </a:p>
        </p:txBody>
      </p:sp>
      <p:sp>
        <p:nvSpPr>
          <p:cNvPr id="130050" name="Rectangle 3"/>
          <p:cNvSpPr>
            <a:spLocks noGrp="1" noChangeArrowheads="1"/>
          </p:cNvSpPr>
          <p:nvPr>
            <p:ph idx="1"/>
          </p:nvPr>
        </p:nvSpPr>
        <p:spPr>
          <a:xfrm>
            <a:off x="115713" y="843165"/>
            <a:ext cx="10466943" cy="5950440"/>
          </a:xfrm>
        </p:spPr>
        <p:txBody>
          <a:bodyPr>
            <a:normAutofit/>
          </a:bodyPr>
          <a:lstStyle/>
          <a:p>
            <a:r>
              <a:rPr lang="fr-FR" sz="2200" dirty="0"/>
              <a:t>Créez des champs personnalisés à l'aide de l'assistant de création de champs personnalisés en quatre étapes. Les informations que vous devez fournir à chaque étape dépendent du type de champ que vous créez et seront par conséquent différentes. Les champs de formule, les champs récapitulatifs de cumul et les champs de recherche nécessitent des étapes supplémentaires.</a:t>
            </a:r>
          </a:p>
        </p:txBody>
      </p:sp>
      <p:sp>
        <p:nvSpPr>
          <p:cNvPr id="130049" name="Rectangle 2"/>
          <p:cNvSpPr>
            <a:spLocks noGrp="1" noChangeArrowheads="1"/>
          </p:cNvSpPr>
          <p:nvPr>
            <p:ph type="title"/>
          </p:nvPr>
        </p:nvSpPr>
        <p:spPr>
          <a:xfrm>
            <a:off x="128589" y="7"/>
            <a:ext cx="9390549" cy="746975"/>
          </a:xfrm>
        </p:spPr>
        <p:txBody>
          <a:bodyPr/>
          <a:lstStyle/>
          <a:p>
            <a:r>
              <a:rPr lang="fr-FR" sz="2600" dirty="0"/>
              <a:t>Création d'un champ personnalisé en quatre étapes faciles</a:t>
            </a:r>
          </a:p>
        </p:txBody>
      </p:sp>
      <p:sp>
        <p:nvSpPr>
          <p:cNvPr id="29" name="Freeform 28"/>
          <p:cNvSpPr/>
          <p:nvPr/>
        </p:nvSpPr>
        <p:spPr>
          <a:xfrm>
            <a:off x="5351661" y="2858072"/>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0" name="Freeform 29"/>
          <p:cNvSpPr/>
          <p:nvPr/>
        </p:nvSpPr>
        <p:spPr>
          <a:xfrm>
            <a:off x="2448231" y="2858072"/>
            <a:ext cx="964913"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1" name="Freeform 30"/>
          <p:cNvSpPr/>
          <p:nvPr/>
        </p:nvSpPr>
        <p:spPr>
          <a:xfrm>
            <a:off x="521160" y="284318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500" b="1" dirty="0">
                <a:solidFill>
                  <a:schemeClr val="bg1"/>
                </a:solidFill>
              </a:rPr>
              <a:t>Sélectionner le type de données</a:t>
            </a:r>
          </a:p>
        </p:txBody>
      </p:sp>
      <p:sp>
        <p:nvSpPr>
          <p:cNvPr id="32" name="Freeform 31"/>
          <p:cNvSpPr/>
          <p:nvPr/>
        </p:nvSpPr>
        <p:spPr>
          <a:xfrm>
            <a:off x="522511" y="3536277"/>
            <a:ext cx="2345271" cy="2069856"/>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66750">
              <a:lnSpc>
                <a:spcPct val="90000"/>
              </a:lnSpc>
              <a:spcBef>
                <a:spcPct val="0"/>
              </a:spcBef>
              <a:spcAft>
                <a:spcPct val="15000"/>
              </a:spcAft>
              <a:buFont typeface="Wingdings" pitchFamily="2" charset="2"/>
              <a:buChar char="§"/>
            </a:pPr>
            <a:r>
              <a:rPr lang="fr-FR" sz="1600" dirty="0"/>
              <a:t>Devise</a:t>
            </a:r>
          </a:p>
          <a:p>
            <a:pPr marL="234950" lvl="1" indent="-234950" defTabSz="666750">
              <a:lnSpc>
                <a:spcPct val="90000"/>
              </a:lnSpc>
              <a:spcBef>
                <a:spcPct val="0"/>
              </a:spcBef>
              <a:spcAft>
                <a:spcPct val="15000"/>
              </a:spcAft>
              <a:buFont typeface="Wingdings" pitchFamily="2" charset="2"/>
              <a:buChar char="§"/>
            </a:pPr>
            <a:r>
              <a:rPr lang="fr-FR" sz="1600" dirty="0"/>
              <a:t>Date</a:t>
            </a:r>
          </a:p>
          <a:p>
            <a:pPr marL="234950" lvl="1" indent="-234950" defTabSz="666750">
              <a:lnSpc>
                <a:spcPct val="90000"/>
              </a:lnSpc>
              <a:spcBef>
                <a:spcPct val="0"/>
              </a:spcBef>
              <a:spcAft>
                <a:spcPct val="15000"/>
              </a:spcAft>
              <a:buFont typeface="Wingdings" pitchFamily="2" charset="2"/>
              <a:buChar char="§"/>
            </a:pPr>
            <a:r>
              <a:rPr lang="fr-FR" sz="1600" dirty="0"/>
              <a:t>Case à cocher</a:t>
            </a:r>
          </a:p>
          <a:p>
            <a:pPr marL="234950" lvl="1" indent="-234950" defTabSz="666750">
              <a:lnSpc>
                <a:spcPct val="90000"/>
              </a:lnSpc>
              <a:spcBef>
                <a:spcPct val="0"/>
              </a:spcBef>
              <a:spcAft>
                <a:spcPct val="15000"/>
              </a:spcAft>
              <a:buFont typeface="Wingdings" pitchFamily="2" charset="2"/>
              <a:buChar char="§"/>
            </a:pPr>
            <a:r>
              <a:rPr lang="fr-FR" sz="1600" dirty="0"/>
              <a:t>Liste de sélection</a:t>
            </a:r>
          </a:p>
          <a:p>
            <a:pPr marL="234950" lvl="1" indent="-234950" defTabSz="666750">
              <a:lnSpc>
                <a:spcPct val="90000"/>
              </a:lnSpc>
              <a:spcBef>
                <a:spcPct val="0"/>
              </a:spcBef>
              <a:spcAft>
                <a:spcPct val="15000"/>
              </a:spcAft>
              <a:buFont typeface="Wingdings" pitchFamily="2" charset="2"/>
              <a:buChar char="§"/>
            </a:pPr>
            <a:r>
              <a:rPr lang="fr-FR" sz="1600" dirty="0"/>
              <a:t>Texte, etc.</a:t>
            </a:r>
          </a:p>
        </p:txBody>
      </p:sp>
      <p:sp>
        <p:nvSpPr>
          <p:cNvPr id="33" name="Freeform 32"/>
          <p:cNvSpPr/>
          <p:nvPr/>
        </p:nvSpPr>
        <p:spPr>
          <a:xfrm>
            <a:off x="3459492" y="284318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500" b="1" dirty="0">
                <a:solidFill>
                  <a:schemeClr val="bg1"/>
                </a:solidFill>
              </a:rPr>
              <a:t>Entrer des détails</a:t>
            </a:r>
          </a:p>
        </p:txBody>
      </p:sp>
      <p:sp>
        <p:nvSpPr>
          <p:cNvPr id="34" name="Freeform 33"/>
          <p:cNvSpPr/>
          <p:nvPr/>
        </p:nvSpPr>
        <p:spPr>
          <a:xfrm>
            <a:off x="3460854" y="3536277"/>
            <a:ext cx="2345271" cy="2069856"/>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22300">
              <a:lnSpc>
                <a:spcPct val="90000"/>
              </a:lnSpc>
              <a:spcBef>
                <a:spcPct val="0"/>
              </a:spcBef>
              <a:spcAft>
                <a:spcPct val="15000"/>
              </a:spcAft>
              <a:buFont typeface="Wingdings" pitchFamily="2" charset="2"/>
              <a:buChar char="§"/>
            </a:pPr>
            <a:r>
              <a:rPr lang="fr-FR" sz="1600" dirty="0"/>
              <a:t>Étiquette</a:t>
            </a:r>
          </a:p>
          <a:p>
            <a:pPr marL="234950" lvl="1" indent="-234950" defTabSz="622300">
              <a:lnSpc>
                <a:spcPct val="90000"/>
              </a:lnSpc>
              <a:spcBef>
                <a:spcPct val="0"/>
              </a:spcBef>
              <a:spcAft>
                <a:spcPct val="15000"/>
              </a:spcAft>
              <a:buFont typeface="Wingdings" pitchFamily="2" charset="2"/>
              <a:buChar char="§"/>
            </a:pPr>
            <a:r>
              <a:rPr lang="fr-FR" sz="1600" dirty="0"/>
              <a:t>Longueur</a:t>
            </a:r>
          </a:p>
          <a:p>
            <a:pPr marL="234950" lvl="1" indent="-234950" defTabSz="622300">
              <a:lnSpc>
                <a:spcPct val="90000"/>
              </a:lnSpc>
              <a:spcBef>
                <a:spcPct val="0"/>
              </a:spcBef>
              <a:spcAft>
                <a:spcPct val="15000"/>
              </a:spcAft>
              <a:buFont typeface="Wingdings" pitchFamily="2" charset="2"/>
              <a:buChar char="§"/>
            </a:pPr>
            <a:r>
              <a:rPr lang="fr-FR" sz="1600" dirty="0"/>
              <a:t>Valeurs de listes de sélection</a:t>
            </a:r>
          </a:p>
          <a:p>
            <a:pPr marL="234950" lvl="1" indent="-234950" defTabSz="622300">
              <a:lnSpc>
                <a:spcPct val="90000"/>
              </a:lnSpc>
              <a:spcBef>
                <a:spcPct val="0"/>
              </a:spcBef>
              <a:spcAft>
                <a:spcPct val="15000"/>
              </a:spcAft>
              <a:buFont typeface="Wingdings" pitchFamily="2" charset="2"/>
              <a:buChar char="§"/>
            </a:pPr>
            <a:r>
              <a:rPr lang="fr-FR" sz="1600" dirty="0"/>
              <a:t>Description</a:t>
            </a:r>
          </a:p>
          <a:p>
            <a:pPr marL="234950" lvl="1" indent="-234950" defTabSz="622300">
              <a:lnSpc>
                <a:spcPct val="90000"/>
              </a:lnSpc>
              <a:spcBef>
                <a:spcPct val="0"/>
              </a:spcBef>
              <a:spcAft>
                <a:spcPct val="15000"/>
              </a:spcAft>
              <a:buFont typeface="Wingdings" pitchFamily="2" charset="2"/>
              <a:buChar char="§"/>
            </a:pPr>
            <a:r>
              <a:rPr lang="fr-FR" sz="1600" dirty="0"/>
              <a:t>Texte d'aide</a:t>
            </a:r>
          </a:p>
        </p:txBody>
      </p:sp>
      <p:sp>
        <p:nvSpPr>
          <p:cNvPr id="35" name="Freeform 34"/>
          <p:cNvSpPr/>
          <p:nvPr/>
        </p:nvSpPr>
        <p:spPr>
          <a:xfrm>
            <a:off x="6400985" y="284318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500" b="1" dirty="0">
                <a:solidFill>
                  <a:schemeClr val="bg1"/>
                </a:solidFill>
              </a:rPr>
              <a:t>Définir la sécurité au niveau du champ</a:t>
            </a:r>
          </a:p>
        </p:txBody>
      </p:sp>
      <p:sp>
        <p:nvSpPr>
          <p:cNvPr id="36" name="Freeform 35"/>
          <p:cNvSpPr/>
          <p:nvPr/>
        </p:nvSpPr>
        <p:spPr>
          <a:xfrm>
            <a:off x="6402355" y="3536277"/>
            <a:ext cx="2345271" cy="2069856"/>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22300">
              <a:lnSpc>
                <a:spcPct val="90000"/>
              </a:lnSpc>
              <a:spcBef>
                <a:spcPct val="0"/>
              </a:spcBef>
              <a:spcAft>
                <a:spcPct val="15000"/>
              </a:spcAft>
              <a:buFont typeface="Wingdings" pitchFamily="2" charset="2"/>
              <a:buChar char="§"/>
            </a:pPr>
            <a:r>
              <a:rPr lang="fr-FR" sz="1600" dirty="0"/>
              <a:t>Visibilité par profil</a:t>
            </a:r>
          </a:p>
          <a:p>
            <a:pPr marL="234950" lvl="1" indent="-234950" defTabSz="622300">
              <a:lnSpc>
                <a:spcPct val="90000"/>
              </a:lnSpc>
              <a:spcBef>
                <a:spcPct val="0"/>
              </a:spcBef>
              <a:spcAft>
                <a:spcPct val="15000"/>
              </a:spcAft>
              <a:buFont typeface="Wingdings" pitchFamily="2" charset="2"/>
              <a:buChar char="§"/>
            </a:pPr>
            <a:r>
              <a:rPr lang="fr-FR" sz="1600" dirty="0"/>
              <a:t>Possibilités de modification par profil</a:t>
            </a:r>
          </a:p>
        </p:txBody>
      </p:sp>
      <p:sp>
        <p:nvSpPr>
          <p:cNvPr id="40" name="Rectangle 3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a:t>
            </a:r>
            <a:r>
              <a:rPr lang="fr-FR" sz="2400" b="1" i="1" dirty="0">
                <a:solidFill>
                  <a:schemeClr val="bg1"/>
                </a:solidFill>
              </a:rPr>
              <a:t>Nom de l'objet </a:t>
            </a:r>
            <a:r>
              <a:rPr lang="fr-FR" sz="2400" b="1" dirty="0">
                <a:solidFill>
                  <a:schemeClr val="bg1"/>
                </a:solidFill>
              </a:rPr>
              <a:t>| Champs | Nouveau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240</a:t>
            </a:fld>
            <a:endParaRPr lang="fr-FR" dirty="0"/>
          </a:p>
        </p:txBody>
      </p:sp>
      <p:grpSp>
        <p:nvGrpSpPr>
          <p:cNvPr id="19" name="Group 18"/>
          <p:cNvGrpSpPr/>
          <p:nvPr/>
        </p:nvGrpSpPr>
        <p:grpSpPr>
          <a:xfrm>
            <a:off x="0" y="6082210"/>
            <a:ext cx="1295063" cy="746147"/>
            <a:chOff x="0" y="6082210"/>
            <a:chExt cx="1295063" cy="746147"/>
          </a:xfrm>
        </p:grpSpPr>
        <p:sp>
          <p:nvSpPr>
            <p:cNvPr id="20" name="TextBox 19"/>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1"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483069"/>
            <a:ext cx="8760068" cy="4306460"/>
          </a:xfrm>
        </p:spPr>
        <p:txBody>
          <a:bodyPr/>
          <a:lstStyle/>
          <a:p>
            <a:r>
              <a:rPr lang="fr-FR" dirty="0"/>
              <a:t>Tâches : </a:t>
            </a:r>
          </a:p>
          <a:p>
            <a:pPr lvl="1"/>
            <a:r>
              <a:rPr lang="fr-FR" dirty="0"/>
              <a:t>Création d'un champ de cases à cocher personnalisé, intitulé Détenteur d'un plan de support, modifiable uniquement par les utilisateurs commerciaux et du support.</a:t>
            </a:r>
          </a:p>
          <a:p>
            <a:pPr lvl="1"/>
            <a:r>
              <a:rPr lang="fr-FR" dirty="0"/>
              <a:t>Création d'un champ de dates personnalisé, intitulé </a:t>
            </a:r>
            <a:r>
              <a:rPr lang="fr-FR" dirty="0">
                <a:latin typeface="Courier New" panose="02070309020205020404" pitchFamily="49" charset="0"/>
              </a:rPr>
              <a:t>Date d'expiration du plan de support</a:t>
            </a:r>
            <a:r>
              <a:rPr lang="fr-FR" dirty="0"/>
              <a:t>, modifiable uniquement par les utilisateurs commerciaux et du support.</a:t>
            </a:r>
          </a:p>
          <a:p>
            <a:pPr lvl="1"/>
            <a:r>
              <a:rPr lang="fr-FR" dirty="0"/>
              <a:t>Modification de l'enregistrement d'un compte afin de tester les nouveaux champs.</a:t>
            </a:r>
          </a:p>
        </p:txBody>
      </p:sp>
      <p:sp>
        <p:nvSpPr>
          <p:cNvPr id="2" name="Content Placeholder 1"/>
          <p:cNvSpPr>
            <a:spLocks noGrp="1"/>
          </p:cNvSpPr>
          <p:nvPr>
            <p:ph idx="11"/>
          </p:nvPr>
        </p:nvSpPr>
        <p:spPr>
          <a:xfrm>
            <a:off x="5" y="758824"/>
            <a:ext cx="12192000" cy="1550823"/>
          </a:xfrm>
        </p:spPr>
        <p:txBody>
          <a:bodyPr/>
          <a:lstStyle/>
          <a:p>
            <a:r>
              <a:rPr lang="fr-FR" dirty="0"/>
              <a:t>Objectif : </a:t>
            </a:r>
          </a:p>
          <a:p>
            <a:pPr lvl="1"/>
            <a:r>
              <a:rPr lang="fr-FR" dirty="0"/>
              <a:t>Noah Larkin, vice-président des services, souhaite être en mesure de suivre les clients détenteurs d'un plan de support et de visualiser la date d'expiration de ce dernier.</a:t>
            </a:r>
          </a:p>
        </p:txBody>
      </p:sp>
      <p:sp>
        <p:nvSpPr>
          <p:cNvPr id="6" name="Content Placeholder 5"/>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sz="2600" dirty="0"/>
              <a:t>5-2 : Création de champs personnalisés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241</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a:xfrm>
            <a:off x="652333" y="10"/>
            <a:ext cx="10209347" cy="739833"/>
          </a:xfrm>
        </p:spPr>
        <p:txBody>
          <a:bodyPr/>
          <a:lstStyle/>
          <a:p>
            <a:r>
              <a:rPr lang="fr-FR"/>
              <a:t>Programme du module</a:t>
            </a:r>
          </a:p>
        </p:txBody>
      </p:sp>
      <p:sp>
        <p:nvSpPr>
          <p:cNvPr id="464898" name="Content Placeholder 6"/>
          <p:cNvSpPr>
            <a:spLocks noGrp="1"/>
          </p:cNvSpPr>
          <p:nvPr>
            <p:ph idx="1"/>
          </p:nvPr>
        </p:nvSpPr>
        <p:spPr/>
        <p:txBody>
          <a:bodyPr>
            <a:normAutofit/>
          </a:bodyPr>
          <a:lstStyle/>
          <a:p>
            <a:pPr lvl="1"/>
            <a:r>
              <a:rPr lang="fr-FR"/>
              <a:t>Administration des champs standard</a:t>
            </a:r>
            <a:endParaRPr lang="fr-FR" b="1" dirty="0"/>
          </a:p>
          <a:p>
            <a:pPr lvl="1"/>
            <a:r>
              <a:rPr lang="fr-FR"/>
              <a:t>Création de nouveaux champs personnalisés</a:t>
            </a:r>
            <a:endParaRPr lang="fr-FR" dirty="0"/>
          </a:p>
          <a:p>
            <a:pPr lvl="2"/>
            <a:r>
              <a:rPr lang="fr-FR" b="1" dirty="0"/>
              <a:t>Création de champs de sélection : Listes de sélection et recherches</a:t>
            </a:r>
          </a:p>
          <a:p>
            <a:pPr lvl="1"/>
            <a:r>
              <a:rPr lang="fr-FR"/>
              <a:t>Création de champs de formule</a:t>
            </a:r>
          </a:p>
          <a:p>
            <a:pPr lvl="1"/>
            <a:r>
              <a:rPr lang="fr-FR"/>
              <a:t>Utilisation des présentations de page</a:t>
            </a:r>
          </a:p>
          <a:p>
            <a:pPr lvl="1"/>
            <a:r>
              <a:rPr lang="fr-FR"/>
              <a:t>Utilisation des types d'enregistrement et processus commerciaux</a:t>
            </a:r>
          </a:p>
          <a:p>
            <a:pPr lvl="1"/>
            <a:r>
              <a:rPr lang="fr-FR"/>
              <a:t>Préservation de la qualité des données</a:t>
            </a:r>
          </a:p>
          <a:p>
            <a:pPr lvl="0">
              <a:buNone/>
            </a:pPr>
            <a:endParaRPr lang="fr-FR" dirty="0"/>
          </a:p>
          <a:p>
            <a:pPr marL="227013" lvl="1" indent="-227013">
              <a:buNone/>
            </a:pPr>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4" name="Slide Number Placeholder 3"/>
          <p:cNvSpPr>
            <a:spLocks noGrp="1"/>
          </p:cNvSpPr>
          <p:nvPr>
            <p:ph type="sldNum" sz="quarter" idx="10"/>
          </p:nvPr>
        </p:nvSpPr>
        <p:spPr/>
        <p:txBody>
          <a:bodyPr/>
          <a:lstStyle/>
          <a:p>
            <a:fld id="{812A5277-1DB9-460F-9A21-B857ABB32666}" type="slidenum">
              <a:rPr lang="en-US" smtClean="0"/>
              <a:pPr/>
              <a:t>242</a:t>
            </a:fld>
            <a:endParaRPr lang="fr-FR" dirty="0"/>
          </a:p>
        </p:txBody>
      </p:sp>
    </p:spTree>
    <p:custDataLst>
      <p:tags r:id="rId1"/>
    </p:custData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10"/>
            <a:ext cx="9978807" cy="758825"/>
          </a:xfrm>
        </p:spPr>
        <p:txBody>
          <a:bodyPr/>
          <a:lstStyle/>
          <a:p>
            <a:r>
              <a:rPr lang="fr-FR" sz="2600" dirty="0"/>
              <a:t>Scénario : Utilisation de listes </a:t>
            </a:r>
            <a:br>
              <a:rPr lang="fr-FR" sz="2600" dirty="0"/>
            </a:br>
            <a:r>
              <a:rPr lang="fr-FR" sz="2600" dirty="0"/>
              <a:t>de sélection</a:t>
            </a:r>
          </a:p>
        </p:txBody>
      </p:sp>
      <p:sp>
        <p:nvSpPr>
          <p:cNvPr id="6" name="TextBox 5"/>
          <p:cNvSpPr txBox="1"/>
          <p:nvPr/>
        </p:nvSpPr>
        <p:spPr>
          <a:xfrm>
            <a:off x="1440260" y="923807"/>
            <a:ext cx="8539947" cy="5455340"/>
          </a:xfrm>
          <a:prstGeom prst="rect">
            <a:avLst/>
          </a:prstGeom>
          <a:noFill/>
        </p:spPr>
        <p:txBody>
          <a:bodyPr wrap="square" rtlCol="0">
            <a:spAutoFit/>
          </a:bodyPr>
          <a:lstStyle/>
          <a:p>
            <a:pPr>
              <a:lnSpc>
                <a:spcPct val="150000"/>
              </a:lnSpc>
            </a:pPr>
            <a:r>
              <a:rPr lang="fr-FR" sz="1700" b="1" dirty="0">
                <a:solidFill>
                  <a:srgbClr val="0070C0"/>
                </a:solidFill>
                <a:latin typeface="Segoe UI" pitchFamily="34" charset="0"/>
              </a:rPr>
              <a:t>Yuko Ishikawa </a:t>
            </a:r>
            <a:r>
              <a:rPr lang="fr-FR" sz="1700" b="1" dirty="0"/>
              <a:t>à</a:t>
            </a:r>
            <a:r>
              <a:rPr lang="fr-FR" sz="1700" dirty="0"/>
              <a:t> </a:t>
            </a:r>
            <a:r>
              <a:rPr lang="fr-FR" sz="1700" dirty="0">
                <a:solidFill>
                  <a:srgbClr val="0070C0"/>
                </a:solidFill>
                <a:latin typeface="Segoe UI Semibold" pitchFamily="34" charset="0"/>
              </a:rPr>
              <a:t>Utilisateur Admin </a:t>
            </a:r>
            <a:r>
              <a:rPr lang="fr-FR" sz="1700" dirty="0"/>
              <a:t>:</a:t>
            </a:r>
            <a:r>
              <a:rPr lang="fr-FR" sz="1700" dirty="0">
                <a:latin typeface="Segoe UI Semibold" pitchFamily="34" charset="0"/>
              </a:rPr>
              <a:t> </a:t>
            </a:r>
          </a:p>
          <a:p>
            <a:r>
              <a:rPr lang="fr-FR" sz="1700" dirty="0">
                <a:latin typeface="Segoe UI Semibold" pitchFamily="34" charset="0"/>
              </a:rPr>
              <a:t>Mon équipe Opérations commerciales classe les comptes client par région </a:t>
            </a:r>
            <a:br>
              <a:rPr lang="fr-FR" sz="1700" dirty="0">
                <a:latin typeface="Segoe UI Semibold" pitchFamily="34" charset="0"/>
              </a:rPr>
            </a:br>
            <a:r>
              <a:rPr lang="fr-FR" sz="1700" dirty="0">
                <a:latin typeface="Segoe UI Semibold" pitchFamily="34" charset="0"/>
              </a:rPr>
              <a:t>(États-Unis, EMEA, LATAM, APAC), puis par zone dans chaque région. Pourrions-nous avoir de nouveaux champs pour saisir ces informations sur chaque compte ? </a:t>
            </a:r>
            <a:r>
              <a:rPr sz="1700" dirty="0"/>
              <a:t/>
            </a:r>
            <a:br>
              <a:rPr sz="1700" dirty="0"/>
            </a:br>
            <a:r>
              <a:rPr lang="fr-FR" sz="1700" dirty="0">
                <a:latin typeface="Segoe UI Semibold" pitchFamily="34" charset="0"/>
              </a:rPr>
              <a:t>APAC : </a:t>
            </a:r>
            <a:r>
              <a:rPr sz="1700" dirty="0"/>
              <a:t/>
            </a:r>
            <a:br>
              <a:rPr sz="1700" dirty="0"/>
            </a:br>
            <a:r>
              <a:rPr lang="fr-FR" sz="1700" dirty="0">
                <a:latin typeface="Segoe UI Semibold" pitchFamily="34" charset="0"/>
              </a:rPr>
              <a:t>Asie de l'Est </a:t>
            </a:r>
            <a:r>
              <a:rPr sz="1700" dirty="0"/>
              <a:t/>
            </a:r>
            <a:br>
              <a:rPr sz="1700" dirty="0"/>
            </a:br>
            <a:r>
              <a:rPr lang="fr-FR" sz="1700" dirty="0">
                <a:latin typeface="Segoe UI Semibold" pitchFamily="34" charset="0"/>
              </a:rPr>
              <a:t>Océanie </a:t>
            </a:r>
            <a:r>
              <a:rPr sz="1700" dirty="0"/>
              <a:t/>
            </a:r>
            <a:br>
              <a:rPr sz="1700" dirty="0"/>
            </a:br>
            <a:r>
              <a:rPr lang="fr-FR" sz="1700" dirty="0">
                <a:latin typeface="Segoe UI Semibold" pitchFamily="34" charset="0"/>
              </a:rPr>
              <a:t>Asie du Sud-Est </a:t>
            </a:r>
            <a:r>
              <a:rPr sz="1700" dirty="0"/>
              <a:t/>
            </a:r>
            <a:br>
              <a:rPr sz="1700" dirty="0"/>
            </a:br>
            <a:r>
              <a:rPr lang="fr-FR" sz="1700" dirty="0">
                <a:latin typeface="Segoe UI Semibold" pitchFamily="34" charset="0"/>
              </a:rPr>
              <a:t>EMEA : </a:t>
            </a:r>
            <a:r>
              <a:rPr sz="1700" dirty="0"/>
              <a:t/>
            </a:r>
            <a:br>
              <a:rPr sz="1700" dirty="0"/>
            </a:br>
            <a:r>
              <a:rPr lang="fr-FR" sz="1700" dirty="0">
                <a:latin typeface="Segoe UI Semibold" pitchFamily="34" charset="0"/>
              </a:rPr>
              <a:t>Afrique </a:t>
            </a:r>
            <a:r>
              <a:rPr sz="1700" dirty="0"/>
              <a:t/>
            </a:r>
            <a:br>
              <a:rPr sz="1700" dirty="0"/>
            </a:br>
            <a:r>
              <a:rPr lang="fr-FR" sz="1700" dirty="0">
                <a:latin typeface="Segoe UI Semibold" pitchFamily="34" charset="0"/>
              </a:rPr>
              <a:t>Europe </a:t>
            </a:r>
            <a:r>
              <a:rPr sz="1700" dirty="0"/>
              <a:t/>
            </a:r>
            <a:br>
              <a:rPr sz="1700" dirty="0"/>
            </a:br>
            <a:r>
              <a:rPr lang="fr-FR" sz="1700" dirty="0">
                <a:latin typeface="Segoe UI Semibold" pitchFamily="34" charset="0"/>
              </a:rPr>
              <a:t>Moyen-Orient </a:t>
            </a:r>
            <a:r>
              <a:rPr sz="1700" dirty="0"/>
              <a:t/>
            </a:r>
            <a:br>
              <a:rPr sz="1700" dirty="0"/>
            </a:br>
            <a:r>
              <a:rPr lang="fr-FR" sz="1700" dirty="0">
                <a:latin typeface="Segoe UI Semibold" pitchFamily="34" charset="0"/>
              </a:rPr>
              <a:t>Royaume-Uni et Irlande </a:t>
            </a:r>
            <a:r>
              <a:rPr sz="1700" dirty="0"/>
              <a:t/>
            </a:r>
            <a:br>
              <a:rPr sz="1700" dirty="0"/>
            </a:br>
            <a:r>
              <a:rPr lang="fr-FR" sz="1700" dirty="0">
                <a:latin typeface="Segoe UI Semibold" pitchFamily="34" charset="0"/>
              </a:rPr>
              <a:t>LATAM : </a:t>
            </a:r>
            <a:r>
              <a:rPr sz="1700" dirty="0"/>
              <a:t/>
            </a:r>
            <a:br>
              <a:rPr sz="1700" dirty="0"/>
            </a:br>
            <a:r>
              <a:rPr lang="fr-FR" sz="1700" dirty="0">
                <a:latin typeface="Segoe UI Semibold" pitchFamily="34" charset="0"/>
              </a:rPr>
              <a:t>Caraïbes </a:t>
            </a:r>
            <a:r>
              <a:rPr sz="1700" dirty="0"/>
              <a:t/>
            </a:r>
            <a:br>
              <a:rPr sz="1700" dirty="0"/>
            </a:br>
            <a:r>
              <a:rPr lang="fr-FR" sz="1700" dirty="0">
                <a:latin typeface="Segoe UI Semibold" pitchFamily="34" charset="0"/>
              </a:rPr>
              <a:t>Amérique centrale </a:t>
            </a:r>
            <a:r>
              <a:rPr sz="1700" dirty="0"/>
              <a:t/>
            </a:r>
            <a:br>
              <a:rPr sz="1700" dirty="0"/>
            </a:br>
            <a:r>
              <a:rPr lang="fr-FR" sz="1700" dirty="0">
                <a:latin typeface="Segoe UI Semibold" pitchFamily="34" charset="0"/>
              </a:rPr>
              <a:t>Amérique du Sud </a:t>
            </a:r>
            <a:r>
              <a:rPr sz="1700" dirty="0"/>
              <a:t/>
            </a:r>
            <a:br>
              <a:rPr sz="1700" dirty="0"/>
            </a:br>
            <a:r>
              <a:rPr lang="fr-FR" sz="1700" dirty="0">
                <a:latin typeface="Segoe UI Semibold" pitchFamily="34" charset="0"/>
              </a:rPr>
              <a:t>États-Unis : </a:t>
            </a:r>
            <a:r>
              <a:rPr sz="1700" dirty="0"/>
              <a:t/>
            </a:r>
            <a:br>
              <a:rPr sz="1700" dirty="0"/>
            </a:br>
            <a:r>
              <a:rPr lang="fr-FR" sz="1700" dirty="0">
                <a:latin typeface="Segoe UI Semibold" pitchFamily="34" charset="0"/>
              </a:rPr>
              <a:t>Mid West des États-Unis </a:t>
            </a:r>
            <a:r>
              <a:rPr sz="1700" dirty="0"/>
              <a:t/>
            </a:r>
            <a:br>
              <a:rPr sz="1700" dirty="0"/>
            </a:br>
            <a:r>
              <a:rPr lang="fr-FR" sz="1700" dirty="0">
                <a:latin typeface="Segoe UI Semibold" pitchFamily="34" charset="0"/>
              </a:rPr>
              <a:t>Nord-Est des États-Unis</a:t>
            </a:r>
            <a:r>
              <a:rPr lang="fr-FR" sz="1700" dirty="0">
                <a:solidFill>
                  <a:schemeClr val="bg1">
                    <a:lumMod val="85000"/>
                  </a:schemeClr>
                </a:solidFill>
                <a:latin typeface="Segoe UI Semibold" pitchFamily="34" charset="0"/>
              </a:rPr>
              <a:t>...</a:t>
            </a:r>
            <a:r>
              <a:rPr lang="fr-FR" sz="1700" dirty="0"/>
              <a:t> </a:t>
            </a:r>
            <a:r>
              <a:rPr lang="fr-FR" sz="1700" dirty="0">
                <a:solidFill>
                  <a:srgbClr val="0070C0"/>
                </a:solidFill>
                <a:latin typeface="Segoe UI Semibold" pitchFamily="34" charset="0"/>
              </a:rPr>
              <a:t>Plus </a:t>
            </a:r>
            <a:endParaRPr lang="fr-FR" sz="1700" dirty="0">
              <a:latin typeface="Segoe UI Semibold" pitchFamily="34" charset="0"/>
              <a:ea typeface="Segoe UI" pitchFamily="34" charset="0"/>
              <a:cs typeface="Segoe UI" pitchFamily="34" charset="0"/>
            </a:endParaRPr>
          </a:p>
        </p:txBody>
      </p:sp>
      <p:pic>
        <p:nvPicPr>
          <p:cNvPr id="7" name="Picture 2" descr="C:\Users\joatham\Documents\CDev\Graphics\AW Computing employees\other AW employees\Yuko Ishikawa Sales Ops Director.jpg"/>
          <p:cNvPicPr>
            <a:picLocks noChangeAspect="1" noChangeArrowheads="1"/>
          </p:cNvPicPr>
          <p:nvPr/>
        </p:nvPicPr>
        <p:blipFill>
          <a:blip r:embed="rId4" cstate="print"/>
          <a:srcRect r="7419"/>
          <a:stretch>
            <a:fillRect/>
          </a:stretch>
        </p:blipFill>
        <p:spPr bwMode="auto">
          <a:xfrm>
            <a:off x="612198" y="1107531"/>
            <a:ext cx="714952" cy="720000"/>
          </a:xfrm>
          <a:prstGeom prst="rect">
            <a:avLst/>
          </a:prstGeom>
          <a:solidFill>
            <a:schemeClr val="bg1"/>
          </a:solidFill>
          <a:ln w="19050">
            <a:solidFill>
              <a:schemeClr val="bg1">
                <a:lumMod val="85000"/>
              </a:schemeClr>
            </a:solidFill>
          </a:ln>
        </p:spPr>
      </p:pic>
      <p:grpSp>
        <p:nvGrpSpPr>
          <p:cNvPr id="9" name="Group 8"/>
          <p:cNvGrpSpPr/>
          <p:nvPr/>
        </p:nvGrpSpPr>
        <p:grpSpPr>
          <a:xfrm>
            <a:off x="5136616" y="2383301"/>
            <a:ext cx="6042661" cy="3777957"/>
            <a:chOff x="451262" y="1440000"/>
            <a:chExt cx="6042661" cy="3777957"/>
          </a:xfrm>
        </p:grpSpPr>
        <p:sp>
          <p:nvSpPr>
            <p:cNvPr id="10" name="Rectangle 9"/>
            <p:cNvSpPr/>
            <p:nvPr/>
          </p:nvSpPr>
          <p:spPr>
            <a:xfrm>
              <a:off x="451262" y="1448790"/>
              <a:ext cx="6027913" cy="3726925"/>
            </a:xfrm>
            <a:prstGeom prst="rect">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Allison Wheeler" descr="AWheeler headshot.png"/>
            <p:cNvPicPr>
              <a:picLocks noChangeAspect="1"/>
            </p:cNvPicPr>
            <p:nvPr/>
          </p:nvPicPr>
          <p:blipFill>
            <a:blip r:embed="rId5" cstate="print"/>
            <a:srcRect l="12167" r="-3772" b="12284"/>
            <a:stretch>
              <a:fillRect/>
            </a:stretch>
          </p:blipFill>
          <p:spPr>
            <a:xfrm>
              <a:off x="607429" y="1606744"/>
              <a:ext cx="722172" cy="720000"/>
            </a:xfrm>
            <a:prstGeom prst="rect">
              <a:avLst/>
            </a:prstGeom>
            <a:solidFill>
              <a:schemeClr val="bg1"/>
            </a:solidFill>
            <a:ln w="19050">
              <a:solidFill>
                <a:schemeClr val="bg1">
                  <a:lumMod val="85000"/>
                </a:schemeClr>
              </a:solidFill>
            </a:ln>
          </p:spPr>
        </p:pic>
        <p:sp>
          <p:nvSpPr>
            <p:cNvPr id="12" name="TextBox 11"/>
            <p:cNvSpPr txBox="1"/>
            <p:nvPr/>
          </p:nvSpPr>
          <p:spPr>
            <a:xfrm>
              <a:off x="1440260" y="1440000"/>
              <a:ext cx="5053663" cy="3777957"/>
            </a:xfrm>
            <a:prstGeom prst="rect">
              <a:avLst/>
            </a:prstGeom>
            <a:noFill/>
          </p:spPr>
          <p:txBody>
            <a:bodyPr wrap="square" rtlCol="0">
              <a:spAutoFit/>
            </a:bodyPr>
            <a:lstStyle/>
            <a:p>
              <a:pPr>
                <a:lnSpc>
                  <a:spcPct val="150000"/>
                </a:lnSpc>
              </a:pPr>
              <a:r>
                <a:rPr lang="fr-FR" sz="1700" b="1" dirty="0">
                  <a:solidFill>
                    <a:srgbClr val="0070C0"/>
                  </a:solidFill>
                  <a:latin typeface="Segoe UI" pitchFamily="34" charset="0"/>
                </a:rPr>
                <a:t>Allison Wheeler</a:t>
              </a:r>
              <a:r>
                <a:rPr lang="fr-FR" sz="1700" dirty="0"/>
                <a:t> </a:t>
              </a:r>
              <a:r>
                <a:rPr lang="fr-FR" sz="1700" b="1" dirty="0"/>
                <a:t>à</a:t>
              </a:r>
              <a:r>
                <a:rPr lang="fr-FR" sz="1700" dirty="0"/>
                <a:t> </a:t>
              </a:r>
              <a:r>
                <a:rPr lang="fr-FR" sz="1700" dirty="0">
                  <a:solidFill>
                    <a:srgbClr val="0070C0"/>
                  </a:solidFill>
                  <a:latin typeface="Segoe UI Semibold" pitchFamily="34" charset="0"/>
                </a:rPr>
                <a:t>Utilisateur Admin</a:t>
              </a:r>
              <a:r>
                <a:rPr lang="fr-FR" sz="1700" dirty="0"/>
                <a:t> :</a:t>
              </a:r>
              <a:r>
                <a:rPr lang="fr-FR" sz="1700" dirty="0">
                  <a:latin typeface="Segoe UI Semibold" pitchFamily="34" charset="0"/>
                </a:rPr>
                <a:t> </a:t>
              </a:r>
            </a:p>
            <a:p>
              <a:r>
                <a:rPr lang="fr-FR" sz="1700" dirty="0">
                  <a:latin typeface="Segoe UI Semibold" pitchFamily="34" charset="0"/>
                </a:rPr>
                <a:t>À des fins de création de rapports, il serait bon de savoir pourquoi les opportunités ont été gagnées ou perdues. Pourrions-nous créer un nouveau champ d'opportunité pour permettre aux représentants commerciaux d'enregistrer cette information ? Les motifs possibles seraient les suivants : </a:t>
              </a:r>
              <a:r>
                <a:rPr sz="1700" dirty="0"/>
                <a:t/>
              </a:r>
              <a:br>
                <a:rPr sz="1700" dirty="0"/>
              </a:br>
              <a:r>
                <a:rPr lang="fr-FR" sz="1700" dirty="0">
                  <a:latin typeface="Segoe UI Semibold" pitchFamily="34" charset="0"/>
                </a:rPr>
                <a:t>Perdues : Concurrent</a:t>
              </a:r>
              <a:r>
                <a:rPr sz="1700" dirty="0"/>
                <a:t/>
              </a:r>
              <a:br>
                <a:rPr sz="1700" dirty="0"/>
              </a:br>
              <a:r>
                <a:rPr lang="fr-FR" sz="1700" dirty="0">
                  <a:latin typeface="Segoe UI Semibold" pitchFamily="34" charset="0"/>
                </a:rPr>
                <a:t>Perdues : Prix </a:t>
              </a:r>
              <a:r>
                <a:rPr sz="1700" dirty="0"/>
                <a:t/>
              </a:r>
              <a:br>
                <a:rPr sz="1700" dirty="0"/>
              </a:br>
              <a:r>
                <a:rPr lang="fr-FR" sz="1700" dirty="0">
                  <a:latin typeface="Segoe UI Semibold" pitchFamily="34" charset="0"/>
                </a:rPr>
                <a:t>Perdues : Caractéristiques du produit</a:t>
              </a:r>
              <a:r>
                <a:rPr sz="1700" dirty="0"/>
                <a:t/>
              </a:r>
              <a:br>
                <a:rPr sz="1700" dirty="0"/>
              </a:br>
              <a:r>
                <a:rPr lang="fr-FR" sz="1700" dirty="0">
                  <a:latin typeface="Segoe UI Semibold" pitchFamily="34" charset="0"/>
                </a:rPr>
                <a:t>Perdues : Projet abandonné </a:t>
              </a:r>
              <a:r>
                <a:rPr lang="fr-FR" sz="1700" dirty="0">
                  <a:solidFill>
                    <a:schemeClr val="bg1">
                      <a:lumMod val="85000"/>
                    </a:schemeClr>
                  </a:solidFill>
                  <a:latin typeface="Segoe UI Semibold" pitchFamily="34" charset="0"/>
                </a:rPr>
                <a:t>...</a:t>
              </a:r>
              <a:r>
                <a:rPr lang="fr-FR" sz="1700" dirty="0"/>
                <a:t> </a:t>
              </a:r>
              <a:r>
                <a:rPr lang="fr-FR" sz="1700" dirty="0">
                  <a:solidFill>
                    <a:srgbClr val="0070C0"/>
                  </a:solidFill>
                  <a:latin typeface="Segoe UI Semibold" pitchFamily="34" charset="0"/>
                </a:rPr>
                <a:t>Plus </a:t>
              </a:r>
            </a:p>
            <a:p>
              <a:pPr>
                <a:lnSpc>
                  <a:spcPct val="150000"/>
                </a:lnSpc>
              </a:pPr>
              <a:r>
                <a:rPr lang="fr-FR" sz="1600" dirty="0">
                  <a:solidFill>
                    <a:srgbClr val="0070C0"/>
                  </a:solidFill>
                  <a:latin typeface="Segoe UI" pitchFamily="34" charset="0"/>
                </a:rPr>
                <a:t>Commenter </a:t>
              </a:r>
              <a:r>
                <a:rPr lang="fr-FR" dirty="0"/>
                <a:t> </a:t>
              </a:r>
              <a:r>
                <a:rPr lang="fr-FR" sz="1600" dirty="0">
                  <a:solidFill>
                    <a:schemeClr val="bg1">
                      <a:lumMod val="50000"/>
                    </a:schemeClr>
                  </a:solidFill>
                  <a:latin typeface="Segoe UI" pitchFamily="34" charset="0"/>
                </a:rPr>
                <a:t>· </a:t>
              </a:r>
              <a:r>
                <a:rPr lang="fr-FR" dirty="0"/>
                <a:t> </a:t>
              </a:r>
              <a:r>
                <a:rPr lang="fr-FR" sz="1600" dirty="0">
                  <a:solidFill>
                    <a:srgbClr val="0070C0"/>
                  </a:solidFill>
                  <a:latin typeface="Segoe UI" pitchFamily="34" charset="0"/>
                </a:rPr>
                <a:t>J'aime</a:t>
              </a:r>
              <a:r>
                <a:rPr lang="fr-FR" dirty="0"/>
                <a:t>  </a:t>
              </a:r>
              <a:r>
                <a:rPr lang="fr-FR" sz="1600" dirty="0">
                  <a:solidFill>
                    <a:schemeClr val="bg1">
                      <a:lumMod val="50000"/>
                    </a:schemeClr>
                  </a:solidFill>
                  <a:latin typeface="Segoe UI" pitchFamily="34" charset="0"/>
                </a:rPr>
                <a:t>·  </a:t>
              </a:r>
              <a:r>
                <a:rPr lang="fr-FR" sz="1600" dirty="0">
                  <a:solidFill>
                    <a:srgbClr val="0070C0"/>
                  </a:solidFill>
                  <a:latin typeface="Segoe UI" pitchFamily="34" charset="0"/>
                </a:rPr>
                <a:t>Partager </a:t>
              </a:r>
              <a:r>
                <a:rPr lang="fr-FR" sz="1600" dirty="0">
                  <a:solidFill>
                    <a:schemeClr val="bg1">
                      <a:lumMod val="50000"/>
                    </a:schemeClr>
                  </a:solidFill>
                  <a:latin typeface="Segoe UI" pitchFamily="34" charset="0"/>
                </a:rPr>
                <a:t>· Aujourd'hui à 14:05</a:t>
              </a:r>
              <a:endParaRPr lang="fr-FR" dirty="0"/>
            </a:p>
          </p:txBody>
        </p:sp>
      </p:grpSp>
      <p:sp>
        <p:nvSpPr>
          <p:cNvPr id="3" name="Slide Number Placeholder 2"/>
          <p:cNvSpPr>
            <a:spLocks noGrp="1"/>
          </p:cNvSpPr>
          <p:nvPr>
            <p:ph type="sldNum" sz="quarter" idx="10"/>
          </p:nvPr>
        </p:nvSpPr>
        <p:spPr/>
        <p:txBody>
          <a:bodyPr/>
          <a:lstStyle/>
          <a:p>
            <a:fld id="{812A5277-1DB9-460F-9A21-B857ABB32666}" type="slidenum">
              <a:rPr lang="en-US" smtClean="0"/>
              <a:pPr/>
              <a:t>243</a:t>
            </a:fld>
            <a:endParaRPr lang="fr-FR" dirty="0"/>
          </a:p>
        </p:txBody>
      </p:sp>
    </p:spTree>
    <p:custDataLst>
      <p:tags r:id="rId1"/>
    </p:custData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a:xfrm>
            <a:off x="115710" y="843165"/>
            <a:ext cx="5431650" cy="5950440"/>
          </a:xfrm>
        </p:spPr>
        <p:txBody>
          <a:bodyPr>
            <a:normAutofit/>
          </a:bodyPr>
          <a:lstStyle/>
          <a:p>
            <a:r>
              <a:rPr lang="fr-FR" dirty="0"/>
              <a:t>Les listes de sélection sont des champs qui permettent aux utilisateurs de sélectionner une ou plusieurs valeurs dans une liste prédéfinie lors de la saisie de données. Vous pouvez les utiliser pour :</a:t>
            </a:r>
          </a:p>
          <a:p>
            <a:pPr lvl="1"/>
            <a:r>
              <a:rPr lang="fr-FR" dirty="0"/>
              <a:t>Accélérer la saisie de données.</a:t>
            </a:r>
          </a:p>
          <a:p>
            <a:pPr lvl="1"/>
            <a:r>
              <a:rPr lang="fr-FR" dirty="0"/>
              <a:t>Garantir la qualité des données en n'autorisant que certaines valeurs.</a:t>
            </a:r>
          </a:p>
          <a:p>
            <a:pPr lvl="1"/>
            <a:r>
              <a:rPr lang="fr-FR" dirty="0"/>
              <a:t>Faciliter la recherche, la création de rapports et le filtrage.</a:t>
            </a:r>
          </a:p>
        </p:txBody>
      </p:sp>
      <p:sp>
        <p:nvSpPr>
          <p:cNvPr id="130049" name="Rectangle 2"/>
          <p:cNvSpPr>
            <a:spLocks noGrp="1" noChangeArrowheads="1"/>
          </p:cNvSpPr>
          <p:nvPr>
            <p:ph type="title"/>
          </p:nvPr>
        </p:nvSpPr>
        <p:spPr>
          <a:xfrm>
            <a:off x="128589" y="7"/>
            <a:ext cx="10734146" cy="746975"/>
          </a:xfrm>
        </p:spPr>
        <p:txBody>
          <a:bodyPr/>
          <a:lstStyle/>
          <a:p>
            <a:r>
              <a:rPr lang="fr-FR"/>
              <a:t>Que sont des listes de sélection ?</a:t>
            </a:r>
          </a:p>
        </p:txBody>
      </p:sp>
      <p:sp>
        <p:nvSpPr>
          <p:cNvPr id="14" name="TextBox 13"/>
          <p:cNvSpPr txBox="1"/>
          <p:nvPr/>
        </p:nvSpPr>
        <p:spPr>
          <a:xfrm>
            <a:off x="7420730" y="4249914"/>
            <a:ext cx="2945098" cy="400111"/>
          </a:xfrm>
          <a:prstGeom prst="rect">
            <a:avLst/>
          </a:prstGeom>
          <a:noFill/>
        </p:spPr>
        <p:txBody>
          <a:bodyPr wrap="square" rtlCol="0">
            <a:spAutoFit/>
          </a:bodyPr>
          <a:lstStyle/>
          <a:p>
            <a:pPr algn="ctr"/>
            <a:r>
              <a:rPr lang="fr-FR" sz="2000" dirty="0">
                <a:solidFill>
                  <a:schemeClr val="tx2">
                    <a:lumMod val="75000"/>
                  </a:schemeClr>
                </a:solidFill>
              </a:rPr>
              <a:t>Liste de sélection</a:t>
            </a:r>
          </a:p>
        </p:txBody>
      </p:sp>
      <p:sp>
        <p:nvSpPr>
          <p:cNvPr id="15" name="TextBox 14"/>
          <p:cNvSpPr txBox="1"/>
          <p:nvPr/>
        </p:nvSpPr>
        <p:spPr>
          <a:xfrm>
            <a:off x="5722375" y="5791931"/>
            <a:ext cx="6150078" cy="707886"/>
          </a:xfrm>
          <a:prstGeom prst="rect">
            <a:avLst/>
          </a:prstGeom>
          <a:noFill/>
        </p:spPr>
        <p:txBody>
          <a:bodyPr wrap="square" rtlCol="0">
            <a:spAutoFit/>
          </a:bodyPr>
          <a:lstStyle/>
          <a:p>
            <a:pPr algn="ctr"/>
            <a:r>
              <a:rPr lang="fr-FR" sz="2000" dirty="0">
                <a:solidFill>
                  <a:schemeClr val="tx2">
                    <a:lumMod val="75000"/>
                  </a:schemeClr>
                </a:solidFill>
              </a:rPr>
              <a:t>Liste de sélection </a:t>
            </a:r>
            <a:r>
              <a:t/>
            </a:r>
            <a:br/>
            <a:r>
              <a:rPr lang="fr-FR" sz="2000" dirty="0">
                <a:solidFill>
                  <a:schemeClr val="tx2">
                    <a:lumMod val="75000"/>
                  </a:schemeClr>
                </a:solidFill>
              </a:rPr>
              <a:t>(sélection multiple)</a:t>
            </a:r>
          </a:p>
        </p:txBody>
      </p:sp>
      <p:sp>
        <p:nvSpPr>
          <p:cNvPr id="5" name="Slide Number Placeholder 4"/>
          <p:cNvSpPr>
            <a:spLocks noGrp="1"/>
          </p:cNvSpPr>
          <p:nvPr>
            <p:ph type="sldNum" sz="quarter" idx="11"/>
          </p:nvPr>
        </p:nvSpPr>
        <p:spPr/>
        <p:txBody>
          <a:bodyPr/>
          <a:lstStyle/>
          <a:p>
            <a:fld id="{812A5277-1DB9-460F-9A21-B857ABB32666}" type="slidenum">
              <a:rPr lang="en-US" smtClean="0"/>
              <a:pPr/>
              <a:t>244</a:t>
            </a:fld>
            <a:endParaRPr lang="fr-FR" dirty="0"/>
          </a:p>
        </p:txBody>
      </p:sp>
      <p:pic>
        <p:nvPicPr>
          <p:cNvPr id="12" name="Espace réservé du contenu 3" descr="Capture d’écran"/>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23013" y="1031245"/>
            <a:ext cx="3894954" cy="3134462"/>
          </a:xfrm>
          <a:ln>
            <a:solidFill>
              <a:schemeClr val="bg1">
                <a:lumMod val="75000"/>
              </a:schemeClr>
            </a:solidFill>
          </a:ln>
          <a:effectLst>
            <a:outerShdw blurRad="50800" dist="38100" dir="2700000" algn="tl" rotWithShape="0">
              <a:prstClr val="black">
                <a:alpha val="40000"/>
              </a:prstClr>
            </a:outerShdw>
          </a:effectLst>
        </p:spPr>
      </p:pic>
      <p:pic>
        <p:nvPicPr>
          <p:cNvPr id="13"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5662" y="4886932"/>
            <a:ext cx="6187153" cy="734182"/>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709" y="843165"/>
            <a:ext cx="5477371" cy="5950440"/>
          </a:xfrm>
        </p:spPr>
        <p:txBody>
          <a:bodyPr/>
          <a:lstStyle/>
          <a:p>
            <a:pPr marL="342900" indent="-342900">
              <a:buFont typeface="Wingdings" panose="05000000000000000000" pitchFamily="2" charset="2"/>
              <a:buChar char="§"/>
            </a:pPr>
            <a:r>
              <a:rPr lang="fr-FR" dirty="0"/>
              <a:t>Les valeurs de liste de sélection globales vous permettent de partager des valeurs de liste de sélection entre les objets et les champs de liste de sélection personnalisés.</a:t>
            </a:r>
          </a:p>
          <a:p>
            <a:pPr marL="342900" indent="-342900">
              <a:buFont typeface="Wingdings" panose="05000000000000000000" pitchFamily="2" charset="2"/>
              <a:buChar char="§"/>
            </a:pPr>
            <a:r>
              <a:rPr lang="fr-FR" dirty="0"/>
              <a:t>Les valeurs de liste de sélection sont limitées aux objets. Elles peuvent être modifiées uniquement à partir du </a:t>
            </a:r>
            <a:br>
              <a:rPr lang="fr-FR" dirty="0"/>
            </a:br>
            <a:r>
              <a:rPr lang="fr-FR" dirty="0"/>
              <a:t>paramètre global.</a:t>
            </a:r>
          </a:p>
        </p:txBody>
      </p:sp>
      <p:sp>
        <p:nvSpPr>
          <p:cNvPr id="3" name="Title 2"/>
          <p:cNvSpPr>
            <a:spLocks noGrp="1"/>
          </p:cNvSpPr>
          <p:nvPr>
            <p:ph type="title"/>
          </p:nvPr>
        </p:nvSpPr>
        <p:spPr/>
        <p:txBody>
          <a:bodyPr/>
          <a:lstStyle/>
          <a:p>
            <a:r>
              <a:rPr lang="fr-FR"/>
              <a:t>Listes de sélection globales</a:t>
            </a:r>
          </a:p>
        </p:txBody>
      </p:sp>
      <p:sp>
        <p:nvSpPr>
          <p:cNvPr id="7" name="Rectangle 6"/>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Configuration | Créer | Ensembles de valeurs de liste de sélection | Nouveau </a:t>
            </a:r>
          </a:p>
        </p:txBody>
      </p:sp>
      <p:grpSp>
        <p:nvGrpSpPr>
          <p:cNvPr id="9" name="Group 8"/>
          <p:cNvGrpSpPr/>
          <p:nvPr/>
        </p:nvGrpSpPr>
        <p:grpSpPr>
          <a:xfrm>
            <a:off x="0" y="6082210"/>
            <a:ext cx="1295063" cy="746147"/>
            <a:chOff x="0" y="6082210"/>
            <a:chExt cx="1295063" cy="746147"/>
          </a:xfrm>
        </p:grpSpPr>
        <p:sp>
          <p:nvSpPr>
            <p:cNvPr id="11" name="TextBox 10"/>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2"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pic>
        <p:nvPicPr>
          <p:cNvPr id="13" name="Espace réservé du contenu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493365" y="1074884"/>
            <a:ext cx="6280832" cy="357206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74332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4358014" y="2837783"/>
            <a:ext cx="978261" cy="460102"/>
            <a:chOff x="1594163" y="405141"/>
            <a:chExt cx="444587" cy="344414"/>
          </a:xfrm>
          <a:effectLst/>
        </p:grpSpPr>
        <p:sp>
          <p:nvSpPr>
            <p:cNvPr id="11" name="Right Arrow 10"/>
            <p:cNvSpPr/>
            <p:nvPr/>
          </p:nvSpPr>
          <p:spPr>
            <a:xfrm>
              <a:off x="1594163" y="405141"/>
              <a:ext cx="444587" cy="344414"/>
            </a:xfrm>
            <a:prstGeom prst="rightArrow">
              <a:avLst>
                <a:gd name="adj1" fmla="val 60000"/>
                <a:gd name="adj2" fmla="val 50000"/>
              </a:avLst>
            </a:pr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12" name="Right Arrow 4"/>
            <p:cNvSpPr/>
            <p:nvPr/>
          </p:nvSpPr>
          <p:spPr>
            <a:xfrm>
              <a:off x="1594163" y="474024"/>
              <a:ext cx="341263" cy="206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dirty="0"/>
            </a:p>
          </p:txBody>
        </p:sp>
      </p:grpSp>
      <p:sp>
        <p:nvSpPr>
          <p:cNvPr id="130050" name="Rectangle 3"/>
          <p:cNvSpPr>
            <a:spLocks noGrp="1" noChangeArrowheads="1"/>
          </p:cNvSpPr>
          <p:nvPr>
            <p:ph idx="1"/>
          </p:nvPr>
        </p:nvSpPr>
        <p:spPr>
          <a:xfrm>
            <a:off x="115714" y="843165"/>
            <a:ext cx="9966132" cy="5950440"/>
          </a:xfrm>
        </p:spPr>
        <p:txBody>
          <a:bodyPr>
            <a:normAutofit/>
          </a:bodyPr>
          <a:lstStyle/>
          <a:p>
            <a:r>
              <a:rPr lang="fr-FR"/>
              <a:t>Vous pouvez associer deux listes de sélection de manière à créer une relation. Les utilisateurs sélectionnent une valeur dans la liste de sélection de contrôle, qui filtre les valeurs disponibles dans une seconde liste de sélection, dépendante.</a:t>
            </a:r>
          </a:p>
        </p:txBody>
      </p:sp>
      <p:sp>
        <p:nvSpPr>
          <p:cNvPr id="130049" name="Rectangle 2"/>
          <p:cNvSpPr>
            <a:spLocks noGrp="1" noChangeArrowheads="1"/>
          </p:cNvSpPr>
          <p:nvPr>
            <p:ph type="title"/>
          </p:nvPr>
        </p:nvSpPr>
        <p:spPr>
          <a:xfrm>
            <a:off x="128589" y="7"/>
            <a:ext cx="10734146" cy="746975"/>
          </a:xfrm>
        </p:spPr>
        <p:txBody>
          <a:bodyPr/>
          <a:lstStyle/>
          <a:p>
            <a:r>
              <a:rPr lang="fr-FR"/>
              <a:t>Listes de sélection dépendantes</a:t>
            </a:r>
          </a:p>
        </p:txBody>
      </p:sp>
      <p:sp>
        <p:nvSpPr>
          <p:cNvPr id="13" name="TextBox 12"/>
          <p:cNvSpPr txBox="1"/>
          <p:nvPr/>
        </p:nvSpPr>
        <p:spPr>
          <a:xfrm>
            <a:off x="1147893" y="5523308"/>
            <a:ext cx="2596467" cy="400110"/>
          </a:xfrm>
          <a:prstGeom prst="rect">
            <a:avLst/>
          </a:prstGeom>
          <a:noFill/>
        </p:spPr>
        <p:txBody>
          <a:bodyPr wrap="square" rtlCol="0">
            <a:spAutoFit/>
          </a:bodyPr>
          <a:lstStyle/>
          <a:p>
            <a:pPr algn="ctr"/>
            <a:r>
              <a:rPr lang="fr-FR" sz="2000" dirty="0">
                <a:solidFill>
                  <a:schemeClr val="tx2">
                    <a:lumMod val="75000"/>
                  </a:schemeClr>
                </a:solidFill>
              </a:rPr>
              <a:t>Liste de sélection de contrôle</a:t>
            </a:r>
          </a:p>
        </p:txBody>
      </p:sp>
      <p:sp>
        <p:nvSpPr>
          <p:cNvPr id="14" name="TextBox 13"/>
          <p:cNvSpPr txBox="1"/>
          <p:nvPr/>
        </p:nvSpPr>
        <p:spPr>
          <a:xfrm>
            <a:off x="5397436" y="4739758"/>
            <a:ext cx="6091084" cy="400110"/>
          </a:xfrm>
          <a:prstGeom prst="rect">
            <a:avLst/>
          </a:prstGeom>
          <a:noFill/>
        </p:spPr>
        <p:txBody>
          <a:bodyPr wrap="square" rtlCol="0">
            <a:spAutoFit/>
          </a:bodyPr>
          <a:lstStyle/>
          <a:p>
            <a:pPr algn="ctr"/>
            <a:r>
              <a:rPr lang="fr-FR" sz="2000" dirty="0">
                <a:solidFill>
                  <a:schemeClr val="tx2">
                    <a:lumMod val="75000"/>
                  </a:schemeClr>
                </a:solidFill>
              </a:rPr>
              <a:t>Liste de sélection dépendante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246</a:t>
            </a:fld>
            <a:endParaRPr lang="fr-FR" dirty="0"/>
          </a:p>
        </p:txBody>
      </p:sp>
      <p:pic>
        <p:nvPicPr>
          <p:cNvPr id="15" name="Espace réservé du contenu 6"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03713" y="2760489"/>
            <a:ext cx="3484828" cy="256672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6" name="Image 15"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748" y="2760489"/>
            <a:ext cx="5874461" cy="167514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41"/>
          <p:cNvSpPr>
            <a:spLocks noGrp="1" noChangeArrowheads="1"/>
          </p:cNvSpPr>
          <p:nvPr>
            <p:ph idx="1"/>
          </p:nvPr>
        </p:nvSpPr>
        <p:spPr/>
        <p:txBody>
          <a:bodyPr/>
          <a:lstStyle/>
          <a:p>
            <a:pPr marL="236538" indent="-236538">
              <a:buFont typeface="Wingdings" pitchFamily="2" charset="2"/>
              <a:buChar char="§"/>
            </a:pPr>
            <a:r>
              <a:rPr lang="fr-FR"/>
              <a:t>Les listes de sélection dépendantes vous offrent la possibilité de créer des dépendances sur plusieurs niveaux.</a:t>
            </a:r>
          </a:p>
          <a:p>
            <a:pPr marL="236538" indent="-236538">
              <a:buFont typeface="Wingdings" pitchFamily="2" charset="2"/>
              <a:buChar char="§"/>
            </a:pPr>
            <a:r>
              <a:rPr lang="fr-FR"/>
              <a:t>Les types de champ pris en charge sont les suivants :</a:t>
            </a:r>
          </a:p>
        </p:txBody>
      </p:sp>
      <p:sp>
        <p:nvSpPr>
          <p:cNvPr id="140289" name="Rectangle 2"/>
          <p:cNvSpPr>
            <a:spLocks noGrp="1" noChangeArrowheads="1"/>
          </p:cNvSpPr>
          <p:nvPr>
            <p:ph type="title"/>
          </p:nvPr>
        </p:nvSpPr>
        <p:spPr>
          <a:xfrm>
            <a:off x="128589" y="7"/>
            <a:ext cx="10734146" cy="746975"/>
          </a:xfrm>
        </p:spPr>
        <p:txBody>
          <a:bodyPr/>
          <a:lstStyle/>
          <a:p>
            <a:r>
              <a:rPr lang="fr-FR"/>
              <a:t>Listes de sélection dépendantes : À savoir</a:t>
            </a:r>
          </a:p>
        </p:txBody>
      </p:sp>
      <p:graphicFrame>
        <p:nvGraphicFramePr>
          <p:cNvPr id="7" name="Group 39"/>
          <p:cNvGraphicFramePr>
            <a:graphicFrameLocks noGrp="1"/>
          </p:cNvGraphicFramePr>
          <p:nvPr>
            <p:extLst>
              <p:ext uri="{D42A27DB-BD31-4B8C-83A1-F6EECF244321}">
                <p14:modId xmlns:p14="http://schemas.microsoft.com/office/powerpoint/2010/main" val="868071460"/>
              </p:ext>
            </p:extLst>
          </p:nvPr>
        </p:nvGraphicFramePr>
        <p:xfrm>
          <a:off x="2163132" y="2740246"/>
          <a:ext cx="7842295" cy="2852928"/>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918010">
                  <a:extLst>
                    <a:ext uri="{9D8B030D-6E8A-4147-A177-3AD203B41FA5}">
                      <a16:colId xmlns:a16="http://schemas.microsoft.com/office/drawing/2014/main" xmlns="" val="20000"/>
                    </a:ext>
                  </a:extLst>
                </a:gridCol>
                <a:gridCol w="2048526">
                  <a:extLst>
                    <a:ext uri="{9D8B030D-6E8A-4147-A177-3AD203B41FA5}">
                      <a16:colId xmlns:a16="http://schemas.microsoft.com/office/drawing/2014/main" xmlns="" val="20001"/>
                    </a:ext>
                  </a:extLst>
                </a:gridCol>
                <a:gridCol w="1875759">
                  <a:extLst>
                    <a:ext uri="{9D8B030D-6E8A-4147-A177-3AD203B41FA5}">
                      <a16:colId xmlns:a16="http://schemas.microsoft.com/office/drawing/2014/main" xmlns="" val="20002"/>
                    </a:ext>
                  </a:extLst>
                </a:gridCol>
              </a:tblGrid>
              <a:tr h="226793">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Type de champ</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solidFill>
                      <a:srgbClr val="0070C0"/>
                    </a:solidFill>
                  </a:tcPr>
                </a:tc>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De contrôle</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solidFill>
                      <a:srgbClr val="0070C0"/>
                    </a:solidFill>
                  </a:tcPr>
                </a:tc>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Dépendant</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solidFill>
                      <a:srgbClr val="0070C0"/>
                    </a:solidFill>
                  </a:tcPr>
                </a:tc>
                <a:extLst>
                  <a:ext uri="{0D108BD9-81ED-4DB2-BD59-A6C34878D82A}">
                    <a16:rowId xmlns:a16="http://schemas.microsoft.com/office/drawing/2014/main" xmlns="" val="10000"/>
                  </a:ext>
                </a:extLst>
              </a:tr>
              <a:tr h="226793">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Liste de sélection standard</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Oui</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Non</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xmlns="" val="10001"/>
                  </a:ext>
                </a:extLst>
              </a:tr>
              <a:tr h="226793">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Liste de sélection personnalisée</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Oui</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Oui</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xmlns="" val="10002"/>
                  </a:ext>
                </a:extLst>
              </a:tr>
              <a:tr h="226793">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Liste de sélection personnalisée à sélection multiple</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Non</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Oui</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xmlns="" val="10003"/>
                  </a:ext>
                </a:extLst>
              </a:tr>
              <a:tr h="226793">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Case à cocher standard</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Oui</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Non</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xmlns="" val="10004"/>
                  </a:ext>
                </a:extLst>
              </a:tr>
              <a:tr h="226793">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Case à cocher personnalisée</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Oui</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1800" u="none" strike="noStrike" cap="none" baseline="0" dirty="0">
                          <a:ln>
                            <a:noFill/>
                          </a:ln>
                          <a:effectLst/>
                        </a:rPr>
                        <a:t>Non</a:t>
                      </a:r>
                      <a:endParaRPr kumimoji="0" lang="fr-FR" sz="1800" b="0" i="0" u="none" strike="noStrike" cap="none" normalizeH="0" baseline="0" dirty="0">
                        <a:ln>
                          <a:noFill/>
                        </a:ln>
                        <a:solidFill>
                          <a:schemeClr val="tx1"/>
                        </a:solidFill>
                        <a:effectLst/>
                        <a:latin typeface="Salesforce Sans" panose="020B0505020202020203" pitchFamily="34" charset="0"/>
                        <a:ea typeface="MS PGothic" charset="-128"/>
                        <a:cs typeface="MS PGothic" charset="-128"/>
                      </a:endParaRPr>
                    </a:p>
                  </a:txBody>
                  <a:tcPr horzOverflow="overflow"/>
                </a:tc>
                <a:extLst>
                  <a:ext uri="{0D108BD9-81ED-4DB2-BD59-A6C34878D82A}">
                    <a16:rowId xmlns:a16="http://schemas.microsoft.com/office/drawing/2014/main" xmlns="" val="10005"/>
                  </a:ext>
                </a:extLst>
              </a:tr>
            </a:tbl>
          </a:graphicData>
        </a:graphic>
      </p:graphicFrame>
      <p:sp>
        <p:nvSpPr>
          <p:cNvPr id="8" name="Rectangle 7"/>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rPr>
              <a:t>Rechercher : </a:t>
            </a:r>
            <a:r>
              <a:rPr lang="fr-FR" sz="2400" dirty="0">
                <a:solidFill>
                  <a:schemeClr val="bg1"/>
                </a:solidFill>
                <a:latin typeface="Courier New" panose="02070309020205020404" pitchFamily="49" charset="0"/>
                <a:cs typeface="Courier New" panose="02070309020205020404" pitchFamily="49" charset="0"/>
              </a:rPr>
              <a:t>Considérations relatives aux listes de sélection dépendantes</a:t>
            </a:r>
          </a:p>
        </p:txBody>
      </p:sp>
      <p:sp>
        <p:nvSpPr>
          <p:cNvPr id="12" name="TextBox 11"/>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3" name="Slide Number Placeholder 2"/>
          <p:cNvSpPr>
            <a:spLocks noGrp="1"/>
          </p:cNvSpPr>
          <p:nvPr>
            <p:ph type="sldNum" sz="quarter" idx="10"/>
          </p:nvPr>
        </p:nvSpPr>
        <p:spPr/>
        <p:txBody>
          <a:bodyPr/>
          <a:lstStyle/>
          <a:p>
            <a:fld id="{812A5277-1DB9-460F-9A21-B857ABB32666}" type="slidenum">
              <a:rPr lang="en-US" smtClean="0"/>
              <a:pPr/>
              <a:t>247</a:t>
            </a:fld>
            <a:endParaRPr lang="fr-FR" dirty="0"/>
          </a:p>
        </p:txBody>
      </p:sp>
    </p:spTree>
    <p:custDataLst>
      <p:tags r:id="rId1"/>
    </p:custDataLst>
  </p:cSld>
  <p:clrMapOvr>
    <a:masterClrMapping/>
  </p:clrMapOvr>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2" y="2364827"/>
            <a:ext cx="8690486" cy="4424701"/>
          </a:xfrm>
        </p:spPr>
        <p:txBody>
          <a:bodyPr>
            <a:normAutofit fontScale="92500" lnSpcReduction="10000"/>
          </a:bodyPr>
          <a:lstStyle/>
          <a:p>
            <a:r>
              <a:rPr lang="fr-FR" dirty="0"/>
              <a:t>Tâches : </a:t>
            </a:r>
          </a:p>
          <a:p>
            <a:pPr marL="457200" indent="-457200">
              <a:buFont typeface="+mj-lt"/>
              <a:buAutoNum type="arabicPeriod"/>
            </a:pPr>
            <a:r>
              <a:rPr lang="fr-FR" sz="2400" b="0" dirty="0"/>
              <a:t>Copie des valeurs de Région et Zone requises à partir de la publication Chatter de Yuko Ishikawa.</a:t>
            </a:r>
          </a:p>
          <a:p>
            <a:pPr marL="457200" indent="-457200">
              <a:buFont typeface="+mj-lt"/>
              <a:buAutoNum type="arabicPeriod"/>
            </a:pPr>
            <a:r>
              <a:rPr lang="fr-FR" b="0" dirty="0"/>
              <a:t>Création d'une valeur de liste de sélection globale intitulée Région.</a:t>
            </a:r>
            <a:endParaRPr lang="fr-FR" sz="2400" b="0" dirty="0"/>
          </a:p>
          <a:p>
            <a:pPr marL="457200" indent="-457200">
              <a:buFont typeface="+mj-lt"/>
              <a:buAutoNum type="arabicPeriod"/>
            </a:pPr>
            <a:r>
              <a:rPr lang="fr-FR" sz="2400" b="0" dirty="0"/>
              <a:t>Création d'un champ de liste de sélection, intitulé Région, dans les objets Piste et Compte à l'aide des valeurs globales.</a:t>
            </a:r>
          </a:p>
          <a:p>
            <a:pPr marL="457200" indent="-457200">
              <a:buFont typeface="+mj-lt"/>
              <a:buAutoNum type="arabicPeriod"/>
            </a:pPr>
            <a:r>
              <a:rPr lang="fr-FR" sz="2400" b="0" dirty="0"/>
              <a:t>Création d'un champ de liste de sélection, intitulé Zone, dans l'objet Compte.</a:t>
            </a:r>
          </a:p>
          <a:p>
            <a:pPr marL="457200" indent="-457200">
              <a:buFont typeface="+mj-lt"/>
              <a:buAutoNum type="arabicPeriod"/>
            </a:pPr>
            <a:r>
              <a:rPr lang="fr-FR" sz="2400" b="0" dirty="0"/>
              <a:t>Création d'une dépendance entre ces deux listes de sélection de manière à ce que, lorsqu'une région est sélectionnée, seules les zones correspondantes soient indiquées dans le champ Zone.</a:t>
            </a:r>
          </a:p>
          <a:p>
            <a:pPr marL="457200" indent="-457200">
              <a:buFont typeface="+mj-lt"/>
              <a:buAutoNum type="arabicPeriod"/>
            </a:pPr>
            <a:r>
              <a:rPr lang="fr-FR" sz="2400" b="0" dirty="0"/>
              <a:t>Modification du compte ABC Labs afin de tester les nouveaux champs.</a:t>
            </a:r>
            <a:endParaRPr lang="fr-FR" sz="2400" dirty="0"/>
          </a:p>
        </p:txBody>
      </p:sp>
      <p:sp>
        <p:nvSpPr>
          <p:cNvPr id="2" name="Content Placeholder 1"/>
          <p:cNvSpPr>
            <a:spLocks noGrp="1"/>
          </p:cNvSpPr>
          <p:nvPr>
            <p:ph idx="11"/>
          </p:nvPr>
        </p:nvSpPr>
        <p:spPr>
          <a:xfrm>
            <a:off x="5" y="758825"/>
            <a:ext cx="12192000" cy="1497678"/>
          </a:xfrm>
        </p:spPr>
        <p:txBody>
          <a:bodyPr/>
          <a:lstStyle/>
          <a:p>
            <a:r>
              <a:rPr lang="fr-FR" sz="2200" dirty="0"/>
              <a:t>Objectif : </a:t>
            </a:r>
          </a:p>
          <a:p>
            <a:pPr lvl="1"/>
            <a:r>
              <a:rPr lang="fr-FR" sz="2200" dirty="0"/>
              <a:t>Le service Opérations commerciales divise le territoire commercial de AW </a:t>
            </a:r>
            <a:r>
              <a:rPr lang="fr-FR" sz="2200" dirty="0" err="1"/>
              <a:t>Computing</a:t>
            </a:r>
            <a:r>
              <a:rPr lang="fr-FR" sz="2200" dirty="0"/>
              <a:t> en régions et zones. Il souhaite être en mesure d'identifier chaque enregistrement de compte par région et zone.</a:t>
            </a:r>
          </a:p>
        </p:txBody>
      </p:sp>
      <p:sp>
        <p:nvSpPr>
          <p:cNvPr id="6" name="Content Placeholder 5"/>
          <p:cNvSpPr>
            <a:spLocks noGrp="1"/>
          </p:cNvSpPr>
          <p:nvPr>
            <p:ph idx="10"/>
          </p:nvPr>
        </p:nvSpPr>
        <p:spPr/>
        <p:txBody>
          <a:bodyPr/>
          <a:lstStyle/>
          <a:p>
            <a:r>
              <a:rPr lang="fr-FR"/>
              <a:t>10 min</a:t>
            </a:r>
          </a:p>
        </p:txBody>
      </p:sp>
      <p:sp>
        <p:nvSpPr>
          <p:cNvPr id="103425" name="Rectangle 2"/>
          <p:cNvSpPr>
            <a:spLocks noGrp="1" noChangeArrowheads="1"/>
          </p:cNvSpPr>
          <p:nvPr>
            <p:ph type="title"/>
          </p:nvPr>
        </p:nvSpPr>
        <p:spPr>
          <a:xfrm>
            <a:off x="1251930" y="10"/>
            <a:ext cx="9609746" cy="758825"/>
          </a:xfrm>
        </p:spPr>
        <p:txBody>
          <a:bodyPr/>
          <a:lstStyle/>
          <a:p>
            <a:r>
              <a:rPr lang="fr-FR"/>
              <a:t>5-3 : Création de listes de sélection</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248</a:t>
            </a:fld>
            <a:endParaRPr lang="fr-FR" dirty="0"/>
          </a:p>
        </p:txBody>
      </p:sp>
      <p:sp>
        <p:nvSpPr>
          <p:cNvPr id="9" name="Text Placeholder 2"/>
          <p:cNvSpPr>
            <a:spLocks noGrp="1"/>
          </p:cNvSpPr>
          <p:nvPr>
            <p:ph type="body" sz="quarter" idx="12"/>
          </p:nvPr>
        </p:nvSpPr>
        <p:spPr>
          <a:xfrm>
            <a:off x="0" y="-55752"/>
            <a:ext cx="1120877" cy="265468"/>
          </a:xfrm>
        </p:spPr>
        <p:txBody>
          <a:bodyPr/>
          <a:lstStyle/>
          <a:p>
            <a:r>
              <a:rPr lang="fr-FR" sz="1000" dirty="0"/>
              <a:t>SUIVEZ LES INSTRUCTIONS</a:t>
            </a:r>
          </a:p>
        </p:txBody>
      </p:sp>
    </p:spTree>
    <p:custDataLst>
      <p:tags r:id="rId1"/>
    </p:custDataLst>
    <p:extLst>
      <p:ext uri="{BB962C8B-B14F-4D97-AF65-F5344CB8AC3E}">
        <p14:creationId xmlns:p14="http://schemas.microsoft.com/office/powerpoint/2010/main" val="2777192498"/>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871789"/>
            <a:ext cx="9838591" cy="3917740"/>
          </a:xfrm>
        </p:spPr>
        <p:txBody>
          <a:bodyPr/>
          <a:lstStyle/>
          <a:p>
            <a:r>
              <a:rPr lang="fr-FR" sz="2300" dirty="0"/>
              <a:t>Tâches : </a:t>
            </a:r>
          </a:p>
          <a:p>
            <a:pPr lvl="1"/>
            <a:r>
              <a:rPr lang="fr-FR" sz="2300" dirty="0"/>
              <a:t>Copie des valeurs Motif de clôture requises à partir de la publication Chatter d'Allison Wheeler.</a:t>
            </a:r>
          </a:p>
          <a:p>
            <a:pPr lvl="1"/>
            <a:r>
              <a:rPr lang="fr-FR" sz="2300" dirty="0"/>
              <a:t>Création d'un champ de liste de sélection multiple, intitulé Motif de clôture, modifiable uniquement par les utilisateurs commerciaux.</a:t>
            </a:r>
          </a:p>
          <a:p>
            <a:pPr lvl="1"/>
            <a:r>
              <a:rPr lang="fr-FR" sz="2300" dirty="0"/>
              <a:t>Création d'une dépendance entre le champ Étape et le nouveau champ Motif de clôture. (Remarque : les valeurs d'étape n'auront pas toutes un motif de clôture dépendant.)</a:t>
            </a:r>
          </a:p>
          <a:p>
            <a:pPr lvl="1"/>
            <a:r>
              <a:rPr lang="fr-FR" sz="2300" dirty="0"/>
              <a:t>Modification de l'opportunité ABC – 10 ordinateurs portables pour tester le nouveau champ.</a:t>
            </a:r>
          </a:p>
          <a:p>
            <a:endParaRPr lang="fr-FR" sz="2300" dirty="0"/>
          </a:p>
        </p:txBody>
      </p:sp>
      <p:sp>
        <p:nvSpPr>
          <p:cNvPr id="2" name="Content Placeholder 1"/>
          <p:cNvSpPr>
            <a:spLocks noGrp="1"/>
          </p:cNvSpPr>
          <p:nvPr>
            <p:ph idx="11"/>
          </p:nvPr>
        </p:nvSpPr>
        <p:spPr/>
        <p:txBody>
          <a:bodyPr/>
          <a:lstStyle/>
          <a:p>
            <a:r>
              <a:rPr lang="fr-FR" dirty="0"/>
              <a:t>Objectif : </a:t>
            </a:r>
          </a:p>
          <a:p>
            <a:pPr lvl="1"/>
            <a:r>
              <a:rPr lang="fr-FR" dirty="0"/>
              <a:t>Allison Wheeler, vice-présidente des ventes internationales, souhaite être en mesure de savoir pourquoi des opportunités sont gagnées ou perdues. Elle veut s'assurer que les utilisateurs ne peuvent sélectionner que les motifs appropriés, et ce, uniquement si le statut de l'opportunité est Close gagnée ou Close perdue.</a:t>
            </a:r>
          </a:p>
        </p:txBody>
      </p:sp>
      <p:sp>
        <p:nvSpPr>
          <p:cNvPr id="6" name="Content Placeholder 5"/>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126128" y="-47295"/>
            <a:ext cx="1194319" cy="249767"/>
          </a:xfrm>
        </p:spPr>
        <p:txBody>
          <a:bodyPr/>
          <a:lstStyle/>
          <a:p>
            <a:r>
              <a:rPr lang="fr-FR" dirty="0"/>
              <a:t>À VOUS DE JOUER</a:t>
            </a:r>
          </a:p>
        </p:txBody>
      </p:sp>
      <p:sp>
        <p:nvSpPr>
          <p:cNvPr id="103425" name="Rectangle 2"/>
          <p:cNvSpPr>
            <a:spLocks noGrp="1" noChangeArrowheads="1"/>
          </p:cNvSpPr>
          <p:nvPr>
            <p:ph type="title"/>
          </p:nvPr>
        </p:nvSpPr>
        <p:spPr/>
        <p:txBody>
          <a:bodyPr/>
          <a:lstStyle/>
          <a:p>
            <a:r>
              <a:rPr lang="fr-FR"/>
              <a:t>5-4 : Création d'une liste de sélection Motif de clôture</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249</a:t>
            </a:fld>
            <a:endParaRPr lang="fr-FR" dirty="0"/>
          </a:p>
        </p:txBody>
      </p:sp>
    </p:spTree>
    <p:custDataLst>
      <p:tags r:id="rId1"/>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333" y="10"/>
            <a:ext cx="10209347" cy="739833"/>
          </a:xfrm>
        </p:spPr>
        <p:txBody>
          <a:bodyPr/>
          <a:lstStyle/>
          <a:p>
            <a:r>
              <a:rPr lang="fr-FR"/>
              <a:t>Introduction et programme du module</a:t>
            </a:r>
          </a:p>
        </p:txBody>
      </p:sp>
      <p:sp>
        <p:nvSpPr>
          <p:cNvPr id="7" name="Content Placeholder 6"/>
          <p:cNvSpPr>
            <a:spLocks noGrp="1"/>
          </p:cNvSpPr>
          <p:nvPr>
            <p:ph idx="1"/>
          </p:nvPr>
        </p:nvSpPr>
        <p:spPr>
          <a:xfrm>
            <a:off x="128595" y="864524"/>
            <a:ext cx="11711713" cy="3250275"/>
          </a:xfrm>
        </p:spPr>
        <p:txBody>
          <a:bodyPr numCol="2" spcCol="548640"/>
          <a:lstStyle/>
          <a:p>
            <a:pPr marL="0" indent="0">
              <a:buNone/>
            </a:pPr>
            <a:r>
              <a:rPr lang="fr-FR" dirty="0"/>
              <a:t>Vous venez d'accepter un nouveau poste d'administrateur chez AW </a:t>
            </a:r>
            <a:r>
              <a:rPr lang="fr-FR" dirty="0" err="1"/>
              <a:t>Computing</a:t>
            </a:r>
            <a:r>
              <a:rPr lang="fr-FR" dirty="0"/>
              <a:t>. Vous vous êtes connecté(e) et avez mis à jour votre profil Chatter. Nous allons à présent découvrir l'interface </a:t>
            </a:r>
            <a:r>
              <a:rPr lang="fr-FR" dirty="0" err="1"/>
              <a:t>Salesforce</a:t>
            </a:r>
            <a:r>
              <a:rPr lang="fr-FR" dirty="0"/>
              <a:t> et utiliser le portail Aide et formation.</a:t>
            </a:r>
          </a:p>
          <a:p>
            <a:pPr>
              <a:buNone/>
            </a:pPr>
            <a:endParaRPr lang="fr-FR" b="1" dirty="0"/>
          </a:p>
          <a:p>
            <a:pPr lvl="2"/>
            <a:r>
              <a:rPr lang="fr-FR" b="1" dirty="0"/>
              <a:t>Modèle de données et navigation</a:t>
            </a:r>
          </a:p>
          <a:p>
            <a:pPr lvl="1"/>
            <a:r>
              <a:rPr lang="fr-FR" dirty="0"/>
              <a:t>Lightning </a:t>
            </a:r>
            <a:r>
              <a:rPr lang="fr-FR" dirty="0" err="1"/>
              <a:t>Experience</a:t>
            </a:r>
            <a:endParaRPr lang="fr-FR" dirty="0"/>
          </a:p>
          <a:p>
            <a:pPr lvl="1"/>
            <a:r>
              <a:rPr lang="fr-FR" dirty="0"/>
              <a:t>Aide et formation</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25</a:t>
            </a:fld>
            <a:endParaRPr lang="fr-FR" dirty="0"/>
          </a:p>
        </p:txBody>
      </p:sp>
    </p:spTree>
    <p:custDataLst>
      <p:tags r:id="rId1"/>
    </p:custData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5"/>
            <a:ext cx="9115709" cy="746975"/>
          </a:xfrm>
        </p:spPr>
        <p:txBody>
          <a:bodyPr/>
          <a:lstStyle/>
          <a:p>
            <a:r>
              <a:rPr lang="fr-FR" dirty="0"/>
              <a:t>Utilisation de relations de recherche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250</a:t>
            </a:fld>
            <a:endParaRPr lang="fr-FR" dirty="0"/>
          </a:p>
        </p:txBody>
      </p:sp>
      <p:pic>
        <p:nvPicPr>
          <p:cNvPr id="5" name="Picture 4" descr="NLarkin headshot.png"/>
          <p:cNvPicPr>
            <a:picLocks noChangeAspect="1"/>
          </p:cNvPicPr>
          <p:nvPr/>
        </p:nvPicPr>
        <p:blipFill>
          <a:blip r:embed="rId4" cstate="print"/>
          <a:srcRect l="3327" r="4243" b="14125"/>
          <a:stretch>
            <a:fillRect/>
          </a:stretch>
        </p:blipFill>
        <p:spPr>
          <a:xfrm>
            <a:off x="1390796" y="1294652"/>
            <a:ext cx="720795" cy="720000"/>
          </a:xfrm>
          <a:prstGeom prst="rect">
            <a:avLst/>
          </a:prstGeom>
          <a:solidFill>
            <a:schemeClr val="bg1"/>
          </a:solidFill>
          <a:ln w="19050">
            <a:solidFill>
              <a:schemeClr val="bg1">
                <a:lumMod val="85000"/>
              </a:schemeClr>
            </a:solidFill>
          </a:ln>
        </p:spPr>
      </p:pic>
      <p:sp>
        <p:nvSpPr>
          <p:cNvPr id="7" name="TextBox 6"/>
          <p:cNvSpPr txBox="1"/>
          <p:nvPr/>
        </p:nvSpPr>
        <p:spPr>
          <a:xfrm>
            <a:off x="2228930" y="1074240"/>
            <a:ext cx="8435260" cy="3416320"/>
          </a:xfrm>
          <a:prstGeom prst="rect">
            <a:avLst/>
          </a:prstGeom>
          <a:noFill/>
        </p:spPr>
        <p:txBody>
          <a:bodyPr wrap="square" rtlCol="0">
            <a:spAutoFit/>
          </a:bodyPr>
          <a:lstStyle/>
          <a:p>
            <a:pPr>
              <a:lnSpc>
                <a:spcPct val="150000"/>
              </a:lnSpc>
            </a:pPr>
            <a:r>
              <a:rPr lang="fr-FR" b="1" dirty="0">
                <a:solidFill>
                  <a:srgbClr val="0070C0"/>
                </a:solidFill>
                <a:latin typeface="Segoe UI" pitchFamily="34" charset="0"/>
              </a:rPr>
              <a:t>Noah Larkin </a:t>
            </a:r>
            <a:r>
              <a:rPr lang="fr-FR" b="1" dirty="0"/>
              <a:t>à </a:t>
            </a:r>
            <a:r>
              <a:rPr lang="fr-FR" dirty="0">
                <a:solidFill>
                  <a:srgbClr val="0070C0"/>
                </a:solidFill>
                <a:latin typeface="Segoe UI Semibold" pitchFamily="34" charset="0"/>
              </a:rPr>
              <a:t>Utilisateur Admin</a:t>
            </a:r>
            <a:r>
              <a:rPr lang="fr-FR" dirty="0"/>
              <a:t> :</a:t>
            </a:r>
            <a:r>
              <a:rPr lang="fr-FR" dirty="0">
                <a:latin typeface="Segoe UI Semibold" pitchFamily="34" charset="0"/>
              </a:rPr>
              <a:t> </a:t>
            </a:r>
          </a:p>
          <a:p>
            <a:r>
              <a:rPr lang="fr-FR" dirty="0">
                <a:latin typeface="Segoe UI Semibold" pitchFamily="34" charset="0"/>
              </a:rPr>
              <a:t>J'ai deux demandes : </a:t>
            </a:r>
            <a:r>
              <a:rPr dirty="0"/>
              <a:t/>
            </a:r>
            <a:br>
              <a:rPr dirty="0"/>
            </a:br>
            <a:r>
              <a:rPr lang="fr-FR" dirty="0">
                <a:latin typeface="Segoe UI Semibold" pitchFamily="34" charset="0"/>
              </a:rPr>
              <a:t>1. Les représentants du support qui sont en déplacement désignent un représentant du support remplaçant pour qu'il gère les requêtes à leur place. Nous aimerions pouvoir saisir le nom du représentant remplaçant sur les requêtes. </a:t>
            </a:r>
            <a:r>
              <a:rPr dirty="0"/>
              <a:t/>
            </a:r>
            <a:br>
              <a:rPr dirty="0"/>
            </a:br>
            <a:r>
              <a:rPr lang="fr-FR" dirty="0">
                <a:latin typeface="Segoe UI Semibold" pitchFamily="34" charset="0"/>
              </a:rPr>
              <a:t>2. Les nouvelles requêtes doivent toujours être associées à un enregistrement de compte et à un enregistrement de contact. Toutefois, les représentants du support sélectionnent parfois par erreur un contact à partir d'un compte non associé. Y a-t-il un moyen d'empêcher cela ? </a:t>
            </a:r>
          </a:p>
          <a:p>
            <a:pPr>
              <a:lnSpc>
                <a:spcPct val="150000"/>
              </a:lnSpc>
            </a:pPr>
            <a:r>
              <a:rPr lang="fr-FR" sz="1700" dirty="0">
                <a:solidFill>
                  <a:srgbClr val="0070C0"/>
                </a:solidFill>
                <a:latin typeface="Segoe UI" pitchFamily="34" charset="0"/>
              </a:rPr>
              <a:t>Commenter  </a:t>
            </a:r>
            <a:r>
              <a:rPr lang="fr-FR" sz="1700" dirty="0"/>
              <a:t>· </a:t>
            </a:r>
            <a:r>
              <a:rPr lang="fr-FR" sz="1700" dirty="0">
                <a:solidFill>
                  <a:srgbClr val="0070C0"/>
                </a:solidFill>
                <a:latin typeface="Segoe UI" pitchFamily="34" charset="0"/>
              </a:rPr>
              <a:t> J'aime  </a:t>
            </a:r>
            <a:r>
              <a:rPr lang="fr-FR" sz="1700" dirty="0"/>
              <a:t>·  </a:t>
            </a:r>
            <a:r>
              <a:rPr lang="fr-FR" sz="1700" dirty="0">
                <a:solidFill>
                  <a:srgbClr val="0070C0"/>
                </a:solidFill>
                <a:latin typeface="Segoe UI" pitchFamily="34" charset="0"/>
              </a:rPr>
              <a:t>Partager  </a:t>
            </a:r>
            <a:r>
              <a:rPr lang="fr-FR" sz="1700" dirty="0">
                <a:solidFill>
                  <a:schemeClr val="bg1">
                    <a:lumMod val="50000"/>
                  </a:schemeClr>
                </a:solidFill>
                <a:latin typeface="Segoe UI" pitchFamily="34" charset="0"/>
              </a:rPr>
              <a:t>·  </a:t>
            </a:r>
            <a:r>
              <a:rPr lang="fr-FR" sz="1700" dirty="0">
                <a:solidFill>
                  <a:srgbClr val="7F7F7F"/>
                </a:solidFill>
                <a:latin typeface="Segoe UI" pitchFamily="34" charset="0"/>
              </a:rPr>
              <a:t>Aujourd'hui à 14:30</a:t>
            </a:r>
            <a:endParaRPr lang="fr-FR" sz="1700" dirty="0">
              <a:solidFill>
                <a:srgbClr val="7F7F7F"/>
              </a:solidFill>
            </a:endParaRPr>
          </a:p>
        </p:txBody>
      </p:sp>
      <p:sp>
        <p:nvSpPr>
          <p:cNvPr id="8" name="TextBox 7"/>
          <p:cNvSpPr txBox="1"/>
          <p:nvPr/>
        </p:nvSpPr>
        <p:spPr>
          <a:xfrm>
            <a:off x="2228930" y="4551526"/>
            <a:ext cx="7817761" cy="2008242"/>
          </a:xfrm>
          <a:prstGeom prst="rect">
            <a:avLst/>
          </a:prstGeom>
          <a:noFill/>
        </p:spPr>
        <p:txBody>
          <a:bodyPr wrap="square" rtlCol="0">
            <a:spAutoFit/>
          </a:bodyPr>
          <a:lstStyle/>
          <a:p>
            <a:pPr>
              <a:lnSpc>
                <a:spcPct val="150000"/>
              </a:lnSpc>
            </a:pPr>
            <a:r>
              <a:rPr lang="fr-FR" b="1" dirty="0">
                <a:solidFill>
                  <a:srgbClr val="0070C0"/>
                </a:solidFill>
                <a:latin typeface="Segoe UI" pitchFamily="34" charset="0"/>
              </a:rPr>
              <a:t>Conner McCoy </a:t>
            </a:r>
            <a:r>
              <a:rPr lang="fr-FR" b="1" dirty="0"/>
              <a:t>à </a:t>
            </a:r>
            <a:r>
              <a:rPr lang="fr-FR" dirty="0">
                <a:solidFill>
                  <a:srgbClr val="0070C0"/>
                </a:solidFill>
                <a:latin typeface="Segoe UI Semibold" pitchFamily="34" charset="0"/>
              </a:rPr>
              <a:t>Utilisateur Admin </a:t>
            </a:r>
            <a:r>
              <a:rPr lang="fr-FR" dirty="0"/>
              <a:t>:</a:t>
            </a:r>
            <a:r>
              <a:rPr lang="fr-FR" dirty="0">
                <a:latin typeface="Segoe UI Semibold" pitchFamily="34" charset="0"/>
              </a:rPr>
              <a:t> </a:t>
            </a:r>
          </a:p>
          <a:p>
            <a:r>
              <a:rPr lang="fr-FR" dirty="0">
                <a:latin typeface="Segoe UI Semibold" pitchFamily="34" charset="0"/>
              </a:rPr>
              <a:t>Nous avons lancé un programme de référence employé, via lequel les employés peuvent transmettre des pistes au service marketing. Ce dernier souhaiterait saisir les informations de ces employés au niveau de l'enregistrement de piste. </a:t>
            </a:r>
          </a:p>
          <a:p>
            <a:pPr>
              <a:lnSpc>
                <a:spcPct val="150000"/>
              </a:lnSpc>
            </a:pPr>
            <a:r>
              <a:rPr lang="fr-FR" sz="1700" dirty="0">
                <a:solidFill>
                  <a:srgbClr val="0070C0"/>
                </a:solidFill>
                <a:latin typeface="Segoe UI" pitchFamily="34" charset="0"/>
              </a:rPr>
              <a:t>Commenter </a:t>
            </a:r>
            <a:r>
              <a:rPr lang="fr-FR" sz="1700" dirty="0"/>
              <a:t> </a:t>
            </a:r>
            <a:r>
              <a:rPr lang="fr-FR" sz="1700" dirty="0">
                <a:solidFill>
                  <a:schemeClr val="bg1">
                    <a:lumMod val="50000"/>
                  </a:schemeClr>
                </a:solidFill>
                <a:latin typeface="Segoe UI" pitchFamily="34" charset="0"/>
              </a:rPr>
              <a:t>· </a:t>
            </a:r>
            <a:r>
              <a:rPr lang="fr-FR" sz="1700" dirty="0"/>
              <a:t> </a:t>
            </a:r>
            <a:r>
              <a:rPr lang="fr-FR" sz="1700" dirty="0">
                <a:solidFill>
                  <a:srgbClr val="0070C0"/>
                </a:solidFill>
                <a:latin typeface="Segoe UI" pitchFamily="34" charset="0"/>
              </a:rPr>
              <a:t>J'aime</a:t>
            </a:r>
            <a:r>
              <a:rPr lang="fr-FR" sz="1700" dirty="0"/>
              <a:t>  </a:t>
            </a:r>
            <a:r>
              <a:rPr lang="fr-FR" sz="1700" dirty="0">
                <a:solidFill>
                  <a:schemeClr val="bg1">
                    <a:lumMod val="50000"/>
                  </a:schemeClr>
                </a:solidFill>
                <a:latin typeface="Segoe UI" pitchFamily="34" charset="0"/>
              </a:rPr>
              <a:t>·  </a:t>
            </a:r>
            <a:r>
              <a:rPr lang="fr-FR" sz="1700" dirty="0">
                <a:solidFill>
                  <a:srgbClr val="0070C0"/>
                </a:solidFill>
                <a:latin typeface="Segoe UI" pitchFamily="34" charset="0"/>
              </a:rPr>
              <a:t>Partager </a:t>
            </a:r>
            <a:r>
              <a:rPr lang="fr-FR" sz="1700" dirty="0">
                <a:solidFill>
                  <a:schemeClr val="bg1">
                    <a:lumMod val="50000"/>
                  </a:schemeClr>
                </a:solidFill>
                <a:latin typeface="Segoe UI" pitchFamily="34" charset="0"/>
              </a:rPr>
              <a:t>· Aujourd'hui à 14:34</a:t>
            </a:r>
            <a:endParaRPr lang="fr-FR" sz="1700" dirty="0"/>
          </a:p>
        </p:txBody>
      </p:sp>
      <p:pic>
        <p:nvPicPr>
          <p:cNvPr id="9" name="Picture 8" descr="CMcCoy headshot.png"/>
          <p:cNvPicPr>
            <a:picLocks noChangeAspect="1"/>
          </p:cNvPicPr>
          <p:nvPr/>
        </p:nvPicPr>
        <p:blipFill>
          <a:blip r:embed="rId5" cstate="print"/>
          <a:srcRect t="-534" r="7914" b="15280"/>
          <a:stretch>
            <a:fillRect/>
          </a:stretch>
        </p:blipFill>
        <p:spPr>
          <a:xfrm>
            <a:off x="1401686" y="4747144"/>
            <a:ext cx="720000" cy="721166"/>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a:xfrm>
            <a:off x="115713" y="843165"/>
            <a:ext cx="10071641" cy="5950440"/>
          </a:xfrm>
        </p:spPr>
        <p:txBody>
          <a:bodyPr>
            <a:normAutofit/>
          </a:bodyPr>
          <a:lstStyle/>
          <a:p>
            <a:r>
              <a:rPr lang="fr-FR" sz="2300" dirty="0"/>
              <a:t>Les champs de recherches sont des champs qui permettent aux utilisateurs de sélectionner un enregistrement disponible sur un autre objet, y compris l'objet Utilisateur, lors de la saisie de données. De cette manière, ils peuvent associer deux enregistrements de manière à créer une relation parent-enfant. </a:t>
            </a:r>
          </a:p>
        </p:txBody>
      </p:sp>
      <p:sp>
        <p:nvSpPr>
          <p:cNvPr id="130049" name="Rectangle 2"/>
          <p:cNvSpPr>
            <a:spLocks noGrp="1" noChangeArrowheads="1"/>
          </p:cNvSpPr>
          <p:nvPr>
            <p:ph type="title"/>
          </p:nvPr>
        </p:nvSpPr>
        <p:spPr>
          <a:xfrm>
            <a:off x="128589" y="7"/>
            <a:ext cx="10734146" cy="746975"/>
          </a:xfrm>
        </p:spPr>
        <p:txBody>
          <a:bodyPr/>
          <a:lstStyle/>
          <a:p>
            <a:r>
              <a:rPr lang="fr-FR"/>
              <a:t>Que sont les relations de recherche ?</a:t>
            </a:r>
          </a:p>
        </p:txBody>
      </p:sp>
      <p:sp>
        <p:nvSpPr>
          <p:cNvPr id="14" name="TextBox 13"/>
          <p:cNvSpPr txBox="1"/>
          <p:nvPr/>
        </p:nvSpPr>
        <p:spPr>
          <a:xfrm>
            <a:off x="8673269" y="2943266"/>
            <a:ext cx="2874971" cy="2246769"/>
          </a:xfrm>
          <a:prstGeom prst="rect">
            <a:avLst/>
          </a:prstGeom>
          <a:noFill/>
        </p:spPr>
        <p:txBody>
          <a:bodyPr wrap="square" rtlCol="0">
            <a:spAutoFit/>
          </a:bodyPr>
          <a:lstStyle/>
          <a:p>
            <a:r>
              <a:rPr lang="fr-FR" sz="2000" dirty="0"/>
              <a:t>L'utilisateur clique sur la </a:t>
            </a:r>
            <a:r>
              <a:rPr lang="fr-FR" sz="2000" b="1" dirty="0"/>
              <a:t>recherche</a:t>
            </a:r>
            <a:r>
              <a:rPr lang="fr-FR" sz="2000" dirty="0"/>
              <a:t> pour effectuer une sélection dans une liste d'enregistrements disponibles sur un objet cible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251</a:t>
            </a:fld>
            <a:endParaRPr lang="fr-FR" dirty="0"/>
          </a:p>
        </p:txBody>
      </p:sp>
      <p:pic>
        <p:nvPicPr>
          <p:cNvPr id="10" name="Image 1"/>
          <p:cNvPicPr>
            <a:picLocks noChangeAspect="1"/>
          </p:cNvPicPr>
          <p:nvPr/>
        </p:nvPicPr>
        <p:blipFill>
          <a:blip r:embed="rId4"/>
          <a:stretch>
            <a:fillRect/>
          </a:stretch>
        </p:blipFill>
        <p:spPr>
          <a:xfrm>
            <a:off x="348427" y="3144183"/>
            <a:ext cx="4885901" cy="1214496"/>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1" name="Rectangle 10"/>
          <p:cNvSpPr/>
          <p:nvPr/>
        </p:nvSpPr>
        <p:spPr bwMode="auto">
          <a:xfrm>
            <a:off x="4829175" y="3144184"/>
            <a:ext cx="405154" cy="398132"/>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13"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2358" y="2803405"/>
            <a:ext cx="2902493" cy="2469285"/>
          </a:xfrm>
          <a:prstGeom prst="rect">
            <a:avLst/>
          </a:prstGeom>
          <a:ln>
            <a:solidFill>
              <a:schemeClr val="bg2"/>
            </a:solidFill>
          </a:ln>
          <a:effectLst>
            <a:outerShdw blurRad="50800" dist="38100" algn="l" rotWithShape="0">
              <a:prstClr val="black">
                <a:alpha val="40000"/>
              </a:prstClr>
            </a:outerShdw>
          </a:effectLst>
        </p:spPr>
      </p:pic>
    </p:spTree>
    <p:custDataLst>
      <p:tags r:id="rId1"/>
    </p:custData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0" y="843165"/>
            <a:ext cx="3833552" cy="5950440"/>
          </a:xfrm>
        </p:spPr>
        <p:txBody>
          <a:bodyPr/>
          <a:lstStyle/>
          <a:p>
            <a:pPr marL="0" indent="0">
              <a:buNone/>
            </a:pPr>
            <a:r>
              <a:rPr lang="fr-FR" sz="2000" dirty="0"/>
              <a:t>Utilisez un filtre de recherche pour limiter le nombre d'enregistrements disponibles dans la recherche. </a:t>
            </a:r>
          </a:p>
          <a:p>
            <a:pPr marL="0" indent="0">
              <a:buNone/>
            </a:pPr>
            <a:r>
              <a:rPr lang="fr-FR" sz="2000" dirty="0"/>
              <a:t>Un filtre de recherche peut correspondre :</a:t>
            </a:r>
          </a:p>
          <a:p>
            <a:pPr marL="238125" lvl="1" indent="-238125"/>
            <a:r>
              <a:rPr lang="fr-FR" sz="1800" dirty="0"/>
              <a:t>À d'autres champs du même enregistrement (source).</a:t>
            </a:r>
          </a:p>
          <a:p>
            <a:pPr marL="238125" lvl="1" indent="-238125"/>
            <a:r>
              <a:rPr lang="fr-FR" sz="1800" dirty="0"/>
              <a:t>À des champs disponibles sur </a:t>
            </a:r>
            <a:r>
              <a:rPr sz="1800" dirty="0"/>
              <a:t/>
            </a:r>
            <a:br>
              <a:rPr sz="1800" dirty="0"/>
            </a:br>
            <a:r>
              <a:rPr lang="fr-FR" sz="1800" dirty="0"/>
              <a:t>les enregistrements de l'objet de recherche (cible).</a:t>
            </a:r>
          </a:p>
          <a:p>
            <a:pPr marL="238125" lvl="1" indent="-238125"/>
            <a:r>
              <a:rPr lang="fr-FR" sz="1800" dirty="0"/>
              <a:t>À des champs disponibles sur </a:t>
            </a:r>
            <a:r>
              <a:rPr sz="1800" dirty="0"/>
              <a:t/>
            </a:r>
            <a:br>
              <a:rPr sz="1800" dirty="0"/>
            </a:br>
            <a:r>
              <a:rPr lang="fr-FR" sz="1800" dirty="0"/>
              <a:t>l'enregistrement, le profil et le rôle de l'utilisateur.</a:t>
            </a:r>
          </a:p>
          <a:p>
            <a:pPr marL="238125" lvl="1" indent="-238125"/>
            <a:r>
              <a:rPr lang="fr-FR" sz="1800" dirty="0"/>
              <a:t>À des champs disponibles sur les enregistrements directement associés à l'objet cible.</a:t>
            </a:r>
          </a:p>
        </p:txBody>
      </p:sp>
      <p:sp>
        <p:nvSpPr>
          <p:cNvPr id="150530" name="Rectangle 3"/>
          <p:cNvSpPr>
            <a:spLocks noGrp="1" noChangeArrowheads="1"/>
          </p:cNvSpPr>
          <p:nvPr>
            <p:ph type="title"/>
          </p:nvPr>
        </p:nvSpPr>
        <p:spPr>
          <a:xfrm>
            <a:off x="128589" y="7"/>
            <a:ext cx="10734146" cy="746975"/>
          </a:xfrm>
        </p:spPr>
        <p:txBody>
          <a:bodyPr lIns="86744" tIns="43372" rIns="86744" bIns="43372"/>
          <a:lstStyle/>
          <a:p>
            <a:pPr eaLnBrk="1" hangingPunct="1"/>
            <a:r>
              <a:rPr lang="fr-FR"/>
              <a:t>Filtres de recherche </a:t>
            </a:r>
          </a:p>
        </p:txBody>
      </p:sp>
      <p:sp>
        <p:nvSpPr>
          <p:cNvPr id="3" name="Slide Number Placeholder 2"/>
          <p:cNvSpPr>
            <a:spLocks noGrp="1"/>
          </p:cNvSpPr>
          <p:nvPr>
            <p:ph type="sldNum" sz="quarter" idx="11"/>
          </p:nvPr>
        </p:nvSpPr>
        <p:spPr/>
        <p:txBody>
          <a:bodyPr/>
          <a:lstStyle/>
          <a:p>
            <a:fld id="{812A5277-1DB9-460F-9A21-B857ABB32666}" type="slidenum">
              <a:rPr lang="en-US" smtClean="0"/>
              <a:pPr/>
              <a:t>252</a:t>
            </a:fld>
            <a:endParaRPr lang="fr-FR" dirty="0"/>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5218" y="1238978"/>
            <a:ext cx="7612120" cy="415076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3" y="843165"/>
            <a:ext cx="11941175" cy="1934325"/>
          </a:xfrm>
        </p:spPr>
        <p:txBody>
          <a:bodyPr/>
          <a:lstStyle/>
          <a:p>
            <a:r>
              <a:rPr lang="fr-FR" dirty="0"/>
              <a:t>Utilisez un filtre de recherche faisant référence à un autre champ du même objet pour créer une recherche dépendante. Par exemple, ajoutez un filtre de recherche au champ (dépendant) </a:t>
            </a:r>
            <a:r>
              <a:rPr lang="fr-FR" b="1" dirty="0"/>
              <a:t>Contact</a:t>
            </a:r>
            <a:r>
              <a:rPr lang="fr-FR" dirty="0"/>
              <a:t> d'une requête de manière à ce qu'il n'affiche que les contacts associés au compte sélectionné dans le champ (de contrôle) </a:t>
            </a:r>
            <a:r>
              <a:rPr lang="fr-FR" b="1" dirty="0"/>
              <a:t>Nom</a:t>
            </a:r>
            <a:r>
              <a:rPr lang="fr-FR" dirty="0"/>
              <a:t> </a:t>
            </a:r>
            <a:r>
              <a:rPr lang="fr-FR" b="1" dirty="0"/>
              <a:t>du compte</a:t>
            </a:r>
            <a:r>
              <a:rPr lang="fr-FR" dirty="0"/>
              <a:t> de la requête :</a:t>
            </a:r>
          </a:p>
          <a:p>
            <a:endParaRPr lang="fr-FR" dirty="0"/>
          </a:p>
          <a:p>
            <a:endParaRPr lang="fr-FR" dirty="0"/>
          </a:p>
          <a:p>
            <a:r>
              <a:rPr lang="fr-FR" dirty="0">
                <a:solidFill>
                  <a:srgbClr val="000000"/>
                </a:solidFill>
              </a:rPr>
              <a:t>Lorsque les utilisateurs modifient la valeur du champ de contrôle, un message d'erreur s'affiche si la valeur de recherche dépendante ne satisfait plus aux critères de filtre.</a:t>
            </a:r>
          </a:p>
          <a:p>
            <a:endParaRPr lang="fr-FR" dirty="0"/>
          </a:p>
        </p:txBody>
      </p:sp>
      <p:sp>
        <p:nvSpPr>
          <p:cNvPr id="150530" name="Rectangle 3"/>
          <p:cNvSpPr>
            <a:spLocks noGrp="1" noChangeArrowheads="1"/>
          </p:cNvSpPr>
          <p:nvPr>
            <p:ph type="title"/>
          </p:nvPr>
        </p:nvSpPr>
        <p:spPr>
          <a:xfrm>
            <a:off x="128589" y="7"/>
            <a:ext cx="10734146" cy="746975"/>
          </a:xfrm>
        </p:spPr>
        <p:txBody>
          <a:bodyPr lIns="86744" tIns="43372" rIns="86744" bIns="43372"/>
          <a:lstStyle/>
          <a:p>
            <a:pPr eaLnBrk="1" hangingPunct="1"/>
            <a:r>
              <a:rPr lang="fr-FR"/>
              <a:t>Relations de recherche dépendantes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253</a:t>
            </a:fld>
            <a:endParaRPr lang="fr-FR" dirty="0"/>
          </a:p>
        </p:txBody>
      </p:sp>
      <p:pic>
        <p:nvPicPr>
          <p:cNvPr id="7" name="Espace réservé du contenu 3" descr="Capture d’écran"/>
          <p:cNvPicPr>
            <a:picLocks noChangeAspect="1"/>
          </p:cNvPicPr>
          <p:nvPr/>
        </p:nvPicPr>
        <p:blipFill rotWithShape="1">
          <a:blip r:embed="rId4">
            <a:extLst>
              <a:ext uri="{28A0092B-C50C-407E-A947-70E740481C1C}">
                <a14:useLocalDpi xmlns:a14="http://schemas.microsoft.com/office/drawing/2010/main" val="0"/>
              </a:ext>
            </a:extLst>
          </a:blip>
          <a:srcRect t="11753"/>
          <a:stretch/>
        </p:blipFill>
        <p:spPr bwMode="auto">
          <a:xfrm>
            <a:off x="240614" y="2916263"/>
            <a:ext cx="11466704" cy="58832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8" name="Image 7"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3003" y="4968154"/>
            <a:ext cx="7292431" cy="127344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414954"/>
            <a:ext cx="8994530" cy="4374575"/>
          </a:xfrm>
        </p:spPr>
        <p:txBody>
          <a:bodyPr/>
          <a:lstStyle/>
          <a:p>
            <a:r>
              <a:rPr lang="fr-FR" sz="2000" dirty="0"/>
              <a:t>Tâches : </a:t>
            </a:r>
          </a:p>
          <a:p>
            <a:pPr lvl="1"/>
            <a:r>
              <a:rPr lang="fr-FR" sz="2000" dirty="0"/>
              <a:t>Création d'un champ Agent remplaçant permettant de rechercher l'objet Utilisateur, modifiable par les utilisateurs du support uniquement.</a:t>
            </a:r>
          </a:p>
          <a:p>
            <a:pPr lvl="1"/>
            <a:r>
              <a:rPr lang="fr-FR" sz="2000" dirty="0"/>
              <a:t>Ajout d'un filtre à la recherche de manière à ce que seuls les utilisateurs affectés au profil Utilisateur du support puissent être sélectionnés.</a:t>
            </a:r>
          </a:p>
          <a:p>
            <a:pPr lvl="1"/>
            <a:r>
              <a:rPr lang="fr-FR" sz="2000" dirty="0"/>
              <a:t>Ajout d'un filtre au champ Nom du contact de la requête de manière à ce que les utilisateurs puissent uniquement sélectionner les contacts associés au compte indiqué dans le champ Nom du compte de la requête.</a:t>
            </a:r>
          </a:p>
          <a:p>
            <a:pPr lvl="1"/>
            <a:r>
              <a:rPr lang="fr-FR" sz="2000" dirty="0"/>
              <a:t>Création d'une requête pour tester la fonction de recherche. Test des utilisateurs et des non-utilisateurs du support. </a:t>
            </a:r>
          </a:p>
        </p:txBody>
      </p:sp>
      <p:sp>
        <p:nvSpPr>
          <p:cNvPr id="2" name="Content Placeholder 1"/>
          <p:cNvSpPr>
            <a:spLocks noGrp="1"/>
          </p:cNvSpPr>
          <p:nvPr>
            <p:ph idx="11"/>
          </p:nvPr>
        </p:nvSpPr>
        <p:spPr>
          <a:xfrm>
            <a:off x="5" y="758825"/>
            <a:ext cx="12192000" cy="1527175"/>
          </a:xfrm>
        </p:spPr>
        <p:txBody>
          <a:bodyPr/>
          <a:lstStyle/>
          <a:p>
            <a:r>
              <a:rPr lang="fr-FR" sz="2000" dirty="0"/>
              <a:t>Objectifs : </a:t>
            </a:r>
          </a:p>
          <a:p>
            <a:pPr lvl="1"/>
            <a:r>
              <a:rPr lang="fr-FR" sz="2000" dirty="0"/>
              <a:t>Noah Larkin, vice-président des services, souhaiterait que les représentants soient en mesure de saisir le nom de la personne chargée de leurs requêtes lorsqu'ils sont absents. Il souhaite également que les nouvelles requêtes ne puissent être associées qu'aux contacts du même compte.</a:t>
            </a:r>
          </a:p>
        </p:txBody>
      </p:sp>
      <p:sp>
        <p:nvSpPr>
          <p:cNvPr id="7" name="Content Placeholder 6"/>
          <p:cNvSpPr>
            <a:spLocks noGrp="1"/>
          </p:cNvSpPr>
          <p:nvPr>
            <p:ph idx="10"/>
          </p:nvPr>
        </p:nvSpPr>
        <p:spPr/>
        <p:txBody>
          <a:bodyPr/>
          <a:lstStyle/>
          <a:p>
            <a:r>
              <a:rPr lang="fr-FR"/>
              <a:t>15 min</a:t>
            </a:r>
            <a:endParaRPr lang="fr-FR" dirty="0"/>
          </a:p>
        </p:txBody>
      </p:sp>
      <p:sp>
        <p:nvSpPr>
          <p:cNvPr id="103425" name="Rectangle 2"/>
          <p:cNvSpPr>
            <a:spLocks noGrp="1" noChangeArrowheads="1"/>
          </p:cNvSpPr>
          <p:nvPr>
            <p:ph type="title"/>
          </p:nvPr>
        </p:nvSpPr>
        <p:spPr/>
        <p:txBody>
          <a:bodyPr/>
          <a:lstStyle/>
          <a:p>
            <a:r>
              <a:rPr lang="fr-FR"/>
              <a:t>5-5 : Création et filtrage de recherches</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254</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0" y="2580372"/>
            <a:ext cx="8944355" cy="4209157"/>
          </a:xfrm>
        </p:spPr>
        <p:txBody>
          <a:bodyPr/>
          <a:lstStyle/>
          <a:p>
            <a:r>
              <a:rPr lang="fr-FR" sz="2200" dirty="0"/>
              <a:t>Tâches : </a:t>
            </a:r>
          </a:p>
          <a:p>
            <a:pPr lvl="1"/>
            <a:r>
              <a:rPr lang="fr-FR" sz="2200" dirty="0"/>
              <a:t>Création d'un champ </a:t>
            </a:r>
            <a:r>
              <a:rPr lang="fr-FR" sz="2200" dirty="0">
                <a:latin typeface="Courier New" panose="02070309020205020404" pitchFamily="49" charset="0"/>
                <a:cs typeface="Courier New" panose="02070309020205020404" pitchFamily="49" charset="0"/>
              </a:rPr>
              <a:t>Référence employé </a:t>
            </a:r>
            <a:r>
              <a:rPr lang="fr-FR" sz="2200" dirty="0"/>
              <a:t>permettant de rechercher l'objet Utilisateur.</a:t>
            </a:r>
          </a:p>
          <a:p>
            <a:pPr lvl="1"/>
            <a:r>
              <a:rPr lang="fr-FR" sz="2200" dirty="0"/>
              <a:t>Ajout d'un filtre à la recherche de manière à ce que l'ensemble des utilisateurs, à l'exception de ceux présentant le profil Utilisateur VAR, puissent être sélectionnés.</a:t>
            </a:r>
          </a:p>
          <a:p>
            <a:pPr lvl="1"/>
            <a:r>
              <a:rPr lang="fr-FR" sz="2200" dirty="0"/>
              <a:t>Test de la recherche sur l'enregistrement de piste de Jon </a:t>
            </a:r>
            <a:r>
              <a:rPr lang="fr-FR" sz="2200" dirty="0" err="1"/>
              <a:t>Airaudi</a:t>
            </a:r>
            <a:r>
              <a:rPr lang="fr-FR" sz="2200" dirty="0"/>
              <a:t> par la saisie d'un utilisateur VAR, </a:t>
            </a:r>
            <a:r>
              <a:rPr lang="fr-FR" sz="2200" dirty="0">
                <a:latin typeface="Courier New" panose="02070309020205020404" pitchFamily="49" charset="0"/>
                <a:cs typeface="Courier New" panose="02070309020205020404" pitchFamily="49" charset="0"/>
              </a:rPr>
              <a:t>Maria </a:t>
            </a:r>
            <a:r>
              <a:rPr lang="fr-FR" sz="2200" dirty="0" err="1">
                <a:latin typeface="Courier New" panose="02070309020205020404" pitchFamily="49" charset="0"/>
                <a:cs typeface="Courier New" panose="02070309020205020404" pitchFamily="49" charset="0"/>
              </a:rPr>
              <a:t>Bolzani</a:t>
            </a:r>
            <a:r>
              <a:rPr lang="fr-FR" sz="2200" dirty="0"/>
              <a:t>, dans le champ Référence employé.</a:t>
            </a:r>
          </a:p>
          <a:p>
            <a:endParaRPr lang="fr-FR" sz="2200" dirty="0"/>
          </a:p>
        </p:txBody>
      </p:sp>
      <p:sp>
        <p:nvSpPr>
          <p:cNvPr id="2" name="Content Placeholder 1"/>
          <p:cNvSpPr>
            <a:spLocks noGrp="1"/>
          </p:cNvSpPr>
          <p:nvPr>
            <p:ph idx="11"/>
          </p:nvPr>
        </p:nvSpPr>
        <p:spPr>
          <a:xfrm>
            <a:off x="5" y="758824"/>
            <a:ext cx="12192000" cy="1755775"/>
          </a:xfrm>
        </p:spPr>
        <p:txBody>
          <a:bodyPr/>
          <a:lstStyle/>
          <a:p>
            <a:r>
              <a:rPr lang="fr-FR" sz="2200" dirty="0"/>
              <a:t>Objectif : </a:t>
            </a:r>
          </a:p>
          <a:p>
            <a:pPr lvl="1"/>
            <a:r>
              <a:rPr lang="fr-FR" sz="2200" dirty="0"/>
              <a:t>Conner </a:t>
            </a:r>
            <a:r>
              <a:rPr lang="fr-FR" sz="2200" dirty="0" err="1"/>
              <a:t>McCoy</a:t>
            </a:r>
            <a:r>
              <a:rPr lang="fr-FR" sz="2200" dirty="0"/>
              <a:t>, vice-président du service marketing, a mis au point un plan de présentation des employés via lequel ces derniers peuvent transmettre des pistes au service marketing. Il souhaiterait être en mesure de saisir les informations de ces employés au niveau de l'enregistrement de piste.</a:t>
            </a:r>
          </a:p>
        </p:txBody>
      </p:sp>
      <p:sp>
        <p:nvSpPr>
          <p:cNvPr id="7" name="Content Placeholder 6"/>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102478" y="-47295"/>
            <a:ext cx="1194319" cy="249767"/>
          </a:xfrm>
        </p:spPr>
        <p:txBody>
          <a:bodyPr/>
          <a:lstStyle/>
          <a:p>
            <a:r>
              <a:rPr lang="fr-FR" dirty="0"/>
              <a:t>À VOUS DE JOUER</a:t>
            </a:r>
          </a:p>
        </p:txBody>
      </p:sp>
      <p:sp>
        <p:nvSpPr>
          <p:cNvPr id="103425" name="Rectangle 2"/>
          <p:cNvSpPr>
            <a:spLocks noGrp="1" noChangeArrowheads="1"/>
          </p:cNvSpPr>
          <p:nvPr>
            <p:ph type="title"/>
          </p:nvPr>
        </p:nvSpPr>
        <p:spPr/>
        <p:txBody>
          <a:bodyPr/>
          <a:lstStyle/>
          <a:p>
            <a:r>
              <a:rPr lang="fr-FR"/>
              <a:t>5-6 : Création de recherches</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255</a:t>
            </a:fld>
            <a:endParaRPr lang="fr-FR" dirty="0"/>
          </a:p>
        </p:txBody>
      </p:sp>
    </p:spTree>
    <p:custDataLst>
      <p:tags r:id="rId1"/>
    </p:custData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Administration des champs standard</a:t>
            </a:r>
            <a:endParaRPr lang="fr-FR" dirty="0"/>
          </a:p>
          <a:p>
            <a:pPr lvl="1"/>
            <a:r>
              <a:rPr lang="fr-FR"/>
              <a:t>Création de nouveaux champs personnalisés</a:t>
            </a:r>
            <a:endParaRPr lang="fr-FR" dirty="0"/>
          </a:p>
          <a:p>
            <a:pPr lvl="1"/>
            <a:r>
              <a:rPr lang="fr-FR"/>
              <a:t>Création de champs de sélection : Listes de sélection et recherches</a:t>
            </a:r>
          </a:p>
          <a:p>
            <a:pPr lvl="2"/>
            <a:r>
              <a:rPr lang="fr-FR"/>
              <a:t>Création de champs de formule</a:t>
            </a:r>
          </a:p>
          <a:p>
            <a:pPr lvl="1"/>
            <a:r>
              <a:rPr lang="fr-FR"/>
              <a:t>Utilisation des présentations de page</a:t>
            </a:r>
          </a:p>
          <a:p>
            <a:pPr lvl="1"/>
            <a:r>
              <a:rPr lang="fr-FR"/>
              <a:t>Utilisation des types d'enregistrement et processus commerciaux</a:t>
            </a:r>
          </a:p>
          <a:p>
            <a:pPr lvl="1"/>
            <a:r>
              <a:rPr lang="fr-FR"/>
              <a:t>Préservation de la qualité des données</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256</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10"/>
            <a:ext cx="9978807" cy="758825"/>
          </a:xfrm>
        </p:spPr>
        <p:txBody>
          <a:bodyPr/>
          <a:lstStyle/>
          <a:p>
            <a:r>
              <a:rPr lang="fr-FR" sz="2600" dirty="0"/>
              <a:t>Création de champs de formule </a:t>
            </a:r>
            <a:br>
              <a:rPr lang="fr-FR" sz="2600" dirty="0"/>
            </a:br>
            <a:r>
              <a:rPr lang="fr-FR" sz="2600" dirty="0"/>
              <a:t>personnalisés</a:t>
            </a:r>
          </a:p>
        </p:txBody>
      </p:sp>
      <p:pic>
        <p:nvPicPr>
          <p:cNvPr id="5" name="Picture: Allison Wheeler" descr="AWheeler headshot.png"/>
          <p:cNvPicPr>
            <a:picLocks noChangeAspect="1"/>
          </p:cNvPicPr>
          <p:nvPr/>
        </p:nvPicPr>
        <p:blipFill>
          <a:blip r:embed="rId4" cstate="print"/>
          <a:srcRect l="12167" r="-3772" b="12284"/>
          <a:stretch>
            <a:fillRect/>
          </a:stretch>
        </p:blipFill>
        <p:spPr>
          <a:xfrm>
            <a:off x="1190359" y="1606744"/>
            <a:ext cx="722172" cy="720000"/>
          </a:xfrm>
          <a:prstGeom prst="rect">
            <a:avLst/>
          </a:prstGeom>
          <a:solidFill>
            <a:schemeClr val="bg1"/>
          </a:solidFill>
          <a:ln w="19050">
            <a:solidFill>
              <a:schemeClr val="bg1">
                <a:lumMod val="85000"/>
              </a:schemeClr>
            </a:solidFill>
          </a:ln>
        </p:spPr>
      </p:pic>
      <p:sp>
        <p:nvSpPr>
          <p:cNvPr id="7" name="TextBox 6"/>
          <p:cNvSpPr txBox="1"/>
          <p:nvPr/>
        </p:nvSpPr>
        <p:spPr>
          <a:xfrm>
            <a:off x="2023190" y="1440000"/>
            <a:ext cx="8663860" cy="4355038"/>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J'ai besoin d'informations supplémentaires concernant les opportunités : </a:t>
            </a:r>
            <a:r>
              <a:rPr dirty="0"/>
              <a:t/>
            </a:r>
            <a:br>
              <a:rPr dirty="0"/>
            </a:br>
            <a:r>
              <a:rPr lang="fr-FR" sz="2000" dirty="0">
                <a:latin typeface="Segoe UI Semibold" pitchFamily="34" charset="0"/>
              </a:rPr>
              <a:t>1. Les représentants commerciaux reçoivent une commission de 10 % sur leurs opportunités gagnées. Pourrions-nous afficher cette information pour les utilisateurs commerciaux et les utilisateurs responsables ?</a:t>
            </a:r>
          </a:p>
          <a:p>
            <a:r>
              <a:rPr lang="fr-FR" sz="2000" dirty="0">
                <a:latin typeface="Segoe UI Semibold" pitchFamily="34" charset="0"/>
              </a:rPr>
              <a:t>2. Je voudrais que la région et la zone du compte soient affichées dans l'opportunité pour que tous les utilisateurs puissent consulter ces informations. </a:t>
            </a:r>
            <a:r>
              <a:rPr dirty="0"/>
              <a:t/>
            </a:r>
            <a:br>
              <a:rPr dirty="0"/>
            </a:br>
            <a:r>
              <a:rPr lang="fr-FR" sz="2000" dirty="0">
                <a:latin typeface="Segoe UI Semibold" pitchFamily="34" charset="0"/>
              </a:rPr>
              <a:t>3. Quand une remise a été appliquée à une opportunité, pourrions-nous </a:t>
            </a:r>
            <a:r>
              <a:rPr dirty="0"/>
              <a:t/>
            </a:r>
            <a:br>
              <a:rPr dirty="0"/>
            </a:br>
            <a:r>
              <a:rPr lang="fr-FR" sz="2000" dirty="0">
                <a:latin typeface="Segoe UI Semibold" pitchFamily="34" charset="0"/>
              </a:rPr>
              <a:t>afficher le montant escompté ? Cela contribuerait vraiment à améliorer la précision de l'en-cours. </a:t>
            </a:r>
            <a:r>
              <a:rPr dirty="0"/>
              <a:t/>
            </a:r>
            <a:br>
              <a:rPr dirty="0"/>
            </a:br>
            <a:r>
              <a:rPr lang="fr-FR" sz="2000" dirty="0">
                <a:solidFill>
                  <a:srgbClr val="0070C0"/>
                </a:solidFill>
                <a:latin typeface="Segoe UI Semibold" pitchFamily="34" charset="0"/>
              </a:rPr>
              <a:t>@Yuko Ishikawa</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15:05</a:t>
            </a:r>
            <a:endParaRPr lang="fr-FR" dirty="0">
              <a:latin typeface="Salesforce Sans" panose="020B0505020202020203" pitchFamily="34" charset="0"/>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257</a:t>
            </a:fld>
            <a:endParaRPr lang="fr-FR" dirty="0"/>
          </a:p>
        </p:txBody>
      </p:sp>
    </p:spTree>
    <p:custDataLst>
      <p:tags r:id="rId1"/>
    </p:custDataLst>
    <p:extLst>
      <p:ext uri="{BB962C8B-B14F-4D97-AF65-F5344CB8AC3E}">
        <p14:creationId xmlns:p14="http://schemas.microsoft.com/office/powerpoint/2010/main" val="1721640770"/>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Autofit/>
          </a:bodyPr>
          <a:lstStyle/>
          <a:p>
            <a:pPr marL="0" lvl="0" indent="0">
              <a:buNone/>
            </a:pPr>
            <a:r>
              <a:rPr lang="fr-FR" sz="1900" dirty="0"/>
              <a:t>Les champs de formule personnalisés vous permettent de définir des calculs faisant appel à d'autres champs de manière à afficher de nouvelles valeurs numériques, de texte, de date ou de case à cocher propres aux critères de votre activité. Les champs de formule :</a:t>
            </a:r>
          </a:p>
          <a:p>
            <a:pPr lvl="1">
              <a:defRPr/>
            </a:pPr>
            <a:r>
              <a:rPr lang="fr-FR" sz="1900" dirty="0"/>
              <a:t>Sont en lecture seule et n'apparaissent pas sur les pages de modification des enregistrements.</a:t>
            </a:r>
          </a:p>
          <a:p>
            <a:pPr lvl="1">
              <a:defRPr/>
            </a:pPr>
            <a:r>
              <a:rPr lang="fr-FR" sz="1900" dirty="0"/>
              <a:t>Peuvent faire appel à des champs du même objet, ou d'un objet de recherche ou parent.</a:t>
            </a:r>
          </a:p>
          <a:p>
            <a:pPr lvl="1">
              <a:defRPr/>
            </a:pPr>
            <a:r>
              <a:rPr lang="fr-FR" sz="1900" dirty="0"/>
              <a:t>Ne peuvent pas faire appel à des champs cryptés, des champs de description ou des champs personnalisés à longue zone de texte. </a:t>
            </a:r>
          </a:p>
          <a:p>
            <a:pPr lvl="1">
              <a:defRPr/>
            </a:pPr>
            <a:r>
              <a:rPr lang="fr-FR" sz="1900" dirty="0"/>
              <a:t>Ne peuvent pas être recherchés et ne sont pas disponibles pour la conversion de pistes ou le service d'exportation hebdomadaire.</a:t>
            </a:r>
          </a:p>
        </p:txBody>
      </p:sp>
      <p:sp>
        <p:nvSpPr>
          <p:cNvPr id="14" name="TextBox 13"/>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endParaRPr/>
          </a:p>
        </p:txBody>
      </p:sp>
      <p:sp>
        <p:nvSpPr>
          <p:cNvPr id="4" name="Slide Number Placeholder 3"/>
          <p:cNvSpPr>
            <a:spLocks noGrp="1"/>
          </p:cNvSpPr>
          <p:nvPr>
            <p:ph type="sldNum" sz="quarter" idx="10"/>
          </p:nvPr>
        </p:nvSpPr>
        <p:spPr/>
        <p:txBody>
          <a:bodyPr/>
          <a:lstStyle/>
          <a:p>
            <a:fld id="{812A5277-1DB9-460F-9A21-B857ABB32666}" type="slidenum">
              <a:rPr lang="en-US" smtClean="0"/>
              <a:pPr/>
              <a:t>258</a:t>
            </a:fld>
            <a:endParaRPr lang="fr-FR" dirty="0"/>
          </a:p>
        </p:txBody>
      </p:sp>
      <p:sp>
        <p:nvSpPr>
          <p:cNvPr id="16" name="Title 5"/>
          <p:cNvSpPr>
            <a:spLocks noGrp="1"/>
          </p:cNvSpPr>
          <p:nvPr>
            <p:ph type="title"/>
          </p:nvPr>
        </p:nvSpPr>
        <p:spPr>
          <a:xfrm>
            <a:off x="128589" y="7"/>
            <a:ext cx="10734146" cy="746975"/>
          </a:xfrm>
        </p:spPr>
        <p:txBody>
          <a:bodyPr/>
          <a:lstStyle/>
          <a:p>
            <a:r>
              <a:rPr lang="fr-FR" sz="2400" dirty="0"/>
              <a:t>Que sont les champs de formule personnalisés ?</a:t>
            </a:r>
          </a:p>
        </p:txBody>
      </p:sp>
      <p:pic>
        <p:nvPicPr>
          <p:cNvPr id="17"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38037" y="4060054"/>
            <a:ext cx="3954090" cy="130844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8" name="Rectangle 17"/>
          <p:cNvSpPr/>
          <p:nvPr/>
        </p:nvSpPr>
        <p:spPr bwMode="auto">
          <a:xfrm>
            <a:off x="401800" y="4817169"/>
            <a:ext cx="1939272" cy="48786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19" name="Image 17"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5610" y="4561469"/>
            <a:ext cx="7836614" cy="1274162"/>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0" name="Rectangle 19"/>
          <p:cNvSpPr/>
          <p:nvPr/>
        </p:nvSpPr>
        <p:spPr bwMode="auto">
          <a:xfrm>
            <a:off x="4552592" y="5676752"/>
            <a:ext cx="1848206" cy="243413"/>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24" name="Rectangle 23"/>
          <p:cNvSpPr/>
          <p:nvPr/>
        </p:nvSpPr>
        <p:spPr bwMode="auto">
          <a:xfrm>
            <a:off x="152400" y="61791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rPr>
              <a:t>Rechercher : </a:t>
            </a:r>
            <a:r>
              <a:rPr lang="fr-FR" sz="2400" dirty="0">
                <a:solidFill>
                  <a:schemeClr val="bg1"/>
                </a:solidFill>
                <a:latin typeface="Courier New" pitchFamily="49" charset="0"/>
                <a:cs typeface="Courier New" pitchFamily="49" charset="0"/>
              </a:rPr>
              <a:t>Conseils sur l'élaboration de formules</a:t>
            </a:r>
          </a:p>
        </p:txBody>
      </p:sp>
      <p:sp>
        <p:nvSpPr>
          <p:cNvPr id="25" name="Freeform 343"/>
          <p:cNvSpPr>
            <a:spLocks noEditPoints="1"/>
          </p:cNvSpPr>
          <p:nvPr/>
        </p:nvSpPr>
        <p:spPr bwMode="auto">
          <a:xfrm>
            <a:off x="590437" y="64903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26" name="TextBox 11"/>
          <p:cNvSpPr txBox="1"/>
          <p:nvPr/>
        </p:nvSpPr>
        <p:spPr bwMode="white">
          <a:xfrm>
            <a:off x="136593" y="62378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Tree>
    <p:custDataLst>
      <p:tags r:id="rId1"/>
    </p:custData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3" y="843165"/>
            <a:ext cx="8224246" cy="5950440"/>
          </a:xfrm>
        </p:spPr>
        <p:txBody>
          <a:bodyPr>
            <a:noAutofit/>
          </a:bodyPr>
          <a:lstStyle/>
          <a:p>
            <a:pPr marL="0" lvl="0" indent="0">
              <a:buNone/>
            </a:pPr>
            <a:r>
              <a:rPr lang="fr-FR" sz="2300" dirty="0"/>
              <a:t>Vous pouvez définir une formule en réalisant une étape supplémentaire dans l'assistant de création de champs personnalisés.</a:t>
            </a:r>
          </a:p>
        </p:txBody>
      </p:sp>
      <p:sp>
        <p:nvSpPr>
          <p:cNvPr id="6" name="Title 5"/>
          <p:cNvSpPr>
            <a:spLocks noGrp="1"/>
          </p:cNvSpPr>
          <p:nvPr>
            <p:ph type="title"/>
          </p:nvPr>
        </p:nvSpPr>
        <p:spPr>
          <a:xfrm>
            <a:off x="128589" y="7"/>
            <a:ext cx="10734146" cy="746975"/>
          </a:xfrm>
        </p:spPr>
        <p:txBody>
          <a:bodyPr/>
          <a:lstStyle/>
          <a:p>
            <a:r>
              <a:rPr lang="fr-FR" dirty="0"/>
              <a:t>Définition d'une formule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259</a:t>
            </a:fld>
            <a:endParaRPr lang="fr-FR" dirty="0"/>
          </a:p>
        </p:txBody>
      </p:sp>
      <p:grpSp>
        <p:nvGrpSpPr>
          <p:cNvPr id="13" name="Groupe 2"/>
          <p:cNvGrpSpPr/>
          <p:nvPr/>
        </p:nvGrpSpPr>
        <p:grpSpPr>
          <a:xfrm>
            <a:off x="267578" y="3905873"/>
            <a:ext cx="6447750" cy="2702539"/>
            <a:chOff x="267578" y="3717760"/>
            <a:chExt cx="6447750" cy="2702539"/>
          </a:xfrm>
          <a:effectLst>
            <a:outerShdw blurRad="50800" dist="38100" dir="2700000" algn="tl" rotWithShape="0">
              <a:prstClr val="black">
                <a:alpha val="40000"/>
              </a:prstClr>
            </a:outerShdw>
          </a:effectLst>
        </p:grpSpPr>
        <p:pic>
          <p:nvPicPr>
            <p:cNvPr id="14" name="Image 15"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578" y="3717760"/>
              <a:ext cx="6447750" cy="1746266"/>
            </a:xfrm>
            <a:prstGeom prst="rect">
              <a:avLst/>
            </a:prstGeom>
            <a:ln>
              <a:solidFill>
                <a:schemeClr val="bg1">
                  <a:lumMod val="75000"/>
                </a:schemeClr>
              </a:solidFill>
            </a:ln>
          </p:spPr>
        </p:pic>
        <p:pic>
          <p:nvPicPr>
            <p:cNvPr id="15" name="Image 16" descr="Capture d’écra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4098" y="4680627"/>
              <a:ext cx="3697203" cy="1739672"/>
            </a:xfrm>
            <a:prstGeom prst="rect">
              <a:avLst/>
            </a:prstGeom>
            <a:ln>
              <a:solidFill>
                <a:schemeClr val="bg1">
                  <a:lumMod val="75000"/>
                </a:schemeClr>
              </a:solidFill>
            </a:ln>
          </p:spPr>
        </p:pic>
      </p:grpSp>
      <p:sp>
        <p:nvSpPr>
          <p:cNvPr id="20" name="Rectangle 19"/>
          <p:cNvSpPr/>
          <p:nvPr/>
        </p:nvSpPr>
        <p:spPr bwMode="auto">
          <a:xfrm>
            <a:off x="1229677" y="3861760"/>
            <a:ext cx="1198880" cy="27432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21" name="Image 4"/>
          <p:cNvPicPr>
            <a:picLocks noChangeAspect="1"/>
          </p:cNvPicPr>
          <p:nvPr/>
        </p:nvPicPr>
        <p:blipFill>
          <a:blip r:embed="rId6"/>
          <a:stretch>
            <a:fillRect/>
          </a:stretch>
        </p:blipFill>
        <p:spPr>
          <a:xfrm>
            <a:off x="2505339" y="1897962"/>
            <a:ext cx="3286584" cy="1695687"/>
          </a:xfrm>
          <a:prstGeom prst="rect">
            <a:avLst/>
          </a:prstGeom>
        </p:spPr>
      </p:pic>
      <p:sp>
        <p:nvSpPr>
          <p:cNvPr id="22" name="Rectangle 21"/>
          <p:cNvSpPr/>
          <p:nvPr/>
        </p:nvSpPr>
        <p:spPr bwMode="auto">
          <a:xfrm>
            <a:off x="2428557" y="1897962"/>
            <a:ext cx="1020278" cy="29464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23" name="TextBox 15"/>
          <p:cNvSpPr txBox="1"/>
          <p:nvPr/>
        </p:nvSpPr>
        <p:spPr>
          <a:xfrm>
            <a:off x="6463551" y="1897962"/>
            <a:ext cx="3318623" cy="1631216"/>
          </a:xfrm>
          <a:prstGeom prst="rect">
            <a:avLst/>
          </a:prstGeom>
          <a:noFill/>
        </p:spPr>
        <p:txBody>
          <a:bodyPr wrap="square" rtlCol="0">
            <a:spAutoFit/>
          </a:bodyPr>
          <a:lstStyle/>
          <a:p>
            <a:r>
              <a:rPr lang="fr-FR" sz="2000" dirty="0"/>
              <a:t>Utilisez l'onglet Formule simple pour réaliser des calculs de base impliquant des champs numériques du même objet.</a:t>
            </a:r>
            <a:endParaRPr lang="en-US" sz="2000" dirty="0"/>
          </a:p>
        </p:txBody>
      </p:sp>
      <p:sp>
        <p:nvSpPr>
          <p:cNvPr id="24" name="TextBox 16"/>
          <p:cNvSpPr txBox="1"/>
          <p:nvPr/>
        </p:nvSpPr>
        <p:spPr>
          <a:xfrm>
            <a:off x="7039263" y="4136080"/>
            <a:ext cx="3266787" cy="2246769"/>
          </a:xfrm>
          <a:prstGeom prst="rect">
            <a:avLst/>
          </a:prstGeom>
          <a:noFill/>
        </p:spPr>
        <p:txBody>
          <a:bodyPr wrap="square" rtlCol="0">
            <a:spAutoFit/>
          </a:bodyPr>
          <a:lstStyle/>
          <a:p>
            <a:r>
              <a:rPr lang="fr-FR" sz="2000" dirty="0"/>
              <a:t>Utilisez l'onglet Formule avancée pour réaliser des calculs plus complexes impliquant des fonctions, des champs non numériques ou des champs d'objets parent.</a:t>
            </a:r>
            <a:endParaRPr lang="en-US" sz="2000"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595" y="836614"/>
            <a:ext cx="6600451" cy="5935663"/>
          </a:xfrm>
        </p:spPr>
        <p:txBody>
          <a:bodyPr/>
          <a:lstStyle/>
          <a:p>
            <a:r>
              <a:rPr lang="fr-FR" dirty="0"/>
              <a:t>Vous êtes enthousiaste à l'idée de découvrir votre nouveau poste, mais vous devez dans un premier temps vous familiariser avec </a:t>
            </a:r>
            <a:r>
              <a:rPr lang="fr-FR" dirty="0" err="1"/>
              <a:t>Salesforce</a:t>
            </a:r>
            <a:r>
              <a:rPr lang="fr-FR" dirty="0"/>
              <a:t> : Quels sont les principaux objets et comment sont-ils associés ? Vous avez appris que la mise en œuvre initiale a été réalisée il y a six mois par un consultant. Le consultant </a:t>
            </a:r>
            <a:r>
              <a:rPr lang="fr-FR" dirty="0" err="1"/>
              <a:t>a-t-il</a:t>
            </a:r>
            <a:r>
              <a:rPr lang="fr-FR" dirty="0"/>
              <a:t> créé des objets ?</a:t>
            </a:r>
          </a:p>
          <a:p>
            <a:endParaRPr lang="fr-FR" dirty="0"/>
          </a:p>
        </p:txBody>
      </p:sp>
      <p:sp>
        <p:nvSpPr>
          <p:cNvPr id="2" name="Title 1"/>
          <p:cNvSpPr>
            <a:spLocks noGrp="1"/>
          </p:cNvSpPr>
          <p:nvPr>
            <p:ph type="title"/>
          </p:nvPr>
        </p:nvSpPr>
        <p:spPr>
          <a:xfrm>
            <a:off x="858838" y="5"/>
            <a:ext cx="9139740" cy="746975"/>
          </a:xfrm>
        </p:spPr>
        <p:txBody>
          <a:bodyPr/>
          <a:lstStyle/>
          <a:p>
            <a:r>
              <a:rPr lang="fr-FR" sz="2600" dirty="0"/>
              <a:t>Découverte de votre organisation </a:t>
            </a:r>
            <a:r>
              <a:rPr lang="fr-FR" sz="2600" dirty="0" err="1"/>
              <a:t>Salesforce</a:t>
            </a:r>
            <a:endParaRPr lang="fr-FR" sz="2600"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26</a:t>
            </a:fld>
            <a:endParaRPr lang="fr-FR" dirty="0"/>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5794" y="3725325"/>
            <a:ext cx="1274478" cy="1274477"/>
          </a:xfrm>
          <a:prstGeom prst="rect">
            <a:avLst/>
          </a:prstGeom>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5863" y="2889504"/>
            <a:ext cx="756027" cy="756027"/>
          </a:xfrm>
          <a:prstGeom prst="rect">
            <a:avLst/>
          </a:prstGeom>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0064" y="1093801"/>
            <a:ext cx="1572768" cy="1572768"/>
          </a:xfrm>
          <a:prstGeom prst="rect">
            <a:avLst/>
          </a:prstGeom>
          <a:effec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2592" y="3847031"/>
            <a:ext cx="1389888" cy="1389888"/>
          </a:xfrm>
          <a:prstGeom prst="rect">
            <a:avLst/>
          </a:prstGeom>
          <a:effectLst/>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522159" y="2791701"/>
            <a:ext cx="1396251" cy="1396251"/>
          </a:xfrm>
          <a:prstGeom prst="rect">
            <a:avLst/>
          </a:prstGeom>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4496" y="2792121"/>
            <a:ext cx="926603" cy="926603"/>
          </a:xfrm>
          <a:prstGeom prst="rect">
            <a:avLst/>
          </a:prstGeom>
          <a:effectLst/>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081830" y="1962608"/>
            <a:ext cx="683370" cy="683369"/>
          </a:xfrm>
          <a:prstGeom prst="rect">
            <a:avLst/>
          </a:prstGeom>
          <a:effectLst/>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2581" y="1446308"/>
            <a:ext cx="1264811" cy="1264811"/>
          </a:xfrm>
          <a:prstGeom prst="rect">
            <a:avLst/>
          </a:prstGeom>
          <a:effectLst/>
        </p:spPr>
      </p:pic>
      <p:sp>
        <p:nvSpPr>
          <p:cNvPr id="20" name="Rectangle 19"/>
          <p:cNvSpPr/>
          <p:nvPr/>
        </p:nvSpPr>
        <p:spPr bwMode="auto">
          <a:xfrm>
            <a:off x="0" y="5608320"/>
            <a:ext cx="12188825" cy="1249680"/>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350" b="1" dirty="0">
                <a:solidFill>
                  <a:schemeClr val="bg1"/>
                </a:solidFill>
              </a:rPr>
              <a:t>Organisation : </a:t>
            </a:r>
            <a:r>
              <a:rPr lang="fr-FR" sz="2350" dirty="0">
                <a:solidFill>
                  <a:schemeClr val="bg1"/>
                </a:solidFill>
              </a:rPr>
              <a:t>Déploiement de Salesforce comportant un ensemble défini d'utilisateurs avec une licence. Votre organisation inclut l'ensemble de vos données et applications, elle est séparée des autres organisations.</a:t>
            </a:r>
          </a:p>
        </p:txBody>
      </p:sp>
      <p:sp>
        <p:nvSpPr>
          <p:cNvPr id="21" name="TextBox 20"/>
          <p:cNvSpPr txBox="1"/>
          <p:nvPr/>
        </p:nvSpPr>
        <p:spPr bwMode="white">
          <a:xfrm>
            <a:off x="0" y="5714414"/>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grpSp>
        <p:nvGrpSpPr>
          <p:cNvPr id="22" name="Group 4"/>
          <p:cNvGrpSpPr>
            <a:grpSpLocks noChangeAspect="1"/>
          </p:cNvGrpSpPr>
          <p:nvPr/>
        </p:nvGrpSpPr>
        <p:grpSpPr bwMode="auto">
          <a:xfrm>
            <a:off x="436563" y="6019198"/>
            <a:ext cx="422275" cy="328613"/>
            <a:chOff x="275" y="1308"/>
            <a:chExt cx="266" cy="207"/>
          </a:xfrm>
        </p:grpSpPr>
        <p:sp>
          <p:nvSpPr>
            <p:cNvPr id="23"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7" name="Picture 8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05072" y="4279545"/>
            <a:ext cx="926603" cy="926603"/>
          </a:xfrm>
          <a:prstGeom prst="rect">
            <a:avLst/>
          </a:prstGeom>
          <a:effectLst/>
        </p:spPr>
      </p:pic>
    </p:spTree>
    <p:custDataLst>
      <p:tags r:id="rId1"/>
    </p:custData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Autofit/>
          </a:bodyPr>
          <a:lstStyle/>
          <a:p>
            <a:pPr marL="0" lvl="0" indent="0">
              <a:buNone/>
            </a:pPr>
            <a:r>
              <a:rPr lang="fr-FR" sz="2000" dirty="0"/>
              <a:t>Une formule inter-objet fait appel à des champs d'objets parent. Utilisez le navigateur Insérer un champ de l'onglet Formule avancée pour accéder aux champs jusqu'à 10 niveaux parent.</a:t>
            </a:r>
          </a:p>
        </p:txBody>
      </p:sp>
      <p:sp>
        <p:nvSpPr>
          <p:cNvPr id="6" name="Title 5"/>
          <p:cNvSpPr>
            <a:spLocks noGrp="1"/>
          </p:cNvSpPr>
          <p:nvPr>
            <p:ph type="title"/>
          </p:nvPr>
        </p:nvSpPr>
        <p:spPr>
          <a:xfrm>
            <a:off x="128589" y="7"/>
            <a:ext cx="10734146" cy="746975"/>
          </a:xfrm>
        </p:spPr>
        <p:txBody>
          <a:bodyPr/>
          <a:lstStyle/>
          <a:p>
            <a:r>
              <a:rPr lang="en-GB" dirty="0" err="1"/>
              <a:t>Formules</a:t>
            </a:r>
            <a:r>
              <a:rPr lang="en-GB" dirty="0"/>
              <a:t> inter-objet</a:t>
            </a:r>
            <a:endParaRPr lang="fr-FR" dirty="0"/>
          </a:p>
        </p:txBody>
      </p:sp>
      <p:sp>
        <p:nvSpPr>
          <p:cNvPr id="19" name="TextBox 1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260</a:t>
            </a:fld>
            <a:endParaRPr lang="fr-FR" dirty="0"/>
          </a:p>
        </p:txBody>
      </p:sp>
      <p:pic>
        <p:nvPicPr>
          <p:cNvPr id="15"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71" y="3869427"/>
            <a:ext cx="3482829" cy="206793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16" name="Rectangle 15"/>
          <p:cNvSpPr/>
          <p:nvPr/>
        </p:nvSpPr>
        <p:spPr bwMode="auto">
          <a:xfrm>
            <a:off x="6311892" y="5707805"/>
            <a:ext cx="2247091" cy="24384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17" name="Image 1"/>
          <p:cNvPicPr>
            <a:picLocks noChangeAspect="1"/>
          </p:cNvPicPr>
          <p:nvPr/>
        </p:nvPicPr>
        <p:blipFill>
          <a:blip r:embed="rId5"/>
          <a:stretch>
            <a:fillRect/>
          </a:stretch>
        </p:blipFill>
        <p:spPr>
          <a:xfrm>
            <a:off x="1554020" y="1642789"/>
            <a:ext cx="7918593" cy="2066686"/>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1" name="Imag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4020" y="3874215"/>
            <a:ext cx="3203853" cy="2077987"/>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2" name="Rectangle 21"/>
          <p:cNvSpPr/>
          <p:nvPr/>
        </p:nvSpPr>
        <p:spPr bwMode="auto">
          <a:xfrm>
            <a:off x="2639870" y="5451011"/>
            <a:ext cx="1932130" cy="432839"/>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23" name="Rectangle 22"/>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latin typeface="Salesforce Sans" panose="020B0505020202020203" pitchFamily="34" charset="0"/>
                <a:cs typeface="Arial" pitchFamily="34" charset="0"/>
              </a:rPr>
              <a:t>Utilisez les formules inter-objet pour éviter la duplication de données.</a:t>
            </a:r>
            <a:endParaRPr lang="en-US" sz="2400" dirty="0">
              <a:solidFill>
                <a:schemeClr val="bg1"/>
              </a:solidFill>
              <a:latin typeface="Salesforce Sans" panose="020B0505020202020203" pitchFamily="34" charset="0"/>
              <a:cs typeface="Arial" pitchFamily="34" charset="0"/>
            </a:endParaRPr>
          </a:p>
        </p:txBody>
      </p:sp>
      <p:sp>
        <p:nvSpPr>
          <p:cNvPr id="24"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25" name="TextBox 11"/>
          <p:cNvSpPr txBox="1"/>
          <p:nvPr/>
        </p:nvSpPr>
        <p:spPr bwMode="white">
          <a:xfrm>
            <a:off x="91989" y="6092921"/>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Tree>
    <p:custDataLst>
      <p:tags r:id="rId1"/>
    </p:custData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1" y="2711669"/>
            <a:ext cx="8607668" cy="4077860"/>
          </a:xfrm>
        </p:spPr>
        <p:txBody>
          <a:bodyPr/>
          <a:lstStyle/>
          <a:p>
            <a:r>
              <a:rPr lang="fr-FR" sz="2300" dirty="0"/>
              <a:t>Tâches :</a:t>
            </a:r>
          </a:p>
          <a:p>
            <a:pPr lvl="1"/>
            <a:r>
              <a:rPr lang="fr-FR" sz="2300" dirty="0"/>
              <a:t>Création d'un champ de formule personnalisé sur l'objet Opportunité, qui calcule une commission de 10 pourcents.</a:t>
            </a:r>
          </a:p>
          <a:p>
            <a:pPr lvl="1"/>
            <a:r>
              <a:rPr lang="fr-FR" sz="2300" dirty="0"/>
              <a:t>Modification de la formule afin que la commission ne soit calculée que lorsqu'une opportunité est close et gagnée.</a:t>
            </a:r>
          </a:p>
          <a:p>
            <a:pPr lvl="1"/>
            <a:r>
              <a:rPr lang="fr-FR" sz="2300" dirty="0"/>
              <a:t>Création d'un champ de formule personnalisé sur l'objet Opportunité, qui affiche les informations Région et Zone obtenues à partir de l'enregistrement de compte.</a:t>
            </a:r>
          </a:p>
          <a:p>
            <a:pPr lvl="1"/>
            <a:endParaRPr lang="fr-FR" sz="2300" dirty="0"/>
          </a:p>
        </p:txBody>
      </p:sp>
      <p:sp>
        <p:nvSpPr>
          <p:cNvPr id="2" name="Content Placeholder 1"/>
          <p:cNvSpPr>
            <a:spLocks noGrp="1"/>
          </p:cNvSpPr>
          <p:nvPr>
            <p:ph idx="11"/>
          </p:nvPr>
        </p:nvSpPr>
        <p:spPr>
          <a:xfrm>
            <a:off x="5" y="758825"/>
            <a:ext cx="12192000" cy="1858251"/>
          </a:xfrm>
        </p:spPr>
        <p:txBody>
          <a:bodyPr/>
          <a:lstStyle/>
          <a:p>
            <a:r>
              <a:rPr lang="fr-FR" sz="2300" dirty="0"/>
              <a:t>Objectifs :</a:t>
            </a:r>
          </a:p>
          <a:p>
            <a:pPr lvl="1"/>
            <a:r>
              <a:rPr lang="fr-FR" sz="2300" dirty="0"/>
              <a:t>Allison Wheeler, vice-présidente des ventes internationales, souhaite afficher la commission remportée sur les opportunités gagnées. Elle souhaite également que le service des opérations commerciales puisse visualiser les informations concernant la région et la zone du compte au niveau des opportunités.</a:t>
            </a:r>
          </a:p>
        </p:txBody>
      </p:sp>
      <p:sp>
        <p:nvSpPr>
          <p:cNvPr id="7" name="Content Placeholder 6"/>
          <p:cNvSpPr>
            <a:spLocks noGrp="1"/>
          </p:cNvSpPr>
          <p:nvPr>
            <p:ph idx="10"/>
          </p:nvPr>
        </p:nvSpPr>
        <p:spPr/>
        <p:txBody>
          <a:bodyPr/>
          <a:lstStyle/>
          <a:p>
            <a:r>
              <a:rPr lang="fr-FR"/>
              <a:t>15 min</a:t>
            </a:r>
            <a:endParaRPr lang="fr-FR" dirty="0"/>
          </a:p>
        </p:txBody>
      </p:sp>
      <p:sp>
        <p:nvSpPr>
          <p:cNvPr id="158721" name="Rectangle 2"/>
          <p:cNvSpPr>
            <a:spLocks noGrp="1" noChangeArrowheads="1"/>
          </p:cNvSpPr>
          <p:nvPr>
            <p:ph type="title"/>
          </p:nvPr>
        </p:nvSpPr>
        <p:spPr/>
        <p:txBody>
          <a:bodyPr/>
          <a:lstStyle/>
          <a:p>
            <a:r>
              <a:rPr lang="fr-FR"/>
              <a:t>5-7 : Création de champs de formule personnalisés</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261</a:t>
            </a:fld>
            <a:endParaRPr lang="fr-FR" dirty="0"/>
          </a:p>
        </p:txBody>
      </p:sp>
      <p:sp>
        <p:nvSpPr>
          <p:cNvPr id="12"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idx="1"/>
          </p:nvPr>
        </p:nvSpPr>
        <p:spPr>
          <a:xfrm>
            <a:off x="114301" y="2861442"/>
            <a:ext cx="9064868" cy="3928088"/>
          </a:xfrm>
        </p:spPr>
        <p:txBody>
          <a:bodyPr/>
          <a:lstStyle/>
          <a:p>
            <a:r>
              <a:rPr lang="fr-FR" sz="2300" dirty="0"/>
              <a:t>Tâches :</a:t>
            </a:r>
          </a:p>
          <a:p>
            <a:pPr lvl="1"/>
            <a:r>
              <a:rPr lang="fr-FR" sz="2300" dirty="0"/>
              <a:t>Création d'un champ de formule, intitulé </a:t>
            </a:r>
            <a:r>
              <a:rPr lang="fr-FR" sz="2300" dirty="0">
                <a:latin typeface="Courier New" panose="02070309020205020404" pitchFamily="49" charset="0"/>
              </a:rPr>
              <a:t>Montant après remise</a:t>
            </a:r>
            <a:r>
              <a:rPr lang="fr-FR" sz="2300" dirty="0"/>
              <a:t>, pour calculer le montant après application de la remise. Un champ de pourcentage personnalisé, intitulé Pourcentage de remise, a déjà été créé.</a:t>
            </a:r>
          </a:p>
          <a:p>
            <a:pPr lvl="1"/>
            <a:r>
              <a:rPr lang="fr-FR" sz="2300" dirty="0"/>
              <a:t>Test du nouveau champ sur une opportunité.</a:t>
            </a:r>
          </a:p>
          <a:p>
            <a:pPr lvl="1"/>
            <a:endParaRPr lang="fr-FR" sz="2300" dirty="0"/>
          </a:p>
        </p:txBody>
      </p:sp>
      <p:sp>
        <p:nvSpPr>
          <p:cNvPr id="2" name="Content Placeholder 1"/>
          <p:cNvSpPr>
            <a:spLocks noGrp="1"/>
          </p:cNvSpPr>
          <p:nvPr>
            <p:ph idx="11"/>
          </p:nvPr>
        </p:nvSpPr>
        <p:spPr>
          <a:xfrm>
            <a:off x="5" y="758824"/>
            <a:ext cx="12192000" cy="1945511"/>
          </a:xfrm>
        </p:spPr>
        <p:txBody>
          <a:bodyPr/>
          <a:lstStyle/>
          <a:p>
            <a:r>
              <a:rPr lang="fr-FR" sz="2300" dirty="0"/>
              <a:t>Objectif :</a:t>
            </a:r>
          </a:p>
          <a:p>
            <a:pPr lvl="1"/>
            <a:r>
              <a:rPr lang="fr-FR" sz="2300" dirty="0"/>
              <a:t>Les représentants commerciaux de AW </a:t>
            </a:r>
            <a:r>
              <a:rPr lang="fr-FR" sz="2300" dirty="0" err="1"/>
              <a:t>Computing</a:t>
            </a:r>
            <a:r>
              <a:rPr lang="fr-FR" sz="2300" dirty="0"/>
              <a:t> appliquent parfois des remises sur des opportunités. </a:t>
            </a:r>
            <a:r>
              <a:rPr sz="2300" dirty="0"/>
              <a:t/>
            </a:r>
            <a:br>
              <a:rPr sz="2300" dirty="0"/>
            </a:br>
            <a:r>
              <a:rPr lang="fr-FR" sz="2300" dirty="0"/>
              <a:t>Allison Wheeler, vice-présidente des ventes internationales, souhaiterait visualiser le montant escompté sur chaque opportunité afin d'améliorer la précision des en-cours.</a:t>
            </a:r>
          </a:p>
        </p:txBody>
      </p:sp>
      <p:sp>
        <p:nvSpPr>
          <p:cNvPr id="7" name="Content Placeholder 6"/>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110359" y="-39405"/>
            <a:ext cx="1194319" cy="249767"/>
          </a:xfrm>
        </p:spPr>
        <p:txBody>
          <a:bodyPr/>
          <a:lstStyle/>
          <a:p>
            <a:r>
              <a:rPr lang="fr-FR" dirty="0"/>
              <a:t>À VOUS DE JOUER</a:t>
            </a:r>
          </a:p>
        </p:txBody>
      </p:sp>
      <p:sp>
        <p:nvSpPr>
          <p:cNvPr id="160769" name="Rectangle 2"/>
          <p:cNvSpPr>
            <a:spLocks noGrp="1" noChangeArrowheads="1"/>
          </p:cNvSpPr>
          <p:nvPr>
            <p:ph type="title"/>
          </p:nvPr>
        </p:nvSpPr>
        <p:spPr/>
        <p:txBody>
          <a:bodyPr/>
          <a:lstStyle/>
          <a:p>
            <a:r>
              <a:rPr lang="fr-FR"/>
              <a:t>5-8 : Création d'un champ de formule personnalisé</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262</a:t>
            </a:fld>
            <a:endParaRPr lang="fr-FR" dirty="0"/>
          </a:p>
        </p:txBody>
      </p:sp>
    </p:spTree>
    <p:custDataLst>
      <p:tags r:id="rId1"/>
    </p:custData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Administration des champs standard</a:t>
            </a:r>
            <a:endParaRPr lang="fr-FR" dirty="0"/>
          </a:p>
          <a:p>
            <a:pPr lvl="1"/>
            <a:r>
              <a:rPr lang="fr-FR"/>
              <a:t>Création de nouveaux champs personnalisés</a:t>
            </a:r>
            <a:endParaRPr lang="fr-FR" dirty="0"/>
          </a:p>
          <a:p>
            <a:pPr lvl="1"/>
            <a:r>
              <a:rPr lang="fr-FR"/>
              <a:t>Création de champs de sélection : Listes de sélection et recherches</a:t>
            </a:r>
          </a:p>
          <a:p>
            <a:pPr lvl="1"/>
            <a:r>
              <a:rPr lang="fr-FR"/>
              <a:t>Création de champs de formule</a:t>
            </a:r>
          </a:p>
          <a:p>
            <a:pPr lvl="2"/>
            <a:r>
              <a:rPr lang="fr-FR"/>
              <a:t>Utilisation des présentations de page</a:t>
            </a:r>
          </a:p>
          <a:p>
            <a:pPr lvl="1"/>
            <a:r>
              <a:rPr lang="fr-FR"/>
              <a:t>Utilisation des types d'enregistrement et processus commerciaux</a:t>
            </a:r>
          </a:p>
          <a:p>
            <a:pPr lvl="1"/>
            <a:r>
              <a:rPr lang="fr-FR"/>
              <a:t>Préservation de la qualité des données</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263</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5"/>
            <a:ext cx="9115709" cy="746975"/>
          </a:xfrm>
        </p:spPr>
        <p:txBody>
          <a:bodyPr/>
          <a:lstStyle/>
          <a:p>
            <a:r>
              <a:rPr lang="fr-FR" dirty="0"/>
              <a:t>Présentations de page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264</a:t>
            </a:fld>
            <a:endParaRPr lang="fr-FR" dirty="0"/>
          </a:p>
        </p:txBody>
      </p:sp>
      <p:pic>
        <p:nvPicPr>
          <p:cNvPr id="6" name="Picture: Allison Wheeler" descr="AWheeler headshot.png"/>
          <p:cNvPicPr>
            <a:picLocks noChangeAspect="1"/>
          </p:cNvPicPr>
          <p:nvPr/>
        </p:nvPicPr>
        <p:blipFill>
          <a:blip r:embed="rId4" cstate="print"/>
          <a:srcRect l="12167" r="-3772" b="12284"/>
          <a:stretch>
            <a:fillRect/>
          </a:stretch>
        </p:blipFill>
        <p:spPr>
          <a:xfrm>
            <a:off x="1384669" y="1320994"/>
            <a:ext cx="722172" cy="720000"/>
          </a:xfrm>
          <a:prstGeom prst="rect">
            <a:avLst/>
          </a:prstGeom>
          <a:solidFill>
            <a:schemeClr val="bg1"/>
          </a:solidFill>
          <a:ln w="19050">
            <a:solidFill>
              <a:schemeClr val="bg1">
                <a:lumMod val="85000"/>
              </a:schemeClr>
            </a:solidFill>
          </a:ln>
        </p:spPr>
      </p:pic>
      <p:sp>
        <p:nvSpPr>
          <p:cNvPr id="7" name="TextBox 6"/>
          <p:cNvSpPr txBox="1"/>
          <p:nvPr/>
        </p:nvSpPr>
        <p:spPr>
          <a:xfrm>
            <a:off x="2217500" y="1154250"/>
            <a:ext cx="7219108" cy="246490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Je crains que les nouveaux champs de compte apparaissent ensemble dans la section supérieure des pages de détails d'enregistrement de compte. Pouvons-nous les organiser en différentes sections afin de permettre de trouver plus facilement la bonne information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15:08</a:t>
            </a:r>
            <a:endParaRPr lang="fr-FR" dirty="0"/>
          </a:p>
        </p:txBody>
      </p:sp>
      <p:graphicFrame>
        <p:nvGraphicFramePr>
          <p:cNvPr id="8" name="Table 7"/>
          <p:cNvGraphicFramePr>
            <a:graphicFrameLocks noGrp="1"/>
          </p:cNvGraphicFramePr>
          <p:nvPr>
            <p:extLst>
              <p:ext uri="{D42A27DB-BD31-4B8C-83A1-F6EECF244321}">
                <p14:modId xmlns:p14="http://schemas.microsoft.com/office/powerpoint/2010/main" val="2867964720"/>
              </p:ext>
            </p:extLst>
          </p:nvPr>
        </p:nvGraphicFramePr>
        <p:xfrm>
          <a:off x="2289509" y="3687517"/>
          <a:ext cx="7434132" cy="2964180"/>
        </p:xfrm>
        <a:graphic>
          <a:graphicData uri="http://schemas.openxmlformats.org/drawingml/2006/table">
            <a:tbl>
              <a:tblPr firstRow="1" bandRow="1">
                <a:tableStyleId>{5C22544A-7EE6-4342-B048-85BDC9FD1C3A}</a:tableStyleId>
              </a:tblPr>
              <a:tblGrid>
                <a:gridCol w="7434132">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0070C0"/>
                          </a:solidFill>
                          <a:latin typeface="Segoe UI" pitchFamily="34" charset="0"/>
                        </a:rPr>
                        <a:t>Noah Larkin</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baseline="0" noProof="0" dirty="0">
                          <a:ln>
                            <a:noFill/>
                          </a:ln>
                          <a:solidFill>
                            <a:srgbClr val="000000"/>
                          </a:solidFill>
                          <a:effectLst/>
                          <a:uLnTx/>
                          <a:uFillTx/>
                          <a:latin typeface="Segoe UI Semibold" pitchFamily="34" charset="0"/>
                        </a:rPr>
                        <a:t>Notre équipe de consultants utilise des comptes pour enregistrer les détails des partenaires du service de consulting. Toutefois, certains champs standard et les nouveaux champs de compte personnalisés que nous avons créés ne sont pas applicables aux comptes partenaires. Est-il possible de masquer ces champs sur les comptes partenaires ?</a:t>
                      </a:r>
                    </a:p>
                    <a:p>
                      <a:pPr marL="0" marR="0" indent="0" algn="l" defTabSz="914400" rtl="0" eaLnBrk="1" fontAlgn="auto" latinLnBrk="0" hangingPunct="1">
                        <a:lnSpc>
                          <a:spcPct val="150000"/>
                        </a:lnSpc>
                        <a:spcBef>
                          <a:spcPts val="0"/>
                        </a:spcBef>
                        <a:spcAft>
                          <a:spcPts val="0"/>
                        </a:spcAft>
                        <a:buClrTx/>
                        <a:buSzTx/>
                        <a:buFontTx/>
                        <a:buNone/>
                        <a:tabLst/>
                        <a:defRPr/>
                      </a:pPr>
                      <a:r>
                        <a:rPr lang="fr-FR" sz="1800" b="0" dirty="0">
                          <a:solidFill>
                            <a:srgbClr val="0070C0"/>
                          </a:solidFill>
                          <a:latin typeface="Segoe UI" pitchFamily="34" charset="0"/>
                        </a:rPr>
                        <a:t>J'aime</a:t>
                      </a:r>
                      <a:r>
                        <a:rPr dirty="0"/>
                        <a:t>  </a:t>
                      </a:r>
                      <a:r>
                        <a:rPr lang="fr-FR" sz="1800" b="0" dirty="0">
                          <a:solidFill>
                            <a:schemeClr val="bg1">
                              <a:lumMod val="50000"/>
                            </a:schemeClr>
                          </a:solidFill>
                          <a:latin typeface="Segoe UI" pitchFamily="34" charset="0"/>
                        </a:rPr>
                        <a:t>·  Aujourd'hui à 15:10</a:t>
                      </a:r>
                      <a:endParaRPr lang="fr-FR" sz="18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9" name="Picture 8" descr="NLarkin headshot.png"/>
          <p:cNvPicPr>
            <a:picLocks noChangeAspect="1"/>
          </p:cNvPicPr>
          <p:nvPr/>
        </p:nvPicPr>
        <p:blipFill>
          <a:blip r:embed="rId5" cstate="print"/>
          <a:srcRect l="3327" r="4243" b="14125"/>
          <a:stretch>
            <a:fillRect/>
          </a:stretch>
        </p:blipFill>
        <p:spPr>
          <a:xfrm>
            <a:off x="2436270" y="3800789"/>
            <a:ext cx="428865" cy="428392"/>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3" y="843165"/>
            <a:ext cx="3809901" cy="5950440"/>
          </a:xfrm>
        </p:spPr>
        <p:txBody>
          <a:bodyPr>
            <a:normAutofit/>
          </a:bodyPr>
          <a:lstStyle/>
          <a:p>
            <a:r>
              <a:rPr lang="fr-FR" dirty="0"/>
              <a:t>Une présentation de page contrôle les champs, les sections, les listes associées et les boutons qui apparaissent lorsque les utilisateurs affichent ou modifient un enregistrement. Vous pouvez modifier la présentation de page par défaut d'un objet ou en créer d'autres.</a:t>
            </a:r>
          </a:p>
        </p:txBody>
      </p:sp>
      <p:sp>
        <p:nvSpPr>
          <p:cNvPr id="164865" name="Title 7"/>
          <p:cNvSpPr>
            <a:spLocks noGrp="1"/>
          </p:cNvSpPr>
          <p:nvPr>
            <p:ph type="title"/>
          </p:nvPr>
        </p:nvSpPr>
        <p:spPr>
          <a:xfrm>
            <a:off x="128589" y="7"/>
            <a:ext cx="10734146" cy="746975"/>
          </a:xfrm>
        </p:spPr>
        <p:txBody>
          <a:bodyPr/>
          <a:lstStyle/>
          <a:p>
            <a:r>
              <a:rPr lang="fr-FR"/>
              <a:t>Qu'est-ce qu'une présentation de page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265</a:t>
            </a:fld>
            <a:endParaRPr lang="fr-FR" dirty="0"/>
          </a:p>
        </p:txBody>
      </p:sp>
      <p:pic>
        <p:nvPicPr>
          <p:cNvPr id="11" name="Espace réservé du contenu 3" descr="Capture d’écra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477615" y="1859717"/>
            <a:ext cx="7412750" cy="368220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2" name="Rounded Rectangle 11"/>
          <p:cNvSpPr/>
          <p:nvPr/>
        </p:nvSpPr>
        <p:spPr bwMode="auto">
          <a:xfrm>
            <a:off x="6054034" y="1659113"/>
            <a:ext cx="4941437" cy="866775"/>
          </a:xfrm>
          <a:prstGeom prst="roundRect">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b="1" dirty="0">
                <a:solidFill>
                  <a:schemeClr val="bg1"/>
                </a:solidFill>
                <a:latin typeface="Salesforce Sans" panose="020B0505020202020203" pitchFamily="34" charset="0"/>
              </a:rPr>
              <a:t>Champs : Ajouter, supprimer, déplacer, activer la lecture seule ou le caractère obligatoire</a:t>
            </a:r>
            <a:endParaRPr kumimoji="0" lang="fr-FR" sz="2400" b="1" i="0" u="none" strike="noStrike" cap="none" normalizeH="0" baseline="0" dirty="0">
              <a:ln>
                <a:noFill/>
              </a:ln>
              <a:solidFill>
                <a:schemeClr val="bg1"/>
              </a:solidFill>
              <a:effectLst/>
              <a:latin typeface="Times New Roman" pitchFamily="18" charset="0"/>
            </a:endParaRPr>
          </a:p>
        </p:txBody>
      </p:sp>
      <p:sp>
        <p:nvSpPr>
          <p:cNvPr id="13" name="Rounded Rectangle 12"/>
          <p:cNvSpPr/>
          <p:nvPr/>
        </p:nvSpPr>
        <p:spPr bwMode="auto">
          <a:xfrm>
            <a:off x="6449934" y="2882683"/>
            <a:ext cx="4149636" cy="431038"/>
          </a:xfrm>
          <a:prstGeom prst="roundRect">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b="1" dirty="0">
                <a:solidFill>
                  <a:schemeClr val="bg1"/>
                </a:solidFill>
                <a:latin typeface="Salesforce Sans" panose="020B0505020202020203" pitchFamily="34" charset="0"/>
              </a:rPr>
              <a:t>Sections : Déplacer et créer</a:t>
            </a:r>
            <a:endParaRPr kumimoji="0" lang="fr-FR" sz="2400" b="1" i="0" u="none" strike="noStrike" cap="none" normalizeH="0" baseline="0" dirty="0">
              <a:ln>
                <a:noFill/>
              </a:ln>
              <a:solidFill>
                <a:schemeClr val="bg1"/>
              </a:solidFill>
              <a:effectLst/>
              <a:latin typeface="Times New Roman" pitchFamily="18" charset="0"/>
            </a:endParaRPr>
          </a:p>
        </p:txBody>
      </p:sp>
      <p:sp>
        <p:nvSpPr>
          <p:cNvPr id="14" name="Rounded Rectangle 13"/>
          <p:cNvSpPr/>
          <p:nvPr/>
        </p:nvSpPr>
        <p:spPr bwMode="auto">
          <a:xfrm>
            <a:off x="6348190" y="4554824"/>
            <a:ext cx="4353124" cy="942727"/>
          </a:xfrm>
          <a:prstGeom prst="roundRect">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b="1" dirty="0">
                <a:solidFill>
                  <a:schemeClr val="bg1"/>
                </a:solidFill>
                <a:latin typeface="Salesforce Sans" panose="020B0505020202020203" pitchFamily="34" charset="0"/>
              </a:rPr>
              <a:t>Listes associées : Ajouter, retirer et déplacer, modifier des colonnes et classer des enregistrements </a:t>
            </a:r>
            <a:endParaRPr kumimoji="0" lang="fr-FR" sz="2400" b="1" i="0" u="none" strike="noStrike" cap="none" normalizeH="0" baseline="0" dirty="0">
              <a:ln>
                <a:noFill/>
              </a:ln>
              <a:solidFill>
                <a:schemeClr val="bg1"/>
              </a:solidFill>
              <a:effectLst/>
              <a:latin typeface="Times New Roman" pitchFamily="18" charset="0"/>
            </a:endParaRPr>
          </a:p>
        </p:txBody>
      </p:sp>
    </p:spTree>
    <p:custDataLst>
      <p:tags r:id="rId1"/>
    </p:custData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fr-FR" b="1" dirty="0">
                <a:solidFill>
                  <a:schemeClr val="bg1"/>
                </a:solidFill>
              </a:rPr>
              <a:t>Modifiez ou créez des présentations de page à l'aide de l'éditeur par glisser-déposer.</a:t>
            </a:r>
          </a:p>
        </p:txBody>
      </p:sp>
      <p:sp>
        <p:nvSpPr>
          <p:cNvPr id="164865" name="Title 7"/>
          <p:cNvSpPr>
            <a:spLocks noGrp="1"/>
          </p:cNvSpPr>
          <p:nvPr>
            <p:ph type="title"/>
          </p:nvPr>
        </p:nvSpPr>
        <p:spPr>
          <a:xfrm>
            <a:off x="128589" y="7"/>
            <a:ext cx="10734146" cy="746975"/>
          </a:xfrm>
        </p:spPr>
        <p:txBody>
          <a:bodyPr/>
          <a:lstStyle/>
          <a:p>
            <a:r>
              <a:rPr lang="fr-FR"/>
              <a:t>L'éditeur de présentation de page</a:t>
            </a:r>
          </a:p>
        </p:txBody>
      </p:sp>
      <p:sp>
        <p:nvSpPr>
          <p:cNvPr id="26" name="Rectangle 25"/>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a:t>
            </a:r>
            <a:r>
              <a:rPr lang="fr-FR" sz="2400" b="1" i="1" dirty="0">
                <a:solidFill>
                  <a:schemeClr val="bg1"/>
                </a:solidFill>
              </a:rPr>
              <a:t>Nom de l'objet </a:t>
            </a:r>
            <a:r>
              <a:rPr lang="fr-FR" sz="2400" b="1" dirty="0">
                <a:solidFill>
                  <a:schemeClr val="bg1"/>
                </a:solidFill>
              </a:rPr>
              <a:t>| Présentations de page</a:t>
            </a:r>
          </a:p>
        </p:txBody>
      </p:sp>
      <p:sp>
        <p:nvSpPr>
          <p:cNvPr id="9" name="Slide Number Placeholder 8"/>
          <p:cNvSpPr>
            <a:spLocks noGrp="1"/>
          </p:cNvSpPr>
          <p:nvPr>
            <p:ph type="sldNum" sz="quarter" idx="10"/>
          </p:nvPr>
        </p:nvSpPr>
        <p:spPr/>
        <p:txBody>
          <a:bodyPr/>
          <a:lstStyle/>
          <a:p>
            <a:fld id="{812A5277-1DB9-460F-9A21-B857ABB32666}" type="slidenum">
              <a:rPr lang="en-US" smtClean="0"/>
              <a:pPr/>
              <a:t>266</a:t>
            </a:fld>
            <a:endParaRPr lang="fr-FR" dirty="0"/>
          </a:p>
        </p:txBody>
      </p:sp>
      <p:grpSp>
        <p:nvGrpSpPr>
          <p:cNvPr id="25" name="Group 24"/>
          <p:cNvGrpSpPr/>
          <p:nvPr/>
        </p:nvGrpSpPr>
        <p:grpSpPr>
          <a:xfrm>
            <a:off x="0" y="6082210"/>
            <a:ext cx="1295063" cy="746147"/>
            <a:chOff x="0" y="6082210"/>
            <a:chExt cx="1295063" cy="746147"/>
          </a:xfrm>
        </p:grpSpPr>
        <p:sp>
          <p:nvSpPr>
            <p:cNvPr id="29" name="TextBox 28"/>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30"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grpSp>
        <p:nvGrpSpPr>
          <p:cNvPr id="31" name="Groupe 3"/>
          <p:cNvGrpSpPr/>
          <p:nvPr/>
        </p:nvGrpSpPr>
        <p:grpSpPr>
          <a:xfrm>
            <a:off x="854113" y="840742"/>
            <a:ext cx="10008622" cy="4950501"/>
            <a:chOff x="854113" y="840742"/>
            <a:chExt cx="10008622" cy="4950501"/>
          </a:xfrm>
        </p:grpSpPr>
        <p:pic>
          <p:nvPicPr>
            <p:cNvPr id="32"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113" y="840742"/>
              <a:ext cx="10008622" cy="4950501"/>
            </a:xfrm>
            <a:prstGeom prst="rect">
              <a:avLst/>
            </a:prstGeom>
            <a:ln>
              <a:solidFill>
                <a:schemeClr val="bg2"/>
              </a:solidFill>
            </a:ln>
            <a:effectLst>
              <a:outerShdw blurRad="50800" dist="38100" dir="2700000" algn="tl" rotWithShape="0">
                <a:prstClr val="black">
                  <a:alpha val="40000"/>
                </a:prstClr>
              </a:outerShdw>
            </a:effectLst>
          </p:spPr>
        </p:pic>
        <p:sp>
          <p:nvSpPr>
            <p:cNvPr id="33" name="Rounded Rectangle 32"/>
            <p:cNvSpPr/>
            <p:nvPr/>
          </p:nvSpPr>
          <p:spPr bwMode="auto">
            <a:xfrm>
              <a:off x="6872397" y="1021878"/>
              <a:ext cx="3741496" cy="726449"/>
            </a:xfrm>
            <a:prstGeom prst="roundRect">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600" b="1" dirty="0">
                  <a:solidFill>
                    <a:schemeClr val="bg1"/>
                  </a:solidFill>
                </a:rPr>
                <a:t>Faire glisser des éléments depuis ou vers cette zone pour les ajouter </a:t>
              </a:r>
              <a:br>
                <a:rPr lang="fr-FR" sz="1600" b="1" dirty="0">
                  <a:solidFill>
                    <a:schemeClr val="bg1"/>
                  </a:solidFill>
                </a:rPr>
              </a:br>
              <a:r>
                <a:rPr lang="fr-FR" sz="1600" b="1" dirty="0">
                  <a:solidFill>
                    <a:schemeClr val="bg1"/>
                  </a:solidFill>
                </a:rPr>
                <a:t>ou les supprimer</a:t>
              </a:r>
              <a:endParaRPr lang="fr-FR" sz="2000" b="1" dirty="0">
                <a:solidFill>
                  <a:schemeClr val="bg1"/>
                </a:solidFill>
                <a:latin typeface="Times New Roman" pitchFamily="18" charset="0"/>
              </a:endParaRPr>
            </a:p>
          </p:txBody>
        </p:sp>
        <p:sp>
          <p:nvSpPr>
            <p:cNvPr id="34" name="Rounded Rectangle 33"/>
            <p:cNvSpPr/>
            <p:nvPr/>
          </p:nvSpPr>
          <p:spPr bwMode="auto">
            <a:xfrm>
              <a:off x="1381865" y="3538539"/>
              <a:ext cx="4058020" cy="835376"/>
            </a:xfrm>
            <a:prstGeom prst="roundRect">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600" b="1" dirty="0">
                  <a:solidFill>
                    <a:schemeClr val="bg1"/>
                  </a:solidFill>
                  <a:latin typeface="Salesforce Sans" panose="020B0505020202020203" pitchFamily="34" charset="0"/>
                </a:rPr>
                <a:t>Positionner la souris sur des éléments, puis cliquer pour les faire glisser </a:t>
              </a:r>
              <a:br>
                <a:rPr lang="fr-FR" sz="1600" b="1" dirty="0">
                  <a:solidFill>
                    <a:schemeClr val="bg1"/>
                  </a:solidFill>
                  <a:latin typeface="Salesforce Sans" panose="020B0505020202020203" pitchFamily="34" charset="0"/>
                </a:rPr>
              </a:br>
              <a:r>
                <a:rPr lang="fr-FR" sz="1600" b="1" dirty="0">
                  <a:solidFill>
                    <a:schemeClr val="bg1"/>
                  </a:solidFill>
                  <a:latin typeface="Salesforce Sans" panose="020B0505020202020203" pitchFamily="34" charset="0"/>
                </a:rPr>
                <a:t>lorsqu'apparaît le signe </a:t>
              </a:r>
              <a:endParaRPr kumimoji="0" lang="fr-FR" sz="2000" b="1" i="0" u="none" strike="noStrike" cap="none" normalizeH="0" baseline="0" dirty="0">
                <a:ln>
                  <a:noFill/>
                </a:ln>
                <a:solidFill>
                  <a:schemeClr val="bg1"/>
                </a:solidFill>
                <a:effectLst/>
                <a:latin typeface="Times New Roman" pitchFamily="18" charset="0"/>
              </a:endParaRPr>
            </a:p>
          </p:txBody>
        </p:sp>
        <p:pic>
          <p:nvPicPr>
            <p:cNvPr id="35" name="Picture 5"/>
            <p:cNvPicPr>
              <a:picLocks noChangeAspect="1" noChangeArrowheads="1"/>
            </p:cNvPicPr>
            <p:nvPr/>
          </p:nvPicPr>
          <p:blipFill rotWithShape="1">
            <a:blip r:embed="rId5" cstate="print"/>
            <a:srcRect l="-13364" t="-16850" r="-13364" b="-16850"/>
            <a:stretch/>
          </p:blipFill>
          <p:spPr bwMode="auto">
            <a:xfrm>
              <a:off x="4631316" y="4054897"/>
              <a:ext cx="315732" cy="313809"/>
            </a:xfrm>
            <a:prstGeom prst="ellipse">
              <a:avLst/>
            </a:prstGeom>
            <a:solidFill>
              <a:schemeClr val="bg1"/>
            </a:solidFill>
            <a:ln w="9525">
              <a:noFill/>
              <a:miter lim="800000"/>
              <a:headEnd/>
              <a:tailEnd/>
            </a:ln>
          </p:spPr>
        </p:pic>
        <p:grpSp>
          <p:nvGrpSpPr>
            <p:cNvPr id="36" name="Groupe 2"/>
            <p:cNvGrpSpPr/>
            <p:nvPr/>
          </p:nvGrpSpPr>
          <p:grpSpPr>
            <a:xfrm>
              <a:off x="6959362" y="3457503"/>
              <a:ext cx="3903373" cy="737374"/>
              <a:chOff x="6959362" y="3381303"/>
              <a:chExt cx="3903373" cy="737374"/>
            </a:xfrm>
          </p:grpSpPr>
          <p:sp>
            <p:nvSpPr>
              <p:cNvPr id="38" name="Rounded Rectangular Callout 37"/>
              <p:cNvSpPr/>
              <p:nvPr/>
            </p:nvSpPr>
            <p:spPr bwMode="auto">
              <a:xfrm>
                <a:off x="6959362" y="3381303"/>
                <a:ext cx="3903373" cy="737374"/>
              </a:xfrm>
              <a:prstGeom prst="wedgeRoundRectCallout">
                <a:avLst>
                  <a:gd name="adj1" fmla="val 22024"/>
                  <a:gd name="adj2" fmla="val 66555"/>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600" b="1" dirty="0">
                    <a:solidFill>
                      <a:schemeClr val="bg1"/>
                    </a:solidFill>
                  </a:rPr>
                  <a:t>Double-cliquer sur les éléments ou cliquer ici        pour en modifier les propriétés</a:t>
                </a:r>
                <a:endParaRPr lang="fr-FR" sz="2000" b="1" dirty="0">
                  <a:solidFill>
                    <a:schemeClr val="bg1"/>
                  </a:solidFill>
                  <a:latin typeface="Times New Roman" pitchFamily="18" charset="0"/>
                </a:endParaRPr>
              </a:p>
            </p:txBody>
          </p:sp>
          <p:pic>
            <p:nvPicPr>
              <p:cNvPr id="39" name="Picture 6"/>
              <p:cNvPicPr>
                <a:picLocks noChangeAspect="1" noChangeArrowheads="1"/>
              </p:cNvPicPr>
              <p:nvPr/>
            </p:nvPicPr>
            <p:blipFill rotWithShape="1">
              <a:blip r:embed="rId6" cstate="print">
                <a:clrChange>
                  <a:clrFrom>
                    <a:srgbClr val="B2E5FF"/>
                  </a:clrFrom>
                  <a:clrTo>
                    <a:srgbClr val="B2E5FF">
                      <a:alpha val="0"/>
                    </a:srgbClr>
                  </a:clrTo>
                </a:clrChange>
              </a:blip>
              <a:srcRect l="-7162" t="-2902" r="-23772" b="-17595"/>
              <a:stretch/>
            </p:blipFill>
            <p:spPr bwMode="auto">
              <a:xfrm>
                <a:off x="8227216" y="3608453"/>
                <a:ext cx="311702" cy="317257"/>
              </a:xfrm>
              <a:prstGeom prst="ellipse">
                <a:avLst/>
              </a:prstGeom>
              <a:solidFill>
                <a:schemeClr val="bg1"/>
              </a:solidFill>
              <a:ln w="9525">
                <a:noFill/>
                <a:miter lim="800000"/>
                <a:headEnd/>
                <a:tailEnd/>
              </a:ln>
            </p:spPr>
          </p:pic>
        </p:grpSp>
        <p:pic>
          <p:nvPicPr>
            <p:cNvPr id="37" name="Picture 5"/>
            <p:cNvPicPr>
              <a:picLocks noChangeAspect="1" noChangeArrowheads="1"/>
            </p:cNvPicPr>
            <p:nvPr/>
          </p:nvPicPr>
          <p:blipFill rotWithShape="1">
            <a:blip r:embed="rId5" cstate="print"/>
            <a:srcRect l="-13364" t="-16850" r="-13364" b="-16850"/>
            <a:stretch/>
          </p:blipFill>
          <p:spPr bwMode="auto">
            <a:xfrm>
              <a:off x="5453549" y="4306515"/>
              <a:ext cx="315732" cy="313808"/>
            </a:xfrm>
            <a:prstGeom prst="ellipse">
              <a:avLst/>
            </a:prstGeom>
            <a:solidFill>
              <a:schemeClr val="bg1"/>
            </a:solidFill>
            <a:ln w="9525">
              <a:noFill/>
              <a:miter lim="800000"/>
              <a:headEnd/>
              <a:tailEnd/>
            </a:ln>
          </p:spPr>
        </p:pic>
      </p:grpSp>
    </p:spTree>
    <p:custDataLst>
      <p:tags r:id="rId1"/>
    </p:custData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3" y="843165"/>
            <a:ext cx="2877885" cy="5950440"/>
          </a:xfrm>
        </p:spPr>
        <p:txBody>
          <a:bodyPr>
            <a:normAutofit/>
          </a:bodyPr>
          <a:lstStyle/>
          <a:p>
            <a:r>
              <a:rPr lang="fr-FR" dirty="0"/>
              <a:t>Afin de vous assurer que les utilisateurs visualisent les présentations de page appropriées, affectez des présentations de page aux profils utilisateur.</a:t>
            </a:r>
          </a:p>
        </p:txBody>
      </p:sp>
      <p:sp>
        <p:nvSpPr>
          <p:cNvPr id="164865" name="Title 7"/>
          <p:cNvSpPr>
            <a:spLocks noGrp="1"/>
          </p:cNvSpPr>
          <p:nvPr>
            <p:ph type="title"/>
          </p:nvPr>
        </p:nvSpPr>
        <p:spPr>
          <a:xfrm>
            <a:off x="128589" y="7"/>
            <a:ext cx="10734146" cy="746975"/>
          </a:xfrm>
        </p:spPr>
        <p:txBody>
          <a:bodyPr/>
          <a:lstStyle/>
          <a:p>
            <a:r>
              <a:rPr lang="fr-FR" sz="2600" dirty="0"/>
              <a:t>Affectation d'une présentation de page </a:t>
            </a:r>
            <a:br>
              <a:rPr lang="fr-FR" sz="2600" dirty="0"/>
            </a:br>
            <a:r>
              <a:rPr lang="fr-FR" sz="2600" dirty="0"/>
              <a:t>à un profil</a:t>
            </a:r>
          </a:p>
        </p:txBody>
      </p:sp>
      <p:sp>
        <p:nvSpPr>
          <p:cNvPr id="34" name="Rounded Rectangle 33"/>
          <p:cNvSpPr/>
          <p:nvPr/>
        </p:nvSpPr>
        <p:spPr bwMode="auto">
          <a:xfrm>
            <a:off x="8733693" y="2561749"/>
            <a:ext cx="2028721" cy="673820"/>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85000"/>
              </a:lnSpc>
            </a:pPr>
            <a:r>
              <a:rPr lang="fr-FR" sz="1800" dirty="0">
                <a:solidFill>
                  <a:schemeClr val="accent1">
                    <a:lumMod val="25000"/>
                  </a:schemeClr>
                </a:solidFill>
              </a:rPr>
              <a:t>Utilisateur</a:t>
            </a:r>
            <a:r>
              <a:rPr dirty="0"/>
              <a:t/>
            </a:r>
            <a:br>
              <a:rPr dirty="0"/>
            </a:br>
            <a:r>
              <a:rPr lang="fr-FR" sz="1800" dirty="0">
                <a:solidFill>
                  <a:schemeClr val="accent1">
                    <a:lumMod val="25000"/>
                  </a:schemeClr>
                </a:solidFill>
              </a:rPr>
              <a:t>commercial</a:t>
            </a:r>
            <a:endParaRPr lang="fr-FR" sz="1800" b="1" dirty="0">
              <a:solidFill>
                <a:schemeClr val="accent1">
                  <a:lumMod val="25000"/>
                </a:schemeClr>
              </a:solidFill>
              <a:latin typeface="Salesforce Sans" panose="020B0505020202020203" pitchFamily="34" charset="0"/>
              <a:cs typeface="Arial" pitchFamily="34" charset="0"/>
            </a:endParaRPr>
          </a:p>
        </p:txBody>
      </p:sp>
      <p:sp>
        <p:nvSpPr>
          <p:cNvPr id="35" name="Rounded Rectangle 34"/>
          <p:cNvSpPr/>
          <p:nvPr/>
        </p:nvSpPr>
        <p:spPr bwMode="auto">
          <a:xfrm>
            <a:off x="8733693" y="4990494"/>
            <a:ext cx="2028721" cy="803334"/>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85000"/>
              </a:lnSpc>
            </a:pPr>
            <a:r>
              <a:rPr lang="fr-FR" sz="1800" dirty="0">
                <a:solidFill>
                  <a:schemeClr val="accent1">
                    <a:lumMod val="25000"/>
                  </a:schemeClr>
                </a:solidFill>
                <a:latin typeface="Salesforce Sans" panose="020B0505020202020203" pitchFamily="34" charset="0"/>
              </a:rPr>
              <a:t>Utilisateur </a:t>
            </a:r>
            <a:br>
              <a:rPr lang="fr-FR" sz="1800" dirty="0">
                <a:solidFill>
                  <a:schemeClr val="accent1">
                    <a:lumMod val="25000"/>
                  </a:schemeClr>
                </a:solidFill>
                <a:latin typeface="Salesforce Sans" panose="020B0505020202020203" pitchFamily="34" charset="0"/>
              </a:rPr>
            </a:br>
            <a:r>
              <a:rPr lang="fr-FR" sz="1800" dirty="0">
                <a:solidFill>
                  <a:schemeClr val="accent1">
                    <a:lumMod val="25000"/>
                  </a:schemeClr>
                </a:solidFill>
                <a:latin typeface="Salesforce Sans" panose="020B0505020202020203" pitchFamily="34" charset="0"/>
              </a:rPr>
              <a:t>du service de consulting</a:t>
            </a:r>
          </a:p>
        </p:txBody>
      </p:sp>
      <p:pic>
        <p:nvPicPr>
          <p:cNvPr id="36" name="Picture 35" descr="Woman 05.png"/>
          <p:cNvPicPr>
            <a:picLocks noChangeAspect="1"/>
          </p:cNvPicPr>
          <p:nvPr/>
        </p:nvPicPr>
        <p:blipFill>
          <a:blip r:embed="rId4" cstate="print"/>
          <a:stretch>
            <a:fillRect/>
          </a:stretch>
        </p:blipFill>
        <p:spPr>
          <a:xfrm>
            <a:off x="10168531" y="2027128"/>
            <a:ext cx="1229817" cy="1699141"/>
          </a:xfrm>
          <a:prstGeom prst="rect">
            <a:avLst/>
          </a:prstGeom>
          <a:effectLst>
            <a:outerShdw blurRad="50800" dist="38100" dir="2700000" algn="tl" rotWithShape="0">
              <a:prstClr val="black">
                <a:alpha val="40000"/>
              </a:prstClr>
            </a:outerShdw>
          </a:effectLst>
        </p:spPr>
      </p:pic>
      <p:pic>
        <p:nvPicPr>
          <p:cNvPr id="37" name="Picture 36" descr="Man 04.png"/>
          <p:cNvPicPr>
            <a:picLocks noChangeAspect="1"/>
          </p:cNvPicPr>
          <p:nvPr/>
        </p:nvPicPr>
        <p:blipFill>
          <a:blip r:embed="rId5" cstate="print"/>
          <a:stretch>
            <a:fillRect/>
          </a:stretch>
        </p:blipFill>
        <p:spPr>
          <a:xfrm>
            <a:off x="10166615" y="4437559"/>
            <a:ext cx="1233649" cy="1704889"/>
          </a:xfrm>
          <a:prstGeom prst="rect">
            <a:avLst/>
          </a:prstGeom>
          <a:effectLst>
            <a:outerShdw blurRad="50800" dist="38100" dir="2700000" algn="tl" rotWithShape="0">
              <a:prstClr val="black">
                <a:alpha val="40000"/>
              </a:prstClr>
            </a:outerShdw>
          </a:effectLst>
        </p:spPr>
      </p:pic>
      <p:sp>
        <p:nvSpPr>
          <p:cNvPr id="4" name="Slide Number Placeholder 3"/>
          <p:cNvSpPr>
            <a:spLocks noGrp="1"/>
          </p:cNvSpPr>
          <p:nvPr>
            <p:ph type="sldNum" sz="quarter" idx="10"/>
          </p:nvPr>
        </p:nvSpPr>
        <p:spPr/>
        <p:txBody>
          <a:bodyPr/>
          <a:lstStyle/>
          <a:p>
            <a:fld id="{812A5277-1DB9-460F-9A21-B857ABB32666}" type="slidenum">
              <a:rPr lang="en-US" smtClean="0"/>
              <a:pPr/>
              <a:t>267</a:t>
            </a:fld>
            <a:endParaRPr lang="fr-FR" dirty="0"/>
          </a:p>
        </p:txBody>
      </p:sp>
      <p:pic>
        <p:nvPicPr>
          <p:cNvPr id="14"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7067" y="987043"/>
            <a:ext cx="5906324" cy="447737"/>
          </a:xfrm>
          <a:prstGeom prst="rect">
            <a:avLst/>
          </a:prstGeom>
          <a:ln>
            <a:solidFill>
              <a:schemeClr val="bg2"/>
            </a:solidFill>
          </a:ln>
          <a:effectLst>
            <a:outerShdw blurRad="50800" dist="38100" dir="2700000" algn="tl" rotWithShape="0">
              <a:prstClr val="black">
                <a:alpha val="40000"/>
              </a:prstClr>
            </a:outerShdw>
          </a:effectLst>
        </p:spPr>
      </p:pic>
      <p:sp>
        <p:nvSpPr>
          <p:cNvPr id="15" name="Rounded Rectangle 14"/>
          <p:cNvSpPr/>
          <p:nvPr/>
        </p:nvSpPr>
        <p:spPr bwMode="auto">
          <a:xfrm>
            <a:off x="7963676" y="1081468"/>
            <a:ext cx="2297924" cy="200006"/>
          </a:xfrm>
          <a:prstGeom prst="round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16" name="Image 14" descr="Capture d’écra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7911" y="3889886"/>
            <a:ext cx="3125765" cy="268831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7" name="Espace réservé du contenu 3" descr="Capture d’écra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4839827" y="1673001"/>
            <a:ext cx="3289996" cy="2053268"/>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1" y="2435772"/>
            <a:ext cx="10764714" cy="4353757"/>
          </a:xfrm>
        </p:spPr>
        <p:txBody>
          <a:bodyPr/>
          <a:lstStyle/>
          <a:p>
            <a:r>
              <a:rPr lang="fr-FR" dirty="0"/>
              <a:t>Tâches :</a:t>
            </a:r>
          </a:p>
          <a:p>
            <a:pPr lvl="1"/>
            <a:r>
              <a:rPr lang="fr-FR" dirty="0"/>
              <a:t>Modification de la présentation de page par défaut du compte de manière à afficher les informations concernant le plan de support et la région commerciale dans des sections distinctes.</a:t>
            </a:r>
          </a:p>
          <a:p>
            <a:pPr lvl="1"/>
            <a:r>
              <a:rPr lang="fr-FR" dirty="0"/>
              <a:t>Rendre le champ Cote obligatoire.</a:t>
            </a:r>
          </a:p>
          <a:p>
            <a:pPr lvl="1"/>
            <a:r>
              <a:rPr lang="fr-FR" dirty="0"/>
              <a:t>Ajout des colonnes Téléphone mobile et Ne pas appeler à la liste associée Contacts.</a:t>
            </a:r>
          </a:p>
          <a:p>
            <a:pPr lvl="1"/>
            <a:r>
              <a:rPr lang="fr-FR" dirty="0"/>
              <a:t>Déplacement de la liste associée Opportunités vers le haut.</a:t>
            </a:r>
          </a:p>
          <a:p>
            <a:pPr lvl="1"/>
            <a:r>
              <a:rPr lang="fr-FR" dirty="0"/>
              <a:t>Aperçu de la présentation et enregistrement en tant que présentation de compte client.</a:t>
            </a:r>
          </a:p>
          <a:p>
            <a:pPr lvl="1"/>
            <a:r>
              <a:rPr lang="fr-FR" dirty="0"/>
              <a:t>Affectation de la présentation à tous les profils et test.</a:t>
            </a:r>
          </a:p>
        </p:txBody>
      </p:sp>
      <p:sp>
        <p:nvSpPr>
          <p:cNvPr id="2" name="Content Placeholder 1"/>
          <p:cNvSpPr>
            <a:spLocks noGrp="1"/>
          </p:cNvSpPr>
          <p:nvPr>
            <p:ph idx="11"/>
          </p:nvPr>
        </p:nvSpPr>
        <p:spPr>
          <a:xfrm>
            <a:off x="5" y="758825"/>
            <a:ext cx="12192000" cy="1590237"/>
          </a:xfrm>
        </p:spPr>
        <p:txBody>
          <a:bodyPr/>
          <a:lstStyle/>
          <a:p>
            <a:r>
              <a:rPr lang="fr-FR" dirty="0"/>
              <a:t>Objectif :</a:t>
            </a:r>
          </a:p>
          <a:p>
            <a:pPr lvl="1"/>
            <a:r>
              <a:rPr lang="fr-FR" dirty="0"/>
              <a:t>Allison Wheeler, vice-présidente des ventes internationales, souhaiterait une nouvelle présentation de page pour les comptes client de manière à ce que l'affichage des champs et des listes associées soit mieux organisé. </a:t>
            </a:r>
          </a:p>
          <a:p>
            <a:endParaRPr lang="fr-FR" dirty="0"/>
          </a:p>
        </p:txBody>
      </p:sp>
      <p:sp>
        <p:nvSpPr>
          <p:cNvPr id="7" name="Content Placeholder 6"/>
          <p:cNvSpPr>
            <a:spLocks noGrp="1"/>
          </p:cNvSpPr>
          <p:nvPr>
            <p:ph idx="10"/>
          </p:nvPr>
        </p:nvSpPr>
        <p:spPr/>
        <p:txBody>
          <a:bodyPr/>
          <a:lstStyle/>
          <a:p>
            <a:r>
              <a:rPr lang="fr-FR"/>
              <a:t>10 min</a:t>
            </a:r>
            <a:endParaRPr lang="fr-FR" dirty="0"/>
          </a:p>
        </p:txBody>
      </p:sp>
      <p:sp>
        <p:nvSpPr>
          <p:cNvPr id="158721" name="Rectangle 2"/>
          <p:cNvSpPr>
            <a:spLocks noGrp="1" noChangeArrowheads="1"/>
          </p:cNvSpPr>
          <p:nvPr>
            <p:ph type="title"/>
          </p:nvPr>
        </p:nvSpPr>
        <p:spPr/>
        <p:txBody>
          <a:bodyPr/>
          <a:lstStyle/>
          <a:p>
            <a:r>
              <a:rPr lang="fr-FR"/>
              <a:t>5-9 : Création d'une présentation de page de compte client</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268</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idx="1"/>
          </p:nvPr>
        </p:nvSpPr>
        <p:spPr>
          <a:xfrm>
            <a:off x="114301" y="2426677"/>
            <a:ext cx="9203120" cy="4362852"/>
          </a:xfrm>
        </p:spPr>
        <p:txBody>
          <a:bodyPr/>
          <a:lstStyle/>
          <a:p>
            <a:r>
              <a:rPr lang="fr-FR" sz="2200" dirty="0"/>
              <a:t>Tâche :</a:t>
            </a:r>
          </a:p>
          <a:p>
            <a:pPr lvl="1"/>
            <a:r>
              <a:rPr lang="fr-FR" sz="2200" dirty="0"/>
              <a:t>Création d'une présentation de compte, intitulée Présentation de compte partenaire, par clonage de la présentation de compte par défaut.</a:t>
            </a:r>
          </a:p>
          <a:p>
            <a:pPr lvl="1"/>
            <a:r>
              <a:rPr lang="fr-FR" sz="2200" dirty="0"/>
              <a:t>Suppression des champs Cote, Région, Zone, Détenteur d'un plan de support, Date d'expiration du plan de support et Niveau de Support.</a:t>
            </a:r>
          </a:p>
          <a:p>
            <a:pPr lvl="1"/>
            <a:r>
              <a:rPr lang="fr-FR" sz="2200" dirty="0"/>
              <a:t>Ajout de la colonne Téléphone mobile à la liste associée Contacts.</a:t>
            </a:r>
          </a:p>
          <a:p>
            <a:pPr lvl="1"/>
            <a:r>
              <a:rPr lang="fr-FR" sz="2200" dirty="0"/>
              <a:t>Suppression de la liste associée Opportunités.</a:t>
            </a:r>
          </a:p>
          <a:p>
            <a:pPr lvl="1"/>
            <a:r>
              <a:rPr lang="fr-FR" sz="2200" dirty="0"/>
              <a:t>Aperçu de la présentation et enregistrement.</a:t>
            </a:r>
          </a:p>
          <a:p>
            <a:pPr lvl="1"/>
            <a:r>
              <a:rPr lang="fr-FR" sz="2200" dirty="0"/>
              <a:t>Affectation de la présentation au profil Utilisateur du service de consulting.</a:t>
            </a:r>
          </a:p>
          <a:p>
            <a:pPr lvl="1"/>
            <a:endParaRPr lang="fr-FR" sz="2200" dirty="0"/>
          </a:p>
        </p:txBody>
      </p:sp>
      <p:sp>
        <p:nvSpPr>
          <p:cNvPr id="2" name="Content Placeholder 1"/>
          <p:cNvSpPr>
            <a:spLocks noGrp="1"/>
          </p:cNvSpPr>
          <p:nvPr>
            <p:ph idx="11"/>
          </p:nvPr>
        </p:nvSpPr>
        <p:spPr>
          <a:xfrm>
            <a:off x="5" y="758825"/>
            <a:ext cx="12192000" cy="1562344"/>
          </a:xfrm>
        </p:spPr>
        <p:txBody>
          <a:bodyPr/>
          <a:lstStyle/>
          <a:p>
            <a:r>
              <a:rPr lang="fr-FR" sz="2200" dirty="0"/>
              <a:t>Objectif :</a:t>
            </a:r>
          </a:p>
          <a:p>
            <a:pPr lvl="1"/>
            <a:r>
              <a:rPr lang="fr-FR" sz="2200" dirty="0"/>
              <a:t>Noah Larkin, vice-président des services, souhaiterait une nouvelle présentation de page pour les utilisateurs du service de consulting lors de l'utilisation de comptes partenaire. Il souhaite que les informations concernant les ventes soient retirées.</a:t>
            </a:r>
          </a:p>
        </p:txBody>
      </p:sp>
      <p:sp>
        <p:nvSpPr>
          <p:cNvPr id="8" name="Content Placeholder 7"/>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110362" y="-55178"/>
            <a:ext cx="1194319" cy="249767"/>
          </a:xfrm>
        </p:spPr>
        <p:txBody>
          <a:bodyPr/>
          <a:lstStyle/>
          <a:p>
            <a:r>
              <a:rPr lang="fr-FR" dirty="0"/>
              <a:t>À VOUS DE JOUER</a:t>
            </a:r>
          </a:p>
        </p:txBody>
      </p:sp>
      <p:sp>
        <p:nvSpPr>
          <p:cNvPr id="160769" name="Rectangle 2"/>
          <p:cNvSpPr>
            <a:spLocks noGrp="1" noChangeArrowheads="1"/>
          </p:cNvSpPr>
          <p:nvPr>
            <p:ph type="title"/>
          </p:nvPr>
        </p:nvSpPr>
        <p:spPr/>
        <p:txBody>
          <a:bodyPr/>
          <a:lstStyle/>
          <a:p>
            <a:r>
              <a:rPr lang="fr-FR"/>
              <a:t>5-10 : Création d'une présentation de page de compte partenaire</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269</a:t>
            </a:fld>
            <a:endParaRPr lang="fr-FR" dirty="0"/>
          </a:p>
        </p:txBody>
      </p:sp>
    </p:spTree>
    <p:custDataLst>
      <p:tags r:id="rId1"/>
    </p:custData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fr-FR"/>
              <a:t>Un objet est une table de données.</a:t>
            </a:r>
          </a:p>
          <a:p>
            <a:pPr lvl="2"/>
            <a:r>
              <a:rPr lang="fr-FR"/>
              <a:t>Les enregistrements sont des lignes.</a:t>
            </a:r>
          </a:p>
          <a:p>
            <a:pPr lvl="2"/>
            <a:r>
              <a:rPr lang="fr-FR"/>
              <a:t>Les champs sont des colonnes.</a:t>
            </a:r>
          </a:p>
        </p:txBody>
      </p:sp>
      <p:sp>
        <p:nvSpPr>
          <p:cNvPr id="2" name="Title 1"/>
          <p:cNvSpPr>
            <a:spLocks noGrp="1"/>
          </p:cNvSpPr>
          <p:nvPr>
            <p:ph type="title"/>
          </p:nvPr>
        </p:nvSpPr>
        <p:spPr>
          <a:xfrm>
            <a:off x="128589" y="7"/>
            <a:ext cx="10734146" cy="746975"/>
          </a:xfrm>
        </p:spPr>
        <p:txBody>
          <a:bodyPr/>
          <a:lstStyle/>
          <a:p>
            <a:r>
              <a:rPr lang="fr-FR"/>
              <a:t>Qu'est-ce qu'un objet dans Salesforce ?</a:t>
            </a:r>
          </a:p>
        </p:txBody>
      </p:sp>
      <p:grpSp>
        <p:nvGrpSpPr>
          <p:cNvPr id="9" name="Group 8"/>
          <p:cNvGrpSpPr/>
          <p:nvPr/>
        </p:nvGrpSpPr>
        <p:grpSpPr>
          <a:xfrm>
            <a:off x="1425110" y="2586510"/>
            <a:ext cx="9243308" cy="3838674"/>
            <a:chOff x="1495257" y="2720945"/>
            <a:chExt cx="5805271" cy="2410884"/>
          </a:xfrm>
        </p:grpSpPr>
        <p:pic>
          <p:nvPicPr>
            <p:cNvPr id="10" name="Picture 2"/>
            <p:cNvPicPr>
              <a:picLocks noChangeAspect="1" noChangeArrowheads="1"/>
            </p:cNvPicPr>
            <p:nvPr/>
          </p:nvPicPr>
          <p:blipFill>
            <a:blip r:embed="rId4" cstate="print"/>
            <a:srcRect/>
            <a:stretch>
              <a:fillRect/>
            </a:stretch>
          </p:blipFill>
          <p:spPr bwMode="auto">
            <a:xfrm>
              <a:off x="1495402" y="2722029"/>
              <a:ext cx="5791200" cy="240030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ectangle 10"/>
            <p:cNvSpPr/>
            <p:nvPr/>
          </p:nvSpPr>
          <p:spPr bwMode="auto">
            <a:xfrm>
              <a:off x="3157635" y="2720945"/>
              <a:ext cx="2036632" cy="241088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2" name="Rectangle 11"/>
            <p:cNvSpPr/>
            <p:nvPr/>
          </p:nvSpPr>
          <p:spPr bwMode="auto">
            <a:xfrm>
              <a:off x="1495257" y="3093199"/>
              <a:ext cx="5805271" cy="1934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27</a:t>
            </a:fld>
            <a:endParaRPr lang="fr-FR" dirty="0"/>
          </a:p>
        </p:txBody>
      </p:sp>
    </p:spTree>
    <p:custDataLst>
      <p:tags r:id="rId1"/>
    </p:custData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Administration des champs standard</a:t>
            </a:r>
            <a:endParaRPr lang="fr-FR" dirty="0"/>
          </a:p>
          <a:p>
            <a:pPr lvl="1"/>
            <a:r>
              <a:rPr lang="fr-FR"/>
              <a:t>Création de nouveaux champs personnalisés</a:t>
            </a:r>
            <a:endParaRPr lang="fr-FR" dirty="0"/>
          </a:p>
          <a:p>
            <a:pPr lvl="1"/>
            <a:r>
              <a:rPr lang="fr-FR"/>
              <a:t>Création de champs de sélection : Listes de sélection et recherches</a:t>
            </a:r>
          </a:p>
          <a:p>
            <a:pPr lvl="1"/>
            <a:r>
              <a:rPr lang="fr-FR"/>
              <a:t>Création de champs de formule</a:t>
            </a:r>
          </a:p>
          <a:p>
            <a:pPr lvl="1"/>
            <a:r>
              <a:rPr lang="fr-FR"/>
              <a:t>Utilisation des présentations de page</a:t>
            </a:r>
          </a:p>
          <a:p>
            <a:pPr lvl="2"/>
            <a:r>
              <a:rPr lang="fr-FR"/>
              <a:t>Utilisation des types d'enregistrement et processus commerciaux</a:t>
            </a:r>
          </a:p>
          <a:p>
            <a:pPr lvl="1"/>
            <a:r>
              <a:rPr lang="fr-FR"/>
              <a:t>Préservation de la qualité des données</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270</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681403145"/>
              </p:ext>
            </p:extLst>
          </p:nvPr>
        </p:nvGraphicFramePr>
        <p:xfrm>
          <a:off x="1889458" y="4437562"/>
          <a:ext cx="8335883" cy="1851660"/>
        </p:xfrm>
        <a:graphic>
          <a:graphicData uri="http://schemas.openxmlformats.org/drawingml/2006/table">
            <a:tbl>
              <a:tblPr firstRow="1" bandRow="1">
                <a:tableStyleId>{5C22544A-7EE6-4342-B048-85BDC9FD1C3A}</a:tableStyleId>
              </a:tblPr>
              <a:tblGrid>
                <a:gridCol w="8335883">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dirty="0">
                          <a:solidFill>
                            <a:srgbClr val="0070C0"/>
                          </a:solidFill>
                          <a:latin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cap="none" baseline="0" noProof="0" dirty="0">
                          <a:ln>
                            <a:noFill/>
                          </a:ln>
                          <a:solidFill>
                            <a:srgbClr val="000000"/>
                          </a:solidFill>
                          <a:effectLst/>
                          <a:uLnTx/>
                          <a:uFillTx/>
                          <a:latin typeface="Segoe UI Semibold" pitchFamily="34" charset="0"/>
                        </a:rPr>
                        <a:t>En plus de vendre directement aux entreprises, les utilisateurs commerciaux vendent parfois à des particuliers. Serait-il possible d'avoir deux types d'enregistrements d'opportunité pour refléter ces différents types de ventes ?</a:t>
                      </a:r>
                    </a:p>
                    <a:p>
                      <a:pPr marL="0" marR="0" indent="0" algn="l" defTabSz="914400" rtl="0" eaLnBrk="1" fontAlgn="auto" latinLnBrk="0" hangingPunct="1">
                        <a:lnSpc>
                          <a:spcPct val="150000"/>
                        </a:lnSpc>
                        <a:spcBef>
                          <a:spcPts val="0"/>
                        </a:spcBef>
                        <a:spcAft>
                          <a:spcPts val="0"/>
                        </a:spcAft>
                        <a:buClrTx/>
                        <a:buSzTx/>
                        <a:buFontTx/>
                        <a:buNone/>
                        <a:tabLst/>
                        <a:defRPr/>
                      </a:pPr>
                      <a:r>
                        <a:rPr lang="fr-FR" sz="1700" b="0" dirty="0">
                          <a:solidFill>
                            <a:srgbClr val="0070C0"/>
                          </a:solidFill>
                          <a:latin typeface="Segoe UI" pitchFamily="34" charset="0"/>
                        </a:rPr>
                        <a:t>J'aime</a:t>
                      </a:r>
                      <a:r>
                        <a:rPr sz="1700" dirty="0"/>
                        <a:t>  </a:t>
                      </a:r>
                      <a:r>
                        <a:rPr lang="fr-FR" sz="1700" b="0" dirty="0">
                          <a:solidFill>
                            <a:schemeClr val="bg1">
                              <a:lumMod val="50000"/>
                            </a:schemeClr>
                          </a:solidFill>
                          <a:latin typeface="Segoe UI" pitchFamily="34" charset="0"/>
                        </a:rPr>
                        <a:t>·  Aujourd'hui à 15:19</a:t>
                      </a:r>
                      <a:endParaRPr lang="fr-FR" sz="17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sp>
        <p:nvSpPr>
          <p:cNvPr id="479233" name="Rectangle 2"/>
          <p:cNvSpPr>
            <a:spLocks noGrp="1" noChangeArrowheads="1"/>
          </p:cNvSpPr>
          <p:nvPr>
            <p:ph type="title"/>
          </p:nvPr>
        </p:nvSpPr>
        <p:spPr>
          <a:xfrm>
            <a:off x="882868" y="5"/>
            <a:ext cx="9115709" cy="746975"/>
          </a:xfrm>
        </p:spPr>
        <p:txBody>
          <a:bodyPr/>
          <a:lstStyle/>
          <a:p>
            <a:r>
              <a:rPr lang="fr-FR" dirty="0"/>
              <a:t>Présentations de page et types d'enregistrements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271</a:t>
            </a:fld>
            <a:endParaRPr lang="fr-FR" dirty="0"/>
          </a:p>
        </p:txBody>
      </p:sp>
      <p:pic>
        <p:nvPicPr>
          <p:cNvPr id="6" name="Picture: Allison Wheeler" descr="AWheeler headshot.png"/>
          <p:cNvPicPr>
            <a:picLocks noChangeAspect="1"/>
          </p:cNvPicPr>
          <p:nvPr/>
        </p:nvPicPr>
        <p:blipFill>
          <a:blip r:embed="rId4" cstate="print"/>
          <a:srcRect l="12167" r="-3772" b="12284"/>
          <a:stretch>
            <a:fillRect/>
          </a:stretch>
        </p:blipFill>
        <p:spPr>
          <a:xfrm>
            <a:off x="2038978" y="4517042"/>
            <a:ext cx="429692" cy="428400"/>
          </a:xfrm>
          <a:prstGeom prst="rect">
            <a:avLst/>
          </a:prstGeom>
          <a:solidFill>
            <a:schemeClr val="bg1"/>
          </a:solidFill>
          <a:ln w="19050">
            <a:solidFill>
              <a:schemeClr val="bg1">
                <a:lumMod val="85000"/>
              </a:schemeClr>
            </a:solidFill>
          </a:ln>
        </p:spPr>
      </p:pic>
      <p:sp>
        <p:nvSpPr>
          <p:cNvPr id="7" name="TextBox 6"/>
          <p:cNvSpPr txBox="1"/>
          <p:nvPr/>
        </p:nvSpPr>
        <p:spPr>
          <a:xfrm>
            <a:off x="1817450" y="1245690"/>
            <a:ext cx="9086770" cy="3139321"/>
          </a:xfrm>
          <a:prstGeom prst="rect">
            <a:avLst/>
          </a:prstGeom>
          <a:noFill/>
        </p:spPr>
        <p:txBody>
          <a:bodyPr wrap="square" rtlCol="0">
            <a:spAutoFit/>
          </a:bodyPr>
          <a:lstStyle/>
          <a:p>
            <a:pPr>
              <a:lnSpc>
                <a:spcPct val="150000"/>
              </a:lnSpc>
            </a:pPr>
            <a:r>
              <a:rPr lang="fr-FR" b="1" dirty="0">
                <a:solidFill>
                  <a:srgbClr val="0070C0"/>
                </a:solidFill>
                <a:latin typeface="Segoe UI" pitchFamily="34" charset="0"/>
              </a:rPr>
              <a:t>Noah Larkin </a:t>
            </a:r>
            <a:r>
              <a:rPr lang="fr-FR" b="1" dirty="0"/>
              <a:t>à </a:t>
            </a:r>
            <a:r>
              <a:rPr lang="fr-FR" dirty="0">
                <a:solidFill>
                  <a:srgbClr val="0070C0"/>
                </a:solidFill>
                <a:latin typeface="Segoe UI Semibold" pitchFamily="34" charset="0"/>
              </a:rPr>
              <a:t>Utilisateur Admin</a:t>
            </a:r>
            <a:r>
              <a:rPr lang="fr-FR" dirty="0"/>
              <a:t> :</a:t>
            </a:r>
            <a:r>
              <a:rPr lang="fr-FR" dirty="0">
                <a:latin typeface="Segoe UI Semibold" pitchFamily="34" charset="0"/>
              </a:rPr>
              <a:t> </a:t>
            </a:r>
          </a:p>
          <a:p>
            <a:r>
              <a:rPr lang="fr-FR" dirty="0">
                <a:latin typeface="Segoe UI Semibold" pitchFamily="34" charset="0"/>
              </a:rPr>
              <a:t>Les membres de notre équipe de consulting sont ravis de la nouvelle présentation des comptes partenaires, mais ils rencontrent quelques problèmes : </a:t>
            </a:r>
            <a:r>
              <a:rPr dirty="0"/>
              <a:t/>
            </a:r>
            <a:br>
              <a:rPr dirty="0"/>
            </a:br>
            <a:r>
              <a:rPr lang="fr-FR" dirty="0">
                <a:latin typeface="Segoe UI Semibold" pitchFamily="34" charset="0"/>
              </a:rPr>
              <a:t>-Lorsqu'ils visualisent des comptes client, ils voient encore la présentation des comptes partenaires. </a:t>
            </a:r>
            <a:r>
              <a:rPr dirty="0"/>
              <a:t/>
            </a:r>
            <a:br>
              <a:rPr dirty="0"/>
            </a:br>
            <a:r>
              <a:rPr lang="fr-FR" dirty="0">
                <a:latin typeface="Segoe UI Semibold" pitchFamily="34" charset="0"/>
              </a:rPr>
              <a:t>-Ils ont recours à des partenaires à des fins de consulting ou de formation. Lors de la création de comptes partenaires, les utilisateurs doivent faire défiler une longue liste de valeurs dans le champ Secteur d'activité, juste pour sélectionner Conseil ou Formation.</a:t>
            </a:r>
          </a:p>
          <a:p>
            <a:pPr>
              <a:lnSpc>
                <a:spcPct val="150000"/>
              </a:lnSpc>
            </a:pPr>
            <a:r>
              <a:rPr lang="fr-FR" sz="1700" dirty="0">
                <a:solidFill>
                  <a:srgbClr val="0070C0"/>
                </a:solidFill>
                <a:latin typeface="Segoe UI" pitchFamily="34" charset="0"/>
              </a:rPr>
              <a:t>Commenter </a:t>
            </a:r>
            <a:r>
              <a:rPr lang="fr-FR" sz="1700" dirty="0"/>
              <a:t> </a:t>
            </a:r>
            <a:r>
              <a:rPr lang="fr-FR" sz="1700" dirty="0">
                <a:solidFill>
                  <a:schemeClr val="bg1">
                    <a:lumMod val="50000"/>
                  </a:schemeClr>
                </a:solidFill>
                <a:latin typeface="Segoe UI" pitchFamily="34" charset="0"/>
              </a:rPr>
              <a:t>· </a:t>
            </a:r>
            <a:r>
              <a:rPr lang="fr-FR" sz="1700" dirty="0"/>
              <a:t> </a:t>
            </a:r>
            <a:r>
              <a:rPr lang="fr-FR" sz="1700" dirty="0">
                <a:solidFill>
                  <a:srgbClr val="0070C0"/>
                </a:solidFill>
                <a:latin typeface="Segoe UI" pitchFamily="34" charset="0"/>
              </a:rPr>
              <a:t>J'aime</a:t>
            </a:r>
            <a:r>
              <a:rPr lang="fr-FR" sz="1700" dirty="0"/>
              <a:t>  </a:t>
            </a:r>
            <a:r>
              <a:rPr lang="fr-FR" sz="1700" dirty="0">
                <a:solidFill>
                  <a:schemeClr val="bg1">
                    <a:lumMod val="50000"/>
                  </a:schemeClr>
                </a:solidFill>
                <a:latin typeface="Segoe UI" pitchFamily="34" charset="0"/>
              </a:rPr>
              <a:t>·  </a:t>
            </a:r>
            <a:r>
              <a:rPr lang="fr-FR" sz="1700" dirty="0">
                <a:solidFill>
                  <a:srgbClr val="0070C0"/>
                </a:solidFill>
                <a:latin typeface="Segoe UI" pitchFamily="34" charset="0"/>
              </a:rPr>
              <a:t>Partager </a:t>
            </a:r>
            <a:r>
              <a:rPr lang="fr-FR" sz="1700" dirty="0">
                <a:solidFill>
                  <a:schemeClr val="bg1">
                    <a:lumMod val="50000"/>
                  </a:schemeClr>
                </a:solidFill>
                <a:latin typeface="Segoe UI" pitchFamily="34" charset="0"/>
              </a:rPr>
              <a:t>· Aujourd'hui à 15:18</a:t>
            </a:r>
            <a:endParaRPr lang="fr-FR" sz="1700" dirty="0"/>
          </a:p>
        </p:txBody>
      </p:sp>
      <p:pic>
        <p:nvPicPr>
          <p:cNvPr id="10" name="Picture 9" descr="NLarkin headshot.png"/>
          <p:cNvPicPr>
            <a:picLocks noChangeAspect="1"/>
          </p:cNvPicPr>
          <p:nvPr/>
        </p:nvPicPr>
        <p:blipFill>
          <a:blip r:embed="rId5" cstate="print"/>
          <a:srcRect l="3327" r="4243" b="14125"/>
          <a:stretch>
            <a:fillRect/>
          </a:stretch>
        </p:blipFill>
        <p:spPr>
          <a:xfrm>
            <a:off x="984969" y="1426475"/>
            <a:ext cx="720795" cy="720000"/>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3" y="843165"/>
            <a:ext cx="10470225" cy="5950440"/>
          </a:xfrm>
        </p:spPr>
        <p:txBody>
          <a:bodyPr>
            <a:normAutofit/>
          </a:bodyPr>
          <a:lstStyle/>
          <a:p>
            <a:r>
              <a:rPr lang="fr-FR" sz="2200" dirty="0"/>
              <a:t>Les types d'enregistrement vous permettent de proposer aux utilisateurs, en fonction de leur profil, différentes présentations de page et valeurs de liste de sélection pour diverses activités. Chaque objet dispose d'un type d'enregistrement principal par défaut, mais vous pouvez en créer d'autres.</a:t>
            </a:r>
          </a:p>
        </p:txBody>
      </p:sp>
      <p:sp>
        <p:nvSpPr>
          <p:cNvPr id="164865" name="Title 7"/>
          <p:cNvSpPr>
            <a:spLocks noGrp="1"/>
          </p:cNvSpPr>
          <p:nvPr>
            <p:ph type="title"/>
          </p:nvPr>
        </p:nvSpPr>
        <p:spPr>
          <a:xfrm>
            <a:off x="128589" y="7"/>
            <a:ext cx="10734146" cy="746975"/>
          </a:xfrm>
        </p:spPr>
        <p:txBody>
          <a:bodyPr/>
          <a:lstStyle/>
          <a:p>
            <a:r>
              <a:rPr lang="fr-FR"/>
              <a:t>Qu'est-ce qu'un type d'enregistrement ?</a:t>
            </a:r>
          </a:p>
        </p:txBody>
      </p:sp>
      <p:sp>
        <p:nvSpPr>
          <p:cNvPr id="33" name="TextBox 32"/>
          <p:cNvSpPr txBox="1"/>
          <p:nvPr/>
        </p:nvSpPr>
        <p:spPr>
          <a:xfrm>
            <a:off x="820109" y="3357271"/>
            <a:ext cx="1894120" cy="738664"/>
          </a:xfrm>
          <a:prstGeom prst="rect">
            <a:avLst/>
          </a:prstGeom>
          <a:noFill/>
        </p:spPr>
        <p:txBody>
          <a:bodyPr wrap="square" rtlCol="0">
            <a:spAutoFit/>
          </a:bodyPr>
          <a:lstStyle/>
          <a:p>
            <a:pPr algn="ctr"/>
            <a:r>
              <a:rPr lang="fr-FR" sz="1400" dirty="0"/>
              <a:t>Type d'enregistrement client</a:t>
            </a:r>
          </a:p>
        </p:txBody>
      </p:sp>
      <p:sp>
        <p:nvSpPr>
          <p:cNvPr id="34" name="TextBox 33"/>
          <p:cNvSpPr txBox="1"/>
          <p:nvPr/>
        </p:nvSpPr>
        <p:spPr>
          <a:xfrm>
            <a:off x="898937" y="5592141"/>
            <a:ext cx="1667886" cy="738664"/>
          </a:xfrm>
          <a:prstGeom prst="rect">
            <a:avLst/>
          </a:prstGeom>
          <a:noFill/>
        </p:spPr>
        <p:txBody>
          <a:bodyPr wrap="square" rtlCol="0">
            <a:spAutoFit/>
          </a:bodyPr>
          <a:lstStyle/>
          <a:p>
            <a:pPr algn="ctr"/>
            <a:r>
              <a:rPr lang="fr-FR" sz="1400" dirty="0"/>
              <a:t>Type d'enregistrement partenaire</a:t>
            </a:r>
          </a:p>
        </p:txBody>
      </p:sp>
      <p:pic>
        <p:nvPicPr>
          <p:cNvPr id="22" name="Picture 21" descr="C:\Users\jgoldie\Downloads\Accou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3663" y="2590796"/>
            <a:ext cx="779261" cy="7794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Users\jgoldie\Downloads\Accou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6043" y="4823456"/>
            <a:ext cx="779261" cy="77946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0"/>
          </p:nvPr>
        </p:nvSpPr>
        <p:spPr/>
        <p:txBody>
          <a:bodyPr/>
          <a:lstStyle/>
          <a:p>
            <a:fld id="{812A5277-1DB9-460F-9A21-B857ABB32666}" type="slidenum">
              <a:rPr lang="en-US" smtClean="0"/>
              <a:pPr/>
              <a:t>272</a:t>
            </a:fld>
            <a:endParaRPr lang="fr-FR" dirty="0"/>
          </a:p>
        </p:txBody>
      </p:sp>
      <p:sp>
        <p:nvSpPr>
          <p:cNvPr id="31" name="Rounded Rectangle 30"/>
          <p:cNvSpPr/>
          <p:nvPr/>
        </p:nvSpPr>
        <p:spPr bwMode="auto">
          <a:xfrm>
            <a:off x="8205120" y="3212906"/>
            <a:ext cx="2028721" cy="673820"/>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85000"/>
              </a:lnSpc>
            </a:pPr>
            <a:r>
              <a:rPr lang="fr-FR" sz="1800" dirty="0">
                <a:solidFill>
                  <a:schemeClr val="accent1">
                    <a:lumMod val="25000"/>
                  </a:schemeClr>
                </a:solidFill>
              </a:rPr>
              <a:t>Utilisateur</a:t>
            </a:r>
            <a:r>
              <a:rPr dirty="0"/>
              <a:t/>
            </a:r>
            <a:br>
              <a:rPr dirty="0"/>
            </a:br>
            <a:r>
              <a:rPr lang="fr-FR" sz="1800" dirty="0">
                <a:solidFill>
                  <a:schemeClr val="accent1">
                    <a:lumMod val="25000"/>
                  </a:schemeClr>
                </a:solidFill>
              </a:rPr>
              <a:t>commercial</a:t>
            </a:r>
            <a:endParaRPr lang="fr-FR" sz="1800" b="1" dirty="0">
              <a:solidFill>
                <a:schemeClr val="accent1">
                  <a:lumMod val="25000"/>
                </a:schemeClr>
              </a:solidFill>
              <a:latin typeface="Salesforce Sans" panose="020B0505020202020203" pitchFamily="34" charset="0"/>
              <a:cs typeface="Arial" pitchFamily="34" charset="0"/>
            </a:endParaRPr>
          </a:p>
        </p:txBody>
      </p:sp>
      <p:sp>
        <p:nvSpPr>
          <p:cNvPr id="32" name="Rounded Rectangle 31"/>
          <p:cNvSpPr/>
          <p:nvPr/>
        </p:nvSpPr>
        <p:spPr bwMode="auto">
          <a:xfrm>
            <a:off x="8205120" y="5376391"/>
            <a:ext cx="2028721" cy="803334"/>
          </a:xfrm>
          <a:prstGeom prst="roundRect">
            <a:avLst/>
          </a:prstGeom>
          <a:solidFill>
            <a:schemeClr val="accent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nSpc>
                <a:spcPct val="85000"/>
              </a:lnSpc>
            </a:pPr>
            <a:r>
              <a:rPr lang="fr-FR" sz="1800" dirty="0">
                <a:solidFill>
                  <a:schemeClr val="accent1">
                    <a:lumMod val="25000"/>
                  </a:schemeClr>
                </a:solidFill>
                <a:latin typeface="Salesforce Sans" panose="020B0505020202020203" pitchFamily="34" charset="0"/>
              </a:rPr>
              <a:t>Utilisateur </a:t>
            </a:r>
            <a:br>
              <a:rPr lang="fr-FR" sz="1800" dirty="0">
                <a:solidFill>
                  <a:schemeClr val="accent1">
                    <a:lumMod val="25000"/>
                  </a:schemeClr>
                </a:solidFill>
                <a:latin typeface="Salesforce Sans" panose="020B0505020202020203" pitchFamily="34" charset="0"/>
              </a:rPr>
            </a:br>
            <a:r>
              <a:rPr lang="fr-FR" sz="1800" dirty="0">
                <a:solidFill>
                  <a:schemeClr val="accent1">
                    <a:lumMod val="25000"/>
                  </a:schemeClr>
                </a:solidFill>
                <a:latin typeface="Salesforce Sans" panose="020B0505020202020203" pitchFamily="34" charset="0"/>
              </a:rPr>
              <a:t>du service de consulting</a:t>
            </a:r>
          </a:p>
        </p:txBody>
      </p:sp>
      <p:pic>
        <p:nvPicPr>
          <p:cNvPr id="35" name="Picture 34" descr="Woman 05.png"/>
          <p:cNvPicPr>
            <a:picLocks noChangeAspect="1"/>
          </p:cNvPicPr>
          <p:nvPr/>
        </p:nvPicPr>
        <p:blipFill>
          <a:blip r:embed="rId5" cstate="print"/>
          <a:stretch>
            <a:fillRect/>
          </a:stretch>
        </p:blipFill>
        <p:spPr>
          <a:xfrm>
            <a:off x="9639958" y="2678285"/>
            <a:ext cx="1229817" cy="1699141"/>
          </a:xfrm>
          <a:prstGeom prst="rect">
            <a:avLst/>
          </a:prstGeom>
          <a:effectLst>
            <a:outerShdw blurRad="50800" dist="38100" dir="2700000" algn="tl" rotWithShape="0">
              <a:prstClr val="black">
                <a:alpha val="40000"/>
              </a:prstClr>
            </a:outerShdw>
          </a:effectLst>
        </p:spPr>
      </p:pic>
      <p:pic>
        <p:nvPicPr>
          <p:cNvPr id="36" name="Picture 35" descr="Man 04.png"/>
          <p:cNvPicPr>
            <a:picLocks noChangeAspect="1"/>
          </p:cNvPicPr>
          <p:nvPr/>
        </p:nvPicPr>
        <p:blipFill>
          <a:blip r:embed="rId6" cstate="print"/>
          <a:stretch>
            <a:fillRect/>
          </a:stretch>
        </p:blipFill>
        <p:spPr>
          <a:xfrm>
            <a:off x="9638042" y="4823456"/>
            <a:ext cx="1233649" cy="1704889"/>
          </a:xfrm>
          <a:prstGeom prst="rect">
            <a:avLst/>
          </a:prstGeom>
          <a:effectLst>
            <a:outerShdw blurRad="50800" dist="38100" dir="2700000" algn="tl" rotWithShape="0">
              <a:prstClr val="black">
                <a:alpha val="40000"/>
              </a:prstClr>
            </a:outerShdw>
          </a:effectLst>
        </p:spPr>
      </p:pic>
      <p:pic>
        <p:nvPicPr>
          <p:cNvPr id="37" name="Espace réservé du contenu 3" descr="Capture d’écra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6049034" y="2432278"/>
            <a:ext cx="1803141" cy="205483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8" name="Image 23" descr="Capture d’écra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9034" y="4990275"/>
            <a:ext cx="1841595" cy="654084"/>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9" name="Espace réservé du contenu 3" descr="Capture d’écra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58615" y="2447723"/>
            <a:ext cx="3069997" cy="1915968"/>
          </a:xfrm>
          <a:prstGeom prst="rect">
            <a:avLst/>
          </a:prstGeom>
          <a:ln>
            <a:solidFill>
              <a:schemeClr val="bg2"/>
            </a:solidFill>
          </a:ln>
          <a:effectLst>
            <a:outerShdw blurRad="50800" dist="38100" dir="2700000" algn="tl" rotWithShape="0">
              <a:prstClr val="black">
                <a:alpha val="40000"/>
              </a:prstClr>
            </a:outerShdw>
          </a:effectLst>
        </p:spPr>
      </p:pic>
      <p:pic>
        <p:nvPicPr>
          <p:cNvPr id="40" name="Image 17" descr="Capture d’écra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6307" y="4498864"/>
            <a:ext cx="2567419" cy="2208111"/>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fr-FR" sz="2300" dirty="0"/>
              <a:t>Vous pouvez créer un type d'enregistrement en quelques étapes simples. Dans un premier temps, créez les présentations de page que les utilisateurs visualiseront lorsqu'ils utiliseront un type d'enregistrement particulier et vérifiez que les listes de sélection présentent toutes les valeurs requises.</a:t>
            </a:r>
          </a:p>
        </p:txBody>
      </p:sp>
      <p:sp>
        <p:nvSpPr>
          <p:cNvPr id="164865" name="Title 7"/>
          <p:cNvSpPr>
            <a:spLocks noGrp="1"/>
          </p:cNvSpPr>
          <p:nvPr>
            <p:ph type="title"/>
          </p:nvPr>
        </p:nvSpPr>
        <p:spPr>
          <a:xfrm>
            <a:off x="128589" y="7"/>
            <a:ext cx="10734146" cy="746975"/>
          </a:xfrm>
        </p:spPr>
        <p:txBody>
          <a:bodyPr/>
          <a:lstStyle/>
          <a:p>
            <a:r>
              <a:rPr lang="fr-FR"/>
              <a:t>Création d'un type d'enregistrement</a:t>
            </a:r>
          </a:p>
        </p:txBody>
      </p:sp>
      <p:sp>
        <p:nvSpPr>
          <p:cNvPr id="26" name="Rectangle 25"/>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300" b="1" dirty="0">
                <a:solidFill>
                  <a:schemeClr val="bg1"/>
                </a:solidFill>
              </a:rPr>
              <a:t>Configuration | Personnaliser | </a:t>
            </a:r>
            <a:r>
              <a:rPr lang="fr-FR" sz="2300" b="1" i="1" dirty="0">
                <a:solidFill>
                  <a:schemeClr val="bg1"/>
                </a:solidFill>
              </a:rPr>
              <a:t>Nom de l'objet </a:t>
            </a:r>
            <a:r>
              <a:rPr lang="fr-FR" sz="2300" b="1" dirty="0">
                <a:solidFill>
                  <a:schemeClr val="bg1"/>
                </a:solidFill>
              </a:rPr>
              <a:t>| Types d'enregistrement</a:t>
            </a:r>
          </a:p>
        </p:txBody>
      </p:sp>
      <p:sp>
        <p:nvSpPr>
          <p:cNvPr id="22" name="Rectangle 21"/>
          <p:cNvSpPr/>
          <p:nvPr/>
        </p:nvSpPr>
        <p:spPr bwMode="auto">
          <a:xfrm>
            <a:off x="3293320" y="2449368"/>
            <a:ext cx="8582450" cy="3234103"/>
          </a:xfrm>
          <a:prstGeom prst="rect">
            <a:avLst/>
          </a:prstGeom>
          <a:noFill/>
          <a:ln w="38100" algn="ctr">
            <a:solidFill>
              <a:srgbClr val="99CCFF"/>
            </a:solidFill>
            <a:prstDash val="dash"/>
            <a:round/>
            <a:headEnd/>
            <a:tailEnd/>
          </a:ln>
        </p:spPr>
        <p:txBody>
          <a:bodyPr rtlCol="0" anchor="ctr"/>
          <a:lstStyle/>
          <a:p>
            <a:pPr algn="ctr">
              <a:lnSpc>
                <a:spcPct val="90000"/>
              </a:lnSpc>
            </a:pPr>
            <a:endParaRPr lang="en-US" dirty="0">
              <a:ea typeface="MS PGothic" charset="-128"/>
              <a:cs typeface="MS PGothic" charset="-128"/>
            </a:endParaRPr>
          </a:p>
        </p:txBody>
      </p:sp>
      <p:sp>
        <p:nvSpPr>
          <p:cNvPr id="29" name="Freeform 28"/>
          <p:cNvSpPr/>
          <p:nvPr/>
        </p:nvSpPr>
        <p:spPr>
          <a:xfrm>
            <a:off x="8269142" y="2616458"/>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0" name="Freeform 29"/>
          <p:cNvSpPr/>
          <p:nvPr/>
        </p:nvSpPr>
        <p:spPr>
          <a:xfrm>
            <a:off x="9347962" y="2601575"/>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600" b="1" dirty="0">
                <a:solidFill>
                  <a:schemeClr val="bg1"/>
                </a:solidFill>
              </a:rPr>
              <a:t>Modifier les listes de sélection</a:t>
            </a:r>
          </a:p>
        </p:txBody>
      </p:sp>
      <p:sp>
        <p:nvSpPr>
          <p:cNvPr id="31" name="Freeform 30"/>
          <p:cNvSpPr/>
          <p:nvPr/>
        </p:nvSpPr>
        <p:spPr>
          <a:xfrm>
            <a:off x="9349332" y="3436554"/>
            <a:ext cx="2345271" cy="2020339"/>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22300">
              <a:lnSpc>
                <a:spcPct val="90000"/>
              </a:lnSpc>
              <a:spcBef>
                <a:spcPct val="0"/>
              </a:spcBef>
              <a:spcAft>
                <a:spcPct val="15000"/>
              </a:spcAft>
              <a:buFont typeface="Wingdings" pitchFamily="2" charset="2"/>
              <a:buChar char="§"/>
            </a:pPr>
            <a:r>
              <a:rPr lang="fr-FR" sz="1600" dirty="0"/>
              <a:t>Sélectionner des valeurs de liste de sélection</a:t>
            </a:r>
          </a:p>
        </p:txBody>
      </p:sp>
      <p:sp>
        <p:nvSpPr>
          <p:cNvPr id="32" name="Freeform 31"/>
          <p:cNvSpPr/>
          <p:nvPr/>
        </p:nvSpPr>
        <p:spPr>
          <a:xfrm>
            <a:off x="5344041" y="2582046"/>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3" name="Freeform 32"/>
          <p:cNvSpPr/>
          <p:nvPr/>
        </p:nvSpPr>
        <p:spPr>
          <a:xfrm>
            <a:off x="2234871" y="2582046"/>
            <a:ext cx="964913"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34" name="Freeform 33"/>
          <p:cNvSpPr/>
          <p:nvPr/>
        </p:nvSpPr>
        <p:spPr>
          <a:xfrm>
            <a:off x="307800" y="2567163"/>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600" b="1" dirty="0">
                <a:solidFill>
                  <a:schemeClr val="bg1"/>
                </a:solidFill>
              </a:rPr>
              <a:t>Préparation</a:t>
            </a:r>
          </a:p>
        </p:txBody>
      </p:sp>
      <p:sp>
        <p:nvSpPr>
          <p:cNvPr id="35" name="Freeform 34"/>
          <p:cNvSpPr/>
          <p:nvPr/>
        </p:nvSpPr>
        <p:spPr>
          <a:xfrm>
            <a:off x="309151" y="3402142"/>
            <a:ext cx="2345271" cy="2069856"/>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622300">
              <a:lnSpc>
                <a:spcPct val="90000"/>
              </a:lnSpc>
              <a:spcBef>
                <a:spcPct val="0"/>
              </a:spcBef>
              <a:spcAft>
                <a:spcPct val="15000"/>
              </a:spcAft>
              <a:buFont typeface="Wingdings" pitchFamily="2" charset="2"/>
              <a:buChar char="§"/>
            </a:pPr>
            <a:r>
              <a:rPr lang="fr-FR" sz="1600" dirty="0"/>
              <a:t>Créer des présentations de page</a:t>
            </a:r>
          </a:p>
          <a:p>
            <a:pPr marL="234950" lvl="1" indent="-234950" defTabSz="622300">
              <a:lnSpc>
                <a:spcPct val="90000"/>
              </a:lnSpc>
              <a:spcBef>
                <a:spcPct val="0"/>
              </a:spcBef>
              <a:spcAft>
                <a:spcPct val="15000"/>
              </a:spcAft>
              <a:buFont typeface="Wingdings" pitchFamily="2" charset="2"/>
              <a:buChar char="§"/>
            </a:pPr>
            <a:r>
              <a:rPr lang="fr-FR" sz="1600" dirty="0"/>
              <a:t>S'assurer que les valeurs des listes de sélection sont toutes définies</a:t>
            </a:r>
          </a:p>
        </p:txBody>
      </p:sp>
      <p:sp>
        <p:nvSpPr>
          <p:cNvPr id="36" name="Freeform 35"/>
          <p:cNvSpPr/>
          <p:nvPr/>
        </p:nvSpPr>
        <p:spPr>
          <a:xfrm>
            <a:off x="3451872" y="2567163"/>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600" b="1" dirty="0">
                <a:solidFill>
                  <a:schemeClr val="bg1"/>
                </a:solidFill>
              </a:rPr>
              <a:t>Créer un type d'enregistrement : étape 1</a:t>
            </a:r>
          </a:p>
        </p:txBody>
      </p:sp>
      <p:sp>
        <p:nvSpPr>
          <p:cNvPr id="37" name="Freeform 36"/>
          <p:cNvSpPr/>
          <p:nvPr/>
        </p:nvSpPr>
        <p:spPr>
          <a:xfrm>
            <a:off x="3453234" y="3402142"/>
            <a:ext cx="2345271" cy="2069856"/>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80988" lvl="1" indent="-280988" defTabSz="622300">
              <a:lnSpc>
                <a:spcPct val="90000"/>
              </a:lnSpc>
              <a:spcBef>
                <a:spcPct val="0"/>
              </a:spcBef>
              <a:spcAft>
                <a:spcPct val="15000"/>
              </a:spcAft>
              <a:buFont typeface="Wingdings" pitchFamily="2" charset="2"/>
              <a:buChar char="§"/>
            </a:pPr>
            <a:r>
              <a:rPr lang="fr-FR" sz="1600" dirty="0"/>
              <a:t>Nom</a:t>
            </a:r>
          </a:p>
          <a:p>
            <a:pPr marL="280988" lvl="1" indent="-280988" defTabSz="622300">
              <a:lnSpc>
                <a:spcPct val="90000"/>
              </a:lnSpc>
              <a:spcBef>
                <a:spcPct val="0"/>
              </a:spcBef>
              <a:spcAft>
                <a:spcPct val="15000"/>
              </a:spcAft>
              <a:buFont typeface="Wingdings" pitchFamily="2" charset="2"/>
              <a:buChar char="§"/>
            </a:pPr>
            <a:r>
              <a:rPr lang="fr-FR" sz="1600" dirty="0"/>
              <a:t>Description</a:t>
            </a:r>
          </a:p>
          <a:p>
            <a:pPr marL="280988" lvl="1" indent="-280988" defTabSz="622300">
              <a:lnSpc>
                <a:spcPct val="90000"/>
              </a:lnSpc>
              <a:spcBef>
                <a:spcPct val="0"/>
              </a:spcBef>
              <a:spcAft>
                <a:spcPct val="15000"/>
              </a:spcAft>
              <a:buFont typeface="Wingdings" pitchFamily="2" charset="2"/>
              <a:buChar char="§"/>
            </a:pPr>
            <a:r>
              <a:rPr lang="fr-FR" sz="1600" dirty="0"/>
              <a:t>Activer pour les profils</a:t>
            </a:r>
          </a:p>
        </p:txBody>
      </p:sp>
      <p:sp>
        <p:nvSpPr>
          <p:cNvPr id="38" name="Freeform 37"/>
          <p:cNvSpPr/>
          <p:nvPr/>
        </p:nvSpPr>
        <p:spPr>
          <a:xfrm>
            <a:off x="6393365" y="2567163"/>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1600" b="1" dirty="0">
                <a:solidFill>
                  <a:schemeClr val="bg1"/>
                </a:solidFill>
              </a:rPr>
              <a:t>Créer un type d'enregistrement : étape 2</a:t>
            </a:r>
          </a:p>
        </p:txBody>
      </p:sp>
      <p:sp>
        <p:nvSpPr>
          <p:cNvPr id="39" name="Freeform 38"/>
          <p:cNvSpPr/>
          <p:nvPr/>
        </p:nvSpPr>
        <p:spPr>
          <a:xfrm>
            <a:off x="6394735" y="3402142"/>
            <a:ext cx="2345271" cy="2069856"/>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80988" lvl="1" indent="-280988" defTabSz="622300">
              <a:lnSpc>
                <a:spcPct val="90000"/>
              </a:lnSpc>
              <a:spcBef>
                <a:spcPct val="0"/>
              </a:spcBef>
              <a:spcAft>
                <a:spcPct val="15000"/>
              </a:spcAft>
              <a:buFont typeface="Wingdings" pitchFamily="2" charset="2"/>
              <a:buChar char="§"/>
            </a:pPr>
            <a:r>
              <a:rPr lang="fr-FR" sz="1600" dirty="0"/>
              <a:t>Sélectionner une présentation de page </a:t>
            </a:r>
            <a:r>
              <a:rPr sz="1600"/>
              <a:t/>
            </a:r>
            <a:br>
              <a:rPr sz="1600"/>
            </a:br>
            <a:r>
              <a:rPr lang="fr-FR" sz="1600" dirty="0"/>
              <a:t>pour chaque profil</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273</a:t>
            </a:fld>
            <a:endParaRPr lang="fr-FR" dirty="0"/>
          </a:p>
        </p:txBody>
      </p:sp>
      <p:grpSp>
        <p:nvGrpSpPr>
          <p:cNvPr id="20" name="Group 19"/>
          <p:cNvGrpSpPr/>
          <p:nvPr/>
        </p:nvGrpSpPr>
        <p:grpSpPr>
          <a:xfrm>
            <a:off x="0" y="6082210"/>
            <a:ext cx="1295063" cy="746147"/>
            <a:chOff x="0" y="6082210"/>
            <a:chExt cx="1295063" cy="746147"/>
          </a:xfrm>
        </p:grpSpPr>
        <p:sp>
          <p:nvSpPr>
            <p:cNvPr id="21" name="TextBox 20"/>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3"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1" y="2526030"/>
            <a:ext cx="8995409" cy="4263499"/>
          </a:xfrm>
        </p:spPr>
        <p:txBody>
          <a:bodyPr>
            <a:noAutofit/>
          </a:bodyPr>
          <a:lstStyle/>
          <a:p>
            <a:pPr lvl="1">
              <a:spcBef>
                <a:spcPts val="600"/>
              </a:spcBef>
              <a:buNone/>
            </a:pPr>
            <a:r>
              <a:rPr lang="fr-FR" sz="2000" b="1" dirty="0"/>
              <a:t>Tâches :</a:t>
            </a:r>
          </a:p>
          <a:p>
            <a:pPr marL="457200" lvl="1" indent="-457200">
              <a:spcBef>
                <a:spcPts val="600"/>
              </a:spcBef>
              <a:buFont typeface="+mj-lt"/>
              <a:buAutoNum type="arabicPeriod"/>
            </a:pPr>
            <a:r>
              <a:rPr lang="fr-FR" sz="2000" dirty="0"/>
              <a:t>Création d'un type d'enregistrement de compte intitulé Compte client.</a:t>
            </a:r>
          </a:p>
          <a:p>
            <a:pPr marL="457200" lvl="1" indent="-457200">
              <a:spcBef>
                <a:spcPts val="600"/>
              </a:spcBef>
              <a:buFont typeface="+mj-lt"/>
              <a:buAutoNum type="arabicPeriod"/>
            </a:pPr>
            <a:r>
              <a:rPr lang="fr-FR" sz="2000" dirty="0"/>
              <a:t>Affectation du type d'enregistrement aux profils Utilisateur du service de consulting, Utilisateur responsable, Utilisateur commercial et Administrateur système.</a:t>
            </a:r>
          </a:p>
          <a:p>
            <a:pPr marL="457200" lvl="1" indent="-457200">
              <a:spcBef>
                <a:spcPts val="600"/>
              </a:spcBef>
              <a:buFont typeface="+mj-lt"/>
              <a:buAutoNum type="arabicPeriod"/>
            </a:pPr>
            <a:r>
              <a:rPr lang="fr-FR" sz="2000" dirty="0"/>
              <a:t>Application de la présentation de compte client à tous les profils du type d'enregistrement.</a:t>
            </a:r>
          </a:p>
          <a:p>
            <a:pPr marL="457200" lvl="1" indent="-457200">
              <a:spcBef>
                <a:spcPts val="600"/>
              </a:spcBef>
              <a:buFont typeface="+mj-lt"/>
              <a:buAutoNum type="arabicPeriod"/>
            </a:pPr>
            <a:r>
              <a:rPr lang="fr-FR" sz="2000" dirty="0"/>
              <a:t>Modification des valeurs de liste de sélection Secteur d'activité de manière à supprimer Conseil et Formation.</a:t>
            </a:r>
          </a:p>
          <a:p>
            <a:pPr marL="457200" lvl="1" indent="-457200">
              <a:spcBef>
                <a:spcPts val="600"/>
              </a:spcBef>
              <a:buFont typeface="+mj-lt"/>
              <a:buAutoNum type="arabicPeriod"/>
            </a:pPr>
            <a:r>
              <a:rPr lang="fr-FR" sz="2000" dirty="0"/>
              <a:t>Modification des valeurs de liste de sélection Type afin que seuls Client et Prospect soient disponibles. </a:t>
            </a:r>
          </a:p>
          <a:p>
            <a:pPr marL="457200" lvl="1" indent="-457200">
              <a:spcBef>
                <a:spcPts val="600"/>
              </a:spcBef>
              <a:buFont typeface="+mj-lt"/>
              <a:buAutoNum type="arabicPeriod"/>
            </a:pPr>
            <a:r>
              <a:rPr lang="fr-FR" sz="2000" dirty="0"/>
              <a:t>Connexion à l'aide des identifiants de Phil Smith et création d'un compte pour tester le type d'enregistrement.</a:t>
            </a:r>
          </a:p>
          <a:p>
            <a:pPr marL="457200" lvl="1" indent="-457200">
              <a:buFont typeface="+mj-lt"/>
              <a:buAutoNum type="arabicPeriod"/>
            </a:pPr>
            <a:endParaRPr lang="fr-FR" sz="2000" dirty="0"/>
          </a:p>
        </p:txBody>
      </p:sp>
      <p:sp>
        <p:nvSpPr>
          <p:cNvPr id="2" name="Content Placeholder 1"/>
          <p:cNvSpPr>
            <a:spLocks noGrp="1"/>
          </p:cNvSpPr>
          <p:nvPr>
            <p:ph idx="11"/>
          </p:nvPr>
        </p:nvSpPr>
        <p:spPr>
          <a:xfrm>
            <a:off x="5" y="758825"/>
            <a:ext cx="12192000" cy="1641475"/>
          </a:xfrm>
        </p:spPr>
        <p:txBody>
          <a:bodyPr/>
          <a:lstStyle/>
          <a:p>
            <a:r>
              <a:rPr lang="fr-FR" sz="2000" dirty="0"/>
              <a:t>Objectif :</a:t>
            </a:r>
          </a:p>
          <a:p>
            <a:pPr lvl="1"/>
            <a:r>
              <a:rPr lang="fr-FR" sz="2000" b="0" dirty="0"/>
              <a:t>Les utilisateurs du service de consulting doivent toujours pouvoir visualiser la présentation de page appropriée lorsqu'ils travaillent avec des comptes client. Vous devez créer un type d'enregistrement de compte client de manière à ce que les utilisateurs du service de consulting puissent visualiser les comptes client et que les utilisateurs commerciaux puissent les créer.</a:t>
            </a:r>
          </a:p>
          <a:p>
            <a:endParaRPr lang="fr-FR" sz="2000" dirty="0"/>
          </a:p>
        </p:txBody>
      </p:sp>
      <p:sp>
        <p:nvSpPr>
          <p:cNvPr id="8" name="Content Placeholder 7"/>
          <p:cNvSpPr>
            <a:spLocks noGrp="1"/>
          </p:cNvSpPr>
          <p:nvPr>
            <p:ph idx="10"/>
          </p:nvPr>
        </p:nvSpPr>
        <p:spPr/>
        <p:txBody>
          <a:bodyPr/>
          <a:lstStyle/>
          <a:p>
            <a:r>
              <a:rPr lang="fr-FR"/>
              <a:t>10 min</a:t>
            </a:r>
          </a:p>
        </p:txBody>
      </p:sp>
      <p:sp>
        <p:nvSpPr>
          <p:cNvPr id="158721" name="Rectangle 2"/>
          <p:cNvSpPr>
            <a:spLocks noGrp="1" noChangeArrowheads="1"/>
          </p:cNvSpPr>
          <p:nvPr>
            <p:ph type="title"/>
          </p:nvPr>
        </p:nvSpPr>
        <p:spPr>
          <a:xfrm>
            <a:off x="1251930" y="10"/>
            <a:ext cx="8588261" cy="758825"/>
          </a:xfrm>
        </p:spPr>
        <p:txBody>
          <a:bodyPr/>
          <a:lstStyle/>
          <a:p>
            <a:r>
              <a:rPr lang="fr-FR" dirty="0"/>
              <a:t>5-11 : Création d'un type d'enregistrement de compte client</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274</a:t>
            </a:fld>
            <a:endParaRPr lang="fr-FR" dirty="0"/>
          </a:p>
        </p:txBody>
      </p:sp>
      <p:sp>
        <p:nvSpPr>
          <p:cNvPr id="9" name="Text Placeholder 2"/>
          <p:cNvSpPr>
            <a:spLocks noGrp="1"/>
          </p:cNvSpPr>
          <p:nvPr>
            <p:ph type="body" sz="quarter" idx="12"/>
          </p:nvPr>
        </p:nvSpPr>
        <p:spPr>
          <a:xfrm>
            <a:off x="0" y="-44601"/>
            <a:ext cx="1162049" cy="285747"/>
          </a:xfrm>
        </p:spPr>
        <p:txBody>
          <a:bodyPr/>
          <a:lstStyle/>
          <a:p>
            <a:r>
              <a:rPr lang="fr-FR" sz="1000" dirty="0"/>
              <a:t>SUIVEZ LES INSTRUCTIONS</a:t>
            </a:r>
          </a:p>
        </p:txBody>
      </p:sp>
    </p:spTree>
    <p:custDataLst>
      <p:tags r:id="rId1"/>
    </p:custDataLst>
    <p:extLst>
      <p:ext uri="{BB962C8B-B14F-4D97-AF65-F5344CB8AC3E}">
        <p14:creationId xmlns:p14="http://schemas.microsoft.com/office/powerpoint/2010/main" val="331464118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0" y="2450123"/>
            <a:ext cx="10492739" cy="4339406"/>
          </a:xfrm>
        </p:spPr>
        <p:txBody>
          <a:bodyPr/>
          <a:lstStyle/>
          <a:p>
            <a:r>
              <a:rPr lang="fr-FR" sz="2000" dirty="0"/>
              <a:t>Tâches :</a:t>
            </a:r>
          </a:p>
          <a:p>
            <a:pPr lvl="1"/>
            <a:r>
              <a:rPr lang="fr-FR" sz="2000" dirty="0"/>
              <a:t>Création d'un type d'enregistrement de compte intitulé </a:t>
            </a:r>
            <a:r>
              <a:rPr lang="fr-FR" sz="2000" dirty="0">
                <a:latin typeface="Courier New" panose="02070309020205020404" pitchFamily="49" charset="0"/>
              </a:rPr>
              <a:t>Compte partenaire</a:t>
            </a:r>
            <a:r>
              <a:rPr lang="fr-FR" sz="2000" dirty="0"/>
              <a:t>.</a:t>
            </a:r>
          </a:p>
          <a:p>
            <a:pPr lvl="1"/>
            <a:r>
              <a:rPr lang="fr-FR" sz="2000" dirty="0"/>
              <a:t>Affectation du type d'enregistrement aux profils Utilisateur responsable, Utilisateur du service de consulting et Administrateur système.</a:t>
            </a:r>
          </a:p>
          <a:p>
            <a:pPr lvl="1"/>
            <a:r>
              <a:rPr lang="fr-FR" sz="2000" dirty="0"/>
              <a:t>Application de la présentation de compte partenaire à tous les profils du type d'enregistrement.</a:t>
            </a:r>
          </a:p>
          <a:p>
            <a:pPr lvl="1"/>
            <a:r>
              <a:rPr lang="fr-FR" sz="2000" dirty="0"/>
              <a:t>Modification des valeurs de liste de sélection Secteur d'activité afin qu'elles ne comprennent que Conseil et Formation.</a:t>
            </a:r>
          </a:p>
          <a:p>
            <a:pPr lvl="1"/>
            <a:r>
              <a:rPr lang="fr-FR" sz="2000" dirty="0"/>
              <a:t>Modification des valeurs de liste de sélection Type afin qu'elles ne comprennent que les éléments Analyste, Intégrateur, Partenaire et Autre.</a:t>
            </a:r>
          </a:p>
          <a:p>
            <a:pPr lvl="1"/>
            <a:r>
              <a:rPr lang="fr-FR" sz="2000" dirty="0"/>
              <a:t>Connexion à l'aide des identifiants de Rebecca Sanders et création d'un compte pour tester le type d'enregistrement.</a:t>
            </a:r>
          </a:p>
        </p:txBody>
      </p:sp>
      <p:sp>
        <p:nvSpPr>
          <p:cNvPr id="2" name="Content Placeholder 1"/>
          <p:cNvSpPr>
            <a:spLocks noGrp="1"/>
          </p:cNvSpPr>
          <p:nvPr>
            <p:ph idx="11"/>
          </p:nvPr>
        </p:nvSpPr>
        <p:spPr>
          <a:xfrm>
            <a:off x="5" y="758825"/>
            <a:ext cx="12192000" cy="1597513"/>
          </a:xfrm>
        </p:spPr>
        <p:txBody>
          <a:bodyPr/>
          <a:lstStyle/>
          <a:p>
            <a:r>
              <a:rPr lang="fr-FR" sz="2200" dirty="0"/>
              <a:t>Objectif :</a:t>
            </a:r>
          </a:p>
          <a:p>
            <a:pPr lvl="1"/>
            <a:r>
              <a:rPr lang="fr-FR" sz="2200" dirty="0"/>
              <a:t>Noah Larkin, vice-président des services, souhaite que les utilisateurs du service de consulting soient en mesure de visualiser la présentation de page et les valeurs de liste de sélection appropriées lorsqu'ils créent, affichent ou modifient des comptes partenaire. </a:t>
            </a:r>
          </a:p>
        </p:txBody>
      </p:sp>
      <p:sp>
        <p:nvSpPr>
          <p:cNvPr id="8" name="Content Placeholder 7"/>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118245" y="-31529"/>
            <a:ext cx="1194319" cy="249767"/>
          </a:xfrm>
        </p:spPr>
        <p:txBody>
          <a:bodyPr/>
          <a:lstStyle/>
          <a:p>
            <a:r>
              <a:rPr lang="fr-FR" dirty="0"/>
              <a:t>À VOUS DE JOUER</a:t>
            </a:r>
          </a:p>
        </p:txBody>
      </p:sp>
      <p:sp>
        <p:nvSpPr>
          <p:cNvPr id="158721" name="Rectangle 2"/>
          <p:cNvSpPr>
            <a:spLocks noGrp="1" noChangeArrowheads="1"/>
          </p:cNvSpPr>
          <p:nvPr>
            <p:ph type="title"/>
          </p:nvPr>
        </p:nvSpPr>
        <p:spPr/>
        <p:txBody>
          <a:bodyPr/>
          <a:lstStyle/>
          <a:p>
            <a:r>
              <a:rPr lang="fr-FR" sz="2600" dirty="0"/>
              <a:t>5-12 : Création d'un type d'enregistrement de compte partenaire</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275</a:t>
            </a:fld>
            <a:endParaRPr lang="fr-FR" dirty="0"/>
          </a:p>
        </p:txBody>
      </p:sp>
    </p:spTree>
    <p:custDataLst>
      <p:tags r:id="rId1"/>
    </p:custData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128592" y="7"/>
            <a:ext cx="10736637" cy="746975"/>
          </a:xfrm>
        </p:spPr>
        <p:txBody>
          <a:bodyPr/>
          <a:lstStyle/>
          <a:p>
            <a:r>
              <a:rPr lang="fr-FR" sz="2600" dirty="0"/>
              <a:t>Types d'enregistrement : Foire aux questions</a:t>
            </a:r>
            <a:endParaRPr lang="fr-FR" sz="2600" b="0" dirty="0"/>
          </a:p>
        </p:txBody>
      </p:sp>
      <p:graphicFrame>
        <p:nvGraphicFramePr>
          <p:cNvPr id="7" name="Table 6"/>
          <p:cNvGraphicFramePr>
            <a:graphicFrameLocks noGrp="1"/>
          </p:cNvGraphicFramePr>
          <p:nvPr>
            <p:extLst>
              <p:ext uri="{D42A27DB-BD31-4B8C-83A1-F6EECF244321}">
                <p14:modId xmlns:p14="http://schemas.microsoft.com/office/powerpoint/2010/main" val="164597178"/>
              </p:ext>
            </p:extLst>
          </p:nvPr>
        </p:nvGraphicFramePr>
        <p:xfrm>
          <a:off x="137160" y="937261"/>
          <a:ext cx="11898630" cy="5649638"/>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4263390">
                  <a:extLst>
                    <a:ext uri="{9D8B030D-6E8A-4147-A177-3AD203B41FA5}">
                      <a16:colId xmlns:a16="http://schemas.microsoft.com/office/drawing/2014/main" xmlns="" val="20000"/>
                    </a:ext>
                  </a:extLst>
                </a:gridCol>
                <a:gridCol w="7635240">
                  <a:extLst>
                    <a:ext uri="{9D8B030D-6E8A-4147-A177-3AD203B41FA5}">
                      <a16:colId xmlns:a16="http://schemas.microsoft.com/office/drawing/2014/main" xmlns="" val="20001"/>
                    </a:ext>
                  </a:extLst>
                </a:gridCol>
              </a:tblGrid>
              <a:tr h="317878">
                <a:tc>
                  <a:txBody>
                    <a:bodyPr/>
                    <a:lstStyle/>
                    <a:p>
                      <a:r>
                        <a:rPr lang="en-GB" sz="2200" dirty="0"/>
                        <a:t>Question</a:t>
                      </a:r>
                      <a:endParaRPr lang="fr-FR" sz="2200" dirty="0"/>
                    </a:p>
                  </a:txBody>
                  <a:tcPr>
                    <a:solidFill>
                      <a:srgbClr val="0070C0"/>
                    </a:solidFill>
                  </a:tcPr>
                </a:tc>
                <a:tc>
                  <a:txBody>
                    <a:bodyPr/>
                    <a:lstStyle/>
                    <a:p>
                      <a:r>
                        <a:rPr lang="en-GB" sz="2200" dirty="0"/>
                        <a:t>Réponse</a:t>
                      </a:r>
                      <a:endParaRPr lang="fr-FR" sz="2200" dirty="0"/>
                    </a:p>
                  </a:txBody>
                  <a:tcPr>
                    <a:solidFill>
                      <a:srgbClr val="0070C0"/>
                    </a:solidFill>
                  </a:tcPr>
                </a:tc>
                <a:extLst>
                  <a:ext uri="{0D108BD9-81ED-4DB2-BD59-A6C34878D82A}">
                    <a16:rowId xmlns:a16="http://schemas.microsoft.com/office/drawing/2014/main" xmlns="" val="10000"/>
                  </a:ext>
                </a:extLst>
              </a:tr>
              <a:tr h="10331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b="1" dirty="0"/>
                        <a:t>Quel type est utilisé pour les enregistrements créés via les </a:t>
                      </a:r>
                      <a:r>
                        <a:rPr lang="en-US" sz="1700" b="1" dirty="0" err="1"/>
                        <a:t>fonctions</a:t>
                      </a:r>
                      <a:r>
                        <a:rPr lang="en-US" sz="1700" b="1" dirty="0"/>
                        <a:t> Web vers requête ou Web vers piste ?</a:t>
                      </a:r>
                    </a:p>
                  </a:txBody>
                  <a:tcPr marR="182880"/>
                </a:tc>
                <a:tc>
                  <a:txBody>
                    <a:bodyPr/>
                    <a:lstStyle/>
                    <a:p>
                      <a:r>
                        <a:rPr lang="en-GB" sz="1700" b="0" dirty="0">
                          <a:solidFill>
                            <a:schemeClr val="tx1"/>
                          </a:solidFill>
                        </a:rPr>
                        <a:t>Les requêtes emploient le type d'enregistrement par défaut du propriétaire de la requête par défaut.</a:t>
                      </a:r>
                    </a:p>
                    <a:p>
                      <a:r>
                        <a:rPr lang="en-GB" sz="1700" b="0" dirty="0">
                          <a:solidFill>
                            <a:schemeClr val="tx1"/>
                          </a:solidFill>
                        </a:rPr>
                        <a:t>Les pistes emploient le type d'enregistrement par défaut du propriétaire de la piste par défaut.</a:t>
                      </a:r>
                      <a:endParaRPr lang="fr-FR" sz="1700" b="0" dirty="0">
                        <a:solidFill>
                          <a:schemeClr val="tx1"/>
                        </a:solidFill>
                      </a:endParaRPr>
                    </a:p>
                  </a:txBody>
                  <a:tcPr/>
                </a:tc>
                <a:extLst>
                  <a:ext uri="{0D108BD9-81ED-4DB2-BD59-A6C34878D82A}">
                    <a16:rowId xmlns:a16="http://schemas.microsoft.com/office/drawing/2014/main" xmlns="" val="10001"/>
                  </a:ext>
                </a:extLst>
              </a:tr>
              <a:tr h="1034390">
                <a:tc>
                  <a:txBody>
                    <a:bodyPr/>
                    <a:lstStyle/>
                    <a:p>
                      <a:r>
                        <a:rPr lang="en-US" sz="1700" b="1" dirty="0">
                          <a:solidFill>
                            <a:schemeClr val="tx1"/>
                          </a:solidFill>
                        </a:rPr>
                        <a:t>Que se passe-t-il si un administrateur ajoute de nouvelles valeurs à une liste de sélection pour un objet présentant plusieurs types d'enregistrement ?</a:t>
                      </a:r>
                      <a:r>
                        <a:rPr sz="1700" dirty="0"/>
                        <a:t> </a:t>
                      </a:r>
                      <a:endParaRPr lang="fr-FR" sz="1700" b="1" dirty="0">
                        <a:solidFill>
                          <a:schemeClr val="tx1"/>
                        </a:solidFill>
                      </a:endParaRPr>
                    </a:p>
                  </a:txBody>
                  <a:tcPr marR="182880"/>
                </a:tc>
                <a:tc>
                  <a:txBody>
                    <a:bodyPr/>
                    <a:lstStyle/>
                    <a:p>
                      <a:r>
                        <a:rPr lang="en-US" sz="1700" b="0" dirty="0"/>
                        <a:t>L'administrateur est invité à choisir le(s) type(s) d'enregistrement devant inclure la nouvelle valeur.</a:t>
                      </a:r>
                    </a:p>
                  </a:txBody>
                  <a:tcPr/>
                </a:tc>
                <a:extLst>
                  <a:ext uri="{0D108BD9-81ED-4DB2-BD59-A6C34878D82A}">
                    <a16:rowId xmlns:a16="http://schemas.microsoft.com/office/drawing/2014/main" xmlns="" val="10002"/>
                  </a:ext>
                </a:extLst>
              </a:tr>
              <a:tr h="556285">
                <a:tc>
                  <a:txBody>
                    <a:bodyPr/>
                    <a:lstStyle/>
                    <a:p>
                      <a:r>
                        <a:rPr lang="en-US" sz="1700" b="1" dirty="0">
                          <a:solidFill>
                            <a:schemeClr val="tx1"/>
                          </a:solidFill>
                        </a:rPr>
                        <a:t>Comment un utilisateur peut-il identifier le type d'un enregistrement ? </a:t>
                      </a:r>
                    </a:p>
                  </a:txBody>
                  <a:tcPr marR="182880"/>
                </a:tc>
                <a:tc>
                  <a:txBody>
                    <a:bodyPr/>
                    <a:lstStyle/>
                    <a:p>
                      <a:r>
                        <a:rPr lang="en-US" sz="1700" b="0" dirty="0"/>
                        <a:t>Les administrateurs peuvent ajouter le type d'enregistrement à la présentation des pages contenant des champs.</a:t>
                      </a:r>
                      <a:endParaRPr lang="fr-FR" sz="1700" b="0" dirty="0"/>
                    </a:p>
                  </a:txBody>
                  <a:tcPr/>
                </a:tc>
                <a:extLst>
                  <a:ext uri="{0D108BD9-81ED-4DB2-BD59-A6C34878D82A}">
                    <a16:rowId xmlns:a16="http://schemas.microsoft.com/office/drawing/2014/main" xmlns="" val="10003"/>
                  </a:ext>
                </a:extLst>
              </a:tr>
              <a:tr h="20987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b="1" dirty="0">
                          <a:solidFill>
                            <a:schemeClr val="tx1"/>
                          </a:solidFill>
                        </a:rPr>
                        <a:t>Les utilisateurs sont-ils toujours obligés de </a:t>
                      </a:r>
                      <a:r>
                        <a:rPr lang="en-US" sz="1700" b="1" dirty="0" err="1">
                          <a:solidFill>
                            <a:schemeClr val="tx1"/>
                          </a:solidFill>
                        </a:rPr>
                        <a:t>sélectionner</a:t>
                      </a:r>
                      <a:r>
                        <a:rPr lang="en-US" sz="1700" b="1" dirty="0">
                          <a:solidFill>
                            <a:schemeClr val="tx1"/>
                          </a:solidFill>
                        </a:rPr>
                        <a:t> un type d'enregistrement lors de la création des enregistrements ? </a:t>
                      </a:r>
                      <a:endParaRPr lang="fr-FR" sz="1700" b="1" dirty="0">
                        <a:solidFill>
                          <a:schemeClr val="tx1"/>
                        </a:solidFill>
                      </a:endParaRPr>
                    </a:p>
                    <a:p>
                      <a:endParaRPr lang="fr-FR" sz="1700" b="1" dirty="0">
                        <a:solidFill>
                          <a:schemeClr val="tx1"/>
                        </a:solidFill>
                      </a:endParaRPr>
                    </a:p>
                  </a:txBody>
                  <a:tcPr marR="1828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b="0" dirty="0"/>
                        <a:t>Non. Les utilisateurs peuvent choisir de toujours utiliser le type d'enregistrement par défaut d'un objet, défini dans leur profil.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700" b="0" baseline="0" dirty="0"/>
                    </a:p>
                    <a:p>
                      <a:endParaRPr lang="fr-FR" sz="1700" b="0" dirty="0"/>
                    </a:p>
                    <a:p>
                      <a:endParaRPr lang="fr-FR" sz="1700" b="0" dirty="0"/>
                    </a:p>
                  </a:txBody>
                  <a:tcPr/>
                </a:tc>
                <a:extLst>
                  <a:ext uri="{0D108BD9-81ED-4DB2-BD59-A6C34878D82A}">
                    <a16:rowId xmlns:a16="http://schemas.microsoft.com/office/drawing/2014/main" xmlns="" val="10004"/>
                  </a:ext>
                </a:extLst>
              </a:tr>
            </a:tbl>
          </a:graphicData>
        </a:graphic>
      </p:graphicFrame>
      <p:sp>
        <p:nvSpPr>
          <p:cNvPr id="9" name="Rectangle 8"/>
          <p:cNvSpPr/>
          <p:nvPr/>
        </p:nvSpPr>
        <p:spPr bwMode="auto">
          <a:xfrm>
            <a:off x="4514850" y="5176885"/>
            <a:ext cx="7165873" cy="1246775"/>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200" i="1" dirty="0">
                <a:solidFill>
                  <a:schemeClr val="bg1"/>
                </a:solidFill>
                <a:latin typeface="Arial" pitchFamily="34" charset="0"/>
              </a:rPr>
              <a:t>Nom</a:t>
            </a:r>
            <a:r>
              <a:rPr lang="fr-FR" sz="2200" dirty="0">
                <a:solidFill>
                  <a:schemeClr val="bg1"/>
                </a:solidFill>
                <a:latin typeface="Arial" pitchFamily="34" charset="0"/>
              </a:rPr>
              <a:t> | Mes paramètres | Affichage et présentation | Définir types d'enregistrement par défaut</a:t>
            </a:r>
          </a:p>
        </p:txBody>
      </p:sp>
      <p:sp>
        <p:nvSpPr>
          <p:cNvPr id="10" name="TextBox 9"/>
          <p:cNvSpPr txBox="1"/>
          <p:nvPr/>
        </p:nvSpPr>
        <p:spPr bwMode="white">
          <a:xfrm>
            <a:off x="4537710" y="5270548"/>
            <a:ext cx="1295063" cy="276999"/>
          </a:xfrm>
          <a:prstGeom prst="rect">
            <a:avLst/>
          </a:prstGeom>
          <a:noFill/>
          <a:ln>
            <a:noFill/>
          </a:ln>
        </p:spPr>
        <p:txBody>
          <a:bodyPr wrap="square" lIns="91424" tIns="45712" rIns="91424" bIns="45712" rtlCol="0">
            <a:spAutoFit/>
          </a:bodyPr>
          <a:lstStyle/>
          <a:p>
            <a:r>
              <a:rPr lang="fr-FR" sz="1200" dirty="0">
                <a:solidFill>
                  <a:schemeClr val="bg1"/>
                </a:solidFill>
                <a:latin typeface="Salesforce Sans" panose="020B0505020202020203" pitchFamily="34" charset="0"/>
              </a:rPr>
              <a:t>CHEMIN D'ACCÈS :</a:t>
            </a:r>
          </a:p>
        </p:txBody>
      </p:sp>
      <p:sp>
        <p:nvSpPr>
          <p:cNvPr id="11" name="Freeform 202"/>
          <p:cNvSpPr>
            <a:spLocks noEditPoints="1"/>
          </p:cNvSpPr>
          <p:nvPr/>
        </p:nvSpPr>
        <p:spPr bwMode="auto">
          <a:xfrm flipH="1">
            <a:off x="4774881" y="5737826"/>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3" name="Slide Number Placeholder 2"/>
          <p:cNvSpPr>
            <a:spLocks noGrp="1"/>
          </p:cNvSpPr>
          <p:nvPr>
            <p:ph type="sldNum" sz="quarter" idx="10"/>
          </p:nvPr>
        </p:nvSpPr>
        <p:spPr/>
        <p:txBody>
          <a:bodyPr/>
          <a:lstStyle/>
          <a:p>
            <a:fld id="{812A5277-1DB9-460F-9A21-B857ABB32666}" type="slidenum">
              <a:rPr lang="en-US" smtClean="0"/>
              <a:pPr/>
              <a:t>276</a:t>
            </a:fld>
            <a:endParaRPr lang="fr-FR" dirty="0"/>
          </a:p>
        </p:txBody>
      </p:sp>
    </p:spTree>
    <p:custDataLst>
      <p:tags r:id="rId1"/>
    </p:custData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3" y="843165"/>
            <a:ext cx="8957949" cy="5950440"/>
          </a:xfrm>
        </p:spPr>
        <p:txBody>
          <a:bodyPr>
            <a:normAutofit/>
          </a:bodyPr>
          <a:lstStyle/>
          <a:p>
            <a:r>
              <a:rPr lang="fr-FR" sz="2000" dirty="0"/>
              <a:t>Les opportunités, les requêtes, les solutions et les pistes disposent toutes d'un champ de liste de sélection spécial, ou d'un processus commercial, qui vous permet de suivre ces enregistrements tout au long de leur cycle de vie. Vous pouvez créer des versions que vous utiliserez dans les divers types d'enregistrement, qui correspondront à vos différentes activités.</a:t>
            </a:r>
          </a:p>
        </p:txBody>
      </p:sp>
      <p:sp>
        <p:nvSpPr>
          <p:cNvPr id="164865" name="Title 7"/>
          <p:cNvSpPr>
            <a:spLocks noGrp="1"/>
          </p:cNvSpPr>
          <p:nvPr>
            <p:ph type="title"/>
          </p:nvPr>
        </p:nvSpPr>
        <p:spPr>
          <a:xfrm>
            <a:off x="128589" y="7"/>
            <a:ext cx="10734146" cy="746975"/>
          </a:xfrm>
        </p:spPr>
        <p:txBody>
          <a:bodyPr/>
          <a:lstStyle/>
          <a:p>
            <a:r>
              <a:rPr lang="fr-FR" sz="2600" dirty="0"/>
              <a:t>Types d'enregistrement avec processus commerciaux</a:t>
            </a:r>
          </a:p>
        </p:txBody>
      </p:sp>
      <p:sp>
        <p:nvSpPr>
          <p:cNvPr id="29" name="TextBox 28"/>
          <p:cNvSpPr txBox="1"/>
          <p:nvPr/>
        </p:nvSpPr>
        <p:spPr>
          <a:xfrm>
            <a:off x="1277347" y="3490202"/>
            <a:ext cx="1747963" cy="375860"/>
          </a:xfrm>
          <a:prstGeom prst="rect">
            <a:avLst/>
          </a:prstGeom>
          <a:noFill/>
        </p:spPr>
        <p:txBody>
          <a:bodyPr wrap="none" rtlCol="0">
            <a:spAutoFit/>
          </a:bodyPr>
          <a:lstStyle/>
          <a:p>
            <a:r>
              <a:rPr lang="fr-FR" sz="1600" dirty="0"/>
              <a:t>Processus de vente</a:t>
            </a:r>
            <a:endParaRPr lang="fr-FR" sz="2400" dirty="0"/>
          </a:p>
        </p:txBody>
      </p:sp>
      <p:sp>
        <p:nvSpPr>
          <p:cNvPr id="30" name="TextBox 29"/>
          <p:cNvSpPr txBox="1"/>
          <p:nvPr/>
        </p:nvSpPr>
        <p:spPr>
          <a:xfrm>
            <a:off x="3862296" y="3490202"/>
            <a:ext cx="2025586" cy="375860"/>
          </a:xfrm>
          <a:prstGeom prst="rect">
            <a:avLst/>
          </a:prstGeom>
          <a:noFill/>
        </p:spPr>
        <p:txBody>
          <a:bodyPr wrap="none" rtlCol="0">
            <a:spAutoFit/>
          </a:bodyPr>
          <a:lstStyle/>
          <a:p>
            <a:r>
              <a:rPr lang="fr-FR" sz="1600" dirty="0"/>
              <a:t>Processus de support</a:t>
            </a:r>
            <a:endParaRPr lang="fr-FR" sz="2400" dirty="0"/>
          </a:p>
        </p:txBody>
      </p:sp>
      <p:sp>
        <p:nvSpPr>
          <p:cNvPr id="33" name="TextBox 32"/>
          <p:cNvSpPr txBox="1"/>
          <p:nvPr/>
        </p:nvSpPr>
        <p:spPr>
          <a:xfrm>
            <a:off x="6287969" y="3490202"/>
            <a:ext cx="2064740" cy="375860"/>
          </a:xfrm>
          <a:prstGeom prst="rect">
            <a:avLst/>
          </a:prstGeom>
          <a:noFill/>
        </p:spPr>
        <p:txBody>
          <a:bodyPr wrap="none" rtlCol="0">
            <a:spAutoFit/>
          </a:bodyPr>
          <a:lstStyle/>
          <a:p>
            <a:r>
              <a:rPr lang="fr-FR" sz="1600" dirty="0"/>
              <a:t>Processus de solution</a:t>
            </a:r>
            <a:endParaRPr lang="fr-FR" sz="2400" dirty="0"/>
          </a:p>
        </p:txBody>
      </p:sp>
      <p:sp>
        <p:nvSpPr>
          <p:cNvPr id="34" name="TextBox 33"/>
          <p:cNvSpPr txBox="1"/>
          <p:nvPr/>
        </p:nvSpPr>
        <p:spPr>
          <a:xfrm>
            <a:off x="8951089" y="3490202"/>
            <a:ext cx="1596693" cy="375860"/>
          </a:xfrm>
          <a:prstGeom prst="rect">
            <a:avLst/>
          </a:prstGeom>
          <a:noFill/>
        </p:spPr>
        <p:txBody>
          <a:bodyPr wrap="none" rtlCol="0">
            <a:spAutoFit/>
          </a:bodyPr>
          <a:lstStyle/>
          <a:p>
            <a:r>
              <a:rPr lang="fr-FR" sz="1600" dirty="0"/>
              <a:t>Processus de piste</a:t>
            </a:r>
            <a:endParaRPr lang="fr-FR" sz="2400" dirty="0"/>
          </a:p>
        </p:txBody>
      </p:sp>
      <p:sp>
        <p:nvSpPr>
          <p:cNvPr id="28" name="Rectangle 27"/>
          <p:cNvSpPr/>
          <p:nvPr/>
        </p:nvSpPr>
        <p:spPr bwMode="auto">
          <a:xfrm>
            <a:off x="0" y="5943600"/>
            <a:ext cx="12188825" cy="914400"/>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Vous devez créer au moins un processus commercial pour pouvoir créer un type d'enregistrement pour ces objets.</a:t>
            </a:r>
          </a:p>
        </p:txBody>
      </p:sp>
      <p:pic>
        <p:nvPicPr>
          <p:cNvPr id="36" name="Picture 3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6450515"/>
            <a:ext cx="353832" cy="309239"/>
          </a:xfrm>
          <a:prstGeom prst="rect">
            <a:avLst/>
          </a:prstGeom>
          <a:noFill/>
          <a:ln>
            <a:noFill/>
          </a:ln>
          <a:effectLst/>
        </p:spPr>
      </p:pic>
      <p:sp>
        <p:nvSpPr>
          <p:cNvPr id="37" name="TextBox 36"/>
          <p:cNvSpPr txBox="1"/>
          <p:nvPr/>
        </p:nvSpPr>
        <p:spPr bwMode="white">
          <a:xfrm>
            <a:off x="0" y="6022378"/>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pic>
        <p:nvPicPr>
          <p:cNvPr id="38" name="Picture 1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880754" y="2663181"/>
            <a:ext cx="873574" cy="8738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jgoldie\Downloads\Complete Icon Set_ca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39232" y="2650389"/>
            <a:ext cx="871714" cy="87194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3" descr="C:\Users\jgoldie\Downloads\Complete Icon Set_lea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12090" y="2639952"/>
            <a:ext cx="873574" cy="87380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C:\Users\jgoldie\Downloads\Complete Icon Set_opportunity.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51257" y="2664402"/>
            <a:ext cx="873344" cy="87357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0"/>
          </p:nvPr>
        </p:nvSpPr>
        <p:spPr/>
        <p:txBody>
          <a:bodyPr/>
          <a:lstStyle/>
          <a:p>
            <a:fld id="{812A5277-1DB9-460F-9A21-B857ABB32666}" type="slidenum">
              <a:rPr lang="en-US" smtClean="0"/>
              <a:pPr/>
              <a:t>277</a:t>
            </a:fld>
            <a:endParaRPr lang="fr-FR" dirty="0"/>
          </a:p>
        </p:txBody>
      </p:sp>
      <p:pic>
        <p:nvPicPr>
          <p:cNvPr id="31" name="Espace réservé du contenu 3" descr="Capture d’écran"/>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1193592" y="3795292"/>
            <a:ext cx="2248016" cy="194320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32" name="Image 34" descr="Capture d’écran"/>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20610" y="3877002"/>
            <a:ext cx="1193861" cy="67313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5" name="Image 41" descr="Capture d’écran"/>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51089" y="3897916"/>
            <a:ext cx="1886047" cy="78109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42" name="Image 21" descr="Capture d’écran"/>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6959" y="3831556"/>
            <a:ext cx="2000353" cy="1365320"/>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3" y="843165"/>
            <a:ext cx="3587607" cy="5950440"/>
          </a:xfrm>
        </p:spPr>
        <p:txBody>
          <a:bodyPr>
            <a:normAutofit/>
          </a:bodyPr>
          <a:lstStyle/>
          <a:p>
            <a:r>
              <a:rPr lang="fr-FR" dirty="0"/>
              <a:t>Vous devez définir les processus commerciaux nécessaires pour pouvoir créer des types d'enregistrement pour les opportunités, les requêtes, les solutions ou les pistes. Vous pourrez ensuite sélectionner un processus lorsque vous créerez un type d'enregistrement. </a:t>
            </a:r>
          </a:p>
        </p:txBody>
      </p:sp>
      <p:sp>
        <p:nvSpPr>
          <p:cNvPr id="164865" name="Title 7"/>
          <p:cNvSpPr>
            <a:spLocks noGrp="1"/>
          </p:cNvSpPr>
          <p:nvPr>
            <p:ph type="title"/>
          </p:nvPr>
        </p:nvSpPr>
        <p:spPr>
          <a:xfrm>
            <a:off x="128589" y="7"/>
            <a:ext cx="10734146" cy="746975"/>
          </a:xfrm>
        </p:spPr>
        <p:txBody>
          <a:bodyPr/>
          <a:lstStyle/>
          <a:p>
            <a:r>
              <a:rPr lang="fr-FR"/>
              <a:t>Création d'un processus commercial</a:t>
            </a:r>
          </a:p>
        </p:txBody>
      </p:sp>
      <p:sp>
        <p:nvSpPr>
          <p:cNvPr id="20" name="Rectangle 1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a:t>
            </a:r>
            <a:r>
              <a:rPr lang="fr-FR" sz="2400" b="1" i="1" dirty="0">
                <a:solidFill>
                  <a:schemeClr val="bg1"/>
                </a:solidFill>
              </a:rPr>
              <a:t>Nom de l'objet </a:t>
            </a:r>
            <a:r>
              <a:rPr lang="fr-FR" sz="2400" b="1" dirty="0">
                <a:solidFill>
                  <a:schemeClr val="bg1"/>
                </a:solidFill>
              </a:rPr>
              <a:t>| </a:t>
            </a:r>
            <a:r>
              <a:rPr lang="fr-FR" sz="2400" b="1" i="1" dirty="0">
                <a:solidFill>
                  <a:schemeClr val="bg1"/>
                </a:solidFill>
              </a:rPr>
              <a:t>Nom du processus</a:t>
            </a:r>
          </a:p>
        </p:txBody>
      </p:sp>
      <p:grpSp>
        <p:nvGrpSpPr>
          <p:cNvPr id="3" name="Group 2"/>
          <p:cNvGrpSpPr/>
          <p:nvPr/>
        </p:nvGrpSpPr>
        <p:grpSpPr>
          <a:xfrm>
            <a:off x="3989070" y="3268627"/>
            <a:ext cx="7993246" cy="2673792"/>
            <a:chOff x="521160" y="2719987"/>
            <a:chExt cx="8226466" cy="2673792"/>
          </a:xfrm>
        </p:grpSpPr>
        <p:sp>
          <p:nvSpPr>
            <p:cNvPr id="27" name="Freeform 26"/>
            <p:cNvSpPr/>
            <p:nvPr/>
          </p:nvSpPr>
          <p:spPr>
            <a:xfrm>
              <a:off x="5351661" y="2858072"/>
              <a:ext cx="1010704"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28" name="Freeform 27"/>
            <p:cNvSpPr/>
            <p:nvPr/>
          </p:nvSpPr>
          <p:spPr>
            <a:xfrm>
              <a:off x="2448231" y="2858072"/>
              <a:ext cx="964913" cy="583905"/>
            </a:xfrm>
            <a:custGeom>
              <a:avLst/>
              <a:gdLst>
                <a:gd name="connsiteX0" fmla="*/ 0 w 605811"/>
                <a:gd name="connsiteY0" fmla="*/ 93862 h 469312"/>
                <a:gd name="connsiteX1" fmla="*/ 371155 w 605811"/>
                <a:gd name="connsiteY1" fmla="*/ 93862 h 469312"/>
                <a:gd name="connsiteX2" fmla="*/ 371155 w 605811"/>
                <a:gd name="connsiteY2" fmla="*/ 0 h 469312"/>
                <a:gd name="connsiteX3" fmla="*/ 605811 w 605811"/>
                <a:gd name="connsiteY3" fmla="*/ 234656 h 469312"/>
                <a:gd name="connsiteX4" fmla="*/ 371155 w 605811"/>
                <a:gd name="connsiteY4" fmla="*/ 469312 h 469312"/>
                <a:gd name="connsiteX5" fmla="*/ 371155 w 605811"/>
                <a:gd name="connsiteY5" fmla="*/ 375450 h 469312"/>
                <a:gd name="connsiteX6" fmla="*/ 0 w 605811"/>
                <a:gd name="connsiteY6" fmla="*/ 375450 h 469312"/>
                <a:gd name="connsiteX7" fmla="*/ 0 w 605811"/>
                <a:gd name="connsiteY7" fmla="*/ 9386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811" h="469312">
                  <a:moveTo>
                    <a:pt x="0" y="93862"/>
                  </a:moveTo>
                  <a:lnTo>
                    <a:pt x="371155" y="93862"/>
                  </a:lnTo>
                  <a:lnTo>
                    <a:pt x="371155" y="0"/>
                  </a:lnTo>
                  <a:lnTo>
                    <a:pt x="605811" y="234656"/>
                  </a:lnTo>
                  <a:lnTo>
                    <a:pt x="371155" y="469312"/>
                  </a:lnTo>
                  <a:lnTo>
                    <a:pt x="371155" y="375450"/>
                  </a:lnTo>
                  <a:lnTo>
                    <a:pt x="0" y="375450"/>
                  </a:lnTo>
                  <a:lnTo>
                    <a:pt x="0" y="93862"/>
                  </a:lnTo>
                  <a:close/>
                </a:path>
              </a:pathLst>
            </a:custGeom>
            <a:solidFill>
              <a:srgbClr val="00B0F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93862" rIns="140794" bIns="93862" numCol="1" spcCol="1270" anchor="ctr" anchorCtr="0">
              <a:noAutofit/>
            </a:bodyPr>
            <a:lstStyle/>
            <a:p>
              <a:pPr lvl="0" algn="ctr" defTabSz="533400">
                <a:lnSpc>
                  <a:spcPct val="90000"/>
                </a:lnSpc>
                <a:spcBef>
                  <a:spcPct val="0"/>
                </a:spcBef>
                <a:spcAft>
                  <a:spcPct val="35000"/>
                </a:spcAft>
              </a:pPr>
              <a:endParaRPr lang="en-US" kern="1200" dirty="0"/>
            </a:p>
          </p:txBody>
        </p:sp>
        <p:sp>
          <p:nvSpPr>
            <p:cNvPr id="29" name="Freeform 28"/>
            <p:cNvSpPr/>
            <p:nvPr/>
          </p:nvSpPr>
          <p:spPr>
            <a:xfrm>
              <a:off x="521160" y="2764359"/>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b="1" dirty="0">
                  <a:solidFill>
                    <a:schemeClr val="bg1"/>
                  </a:solidFill>
                </a:rPr>
                <a:t>Mettre à jour la liste de sélection principale</a:t>
              </a:r>
            </a:p>
          </p:txBody>
        </p:sp>
        <p:sp>
          <p:nvSpPr>
            <p:cNvPr id="30" name="Freeform 29"/>
            <p:cNvSpPr/>
            <p:nvPr/>
          </p:nvSpPr>
          <p:spPr>
            <a:xfrm>
              <a:off x="522511" y="3679174"/>
              <a:ext cx="2345271" cy="1714605"/>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577850">
                <a:lnSpc>
                  <a:spcPct val="90000"/>
                </a:lnSpc>
                <a:spcBef>
                  <a:spcPct val="0"/>
                </a:spcBef>
                <a:spcAft>
                  <a:spcPct val="15000"/>
                </a:spcAft>
                <a:buFont typeface="Wingdings" pitchFamily="2" charset="2"/>
                <a:buChar char="§"/>
              </a:pPr>
              <a:r>
                <a:rPr lang="fr-FR" sz="1700" dirty="0"/>
                <a:t>S'assurer que la liste de sélection principale comprend toutes les valeurs requises</a:t>
              </a:r>
            </a:p>
          </p:txBody>
        </p:sp>
        <p:sp>
          <p:nvSpPr>
            <p:cNvPr id="31" name="Freeform 30"/>
            <p:cNvSpPr/>
            <p:nvPr/>
          </p:nvSpPr>
          <p:spPr>
            <a:xfrm>
              <a:off x="3459492" y="2763312"/>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sz="2000" b="1" dirty="0">
                  <a:solidFill>
                    <a:schemeClr val="bg1"/>
                  </a:solidFill>
                </a:rPr>
                <a:t>Créer un processus commercial</a:t>
              </a:r>
            </a:p>
          </p:txBody>
        </p:sp>
        <p:sp>
          <p:nvSpPr>
            <p:cNvPr id="32" name="Freeform 31"/>
            <p:cNvSpPr/>
            <p:nvPr/>
          </p:nvSpPr>
          <p:spPr>
            <a:xfrm>
              <a:off x="3460854" y="3679174"/>
              <a:ext cx="2345271" cy="1714604"/>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577850">
                <a:lnSpc>
                  <a:spcPct val="90000"/>
                </a:lnSpc>
                <a:spcBef>
                  <a:spcPct val="0"/>
                </a:spcBef>
                <a:spcAft>
                  <a:spcPct val="15000"/>
                </a:spcAft>
                <a:buFont typeface="Wingdings" pitchFamily="2" charset="2"/>
                <a:buChar char="§"/>
              </a:pPr>
              <a:r>
                <a:rPr lang="fr-FR" sz="1700" dirty="0"/>
                <a:t>Nom</a:t>
              </a:r>
            </a:p>
            <a:p>
              <a:pPr marL="234950" lvl="1" indent="-234950" defTabSz="577850">
                <a:lnSpc>
                  <a:spcPct val="90000"/>
                </a:lnSpc>
                <a:spcBef>
                  <a:spcPct val="0"/>
                </a:spcBef>
                <a:spcAft>
                  <a:spcPct val="15000"/>
                </a:spcAft>
                <a:buFont typeface="Wingdings" pitchFamily="2" charset="2"/>
                <a:buChar char="§"/>
              </a:pPr>
              <a:r>
                <a:rPr lang="fr-FR" sz="1700" dirty="0"/>
                <a:t>Description</a:t>
              </a:r>
            </a:p>
            <a:p>
              <a:pPr marL="234950" lvl="1" indent="-234950" defTabSz="577850">
                <a:lnSpc>
                  <a:spcPct val="90000"/>
                </a:lnSpc>
                <a:spcBef>
                  <a:spcPct val="0"/>
                </a:spcBef>
                <a:spcAft>
                  <a:spcPct val="15000"/>
                </a:spcAft>
                <a:buFont typeface="Wingdings" pitchFamily="2" charset="2"/>
                <a:buChar char="§"/>
              </a:pPr>
              <a:r>
                <a:rPr lang="fr-FR" sz="1700" dirty="0"/>
                <a:t>Sélectionner des valeurs dans la liste de sélection principale</a:t>
              </a:r>
            </a:p>
          </p:txBody>
        </p:sp>
        <p:sp>
          <p:nvSpPr>
            <p:cNvPr id="33" name="Freeform 32"/>
            <p:cNvSpPr/>
            <p:nvPr/>
          </p:nvSpPr>
          <p:spPr>
            <a:xfrm>
              <a:off x="6400985" y="2719987"/>
              <a:ext cx="2345271" cy="1116467"/>
            </a:xfrm>
            <a:custGeom>
              <a:avLst/>
              <a:gdLst>
                <a:gd name="connsiteX0" fmla="*/ 0 w 1885006"/>
                <a:gd name="connsiteY0" fmla="*/ 89736 h 897358"/>
                <a:gd name="connsiteX1" fmla="*/ 26283 w 1885006"/>
                <a:gd name="connsiteY1" fmla="*/ 26283 h 897358"/>
                <a:gd name="connsiteX2" fmla="*/ 89736 w 1885006"/>
                <a:gd name="connsiteY2" fmla="*/ 0 h 897358"/>
                <a:gd name="connsiteX3" fmla="*/ 1795270 w 1885006"/>
                <a:gd name="connsiteY3" fmla="*/ 0 h 897358"/>
                <a:gd name="connsiteX4" fmla="*/ 1858723 w 1885006"/>
                <a:gd name="connsiteY4" fmla="*/ 26283 h 897358"/>
                <a:gd name="connsiteX5" fmla="*/ 1885006 w 1885006"/>
                <a:gd name="connsiteY5" fmla="*/ 89736 h 897358"/>
                <a:gd name="connsiteX6" fmla="*/ 1885006 w 1885006"/>
                <a:gd name="connsiteY6" fmla="*/ 807622 h 897358"/>
                <a:gd name="connsiteX7" fmla="*/ 1858723 w 1885006"/>
                <a:gd name="connsiteY7" fmla="*/ 871075 h 897358"/>
                <a:gd name="connsiteX8" fmla="*/ 1795270 w 1885006"/>
                <a:gd name="connsiteY8" fmla="*/ 897358 h 897358"/>
                <a:gd name="connsiteX9" fmla="*/ 89736 w 1885006"/>
                <a:gd name="connsiteY9" fmla="*/ 897358 h 897358"/>
                <a:gd name="connsiteX10" fmla="*/ 26283 w 1885006"/>
                <a:gd name="connsiteY10" fmla="*/ 871075 h 897358"/>
                <a:gd name="connsiteX11" fmla="*/ 0 w 1885006"/>
                <a:gd name="connsiteY11" fmla="*/ 807622 h 897358"/>
                <a:gd name="connsiteX12" fmla="*/ 0 w 1885006"/>
                <a:gd name="connsiteY12" fmla="*/ 89736 h 8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897358">
                  <a:moveTo>
                    <a:pt x="0" y="89736"/>
                  </a:moveTo>
                  <a:cubicBezTo>
                    <a:pt x="0" y="65937"/>
                    <a:pt x="9454" y="43112"/>
                    <a:pt x="26283" y="26283"/>
                  </a:cubicBezTo>
                  <a:cubicBezTo>
                    <a:pt x="43112" y="9454"/>
                    <a:pt x="65937" y="0"/>
                    <a:pt x="89736" y="0"/>
                  </a:cubicBezTo>
                  <a:lnTo>
                    <a:pt x="1795270" y="0"/>
                  </a:lnTo>
                  <a:cubicBezTo>
                    <a:pt x="1819069" y="0"/>
                    <a:pt x="1841894" y="9454"/>
                    <a:pt x="1858723" y="26283"/>
                  </a:cubicBezTo>
                  <a:cubicBezTo>
                    <a:pt x="1875552" y="43112"/>
                    <a:pt x="1885006" y="65937"/>
                    <a:pt x="1885006" y="89736"/>
                  </a:cubicBezTo>
                  <a:lnTo>
                    <a:pt x="1885006" y="807622"/>
                  </a:lnTo>
                  <a:cubicBezTo>
                    <a:pt x="1885006" y="831421"/>
                    <a:pt x="1875552" y="854246"/>
                    <a:pt x="1858723" y="871075"/>
                  </a:cubicBezTo>
                  <a:cubicBezTo>
                    <a:pt x="1841894" y="887904"/>
                    <a:pt x="1819070" y="897358"/>
                    <a:pt x="1795270" y="897358"/>
                  </a:cubicBezTo>
                  <a:lnTo>
                    <a:pt x="89736" y="897358"/>
                  </a:lnTo>
                  <a:cubicBezTo>
                    <a:pt x="65937" y="897358"/>
                    <a:pt x="43112" y="887904"/>
                    <a:pt x="26283" y="871075"/>
                  </a:cubicBezTo>
                  <a:cubicBezTo>
                    <a:pt x="9454" y="854246"/>
                    <a:pt x="0" y="831421"/>
                    <a:pt x="0" y="807622"/>
                  </a:cubicBezTo>
                  <a:lnTo>
                    <a:pt x="0" y="89736"/>
                  </a:lnTo>
                  <a:close/>
                </a:path>
              </a:pathLst>
            </a:custGeom>
            <a:solidFill>
              <a:srgbClr val="0070C0"/>
            </a:solidFill>
            <a:ln>
              <a:no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6680" tIns="106680" rIns="106680" bIns="356270" numCol="1" spcCol="1270" anchor="t" anchorCtr="0">
              <a:noAutofit/>
            </a:bodyPr>
            <a:lstStyle/>
            <a:p>
              <a:pPr lvl="0" algn="ctr" defTabSz="666750">
                <a:lnSpc>
                  <a:spcPct val="90000"/>
                </a:lnSpc>
                <a:spcBef>
                  <a:spcPct val="0"/>
                </a:spcBef>
                <a:spcAft>
                  <a:spcPct val="35000"/>
                </a:spcAft>
              </a:pPr>
              <a:r>
                <a:rPr lang="fr-FR" b="1" dirty="0">
                  <a:solidFill>
                    <a:schemeClr val="bg1"/>
                  </a:solidFill>
                </a:rPr>
                <a:t>Créer un type d'enregistrement</a:t>
              </a:r>
            </a:p>
          </p:txBody>
        </p:sp>
        <p:sp>
          <p:nvSpPr>
            <p:cNvPr id="34" name="Freeform 33"/>
            <p:cNvSpPr/>
            <p:nvPr/>
          </p:nvSpPr>
          <p:spPr>
            <a:xfrm>
              <a:off x="6402355" y="3679175"/>
              <a:ext cx="2345271" cy="1714604"/>
            </a:xfrm>
            <a:custGeom>
              <a:avLst/>
              <a:gdLst>
                <a:gd name="connsiteX0" fmla="*/ 0 w 1885006"/>
                <a:gd name="connsiteY0" fmla="*/ 166364 h 1663642"/>
                <a:gd name="connsiteX1" fmla="*/ 48727 w 1885006"/>
                <a:gd name="connsiteY1" fmla="*/ 48727 h 1663642"/>
                <a:gd name="connsiteX2" fmla="*/ 166364 w 1885006"/>
                <a:gd name="connsiteY2" fmla="*/ 0 h 1663642"/>
                <a:gd name="connsiteX3" fmla="*/ 1718642 w 1885006"/>
                <a:gd name="connsiteY3" fmla="*/ 0 h 1663642"/>
                <a:gd name="connsiteX4" fmla="*/ 1836279 w 1885006"/>
                <a:gd name="connsiteY4" fmla="*/ 48727 h 1663642"/>
                <a:gd name="connsiteX5" fmla="*/ 1885006 w 1885006"/>
                <a:gd name="connsiteY5" fmla="*/ 166364 h 1663642"/>
                <a:gd name="connsiteX6" fmla="*/ 1885006 w 1885006"/>
                <a:gd name="connsiteY6" fmla="*/ 1497278 h 1663642"/>
                <a:gd name="connsiteX7" fmla="*/ 1836279 w 1885006"/>
                <a:gd name="connsiteY7" fmla="*/ 1614915 h 1663642"/>
                <a:gd name="connsiteX8" fmla="*/ 1718642 w 1885006"/>
                <a:gd name="connsiteY8" fmla="*/ 1663642 h 1663642"/>
                <a:gd name="connsiteX9" fmla="*/ 166364 w 1885006"/>
                <a:gd name="connsiteY9" fmla="*/ 1663642 h 1663642"/>
                <a:gd name="connsiteX10" fmla="*/ 48727 w 1885006"/>
                <a:gd name="connsiteY10" fmla="*/ 1614915 h 1663642"/>
                <a:gd name="connsiteX11" fmla="*/ 0 w 1885006"/>
                <a:gd name="connsiteY11" fmla="*/ 1497278 h 1663642"/>
                <a:gd name="connsiteX12" fmla="*/ 0 w 1885006"/>
                <a:gd name="connsiteY12" fmla="*/ 166364 h 166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5006" h="1663642">
                  <a:moveTo>
                    <a:pt x="0" y="166364"/>
                  </a:moveTo>
                  <a:cubicBezTo>
                    <a:pt x="0" y="122242"/>
                    <a:pt x="17528" y="79926"/>
                    <a:pt x="48727" y="48727"/>
                  </a:cubicBezTo>
                  <a:cubicBezTo>
                    <a:pt x="79926" y="17528"/>
                    <a:pt x="122242" y="0"/>
                    <a:pt x="166364" y="0"/>
                  </a:cubicBezTo>
                  <a:lnTo>
                    <a:pt x="1718642" y="0"/>
                  </a:lnTo>
                  <a:cubicBezTo>
                    <a:pt x="1762764" y="0"/>
                    <a:pt x="1805080" y="17528"/>
                    <a:pt x="1836279" y="48727"/>
                  </a:cubicBezTo>
                  <a:cubicBezTo>
                    <a:pt x="1867478" y="79926"/>
                    <a:pt x="1885006" y="122242"/>
                    <a:pt x="1885006" y="166364"/>
                  </a:cubicBezTo>
                  <a:lnTo>
                    <a:pt x="1885006" y="1497278"/>
                  </a:lnTo>
                  <a:cubicBezTo>
                    <a:pt x="1885006" y="1541400"/>
                    <a:pt x="1867478" y="1583716"/>
                    <a:pt x="1836279" y="1614915"/>
                  </a:cubicBezTo>
                  <a:cubicBezTo>
                    <a:pt x="1805080" y="1646114"/>
                    <a:pt x="1762764" y="1663642"/>
                    <a:pt x="1718642" y="1663642"/>
                  </a:cubicBezTo>
                  <a:lnTo>
                    <a:pt x="166364" y="1663642"/>
                  </a:lnTo>
                  <a:cubicBezTo>
                    <a:pt x="122242" y="1663642"/>
                    <a:pt x="79926" y="1646114"/>
                    <a:pt x="48727" y="1614915"/>
                  </a:cubicBezTo>
                  <a:cubicBezTo>
                    <a:pt x="17528" y="1583716"/>
                    <a:pt x="0" y="1541400"/>
                    <a:pt x="0" y="1497278"/>
                  </a:cubicBezTo>
                  <a:lnTo>
                    <a:pt x="0" y="166364"/>
                  </a:lnTo>
                  <a:close/>
                </a:path>
              </a:pathLst>
            </a:custGeom>
            <a:solidFill>
              <a:srgbClr val="FFFFFF"/>
            </a:solidFill>
            <a:ln w="38100">
              <a:solidFill>
                <a:srgbClr val="0070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5406" tIns="155406" rIns="155406" bIns="155406" numCol="1" spcCol="1270" anchor="t" anchorCtr="0">
              <a:noAutofit/>
            </a:bodyPr>
            <a:lstStyle/>
            <a:p>
              <a:pPr marL="234950" lvl="1" indent="-234950" defTabSz="577850">
                <a:lnSpc>
                  <a:spcPct val="90000"/>
                </a:lnSpc>
                <a:spcBef>
                  <a:spcPct val="0"/>
                </a:spcBef>
                <a:spcAft>
                  <a:spcPct val="15000"/>
                </a:spcAft>
                <a:buFont typeface="Wingdings" pitchFamily="2" charset="2"/>
                <a:buChar char="§"/>
              </a:pPr>
              <a:r>
                <a:rPr lang="fr-FR" sz="1700" dirty="0"/>
                <a:t>Sélectionner un processus commercial</a:t>
              </a: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278</a:t>
            </a:fld>
            <a:endParaRPr lang="fr-FR" dirty="0"/>
          </a:p>
        </p:txBody>
      </p:sp>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507" y="998977"/>
            <a:ext cx="8040222" cy="2000529"/>
          </a:xfrm>
          <a:prstGeom prst="rect">
            <a:avLst/>
          </a:prstGeom>
          <a:ln>
            <a:solidFill>
              <a:schemeClr val="bg2"/>
            </a:solidFill>
          </a:ln>
          <a:effectLst>
            <a:outerShdw blurRad="50800" dist="38100" dir="2700000" algn="tl" rotWithShape="0">
              <a:prstClr val="black">
                <a:alpha val="40000"/>
              </a:prstClr>
            </a:outerShdw>
          </a:effectLst>
        </p:spPr>
      </p:pic>
      <p:grpSp>
        <p:nvGrpSpPr>
          <p:cNvPr id="19" name="Group 18"/>
          <p:cNvGrpSpPr/>
          <p:nvPr/>
        </p:nvGrpSpPr>
        <p:grpSpPr>
          <a:xfrm>
            <a:off x="0" y="6082210"/>
            <a:ext cx="1295063" cy="746147"/>
            <a:chOff x="0" y="6082210"/>
            <a:chExt cx="1295063" cy="746147"/>
          </a:xfrm>
        </p:grpSpPr>
        <p:sp>
          <p:nvSpPr>
            <p:cNvPr id="21" name="TextBox 20"/>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4"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p:txBody>
          <a:bodyPr/>
          <a:lstStyle/>
          <a:p>
            <a:r>
              <a:rPr lang="fr-FR" sz="2100" dirty="0"/>
              <a:t>Tâches :</a:t>
            </a:r>
          </a:p>
          <a:p>
            <a:pPr lvl="1"/>
            <a:r>
              <a:rPr lang="fr-FR" sz="2100" dirty="0"/>
              <a:t>Ajout de Contact initial et Devis fourni à la liste de sélection principale Étape de l'opportunité.</a:t>
            </a:r>
          </a:p>
          <a:p>
            <a:pPr lvl="1"/>
            <a:r>
              <a:rPr lang="fr-FR" sz="2100" dirty="0"/>
              <a:t>Création d'un processus de vente B2C avec les valeurs suivantes : Contact initial, Devis fourni, Close gagnée, Close perdue.</a:t>
            </a:r>
          </a:p>
          <a:p>
            <a:pPr lvl="1"/>
            <a:r>
              <a:rPr lang="fr-FR" sz="2100" dirty="0"/>
              <a:t>Création d'un type d'enregistrement B2C à l'aide du processus de vente et de la présentation de page B2C, et affectation aux profils Utilisateur responsable, Utilisateur commercial et Administrateur système.</a:t>
            </a:r>
          </a:p>
          <a:p>
            <a:pPr lvl="1"/>
            <a:r>
              <a:rPr lang="fr-FR" sz="2100" dirty="0"/>
              <a:t>Modification de la liste de sélection Origine de la piste de manière à supprimer les valeurs Partenaire, Relations publiques et Séminaire – Partenaire.</a:t>
            </a:r>
          </a:p>
          <a:p>
            <a:pPr lvl="1"/>
            <a:r>
              <a:rPr lang="fr-FR" sz="2100" dirty="0"/>
              <a:t>Connexion à l'aide des identifiants de Phil Smith et création d'une opportunité pour tester le type d'enregistrement.</a:t>
            </a:r>
          </a:p>
        </p:txBody>
      </p:sp>
      <p:sp>
        <p:nvSpPr>
          <p:cNvPr id="2" name="Content Placeholder 1"/>
          <p:cNvSpPr>
            <a:spLocks noGrp="1"/>
          </p:cNvSpPr>
          <p:nvPr>
            <p:ph idx="11"/>
          </p:nvPr>
        </p:nvSpPr>
        <p:spPr/>
        <p:txBody>
          <a:bodyPr/>
          <a:lstStyle/>
          <a:p>
            <a:r>
              <a:rPr lang="fr-FR" sz="2100" dirty="0"/>
              <a:t>Objectif :</a:t>
            </a:r>
          </a:p>
          <a:p>
            <a:pPr lvl="1"/>
            <a:r>
              <a:rPr lang="fr-FR" sz="2100" dirty="0"/>
              <a:t>Allison Wheeler, vice-présidente des ventes internationales, souhaiterait que ses équipes de vente aient accès à des types d'enregistrement d'opportunité distincts pour les ventes entreprise-consommateur (B2C) et entreprise-entreprise (B2B), chacun comportant ses propres processus commercial, présentation de page et valeurs de liste de sélection. Des présentations de page B2C et B2B ont déjà été créées.</a:t>
            </a:r>
          </a:p>
        </p:txBody>
      </p:sp>
      <p:sp>
        <p:nvSpPr>
          <p:cNvPr id="7" name="Content Placeholder 6"/>
          <p:cNvSpPr>
            <a:spLocks noGrp="1"/>
          </p:cNvSpPr>
          <p:nvPr>
            <p:ph idx="10"/>
          </p:nvPr>
        </p:nvSpPr>
        <p:spPr/>
        <p:txBody>
          <a:bodyPr/>
          <a:lstStyle/>
          <a:p>
            <a:r>
              <a:rPr lang="fr-FR"/>
              <a:t>15 min</a:t>
            </a:r>
            <a:endParaRPr lang="fr-FR" dirty="0"/>
          </a:p>
        </p:txBody>
      </p:sp>
      <p:sp>
        <p:nvSpPr>
          <p:cNvPr id="158721" name="Rectangle 2"/>
          <p:cNvSpPr>
            <a:spLocks noGrp="1" noChangeArrowheads="1"/>
          </p:cNvSpPr>
          <p:nvPr>
            <p:ph type="title"/>
          </p:nvPr>
        </p:nvSpPr>
        <p:spPr/>
        <p:txBody>
          <a:bodyPr/>
          <a:lstStyle/>
          <a:p>
            <a:r>
              <a:rPr lang="fr-FR" sz="2400" dirty="0"/>
              <a:t>5-13 : Création d'un type d'enregistrement et d'un processus commercial B2C</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279</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596" y="836614"/>
            <a:ext cx="4126882" cy="5935663"/>
          </a:xfrm>
        </p:spPr>
        <p:txBody>
          <a:bodyPr/>
          <a:lstStyle/>
          <a:p>
            <a:r>
              <a:rPr lang="fr-FR"/>
              <a:t>Travaillez en groupe avec les cartes fournies pour définir chaque objet. Ensuite dessinez un schéma du modèle de données de Salesforce.</a:t>
            </a:r>
          </a:p>
          <a:p>
            <a:endParaRPr lang="fr-FR" dirty="0"/>
          </a:p>
        </p:txBody>
      </p:sp>
      <p:sp>
        <p:nvSpPr>
          <p:cNvPr id="8" name="Title 7"/>
          <p:cNvSpPr>
            <a:spLocks noGrp="1"/>
          </p:cNvSpPr>
          <p:nvPr>
            <p:ph type="title"/>
          </p:nvPr>
        </p:nvSpPr>
        <p:spPr>
          <a:xfrm>
            <a:off x="811850" y="5"/>
            <a:ext cx="9168358" cy="746975"/>
          </a:xfrm>
        </p:spPr>
        <p:txBody>
          <a:bodyPr/>
          <a:lstStyle/>
          <a:p>
            <a:r>
              <a:rPr lang="fr-FR" sz="2600" dirty="0"/>
              <a:t>Définir les objets standards </a:t>
            </a:r>
            <a:r>
              <a:rPr lang="fr-FR" sz="2600" dirty="0" err="1"/>
              <a:t>Salesforce</a:t>
            </a:r>
            <a:r>
              <a:rPr lang="fr-FR" sz="2600" dirty="0"/>
              <a:t> et construire le Schéma </a:t>
            </a:r>
          </a:p>
        </p:txBody>
      </p:sp>
      <p:sp>
        <p:nvSpPr>
          <p:cNvPr id="6" name="Slide Number Placeholder 5"/>
          <p:cNvSpPr>
            <a:spLocks noGrp="1"/>
          </p:cNvSpPr>
          <p:nvPr>
            <p:ph type="sldNum" sz="quarter" idx="10"/>
          </p:nvPr>
        </p:nvSpPr>
        <p:spPr/>
        <p:txBody>
          <a:bodyPr/>
          <a:lstStyle/>
          <a:p>
            <a:fld id="{812A5277-1DB9-460F-9A21-B857ABB32666}" type="slidenum">
              <a:rPr lang="en-US" smtClean="0"/>
              <a:pPr/>
              <a:t>28</a:t>
            </a:fld>
            <a:endParaRPr lang="fr-FR" dirty="0"/>
          </a:p>
        </p:txBody>
      </p:sp>
      <p:grpSp>
        <p:nvGrpSpPr>
          <p:cNvPr id="3" name="Group 2"/>
          <p:cNvGrpSpPr/>
          <p:nvPr/>
        </p:nvGrpSpPr>
        <p:grpSpPr>
          <a:xfrm>
            <a:off x="4571998" y="988066"/>
            <a:ext cx="7114578" cy="4358115"/>
            <a:chOff x="5694259" y="1600013"/>
            <a:chExt cx="5435055" cy="3329306"/>
          </a:xfrm>
        </p:grpSpPr>
        <p:grpSp>
          <p:nvGrpSpPr>
            <p:cNvPr id="9" name="Group 47"/>
            <p:cNvGrpSpPr>
              <a:grpSpLocks noChangeAspect="1"/>
            </p:cNvGrpSpPr>
            <p:nvPr/>
          </p:nvGrpSpPr>
          <p:grpSpPr>
            <a:xfrm>
              <a:off x="7580793" y="1600014"/>
              <a:ext cx="1615112" cy="544968"/>
              <a:chOff x="451557" y="3612443"/>
              <a:chExt cx="1840088" cy="620889"/>
            </a:xfrm>
          </p:grpSpPr>
          <p:sp>
            <p:nvSpPr>
              <p:cNvPr id="11" name="Rectangle 10"/>
              <p:cNvSpPr/>
              <p:nvPr/>
            </p:nvSpPr>
            <p:spPr bwMode="auto">
              <a:xfrm>
                <a:off x="451557" y="3612443"/>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433" y="3669565"/>
                <a:ext cx="506851" cy="506860"/>
              </a:xfrm>
              <a:prstGeom prst="rect">
                <a:avLst/>
              </a:prstGeom>
              <a:effectLst/>
            </p:spPr>
          </p:pic>
          <p:sp>
            <p:nvSpPr>
              <p:cNvPr id="13" name="TextBox 12"/>
              <p:cNvSpPr txBox="1"/>
              <p:nvPr/>
            </p:nvSpPr>
            <p:spPr>
              <a:xfrm>
                <a:off x="970844" y="3747851"/>
                <a:ext cx="1240579" cy="348239"/>
              </a:xfrm>
              <a:prstGeom prst="rect">
                <a:avLst/>
              </a:prstGeom>
              <a:noFill/>
            </p:spPr>
            <p:txBody>
              <a:bodyPr wrap="none" rtlCol="0" anchor="ctr">
                <a:spAutoFit/>
              </a:bodyPr>
              <a:lstStyle/>
              <a:p>
                <a:r>
                  <a:rPr lang="fr-FR" sz="2000" b="1" dirty="0"/>
                  <a:t>Campagne</a:t>
                </a:r>
                <a:endParaRPr lang="fr-FR" b="1" dirty="0"/>
              </a:p>
            </p:txBody>
          </p:sp>
        </p:grpSp>
        <p:grpSp>
          <p:nvGrpSpPr>
            <p:cNvPr id="14" name="Group 46"/>
            <p:cNvGrpSpPr>
              <a:grpSpLocks noChangeAspect="1"/>
            </p:cNvGrpSpPr>
            <p:nvPr/>
          </p:nvGrpSpPr>
          <p:grpSpPr>
            <a:xfrm>
              <a:off x="9502112" y="2582657"/>
              <a:ext cx="1627202" cy="547372"/>
              <a:chOff x="434624" y="4351865"/>
              <a:chExt cx="1845731" cy="620889"/>
            </a:xfrm>
          </p:grpSpPr>
          <p:sp>
            <p:nvSpPr>
              <p:cNvPr id="15" name="Rectangle 14"/>
              <p:cNvSpPr/>
              <p:nvPr/>
            </p:nvSpPr>
            <p:spPr bwMode="auto">
              <a:xfrm>
                <a:off x="434624" y="4351865"/>
                <a:ext cx="1845731"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16" name="TextBox 15"/>
              <p:cNvSpPr txBox="1"/>
              <p:nvPr/>
            </p:nvSpPr>
            <p:spPr>
              <a:xfrm>
                <a:off x="968678" y="4488845"/>
                <a:ext cx="1304590" cy="320039"/>
              </a:xfrm>
              <a:prstGeom prst="rect">
                <a:avLst/>
              </a:prstGeom>
              <a:noFill/>
            </p:spPr>
            <p:txBody>
              <a:bodyPr wrap="none" rtlCol="0">
                <a:spAutoFit/>
              </a:bodyPr>
              <a:lstStyle/>
              <a:p>
                <a:r>
                  <a:rPr lang="fr-FR" b="1" dirty="0"/>
                  <a:t>Opportunité</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625" y="4413699"/>
                <a:ext cx="500088" cy="500093"/>
              </a:xfrm>
              <a:prstGeom prst="rect">
                <a:avLst/>
              </a:prstGeom>
              <a:effectLst/>
            </p:spPr>
          </p:pic>
        </p:grpSp>
        <p:grpSp>
          <p:nvGrpSpPr>
            <p:cNvPr id="18" name="Group 54"/>
            <p:cNvGrpSpPr>
              <a:grpSpLocks noChangeAspect="1"/>
            </p:cNvGrpSpPr>
            <p:nvPr/>
          </p:nvGrpSpPr>
          <p:grpSpPr>
            <a:xfrm>
              <a:off x="7586351" y="2582657"/>
              <a:ext cx="1620000" cy="546621"/>
              <a:chOff x="254002" y="3821287"/>
              <a:chExt cx="1840088" cy="620889"/>
            </a:xfrm>
          </p:grpSpPr>
          <p:sp>
            <p:nvSpPr>
              <p:cNvPr id="19" name="Rectangle 18"/>
              <p:cNvSpPr/>
              <p:nvPr/>
            </p:nvSpPr>
            <p:spPr bwMode="auto">
              <a:xfrm>
                <a:off x="254002" y="3821287"/>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20" name="TextBox 19"/>
              <p:cNvSpPr txBox="1"/>
              <p:nvPr/>
            </p:nvSpPr>
            <p:spPr>
              <a:xfrm>
                <a:off x="894476" y="3957865"/>
                <a:ext cx="680455" cy="347186"/>
              </a:xfrm>
              <a:prstGeom prst="rect">
                <a:avLst/>
              </a:prstGeom>
              <a:noFill/>
            </p:spPr>
            <p:txBody>
              <a:bodyPr wrap="none" rtlCol="0">
                <a:spAutoFit/>
              </a:bodyPr>
              <a:lstStyle/>
              <a:p>
                <a:r>
                  <a:rPr lang="fr-FR" sz="2000" b="1" dirty="0"/>
                  <a:t>Piste</a:t>
                </a:r>
                <a:endParaRPr lang="fr-FR" sz="2400" b="1" dirty="0"/>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196" y="3879158"/>
                <a:ext cx="516492" cy="516496"/>
              </a:xfrm>
              <a:prstGeom prst="rect">
                <a:avLst/>
              </a:prstGeom>
              <a:effectLst/>
            </p:spPr>
          </p:pic>
        </p:grpSp>
        <p:grpSp>
          <p:nvGrpSpPr>
            <p:cNvPr id="22" name="Group 65"/>
            <p:cNvGrpSpPr>
              <a:grpSpLocks noChangeAspect="1"/>
            </p:cNvGrpSpPr>
            <p:nvPr/>
          </p:nvGrpSpPr>
          <p:grpSpPr>
            <a:xfrm>
              <a:off x="5694260" y="1600014"/>
              <a:ext cx="1620000" cy="546621"/>
              <a:chOff x="434624" y="4013198"/>
              <a:chExt cx="1840088" cy="620889"/>
            </a:xfrm>
          </p:grpSpPr>
          <p:sp>
            <p:nvSpPr>
              <p:cNvPr id="23" name="Rectangle 22"/>
              <p:cNvSpPr/>
              <p:nvPr/>
            </p:nvSpPr>
            <p:spPr bwMode="auto">
              <a:xfrm>
                <a:off x="434624" y="4013198"/>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24" name="TextBox 23"/>
              <p:cNvSpPr txBox="1"/>
              <p:nvPr/>
            </p:nvSpPr>
            <p:spPr>
              <a:xfrm>
                <a:off x="1059360" y="4129702"/>
                <a:ext cx="1051839" cy="347186"/>
              </a:xfrm>
              <a:prstGeom prst="rect">
                <a:avLst/>
              </a:prstGeom>
              <a:noFill/>
            </p:spPr>
            <p:txBody>
              <a:bodyPr wrap="none" rtlCol="0">
                <a:spAutoFit/>
              </a:bodyPr>
              <a:lstStyle/>
              <a:p>
                <a:r>
                  <a:rPr lang="fr-FR" sz="2000" b="1" dirty="0"/>
                  <a:t>Compte</a:t>
                </a:r>
                <a:endParaRPr lang="fr-FR" b="1" dirty="0"/>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525" y="4068022"/>
                <a:ext cx="503860" cy="503865"/>
              </a:xfrm>
              <a:prstGeom prst="rect">
                <a:avLst/>
              </a:prstGeom>
              <a:effectLst/>
            </p:spPr>
          </p:pic>
        </p:grpSp>
        <p:grpSp>
          <p:nvGrpSpPr>
            <p:cNvPr id="26" name="Group 70"/>
            <p:cNvGrpSpPr>
              <a:grpSpLocks noChangeAspect="1"/>
            </p:cNvGrpSpPr>
            <p:nvPr/>
          </p:nvGrpSpPr>
          <p:grpSpPr>
            <a:xfrm>
              <a:off x="5694259" y="2582657"/>
              <a:ext cx="1620000" cy="546621"/>
              <a:chOff x="428980" y="3804354"/>
              <a:chExt cx="1840088" cy="620889"/>
            </a:xfrm>
          </p:grpSpPr>
          <p:sp>
            <p:nvSpPr>
              <p:cNvPr id="27" name="Rectangle 26"/>
              <p:cNvSpPr/>
              <p:nvPr/>
            </p:nvSpPr>
            <p:spPr bwMode="auto">
              <a:xfrm>
                <a:off x="428980" y="3804354"/>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28" name="TextBox 27"/>
              <p:cNvSpPr txBox="1"/>
              <p:nvPr/>
            </p:nvSpPr>
            <p:spPr>
              <a:xfrm>
                <a:off x="1022239" y="3973967"/>
                <a:ext cx="905790" cy="320479"/>
              </a:xfrm>
              <a:prstGeom prst="rect">
                <a:avLst/>
              </a:prstGeom>
              <a:noFill/>
            </p:spPr>
            <p:txBody>
              <a:bodyPr wrap="none" rtlCol="0">
                <a:spAutoFit/>
              </a:bodyPr>
              <a:lstStyle/>
              <a:p>
                <a:r>
                  <a:rPr lang="fr-FR" b="1" dirty="0"/>
                  <a:t>Contact</a:t>
                </a:r>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437" y="3876982"/>
                <a:ext cx="487621" cy="487625"/>
              </a:xfrm>
              <a:prstGeom prst="rect">
                <a:avLst/>
              </a:prstGeom>
              <a:effectLst/>
            </p:spPr>
          </p:pic>
        </p:grpSp>
        <p:grpSp>
          <p:nvGrpSpPr>
            <p:cNvPr id="30" name="Group 79"/>
            <p:cNvGrpSpPr>
              <a:grpSpLocks noChangeAspect="1"/>
            </p:cNvGrpSpPr>
            <p:nvPr/>
          </p:nvGrpSpPr>
          <p:grpSpPr>
            <a:xfrm>
              <a:off x="9503782" y="1600013"/>
              <a:ext cx="1620000" cy="546621"/>
              <a:chOff x="5187247" y="2060221"/>
              <a:chExt cx="1840088" cy="620889"/>
            </a:xfrm>
          </p:grpSpPr>
          <p:sp>
            <p:nvSpPr>
              <p:cNvPr id="31" name="Rectangle 30"/>
              <p:cNvSpPr/>
              <p:nvPr/>
            </p:nvSpPr>
            <p:spPr bwMode="auto">
              <a:xfrm>
                <a:off x="5187247" y="2060221"/>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32" name="TextBox 31"/>
              <p:cNvSpPr txBox="1"/>
              <p:nvPr/>
            </p:nvSpPr>
            <p:spPr>
              <a:xfrm>
                <a:off x="5926874" y="2187510"/>
                <a:ext cx="692974" cy="347186"/>
              </a:xfrm>
              <a:prstGeom prst="rect">
                <a:avLst/>
              </a:prstGeom>
              <a:noFill/>
            </p:spPr>
            <p:txBody>
              <a:bodyPr wrap="none" rtlCol="0">
                <a:spAutoFit/>
              </a:bodyPr>
              <a:lstStyle/>
              <a:p>
                <a:r>
                  <a:rPr lang="fr-FR" sz="2000" b="1" dirty="0"/>
                  <a:t>Requête</a:t>
                </a:r>
                <a:endParaRPr lang="fr-FR" b="1" dirty="0"/>
              </a:p>
            </p:txBody>
          </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245224" y="2116536"/>
                <a:ext cx="500674" cy="500679"/>
              </a:xfrm>
              <a:prstGeom prst="rect">
                <a:avLst/>
              </a:prstGeom>
              <a:effectLst/>
            </p:spPr>
          </p:pic>
        </p:grpSp>
        <p:grpSp>
          <p:nvGrpSpPr>
            <p:cNvPr id="34" name="Group 80"/>
            <p:cNvGrpSpPr>
              <a:grpSpLocks noChangeAspect="1"/>
            </p:cNvGrpSpPr>
            <p:nvPr/>
          </p:nvGrpSpPr>
          <p:grpSpPr>
            <a:xfrm>
              <a:off x="7620327" y="3536434"/>
              <a:ext cx="1586026" cy="531897"/>
              <a:chOff x="5181602" y="2833510"/>
              <a:chExt cx="1851374" cy="620889"/>
            </a:xfrm>
          </p:grpSpPr>
          <p:sp>
            <p:nvSpPr>
              <p:cNvPr id="35" name="Rectangle 34"/>
              <p:cNvSpPr/>
              <p:nvPr/>
            </p:nvSpPr>
            <p:spPr bwMode="auto">
              <a:xfrm>
                <a:off x="5181602" y="2833510"/>
                <a:ext cx="1851374"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endParaRPr>
              </a:p>
            </p:txBody>
          </p:sp>
          <p:sp>
            <p:nvSpPr>
              <p:cNvPr id="36" name="TextBox 35"/>
              <p:cNvSpPr txBox="1"/>
              <p:nvPr/>
            </p:nvSpPr>
            <p:spPr>
              <a:xfrm>
                <a:off x="5700889" y="2958613"/>
                <a:ext cx="1079531" cy="356797"/>
              </a:xfrm>
              <a:prstGeom prst="rect">
                <a:avLst/>
              </a:prstGeom>
              <a:noFill/>
            </p:spPr>
            <p:txBody>
              <a:bodyPr wrap="none" rtlCol="0">
                <a:spAutoFit/>
              </a:bodyPr>
              <a:lstStyle/>
              <a:p>
                <a:r>
                  <a:rPr lang="fr-FR" sz="2000" b="1" dirty="0"/>
                  <a:t>Solution</a:t>
                </a:r>
                <a:endParaRPr lang="fr-FR" b="1" dirty="0"/>
              </a:p>
            </p:txBody>
          </p:sp>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35628" y="2896017"/>
                <a:ext cx="487837" cy="487840"/>
              </a:xfrm>
              <a:prstGeom prst="rect">
                <a:avLst/>
              </a:prstGeom>
              <a:effectLst/>
            </p:spPr>
          </p:pic>
        </p:grpSp>
        <p:sp>
          <p:nvSpPr>
            <p:cNvPr id="39" name="Rectangle 38"/>
            <p:cNvSpPr>
              <a:spLocks/>
            </p:cNvSpPr>
            <p:nvPr/>
          </p:nvSpPr>
          <p:spPr bwMode="auto">
            <a:xfrm>
              <a:off x="7586351" y="4425319"/>
              <a:ext cx="1620000" cy="50400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sz="2000" b="1" dirty="0"/>
                <a:t>Utilisateur</a:t>
              </a:r>
            </a:p>
          </p:txBody>
        </p:sp>
      </p:grpSp>
    </p:spTree>
    <p:custDataLst>
      <p:tags r:id="rId1"/>
    </p:custData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2" y="2971799"/>
            <a:ext cx="9322306" cy="3817729"/>
          </a:xfrm>
        </p:spPr>
        <p:txBody>
          <a:bodyPr/>
          <a:lstStyle/>
          <a:p>
            <a:r>
              <a:rPr lang="fr-FR" sz="2200" dirty="0"/>
              <a:t>Tâches :</a:t>
            </a:r>
          </a:p>
          <a:p>
            <a:pPr lvl="1"/>
            <a:r>
              <a:rPr lang="fr-FR" sz="2200" dirty="0"/>
              <a:t>Création d'un nouveau processus de vente B2B avec toutes les valeurs, à l'exception de Contact initial et Devis fourni.</a:t>
            </a:r>
          </a:p>
          <a:p>
            <a:pPr lvl="1"/>
            <a:r>
              <a:rPr lang="fr-FR" sz="2200" dirty="0"/>
              <a:t>Création d'un type d'enregistrement B2B à l'aide du processus de vente et de la présentation de page B2B, et affectation aux profils Utilisateur responsable, Utilisateur commercial et Administrateur système.</a:t>
            </a:r>
          </a:p>
          <a:p>
            <a:pPr lvl="1"/>
            <a:r>
              <a:rPr lang="fr-FR" sz="2200" dirty="0"/>
              <a:t>Connexion à l'aide des identifiants de Phil Smith et création d'une opportunité pour tester le type d'enregistrement.</a:t>
            </a:r>
          </a:p>
        </p:txBody>
      </p:sp>
      <p:sp>
        <p:nvSpPr>
          <p:cNvPr id="2" name="Content Placeholder 1"/>
          <p:cNvSpPr>
            <a:spLocks noGrp="1"/>
          </p:cNvSpPr>
          <p:nvPr>
            <p:ph idx="11"/>
          </p:nvPr>
        </p:nvSpPr>
        <p:spPr>
          <a:xfrm>
            <a:off x="5" y="758825"/>
            <a:ext cx="12192000" cy="2112964"/>
          </a:xfrm>
        </p:spPr>
        <p:txBody>
          <a:bodyPr/>
          <a:lstStyle/>
          <a:p>
            <a:r>
              <a:rPr lang="fr-FR" sz="2200" dirty="0"/>
              <a:t>Objectif :</a:t>
            </a:r>
          </a:p>
          <a:p>
            <a:pPr lvl="1"/>
            <a:r>
              <a:rPr lang="fr-FR" sz="2200" dirty="0"/>
              <a:t>Allison Wheeler, vice-présidente des ventes internationales, souhaiterait que ses équipes de vente aient accès à des types d'enregistrement d'opportunité distincts pour les ventes entreprise-consommateur (B2C) et entreprise-entreprise (B2B), chacun comportant ses propres processus commercial, présentation de page et valeurs de liste de sélection. Des présentations de page B2C et B2B ont déjà été créées.</a:t>
            </a:r>
          </a:p>
        </p:txBody>
      </p:sp>
      <p:sp>
        <p:nvSpPr>
          <p:cNvPr id="8" name="Content Placeholder 7"/>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134008" y="-31529"/>
            <a:ext cx="1194319" cy="249767"/>
          </a:xfrm>
        </p:spPr>
        <p:txBody>
          <a:bodyPr/>
          <a:lstStyle/>
          <a:p>
            <a:r>
              <a:rPr lang="fr-FR" dirty="0"/>
              <a:t>À vous de jouer</a:t>
            </a:r>
          </a:p>
        </p:txBody>
      </p:sp>
      <p:sp>
        <p:nvSpPr>
          <p:cNvPr id="158721" name="Rectangle 2"/>
          <p:cNvSpPr>
            <a:spLocks noGrp="1" noChangeArrowheads="1"/>
          </p:cNvSpPr>
          <p:nvPr>
            <p:ph type="title"/>
          </p:nvPr>
        </p:nvSpPr>
        <p:spPr/>
        <p:txBody>
          <a:bodyPr/>
          <a:lstStyle/>
          <a:p>
            <a:r>
              <a:rPr lang="fr-FR" sz="2400" dirty="0"/>
              <a:t>5-14 : Création d'un type d'enregistrement et d'un processus commercial B2B</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280</a:t>
            </a:fld>
            <a:endParaRPr lang="fr-FR" dirty="0"/>
          </a:p>
        </p:txBody>
      </p:sp>
    </p:spTree>
    <p:custDataLst>
      <p:tags r:id="rId1"/>
    </p:custData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Administration des champs standard</a:t>
            </a:r>
            <a:endParaRPr lang="fr-FR" dirty="0"/>
          </a:p>
          <a:p>
            <a:pPr lvl="1"/>
            <a:r>
              <a:rPr lang="fr-FR"/>
              <a:t>Création de nouveaux champs personnalisés</a:t>
            </a:r>
            <a:endParaRPr lang="fr-FR" dirty="0"/>
          </a:p>
          <a:p>
            <a:pPr lvl="1"/>
            <a:r>
              <a:rPr lang="fr-FR"/>
              <a:t>Création de champs de sélection : Listes de sélection et recherches</a:t>
            </a:r>
          </a:p>
          <a:p>
            <a:pPr lvl="1"/>
            <a:r>
              <a:rPr lang="fr-FR"/>
              <a:t>Création de champs de formule</a:t>
            </a:r>
          </a:p>
          <a:p>
            <a:pPr lvl="1"/>
            <a:r>
              <a:rPr lang="fr-FR"/>
              <a:t>Utilisation des présentations de page</a:t>
            </a:r>
          </a:p>
          <a:p>
            <a:pPr lvl="1"/>
            <a:r>
              <a:rPr lang="fr-FR"/>
              <a:t>Utilisation des types d'enregistrement et processus commerciaux</a:t>
            </a:r>
          </a:p>
          <a:p>
            <a:pPr lvl="2"/>
            <a:r>
              <a:rPr lang="fr-FR"/>
              <a:t>Préservation de la qualité des données</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281</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5"/>
            <a:ext cx="9115709" cy="746975"/>
          </a:xfrm>
        </p:spPr>
        <p:txBody>
          <a:bodyPr/>
          <a:lstStyle/>
          <a:p>
            <a:r>
              <a:rPr lang="fr-FR" dirty="0"/>
              <a:t>Préservation de la qualité des données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282</a:t>
            </a:fld>
            <a:endParaRPr lang="fr-FR" dirty="0"/>
          </a:p>
        </p:txBody>
      </p:sp>
      <p:graphicFrame>
        <p:nvGraphicFramePr>
          <p:cNvPr id="5" name="Table 4"/>
          <p:cNvGraphicFramePr>
            <a:graphicFrameLocks noGrp="1"/>
          </p:cNvGraphicFramePr>
          <p:nvPr>
            <p:extLst>
              <p:ext uri="{D42A27DB-BD31-4B8C-83A1-F6EECF244321}">
                <p14:modId xmlns:p14="http://schemas.microsoft.com/office/powerpoint/2010/main" val="3760533242"/>
              </p:ext>
            </p:extLst>
          </p:nvPr>
        </p:nvGraphicFramePr>
        <p:xfrm>
          <a:off x="2780999" y="3420718"/>
          <a:ext cx="6696744" cy="2049780"/>
        </p:xfrm>
        <a:graphic>
          <a:graphicData uri="http://schemas.openxmlformats.org/drawingml/2006/table">
            <a:tbl>
              <a:tblPr firstRow="1" bandRow="1">
                <a:tableStyleId>{5C22544A-7EE6-4342-B048-85BDC9FD1C3A}</a:tableStyleId>
              </a:tblPr>
              <a:tblGrid>
                <a:gridCol w="6696744">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0070C0"/>
                          </a:solidFill>
                          <a:latin typeface="Segoe UI" pitchFamily="34" charset="0"/>
                        </a:rPr>
                        <a:t>Allison Wheeler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baseline="0" noProof="0" dirty="0">
                          <a:ln>
                            <a:noFill/>
                          </a:ln>
                          <a:solidFill>
                            <a:srgbClr val="000000"/>
                          </a:solidFill>
                          <a:effectLst/>
                          <a:uLnTx/>
                          <a:uFillTx/>
                          <a:latin typeface="Segoe UI Semibold" pitchFamily="34" charset="0"/>
                        </a:rPr>
                        <a:t>J'ai un problème similaire. Comment pouvons-nous nous assurer que les représentants commerciaux entrent toujours un motif de clôture lorsqu'une opportunité est perdue ?</a:t>
                      </a:r>
                    </a:p>
                    <a:p>
                      <a:pPr marL="0" marR="0" indent="0" algn="l" defTabSz="914400" rtl="0" eaLnBrk="1" fontAlgn="auto" latinLnBrk="0" hangingPunct="1">
                        <a:lnSpc>
                          <a:spcPct val="150000"/>
                        </a:lnSpc>
                        <a:spcBef>
                          <a:spcPts val="0"/>
                        </a:spcBef>
                        <a:spcAft>
                          <a:spcPts val="0"/>
                        </a:spcAft>
                        <a:buClrTx/>
                        <a:buSzTx/>
                        <a:buFontTx/>
                        <a:buNone/>
                        <a:tabLst/>
                        <a:defRPr/>
                      </a:pPr>
                      <a:r>
                        <a:rPr lang="fr-FR" sz="1800" b="0" dirty="0">
                          <a:solidFill>
                            <a:srgbClr val="0070C0"/>
                          </a:solidFill>
                          <a:latin typeface="Segoe UI" pitchFamily="34" charset="0"/>
                        </a:rPr>
                        <a:t>J'aime</a:t>
                      </a:r>
                      <a:r>
                        <a:t>  </a:t>
                      </a:r>
                      <a:r>
                        <a:rPr lang="fr-FR" sz="1800" b="0" dirty="0">
                          <a:solidFill>
                            <a:schemeClr val="bg1">
                              <a:lumMod val="50000"/>
                            </a:schemeClr>
                          </a:solidFill>
                          <a:latin typeface="Segoe UI" pitchFamily="34" charset="0"/>
                        </a:rPr>
                        <a:t>·  Aujourd'hui à 15:35</a:t>
                      </a:r>
                      <a:endParaRPr lang="fr-FR" sz="18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7" name="Picture: Allison Wheeler" descr="AWheeler headshot.png"/>
          <p:cNvPicPr>
            <a:picLocks noChangeAspect="1"/>
          </p:cNvPicPr>
          <p:nvPr/>
        </p:nvPicPr>
        <p:blipFill>
          <a:blip r:embed="rId4" cstate="print"/>
          <a:srcRect l="12167" r="-3772" b="12284"/>
          <a:stretch>
            <a:fillRect/>
          </a:stretch>
        </p:blipFill>
        <p:spPr>
          <a:xfrm>
            <a:off x="2930518" y="3500198"/>
            <a:ext cx="429692" cy="428400"/>
          </a:xfrm>
          <a:prstGeom prst="rect">
            <a:avLst/>
          </a:prstGeom>
          <a:solidFill>
            <a:schemeClr val="bg1"/>
          </a:solidFill>
          <a:ln w="19050">
            <a:solidFill>
              <a:schemeClr val="bg1">
                <a:lumMod val="85000"/>
              </a:schemeClr>
            </a:solidFill>
          </a:ln>
        </p:spPr>
      </p:pic>
      <p:sp>
        <p:nvSpPr>
          <p:cNvPr id="8" name="TextBox 7"/>
          <p:cNvSpPr txBox="1"/>
          <p:nvPr/>
        </p:nvSpPr>
        <p:spPr>
          <a:xfrm>
            <a:off x="2708990" y="1440000"/>
            <a:ext cx="7008033" cy="184935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Noah Larkin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Je crains que les utilisateurs n'entrent pas de date d'expiration quand ils marquent un compte comme ayant un plan de support.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15:22</a:t>
            </a:r>
            <a:endParaRPr lang="fr-FR" dirty="0"/>
          </a:p>
        </p:txBody>
      </p:sp>
      <p:pic>
        <p:nvPicPr>
          <p:cNvPr id="9" name="Picture 8" descr="NLarkin headshot.png"/>
          <p:cNvPicPr>
            <a:picLocks noChangeAspect="1"/>
          </p:cNvPicPr>
          <p:nvPr/>
        </p:nvPicPr>
        <p:blipFill>
          <a:blip r:embed="rId5" cstate="print"/>
          <a:srcRect l="3327" r="4243" b="14125"/>
          <a:stretch>
            <a:fillRect/>
          </a:stretch>
        </p:blipFill>
        <p:spPr>
          <a:xfrm>
            <a:off x="1876509" y="1620785"/>
            <a:ext cx="720795" cy="720000"/>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Content Placeholder 7"/>
          <p:cNvSpPr>
            <a:spLocks noGrp="1"/>
          </p:cNvSpPr>
          <p:nvPr>
            <p:ph idx="1"/>
          </p:nvPr>
        </p:nvSpPr>
        <p:spPr>
          <a:xfrm>
            <a:off x="115713" y="843165"/>
            <a:ext cx="12583017" cy="3120241"/>
          </a:xfrm>
        </p:spPr>
        <p:txBody>
          <a:bodyPr numCol="2" spcCol="365760"/>
          <a:lstStyle/>
          <a:p>
            <a:pPr marL="0" indent="0">
              <a:buNone/>
            </a:pPr>
            <a:r>
              <a:rPr lang="fr-FR" sz="2100" dirty="0"/>
              <a:t>Activez le suivi de l'historique sur un objet de manière à suivre les modifications apportées à 20 champs standard ou personnalisés maximum. Les modifications peuvent être </a:t>
            </a:r>
            <a:r>
              <a:rPr sz="2100" dirty="0"/>
              <a:t/>
            </a:r>
            <a:br>
              <a:rPr sz="2100" dirty="0"/>
            </a:br>
            <a:r>
              <a:rPr lang="fr-FR" sz="2100" dirty="0"/>
              <a:t>affichées dans la liste associée Historique d'un enregistrement ou via les rapports Historique. </a:t>
            </a:r>
            <a:r>
              <a:rPr sz="2100" dirty="0"/>
              <a:t/>
            </a:r>
            <a:br>
              <a:rPr sz="2100" dirty="0"/>
            </a:br>
            <a:endParaRPr lang="es-ES" sz="2100" dirty="0"/>
          </a:p>
          <a:p>
            <a:pPr marL="0" indent="0">
              <a:buNone/>
            </a:pPr>
            <a:endParaRPr lang="es-ES" sz="2100" dirty="0"/>
          </a:p>
          <a:p>
            <a:pPr marL="0" indent="0">
              <a:buNone/>
            </a:pPr>
            <a:r>
              <a:rPr lang="fr-FR" sz="2100" dirty="0"/>
              <a:t>Pour chaque champ, le suivi consigne les éléments suivants :</a:t>
            </a:r>
          </a:p>
          <a:p>
            <a:pPr lvl="1"/>
            <a:r>
              <a:rPr lang="fr-FR" sz="2100" dirty="0"/>
              <a:t>La date et l'heure de la modification.</a:t>
            </a:r>
          </a:p>
          <a:p>
            <a:pPr lvl="1"/>
            <a:r>
              <a:rPr lang="fr-FR" sz="2100" dirty="0"/>
              <a:t>L'utilisateur à l'origine de la modification.</a:t>
            </a:r>
          </a:p>
          <a:p>
            <a:pPr lvl="1"/>
            <a:r>
              <a:rPr lang="fr-FR" sz="2100" dirty="0"/>
              <a:t>Les anciennes et nouvelles valeurs (non disponibles dans les listes de sélection multiple et les zones de texte larges).</a:t>
            </a:r>
          </a:p>
        </p:txBody>
      </p:sp>
      <p:sp>
        <p:nvSpPr>
          <p:cNvPr id="175105" name="Rectangle 2"/>
          <p:cNvSpPr>
            <a:spLocks noGrp="1" noChangeArrowheads="1"/>
          </p:cNvSpPr>
          <p:nvPr>
            <p:ph type="title"/>
          </p:nvPr>
        </p:nvSpPr>
        <p:spPr>
          <a:xfrm>
            <a:off x="128589" y="7"/>
            <a:ext cx="10734146" cy="746975"/>
          </a:xfrm>
        </p:spPr>
        <p:txBody>
          <a:bodyPr/>
          <a:lstStyle/>
          <a:p>
            <a:r>
              <a:rPr lang="fr-FR" sz="2400" dirty="0"/>
              <a:t>Utilisation du suivi historique pour garantir </a:t>
            </a:r>
            <a:br>
              <a:rPr lang="fr-FR" sz="2400" dirty="0"/>
            </a:br>
            <a:r>
              <a:rPr lang="fr-FR" sz="2400" dirty="0"/>
              <a:t>la qualité des données</a:t>
            </a:r>
          </a:p>
        </p:txBody>
      </p:sp>
      <p:pic>
        <p:nvPicPr>
          <p:cNvPr id="1026" name="Picture 2" hidden="1"/>
          <p:cNvPicPr>
            <a:picLocks noChangeAspect="1" noChangeArrowheads="1"/>
          </p:cNvPicPr>
          <p:nvPr/>
        </p:nvPicPr>
        <p:blipFill>
          <a:blip r:embed="rId4" cstate="print"/>
          <a:srcRect/>
          <a:stretch>
            <a:fillRect/>
          </a:stretch>
        </p:blipFill>
        <p:spPr bwMode="auto">
          <a:xfrm>
            <a:off x="719385" y="4005077"/>
            <a:ext cx="4833461" cy="225075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2" name="Group 1"/>
          <p:cNvGrpSpPr/>
          <p:nvPr/>
        </p:nvGrpSpPr>
        <p:grpSpPr>
          <a:xfrm>
            <a:off x="7861998" y="3963407"/>
            <a:ext cx="2408032" cy="2093191"/>
            <a:chOff x="6115708" y="4079624"/>
            <a:chExt cx="2099613" cy="1825097"/>
          </a:xfrm>
        </p:grpSpPr>
        <p:sp>
          <p:nvSpPr>
            <p:cNvPr id="15" name="TextBox 14"/>
            <p:cNvSpPr txBox="1"/>
            <p:nvPr/>
          </p:nvSpPr>
          <p:spPr>
            <a:xfrm>
              <a:off x="6115708" y="4079624"/>
              <a:ext cx="2099613" cy="348864"/>
            </a:xfrm>
            <a:prstGeom prst="rect">
              <a:avLst/>
            </a:prstGeom>
            <a:noFill/>
          </p:spPr>
          <p:txBody>
            <a:bodyPr wrap="none" rtlCol="0">
              <a:spAutoFit/>
            </a:bodyPr>
            <a:lstStyle/>
            <a:p>
              <a:r>
                <a:rPr lang="fr-FR" sz="2000" dirty="0"/>
                <a:t>Liste associée Historique</a:t>
              </a:r>
              <a:endParaRPr lang="fr-FR" sz="3200" dirty="0"/>
            </a:p>
          </p:txBody>
        </p:sp>
        <p:sp>
          <p:nvSpPr>
            <p:cNvPr id="16" name="TextBox 15"/>
            <p:cNvSpPr txBox="1"/>
            <p:nvPr/>
          </p:nvSpPr>
          <p:spPr>
            <a:xfrm>
              <a:off x="6373585" y="5555857"/>
              <a:ext cx="1589455" cy="348864"/>
            </a:xfrm>
            <a:prstGeom prst="rect">
              <a:avLst/>
            </a:prstGeom>
            <a:noFill/>
          </p:spPr>
          <p:txBody>
            <a:bodyPr wrap="none" rtlCol="0">
              <a:spAutoFit/>
            </a:bodyPr>
            <a:lstStyle/>
            <a:p>
              <a:r>
                <a:rPr lang="fr-FR" sz="2000" dirty="0"/>
                <a:t>Rapport Historique</a:t>
              </a:r>
              <a:endParaRPr lang="fr-FR" sz="3200" dirty="0"/>
            </a:p>
          </p:txBody>
        </p:sp>
      </p:grpSp>
      <p:sp>
        <p:nvSpPr>
          <p:cNvPr id="6" name="Slide Number Placeholder 5"/>
          <p:cNvSpPr>
            <a:spLocks noGrp="1"/>
          </p:cNvSpPr>
          <p:nvPr>
            <p:ph type="sldNum" sz="quarter" idx="10"/>
          </p:nvPr>
        </p:nvSpPr>
        <p:spPr/>
        <p:txBody>
          <a:bodyPr/>
          <a:lstStyle/>
          <a:p>
            <a:fld id="{812A5277-1DB9-460F-9A21-B857ABB32666}" type="slidenum">
              <a:rPr lang="en-US" smtClean="0"/>
              <a:pPr/>
              <a:t>283</a:t>
            </a:fld>
            <a:endParaRPr lang="fr-FR" dirty="0"/>
          </a:p>
        </p:txBody>
      </p:sp>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13" y="3716047"/>
            <a:ext cx="7043738" cy="1078123"/>
          </a:xfrm>
          <a:prstGeom prst="rect">
            <a:avLst/>
          </a:prstGeom>
          <a:ln>
            <a:solidFill>
              <a:schemeClr val="bg2"/>
            </a:solidFill>
          </a:ln>
          <a:effectLst>
            <a:outerShdw blurRad="50800" dist="38100" dir="2700000" algn="tl" rotWithShape="0">
              <a:prstClr val="black">
                <a:alpha val="40000"/>
              </a:prstClr>
            </a:outerShdw>
          </a:effectLst>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713" y="4940616"/>
            <a:ext cx="5900737" cy="1695028"/>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1" y="2414954"/>
            <a:ext cx="9707616" cy="4374575"/>
          </a:xfrm>
        </p:spPr>
        <p:txBody>
          <a:bodyPr/>
          <a:lstStyle/>
          <a:p>
            <a:r>
              <a:rPr lang="fr-FR" sz="2300" dirty="0"/>
              <a:t>Tâches :</a:t>
            </a:r>
          </a:p>
          <a:p>
            <a:pPr lvl="1"/>
            <a:r>
              <a:rPr lang="fr-FR" sz="2300" dirty="0"/>
              <a:t>Activation du suivi de l'historique des champs sur les comptes et définition du suivi des champs Détenteur d'un plan de support et Date d'expiration du plan de support.</a:t>
            </a:r>
          </a:p>
          <a:p>
            <a:pPr lvl="1"/>
            <a:r>
              <a:rPr lang="fr-FR" sz="2300" dirty="0"/>
              <a:t>Ajout d'une liste associée Historique des comptes à la présentation de page Compte client.</a:t>
            </a:r>
          </a:p>
          <a:p>
            <a:pPr lvl="1"/>
            <a:r>
              <a:rPr lang="fr-FR" sz="2300" dirty="0"/>
              <a:t>À des fins de test, marquage de deux comptes comme disposant de plans de support et saisie d'une date d'expiration uniquement pour l'un d'entre eux.</a:t>
            </a:r>
          </a:p>
          <a:p>
            <a:pPr lvl="1"/>
            <a:r>
              <a:rPr lang="fr-FR" sz="2300" dirty="0"/>
              <a:t>Exécution du rapport Historique des comptes pour la semaine en cours.</a:t>
            </a:r>
          </a:p>
          <a:p>
            <a:pPr lvl="1"/>
            <a:endParaRPr lang="fr-FR" sz="2300" dirty="0"/>
          </a:p>
        </p:txBody>
      </p:sp>
      <p:sp>
        <p:nvSpPr>
          <p:cNvPr id="2" name="Content Placeholder 1"/>
          <p:cNvSpPr>
            <a:spLocks noGrp="1"/>
          </p:cNvSpPr>
          <p:nvPr>
            <p:ph idx="11"/>
          </p:nvPr>
        </p:nvSpPr>
        <p:spPr>
          <a:xfrm>
            <a:off x="5" y="758825"/>
            <a:ext cx="12192000" cy="1597513"/>
          </a:xfrm>
        </p:spPr>
        <p:txBody>
          <a:bodyPr/>
          <a:lstStyle/>
          <a:p>
            <a:r>
              <a:rPr lang="fr-FR" sz="2300" dirty="0"/>
              <a:t>Objectif :</a:t>
            </a:r>
          </a:p>
          <a:p>
            <a:pPr lvl="1"/>
            <a:r>
              <a:rPr lang="fr-FR" sz="2300" dirty="0"/>
              <a:t>Noah Larkin, vice-président des services, souhaiterait savoir quels comptes sont signalés chaque semaine comme disposant de plans de support, de manière à ce qu'il puisse suivre les comptes ne présentant aucune date d'expiration de plan de support.</a:t>
            </a:r>
          </a:p>
        </p:txBody>
      </p:sp>
      <p:sp>
        <p:nvSpPr>
          <p:cNvPr id="7" name="Content Placeholder 6"/>
          <p:cNvSpPr>
            <a:spLocks noGrp="1"/>
          </p:cNvSpPr>
          <p:nvPr>
            <p:ph idx="10"/>
          </p:nvPr>
        </p:nvSpPr>
        <p:spPr/>
        <p:txBody>
          <a:bodyPr/>
          <a:lstStyle/>
          <a:p>
            <a:r>
              <a:rPr lang="fr-FR"/>
              <a:t>15 min</a:t>
            </a:r>
            <a:endParaRPr lang="fr-FR" dirty="0"/>
          </a:p>
        </p:txBody>
      </p:sp>
      <p:sp>
        <p:nvSpPr>
          <p:cNvPr id="158721" name="Rectangle 2"/>
          <p:cNvSpPr>
            <a:spLocks noGrp="1" noChangeArrowheads="1"/>
          </p:cNvSpPr>
          <p:nvPr>
            <p:ph type="title"/>
          </p:nvPr>
        </p:nvSpPr>
        <p:spPr/>
        <p:txBody>
          <a:bodyPr/>
          <a:lstStyle/>
          <a:p>
            <a:r>
              <a:rPr lang="fr-FR" sz="2600" dirty="0"/>
              <a:t>5-15 : Activation du suivi de l'historique des champs de compte</a:t>
            </a:r>
          </a:p>
        </p:txBody>
      </p:sp>
      <p:sp>
        <p:nvSpPr>
          <p:cNvPr id="5" name="Slide Number Placeholder 4"/>
          <p:cNvSpPr>
            <a:spLocks noGrp="1"/>
          </p:cNvSpPr>
          <p:nvPr>
            <p:ph type="sldNum" sz="quarter" idx="13"/>
          </p:nvPr>
        </p:nvSpPr>
        <p:spPr/>
        <p:txBody>
          <a:bodyPr/>
          <a:lstStyle/>
          <a:p>
            <a:fld id="{812A5277-1DB9-460F-9A21-B857ABB32666}" type="slidenum">
              <a:rPr lang="en-US" smtClean="0"/>
              <a:pPr/>
              <a:t>284</a:t>
            </a:fld>
            <a:endParaRPr lang="fr-FR" dirty="0"/>
          </a:p>
        </p:txBody>
      </p:sp>
      <p:sp>
        <p:nvSpPr>
          <p:cNvPr id="9"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idx="1"/>
          </p:nvPr>
        </p:nvSpPr>
        <p:spPr>
          <a:xfrm>
            <a:off x="115713" y="843165"/>
            <a:ext cx="11931507" cy="1385685"/>
          </a:xfrm>
        </p:spPr>
        <p:txBody>
          <a:bodyPr/>
          <a:lstStyle/>
          <a:p>
            <a:pPr marL="0" indent="0">
              <a:buNone/>
            </a:pPr>
            <a:r>
              <a:rPr lang="fr-FR" sz="2300" dirty="0"/>
              <a:t>La validation de données vous permet de garantir l'intégrité des données </a:t>
            </a:r>
            <a:r>
              <a:rPr lang="fr-FR" sz="2300" b="1" i="1" dirty="0"/>
              <a:t>avant</a:t>
            </a:r>
            <a:r>
              <a:rPr lang="fr-FR" sz="2300" dirty="0"/>
              <a:t> leur enregistrement. Elle permet en effet d'empêcher les utilisateurs d'enregistrer des valeurs de champ non valides. Deux types sont disponibles :</a:t>
            </a:r>
          </a:p>
        </p:txBody>
      </p:sp>
      <p:sp>
        <p:nvSpPr>
          <p:cNvPr id="381953" name="Rectangle 3"/>
          <p:cNvSpPr>
            <a:spLocks noGrp="1" noChangeArrowheads="1"/>
          </p:cNvSpPr>
          <p:nvPr>
            <p:ph type="title"/>
          </p:nvPr>
        </p:nvSpPr>
        <p:spPr>
          <a:xfrm>
            <a:off x="128589" y="7"/>
            <a:ext cx="10734146" cy="746975"/>
          </a:xfrm>
        </p:spPr>
        <p:txBody>
          <a:bodyPr/>
          <a:lstStyle/>
          <a:p>
            <a:r>
              <a:rPr lang="fr-FR" sz="2400" dirty="0"/>
              <a:t>Utilisation de la validation de données afin </a:t>
            </a:r>
            <a:br>
              <a:rPr lang="fr-FR" sz="2400" dirty="0"/>
            </a:br>
            <a:r>
              <a:rPr lang="fr-FR" sz="2400" dirty="0"/>
              <a:t>de garantir la qualité des données </a:t>
            </a:r>
          </a:p>
        </p:txBody>
      </p:sp>
      <p:sp>
        <p:nvSpPr>
          <p:cNvPr id="7" name="Rectangle 6"/>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spcBef>
                <a:spcPct val="50000"/>
              </a:spcBef>
              <a:defRPr/>
            </a:pPr>
            <a:r>
              <a:rPr lang="fr-FR" sz="2400" dirty="0">
                <a:solidFill>
                  <a:schemeClr val="bg1"/>
                </a:solidFill>
              </a:rPr>
              <a:t>Les règles de validation personnalisées ne sont exécutées que si aucune erreur n'est générée lors de la validation système des données.</a:t>
            </a:r>
          </a:p>
        </p:txBody>
      </p:sp>
      <p:sp>
        <p:nvSpPr>
          <p:cNvPr id="9" name="TextBox 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13" name="Rectangle 2"/>
          <p:cNvSpPr txBox="1">
            <a:spLocks noChangeArrowheads="1"/>
          </p:cNvSpPr>
          <p:nvPr/>
        </p:nvSpPr>
        <p:spPr bwMode="auto">
          <a:xfrm>
            <a:off x="142383" y="2056877"/>
            <a:ext cx="10478725" cy="3325917"/>
          </a:xfrm>
          <a:prstGeom prst="rect">
            <a:avLst/>
          </a:prstGeom>
          <a:noFill/>
          <a:ln w="9525">
            <a:noFill/>
            <a:miter lim="800000"/>
            <a:headEnd/>
            <a:tailEnd/>
          </a:ln>
        </p:spPr>
        <p:txBody>
          <a:bodyPr vert="horz" wrap="square" lIns="91424" tIns="45712" rIns="91424" bIns="45712" numCol="2" spcCol="457200"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1"/>
            <a:r>
              <a:rPr lang="fr-FR" sz="2300" b="1" dirty="0">
                <a:latin typeface="+mj-lt"/>
              </a:rPr>
              <a:t>La validation de données système </a:t>
            </a:r>
            <a:r>
              <a:rPr lang="fr-FR" sz="2300" dirty="0">
                <a:latin typeface="+mj-lt"/>
              </a:rPr>
              <a:t>implique la définition de propriétés de champ simples de manière à garantir la saisie de données valides :</a:t>
            </a:r>
          </a:p>
          <a:p>
            <a:pPr lvl="2"/>
            <a:r>
              <a:rPr lang="fr-FR" sz="2300" dirty="0">
                <a:latin typeface="+mj-lt"/>
              </a:rPr>
              <a:t>Type de données du champ</a:t>
            </a:r>
          </a:p>
          <a:p>
            <a:pPr lvl="2"/>
            <a:r>
              <a:rPr lang="fr-FR" sz="2300" dirty="0">
                <a:latin typeface="+mj-lt"/>
              </a:rPr>
              <a:t>Champ obligatoire</a:t>
            </a:r>
          </a:p>
          <a:p>
            <a:pPr lvl="2"/>
            <a:r>
              <a:rPr lang="fr-FR" sz="2300" dirty="0">
                <a:latin typeface="+mj-lt"/>
              </a:rPr>
              <a:t>Champ unique</a:t>
            </a:r>
          </a:p>
          <a:p>
            <a:pPr lvl="1"/>
            <a:r>
              <a:rPr lang="fr-FR" sz="2300" b="1" dirty="0">
                <a:latin typeface="+mj-lt"/>
              </a:rPr>
              <a:t>Les règles de validation personnalisées </a:t>
            </a:r>
            <a:r>
              <a:rPr lang="fr-FR" sz="2300" dirty="0">
                <a:latin typeface="+mj-lt"/>
              </a:rPr>
              <a:t>vous permettent d'imposer des conditions plus complexes, impliquant au moins un champ, propres à vos processus commerciaux.</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285</a:t>
            </a:fld>
            <a:endParaRPr lang="fr-FR" dirty="0"/>
          </a:p>
        </p:txBody>
      </p:sp>
    </p:spTree>
    <p:custDataLst>
      <p:tags r:id="rId1"/>
    </p:custData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p:cNvSpPr>
            <a:spLocks noGrp="1"/>
          </p:cNvSpPr>
          <p:nvPr>
            <p:ph idx="1"/>
          </p:nvPr>
        </p:nvSpPr>
        <p:spPr>
          <a:xfrm>
            <a:off x="115714" y="843165"/>
            <a:ext cx="3682564" cy="5950440"/>
          </a:xfrm>
        </p:spPr>
        <p:txBody>
          <a:bodyPr/>
          <a:lstStyle/>
          <a:p>
            <a:r>
              <a:rPr lang="fr-FR" dirty="0"/>
              <a:t>Certains champs personnalisés peuvent être signalés comme étant obligatoires et/ou uniques au niveau du système de manière à </a:t>
            </a:r>
            <a:r>
              <a:rPr lang="fr-FR" i="1" dirty="0"/>
              <a:t>obliger</a:t>
            </a:r>
            <a:r>
              <a:rPr lang="fr-FR" dirty="0"/>
              <a:t> les utilisateurs à toujours saisir une valeur et à éviter les enregistrements comportant des valeurs en double.</a:t>
            </a:r>
          </a:p>
        </p:txBody>
      </p:sp>
      <p:sp>
        <p:nvSpPr>
          <p:cNvPr id="466945" name="Rectangle 2"/>
          <p:cNvSpPr>
            <a:spLocks noGrp="1" noChangeArrowheads="1"/>
          </p:cNvSpPr>
          <p:nvPr>
            <p:ph type="title"/>
          </p:nvPr>
        </p:nvSpPr>
        <p:spPr/>
        <p:txBody>
          <a:bodyPr/>
          <a:lstStyle/>
          <a:p>
            <a:r>
              <a:rPr lang="fr-FR" sz="2600" dirty="0"/>
              <a:t>Validation de données système : Champs obligatoires et uniques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286</a:t>
            </a:fld>
            <a:endParaRPr lang="fr-FR" dirty="0"/>
          </a:p>
        </p:txBody>
      </p:sp>
      <p:sp>
        <p:nvSpPr>
          <p:cNvPr id="18" name="Rectangle 17"/>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Rechercher : </a:t>
            </a:r>
            <a:r>
              <a:rPr lang="fr-FR" sz="2400" dirty="0">
                <a:solidFill>
                  <a:schemeClr val="bg1"/>
                </a:solidFill>
                <a:latin typeface="Courier New" pitchFamily="49" charset="0"/>
              </a:rPr>
              <a:t>Champs obligatoires</a:t>
            </a:r>
            <a:r>
              <a:rPr lang="fr-FR" sz="2400" dirty="0">
                <a:solidFill>
                  <a:schemeClr val="bg1"/>
                </a:solidFill>
              </a:rPr>
              <a:t>,</a:t>
            </a:r>
            <a:r>
              <a:rPr lang="fr-FR" sz="2400" dirty="0">
                <a:solidFill>
                  <a:schemeClr val="bg1"/>
                </a:solidFill>
                <a:latin typeface="Courier New" pitchFamily="49" charset="0"/>
              </a:rPr>
              <a:t> champs uniques</a:t>
            </a:r>
          </a:p>
        </p:txBody>
      </p:sp>
      <p:sp>
        <p:nvSpPr>
          <p:cNvPr id="29" name="TextBox 2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30"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25" name="Rounded Rectangle 24"/>
          <p:cNvSpPr/>
          <p:nvPr/>
        </p:nvSpPr>
        <p:spPr>
          <a:xfrm>
            <a:off x="3955194" y="1585144"/>
            <a:ext cx="3818396" cy="3667079"/>
          </a:xfrm>
          <a:prstGeom prst="roundRect">
            <a:avLst>
              <a:gd name="adj" fmla="val 5724"/>
            </a:avLst>
          </a:prstGeom>
          <a:solidFill>
            <a:schemeClr val="accent1">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0" rIns="91440" bIns="2767604" numCol="1" spcCol="1270" anchor="ctr" anchorCtr="0">
            <a:noAutofit/>
          </a:bodyPr>
          <a:lstStyle/>
          <a:p>
            <a:pPr lvl="0" algn="ctr" defTabSz="1066800">
              <a:lnSpc>
                <a:spcPct val="90000"/>
              </a:lnSpc>
              <a:spcBef>
                <a:spcPct val="0"/>
              </a:spcBef>
              <a:spcAft>
                <a:spcPct val="35000"/>
              </a:spcAft>
            </a:pPr>
            <a:r>
              <a:rPr lang="fr-FR" sz="2000" b="1" kern="1200" dirty="0">
                <a:solidFill>
                  <a:schemeClr val="tx2">
                    <a:lumMod val="75000"/>
                  </a:schemeClr>
                </a:solidFill>
              </a:rPr>
              <a:t>Obligatoire</a:t>
            </a:r>
          </a:p>
          <a:p>
            <a:pPr lvl="0" algn="ctr" defTabSz="1066800">
              <a:lnSpc>
                <a:spcPct val="90000"/>
              </a:lnSpc>
              <a:spcBef>
                <a:spcPct val="0"/>
              </a:spcBef>
              <a:spcAft>
                <a:spcPct val="35000"/>
              </a:spcAft>
            </a:pPr>
            <a:r>
              <a:rPr lang="fr-FR" sz="2000" b="1" kern="1200" dirty="0">
                <a:solidFill>
                  <a:schemeClr val="tx2">
                    <a:lumMod val="75000"/>
                  </a:schemeClr>
                </a:solidFill>
              </a:rPr>
              <a:t> </a:t>
            </a:r>
            <a:endParaRPr lang="fr-FR" sz="2000" b="0" kern="1200" dirty="0">
              <a:solidFill>
                <a:schemeClr val="tx2">
                  <a:lumMod val="75000"/>
                </a:schemeClr>
              </a:solidFill>
            </a:endParaRPr>
          </a:p>
        </p:txBody>
      </p:sp>
      <p:sp>
        <p:nvSpPr>
          <p:cNvPr id="26" name="Freeform 25"/>
          <p:cNvSpPr/>
          <p:nvPr/>
        </p:nvSpPr>
        <p:spPr>
          <a:xfrm>
            <a:off x="4061721" y="2105835"/>
            <a:ext cx="362224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600" dirty="0">
                <a:solidFill>
                  <a:schemeClr val="bg1"/>
                </a:solidFill>
              </a:rPr>
              <a:t>Obligatoire lors de l'enregistrement</a:t>
            </a:r>
            <a:endParaRPr lang="fr-FR" sz="1600" kern="1200" dirty="0">
              <a:solidFill>
                <a:schemeClr val="bg1"/>
              </a:solidFill>
            </a:endParaRPr>
          </a:p>
        </p:txBody>
      </p:sp>
      <p:sp>
        <p:nvSpPr>
          <p:cNvPr id="27" name="Freeform 26"/>
          <p:cNvSpPr/>
          <p:nvPr/>
        </p:nvSpPr>
        <p:spPr>
          <a:xfrm>
            <a:off x="4061721" y="2655000"/>
            <a:ext cx="3622242" cy="584547"/>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600" kern="1200" dirty="0">
                <a:solidFill>
                  <a:schemeClr val="bg1"/>
                </a:solidFill>
              </a:rPr>
              <a:t>Ajouté automatiquement à </a:t>
            </a:r>
            <a:r>
              <a:rPr lang="fr-FR" sz="1600" i="1" kern="1200" dirty="0">
                <a:solidFill>
                  <a:schemeClr val="bg1"/>
                </a:solidFill>
              </a:rPr>
              <a:t>toutes</a:t>
            </a:r>
            <a:r>
              <a:rPr lang="fr-FR" sz="1600" kern="1200" dirty="0">
                <a:solidFill>
                  <a:schemeClr val="bg1"/>
                </a:solidFill>
              </a:rPr>
              <a:t> les présentations de page</a:t>
            </a:r>
            <a:endParaRPr lang="fr-FR" sz="1600" kern="1200" dirty="0">
              <a:solidFill>
                <a:schemeClr val="bg1"/>
              </a:solidFill>
              <a:ea typeface="MS PGothic" charset="-128"/>
              <a:cs typeface="MS PGothic" charset="-128"/>
            </a:endParaRPr>
          </a:p>
        </p:txBody>
      </p:sp>
      <p:sp>
        <p:nvSpPr>
          <p:cNvPr id="31" name="Freeform 30"/>
          <p:cNvSpPr/>
          <p:nvPr/>
        </p:nvSpPr>
        <p:spPr>
          <a:xfrm>
            <a:off x="4061721" y="3337977"/>
            <a:ext cx="3622242" cy="45073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600" kern="1200" dirty="0">
                <a:solidFill>
                  <a:schemeClr val="bg1"/>
                </a:solidFill>
              </a:rPr>
              <a:t>Ne peut pas être masqué</a:t>
            </a:r>
            <a:endParaRPr lang="fr-FR" sz="1600" kern="1200" dirty="0">
              <a:solidFill>
                <a:schemeClr val="bg1"/>
              </a:solidFill>
              <a:ea typeface="MS PGothic" charset="-128"/>
              <a:cs typeface="MS PGothic" charset="-128"/>
            </a:endParaRPr>
          </a:p>
        </p:txBody>
      </p:sp>
      <p:sp>
        <p:nvSpPr>
          <p:cNvPr id="32" name="Freeform 31"/>
          <p:cNvSpPr/>
          <p:nvPr/>
        </p:nvSpPr>
        <p:spPr>
          <a:xfrm>
            <a:off x="4061721" y="3887142"/>
            <a:ext cx="3622242" cy="563389"/>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Aft>
                <a:spcPct val="35000"/>
              </a:spcAft>
            </a:pPr>
            <a:r>
              <a:rPr lang="fr-FR" sz="1600" dirty="0">
                <a:solidFill>
                  <a:schemeClr val="bg1"/>
                </a:solidFill>
              </a:rPr>
              <a:t>Modifiable sur </a:t>
            </a:r>
            <a:r>
              <a:rPr lang="fr-FR" sz="1600" i="1" dirty="0">
                <a:solidFill>
                  <a:schemeClr val="bg1"/>
                </a:solidFill>
              </a:rPr>
              <a:t>tous</a:t>
            </a:r>
            <a:r>
              <a:rPr lang="fr-FR" sz="1600" dirty="0">
                <a:solidFill>
                  <a:schemeClr val="bg1"/>
                </a:solidFill>
              </a:rPr>
              <a:t> les profils (sécurité au niveau du champ)</a:t>
            </a:r>
            <a:endParaRPr lang="fr-FR" sz="1600" dirty="0">
              <a:solidFill>
                <a:schemeClr val="bg1"/>
              </a:solidFill>
              <a:ea typeface="MS PGothic" charset="-128"/>
              <a:cs typeface="MS PGothic" charset="-128"/>
            </a:endParaRPr>
          </a:p>
        </p:txBody>
      </p:sp>
      <p:sp>
        <p:nvSpPr>
          <p:cNvPr id="33" name="Freeform 32"/>
          <p:cNvSpPr/>
          <p:nvPr/>
        </p:nvSpPr>
        <p:spPr>
          <a:xfrm>
            <a:off x="4061721" y="4548961"/>
            <a:ext cx="3622242" cy="547145"/>
          </a:xfrm>
          <a:custGeom>
            <a:avLst/>
            <a:gdLst>
              <a:gd name="connsiteX0" fmla="*/ 0 w 3622242"/>
              <a:gd name="connsiteY0" fmla="*/ 45074 h 450735"/>
              <a:gd name="connsiteX1" fmla="*/ 13202 w 3622242"/>
              <a:gd name="connsiteY1" fmla="*/ 13202 h 450735"/>
              <a:gd name="connsiteX2" fmla="*/ 45074 w 3622242"/>
              <a:gd name="connsiteY2" fmla="*/ 0 h 450735"/>
              <a:gd name="connsiteX3" fmla="*/ 3577168 w 3622242"/>
              <a:gd name="connsiteY3" fmla="*/ 0 h 450735"/>
              <a:gd name="connsiteX4" fmla="*/ 3609040 w 3622242"/>
              <a:gd name="connsiteY4" fmla="*/ 13202 h 450735"/>
              <a:gd name="connsiteX5" fmla="*/ 3622242 w 3622242"/>
              <a:gd name="connsiteY5" fmla="*/ 45074 h 450735"/>
              <a:gd name="connsiteX6" fmla="*/ 3622242 w 3622242"/>
              <a:gd name="connsiteY6" fmla="*/ 405661 h 450735"/>
              <a:gd name="connsiteX7" fmla="*/ 3609040 w 3622242"/>
              <a:gd name="connsiteY7" fmla="*/ 437533 h 450735"/>
              <a:gd name="connsiteX8" fmla="*/ 3577168 w 3622242"/>
              <a:gd name="connsiteY8" fmla="*/ 450735 h 450735"/>
              <a:gd name="connsiteX9" fmla="*/ 45074 w 3622242"/>
              <a:gd name="connsiteY9" fmla="*/ 450735 h 450735"/>
              <a:gd name="connsiteX10" fmla="*/ 13202 w 3622242"/>
              <a:gd name="connsiteY10" fmla="*/ 437533 h 450735"/>
              <a:gd name="connsiteX11" fmla="*/ 0 w 3622242"/>
              <a:gd name="connsiteY11" fmla="*/ 405661 h 450735"/>
              <a:gd name="connsiteX12" fmla="*/ 0 w 3622242"/>
              <a:gd name="connsiteY12" fmla="*/ 45074 h 4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450735">
                <a:moveTo>
                  <a:pt x="0" y="45074"/>
                </a:moveTo>
                <a:cubicBezTo>
                  <a:pt x="0" y="33120"/>
                  <a:pt x="4749" y="21655"/>
                  <a:pt x="13202" y="13202"/>
                </a:cubicBezTo>
                <a:cubicBezTo>
                  <a:pt x="21655" y="4749"/>
                  <a:pt x="33120" y="0"/>
                  <a:pt x="45074" y="0"/>
                </a:cubicBezTo>
                <a:lnTo>
                  <a:pt x="3577168" y="0"/>
                </a:lnTo>
                <a:cubicBezTo>
                  <a:pt x="3589122" y="0"/>
                  <a:pt x="3600587" y="4749"/>
                  <a:pt x="3609040" y="13202"/>
                </a:cubicBezTo>
                <a:cubicBezTo>
                  <a:pt x="3617493" y="21655"/>
                  <a:pt x="3622242" y="33120"/>
                  <a:pt x="3622242" y="45074"/>
                </a:cubicBezTo>
                <a:lnTo>
                  <a:pt x="3622242" y="405661"/>
                </a:lnTo>
                <a:cubicBezTo>
                  <a:pt x="3622242" y="417615"/>
                  <a:pt x="3617493" y="429080"/>
                  <a:pt x="3609040" y="437533"/>
                </a:cubicBezTo>
                <a:cubicBezTo>
                  <a:pt x="3600587" y="445986"/>
                  <a:pt x="3589122" y="450735"/>
                  <a:pt x="3577168" y="450735"/>
                </a:cubicBezTo>
                <a:lnTo>
                  <a:pt x="45074" y="450735"/>
                </a:lnTo>
                <a:cubicBezTo>
                  <a:pt x="33120" y="450735"/>
                  <a:pt x="21655" y="445986"/>
                  <a:pt x="13202" y="437533"/>
                </a:cubicBezTo>
                <a:cubicBezTo>
                  <a:pt x="4749" y="429080"/>
                  <a:pt x="0" y="417615"/>
                  <a:pt x="0" y="405661"/>
                </a:cubicBezTo>
                <a:lnTo>
                  <a:pt x="0" y="45074"/>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58922" tIns="47492" rIns="58922" bIns="47492" numCol="1" spcCol="1270" anchor="ctr" anchorCtr="0">
            <a:noAutofit/>
          </a:bodyPr>
          <a:lstStyle/>
          <a:p>
            <a:pPr lvl="0" algn="ctr" defTabSz="800100">
              <a:lnSpc>
                <a:spcPct val="90000"/>
              </a:lnSpc>
              <a:spcBef>
                <a:spcPct val="0"/>
              </a:spcBef>
              <a:spcAft>
                <a:spcPct val="35000"/>
              </a:spcAft>
            </a:pPr>
            <a:r>
              <a:rPr lang="fr-FR" sz="1600" kern="1200" dirty="0">
                <a:solidFill>
                  <a:schemeClr val="bg1"/>
                </a:solidFill>
              </a:rPr>
              <a:t>Non disponible pour les </a:t>
            </a:r>
            <a:r>
              <a:rPr lang="fr-FR" sz="1600" dirty="0">
                <a:solidFill>
                  <a:schemeClr val="bg1"/>
                </a:solidFill>
              </a:rPr>
              <a:t>cases à cocher et les zones de texte (longue)</a:t>
            </a:r>
            <a:endParaRPr lang="fr-FR" sz="1600" kern="1200" dirty="0">
              <a:solidFill>
                <a:schemeClr val="bg1"/>
              </a:solidFill>
              <a:ea typeface="MS PGothic" charset="-128"/>
              <a:cs typeface="MS PGothic" charset="-128"/>
            </a:endParaRPr>
          </a:p>
        </p:txBody>
      </p:sp>
      <p:sp>
        <p:nvSpPr>
          <p:cNvPr id="34" name="Rounded Rectangle 33"/>
          <p:cNvSpPr/>
          <p:nvPr/>
        </p:nvSpPr>
        <p:spPr>
          <a:xfrm>
            <a:off x="7977829" y="1585144"/>
            <a:ext cx="3818396" cy="3667079"/>
          </a:xfrm>
          <a:prstGeom prst="roundRect">
            <a:avLst>
              <a:gd name="adj" fmla="val 5436"/>
            </a:avLst>
          </a:prstGeom>
          <a:solidFill>
            <a:schemeClr val="accent1">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0" rIns="91440" bIns="2767604" numCol="1" spcCol="1270" anchor="ctr" anchorCtr="0">
            <a:noAutofit/>
          </a:bodyPr>
          <a:lstStyle/>
          <a:p>
            <a:pPr lvl="0" algn="ctr" defTabSz="1066800">
              <a:lnSpc>
                <a:spcPct val="90000"/>
              </a:lnSpc>
              <a:spcBef>
                <a:spcPct val="0"/>
              </a:spcBef>
              <a:spcAft>
                <a:spcPct val="35000"/>
              </a:spcAft>
            </a:pPr>
            <a:r>
              <a:rPr lang="fr-FR" sz="2000" b="1" kern="1200" dirty="0">
                <a:solidFill>
                  <a:schemeClr val="tx2">
                    <a:lumMod val="75000"/>
                  </a:schemeClr>
                </a:solidFill>
              </a:rPr>
              <a:t>Unique</a:t>
            </a:r>
          </a:p>
          <a:p>
            <a:pPr lvl="0" algn="ctr" defTabSz="1066800">
              <a:lnSpc>
                <a:spcPct val="90000"/>
              </a:lnSpc>
              <a:spcBef>
                <a:spcPct val="0"/>
              </a:spcBef>
              <a:spcAft>
                <a:spcPct val="35000"/>
              </a:spcAft>
            </a:pPr>
            <a:endParaRPr lang="fr-FR" sz="2000" kern="1200" dirty="0">
              <a:solidFill>
                <a:schemeClr val="tx2">
                  <a:lumMod val="75000"/>
                </a:schemeClr>
              </a:solidFill>
              <a:ea typeface="MS PGothic" charset="-128"/>
              <a:cs typeface="MS PGothic" charset="-128"/>
            </a:endParaRPr>
          </a:p>
        </p:txBody>
      </p:sp>
      <p:sp>
        <p:nvSpPr>
          <p:cNvPr id="35" name="Freeform 34"/>
          <p:cNvSpPr/>
          <p:nvPr/>
        </p:nvSpPr>
        <p:spPr>
          <a:xfrm>
            <a:off x="8084356" y="2105761"/>
            <a:ext cx="3622242"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600" kern="1200" dirty="0">
                <a:solidFill>
                  <a:schemeClr val="bg1"/>
                </a:solidFill>
              </a:rPr>
              <a:t>Empêche l'enregistrement de valeurs en double</a:t>
            </a:r>
          </a:p>
        </p:txBody>
      </p:sp>
      <p:sp>
        <p:nvSpPr>
          <p:cNvPr id="36" name="Freeform 35"/>
          <p:cNvSpPr/>
          <p:nvPr/>
        </p:nvSpPr>
        <p:spPr>
          <a:xfrm>
            <a:off x="8084356" y="2870372"/>
            <a:ext cx="3622242"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600" dirty="0">
                <a:solidFill>
                  <a:schemeClr val="bg1"/>
                </a:solidFill>
              </a:rPr>
              <a:t>Les doublons déclenchent une erreur</a:t>
            </a:r>
            <a:endParaRPr lang="fr-FR" sz="1600" kern="1200" dirty="0">
              <a:solidFill>
                <a:schemeClr val="bg1"/>
              </a:solidFill>
            </a:endParaRPr>
          </a:p>
        </p:txBody>
      </p:sp>
      <p:sp>
        <p:nvSpPr>
          <p:cNvPr id="37" name="Freeform 36"/>
          <p:cNvSpPr/>
          <p:nvPr/>
        </p:nvSpPr>
        <p:spPr>
          <a:xfrm>
            <a:off x="8084356" y="3634983"/>
            <a:ext cx="3622242" cy="566722"/>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600" kern="1200" dirty="0">
                <a:solidFill>
                  <a:schemeClr val="bg1"/>
                </a:solidFill>
              </a:rPr>
              <a:t>Champs d'e-mail, de numéro ou de texte uniquement</a:t>
            </a:r>
          </a:p>
        </p:txBody>
      </p:sp>
      <p:sp>
        <p:nvSpPr>
          <p:cNvPr id="38" name="Freeform 37"/>
          <p:cNvSpPr/>
          <p:nvPr/>
        </p:nvSpPr>
        <p:spPr>
          <a:xfrm>
            <a:off x="8084356" y="4399593"/>
            <a:ext cx="3622242" cy="707663"/>
          </a:xfrm>
          <a:custGeom>
            <a:avLst/>
            <a:gdLst>
              <a:gd name="connsiteX0" fmla="*/ 0 w 3622242"/>
              <a:gd name="connsiteY0" fmla="*/ 56672 h 566722"/>
              <a:gd name="connsiteX1" fmla="*/ 16599 w 3622242"/>
              <a:gd name="connsiteY1" fmla="*/ 16599 h 566722"/>
              <a:gd name="connsiteX2" fmla="*/ 56672 w 3622242"/>
              <a:gd name="connsiteY2" fmla="*/ 0 h 566722"/>
              <a:gd name="connsiteX3" fmla="*/ 3565570 w 3622242"/>
              <a:gd name="connsiteY3" fmla="*/ 0 h 566722"/>
              <a:gd name="connsiteX4" fmla="*/ 3605643 w 3622242"/>
              <a:gd name="connsiteY4" fmla="*/ 16599 h 566722"/>
              <a:gd name="connsiteX5" fmla="*/ 3622242 w 3622242"/>
              <a:gd name="connsiteY5" fmla="*/ 56672 h 566722"/>
              <a:gd name="connsiteX6" fmla="*/ 3622242 w 3622242"/>
              <a:gd name="connsiteY6" fmla="*/ 510050 h 566722"/>
              <a:gd name="connsiteX7" fmla="*/ 3605643 w 3622242"/>
              <a:gd name="connsiteY7" fmla="*/ 550123 h 566722"/>
              <a:gd name="connsiteX8" fmla="*/ 3565570 w 3622242"/>
              <a:gd name="connsiteY8" fmla="*/ 566722 h 566722"/>
              <a:gd name="connsiteX9" fmla="*/ 56672 w 3622242"/>
              <a:gd name="connsiteY9" fmla="*/ 566722 h 566722"/>
              <a:gd name="connsiteX10" fmla="*/ 16599 w 3622242"/>
              <a:gd name="connsiteY10" fmla="*/ 550123 h 566722"/>
              <a:gd name="connsiteX11" fmla="*/ 0 w 3622242"/>
              <a:gd name="connsiteY11" fmla="*/ 510050 h 566722"/>
              <a:gd name="connsiteX12" fmla="*/ 0 w 3622242"/>
              <a:gd name="connsiteY12" fmla="*/ 56672 h 56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2242" h="566722">
                <a:moveTo>
                  <a:pt x="0" y="56672"/>
                </a:moveTo>
                <a:cubicBezTo>
                  <a:pt x="0" y="41642"/>
                  <a:pt x="5971" y="27227"/>
                  <a:pt x="16599" y="16599"/>
                </a:cubicBezTo>
                <a:cubicBezTo>
                  <a:pt x="27227" y="5971"/>
                  <a:pt x="41642" y="0"/>
                  <a:pt x="56672" y="0"/>
                </a:cubicBezTo>
                <a:lnTo>
                  <a:pt x="3565570" y="0"/>
                </a:lnTo>
                <a:cubicBezTo>
                  <a:pt x="3580600" y="0"/>
                  <a:pt x="3595015" y="5971"/>
                  <a:pt x="3605643" y="16599"/>
                </a:cubicBezTo>
                <a:cubicBezTo>
                  <a:pt x="3616271" y="27227"/>
                  <a:pt x="3622242" y="41642"/>
                  <a:pt x="3622242" y="56672"/>
                </a:cubicBezTo>
                <a:lnTo>
                  <a:pt x="3622242" y="510050"/>
                </a:lnTo>
                <a:cubicBezTo>
                  <a:pt x="3622242" y="525080"/>
                  <a:pt x="3616271" y="539495"/>
                  <a:pt x="3605643" y="550123"/>
                </a:cubicBezTo>
                <a:cubicBezTo>
                  <a:pt x="3595015" y="560751"/>
                  <a:pt x="3580600" y="566722"/>
                  <a:pt x="3565570" y="566722"/>
                </a:cubicBezTo>
                <a:lnTo>
                  <a:pt x="56672" y="566722"/>
                </a:lnTo>
                <a:cubicBezTo>
                  <a:pt x="41642" y="566722"/>
                  <a:pt x="27227" y="560751"/>
                  <a:pt x="16599" y="550123"/>
                </a:cubicBezTo>
                <a:cubicBezTo>
                  <a:pt x="5971" y="539495"/>
                  <a:pt x="0" y="525080"/>
                  <a:pt x="0" y="510050"/>
                </a:cubicBezTo>
                <a:lnTo>
                  <a:pt x="0" y="56672"/>
                </a:lnTo>
                <a:close/>
              </a:path>
            </a:pathLst>
          </a:custGeom>
          <a:solidFill>
            <a:srgbClr val="0070C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2319" tIns="50889" rIns="62319" bIns="50889" numCol="1" spcCol="1270" anchor="ctr" anchorCtr="0">
            <a:noAutofit/>
          </a:bodyPr>
          <a:lstStyle/>
          <a:p>
            <a:pPr lvl="0" algn="ctr" defTabSz="800100">
              <a:lnSpc>
                <a:spcPct val="90000"/>
              </a:lnSpc>
              <a:spcBef>
                <a:spcPct val="0"/>
              </a:spcBef>
              <a:spcAft>
                <a:spcPct val="35000"/>
              </a:spcAft>
            </a:pPr>
            <a:r>
              <a:rPr lang="fr-FR" sz="1600" kern="1200" dirty="0">
                <a:solidFill>
                  <a:schemeClr val="bg1"/>
                </a:solidFill>
              </a:rPr>
              <a:t>Les champs de texte peuvent être traités comme étant sensibles à la casse</a:t>
            </a:r>
          </a:p>
        </p:txBody>
      </p:sp>
    </p:spTree>
    <p:custDataLst>
      <p:tags r:id="rId1"/>
    </p:custData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ight Arrow 42"/>
          <p:cNvSpPr/>
          <p:nvPr/>
        </p:nvSpPr>
        <p:spPr>
          <a:xfrm>
            <a:off x="4125206" y="2914282"/>
            <a:ext cx="949714" cy="579429"/>
          </a:xfrm>
          <a:prstGeom prst="rightArrow">
            <a:avLst>
              <a:gd name="adj1" fmla="val 60000"/>
              <a:gd name="adj2" fmla="val 50000"/>
            </a:avLst>
          </a:prstGeom>
          <a:solidFill>
            <a:srgbClr val="FF000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44" name="Right Arrow 43"/>
          <p:cNvSpPr/>
          <p:nvPr/>
        </p:nvSpPr>
        <p:spPr>
          <a:xfrm>
            <a:off x="7658101" y="2925712"/>
            <a:ext cx="1027992" cy="579429"/>
          </a:xfrm>
          <a:prstGeom prst="rightArrow">
            <a:avLst>
              <a:gd name="adj1" fmla="val 60000"/>
              <a:gd name="adj2" fmla="val 50000"/>
            </a:avLst>
          </a:prstGeom>
          <a:solidFill>
            <a:srgbClr val="FF000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28" name="Content Placeholder 27"/>
          <p:cNvSpPr>
            <a:spLocks noGrp="1"/>
          </p:cNvSpPr>
          <p:nvPr>
            <p:ph idx="1"/>
          </p:nvPr>
        </p:nvSpPr>
        <p:spPr/>
        <p:txBody>
          <a:bodyPr>
            <a:normAutofit/>
          </a:bodyPr>
          <a:lstStyle/>
          <a:p>
            <a:pPr marL="0" indent="0">
              <a:buNone/>
            </a:pPr>
            <a:r>
              <a:rPr lang="fr-FR" dirty="0"/>
              <a:t>Une règle de validation vous permet de spécifier vos propres critères d'activité de manière à empêcher les utilisateurs d'enregistrer des données non valides dans un ou plusieurs champs. </a:t>
            </a:r>
          </a:p>
          <a:p>
            <a:pPr marL="0" indent="0">
              <a:buNone/>
            </a:pPr>
            <a:r>
              <a:rPr lang="fr-FR" dirty="0"/>
              <a:t>Exemple : Les remises sur opportunité ne doivent pas dépasser les 20 pourcents.</a:t>
            </a:r>
          </a:p>
          <a:p>
            <a:pPr marL="0" indent="0">
              <a:buNone/>
            </a:pPr>
            <a:endParaRPr lang="fr-FR" dirty="0"/>
          </a:p>
        </p:txBody>
      </p:sp>
      <p:sp>
        <p:nvSpPr>
          <p:cNvPr id="466945" name="Rectangle 2"/>
          <p:cNvSpPr>
            <a:spLocks noGrp="1" noChangeArrowheads="1"/>
          </p:cNvSpPr>
          <p:nvPr>
            <p:ph type="title"/>
          </p:nvPr>
        </p:nvSpPr>
        <p:spPr>
          <a:xfrm>
            <a:off x="128589" y="7"/>
            <a:ext cx="10734146" cy="746975"/>
          </a:xfrm>
        </p:spPr>
        <p:txBody>
          <a:bodyPr/>
          <a:lstStyle/>
          <a:p>
            <a:r>
              <a:rPr lang="fr-FR" sz="2400" dirty="0"/>
              <a:t>Validation de données personnalisée : </a:t>
            </a:r>
            <a:br>
              <a:rPr lang="fr-FR" sz="2400" dirty="0"/>
            </a:br>
            <a:r>
              <a:rPr lang="fr-FR" sz="2400" dirty="0"/>
              <a:t>Règles de validation</a:t>
            </a:r>
          </a:p>
        </p:txBody>
      </p:sp>
      <p:pic>
        <p:nvPicPr>
          <p:cNvPr id="29" name="Picture 7" descr="MCj04326250000[1]"/>
          <p:cNvPicPr>
            <a:picLocks noChangeAspect="1" noChangeArrowheads="1"/>
          </p:cNvPicPr>
          <p:nvPr/>
        </p:nvPicPr>
        <p:blipFill>
          <a:blip r:embed="rId4" cstate="print"/>
          <a:stretch>
            <a:fillRect/>
          </a:stretch>
        </p:blipFill>
        <p:spPr bwMode="auto">
          <a:xfrm flipH="1">
            <a:off x="212050" y="2537384"/>
            <a:ext cx="969311" cy="1339576"/>
          </a:xfrm>
          <a:prstGeom prst="rect">
            <a:avLst/>
          </a:prstGeom>
          <a:noFill/>
          <a:effectLst>
            <a:outerShdw blurRad="50800" dist="38100" dir="2700000" algn="tl" rotWithShape="0">
              <a:prstClr val="black">
                <a:alpha val="40000"/>
              </a:prstClr>
            </a:outerShdw>
          </a:effectLst>
        </p:spPr>
      </p:pic>
      <p:sp>
        <p:nvSpPr>
          <p:cNvPr id="31" name="TextBox 30"/>
          <p:cNvSpPr txBox="1"/>
          <p:nvPr/>
        </p:nvSpPr>
        <p:spPr>
          <a:xfrm>
            <a:off x="1319986" y="4540433"/>
            <a:ext cx="3014482" cy="923330"/>
          </a:xfrm>
          <a:prstGeom prst="rect">
            <a:avLst/>
          </a:prstGeom>
          <a:noFill/>
        </p:spPr>
        <p:txBody>
          <a:bodyPr wrap="square" rtlCol="0">
            <a:spAutoFit/>
          </a:bodyPr>
          <a:lstStyle/>
          <a:p>
            <a:pPr algn="ctr"/>
            <a:r>
              <a:rPr lang="fr-FR" dirty="0"/>
              <a:t>L'utilisateur saisit des valeurs non valides et tente de les enregistrer.</a:t>
            </a:r>
          </a:p>
        </p:txBody>
      </p:sp>
      <p:sp>
        <p:nvSpPr>
          <p:cNvPr id="32" name="TextBox 31"/>
          <p:cNvSpPr txBox="1"/>
          <p:nvPr/>
        </p:nvSpPr>
        <p:spPr>
          <a:xfrm>
            <a:off x="4978176" y="4309914"/>
            <a:ext cx="3033940" cy="1200329"/>
          </a:xfrm>
          <a:prstGeom prst="rect">
            <a:avLst/>
          </a:prstGeom>
          <a:noFill/>
        </p:spPr>
        <p:txBody>
          <a:bodyPr wrap="square" rtlCol="0">
            <a:spAutoFit/>
          </a:bodyPr>
          <a:lstStyle/>
          <a:p>
            <a:pPr algn="ctr"/>
            <a:r>
              <a:rPr lang="fr-FR" dirty="0"/>
              <a:t>La règle de validation utilise une instruction booléenne pour évaluer les données.</a:t>
            </a:r>
          </a:p>
        </p:txBody>
      </p:sp>
      <p:sp>
        <p:nvSpPr>
          <p:cNvPr id="33" name="TextBox 32"/>
          <p:cNvSpPr txBox="1"/>
          <p:nvPr/>
        </p:nvSpPr>
        <p:spPr>
          <a:xfrm>
            <a:off x="8589475" y="3607652"/>
            <a:ext cx="3108238" cy="1200329"/>
          </a:xfrm>
          <a:prstGeom prst="rect">
            <a:avLst/>
          </a:prstGeom>
          <a:noFill/>
        </p:spPr>
        <p:txBody>
          <a:bodyPr wrap="square" rtlCol="0">
            <a:spAutoFit/>
          </a:bodyPr>
          <a:lstStyle/>
          <a:p>
            <a:pPr algn="ctr"/>
            <a:r>
              <a:rPr lang="fr-FR" dirty="0"/>
              <a:t>Si l'instruction est vraie, l'enregistrement est interrompu et un message</a:t>
            </a:r>
            <a:r>
              <a:rPr dirty="0"/>
              <a:t/>
            </a:r>
            <a:br>
              <a:rPr dirty="0"/>
            </a:br>
            <a:r>
              <a:rPr lang="fr-FR" dirty="0"/>
              <a:t>personnalisé est affiché.</a:t>
            </a:r>
          </a:p>
        </p:txBody>
      </p:sp>
      <p:sp>
        <p:nvSpPr>
          <p:cNvPr id="21" name="Rectangle 20"/>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a:t>
            </a:r>
            <a:r>
              <a:rPr lang="fr-FR" sz="2400" b="1" i="1" dirty="0">
                <a:solidFill>
                  <a:schemeClr val="bg1"/>
                </a:solidFill>
              </a:rPr>
              <a:t>Nom de l'objet </a:t>
            </a:r>
            <a:r>
              <a:rPr lang="fr-FR" sz="2400" b="1" dirty="0">
                <a:solidFill>
                  <a:schemeClr val="bg1"/>
                </a:solidFill>
              </a:rPr>
              <a:t>| Règles de validation</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287</a:t>
            </a:fld>
            <a:endParaRPr lang="fr-FR" dirty="0"/>
          </a:p>
        </p:txBody>
      </p:sp>
      <p:grpSp>
        <p:nvGrpSpPr>
          <p:cNvPr id="19" name="Group 18"/>
          <p:cNvGrpSpPr/>
          <p:nvPr/>
        </p:nvGrpSpPr>
        <p:grpSpPr>
          <a:xfrm>
            <a:off x="0" y="6082210"/>
            <a:ext cx="1295063" cy="746147"/>
            <a:chOff x="0" y="6082210"/>
            <a:chExt cx="1295063" cy="746147"/>
          </a:xfrm>
        </p:grpSpPr>
        <p:sp>
          <p:nvSpPr>
            <p:cNvPr id="20" name="TextBox 19"/>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2"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pic>
        <p:nvPicPr>
          <p:cNvPr id="39"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224634" y="2535548"/>
            <a:ext cx="3205187" cy="194049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40" name="Image 19"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2792" y="2649220"/>
            <a:ext cx="2824709" cy="1542769"/>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41" name="Image 21"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093" y="2973223"/>
            <a:ext cx="2915003" cy="551574"/>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2" name="Rectangle 41"/>
          <p:cNvSpPr/>
          <p:nvPr/>
        </p:nvSpPr>
        <p:spPr bwMode="auto">
          <a:xfrm>
            <a:off x="1748317" y="3461617"/>
            <a:ext cx="2687868" cy="288532"/>
          </a:xfrm>
          <a:prstGeom prst="rect">
            <a:avLst/>
          </a:prstGeom>
          <a:noFill/>
          <a:ln w="38100" algn="ctr">
            <a:solidFill>
              <a:srgbClr val="FF0000"/>
            </a:solidFill>
            <a:round/>
            <a:headEnd/>
            <a:tailEnd/>
          </a:ln>
        </p:spPr>
        <p:txBody>
          <a:bodyPr rtlCol="0" anchor="ctr"/>
          <a:lstStyle/>
          <a:p>
            <a:pPr algn="ctr">
              <a:lnSpc>
                <a:spcPct val="90000"/>
              </a:lnSpc>
            </a:pPr>
            <a:endParaRPr lang="en-US" sz="2400" dirty="0">
              <a:ea typeface="MS PGothic" charset="-128"/>
              <a:cs typeface="MS PGothic" charset="-128"/>
            </a:endParaRPr>
          </a:p>
        </p:txBody>
      </p:sp>
    </p:spTree>
    <p:custDataLst>
      <p:tags r:id="rId1"/>
    </p:custData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title"/>
          </p:nvPr>
        </p:nvSpPr>
        <p:spPr>
          <a:xfrm>
            <a:off x="128592" y="7"/>
            <a:ext cx="10736637" cy="746975"/>
          </a:xfrm>
        </p:spPr>
        <p:txBody>
          <a:bodyPr/>
          <a:lstStyle/>
          <a:p>
            <a:pPr eaLnBrk="1" hangingPunct="1"/>
            <a:r>
              <a:rPr lang="fr-FR" sz="2400" dirty="0"/>
              <a:t>Quelques exemples courants de validation </a:t>
            </a:r>
            <a:br>
              <a:rPr lang="fr-FR" sz="2400" dirty="0"/>
            </a:br>
            <a:r>
              <a:rPr lang="fr-FR" sz="2400" dirty="0"/>
              <a:t>de données</a:t>
            </a:r>
          </a:p>
        </p:txBody>
      </p:sp>
      <p:sp>
        <p:nvSpPr>
          <p:cNvPr id="8" name="Rectangle 7"/>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latin typeface="Courier New" pitchFamily="49" charset="0"/>
              </a:rPr>
              <a:t>Règles de validation utiles </a:t>
            </a:r>
            <a:r>
              <a:rPr lang="fr-FR" sz="2400" dirty="0">
                <a:solidFill>
                  <a:schemeClr val="bg1"/>
                </a:solidFill>
              </a:rPr>
              <a:t>(dans Conseils et guides de l'utilisateur)</a:t>
            </a:r>
          </a:p>
        </p:txBody>
      </p:sp>
      <p:sp>
        <p:nvSpPr>
          <p:cNvPr id="12" name="TextBox 11"/>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3" name="Slide Number Placeholder 2"/>
          <p:cNvSpPr>
            <a:spLocks noGrp="1"/>
          </p:cNvSpPr>
          <p:nvPr>
            <p:ph type="sldNum" sz="quarter" idx="10"/>
          </p:nvPr>
        </p:nvSpPr>
        <p:spPr/>
        <p:txBody>
          <a:bodyPr/>
          <a:lstStyle/>
          <a:p>
            <a:fld id="{812A5277-1DB9-460F-9A21-B857ABB32666}" type="slidenum">
              <a:rPr lang="en-US" smtClean="0"/>
              <a:pPr/>
              <a:t>288</a:t>
            </a:fld>
            <a:endParaRPr lang="fr-FR" dirty="0"/>
          </a:p>
        </p:txBody>
      </p:sp>
      <p:graphicFrame>
        <p:nvGraphicFramePr>
          <p:cNvPr id="5" name="Table 4"/>
          <p:cNvGraphicFramePr>
            <a:graphicFrameLocks noGrp="1"/>
          </p:cNvGraphicFramePr>
          <p:nvPr>
            <p:extLst>
              <p:ext uri="{D42A27DB-BD31-4B8C-83A1-F6EECF244321}">
                <p14:modId xmlns:p14="http://schemas.microsoft.com/office/powerpoint/2010/main" val="1095159648"/>
              </p:ext>
            </p:extLst>
          </p:nvPr>
        </p:nvGraphicFramePr>
        <p:xfrm>
          <a:off x="1" y="2214749"/>
          <a:ext cx="12074768" cy="3749040"/>
        </p:xfrm>
        <a:graphic>
          <a:graphicData uri="http://schemas.openxmlformats.org/drawingml/2006/table">
            <a:tbl>
              <a:tblPr firstRow="1" bandRow="1">
                <a:tableStyleId>{2D5ABB26-0587-4C30-8999-92F81FD0307C}</a:tableStyleId>
              </a:tblPr>
              <a:tblGrid>
                <a:gridCol w="3018692">
                  <a:extLst>
                    <a:ext uri="{9D8B030D-6E8A-4147-A177-3AD203B41FA5}">
                      <a16:colId xmlns:a16="http://schemas.microsoft.com/office/drawing/2014/main" xmlns="" val="20000"/>
                    </a:ext>
                  </a:extLst>
                </a:gridCol>
                <a:gridCol w="3018692">
                  <a:extLst>
                    <a:ext uri="{9D8B030D-6E8A-4147-A177-3AD203B41FA5}">
                      <a16:colId xmlns:a16="http://schemas.microsoft.com/office/drawing/2014/main" xmlns="" val="20001"/>
                    </a:ext>
                  </a:extLst>
                </a:gridCol>
                <a:gridCol w="3018692">
                  <a:extLst>
                    <a:ext uri="{9D8B030D-6E8A-4147-A177-3AD203B41FA5}">
                      <a16:colId xmlns:a16="http://schemas.microsoft.com/office/drawing/2014/main" xmlns="" val="20002"/>
                    </a:ext>
                  </a:extLst>
                </a:gridCol>
                <a:gridCol w="3018692">
                  <a:extLst>
                    <a:ext uri="{9D8B030D-6E8A-4147-A177-3AD203B41FA5}">
                      <a16:colId xmlns:a16="http://schemas.microsoft.com/office/drawing/2014/main" xmlns="" val="20003"/>
                    </a:ext>
                  </a:extLst>
                </a:gridCol>
              </a:tblGrid>
              <a:tr h="3037189">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600" u="none" strike="noStrike" cap="none" baseline="0" dirty="0">
                          <a:ln>
                            <a:noFill/>
                          </a:ln>
                          <a:effectLst/>
                        </a:rPr>
                        <a:t>Il est important de collecter des informations supplémentaires au cours de la progression des opportunités dans les différentes étapes du processus de vente. Les règles de validation peuvent être utilisées pour </a:t>
                      </a:r>
                      <a:r>
                        <a:rPr kumimoji="0" lang="fr-FR" sz="1600" u="none" strike="noStrike" cap="none" baseline="0" dirty="0">
                          <a:ln>
                            <a:noFill/>
                          </a:ln>
                          <a:solidFill>
                            <a:schemeClr val="dk1"/>
                          </a:solidFill>
                          <a:effectLst/>
                          <a:latin typeface="+mn-lt"/>
                        </a:rPr>
                        <a:t>rendre les champs obligatoires sous certaines conditions, en fonction de l'étape à laquelle se trouvent les opportunités.</a:t>
                      </a:r>
                    </a:p>
                    <a:p>
                      <a:endParaRPr lang="fr-FR" sz="1600" spc="-20" baseline="0" dirty="0"/>
                    </a:p>
                  </a:txBody>
                  <a:tcPr marL="274320">
                    <a:lnR w="12700" cap="flat" cmpd="sng" algn="ctr">
                      <a:solidFill>
                        <a:schemeClr val="bg1">
                          <a:lumMod val="75000"/>
                        </a:schemeClr>
                      </a:solidFill>
                      <a:prstDash val="solid"/>
                      <a:round/>
                      <a:headEnd type="none" w="med" len="med"/>
                      <a:tailEnd type="none" w="med" len="med"/>
                    </a:lnR>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600" u="none" strike="noStrike" cap="none" baseline="0" dirty="0">
                          <a:ln>
                            <a:noFill/>
                          </a:ln>
                          <a:effectLst/>
                        </a:rPr>
                        <a:t>Si les représentants commerciaux antidatent la date de clôture des opportunités et indiquent une date antérieure à la période actuelle, les rapports de gestion générés d'après ces données peuvent être erronés. Les règles de validation peuvent être utilisées pour </a:t>
                      </a:r>
                      <a:r>
                        <a:rPr kumimoji="0" lang="fr-FR" sz="1600" u="none" strike="noStrike" cap="none" baseline="0" dirty="0">
                          <a:ln>
                            <a:noFill/>
                          </a:ln>
                          <a:solidFill>
                            <a:schemeClr val="dk1"/>
                          </a:solidFill>
                          <a:effectLst/>
                          <a:latin typeface="+mn-lt"/>
                        </a:rPr>
                        <a:t>empêcher</a:t>
                      </a:r>
                      <a:r>
                        <a:rPr kumimoji="0" lang="en-US" sz="1600" u="none" strike="noStrike" cap="none" baseline="0" dirty="0">
                          <a:ln>
                            <a:noFill/>
                          </a:ln>
                          <a:effectLst/>
                        </a:rPr>
                        <a:t> les représentants commerciaux de saisir </a:t>
                      </a:r>
                      <a:r>
                        <a:rPr kumimoji="0" lang="fr-FR" sz="1600" u="none" strike="noStrike" cap="none" baseline="0" dirty="0">
                          <a:ln>
                            <a:noFill/>
                          </a:ln>
                          <a:solidFill>
                            <a:schemeClr val="dk1"/>
                          </a:solidFill>
                          <a:effectLst/>
                          <a:latin typeface="+mn-lt"/>
                        </a:rPr>
                        <a:t>des dates de clôture antérieures à la période actuelle.</a:t>
                      </a:r>
                    </a:p>
                  </a:txBody>
                  <a:tcPr marL="2743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600" u="none" strike="noStrike" cap="none" baseline="0" dirty="0">
                          <a:ln>
                            <a:noFill/>
                          </a:ln>
                          <a:effectLst/>
                        </a:rPr>
                        <a:t>Le vice-président des finances souhaite trouver une solution pour garantir que les représentants commerciaux saisissent un numéro de carte de crédit d'</a:t>
                      </a:r>
                      <a:r>
                        <a:rPr kumimoji="0" lang="fr-FR" sz="1600" u="none" strike="noStrike" cap="none" baseline="0" dirty="0">
                          <a:ln>
                            <a:noFill/>
                          </a:ln>
                          <a:solidFill>
                            <a:schemeClr val="dk1"/>
                          </a:solidFill>
                          <a:effectLst/>
                          <a:latin typeface="+mn-lt"/>
                        </a:rPr>
                        <a:t>exactement 16 chiffres. </a:t>
                      </a:r>
                      <a:r>
                        <a:rPr kumimoji="0" lang="en-US" sz="1600" u="none" strike="noStrike" cap="none" baseline="0" dirty="0">
                          <a:ln>
                            <a:noFill/>
                          </a:ln>
                          <a:effectLst/>
                        </a:rPr>
                        <a:t>Les règles de validation peuvent être utilisées pour appliquer cette stratégie.</a:t>
                      </a:r>
                      <a:endParaRPr kumimoji="0" lang="fr-FR" sz="1600" b="0" i="0" u="none" strike="noStrike" cap="none" spc="-20" normalizeH="0" baseline="0" dirty="0">
                        <a:ln>
                          <a:noFill/>
                        </a:ln>
                        <a:solidFill>
                          <a:schemeClr val="tx1"/>
                        </a:solidFill>
                        <a:effectLst/>
                        <a:latin typeface="Salesforce Sans" panose="020B0505020202020203" pitchFamily="34" charset="0"/>
                        <a:ea typeface="MS PGothic" charset="-128"/>
                        <a:cs typeface="MS PGothic" charset="-128"/>
                      </a:endParaRPr>
                    </a:p>
                    <a:p>
                      <a:endParaRPr lang="fr-FR" sz="1600" spc="-20" baseline="0" dirty="0"/>
                    </a:p>
                  </a:txBody>
                  <a:tcPr marL="2743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600" u="none" strike="noStrike" cap="none" baseline="0" dirty="0">
                          <a:ln>
                            <a:noFill/>
                          </a:ln>
                          <a:effectLst/>
                        </a:rPr>
                        <a:t>Le vice-président des services souhaite trouver une solution pour mettre en vigueur la stratégie selon laquelle les consultants ne peuvent pas indiquer plus de 60 heures par semaine sur leurs feuilles de présence. Une règle de validation peut être utilisée de manière à ce que le nombre </a:t>
                      </a:r>
                      <a:r>
                        <a:rPr kumimoji="0" lang="fr-FR" sz="1600" u="none" strike="noStrike" cap="none" baseline="0" dirty="0">
                          <a:ln>
                            <a:noFill/>
                          </a:ln>
                          <a:solidFill>
                            <a:schemeClr val="dk1"/>
                          </a:solidFill>
                          <a:effectLst/>
                          <a:latin typeface="+mn-lt"/>
                        </a:rPr>
                        <a:t>total d'heures enregistrées ne dépasse pas 60.</a:t>
                      </a:r>
                    </a:p>
                  </a:txBody>
                  <a:tcPr marL="274320">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xmlns="" val="10000"/>
                  </a:ext>
                </a:extLst>
              </a:tr>
            </a:tbl>
          </a:graphicData>
        </a:graphic>
      </p:graphicFrame>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r="76960"/>
          <a:stretch/>
        </p:blipFill>
        <p:spPr>
          <a:xfrm>
            <a:off x="3797449" y="978400"/>
            <a:ext cx="1302090" cy="1202331"/>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25929" r="51031"/>
          <a:stretch/>
        </p:blipFill>
        <p:spPr>
          <a:xfrm>
            <a:off x="843234" y="978400"/>
            <a:ext cx="1302090" cy="1202331"/>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77373" r="-413"/>
          <a:stretch/>
        </p:blipFill>
        <p:spPr>
          <a:xfrm>
            <a:off x="6880619" y="978400"/>
            <a:ext cx="1302090" cy="1202331"/>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51652" r="25308"/>
          <a:stretch/>
        </p:blipFill>
        <p:spPr>
          <a:xfrm>
            <a:off x="9905174" y="978400"/>
            <a:ext cx="1302090" cy="1202331"/>
          </a:xfrm>
          <a:prstGeom prst="rect">
            <a:avLst/>
          </a:prstGeom>
        </p:spPr>
      </p:pic>
    </p:spTree>
    <p:custDataLst>
      <p:tags r:id="rId1"/>
    </p:custData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a:buNone/>
            </a:pPr>
            <a:r>
              <a:rPr lang="fr-FR"/>
              <a:t>Suivez un processus cohérent afin de vous assurer de la viabilité de vos règles.</a:t>
            </a:r>
            <a:endParaRPr lang="fr-FR" dirty="0"/>
          </a:p>
        </p:txBody>
      </p:sp>
      <p:sp>
        <p:nvSpPr>
          <p:cNvPr id="392193" name="Rectangle 2"/>
          <p:cNvSpPr>
            <a:spLocks noGrp="1" noChangeArrowheads="1"/>
          </p:cNvSpPr>
          <p:nvPr>
            <p:ph type="title"/>
          </p:nvPr>
        </p:nvSpPr>
        <p:spPr>
          <a:xfrm>
            <a:off x="128589" y="7"/>
            <a:ext cx="10734146" cy="746975"/>
          </a:xfrm>
        </p:spPr>
        <p:txBody>
          <a:bodyPr/>
          <a:lstStyle/>
          <a:p>
            <a:pPr eaLnBrk="1" hangingPunct="1"/>
            <a:r>
              <a:rPr lang="fr-FR" sz="2400" dirty="0"/>
              <a:t>Méthodologie de la conception de règles </a:t>
            </a:r>
            <a:br>
              <a:rPr lang="fr-FR" sz="2400" dirty="0"/>
            </a:br>
            <a:r>
              <a:rPr lang="fr-FR" sz="2400" dirty="0"/>
              <a:t>de validation</a:t>
            </a:r>
          </a:p>
        </p:txBody>
      </p:sp>
      <p:grpSp>
        <p:nvGrpSpPr>
          <p:cNvPr id="2" name="Group 7"/>
          <p:cNvGrpSpPr/>
          <p:nvPr/>
        </p:nvGrpSpPr>
        <p:grpSpPr>
          <a:xfrm>
            <a:off x="821725" y="1566650"/>
            <a:ext cx="10821017" cy="4937020"/>
            <a:chOff x="255072" y="1772391"/>
            <a:chExt cx="8246334" cy="4403462"/>
          </a:xfrm>
        </p:grpSpPr>
        <p:sp>
          <p:nvSpPr>
            <p:cNvPr id="9" name="Freeform 8"/>
            <p:cNvSpPr/>
            <p:nvPr/>
          </p:nvSpPr>
          <p:spPr>
            <a:xfrm>
              <a:off x="3679257" y="1805126"/>
              <a:ext cx="4820840" cy="1016520"/>
            </a:xfrm>
            <a:custGeom>
              <a:avLst/>
              <a:gdLst>
                <a:gd name="connsiteX0" fmla="*/ 141480 w 848860"/>
                <a:gd name="connsiteY0" fmla="*/ 0 h 4898436"/>
                <a:gd name="connsiteX1" fmla="*/ 707380 w 848860"/>
                <a:gd name="connsiteY1" fmla="*/ 0 h 4898436"/>
                <a:gd name="connsiteX2" fmla="*/ 807421 w 848860"/>
                <a:gd name="connsiteY2" fmla="*/ 41439 h 4898436"/>
                <a:gd name="connsiteX3" fmla="*/ 848859 w 848860"/>
                <a:gd name="connsiteY3" fmla="*/ 141481 h 4898436"/>
                <a:gd name="connsiteX4" fmla="*/ 848860 w 848860"/>
                <a:gd name="connsiteY4" fmla="*/ 4898436 h 4898436"/>
                <a:gd name="connsiteX5" fmla="*/ 848860 w 848860"/>
                <a:gd name="connsiteY5" fmla="*/ 4898436 h 4898436"/>
                <a:gd name="connsiteX6" fmla="*/ 848860 w 848860"/>
                <a:gd name="connsiteY6" fmla="*/ 4898436 h 4898436"/>
                <a:gd name="connsiteX7" fmla="*/ 0 w 848860"/>
                <a:gd name="connsiteY7" fmla="*/ 4898436 h 4898436"/>
                <a:gd name="connsiteX8" fmla="*/ 0 w 848860"/>
                <a:gd name="connsiteY8" fmla="*/ 4898436 h 4898436"/>
                <a:gd name="connsiteX9" fmla="*/ 0 w 848860"/>
                <a:gd name="connsiteY9" fmla="*/ 4898436 h 4898436"/>
                <a:gd name="connsiteX10" fmla="*/ 0 w 848860"/>
                <a:gd name="connsiteY10" fmla="*/ 141480 h 4898436"/>
                <a:gd name="connsiteX11" fmla="*/ 41439 w 848860"/>
                <a:gd name="connsiteY11" fmla="*/ 41439 h 4898436"/>
                <a:gd name="connsiteX12" fmla="*/ 141481 w 848860"/>
                <a:gd name="connsiteY12" fmla="*/ 1 h 4898436"/>
                <a:gd name="connsiteX13" fmla="*/ 141480 w 848860"/>
                <a:gd name="connsiteY13" fmla="*/ 0 h 48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98436">
                  <a:moveTo>
                    <a:pt x="848860" y="816427"/>
                  </a:moveTo>
                  <a:lnTo>
                    <a:pt x="848860" y="4082009"/>
                  </a:lnTo>
                  <a:cubicBezTo>
                    <a:pt x="848860" y="4298539"/>
                    <a:pt x="846277" y="4506200"/>
                    <a:pt x="841679" y="4659305"/>
                  </a:cubicBezTo>
                  <a:cubicBezTo>
                    <a:pt x="837081" y="4812417"/>
                    <a:pt x="830845" y="4898427"/>
                    <a:pt x="824342" y="4898427"/>
                  </a:cubicBezTo>
                  <a:cubicBezTo>
                    <a:pt x="549562" y="4898427"/>
                    <a:pt x="274781" y="4898433"/>
                    <a:pt x="0" y="4898433"/>
                  </a:cubicBezTo>
                  <a:lnTo>
                    <a:pt x="0" y="4898433"/>
                  </a:lnTo>
                  <a:lnTo>
                    <a:pt x="0" y="4898433"/>
                  </a:lnTo>
                  <a:lnTo>
                    <a:pt x="0" y="3"/>
                  </a:lnTo>
                  <a:lnTo>
                    <a:pt x="0" y="3"/>
                  </a:lnTo>
                  <a:lnTo>
                    <a:pt x="0" y="3"/>
                  </a:lnTo>
                  <a:lnTo>
                    <a:pt x="824343" y="3"/>
                  </a:lnTo>
                  <a:cubicBezTo>
                    <a:pt x="830845" y="3"/>
                    <a:pt x="837081" y="86019"/>
                    <a:pt x="841679" y="239131"/>
                  </a:cubicBezTo>
                  <a:cubicBezTo>
                    <a:pt x="846277" y="392242"/>
                    <a:pt x="848860" y="599903"/>
                    <a:pt x="848860" y="816433"/>
                  </a:cubicBezTo>
                  <a:lnTo>
                    <a:pt x="848860" y="81642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87159" rIns="132878" bIns="87159" numCol="1" spcCol="1270" anchor="ctr" anchorCtr="0">
              <a:noAutofit/>
            </a:bodyPr>
            <a:lstStyle/>
            <a:p>
              <a:pPr marL="0" lvl="1" algn="l" defTabSz="800100">
                <a:lnSpc>
                  <a:spcPct val="90000"/>
                </a:lnSpc>
                <a:spcBef>
                  <a:spcPct val="0"/>
                </a:spcBef>
                <a:spcAft>
                  <a:spcPct val="15000"/>
                </a:spcAft>
              </a:pPr>
              <a:r>
                <a:rPr lang="fr-FR" b="0" dirty="0"/>
                <a:t>L'utilisateur doit saisir une date d'expiration du plan de support lorsque </a:t>
              </a:r>
              <a:r>
                <a:rPr lang="fr-FR" b="1" dirty="0"/>
                <a:t>Détenteur d'un plan de support </a:t>
              </a:r>
              <a:r>
                <a:rPr lang="fr-FR" b="0" dirty="0"/>
                <a:t>est sélectionné.</a:t>
              </a:r>
              <a:endParaRPr lang="fr-FR" b="0" kern="1200" dirty="0"/>
            </a:p>
          </p:txBody>
        </p:sp>
        <p:sp>
          <p:nvSpPr>
            <p:cNvPr id="12" name="Freeform 11"/>
            <p:cNvSpPr/>
            <p:nvPr/>
          </p:nvSpPr>
          <p:spPr>
            <a:xfrm>
              <a:off x="256013" y="1772391"/>
              <a:ext cx="3530443" cy="1061075"/>
            </a:xfrm>
            <a:custGeom>
              <a:avLst/>
              <a:gdLst>
                <a:gd name="connsiteX0" fmla="*/ 0 w 3340142"/>
                <a:gd name="connsiteY0" fmla="*/ 176849 h 1061075"/>
                <a:gd name="connsiteX1" fmla="*/ 51798 w 3340142"/>
                <a:gd name="connsiteY1" fmla="*/ 51798 h 1061075"/>
                <a:gd name="connsiteX2" fmla="*/ 176849 w 3340142"/>
                <a:gd name="connsiteY2" fmla="*/ 0 h 1061075"/>
                <a:gd name="connsiteX3" fmla="*/ 3163293 w 3340142"/>
                <a:gd name="connsiteY3" fmla="*/ 0 h 1061075"/>
                <a:gd name="connsiteX4" fmla="*/ 3288344 w 3340142"/>
                <a:gd name="connsiteY4" fmla="*/ 51798 h 1061075"/>
                <a:gd name="connsiteX5" fmla="*/ 3340142 w 3340142"/>
                <a:gd name="connsiteY5" fmla="*/ 176849 h 1061075"/>
                <a:gd name="connsiteX6" fmla="*/ 3340142 w 3340142"/>
                <a:gd name="connsiteY6" fmla="*/ 884226 h 1061075"/>
                <a:gd name="connsiteX7" fmla="*/ 3288344 w 3340142"/>
                <a:gd name="connsiteY7" fmla="*/ 1009277 h 1061075"/>
                <a:gd name="connsiteX8" fmla="*/ 3163293 w 3340142"/>
                <a:gd name="connsiteY8" fmla="*/ 1061075 h 1061075"/>
                <a:gd name="connsiteX9" fmla="*/ 176849 w 3340142"/>
                <a:gd name="connsiteY9" fmla="*/ 1061075 h 1061075"/>
                <a:gd name="connsiteX10" fmla="*/ 51798 w 3340142"/>
                <a:gd name="connsiteY10" fmla="*/ 1009277 h 1061075"/>
                <a:gd name="connsiteX11" fmla="*/ 0 w 3340142"/>
                <a:gd name="connsiteY11" fmla="*/ 884226 h 1061075"/>
                <a:gd name="connsiteX12" fmla="*/ 0 w 3340142"/>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142" h="1061075">
                  <a:moveTo>
                    <a:pt x="0" y="176849"/>
                  </a:moveTo>
                  <a:cubicBezTo>
                    <a:pt x="0" y="129946"/>
                    <a:pt x="18632" y="84963"/>
                    <a:pt x="51798" y="51798"/>
                  </a:cubicBezTo>
                  <a:cubicBezTo>
                    <a:pt x="84964" y="18632"/>
                    <a:pt x="129946" y="0"/>
                    <a:pt x="176849" y="0"/>
                  </a:cubicBezTo>
                  <a:lnTo>
                    <a:pt x="3163293" y="0"/>
                  </a:lnTo>
                  <a:cubicBezTo>
                    <a:pt x="3210196" y="0"/>
                    <a:pt x="3255179" y="18632"/>
                    <a:pt x="3288344" y="51798"/>
                  </a:cubicBezTo>
                  <a:cubicBezTo>
                    <a:pt x="3321510" y="84964"/>
                    <a:pt x="3340142" y="129946"/>
                    <a:pt x="3340142" y="176849"/>
                  </a:cubicBezTo>
                  <a:lnTo>
                    <a:pt x="3340142" y="884226"/>
                  </a:lnTo>
                  <a:cubicBezTo>
                    <a:pt x="3340142" y="931129"/>
                    <a:pt x="3321510" y="976112"/>
                    <a:pt x="3288344" y="1009277"/>
                  </a:cubicBezTo>
                  <a:cubicBezTo>
                    <a:pt x="3255178" y="1042443"/>
                    <a:pt x="3210196" y="1061075"/>
                    <a:pt x="3163293"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57175" lvl="0" indent="-257175" algn="l" defTabSz="800100" rtl="0">
                <a:lnSpc>
                  <a:spcPct val="90000"/>
                </a:lnSpc>
                <a:spcBef>
                  <a:spcPct val="0"/>
                </a:spcBef>
                <a:spcAft>
                  <a:spcPct val="35000"/>
                </a:spcAft>
              </a:pPr>
              <a:r>
                <a:rPr kumimoji="0" lang="fr-FR" b="0" u="none" strike="noStrike" cap="none" baseline="0" dirty="0">
                  <a:ln>
                    <a:noFill/>
                  </a:ln>
                  <a:solidFill>
                    <a:schemeClr val="bg1"/>
                  </a:solidFill>
                  <a:effectLst/>
                </a:rPr>
                <a:t>1. Décrire les besoins métier.</a:t>
              </a:r>
              <a:endParaRPr lang="fr-FR" b="0" kern="1200" dirty="0">
                <a:solidFill>
                  <a:schemeClr val="bg1"/>
                </a:solidFill>
              </a:endParaRPr>
            </a:p>
          </p:txBody>
        </p:sp>
        <p:sp>
          <p:nvSpPr>
            <p:cNvPr id="13" name="Freeform 12"/>
            <p:cNvSpPr/>
            <p:nvPr/>
          </p:nvSpPr>
          <p:spPr>
            <a:xfrm>
              <a:off x="3679257" y="2907434"/>
              <a:ext cx="4820840" cy="1040160"/>
            </a:xfrm>
            <a:custGeom>
              <a:avLst/>
              <a:gdLst>
                <a:gd name="connsiteX0" fmla="*/ 141480 w 848860"/>
                <a:gd name="connsiteY0" fmla="*/ 0 h 4898436"/>
                <a:gd name="connsiteX1" fmla="*/ 707380 w 848860"/>
                <a:gd name="connsiteY1" fmla="*/ 0 h 4898436"/>
                <a:gd name="connsiteX2" fmla="*/ 807421 w 848860"/>
                <a:gd name="connsiteY2" fmla="*/ 41439 h 4898436"/>
                <a:gd name="connsiteX3" fmla="*/ 848859 w 848860"/>
                <a:gd name="connsiteY3" fmla="*/ 141481 h 4898436"/>
                <a:gd name="connsiteX4" fmla="*/ 848860 w 848860"/>
                <a:gd name="connsiteY4" fmla="*/ 4898436 h 4898436"/>
                <a:gd name="connsiteX5" fmla="*/ 848860 w 848860"/>
                <a:gd name="connsiteY5" fmla="*/ 4898436 h 4898436"/>
                <a:gd name="connsiteX6" fmla="*/ 848860 w 848860"/>
                <a:gd name="connsiteY6" fmla="*/ 4898436 h 4898436"/>
                <a:gd name="connsiteX7" fmla="*/ 0 w 848860"/>
                <a:gd name="connsiteY7" fmla="*/ 4898436 h 4898436"/>
                <a:gd name="connsiteX8" fmla="*/ 0 w 848860"/>
                <a:gd name="connsiteY8" fmla="*/ 4898436 h 4898436"/>
                <a:gd name="connsiteX9" fmla="*/ 0 w 848860"/>
                <a:gd name="connsiteY9" fmla="*/ 4898436 h 4898436"/>
                <a:gd name="connsiteX10" fmla="*/ 0 w 848860"/>
                <a:gd name="connsiteY10" fmla="*/ 141480 h 4898436"/>
                <a:gd name="connsiteX11" fmla="*/ 41439 w 848860"/>
                <a:gd name="connsiteY11" fmla="*/ 41439 h 4898436"/>
                <a:gd name="connsiteX12" fmla="*/ 141481 w 848860"/>
                <a:gd name="connsiteY12" fmla="*/ 1 h 4898436"/>
                <a:gd name="connsiteX13" fmla="*/ 141480 w 848860"/>
                <a:gd name="connsiteY13" fmla="*/ 0 h 48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98436">
                  <a:moveTo>
                    <a:pt x="848860" y="816427"/>
                  </a:moveTo>
                  <a:lnTo>
                    <a:pt x="848860" y="4082009"/>
                  </a:lnTo>
                  <a:cubicBezTo>
                    <a:pt x="848860" y="4298539"/>
                    <a:pt x="846277" y="4506200"/>
                    <a:pt x="841679" y="4659305"/>
                  </a:cubicBezTo>
                  <a:cubicBezTo>
                    <a:pt x="837081" y="4812417"/>
                    <a:pt x="830845" y="4898427"/>
                    <a:pt x="824342" y="4898427"/>
                  </a:cubicBezTo>
                  <a:cubicBezTo>
                    <a:pt x="549562" y="4898427"/>
                    <a:pt x="274781" y="4898433"/>
                    <a:pt x="0" y="4898433"/>
                  </a:cubicBezTo>
                  <a:lnTo>
                    <a:pt x="0" y="4898433"/>
                  </a:lnTo>
                  <a:lnTo>
                    <a:pt x="0" y="4898433"/>
                  </a:lnTo>
                  <a:lnTo>
                    <a:pt x="0" y="3"/>
                  </a:lnTo>
                  <a:lnTo>
                    <a:pt x="0" y="3"/>
                  </a:lnTo>
                  <a:lnTo>
                    <a:pt x="0" y="3"/>
                  </a:lnTo>
                  <a:lnTo>
                    <a:pt x="824343" y="3"/>
                  </a:lnTo>
                  <a:cubicBezTo>
                    <a:pt x="830845" y="3"/>
                    <a:pt x="837081" y="86019"/>
                    <a:pt x="841679" y="239131"/>
                  </a:cubicBezTo>
                  <a:cubicBezTo>
                    <a:pt x="846277" y="392242"/>
                    <a:pt x="848860" y="599903"/>
                    <a:pt x="848860" y="816433"/>
                  </a:cubicBezTo>
                  <a:lnTo>
                    <a:pt x="848860" y="81642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87158" rIns="132878" bIns="87159" numCol="1" spcCol="1270" anchor="ctr" anchorCtr="0">
              <a:noAutofit/>
            </a:bodyPr>
            <a:lstStyle/>
            <a:p>
              <a:pPr marL="0" lvl="1" algn="l" defTabSz="800100">
                <a:lnSpc>
                  <a:spcPct val="90000"/>
                </a:lnSpc>
                <a:spcBef>
                  <a:spcPct val="0"/>
                </a:spcBef>
                <a:spcAft>
                  <a:spcPct val="15000"/>
                </a:spcAft>
              </a:pPr>
              <a:r>
                <a:rPr lang="fr-FR" b="0" dirty="0"/>
                <a:t>L'utilisateur ne doit pas être en mesure d'enregistrer le compte si :</a:t>
              </a:r>
              <a:endParaRPr lang="fr-FR" b="0" kern="1200" dirty="0"/>
            </a:p>
            <a:p>
              <a:pPr marL="457200" lvl="2" indent="-285750" algn="l" defTabSz="800100">
                <a:lnSpc>
                  <a:spcPct val="90000"/>
                </a:lnSpc>
                <a:spcBef>
                  <a:spcPct val="0"/>
                </a:spcBef>
                <a:spcAft>
                  <a:spcPct val="15000"/>
                </a:spcAft>
                <a:buFont typeface="Arial" pitchFamily="34" charset="0"/>
                <a:buChar char="–"/>
              </a:pPr>
              <a:r>
                <a:rPr lang="fr-FR" b="1" dirty="0"/>
                <a:t>Détenteur d'un plan de support</a:t>
              </a:r>
              <a:r>
                <a:rPr lang="fr-FR" b="0" dirty="0"/>
                <a:t> est sélectionné</a:t>
              </a:r>
              <a:r>
                <a:rPr lang="fr-FR" dirty="0"/>
                <a:t>.</a:t>
              </a:r>
              <a:endParaRPr lang="fr-FR" b="0" kern="1200" dirty="0"/>
            </a:p>
            <a:p>
              <a:pPr marL="457200" lvl="2" indent="-285750" algn="l" defTabSz="800100">
                <a:lnSpc>
                  <a:spcPct val="90000"/>
                </a:lnSpc>
                <a:spcBef>
                  <a:spcPct val="0"/>
                </a:spcBef>
                <a:spcAft>
                  <a:spcPct val="15000"/>
                </a:spcAft>
                <a:buFont typeface="Arial" pitchFamily="34" charset="0"/>
                <a:buChar char="–"/>
              </a:pPr>
              <a:r>
                <a:rPr lang="fr-FR" b="0" dirty="0"/>
                <a:t>Date d'expiration du plan de support est vide.</a:t>
              </a:r>
              <a:endParaRPr lang="fr-FR" b="0" kern="1200" dirty="0"/>
            </a:p>
          </p:txBody>
        </p:sp>
        <p:sp>
          <p:nvSpPr>
            <p:cNvPr id="14" name="Freeform 13"/>
            <p:cNvSpPr/>
            <p:nvPr/>
          </p:nvSpPr>
          <p:spPr>
            <a:xfrm>
              <a:off x="256013" y="2886520"/>
              <a:ext cx="3530444" cy="1061075"/>
            </a:xfrm>
            <a:custGeom>
              <a:avLst/>
              <a:gdLst>
                <a:gd name="connsiteX0" fmla="*/ 0 w 3340142"/>
                <a:gd name="connsiteY0" fmla="*/ 176849 h 1061075"/>
                <a:gd name="connsiteX1" fmla="*/ 51798 w 3340142"/>
                <a:gd name="connsiteY1" fmla="*/ 51798 h 1061075"/>
                <a:gd name="connsiteX2" fmla="*/ 176849 w 3340142"/>
                <a:gd name="connsiteY2" fmla="*/ 0 h 1061075"/>
                <a:gd name="connsiteX3" fmla="*/ 3163293 w 3340142"/>
                <a:gd name="connsiteY3" fmla="*/ 0 h 1061075"/>
                <a:gd name="connsiteX4" fmla="*/ 3288344 w 3340142"/>
                <a:gd name="connsiteY4" fmla="*/ 51798 h 1061075"/>
                <a:gd name="connsiteX5" fmla="*/ 3340142 w 3340142"/>
                <a:gd name="connsiteY5" fmla="*/ 176849 h 1061075"/>
                <a:gd name="connsiteX6" fmla="*/ 3340142 w 3340142"/>
                <a:gd name="connsiteY6" fmla="*/ 884226 h 1061075"/>
                <a:gd name="connsiteX7" fmla="*/ 3288344 w 3340142"/>
                <a:gd name="connsiteY7" fmla="*/ 1009277 h 1061075"/>
                <a:gd name="connsiteX8" fmla="*/ 3163293 w 3340142"/>
                <a:gd name="connsiteY8" fmla="*/ 1061075 h 1061075"/>
                <a:gd name="connsiteX9" fmla="*/ 176849 w 3340142"/>
                <a:gd name="connsiteY9" fmla="*/ 1061075 h 1061075"/>
                <a:gd name="connsiteX10" fmla="*/ 51798 w 3340142"/>
                <a:gd name="connsiteY10" fmla="*/ 1009277 h 1061075"/>
                <a:gd name="connsiteX11" fmla="*/ 0 w 3340142"/>
                <a:gd name="connsiteY11" fmla="*/ 884226 h 1061075"/>
                <a:gd name="connsiteX12" fmla="*/ 0 w 3340142"/>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142" h="1061075">
                  <a:moveTo>
                    <a:pt x="0" y="176849"/>
                  </a:moveTo>
                  <a:cubicBezTo>
                    <a:pt x="0" y="129946"/>
                    <a:pt x="18632" y="84963"/>
                    <a:pt x="51798" y="51798"/>
                  </a:cubicBezTo>
                  <a:cubicBezTo>
                    <a:pt x="84964" y="18632"/>
                    <a:pt x="129946" y="0"/>
                    <a:pt x="176849" y="0"/>
                  </a:cubicBezTo>
                  <a:lnTo>
                    <a:pt x="3163293" y="0"/>
                  </a:lnTo>
                  <a:cubicBezTo>
                    <a:pt x="3210196" y="0"/>
                    <a:pt x="3255179" y="18632"/>
                    <a:pt x="3288344" y="51798"/>
                  </a:cubicBezTo>
                  <a:cubicBezTo>
                    <a:pt x="3321510" y="84964"/>
                    <a:pt x="3340142" y="129946"/>
                    <a:pt x="3340142" y="176849"/>
                  </a:cubicBezTo>
                  <a:lnTo>
                    <a:pt x="3340142" y="884226"/>
                  </a:lnTo>
                  <a:cubicBezTo>
                    <a:pt x="3340142" y="931129"/>
                    <a:pt x="3321510" y="976112"/>
                    <a:pt x="3288344" y="1009277"/>
                  </a:cubicBezTo>
                  <a:cubicBezTo>
                    <a:pt x="3255178" y="1042443"/>
                    <a:pt x="3210196" y="1061075"/>
                    <a:pt x="3163293"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34950" lvl="0" indent="-234950" algn="l" defTabSz="800100" rtl="0">
                <a:lnSpc>
                  <a:spcPct val="90000"/>
                </a:lnSpc>
                <a:spcBef>
                  <a:spcPct val="0"/>
                </a:spcBef>
                <a:spcAft>
                  <a:spcPct val="35000"/>
                </a:spcAft>
              </a:pPr>
              <a:r>
                <a:rPr kumimoji="0" lang="fr-FR" b="0" u="none" strike="noStrike" cap="none" baseline="0" dirty="0">
                  <a:ln>
                    <a:noFill/>
                  </a:ln>
                  <a:solidFill>
                    <a:schemeClr val="bg1"/>
                  </a:solidFill>
                  <a:effectLst/>
                </a:rPr>
                <a:t>2. Diviser la description en une ou plusieurs instructions décrivant les conditions d'erreur.</a:t>
              </a:r>
              <a:endParaRPr lang="fr-FR" b="0" kern="1200" dirty="0">
                <a:solidFill>
                  <a:schemeClr val="bg1"/>
                </a:solidFill>
              </a:endParaRPr>
            </a:p>
          </p:txBody>
        </p:sp>
        <p:sp>
          <p:nvSpPr>
            <p:cNvPr id="15" name="Freeform 14"/>
            <p:cNvSpPr/>
            <p:nvPr/>
          </p:nvSpPr>
          <p:spPr>
            <a:xfrm>
              <a:off x="3679257" y="4054296"/>
              <a:ext cx="4820840" cy="974694"/>
            </a:xfrm>
            <a:custGeom>
              <a:avLst/>
              <a:gdLst>
                <a:gd name="connsiteX0" fmla="*/ 141480 w 848860"/>
                <a:gd name="connsiteY0" fmla="*/ 0 h 4898436"/>
                <a:gd name="connsiteX1" fmla="*/ 707380 w 848860"/>
                <a:gd name="connsiteY1" fmla="*/ 0 h 4898436"/>
                <a:gd name="connsiteX2" fmla="*/ 807421 w 848860"/>
                <a:gd name="connsiteY2" fmla="*/ 41439 h 4898436"/>
                <a:gd name="connsiteX3" fmla="*/ 848859 w 848860"/>
                <a:gd name="connsiteY3" fmla="*/ 141481 h 4898436"/>
                <a:gd name="connsiteX4" fmla="*/ 848860 w 848860"/>
                <a:gd name="connsiteY4" fmla="*/ 4898436 h 4898436"/>
                <a:gd name="connsiteX5" fmla="*/ 848860 w 848860"/>
                <a:gd name="connsiteY5" fmla="*/ 4898436 h 4898436"/>
                <a:gd name="connsiteX6" fmla="*/ 848860 w 848860"/>
                <a:gd name="connsiteY6" fmla="*/ 4898436 h 4898436"/>
                <a:gd name="connsiteX7" fmla="*/ 0 w 848860"/>
                <a:gd name="connsiteY7" fmla="*/ 4898436 h 4898436"/>
                <a:gd name="connsiteX8" fmla="*/ 0 w 848860"/>
                <a:gd name="connsiteY8" fmla="*/ 4898436 h 4898436"/>
                <a:gd name="connsiteX9" fmla="*/ 0 w 848860"/>
                <a:gd name="connsiteY9" fmla="*/ 4898436 h 4898436"/>
                <a:gd name="connsiteX10" fmla="*/ 0 w 848860"/>
                <a:gd name="connsiteY10" fmla="*/ 141480 h 4898436"/>
                <a:gd name="connsiteX11" fmla="*/ 41439 w 848860"/>
                <a:gd name="connsiteY11" fmla="*/ 41439 h 4898436"/>
                <a:gd name="connsiteX12" fmla="*/ 141481 w 848860"/>
                <a:gd name="connsiteY12" fmla="*/ 1 h 4898436"/>
                <a:gd name="connsiteX13" fmla="*/ 141480 w 848860"/>
                <a:gd name="connsiteY13" fmla="*/ 0 h 48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98436">
                  <a:moveTo>
                    <a:pt x="848860" y="816427"/>
                  </a:moveTo>
                  <a:lnTo>
                    <a:pt x="848860" y="4082009"/>
                  </a:lnTo>
                  <a:cubicBezTo>
                    <a:pt x="848860" y="4298539"/>
                    <a:pt x="846277" y="4506200"/>
                    <a:pt x="841679" y="4659305"/>
                  </a:cubicBezTo>
                  <a:cubicBezTo>
                    <a:pt x="837081" y="4812417"/>
                    <a:pt x="830845" y="4898427"/>
                    <a:pt x="824342" y="4898427"/>
                  </a:cubicBezTo>
                  <a:cubicBezTo>
                    <a:pt x="549562" y="4898427"/>
                    <a:pt x="274781" y="4898433"/>
                    <a:pt x="0" y="4898433"/>
                  </a:cubicBezTo>
                  <a:lnTo>
                    <a:pt x="0" y="4898433"/>
                  </a:lnTo>
                  <a:lnTo>
                    <a:pt x="0" y="4898433"/>
                  </a:lnTo>
                  <a:lnTo>
                    <a:pt x="0" y="3"/>
                  </a:lnTo>
                  <a:lnTo>
                    <a:pt x="0" y="3"/>
                  </a:lnTo>
                  <a:lnTo>
                    <a:pt x="0" y="3"/>
                  </a:lnTo>
                  <a:lnTo>
                    <a:pt x="824343" y="3"/>
                  </a:lnTo>
                  <a:cubicBezTo>
                    <a:pt x="830845" y="3"/>
                    <a:pt x="837081" y="86019"/>
                    <a:pt x="841679" y="239131"/>
                  </a:cubicBezTo>
                  <a:cubicBezTo>
                    <a:pt x="846277" y="392242"/>
                    <a:pt x="848860" y="599903"/>
                    <a:pt x="848860" y="816433"/>
                  </a:cubicBezTo>
                  <a:lnTo>
                    <a:pt x="848860" y="81642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75728" rIns="110018" bIns="75729" numCol="1" spcCol="1270" anchor="ctr" anchorCtr="0">
              <a:noAutofit/>
            </a:bodyPr>
            <a:lstStyle/>
            <a:p>
              <a:pPr marL="0" lvl="1" algn="l" defTabSz="800100">
                <a:lnSpc>
                  <a:spcPct val="90000"/>
                </a:lnSpc>
                <a:spcBef>
                  <a:spcPct val="0"/>
                </a:spcBef>
                <a:spcAft>
                  <a:spcPct val="15000"/>
                </a:spcAft>
              </a:pPr>
              <a:r>
                <a:rPr lang="fr-FR" b="0" dirty="0"/>
                <a:t>Has_Support_Plan__c = True  &amp;&amp;  </a:t>
              </a:r>
              <a:r>
                <a:rPr dirty="0"/>
                <a:t/>
              </a:r>
              <a:br>
                <a:rPr dirty="0"/>
              </a:br>
              <a:r>
                <a:rPr lang="fr-FR" b="0" dirty="0"/>
                <a:t>ISBLANK( Support_Plan_Expiration_Date__c )</a:t>
              </a:r>
              <a:endParaRPr lang="fr-FR" b="0" kern="1200" dirty="0"/>
            </a:p>
          </p:txBody>
        </p:sp>
        <p:sp>
          <p:nvSpPr>
            <p:cNvPr id="16" name="Freeform 15"/>
            <p:cNvSpPr/>
            <p:nvPr/>
          </p:nvSpPr>
          <p:spPr>
            <a:xfrm>
              <a:off x="256013" y="4000649"/>
              <a:ext cx="3530444" cy="1061075"/>
            </a:xfrm>
            <a:custGeom>
              <a:avLst/>
              <a:gdLst>
                <a:gd name="connsiteX0" fmla="*/ 0 w 3340142"/>
                <a:gd name="connsiteY0" fmla="*/ 176849 h 1061075"/>
                <a:gd name="connsiteX1" fmla="*/ 51798 w 3340142"/>
                <a:gd name="connsiteY1" fmla="*/ 51798 h 1061075"/>
                <a:gd name="connsiteX2" fmla="*/ 176849 w 3340142"/>
                <a:gd name="connsiteY2" fmla="*/ 0 h 1061075"/>
                <a:gd name="connsiteX3" fmla="*/ 3163293 w 3340142"/>
                <a:gd name="connsiteY3" fmla="*/ 0 h 1061075"/>
                <a:gd name="connsiteX4" fmla="*/ 3288344 w 3340142"/>
                <a:gd name="connsiteY4" fmla="*/ 51798 h 1061075"/>
                <a:gd name="connsiteX5" fmla="*/ 3340142 w 3340142"/>
                <a:gd name="connsiteY5" fmla="*/ 176849 h 1061075"/>
                <a:gd name="connsiteX6" fmla="*/ 3340142 w 3340142"/>
                <a:gd name="connsiteY6" fmla="*/ 884226 h 1061075"/>
                <a:gd name="connsiteX7" fmla="*/ 3288344 w 3340142"/>
                <a:gd name="connsiteY7" fmla="*/ 1009277 h 1061075"/>
                <a:gd name="connsiteX8" fmla="*/ 3163293 w 3340142"/>
                <a:gd name="connsiteY8" fmla="*/ 1061075 h 1061075"/>
                <a:gd name="connsiteX9" fmla="*/ 176849 w 3340142"/>
                <a:gd name="connsiteY9" fmla="*/ 1061075 h 1061075"/>
                <a:gd name="connsiteX10" fmla="*/ 51798 w 3340142"/>
                <a:gd name="connsiteY10" fmla="*/ 1009277 h 1061075"/>
                <a:gd name="connsiteX11" fmla="*/ 0 w 3340142"/>
                <a:gd name="connsiteY11" fmla="*/ 884226 h 1061075"/>
                <a:gd name="connsiteX12" fmla="*/ 0 w 3340142"/>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142" h="1061075">
                  <a:moveTo>
                    <a:pt x="0" y="176849"/>
                  </a:moveTo>
                  <a:cubicBezTo>
                    <a:pt x="0" y="129946"/>
                    <a:pt x="18632" y="84963"/>
                    <a:pt x="51798" y="51798"/>
                  </a:cubicBezTo>
                  <a:cubicBezTo>
                    <a:pt x="84964" y="18632"/>
                    <a:pt x="129946" y="0"/>
                    <a:pt x="176849" y="0"/>
                  </a:cubicBezTo>
                  <a:lnTo>
                    <a:pt x="3163293" y="0"/>
                  </a:lnTo>
                  <a:cubicBezTo>
                    <a:pt x="3210196" y="0"/>
                    <a:pt x="3255179" y="18632"/>
                    <a:pt x="3288344" y="51798"/>
                  </a:cubicBezTo>
                  <a:cubicBezTo>
                    <a:pt x="3321510" y="84964"/>
                    <a:pt x="3340142" y="129946"/>
                    <a:pt x="3340142" y="176849"/>
                  </a:cubicBezTo>
                  <a:lnTo>
                    <a:pt x="3340142" y="884226"/>
                  </a:lnTo>
                  <a:cubicBezTo>
                    <a:pt x="3340142" y="931129"/>
                    <a:pt x="3321510" y="976112"/>
                    <a:pt x="3288344" y="1009277"/>
                  </a:cubicBezTo>
                  <a:cubicBezTo>
                    <a:pt x="3255178" y="1042443"/>
                    <a:pt x="3210196" y="1061075"/>
                    <a:pt x="3163293"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46063" lvl="0" indent="-246063" algn="l" defTabSz="800100" rtl="0">
                <a:lnSpc>
                  <a:spcPct val="90000"/>
                </a:lnSpc>
                <a:spcBef>
                  <a:spcPct val="0"/>
                </a:spcBef>
                <a:spcAft>
                  <a:spcPct val="35000"/>
                </a:spcAft>
              </a:pPr>
              <a:r>
                <a:rPr kumimoji="0" lang="fr-FR" b="0" u="none" strike="noStrike" cap="none" baseline="0" dirty="0">
                  <a:ln>
                    <a:noFill/>
                  </a:ln>
                  <a:solidFill>
                    <a:schemeClr val="bg1"/>
                  </a:solidFill>
                  <a:effectLst/>
                </a:rPr>
                <a:t>3. Rédiger la condition d'erreur sous la forme d'une instruction booléenne faisant appel à des formules.</a:t>
              </a:r>
              <a:endParaRPr lang="fr-FR" b="0" kern="1200" dirty="0">
                <a:solidFill>
                  <a:schemeClr val="bg1"/>
                </a:solidFill>
              </a:endParaRPr>
            </a:p>
          </p:txBody>
        </p:sp>
        <p:sp>
          <p:nvSpPr>
            <p:cNvPr id="17" name="Freeform 16"/>
            <p:cNvSpPr/>
            <p:nvPr/>
          </p:nvSpPr>
          <p:spPr>
            <a:xfrm>
              <a:off x="3695774" y="5135693"/>
              <a:ext cx="4805632" cy="1040160"/>
            </a:xfrm>
            <a:custGeom>
              <a:avLst/>
              <a:gdLst>
                <a:gd name="connsiteX0" fmla="*/ 141480 w 848860"/>
                <a:gd name="connsiteY0" fmla="*/ 0 h 4882983"/>
                <a:gd name="connsiteX1" fmla="*/ 707380 w 848860"/>
                <a:gd name="connsiteY1" fmla="*/ 0 h 4882983"/>
                <a:gd name="connsiteX2" fmla="*/ 807421 w 848860"/>
                <a:gd name="connsiteY2" fmla="*/ 41439 h 4882983"/>
                <a:gd name="connsiteX3" fmla="*/ 848859 w 848860"/>
                <a:gd name="connsiteY3" fmla="*/ 141481 h 4882983"/>
                <a:gd name="connsiteX4" fmla="*/ 848860 w 848860"/>
                <a:gd name="connsiteY4" fmla="*/ 4882983 h 4882983"/>
                <a:gd name="connsiteX5" fmla="*/ 848860 w 848860"/>
                <a:gd name="connsiteY5" fmla="*/ 4882983 h 4882983"/>
                <a:gd name="connsiteX6" fmla="*/ 848860 w 848860"/>
                <a:gd name="connsiteY6" fmla="*/ 4882983 h 4882983"/>
                <a:gd name="connsiteX7" fmla="*/ 0 w 848860"/>
                <a:gd name="connsiteY7" fmla="*/ 4882983 h 4882983"/>
                <a:gd name="connsiteX8" fmla="*/ 0 w 848860"/>
                <a:gd name="connsiteY8" fmla="*/ 4882983 h 4882983"/>
                <a:gd name="connsiteX9" fmla="*/ 0 w 848860"/>
                <a:gd name="connsiteY9" fmla="*/ 4882983 h 4882983"/>
                <a:gd name="connsiteX10" fmla="*/ 0 w 848860"/>
                <a:gd name="connsiteY10" fmla="*/ 141480 h 4882983"/>
                <a:gd name="connsiteX11" fmla="*/ 41439 w 848860"/>
                <a:gd name="connsiteY11" fmla="*/ 41439 h 4882983"/>
                <a:gd name="connsiteX12" fmla="*/ 141481 w 848860"/>
                <a:gd name="connsiteY12" fmla="*/ 1 h 4882983"/>
                <a:gd name="connsiteX13" fmla="*/ 141480 w 848860"/>
                <a:gd name="connsiteY13" fmla="*/ 0 h 488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860" h="4882983">
                  <a:moveTo>
                    <a:pt x="848860" y="813852"/>
                  </a:moveTo>
                  <a:lnTo>
                    <a:pt x="848860" y="4069131"/>
                  </a:lnTo>
                  <a:cubicBezTo>
                    <a:pt x="848860" y="4284978"/>
                    <a:pt x="846269" y="4491984"/>
                    <a:pt x="841656" y="4644607"/>
                  </a:cubicBezTo>
                  <a:cubicBezTo>
                    <a:pt x="837044" y="4797235"/>
                    <a:pt x="830788" y="4882974"/>
                    <a:pt x="824265" y="4882974"/>
                  </a:cubicBezTo>
                  <a:cubicBezTo>
                    <a:pt x="549510" y="4882974"/>
                    <a:pt x="274755" y="4882980"/>
                    <a:pt x="0" y="4882980"/>
                  </a:cubicBezTo>
                  <a:lnTo>
                    <a:pt x="0" y="4882980"/>
                  </a:lnTo>
                  <a:lnTo>
                    <a:pt x="0" y="4882980"/>
                  </a:lnTo>
                  <a:lnTo>
                    <a:pt x="0" y="3"/>
                  </a:lnTo>
                  <a:lnTo>
                    <a:pt x="0" y="3"/>
                  </a:lnTo>
                  <a:lnTo>
                    <a:pt x="0" y="3"/>
                  </a:lnTo>
                  <a:lnTo>
                    <a:pt x="824265" y="3"/>
                  </a:lnTo>
                  <a:cubicBezTo>
                    <a:pt x="830788" y="3"/>
                    <a:pt x="837044" y="85748"/>
                    <a:pt x="841656" y="238376"/>
                  </a:cubicBezTo>
                  <a:cubicBezTo>
                    <a:pt x="846269" y="391005"/>
                    <a:pt x="848860" y="598010"/>
                    <a:pt x="848860" y="813857"/>
                  </a:cubicBezTo>
                  <a:lnTo>
                    <a:pt x="848860" y="8138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75728" rIns="110018" bIns="75729" numCol="1" spcCol="1270" anchor="ctr" anchorCtr="0">
              <a:noAutofit/>
            </a:bodyPr>
            <a:lstStyle/>
            <a:p>
              <a:pPr marL="0" lvl="1" algn="l" defTabSz="800100">
                <a:lnSpc>
                  <a:spcPct val="90000"/>
                </a:lnSpc>
                <a:spcBef>
                  <a:spcPct val="0"/>
                </a:spcBef>
                <a:spcAft>
                  <a:spcPct val="15000"/>
                </a:spcAft>
              </a:pPr>
              <a:r>
                <a:rPr lang="fr-FR" b="0" dirty="0"/>
                <a:t>La </a:t>
              </a:r>
              <a:r>
                <a:rPr lang="fr-FR" dirty="0"/>
                <a:t>d</a:t>
              </a:r>
              <a:r>
                <a:rPr lang="fr-FR" b="0" dirty="0"/>
                <a:t>ate d'expiration doit être saisie lorsqu'un compte dispose d'un plan de support.</a:t>
              </a:r>
              <a:endParaRPr lang="fr-FR" b="0" kern="1200" dirty="0"/>
            </a:p>
          </p:txBody>
        </p:sp>
        <p:sp>
          <p:nvSpPr>
            <p:cNvPr id="18" name="Freeform 17"/>
            <p:cNvSpPr/>
            <p:nvPr/>
          </p:nvSpPr>
          <p:spPr>
            <a:xfrm>
              <a:off x="255072" y="5114778"/>
              <a:ext cx="3547904" cy="1061075"/>
            </a:xfrm>
            <a:custGeom>
              <a:avLst/>
              <a:gdLst>
                <a:gd name="connsiteX0" fmla="*/ 0 w 3356660"/>
                <a:gd name="connsiteY0" fmla="*/ 176849 h 1061075"/>
                <a:gd name="connsiteX1" fmla="*/ 51798 w 3356660"/>
                <a:gd name="connsiteY1" fmla="*/ 51798 h 1061075"/>
                <a:gd name="connsiteX2" fmla="*/ 176849 w 3356660"/>
                <a:gd name="connsiteY2" fmla="*/ 0 h 1061075"/>
                <a:gd name="connsiteX3" fmla="*/ 3179811 w 3356660"/>
                <a:gd name="connsiteY3" fmla="*/ 0 h 1061075"/>
                <a:gd name="connsiteX4" fmla="*/ 3304862 w 3356660"/>
                <a:gd name="connsiteY4" fmla="*/ 51798 h 1061075"/>
                <a:gd name="connsiteX5" fmla="*/ 3356660 w 3356660"/>
                <a:gd name="connsiteY5" fmla="*/ 176849 h 1061075"/>
                <a:gd name="connsiteX6" fmla="*/ 3356660 w 3356660"/>
                <a:gd name="connsiteY6" fmla="*/ 884226 h 1061075"/>
                <a:gd name="connsiteX7" fmla="*/ 3304862 w 3356660"/>
                <a:gd name="connsiteY7" fmla="*/ 1009277 h 1061075"/>
                <a:gd name="connsiteX8" fmla="*/ 3179811 w 3356660"/>
                <a:gd name="connsiteY8" fmla="*/ 1061075 h 1061075"/>
                <a:gd name="connsiteX9" fmla="*/ 176849 w 3356660"/>
                <a:gd name="connsiteY9" fmla="*/ 1061075 h 1061075"/>
                <a:gd name="connsiteX10" fmla="*/ 51798 w 3356660"/>
                <a:gd name="connsiteY10" fmla="*/ 1009277 h 1061075"/>
                <a:gd name="connsiteX11" fmla="*/ 0 w 3356660"/>
                <a:gd name="connsiteY11" fmla="*/ 884226 h 1061075"/>
                <a:gd name="connsiteX12" fmla="*/ 0 w 3356660"/>
                <a:gd name="connsiteY12" fmla="*/ 176849 h 10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6660" h="1061075">
                  <a:moveTo>
                    <a:pt x="0" y="176849"/>
                  </a:moveTo>
                  <a:cubicBezTo>
                    <a:pt x="0" y="129946"/>
                    <a:pt x="18632" y="84963"/>
                    <a:pt x="51798" y="51798"/>
                  </a:cubicBezTo>
                  <a:cubicBezTo>
                    <a:pt x="84964" y="18632"/>
                    <a:pt x="129946" y="0"/>
                    <a:pt x="176849" y="0"/>
                  </a:cubicBezTo>
                  <a:lnTo>
                    <a:pt x="3179811" y="0"/>
                  </a:lnTo>
                  <a:cubicBezTo>
                    <a:pt x="3226714" y="0"/>
                    <a:pt x="3271697" y="18632"/>
                    <a:pt x="3304862" y="51798"/>
                  </a:cubicBezTo>
                  <a:cubicBezTo>
                    <a:pt x="3338028" y="84964"/>
                    <a:pt x="3356660" y="129946"/>
                    <a:pt x="3356660" y="176849"/>
                  </a:cubicBezTo>
                  <a:lnTo>
                    <a:pt x="3356660" y="884226"/>
                  </a:lnTo>
                  <a:cubicBezTo>
                    <a:pt x="3356660" y="931129"/>
                    <a:pt x="3338028" y="976112"/>
                    <a:pt x="3304862" y="1009277"/>
                  </a:cubicBezTo>
                  <a:cubicBezTo>
                    <a:pt x="3271696" y="1042443"/>
                    <a:pt x="3226714" y="1061075"/>
                    <a:pt x="3179811" y="1061075"/>
                  </a:cubicBezTo>
                  <a:lnTo>
                    <a:pt x="176849" y="1061075"/>
                  </a:lnTo>
                  <a:cubicBezTo>
                    <a:pt x="129946" y="1061075"/>
                    <a:pt x="84963" y="1042443"/>
                    <a:pt x="51798" y="1009277"/>
                  </a:cubicBezTo>
                  <a:cubicBezTo>
                    <a:pt x="18632" y="976111"/>
                    <a:pt x="0" y="931129"/>
                    <a:pt x="0" y="884226"/>
                  </a:cubicBezTo>
                  <a:lnTo>
                    <a:pt x="0" y="176849"/>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377" tIns="86087" rIns="120377" bIns="86087" numCol="1" spcCol="1270" anchor="ctr" anchorCtr="0">
              <a:noAutofit/>
            </a:bodyPr>
            <a:lstStyle/>
            <a:p>
              <a:pPr marL="246063" lvl="0" indent="-246063" algn="l" defTabSz="800100" rtl="0">
                <a:lnSpc>
                  <a:spcPct val="90000"/>
                </a:lnSpc>
                <a:spcBef>
                  <a:spcPct val="0"/>
                </a:spcBef>
                <a:spcAft>
                  <a:spcPct val="35000"/>
                </a:spcAft>
              </a:pPr>
              <a:r>
                <a:rPr kumimoji="0" lang="fr-FR" b="0" u="none" strike="noStrike" cap="none" baseline="0" dirty="0">
                  <a:ln>
                    <a:noFill/>
                  </a:ln>
                  <a:solidFill>
                    <a:schemeClr val="bg1"/>
                  </a:solidFill>
                  <a:effectLst/>
                </a:rPr>
                <a:t>4. Rédiger un message d'erreur correspondant à cette condition d'erreur.</a:t>
              </a:r>
              <a:endParaRPr kumimoji="0" lang="fr-FR" b="0" i="0" u="none" strike="noStrike" kern="1200" cap="none" normalizeH="0" baseline="0" dirty="0">
                <a:ln>
                  <a:noFill/>
                </a:ln>
                <a:solidFill>
                  <a:schemeClr val="bg1"/>
                </a:solidFill>
                <a:effectLst/>
                <a:latin typeface="Salesforce Sans" panose="020B0505020202020203" pitchFamily="34" charset="0"/>
                <a:ea typeface="MS Mincho" pitchFamily="49" charset="-128"/>
                <a:cs typeface="MS PGothic" charset="-128"/>
              </a:endParaRP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289</a:t>
            </a:fld>
            <a:endParaRPr lang="fr-FR" dirty="0"/>
          </a:p>
        </p:txBody>
      </p:sp>
    </p:spTree>
    <p:custDataLst>
      <p:tags r:id="rId1"/>
    </p:custData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0" y="843165"/>
            <a:ext cx="5071872" cy="5950440"/>
          </a:xfrm>
        </p:spPr>
        <p:txBody>
          <a:bodyPr/>
          <a:lstStyle/>
          <a:p>
            <a:pPr>
              <a:spcBef>
                <a:spcPts val="1800"/>
              </a:spcBef>
            </a:pPr>
            <a:r>
              <a:rPr lang="fr-FR" sz="2300" b="1" dirty="0"/>
              <a:t>Compte : </a:t>
            </a:r>
            <a:r>
              <a:rPr lang="fr-FR" sz="2300" dirty="0"/>
              <a:t>clients, concurrents et partenaires. Chaque compte contient des informations telles que nom, adresse et numéros de téléphone. </a:t>
            </a:r>
          </a:p>
          <a:p>
            <a:pPr>
              <a:spcBef>
                <a:spcPts val="1800"/>
              </a:spcBef>
            </a:pPr>
            <a:r>
              <a:rPr lang="fr-FR" sz="2300" b="1" dirty="0"/>
              <a:t>Contact : </a:t>
            </a:r>
            <a:r>
              <a:rPr lang="fr-FR" sz="2300" dirty="0"/>
              <a:t>individus associés à vos comptes professionnels dont vous devez assurer le suivi dans Salesforce. </a:t>
            </a:r>
          </a:p>
          <a:p>
            <a:pPr>
              <a:spcBef>
                <a:spcPts val="1800"/>
              </a:spcBef>
            </a:pPr>
            <a:r>
              <a:rPr lang="fr-FR" sz="2300" b="1" dirty="0"/>
              <a:t>Opportunité : </a:t>
            </a:r>
            <a:r>
              <a:rPr lang="fr-FR" sz="2300" dirty="0"/>
              <a:t>affaires commerciales dont vous souhaitez assurer le suivi. L'ajout d'opportunités enrichit également vos en-cours, qui permettront ensuite d'établir vos prévisions. </a:t>
            </a:r>
          </a:p>
        </p:txBody>
      </p:sp>
      <p:sp>
        <p:nvSpPr>
          <p:cNvPr id="2" name="Title 1"/>
          <p:cNvSpPr>
            <a:spLocks noGrp="1"/>
          </p:cNvSpPr>
          <p:nvPr>
            <p:ph type="title"/>
          </p:nvPr>
        </p:nvSpPr>
        <p:spPr>
          <a:xfrm>
            <a:off x="128589" y="7"/>
            <a:ext cx="10734146" cy="746975"/>
          </a:xfrm>
        </p:spPr>
        <p:txBody>
          <a:bodyPr/>
          <a:lstStyle/>
          <a:p>
            <a:r>
              <a:rPr lang="fr-FR"/>
              <a:t>Objets standard</a:t>
            </a:r>
          </a:p>
        </p:txBody>
      </p:sp>
      <p:sp>
        <p:nvSpPr>
          <p:cNvPr id="3" name="Content Placeholder 2"/>
          <p:cNvSpPr>
            <a:spLocks noGrp="1"/>
          </p:cNvSpPr>
          <p:nvPr>
            <p:ph idx="10"/>
          </p:nvPr>
        </p:nvSpPr>
        <p:spPr>
          <a:xfrm>
            <a:off x="7265328" y="843165"/>
            <a:ext cx="4926672" cy="5950440"/>
          </a:xfrm>
        </p:spPr>
        <p:txBody>
          <a:bodyPr/>
          <a:lstStyle/>
          <a:p>
            <a:pPr>
              <a:spcBef>
                <a:spcPts val="1800"/>
              </a:spcBef>
            </a:pPr>
            <a:r>
              <a:rPr lang="fr-FR" sz="2300" b="1" dirty="0"/>
              <a:t>Requête : </a:t>
            </a:r>
            <a:r>
              <a:rPr lang="fr-FR" sz="2300" dirty="0"/>
              <a:t>description du commentaire, du problème ou de la question d'un client. Utilisez les requêtes pour suivre et résoudre les problèmes de vos clients.</a:t>
            </a:r>
          </a:p>
          <a:p>
            <a:pPr>
              <a:spcBef>
                <a:spcPts val="1800"/>
              </a:spcBef>
            </a:pPr>
            <a:r>
              <a:rPr lang="fr-FR" sz="2300" b="1" dirty="0"/>
              <a:t>Solution : </a:t>
            </a:r>
            <a:r>
              <a:rPr lang="fr-FR" sz="2300" dirty="0"/>
              <a:t>description détaillée </a:t>
            </a:r>
            <a:r>
              <a:rPr sz="2300" dirty="0"/>
              <a:t/>
            </a:r>
            <a:br>
              <a:rPr sz="2300" dirty="0"/>
            </a:br>
            <a:r>
              <a:rPr lang="fr-FR" sz="2300" dirty="0"/>
              <a:t>du problème d'un client et résolution de ce problème.</a:t>
            </a:r>
          </a:p>
          <a:p>
            <a:pPr>
              <a:spcBef>
                <a:spcPts val="1800"/>
              </a:spcBef>
            </a:pPr>
            <a:r>
              <a:rPr lang="fr-FR" sz="2300" b="1" dirty="0"/>
              <a:t>Campagne : </a:t>
            </a:r>
            <a:r>
              <a:rPr lang="fr-FR" sz="2300" dirty="0"/>
              <a:t>projet marketing que vous souhaitez planifier, gérer et suivre dans </a:t>
            </a:r>
            <a:r>
              <a:rPr lang="fr-FR" sz="2300" dirty="0" err="1"/>
              <a:t>Salesforce</a:t>
            </a:r>
            <a:r>
              <a:rPr lang="fr-FR" sz="2300" dirty="0"/>
              <a:t>.</a:t>
            </a:r>
          </a:p>
          <a:p>
            <a:pPr>
              <a:spcBef>
                <a:spcPts val="1800"/>
              </a:spcBef>
            </a:pPr>
            <a:r>
              <a:rPr lang="fr-FR" sz="2300" b="1" dirty="0"/>
              <a:t>Piste : </a:t>
            </a:r>
            <a:r>
              <a:rPr lang="fr-FR" sz="2300" dirty="0"/>
              <a:t>un prospect ou une opportunité potentielle.</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91" y="977685"/>
            <a:ext cx="796026" cy="79602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6807" y="4217269"/>
            <a:ext cx="796026" cy="79602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4311" y="930213"/>
            <a:ext cx="796026" cy="79602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391" y="2927988"/>
            <a:ext cx="796026" cy="79602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66807" y="5510534"/>
            <a:ext cx="796026" cy="796026"/>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699" y="4564112"/>
            <a:ext cx="796026" cy="796026"/>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49293" y="2913391"/>
            <a:ext cx="813540" cy="813540"/>
          </a:xfrm>
          <a:prstGeom prst="rect">
            <a:avLst/>
          </a:prstGeom>
        </p:spPr>
      </p:pic>
      <p:sp>
        <p:nvSpPr>
          <p:cNvPr id="8" name="Slide Number Placeholder 7"/>
          <p:cNvSpPr>
            <a:spLocks noGrp="1"/>
          </p:cNvSpPr>
          <p:nvPr>
            <p:ph type="sldNum" sz="quarter" idx="11"/>
          </p:nvPr>
        </p:nvSpPr>
        <p:spPr/>
        <p:txBody>
          <a:bodyPr/>
          <a:lstStyle/>
          <a:p>
            <a:fld id="{812A5277-1DB9-460F-9A21-B857ABB32666}" type="slidenum">
              <a:rPr lang="en-US" smtClean="0"/>
              <a:pPr/>
              <a:t>29</a:t>
            </a:fld>
            <a:endParaRPr lang="fr-FR" dirty="0"/>
          </a:p>
        </p:txBody>
      </p:sp>
    </p:spTree>
    <p:custDataLst>
      <p:tags r:id="rId1"/>
    </p:custData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1" y="2403231"/>
            <a:ext cx="7740161" cy="4386298"/>
          </a:xfrm>
        </p:spPr>
        <p:txBody>
          <a:bodyPr/>
          <a:lstStyle/>
          <a:p>
            <a:r>
              <a:rPr lang="fr-FR" dirty="0"/>
              <a:t>Tâches :</a:t>
            </a:r>
          </a:p>
          <a:p>
            <a:pPr lvl="1"/>
            <a:r>
              <a:rPr lang="fr-FR" dirty="0"/>
              <a:t>Création d'une règle de validation de compte destinée à obliger les utilisateurs à saisir une date d'expiration de plan de support lorsque Détenteur d'un plan de support est sélectionné.</a:t>
            </a:r>
          </a:p>
          <a:p>
            <a:pPr lvl="1"/>
            <a:r>
              <a:rPr lang="fr-FR" dirty="0"/>
              <a:t>Test de la nouvelle règle sur un enregistrement de compte existant.</a:t>
            </a:r>
          </a:p>
          <a:p>
            <a:pPr lvl="1"/>
            <a:endParaRPr lang="fr-FR" dirty="0"/>
          </a:p>
          <a:p>
            <a:pPr lvl="1"/>
            <a:endParaRPr lang="fr-FR" dirty="0"/>
          </a:p>
        </p:txBody>
      </p:sp>
      <p:sp>
        <p:nvSpPr>
          <p:cNvPr id="2" name="Content Placeholder 1"/>
          <p:cNvSpPr>
            <a:spLocks noGrp="1"/>
          </p:cNvSpPr>
          <p:nvPr>
            <p:ph idx="11"/>
          </p:nvPr>
        </p:nvSpPr>
        <p:spPr>
          <a:xfrm>
            <a:off x="5" y="758825"/>
            <a:ext cx="12192000" cy="1562344"/>
          </a:xfrm>
        </p:spPr>
        <p:txBody>
          <a:bodyPr/>
          <a:lstStyle/>
          <a:p>
            <a:r>
              <a:rPr lang="fr-FR"/>
              <a:t>Objectif :</a:t>
            </a:r>
          </a:p>
          <a:p>
            <a:pPr lvl="1"/>
            <a:r>
              <a:rPr lang="fr-FR"/>
              <a:t>Noah Larkin, vice-président des services, souhaite s'assurer que tous les utilisateurs </a:t>
            </a:r>
            <a:r>
              <a:t/>
            </a:r>
            <a:br/>
            <a:r>
              <a:rPr lang="fr-FR"/>
              <a:t>saisissent la date d'expiration du plan de support lorsque la case Détenteur d'un plan de support est cochée sur un compte.</a:t>
            </a:r>
          </a:p>
        </p:txBody>
      </p:sp>
      <p:sp>
        <p:nvSpPr>
          <p:cNvPr id="7" name="Content Placeholder 6"/>
          <p:cNvSpPr>
            <a:spLocks noGrp="1"/>
          </p:cNvSpPr>
          <p:nvPr>
            <p:ph idx="10"/>
          </p:nvPr>
        </p:nvSpPr>
        <p:spPr/>
        <p:txBody>
          <a:bodyPr/>
          <a:lstStyle/>
          <a:p>
            <a:r>
              <a:rPr lang="fr-FR"/>
              <a:t>10 min</a:t>
            </a:r>
            <a:endParaRPr lang="fr-FR" dirty="0"/>
          </a:p>
        </p:txBody>
      </p:sp>
      <p:sp>
        <p:nvSpPr>
          <p:cNvPr id="158721" name="Rectangle 2"/>
          <p:cNvSpPr>
            <a:spLocks noGrp="1" noChangeArrowheads="1"/>
          </p:cNvSpPr>
          <p:nvPr>
            <p:ph type="title"/>
          </p:nvPr>
        </p:nvSpPr>
        <p:spPr/>
        <p:txBody>
          <a:bodyPr/>
          <a:lstStyle/>
          <a:p>
            <a:r>
              <a:rPr lang="fr-FR"/>
              <a:t>5-16 : Création d'une règle de validation de compte</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290</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4"/>
          <p:cNvSpPr>
            <a:spLocks noGrp="1"/>
          </p:cNvSpPr>
          <p:nvPr>
            <p:ph idx="1"/>
          </p:nvPr>
        </p:nvSpPr>
        <p:spPr>
          <a:xfrm>
            <a:off x="114301" y="2435772"/>
            <a:ext cx="9193822" cy="4353757"/>
          </a:xfrm>
        </p:spPr>
        <p:txBody>
          <a:bodyPr/>
          <a:lstStyle/>
          <a:p>
            <a:r>
              <a:rPr lang="fr-FR" dirty="0"/>
              <a:t>Tâches :</a:t>
            </a:r>
          </a:p>
          <a:p>
            <a:pPr lvl="1"/>
            <a:r>
              <a:rPr lang="fr-FR" dirty="0"/>
              <a:t>Création d'une règle de validation d'opportunité destinée à obliger les utilisateurs à saisir un motif de clôture lorsque l'étape d'une opportunité est Close perdue.  Utilisation des étapes indiquées sur la prochaine diapositive pour la conception de la règle.</a:t>
            </a:r>
          </a:p>
          <a:p>
            <a:pPr lvl="1"/>
            <a:r>
              <a:rPr lang="fr-FR" dirty="0"/>
              <a:t>Test de la nouvelle règle sur un enregistrement d'opportunité existant.</a:t>
            </a:r>
          </a:p>
        </p:txBody>
      </p:sp>
      <p:sp>
        <p:nvSpPr>
          <p:cNvPr id="2" name="Content Placeholder 1"/>
          <p:cNvSpPr>
            <a:spLocks noGrp="1"/>
          </p:cNvSpPr>
          <p:nvPr>
            <p:ph idx="11"/>
          </p:nvPr>
        </p:nvSpPr>
        <p:spPr>
          <a:xfrm>
            <a:off x="5" y="758824"/>
            <a:ext cx="12192000" cy="1554289"/>
          </a:xfrm>
        </p:spPr>
        <p:txBody>
          <a:bodyPr/>
          <a:lstStyle/>
          <a:p>
            <a:r>
              <a:rPr lang="fr-FR" dirty="0"/>
              <a:t>Objectif :</a:t>
            </a:r>
          </a:p>
          <a:p>
            <a:pPr lvl="1"/>
            <a:r>
              <a:rPr lang="fr-FR" dirty="0"/>
              <a:t>Allison Wheeler, vice-présidente des ventes internationales, souhaiterait s'assurer que les représentants commerciaux saisissent un motif de clôture lorsqu'une opportunité est perdue.</a:t>
            </a:r>
          </a:p>
        </p:txBody>
      </p:sp>
      <p:sp>
        <p:nvSpPr>
          <p:cNvPr id="8" name="Content Placeholder 7"/>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118244" y="-39412"/>
            <a:ext cx="1194319" cy="249767"/>
          </a:xfrm>
        </p:spPr>
        <p:txBody>
          <a:bodyPr/>
          <a:lstStyle/>
          <a:p>
            <a:r>
              <a:rPr lang="fr-FR" dirty="0"/>
              <a:t>À VOUS DE JOUER</a:t>
            </a:r>
          </a:p>
        </p:txBody>
      </p:sp>
      <p:sp>
        <p:nvSpPr>
          <p:cNvPr id="158721" name="Rectangle 2"/>
          <p:cNvSpPr>
            <a:spLocks noGrp="1" noChangeArrowheads="1"/>
          </p:cNvSpPr>
          <p:nvPr>
            <p:ph type="title"/>
          </p:nvPr>
        </p:nvSpPr>
        <p:spPr/>
        <p:txBody>
          <a:bodyPr/>
          <a:lstStyle/>
          <a:p>
            <a:r>
              <a:rPr lang="fr-FR"/>
              <a:t>5-17 : Création d'une règle de validation d'opportunité</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291</a:t>
            </a:fld>
            <a:endParaRPr lang="fr-FR" dirty="0"/>
          </a:p>
        </p:txBody>
      </p:sp>
    </p:spTree>
    <p:custDataLst>
      <p:tags r:id="rId1"/>
    </p:custData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fr-FR" dirty="0"/>
              <a:t>Utilisez ces étapes pour mettre au point votre règle de validation :</a:t>
            </a:r>
          </a:p>
        </p:txBody>
      </p:sp>
      <p:sp>
        <p:nvSpPr>
          <p:cNvPr id="392193" name="Rectangle 2"/>
          <p:cNvSpPr>
            <a:spLocks noGrp="1" noChangeArrowheads="1"/>
          </p:cNvSpPr>
          <p:nvPr>
            <p:ph type="title"/>
          </p:nvPr>
        </p:nvSpPr>
        <p:spPr/>
        <p:txBody>
          <a:bodyPr/>
          <a:lstStyle/>
          <a:p>
            <a:r>
              <a:rPr lang="fr-FR" sz="2600" dirty="0"/>
              <a:t>5-17 : Création d'une règle de validation d'opportunité </a:t>
            </a:r>
            <a:r>
              <a:rPr lang="fr-FR" sz="2600" b="0" dirty="0"/>
              <a:t>(suite)</a:t>
            </a:r>
            <a:endParaRPr lang="fr-FR" sz="2600"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292</a:t>
            </a:fld>
            <a:endParaRPr lang="fr-FR" dirty="0"/>
          </a:p>
        </p:txBody>
      </p:sp>
      <p:graphicFrame>
        <p:nvGraphicFramePr>
          <p:cNvPr id="6" name="Diagram 5"/>
          <p:cNvGraphicFramePr/>
          <p:nvPr>
            <p:extLst>
              <p:ext uri="{D42A27DB-BD31-4B8C-83A1-F6EECF244321}">
                <p14:modId xmlns:p14="http://schemas.microsoft.com/office/powerpoint/2010/main" val="523032889"/>
              </p:ext>
            </p:extLst>
          </p:nvPr>
        </p:nvGraphicFramePr>
        <p:xfrm>
          <a:off x="285456" y="1518725"/>
          <a:ext cx="11670324" cy="5099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2"/>
          <p:cNvSpPr>
            <a:spLocks noGrp="1" noChangeArrowheads="1"/>
          </p:cNvSpPr>
          <p:nvPr>
            <p:ph type="title"/>
          </p:nvPr>
        </p:nvSpPr>
        <p:spPr>
          <a:xfrm>
            <a:off x="655184" y="9"/>
            <a:ext cx="10206497" cy="737667"/>
          </a:xfrm>
        </p:spPr>
        <p:txBody>
          <a:bodyPr/>
          <a:lstStyle/>
          <a:p>
            <a:r>
              <a:rPr lang="fr-FR"/>
              <a:t>Contrôle des connaissances</a:t>
            </a:r>
          </a:p>
        </p:txBody>
      </p:sp>
      <p:sp>
        <p:nvSpPr>
          <p:cNvPr id="155651" name="Rectangle 3"/>
          <p:cNvSpPr>
            <a:spLocks noGrp="1" noChangeArrowheads="1"/>
          </p:cNvSpPr>
          <p:nvPr>
            <p:ph idx="1"/>
          </p:nvPr>
        </p:nvSpPr>
        <p:spPr>
          <a:xfrm>
            <a:off x="128595" y="836614"/>
            <a:ext cx="9324015" cy="5935663"/>
          </a:xfrm>
        </p:spPr>
        <p:txBody>
          <a:bodyPr>
            <a:normAutofit/>
          </a:bodyPr>
          <a:lstStyle/>
          <a:p>
            <a:pPr marL="514350" indent="-514350">
              <a:buFont typeface="+mj-lt"/>
              <a:buAutoNum type="arabicPeriod"/>
            </a:pPr>
            <a:r>
              <a:rPr lang="fr-FR"/>
              <a:t>Les agents du support d'AW Computing doivent assurer le suivi du type et de la série du produit lorsqu'ils créent une requête. Comment l'administrateur peut-il s'assurer que le type de produit sélectionné détermine les valeurs disponibles pour la série ? </a:t>
            </a:r>
          </a:p>
          <a:p>
            <a:pPr marL="514350" indent="-514350">
              <a:buFont typeface="+mj-lt"/>
              <a:buAutoNum type="arabicPeriod"/>
            </a:pPr>
            <a:r>
              <a:rPr lang="fr-FR"/>
              <a:t>AW Computing renseigne le champ Secteur d'activité sur chaque enregistrement de compte. L'équipe de vente souhaite que les informations relatives au secteur d'activité soient indiquées sur les enregistrements d'opportunités associés et mises à jour lorsque la valeur est mise à jour dans l'enregistrement de compte. Comment un administrateur peut-il respecter cette exigence ? </a:t>
            </a:r>
          </a:p>
          <a:p>
            <a:pPr marL="514350" indent="-514350">
              <a:buFont typeface="+mj-lt"/>
              <a:buAutoNum type="arabicPeriod"/>
            </a:pPr>
            <a:r>
              <a:rPr lang="fr-FR"/>
              <a:t>Que se passe-t-il automatiquement lorsqu'un champ personnalisé est supprimé ?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293</a:t>
            </a:fld>
            <a:endParaRPr lang="fr-FR" dirty="0"/>
          </a:p>
        </p:txBody>
      </p:sp>
    </p:spTree>
    <p:custDataLst>
      <p:tags r:id="rId1"/>
    </p:custData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84" y="9"/>
            <a:ext cx="10206497" cy="737667"/>
          </a:xfrm>
        </p:spPr>
        <p:txBody>
          <a:bodyPr/>
          <a:lstStyle/>
          <a:p>
            <a:r>
              <a:rPr lang="fr-FR"/>
              <a:t>Contrôle des connaissances (suite)</a:t>
            </a:r>
          </a:p>
        </p:txBody>
      </p:sp>
      <p:sp>
        <p:nvSpPr>
          <p:cNvPr id="3" name="Content Placeholder 2"/>
          <p:cNvSpPr>
            <a:spLocks noGrp="1"/>
          </p:cNvSpPr>
          <p:nvPr>
            <p:ph idx="1"/>
          </p:nvPr>
        </p:nvSpPr>
        <p:spPr/>
        <p:txBody>
          <a:bodyPr/>
          <a:lstStyle/>
          <a:p>
            <a:pPr marL="342900" indent="-342900">
              <a:buFont typeface="+mj-lt"/>
              <a:buAutoNum type="arabicPeriod" startAt="4"/>
            </a:pPr>
            <a:r>
              <a:rPr lang="fr-FR"/>
              <a:t>Un administrateur d'AW Computing a créé des champs personnalisés sur l'objet Opportunité pour le Pourcentage de remise et le Montant après remise. L'équipe de vente souhaite que ces champs soient regroupés sur l'enregistrement d'opportunité. Comment un administrateur peut-il respecter cette exigence ? </a:t>
            </a:r>
          </a:p>
          <a:p>
            <a:pPr marL="342900" indent="-342900">
              <a:buAutoNum type="arabicPeriod" startAt="4"/>
            </a:pPr>
            <a:r>
              <a:rPr lang="fr-FR"/>
              <a:t>L'équipe de support d'AW Computing souhaite disposer de deux processus commerciaux différents pour les requêtes : un pour le suivi des requêtes de fonction, l'autre pour le suivi des problèmes de support client. Chacun doit inclure un ensemble différent de statuts de requête. Comment un administrateur peut-il respecter cette exigence ? </a:t>
            </a:r>
          </a:p>
          <a:p>
            <a:pPr marL="342900" indent="-342900">
              <a:buAutoNum type="arabicPeriod" startAt="4"/>
            </a:pPr>
            <a:r>
              <a:rPr lang="fr-FR"/>
              <a:t>Un administrateur a créé une règle de validation garantissant que les utilisateurs ne définissent pas la Date de clôture d'une opportunité sur un jour passé. Que se passe-t-il si un utilisateur tente d'enregistrer une opportunité dont la date de clôture se situe au mois dernier ? </a:t>
            </a:r>
          </a:p>
          <a:p>
            <a:pPr>
              <a:buAutoNum type="arabicPeriod" startAt="4"/>
            </a:pPr>
            <a:endParaRPr lang="fr-FR"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294</a:t>
            </a:fld>
            <a:endParaRPr lang="fr-FR" dirty="0"/>
          </a:p>
        </p:txBody>
      </p:sp>
    </p:spTree>
    <p:custDataLst>
      <p:tags r:id="rId1"/>
    </p:custData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295</a:t>
            </a:fld>
            <a:endParaRPr lang="fr-FR" dirty="0"/>
          </a:p>
        </p:txBody>
      </p:sp>
    </p:spTree>
    <p:custDataLst>
      <p:tags r:id="rId1"/>
    </p:custData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296</a:t>
            </a:fld>
            <a:endParaRPr lang="fr-FR" dirty="0"/>
          </a:p>
        </p:txBody>
      </p:sp>
      <p:sp>
        <p:nvSpPr>
          <p:cNvPr id="7" name="Text Placeholder 6"/>
          <p:cNvSpPr>
            <a:spLocks noGrp="1"/>
          </p:cNvSpPr>
          <p:nvPr>
            <p:ph type="body" sz="quarter" idx="10"/>
          </p:nvPr>
        </p:nvSpPr>
        <p:spPr/>
        <p:txBody>
          <a:bodyPr/>
          <a:lstStyle/>
          <a:p>
            <a:r>
              <a:rPr lang="fr-FR" b="1" dirty="0"/>
              <a:t>Module 6 :</a:t>
            </a:r>
          </a:p>
          <a:p>
            <a:r>
              <a:rPr lang="fr-FR"/>
              <a:t>Gestion des données</a:t>
            </a:r>
          </a:p>
        </p:txBody>
      </p:sp>
    </p:spTree>
    <p:custDataLst>
      <p:tags r:id="rId1"/>
    </p:custData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449" y="836615"/>
            <a:ext cx="9536901" cy="5914231"/>
          </a:xfrm>
        </p:spPr>
        <p:txBody>
          <a:bodyPr>
            <a:normAutofit fontScale="92500"/>
          </a:bodyPr>
          <a:lstStyle/>
          <a:p>
            <a:pPr>
              <a:buNone/>
            </a:pPr>
            <a:r>
              <a:rPr lang="fr-FR"/>
              <a:t>À la fin de ce module, vous serez en mesure de :</a:t>
            </a:r>
          </a:p>
          <a:p>
            <a:pPr lvl="1"/>
            <a:r>
              <a:rPr lang="fr-FR"/>
              <a:t>Importer des enregistrements à l'aide des assistants d'importation.</a:t>
            </a:r>
          </a:p>
          <a:p>
            <a:pPr lvl="1"/>
            <a:r>
              <a:rPr lang="fr-FR"/>
              <a:t>Expliquer le but et l'importance de l'ID d'enregistrement Salesforce.</a:t>
            </a:r>
          </a:p>
          <a:p>
            <a:pPr lvl="1"/>
            <a:r>
              <a:rPr lang="fr-FR"/>
              <a:t>Exporter les ID d'enregistrement Salesforce à l'aide du module Data Loader.</a:t>
            </a:r>
          </a:p>
          <a:p>
            <a:pPr lvl="1"/>
            <a:r>
              <a:rPr lang="fr-FR"/>
              <a:t>Mettre à jour les enregistrements existants à l'aide du module Data Loader.</a:t>
            </a:r>
          </a:p>
          <a:p>
            <a:pPr lvl="1"/>
            <a:r>
              <a:rPr lang="fr-FR"/>
              <a:t>Expliquer comment utiliser Data.com pour conserver les données à jour.</a:t>
            </a:r>
          </a:p>
          <a:p>
            <a:pPr lvl="1"/>
            <a:r>
              <a:rPr lang="fr-FR"/>
              <a:t>Transférer en masse des enregistrements d'un utilisateur à un autre.</a:t>
            </a:r>
          </a:p>
          <a:p>
            <a:pPr lvl="1"/>
            <a:r>
              <a:rPr lang="fr-FR"/>
              <a:t>Désactiver un utilisateur.</a:t>
            </a:r>
          </a:p>
          <a:p>
            <a:pPr lvl="1"/>
            <a:r>
              <a:rPr lang="fr-FR"/>
              <a:t>Demander et télécharger un rapport hebdomadaire.</a:t>
            </a:r>
          </a:p>
          <a:p>
            <a:pPr lvl="1"/>
            <a:r>
              <a:rPr lang="fr-FR"/>
              <a:t>Supprimer en masse des enregistrements.</a:t>
            </a:r>
          </a:p>
        </p:txBody>
      </p:sp>
      <p:sp>
        <p:nvSpPr>
          <p:cNvPr id="5" name="Title 4"/>
          <p:cNvSpPr>
            <a:spLocks noGrp="1"/>
          </p:cNvSpPr>
          <p:nvPr>
            <p:ph type="title"/>
          </p:nvPr>
        </p:nvSpPr>
        <p:spPr>
          <a:xfrm>
            <a:off x="695465" y="9"/>
            <a:ext cx="10166216" cy="746975"/>
          </a:xfrm>
        </p:spPr>
        <p:txBody>
          <a:bodyPr/>
          <a:lstStyle/>
          <a:p>
            <a:r>
              <a:rPr lang="fr-FR"/>
              <a:t>Objectifs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297</a:t>
            </a:fld>
            <a:endParaRPr lang="fr-FR" dirty="0"/>
          </a:p>
        </p:txBody>
      </p:sp>
    </p:spTree>
    <p:custDataLst>
      <p:tags r:id="rId1"/>
    </p:custData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2333" y="10"/>
            <a:ext cx="10209347" cy="739833"/>
          </a:xfrm>
        </p:spPr>
        <p:txBody>
          <a:bodyPr/>
          <a:lstStyle/>
          <a:p>
            <a:r>
              <a:rPr lang="fr-FR" sz="2600" dirty="0"/>
              <a:t>Introduction et programme du module</a:t>
            </a:r>
          </a:p>
        </p:txBody>
      </p:sp>
      <p:sp>
        <p:nvSpPr>
          <p:cNvPr id="10" name="Content Placeholder 9"/>
          <p:cNvSpPr>
            <a:spLocks noGrp="1"/>
          </p:cNvSpPr>
          <p:nvPr>
            <p:ph idx="1"/>
          </p:nvPr>
        </p:nvSpPr>
        <p:spPr>
          <a:xfrm>
            <a:off x="128595" y="864525"/>
            <a:ext cx="11941175" cy="4479985"/>
          </a:xfrm>
        </p:spPr>
        <p:txBody>
          <a:bodyPr numCol="2" spcCol="457200"/>
          <a:lstStyle/>
          <a:p>
            <a:pPr marL="0" indent="0">
              <a:buNone/>
            </a:pPr>
            <a:r>
              <a:rPr lang="fr-FR" dirty="0"/>
              <a:t>Dans le module précédent, nous avons créé plusieurs champs personnalisés de manière à collecter des informations pour les équipes de vente, marketing et de service. Nous allons continuer à aider ces équipes à gérer leurs informations par le biais de l'importation, de la mise à jour, du transfert et de la sauvegarde de données dans </a:t>
            </a:r>
            <a:r>
              <a:rPr lang="fr-FR" dirty="0" err="1"/>
              <a:t>Salesforce</a:t>
            </a:r>
            <a:r>
              <a:rPr lang="fr-FR" dirty="0"/>
              <a:t>.</a:t>
            </a:r>
          </a:p>
          <a:p>
            <a:pPr marL="0" indent="0">
              <a:buNone/>
            </a:pPr>
            <a:endParaRPr lang="fr-FR" dirty="0"/>
          </a:p>
          <a:p>
            <a:pPr lvl="2"/>
            <a:r>
              <a:rPr lang="fr-FR" b="1" dirty="0"/>
              <a:t>Assistants d'importation</a:t>
            </a:r>
          </a:p>
          <a:p>
            <a:pPr lvl="1"/>
            <a:r>
              <a:rPr lang="fr-FR" dirty="0"/>
              <a:t>Data Loader</a:t>
            </a:r>
          </a:p>
          <a:p>
            <a:pPr lvl="1"/>
            <a:r>
              <a:rPr lang="fr-FR" dirty="0"/>
              <a:t>Data.com</a:t>
            </a:r>
          </a:p>
          <a:p>
            <a:pPr lvl="1"/>
            <a:r>
              <a:rPr lang="fr-FR" dirty="0"/>
              <a:t>Transfert en masse</a:t>
            </a:r>
          </a:p>
          <a:p>
            <a:pPr lvl="1"/>
            <a:r>
              <a:rPr lang="fr-FR" dirty="0"/>
              <a:t>Sauvegarde des données</a:t>
            </a:r>
          </a:p>
          <a:p>
            <a:pPr lvl="1"/>
            <a:r>
              <a:rPr lang="fr-FR" dirty="0"/>
              <a:t>Suppression en masse et corbeille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298</a:t>
            </a:fld>
            <a:endParaRPr lang="fr-FR" dirty="0"/>
          </a:p>
        </p:txBody>
      </p:sp>
    </p:spTree>
    <p:custDataLst>
      <p:tags r:id="rId1"/>
    </p:custData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82869" y="5"/>
            <a:ext cx="9115709" cy="746975"/>
          </a:xfrm>
        </p:spPr>
        <p:txBody>
          <a:bodyPr/>
          <a:lstStyle/>
          <a:p>
            <a:r>
              <a:rPr lang="fr-FR" dirty="0"/>
              <a:t>Importation de pistes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299</a:t>
            </a:fld>
            <a:endParaRPr lang="fr-FR" dirty="0"/>
          </a:p>
        </p:txBody>
      </p:sp>
      <p:sp>
        <p:nvSpPr>
          <p:cNvPr id="5" name="TextBox 4"/>
          <p:cNvSpPr txBox="1"/>
          <p:nvPr/>
        </p:nvSpPr>
        <p:spPr>
          <a:xfrm>
            <a:off x="2651841" y="1348560"/>
            <a:ext cx="7170076" cy="3431709"/>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Conner McCoy </a:t>
            </a:r>
            <a:r>
              <a:rPr lang="fr-FR" b="1" dirty="0"/>
              <a:t>à </a:t>
            </a:r>
            <a:r>
              <a:rPr lang="fr-FR" sz="2000" dirty="0">
                <a:solidFill>
                  <a:srgbClr val="0070C0"/>
                </a:solidFill>
                <a:latin typeface="Segoe UI Semibold" pitchFamily="34" charset="0"/>
              </a:rPr>
              <a:t>Utilisateur Admin :</a:t>
            </a:r>
            <a:r>
              <a:rPr lang="fr-FR" sz="2000" dirty="0">
                <a:latin typeface="Segoe UI Semibold" pitchFamily="34" charset="0"/>
              </a:rPr>
              <a:t> </a:t>
            </a:r>
          </a:p>
          <a:p>
            <a:r>
              <a:rPr lang="fr-FR" sz="2000" dirty="0">
                <a:latin typeface="Segoe UI Semibold" pitchFamily="34" charset="0"/>
              </a:rPr>
              <a:t>Pourriez-vous importer cette liste de pistes issues de nos deux derniers salons commerciaux en Amérique du Nord ? </a:t>
            </a:r>
          </a:p>
          <a:p>
            <a:endParaRPr lang="fr-FR" sz="2000" dirty="0">
              <a:solidFill>
                <a:srgbClr val="0070C0"/>
              </a:solidFill>
              <a:latin typeface="Segoe UI Semibold" pitchFamily="34" charset="0"/>
              <a:ea typeface="Segoe UI" pitchFamily="34" charset="0"/>
              <a:cs typeface="Segoe UI" pitchFamily="34" charset="0"/>
            </a:endParaRPr>
          </a:p>
          <a:p>
            <a:r>
              <a:rPr lang="en-US" dirty="0"/>
              <a:t>	</a:t>
            </a:r>
            <a:endParaRPr lang="fr-FR" sz="2000" dirty="0">
              <a:latin typeface="Segoe UI Semibold"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10:16</a:t>
            </a:r>
            <a:endParaRPr lang="fr-FR" dirty="0"/>
          </a:p>
        </p:txBody>
      </p:sp>
      <p:pic>
        <p:nvPicPr>
          <p:cNvPr id="6" name="Picture 5" descr="CMcCoy headshot.png"/>
          <p:cNvPicPr>
            <a:picLocks noChangeAspect="1"/>
          </p:cNvPicPr>
          <p:nvPr/>
        </p:nvPicPr>
        <p:blipFill>
          <a:blip r:embed="rId4" cstate="print"/>
          <a:srcRect t="-534" r="7914" b="15280"/>
          <a:stretch>
            <a:fillRect/>
          </a:stretch>
        </p:blipFill>
        <p:spPr>
          <a:xfrm>
            <a:off x="1824596" y="1521318"/>
            <a:ext cx="720000" cy="721166"/>
          </a:xfrm>
          <a:prstGeom prst="rect">
            <a:avLst/>
          </a:prstGeom>
          <a:solidFill>
            <a:schemeClr val="bg1"/>
          </a:solidFill>
          <a:ln w="19050">
            <a:solidFill>
              <a:schemeClr val="bg1">
                <a:lumMod val="85000"/>
              </a:schemeClr>
            </a:solidFill>
          </a:ln>
        </p:spPr>
      </p:pic>
      <p:pic>
        <p:nvPicPr>
          <p:cNvPr id="4101" name="Picture 5" descr="https://na1-blitz01.soma.salesforce.com/s.gif"/>
          <p:cNvPicPr>
            <a:picLocks noChangeAspect="1" noChangeArrowheads="1"/>
          </p:cNvPicPr>
          <p:nvPr/>
        </p:nvPicPr>
        <p:blipFill>
          <a:blip r:embed="rId5"/>
          <a:srcRect/>
          <a:stretch>
            <a:fillRect/>
          </a:stretch>
        </p:blipFill>
        <p:spPr bwMode="auto">
          <a:xfrm>
            <a:off x="0" y="0"/>
            <a:ext cx="9525" cy="9525"/>
          </a:xfrm>
          <a:prstGeom prst="rect">
            <a:avLst/>
          </a:prstGeom>
          <a:noFill/>
        </p:spPr>
      </p:pic>
      <p:pic>
        <p:nvPicPr>
          <p:cNvPr id="4100" name="Picture 4" descr="https://na1-blitz01.soma.salesforce.com/img/s.gif">
            <a:hlinkClick r:id="rId6"/>
          </p:cNvPr>
          <p:cNvPicPr>
            <a:picLocks noChangeAspect="1" noChangeArrowheads="1"/>
          </p:cNvPicPr>
          <p:nvPr/>
        </p:nvPicPr>
        <p:blipFill>
          <a:blip r:embed="rId7"/>
          <a:srcRect/>
          <a:stretch>
            <a:fillRect/>
          </a:stretch>
        </p:blipFill>
        <p:spPr bwMode="auto">
          <a:xfrm>
            <a:off x="0" y="-136525"/>
            <a:ext cx="9525" cy="9525"/>
          </a:xfrm>
          <a:prstGeom prst="rect">
            <a:avLst/>
          </a:prstGeom>
          <a:noFill/>
        </p:spPr>
      </p:pic>
      <p:pic>
        <p:nvPicPr>
          <p:cNvPr id="4102" name="Picture 6"/>
          <p:cNvPicPr>
            <a:picLocks noChangeAspect="1" noChangeArrowheads="1"/>
          </p:cNvPicPr>
          <p:nvPr/>
        </p:nvPicPr>
        <p:blipFill>
          <a:blip r:embed="rId8" cstate="print"/>
          <a:srcRect r="75822"/>
          <a:stretch>
            <a:fillRect/>
          </a:stretch>
        </p:blipFill>
        <p:spPr bwMode="auto">
          <a:xfrm>
            <a:off x="2782264" y="2558930"/>
            <a:ext cx="1343965" cy="1593155"/>
          </a:xfrm>
          <a:prstGeom prst="rect">
            <a:avLst/>
          </a:prstGeom>
          <a:noFill/>
          <a:ln w="9525">
            <a:noFill/>
            <a:miter lim="800000"/>
            <a:headEnd/>
            <a:tailEnd/>
          </a:ln>
        </p:spPr>
      </p:pic>
      <p:sp>
        <p:nvSpPr>
          <p:cNvPr id="12" name="Rectangle 11"/>
          <p:cNvSpPr/>
          <p:nvPr/>
        </p:nvSpPr>
        <p:spPr>
          <a:xfrm>
            <a:off x="4067596" y="2480223"/>
            <a:ext cx="6077514" cy="900246"/>
          </a:xfrm>
          <a:prstGeom prst="rect">
            <a:avLst/>
          </a:prstGeom>
        </p:spPr>
        <p:txBody>
          <a:bodyPr wrap="square">
            <a:spAutoFit/>
          </a:bodyPr>
          <a:lstStyle/>
          <a:p>
            <a:r>
              <a:rPr lang="fr-FR" sz="2000" b="1" dirty="0">
                <a:solidFill>
                  <a:srgbClr val="0070C0"/>
                </a:solidFill>
                <a:latin typeface="Segoe UI" pitchFamily="34" charset="0"/>
              </a:rPr>
              <a:t>Fichier Module 6 Importation de pistes</a:t>
            </a:r>
          </a:p>
          <a:p>
            <a:pPr>
              <a:lnSpc>
                <a:spcPct val="150000"/>
              </a:lnSpc>
              <a:spcBef>
                <a:spcPts val="300"/>
              </a:spcBef>
            </a:pPr>
            <a:r>
              <a:rPr lang="fr-FR" dirty="0"/>
              <a:t>     </a:t>
            </a:r>
            <a:r>
              <a:rPr lang="fr-FR" sz="2000" dirty="0">
                <a:latin typeface="Segoe UI" pitchFamily="34" charset="0"/>
              </a:rPr>
              <a:t>Télécharger le fichier xlsx</a:t>
            </a:r>
            <a:r>
              <a:rPr lang="fr-FR" dirty="0"/>
              <a:t> </a:t>
            </a:r>
            <a:r>
              <a:rPr lang="fr-FR" sz="2000" dirty="0">
                <a:solidFill>
                  <a:schemeClr val="bg1">
                    <a:lumMod val="50000"/>
                  </a:schemeClr>
                </a:solidFill>
                <a:latin typeface="Segoe UI" pitchFamily="34" charset="0"/>
              </a:rPr>
              <a:t>(17 Ko)  ·   </a:t>
            </a:r>
            <a:r>
              <a:rPr lang="fr-FR" sz="2000" dirty="0">
                <a:latin typeface="Segoe UI" pitchFamily="34" charset="0"/>
              </a:rPr>
              <a:t>Plus d'actions</a:t>
            </a:r>
            <a:endParaRPr lang="fr-FR" sz="2000" dirty="0"/>
          </a:p>
        </p:txBody>
      </p:sp>
      <p:pic>
        <p:nvPicPr>
          <p:cNvPr id="4103" name="Picture 7"/>
          <p:cNvPicPr>
            <a:picLocks noChangeAspect="1" noChangeArrowheads="1"/>
          </p:cNvPicPr>
          <p:nvPr/>
        </p:nvPicPr>
        <p:blipFill>
          <a:blip r:embed="rId9" cstate="print"/>
          <a:srcRect/>
          <a:stretch>
            <a:fillRect/>
          </a:stretch>
        </p:blipFill>
        <p:spPr bwMode="auto">
          <a:xfrm>
            <a:off x="4195468" y="2960690"/>
            <a:ext cx="265714" cy="300000"/>
          </a:xfrm>
          <a:prstGeom prst="rect">
            <a:avLst/>
          </a:prstGeom>
          <a:noFill/>
          <a:ln w="9525">
            <a:noFill/>
            <a:miter lim="800000"/>
            <a:headEnd/>
            <a:tailEnd/>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12A5277-1DB9-460F-9A21-B857ABB32666}" type="slidenum">
              <a:rPr lang="en-US" smtClean="0"/>
              <a:pPr/>
              <a:t>3</a:t>
            </a:fld>
            <a:endParaRPr lang="fr-FR"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Objets et relations Salesforce</a:t>
            </a:r>
          </a:p>
        </p:txBody>
      </p:sp>
      <p:grpSp>
        <p:nvGrpSpPr>
          <p:cNvPr id="3" name="Group 47"/>
          <p:cNvGrpSpPr>
            <a:grpSpLocks noChangeAspect="1"/>
          </p:cNvGrpSpPr>
          <p:nvPr/>
        </p:nvGrpSpPr>
        <p:grpSpPr>
          <a:xfrm>
            <a:off x="1214360" y="2544098"/>
            <a:ext cx="1907158" cy="643510"/>
            <a:chOff x="451557" y="3612443"/>
            <a:chExt cx="1840088" cy="620889"/>
          </a:xfrm>
        </p:grpSpPr>
        <p:sp>
          <p:nvSpPr>
            <p:cNvPr id="38" name="Rectangle 37"/>
            <p:cNvSpPr/>
            <p:nvPr/>
          </p:nvSpPr>
          <p:spPr bwMode="auto">
            <a:xfrm>
              <a:off x="451557" y="3612443"/>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pic>
          <p:nvPicPr>
            <p:cNvPr id="54" name="Pictur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118" y="3673480"/>
              <a:ext cx="489768" cy="489776"/>
            </a:xfrm>
            <a:prstGeom prst="rect">
              <a:avLst/>
            </a:prstGeom>
            <a:effectLst/>
          </p:spPr>
        </p:pic>
        <p:sp>
          <p:nvSpPr>
            <p:cNvPr id="39" name="TextBox 38"/>
            <p:cNvSpPr txBox="1"/>
            <p:nvPr/>
          </p:nvSpPr>
          <p:spPr>
            <a:xfrm>
              <a:off x="970844" y="3743796"/>
              <a:ext cx="1254626" cy="356349"/>
            </a:xfrm>
            <a:prstGeom prst="rect">
              <a:avLst/>
            </a:prstGeom>
            <a:noFill/>
          </p:spPr>
          <p:txBody>
            <a:bodyPr wrap="none" rtlCol="0" anchor="ctr">
              <a:spAutoFit/>
            </a:bodyPr>
            <a:lstStyle/>
            <a:p>
              <a:r>
                <a:rPr lang="fr-FR" b="1" dirty="0"/>
                <a:t>Campagne</a:t>
              </a:r>
              <a:endParaRPr lang="fr-FR" sz="1600" b="1" dirty="0"/>
            </a:p>
          </p:txBody>
        </p:sp>
      </p:grpSp>
      <p:grpSp>
        <p:nvGrpSpPr>
          <p:cNvPr id="6" name="Group 46"/>
          <p:cNvGrpSpPr>
            <a:grpSpLocks noChangeAspect="1"/>
          </p:cNvGrpSpPr>
          <p:nvPr/>
        </p:nvGrpSpPr>
        <p:grpSpPr>
          <a:xfrm>
            <a:off x="4368696" y="4071125"/>
            <a:ext cx="2324712" cy="646348"/>
            <a:chOff x="434624" y="4351865"/>
            <a:chExt cx="1845731" cy="620889"/>
          </a:xfrm>
        </p:grpSpPr>
        <p:sp>
          <p:nvSpPr>
            <p:cNvPr id="40" name="Rectangle 39"/>
            <p:cNvSpPr/>
            <p:nvPr/>
          </p:nvSpPr>
          <p:spPr bwMode="auto">
            <a:xfrm>
              <a:off x="434624" y="4351865"/>
              <a:ext cx="1845731"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42" name="TextBox 41"/>
            <p:cNvSpPr txBox="1"/>
            <p:nvPr/>
          </p:nvSpPr>
          <p:spPr>
            <a:xfrm>
              <a:off x="968678" y="4488845"/>
              <a:ext cx="1306098" cy="325219"/>
            </a:xfrm>
            <a:prstGeom prst="rect">
              <a:avLst/>
            </a:prstGeom>
            <a:noFill/>
          </p:spPr>
          <p:txBody>
            <a:bodyPr wrap="none" rtlCol="0">
              <a:spAutoFit/>
            </a:bodyPr>
            <a:lstStyle/>
            <a:p>
              <a:r>
                <a:rPr lang="fr-FR" sz="1600" b="1" dirty="0"/>
                <a:t>Opportunité</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789" y="4400374"/>
              <a:ext cx="437276" cy="529059"/>
            </a:xfrm>
            <a:prstGeom prst="rect">
              <a:avLst/>
            </a:prstGeom>
            <a:effectLst/>
          </p:spPr>
        </p:pic>
      </p:grpSp>
      <p:grpSp>
        <p:nvGrpSpPr>
          <p:cNvPr id="8" name="Group 54"/>
          <p:cNvGrpSpPr>
            <a:grpSpLocks noChangeAspect="1"/>
          </p:cNvGrpSpPr>
          <p:nvPr/>
        </p:nvGrpSpPr>
        <p:grpSpPr>
          <a:xfrm>
            <a:off x="1715041" y="3294118"/>
            <a:ext cx="1912930" cy="645461"/>
            <a:chOff x="254002" y="3821287"/>
            <a:chExt cx="1840088" cy="620889"/>
          </a:xfrm>
        </p:grpSpPr>
        <p:sp>
          <p:nvSpPr>
            <p:cNvPr id="50" name="Rectangle 49"/>
            <p:cNvSpPr/>
            <p:nvPr/>
          </p:nvSpPr>
          <p:spPr bwMode="auto">
            <a:xfrm>
              <a:off x="254002" y="3821287"/>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52" name="TextBox 51"/>
            <p:cNvSpPr txBox="1"/>
            <p:nvPr/>
          </p:nvSpPr>
          <p:spPr>
            <a:xfrm>
              <a:off x="894476" y="3957865"/>
              <a:ext cx="695734" cy="355272"/>
            </a:xfrm>
            <a:prstGeom prst="rect">
              <a:avLst/>
            </a:prstGeom>
            <a:noFill/>
          </p:spPr>
          <p:txBody>
            <a:bodyPr wrap="none" rtlCol="0">
              <a:spAutoFit/>
            </a:bodyPr>
            <a:lstStyle/>
            <a:p>
              <a:r>
                <a:rPr lang="fr-FR" b="1" dirty="0"/>
                <a:t>Piste</a:t>
              </a:r>
              <a:endParaRPr lang="fr-FR" sz="2000" b="1" dirty="0"/>
            </a:p>
          </p:txBody>
        </p:sp>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177" y="3897316"/>
              <a:ext cx="481607" cy="481612"/>
            </a:xfrm>
            <a:prstGeom prst="rect">
              <a:avLst/>
            </a:prstGeom>
            <a:effectLst/>
          </p:spPr>
        </p:pic>
      </p:grpSp>
      <p:grpSp>
        <p:nvGrpSpPr>
          <p:cNvPr id="11" name="Group 65"/>
          <p:cNvGrpSpPr>
            <a:grpSpLocks noChangeAspect="1"/>
          </p:cNvGrpSpPr>
          <p:nvPr/>
        </p:nvGrpSpPr>
        <p:grpSpPr>
          <a:xfrm>
            <a:off x="3639876" y="2570112"/>
            <a:ext cx="1912930" cy="645461"/>
            <a:chOff x="434624" y="4013198"/>
            <a:chExt cx="1840088" cy="620889"/>
          </a:xfrm>
        </p:grpSpPr>
        <p:sp>
          <p:nvSpPr>
            <p:cNvPr id="58" name="Rectangle 57"/>
            <p:cNvSpPr/>
            <p:nvPr/>
          </p:nvSpPr>
          <p:spPr bwMode="auto">
            <a:xfrm>
              <a:off x="434624" y="4013198"/>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65" name="TextBox 64"/>
            <p:cNvSpPr txBox="1"/>
            <p:nvPr/>
          </p:nvSpPr>
          <p:spPr>
            <a:xfrm>
              <a:off x="1059360" y="4129702"/>
              <a:ext cx="1065805" cy="355272"/>
            </a:xfrm>
            <a:prstGeom prst="rect">
              <a:avLst/>
            </a:prstGeom>
            <a:noFill/>
          </p:spPr>
          <p:txBody>
            <a:bodyPr wrap="none" rtlCol="0">
              <a:spAutoFit/>
            </a:bodyPr>
            <a:lstStyle/>
            <a:p>
              <a:r>
                <a:rPr lang="fr-FR" b="1" dirty="0"/>
                <a:t>Compte</a:t>
              </a:r>
              <a:endParaRPr lang="fr-FR" sz="1600" b="1" dirty="0"/>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526" y="4068022"/>
              <a:ext cx="517471" cy="517477"/>
            </a:xfrm>
            <a:prstGeom prst="rect">
              <a:avLst/>
            </a:prstGeom>
            <a:effectLst/>
          </p:spPr>
        </p:pic>
      </p:grpSp>
      <p:grpSp>
        <p:nvGrpSpPr>
          <p:cNvPr id="12" name="Group 70"/>
          <p:cNvGrpSpPr>
            <a:grpSpLocks noChangeAspect="1"/>
          </p:cNvGrpSpPr>
          <p:nvPr/>
        </p:nvGrpSpPr>
        <p:grpSpPr>
          <a:xfrm>
            <a:off x="4362357" y="3320135"/>
            <a:ext cx="2314423" cy="645461"/>
            <a:chOff x="428980" y="3804354"/>
            <a:chExt cx="1840088" cy="620889"/>
          </a:xfrm>
        </p:grpSpPr>
        <p:sp>
          <p:nvSpPr>
            <p:cNvPr id="68" name="Rectangle 67"/>
            <p:cNvSpPr/>
            <p:nvPr/>
          </p:nvSpPr>
          <p:spPr bwMode="auto">
            <a:xfrm>
              <a:off x="428980" y="3804354"/>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69" name="TextBox 68"/>
            <p:cNvSpPr txBox="1"/>
            <p:nvPr/>
          </p:nvSpPr>
          <p:spPr>
            <a:xfrm>
              <a:off x="1022239" y="3942808"/>
              <a:ext cx="911608" cy="325666"/>
            </a:xfrm>
            <a:prstGeom prst="rect">
              <a:avLst/>
            </a:prstGeom>
            <a:noFill/>
          </p:spPr>
          <p:txBody>
            <a:bodyPr wrap="none" rtlCol="0">
              <a:spAutoFit/>
            </a:bodyPr>
            <a:lstStyle/>
            <a:p>
              <a:r>
                <a:rPr lang="fr-FR" sz="1600" b="1" dirty="0"/>
                <a:t>Contact</a:t>
              </a: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782" y="3849882"/>
              <a:ext cx="436837" cy="528527"/>
            </a:xfrm>
            <a:prstGeom prst="rect">
              <a:avLst/>
            </a:prstGeom>
            <a:effectLst/>
          </p:spPr>
        </p:pic>
      </p:grpSp>
      <p:grpSp>
        <p:nvGrpSpPr>
          <p:cNvPr id="13" name="Group 79"/>
          <p:cNvGrpSpPr>
            <a:grpSpLocks noChangeAspect="1"/>
          </p:cNvGrpSpPr>
          <p:nvPr/>
        </p:nvGrpSpPr>
        <p:grpSpPr>
          <a:xfrm>
            <a:off x="4366289" y="4833671"/>
            <a:ext cx="2314423" cy="645461"/>
            <a:chOff x="5187247" y="2060221"/>
            <a:chExt cx="1840088" cy="620889"/>
          </a:xfrm>
        </p:grpSpPr>
        <p:sp>
          <p:nvSpPr>
            <p:cNvPr id="73" name="Rectangle 72"/>
            <p:cNvSpPr/>
            <p:nvPr/>
          </p:nvSpPr>
          <p:spPr bwMode="auto">
            <a:xfrm>
              <a:off x="5187247" y="2060221"/>
              <a:ext cx="1840088"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75" name="TextBox 74"/>
            <p:cNvSpPr txBox="1"/>
            <p:nvPr/>
          </p:nvSpPr>
          <p:spPr>
            <a:xfrm>
              <a:off x="5926874" y="2187510"/>
              <a:ext cx="708069" cy="355272"/>
            </a:xfrm>
            <a:prstGeom prst="rect">
              <a:avLst/>
            </a:prstGeom>
            <a:noFill/>
          </p:spPr>
          <p:txBody>
            <a:bodyPr wrap="none" rtlCol="0">
              <a:spAutoFit/>
            </a:bodyPr>
            <a:lstStyle/>
            <a:p>
              <a:r>
                <a:rPr lang="fr-FR" b="1" dirty="0"/>
                <a:t>Requête</a:t>
              </a:r>
              <a:endParaRPr lang="fr-FR" sz="1600" b="1" dirty="0"/>
            </a:p>
          </p:txBody>
        </p:sp>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256124" y="2121920"/>
              <a:ext cx="392005" cy="474284"/>
            </a:xfrm>
            <a:prstGeom prst="rect">
              <a:avLst/>
            </a:prstGeom>
            <a:effectLst/>
          </p:spPr>
        </p:pic>
      </p:grpSp>
      <p:grpSp>
        <p:nvGrpSpPr>
          <p:cNvPr id="14" name="Group 80"/>
          <p:cNvGrpSpPr>
            <a:grpSpLocks noChangeAspect="1"/>
          </p:cNvGrpSpPr>
          <p:nvPr/>
        </p:nvGrpSpPr>
        <p:grpSpPr>
          <a:xfrm>
            <a:off x="5809910" y="2578630"/>
            <a:ext cx="1872813" cy="628075"/>
            <a:chOff x="5181603" y="2833510"/>
            <a:chExt cx="1851374" cy="620889"/>
          </a:xfrm>
        </p:grpSpPr>
        <p:sp>
          <p:nvSpPr>
            <p:cNvPr id="77" name="Rectangle 76"/>
            <p:cNvSpPr/>
            <p:nvPr/>
          </p:nvSpPr>
          <p:spPr bwMode="auto">
            <a:xfrm>
              <a:off x="5181603" y="2833510"/>
              <a:ext cx="1851374" cy="620889"/>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78" name="TextBox 77"/>
            <p:cNvSpPr txBox="1"/>
            <p:nvPr/>
          </p:nvSpPr>
          <p:spPr>
            <a:xfrm>
              <a:off x="5700889" y="2958613"/>
              <a:ext cx="1095312" cy="365106"/>
            </a:xfrm>
            <a:prstGeom prst="rect">
              <a:avLst/>
            </a:prstGeom>
            <a:noFill/>
          </p:spPr>
          <p:txBody>
            <a:bodyPr wrap="none" rtlCol="0">
              <a:spAutoFit/>
            </a:bodyPr>
            <a:lstStyle/>
            <a:p>
              <a:r>
                <a:rPr lang="fr-FR" b="1" dirty="0"/>
                <a:t>Solution</a:t>
              </a:r>
              <a:endParaRPr lang="fr-FR" sz="1600" b="1" dirty="0"/>
            </a:p>
          </p:txBody>
        </p:sp>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39560" y="2907438"/>
              <a:ext cx="499184" cy="499188"/>
            </a:xfrm>
            <a:prstGeom prst="rect">
              <a:avLst/>
            </a:prstGeom>
            <a:effectLst/>
          </p:spPr>
        </p:pic>
      </p:grpSp>
      <p:sp>
        <p:nvSpPr>
          <p:cNvPr id="87" name="Rectangle 86"/>
          <p:cNvSpPr/>
          <p:nvPr/>
        </p:nvSpPr>
        <p:spPr bwMode="auto">
          <a:xfrm>
            <a:off x="9829425" y="2596131"/>
            <a:ext cx="1912930" cy="645461"/>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88" name="TextBox 87"/>
          <p:cNvSpPr txBox="1"/>
          <p:nvPr/>
        </p:nvSpPr>
        <p:spPr>
          <a:xfrm>
            <a:off x="10392177" y="2723949"/>
            <a:ext cx="1236236" cy="369332"/>
          </a:xfrm>
          <a:prstGeom prst="rect">
            <a:avLst/>
          </a:prstGeom>
          <a:noFill/>
        </p:spPr>
        <p:txBody>
          <a:bodyPr wrap="none" rtlCol="0">
            <a:spAutoFit/>
          </a:bodyPr>
          <a:lstStyle/>
          <a:p>
            <a:r>
              <a:rPr lang="fr-FR" b="1" dirty="0"/>
              <a:t>Candidat</a:t>
            </a:r>
            <a:endParaRPr lang="fr-FR" sz="2400" b="1" dirty="0"/>
          </a:p>
        </p:txBody>
      </p:sp>
      <p:sp>
        <p:nvSpPr>
          <p:cNvPr id="96" name="Rectangle 95"/>
          <p:cNvSpPr/>
          <p:nvPr/>
        </p:nvSpPr>
        <p:spPr bwMode="auto">
          <a:xfrm>
            <a:off x="7787001" y="2591230"/>
            <a:ext cx="1955439" cy="655783"/>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97" name="TextBox 96"/>
          <p:cNvSpPr txBox="1"/>
          <p:nvPr/>
        </p:nvSpPr>
        <p:spPr>
          <a:xfrm>
            <a:off x="8416929" y="2736099"/>
            <a:ext cx="1095172" cy="369332"/>
          </a:xfrm>
          <a:prstGeom prst="rect">
            <a:avLst/>
          </a:prstGeom>
          <a:noFill/>
        </p:spPr>
        <p:txBody>
          <a:bodyPr wrap="none" rtlCol="0">
            <a:spAutoFit/>
          </a:bodyPr>
          <a:lstStyle/>
          <a:p>
            <a:r>
              <a:rPr lang="fr-FR" b="1" dirty="0"/>
              <a:t>Poste</a:t>
            </a:r>
          </a:p>
        </p:txBody>
      </p:sp>
      <p:sp>
        <p:nvSpPr>
          <p:cNvPr id="104" name="Rectangle 103"/>
          <p:cNvSpPr>
            <a:spLocks noChangeAspect="1"/>
          </p:cNvSpPr>
          <p:nvPr/>
        </p:nvSpPr>
        <p:spPr bwMode="auto">
          <a:xfrm>
            <a:off x="1338102" y="1630979"/>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b="1" dirty="0"/>
              <a:t>Marketing</a:t>
            </a:r>
          </a:p>
        </p:txBody>
      </p:sp>
      <p:sp>
        <p:nvSpPr>
          <p:cNvPr id="107" name="Rectangle 106"/>
          <p:cNvSpPr>
            <a:spLocks noChangeAspect="1"/>
          </p:cNvSpPr>
          <p:nvPr/>
        </p:nvSpPr>
        <p:spPr bwMode="auto">
          <a:xfrm>
            <a:off x="3321316" y="1630979"/>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b="1" dirty="0"/>
              <a:t>Ventes</a:t>
            </a:r>
          </a:p>
        </p:txBody>
      </p:sp>
      <p:sp>
        <p:nvSpPr>
          <p:cNvPr id="108" name="Rectangle 107"/>
          <p:cNvSpPr>
            <a:spLocks noChangeAspect="1"/>
          </p:cNvSpPr>
          <p:nvPr/>
        </p:nvSpPr>
        <p:spPr bwMode="auto">
          <a:xfrm>
            <a:off x="5309590" y="1630979"/>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b="1" dirty="0"/>
              <a:t>Centre d'Appels</a:t>
            </a:r>
          </a:p>
        </p:txBody>
      </p:sp>
      <p:sp>
        <p:nvSpPr>
          <p:cNvPr id="109" name="Rectangle 108"/>
          <p:cNvSpPr>
            <a:spLocks noChangeAspect="1"/>
          </p:cNvSpPr>
          <p:nvPr/>
        </p:nvSpPr>
        <p:spPr bwMode="auto">
          <a:xfrm>
            <a:off x="9001733" y="1630979"/>
            <a:ext cx="1912930" cy="64546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b="1" dirty="0"/>
              <a:t>Personnalisés</a:t>
            </a:r>
          </a:p>
        </p:txBody>
      </p:sp>
      <p:cxnSp>
        <p:nvCxnSpPr>
          <p:cNvPr id="57" name="Shape 56"/>
          <p:cNvCxnSpPr>
            <a:stCxn id="68" idx="1"/>
            <a:endCxn id="7" idx="2"/>
          </p:cNvCxnSpPr>
          <p:nvPr/>
        </p:nvCxnSpPr>
        <p:spPr bwMode="auto">
          <a:xfrm rot="10800000">
            <a:off x="3975287" y="3165062"/>
            <a:ext cx="387071" cy="477804"/>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62" name="Shape 61"/>
          <p:cNvCxnSpPr/>
          <p:nvPr/>
        </p:nvCxnSpPr>
        <p:spPr bwMode="auto">
          <a:xfrm rot="10800000">
            <a:off x="3973417" y="3445235"/>
            <a:ext cx="392874" cy="1711168"/>
          </a:xfrm>
          <a:prstGeom prst="bentConnector2">
            <a:avLst/>
          </a:prstGeom>
          <a:ln w="38100">
            <a:solidFill>
              <a:srgbClr val="C00000"/>
            </a:solidFill>
            <a:headEnd type="none" w="lg" len="lg"/>
            <a:tailEnd type="none"/>
          </a:ln>
          <a:effectLst/>
        </p:spPr>
        <p:style>
          <a:lnRef idx="2">
            <a:schemeClr val="accent6"/>
          </a:lnRef>
          <a:fillRef idx="0">
            <a:schemeClr val="accent6"/>
          </a:fillRef>
          <a:effectRef idx="1">
            <a:schemeClr val="accent6"/>
          </a:effectRef>
          <a:fontRef idx="minor">
            <a:schemeClr val="tx1"/>
          </a:fontRef>
        </p:style>
      </p:cxnSp>
      <p:cxnSp>
        <p:nvCxnSpPr>
          <p:cNvPr id="71" name="Elbow Connector 70"/>
          <p:cNvCxnSpPr>
            <a:stCxn id="73" idx="3"/>
            <a:endCxn id="68" idx="3"/>
          </p:cNvCxnSpPr>
          <p:nvPr/>
        </p:nvCxnSpPr>
        <p:spPr bwMode="auto">
          <a:xfrm flipH="1" flipV="1">
            <a:off x="6676780" y="3642866"/>
            <a:ext cx="3932" cy="1513536"/>
          </a:xfrm>
          <a:prstGeom prst="bentConnector3">
            <a:avLst>
              <a:gd name="adj1" fmla="val -5813835"/>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79" name="Shape 78"/>
          <p:cNvCxnSpPr>
            <a:stCxn id="50" idx="1"/>
            <a:endCxn id="54" idx="2"/>
          </p:cNvCxnSpPr>
          <p:nvPr/>
        </p:nvCxnSpPr>
        <p:spPr bwMode="auto">
          <a:xfrm rot="10800000">
            <a:off x="1534049" y="3114979"/>
            <a:ext cx="180993" cy="501870"/>
          </a:xfrm>
          <a:prstGeom prst="bentConnector2">
            <a:avLst/>
          </a:prstGeom>
          <a:ln w="38100">
            <a:solidFill>
              <a:srgbClr val="C00000"/>
            </a:solidFill>
            <a:prstDash val="sysDot"/>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106" name="Shape 105"/>
          <p:cNvCxnSpPr>
            <a:stCxn id="40" idx="1"/>
            <a:endCxn id="7" idx="2"/>
          </p:cNvCxnSpPr>
          <p:nvPr/>
        </p:nvCxnSpPr>
        <p:spPr bwMode="auto">
          <a:xfrm rot="10800000">
            <a:off x="3975286" y="3165063"/>
            <a:ext cx="393410" cy="1229237"/>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115" name="Shape 114"/>
          <p:cNvCxnSpPr>
            <a:stCxn id="83" idx="1"/>
          </p:cNvCxnSpPr>
          <p:nvPr/>
        </p:nvCxnSpPr>
        <p:spPr bwMode="auto">
          <a:xfrm rot="10800000">
            <a:off x="8147412" y="3182182"/>
            <a:ext cx="877566" cy="1177839"/>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126" name="Shape 125"/>
          <p:cNvCxnSpPr>
            <a:stCxn id="91" idx="1"/>
          </p:cNvCxnSpPr>
          <p:nvPr/>
        </p:nvCxnSpPr>
        <p:spPr bwMode="auto">
          <a:xfrm rot="10800000">
            <a:off x="8147412" y="3182182"/>
            <a:ext cx="877574" cy="469143"/>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cxnSp>
        <p:nvCxnSpPr>
          <p:cNvPr id="128" name="Shape 127"/>
          <p:cNvCxnSpPr/>
          <p:nvPr/>
        </p:nvCxnSpPr>
        <p:spPr bwMode="auto">
          <a:xfrm flipV="1">
            <a:off x="10845167" y="3172046"/>
            <a:ext cx="726391" cy="467605"/>
          </a:xfrm>
          <a:prstGeom prst="bentConnector2">
            <a:avLst/>
          </a:prstGeom>
          <a:ln w="38100">
            <a:solidFill>
              <a:srgbClr val="C00000"/>
            </a:solidFill>
            <a:headEnd type="none" w="lg" len="lg"/>
            <a:tailEnd type="triangle"/>
          </a:ln>
          <a:effectLst/>
        </p:spPr>
        <p:style>
          <a:lnRef idx="2">
            <a:schemeClr val="accent6"/>
          </a:lnRef>
          <a:fillRef idx="0">
            <a:schemeClr val="accent6"/>
          </a:fillRef>
          <a:effectRef idx="1">
            <a:schemeClr val="accent6"/>
          </a:effectRef>
          <a:fontRef idx="minor">
            <a:schemeClr val="tx1"/>
          </a:fontRef>
        </p:style>
      </p:cxnSp>
      <p:grpSp>
        <p:nvGrpSpPr>
          <p:cNvPr id="72" name="Group 71"/>
          <p:cNvGrpSpPr/>
          <p:nvPr/>
        </p:nvGrpSpPr>
        <p:grpSpPr>
          <a:xfrm>
            <a:off x="169435" y="6332606"/>
            <a:ext cx="3448800" cy="383029"/>
            <a:chOff x="2830961" y="1266463"/>
            <a:chExt cx="3448800" cy="383029"/>
          </a:xfrm>
        </p:grpSpPr>
        <p:sp>
          <p:nvSpPr>
            <p:cNvPr id="66" name="Rectangle 65"/>
            <p:cNvSpPr>
              <a:spLocks/>
            </p:cNvSpPr>
            <p:nvPr/>
          </p:nvSpPr>
          <p:spPr bwMode="auto">
            <a:xfrm>
              <a:off x="4659761" y="1266463"/>
              <a:ext cx="1620000" cy="36000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sz="1600" b="1" dirty="0"/>
                <a:t>Utilisateur</a:t>
              </a:r>
            </a:p>
          </p:txBody>
        </p:sp>
        <p:sp>
          <p:nvSpPr>
            <p:cNvPr id="67" name="Rectangle 66"/>
            <p:cNvSpPr>
              <a:spLocks/>
            </p:cNvSpPr>
            <p:nvPr/>
          </p:nvSpPr>
          <p:spPr bwMode="auto">
            <a:xfrm>
              <a:off x="2830961" y="1266463"/>
              <a:ext cx="1620000" cy="36000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sz="1600" b="1" dirty="0"/>
                <a:t>Propriétaire</a:t>
              </a:r>
            </a:p>
          </p:txBody>
        </p:sp>
        <p:sp>
          <p:nvSpPr>
            <p:cNvPr id="70" name="TextBox 69"/>
            <p:cNvSpPr txBox="1"/>
            <p:nvPr/>
          </p:nvSpPr>
          <p:spPr>
            <a:xfrm>
              <a:off x="4416552" y="1280160"/>
              <a:ext cx="319318" cy="369332"/>
            </a:xfrm>
            <a:prstGeom prst="rect">
              <a:avLst/>
            </a:prstGeom>
            <a:noFill/>
          </p:spPr>
          <p:txBody>
            <a:bodyPr wrap="none" rtlCol="0">
              <a:spAutoFit/>
            </a:bodyPr>
            <a:lstStyle/>
            <a:p>
              <a:r>
                <a:rPr lang="fr-FR" b="1" dirty="0"/>
                <a:t>=</a:t>
              </a:r>
            </a:p>
          </p:txBody>
        </p:sp>
      </p:grpSp>
      <p:sp>
        <p:nvSpPr>
          <p:cNvPr id="91" name="Rectangle 90"/>
          <p:cNvSpPr/>
          <p:nvPr/>
        </p:nvSpPr>
        <p:spPr bwMode="auto">
          <a:xfrm>
            <a:off x="9024986" y="3346154"/>
            <a:ext cx="2179461" cy="610340"/>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92" name="TextBox 91"/>
          <p:cNvSpPr txBox="1"/>
          <p:nvPr/>
        </p:nvSpPr>
        <p:spPr>
          <a:xfrm>
            <a:off x="9614822" y="3353705"/>
            <a:ext cx="1568725" cy="584775"/>
          </a:xfrm>
          <a:prstGeom prst="rect">
            <a:avLst/>
          </a:prstGeom>
          <a:noFill/>
        </p:spPr>
        <p:txBody>
          <a:bodyPr wrap="none" rtlCol="0">
            <a:spAutoFit/>
          </a:bodyPr>
          <a:lstStyle/>
          <a:p>
            <a:r>
              <a:rPr lang="fr-FR" sz="1600" b="1" dirty="0"/>
              <a:t>Candidature</a:t>
            </a:r>
          </a:p>
          <a:p>
            <a:endParaRPr lang="fr-FR" sz="1600" b="1" dirty="0"/>
          </a:p>
        </p:txBody>
      </p:sp>
      <p:sp>
        <p:nvSpPr>
          <p:cNvPr id="83" name="Rectangle 82"/>
          <p:cNvSpPr/>
          <p:nvPr/>
        </p:nvSpPr>
        <p:spPr bwMode="auto">
          <a:xfrm>
            <a:off x="9024978" y="4058103"/>
            <a:ext cx="2169446" cy="603834"/>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effectLst/>
              <a:latin typeface="Times New Roman" pitchFamily="18" charset="0"/>
            </a:endParaRPr>
          </a:p>
        </p:txBody>
      </p:sp>
      <p:sp>
        <p:nvSpPr>
          <p:cNvPr id="84" name="TextBox 83"/>
          <p:cNvSpPr txBox="1"/>
          <p:nvPr/>
        </p:nvSpPr>
        <p:spPr>
          <a:xfrm>
            <a:off x="9651014" y="3986655"/>
            <a:ext cx="1532534" cy="738664"/>
          </a:xfrm>
          <a:prstGeom prst="rect">
            <a:avLst/>
          </a:prstGeom>
          <a:noFill/>
        </p:spPr>
        <p:txBody>
          <a:bodyPr wrap="square" rtlCol="0">
            <a:spAutoFit/>
          </a:bodyPr>
          <a:lstStyle/>
          <a:p>
            <a:r>
              <a:rPr lang="fr-FR" sz="1400" b="1" dirty="0"/>
              <a:t>Personne assurant les entretiens</a:t>
            </a:r>
          </a:p>
        </p:txBody>
      </p:sp>
      <p:sp>
        <p:nvSpPr>
          <p:cNvPr id="82" name="Rounded Rectangle 81"/>
          <p:cNvSpPr/>
          <p:nvPr/>
        </p:nvSpPr>
        <p:spPr bwMode="auto">
          <a:xfrm>
            <a:off x="9894446" y="2666319"/>
            <a:ext cx="507423" cy="507423"/>
          </a:xfrm>
          <a:prstGeom prst="roundRect">
            <a:avLst/>
          </a:prstGeom>
          <a:solidFill>
            <a:srgbClr val="C00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5" name="Rounded Rectangle 84"/>
          <p:cNvSpPr/>
          <p:nvPr/>
        </p:nvSpPr>
        <p:spPr bwMode="auto">
          <a:xfrm>
            <a:off x="9091502" y="3391925"/>
            <a:ext cx="507423" cy="507423"/>
          </a:xfrm>
          <a:prstGeom prst="roundRect">
            <a:avLst/>
          </a:prstGeom>
          <a:solidFill>
            <a:schemeClr val="accent1">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6" name="Rounded Rectangle 85"/>
          <p:cNvSpPr/>
          <p:nvPr/>
        </p:nvSpPr>
        <p:spPr bwMode="auto">
          <a:xfrm>
            <a:off x="9089228" y="4112981"/>
            <a:ext cx="507423" cy="507423"/>
          </a:xfrm>
          <a:prstGeom prst="roundRect">
            <a:avLst/>
          </a:prstGeom>
          <a:solidFill>
            <a:schemeClr val="tx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6" name="Freeform 424"/>
          <p:cNvSpPr>
            <a:spLocks noChangeArrowheads="1"/>
          </p:cNvSpPr>
          <p:nvPr/>
        </p:nvSpPr>
        <p:spPr bwMode="auto">
          <a:xfrm>
            <a:off x="9991656" y="2785030"/>
            <a:ext cx="316910" cy="270484"/>
          </a:xfrm>
          <a:custGeom>
            <a:avLst/>
            <a:gdLst>
              <a:gd name="T0" fmla="*/ 1170420 w 727"/>
              <a:gd name="T1" fmla="*/ 70852717 h 626"/>
              <a:gd name="T2" fmla="*/ 234153 w 727"/>
              <a:gd name="T3" fmla="*/ 69693264 h 626"/>
              <a:gd name="T4" fmla="*/ 0 w 727"/>
              <a:gd name="T5" fmla="*/ 67953744 h 626"/>
              <a:gd name="T6" fmla="*/ 3628850 w 727"/>
              <a:gd name="T7" fmla="*/ 60184184 h 626"/>
              <a:gd name="T8" fmla="*/ 10417901 w 727"/>
              <a:gd name="T9" fmla="*/ 54154144 h 626"/>
              <a:gd name="T10" fmla="*/ 15217170 w 727"/>
              <a:gd name="T11" fmla="*/ 52066992 h 626"/>
              <a:gd name="T12" fmla="*/ 21186859 w 727"/>
              <a:gd name="T13" fmla="*/ 48820048 h 626"/>
              <a:gd name="T14" fmla="*/ 22240374 w 727"/>
              <a:gd name="T15" fmla="*/ 46848773 h 626"/>
              <a:gd name="T16" fmla="*/ 20250249 w 727"/>
              <a:gd name="T17" fmla="*/ 41630215 h 626"/>
              <a:gd name="T18" fmla="*/ 15685132 w 727"/>
              <a:gd name="T19" fmla="*/ 32237352 h 626"/>
              <a:gd name="T20" fmla="*/ 14983018 w 727"/>
              <a:gd name="T21" fmla="*/ 25163736 h 626"/>
              <a:gd name="T22" fmla="*/ 16621742 w 727"/>
              <a:gd name="T23" fmla="*/ 20177272 h 626"/>
              <a:gd name="T24" fmla="*/ 19899192 w 727"/>
              <a:gd name="T25" fmla="*/ 15770874 h 626"/>
              <a:gd name="T26" fmla="*/ 26922396 w 727"/>
              <a:gd name="T27" fmla="*/ 11827986 h 626"/>
              <a:gd name="T28" fmla="*/ 33360390 w 727"/>
              <a:gd name="T29" fmla="*/ 11480354 h 626"/>
              <a:gd name="T30" fmla="*/ 41086051 w 727"/>
              <a:gd name="T31" fmla="*/ 14379326 h 626"/>
              <a:gd name="T32" fmla="*/ 45182863 w 727"/>
              <a:gd name="T33" fmla="*/ 18901942 h 626"/>
              <a:gd name="T34" fmla="*/ 47055740 w 727"/>
              <a:gd name="T35" fmla="*/ 23888066 h 626"/>
              <a:gd name="T36" fmla="*/ 47289892 w 727"/>
              <a:gd name="T37" fmla="*/ 29338380 h 626"/>
              <a:gd name="T38" fmla="*/ 44129348 w 727"/>
              <a:gd name="T39" fmla="*/ 38383270 h 626"/>
              <a:gd name="T40" fmla="*/ 40500841 w 727"/>
              <a:gd name="T41" fmla="*/ 44529527 h 626"/>
              <a:gd name="T42" fmla="*/ 40149784 w 727"/>
              <a:gd name="T43" fmla="*/ 47428500 h 626"/>
              <a:gd name="T44" fmla="*/ 42958928 w 727"/>
              <a:gd name="T45" fmla="*/ 50095718 h 626"/>
              <a:gd name="T46" fmla="*/ 49631075 w 727"/>
              <a:gd name="T47" fmla="*/ 53110568 h 626"/>
              <a:gd name="T48" fmla="*/ 55718011 w 727"/>
              <a:gd name="T49" fmla="*/ 56937239 h 626"/>
              <a:gd name="T50" fmla="*/ 61102490 w 727"/>
              <a:gd name="T51" fmla="*/ 63894978 h 626"/>
              <a:gd name="T52" fmla="*/ 62623967 w 727"/>
              <a:gd name="T53" fmla="*/ 68649688 h 626"/>
              <a:gd name="T54" fmla="*/ 62156005 w 727"/>
              <a:gd name="T55" fmla="*/ 70157113 h 626"/>
              <a:gd name="T56" fmla="*/ 60165880 w 727"/>
              <a:gd name="T57" fmla="*/ 71200689 h 626"/>
              <a:gd name="T58" fmla="*/ 44480748 w 727"/>
              <a:gd name="T59" fmla="*/ 72244264 h 626"/>
              <a:gd name="T60" fmla="*/ 9013329 w 727"/>
              <a:gd name="T61" fmla="*/ 71896632 h 626"/>
              <a:gd name="T62" fmla="*/ 84630189 w 727"/>
              <a:gd name="T63" fmla="*/ 58908854 h 626"/>
              <a:gd name="T64" fmla="*/ 82757312 w 727"/>
              <a:gd name="T65" fmla="*/ 59952429 h 626"/>
              <a:gd name="T66" fmla="*/ 74329536 w 727"/>
              <a:gd name="T67" fmla="*/ 60764251 h 626"/>
              <a:gd name="T68" fmla="*/ 65316207 w 727"/>
              <a:gd name="T69" fmla="*/ 57285211 h 626"/>
              <a:gd name="T70" fmla="*/ 59346518 w 727"/>
              <a:gd name="T71" fmla="*/ 50791322 h 626"/>
              <a:gd name="T72" fmla="*/ 52791619 w 727"/>
              <a:gd name="T73" fmla="*/ 46616679 h 626"/>
              <a:gd name="T74" fmla="*/ 48460655 w 727"/>
              <a:gd name="T75" fmla="*/ 44877159 h 626"/>
              <a:gd name="T76" fmla="*/ 53259581 w 727"/>
              <a:gd name="T77" fmla="*/ 35136665 h 626"/>
              <a:gd name="T78" fmla="*/ 54898649 w 727"/>
              <a:gd name="T79" fmla="*/ 27019133 h 626"/>
              <a:gd name="T80" fmla="*/ 54313096 w 727"/>
              <a:gd name="T81" fmla="*/ 20177272 h 626"/>
              <a:gd name="T82" fmla="*/ 52089162 w 727"/>
              <a:gd name="T83" fmla="*/ 15074930 h 626"/>
              <a:gd name="T84" fmla="*/ 48109255 w 727"/>
              <a:gd name="T85" fmla="*/ 9740834 h 626"/>
              <a:gd name="T86" fmla="*/ 42842023 w 727"/>
              <a:gd name="T87" fmla="*/ 6145917 h 626"/>
              <a:gd name="T88" fmla="*/ 46236378 w 727"/>
              <a:gd name="T89" fmla="*/ 2551001 h 626"/>
              <a:gd name="T90" fmla="*/ 51972257 w 727"/>
              <a:gd name="T91" fmla="*/ 115877 h 626"/>
              <a:gd name="T92" fmla="*/ 57941946 w 727"/>
              <a:gd name="T93" fmla="*/ 463849 h 626"/>
              <a:gd name="T94" fmla="*/ 65199302 w 727"/>
              <a:gd name="T95" fmla="*/ 4406398 h 626"/>
              <a:gd name="T96" fmla="*/ 68359847 w 727"/>
              <a:gd name="T97" fmla="*/ 8929013 h 626"/>
              <a:gd name="T98" fmla="*/ 69881324 w 727"/>
              <a:gd name="T99" fmla="*/ 14031355 h 626"/>
              <a:gd name="T100" fmla="*/ 69530266 w 727"/>
              <a:gd name="T101" fmla="*/ 19481668 h 626"/>
              <a:gd name="T102" fmla="*/ 64848245 w 727"/>
              <a:gd name="T103" fmla="*/ 30381955 h 626"/>
              <a:gd name="T104" fmla="*/ 62623967 w 727"/>
              <a:gd name="T105" fmla="*/ 34788693 h 626"/>
              <a:gd name="T106" fmla="*/ 63092272 w 727"/>
              <a:gd name="T107" fmla="*/ 36875845 h 626"/>
              <a:gd name="T108" fmla="*/ 67657389 w 727"/>
              <a:gd name="T109" fmla="*/ 39774818 h 626"/>
              <a:gd name="T110" fmla="*/ 74563688 w 727"/>
              <a:gd name="T111" fmla="*/ 42905885 h 626"/>
              <a:gd name="T112" fmla="*/ 79830920 w 727"/>
              <a:gd name="T113" fmla="*/ 47080528 h 626"/>
              <a:gd name="T114" fmla="*/ 84396036 w 727"/>
              <a:gd name="T115" fmla="*/ 54617993 h 626"/>
              <a:gd name="T116" fmla="*/ 84981589 w 727"/>
              <a:gd name="T117" fmla="*/ 57864938 h 6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7" h="626">
                <a:moveTo>
                  <a:pt x="19" y="614"/>
                </a:moveTo>
                <a:lnTo>
                  <a:pt x="19" y="614"/>
                </a:lnTo>
                <a:lnTo>
                  <a:pt x="15" y="614"/>
                </a:lnTo>
                <a:lnTo>
                  <a:pt x="10" y="611"/>
                </a:lnTo>
                <a:lnTo>
                  <a:pt x="6" y="608"/>
                </a:lnTo>
                <a:lnTo>
                  <a:pt x="3" y="605"/>
                </a:lnTo>
                <a:lnTo>
                  <a:pt x="2" y="601"/>
                </a:lnTo>
                <a:lnTo>
                  <a:pt x="0" y="597"/>
                </a:lnTo>
                <a:lnTo>
                  <a:pt x="0" y="592"/>
                </a:lnTo>
                <a:lnTo>
                  <a:pt x="0" y="586"/>
                </a:lnTo>
                <a:lnTo>
                  <a:pt x="6" y="569"/>
                </a:lnTo>
                <a:lnTo>
                  <a:pt x="12" y="551"/>
                </a:lnTo>
                <a:lnTo>
                  <a:pt x="21" y="535"/>
                </a:lnTo>
                <a:lnTo>
                  <a:pt x="31" y="519"/>
                </a:lnTo>
                <a:lnTo>
                  <a:pt x="44" y="504"/>
                </a:lnTo>
                <a:lnTo>
                  <a:pt x="58" y="491"/>
                </a:lnTo>
                <a:lnTo>
                  <a:pt x="72" y="479"/>
                </a:lnTo>
                <a:lnTo>
                  <a:pt x="89" y="467"/>
                </a:lnTo>
                <a:lnTo>
                  <a:pt x="108" y="458"/>
                </a:lnTo>
                <a:lnTo>
                  <a:pt x="130" y="449"/>
                </a:lnTo>
                <a:lnTo>
                  <a:pt x="149" y="440"/>
                </a:lnTo>
                <a:lnTo>
                  <a:pt x="167" y="432"/>
                </a:lnTo>
                <a:lnTo>
                  <a:pt x="175" y="427"/>
                </a:lnTo>
                <a:lnTo>
                  <a:pt x="181" y="421"/>
                </a:lnTo>
                <a:lnTo>
                  <a:pt x="187" y="415"/>
                </a:lnTo>
                <a:lnTo>
                  <a:pt x="190" y="409"/>
                </a:lnTo>
                <a:lnTo>
                  <a:pt x="190" y="404"/>
                </a:lnTo>
                <a:lnTo>
                  <a:pt x="190" y="398"/>
                </a:lnTo>
                <a:lnTo>
                  <a:pt x="187" y="384"/>
                </a:lnTo>
                <a:lnTo>
                  <a:pt x="180" y="371"/>
                </a:lnTo>
                <a:lnTo>
                  <a:pt x="173" y="359"/>
                </a:lnTo>
                <a:lnTo>
                  <a:pt x="156" y="331"/>
                </a:lnTo>
                <a:lnTo>
                  <a:pt x="145" y="303"/>
                </a:lnTo>
                <a:lnTo>
                  <a:pt x="134" y="278"/>
                </a:lnTo>
                <a:lnTo>
                  <a:pt x="130" y="253"/>
                </a:lnTo>
                <a:lnTo>
                  <a:pt x="128" y="240"/>
                </a:lnTo>
                <a:lnTo>
                  <a:pt x="128" y="228"/>
                </a:lnTo>
                <a:lnTo>
                  <a:pt x="128" y="217"/>
                </a:lnTo>
                <a:lnTo>
                  <a:pt x="131" y="206"/>
                </a:lnTo>
                <a:lnTo>
                  <a:pt x="134" y="194"/>
                </a:lnTo>
                <a:lnTo>
                  <a:pt x="137" y="184"/>
                </a:lnTo>
                <a:lnTo>
                  <a:pt x="142" y="174"/>
                </a:lnTo>
                <a:lnTo>
                  <a:pt x="148" y="163"/>
                </a:lnTo>
                <a:lnTo>
                  <a:pt x="158" y="149"/>
                </a:lnTo>
                <a:lnTo>
                  <a:pt x="170" y="136"/>
                </a:lnTo>
                <a:lnTo>
                  <a:pt x="183" y="124"/>
                </a:lnTo>
                <a:lnTo>
                  <a:pt x="198" y="115"/>
                </a:lnTo>
                <a:lnTo>
                  <a:pt x="214" y="108"/>
                </a:lnTo>
                <a:lnTo>
                  <a:pt x="230" y="102"/>
                </a:lnTo>
                <a:lnTo>
                  <a:pt x="248" y="99"/>
                </a:lnTo>
                <a:lnTo>
                  <a:pt x="267" y="97"/>
                </a:lnTo>
                <a:lnTo>
                  <a:pt x="285" y="99"/>
                </a:lnTo>
                <a:lnTo>
                  <a:pt x="302" y="102"/>
                </a:lnTo>
                <a:lnTo>
                  <a:pt x="320" y="108"/>
                </a:lnTo>
                <a:lnTo>
                  <a:pt x="336" y="115"/>
                </a:lnTo>
                <a:lnTo>
                  <a:pt x="351" y="124"/>
                </a:lnTo>
                <a:lnTo>
                  <a:pt x="364" y="136"/>
                </a:lnTo>
                <a:lnTo>
                  <a:pt x="376" y="149"/>
                </a:lnTo>
                <a:lnTo>
                  <a:pt x="386" y="163"/>
                </a:lnTo>
                <a:lnTo>
                  <a:pt x="392" y="174"/>
                </a:lnTo>
                <a:lnTo>
                  <a:pt x="396" y="184"/>
                </a:lnTo>
                <a:lnTo>
                  <a:pt x="399" y="194"/>
                </a:lnTo>
                <a:lnTo>
                  <a:pt x="402" y="206"/>
                </a:lnTo>
                <a:lnTo>
                  <a:pt x="404" y="217"/>
                </a:lnTo>
                <a:lnTo>
                  <a:pt x="405" y="228"/>
                </a:lnTo>
                <a:lnTo>
                  <a:pt x="405" y="240"/>
                </a:lnTo>
                <a:lnTo>
                  <a:pt x="404" y="253"/>
                </a:lnTo>
                <a:lnTo>
                  <a:pt x="402" y="265"/>
                </a:lnTo>
                <a:lnTo>
                  <a:pt x="399" y="278"/>
                </a:lnTo>
                <a:lnTo>
                  <a:pt x="389" y="303"/>
                </a:lnTo>
                <a:lnTo>
                  <a:pt x="377" y="331"/>
                </a:lnTo>
                <a:lnTo>
                  <a:pt x="360" y="359"/>
                </a:lnTo>
                <a:lnTo>
                  <a:pt x="352" y="371"/>
                </a:lnTo>
                <a:lnTo>
                  <a:pt x="346" y="384"/>
                </a:lnTo>
                <a:lnTo>
                  <a:pt x="343" y="398"/>
                </a:lnTo>
                <a:lnTo>
                  <a:pt x="342" y="404"/>
                </a:lnTo>
                <a:lnTo>
                  <a:pt x="343" y="409"/>
                </a:lnTo>
                <a:lnTo>
                  <a:pt x="346" y="415"/>
                </a:lnTo>
                <a:lnTo>
                  <a:pt x="352" y="421"/>
                </a:lnTo>
                <a:lnTo>
                  <a:pt x="358" y="427"/>
                </a:lnTo>
                <a:lnTo>
                  <a:pt x="367" y="432"/>
                </a:lnTo>
                <a:lnTo>
                  <a:pt x="385" y="440"/>
                </a:lnTo>
                <a:lnTo>
                  <a:pt x="404" y="449"/>
                </a:lnTo>
                <a:lnTo>
                  <a:pt x="424" y="458"/>
                </a:lnTo>
                <a:lnTo>
                  <a:pt x="445" y="467"/>
                </a:lnTo>
                <a:lnTo>
                  <a:pt x="461" y="479"/>
                </a:lnTo>
                <a:lnTo>
                  <a:pt x="476" y="491"/>
                </a:lnTo>
                <a:lnTo>
                  <a:pt x="489" y="504"/>
                </a:lnTo>
                <a:lnTo>
                  <a:pt x="502" y="519"/>
                </a:lnTo>
                <a:lnTo>
                  <a:pt x="513" y="535"/>
                </a:lnTo>
                <a:lnTo>
                  <a:pt x="522" y="551"/>
                </a:lnTo>
                <a:lnTo>
                  <a:pt x="529" y="569"/>
                </a:lnTo>
                <a:lnTo>
                  <a:pt x="533" y="586"/>
                </a:lnTo>
                <a:lnTo>
                  <a:pt x="535" y="592"/>
                </a:lnTo>
                <a:lnTo>
                  <a:pt x="533" y="597"/>
                </a:lnTo>
                <a:lnTo>
                  <a:pt x="532" y="601"/>
                </a:lnTo>
                <a:lnTo>
                  <a:pt x="531" y="605"/>
                </a:lnTo>
                <a:lnTo>
                  <a:pt x="528" y="608"/>
                </a:lnTo>
                <a:lnTo>
                  <a:pt x="523" y="611"/>
                </a:lnTo>
                <a:lnTo>
                  <a:pt x="519" y="614"/>
                </a:lnTo>
                <a:lnTo>
                  <a:pt x="514" y="614"/>
                </a:lnTo>
                <a:lnTo>
                  <a:pt x="500" y="617"/>
                </a:lnTo>
                <a:lnTo>
                  <a:pt x="455" y="620"/>
                </a:lnTo>
                <a:lnTo>
                  <a:pt x="380" y="623"/>
                </a:lnTo>
                <a:lnTo>
                  <a:pt x="267" y="625"/>
                </a:lnTo>
                <a:lnTo>
                  <a:pt x="153" y="623"/>
                </a:lnTo>
                <a:lnTo>
                  <a:pt x="77" y="620"/>
                </a:lnTo>
                <a:lnTo>
                  <a:pt x="34" y="617"/>
                </a:lnTo>
                <a:lnTo>
                  <a:pt x="19" y="614"/>
                </a:lnTo>
                <a:close/>
                <a:moveTo>
                  <a:pt x="723" y="508"/>
                </a:moveTo>
                <a:lnTo>
                  <a:pt x="723" y="508"/>
                </a:lnTo>
                <a:lnTo>
                  <a:pt x="721" y="511"/>
                </a:lnTo>
                <a:lnTo>
                  <a:pt x="716" y="514"/>
                </a:lnTo>
                <a:lnTo>
                  <a:pt x="712" y="517"/>
                </a:lnTo>
                <a:lnTo>
                  <a:pt x="707" y="517"/>
                </a:lnTo>
                <a:lnTo>
                  <a:pt x="698" y="519"/>
                </a:lnTo>
                <a:lnTo>
                  <a:pt x="675" y="521"/>
                </a:lnTo>
                <a:lnTo>
                  <a:pt x="635" y="524"/>
                </a:lnTo>
                <a:lnTo>
                  <a:pt x="578" y="526"/>
                </a:lnTo>
                <a:lnTo>
                  <a:pt x="569" y="510"/>
                </a:lnTo>
                <a:lnTo>
                  <a:pt x="558" y="494"/>
                </a:lnTo>
                <a:lnTo>
                  <a:pt x="548" y="479"/>
                </a:lnTo>
                <a:lnTo>
                  <a:pt x="535" y="464"/>
                </a:lnTo>
                <a:lnTo>
                  <a:pt x="522" y="451"/>
                </a:lnTo>
                <a:lnTo>
                  <a:pt x="507" y="438"/>
                </a:lnTo>
                <a:lnTo>
                  <a:pt x="492" y="426"/>
                </a:lnTo>
                <a:lnTo>
                  <a:pt x="476" y="415"/>
                </a:lnTo>
                <a:lnTo>
                  <a:pt x="451" y="402"/>
                </a:lnTo>
                <a:lnTo>
                  <a:pt x="426" y="393"/>
                </a:lnTo>
                <a:lnTo>
                  <a:pt x="414" y="387"/>
                </a:lnTo>
                <a:lnTo>
                  <a:pt x="427" y="365"/>
                </a:lnTo>
                <a:lnTo>
                  <a:pt x="438" y="345"/>
                </a:lnTo>
                <a:lnTo>
                  <a:pt x="448" y="324"/>
                </a:lnTo>
                <a:lnTo>
                  <a:pt x="455" y="303"/>
                </a:lnTo>
                <a:lnTo>
                  <a:pt x="461" y="286"/>
                </a:lnTo>
                <a:lnTo>
                  <a:pt x="466" y="267"/>
                </a:lnTo>
                <a:lnTo>
                  <a:pt x="467" y="249"/>
                </a:lnTo>
                <a:lnTo>
                  <a:pt x="469" y="233"/>
                </a:lnTo>
                <a:lnTo>
                  <a:pt x="470" y="217"/>
                </a:lnTo>
                <a:lnTo>
                  <a:pt x="469" y="202"/>
                </a:lnTo>
                <a:lnTo>
                  <a:pt x="467" y="187"/>
                </a:lnTo>
                <a:lnTo>
                  <a:pt x="464" y="174"/>
                </a:lnTo>
                <a:lnTo>
                  <a:pt x="460" y="162"/>
                </a:lnTo>
                <a:lnTo>
                  <a:pt x="455" y="150"/>
                </a:lnTo>
                <a:lnTo>
                  <a:pt x="451" y="138"/>
                </a:lnTo>
                <a:lnTo>
                  <a:pt x="445" y="130"/>
                </a:lnTo>
                <a:lnTo>
                  <a:pt x="429" y="105"/>
                </a:lnTo>
                <a:lnTo>
                  <a:pt x="420" y="94"/>
                </a:lnTo>
                <a:lnTo>
                  <a:pt x="411" y="84"/>
                </a:lnTo>
                <a:lnTo>
                  <a:pt x="401" y="75"/>
                </a:lnTo>
                <a:lnTo>
                  <a:pt x="389" y="68"/>
                </a:lnTo>
                <a:lnTo>
                  <a:pt x="377" y="60"/>
                </a:lnTo>
                <a:lnTo>
                  <a:pt x="366" y="53"/>
                </a:lnTo>
                <a:lnTo>
                  <a:pt x="374" y="41"/>
                </a:lnTo>
                <a:lnTo>
                  <a:pt x="385" y="31"/>
                </a:lnTo>
                <a:lnTo>
                  <a:pt x="395" y="22"/>
                </a:lnTo>
                <a:lnTo>
                  <a:pt x="405" y="15"/>
                </a:lnTo>
                <a:lnTo>
                  <a:pt x="417" y="9"/>
                </a:lnTo>
                <a:lnTo>
                  <a:pt x="429" y="4"/>
                </a:lnTo>
                <a:lnTo>
                  <a:pt x="444" y="1"/>
                </a:lnTo>
                <a:lnTo>
                  <a:pt x="460" y="0"/>
                </a:lnTo>
                <a:lnTo>
                  <a:pt x="477" y="1"/>
                </a:lnTo>
                <a:lnTo>
                  <a:pt x="495" y="4"/>
                </a:lnTo>
                <a:lnTo>
                  <a:pt x="513" y="10"/>
                </a:lnTo>
                <a:lnTo>
                  <a:pt x="529" y="18"/>
                </a:lnTo>
                <a:lnTo>
                  <a:pt x="542" y="27"/>
                </a:lnTo>
                <a:lnTo>
                  <a:pt x="557" y="38"/>
                </a:lnTo>
                <a:lnTo>
                  <a:pt x="569" y="52"/>
                </a:lnTo>
                <a:lnTo>
                  <a:pt x="579" y="66"/>
                </a:lnTo>
                <a:lnTo>
                  <a:pt x="584" y="77"/>
                </a:lnTo>
                <a:lnTo>
                  <a:pt x="590" y="87"/>
                </a:lnTo>
                <a:lnTo>
                  <a:pt x="592" y="97"/>
                </a:lnTo>
                <a:lnTo>
                  <a:pt x="595" y="109"/>
                </a:lnTo>
                <a:lnTo>
                  <a:pt x="597" y="121"/>
                </a:lnTo>
                <a:lnTo>
                  <a:pt x="598" y="131"/>
                </a:lnTo>
                <a:lnTo>
                  <a:pt x="598" y="144"/>
                </a:lnTo>
                <a:lnTo>
                  <a:pt x="597" y="156"/>
                </a:lnTo>
                <a:lnTo>
                  <a:pt x="594" y="168"/>
                </a:lnTo>
                <a:lnTo>
                  <a:pt x="591" y="181"/>
                </a:lnTo>
                <a:lnTo>
                  <a:pt x="582" y="208"/>
                </a:lnTo>
                <a:lnTo>
                  <a:pt x="570" y="234"/>
                </a:lnTo>
                <a:lnTo>
                  <a:pt x="554" y="262"/>
                </a:lnTo>
                <a:lnTo>
                  <a:pt x="545" y="274"/>
                </a:lnTo>
                <a:lnTo>
                  <a:pt x="539" y="287"/>
                </a:lnTo>
                <a:lnTo>
                  <a:pt x="535" y="300"/>
                </a:lnTo>
                <a:lnTo>
                  <a:pt x="535" y="306"/>
                </a:lnTo>
                <a:lnTo>
                  <a:pt x="536" y="312"/>
                </a:lnTo>
                <a:lnTo>
                  <a:pt x="539" y="318"/>
                </a:lnTo>
                <a:lnTo>
                  <a:pt x="544" y="324"/>
                </a:lnTo>
                <a:lnTo>
                  <a:pt x="551" y="330"/>
                </a:lnTo>
                <a:lnTo>
                  <a:pt x="558" y="334"/>
                </a:lnTo>
                <a:lnTo>
                  <a:pt x="578" y="343"/>
                </a:lnTo>
                <a:lnTo>
                  <a:pt x="597" y="352"/>
                </a:lnTo>
                <a:lnTo>
                  <a:pt x="617" y="361"/>
                </a:lnTo>
                <a:lnTo>
                  <a:pt x="637" y="370"/>
                </a:lnTo>
                <a:lnTo>
                  <a:pt x="653" y="381"/>
                </a:lnTo>
                <a:lnTo>
                  <a:pt x="669" y="393"/>
                </a:lnTo>
                <a:lnTo>
                  <a:pt x="682" y="406"/>
                </a:lnTo>
                <a:lnTo>
                  <a:pt x="696" y="421"/>
                </a:lnTo>
                <a:lnTo>
                  <a:pt x="706" y="438"/>
                </a:lnTo>
                <a:lnTo>
                  <a:pt x="715" y="454"/>
                </a:lnTo>
                <a:lnTo>
                  <a:pt x="721" y="471"/>
                </a:lnTo>
                <a:lnTo>
                  <a:pt x="726" y="489"/>
                </a:lnTo>
                <a:lnTo>
                  <a:pt x="726" y="495"/>
                </a:lnTo>
                <a:lnTo>
                  <a:pt x="726" y="499"/>
                </a:lnTo>
                <a:lnTo>
                  <a:pt x="723" y="508"/>
                </a:lnTo>
                <a:close/>
              </a:path>
            </a:pathLst>
          </a:custGeom>
          <a:solidFill>
            <a:schemeClr val="bg1"/>
          </a:solidFill>
          <a:ln>
            <a:noFill/>
          </a:ln>
        </p:spPr>
        <p:txBody>
          <a:bodyPr wrap="none" anchor="ctr"/>
          <a:lstStyle/>
          <a:p>
            <a:endParaRPr lang="en-US"/>
          </a:p>
        </p:txBody>
      </p:sp>
      <p:grpSp>
        <p:nvGrpSpPr>
          <p:cNvPr id="22" name="Group 21"/>
          <p:cNvGrpSpPr/>
          <p:nvPr/>
        </p:nvGrpSpPr>
        <p:grpSpPr>
          <a:xfrm>
            <a:off x="7858655" y="2664044"/>
            <a:ext cx="507423" cy="507423"/>
            <a:chOff x="7858655" y="2664044"/>
            <a:chExt cx="507423" cy="507423"/>
          </a:xfrm>
        </p:grpSpPr>
        <p:sp>
          <p:nvSpPr>
            <p:cNvPr id="5" name="Rounded Rectangle 4"/>
            <p:cNvSpPr/>
            <p:nvPr/>
          </p:nvSpPr>
          <p:spPr bwMode="auto">
            <a:xfrm>
              <a:off x="7858655" y="2664044"/>
              <a:ext cx="507423" cy="507423"/>
            </a:xfrm>
            <a:prstGeom prst="roundRect">
              <a:avLst/>
            </a:prstGeom>
            <a:solidFill>
              <a:schemeClr val="accent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4" name="Freeform 54"/>
            <p:cNvSpPr>
              <a:spLocks noChangeArrowheads="1"/>
            </p:cNvSpPr>
            <p:nvPr/>
          </p:nvSpPr>
          <p:spPr bwMode="auto">
            <a:xfrm>
              <a:off x="7945240" y="2751826"/>
              <a:ext cx="342484" cy="342485"/>
            </a:xfrm>
            <a:custGeom>
              <a:avLst/>
              <a:gdLst>
                <a:gd name="T0" fmla="*/ 83351827 w 729"/>
                <a:gd name="T1" fmla="*/ 49126014 h 729"/>
                <a:gd name="T2" fmla="*/ 73573121 w 729"/>
                <a:gd name="T3" fmla="*/ 51105209 h 729"/>
                <a:gd name="T4" fmla="*/ 70546379 w 729"/>
                <a:gd name="T5" fmla="*/ 53549715 h 729"/>
                <a:gd name="T6" fmla="*/ 70196969 w 729"/>
                <a:gd name="T7" fmla="*/ 57158352 h 729"/>
                <a:gd name="T8" fmla="*/ 75435732 w 729"/>
                <a:gd name="T9" fmla="*/ 64725379 h 729"/>
                <a:gd name="T10" fmla="*/ 75435732 w 729"/>
                <a:gd name="T11" fmla="*/ 68799669 h 729"/>
                <a:gd name="T12" fmla="*/ 69265663 w 729"/>
                <a:gd name="T13" fmla="*/ 75085980 h 729"/>
                <a:gd name="T14" fmla="*/ 66588331 w 729"/>
                <a:gd name="T15" fmla="*/ 76017285 h 729"/>
                <a:gd name="T16" fmla="*/ 58322826 w 729"/>
                <a:gd name="T17" fmla="*/ 70662279 h 729"/>
                <a:gd name="T18" fmla="*/ 54015709 w 729"/>
                <a:gd name="T19" fmla="*/ 70313211 h 729"/>
                <a:gd name="T20" fmla="*/ 51105209 w 729"/>
                <a:gd name="T21" fmla="*/ 73805606 h 729"/>
                <a:gd name="T22" fmla="*/ 48893530 w 729"/>
                <a:gd name="T23" fmla="*/ 83351485 h 729"/>
                <a:gd name="T24" fmla="*/ 42374393 w 729"/>
                <a:gd name="T25" fmla="*/ 84748443 h 729"/>
                <a:gd name="T26" fmla="*/ 36437150 w 729"/>
                <a:gd name="T27" fmla="*/ 83933380 h 729"/>
                <a:gd name="T28" fmla="*/ 34458297 w 729"/>
                <a:gd name="T29" fmla="*/ 81023222 h 729"/>
                <a:gd name="T30" fmla="*/ 32130034 w 729"/>
                <a:gd name="T31" fmla="*/ 71011690 h 729"/>
                <a:gd name="T32" fmla="*/ 28288229 w 729"/>
                <a:gd name="T33" fmla="*/ 69963800 h 729"/>
                <a:gd name="T34" fmla="*/ 20139307 w 729"/>
                <a:gd name="T35" fmla="*/ 75435390 h 729"/>
                <a:gd name="T36" fmla="*/ 16879738 w 729"/>
                <a:gd name="T37" fmla="*/ 75784459 h 729"/>
                <a:gd name="T38" fmla="*/ 10942838 w 729"/>
                <a:gd name="T39" fmla="*/ 70895106 h 729"/>
                <a:gd name="T40" fmla="*/ 8730817 w 729"/>
                <a:gd name="T41" fmla="*/ 66704232 h 729"/>
                <a:gd name="T42" fmla="*/ 13852996 w 729"/>
                <a:gd name="T43" fmla="*/ 58555310 h 729"/>
                <a:gd name="T44" fmla="*/ 14784301 w 729"/>
                <a:gd name="T45" fmla="*/ 54946673 h 729"/>
                <a:gd name="T46" fmla="*/ 11641317 w 729"/>
                <a:gd name="T47" fmla="*/ 51338036 h 729"/>
                <a:gd name="T48" fmla="*/ 1862611 w 729"/>
                <a:gd name="T49" fmla="*/ 49358841 h 729"/>
                <a:gd name="T50" fmla="*/ 232826 w 729"/>
                <a:gd name="T51" fmla="*/ 46448683 h 729"/>
                <a:gd name="T52" fmla="*/ 1047548 w 729"/>
                <a:gd name="T53" fmla="*/ 36437150 h 729"/>
                <a:gd name="T54" fmla="*/ 10826254 w 729"/>
                <a:gd name="T55" fmla="*/ 33643234 h 729"/>
                <a:gd name="T56" fmla="*/ 14202406 w 729"/>
                <a:gd name="T57" fmla="*/ 31431213 h 729"/>
                <a:gd name="T58" fmla="*/ 14551475 w 729"/>
                <a:gd name="T59" fmla="*/ 27589750 h 729"/>
                <a:gd name="T60" fmla="*/ 9313053 w 729"/>
                <a:gd name="T61" fmla="*/ 20139307 h 729"/>
                <a:gd name="T62" fmla="*/ 9313053 w 729"/>
                <a:gd name="T63" fmla="*/ 16181259 h 729"/>
                <a:gd name="T64" fmla="*/ 15482780 w 729"/>
                <a:gd name="T65" fmla="*/ 9778706 h 729"/>
                <a:gd name="T66" fmla="*/ 18742349 w 729"/>
                <a:gd name="T67" fmla="*/ 8963643 h 729"/>
                <a:gd name="T68" fmla="*/ 26891271 w 729"/>
                <a:gd name="T69" fmla="*/ 14435233 h 729"/>
                <a:gd name="T70" fmla="*/ 30733076 w 729"/>
                <a:gd name="T71" fmla="*/ 14551475 h 729"/>
                <a:gd name="T72" fmla="*/ 33643234 w 729"/>
                <a:gd name="T73" fmla="*/ 11059080 h 729"/>
                <a:gd name="T74" fmla="*/ 35855255 w 729"/>
                <a:gd name="T75" fmla="*/ 1513200 h 729"/>
                <a:gd name="T76" fmla="*/ 42374393 w 729"/>
                <a:gd name="T77" fmla="*/ 0 h 729"/>
                <a:gd name="T78" fmla="*/ 48893530 w 729"/>
                <a:gd name="T79" fmla="*/ 1513200 h 729"/>
                <a:gd name="T80" fmla="*/ 51105209 w 729"/>
                <a:gd name="T81" fmla="*/ 11059080 h 729"/>
                <a:gd name="T82" fmla="*/ 54015709 w 729"/>
                <a:gd name="T83" fmla="*/ 14551475 h 729"/>
                <a:gd name="T84" fmla="*/ 58322826 w 729"/>
                <a:gd name="T85" fmla="*/ 14085822 h 729"/>
                <a:gd name="T86" fmla="*/ 66006095 w 729"/>
                <a:gd name="T87" fmla="*/ 8963643 h 729"/>
                <a:gd name="T88" fmla="*/ 69265663 w 729"/>
                <a:gd name="T89" fmla="*/ 9778706 h 729"/>
                <a:gd name="T90" fmla="*/ 75435732 w 729"/>
                <a:gd name="T91" fmla="*/ 16181259 h 729"/>
                <a:gd name="T92" fmla="*/ 75435732 w 729"/>
                <a:gd name="T93" fmla="*/ 20139307 h 729"/>
                <a:gd name="T94" fmla="*/ 70196969 w 729"/>
                <a:gd name="T95" fmla="*/ 27822576 h 729"/>
                <a:gd name="T96" fmla="*/ 71012032 w 729"/>
                <a:gd name="T97" fmla="*/ 32129692 h 729"/>
                <a:gd name="T98" fmla="*/ 80790738 w 729"/>
                <a:gd name="T99" fmla="*/ 34690782 h 729"/>
                <a:gd name="T100" fmla="*/ 83700896 w 729"/>
                <a:gd name="T101" fmla="*/ 36437150 h 729"/>
                <a:gd name="T102" fmla="*/ 84515959 w 729"/>
                <a:gd name="T103" fmla="*/ 46448683 h 729"/>
                <a:gd name="T104" fmla="*/ 55528910 w 729"/>
                <a:gd name="T105" fmla="*/ 36902803 h 729"/>
                <a:gd name="T106" fmla="*/ 50406730 w 729"/>
                <a:gd name="T107" fmla="*/ 30499908 h 729"/>
                <a:gd name="T108" fmla="*/ 42374393 w 729"/>
                <a:gd name="T109" fmla="*/ 28171986 h 729"/>
                <a:gd name="T110" fmla="*/ 35505845 w 729"/>
                <a:gd name="T111" fmla="*/ 29918013 h 729"/>
                <a:gd name="T112" fmla="*/ 29685187 w 729"/>
                <a:gd name="T113" fmla="*/ 35505845 h 729"/>
                <a:gd name="T114" fmla="*/ 27939160 w 729"/>
                <a:gd name="T115" fmla="*/ 42374051 h 729"/>
                <a:gd name="T116" fmla="*/ 30500250 w 729"/>
                <a:gd name="T117" fmla="*/ 50406730 h 729"/>
                <a:gd name="T118" fmla="*/ 36669977 w 729"/>
                <a:gd name="T119" fmla="*/ 55761736 h 729"/>
                <a:gd name="T120" fmla="*/ 43887593 w 729"/>
                <a:gd name="T121" fmla="*/ 56809283 h 729"/>
                <a:gd name="T122" fmla="*/ 51454620 w 729"/>
                <a:gd name="T123" fmla="*/ 53549715 h 729"/>
                <a:gd name="T124" fmla="*/ 56111146 w 729"/>
                <a:gd name="T125" fmla="*/ 46681509 h 7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29" h="729">
                  <a:moveTo>
                    <a:pt x="726" y="399"/>
                  </a:moveTo>
                  <a:lnTo>
                    <a:pt x="726" y="399"/>
                  </a:lnTo>
                  <a:lnTo>
                    <a:pt x="725" y="405"/>
                  </a:lnTo>
                  <a:lnTo>
                    <a:pt x="722" y="411"/>
                  </a:lnTo>
                  <a:lnTo>
                    <a:pt x="719" y="417"/>
                  </a:lnTo>
                  <a:lnTo>
                    <a:pt x="716" y="422"/>
                  </a:lnTo>
                  <a:lnTo>
                    <a:pt x="712" y="424"/>
                  </a:lnTo>
                  <a:lnTo>
                    <a:pt x="706" y="429"/>
                  </a:lnTo>
                  <a:lnTo>
                    <a:pt x="700" y="430"/>
                  </a:lnTo>
                  <a:lnTo>
                    <a:pt x="694" y="432"/>
                  </a:lnTo>
                  <a:lnTo>
                    <a:pt x="632" y="439"/>
                  </a:lnTo>
                  <a:lnTo>
                    <a:pt x="626" y="442"/>
                  </a:lnTo>
                  <a:lnTo>
                    <a:pt x="619" y="445"/>
                  </a:lnTo>
                  <a:lnTo>
                    <a:pt x="615" y="448"/>
                  </a:lnTo>
                  <a:lnTo>
                    <a:pt x="610" y="454"/>
                  </a:lnTo>
                  <a:lnTo>
                    <a:pt x="606" y="460"/>
                  </a:lnTo>
                  <a:lnTo>
                    <a:pt x="603" y="466"/>
                  </a:lnTo>
                  <a:lnTo>
                    <a:pt x="601" y="472"/>
                  </a:lnTo>
                  <a:lnTo>
                    <a:pt x="600" y="479"/>
                  </a:lnTo>
                  <a:lnTo>
                    <a:pt x="601" y="485"/>
                  </a:lnTo>
                  <a:lnTo>
                    <a:pt x="603" y="491"/>
                  </a:lnTo>
                  <a:lnTo>
                    <a:pt x="604" y="497"/>
                  </a:lnTo>
                  <a:lnTo>
                    <a:pt x="607" y="501"/>
                  </a:lnTo>
                  <a:lnTo>
                    <a:pt x="645" y="551"/>
                  </a:lnTo>
                  <a:lnTo>
                    <a:pt x="648" y="556"/>
                  </a:lnTo>
                  <a:lnTo>
                    <a:pt x="651" y="562"/>
                  </a:lnTo>
                  <a:lnTo>
                    <a:pt x="653" y="567"/>
                  </a:lnTo>
                  <a:lnTo>
                    <a:pt x="653" y="573"/>
                  </a:lnTo>
                  <a:lnTo>
                    <a:pt x="653" y="579"/>
                  </a:lnTo>
                  <a:lnTo>
                    <a:pt x="650" y="585"/>
                  </a:lnTo>
                  <a:lnTo>
                    <a:pt x="648" y="591"/>
                  </a:lnTo>
                  <a:lnTo>
                    <a:pt x="644" y="595"/>
                  </a:lnTo>
                  <a:lnTo>
                    <a:pt x="634" y="609"/>
                  </a:lnTo>
                  <a:lnTo>
                    <a:pt x="622" y="622"/>
                  </a:lnTo>
                  <a:lnTo>
                    <a:pt x="609" y="634"/>
                  </a:lnTo>
                  <a:lnTo>
                    <a:pt x="595" y="645"/>
                  </a:lnTo>
                  <a:lnTo>
                    <a:pt x="590" y="648"/>
                  </a:lnTo>
                  <a:lnTo>
                    <a:pt x="585" y="651"/>
                  </a:lnTo>
                  <a:lnTo>
                    <a:pt x="579" y="653"/>
                  </a:lnTo>
                  <a:lnTo>
                    <a:pt x="572" y="653"/>
                  </a:lnTo>
                  <a:lnTo>
                    <a:pt x="567" y="653"/>
                  </a:lnTo>
                  <a:lnTo>
                    <a:pt x="561" y="651"/>
                  </a:lnTo>
                  <a:lnTo>
                    <a:pt x="556" y="648"/>
                  </a:lnTo>
                  <a:lnTo>
                    <a:pt x="551" y="645"/>
                  </a:lnTo>
                  <a:lnTo>
                    <a:pt x="501" y="607"/>
                  </a:lnTo>
                  <a:lnTo>
                    <a:pt x="497" y="604"/>
                  </a:lnTo>
                  <a:lnTo>
                    <a:pt x="491" y="603"/>
                  </a:lnTo>
                  <a:lnTo>
                    <a:pt x="479" y="601"/>
                  </a:lnTo>
                  <a:lnTo>
                    <a:pt x="472" y="601"/>
                  </a:lnTo>
                  <a:lnTo>
                    <a:pt x="464" y="604"/>
                  </a:lnTo>
                  <a:lnTo>
                    <a:pt x="458" y="607"/>
                  </a:lnTo>
                  <a:lnTo>
                    <a:pt x="452" y="610"/>
                  </a:lnTo>
                  <a:lnTo>
                    <a:pt x="448" y="616"/>
                  </a:lnTo>
                  <a:lnTo>
                    <a:pt x="444" y="620"/>
                  </a:lnTo>
                  <a:lnTo>
                    <a:pt x="441" y="628"/>
                  </a:lnTo>
                  <a:lnTo>
                    <a:pt x="439" y="634"/>
                  </a:lnTo>
                  <a:lnTo>
                    <a:pt x="432" y="696"/>
                  </a:lnTo>
                  <a:lnTo>
                    <a:pt x="430" y="702"/>
                  </a:lnTo>
                  <a:lnTo>
                    <a:pt x="427" y="706"/>
                  </a:lnTo>
                  <a:lnTo>
                    <a:pt x="424" y="712"/>
                  </a:lnTo>
                  <a:lnTo>
                    <a:pt x="420" y="716"/>
                  </a:lnTo>
                  <a:lnTo>
                    <a:pt x="416" y="721"/>
                  </a:lnTo>
                  <a:lnTo>
                    <a:pt x="411" y="724"/>
                  </a:lnTo>
                  <a:lnTo>
                    <a:pt x="405" y="725"/>
                  </a:lnTo>
                  <a:lnTo>
                    <a:pt x="399" y="726"/>
                  </a:lnTo>
                  <a:lnTo>
                    <a:pt x="364" y="728"/>
                  </a:lnTo>
                  <a:lnTo>
                    <a:pt x="329" y="726"/>
                  </a:lnTo>
                  <a:lnTo>
                    <a:pt x="323" y="725"/>
                  </a:lnTo>
                  <a:lnTo>
                    <a:pt x="317" y="724"/>
                  </a:lnTo>
                  <a:lnTo>
                    <a:pt x="313" y="721"/>
                  </a:lnTo>
                  <a:lnTo>
                    <a:pt x="308" y="716"/>
                  </a:lnTo>
                  <a:lnTo>
                    <a:pt x="304" y="712"/>
                  </a:lnTo>
                  <a:lnTo>
                    <a:pt x="301" y="706"/>
                  </a:lnTo>
                  <a:lnTo>
                    <a:pt x="298" y="702"/>
                  </a:lnTo>
                  <a:lnTo>
                    <a:pt x="296" y="696"/>
                  </a:lnTo>
                  <a:lnTo>
                    <a:pt x="289" y="634"/>
                  </a:lnTo>
                  <a:lnTo>
                    <a:pt x="288" y="628"/>
                  </a:lnTo>
                  <a:lnTo>
                    <a:pt x="285" y="620"/>
                  </a:lnTo>
                  <a:lnTo>
                    <a:pt x="280" y="616"/>
                  </a:lnTo>
                  <a:lnTo>
                    <a:pt x="276" y="610"/>
                  </a:lnTo>
                  <a:lnTo>
                    <a:pt x="270" y="607"/>
                  </a:lnTo>
                  <a:lnTo>
                    <a:pt x="264" y="604"/>
                  </a:lnTo>
                  <a:lnTo>
                    <a:pt x="256" y="601"/>
                  </a:lnTo>
                  <a:lnTo>
                    <a:pt x="249" y="601"/>
                  </a:lnTo>
                  <a:lnTo>
                    <a:pt x="243" y="601"/>
                  </a:lnTo>
                  <a:lnTo>
                    <a:pt x="237" y="603"/>
                  </a:lnTo>
                  <a:lnTo>
                    <a:pt x="231" y="606"/>
                  </a:lnTo>
                  <a:lnTo>
                    <a:pt x="226" y="609"/>
                  </a:lnTo>
                  <a:lnTo>
                    <a:pt x="178" y="645"/>
                  </a:lnTo>
                  <a:lnTo>
                    <a:pt x="173" y="648"/>
                  </a:lnTo>
                  <a:lnTo>
                    <a:pt x="167" y="651"/>
                  </a:lnTo>
                  <a:lnTo>
                    <a:pt x="162" y="653"/>
                  </a:lnTo>
                  <a:lnTo>
                    <a:pt x="156" y="653"/>
                  </a:lnTo>
                  <a:lnTo>
                    <a:pt x="150" y="653"/>
                  </a:lnTo>
                  <a:lnTo>
                    <a:pt x="145" y="651"/>
                  </a:lnTo>
                  <a:lnTo>
                    <a:pt x="139" y="648"/>
                  </a:lnTo>
                  <a:lnTo>
                    <a:pt x="133" y="645"/>
                  </a:lnTo>
                  <a:lnTo>
                    <a:pt x="119" y="634"/>
                  </a:lnTo>
                  <a:lnTo>
                    <a:pt x="108" y="622"/>
                  </a:lnTo>
                  <a:lnTo>
                    <a:pt x="94" y="609"/>
                  </a:lnTo>
                  <a:lnTo>
                    <a:pt x="84" y="595"/>
                  </a:lnTo>
                  <a:lnTo>
                    <a:pt x="80" y="591"/>
                  </a:lnTo>
                  <a:lnTo>
                    <a:pt x="78" y="585"/>
                  </a:lnTo>
                  <a:lnTo>
                    <a:pt x="77" y="579"/>
                  </a:lnTo>
                  <a:lnTo>
                    <a:pt x="75" y="573"/>
                  </a:lnTo>
                  <a:lnTo>
                    <a:pt x="75" y="567"/>
                  </a:lnTo>
                  <a:lnTo>
                    <a:pt x="77" y="562"/>
                  </a:lnTo>
                  <a:lnTo>
                    <a:pt x="80" y="556"/>
                  </a:lnTo>
                  <a:lnTo>
                    <a:pt x="83" y="551"/>
                  </a:lnTo>
                  <a:lnTo>
                    <a:pt x="119" y="503"/>
                  </a:lnTo>
                  <a:lnTo>
                    <a:pt x="122" y="498"/>
                  </a:lnTo>
                  <a:lnTo>
                    <a:pt x="125" y="492"/>
                  </a:lnTo>
                  <a:lnTo>
                    <a:pt x="127" y="486"/>
                  </a:lnTo>
                  <a:lnTo>
                    <a:pt x="128" y="479"/>
                  </a:lnTo>
                  <a:lnTo>
                    <a:pt x="127" y="472"/>
                  </a:lnTo>
                  <a:lnTo>
                    <a:pt x="125" y="464"/>
                  </a:lnTo>
                  <a:lnTo>
                    <a:pt x="122" y="458"/>
                  </a:lnTo>
                  <a:lnTo>
                    <a:pt x="118" y="453"/>
                  </a:lnTo>
                  <a:lnTo>
                    <a:pt x="112" y="448"/>
                  </a:lnTo>
                  <a:lnTo>
                    <a:pt x="106" y="444"/>
                  </a:lnTo>
                  <a:lnTo>
                    <a:pt x="100" y="441"/>
                  </a:lnTo>
                  <a:lnTo>
                    <a:pt x="93" y="439"/>
                  </a:lnTo>
                  <a:lnTo>
                    <a:pt x="34" y="432"/>
                  </a:lnTo>
                  <a:lnTo>
                    <a:pt x="28" y="430"/>
                  </a:lnTo>
                  <a:lnTo>
                    <a:pt x="22" y="429"/>
                  </a:lnTo>
                  <a:lnTo>
                    <a:pt x="16" y="424"/>
                  </a:lnTo>
                  <a:lnTo>
                    <a:pt x="12" y="422"/>
                  </a:lnTo>
                  <a:lnTo>
                    <a:pt x="9" y="417"/>
                  </a:lnTo>
                  <a:lnTo>
                    <a:pt x="6" y="411"/>
                  </a:lnTo>
                  <a:lnTo>
                    <a:pt x="3" y="405"/>
                  </a:lnTo>
                  <a:lnTo>
                    <a:pt x="2" y="399"/>
                  </a:lnTo>
                  <a:lnTo>
                    <a:pt x="0" y="366"/>
                  </a:lnTo>
                  <a:lnTo>
                    <a:pt x="2" y="330"/>
                  </a:lnTo>
                  <a:lnTo>
                    <a:pt x="3" y="324"/>
                  </a:lnTo>
                  <a:lnTo>
                    <a:pt x="5" y="318"/>
                  </a:lnTo>
                  <a:lnTo>
                    <a:pt x="9" y="313"/>
                  </a:lnTo>
                  <a:lnTo>
                    <a:pt x="12" y="308"/>
                  </a:lnTo>
                  <a:lnTo>
                    <a:pt x="16" y="304"/>
                  </a:lnTo>
                  <a:lnTo>
                    <a:pt x="22" y="301"/>
                  </a:lnTo>
                  <a:lnTo>
                    <a:pt x="28" y="299"/>
                  </a:lnTo>
                  <a:lnTo>
                    <a:pt x="34" y="298"/>
                  </a:lnTo>
                  <a:lnTo>
                    <a:pt x="93" y="289"/>
                  </a:lnTo>
                  <a:lnTo>
                    <a:pt x="100" y="288"/>
                  </a:lnTo>
                  <a:lnTo>
                    <a:pt x="106" y="285"/>
                  </a:lnTo>
                  <a:lnTo>
                    <a:pt x="112" y="282"/>
                  </a:lnTo>
                  <a:lnTo>
                    <a:pt x="118" y="276"/>
                  </a:lnTo>
                  <a:lnTo>
                    <a:pt x="122" y="270"/>
                  </a:lnTo>
                  <a:lnTo>
                    <a:pt x="125" y="264"/>
                  </a:lnTo>
                  <a:lnTo>
                    <a:pt x="127" y="257"/>
                  </a:lnTo>
                  <a:lnTo>
                    <a:pt x="128" y="249"/>
                  </a:lnTo>
                  <a:lnTo>
                    <a:pt x="127" y="243"/>
                  </a:lnTo>
                  <a:lnTo>
                    <a:pt x="125" y="237"/>
                  </a:lnTo>
                  <a:lnTo>
                    <a:pt x="122" y="232"/>
                  </a:lnTo>
                  <a:lnTo>
                    <a:pt x="119" y="226"/>
                  </a:lnTo>
                  <a:lnTo>
                    <a:pt x="83" y="178"/>
                  </a:lnTo>
                  <a:lnTo>
                    <a:pt x="80" y="173"/>
                  </a:lnTo>
                  <a:lnTo>
                    <a:pt x="77" y="168"/>
                  </a:lnTo>
                  <a:lnTo>
                    <a:pt x="75" y="162"/>
                  </a:lnTo>
                  <a:lnTo>
                    <a:pt x="75" y="156"/>
                  </a:lnTo>
                  <a:lnTo>
                    <a:pt x="75" y="151"/>
                  </a:lnTo>
                  <a:lnTo>
                    <a:pt x="77" y="145"/>
                  </a:lnTo>
                  <a:lnTo>
                    <a:pt x="80" y="139"/>
                  </a:lnTo>
                  <a:lnTo>
                    <a:pt x="84" y="134"/>
                  </a:lnTo>
                  <a:lnTo>
                    <a:pt x="94" y="120"/>
                  </a:lnTo>
                  <a:lnTo>
                    <a:pt x="108" y="108"/>
                  </a:lnTo>
                  <a:lnTo>
                    <a:pt x="119" y="96"/>
                  </a:lnTo>
                  <a:lnTo>
                    <a:pt x="133" y="84"/>
                  </a:lnTo>
                  <a:lnTo>
                    <a:pt x="139" y="81"/>
                  </a:lnTo>
                  <a:lnTo>
                    <a:pt x="143" y="78"/>
                  </a:lnTo>
                  <a:lnTo>
                    <a:pt x="149" y="77"/>
                  </a:lnTo>
                  <a:lnTo>
                    <a:pt x="155" y="75"/>
                  </a:lnTo>
                  <a:lnTo>
                    <a:pt x="161" y="77"/>
                  </a:lnTo>
                  <a:lnTo>
                    <a:pt x="167" y="78"/>
                  </a:lnTo>
                  <a:lnTo>
                    <a:pt x="173" y="80"/>
                  </a:lnTo>
                  <a:lnTo>
                    <a:pt x="178" y="84"/>
                  </a:lnTo>
                  <a:lnTo>
                    <a:pt x="226" y="121"/>
                  </a:lnTo>
                  <a:lnTo>
                    <a:pt x="231" y="124"/>
                  </a:lnTo>
                  <a:lnTo>
                    <a:pt x="237" y="127"/>
                  </a:lnTo>
                  <a:lnTo>
                    <a:pt x="243" y="128"/>
                  </a:lnTo>
                  <a:lnTo>
                    <a:pt x="249" y="128"/>
                  </a:lnTo>
                  <a:lnTo>
                    <a:pt x="256" y="128"/>
                  </a:lnTo>
                  <a:lnTo>
                    <a:pt x="264" y="125"/>
                  </a:lnTo>
                  <a:lnTo>
                    <a:pt x="270" y="122"/>
                  </a:lnTo>
                  <a:lnTo>
                    <a:pt x="276" y="118"/>
                  </a:lnTo>
                  <a:lnTo>
                    <a:pt x="280" y="114"/>
                  </a:lnTo>
                  <a:lnTo>
                    <a:pt x="285" y="108"/>
                  </a:lnTo>
                  <a:lnTo>
                    <a:pt x="288" y="102"/>
                  </a:lnTo>
                  <a:lnTo>
                    <a:pt x="289" y="95"/>
                  </a:lnTo>
                  <a:lnTo>
                    <a:pt x="296" y="34"/>
                  </a:lnTo>
                  <a:lnTo>
                    <a:pt x="298" y="28"/>
                  </a:lnTo>
                  <a:lnTo>
                    <a:pt x="301" y="22"/>
                  </a:lnTo>
                  <a:lnTo>
                    <a:pt x="304" y="18"/>
                  </a:lnTo>
                  <a:lnTo>
                    <a:pt x="308" y="13"/>
                  </a:lnTo>
                  <a:lnTo>
                    <a:pt x="313" y="9"/>
                  </a:lnTo>
                  <a:lnTo>
                    <a:pt x="317" y="6"/>
                  </a:lnTo>
                  <a:lnTo>
                    <a:pt x="323" y="5"/>
                  </a:lnTo>
                  <a:lnTo>
                    <a:pt x="329" y="3"/>
                  </a:lnTo>
                  <a:lnTo>
                    <a:pt x="364" y="0"/>
                  </a:lnTo>
                  <a:lnTo>
                    <a:pt x="399" y="3"/>
                  </a:lnTo>
                  <a:lnTo>
                    <a:pt x="405" y="5"/>
                  </a:lnTo>
                  <a:lnTo>
                    <a:pt x="411" y="6"/>
                  </a:lnTo>
                  <a:lnTo>
                    <a:pt x="416" y="9"/>
                  </a:lnTo>
                  <a:lnTo>
                    <a:pt x="420" y="13"/>
                  </a:lnTo>
                  <a:lnTo>
                    <a:pt x="424" y="18"/>
                  </a:lnTo>
                  <a:lnTo>
                    <a:pt x="427" y="22"/>
                  </a:lnTo>
                  <a:lnTo>
                    <a:pt x="430" y="28"/>
                  </a:lnTo>
                  <a:lnTo>
                    <a:pt x="432" y="34"/>
                  </a:lnTo>
                  <a:lnTo>
                    <a:pt x="439" y="95"/>
                  </a:lnTo>
                  <a:lnTo>
                    <a:pt x="441" y="102"/>
                  </a:lnTo>
                  <a:lnTo>
                    <a:pt x="444" y="108"/>
                  </a:lnTo>
                  <a:lnTo>
                    <a:pt x="448" y="114"/>
                  </a:lnTo>
                  <a:lnTo>
                    <a:pt x="452" y="118"/>
                  </a:lnTo>
                  <a:lnTo>
                    <a:pt x="458" y="122"/>
                  </a:lnTo>
                  <a:lnTo>
                    <a:pt x="464" y="125"/>
                  </a:lnTo>
                  <a:lnTo>
                    <a:pt x="472" y="128"/>
                  </a:lnTo>
                  <a:lnTo>
                    <a:pt x="479" y="128"/>
                  </a:lnTo>
                  <a:lnTo>
                    <a:pt x="485" y="128"/>
                  </a:lnTo>
                  <a:lnTo>
                    <a:pt x="491" y="127"/>
                  </a:lnTo>
                  <a:lnTo>
                    <a:pt x="501" y="121"/>
                  </a:lnTo>
                  <a:lnTo>
                    <a:pt x="551" y="84"/>
                  </a:lnTo>
                  <a:lnTo>
                    <a:pt x="556" y="80"/>
                  </a:lnTo>
                  <a:lnTo>
                    <a:pt x="561" y="78"/>
                  </a:lnTo>
                  <a:lnTo>
                    <a:pt x="567" y="77"/>
                  </a:lnTo>
                  <a:lnTo>
                    <a:pt x="573" y="75"/>
                  </a:lnTo>
                  <a:lnTo>
                    <a:pt x="579" y="77"/>
                  </a:lnTo>
                  <a:lnTo>
                    <a:pt x="585" y="78"/>
                  </a:lnTo>
                  <a:lnTo>
                    <a:pt x="590" y="81"/>
                  </a:lnTo>
                  <a:lnTo>
                    <a:pt x="595" y="84"/>
                  </a:lnTo>
                  <a:lnTo>
                    <a:pt x="609" y="96"/>
                  </a:lnTo>
                  <a:lnTo>
                    <a:pt x="622" y="108"/>
                  </a:lnTo>
                  <a:lnTo>
                    <a:pt x="634" y="120"/>
                  </a:lnTo>
                  <a:lnTo>
                    <a:pt x="644" y="134"/>
                  </a:lnTo>
                  <a:lnTo>
                    <a:pt x="648" y="139"/>
                  </a:lnTo>
                  <a:lnTo>
                    <a:pt x="650" y="145"/>
                  </a:lnTo>
                  <a:lnTo>
                    <a:pt x="653" y="151"/>
                  </a:lnTo>
                  <a:lnTo>
                    <a:pt x="653" y="156"/>
                  </a:lnTo>
                  <a:lnTo>
                    <a:pt x="653" y="162"/>
                  </a:lnTo>
                  <a:lnTo>
                    <a:pt x="651" y="168"/>
                  </a:lnTo>
                  <a:lnTo>
                    <a:pt x="648" y="173"/>
                  </a:lnTo>
                  <a:lnTo>
                    <a:pt x="645" y="178"/>
                  </a:lnTo>
                  <a:lnTo>
                    <a:pt x="607" y="229"/>
                  </a:lnTo>
                  <a:lnTo>
                    <a:pt x="604" y="233"/>
                  </a:lnTo>
                  <a:lnTo>
                    <a:pt x="603" y="239"/>
                  </a:lnTo>
                  <a:lnTo>
                    <a:pt x="600" y="249"/>
                  </a:lnTo>
                  <a:lnTo>
                    <a:pt x="601" y="257"/>
                  </a:lnTo>
                  <a:lnTo>
                    <a:pt x="603" y="264"/>
                  </a:lnTo>
                  <a:lnTo>
                    <a:pt x="606" y="270"/>
                  </a:lnTo>
                  <a:lnTo>
                    <a:pt x="610" y="276"/>
                  </a:lnTo>
                  <a:lnTo>
                    <a:pt x="615" y="280"/>
                  </a:lnTo>
                  <a:lnTo>
                    <a:pt x="619" y="285"/>
                  </a:lnTo>
                  <a:lnTo>
                    <a:pt x="626" y="288"/>
                  </a:lnTo>
                  <a:lnTo>
                    <a:pt x="632" y="289"/>
                  </a:lnTo>
                  <a:lnTo>
                    <a:pt x="694" y="298"/>
                  </a:lnTo>
                  <a:lnTo>
                    <a:pt x="700" y="299"/>
                  </a:lnTo>
                  <a:lnTo>
                    <a:pt x="706" y="301"/>
                  </a:lnTo>
                  <a:lnTo>
                    <a:pt x="712" y="304"/>
                  </a:lnTo>
                  <a:lnTo>
                    <a:pt x="716" y="308"/>
                  </a:lnTo>
                  <a:lnTo>
                    <a:pt x="719" y="313"/>
                  </a:lnTo>
                  <a:lnTo>
                    <a:pt x="722" y="318"/>
                  </a:lnTo>
                  <a:lnTo>
                    <a:pt x="725" y="324"/>
                  </a:lnTo>
                  <a:lnTo>
                    <a:pt x="726" y="330"/>
                  </a:lnTo>
                  <a:lnTo>
                    <a:pt x="728" y="364"/>
                  </a:lnTo>
                  <a:lnTo>
                    <a:pt x="726" y="399"/>
                  </a:lnTo>
                  <a:close/>
                  <a:moveTo>
                    <a:pt x="488" y="364"/>
                  </a:moveTo>
                  <a:lnTo>
                    <a:pt x="488" y="364"/>
                  </a:lnTo>
                  <a:lnTo>
                    <a:pt x="486" y="352"/>
                  </a:lnTo>
                  <a:lnTo>
                    <a:pt x="485" y="339"/>
                  </a:lnTo>
                  <a:lnTo>
                    <a:pt x="482" y="327"/>
                  </a:lnTo>
                  <a:lnTo>
                    <a:pt x="477" y="317"/>
                  </a:lnTo>
                  <a:lnTo>
                    <a:pt x="473" y="305"/>
                  </a:lnTo>
                  <a:lnTo>
                    <a:pt x="467" y="296"/>
                  </a:lnTo>
                  <a:lnTo>
                    <a:pt x="460" y="286"/>
                  </a:lnTo>
                  <a:lnTo>
                    <a:pt x="451" y="277"/>
                  </a:lnTo>
                  <a:lnTo>
                    <a:pt x="442" y="270"/>
                  </a:lnTo>
                  <a:lnTo>
                    <a:pt x="433" y="262"/>
                  </a:lnTo>
                  <a:lnTo>
                    <a:pt x="423" y="257"/>
                  </a:lnTo>
                  <a:lnTo>
                    <a:pt x="413" y="251"/>
                  </a:lnTo>
                  <a:lnTo>
                    <a:pt x="401" y="246"/>
                  </a:lnTo>
                  <a:lnTo>
                    <a:pt x="389" y="243"/>
                  </a:lnTo>
                  <a:lnTo>
                    <a:pt x="377" y="242"/>
                  </a:lnTo>
                  <a:lnTo>
                    <a:pt x="364" y="242"/>
                  </a:lnTo>
                  <a:lnTo>
                    <a:pt x="351" y="242"/>
                  </a:lnTo>
                  <a:lnTo>
                    <a:pt x="339" y="243"/>
                  </a:lnTo>
                  <a:lnTo>
                    <a:pt x="327" y="246"/>
                  </a:lnTo>
                  <a:lnTo>
                    <a:pt x="315" y="251"/>
                  </a:lnTo>
                  <a:lnTo>
                    <a:pt x="305" y="257"/>
                  </a:lnTo>
                  <a:lnTo>
                    <a:pt x="295" y="262"/>
                  </a:lnTo>
                  <a:lnTo>
                    <a:pt x="286" y="270"/>
                  </a:lnTo>
                  <a:lnTo>
                    <a:pt x="277" y="277"/>
                  </a:lnTo>
                  <a:lnTo>
                    <a:pt x="268" y="286"/>
                  </a:lnTo>
                  <a:lnTo>
                    <a:pt x="262" y="296"/>
                  </a:lnTo>
                  <a:lnTo>
                    <a:pt x="255" y="305"/>
                  </a:lnTo>
                  <a:lnTo>
                    <a:pt x="251" y="317"/>
                  </a:lnTo>
                  <a:lnTo>
                    <a:pt x="246" y="327"/>
                  </a:lnTo>
                  <a:lnTo>
                    <a:pt x="243" y="339"/>
                  </a:lnTo>
                  <a:lnTo>
                    <a:pt x="242" y="352"/>
                  </a:lnTo>
                  <a:lnTo>
                    <a:pt x="240" y="364"/>
                  </a:lnTo>
                  <a:lnTo>
                    <a:pt x="242" y="377"/>
                  </a:lnTo>
                  <a:lnTo>
                    <a:pt x="243" y="389"/>
                  </a:lnTo>
                  <a:lnTo>
                    <a:pt x="246" y="401"/>
                  </a:lnTo>
                  <a:lnTo>
                    <a:pt x="251" y="413"/>
                  </a:lnTo>
                  <a:lnTo>
                    <a:pt x="255" y="423"/>
                  </a:lnTo>
                  <a:lnTo>
                    <a:pt x="262" y="433"/>
                  </a:lnTo>
                  <a:lnTo>
                    <a:pt x="268" y="444"/>
                  </a:lnTo>
                  <a:lnTo>
                    <a:pt x="277" y="453"/>
                  </a:lnTo>
                  <a:lnTo>
                    <a:pt x="286" y="460"/>
                  </a:lnTo>
                  <a:lnTo>
                    <a:pt x="295" y="467"/>
                  </a:lnTo>
                  <a:lnTo>
                    <a:pt x="305" y="473"/>
                  </a:lnTo>
                  <a:lnTo>
                    <a:pt x="315" y="479"/>
                  </a:lnTo>
                  <a:lnTo>
                    <a:pt x="327" y="482"/>
                  </a:lnTo>
                  <a:lnTo>
                    <a:pt x="339" y="485"/>
                  </a:lnTo>
                  <a:lnTo>
                    <a:pt x="351" y="488"/>
                  </a:lnTo>
                  <a:lnTo>
                    <a:pt x="364" y="488"/>
                  </a:lnTo>
                  <a:lnTo>
                    <a:pt x="377" y="488"/>
                  </a:lnTo>
                  <a:lnTo>
                    <a:pt x="389" y="485"/>
                  </a:lnTo>
                  <a:lnTo>
                    <a:pt x="401" y="482"/>
                  </a:lnTo>
                  <a:lnTo>
                    <a:pt x="413" y="479"/>
                  </a:lnTo>
                  <a:lnTo>
                    <a:pt x="423" y="473"/>
                  </a:lnTo>
                  <a:lnTo>
                    <a:pt x="433" y="467"/>
                  </a:lnTo>
                  <a:lnTo>
                    <a:pt x="442" y="460"/>
                  </a:lnTo>
                  <a:lnTo>
                    <a:pt x="451" y="453"/>
                  </a:lnTo>
                  <a:lnTo>
                    <a:pt x="460" y="444"/>
                  </a:lnTo>
                  <a:lnTo>
                    <a:pt x="467" y="433"/>
                  </a:lnTo>
                  <a:lnTo>
                    <a:pt x="473" y="423"/>
                  </a:lnTo>
                  <a:lnTo>
                    <a:pt x="477" y="413"/>
                  </a:lnTo>
                  <a:lnTo>
                    <a:pt x="482" y="401"/>
                  </a:lnTo>
                  <a:lnTo>
                    <a:pt x="485" y="389"/>
                  </a:lnTo>
                  <a:lnTo>
                    <a:pt x="486" y="377"/>
                  </a:lnTo>
                  <a:lnTo>
                    <a:pt x="488" y="364"/>
                  </a:lnTo>
                  <a:close/>
                </a:path>
              </a:pathLst>
            </a:custGeom>
            <a:solidFill>
              <a:schemeClr val="bg1"/>
            </a:solidFill>
            <a:ln>
              <a:noFill/>
            </a:ln>
          </p:spPr>
          <p:txBody>
            <a:bodyPr wrap="none" anchor="ctr"/>
            <a:lstStyle/>
            <a:p>
              <a:endParaRPr lang="en-US"/>
            </a:p>
          </p:txBody>
        </p:sp>
      </p:grpSp>
      <p:sp>
        <p:nvSpPr>
          <p:cNvPr id="80" name="Freeform 194"/>
          <p:cNvSpPr>
            <a:spLocks noChangeArrowheads="1"/>
          </p:cNvSpPr>
          <p:nvPr/>
        </p:nvSpPr>
        <p:spPr bwMode="auto">
          <a:xfrm>
            <a:off x="9213011" y="3478846"/>
            <a:ext cx="276046" cy="333378"/>
          </a:xfrm>
          <a:custGeom>
            <a:avLst/>
            <a:gdLst>
              <a:gd name="T0" fmla="*/ 70072486 w 606"/>
              <a:gd name="T1" fmla="*/ 56654506 h 727"/>
              <a:gd name="T2" fmla="*/ 69261630 w 606"/>
              <a:gd name="T3" fmla="*/ 60166122 h 727"/>
              <a:gd name="T4" fmla="*/ 65208029 w 606"/>
              <a:gd name="T5" fmla="*/ 66721390 h 727"/>
              <a:gd name="T6" fmla="*/ 59069225 w 606"/>
              <a:gd name="T7" fmla="*/ 73744622 h 727"/>
              <a:gd name="T8" fmla="*/ 52004116 w 606"/>
              <a:gd name="T9" fmla="*/ 79831240 h 727"/>
              <a:gd name="T10" fmla="*/ 45518288 w 606"/>
              <a:gd name="T11" fmla="*/ 83928411 h 727"/>
              <a:gd name="T12" fmla="*/ 42159416 w 606"/>
              <a:gd name="T13" fmla="*/ 84864682 h 727"/>
              <a:gd name="T14" fmla="*/ 36368315 w 606"/>
              <a:gd name="T15" fmla="*/ 84981930 h 727"/>
              <a:gd name="T16" fmla="*/ 23048614 w 606"/>
              <a:gd name="T17" fmla="*/ 84630528 h 727"/>
              <a:gd name="T18" fmla="*/ 5791100 w 606"/>
              <a:gd name="T19" fmla="*/ 82523490 h 727"/>
              <a:gd name="T20" fmla="*/ 2548016 w 606"/>
              <a:gd name="T21" fmla="*/ 81938278 h 727"/>
              <a:gd name="T22" fmla="*/ 810856 w 606"/>
              <a:gd name="T23" fmla="*/ 80533700 h 727"/>
              <a:gd name="T24" fmla="*/ 0 w 606"/>
              <a:gd name="T25" fmla="*/ 78660816 h 727"/>
              <a:gd name="T26" fmla="*/ 0 w 606"/>
              <a:gd name="T27" fmla="*/ 7023232 h 727"/>
              <a:gd name="T28" fmla="*/ 463152 w 606"/>
              <a:gd name="T29" fmla="*/ 4916194 h 727"/>
              <a:gd name="T30" fmla="*/ 1853288 w 606"/>
              <a:gd name="T31" fmla="*/ 3394711 h 727"/>
              <a:gd name="T32" fmla="*/ 3243084 w 606"/>
              <a:gd name="T33" fmla="*/ 2926404 h 727"/>
              <a:gd name="T34" fmla="*/ 17373301 w 606"/>
              <a:gd name="T35" fmla="*/ 819366 h 727"/>
              <a:gd name="T36" fmla="*/ 36368315 w 606"/>
              <a:gd name="T37" fmla="*/ 0 h 727"/>
              <a:gd name="T38" fmla="*/ 49687676 w 606"/>
              <a:gd name="T39" fmla="*/ 351059 h 727"/>
              <a:gd name="T40" fmla="*/ 62428097 w 606"/>
              <a:gd name="T41" fmla="*/ 1872885 h 727"/>
              <a:gd name="T42" fmla="*/ 67060977 w 606"/>
              <a:gd name="T43" fmla="*/ 2926404 h 727"/>
              <a:gd name="T44" fmla="*/ 68798478 w 606"/>
              <a:gd name="T45" fmla="*/ 3979923 h 727"/>
              <a:gd name="T46" fmla="*/ 69956698 w 606"/>
              <a:gd name="T47" fmla="*/ 5618654 h 727"/>
              <a:gd name="T48" fmla="*/ 56173845 w 606"/>
              <a:gd name="T49" fmla="*/ 22591522 h 727"/>
              <a:gd name="T50" fmla="*/ 14014429 w 606"/>
              <a:gd name="T51" fmla="*/ 22591522 h 727"/>
              <a:gd name="T52" fmla="*/ 56173845 w 606"/>
              <a:gd name="T53" fmla="*/ 28210176 h 727"/>
              <a:gd name="T54" fmla="*/ 56173845 w 606"/>
              <a:gd name="T55" fmla="*/ 33945736 h 727"/>
              <a:gd name="T56" fmla="*/ 14014429 w 606"/>
              <a:gd name="T57" fmla="*/ 39681638 h 727"/>
              <a:gd name="T58" fmla="*/ 44823220 w 606"/>
              <a:gd name="T59" fmla="*/ 70818218 h 727"/>
              <a:gd name="T60" fmla="*/ 44823220 w 606"/>
              <a:gd name="T61" fmla="*/ 61922101 h 727"/>
              <a:gd name="T62" fmla="*/ 46792296 w 606"/>
              <a:gd name="T63" fmla="*/ 59815063 h 727"/>
              <a:gd name="T64" fmla="*/ 56173845 w 606"/>
              <a:gd name="T65" fmla="*/ 59464004 h 727"/>
              <a:gd name="T66" fmla="*/ 58142921 w 606"/>
              <a:gd name="T67" fmla="*/ 58995697 h 727"/>
              <a:gd name="T68" fmla="*/ 60690937 w 606"/>
              <a:gd name="T69" fmla="*/ 56888659 h 727"/>
              <a:gd name="T70" fmla="*/ 61733369 w 606"/>
              <a:gd name="T71" fmla="*/ 53728102 h 727"/>
              <a:gd name="T72" fmla="*/ 46097228 w 606"/>
              <a:gd name="T73" fmla="*/ 53962255 h 727"/>
              <a:gd name="T74" fmla="*/ 41811711 w 606"/>
              <a:gd name="T75" fmla="*/ 56420352 h 727"/>
              <a:gd name="T76" fmla="*/ 39379483 w 606"/>
              <a:gd name="T77" fmla="*/ 60634429 h 727"/>
              <a:gd name="T78" fmla="*/ 39263695 w 606"/>
              <a:gd name="T79" fmla="*/ 76553777 h 727"/>
              <a:gd name="T80" fmla="*/ 42275204 w 606"/>
              <a:gd name="T81" fmla="*/ 75500258 h 727"/>
              <a:gd name="T82" fmla="*/ 44360068 w 606"/>
              <a:gd name="T83" fmla="*/ 73042161 h 7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6" h="727">
                <a:moveTo>
                  <a:pt x="605" y="60"/>
                </a:moveTo>
                <a:lnTo>
                  <a:pt x="605" y="484"/>
                </a:lnTo>
                <a:lnTo>
                  <a:pt x="605" y="490"/>
                </a:lnTo>
                <a:lnTo>
                  <a:pt x="604" y="498"/>
                </a:lnTo>
                <a:lnTo>
                  <a:pt x="598" y="514"/>
                </a:lnTo>
                <a:lnTo>
                  <a:pt x="589" y="532"/>
                </a:lnTo>
                <a:lnTo>
                  <a:pt x="577" y="549"/>
                </a:lnTo>
                <a:lnTo>
                  <a:pt x="563" y="570"/>
                </a:lnTo>
                <a:lnTo>
                  <a:pt x="547" y="589"/>
                </a:lnTo>
                <a:lnTo>
                  <a:pt x="529" y="610"/>
                </a:lnTo>
                <a:lnTo>
                  <a:pt x="510" y="630"/>
                </a:lnTo>
                <a:lnTo>
                  <a:pt x="490" y="648"/>
                </a:lnTo>
                <a:lnTo>
                  <a:pt x="470" y="666"/>
                </a:lnTo>
                <a:lnTo>
                  <a:pt x="449" y="682"/>
                </a:lnTo>
                <a:lnTo>
                  <a:pt x="430" y="697"/>
                </a:lnTo>
                <a:lnTo>
                  <a:pt x="411" y="708"/>
                </a:lnTo>
                <a:lnTo>
                  <a:pt x="393" y="717"/>
                </a:lnTo>
                <a:lnTo>
                  <a:pt x="377" y="723"/>
                </a:lnTo>
                <a:lnTo>
                  <a:pt x="370" y="725"/>
                </a:lnTo>
                <a:lnTo>
                  <a:pt x="364" y="725"/>
                </a:lnTo>
                <a:lnTo>
                  <a:pt x="349" y="726"/>
                </a:lnTo>
                <a:lnTo>
                  <a:pt x="314" y="726"/>
                </a:lnTo>
                <a:lnTo>
                  <a:pt x="253" y="725"/>
                </a:lnTo>
                <a:lnTo>
                  <a:pt x="199" y="723"/>
                </a:lnTo>
                <a:lnTo>
                  <a:pt x="150" y="719"/>
                </a:lnTo>
                <a:lnTo>
                  <a:pt x="109" y="714"/>
                </a:lnTo>
                <a:lnTo>
                  <a:pt x="50" y="705"/>
                </a:lnTo>
                <a:lnTo>
                  <a:pt x="28" y="701"/>
                </a:lnTo>
                <a:lnTo>
                  <a:pt x="22" y="700"/>
                </a:lnTo>
                <a:lnTo>
                  <a:pt x="16" y="697"/>
                </a:lnTo>
                <a:lnTo>
                  <a:pt x="12" y="692"/>
                </a:lnTo>
                <a:lnTo>
                  <a:pt x="7" y="688"/>
                </a:lnTo>
                <a:lnTo>
                  <a:pt x="4" y="683"/>
                </a:lnTo>
                <a:lnTo>
                  <a:pt x="1" y="678"/>
                </a:lnTo>
                <a:lnTo>
                  <a:pt x="0" y="672"/>
                </a:lnTo>
                <a:lnTo>
                  <a:pt x="0" y="666"/>
                </a:lnTo>
                <a:lnTo>
                  <a:pt x="0" y="60"/>
                </a:lnTo>
                <a:lnTo>
                  <a:pt x="0" y="53"/>
                </a:lnTo>
                <a:lnTo>
                  <a:pt x="1" y="47"/>
                </a:lnTo>
                <a:lnTo>
                  <a:pt x="4" y="42"/>
                </a:lnTo>
                <a:lnTo>
                  <a:pt x="7" y="37"/>
                </a:lnTo>
                <a:lnTo>
                  <a:pt x="12" y="32"/>
                </a:lnTo>
                <a:lnTo>
                  <a:pt x="16" y="29"/>
                </a:lnTo>
                <a:lnTo>
                  <a:pt x="22" y="26"/>
                </a:lnTo>
                <a:lnTo>
                  <a:pt x="28" y="25"/>
                </a:lnTo>
                <a:lnTo>
                  <a:pt x="50" y="20"/>
                </a:lnTo>
                <a:lnTo>
                  <a:pt x="109" y="12"/>
                </a:lnTo>
                <a:lnTo>
                  <a:pt x="150" y="7"/>
                </a:lnTo>
                <a:lnTo>
                  <a:pt x="199" y="3"/>
                </a:lnTo>
                <a:lnTo>
                  <a:pt x="253" y="0"/>
                </a:lnTo>
                <a:lnTo>
                  <a:pt x="314" y="0"/>
                </a:lnTo>
                <a:lnTo>
                  <a:pt x="376" y="0"/>
                </a:lnTo>
                <a:lnTo>
                  <a:pt x="429" y="3"/>
                </a:lnTo>
                <a:lnTo>
                  <a:pt x="473" y="7"/>
                </a:lnTo>
                <a:lnTo>
                  <a:pt x="510" y="12"/>
                </a:lnTo>
                <a:lnTo>
                  <a:pt x="539" y="16"/>
                </a:lnTo>
                <a:lnTo>
                  <a:pt x="560" y="20"/>
                </a:lnTo>
                <a:lnTo>
                  <a:pt x="579" y="25"/>
                </a:lnTo>
                <a:lnTo>
                  <a:pt x="585" y="26"/>
                </a:lnTo>
                <a:lnTo>
                  <a:pt x="589" y="31"/>
                </a:lnTo>
                <a:lnTo>
                  <a:pt x="594" y="34"/>
                </a:lnTo>
                <a:lnTo>
                  <a:pt x="598" y="38"/>
                </a:lnTo>
                <a:lnTo>
                  <a:pt x="601" y="42"/>
                </a:lnTo>
                <a:lnTo>
                  <a:pt x="604" y="48"/>
                </a:lnTo>
                <a:lnTo>
                  <a:pt x="605" y="54"/>
                </a:lnTo>
                <a:lnTo>
                  <a:pt x="605" y="60"/>
                </a:lnTo>
                <a:close/>
                <a:moveTo>
                  <a:pt x="485" y="193"/>
                </a:moveTo>
                <a:lnTo>
                  <a:pt x="485" y="144"/>
                </a:lnTo>
                <a:lnTo>
                  <a:pt x="121" y="144"/>
                </a:lnTo>
                <a:lnTo>
                  <a:pt x="121" y="193"/>
                </a:lnTo>
                <a:lnTo>
                  <a:pt x="485" y="193"/>
                </a:lnTo>
                <a:close/>
                <a:moveTo>
                  <a:pt x="485" y="290"/>
                </a:moveTo>
                <a:lnTo>
                  <a:pt x="485" y="241"/>
                </a:lnTo>
                <a:lnTo>
                  <a:pt x="121" y="241"/>
                </a:lnTo>
                <a:lnTo>
                  <a:pt x="121" y="290"/>
                </a:lnTo>
                <a:lnTo>
                  <a:pt x="485" y="290"/>
                </a:lnTo>
                <a:close/>
                <a:moveTo>
                  <a:pt x="485" y="387"/>
                </a:moveTo>
                <a:lnTo>
                  <a:pt x="485" y="339"/>
                </a:lnTo>
                <a:lnTo>
                  <a:pt x="121" y="339"/>
                </a:lnTo>
                <a:lnTo>
                  <a:pt x="121" y="387"/>
                </a:lnTo>
                <a:lnTo>
                  <a:pt x="485" y="387"/>
                </a:lnTo>
                <a:close/>
                <a:moveTo>
                  <a:pt x="387" y="605"/>
                </a:moveTo>
                <a:lnTo>
                  <a:pt x="387" y="533"/>
                </a:lnTo>
                <a:lnTo>
                  <a:pt x="387" y="529"/>
                </a:lnTo>
                <a:lnTo>
                  <a:pt x="389" y="524"/>
                </a:lnTo>
                <a:lnTo>
                  <a:pt x="395" y="517"/>
                </a:lnTo>
                <a:lnTo>
                  <a:pt x="404" y="511"/>
                </a:lnTo>
                <a:lnTo>
                  <a:pt x="408" y="508"/>
                </a:lnTo>
                <a:lnTo>
                  <a:pt x="411" y="508"/>
                </a:lnTo>
                <a:lnTo>
                  <a:pt x="485" y="508"/>
                </a:lnTo>
                <a:lnTo>
                  <a:pt x="493" y="507"/>
                </a:lnTo>
                <a:lnTo>
                  <a:pt x="502" y="504"/>
                </a:lnTo>
                <a:lnTo>
                  <a:pt x="511" y="499"/>
                </a:lnTo>
                <a:lnTo>
                  <a:pt x="519" y="493"/>
                </a:lnTo>
                <a:lnTo>
                  <a:pt x="524" y="486"/>
                </a:lnTo>
                <a:lnTo>
                  <a:pt x="529" y="479"/>
                </a:lnTo>
                <a:lnTo>
                  <a:pt x="532" y="470"/>
                </a:lnTo>
                <a:lnTo>
                  <a:pt x="533" y="459"/>
                </a:lnTo>
                <a:lnTo>
                  <a:pt x="411" y="459"/>
                </a:lnTo>
                <a:lnTo>
                  <a:pt x="398" y="461"/>
                </a:lnTo>
                <a:lnTo>
                  <a:pt x="384" y="465"/>
                </a:lnTo>
                <a:lnTo>
                  <a:pt x="373" y="473"/>
                </a:lnTo>
                <a:lnTo>
                  <a:pt x="361" y="482"/>
                </a:lnTo>
                <a:lnTo>
                  <a:pt x="352" y="493"/>
                </a:lnTo>
                <a:lnTo>
                  <a:pt x="345" y="505"/>
                </a:lnTo>
                <a:lnTo>
                  <a:pt x="340" y="518"/>
                </a:lnTo>
                <a:lnTo>
                  <a:pt x="339" y="533"/>
                </a:lnTo>
                <a:lnTo>
                  <a:pt x="339" y="654"/>
                </a:lnTo>
                <a:lnTo>
                  <a:pt x="348" y="652"/>
                </a:lnTo>
                <a:lnTo>
                  <a:pt x="357" y="649"/>
                </a:lnTo>
                <a:lnTo>
                  <a:pt x="365" y="645"/>
                </a:lnTo>
                <a:lnTo>
                  <a:pt x="373" y="639"/>
                </a:lnTo>
                <a:lnTo>
                  <a:pt x="379" y="632"/>
                </a:lnTo>
                <a:lnTo>
                  <a:pt x="383" y="624"/>
                </a:lnTo>
                <a:lnTo>
                  <a:pt x="386" y="614"/>
                </a:lnTo>
                <a:lnTo>
                  <a:pt x="387" y="605"/>
                </a:lnTo>
                <a:close/>
              </a:path>
            </a:pathLst>
          </a:custGeom>
          <a:solidFill>
            <a:schemeClr val="bg1"/>
          </a:solidFill>
          <a:ln>
            <a:noFill/>
          </a:ln>
        </p:spPr>
        <p:txBody>
          <a:bodyPr wrap="none" anchor="ctr"/>
          <a:lstStyle/>
          <a:p>
            <a:endParaRPr lang="en-US"/>
          </a:p>
        </p:txBody>
      </p:sp>
      <p:sp>
        <p:nvSpPr>
          <p:cNvPr id="81" name="Freeform 425"/>
          <p:cNvSpPr>
            <a:spLocks noChangeArrowheads="1"/>
          </p:cNvSpPr>
          <p:nvPr/>
        </p:nvSpPr>
        <p:spPr bwMode="auto">
          <a:xfrm>
            <a:off x="9186062" y="4198645"/>
            <a:ext cx="311620" cy="332964"/>
          </a:xfrm>
          <a:custGeom>
            <a:avLst/>
            <a:gdLst>
              <a:gd name="T0" fmla="*/ 63172321 w 680"/>
              <a:gd name="T1" fmla="*/ 83573826 h 723"/>
              <a:gd name="T2" fmla="*/ 39482871 w 680"/>
              <a:gd name="T3" fmla="*/ 84392132 h 723"/>
              <a:gd name="T4" fmla="*/ 22063957 w 680"/>
              <a:gd name="T5" fmla="*/ 83924577 h 723"/>
              <a:gd name="T6" fmla="*/ 6851337 w 680"/>
              <a:gd name="T7" fmla="*/ 82521912 h 723"/>
              <a:gd name="T8" fmla="*/ 2090406 w 680"/>
              <a:gd name="T9" fmla="*/ 81469999 h 723"/>
              <a:gd name="T10" fmla="*/ 116228 w 680"/>
              <a:gd name="T11" fmla="*/ 79249028 h 723"/>
              <a:gd name="T12" fmla="*/ 116228 w 680"/>
              <a:gd name="T13" fmla="*/ 78080311 h 723"/>
              <a:gd name="T14" fmla="*/ 3251667 w 680"/>
              <a:gd name="T15" fmla="*/ 70248680 h 723"/>
              <a:gd name="T16" fmla="*/ 8360942 w 680"/>
              <a:gd name="T17" fmla="*/ 64404414 h 723"/>
              <a:gd name="T18" fmla="*/ 12657642 w 680"/>
              <a:gd name="T19" fmla="*/ 61365478 h 723"/>
              <a:gd name="T20" fmla="*/ 19044747 w 680"/>
              <a:gd name="T21" fmla="*/ 58443345 h 723"/>
              <a:gd name="T22" fmla="*/ 23805678 w 680"/>
              <a:gd name="T23" fmla="*/ 56339176 h 723"/>
              <a:gd name="T24" fmla="*/ 27754034 w 680"/>
              <a:gd name="T25" fmla="*/ 53767795 h 723"/>
              <a:gd name="T26" fmla="*/ 29031523 w 680"/>
              <a:gd name="T27" fmla="*/ 51546823 h 723"/>
              <a:gd name="T28" fmla="*/ 29031523 w 680"/>
              <a:gd name="T29" fmla="*/ 48274281 h 723"/>
              <a:gd name="T30" fmla="*/ 22760646 w 680"/>
              <a:gd name="T31" fmla="*/ 46170112 h 723"/>
              <a:gd name="T32" fmla="*/ 13470558 w 680"/>
              <a:gd name="T33" fmla="*/ 44650644 h 723"/>
              <a:gd name="T34" fmla="*/ 11844725 w 680"/>
              <a:gd name="T35" fmla="*/ 43364782 h 723"/>
              <a:gd name="T36" fmla="*/ 11264265 w 680"/>
              <a:gd name="T37" fmla="*/ 42429672 h 723"/>
              <a:gd name="T38" fmla="*/ 11496381 w 680"/>
              <a:gd name="T39" fmla="*/ 41144153 h 723"/>
              <a:gd name="T40" fmla="*/ 12657642 w 680"/>
              <a:gd name="T41" fmla="*/ 34481580 h 723"/>
              <a:gd name="T42" fmla="*/ 15676852 w 680"/>
              <a:gd name="T43" fmla="*/ 20572077 h 723"/>
              <a:gd name="T44" fmla="*/ 18463946 w 680"/>
              <a:gd name="T45" fmla="*/ 12273233 h 723"/>
              <a:gd name="T46" fmla="*/ 22528530 w 680"/>
              <a:gd name="T47" fmla="*/ 5376711 h 723"/>
              <a:gd name="T48" fmla="*/ 27057345 w 680"/>
              <a:gd name="T49" fmla="*/ 1636271 h 723"/>
              <a:gd name="T50" fmla="*/ 30076556 w 680"/>
              <a:gd name="T51" fmla="*/ 350752 h 723"/>
              <a:gd name="T52" fmla="*/ 32631193 w 680"/>
              <a:gd name="T53" fmla="*/ 0 h 723"/>
              <a:gd name="T54" fmla="*/ 37624581 w 680"/>
              <a:gd name="T55" fmla="*/ 1051913 h 723"/>
              <a:gd name="T56" fmla="*/ 41224592 w 680"/>
              <a:gd name="T57" fmla="*/ 1051913 h 723"/>
              <a:gd name="T58" fmla="*/ 46334208 w 680"/>
              <a:gd name="T59" fmla="*/ 0 h 723"/>
              <a:gd name="T60" fmla="*/ 48772618 w 680"/>
              <a:gd name="T61" fmla="*/ 350752 h 723"/>
              <a:gd name="T62" fmla="*/ 52024285 w 680"/>
              <a:gd name="T63" fmla="*/ 1636271 h 723"/>
              <a:gd name="T64" fmla="*/ 56436872 w 680"/>
              <a:gd name="T65" fmla="*/ 5376711 h 723"/>
              <a:gd name="T66" fmla="*/ 60385227 w 680"/>
              <a:gd name="T67" fmla="*/ 12273233 h 723"/>
              <a:gd name="T68" fmla="*/ 63172321 w 680"/>
              <a:gd name="T69" fmla="*/ 20572077 h 723"/>
              <a:gd name="T70" fmla="*/ 66191532 w 680"/>
              <a:gd name="T71" fmla="*/ 34481580 h 723"/>
              <a:gd name="T72" fmla="*/ 67585249 w 680"/>
              <a:gd name="T73" fmla="*/ 41144153 h 723"/>
              <a:gd name="T74" fmla="*/ 67352792 w 680"/>
              <a:gd name="T75" fmla="*/ 43131176 h 723"/>
              <a:gd name="T76" fmla="*/ 66423988 w 680"/>
              <a:gd name="T77" fmla="*/ 44066286 h 723"/>
              <a:gd name="T78" fmla="*/ 61081915 w 680"/>
              <a:gd name="T79" fmla="*/ 45468951 h 723"/>
              <a:gd name="T80" fmla="*/ 50282223 w 680"/>
              <a:gd name="T81" fmla="*/ 46871616 h 723"/>
              <a:gd name="T82" fmla="*/ 49585534 w 680"/>
              <a:gd name="T83" fmla="*/ 50494910 h 723"/>
              <a:gd name="T84" fmla="*/ 50398451 w 680"/>
              <a:gd name="T85" fmla="*/ 52715882 h 723"/>
              <a:gd name="T86" fmla="*/ 53766006 w 680"/>
              <a:gd name="T87" fmla="*/ 55638015 h 723"/>
              <a:gd name="T88" fmla="*/ 60036883 w 680"/>
              <a:gd name="T89" fmla="*/ 58443345 h 723"/>
              <a:gd name="T90" fmla="*/ 66191532 w 680"/>
              <a:gd name="T91" fmla="*/ 61365478 h 723"/>
              <a:gd name="T92" fmla="*/ 70604459 w 680"/>
              <a:gd name="T93" fmla="*/ 64404414 h 723"/>
              <a:gd name="T94" fmla="*/ 75597847 w 680"/>
              <a:gd name="T95" fmla="*/ 70248680 h 723"/>
              <a:gd name="T96" fmla="*/ 78849173 w 680"/>
              <a:gd name="T97" fmla="*/ 78080311 h 723"/>
              <a:gd name="T98" fmla="*/ 78849173 w 680"/>
              <a:gd name="T99" fmla="*/ 79249028 h 723"/>
              <a:gd name="T100" fmla="*/ 76759108 w 680"/>
              <a:gd name="T101" fmla="*/ 81469999 h 723"/>
              <a:gd name="T102" fmla="*/ 71997836 w 680"/>
              <a:gd name="T103" fmla="*/ 82521912 h 7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0" h="723">
                <a:moveTo>
                  <a:pt x="588" y="710"/>
                </a:moveTo>
                <a:lnTo>
                  <a:pt x="588" y="710"/>
                </a:lnTo>
                <a:lnTo>
                  <a:pt x="544" y="715"/>
                </a:lnTo>
                <a:lnTo>
                  <a:pt x="489" y="718"/>
                </a:lnTo>
                <a:lnTo>
                  <a:pt x="421" y="721"/>
                </a:lnTo>
                <a:lnTo>
                  <a:pt x="340" y="722"/>
                </a:lnTo>
                <a:lnTo>
                  <a:pt x="259" y="721"/>
                </a:lnTo>
                <a:lnTo>
                  <a:pt x="190" y="718"/>
                </a:lnTo>
                <a:lnTo>
                  <a:pt x="135" y="715"/>
                </a:lnTo>
                <a:lnTo>
                  <a:pt x="91" y="710"/>
                </a:lnTo>
                <a:lnTo>
                  <a:pt x="59" y="706"/>
                </a:lnTo>
                <a:lnTo>
                  <a:pt x="37" y="702"/>
                </a:lnTo>
                <a:lnTo>
                  <a:pt x="18" y="697"/>
                </a:lnTo>
                <a:lnTo>
                  <a:pt x="10" y="693"/>
                </a:lnTo>
                <a:lnTo>
                  <a:pt x="4" y="685"/>
                </a:lnTo>
                <a:lnTo>
                  <a:pt x="1" y="678"/>
                </a:lnTo>
                <a:lnTo>
                  <a:pt x="0" y="673"/>
                </a:lnTo>
                <a:lnTo>
                  <a:pt x="1" y="668"/>
                </a:lnTo>
                <a:lnTo>
                  <a:pt x="9" y="643"/>
                </a:lnTo>
                <a:lnTo>
                  <a:pt x="18" y="621"/>
                </a:lnTo>
                <a:lnTo>
                  <a:pt x="28" y="601"/>
                </a:lnTo>
                <a:lnTo>
                  <a:pt x="41" y="582"/>
                </a:lnTo>
                <a:lnTo>
                  <a:pt x="56" y="566"/>
                </a:lnTo>
                <a:lnTo>
                  <a:pt x="72" y="551"/>
                </a:lnTo>
                <a:lnTo>
                  <a:pt x="90" y="538"/>
                </a:lnTo>
                <a:lnTo>
                  <a:pt x="109" y="525"/>
                </a:lnTo>
                <a:lnTo>
                  <a:pt x="121" y="519"/>
                </a:lnTo>
                <a:lnTo>
                  <a:pt x="134" y="513"/>
                </a:lnTo>
                <a:lnTo>
                  <a:pt x="164" y="500"/>
                </a:lnTo>
                <a:lnTo>
                  <a:pt x="191" y="489"/>
                </a:lnTo>
                <a:lnTo>
                  <a:pt x="205" y="482"/>
                </a:lnTo>
                <a:lnTo>
                  <a:pt x="218" y="476"/>
                </a:lnTo>
                <a:lnTo>
                  <a:pt x="228" y="469"/>
                </a:lnTo>
                <a:lnTo>
                  <a:pt x="239" y="460"/>
                </a:lnTo>
                <a:lnTo>
                  <a:pt x="246" y="451"/>
                </a:lnTo>
                <a:lnTo>
                  <a:pt x="250" y="441"/>
                </a:lnTo>
                <a:lnTo>
                  <a:pt x="252" y="432"/>
                </a:lnTo>
                <a:lnTo>
                  <a:pt x="252" y="423"/>
                </a:lnTo>
                <a:lnTo>
                  <a:pt x="250" y="413"/>
                </a:lnTo>
                <a:lnTo>
                  <a:pt x="247" y="401"/>
                </a:lnTo>
                <a:lnTo>
                  <a:pt x="196" y="395"/>
                </a:lnTo>
                <a:lnTo>
                  <a:pt x="156" y="389"/>
                </a:lnTo>
                <a:lnTo>
                  <a:pt x="116" y="382"/>
                </a:lnTo>
                <a:lnTo>
                  <a:pt x="107" y="377"/>
                </a:lnTo>
                <a:lnTo>
                  <a:pt x="105" y="374"/>
                </a:lnTo>
                <a:lnTo>
                  <a:pt x="102" y="371"/>
                </a:lnTo>
                <a:lnTo>
                  <a:pt x="99" y="367"/>
                </a:lnTo>
                <a:lnTo>
                  <a:pt x="97" y="363"/>
                </a:lnTo>
                <a:lnTo>
                  <a:pt x="97" y="357"/>
                </a:lnTo>
                <a:lnTo>
                  <a:pt x="99" y="352"/>
                </a:lnTo>
                <a:lnTo>
                  <a:pt x="105" y="327"/>
                </a:lnTo>
                <a:lnTo>
                  <a:pt x="109" y="295"/>
                </a:lnTo>
                <a:lnTo>
                  <a:pt x="118" y="249"/>
                </a:lnTo>
                <a:lnTo>
                  <a:pt x="130" y="201"/>
                </a:lnTo>
                <a:lnTo>
                  <a:pt x="135" y="176"/>
                </a:lnTo>
                <a:lnTo>
                  <a:pt x="143" y="151"/>
                </a:lnTo>
                <a:lnTo>
                  <a:pt x="150" y="127"/>
                </a:lnTo>
                <a:lnTo>
                  <a:pt x="159" y="105"/>
                </a:lnTo>
                <a:lnTo>
                  <a:pt x="169" y="83"/>
                </a:lnTo>
                <a:lnTo>
                  <a:pt x="181" y="64"/>
                </a:lnTo>
                <a:lnTo>
                  <a:pt x="194" y="46"/>
                </a:lnTo>
                <a:lnTo>
                  <a:pt x="208" y="30"/>
                </a:lnTo>
                <a:lnTo>
                  <a:pt x="224" y="18"/>
                </a:lnTo>
                <a:lnTo>
                  <a:pt x="233" y="14"/>
                </a:lnTo>
                <a:lnTo>
                  <a:pt x="242" y="9"/>
                </a:lnTo>
                <a:lnTo>
                  <a:pt x="250" y="5"/>
                </a:lnTo>
                <a:lnTo>
                  <a:pt x="259" y="3"/>
                </a:lnTo>
                <a:lnTo>
                  <a:pt x="270" y="2"/>
                </a:lnTo>
                <a:lnTo>
                  <a:pt x="281" y="0"/>
                </a:lnTo>
                <a:lnTo>
                  <a:pt x="295" y="2"/>
                </a:lnTo>
                <a:lnTo>
                  <a:pt x="309" y="5"/>
                </a:lnTo>
                <a:lnTo>
                  <a:pt x="324" y="9"/>
                </a:lnTo>
                <a:lnTo>
                  <a:pt x="340" y="17"/>
                </a:lnTo>
                <a:lnTo>
                  <a:pt x="355" y="9"/>
                </a:lnTo>
                <a:lnTo>
                  <a:pt x="370" y="5"/>
                </a:lnTo>
                <a:lnTo>
                  <a:pt x="386" y="2"/>
                </a:lnTo>
                <a:lnTo>
                  <a:pt x="399" y="0"/>
                </a:lnTo>
                <a:lnTo>
                  <a:pt x="411" y="2"/>
                </a:lnTo>
                <a:lnTo>
                  <a:pt x="420" y="3"/>
                </a:lnTo>
                <a:lnTo>
                  <a:pt x="430" y="5"/>
                </a:lnTo>
                <a:lnTo>
                  <a:pt x="439" y="9"/>
                </a:lnTo>
                <a:lnTo>
                  <a:pt x="448" y="14"/>
                </a:lnTo>
                <a:lnTo>
                  <a:pt x="457" y="18"/>
                </a:lnTo>
                <a:lnTo>
                  <a:pt x="473" y="30"/>
                </a:lnTo>
                <a:lnTo>
                  <a:pt x="486" y="46"/>
                </a:lnTo>
                <a:lnTo>
                  <a:pt x="499" y="64"/>
                </a:lnTo>
                <a:lnTo>
                  <a:pt x="510" y="83"/>
                </a:lnTo>
                <a:lnTo>
                  <a:pt x="520" y="105"/>
                </a:lnTo>
                <a:lnTo>
                  <a:pt x="529" y="127"/>
                </a:lnTo>
                <a:lnTo>
                  <a:pt x="538" y="151"/>
                </a:lnTo>
                <a:lnTo>
                  <a:pt x="544" y="176"/>
                </a:lnTo>
                <a:lnTo>
                  <a:pt x="551" y="201"/>
                </a:lnTo>
                <a:lnTo>
                  <a:pt x="561" y="249"/>
                </a:lnTo>
                <a:lnTo>
                  <a:pt x="570" y="295"/>
                </a:lnTo>
                <a:lnTo>
                  <a:pt x="582" y="352"/>
                </a:lnTo>
                <a:lnTo>
                  <a:pt x="582" y="358"/>
                </a:lnTo>
                <a:lnTo>
                  <a:pt x="582" y="364"/>
                </a:lnTo>
                <a:lnTo>
                  <a:pt x="580" y="369"/>
                </a:lnTo>
                <a:lnTo>
                  <a:pt x="577" y="373"/>
                </a:lnTo>
                <a:lnTo>
                  <a:pt x="572" y="377"/>
                </a:lnTo>
                <a:lnTo>
                  <a:pt x="560" y="382"/>
                </a:lnTo>
                <a:lnTo>
                  <a:pt x="545" y="386"/>
                </a:lnTo>
                <a:lnTo>
                  <a:pt x="526" y="389"/>
                </a:lnTo>
                <a:lnTo>
                  <a:pt x="482" y="395"/>
                </a:lnTo>
                <a:lnTo>
                  <a:pt x="433" y="401"/>
                </a:lnTo>
                <a:lnTo>
                  <a:pt x="430" y="413"/>
                </a:lnTo>
                <a:lnTo>
                  <a:pt x="427" y="423"/>
                </a:lnTo>
                <a:lnTo>
                  <a:pt x="427" y="432"/>
                </a:lnTo>
                <a:lnTo>
                  <a:pt x="429" y="441"/>
                </a:lnTo>
                <a:lnTo>
                  <a:pt x="434" y="451"/>
                </a:lnTo>
                <a:lnTo>
                  <a:pt x="442" y="460"/>
                </a:lnTo>
                <a:lnTo>
                  <a:pt x="451" y="469"/>
                </a:lnTo>
                <a:lnTo>
                  <a:pt x="463" y="476"/>
                </a:lnTo>
                <a:lnTo>
                  <a:pt x="476" y="482"/>
                </a:lnTo>
                <a:lnTo>
                  <a:pt x="489" y="489"/>
                </a:lnTo>
                <a:lnTo>
                  <a:pt x="517" y="500"/>
                </a:lnTo>
                <a:lnTo>
                  <a:pt x="545" y="513"/>
                </a:lnTo>
                <a:lnTo>
                  <a:pt x="570" y="525"/>
                </a:lnTo>
                <a:lnTo>
                  <a:pt x="589" y="538"/>
                </a:lnTo>
                <a:lnTo>
                  <a:pt x="608" y="551"/>
                </a:lnTo>
                <a:lnTo>
                  <a:pt x="625" y="566"/>
                </a:lnTo>
                <a:lnTo>
                  <a:pt x="639" y="582"/>
                </a:lnTo>
                <a:lnTo>
                  <a:pt x="651" y="601"/>
                </a:lnTo>
                <a:lnTo>
                  <a:pt x="663" y="621"/>
                </a:lnTo>
                <a:lnTo>
                  <a:pt x="672" y="643"/>
                </a:lnTo>
                <a:lnTo>
                  <a:pt x="679" y="668"/>
                </a:lnTo>
                <a:lnTo>
                  <a:pt x="679" y="673"/>
                </a:lnTo>
                <a:lnTo>
                  <a:pt x="679" y="678"/>
                </a:lnTo>
                <a:lnTo>
                  <a:pt x="676" y="685"/>
                </a:lnTo>
                <a:lnTo>
                  <a:pt x="670" y="693"/>
                </a:lnTo>
                <a:lnTo>
                  <a:pt x="661" y="697"/>
                </a:lnTo>
                <a:lnTo>
                  <a:pt x="644" y="702"/>
                </a:lnTo>
                <a:lnTo>
                  <a:pt x="620" y="706"/>
                </a:lnTo>
                <a:lnTo>
                  <a:pt x="588" y="710"/>
                </a:lnTo>
              </a:path>
            </a:pathLst>
          </a:custGeom>
          <a:solidFill>
            <a:schemeClr val="bg1"/>
          </a:solidFill>
          <a:ln>
            <a:noFill/>
          </a:ln>
        </p:spPr>
        <p:txBody>
          <a:bodyPr wrap="none" anchor="ctr"/>
          <a:lstStyle/>
          <a:p>
            <a:endParaRPr lang="en-US"/>
          </a:p>
        </p:txBody>
      </p:sp>
      <p:sp>
        <p:nvSpPr>
          <p:cNvPr id="15" name="Slide Number Placeholder 14"/>
          <p:cNvSpPr>
            <a:spLocks noGrp="1"/>
          </p:cNvSpPr>
          <p:nvPr>
            <p:ph type="sldNum" sz="quarter" idx="10"/>
          </p:nvPr>
        </p:nvSpPr>
        <p:spPr/>
        <p:txBody>
          <a:bodyPr/>
          <a:lstStyle/>
          <a:p>
            <a:fld id="{812A5277-1DB9-460F-9A21-B857ABB32666}" type="slidenum">
              <a:rPr lang="en-US" smtClean="0"/>
              <a:pPr/>
              <a:t>30</a:t>
            </a:fld>
            <a:endParaRPr lang="fr-FR" dirty="0"/>
          </a:p>
        </p:txBody>
      </p:sp>
      <p:pic>
        <p:nvPicPr>
          <p:cNvPr id="89" name="Picture 28">
            <a:extLst>
              <a:ext uri="{FF2B5EF4-FFF2-40B4-BE49-F238E27FC236}">
                <a16:creationId xmlns:a16="http://schemas.microsoft.com/office/drawing/2014/main" xmlns="" id="{00000000-0008-0000-0000-000004000000}"/>
              </a:ext>
            </a:extLst>
          </p:cNvPr>
          <p:cNvPicPr>
            <a:picLocks noChangeAspect="1" noChangeArrowheads="1"/>
          </p:cNvPicPr>
          <p:nvPr/>
        </p:nvPicPr>
        <p:blipFill>
          <a:blip r:embed="rId11" cstate="print"/>
          <a:srcRect l="-436"/>
          <a:stretch>
            <a:fillRect/>
          </a:stretch>
        </p:blipFill>
        <p:spPr bwMode="auto">
          <a:xfrm>
            <a:off x="5245629" y="817218"/>
            <a:ext cx="2437094" cy="635764"/>
          </a:xfrm>
          <a:prstGeom prst="rect">
            <a:avLst/>
          </a:prstGeom>
          <a:solidFill>
            <a:srgbClr val="FFFFFF"/>
          </a:solidFill>
          <a:ln w="9525">
            <a:noFill/>
            <a:miter lim="800000"/>
            <a:headEnd/>
            <a:tailEnd/>
          </a:ln>
        </p:spPr>
      </p:pic>
      <p:pic>
        <p:nvPicPr>
          <p:cNvPr id="90" name="Picture 27">
            <a:extLst>
              <a:ext uri="{FF2B5EF4-FFF2-40B4-BE49-F238E27FC236}">
                <a16:creationId xmlns:a16="http://schemas.microsoft.com/office/drawing/2014/main" xmlns="" id="{00000000-0008-0000-0000-000005000000}"/>
              </a:ext>
            </a:extLst>
          </p:cNvPr>
          <p:cNvPicPr>
            <a:picLocks noChangeAspect="1" noChangeArrowheads="1"/>
          </p:cNvPicPr>
          <p:nvPr/>
        </p:nvPicPr>
        <p:blipFill>
          <a:blip r:embed="rId12" cstate="print"/>
          <a:srcRect l="-439"/>
          <a:stretch>
            <a:fillRect/>
          </a:stretch>
        </p:blipFill>
        <p:spPr bwMode="auto">
          <a:xfrm>
            <a:off x="5226762" y="5749226"/>
            <a:ext cx="2434117" cy="627311"/>
          </a:xfrm>
          <a:prstGeom prst="rect">
            <a:avLst/>
          </a:prstGeom>
          <a:solidFill>
            <a:srgbClr val="FFFFFF"/>
          </a:solidFill>
          <a:ln w="9525">
            <a:noFill/>
            <a:miter lim="800000"/>
            <a:headEnd/>
            <a:tailEnd/>
          </a:ln>
        </p:spPr>
      </p:pic>
    </p:spTree>
    <p:custDataLst>
      <p:tags r:id="rId1"/>
    </p:custData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5713" y="843165"/>
            <a:ext cx="11126718" cy="5950440"/>
          </a:xfrm>
        </p:spPr>
        <p:txBody>
          <a:bodyPr>
            <a:noAutofit/>
          </a:bodyPr>
          <a:lstStyle/>
          <a:p>
            <a:pPr marL="0" lvl="1" indent="3175">
              <a:lnSpc>
                <a:spcPct val="95000"/>
              </a:lnSpc>
              <a:spcBef>
                <a:spcPts val="600"/>
              </a:spcBef>
              <a:buNone/>
            </a:pPr>
            <a:r>
              <a:rPr lang="fr-FR"/>
              <a:t>L'assistant d'importation de données propose une interface unique permettant d'importer des données relatives aux comptes et contacts, pistes, solutions, membres de campagne et objets personnalisés. </a:t>
            </a:r>
            <a:endParaRPr lang="fr-FR" dirty="0"/>
          </a:p>
        </p:txBody>
      </p:sp>
      <p:sp>
        <p:nvSpPr>
          <p:cNvPr id="2" name="Title 1"/>
          <p:cNvSpPr>
            <a:spLocks noGrp="1"/>
          </p:cNvSpPr>
          <p:nvPr>
            <p:ph type="title"/>
          </p:nvPr>
        </p:nvSpPr>
        <p:spPr>
          <a:xfrm>
            <a:off x="128589" y="7"/>
            <a:ext cx="10734146" cy="746975"/>
          </a:xfrm>
        </p:spPr>
        <p:txBody>
          <a:bodyPr/>
          <a:lstStyle/>
          <a:p>
            <a:r>
              <a:rPr lang="fr-FR"/>
              <a:t>Importation de données : assistant d'importation de données</a:t>
            </a:r>
          </a:p>
        </p:txBody>
      </p:sp>
      <p:sp>
        <p:nvSpPr>
          <p:cNvPr id="18" name="Rectangle 17"/>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Gestion des données | Assistant d'importation de données</a:t>
            </a:r>
          </a:p>
        </p:txBody>
      </p:sp>
      <p:sp>
        <p:nvSpPr>
          <p:cNvPr id="6" name="Slide Number Placeholder 5"/>
          <p:cNvSpPr>
            <a:spLocks noGrp="1"/>
          </p:cNvSpPr>
          <p:nvPr>
            <p:ph type="sldNum" sz="quarter" idx="10"/>
          </p:nvPr>
        </p:nvSpPr>
        <p:spPr/>
        <p:txBody>
          <a:bodyPr/>
          <a:lstStyle/>
          <a:p>
            <a:fld id="{812A5277-1DB9-460F-9A21-B857ABB32666}" type="slidenum">
              <a:rPr lang="en-US" smtClean="0"/>
              <a:pPr/>
              <a:t>300</a:t>
            </a:fld>
            <a:endParaRPr lang="fr-FR" dirty="0"/>
          </a:p>
        </p:txBody>
      </p:sp>
      <p:sp>
        <p:nvSpPr>
          <p:cNvPr id="17" name="Rounded Rectangle 16"/>
          <p:cNvSpPr/>
          <p:nvPr/>
        </p:nvSpPr>
        <p:spPr bwMode="auto">
          <a:xfrm>
            <a:off x="4547331" y="2091020"/>
            <a:ext cx="3257054" cy="763200"/>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fr-FR" sz="1600" b="1" dirty="0">
                <a:solidFill>
                  <a:schemeClr val="bg1"/>
                </a:solidFill>
              </a:rPr>
              <a:t>Choisir l'action à effectuer avec les données importées.</a:t>
            </a:r>
          </a:p>
        </p:txBody>
      </p:sp>
      <p:sp>
        <p:nvSpPr>
          <p:cNvPr id="21" name="Rounded Rectangle 20"/>
          <p:cNvSpPr/>
          <p:nvPr/>
        </p:nvSpPr>
        <p:spPr bwMode="auto">
          <a:xfrm>
            <a:off x="8354525" y="2091020"/>
            <a:ext cx="3145814" cy="763200"/>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fr-FR" sz="1600" b="1" dirty="0">
                <a:solidFill>
                  <a:schemeClr val="bg1"/>
                </a:solidFill>
              </a:rPr>
              <a:t>Glisser et déposer </a:t>
            </a:r>
            <a:r>
              <a:rPr sz="1600"/>
              <a:t/>
            </a:r>
            <a:br>
              <a:rPr sz="1600"/>
            </a:br>
            <a:r>
              <a:rPr lang="fr-FR" sz="1600" b="1" dirty="0">
                <a:solidFill>
                  <a:schemeClr val="bg1"/>
                </a:solidFill>
              </a:rPr>
              <a:t>les fichiers d'importation.</a:t>
            </a:r>
          </a:p>
        </p:txBody>
      </p:sp>
      <p:sp>
        <p:nvSpPr>
          <p:cNvPr id="22" name="Rounded Rectangle 21"/>
          <p:cNvSpPr/>
          <p:nvPr/>
        </p:nvSpPr>
        <p:spPr bwMode="auto">
          <a:xfrm>
            <a:off x="797955" y="2091020"/>
            <a:ext cx="3258230" cy="762001"/>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a:ln>
                  <a:noFill/>
                </a:ln>
                <a:solidFill>
                  <a:schemeClr val="bg1"/>
                </a:solidFill>
                <a:effectLst/>
                <a:latin typeface="+mn-lt"/>
              </a:rPr>
              <a:t>Utiliser le même assistant pour</a:t>
            </a:r>
            <a:r>
              <a:rPr kumimoji="0" lang="fr-FR" sz="1600" b="1" i="0" u="none" strike="noStrike" cap="none" normalizeH="0" dirty="0">
                <a:ln>
                  <a:noFill/>
                </a:ln>
                <a:solidFill>
                  <a:schemeClr val="bg1"/>
                </a:solidFill>
                <a:effectLst/>
                <a:latin typeface="+mn-lt"/>
              </a:rPr>
              <a:t> tous les objets disponibles.</a:t>
            </a:r>
            <a:endParaRPr kumimoji="0" lang="fr-FR" sz="1600" b="1" i="0" u="none" strike="noStrike" cap="none" normalizeH="0" baseline="0" dirty="0">
              <a:ln>
                <a:noFill/>
              </a:ln>
              <a:solidFill>
                <a:schemeClr val="bg1"/>
              </a:solidFill>
              <a:effectLst/>
              <a:latin typeface="+mn-lt"/>
            </a:endParaRPr>
          </a:p>
        </p:txBody>
      </p:sp>
      <p:pic>
        <p:nvPicPr>
          <p:cNvPr id="23"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30160" y="2995184"/>
            <a:ext cx="2993819" cy="2703413"/>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24" name="Image 20"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6650" y="3011449"/>
            <a:ext cx="3279362" cy="204023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5" name="Image 21"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7479" y="3011449"/>
            <a:ext cx="3399575" cy="2683611"/>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26" name="Group 25"/>
          <p:cNvGrpSpPr/>
          <p:nvPr/>
        </p:nvGrpSpPr>
        <p:grpSpPr>
          <a:xfrm>
            <a:off x="0" y="6082210"/>
            <a:ext cx="1295063" cy="746147"/>
            <a:chOff x="0" y="6082210"/>
            <a:chExt cx="1295063" cy="746147"/>
          </a:xfrm>
        </p:grpSpPr>
        <p:sp>
          <p:nvSpPr>
            <p:cNvPr id="27" name="TextBox 26"/>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8"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8444963" cy="5950440"/>
          </a:xfrm>
        </p:spPr>
        <p:txBody>
          <a:bodyPr/>
          <a:lstStyle/>
          <a:p>
            <a:pPr marL="0" indent="0">
              <a:buNone/>
            </a:pPr>
            <a:r>
              <a:rPr lang="fr-FR" dirty="0"/>
              <a:t>Chaque ligne d'un fichier d'importation CSV correspond à un enregistrement et chaque colonne, à un champ.  </a:t>
            </a:r>
          </a:p>
          <a:p>
            <a:pPr>
              <a:buNone/>
            </a:pPr>
            <a:endParaRPr lang="fr-FR" dirty="0"/>
          </a:p>
          <a:p>
            <a:pPr>
              <a:buNone/>
            </a:pPr>
            <a:endParaRPr lang="fr-FR" dirty="0"/>
          </a:p>
          <a:p>
            <a:pPr>
              <a:buNone/>
            </a:pPr>
            <a:endParaRPr lang="fr-FR" dirty="0"/>
          </a:p>
        </p:txBody>
      </p:sp>
      <p:sp>
        <p:nvSpPr>
          <p:cNvPr id="2" name="Title 1"/>
          <p:cNvSpPr>
            <a:spLocks noGrp="1"/>
          </p:cNvSpPr>
          <p:nvPr>
            <p:ph type="title"/>
          </p:nvPr>
        </p:nvSpPr>
        <p:spPr>
          <a:xfrm>
            <a:off x="128589" y="7"/>
            <a:ext cx="10734146" cy="746975"/>
          </a:xfrm>
        </p:spPr>
        <p:txBody>
          <a:bodyPr/>
          <a:lstStyle/>
          <a:p>
            <a:r>
              <a:rPr lang="fr-FR" sz="2600" dirty="0"/>
              <a:t>À quoi ressemble un fichier d'importation ? </a:t>
            </a:r>
          </a:p>
        </p:txBody>
      </p:sp>
      <p:sp>
        <p:nvSpPr>
          <p:cNvPr id="6" name="Slide Number Placeholder 5"/>
          <p:cNvSpPr>
            <a:spLocks noGrp="1"/>
          </p:cNvSpPr>
          <p:nvPr>
            <p:ph type="sldNum" sz="quarter" idx="10"/>
          </p:nvPr>
        </p:nvSpPr>
        <p:spPr/>
        <p:txBody>
          <a:bodyPr/>
          <a:lstStyle/>
          <a:p>
            <a:fld id="{812A5277-1DB9-460F-9A21-B857ABB32666}" type="slidenum">
              <a:rPr lang="en-US" smtClean="0"/>
              <a:pPr/>
              <a:t>301</a:t>
            </a:fld>
            <a:endParaRPr lang="fr-FR" dirty="0"/>
          </a:p>
        </p:txBody>
      </p:sp>
      <p:grpSp>
        <p:nvGrpSpPr>
          <p:cNvPr id="21" name="Group 20"/>
          <p:cNvGrpSpPr/>
          <p:nvPr/>
        </p:nvGrpSpPr>
        <p:grpSpPr>
          <a:xfrm>
            <a:off x="340398" y="2106601"/>
            <a:ext cx="10862977" cy="4325689"/>
            <a:chOff x="340398" y="2106601"/>
            <a:chExt cx="10862977" cy="4325689"/>
          </a:xfrm>
        </p:grpSpPr>
        <p:grpSp>
          <p:nvGrpSpPr>
            <p:cNvPr id="22" name="Groupe 4"/>
            <p:cNvGrpSpPr/>
            <p:nvPr/>
          </p:nvGrpSpPr>
          <p:grpSpPr>
            <a:xfrm>
              <a:off x="340398" y="2106601"/>
              <a:ext cx="6562866" cy="2709937"/>
              <a:chOff x="2806114" y="1926292"/>
              <a:chExt cx="6562866" cy="2709937"/>
            </a:xfrm>
          </p:grpSpPr>
          <p:pic>
            <p:nvPicPr>
              <p:cNvPr id="26" name="Picture 2"/>
              <p:cNvPicPr>
                <a:picLocks noChangeAspect="1" noChangeArrowheads="1"/>
              </p:cNvPicPr>
              <p:nvPr/>
            </p:nvPicPr>
            <p:blipFill>
              <a:blip r:embed="rId4" cstate="print"/>
              <a:srcRect/>
              <a:stretch>
                <a:fillRect/>
              </a:stretch>
            </p:blipFill>
            <p:spPr bwMode="auto">
              <a:xfrm>
                <a:off x="2806114" y="1926292"/>
                <a:ext cx="6538262" cy="270993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7" name="Rectangle 26"/>
              <p:cNvSpPr/>
              <p:nvPr/>
            </p:nvSpPr>
            <p:spPr bwMode="auto">
              <a:xfrm>
                <a:off x="2809212" y="2345343"/>
                <a:ext cx="6559768" cy="24156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
          <p:nvSpPr>
            <p:cNvPr id="23" name="Up-Down Arrow 22"/>
            <p:cNvSpPr/>
            <p:nvPr/>
          </p:nvSpPr>
          <p:spPr>
            <a:xfrm rot="8895003">
              <a:off x="3431439" y="2593520"/>
              <a:ext cx="426255" cy="1250258"/>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bwMode="auto">
            <a:xfrm>
              <a:off x="2223607" y="2122612"/>
              <a:ext cx="2284993" cy="270298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25"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623380" y="3741649"/>
              <a:ext cx="7579995" cy="269064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spTree>
    <p:custDataLst>
      <p:tags r:id="rId1"/>
    </p:custData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fr-FR"/>
              <a:t>Une manière de s'assurer de l'exactitude des données dans Salesforce consiste à les vérifier en amont. Assurez-vous que toutes les données importées dans Salesforce sont propres en procédant comme suit :</a:t>
            </a:r>
          </a:p>
          <a:p>
            <a:pPr lvl="1"/>
            <a:r>
              <a:rPr lang="fr-FR"/>
              <a:t>Vérifiez que les données satisfont les exigences de validation des données système et personnalisées.</a:t>
            </a:r>
          </a:p>
          <a:p>
            <a:pPr lvl="1"/>
            <a:r>
              <a:rPr lang="fr-FR"/>
              <a:t>Vérifiez les enregistrements en double.</a:t>
            </a:r>
          </a:p>
          <a:p>
            <a:pPr lvl="1"/>
            <a:r>
              <a:rPr lang="fr-FR"/>
              <a:t>Supprimez les champs et espaces vides.</a:t>
            </a:r>
          </a:p>
          <a:p>
            <a:pPr lvl="1"/>
            <a:r>
              <a:rPr lang="fr-FR"/>
              <a:t>Passez le correcteur d'orthographe.</a:t>
            </a:r>
          </a:p>
          <a:p>
            <a:pPr lvl="1"/>
            <a:r>
              <a:rPr lang="fr-FR"/>
              <a:t>Attribuez un nouveau nom aux en-têtes de colonne de manière à ce qu'ils correspondent aux noms de champ dans Salesforce.</a:t>
            </a:r>
            <a:endParaRPr lang="fr-FR" dirty="0"/>
          </a:p>
          <a:p>
            <a:pPr lvl="1"/>
            <a:r>
              <a:rPr lang="fr-FR"/>
              <a:t>Appliquez des normes cohérentes pour les formats de données. </a:t>
            </a:r>
            <a:r>
              <a:t/>
            </a:r>
            <a:br/>
            <a:r>
              <a:rPr lang="fr-FR"/>
              <a:t>(Exemple: USA au lieu de US ou États-Unis)</a:t>
            </a:r>
          </a:p>
        </p:txBody>
      </p:sp>
      <p:sp>
        <p:nvSpPr>
          <p:cNvPr id="2" name="Title 1"/>
          <p:cNvSpPr>
            <a:spLocks noGrp="1"/>
          </p:cNvSpPr>
          <p:nvPr>
            <p:ph type="title"/>
          </p:nvPr>
        </p:nvSpPr>
        <p:spPr>
          <a:xfrm>
            <a:off x="128589" y="7"/>
            <a:ext cx="10734146" cy="746975"/>
          </a:xfrm>
        </p:spPr>
        <p:txBody>
          <a:bodyPr/>
          <a:lstStyle/>
          <a:p>
            <a:r>
              <a:rPr lang="fr-FR"/>
              <a:t>Préparation du fichier d'importation</a:t>
            </a:r>
          </a:p>
        </p:txBody>
      </p:sp>
      <p:sp>
        <p:nvSpPr>
          <p:cNvPr id="7" name="Rectangle 6"/>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Salesforce Sans" panose="020B0505020202020203" pitchFamily="34" charset="0"/>
              </a:rPr>
              <a:t>Recherchez </a:t>
            </a:r>
            <a:r>
              <a:rPr lang="fr-FR" sz="2400" dirty="0">
                <a:solidFill>
                  <a:schemeClr val="bg1"/>
                </a:solidFill>
                <a:latin typeface="Courier New" panose="02070309020205020404" pitchFamily="49" charset="0"/>
              </a:rPr>
              <a:t>Présentation de l'importation </a:t>
            </a:r>
            <a:r>
              <a:rPr lang="fr-FR" sz="2400" dirty="0">
                <a:solidFill>
                  <a:schemeClr val="bg1"/>
                </a:solidFill>
                <a:latin typeface="Salesforce Sans" panose="020B0505020202020203" pitchFamily="34" charset="0"/>
              </a:rPr>
              <a:t>dans Aide et formation.</a:t>
            </a:r>
          </a:p>
        </p:txBody>
      </p:sp>
      <p:sp>
        <p:nvSpPr>
          <p:cNvPr id="11" name="TextBox 10"/>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5" name="Slide Number Placeholder 4"/>
          <p:cNvSpPr>
            <a:spLocks noGrp="1"/>
          </p:cNvSpPr>
          <p:nvPr>
            <p:ph type="sldNum" sz="quarter" idx="10"/>
          </p:nvPr>
        </p:nvSpPr>
        <p:spPr/>
        <p:txBody>
          <a:bodyPr/>
          <a:lstStyle/>
          <a:p>
            <a:fld id="{812A5277-1DB9-460F-9A21-B857ABB32666}" type="slidenum">
              <a:rPr lang="en-US" smtClean="0"/>
              <a:pPr/>
              <a:t>302</a:t>
            </a:fld>
            <a:endParaRPr lang="fr-FR" dirty="0"/>
          </a:p>
        </p:txBody>
      </p:sp>
    </p:spTree>
    <p:custDataLst>
      <p:tags r:id="rId1"/>
    </p:custData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fr-FR"/>
              <a:t>Les points suivants sont importants lors de la préparation de votre fichier d'importation. </a:t>
            </a:r>
          </a:p>
        </p:txBody>
      </p:sp>
      <p:sp>
        <p:nvSpPr>
          <p:cNvPr id="2" name="Title 1"/>
          <p:cNvSpPr>
            <a:spLocks noGrp="1"/>
          </p:cNvSpPr>
          <p:nvPr>
            <p:ph type="title"/>
          </p:nvPr>
        </p:nvSpPr>
        <p:spPr>
          <a:xfrm>
            <a:off x="128589" y="7"/>
            <a:ext cx="10734146" cy="746975"/>
          </a:xfrm>
        </p:spPr>
        <p:txBody>
          <a:bodyPr/>
          <a:lstStyle/>
          <a:p>
            <a:r>
              <a:rPr lang="fr-FR" sz="2400" dirty="0"/>
              <a:t>Considérations supplémentaires concernant </a:t>
            </a:r>
            <a:br>
              <a:rPr lang="fr-FR" sz="2400" dirty="0"/>
            </a:br>
            <a:r>
              <a:rPr lang="fr-FR" sz="2400" dirty="0"/>
              <a:t>le fichier d'importation</a:t>
            </a:r>
            <a:r>
              <a:rPr lang="en-US" sz="2400" dirty="0"/>
              <a:t>	</a:t>
            </a:r>
          </a:p>
        </p:txBody>
      </p:sp>
      <p:graphicFrame>
        <p:nvGraphicFramePr>
          <p:cNvPr id="8" name="Content Placeholder 4"/>
          <p:cNvGraphicFramePr>
            <a:graphicFrameLocks/>
          </p:cNvGraphicFramePr>
          <p:nvPr>
            <p:extLst>
              <p:ext uri="{D42A27DB-BD31-4B8C-83A1-F6EECF244321}">
                <p14:modId xmlns:p14="http://schemas.microsoft.com/office/powerpoint/2010/main" val="1807191118"/>
              </p:ext>
            </p:extLst>
          </p:nvPr>
        </p:nvGraphicFramePr>
        <p:xfrm>
          <a:off x="1028215" y="1732932"/>
          <a:ext cx="9975758" cy="4880320"/>
        </p:xfrm>
        <a:graphic>
          <a:graphicData uri="http://schemas.openxmlformats.org/drawingml/2006/table">
            <a:tbl>
              <a:tblPr bandRow="1">
                <a:effectLst>
                  <a:outerShdw blurRad="50800" dist="38100" dir="2700000" algn="tl" rotWithShape="0">
                    <a:prstClr val="black">
                      <a:alpha val="40000"/>
                    </a:prstClr>
                  </a:outerShdw>
                </a:effectLst>
                <a:tableStyleId>{6E25E649-3F16-4E02-A733-19D2CDBF48F0}</a:tableStyleId>
              </a:tblPr>
              <a:tblGrid>
                <a:gridCol w="3078702">
                  <a:extLst>
                    <a:ext uri="{9D8B030D-6E8A-4147-A177-3AD203B41FA5}">
                      <a16:colId xmlns:a16="http://schemas.microsoft.com/office/drawing/2014/main" xmlns="" val="20000"/>
                    </a:ext>
                  </a:extLst>
                </a:gridCol>
                <a:gridCol w="6897056">
                  <a:extLst>
                    <a:ext uri="{9D8B030D-6E8A-4147-A177-3AD203B41FA5}">
                      <a16:colId xmlns:a16="http://schemas.microsoft.com/office/drawing/2014/main" xmlns=""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1" dirty="0">
                          <a:solidFill>
                            <a:schemeClr val="tx2">
                              <a:lumMod val="75000"/>
                            </a:schemeClr>
                          </a:solidFill>
                          <a:latin typeface="Salesforce Sans" panose="020B0505020202020203" pitchFamily="34" charset="0"/>
                        </a:rPr>
                        <a:t>Validation des données</a:t>
                      </a:r>
                      <a:endParaRPr lang="fr-FR" sz="1600" dirty="0">
                        <a:solidFill>
                          <a:schemeClr val="tx2">
                            <a:lumMod val="75000"/>
                          </a:schemeClr>
                        </a:solidFill>
                        <a:latin typeface="Salesforce Sans" panose="020B0505020202020203" pitchFamily="34" charset="0"/>
                      </a:endParaRPr>
                    </a:p>
                    <a:p>
                      <a:endParaRPr lang="fr-FR" sz="1600" dirty="0">
                        <a:solidFill>
                          <a:schemeClr val="tx2">
                            <a:lumMod val="75000"/>
                          </a:schemeClr>
                        </a:solidFill>
                        <a:latin typeface="Salesforce Sans" panose="020B0505020202020203" pitchFamily="34" charset="0"/>
                      </a:endParaRPr>
                    </a:p>
                  </a:txBody>
                  <a:tcPr/>
                </a:tc>
                <a:tc>
                  <a:txBody>
                    <a:bodyPr/>
                    <a:lstStyle/>
                    <a:p>
                      <a:r>
                        <a:rPr lang="fr-FR" sz="1600" dirty="0">
                          <a:latin typeface="Salesforce Sans" panose="020B0505020202020203" pitchFamily="34" charset="0"/>
                        </a:rPr>
                        <a:t>si des valeurs d'importation ne satisfont pas aux critères de validation de données, l'importation échouera sur l'enregistrement concerné. </a:t>
                      </a:r>
                    </a:p>
                  </a:txBody>
                  <a:tcPr/>
                </a:tc>
                <a:extLst>
                  <a:ext uri="{0D108BD9-81ED-4DB2-BD59-A6C34878D82A}">
                    <a16:rowId xmlns:a16="http://schemas.microsoft.com/office/drawing/2014/main" xmlns="" val="10000"/>
                  </a:ext>
                </a:extLst>
              </a:tr>
              <a:tr h="1009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75000"/>
                            </a:schemeClr>
                          </a:solidFill>
                        </a:rPr>
                        <a:t>Champs universellement </a:t>
                      </a:r>
                      <a:r>
                        <a:rPr lang="en-US" sz="1600" b="1" dirty="0" err="1">
                          <a:solidFill>
                            <a:schemeClr val="tx2">
                              <a:lumMod val="75000"/>
                            </a:schemeClr>
                          </a:solidFill>
                        </a:rPr>
                        <a:t>requis</a:t>
                      </a:r>
                      <a:r>
                        <a:rPr sz="1600" dirty="0"/>
                        <a:t> </a:t>
                      </a:r>
                      <a:r>
                        <a:rPr lang="en-US" sz="1600" b="1" dirty="0">
                          <a:solidFill>
                            <a:schemeClr val="tx2">
                              <a:lumMod val="75000"/>
                            </a:schemeClr>
                          </a:solidFill>
                        </a:rPr>
                        <a:t>(nouveaux enregistrements)</a:t>
                      </a:r>
                      <a:endParaRPr lang="fr-FR" sz="1600" dirty="0">
                        <a:solidFill>
                          <a:schemeClr val="tx2">
                            <a:lumMod val="75000"/>
                          </a:schemeClr>
                        </a:solidFill>
                        <a:latin typeface="Salesforce Sans" panose="020B0505020202020203" pitchFamily="34" charset="0"/>
                      </a:endParaRPr>
                    </a:p>
                  </a:txBody>
                  <a:tcPr/>
                </a:tc>
                <a:tc>
                  <a:txBody>
                    <a:bodyPr/>
                    <a:lstStyle/>
                    <a:p>
                      <a:r>
                        <a:rPr lang="fr-FR" sz="1600" dirty="0">
                          <a:latin typeface="Salesforce Sans" panose="020B0505020202020203" pitchFamily="34" charset="0"/>
                        </a:rPr>
                        <a:t>les champs requis non mappés génèreront une erreur, vous empêchant de poursuivre.</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1" dirty="0">
                          <a:solidFill>
                            <a:schemeClr val="tx2">
                              <a:lumMod val="75000"/>
                            </a:schemeClr>
                          </a:solidFill>
                          <a:latin typeface="Salesforce Sans" panose="020B0505020202020203" pitchFamily="34" charset="0"/>
                        </a:rPr>
                        <a:t>Champ Propriétaire</a:t>
                      </a:r>
                      <a:endParaRPr lang="fr-FR" sz="1600" dirty="0">
                        <a:solidFill>
                          <a:schemeClr val="tx2">
                            <a:lumMod val="75000"/>
                          </a:schemeClr>
                        </a:solidFill>
                        <a:latin typeface="Salesforce Sans" panose="020B0505020202020203" pitchFamily="34" charset="0"/>
                      </a:endParaRPr>
                    </a:p>
                    <a:p>
                      <a:r>
                        <a:rPr lang="fr-FR" sz="1600" b="1" baseline="0" dirty="0">
                          <a:solidFill>
                            <a:schemeClr val="tx2">
                              <a:lumMod val="75000"/>
                            </a:schemeClr>
                          </a:solidFill>
                          <a:latin typeface="Salesforce Sans" panose="020B0505020202020203" pitchFamily="34" charset="0"/>
                        </a:rPr>
                        <a:t>(nouveaux enregistrements)</a:t>
                      </a:r>
                      <a:endParaRPr lang="fr-FR" sz="1600" dirty="0">
                        <a:solidFill>
                          <a:schemeClr val="tx2">
                            <a:lumMod val="75000"/>
                          </a:schemeClr>
                        </a:solidFill>
                        <a:latin typeface="Salesforce Sans" panose="020B0505020202020203" pitchFamily="34" charset="0"/>
                      </a:endParaRPr>
                    </a:p>
                  </a:txBody>
                  <a:tcPr/>
                </a:tc>
                <a:tc>
                  <a:txBody>
                    <a:bodyPr/>
                    <a:lstStyle/>
                    <a:p>
                      <a:r>
                        <a:rPr lang="fr-FR" sz="1600" dirty="0">
                          <a:latin typeface="Salesforce Sans" panose="020B0505020202020203" pitchFamily="34" charset="0"/>
                        </a:rPr>
                        <a:t>si ce champ est vide, l'utilisateur réalisant l'importation devient le propriétaire par défaut.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1" dirty="0">
                          <a:solidFill>
                            <a:schemeClr val="tx2">
                              <a:lumMod val="75000"/>
                            </a:schemeClr>
                          </a:solidFill>
                          <a:latin typeface="Salesforce Sans" panose="020B0505020202020203" pitchFamily="34" charset="0"/>
                        </a:rPr>
                        <a:t>Champ Devise</a:t>
                      </a:r>
                      <a:endParaRPr lang="fr-FR" sz="1600" dirty="0">
                        <a:solidFill>
                          <a:schemeClr val="tx2">
                            <a:lumMod val="75000"/>
                          </a:schemeClr>
                        </a:solidFill>
                        <a:latin typeface="Salesforce Sans" panose="020B0505020202020203" pitchFamily="34" charset="0"/>
                      </a:endParaRPr>
                    </a:p>
                    <a:p>
                      <a:r>
                        <a:rPr lang="fr-FR" sz="1600" b="1" baseline="0" dirty="0">
                          <a:solidFill>
                            <a:schemeClr val="tx2">
                              <a:lumMod val="75000"/>
                            </a:schemeClr>
                          </a:solidFill>
                          <a:latin typeface="Salesforce Sans" panose="020B0505020202020203" pitchFamily="34" charset="0"/>
                        </a:rPr>
                        <a:t>(nouveaux enregistrements)</a:t>
                      </a:r>
                      <a:endParaRPr lang="fr-FR" sz="1600" dirty="0">
                        <a:solidFill>
                          <a:schemeClr val="tx2">
                            <a:lumMod val="75000"/>
                          </a:schemeClr>
                        </a:solidFill>
                        <a:latin typeface="Salesforce Sans" panose="020B0505020202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latin typeface="Salesforce Sans" panose="020B0505020202020203" pitchFamily="34" charset="0"/>
                        </a:rPr>
                        <a:t>s</a:t>
                      </a:r>
                      <a:r>
                        <a:rPr lang="fr-FR" sz="1600" dirty="0" smtClean="0">
                          <a:latin typeface="Salesforce Sans" panose="020B0505020202020203" pitchFamily="34" charset="0"/>
                        </a:rPr>
                        <a:t>i </a:t>
                      </a:r>
                      <a:r>
                        <a:rPr lang="fr-FR" sz="1600" dirty="0">
                          <a:latin typeface="Salesforce Sans" panose="020B0505020202020203" pitchFamily="34" charset="0"/>
                        </a:rPr>
                        <a:t>votre fichier d'importation ne comporte pas de colonne de devise, </a:t>
                      </a:r>
                      <a:r>
                        <a:rPr lang="fr-FR" sz="1600" baseline="0" dirty="0">
                          <a:latin typeface="Salesforce Sans" panose="020B0505020202020203" pitchFamily="34" charset="0"/>
                        </a:rPr>
                        <a:t>votre devise personnelle est utilisée. </a:t>
                      </a:r>
                      <a:endParaRPr lang="fr-FR" sz="1600" dirty="0">
                        <a:latin typeface="Salesforce Sans" panose="020B0505020202020203" pitchFamily="34" charset="0"/>
                      </a:endParaRP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1" dirty="0">
                          <a:solidFill>
                            <a:schemeClr val="tx2">
                              <a:lumMod val="75000"/>
                            </a:schemeClr>
                          </a:solidFill>
                          <a:latin typeface="Salesforce Sans" panose="020B0505020202020203" pitchFamily="34" charset="0"/>
                        </a:rPr>
                        <a:t>Valeurs de liste de sélection</a:t>
                      </a:r>
                      <a:endParaRPr lang="fr-FR" sz="1600" dirty="0">
                        <a:solidFill>
                          <a:schemeClr val="tx2">
                            <a:lumMod val="75000"/>
                          </a:schemeClr>
                        </a:solidFill>
                        <a:latin typeface="Salesforce Sans" panose="020B0505020202020203" pitchFamily="34" charset="0"/>
                      </a:endParaRPr>
                    </a:p>
                    <a:p>
                      <a:endParaRPr lang="fr-FR" sz="1600" dirty="0">
                        <a:solidFill>
                          <a:schemeClr val="tx2">
                            <a:lumMod val="75000"/>
                          </a:schemeClr>
                        </a:solidFill>
                        <a:latin typeface="Salesforce Sans" panose="020B0505020202020203" pitchFamily="34" charset="0"/>
                      </a:endParaRPr>
                    </a:p>
                  </a:txBody>
                  <a:tcPr/>
                </a:tc>
                <a:tc>
                  <a:txBody>
                    <a:bodyPr/>
                    <a:lstStyle/>
                    <a:p>
                      <a:r>
                        <a:rPr lang="fr-FR" sz="1600" dirty="0">
                          <a:latin typeface="Salesforce Sans" panose="020B0505020202020203" pitchFamily="34" charset="0"/>
                        </a:rPr>
                        <a:t>assurez-vous que toutes les valeurs des champs de liste de sélection existent également dans Salesforce. Dans le cas contraire, de nouvelles valeurs seront importées uniquement pour les enregistrements du fichier d'importation et ne seront disponibles pour aucun autre enregistrement.</a:t>
                      </a:r>
                    </a:p>
                  </a:txBody>
                  <a:tcPr/>
                </a:tc>
                <a:extLst>
                  <a:ext uri="{0D108BD9-81ED-4DB2-BD59-A6C34878D82A}">
                    <a16:rowId xmlns:a16="http://schemas.microsoft.com/office/drawing/2014/main" xmlns="" val="10004"/>
                  </a:ext>
                </a:extLst>
              </a:tr>
              <a:tr h="370840">
                <a:tc>
                  <a:txBody>
                    <a:bodyPr/>
                    <a:lstStyle/>
                    <a:p>
                      <a:pPr marL="0" marR="0" indent="0" algn="l" defTabSz="914240" rtl="0" eaLnBrk="1" fontAlgn="auto" latinLnBrk="0" hangingPunct="1">
                        <a:lnSpc>
                          <a:spcPct val="100000"/>
                        </a:lnSpc>
                        <a:spcBef>
                          <a:spcPts val="0"/>
                        </a:spcBef>
                        <a:spcAft>
                          <a:spcPts val="0"/>
                        </a:spcAft>
                        <a:buClrTx/>
                        <a:buSzTx/>
                        <a:buFontTx/>
                        <a:buNone/>
                        <a:tabLst/>
                        <a:defRPr/>
                      </a:pPr>
                      <a:r>
                        <a:rPr lang="fr-FR" sz="1600" b="1" dirty="0">
                          <a:solidFill>
                            <a:schemeClr val="tx2">
                              <a:lumMod val="75000"/>
                            </a:schemeClr>
                          </a:solidFill>
                          <a:latin typeface="Salesforce Sans" panose="020B0505020202020203" pitchFamily="34" charset="0"/>
                        </a:rPr>
                        <a:t>Valeurs de liste de sélection</a:t>
                      </a:r>
                    </a:p>
                    <a:p>
                      <a:r>
                        <a:rPr lang="fr-FR" sz="1600" b="1" dirty="0">
                          <a:solidFill>
                            <a:schemeClr val="tx2">
                              <a:lumMod val="75000"/>
                            </a:schemeClr>
                          </a:solidFill>
                          <a:latin typeface="Salesforce Sans" panose="020B0505020202020203" pitchFamily="34" charset="0"/>
                        </a:rPr>
                        <a:t>(application rigoureuse)</a:t>
                      </a:r>
                    </a:p>
                  </a:txBody>
                  <a:tcPr/>
                </a:tc>
                <a:tc>
                  <a:txBody>
                    <a:bodyPr/>
                    <a:lstStyle/>
                    <a:p>
                      <a:r>
                        <a:rPr lang="fr-FR" sz="1600" dirty="0">
                          <a:latin typeface="Salesforce Sans" panose="020B0505020202020203" pitchFamily="34" charset="0"/>
                        </a:rPr>
                        <a:t>assurez-vous que toutes les valeurs existent également dans Salesforce. Dans le cas contraire, l'importation échouera sur l'enregistrement concerné.</a:t>
                      </a:r>
                    </a:p>
                  </a:txBody>
                  <a:tcPr/>
                </a:tc>
                <a:extLst>
                  <a:ext uri="{0D108BD9-81ED-4DB2-BD59-A6C34878D82A}">
                    <a16:rowId xmlns:a16="http://schemas.microsoft.com/office/drawing/2014/main" xmlns="" val="10005"/>
                  </a:ext>
                </a:extLst>
              </a:tr>
            </a:tbl>
          </a:graphicData>
        </a:graphic>
      </p:graphicFrame>
      <p:sp>
        <p:nvSpPr>
          <p:cNvPr id="5" name="Slide Number Placeholder 4"/>
          <p:cNvSpPr>
            <a:spLocks noGrp="1"/>
          </p:cNvSpPr>
          <p:nvPr>
            <p:ph type="sldNum" sz="quarter" idx="10"/>
          </p:nvPr>
        </p:nvSpPr>
        <p:spPr/>
        <p:txBody>
          <a:bodyPr/>
          <a:lstStyle/>
          <a:p>
            <a:fld id="{812A5277-1DB9-460F-9A21-B857ABB32666}" type="slidenum">
              <a:rPr lang="en-US" smtClean="0"/>
              <a:pPr/>
              <a:t>303</a:t>
            </a:fld>
            <a:endParaRPr lang="fr-FR" dirty="0"/>
          </a:p>
        </p:txBody>
      </p:sp>
    </p:spTree>
    <p:custDataLst>
      <p:tags r:id="rId1"/>
    </p:custDataLst>
    <p:extLst>
      <p:ext uri="{BB962C8B-B14F-4D97-AF65-F5344CB8AC3E}">
        <p14:creationId xmlns:p14="http://schemas.microsoft.com/office/powerpoint/2010/main" val="314620847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4" y="843165"/>
            <a:ext cx="5487917" cy="5950440"/>
          </a:xfrm>
        </p:spPr>
        <p:txBody>
          <a:bodyPr>
            <a:normAutofit/>
          </a:bodyPr>
          <a:lstStyle/>
          <a:p>
            <a:r>
              <a:rPr lang="fr-FR"/>
              <a:t>Le type de correspondance que vous sélectionnez pour une importation permet d'identifier les doublons lorsque vous ajoutez de nouveaux enregistrements, ou de faire correspondre des enregistrements lorsque vous mettez à jour des enregistrements existants. Différents types de correspondance sont disponibles pour chaque objet.</a:t>
            </a:r>
            <a:endParaRPr lang="fr-FR" dirty="0"/>
          </a:p>
        </p:txBody>
      </p:sp>
      <p:sp>
        <p:nvSpPr>
          <p:cNvPr id="2" name="Title 1"/>
          <p:cNvSpPr>
            <a:spLocks noGrp="1"/>
          </p:cNvSpPr>
          <p:nvPr>
            <p:ph type="title"/>
          </p:nvPr>
        </p:nvSpPr>
        <p:spPr>
          <a:xfrm>
            <a:off x="128589" y="7"/>
            <a:ext cx="10734146" cy="746975"/>
          </a:xfrm>
        </p:spPr>
        <p:txBody>
          <a:bodyPr/>
          <a:lstStyle/>
          <a:p>
            <a:r>
              <a:rPr lang="fr-FR" sz="2600" dirty="0"/>
              <a:t>Mise en correspondance de champs </a:t>
            </a:r>
            <a:br>
              <a:rPr lang="fr-FR" sz="2600" dirty="0"/>
            </a:br>
            <a:r>
              <a:rPr lang="fr-FR" sz="2600" dirty="0"/>
              <a:t>et doublons</a:t>
            </a:r>
          </a:p>
        </p:txBody>
      </p:sp>
      <p:graphicFrame>
        <p:nvGraphicFramePr>
          <p:cNvPr id="6" name="Table 5"/>
          <p:cNvGraphicFramePr>
            <a:graphicFrameLocks noGrp="1"/>
          </p:cNvGraphicFramePr>
          <p:nvPr>
            <p:extLst>
              <p:ext uri="{D42A27DB-BD31-4B8C-83A1-F6EECF244321}">
                <p14:modId xmlns:p14="http://schemas.microsoft.com/office/powerpoint/2010/main" val="3635206055"/>
              </p:ext>
            </p:extLst>
          </p:nvPr>
        </p:nvGraphicFramePr>
        <p:xfrm>
          <a:off x="6348656" y="855866"/>
          <a:ext cx="5691317" cy="521208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2811824">
                  <a:extLst>
                    <a:ext uri="{9D8B030D-6E8A-4147-A177-3AD203B41FA5}">
                      <a16:colId xmlns:a16="http://schemas.microsoft.com/office/drawing/2014/main" xmlns="" val="20000"/>
                    </a:ext>
                  </a:extLst>
                </a:gridCol>
                <a:gridCol w="2879493">
                  <a:extLst>
                    <a:ext uri="{9D8B030D-6E8A-4147-A177-3AD203B41FA5}">
                      <a16:colId xmlns:a16="http://schemas.microsoft.com/office/drawing/2014/main" xmlns="" val="20001"/>
                    </a:ext>
                  </a:extLst>
                </a:gridCol>
              </a:tblGrid>
              <a:tr h="231395">
                <a:tc>
                  <a:txBody>
                    <a:bodyPr/>
                    <a:lstStyle/>
                    <a:p>
                      <a:r>
                        <a:rPr lang="en-US" sz="1800" dirty="0"/>
                        <a:t>Objet</a:t>
                      </a:r>
                    </a:p>
                  </a:txBody>
                  <a:tcPr>
                    <a:solidFill>
                      <a:srgbClr val="0070C0"/>
                    </a:solidFill>
                  </a:tcPr>
                </a:tc>
                <a:tc>
                  <a:txBody>
                    <a:bodyPr/>
                    <a:lstStyle/>
                    <a:p>
                      <a:r>
                        <a:rPr lang="en-US" sz="1800" dirty="0"/>
                        <a:t>Type de correspondance</a:t>
                      </a:r>
                    </a:p>
                  </a:txBody>
                  <a:tcPr>
                    <a:solidFill>
                      <a:srgbClr val="0070C0"/>
                    </a:solidFill>
                  </a:tcPr>
                </a:tc>
                <a:extLst>
                  <a:ext uri="{0D108BD9-81ED-4DB2-BD59-A6C34878D82A}">
                    <a16:rowId xmlns:a16="http://schemas.microsoft.com/office/drawing/2014/main" xmlns="" val="10000"/>
                  </a:ext>
                </a:extLst>
              </a:tr>
              <a:tr h="587388">
                <a:tc>
                  <a:txBody>
                    <a:bodyPr/>
                    <a:lstStyle/>
                    <a:p>
                      <a:pPr marL="0" indent="0">
                        <a:buNone/>
                      </a:pPr>
                      <a:r>
                        <a:rPr lang="en-US" sz="1800" b="1" dirty="0"/>
                        <a:t>Contact</a:t>
                      </a:r>
                    </a:p>
                    <a:p>
                      <a:pPr marL="0" indent="0">
                        <a:buNone/>
                      </a:pPr>
                      <a:r>
                        <a:rPr lang="en-US" sz="1800" b="1" dirty="0"/>
                        <a:t>Piste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 Salesforce</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Nom</a:t>
                      </a:r>
                    </a:p>
                    <a:p>
                      <a:r>
                        <a:rPr lang="en-US" sz="1800" dirty="0"/>
                        <a:t>E-mail</a:t>
                      </a:r>
                    </a:p>
                    <a:p>
                      <a:r>
                        <a:rPr lang="en-US" sz="1800" dirty="0"/>
                        <a:t>ID externe</a:t>
                      </a:r>
                      <a:endParaRPr lang="fr-FR" sz="1800" dirty="0"/>
                    </a:p>
                  </a:txBody>
                  <a:tcPr/>
                </a:tc>
                <a:extLst>
                  <a:ext uri="{0D108BD9-81ED-4DB2-BD59-A6C34878D82A}">
                    <a16:rowId xmlns:a16="http://schemas.microsoft.com/office/drawing/2014/main" xmlns="" val="10001"/>
                  </a:ext>
                </a:extLst>
              </a:tr>
              <a:tr h="409392">
                <a:tc>
                  <a:txBody>
                    <a:bodyPr/>
                    <a:lstStyle/>
                    <a:p>
                      <a:r>
                        <a:rPr lang="en-US" sz="1800" b="1" dirty="0"/>
                        <a:t>Compte </a:t>
                      </a:r>
                    </a:p>
                  </a:txBody>
                  <a:tcPr/>
                </a:tc>
                <a:tc>
                  <a:txBody>
                    <a:bodyPr/>
                    <a:lstStyle/>
                    <a:p>
                      <a:r>
                        <a:rPr lang="en-US" sz="1800" dirty="0"/>
                        <a:t>ID Salesforce</a:t>
                      </a:r>
                    </a:p>
                    <a:p>
                      <a:pPr marL="0" indent="0">
                        <a:buNone/>
                      </a:pPr>
                      <a:r>
                        <a:rPr lang="en-US" sz="1800" dirty="0"/>
                        <a:t>Nom et site</a:t>
                      </a:r>
                    </a:p>
                    <a:p>
                      <a:pPr marL="0" indent="0">
                        <a:buNone/>
                      </a:pPr>
                      <a:r>
                        <a:rPr lang="en-US" sz="1800" dirty="0"/>
                        <a:t>ID externe</a:t>
                      </a:r>
                    </a:p>
                  </a:txBody>
                  <a:tcPr/>
                </a:tc>
                <a:extLst>
                  <a:ext uri="{0D108BD9-81ED-4DB2-BD59-A6C34878D82A}">
                    <a16:rowId xmlns:a16="http://schemas.microsoft.com/office/drawing/2014/main" xmlns="" val="10002"/>
                  </a:ext>
                </a:extLst>
              </a:tr>
              <a:tr h="587388">
                <a:tc>
                  <a:txBody>
                    <a:bodyPr/>
                    <a:lstStyle/>
                    <a:p>
                      <a:r>
                        <a:rPr lang="en-US" sz="1800" b="1" dirty="0"/>
                        <a:t>Solutions</a:t>
                      </a:r>
                    </a:p>
                  </a:txBody>
                  <a:tcPr/>
                </a:tc>
                <a:tc>
                  <a:txBody>
                    <a:bodyPr/>
                    <a:lstStyle/>
                    <a:p>
                      <a:r>
                        <a:rPr lang="en-US" sz="1800" dirty="0"/>
                        <a:t>Titre de la solution </a:t>
                      </a:r>
                    </a:p>
                    <a:p>
                      <a:r>
                        <a:rPr lang="en-US" sz="1800" dirty="0"/>
                        <a:t>ID Salesforce</a:t>
                      </a:r>
                    </a:p>
                    <a:p>
                      <a:r>
                        <a:rPr lang="en-US" sz="1800" dirty="0"/>
                        <a:t>ID externe</a:t>
                      </a:r>
                    </a:p>
                  </a:txBody>
                  <a:tcPr/>
                </a:tc>
                <a:extLst>
                  <a:ext uri="{0D108BD9-81ED-4DB2-BD59-A6C34878D82A}">
                    <a16:rowId xmlns:a16="http://schemas.microsoft.com/office/drawing/2014/main" xmlns="" val="10003"/>
                  </a:ext>
                </a:extLst>
              </a:tr>
              <a:tr h="479609">
                <a:tc>
                  <a:txBody>
                    <a:bodyPr/>
                    <a:lstStyle/>
                    <a:p>
                      <a:r>
                        <a:rPr lang="en-US" sz="1800" b="1" dirty="0"/>
                        <a:t>Campagne</a:t>
                      </a:r>
                    </a:p>
                    <a:p>
                      <a:r>
                        <a:rPr lang="en-US" sz="1800" b="1" dirty="0"/>
                        <a:t>Membres</a:t>
                      </a:r>
                    </a:p>
                  </a:txBody>
                  <a:tcPr/>
                </a:tc>
                <a:tc>
                  <a:txBody>
                    <a:bodyPr/>
                    <a:lstStyle/>
                    <a:p>
                      <a:r>
                        <a:rPr lang="en-US" sz="1800" dirty="0"/>
                        <a:t>ID Salesforce</a:t>
                      </a:r>
                    </a:p>
                  </a:txBody>
                  <a:tcPr/>
                </a:tc>
                <a:extLst>
                  <a:ext uri="{0D108BD9-81ED-4DB2-BD59-A6C34878D82A}">
                    <a16:rowId xmlns:a16="http://schemas.microsoft.com/office/drawing/2014/main" xmlns="" val="10004"/>
                  </a:ext>
                </a:extLst>
              </a:tr>
              <a:tr h="587388">
                <a:tc>
                  <a:txBody>
                    <a:bodyPr/>
                    <a:lstStyle/>
                    <a:p>
                      <a:r>
                        <a:rPr lang="en-US" sz="1800" b="1" dirty="0"/>
                        <a:t>Objets personnalisés</a:t>
                      </a:r>
                    </a:p>
                  </a:txBody>
                  <a:tcPr/>
                </a:tc>
                <a:tc>
                  <a:txBody>
                    <a:bodyPr/>
                    <a:lstStyle/>
                    <a:p>
                      <a:r>
                        <a:rPr lang="en-US" sz="1800" dirty="0"/>
                        <a:t>Nom de l'enregistrement</a:t>
                      </a:r>
                    </a:p>
                    <a:p>
                      <a:r>
                        <a:rPr lang="en-US" sz="1800" dirty="0"/>
                        <a:t>ID Salesforce</a:t>
                      </a:r>
                    </a:p>
                    <a:p>
                      <a:r>
                        <a:rPr lang="en-US" sz="1800" dirty="0"/>
                        <a:t>ID externe</a:t>
                      </a:r>
                    </a:p>
                  </a:txBody>
                  <a:tcPr/>
                </a:tc>
                <a:extLst>
                  <a:ext uri="{0D108BD9-81ED-4DB2-BD59-A6C34878D82A}">
                    <a16:rowId xmlns:a16="http://schemas.microsoft.com/office/drawing/2014/main" xmlns="" val="10005"/>
                  </a:ext>
                </a:extLst>
              </a:tr>
            </a:tbl>
          </a:graphicData>
        </a:graphic>
      </p:graphicFrame>
      <p:sp>
        <p:nvSpPr>
          <p:cNvPr id="5" name="Slide Number Placeholder 4"/>
          <p:cNvSpPr>
            <a:spLocks noGrp="1"/>
          </p:cNvSpPr>
          <p:nvPr>
            <p:ph type="sldNum" sz="quarter" idx="10"/>
          </p:nvPr>
        </p:nvSpPr>
        <p:spPr/>
        <p:txBody>
          <a:bodyPr/>
          <a:lstStyle/>
          <a:p>
            <a:fld id="{812A5277-1DB9-460F-9A21-B857ABB32666}" type="slidenum">
              <a:rPr lang="en-US" smtClean="0"/>
              <a:pPr/>
              <a:t>304</a:t>
            </a:fld>
            <a:endParaRPr lang="fr-FR" dirty="0"/>
          </a:p>
        </p:txBody>
      </p:sp>
    </p:spTree>
    <p:custDataLst>
      <p:tags r:id="rId1"/>
    </p:custData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829910"/>
            <a:ext cx="11955462" cy="3959619"/>
          </a:xfrm>
        </p:spPr>
        <p:txBody>
          <a:bodyPr/>
          <a:lstStyle/>
          <a:p>
            <a:r>
              <a:rPr lang="fr-FR" dirty="0"/>
              <a:t>Tâches :</a:t>
            </a:r>
          </a:p>
          <a:p>
            <a:pPr lvl="1"/>
            <a:r>
              <a:rPr lang="fr-FR" dirty="0"/>
              <a:t>Téléchargement et enregistrement du fichier d'importation de pistes de </a:t>
            </a:r>
            <a:br>
              <a:rPr lang="fr-FR" dirty="0"/>
            </a:br>
            <a:r>
              <a:rPr lang="fr-FR" dirty="0"/>
              <a:t>Conner </a:t>
            </a:r>
            <a:r>
              <a:rPr lang="fr-FR" dirty="0" err="1"/>
              <a:t>McCoy</a:t>
            </a:r>
            <a:r>
              <a:rPr lang="fr-FR" dirty="0"/>
              <a:t>.</a:t>
            </a:r>
          </a:p>
          <a:p>
            <a:pPr lvl="1"/>
            <a:r>
              <a:rPr lang="fr-FR" dirty="0"/>
              <a:t>Ouvrez le fichier dans Excel.</a:t>
            </a:r>
          </a:p>
          <a:p>
            <a:pPr lvl="1"/>
            <a:r>
              <a:rPr lang="fr-FR" dirty="0"/>
              <a:t>Vérification de l'exactitude des lignes et des colonnes. </a:t>
            </a:r>
          </a:p>
          <a:p>
            <a:pPr lvl="1"/>
            <a:r>
              <a:rPr lang="fr-FR" dirty="0"/>
              <a:t>Enregistrement du fichier au format CSV.</a:t>
            </a:r>
          </a:p>
        </p:txBody>
      </p:sp>
      <p:sp>
        <p:nvSpPr>
          <p:cNvPr id="2" name="Content Placeholder 1"/>
          <p:cNvSpPr>
            <a:spLocks noGrp="1"/>
          </p:cNvSpPr>
          <p:nvPr>
            <p:ph idx="11"/>
          </p:nvPr>
        </p:nvSpPr>
        <p:spPr>
          <a:xfrm>
            <a:off x="5" y="758825"/>
            <a:ext cx="12192000" cy="1913430"/>
          </a:xfrm>
        </p:spPr>
        <p:txBody>
          <a:bodyPr/>
          <a:lstStyle/>
          <a:p>
            <a:r>
              <a:rPr lang="fr-FR" dirty="0"/>
              <a:t>Objectif :  </a:t>
            </a:r>
          </a:p>
          <a:p>
            <a:pPr lvl="1"/>
            <a:r>
              <a:rPr lang="fr-FR" dirty="0"/>
              <a:t>Le fichier d'importation ayant été préparé par les représentants commerciaux lors de salons commerciaux, il comporte probablement des inexactitudes. Vous devez vérifier la précision des données. Une fois la vérification effectuée, vous devrez enregistrer le fichier au format CSV. </a:t>
            </a:r>
          </a:p>
          <a:p>
            <a:endParaRPr lang="fr-FR" dirty="0"/>
          </a:p>
        </p:txBody>
      </p:sp>
      <p:sp>
        <p:nvSpPr>
          <p:cNvPr id="8" name="Content Placeholder 7"/>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a:t>6-1 : Préparation du fichier d'importation</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305</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167759"/>
            <a:ext cx="11955462" cy="4621770"/>
          </a:xfrm>
        </p:spPr>
        <p:txBody>
          <a:bodyPr/>
          <a:lstStyle/>
          <a:p>
            <a:r>
              <a:rPr lang="fr-FR" dirty="0"/>
              <a:t>Tâches :</a:t>
            </a:r>
          </a:p>
          <a:p>
            <a:pPr lvl="1"/>
            <a:r>
              <a:rPr lang="fr-FR" dirty="0"/>
              <a:t>Lancement de l'assistant d'importation de données.</a:t>
            </a:r>
          </a:p>
          <a:p>
            <a:pPr lvl="1"/>
            <a:r>
              <a:rPr lang="fr-FR" dirty="0"/>
              <a:t>Sélection des données à importer.</a:t>
            </a:r>
          </a:p>
          <a:p>
            <a:pPr lvl="1"/>
            <a:r>
              <a:rPr lang="fr-FR" dirty="0"/>
              <a:t>Modification du mappage des champs.</a:t>
            </a:r>
          </a:p>
          <a:p>
            <a:pPr lvl="1"/>
            <a:r>
              <a:rPr lang="fr-FR" dirty="0"/>
              <a:t>Lancement de l'importation.</a:t>
            </a:r>
          </a:p>
          <a:p>
            <a:pPr lvl="1"/>
            <a:r>
              <a:rPr lang="fr-FR" dirty="0"/>
              <a:t>Vérification de l'onglet Pistes pour de nouvelles pistes.</a:t>
            </a:r>
          </a:p>
          <a:p>
            <a:endParaRPr lang="fr-FR" dirty="0"/>
          </a:p>
        </p:txBody>
      </p:sp>
      <p:sp>
        <p:nvSpPr>
          <p:cNvPr id="2" name="Content Placeholder 1"/>
          <p:cNvSpPr>
            <a:spLocks noGrp="1"/>
          </p:cNvSpPr>
          <p:nvPr>
            <p:ph idx="11"/>
          </p:nvPr>
        </p:nvSpPr>
        <p:spPr>
          <a:xfrm>
            <a:off x="5" y="758824"/>
            <a:ext cx="12192000" cy="1219747"/>
          </a:xfrm>
        </p:spPr>
        <p:txBody>
          <a:bodyPr/>
          <a:lstStyle/>
          <a:p>
            <a:r>
              <a:rPr lang="fr-FR" dirty="0"/>
              <a:t>Objectif : </a:t>
            </a:r>
          </a:p>
          <a:p>
            <a:pPr lvl="1"/>
            <a:r>
              <a:rPr lang="fr-FR" dirty="0"/>
              <a:t>Importer le fichier nettoyé des pistes générées aux salons commerciaux pour l'équipe marketing. </a:t>
            </a:r>
          </a:p>
          <a:p>
            <a:endParaRPr lang="fr-FR" dirty="0"/>
          </a:p>
        </p:txBody>
      </p:sp>
      <p:sp>
        <p:nvSpPr>
          <p:cNvPr id="8" name="Content Placeholder 7"/>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sz="2400" dirty="0"/>
              <a:t>6-2 : Importation de pistes à l'aide de l'assistant d'importation de données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306</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lvl="1"/>
            <a:r>
              <a:rPr lang="fr-FR"/>
              <a:t>Assistants d'importation</a:t>
            </a:r>
          </a:p>
          <a:p>
            <a:pPr lvl="2"/>
            <a:r>
              <a:rPr lang="fr-FR"/>
              <a:t>Data Loader</a:t>
            </a:r>
          </a:p>
          <a:p>
            <a:pPr lvl="1"/>
            <a:r>
              <a:rPr lang="fr-FR"/>
              <a:t>Data.com</a:t>
            </a:r>
          </a:p>
          <a:p>
            <a:pPr lvl="1"/>
            <a:r>
              <a:rPr lang="fr-FR"/>
              <a:t>Transfert en masse</a:t>
            </a:r>
          </a:p>
          <a:p>
            <a:pPr lvl="1"/>
            <a:r>
              <a:rPr lang="fr-FR"/>
              <a:t>Sauvegarde des données</a:t>
            </a:r>
          </a:p>
          <a:p>
            <a:pPr lvl="1"/>
            <a:r>
              <a:rPr lang="fr-FR"/>
              <a:t>Suppression en masse et corbeille</a:t>
            </a:r>
          </a:p>
          <a:p>
            <a:endParaRPr lang="fr-FR" dirty="0"/>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307</a:t>
            </a:fld>
            <a:endParaRPr lang="fr-FR" dirty="0"/>
          </a:p>
        </p:txBody>
      </p:sp>
    </p:spTree>
    <p:custDataLst>
      <p:tags r:id="rId1"/>
    </p:custData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82869" y="5"/>
            <a:ext cx="9115709" cy="746975"/>
          </a:xfrm>
        </p:spPr>
        <p:txBody>
          <a:bodyPr/>
          <a:lstStyle/>
          <a:p>
            <a:r>
              <a:rPr lang="fr-FR" dirty="0"/>
              <a:t>Mise à jour des données de compte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308</a:t>
            </a:fld>
            <a:endParaRPr lang="fr-FR" dirty="0"/>
          </a:p>
        </p:txBody>
      </p:sp>
      <p:sp>
        <p:nvSpPr>
          <p:cNvPr id="5" name="TextBox 4"/>
          <p:cNvSpPr txBox="1"/>
          <p:nvPr/>
        </p:nvSpPr>
        <p:spPr>
          <a:xfrm>
            <a:off x="2647445" y="1302840"/>
            <a:ext cx="7739202" cy="4896340"/>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Yuko Ishikawa </a:t>
            </a:r>
            <a:r>
              <a:rPr lang="fr-FR" b="1" dirty="0"/>
              <a:t>à </a:t>
            </a:r>
            <a:r>
              <a:rPr lang="fr-FR" sz="2000" dirty="0">
                <a:solidFill>
                  <a:srgbClr val="0070C0"/>
                </a:solidFill>
                <a:latin typeface="Segoe UI Semibold" pitchFamily="34" charset="0"/>
              </a:rPr>
              <a:t>Utilisateur Admin </a:t>
            </a:r>
            <a:r>
              <a:rPr lang="fr-FR" dirty="0"/>
              <a:t>:</a:t>
            </a:r>
            <a:r>
              <a:rPr lang="fr-FR" sz="2000" dirty="0">
                <a:latin typeface="Segoe UI Semibold" pitchFamily="34" charset="0"/>
              </a:rPr>
              <a:t> </a:t>
            </a:r>
          </a:p>
          <a:p>
            <a:r>
              <a:rPr lang="fr-FR" sz="2000" dirty="0">
                <a:latin typeface="Segoe UI Semibold" pitchFamily="34" charset="0"/>
              </a:rPr>
              <a:t>Super ! Merci pour l'ajout des listes de sélection Région/Zone, c'est génial !</a:t>
            </a:r>
            <a:r>
              <a:rPr dirty="0"/>
              <a:t/>
            </a:r>
            <a:br>
              <a:rPr dirty="0"/>
            </a:br>
            <a:r>
              <a:rPr lang="fr-FR" sz="2000" dirty="0">
                <a:latin typeface="Segoe UI Semibold" pitchFamily="34" charset="0"/>
              </a:rPr>
              <a:t>J'ai fait indiquer à mon équipe la région et la zone appropriées pour tous les comptes dans le secteur des technologies, puisque c'est une priorité verticale absolue en ce moment. Pouvez-vous intégrer ceci à Salesforce ?</a:t>
            </a:r>
            <a:r>
              <a:rPr dirty="0"/>
              <a:t/>
            </a:r>
            <a:br>
              <a:rPr dirty="0"/>
            </a:br>
            <a:r>
              <a:rPr lang="fr-FR" sz="2000" dirty="0">
                <a:solidFill>
                  <a:srgbClr val="0070C0"/>
                </a:solidFill>
                <a:latin typeface="Segoe UI Semibold" pitchFamily="34" charset="0"/>
              </a:rPr>
              <a:t>@Allison Wheeler</a:t>
            </a:r>
            <a:endParaRPr lang="fr-FR" sz="2000" dirty="0">
              <a:solidFill>
                <a:srgbClr val="0070C0"/>
              </a:solidFill>
              <a:latin typeface="Segoe UI Semibold" pitchFamily="34" charset="0"/>
              <a:ea typeface="Segoe UI" pitchFamily="34" charset="0"/>
              <a:cs typeface="Segoe UI" pitchFamily="34" charset="0"/>
            </a:endParaRPr>
          </a:p>
          <a:p>
            <a:r>
              <a:rPr lang="en-US" dirty="0"/>
              <a:t>	</a:t>
            </a:r>
            <a:endParaRPr lang="fr-FR" sz="2000" dirty="0">
              <a:latin typeface="Segoe UI Semibold"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10:18</a:t>
            </a:r>
            <a:endParaRPr lang="fr-FR" dirty="0"/>
          </a:p>
        </p:txBody>
      </p:sp>
      <p:sp>
        <p:nvSpPr>
          <p:cNvPr id="10" name="Rectangle 9"/>
          <p:cNvSpPr/>
          <p:nvPr/>
        </p:nvSpPr>
        <p:spPr>
          <a:xfrm>
            <a:off x="4063199" y="4051252"/>
            <a:ext cx="6192269" cy="1208023"/>
          </a:xfrm>
          <a:prstGeom prst="rect">
            <a:avLst/>
          </a:prstGeom>
        </p:spPr>
        <p:txBody>
          <a:bodyPr wrap="square">
            <a:spAutoFit/>
          </a:bodyPr>
          <a:lstStyle/>
          <a:p>
            <a:r>
              <a:rPr lang="fr-FR" sz="2000" b="1" dirty="0">
                <a:solidFill>
                  <a:srgbClr val="0070C0"/>
                </a:solidFill>
                <a:latin typeface="Segoe UI" pitchFamily="34" charset="0"/>
              </a:rPr>
              <a:t>Fichier Mod 6 pour Région et Zones pour le secteur d'activité Technologie.xlsx</a:t>
            </a:r>
          </a:p>
          <a:p>
            <a:pPr>
              <a:lnSpc>
                <a:spcPct val="150000"/>
              </a:lnSpc>
              <a:spcBef>
                <a:spcPts val="300"/>
              </a:spcBef>
            </a:pPr>
            <a:r>
              <a:rPr lang="fr-FR" dirty="0"/>
              <a:t>     Télécharger le fichier </a:t>
            </a:r>
            <a:r>
              <a:rPr lang="fr-FR" dirty="0" err="1"/>
              <a:t>xlsx</a:t>
            </a:r>
            <a:r>
              <a:rPr lang="fr-FR" dirty="0"/>
              <a:t> (11 Ko)</a:t>
            </a:r>
            <a:r>
              <a:rPr lang="fr-FR" sz="2000" dirty="0">
                <a:solidFill>
                  <a:schemeClr val="bg1">
                    <a:lumMod val="50000"/>
                  </a:schemeClr>
                </a:solidFill>
                <a:latin typeface="Segoe UI" pitchFamily="34" charset="0"/>
              </a:rPr>
              <a:t>  ·   </a:t>
            </a:r>
            <a:r>
              <a:rPr lang="fr-FR" dirty="0"/>
              <a:t>Plus d'actions</a:t>
            </a:r>
            <a:endParaRPr lang="fr-FR" sz="2000" dirty="0"/>
          </a:p>
        </p:txBody>
      </p:sp>
      <p:pic>
        <p:nvPicPr>
          <p:cNvPr id="11" name="Picture 7"/>
          <p:cNvPicPr>
            <a:picLocks noChangeAspect="1" noChangeArrowheads="1"/>
          </p:cNvPicPr>
          <p:nvPr/>
        </p:nvPicPr>
        <p:blipFill>
          <a:blip r:embed="rId4" cstate="print"/>
          <a:srcRect/>
          <a:stretch>
            <a:fillRect/>
          </a:stretch>
        </p:blipFill>
        <p:spPr bwMode="auto">
          <a:xfrm>
            <a:off x="4156782" y="4848784"/>
            <a:ext cx="265714" cy="300000"/>
          </a:xfrm>
          <a:prstGeom prst="rect">
            <a:avLst/>
          </a:prstGeom>
          <a:noFill/>
          <a:ln w="9525">
            <a:noFill/>
            <a:miter lim="800000"/>
            <a:headEnd/>
            <a:tailEnd/>
          </a:ln>
        </p:spPr>
      </p:pic>
      <p:pic>
        <p:nvPicPr>
          <p:cNvPr id="470017" name="Picture 1"/>
          <p:cNvPicPr>
            <a:picLocks noChangeAspect="1" noChangeArrowheads="1"/>
          </p:cNvPicPr>
          <p:nvPr/>
        </p:nvPicPr>
        <p:blipFill>
          <a:blip r:embed="rId5" cstate="print"/>
          <a:srcRect/>
          <a:stretch>
            <a:fillRect/>
          </a:stretch>
        </p:blipFill>
        <p:spPr bwMode="auto">
          <a:xfrm>
            <a:off x="2776211" y="4050525"/>
            <a:ext cx="1231148" cy="1573134"/>
          </a:xfrm>
          <a:prstGeom prst="rect">
            <a:avLst/>
          </a:prstGeom>
          <a:noFill/>
          <a:ln w="9525">
            <a:noFill/>
            <a:miter lim="800000"/>
            <a:headEnd/>
            <a:tailEnd/>
          </a:ln>
        </p:spPr>
      </p:pic>
      <p:pic>
        <p:nvPicPr>
          <p:cNvPr id="470020" name="Picture 4"/>
          <p:cNvPicPr>
            <a:picLocks noChangeAspect="1" noChangeArrowheads="1"/>
          </p:cNvPicPr>
          <p:nvPr/>
        </p:nvPicPr>
        <p:blipFill>
          <a:blip r:embed="rId6" cstate="print"/>
          <a:srcRect/>
          <a:stretch>
            <a:fillRect/>
          </a:stretch>
        </p:blipFill>
        <p:spPr bwMode="auto">
          <a:xfrm>
            <a:off x="8055641" y="4903534"/>
            <a:ext cx="180975" cy="190500"/>
          </a:xfrm>
          <a:prstGeom prst="rect">
            <a:avLst/>
          </a:prstGeom>
          <a:noFill/>
          <a:ln w="9525">
            <a:noFill/>
            <a:miter lim="800000"/>
            <a:headEnd/>
            <a:tailEnd/>
          </a:ln>
        </p:spPr>
      </p:pic>
      <p:pic>
        <p:nvPicPr>
          <p:cNvPr id="13" name="Picture 2" descr="C:\Users\joatham\Documents\CDev\Graphics\AW Computing employees\other AW employees\Yuko Ishikawa Sales Ops Director.jpg"/>
          <p:cNvPicPr>
            <a:picLocks noChangeAspect="1" noChangeArrowheads="1"/>
          </p:cNvPicPr>
          <p:nvPr/>
        </p:nvPicPr>
        <p:blipFill>
          <a:blip r:embed="rId7" cstate="print"/>
          <a:srcRect r="7419"/>
          <a:stretch>
            <a:fillRect/>
          </a:stretch>
        </p:blipFill>
        <p:spPr bwMode="auto">
          <a:xfrm>
            <a:off x="1819382" y="1486564"/>
            <a:ext cx="714952" cy="720000"/>
          </a:xfrm>
          <a:prstGeom prst="rect">
            <a:avLst/>
          </a:prstGeom>
          <a:solidFill>
            <a:schemeClr val="bg1"/>
          </a:solidFill>
          <a:ln w="19050">
            <a:solidFill>
              <a:schemeClr val="bg1">
                <a:lumMod val="85000"/>
              </a:schemeClr>
            </a:solidFill>
          </a:ln>
        </p:spPr>
      </p:pic>
    </p:spTree>
    <p:custDataLst>
      <p:tags r:id="rId1"/>
    </p:custData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3" y="843165"/>
            <a:ext cx="10747021" cy="5950440"/>
          </a:xfrm>
        </p:spPr>
        <p:txBody>
          <a:bodyPr>
            <a:normAutofit/>
          </a:bodyPr>
          <a:lstStyle/>
          <a:p>
            <a:pPr marL="0" indent="0">
              <a:buNone/>
            </a:pPr>
            <a:r>
              <a:rPr lang="fr-FR" sz="2200" dirty="0"/>
              <a:t>Lors de la mise à jour d'enregistrements existants, assurez-vous que les nouvelles données sont mises en correspondance avec l'enregistrement approprié à l'aide de l'ID d'enregistrement </a:t>
            </a:r>
            <a:r>
              <a:rPr lang="fr-FR" sz="2200" dirty="0" err="1"/>
              <a:t>Salesforce</a:t>
            </a:r>
            <a:r>
              <a:rPr lang="fr-FR" sz="2200" dirty="0"/>
              <a:t>. Cet ID est un </a:t>
            </a:r>
            <a:r>
              <a:rPr lang="fr-FR" sz="2200" i="1" dirty="0"/>
              <a:t>identifiant unique</a:t>
            </a:r>
            <a:r>
              <a:rPr lang="fr-FR" sz="2200" dirty="0"/>
              <a:t> qui est </a:t>
            </a:r>
            <a:r>
              <a:rPr lang="fr-FR" sz="2200" i="1" dirty="0"/>
              <a:t>généré par Salesforce</a:t>
            </a:r>
            <a:r>
              <a:rPr lang="fr-FR" sz="2200" dirty="0"/>
              <a:t> lors de la création d'un enregistrement. L'ID d'enregistrement </a:t>
            </a:r>
            <a:r>
              <a:rPr lang="fr-FR" sz="2200" dirty="0" err="1"/>
              <a:t>Salesforce</a:t>
            </a:r>
            <a:r>
              <a:rPr lang="fr-FR" sz="2200" dirty="0"/>
              <a:t> peut être obtenu à partir des éléments suivants :</a:t>
            </a:r>
          </a:p>
          <a:p>
            <a:pPr marL="228600" lvl="1" indent="-228600"/>
            <a:r>
              <a:rPr lang="fr-FR" sz="2200" dirty="0"/>
              <a:t>URL d'enregistrement :</a:t>
            </a:r>
          </a:p>
          <a:p>
            <a:pPr marL="228600" lvl="1" indent="-228600"/>
            <a:endParaRPr lang="fr-FR" sz="2200" dirty="0"/>
          </a:p>
          <a:p>
            <a:pPr marL="228600" lvl="1" indent="-228600"/>
            <a:r>
              <a:rPr lang="fr-FR" sz="2200" dirty="0"/>
              <a:t>Rapports :</a:t>
            </a:r>
          </a:p>
          <a:p>
            <a:pPr marL="228600" lvl="1" indent="-228600">
              <a:buNone/>
            </a:pPr>
            <a:endParaRPr lang="fr-FR" sz="2200" dirty="0"/>
          </a:p>
          <a:p>
            <a:pPr marL="228600" lvl="1" indent="-228600"/>
            <a:endParaRPr lang="fr-FR" sz="2200" dirty="0"/>
          </a:p>
          <a:p>
            <a:pPr marL="228600" lvl="1" indent="-228600"/>
            <a:endParaRPr lang="fr-FR" sz="2200" dirty="0"/>
          </a:p>
          <a:p>
            <a:pPr marL="228600" lvl="1" indent="-228600"/>
            <a:endParaRPr lang="fr-FR" sz="2200" dirty="0"/>
          </a:p>
          <a:p>
            <a:pPr marL="228600" lvl="1" indent="-228600"/>
            <a:r>
              <a:rPr lang="fr-FR" sz="2200" dirty="0"/>
              <a:t>Un fichier d'exportation Data Loader :</a:t>
            </a:r>
          </a:p>
        </p:txBody>
      </p:sp>
      <p:sp>
        <p:nvSpPr>
          <p:cNvPr id="7" name="Title 6"/>
          <p:cNvSpPr>
            <a:spLocks noGrp="1"/>
          </p:cNvSpPr>
          <p:nvPr>
            <p:ph type="title"/>
          </p:nvPr>
        </p:nvSpPr>
        <p:spPr>
          <a:xfrm>
            <a:off x="128589" y="7"/>
            <a:ext cx="10734146" cy="746975"/>
          </a:xfrm>
        </p:spPr>
        <p:txBody>
          <a:bodyPr/>
          <a:lstStyle/>
          <a:p>
            <a:r>
              <a:rPr lang="fr-FR" sz="2200" dirty="0"/>
              <a:t>Mise en correspondance de nouvelles </a:t>
            </a:r>
            <a:br>
              <a:rPr lang="fr-FR" sz="2200" dirty="0"/>
            </a:br>
            <a:r>
              <a:rPr lang="fr-FR" sz="2200" dirty="0"/>
              <a:t>informations avec des enregistrements existants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309</a:t>
            </a:fld>
            <a:endParaRPr lang="fr-FR" dirty="0"/>
          </a:p>
        </p:txBody>
      </p:sp>
      <p:pic>
        <p:nvPicPr>
          <p:cNvPr id="11" name="Picture 3"/>
          <p:cNvPicPr>
            <a:picLocks noChangeAspect="1" noChangeArrowheads="1"/>
          </p:cNvPicPr>
          <p:nvPr/>
        </p:nvPicPr>
        <p:blipFill>
          <a:blip r:embed="rId4" cstate="print"/>
          <a:srcRect/>
          <a:stretch>
            <a:fillRect/>
          </a:stretch>
        </p:blipFill>
        <p:spPr bwMode="auto">
          <a:xfrm>
            <a:off x="3559695" y="2705078"/>
            <a:ext cx="5991225" cy="219075"/>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12" name="Picture 5"/>
          <p:cNvPicPr>
            <a:picLocks noChangeAspect="1" noChangeArrowheads="1"/>
          </p:cNvPicPr>
          <p:nvPr/>
        </p:nvPicPr>
        <p:blipFill>
          <a:blip r:embed="rId5" cstate="print"/>
          <a:srcRect/>
          <a:stretch>
            <a:fillRect/>
          </a:stretch>
        </p:blipFill>
        <p:spPr bwMode="auto">
          <a:xfrm>
            <a:off x="5780336" y="5262777"/>
            <a:ext cx="3603562" cy="1134236"/>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13" name="Oval 12"/>
          <p:cNvSpPr/>
          <p:nvPr/>
        </p:nvSpPr>
        <p:spPr>
          <a:xfrm>
            <a:off x="7657318" y="2613258"/>
            <a:ext cx="1577789" cy="4840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697089" y="5588845"/>
            <a:ext cx="2069288" cy="9486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 10"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3419" y="3137052"/>
            <a:ext cx="2154508" cy="2059281"/>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6" name="Oval 15"/>
          <p:cNvSpPr/>
          <p:nvPr/>
        </p:nvSpPr>
        <p:spPr>
          <a:xfrm>
            <a:off x="3047610" y="3850420"/>
            <a:ext cx="1150317" cy="905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4301" y="2133600"/>
            <a:ext cx="11955462" cy="4655929"/>
          </a:xfrm>
        </p:spPr>
        <p:txBody>
          <a:bodyPr/>
          <a:lstStyle/>
          <a:p>
            <a:r>
              <a:rPr lang="fr-FR"/>
              <a:t>Tâches :</a:t>
            </a:r>
          </a:p>
          <a:p>
            <a:pPr lvl="1"/>
            <a:r>
              <a:rPr lang="fr-FR"/>
              <a:t>Découvrir l'onglet Accueil.</a:t>
            </a:r>
          </a:p>
          <a:p>
            <a:pPr lvl="1"/>
            <a:r>
              <a:rPr lang="fr-FR"/>
              <a:t>Découvrir les onglets et les applications.</a:t>
            </a:r>
          </a:p>
          <a:p>
            <a:pPr lvl="1"/>
            <a:r>
              <a:rPr lang="fr-FR"/>
              <a:t>Découvrir les enregistrements.</a:t>
            </a:r>
            <a:endParaRPr lang="fr-FR" dirty="0"/>
          </a:p>
        </p:txBody>
      </p:sp>
      <p:sp>
        <p:nvSpPr>
          <p:cNvPr id="2" name="Content Placeholder 1"/>
          <p:cNvSpPr>
            <a:spLocks noGrp="1"/>
          </p:cNvSpPr>
          <p:nvPr>
            <p:ph idx="11"/>
          </p:nvPr>
        </p:nvSpPr>
        <p:spPr>
          <a:xfrm>
            <a:off x="5" y="758825"/>
            <a:ext cx="12192000" cy="1245821"/>
          </a:xfrm>
        </p:spPr>
        <p:txBody>
          <a:bodyPr/>
          <a:lstStyle/>
          <a:p>
            <a:r>
              <a:rPr lang="fr-FR"/>
              <a:t>Objectif :</a:t>
            </a:r>
          </a:p>
          <a:p>
            <a:pPr lvl="1"/>
            <a:r>
              <a:rPr lang="fr-FR"/>
              <a:t>Découvrir l'application et passer en revue les principaux objets Salesforce évoqués.</a:t>
            </a:r>
          </a:p>
        </p:txBody>
      </p:sp>
      <p:sp>
        <p:nvSpPr>
          <p:cNvPr id="7" name="Content Placeholder 6"/>
          <p:cNvSpPr>
            <a:spLocks noGrp="1"/>
          </p:cNvSpPr>
          <p:nvPr>
            <p:ph idx="10"/>
          </p:nvPr>
        </p:nvSpPr>
        <p:spPr/>
        <p:txBody>
          <a:bodyPr/>
          <a:lstStyle/>
          <a:p>
            <a:r>
              <a:rPr lang="fr-FR"/>
              <a:t>5 min</a:t>
            </a:r>
            <a:endParaRPr lang="fr-FR" dirty="0"/>
          </a:p>
        </p:txBody>
      </p:sp>
      <p:sp>
        <p:nvSpPr>
          <p:cNvPr id="5" name="Text Placeholder 4"/>
          <p:cNvSpPr>
            <a:spLocks noGrp="1"/>
          </p:cNvSpPr>
          <p:nvPr>
            <p:ph type="body" sz="quarter" idx="12"/>
          </p:nvPr>
        </p:nvSpPr>
        <p:spPr/>
        <p:txBody>
          <a:bodyPr/>
          <a:lstStyle/>
          <a:p>
            <a:r>
              <a:rPr lang="fr-FR"/>
              <a:t>OBSERVEZ</a:t>
            </a:r>
            <a:endParaRPr lang="fr-FR" dirty="0"/>
          </a:p>
        </p:txBody>
      </p:sp>
      <p:sp>
        <p:nvSpPr>
          <p:cNvPr id="3" name="Title 2"/>
          <p:cNvSpPr>
            <a:spLocks noGrp="1"/>
          </p:cNvSpPr>
          <p:nvPr>
            <p:ph type="title"/>
          </p:nvPr>
        </p:nvSpPr>
        <p:spPr/>
        <p:txBody>
          <a:bodyPr/>
          <a:lstStyle/>
          <a:p>
            <a:r>
              <a:rPr lang="fr-FR"/>
              <a:t>1-1 : Découverte de l'application</a:t>
            </a:r>
            <a:endParaRPr lang="fr-FR" dirty="0"/>
          </a:p>
        </p:txBody>
      </p:sp>
      <p:sp>
        <p:nvSpPr>
          <p:cNvPr id="9" name="Slide Number Placeholder 8"/>
          <p:cNvSpPr>
            <a:spLocks noGrp="1"/>
          </p:cNvSpPr>
          <p:nvPr>
            <p:ph type="sldNum" sz="quarter" idx="13"/>
          </p:nvPr>
        </p:nvSpPr>
        <p:spPr/>
        <p:txBody>
          <a:bodyPr/>
          <a:lstStyle/>
          <a:p>
            <a:fld id="{812A5277-1DB9-460F-9A21-B857ABB32666}" type="slidenum">
              <a:rPr lang="en-US" smtClean="0"/>
              <a:pPr/>
              <a:t>31</a:t>
            </a:fld>
            <a:endParaRPr lang="fr-FR" dirty="0"/>
          </a:p>
        </p:txBody>
      </p:sp>
    </p:spTree>
    <p:custDataLst>
      <p:tags r:id="rId1"/>
    </p:custData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3"/>
          <p:cNvSpPr>
            <a:spLocks noGrp="1" noChangeArrowheads="1"/>
          </p:cNvSpPr>
          <p:nvPr>
            <p:ph idx="1"/>
          </p:nvPr>
        </p:nvSpPr>
        <p:spPr>
          <a:xfrm>
            <a:off x="115713" y="843165"/>
            <a:ext cx="10747021" cy="5950440"/>
          </a:xfrm>
        </p:spPr>
        <p:txBody>
          <a:bodyPr/>
          <a:lstStyle/>
          <a:p>
            <a:pPr marL="0" indent="0">
              <a:lnSpc>
                <a:spcPct val="100000"/>
              </a:lnSpc>
              <a:buNone/>
            </a:pPr>
            <a:r>
              <a:rPr lang="fr-FR" sz="2200" dirty="0"/>
              <a:t>Le module Data Loader Force.com est une application permettant l'importation ou l'exportation de données en masse. Plus robuste que les assistants d'importation, vous pouvez l'utiliser pour effectuer les opérations suivantes :</a:t>
            </a:r>
          </a:p>
          <a:p>
            <a:pPr marL="342900" indent="-342900">
              <a:buFont typeface="Wingdings" panose="05000000000000000000" pitchFamily="2" charset="2"/>
              <a:buChar char="§"/>
            </a:pPr>
            <a:r>
              <a:rPr lang="fr-FR" sz="2200" dirty="0"/>
              <a:t>Insérer, mettre à jour, supprimer, exporter ou mettre à jour et insérer des enregistrements pour des objets standard et personnalisés. </a:t>
            </a:r>
          </a:p>
          <a:p>
            <a:pPr marL="342900" indent="-342900">
              <a:buFont typeface="Wingdings" panose="05000000000000000000" pitchFamily="2" charset="2"/>
              <a:buChar char="§"/>
            </a:pPr>
            <a:r>
              <a:rPr lang="fr-FR" sz="2200" dirty="0"/>
              <a:t>Obtenir des ID d'enregistrement </a:t>
            </a:r>
            <a:r>
              <a:rPr lang="fr-FR" sz="2200" dirty="0" err="1"/>
              <a:t>Salesforce</a:t>
            </a:r>
            <a:r>
              <a:rPr lang="fr-FR" sz="2200" dirty="0"/>
              <a:t>.</a:t>
            </a:r>
          </a:p>
        </p:txBody>
      </p:sp>
      <p:sp>
        <p:nvSpPr>
          <p:cNvPr id="432129" name="Rectangle 2"/>
          <p:cNvSpPr>
            <a:spLocks noGrp="1" noChangeArrowheads="1"/>
          </p:cNvSpPr>
          <p:nvPr>
            <p:ph type="title"/>
          </p:nvPr>
        </p:nvSpPr>
        <p:spPr>
          <a:xfrm>
            <a:off x="128589" y="7"/>
            <a:ext cx="10734146" cy="746975"/>
          </a:xfrm>
        </p:spPr>
        <p:txBody>
          <a:bodyPr/>
          <a:lstStyle/>
          <a:p>
            <a:r>
              <a:rPr lang="fr-FR" sz="2600" dirty="0"/>
              <a:t>Qu'est-ce que le module Data Loader Force.com ?</a:t>
            </a:r>
          </a:p>
        </p:txBody>
      </p:sp>
      <p:pic>
        <p:nvPicPr>
          <p:cNvPr id="3" name="Picture 2"/>
          <p:cNvPicPr>
            <a:picLocks noChangeAspect="1"/>
          </p:cNvPicPr>
          <p:nvPr/>
        </p:nvPicPr>
        <p:blipFill>
          <a:blip r:embed="rId4" cstate="print"/>
          <a:stretch>
            <a:fillRect/>
          </a:stretch>
        </p:blipFill>
        <p:spPr>
          <a:xfrm>
            <a:off x="988135" y="3215887"/>
            <a:ext cx="10452100" cy="3416300"/>
          </a:xfrm>
          <a:prstGeom prst="rect">
            <a:avLst/>
          </a:prstGeom>
          <a:effectLst>
            <a:outerShdw blurRad="50800" dist="38100" dir="2700000" algn="tl" rotWithShape="0">
              <a:prstClr val="black">
                <a:alpha val="40000"/>
              </a:prstClr>
            </a:outerShdw>
          </a:effectLst>
        </p:spPr>
      </p:pic>
      <p:sp>
        <p:nvSpPr>
          <p:cNvPr id="4" name="Slide Number Placeholder 3"/>
          <p:cNvSpPr>
            <a:spLocks noGrp="1"/>
          </p:cNvSpPr>
          <p:nvPr>
            <p:ph type="sldNum" sz="quarter" idx="10"/>
          </p:nvPr>
        </p:nvSpPr>
        <p:spPr/>
        <p:txBody>
          <a:bodyPr/>
          <a:lstStyle/>
          <a:p>
            <a:fld id="{812A5277-1DB9-460F-9A21-B857ABB32666}" type="slidenum">
              <a:rPr lang="en-US" smtClean="0"/>
              <a:pPr/>
              <a:t>310</a:t>
            </a:fld>
            <a:endParaRPr lang="fr-FR" dirty="0"/>
          </a:p>
        </p:txBody>
      </p:sp>
    </p:spTree>
    <p:custDataLst>
      <p:tags r:id="rId1"/>
    </p:custData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À propos du module Data Loader</a:t>
            </a:r>
          </a:p>
        </p:txBody>
      </p:sp>
      <p:grpSp>
        <p:nvGrpSpPr>
          <p:cNvPr id="6" name="Group 11"/>
          <p:cNvGrpSpPr/>
          <p:nvPr/>
        </p:nvGrpSpPr>
        <p:grpSpPr>
          <a:xfrm>
            <a:off x="2211027" y="1419758"/>
            <a:ext cx="8269404" cy="4582456"/>
            <a:chOff x="454617" y="1332846"/>
            <a:chExt cx="7722244" cy="4121358"/>
          </a:xfrm>
        </p:grpSpPr>
        <p:sp>
          <p:nvSpPr>
            <p:cNvPr id="8" name="Rounded Rectangle 7"/>
            <p:cNvSpPr/>
            <p:nvPr/>
          </p:nvSpPr>
          <p:spPr>
            <a:xfrm>
              <a:off x="454617" y="1332846"/>
              <a:ext cx="3790652" cy="1978121"/>
            </a:xfrm>
            <a:prstGeom prst="roundRect">
              <a:avLst>
                <a:gd name="adj" fmla="val 6616"/>
              </a:avLst>
            </a:prstGeom>
            <a:solidFill>
              <a:srgbClr val="00277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lvl="0" algn="l" defTabSz="1066800">
                <a:lnSpc>
                  <a:spcPct val="90000"/>
                </a:lnSpc>
                <a:spcBef>
                  <a:spcPct val="0"/>
                </a:spcBef>
                <a:spcAft>
                  <a:spcPct val="35000"/>
                </a:spcAft>
              </a:pPr>
              <a:r>
                <a:rPr lang="fr-FR" sz="2200" dirty="0">
                  <a:solidFill>
                    <a:schemeClr val="bg1"/>
                  </a:solidFill>
                </a:rPr>
                <a:t>Le module Data Loader est une </a:t>
              </a:r>
              <a:r>
                <a:rPr lang="fr-FR" sz="2200" i="1" dirty="0">
                  <a:solidFill>
                    <a:schemeClr val="bg1"/>
                  </a:solidFill>
                </a:rPr>
                <a:t>application client</a:t>
              </a:r>
              <a:r>
                <a:rPr lang="fr-FR" sz="2200" dirty="0">
                  <a:solidFill>
                    <a:schemeClr val="bg1"/>
                  </a:solidFill>
                </a:rPr>
                <a:t> : il accède aux données Salesforce de l'extérieur de Salesforce. </a:t>
              </a:r>
            </a:p>
          </p:txBody>
        </p:sp>
        <p:sp>
          <p:nvSpPr>
            <p:cNvPr id="9" name="Rounded Rectangle 8"/>
            <p:cNvSpPr/>
            <p:nvPr/>
          </p:nvSpPr>
          <p:spPr>
            <a:xfrm>
              <a:off x="4386209" y="1332846"/>
              <a:ext cx="3790652" cy="1978121"/>
            </a:xfrm>
            <a:prstGeom prst="roundRect">
              <a:avLst>
                <a:gd name="adj" fmla="val 7053"/>
              </a:avLst>
            </a:prstGeom>
            <a:solidFill>
              <a:srgbClr val="00B0F0"/>
            </a:solidFill>
            <a:ln>
              <a:noFill/>
            </a:ln>
          </p:spPr>
          <p:style>
            <a:lnRef idx="2">
              <a:schemeClr val="lt1">
                <a:hueOff val="0"/>
                <a:satOff val="0"/>
                <a:lumOff val="0"/>
                <a:alphaOff val="0"/>
              </a:schemeClr>
            </a:lnRef>
            <a:fillRef idx="1">
              <a:schemeClr val="accent3">
                <a:hueOff val="-1193841"/>
                <a:satOff val="5170"/>
                <a:lumOff val="3725"/>
                <a:alphaOff val="0"/>
              </a:schemeClr>
            </a:fillRef>
            <a:effectRef idx="0">
              <a:schemeClr val="accent3">
                <a:hueOff val="-1193841"/>
                <a:satOff val="5170"/>
                <a:lumOff val="3725"/>
                <a:alphaOff val="0"/>
              </a:schemeClr>
            </a:effectRef>
            <a:fontRef idx="minor">
              <a:schemeClr val="lt1"/>
            </a:fontRef>
          </p:style>
          <p:txBody>
            <a:bodyPr spcFirstLastPara="0" vert="horz" wrap="square" lIns="182880" tIns="91440" rIns="182880" bIns="91440" numCol="1" spcCol="1270" anchor="ctr" anchorCtr="0">
              <a:noAutofit/>
            </a:bodyPr>
            <a:lstStyle/>
            <a:p>
              <a:pPr lvl="0" algn="l" defTabSz="1066800">
                <a:lnSpc>
                  <a:spcPct val="90000"/>
                </a:lnSpc>
                <a:spcBef>
                  <a:spcPct val="0"/>
                </a:spcBef>
                <a:spcAft>
                  <a:spcPct val="35000"/>
                </a:spcAft>
              </a:pPr>
              <a:r>
                <a:rPr lang="fr-FR" sz="2200" dirty="0">
                  <a:solidFill>
                    <a:schemeClr val="bg1"/>
                  </a:solidFill>
                </a:rPr>
                <a:t>Puisqu'il s'agit d'une application client, vous </a:t>
              </a:r>
              <a:r>
                <a:rPr lang="fr-FR" sz="2200" i="1" dirty="0">
                  <a:solidFill>
                    <a:schemeClr val="bg1"/>
                  </a:solidFill>
                </a:rPr>
                <a:t>devez vous connecter </a:t>
              </a:r>
              <a:r>
                <a:rPr lang="fr-FR" sz="2200" dirty="0">
                  <a:solidFill>
                    <a:schemeClr val="bg1"/>
                  </a:solidFill>
                </a:rPr>
                <a:t>au module Data Loader en utilisant vos nom d'utilisateur et mot de passe.</a:t>
              </a:r>
            </a:p>
          </p:txBody>
        </p:sp>
        <p:sp>
          <p:nvSpPr>
            <p:cNvPr id="10" name="Rounded Rectangle 9"/>
            <p:cNvSpPr/>
            <p:nvPr/>
          </p:nvSpPr>
          <p:spPr>
            <a:xfrm>
              <a:off x="454617" y="3476083"/>
              <a:ext cx="3790652" cy="1978121"/>
            </a:xfrm>
            <a:prstGeom prst="roundRect">
              <a:avLst>
                <a:gd name="adj" fmla="val 7490"/>
              </a:avLst>
            </a:prstGeom>
            <a:solidFill>
              <a:srgbClr val="0065B0"/>
            </a:solidFill>
            <a:ln>
              <a:noFill/>
            </a:ln>
          </p:spPr>
          <p:style>
            <a:lnRef idx="2">
              <a:schemeClr val="lt1">
                <a:hueOff val="0"/>
                <a:satOff val="0"/>
                <a:lumOff val="0"/>
                <a:alphaOff val="0"/>
              </a:schemeClr>
            </a:lnRef>
            <a:fillRef idx="1">
              <a:schemeClr val="accent3">
                <a:hueOff val="-2387682"/>
                <a:satOff val="10341"/>
                <a:lumOff val="7450"/>
                <a:alphaOff val="0"/>
              </a:schemeClr>
            </a:fillRef>
            <a:effectRef idx="0">
              <a:schemeClr val="accent3">
                <a:hueOff val="-2387682"/>
                <a:satOff val="10341"/>
                <a:lumOff val="7450"/>
                <a:alphaOff val="0"/>
              </a:schemeClr>
            </a:effectRef>
            <a:fontRef idx="minor">
              <a:schemeClr val="lt1"/>
            </a:fontRef>
          </p:style>
          <p:txBody>
            <a:bodyPr spcFirstLastPara="0" vert="horz" wrap="square" lIns="182880" tIns="91440" rIns="182880" bIns="91440" numCol="1" spcCol="1270" anchor="ctr" anchorCtr="0">
              <a:noAutofit/>
            </a:bodyPr>
            <a:lstStyle/>
            <a:p>
              <a:pPr lvl="0" defTabSz="1066800">
                <a:lnSpc>
                  <a:spcPct val="90000"/>
                </a:lnSpc>
                <a:spcBef>
                  <a:spcPct val="0"/>
                </a:spcBef>
                <a:spcAft>
                  <a:spcPct val="35000"/>
                </a:spcAft>
              </a:pPr>
              <a:r>
                <a:rPr lang="fr-FR" sz="2200" dirty="0">
                  <a:solidFill>
                    <a:schemeClr val="bg1"/>
                  </a:solidFill>
                </a:rPr>
                <a:t>Si vous vous connectez depuis une adresse IP qui ne figure pas dans la </a:t>
              </a:r>
              <a:r>
                <a:rPr lang="fr-FR" sz="2200" i="1" dirty="0">
                  <a:solidFill>
                    <a:schemeClr val="bg1"/>
                  </a:solidFill>
                </a:rPr>
                <a:t>liste des emplacements fiables</a:t>
              </a:r>
              <a:r>
                <a:rPr lang="fr-FR" sz="2200" dirty="0">
                  <a:solidFill>
                    <a:schemeClr val="bg1"/>
                  </a:solidFill>
                </a:rPr>
                <a:t> de votre organisation, un </a:t>
              </a:r>
              <a:r>
                <a:rPr lang="fr-FR" sz="2200" i="1" dirty="0">
                  <a:solidFill>
                    <a:schemeClr val="bg1"/>
                  </a:solidFill>
                </a:rPr>
                <a:t>jeton de sécurité sera requis</a:t>
              </a:r>
              <a:r>
                <a:rPr lang="fr-FR" sz="2200" dirty="0">
                  <a:solidFill>
                    <a:schemeClr val="bg1"/>
                  </a:solidFill>
                </a:rPr>
                <a:t>.</a:t>
              </a:r>
              <a:endParaRPr lang="fr-FR" sz="2200" kern="1200" dirty="0">
                <a:solidFill>
                  <a:schemeClr val="bg1"/>
                </a:solidFill>
              </a:endParaRPr>
            </a:p>
          </p:txBody>
        </p:sp>
        <p:sp>
          <p:nvSpPr>
            <p:cNvPr id="11" name="Rounded Rectangle 10"/>
            <p:cNvSpPr/>
            <p:nvPr/>
          </p:nvSpPr>
          <p:spPr>
            <a:xfrm>
              <a:off x="4386209" y="3476083"/>
              <a:ext cx="3790652" cy="1978121"/>
            </a:xfrm>
            <a:prstGeom prst="roundRect">
              <a:avLst>
                <a:gd name="adj" fmla="val 8801"/>
              </a:avLst>
            </a:prstGeom>
            <a:solidFill>
              <a:schemeClr val="tx2">
                <a:lumMod val="75000"/>
              </a:schemeClr>
            </a:solidFill>
            <a:ln>
              <a:noFill/>
            </a:ln>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91440" rIns="182880" bIns="91440" numCol="1" spcCol="1270" anchor="ctr" anchorCtr="0">
              <a:noAutofit/>
            </a:bodyPr>
            <a:lstStyle/>
            <a:p>
              <a:pPr lvl="0" algn="l" defTabSz="1066800">
                <a:lnSpc>
                  <a:spcPct val="90000"/>
                </a:lnSpc>
                <a:spcBef>
                  <a:spcPct val="0"/>
                </a:spcBef>
                <a:spcAft>
                  <a:spcPct val="35000"/>
                </a:spcAft>
              </a:pPr>
              <a:r>
                <a:rPr lang="fr-FR" sz="2200" dirty="0">
                  <a:solidFill>
                    <a:schemeClr val="bg1"/>
                  </a:solidFill>
                </a:rPr>
                <a:t>Le module Data Loader utilise l'</a:t>
              </a:r>
              <a:r>
                <a:rPr lang="fr-FR" sz="2200" i="1" dirty="0">
                  <a:solidFill>
                    <a:schemeClr val="bg1"/>
                  </a:solidFill>
                </a:rPr>
                <a:t>API Salesforce</a:t>
              </a:r>
              <a:r>
                <a:rPr lang="fr-FR" sz="2200" dirty="0">
                  <a:solidFill>
                    <a:schemeClr val="bg1"/>
                  </a:solidFill>
                </a:rPr>
                <a:t>. Il s'agit d'un ensemble de règles qui permettent aux programmes externes d'interagir avec vos données Salesforce.  </a:t>
              </a: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311</a:t>
            </a:fld>
            <a:endParaRPr lang="fr-FR" dirty="0"/>
          </a:p>
        </p:txBody>
      </p:sp>
    </p:spTree>
    <p:custDataLst>
      <p:tags r:id="rId1"/>
    </p:custData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sz="2400" dirty="0"/>
              <a:t>Comparaison des assistants d'importation </a:t>
            </a:r>
            <a:br>
              <a:rPr lang="fr-FR" sz="2400" dirty="0"/>
            </a:br>
            <a:r>
              <a:rPr lang="fr-FR" sz="2400" dirty="0"/>
              <a:t>et du module Data Loader</a:t>
            </a:r>
          </a:p>
        </p:txBody>
      </p:sp>
      <p:graphicFrame>
        <p:nvGraphicFramePr>
          <p:cNvPr id="8" name="Table 7"/>
          <p:cNvGraphicFramePr>
            <a:graphicFrameLocks noGrp="1"/>
          </p:cNvGraphicFramePr>
          <p:nvPr>
            <p:extLst>
              <p:ext uri="{D42A27DB-BD31-4B8C-83A1-F6EECF244321}">
                <p14:modId xmlns:p14="http://schemas.microsoft.com/office/powerpoint/2010/main" val="2777035741"/>
              </p:ext>
            </p:extLst>
          </p:nvPr>
        </p:nvGraphicFramePr>
        <p:xfrm>
          <a:off x="274318" y="971366"/>
          <a:ext cx="11590022" cy="5704518"/>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509262">
                  <a:extLst>
                    <a:ext uri="{9D8B030D-6E8A-4147-A177-3AD203B41FA5}">
                      <a16:colId xmlns:a16="http://schemas.microsoft.com/office/drawing/2014/main" xmlns="" val="20000"/>
                    </a:ext>
                  </a:extLst>
                </a:gridCol>
                <a:gridCol w="3086100">
                  <a:extLst>
                    <a:ext uri="{9D8B030D-6E8A-4147-A177-3AD203B41FA5}">
                      <a16:colId xmlns:a16="http://schemas.microsoft.com/office/drawing/2014/main" xmlns="" val="20001"/>
                    </a:ext>
                  </a:extLst>
                </a:gridCol>
                <a:gridCol w="2994660">
                  <a:extLst>
                    <a:ext uri="{9D8B030D-6E8A-4147-A177-3AD203B41FA5}">
                      <a16:colId xmlns:a16="http://schemas.microsoft.com/office/drawing/2014/main" xmlns="" val="20002"/>
                    </a:ext>
                  </a:extLst>
                </a:gridCol>
              </a:tblGrid>
              <a:tr h="457119">
                <a:tc>
                  <a:txBody>
                    <a:bodyPr/>
                    <a:lstStyle/>
                    <a:p>
                      <a:pPr algn="l"/>
                      <a:r>
                        <a:rPr lang="en-US" sz="2200" dirty="0"/>
                        <a:t>Si vous souhaitez. . .</a:t>
                      </a:r>
                      <a:endParaRPr lang="fr-FR" sz="2200" dirty="0"/>
                    </a:p>
                  </a:txBody>
                  <a:tcPr marL="78422" marR="78422" marT="39211" marB="39211" anchor="b">
                    <a:solidFill>
                      <a:srgbClr val="0065B0"/>
                    </a:solidFill>
                  </a:tcPr>
                </a:tc>
                <a:tc>
                  <a:txBody>
                    <a:bodyPr/>
                    <a:lstStyle/>
                    <a:p>
                      <a:pPr algn="ctr"/>
                      <a:r>
                        <a:rPr lang="en-US" sz="2200" dirty="0"/>
                        <a:t>Assistants d'importation</a:t>
                      </a:r>
                    </a:p>
                  </a:txBody>
                  <a:tcPr marL="78422" marR="78422" marT="39211" marB="39211" anchor="b">
                    <a:solidFill>
                      <a:srgbClr val="0065B0"/>
                    </a:solidFill>
                  </a:tcPr>
                </a:tc>
                <a:tc>
                  <a:txBody>
                    <a:bodyPr/>
                    <a:lstStyle/>
                    <a:p>
                      <a:pPr algn="ctr"/>
                      <a:r>
                        <a:rPr lang="en-US" sz="2200" dirty="0"/>
                        <a:t>Apex Data Loader</a:t>
                      </a:r>
                    </a:p>
                  </a:txBody>
                  <a:tcPr marL="78422" marR="78422" marT="39211" marB="39211" anchor="b">
                    <a:solidFill>
                      <a:srgbClr val="0065B0"/>
                    </a:solidFill>
                  </a:tcPr>
                </a:tc>
                <a:extLst>
                  <a:ext uri="{0D108BD9-81ED-4DB2-BD59-A6C34878D82A}">
                    <a16:rowId xmlns:a16="http://schemas.microsoft.com/office/drawing/2014/main" xmlns="" val="10000"/>
                  </a:ext>
                </a:extLst>
              </a:tr>
              <a:tr h="436730">
                <a:tc>
                  <a:txBody>
                    <a:bodyPr/>
                    <a:lstStyle/>
                    <a:p>
                      <a:r>
                        <a:rPr lang="en-US" sz="1800" dirty="0"/>
                        <a:t>Importer moins de 50 000 enregistrements</a:t>
                      </a:r>
                    </a:p>
                  </a:txBody>
                  <a:tcPr marL="78422" marR="78422" marT="39211" marB="39211" anchor="ctr"/>
                </a:tc>
                <a:tc>
                  <a:txBody>
                    <a:bodyPr/>
                    <a:lstStyle/>
                    <a:p>
                      <a:pPr algn="ctr"/>
                      <a:r>
                        <a:rPr lang="en-US" sz="3200" dirty="0">
                          <a:solidFill>
                            <a:srgbClr val="009644"/>
                          </a:solidFill>
                          <a:effectLst/>
                          <a:sym typeface="Wingdings"/>
                        </a:rPr>
                        <a:t></a:t>
                      </a:r>
                      <a:endParaRPr lang="fr-FR" sz="1600" dirty="0">
                        <a:solidFill>
                          <a:srgbClr val="009644"/>
                        </a:solidFill>
                        <a:effectLst/>
                      </a:endParaRPr>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extLst>
                  <a:ext uri="{0D108BD9-81ED-4DB2-BD59-A6C34878D82A}">
                    <a16:rowId xmlns:a16="http://schemas.microsoft.com/office/drawing/2014/main" xmlns="" val="10001"/>
                  </a:ext>
                </a:extLst>
              </a:tr>
              <a:tr h="530788">
                <a:tc>
                  <a:txBody>
                    <a:bodyPr/>
                    <a:lstStyle/>
                    <a:p>
                      <a:r>
                        <a:rPr lang="en-US" sz="1800" dirty="0"/>
                        <a:t>Empêcher la création de doublons lors </a:t>
                      </a:r>
                      <a:r>
                        <a:rPr sz="1800" dirty="0"/>
                        <a:t/>
                      </a:r>
                      <a:br>
                        <a:rPr sz="1800" dirty="0"/>
                      </a:br>
                      <a:r>
                        <a:rPr lang="en-US" sz="1800" dirty="0"/>
                        <a:t>de l'importation de nouveaux enregistrements</a:t>
                      </a:r>
                      <a:endParaRPr lang="fr-FR" sz="1800" dirty="0"/>
                    </a:p>
                  </a:txBody>
                  <a:tcPr marL="78422" marR="78422" marT="39211" marB="39211" anchor="ctr"/>
                </a:tc>
                <a:tc>
                  <a:txBody>
                    <a:bodyPr/>
                    <a:lstStyle/>
                    <a:p>
                      <a:pPr algn="ctr"/>
                      <a:r>
                        <a:rPr lang="en-US" sz="3600" dirty="0">
                          <a:solidFill>
                            <a:srgbClr val="009644"/>
                          </a:solidFill>
                          <a:effectLst/>
                          <a:sym typeface="Wingdings"/>
                        </a:rPr>
                        <a:t></a:t>
                      </a:r>
                      <a:endParaRPr lang="fr-FR" sz="3600" dirty="0">
                        <a:solidFill>
                          <a:srgbClr val="009644"/>
                        </a:solidFill>
                        <a:effectLst/>
                      </a:endParaRPr>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extLst>
                  <a:ext uri="{0D108BD9-81ED-4DB2-BD59-A6C34878D82A}">
                    <a16:rowId xmlns:a16="http://schemas.microsoft.com/office/drawing/2014/main" xmlns="" val="10002"/>
                  </a:ext>
                </a:extLst>
              </a:tr>
              <a:tr h="530788">
                <a:tc>
                  <a:txBody>
                    <a:bodyPr/>
                    <a:lstStyle/>
                    <a:p>
                      <a:r>
                        <a:rPr lang="en-US" sz="1800" dirty="0"/>
                        <a:t>Choisir de </a:t>
                      </a:r>
                      <a:r>
                        <a:rPr lang="en-US" sz="1800" dirty="0" err="1"/>
                        <a:t>déclencher</a:t>
                      </a:r>
                      <a:r>
                        <a:rPr lang="en-US" sz="1800" dirty="0"/>
                        <a:t> les règles de workflow</a:t>
                      </a:r>
                    </a:p>
                  </a:txBody>
                  <a:tcPr marL="78422" marR="78422" marT="39211" marB="39211" anchor="ctr"/>
                </a:tc>
                <a:tc>
                  <a:txBody>
                    <a:bodyPr/>
                    <a:lstStyle/>
                    <a:p>
                      <a:pPr algn="ctr"/>
                      <a:r>
                        <a:rPr lang="en-US" sz="3600" dirty="0">
                          <a:solidFill>
                            <a:srgbClr val="009644"/>
                          </a:solidFill>
                          <a:effectLst/>
                          <a:sym typeface="Wingdings"/>
                        </a:rPr>
                        <a:t></a:t>
                      </a:r>
                      <a:endParaRPr lang="fr-FR" sz="3600" dirty="0">
                        <a:solidFill>
                          <a:srgbClr val="009644"/>
                        </a:solidFill>
                        <a:effectLst/>
                      </a:endParaRPr>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extLst>
                  <a:ext uri="{0D108BD9-81ED-4DB2-BD59-A6C34878D82A}">
                    <a16:rowId xmlns:a16="http://schemas.microsoft.com/office/drawing/2014/main" xmlns="" val="10003"/>
                  </a:ext>
                </a:extLst>
              </a:tr>
              <a:tr h="483759">
                <a:tc>
                  <a:txBody>
                    <a:bodyPr/>
                    <a:lstStyle/>
                    <a:p>
                      <a:r>
                        <a:rPr lang="en-US" sz="1800" dirty="0"/>
                        <a:t>Charger jusqu'à 5 000 000 d'enregistrements</a:t>
                      </a:r>
                      <a:endParaRPr lang="fr-FR" sz="1800" dirty="0"/>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009644"/>
                          </a:solidFill>
                          <a:effectLst/>
                          <a:sym typeface="Wingdings"/>
                        </a:rPr>
                        <a:t></a:t>
                      </a:r>
                      <a:endParaRPr lang="fr-FR" sz="3600" dirty="0">
                        <a:solidFill>
                          <a:srgbClr val="009644"/>
                        </a:solidFill>
                        <a:effectLst/>
                      </a:endParaRPr>
                    </a:p>
                  </a:txBody>
                  <a:tcPr marL="78422" marR="78422" marT="39211" marB="39211" anchor="ctr"/>
                </a:tc>
                <a:extLst>
                  <a:ext uri="{0D108BD9-81ED-4DB2-BD59-A6C34878D82A}">
                    <a16:rowId xmlns:a16="http://schemas.microsoft.com/office/drawing/2014/main" xmlns="" val="10004"/>
                  </a:ext>
                </a:extLst>
              </a:tr>
              <a:tr h="530788">
                <a:tc>
                  <a:txBody>
                    <a:bodyPr/>
                    <a:lstStyle/>
                    <a:p>
                      <a:r>
                        <a:rPr lang="en-US" sz="1800" dirty="0"/>
                        <a:t>Charger des objets tels que des produits ou des opportunités</a:t>
                      </a:r>
                      <a:endParaRPr lang="fr-FR" sz="1800" dirty="0"/>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algn="ctr"/>
                      <a:r>
                        <a:rPr lang="en-US" sz="3600" dirty="0">
                          <a:solidFill>
                            <a:srgbClr val="009644"/>
                          </a:solidFill>
                          <a:effectLst/>
                          <a:sym typeface="Wingdings"/>
                        </a:rPr>
                        <a:t></a:t>
                      </a:r>
                      <a:endParaRPr lang="fr-FR" sz="3600" dirty="0">
                        <a:solidFill>
                          <a:srgbClr val="009644"/>
                        </a:solidFill>
                        <a:effectLst/>
                      </a:endParaRPr>
                    </a:p>
                  </a:txBody>
                  <a:tcPr marL="78422" marR="78422" marT="39211" marB="39211" anchor="ctr"/>
                </a:tc>
                <a:extLst>
                  <a:ext uri="{0D108BD9-81ED-4DB2-BD59-A6C34878D82A}">
                    <a16:rowId xmlns:a16="http://schemas.microsoft.com/office/drawing/2014/main" xmlns="" val="10005"/>
                  </a:ext>
                </a:extLst>
              </a:tr>
              <a:tr h="483759">
                <a:tc>
                  <a:txBody>
                    <a:bodyPr/>
                    <a:lstStyle/>
                    <a:p>
                      <a:r>
                        <a:rPr lang="en-US" sz="1800" dirty="0"/>
                        <a:t>Planifier des importations</a:t>
                      </a:r>
                      <a:endParaRPr lang="fr-FR" sz="1800" dirty="0"/>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algn="ctr"/>
                      <a:r>
                        <a:rPr lang="en-US" sz="3600" dirty="0">
                          <a:solidFill>
                            <a:srgbClr val="009644"/>
                          </a:solidFill>
                          <a:effectLst/>
                          <a:sym typeface="Wingdings"/>
                        </a:rPr>
                        <a:t></a:t>
                      </a:r>
                      <a:endParaRPr lang="fr-FR" sz="3600" dirty="0">
                        <a:solidFill>
                          <a:srgbClr val="009644"/>
                        </a:solidFill>
                        <a:effectLst/>
                      </a:endParaRPr>
                    </a:p>
                  </a:txBody>
                  <a:tcPr marL="78422" marR="78422" marT="39211" marB="39211" anchor="ctr"/>
                </a:tc>
                <a:extLst>
                  <a:ext uri="{0D108BD9-81ED-4DB2-BD59-A6C34878D82A}">
                    <a16:rowId xmlns:a16="http://schemas.microsoft.com/office/drawing/2014/main" xmlns="" val="10006"/>
                  </a:ext>
                </a:extLst>
              </a:tr>
              <a:tr h="483759">
                <a:tc>
                  <a:txBody>
                    <a:bodyPr/>
                    <a:lstStyle/>
                    <a:p>
                      <a:r>
                        <a:rPr lang="en-US" sz="1800" dirty="0"/>
                        <a:t>Enregistrer des mises en correspondance pour utilisation ultérieure</a:t>
                      </a:r>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algn="ctr"/>
                      <a:r>
                        <a:rPr lang="en-US" sz="3600" dirty="0">
                          <a:solidFill>
                            <a:srgbClr val="009644"/>
                          </a:solidFill>
                          <a:effectLst/>
                          <a:sym typeface="Wingdings"/>
                        </a:rPr>
                        <a:t></a:t>
                      </a:r>
                      <a:endParaRPr lang="fr-FR" sz="3600" dirty="0">
                        <a:solidFill>
                          <a:srgbClr val="009644"/>
                        </a:solidFill>
                        <a:effectLst/>
                      </a:endParaRPr>
                    </a:p>
                  </a:txBody>
                  <a:tcPr marL="78422" marR="78422" marT="39211" marB="39211" anchor="ctr"/>
                </a:tc>
                <a:extLst>
                  <a:ext uri="{0D108BD9-81ED-4DB2-BD59-A6C34878D82A}">
                    <a16:rowId xmlns:a16="http://schemas.microsoft.com/office/drawing/2014/main" xmlns="" val="10007"/>
                  </a:ext>
                </a:extLst>
              </a:tr>
              <a:tr h="483759">
                <a:tc>
                  <a:txBody>
                    <a:bodyPr/>
                    <a:lstStyle/>
                    <a:p>
                      <a:r>
                        <a:rPr lang="en-US" sz="1800" dirty="0"/>
                        <a:t>Exporter ou supprimer des données</a:t>
                      </a:r>
                    </a:p>
                  </a:txBody>
                  <a:tcPr marL="78422" marR="78422" marT="39211" marB="39211" anchor="ctr"/>
                </a:tc>
                <a:tc>
                  <a:txBody>
                    <a:bodyPr/>
                    <a:lstStyle/>
                    <a:p>
                      <a:pPr algn="ctr"/>
                      <a:endParaRPr lang="en-US" sz="1600" dirty="0">
                        <a:solidFill>
                          <a:srgbClr val="009644"/>
                        </a:solidFill>
                        <a:effectLst/>
                      </a:endParaRPr>
                    </a:p>
                  </a:txBody>
                  <a:tcPr marL="78422" marR="78422" marT="39211" marB="39211" anchor="ctr"/>
                </a:tc>
                <a:tc>
                  <a:txBody>
                    <a:bodyPr/>
                    <a:lstStyle/>
                    <a:p>
                      <a:pPr algn="ctr"/>
                      <a:r>
                        <a:rPr lang="en-US" sz="3600" dirty="0">
                          <a:solidFill>
                            <a:srgbClr val="009644"/>
                          </a:solidFill>
                          <a:effectLst/>
                          <a:sym typeface="Wingdings"/>
                        </a:rPr>
                        <a:t></a:t>
                      </a:r>
                    </a:p>
                  </a:txBody>
                  <a:tcPr marL="78422" marR="78422" marT="39211" marB="39211" anchor="ctr"/>
                </a:tc>
                <a:extLst>
                  <a:ext uri="{0D108BD9-81ED-4DB2-BD59-A6C34878D82A}">
                    <a16:rowId xmlns:a16="http://schemas.microsoft.com/office/drawing/2014/main" xmlns="" val="10008"/>
                  </a:ext>
                </a:extLst>
              </a:tr>
            </a:tbl>
          </a:graphicData>
        </a:graphic>
      </p:graphicFrame>
      <p:sp>
        <p:nvSpPr>
          <p:cNvPr id="4" name="Slide Number Placeholder 3"/>
          <p:cNvSpPr>
            <a:spLocks noGrp="1"/>
          </p:cNvSpPr>
          <p:nvPr>
            <p:ph type="sldNum" sz="quarter" idx="10"/>
          </p:nvPr>
        </p:nvSpPr>
        <p:spPr/>
        <p:txBody>
          <a:bodyPr/>
          <a:lstStyle/>
          <a:p>
            <a:fld id="{812A5277-1DB9-460F-9A21-B857ABB32666}" type="slidenum">
              <a:rPr lang="en-US" smtClean="0"/>
              <a:pPr/>
              <a:t>312</a:t>
            </a:fld>
            <a:endParaRPr lang="fr-FR" dirty="0"/>
          </a:p>
        </p:txBody>
      </p:sp>
    </p:spTree>
    <p:custDataLst>
      <p:tags r:id="rId1"/>
    </p:custData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262351"/>
            <a:ext cx="9731265" cy="4527177"/>
          </a:xfrm>
        </p:spPr>
        <p:txBody>
          <a:bodyPr/>
          <a:lstStyle/>
          <a:p>
            <a:r>
              <a:rPr lang="fr-FR" sz="2200" dirty="0"/>
              <a:t>Tâches :</a:t>
            </a:r>
          </a:p>
          <a:p>
            <a:pPr lvl="1"/>
            <a:r>
              <a:rPr lang="fr-FR" sz="2200" dirty="0"/>
              <a:t>Téléchargement et installation du module Data Loader (si nécessaire). </a:t>
            </a:r>
          </a:p>
          <a:p>
            <a:pPr lvl="1"/>
            <a:r>
              <a:rPr lang="fr-FR" sz="2200" dirty="0"/>
              <a:t>Connexion du module Data Loader à l'organisation appropriée.</a:t>
            </a:r>
          </a:p>
          <a:p>
            <a:pPr lvl="1"/>
            <a:r>
              <a:rPr lang="fr-FR" sz="2200" dirty="0"/>
              <a:t>Modification de l'emplacement d'enregistrement et du nom de fichier par défaut du fichier d'exportation. </a:t>
            </a:r>
          </a:p>
          <a:p>
            <a:pPr lvl="1"/>
            <a:r>
              <a:rPr lang="fr-FR" sz="2200" dirty="0"/>
              <a:t>Création d'une requête SOQL afin d'extraire le champ ID et le nom du compte sur lesquels le Secteur d'activité correspond à Technologie.</a:t>
            </a:r>
          </a:p>
          <a:p>
            <a:pPr lvl="1"/>
            <a:r>
              <a:rPr lang="fr-FR" sz="2200" dirty="0"/>
              <a:t>Exportation des enregistrements extraits vers un fichier CSV et affichage dans Excel.</a:t>
            </a:r>
          </a:p>
          <a:p>
            <a:pPr lvl="1"/>
            <a:r>
              <a:rPr lang="fr-FR" sz="2200" dirty="0"/>
              <a:t>Tri de la colonne Nom du compte par ordre alphabétique et enregistrement du fichier.</a:t>
            </a:r>
          </a:p>
        </p:txBody>
      </p:sp>
      <p:sp>
        <p:nvSpPr>
          <p:cNvPr id="2" name="Content Placeholder 1"/>
          <p:cNvSpPr>
            <a:spLocks noGrp="1"/>
          </p:cNvSpPr>
          <p:nvPr>
            <p:ph idx="11"/>
          </p:nvPr>
        </p:nvSpPr>
        <p:spPr>
          <a:xfrm>
            <a:off x="5" y="758825"/>
            <a:ext cx="12192000" cy="1386498"/>
          </a:xfrm>
        </p:spPr>
        <p:txBody>
          <a:bodyPr/>
          <a:lstStyle/>
          <a:p>
            <a:r>
              <a:rPr lang="fr-FR" sz="2200" dirty="0"/>
              <a:t>Objectif : </a:t>
            </a:r>
          </a:p>
          <a:p>
            <a:pPr lvl="1"/>
            <a:r>
              <a:rPr lang="fr-FR" sz="2200" dirty="0"/>
              <a:t>Utiliser le module Data Loader pour exporter un ID d'enregistrement de compte afin de pouvoir mettre en correspondance de nouvelles informations avec des enregistrements </a:t>
            </a:r>
            <a:r>
              <a:rPr lang="fr-FR" sz="2200" dirty="0" err="1"/>
              <a:t>Salesforce</a:t>
            </a:r>
            <a:r>
              <a:rPr lang="fr-FR" sz="2200" dirty="0"/>
              <a:t> existants.</a:t>
            </a:r>
          </a:p>
          <a:p>
            <a:endParaRPr lang="fr-FR" sz="2200" dirty="0"/>
          </a:p>
        </p:txBody>
      </p:sp>
      <p:sp>
        <p:nvSpPr>
          <p:cNvPr id="9" name="Content Placeholder 8"/>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sz="2600" dirty="0"/>
              <a:t>6-3 : Exportation à l'aide du module Data Loader</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313</a:t>
            </a:fld>
            <a:endParaRPr lang="fr-FR" dirty="0"/>
          </a:p>
        </p:txBody>
      </p:sp>
      <p:sp>
        <p:nvSpPr>
          <p:cNvPr id="10"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1" y="2168769"/>
            <a:ext cx="10163555" cy="4620760"/>
          </a:xfrm>
        </p:spPr>
        <p:txBody>
          <a:bodyPr/>
          <a:lstStyle/>
          <a:p>
            <a:r>
              <a:rPr lang="fr-FR" dirty="0"/>
              <a:t>Tâches :</a:t>
            </a:r>
          </a:p>
          <a:p>
            <a:pPr lvl="1"/>
            <a:r>
              <a:rPr lang="fr-FR" dirty="0"/>
              <a:t>Ouverture du fichier </a:t>
            </a:r>
            <a:r>
              <a:rPr lang="fr-FR" sz="2400" b="1" dirty="0">
                <a:latin typeface="+mj-lt"/>
              </a:rPr>
              <a:t>Mod 6 Fichier de Yuko pour Région et Zones pour le secteur d'activité Technologie.xlsx</a:t>
            </a:r>
            <a:r>
              <a:rPr lang="fr-FR" b="1" dirty="0">
                <a:latin typeface="+mj-lt"/>
              </a:rPr>
              <a:t>.</a:t>
            </a:r>
          </a:p>
          <a:p>
            <a:pPr lvl="1"/>
            <a:r>
              <a:rPr lang="fr-FR" dirty="0"/>
              <a:t>Copier-coller de la colonne ID de votre fichier d'exportation dans le fichier de Yuko.</a:t>
            </a:r>
          </a:p>
          <a:p>
            <a:pPr lvl="1"/>
            <a:r>
              <a:rPr lang="fr-FR" dirty="0"/>
              <a:t>Enregistrement du fichier de Yuko au format CSV et attribution du nom : </a:t>
            </a:r>
            <a:r>
              <a:rPr lang="fr-FR" dirty="0">
                <a:latin typeface="Courier New" panose="02070309020205020404" pitchFamily="49" charset="0"/>
                <a:cs typeface="Courier New" panose="02070309020205020404" pitchFamily="49" charset="0"/>
              </a:rPr>
              <a:t>Fichier de Yuko</a:t>
            </a:r>
          </a:p>
          <a:p>
            <a:pPr lvl="1"/>
            <a:r>
              <a:rPr lang="fr-FR" dirty="0"/>
              <a:t>Fermeture des deux fichiers.</a:t>
            </a:r>
          </a:p>
          <a:p>
            <a:endParaRPr lang="fr-FR" dirty="0"/>
          </a:p>
        </p:txBody>
      </p:sp>
      <p:sp>
        <p:nvSpPr>
          <p:cNvPr id="4" name="Content Placeholder 3"/>
          <p:cNvSpPr>
            <a:spLocks noGrp="1"/>
          </p:cNvSpPr>
          <p:nvPr>
            <p:ph idx="11"/>
          </p:nvPr>
        </p:nvSpPr>
        <p:spPr>
          <a:xfrm>
            <a:off x="5" y="758825"/>
            <a:ext cx="12192000" cy="1280990"/>
          </a:xfrm>
        </p:spPr>
        <p:txBody>
          <a:bodyPr/>
          <a:lstStyle/>
          <a:p>
            <a:r>
              <a:rPr lang="fr-FR" dirty="0"/>
              <a:t>Objectif : </a:t>
            </a:r>
          </a:p>
          <a:p>
            <a:pPr lvl="1"/>
            <a:r>
              <a:rPr lang="fr-FR" dirty="0"/>
              <a:t>Mettre en correspondance des ID d'enregistrement </a:t>
            </a:r>
            <a:r>
              <a:rPr lang="fr-FR" dirty="0" err="1"/>
              <a:t>Salesforce</a:t>
            </a:r>
            <a:r>
              <a:rPr lang="fr-FR" dirty="0"/>
              <a:t> du fichier d'exportation avec les données Région et Zone obtenues auprès de Yuko.</a:t>
            </a:r>
          </a:p>
        </p:txBody>
      </p:sp>
      <p:sp>
        <p:nvSpPr>
          <p:cNvPr id="7" name="Content Placeholder 6"/>
          <p:cNvSpPr>
            <a:spLocks noGrp="1"/>
          </p:cNvSpPr>
          <p:nvPr>
            <p:ph idx="10"/>
          </p:nvPr>
        </p:nvSpPr>
        <p:spPr/>
        <p:txBody>
          <a:bodyPr/>
          <a:lstStyle/>
          <a:p>
            <a:r>
              <a:rPr lang="fr-FR"/>
              <a:t>5 min</a:t>
            </a:r>
            <a:endParaRPr lang="fr-FR" dirty="0"/>
          </a:p>
        </p:txBody>
      </p:sp>
      <p:sp>
        <p:nvSpPr>
          <p:cNvPr id="2" name="Title 1"/>
          <p:cNvSpPr>
            <a:spLocks noGrp="1"/>
          </p:cNvSpPr>
          <p:nvPr>
            <p:ph type="title"/>
          </p:nvPr>
        </p:nvSpPr>
        <p:spPr/>
        <p:txBody>
          <a:bodyPr/>
          <a:lstStyle/>
          <a:p>
            <a:r>
              <a:rPr lang="fr-FR" sz="2600" dirty="0"/>
              <a:t>6-4 : Mise en correspondance des ID d'enregistrement avec des comptes</a:t>
            </a:r>
          </a:p>
        </p:txBody>
      </p:sp>
      <p:sp>
        <p:nvSpPr>
          <p:cNvPr id="9" name="Slide Number Placeholder 8"/>
          <p:cNvSpPr>
            <a:spLocks noGrp="1"/>
          </p:cNvSpPr>
          <p:nvPr>
            <p:ph type="sldNum" sz="quarter" idx="13"/>
          </p:nvPr>
        </p:nvSpPr>
        <p:spPr/>
        <p:txBody>
          <a:bodyPr/>
          <a:lstStyle/>
          <a:p>
            <a:fld id="{812A5277-1DB9-460F-9A21-B857ABB32666}" type="slidenum">
              <a:rPr lang="en-US" smtClean="0"/>
              <a:pPr/>
              <a:t>314</a:t>
            </a:fld>
            <a:endParaRPr lang="fr-FR" dirty="0"/>
          </a:p>
        </p:txBody>
      </p:sp>
      <p:sp>
        <p:nvSpPr>
          <p:cNvPr id="10"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483069"/>
            <a:ext cx="11955462" cy="4306460"/>
          </a:xfrm>
        </p:spPr>
        <p:txBody>
          <a:bodyPr/>
          <a:lstStyle/>
          <a:p>
            <a:r>
              <a:rPr lang="fr-FR" dirty="0"/>
              <a:t>Tâches :</a:t>
            </a:r>
          </a:p>
          <a:p>
            <a:pPr lvl="1"/>
            <a:r>
              <a:rPr lang="fr-FR" dirty="0"/>
              <a:t>Effectuer une mise à jour dans le module Data Loader à l'aide du </a:t>
            </a:r>
            <a:br>
              <a:rPr lang="fr-FR" dirty="0"/>
            </a:br>
            <a:r>
              <a:rPr lang="fr-FR" sz="2400" b="0" dirty="0">
                <a:latin typeface="+mn-lt"/>
              </a:rPr>
              <a:t>Fichier de Yuko.</a:t>
            </a:r>
          </a:p>
          <a:p>
            <a:pPr lvl="1"/>
            <a:r>
              <a:rPr lang="fr-FR" dirty="0"/>
              <a:t>Enregistrement des fichiers de réussite et d'erreur sur votre bureau.</a:t>
            </a:r>
          </a:p>
          <a:p>
            <a:pPr lvl="1"/>
            <a:r>
              <a:rPr lang="fr-FR" dirty="0"/>
              <a:t>Examen des fichiers de réussite et d'erreur.</a:t>
            </a:r>
          </a:p>
          <a:p>
            <a:pPr lvl="1"/>
            <a:r>
              <a:rPr lang="fr-FR" dirty="0"/>
              <a:t>Création d'une vue de liste pour vérifier l'importation.</a:t>
            </a:r>
          </a:p>
        </p:txBody>
      </p:sp>
      <p:sp>
        <p:nvSpPr>
          <p:cNvPr id="2" name="Content Placeholder 1"/>
          <p:cNvSpPr>
            <a:spLocks noGrp="1"/>
          </p:cNvSpPr>
          <p:nvPr>
            <p:ph idx="11"/>
          </p:nvPr>
        </p:nvSpPr>
        <p:spPr>
          <a:xfrm>
            <a:off x="5" y="758824"/>
            <a:ext cx="12192000" cy="1542941"/>
          </a:xfrm>
        </p:spPr>
        <p:txBody>
          <a:bodyPr/>
          <a:lstStyle/>
          <a:p>
            <a:r>
              <a:rPr lang="fr-FR" dirty="0"/>
              <a:t>Objectif : </a:t>
            </a:r>
          </a:p>
          <a:p>
            <a:pPr lvl="1"/>
            <a:r>
              <a:rPr lang="fr-FR" dirty="0"/>
              <a:t>Mettre à jour les données concernant la région et la zone, mises en correspondance avec les enregistrements grâce aux ID d'enregistrement obtenus via le module Data Loader. </a:t>
            </a:r>
          </a:p>
        </p:txBody>
      </p:sp>
      <p:sp>
        <p:nvSpPr>
          <p:cNvPr id="9" name="Content Placeholder 8"/>
          <p:cNvSpPr>
            <a:spLocks noGrp="1"/>
          </p:cNvSpPr>
          <p:nvPr>
            <p:ph idx="10"/>
          </p:nvPr>
        </p:nvSpPr>
        <p:spPr/>
        <p:txBody>
          <a:bodyPr/>
          <a:lstStyle/>
          <a:p>
            <a:r>
              <a:rPr lang="fr-FR"/>
              <a:t>5 min</a:t>
            </a:r>
            <a:endParaRPr lang="fr-FR" dirty="0"/>
          </a:p>
        </p:txBody>
      </p:sp>
      <p:sp>
        <p:nvSpPr>
          <p:cNvPr id="6" name="Title 5"/>
          <p:cNvSpPr>
            <a:spLocks noGrp="1"/>
          </p:cNvSpPr>
          <p:nvPr>
            <p:ph type="title"/>
          </p:nvPr>
        </p:nvSpPr>
        <p:spPr/>
        <p:txBody>
          <a:bodyPr/>
          <a:lstStyle/>
          <a:p>
            <a:r>
              <a:rPr lang="fr-FR"/>
              <a:t>6-5 : Mise à jour à l'aide du module Data Loader</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315</a:t>
            </a:fld>
            <a:endParaRPr lang="fr-FR" dirty="0"/>
          </a:p>
        </p:txBody>
      </p:sp>
      <p:sp>
        <p:nvSpPr>
          <p:cNvPr id="10"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5712" y="843165"/>
            <a:ext cx="9462042" cy="5950440"/>
          </a:xfrm>
        </p:spPr>
        <p:txBody>
          <a:bodyPr/>
          <a:lstStyle/>
          <a:p>
            <a:pPr lvl="1"/>
            <a:r>
              <a:rPr lang="fr-FR"/>
              <a:t>Créer les champs nécessaires avant importation.</a:t>
            </a:r>
          </a:p>
          <a:p>
            <a:pPr lvl="1"/>
            <a:r>
              <a:rPr lang="fr-FR"/>
              <a:t>Nettoyer les données avant importation.</a:t>
            </a:r>
          </a:p>
          <a:p>
            <a:pPr lvl="1"/>
            <a:r>
              <a:rPr lang="fr-FR"/>
              <a:t>Exporter tous les champs d'ID d'enregistrement nécessaires.</a:t>
            </a:r>
          </a:p>
          <a:p>
            <a:pPr lvl="1"/>
            <a:r>
              <a:rPr lang="fr-FR"/>
              <a:t>Préparer et télécharger un lot test.</a:t>
            </a:r>
          </a:p>
          <a:p>
            <a:pPr lvl="1"/>
            <a:r>
              <a:rPr lang="fr-FR"/>
              <a:t>Ne réaliser aucune mise à jour des enregistrements existants pendant les heures d'ouverture normales du bureau afin de minimiser la possibilité que des utilisateurs modifient des enregistrements que vous mettez simultanément à jour.</a:t>
            </a:r>
          </a:p>
          <a:p>
            <a:pPr lvl="1"/>
            <a:r>
              <a:rPr lang="fr-FR"/>
              <a:t>Désactiver les règles de workflow avant l'exécution de toute opération d'importation, de mise à jour ou de mise à jour et d'insertion.</a:t>
            </a:r>
          </a:p>
          <a:p>
            <a:endParaRPr lang="fr-FR" dirty="0"/>
          </a:p>
        </p:txBody>
      </p:sp>
      <p:sp>
        <p:nvSpPr>
          <p:cNvPr id="3" name="Title 2"/>
          <p:cNvSpPr>
            <a:spLocks noGrp="1"/>
          </p:cNvSpPr>
          <p:nvPr>
            <p:ph type="title"/>
          </p:nvPr>
        </p:nvSpPr>
        <p:spPr>
          <a:xfrm>
            <a:off x="128589" y="7"/>
            <a:ext cx="10734146" cy="746975"/>
          </a:xfrm>
        </p:spPr>
        <p:txBody>
          <a:bodyPr/>
          <a:lstStyle/>
          <a:p>
            <a:r>
              <a:rPr lang="fr-FR"/>
              <a:t>Importation de données : Meilleures pratiques</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316</a:t>
            </a:fld>
            <a:endParaRPr lang="fr-FR" dirty="0"/>
          </a:p>
        </p:txBody>
      </p:sp>
    </p:spTree>
    <p:custDataLst>
      <p:tags r:id="rId1"/>
    </p:custData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lvl="1"/>
            <a:r>
              <a:rPr lang="fr-FR"/>
              <a:t>Assistants d'importation</a:t>
            </a:r>
          </a:p>
          <a:p>
            <a:pPr lvl="1"/>
            <a:r>
              <a:rPr lang="fr-FR"/>
              <a:t>Data Loader</a:t>
            </a:r>
          </a:p>
          <a:p>
            <a:pPr lvl="2"/>
            <a:r>
              <a:rPr lang="fr-FR"/>
              <a:t>Data.com</a:t>
            </a:r>
          </a:p>
          <a:p>
            <a:pPr lvl="1"/>
            <a:r>
              <a:rPr lang="fr-FR"/>
              <a:t>Transfert en masse</a:t>
            </a:r>
          </a:p>
          <a:p>
            <a:pPr lvl="1"/>
            <a:r>
              <a:rPr lang="fr-FR"/>
              <a:t>Sauvegarde des données</a:t>
            </a:r>
          </a:p>
          <a:p>
            <a:pPr lvl="1"/>
            <a:r>
              <a:rPr lang="fr-FR"/>
              <a:t>Suppression en masse et corbeille</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317</a:t>
            </a:fld>
            <a:endParaRPr lang="fr-FR" dirty="0"/>
          </a:p>
        </p:txBody>
      </p:sp>
    </p:spTree>
    <p:custDataLst>
      <p:tags r:id="rId1"/>
    </p:custData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882869" y="10"/>
            <a:ext cx="9978807" cy="758825"/>
          </a:xfrm>
        </p:spPr>
        <p:txBody>
          <a:bodyPr/>
          <a:lstStyle/>
          <a:p>
            <a:r>
              <a:rPr lang="fr-FR" dirty="0"/>
              <a:t>Data.com</a:t>
            </a:r>
          </a:p>
        </p:txBody>
      </p:sp>
      <p:sp>
        <p:nvSpPr>
          <p:cNvPr id="5" name="TextBox 4"/>
          <p:cNvSpPr txBox="1"/>
          <p:nvPr/>
        </p:nvSpPr>
        <p:spPr>
          <a:xfrm>
            <a:off x="2789001" y="1497150"/>
            <a:ext cx="6912768" cy="277268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J'ai entendu parler de Data.com sur les médias sociaux et quelques représentants commerciaux ont remarqué qu'ils avaient accès à l'onglet Data.com dans Salesforce. Pouvez-vous nous renseigner sur les fonctions permettant de maintenir nos données de ventes et marketing à jour ?</a:t>
            </a:r>
          </a:p>
          <a:p>
            <a:r>
              <a:rPr lang="fr-FR" sz="2000" dirty="0">
                <a:solidFill>
                  <a:srgbClr val="0070C0"/>
                </a:solidFill>
                <a:latin typeface="Segoe UI Semibold" pitchFamily="34" charset="0"/>
              </a:rPr>
              <a:t>@Conner McCoy</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10:45</a:t>
            </a:r>
            <a:endParaRPr lang="fr-FR" dirty="0"/>
          </a:p>
        </p:txBody>
      </p:sp>
      <p:graphicFrame>
        <p:nvGraphicFramePr>
          <p:cNvPr id="8" name="Table 7"/>
          <p:cNvGraphicFramePr>
            <a:graphicFrameLocks noGrp="1"/>
          </p:cNvGraphicFramePr>
          <p:nvPr>
            <p:extLst>
              <p:ext uri="{D42A27DB-BD31-4B8C-83A1-F6EECF244321}">
                <p14:modId xmlns:p14="http://schemas.microsoft.com/office/powerpoint/2010/main" val="3405113692"/>
              </p:ext>
            </p:extLst>
          </p:nvPr>
        </p:nvGraphicFramePr>
        <p:xfrm>
          <a:off x="2861009" y="4389477"/>
          <a:ext cx="6696744" cy="1744980"/>
        </p:xfrm>
        <a:graphic>
          <a:graphicData uri="http://schemas.openxmlformats.org/drawingml/2006/table">
            <a:tbl>
              <a:tblPr firstRow="1" bandRow="1">
                <a:tableStyleId>{5C22544A-7EE6-4342-B048-85BDC9FD1C3A}</a:tableStyleId>
              </a:tblPr>
              <a:tblGrid>
                <a:gridCol w="6696744">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0070C0"/>
                          </a:solidFill>
                          <a:latin typeface="Segoe UI" pitchFamily="34" charset="0"/>
                        </a:rPr>
                        <a:t>Conner McCoy</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baseline="0" noProof="0" dirty="0">
                          <a:ln>
                            <a:noFill/>
                          </a:ln>
                          <a:solidFill>
                            <a:srgbClr val="000000"/>
                          </a:solidFill>
                          <a:effectLst/>
                          <a:uLnTx/>
                          <a:uFillTx/>
                          <a:latin typeface="Segoe UI Semibold" pitchFamily="34" charset="0"/>
                        </a:rPr>
                        <a:t>J'en ai également entendu parler. Data.com est-il un outil permettant de générer de nouvelles pistes pour les campagnes marketing ? </a:t>
                      </a:r>
                    </a:p>
                    <a:p>
                      <a:pPr marL="0" marR="0" indent="0" algn="l" defTabSz="914400" rtl="0" eaLnBrk="1" fontAlgn="auto" latinLnBrk="0" hangingPunct="1">
                        <a:lnSpc>
                          <a:spcPct val="150000"/>
                        </a:lnSpc>
                        <a:spcBef>
                          <a:spcPts val="0"/>
                        </a:spcBef>
                        <a:spcAft>
                          <a:spcPts val="0"/>
                        </a:spcAft>
                        <a:buClrTx/>
                        <a:buSzTx/>
                        <a:buFontTx/>
                        <a:buNone/>
                        <a:tabLst/>
                        <a:defRPr/>
                      </a:pPr>
                      <a:r>
                        <a:rPr lang="fr-FR" sz="1800" b="0" dirty="0">
                          <a:solidFill>
                            <a:srgbClr val="0070C0"/>
                          </a:solidFill>
                          <a:latin typeface="Segoe UI" pitchFamily="34" charset="0"/>
                        </a:rPr>
                        <a:t>J'aime</a:t>
                      </a:r>
                      <a:r>
                        <a:rPr dirty="0"/>
                        <a:t>  </a:t>
                      </a:r>
                      <a:r>
                        <a:rPr lang="fr-FR" sz="1800" b="0" dirty="0">
                          <a:solidFill>
                            <a:schemeClr val="bg1">
                              <a:lumMod val="50000"/>
                            </a:schemeClr>
                          </a:solidFill>
                          <a:latin typeface="Segoe UI" pitchFamily="34" charset="0"/>
                        </a:rPr>
                        <a:t>·  Aujourd'hui à 10:50</a:t>
                      </a:r>
                      <a:endParaRPr lang="fr-FR" sz="18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sp>
        <p:nvSpPr>
          <p:cNvPr id="10" name="Isosceles Triangle 9"/>
          <p:cNvSpPr/>
          <p:nvPr/>
        </p:nvSpPr>
        <p:spPr>
          <a:xfrm>
            <a:off x="3044190" y="3926840"/>
            <a:ext cx="200726" cy="101681"/>
          </a:xfrm>
          <a:prstGeom prst="triangle">
            <a:avLst/>
          </a:prstGeom>
          <a:solidFill>
            <a:schemeClr val="bg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Allison Wheeler" descr="AWheeler headshot.png"/>
          <p:cNvPicPr>
            <a:picLocks noChangeAspect="1"/>
          </p:cNvPicPr>
          <p:nvPr/>
        </p:nvPicPr>
        <p:blipFill>
          <a:blip r:embed="rId4" cstate="print"/>
          <a:srcRect l="12167" r="-3772" b="12284"/>
          <a:stretch>
            <a:fillRect/>
          </a:stretch>
        </p:blipFill>
        <p:spPr>
          <a:xfrm>
            <a:off x="1956169" y="1663894"/>
            <a:ext cx="722172" cy="720000"/>
          </a:xfrm>
          <a:prstGeom prst="rect">
            <a:avLst/>
          </a:prstGeom>
          <a:solidFill>
            <a:schemeClr val="bg1"/>
          </a:solidFill>
          <a:ln w="19050">
            <a:solidFill>
              <a:schemeClr val="bg1">
                <a:lumMod val="85000"/>
              </a:schemeClr>
            </a:solidFill>
          </a:ln>
        </p:spPr>
      </p:pic>
      <p:pic>
        <p:nvPicPr>
          <p:cNvPr id="9" name="Picture 8" descr="CMcCoy headshot.png"/>
          <p:cNvPicPr>
            <a:picLocks noChangeAspect="1"/>
          </p:cNvPicPr>
          <p:nvPr/>
        </p:nvPicPr>
        <p:blipFill>
          <a:blip r:embed="rId5" cstate="print"/>
          <a:srcRect t="-534" r="7914" b="15280"/>
          <a:stretch>
            <a:fillRect/>
          </a:stretch>
        </p:blipFill>
        <p:spPr>
          <a:xfrm>
            <a:off x="3015540" y="4482447"/>
            <a:ext cx="427707" cy="428400"/>
          </a:xfrm>
          <a:prstGeom prst="rect">
            <a:avLst/>
          </a:prstGeom>
          <a:solidFill>
            <a:schemeClr val="bg1"/>
          </a:solidFill>
          <a:ln w="19050">
            <a:solidFill>
              <a:schemeClr val="bg1">
                <a:lumMod val="85000"/>
              </a:schemeClr>
            </a:solidFill>
          </a:ln>
        </p:spPr>
      </p:pic>
      <p:sp>
        <p:nvSpPr>
          <p:cNvPr id="3" name="Slide Number Placeholder 2"/>
          <p:cNvSpPr>
            <a:spLocks noGrp="1"/>
          </p:cNvSpPr>
          <p:nvPr>
            <p:ph type="sldNum" sz="quarter" idx="10"/>
          </p:nvPr>
        </p:nvSpPr>
        <p:spPr/>
        <p:txBody>
          <a:bodyPr/>
          <a:lstStyle/>
          <a:p>
            <a:fld id="{812A5277-1DB9-460F-9A21-B857ABB32666}" type="slidenum">
              <a:rPr lang="en-US" smtClean="0"/>
              <a:pPr/>
              <a:t>318</a:t>
            </a:fld>
            <a:endParaRPr lang="fr-FR" dirty="0"/>
          </a:p>
        </p:txBody>
      </p:sp>
    </p:spTree>
    <p:custDataLst>
      <p:tags r:id="rId1"/>
    </p:custData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7599537" cy="5950440"/>
          </a:xfrm>
        </p:spPr>
        <p:txBody>
          <a:bodyPr/>
          <a:lstStyle/>
          <a:p>
            <a:r>
              <a:rPr lang="fr-FR"/>
              <a:t>Data.com permet d'accéder à des millions de contacts à partir de Data.com Connect et d'enregistrements de sociétés à partir de D&amp;B, facilitant ainsi la recherche de nouveaux clients et le nettoyage de vos données. Avec une licence Premium ou Corporate Prospector, les utilisateurs peuvent :</a:t>
            </a:r>
          </a:p>
          <a:p>
            <a:pPr lvl="1"/>
            <a:r>
              <a:rPr lang="fr-FR"/>
              <a:t>Ajouter de nouveaux comptes, contacts et pistes à Salesforce.</a:t>
            </a:r>
          </a:p>
          <a:p>
            <a:pPr lvl="1"/>
            <a:r>
              <a:rPr lang="fr-FR"/>
              <a:t>Comparer les enregistrements Salesforce à ceux de Data.com et effectuer des mises à jour si nécessaire.</a:t>
            </a:r>
          </a:p>
          <a:p>
            <a:pPr lvl="1"/>
            <a:r>
              <a:rPr lang="fr-FR"/>
              <a:t>Data.com Clean offre en outre une fonction de nettoyage automatique des enregistrements dans Salesforce.</a:t>
            </a:r>
            <a:endParaRPr lang="fr-FR" dirty="0"/>
          </a:p>
          <a:p>
            <a:endParaRPr lang="fr-FR" dirty="0"/>
          </a:p>
        </p:txBody>
      </p:sp>
      <p:sp>
        <p:nvSpPr>
          <p:cNvPr id="2" name="Title 1"/>
          <p:cNvSpPr>
            <a:spLocks noGrp="1"/>
          </p:cNvSpPr>
          <p:nvPr>
            <p:ph type="title"/>
          </p:nvPr>
        </p:nvSpPr>
        <p:spPr>
          <a:xfrm>
            <a:off x="128589" y="7"/>
            <a:ext cx="10734146" cy="746975"/>
          </a:xfrm>
        </p:spPr>
        <p:txBody>
          <a:bodyPr/>
          <a:lstStyle/>
          <a:p>
            <a:r>
              <a:rPr lang="fr-FR"/>
              <a:t>Qu'est-ce que Data.com ?</a:t>
            </a:r>
            <a:endParaRPr lang="fr-FR"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319</a:t>
            </a:fld>
            <a:endParaRPr lang="fr-FR"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521" y="4097859"/>
            <a:ext cx="570354" cy="570354"/>
          </a:xfrm>
          <a:prstGeom prst="rect">
            <a:avLst/>
          </a:prstGeom>
          <a:effec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7407" y="1310041"/>
            <a:ext cx="1574403" cy="527649"/>
          </a:xfrm>
          <a:prstGeom prst="rect">
            <a:avLst/>
          </a:prstGeom>
          <a:effectLst/>
        </p:spPr>
      </p:pic>
      <p:sp>
        <p:nvSpPr>
          <p:cNvPr id="13" name="TextBox 12"/>
          <p:cNvSpPr txBox="1"/>
          <p:nvPr/>
        </p:nvSpPr>
        <p:spPr>
          <a:xfrm>
            <a:off x="10716602" y="1526576"/>
            <a:ext cx="1264384" cy="369332"/>
          </a:xfrm>
          <a:prstGeom prst="rect">
            <a:avLst/>
          </a:prstGeom>
          <a:solidFill>
            <a:schemeClr val="bg1"/>
          </a:solidFill>
          <a:ln>
            <a:noFill/>
          </a:ln>
        </p:spPr>
        <p:txBody>
          <a:bodyPr wrap="square" rtlCol="0">
            <a:spAutoFit/>
          </a:bodyPr>
          <a:lstStyle/>
          <a:p>
            <a:pPr marL="223838" indent="-223838" algn="r"/>
            <a:r>
              <a:rPr lang="fr-FR" sz="1800" b="1" dirty="0">
                <a:latin typeface="Salesforce Sans" panose="020B0505020202020203" pitchFamily="34" charset="0"/>
              </a:rPr>
              <a:t>Contacts</a:t>
            </a:r>
          </a:p>
        </p:txBody>
      </p:sp>
      <p:sp>
        <p:nvSpPr>
          <p:cNvPr id="14" name="TextBox 13"/>
          <p:cNvSpPr txBox="1"/>
          <p:nvPr/>
        </p:nvSpPr>
        <p:spPr>
          <a:xfrm>
            <a:off x="10531195" y="4332777"/>
            <a:ext cx="1462392" cy="369332"/>
          </a:xfrm>
          <a:prstGeom prst="rect">
            <a:avLst/>
          </a:prstGeom>
          <a:solidFill>
            <a:schemeClr val="bg1"/>
          </a:solidFill>
          <a:ln>
            <a:noFill/>
          </a:ln>
        </p:spPr>
        <p:txBody>
          <a:bodyPr wrap="square" rtlCol="0">
            <a:spAutoFit/>
          </a:bodyPr>
          <a:lstStyle/>
          <a:p>
            <a:pPr marL="223838" indent="-223838" algn="r"/>
            <a:r>
              <a:rPr lang="fr-FR" sz="1800" b="1" dirty="0">
                <a:latin typeface="Salesforce Sans" panose="020B0505020202020203" pitchFamily="34" charset="0"/>
              </a:rPr>
              <a:t>Sociétés</a:t>
            </a:r>
          </a:p>
        </p:txBody>
      </p:sp>
      <p:sp>
        <p:nvSpPr>
          <p:cNvPr id="15" name="Rectangle 14"/>
          <p:cNvSpPr/>
          <p:nvPr/>
        </p:nvSpPr>
        <p:spPr bwMode="auto">
          <a:xfrm>
            <a:off x="8214521" y="1894927"/>
            <a:ext cx="3795343" cy="1595336"/>
          </a:xfrm>
          <a:prstGeom prst="rect">
            <a:avLst/>
          </a:prstGeom>
          <a:solidFill>
            <a:schemeClr val="bg1"/>
          </a:solidFill>
          <a:ln w="1587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Salesforce Sans" panose="020B0505020202020203" pitchFamily="34" charset="0"/>
              </a:rPr>
              <a:t>Nom complet</a:t>
            </a:r>
          </a:p>
          <a:p>
            <a:pPr marL="0" marR="0" indent="0" algn="l" defTabSz="914400" rtl="0" eaLnBrk="1" fontAlgn="base" latinLnBrk="0" hangingPunct="1">
              <a:lnSpc>
                <a:spcPct val="100000"/>
              </a:lnSpc>
              <a:spcBef>
                <a:spcPct val="0"/>
              </a:spcBef>
              <a:spcAft>
                <a:spcPct val="0"/>
              </a:spcAft>
              <a:buClrTx/>
              <a:buSzTx/>
              <a:buFontTx/>
              <a:buNone/>
              <a:tabLst/>
            </a:pPr>
            <a:r>
              <a:rPr lang="fr-FR" sz="1200" dirty="0">
                <a:latin typeface="Salesforce Sans" panose="020B0505020202020203" pitchFamily="34" charset="0"/>
              </a:rPr>
              <a:t>Fonction</a:t>
            </a:r>
          </a:p>
          <a:p>
            <a:pPr marL="0" marR="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Salesforce Sans" panose="020B0505020202020203" pitchFamily="34" charset="0"/>
              </a:rPr>
              <a:t>Téléphone (bureau)</a:t>
            </a:r>
          </a:p>
          <a:p>
            <a:pPr marL="0" marR="0" indent="0" algn="l" defTabSz="914400" rtl="0" eaLnBrk="1" fontAlgn="base" latinLnBrk="0" hangingPunct="1">
              <a:lnSpc>
                <a:spcPct val="100000"/>
              </a:lnSpc>
              <a:spcBef>
                <a:spcPct val="0"/>
              </a:spcBef>
              <a:spcAft>
                <a:spcPct val="0"/>
              </a:spcAft>
              <a:buClrTx/>
              <a:buSzTx/>
              <a:buFontTx/>
              <a:buNone/>
              <a:tabLst/>
            </a:pPr>
            <a:r>
              <a:rPr lang="fr-FR" sz="1200" dirty="0">
                <a:latin typeface="Salesforce Sans" panose="020B0505020202020203" pitchFamily="34" charset="0"/>
              </a:rPr>
              <a:t>Adresse e-mail professionnelle</a:t>
            </a:r>
          </a:p>
          <a:p>
            <a:pPr marL="0" marR="0" indent="0" algn="r" defTabSz="914400" rtl="0" eaLnBrk="1" fontAlgn="base" latinLnBrk="0" hangingPunct="1">
              <a:lnSpc>
                <a:spcPct val="100000"/>
              </a:lnSpc>
              <a:spcBef>
                <a:spcPct val="0"/>
              </a:spcBef>
              <a:spcAft>
                <a:spcPct val="0"/>
              </a:spcAft>
              <a:buClrTx/>
              <a:buSzTx/>
              <a:buFontTx/>
              <a:buNone/>
              <a:tabLst/>
            </a:pPr>
            <a:endParaRPr lang="fr-FR" sz="1200" dirty="0">
              <a:latin typeface="Salesforce Sans" panose="020B0505020202020203" pitchFamily="34" charset="0"/>
              <a:cs typeface="Arial" pitchFamily="34" charset="0"/>
            </a:endParaRPr>
          </a:p>
          <a:p>
            <a:pPr marL="0" marR="0" indent="0" algn="r" defTabSz="914400" rtl="0" eaLnBrk="1" fontAlgn="base" latinLnBrk="0" hangingPunct="1">
              <a:lnSpc>
                <a:spcPct val="100000"/>
              </a:lnSpc>
              <a:spcBef>
                <a:spcPct val="0"/>
              </a:spcBef>
              <a:spcAft>
                <a:spcPct val="0"/>
              </a:spcAft>
              <a:buClrTx/>
              <a:buSzTx/>
              <a:buFontTx/>
              <a:buNone/>
              <a:tabLst/>
            </a:pPr>
            <a:r>
              <a:rPr lang="fr-FR" sz="1200" dirty="0">
                <a:latin typeface="Salesforce Sans" panose="020B0505020202020203" pitchFamily="34" charset="0"/>
              </a:rPr>
              <a:t>Nom de la société</a:t>
            </a:r>
          </a:p>
          <a:p>
            <a:pPr marL="0" marR="0" indent="0" algn="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Salesforce Sans" panose="020B0505020202020203" pitchFamily="34" charset="0"/>
              </a:rPr>
              <a:t>Adresse</a:t>
            </a: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dirty="0">
              <a:ln>
                <a:noFill/>
              </a:ln>
              <a:solidFill>
                <a:schemeClr val="tx1"/>
              </a:solidFill>
              <a:effectLst/>
              <a:latin typeface="Times New Roman" pitchFamily="18" charset="0"/>
            </a:endParaRPr>
          </a:p>
        </p:txBody>
      </p:sp>
      <p:sp>
        <p:nvSpPr>
          <p:cNvPr id="16" name="Rectangle 15"/>
          <p:cNvSpPr/>
          <p:nvPr/>
        </p:nvSpPr>
        <p:spPr bwMode="auto">
          <a:xfrm>
            <a:off x="8129239" y="4798309"/>
            <a:ext cx="3902927" cy="1460601"/>
          </a:xfrm>
          <a:prstGeom prst="rect">
            <a:avLst/>
          </a:prstGeom>
          <a:solidFill>
            <a:schemeClr val="bg1"/>
          </a:solidFill>
          <a:ln w="1587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Salesforce Sans" panose="020B0505020202020203" pitchFamily="34" charset="0"/>
              </a:rPr>
              <a:t>Nom du compte</a:t>
            </a:r>
          </a:p>
          <a:p>
            <a:pPr marL="0" marR="0" indent="0" algn="l" defTabSz="914400" rtl="0" eaLnBrk="1" fontAlgn="base" latinLnBrk="0" hangingPunct="1">
              <a:lnSpc>
                <a:spcPct val="100000"/>
              </a:lnSpc>
              <a:spcBef>
                <a:spcPct val="0"/>
              </a:spcBef>
              <a:spcAft>
                <a:spcPct val="0"/>
              </a:spcAft>
              <a:buClrTx/>
              <a:buSzTx/>
              <a:buFontTx/>
              <a:buNone/>
              <a:tabLst/>
            </a:pPr>
            <a:r>
              <a:rPr lang="fr-FR" sz="1200" baseline="0" dirty="0">
                <a:latin typeface="Salesforce Sans" panose="020B0505020202020203" pitchFamily="34" charset="0"/>
              </a:rPr>
              <a:t>Site Web</a:t>
            </a:r>
          </a:p>
          <a:p>
            <a:pPr marL="0" marR="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dirty="0">
                <a:ln>
                  <a:noFill/>
                </a:ln>
                <a:solidFill>
                  <a:schemeClr val="tx1"/>
                </a:solidFill>
                <a:effectLst/>
                <a:latin typeface="Salesforce Sans" panose="020B0505020202020203" pitchFamily="34" charset="0"/>
              </a:rPr>
              <a:t>Secteur d'activité</a:t>
            </a:r>
          </a:p>
          <a:p>
            <a:pPr marL="0" marR="0" indent="0" algn="l" defTabSz="914400" rtl="0" eaLnBrk="1" fontAlgn="base" latinLnBrk="0" hangingPunct="1">
              <a:lnSpc>
                <a:spcPct val="100000"/>
              </a:lnSpc>
              <a:spcBef>
                <a:spcPct val="0"/>
              </a:spcBef>
              <a:spcAft>
                <a:spcPct val="0"/>
              </a:spcAft>
              <a:buClrTx/>
              <a:buSzTx/>
              <a:buFontTx/>
              <a:buNone/>
              <a:tabLst/>
            </a:pPr>
            <a:r>
              <a:rPr lang="fr-FR" sz="1200" dirty="0"/>
              <a:t>Code APE</a:t>
            </a:r>
          </a:p>
          <a:p>
            <a:pPr marL="0" marR="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Salesforce Sans" panose="020B0505020202020203" pitchFamily="34" charset="0"/>
              </a:rPr>
              <a:t>Description</a:t>
            </a:r>
            <a:r>
              <a:rPr kumimoji="0" lang="fr-FR" sz="1200" b="0" i="0" u="none" strike="noStrike" cap="none" normalizeH="0" dirty="0">
                <a:ln>
                  <a:noFill/>
                </a:ln>
                <a:solidFill>
                  <a:schemeClr val="tx1"/>
                </a:solidFill>
                <a:effectLst/>
                <a:latin typeface="Salesforce Sans" panose="020B0505020202020203" pitchFamily="34" charset="0"/>
              </a:rPr>
              <a:t> APE</a:t>
            </a:r>
          </a:p>
          <a:p>
            <a:pPr marL="0" marR="0" indent="0" algn="l" defTabSz="914400" rtl="0" eaLnBrk="1" fontAlgn="base" latinLnBrk="0" hangingPunct="1">
              <a:lnSpc>
                <a:spcPct val="100000"/>
              </a:lnSpc>
              <a:spcBef>
                <a:spcPct val="0"/>
              </a:spcBef>
              <a:spcAft>
                <a:spcPct val="0"/>
              </a:spcAft>
              <a:buClrTx/>
              <a:buSzTx/>
              <a:buFontTx/>
              <a:buNone/>
              <a:tabLst/>
            </a:pPr>
            <a:r>
              <a:rPr lang="fr-FR" sz="1200" dirty="0"/>
              <a:t>Code </a:t>
            </a:r>
            <a:r>
              <a:rPr lang="fr-FR" sz="1200" dirty="0" err="1"/>
              <a:t>NAICS</a:t>
            </a:r>
            <a:endParaRPr lang="fr-FR" sz="1200" dirty="0"/>
          </a:p>
          <a:p>
            <a:pPr marL="0" marR="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Salesforce Sans" panose="020B0505020202020203" pitchFamily="34" charset="0"/>
              </a:rPr>
              <a:t>Description</a:t>
            </a:r>
            <a:r>
              <a:rPr kumimoji="0" lang="fr-FR" sz="1200" b="0" i="0" u="none" strike="noStrike" cap="none" normalizeH="0" dirty="0">
                <a:ln>
                  <a:noFill/>
                </a:ln>
                <a:solidFill>
                  <a:schemeClr val="tx1"/>
                </a:solidFill>
                <a:effectLst/>
                <a:latin typeface="Salesforce Sans" panose="020B0505020202020203" pitchFamily="34" charset="0"/>
              </a:rPr>
              <a:t> </a:t>
            </a:r>
            <a:r>
              <a:rPr kumimoji="0" lang="fr-FR" sz="1200" b="0" i="0" u="none" strike="noStrike" cap="none" normalizeH="0" dirty="0" err="1">
                <a:ln>
                  <a:noFill/>
                </a:ln>
                <a:solidFill>
                  <a:schemeClr val="tx1"/>
                </a:solidFill>
                <a:effectLst/>
                <a:latin typeface="Salesforce Sans" panose="020B0505020202020203" pitchFamily="34" charset="0"/>
              </a:rPr>
              <a:t>NAICS</a:t>
            </a:r>
            <a:endParaRPr kumimoji="0" lang="fr-FR" sz="1200" b="0" i="0" u="none" strike="noStrike" cap="none" normalizeH="0" dirty="0">
              <a:ln>
                <a:noFill/>
              </a:ln>
              <a:solidFill>
                <a:schemeClr val="tx1"/>
              </a:solidFill>
              <a:effectLst/>
              <a:latin typeface="Salesforce Sans" panose="020B0505020202020203"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lang="fr-FR" sz="1200" baseline="0" dirty="0">
                <a:latin typeface="Salesforce Sans" panose="020B0505020202020203" pitchFamily="34" charset="0"/>
              </a:rPr>
              <a:t>Désignation commerciale</a:t>
            </a:r>
            <a:endParaRPr lang="fr-FR" sz="1200" dirty="0">
              <a:latin typeface="Salesforce Sans" panose="020B0505020202020203" pitchFamily="34" charset="0"/>
              <a:cs typeface="Arial" pitchFamily="34" charset="0"/>
            </a:endParaRPr>
          </a:p>
          <a:p>
            <a:pPr marL="0" marR="0" indent="0" algn="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dirty="0">
                <a:ln>
                  <a:noFill/>
                </a:ln>
                <a:solidFill>
                  <a:schemeClr val="tx1"/>
                </a:solidFill>
                <a:effectLst/>
                <a:latin typeface="Salesforce Sans" panose="020B0505020202020203" pitchFamily="34" charset="0"/>
              </a:rPr>
              <a:t>Symbole</a:t>
            </a:r>
          </a:p>
          <a:p>
            <a:pPr marL="0" marR="0" indent="0" algn="r" defTabSz="914400" rtl="0" eaLnBrk="1" fontAlgn="base" latinLnBrk="0" hangingPunct="1">
              <a:lnSpc>
                <a:spcPct val="100000"/>
              </a:lnSpc>
              <a:spcBef>
                <a:spcPct val="0"/>
              </a:spcBef>
              <a:spcAft>
                <a:spcPct val="0"/>
              </a:spcAft>
              <a:buClrTx/>
              <a:buSzTx/>
              <a:buFontTx/>
              <a:buNone/>
              <a:tabLst/>
            </a:pPr>
            <a:r>
              <a:rPr lang="fr-FR" sz="1200" baseline="0" dirty="0">
                <a:latin typeface="Salesforce Sans" panose="020B0505020202020203" pitchFamily="34" charset="0"/>
              </a:rPr>
              <a:t>Employés</a:t>
            </a:r>
          </a:p>
          <a:p>
            <a:pPr marL="0" marR="0" indent="0" algn="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dirty="0">
                <a:ln>
                  <a:noFill/>
                </a:ln>
                <a:solidFill>
                  <a:schemeClr val="tx1"/>
                </a:solidFill>
                <a:effectLst/>
                <a:latin typeface="Salesforce Sans" panose="020B0505020202020203" pitchFamily="34" charset="0"/>
              </a:rPr>
              <a:t>Chiffre d'affaires annuel</a:t>
            </a:r>
          </a:p>
          <a:p>
            <a:pPr marL="0" marR="0" indent="0" algn="r" defTabSz="914400" rtl="0" eaLnBrk="1" fontAlgn="base" latinLnBrk="0" hangingPunct="1">
              <a:lnSpc>
                <a:spcPct val="100000"/>
              </a:lnSpc>
              <a:spcBef>
                <a:spcPct val="0"/>
              </a:spcBef>
              <a:spcAft>
                <a:spcPct val="0"/>
              </a:spcAft>
              <a:buClrTx/>
              <a:buSzTx/>
              <a:buFontTx/>
              <a:buNone/>
              <a:tabLst/>
            </a:pPr>
            <a:r>
              <a:rPr lang="fr-FR" sz="1200" baseline="0" dirty="0">
                <a:latin typeface="Salesforce Sans" panose="020B0505020202020203" pitchFamily="34" charset="0"/>
              </a:rPr>
              <a:t>Forme juridique</a:t>
            </a:r>
          </a:p>
          <a:p>
            <a:pPr marL="0" marR="0" indent="0" algn="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dirty="0">
                <a:ln>
                  <a:noFill/>
                </a:ln>
                <a:solidFill>
                  <a:schemeClr val="tx1"/>
                </a:solidFill>
                <a:effectLst/>
                <a:latin typeface="Salesforce Sans" panose="020B0505020202020203" pitchFamily="34" charset="0"/>
              </a:rPr>
              <a:t>Adresse de facturation</a:t>
            </a:r>
            <a:endParaRPr lang="fr-FR" sz="1200" dirty="0">
              <a:latin typeface="Salesforce Sans" panose="020B0505020202020203" pitchFamily="34" charset="0"/>
              <a:cs typeface="Arial" pitchFamily="34" charset="0"/>
            </a:endParaRPr>
          </a:p>
          <a:p>
            <a:pPr marL="0" marR="0" indent="0" algn="r" defTabSz="914400" rtl="0" eaLnBrk="1" fontAlgn="base" latinLnBrk="0" hangingPunct="1">
              <a:lnSpc>
                <a:spcPct val="100000"/>
              </a:lnSpc>
              <a:spcBef>
                <a:spcPct val="0"/>
              </a:spcBef>
              <a:spcAft>
                <a:spcPct val="0"/>
              </a:spcAft>
              <a:buClrTx/>
              <a:buSzTx/>
              <a:buFontTx/>
              <a:buNone/>
              <a:tabLst/>
            </a:pPr>
            <a:r>
              <a:rPr lang="fr-FR" sz="1200" dirty="0">
                <a:latin typeface="Salesforce Sans" panose="020B0505020202020203" pitchFamily="34" charset="0"/>
              </a:rPr>
              <a:t>… etc</a:t>
            </a:r>
            <a:endParaRPr kumimoji="0" lang="fr-FR" sz="1200" b="0" i="0" u="none" strike="noStrike" cap="none" normalizeH="0" baseline="0" dirty="0">
              <a:ln>
                <a:noFill/>
              </a:ln>
              <a:solidFill>
                <a:schemeClr val="tx1"/>
              </a:solidFill>
              <a:effectLst/>
              <a:latin typeface="Salesforce Sans" panose="020B0505020202020203" pitchFamily="34" charset="0"/>
              <a:cs typeface="Arial" pitchFamily="34" charset="0"/>
            </a:endParaRPr>
          </a:p>
        </p:txBody>
      </p:sp>
    </p:spTree>
    <p:custDataLst>
      <p:tags r:id="rId1"/>
    </p:custDataLst>
    <p:extLst>
      <p:ext uri="{BB962C8B-B14F-4D97-AF65-F5344CB8AC3E}">
        <p14:creationId xmlns:p14="http://schemas.microsoft.com/office/powerpoint/2010/main" val="104953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1"/>
          </p:nvPr>
        </p:nvSpPr>
        <p:spPr>
          <a:xfrm>
            <a:off x="5" y="758826"/>
            <a:ext cx="12192000" cy="1148802"/>
          </a:xfrm>
        </p:spPr>
        <p:txBody>
          <a:bodyPr/>
          <a:lstStyle/>
          <a:p>
            <a:r>
              <a:rPr lang="fr-FR" dirty="0"/>
              <a:t>Objectif :</a:t>
            </a:r>
          </a:p>
          <a:p>
            <a:r>
              <a:rPr lang="fr-FR" b="0" dirty="0"/>
              <a:t>Répondre aux questions en utilisant les capacités de navigation que nous venons de découvrir.</a:t>
            </a:r>
          </a:p>
        </p:txBody>
      </p:sp>
      <p:sp>
        <p:nvSpPr>
          <p:cNvPr id="9" name="Content Placeholder 8"/>
          <p:cNvSpPr>
            <a:spLocks noGrp="1"/>
          </p:cNvSpPr>
          <p:nvPr>
            <p:ph idx="10"/>
          </p:nvPr>
        </p:nvSpPr>
        <p:spPr/>
        <p:txBody>
          <a:bodyPr/>
          <a:lstStyle/>
          <a:p>
            <a:r>
              <a:rPr lang="fr-FR"/>
              <a:t>5 min</a:t>
            </a:r>
          </a:p>
        </p:txBody>
      </p:sp>
      <p:sp>
        <p:nvSpPr>
          <p:cNvPr id="7" name="Title 6"/>
          <p:cNvSpPr>
            <a:spLocks noGrp="1"/>
          </p:cNvSpPr>
          <p:nvPr>
            <p:ph type="title"/>
          </p:nvPr>
        </p:nvSpPr>
        <p:spPr>
          <a:xfrm>
            <a:off x="1251930" y="10"/>
            <a:ext cx="9609746" cy="758825"/>
          </a:xfrm>
        </p:spPr>
        <p:txBody>
          <a:bodyPr/>
          <a:lstStyle/>
          <a:p>
            <a:r>
              <a:rPr lang="fr-FR"/>
              <a:t>1-2 : La chasse au trésor</a:t>
            </a:r>
          </a:p>
        </p:txBody>
      </p:sp>
      <p:sp>
        <p:nvSpPr>
          <p:cNvPr id="4" name="Content Placeholder 3"/>
          <p:cNvSpPr>
            <a:spLocks noGrp="1"/>
          </p:cNvSpPr>
          <p:nvPr>
            <p:ph idx="1"/>
          </p:nvPr>
        </p:nvSpPr>
        <p:spPr>
          <a:xfrm>
            <a:off x="114301" y="1959175"/>
            <a:ext cx="11831513" cy="4898825"/>
          </a:xfrm>
        </p:spPr>
        <p:txBody>
          <a:bodyPr numCol="2" spcCol="822960"/>
          <a:lstStyle/>
          <a:p>
            <a:pPr marL="574675" indent="-574675">
              <a:lnSpc>
                <a:spcPct val="100000"/>
              </a:lnSpc>
              <a:spcBef>
                <a:spcPts val="1200"/>
              </a:spcBef>
              <a:buFont typeface="+mj-lt"/>
              <a:buAutoNum type="arabicPeriod"/>
            </a:pPr>
            <a:r>
              <a:rPr lang="fr-FR" sz="2200" b="0" dirty="0">
                <a:solidFill>
                  <a:srgbClr val="000000"/>
                </a:solidFill>
                <a:sym typeface="Arial" pitchFamily="-112" charset="0"/>
              </a:rPr>
              <a:t>Combien de comptes commencent par la lettre « A » ?  </a:t>
            </a:r>
          </a:p>
          <a:p>
            <a:pPr marL="574675" indent="-574675">
              <a:lnSpc>
                <a:spcPct val="100000"/>
              </a:lnSpc>
              <a:spcBef>
                <a:spcPts val="1200"/>
              </a:spcBef>
              <a:buFont typeface="+mj-lt"/>
              <a:buAutoNum type="arabicPeriod"/>
            </a:pPr>
            <a:r>
              <a:rPr lang="fr-FR" sz="2200" b="0" dirty="0">
                <a:solidFill>
                  <a:srgbClr val="000000"/>
                </a:solidFill>
                <a:sym typeface="Arial" pitchFamily="-112" charset="0"/>
              </a:rPr>
              <a:t>Combien de comptes commencent par la lettre « U » ?    </a:t>
            </a:r>
          </a:p>
          <a:p>
            <a:pPr marL="574675" indent="-574675">
              <a:lnSpc>
                <a:spcPct val="100000"/>
              </a:lnSpc>
              <a:spcBef>
                <a:spcPts val="1200"/>
              </a:spcBef>
              <a:buFont typeface="+mj-lt"/>
              <a:buAutoNum type="arabicPeriod"/>
            </a:pPr>
            <a:r>
              <a:rPr lang="fr-FR" sz="2200" b="0" dirty="0">
                <a:solidFill>
                  <a:srgbClr val="000000"/>
                </a:solidFill>
                <a:sym typeface="Arial" pitchFamily="-112" charset="0"/>
              </a:rPr>
              <a:t>Où Allison Wheeler a-t-elle obtenu son diplôme de commerce ?  </a:t>
            </a:r>
          </a:p>
          <a:p>
            <a:pPr marL="574675" indent="-574675">
              <a:lnSpc>
                <a:spcPct val="100000"/>
              </a:lnSpc>
              <a:spcBef>
                <a:spcPts val="1200"/>
              </a:spcBef>
              <a:buFont typeface="+mj-lt"/>
              <a:buAutoNum type="arabicPeriod"/>
            </a:pPr>
            <a:r>
              <a:rPr lang="fr-FR" sz="2200" b="0" dirty="0">
                <a:solidFill>
                  <a:srgbClr val="000000"/>
                </a:solidFill>
                <a:sym typeface="Arial" pitchFamily="-112" charset="0"/>
              </a:rPr>
              <a:t>Qu'est-ce que Ling WU a fait avant de travailler chez AW Computing ?</a:t>
            </a:r>
          </a:p>
          <a:p>
            <a:pPr marL="574675" indent="-574675">
              <a:lnSpc>
                <a:spcPct val="100000"/>
              </a:lnSpc>
              <a:spcBef>
                <a:spcPts val="1200"/>
              </a:spcBef>
              <a:buFont typeface="+mj-lt"/>
              <a:buAutoNum type="arabicPeriod"/>
            </a:pPr>
            <a:r>
              <a:rPr lang="fr-FR" sz="2200" b="0" dirty="0">
                <a:solidFill>
                  <a:srgbClr val="000000"/>
                </a:solidFill>
                <a:sym typeface="Arial" pitchFamily="-112" charset="0"/>
              </a:rPr>
              <a:t>Combien de membres il y a dans le groupe « Beat Targas! » ? </a:t>
            </a:r>
          </a:p>
          <a:p>
            <a:pPr marL="574675" indent="-574675">
              <a:lnSpc>
                <a:spcPct val="100000"/>
              </a:lnSpc>
              <a:spcBef>
                <a:spcPts val="1200"/>
              </a:spcBef>
              <a:buFont typeface="+mj-lt"/>
              <a:buAutoNum type="arabicPeriod"/>
            </a:pPr>
            <a:r>
              <a:rPr lang="fr-FR" sz="2200" b="0" dirty="0">
                <a:solidFill>
                  <a:srgbClr val="000000"/>
                </a:solidFill>
                <a:sym typeface="Arial" pitchFamily="-112" charset="0"/>
              </a:rPr>
              <a:t>À quel département/division ils appartiennent ? </a:t>
            </a:r>
          </a:p>
          <a:p>
            <a:pPr marL="574675" indent="-574675">
              <a:lnSpc>
                <a:spcPct val="100000"/>
              </a:lnSpc>
              <a:spcBef>
                <a:spcPts val="1200"/>
              </a:spcBef>
              <a:buFont typeface="+mj-lt"/>
              <a:buAutoNum type="arabicPeriod"/>
            </a:pPr>
            <a:r>
              <a:rPr lang="fr-FR" sz="2200" b="0" dirty="0">
                <a:solidFill>
                  <a:srgbClr val="000000"/>
                </a:solidFill>
                <a:sym typeface="Arial" pitchFamily="-112" charset="0"/>
              </a:rPr>
              <a:t>Combien de personnes vous suivent dans Chatter ? </a:t>
            </a:r>
          </a:p>
          <a:p>
            <a:pPr marL="574675" indent="-574675">
              <a:lnSpc>
                <a:spcPct val="100000"/>
              </a:lnSpc>
              <a:spcBef>
                <a:spcPts val="1200"/>
              </a:spcBef>
              <a:buFont typeface="+mj-lt"/>
              <a:buAutoNum type="arabicPeriod"/>
            </a:pPr>
            <a:r>
              <a:rPr lang="fr-FR" sz="2200" b="0" dirty="0">
                <a:solidFill>
                  <a:srgbClr val="000000"/>
                </a:solidFill>
                <a:sym typeface="Arial" pitchFamily="-112" charset="0"/>
              </a:rPr>
              <a:t>Combien de personnes, enregistrements et fichiers suivez-vous ? </a:t>
            </a:r>
          </a:p>
          <a:p>
            <a:pPr marL="574675" indent="-574675">
              <a:lnSpc>
                <a:spcPct val="100000"/>
              </a:lnSpc>
              <a:spcBef>
                <a:spcPts val="1200"/>
              </a:spcBef>
              <a:buFont typeface="+mj-lt"/>
              <a:buAutoNum type="arabicPeriod"/>
            </a:pPr>
            <a:r>
              <a:rPr lang="fr-FR" sz="2200" b="0" dirty="0">
                <a:solidFill>
                  <a:srgbClr val="000000"/>
                </a:solidFill>
                <a:sym typeface="Arial" pitchFamily="-112" charset="0"/>
              </a:rPr>
              <a:t>Êtes-vous propriétaire de certains fichiers qui ont été téléchargés dans l'org ? </a:t>
            </a:r>
          </a:p>
          <a:p>
            <a:pPr marL="574675" indent="-574675">
              <a:lnSpc>
                <a:spcPct val="100000"/>
              </a:lnSpc>
              <a:spcBef>
                <a:spcPts val="1200"/>
              </a:spcBef>
              <a:buFont typeface="+mj-lt"/>
              <a:buAutoNum type="arabicPeriod"/>
            </a:pPr>
            <a:r>
              <a:rPr lang="fr-FR" sz="2200" b="0" dirty="0">
                <a:solidFill>
                  <a:srgbClr val="000000"/>
                </a:solidFill>
                <a:sym typeface="Arial" pitchFamily="-112" charset="0"/>
              </a:rPr>
              <a:t>Des fichiers ont-ils été partagés avec vous ? Combien ?</a:t>
            </a:r>
            <a:endParaRPr lang="fr-FR" sz="2200" dirty="0"/>
          </a:p>
        </p:txBody>
      </p:sp>
      <p:sp>
        <p:nvSpPr>
          <p:cNvPr id="6" name="Slide Number Placeholder 5"/>
          <p:cNvSpPr>
            <a:spLocks noGrp="1"/>
          </p:cNvSpPr>
          <p:nvPr>
            <p:ph type="sldNum" sz="quarter" idx="13"/>
          </p:nvPr>
        </p:nvSpPr>
        <p:spPr/>
        <p:txBody>
          <a:bodyPr/>
          <a:lstStyle/>
          <a:p>
            <a:fld id="{812A5277-1DB9-460F-9A21-B857ABB32666}" type="slidenum">
              <a:rPr lang="en-US" smtClean="0"/>
              <a:pPr/>
              <a:t>32</a:t>
            </a:fld>
            <a:endParaRPr lang="fr-FR" dirty="0"/>
          </a:p>
        </p:txBody>
      </p:sp>
      <p:sp>
        <p:nvSpPr>
          <p:cNvPr id="11" name="Text Placeholder 2"/>
          <p:cNvSpPr>
            <a:spLocks noGrp="1"/>
          </p:cNvSpPr>
          <p:nvPr>
            <p:ph type="body" sz="quarter" idx="12"/>
          </p:nvPr>
        </p:nvSpPr>
        <p:spPr>
          <a:xfrm>
            <a:off x="1" y="3"/>
            <a:ext cx="1097280" cy="280413"/>
          </a:xfrm>
        </p:spPr>
        <p:txBody>
          <a:bodyPr/>
          <a:lstStyle/>
          <a:p>
            <a:r>
              <a:rPr lang="fr-FR" sz="1000" dirty="0"/>
              <a:t>À VOUS DE JOUER</a:t>
            </a:r>
          </a:p>
        </p:txBody>
      </p:sp>
    </p:spTree>
    <p:custDataLst>
      <p:tags r:id="rId1"/>
    </p:custData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sz="2600" dirty="0"/>
              <a:t>Ajout d'enregistrements à partir </a:t>
            </a:r>
            <a:br>
              <a:rPr lang="fr-FR" sz="2600" dirty="0"/>
            </a:br>
            <a:r>
              <a:rPr lang="fr-FR" sz="2600" dirty="0"/>
              <a:t>de Data.com</a:t>
            </a:r>
          </a:p>
        </p:txBody>
      </p:sp>
      <p:sp>
        <p:nvSpPr>
          <p:cNvPr id="21" name="Rectangle 20"/>
          <p:cNvSpPr/>
          <p:nvPr/>
        </p:nvSpPr>
        <p:spPr bwMode="auto">
          <a:xfrm>
            <a:off x="15807"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Salesforce Sans" panose="020B0505020202020203" pitchFamily="34" charset="0"/>
              </a:rPr>
              <a:t>L'ajout ou l'exportation d'enregistrements requiert une licence Data.com.</a:t>
            </a:r>
          </a:p>
        </p:txBody>
      </p:sp>
      <p:sp>
        <p:nvSpPr>
          <p:cNvPr id="22" name="TextBox 21"/>
          <p:cNvSpPr txBox="1"/>
          <p:nvPr/>
        </p:nvSpPr>
        <p:spPr bwMode="white">
          <a:xfrm>
            <a:off x="0"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23" name="Freeform 343"/>
          <p:cNvSpPr>
            <a:spLocks noEditPoints="1"/>
          </p:cNvSpPr>
          <p:nvPr/>
        </p:nvSpPr>
        <p:spPr bwMode="auto">
          <a:xfrm>
            <a:off x="453844"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6" name="Slide Number Placeholder 5"/>
          <p:cNvSpPr>
            <a:spLocks noGrp="1"/>
          </p:cNvSpPr>
          <p:nvPr>
            <p:ph type="sldNum" sz="quarter" idx="10"/>
          </p:nvPr>
        </p:nvSpPr>
        <p:spPr/>
        <p:txBody>
          <a:bodyPr/>
          <a:lstStyle/>
          <a:p>
            <a:fld id="{812A5277-1DB9-460F-9A21-B857ABB32666}" type="slidenum">
              <a:rPr lang="en-US" smtClean="0"/>
              <a:pPr/>
              <a:t>320</a:t>
            </a:fld>
            <a:endParaRPr lang="fr-FR" dirty="0"/>
          </a:p>
        </p:txBody>
      </p:sp>
      <p:sp>
        <p:nvSpPr>
          <p:cNvPr id="24" name="Right Arrow 23"/>
          <p:cNvSpPr/>
          <p:nvPr/>
        </p:nvSpPr>
        <p:spPr bwMode="auto">
          <a:xfrm>
            <a:off x="5269844" y="1046176"/>
            <a:ext cx="1581606" cy="516835"/>
          </a:xfrm>
          <a:prstGeom prst="rightArrow">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Rounded Rectangle 24"/>
          <p:cNvSpPr/>
          <p:nvPr/>
        </p:nvSpPr>
        <p:spPr bwMode="auto">
          <a:xfrm>
            <a:off x="7377029" y="921532"/>
            <a:ext cx="3361595" cy="730931"/>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fr-FR" sz="1600" b="1" dirty="0">
                <a:solidFill>
                  <a:schemeClr val="bg1"/>
                </a:solidFill>
              </a:rPr>
              <a:t>Utilisez des filtres supplémentaires pour affiner </a:t>
            </a:r>
            <a:br>
              <a:rPr lang="fr-FR" sz="1600" b="1" dirty="0">
                <a:solidFill>
                  <a:schemeClr val="bg1"/>
                </a:solidFill>
              </a:rPr>
            </a:br>
            <a:r>
              <a:rPr lang="fr-FR" sz="1600" b="1" dirty="0">
                <a:solidFill>
                  <a:schemeClr val="bg1"/>
                </a:solidFill>
              </a:rPr>
              <a:t>vos résultats.</a:t>
            </a:r>
          </a:p>
        </p:txBody>
      </p:sp>
      <p:sp>
        <p:nvSpPr>
          <p:cNvPr id="26" name="Rounded Rectangle 25"/>
          <p:cNvSpPr/>
          <p:nvPr/>
        </p:nvSpPr>
        <p:spPr bwMode="auto">
          <a:xfrm>
            <a:off x="2073438" y="921532"/>
            <a:ext cx="3751921" cy="730932"/>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marR="0" algn="ctr" fontAlgn="base">
              <a:lnSpc>
                <a:spcPct val="100000"/>
              </a:lnSpc>
              <a:spcBef>
                <a:spcPct val="0"/>
              </a:spcBef>
              <a:spcAft>
                <a:spcPct val="0"/>
              </a:spcAft>
              <a:buClrTx/>
              <a:buSzTx/>
              <a:buFontTx/>
              <a:buNone/>
              <a:tabLst/>
            </a:pPr>
            <a:r>
              <a:rPr lang="fr-FR" sz="1600" b="1" dirty="0">
                <a:solidFill>
                  <a:schemeClr val="bg1"/>
                </a:solidFill>
              </a:rPr>
              <a:t>Recherchez des enregistrements </a:t>
            </a:r>
            <a:br>
              <a:rPr lang="fr-FR" sz="1600" b="1" dirty="0">
                <a:solidFill>
                  <a:schemeClr val="bg1"/>
                </a:solidFill>
              </a:rPr>
            </a:br>
            <a:r>
              <a:rPr lang="fr-FR" sz="1600" b="1" dirty="0">
                <a:solidFill>
                  <a:schemeClr val="bg1"/>
                </a:solidFill>
              </a:rPr>
              <a:t>dans l'onglet Data.com à l'aide de critères de base.</a:t>
            </a:r>
          </a:p>
        </p:txBody>
      </p:sp>
      <p:sp>
        <p:nvSpPr>
          <p:cNvPr id="28" name="Oval 27"/>
          <p:cNvSpPr/>
          <p:nvPr/>
        </p:nvSpPr>
        <p:spPr bwMode="auto">
          <a:xfrm>
            <a:off x="1584322" y="1020165"/>
            <a:ext cx="564205" cy="564205"/>
          </a:xfrm>
          <a:prstGeom prst="ellipse">
            <a:avLst/>
          </a:prstGeom>
          <a:solidFill>
            <a:srgbClr val="C0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a:ln>
                  <a:noFill/>
                </a:ln>
                <a:solidFill>
                  <a:schemeClr val="bg1"/>
                </a:solidFill>
                <a:effectLst/>
                <a:latin typeface="Salesforce Sans" panose="020B0505020202020203" pitchFamily="34" charset="0"/>
              </a:rPr>
              <a:t>1</a:t>
            </a:r>
          </a:p>
        </p:txBody>
      </p:sp>
      <p:sp>
        <p:nvSpPr>
          <p:cNvPr id="29" name="Oval 28"/>
          <p:cNvSpPr/>
          <p:nvPr/>
        </p:nvSpPr>
        <p:spPr bwMode="auto">
          <a:xfrm>
            <a:off x="6826446" y="1007195"/>
            <a:ext cx="564205" cy="564205"/>
          </a:xfrm>
          <a:prstGeom prst="ellipse">
            <a:avLst/>
          </a:prstGeom>
          <a:solidFill>
            <a:srgbClr val="C0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a:ln>
                  <a:noFill/>
                </a:ln>
                <a:solidFill>
                  <a:schemeClr val="bg1"/>
                </a:solidFill>
                <a:effectLst/>
                <a:latin typeface="Salesforce Sans" panose="020B0505020202020203" pitchFamily="34" charset="0"/>
              </a:rPr>
              <a:t>2</a:t>
            </a:r>
          </a:p>
        </p:txBody>
      </p:sp>
      <p:sp>
        <p:nvSpPr>
          <p:cNvPr id="34" name="Rounded Rectangle 33"/>
          <p:cNvSpPr/>
          <p:nvPr/>
        </p:nvSpPr>
        <p:spPr bwMode="auto">
          <a:xfrm>
            <a:off x="2139492" y="3321813"/>
            <a:ext cx="3843522" cy="789641"/>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fr-FR" sz="1600" b="1" dirty="0">
                <a:solidFill>
                  <a:schemeClr val="bg1"/>
                </a:solidFill>
              </a:rPr>
              <a:t>Sélectionnez les enregistrements </a:t>
            </a:r>
            <a:br>
              <a:rPr lang="fr-FR" sz="1600" b="1" dirty="0">
                <a:solidFill>
                  <a:schemeClr val="bg1"/>
                </a:solidFill>
              </a:rPr>
            </a:br>
            <a:r>
              <a:rPr lang="fr-FR" sz="1600" b="1" dirty="0">
                <a:solidFill>
                  <a:schemeClr val="bg1"/>
                </a:solidFill>
              </a:rPr>
              <a:t>souhaités et ajoutez-les à Salesforce ou exportez-les dans un fichier.</a:t>
            </a:r>
          </a:p>
        </p:txBody>
      </p:sp>
      <p:sp>
        <p:nvSpPr>
          <p:cNvPr id="40" name="Oval 39"/>
          <p:cNvSpPr/>
          <p:nvPr/>
        </p:nvSpPr>
        <p:spPr bwMode="auto">
          <a:xfrm>
            <a:off x="1640822" y="3429265"/>
            <a:ext cx="564205" cy="564205"/>
          </a:xfrm>
          <a:prstGeom prst="ellipse">
            <a:avLst/>
          </a:prstGeom>
          <a:solidFill>
            <a:srgbClr val="C0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2000" b="1" dirty="0">
                <a:solidFill>
                  <a:schemeClr val="bg1"/>
                </a:solidFill>
                <a:latin typeface="Salesforce Sans" panose="020B0505020202020203" pitchFamily="34" charset="0"/>
              </a:rPr>
              <a:t>3</a:t>
            </a:r>
            <a:endParaRPr kumimoji="0" lang="fr-FR" sz="2000" b="1" i="0" u="none" strike="noStrike" cap="none" normalizeH="0" baseline="0" dirty="0">
              <a:ln>
                <a:noFill/>
              </a:ln>
              <a:solidFill>
                <a:schemeClr val="bg1"/>
              </a:solidFill>
              <a:effectLst/>
              <a:latin typeface="Salesforce Sans" panose="020B0505020202020203" pitchFamily="34" charset="0"/>
              <a:cs typeface="Arial" pitchFamily="34" charset="0"/>
            </a:endParaRPr>
          </a:p>
        </p:txBody>
      </p:sp>
      <p:sp>
        <p:nvSpPr>
          <p:cNvPr id="41" name="Right Arrow 40"/>
          <p:cNvSpPr/>
          <p:nvPr/>
        </p:nvSpPr>
        <p:spPr bwMode="auto">
          <a:xfrm rot="10800000">
            <a:off x="6570495" y="3444819"/>
            <a:ext cx="2139860" cy="516835"/>
          </a:xfrm>
          <a:prstGeom prst="rightArrow">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42" name="Espace réservé du contenu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437" y="1737560"/>
            <a:ext cx="4841603" cy="1516160"/>
          </a:xfrm>
          <a:prstGeom prst="rect">
            <a:avLst/>
          </a:prstGeom>
          <a:ln>
            <a:solidFill>
              <a:schemeClr val="bg2"/>
            </a:solidFill>
          </a:ln>
          <a:effectLst>
            <a:outerShdw blurRad="50800" dist="38100" dir="2700000" algn="tl" rotWithShape="0">
              <a:prstClr val="black">
                <a:alpha val="40000"/>
              </a:prstClr>
            </a:outerShdw>
          </a:effectLst>
        </p:spPr>
      </p:pic>
      <p:pic>
        <p:nvPicPr>
          <p:cNvPr id="43" name="Imag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0739" y="4170575"/>
            <a:ext cx="4165663" cy="1786428"/>
          </a:xfrm>
          <a:prstGeom prst="rect">
            <a:avLst/>
          </a:prstGeom>
          <a:ln>
            <a:solidFill>
              <a:schemeClr val="bg2"/>
            </a:solidFill>
          </a:ln>
          <a:effectLst>
            <a:outerShdw blurRad="50800" dist="38100" dir="2700000" algn="tl" rotWithShape="0">
              <a:prstClr val="black">
                <a:alpha val="40000"/>
              </a:prstClr>
            </a:outerShdw>
          </a:effectLst>
        </p:spPr>
      </p:pic>
      <p:pic>
        <p:nvPicPr>
          <p:cNvPr id="44" name="Imag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4670" y="1776753"/>
            <a:ext cx="1795013" cy="3778544"/>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5174010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Ajout de contacts aux comptes existants</a:t>
            </a:r>
          </a:p>
        </p:txBody>
      </p:sp>
      <p:sp>
        <p:nvSpPr>
          <p:cNvPr id="20" name="Down Arrow 19"/>
          <p:cNvSpPr/>
          <p:nvPr/>
        </p:nvSpPr>
        <p:spPr bwMode="auto">
          <a:xfrm rot="16200000">
            <a:off x="5337407" y="4859093"/>
            <a:ext cx="458819" cy="739302"/>
          </a:xfrm>
          <a:prstGeom prst="downArrow">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1" name="Picture 3"/>
          <p:cNvPicPr>
            <a:picLocks noChangeAspect="1" noChangeArrowheads="1"/>
          </p:cNvPicPr>
          <p:nvPr/>
        </p:nvPicPr>
        <p:blipFill>
          <a:blip r:embed="rId4" cstate="print"/>
          <a:srcRect/>
          <a:stretch>
            <a:fillRect/>
          </a:stretch>
        </p:blipFill>
        <p:spPr bwMode="auto">
          <a:xfrm>
            <a:off x="2272381" y="1760945"/>
            <a:ext cx="8073958" cy="3065676"/>
          </a:xfrm>
          <a:prstGeom prst="rect">
            <a:avLst/>
          </a:prstGeom>
          <a:noFill/>
          <a:ln w="3175">
            <a:solidFill>
              <a:schemeClr val="bg2"/>
            </a:solidFill>
            <a:miter lim="800000"/>
            <a:headEnd/>
            <a:tailEnd/>
          </a:ln>
          <a:effectLst>
            <a:outerShdw blurRad="50800" dist="38100" dir="2700000" algn="tl" rotWithShape="0">
              <a:prstClr val="black">
                <a:alpha val="40000"/>
              </a:prstClr>
            </a:outerShdw>
          </a:effectLst>
        </p:spPr>
      </p:pic>
      <p:sp>
        <p:nvSpPr>
          <p:cNvPr id="22" name="Down Arrow 21"/>
          <p:cNvSpPr/>
          <p:nvPr/>
        </p:nvSpPr>
        <p:spPr bwMode="auto">
          <a:xfrm>
            <a:off x="6068601" y="1351529"/>
            <a:ext cx="481519" cy="739302"/>
          </a:xfrm>
          <a:prstGeom prst="downArrow">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3" name="Picture 4"/>
          <p:cNvPicPr>
            <a:picLocks noChangeAspect="1" noChangeArrowheads="1"/>
          </p:cNvPicPr>
          <p:nvPr/>
        </p:nvPicPr>
        <p:blipFill rotWithShape="1">
          <a:blip r:embed="rId5" cstate="print"/>
          <a:srcRect l="1923" t="922" r="4493" b="37665"/>
          <a:stretch/>
        </p:blipFill>
        <p:spPr bwMode="auto">
          <a:xfrm>
            <a:off x="5955856" y="3729775"/>
            <a:ext cx="1588417" cy="213176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4" name="Rectangle 23"/>
          <p:cNvSpPr/>
          <p:nvPr/>
        </p:nvSpPr>
        <p:spPr bwMode="auto">
          <a:xfrm>
            <a:off x="5959164" y="3522382"/>
            <a:ext cx="982494" cy="1945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Rounded Rectangle 24"/>
          <p:cNvSpPr/>
          <p:nvPr/>
        </p:nvSpPr>
        <p:spPr bwMode="auto">
          <a:xfrm>
            <a:off x="4166101" y="814216"/>
            <a:ext cx="3864207" cy="841164"/>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marR="0" algn="ctr" fontAlgn="base">
              <a:lnSpc>
                <a:spcPct val="100000"/>
              </a:lnSpc>
              <a:spcBef>
                <a:spcPct val="0"/>
              </a:spcBef>
              <a:spcAft>
                <a:spcPct val="0"/>
              </a:spcAft>
              <a:buClrTx/>
              <a:buSzTx/>
              <a:buFontTx/>
              <a:buNone/>
              <a:tabLst/>
            </a:pPr>
            <a:r>
              <a:rPr lang="fr-FR" sz="1600" b="1" dirty="0">
                <a:solidFill>
                  <a:schemeClr val="bg1"/>
                </a:solidFill>
              </a:rPr>
              <a:t>À partir d'un enregistrement de compte existant dans Salesforce, les utilisateurs peuvent…</a:t>
            </a:r>
          </a:p>
        </p:txBody>
      </p:sp>
      <p:sp>
        <p:nvSpPr>
          <p:cNvPr id="26" name="Oval 25"/>
          <p:cNvSpPr/>
          <p:nvPr/>
        </p:nvSpPr>
        <p:spPr bwMode="auto">
          <a:xfrm>
            <a:off x="3682651" y="945115"/>
            <a:ext cx="564205" cy="564205"/>
          </a:xfrm>
          <a:prstGeom prst="ellipse">
            <a:avLst/>
          </a:prstGeom>
          <a:solidFill>
            <a:srgbClr val="C0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1" i="0" u="none" strike="noStrike" cap="none" baseline="0" dirty="0">
                <a:ln>
                  <a:noFill/>
                </a:ln>
                <a:solidFill>
                  <a:schemeClr val="bg1"/>
                </a:solidFill>
                <a:effectLst/>
                <a:latin typeface="Salesforce Sans" panose="020B0505020202020203" pitchFamily="34" charset="0"/>
              </a:rPr>
              <a:t>1</a:t>
            </a:r>
          </a:p>
        </p:txBody>
      </p:sp>
      <p:sp>
        <p:nvSpPr>
          <p:cNvPr id="34" name="Rounded Rectangle 33"/>
          <p:cNvSpPr/>
          <p:nvPr/>
        </p:nvSpPr>
        <p:spPr bwMode="auto">
          <a:xfrm>
            <a:off x="2635231" y="4685820"/>
            <a:ext cx="2808367" cy="1154042"/>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marR="0" algn="ctr" fontAlgn="base">
              <a:lnSpc>
                <a:spcPct val="100000"/>
              </a:lnSpc>
              <a:spcBef>
                <a:spcPct val="0"/>
              </a:spcBef>
              <a:spcAft>
                <a:spcPct val="0"/>
              </a:spcAft>
              <a:buClrTx/>
              <a:buSzTx/>
              <a:buFontTx/>
              <a:buNone/>
              <a:tabLst/>
            </a:pPr>
            <a:r>
              <a:rPr lang="fr-FR" sz="1600" b="1" dirty="0">
                <a:solidFill>
                  <a:schemeClr val="bg1"/>
                </a:solidFill>
              </a:rPr>
              <a:t>… rechercher des contacts </a:t>
            </a:r>
            <a:r>
              <a:rPr sz="1600" dirty="0"/>
              <a:t/>
            </a:r>
            <a:br>
              <a:rPr sz="1600" dirty="0"/>
            </a:br>
            <a:r>
              <a:rPr lang="fr-FR" sz="1600" b="1" dirty="0">
                <a:solidFill>
                  <a:schemeClr val="bg1"/>
                </a:solidFill>
              </a:rPr>
              <a:t>dans Data.com à ajouter</a:t>
            </a:r>
            <a:r>
              <a:rPr sz="1600" dirty="0"/>
              <a:t/>
            </a:r>
            <a:br>
              <a:rPr sz="1600" dirty="0"/>
            </a:br>
            <a:r>
              <a:rPr lang="fr-FR" sz="1600" b="1" dirty="0">
                <a:solidFill>
                  <a:schemeClr val="bg1"/>
                </a:solidFill>
              </a:rPr>
              <a:t>au compte. </a:t>
            </a:r>
          </a:p>
        </p:txBody>
      </p:sp>
      <p:sp>
        <p:nvSpPr>
          <p:cNvPr id="40" name="Oval 39"/>
          <p:cNvSpPr/>
          <p:nvPr/>
        </p:nvSpPr>
        <p:spPr bwMode="auto">
          <a:xfrm>
            <a:off x="2195353" y="5033011"/>
            <a:ext cx="564205" cy="564205"/>
          </a:xfrm>
          <a:prstGeom prst="ellipse">
            <a:avLst/>
          </a:prstGeom>
          <a:solidFill>
            <a:srgbClr val="C0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2000" b="1" dirty="0">
                <a:solidFill>
                  <a:schemeClr val="bg1"/>
                </a:solidFill>
                <a:latin typeface="Salesforce Sans" panose="020B0505020202020203" pitchFamily="34" charset="0"/>
              </a:rPr>
              <a:t>2</a:t>
            </a:r>
            <a:endParaRPr kumimoji="0" lang="fr-FR" sz="2000" b="1" i="0" u="none" strike="noStrike" cap="none" normalizeH="0" baseline="0" dirty="0">
              <a:ln>
                <a:noFill/>
              </a:ln>
              <a:solidFill>
                <a:schemeClr val="bg1"/>
              </a:solidFill>
              <a:effectLst/>
              <a:latin typeface="Salesforce Sans" panose="020B0505020202020203" pitchFamily="34" charset="0"/>
              <a:cs typeface="Arial" pitchFamily="34" charset="0"/>
            </a:endParaRPr>
          </a:p>
        </p:txBody>
      </p:sp>
      <p:sp>
        <p:nvSpPr>
          <p:cNvPr id="13" name="Rectangle 12"/>
          <p:cNvSpPr/>
          <p:nvPr/>
        </p:nvSpPr>
        <p:spPr bwMode="auto">
          <a:xfrm>
            <a:off x="15807"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Salesforce Sans" panose="020B0505020202020203" pitchFamily="34" charset="0"/>
              </a:rPr>
              <a:t>Les utilisateurs de Prospector peuvent également utiliser Salesforce1 pour obtenir des contacts sur leurs appareils mobiles. </a:t>
            </a:r>
          </a:p>
        </p:txBody>
      </p:sp>
      <p:sp>
        <p:nvSpPr>
          <p:cNvPr id="14" name="TextBox 13"/>
          <p:cNvSpPr txBox="1"/>
          <p:nvPr/>
        </p:nvSpPr>
        <p:spPr bwMode="white">
          <a:xfrm>
            <a:off x="0"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5" name="Freeform 343"/>
          <p:cNvSpPr>
            <a:spLocks noEditPoints="1"/>
          </p:cNvSpPr>
          <p:nvPr/>
        </p:nvSpPr>
        <p:spPr bwMode="auto">
          <a:xfrm>
            <a:off x="453844"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5" name="Slide Number Placeholder 4"/>
          <p:cNvSpPr>
            <a:spLocks noGrp="1"/>
          </p:cNvSpPr>
          <p:nvPr>
            <p:ph type="sldNum" sz="quarter" idx="10"/>
          </p:nvPr>
        </p:nvSpPr>
        <p:spPr/>
        <p:txBody>
          <a:bodyPr/>
          <a:lstStyle/>
          <a:p>
            <a:fld id="{812A5277-1DB9-460F-9A21-B857ABB32666}" type="slidenum">
              <a:rPr lang="en-US" smtClean="0"/>
              <a:pPr/>
              <a:t>321</a:t>
            </a:fld>
            <a:endParaRPr lang="fr-FR" dirty="0"/>
          </a:p>
        </p:txBody>
      </p:sp>
    </p:spTree>
    <p:custDataLst>
      <p:tags r:id="rId1"/>
    </p:custDataLst>
    <p:extLst>
      <p:ext uri="{BB962C8B-B14F-4D97-AF65-F5344CB8AC3E}">
        <p14:creationId xmlns:p14="http://schemas.microsoft.com/office/powerpoint/2010/main" val="28029852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4-26 at 6.15.43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266" y="3657192"/>
            <a:ext cx="8180701" cy="2396367"/>
          </a:xfrm>
          <a:prstGeom prst="rect">
            <a:avLst/>
          </a:prstGeom>
          <a:noFill/>
          <a:ln w="3175">
            <a:solidFill>
              <a:schemeClr val="bg2"/>
            </a:solidFill>
            <a:miter lim="800000"/>
            <a:headEnd/>
            <a:tailEnd/>
          </a:ln>
          <a:effectLst>
            <a:outerShdw blurRad="50800" dist="38100" dir="2700000" algn="tl" rotWithShape="0">
              <a:prstClr val="black">
                <a:alpha val="40000"/>
              </a:prstClr>
            </a:outerShdw>
          </a:effectLst>
        </p:spPr>
      </p:pic>
      <p:sp>
        <p:nvSpPr>
          <p:cNvPr id="15" name="Down Arrow 14"/>
          <p:cNvSpPr/>
          <p:nvPr/>
        </p:nvSpPr>
        <p:spPr bwMode="auto">
          <a:xfrm>
            <a:off x="8976820" y="3775963"/>
            <a:ext cx="481519" cy="739302"/>
          </a:xfrm>
          <a:prstGeom prst="downArrow">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4" name="Picture 3" descr="Screen Shot 2015-04-26 at 6.11.1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50" y="901260"/>
            <a:ext cx="7132980" cy="2787257"/>
          </a:xfrm>
          <a:prstGeom prst="rect">
            <a:avLst/>
          </a:prstGeom>
          <a:noFill/>
          <a:ln w="3175">
            <a:solidFill>
              <a:schemeClr val="bg2"/>
            </a:solid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a:xfrm>
            <a:off x="128593" y="7"/>
            <a:ext cx="9794006" cy="746975"/>
          </a:xfrm>
        </p:spPr>
        <p:txBody>
          <a:bodyPr/>
          <a:lstStyle/>
          <a:p>
            <a:r>
              <a:rPr lang="fr-FR" sz="2600" dirty="0"/>
              <a:t>Accès aux aperçus de prospection pour les comptes</a:t>
            </a:r>
          </a:p>
        </p:txBody>
      </p:sp>
      <p:sp>
        <p:nvSpPr>
          <p:cNvPr id="22" name="Down Arrow 21"/>
          <p:cNvSpPr/>
          <p:nvPr/>
        </p:nvSpPr>
        <p:spPr bwMode="auto">
          <a:xfrm>
            <a:off x="3872622" y="1670998"/>
            <a:ext cx="481519" cy="739302"/>
          </a:xfrm>
          <a:prstGeom prst="downArrow">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4" name="Rectangle 23"/>
          <p:cNvSpPr/>
          <p:nvPr/>
        </p:nvSpPr>
        <p:spPr bwMode="auto">
          <a:xfrm>
            <a:off x="3651060" y="2895018"/>
            <a:ext cx="770469" cy="17227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Rounded Rectangle 24"/>
          <p:cNvSpPr/>
          <p:nvPr/>
        </p:nvSpPr>
        <p:spPr bwMode="auto">
          <a:xfrm>
            <a:off x="1791807" y="1081098"/>
            <a:ext cx="5124668" cy="813638"/>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marR="0" algn="ctr" fontAlgn="base">
              <a:lnSpc>
                <a:spcPct val="100000"/>
              </a:lnSpc>
              <a:spcBef>
                <a:spcPct val="0"/>
              </a:spcBef>
              <a:spcAft>
                <a:spcPct val="0"/>
              </a:spcAft>
              <a:buClrTx/>
              <a:buSzTx/>
              <a:buFontTx/>
              <a:buNone/>
              <a:tabLst/>
            </a:pPr>
            <a:r>
              <a:rPr lang="fr-FR" sz="1600" b="1" dirty="0">
                <a:solidFill>
                  <a:schemeClr val="bg1"/>
                </a:solidFill>
              </a:rPr>
              <a:t>À partir d'un enregistrement de compte existant dans Salesforce, les utilisateurs peuvent…</a:t>
            </a:r>
          </a:p>
        </p:txBody>
      </p:sp>
      <p:sp>
        <p:nvSpPr>
          <p:cNvPr id="26" name="Oval 25"/>
          <p:cNvSpPr/>
          <p:nvPr/>
        </p:nvSpPr>
        <p:spPr bwMode="auto">
          <a:xfrm>
            <a:off x="1364671" y="1157994"/>
            <a:ext cx="564205" cy="564205"/>
          </a:xfrm>
          <a:prstGeom prst="ellipse">
            <a:avLst/>
          </a:prstGeom>
          <a:solidFill>
            <a:srgbClr val="C0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000" b="1" i="0" u="none" strike="noStrike" cap="none" baseline="0" dirty="0">
                <a:ln>
                  <a:noFill/>
                </a:ln>
                <a:solidFill>
                  <a:schemeClr val="bg1"/>
                </a:solidFill>
                <a:effectLst/>
                <a:latin typeface="Salesforce Sans" panose="020B0505020202020203" pitchFamily="34" charset="0"/>
              </a:rPr>
              <a:t>1</a:t>
            </a:r>
          </a:p>
        </p:txBody>
      </p:sp>
      <p:sp>
        <p:nvSpPr>
          <p:cNvPr id="34" name="Rounded Rectangle 33"/>
          <p:cNvSpPr/>
          <p:nvPr/>
        </p:nvSpPr>
        <p:spPr bwMode="auto">
          <a:xfrm>
            <a:off x="7589052" y="2697417"/>
            <a:ext cx="2809318" cy="1154042"/>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marR="0" algn="ctr" fontAlgn="base">
              <a:lnSpc>
                <a:spcPct val="100000"/>
              </a:lnSpc>
              <a:spcBef>
                <a:spcPct val="0"/>
              </a:spcBef>
              <a:spcAft>
                <a:spcPct val="0"/>
              </a:spcAft>
              <a:buClrTx/>
              <a:buSzTx/>
              <a:buFontTx/>
              <a:buNone/>
              <a:tabLst/>
            </a:pPr>
            <a:r>
              <a:rPr lang="fr-FR" sz="1600" b="1" dirty="0">
                <a:solidFill>
                  <a:schemeClr val="bg1"/>
                </a:solidFill>
              </a:rPr>
              <a:t>... accéder aux aperçus de prospection (détails financiers, concurrentiels et relatifs au secteur) </a:t>
            </a:r>
          </a:p>
        </p:txBody>
      </p:sp>
      <p:sp>
        <p:nvSpPr>
          <p:cNvPr id="40" name="Oval 39"/>
          <p:cNvSpPr/>
          <p:nvPr/>
        </p:nvSpPr>
        <p:spPr bwMode="auto">
          <a:xfrm>
            <a:off x="7094789" y="3093474"/>
            <a:ext cx="564205" cy="564205"/>
          </a:xfrm>
          <a:prstGeom prst="ellipse">
            <a:avLst/>
          </a:prstGeom>
          <a:solidFill>
            <a:srgbClr val="C0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2000" b="1" dirty="0">
                <a:solidFill>
                  <a:schemeClr val="bg1"/>
                </a:solidFill>
                <a:latin typeface="Salesforce Sans" panose="020B0505020202020203" pitchFamily="34" charset="0"/>
              </a:rPr>
              <a:t>2</a:t>
            </a:r>
            <a:endParaRPr kumimoji="0" lang="fr-FR" sz="2000" b="1" i="0" u="none" strike="noStrike" cap="none" normalizeH="0" baseline="0" dirty="0">
              <a:ln>
                <a:noFill/>
              </a:ln>
              <a:solidFill>
                <a:schemeClr val="bg1"/>
              </a:solidFill>
              <a:effectLst/>
              <a:latin typeface="Salesforce Sans" panose="020B0505020202020203" pitchFamily="34" charset="0"/>
              <a:cs typeface="Arial" pitchFamily="34" charset="0"/>
            </a:endParaRPr>
          </a:p>
        </p:txBody>
      </p:sp>
      <p:sp>
        <p:nvSpPr>
          <p:cNvPr id="13" name="Rectangle 12"/>
          <p:cNvSpPr/>
          <p:nvPr/>
        </p:nvSpPr>
        <p:spPr bwMode="auto">
          <a:xfrm>
            <a:off x="15807"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300" dirty="0">
                <a:solidFill>
                  <a:schemeClr val="bg1"/>
                </a:solidFill>
                <a:latin typeface="Salesforce Sans" panose="020B0505020202020203" pitchFamily="34" charset="0"/>
              </a:rPr>
              <a:t>Pour la configuration, ajoutez le bouton </a:t>
            </a:r>
            <a:r>
              <a:rPr lang="fr-FR" sz="2300" b="1" dirty="0">
                <a:solidFill>
                  <a:schemeClr val="bg1"/>
                </a:solidFill>
                <a:latin typeface="Salesforce Sans" panose="020B0505020202020203" pitchFamily="34" charset="0"/>
              </a:rPr>
              <a:t>Aperçus de prospection</a:t>
            </a:r>
            <a:r>
              <a:rPr lang="fr-FR" sz="2300" dirty="0">
                <a:solidFill>
                  <a:schemeClr val="bg1"/>
                </a:solidFill>
                <a:latin typeface="Salesforce Sans" panose="020B0505020202020203" pitchFamily="34" charset="0"/>
              </a:rPr>
              <a:t> à la présentation de page Compte.</a:t>
            </a:r>
          </a:p>
        </p:txBody>
      </p:sp>
      <p:sp>
        <p:nvSpPr>
          <p:cNvPr id="14" name="TextBox 13"/>
          <p:cNvSpPr txBox="1"/>
          <p:nvPr/>
        </p:nvSpPr>
        <p:spPr bwMode="white">
          <a:xfrm>
            <a:off x="0"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6" name="Freeform 343"/>
          <p:cNvSpPr>
            <a:spLocks noEditPoints="1"/>
          </p:cNvSpPr>
          <p:nvPr/>
        </p:nvSpPr>
        <p:spPr bwMode="auto">
          <a:xfrm>
            <a:off x="453844"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2051" name="Picture 3"/>
          <p:cNvPicPr>
            <a:picLocks noChangeAspect="1" noChangeArrowheads="1"/>
          </p:cNvPicPr>
          <p:nvPr/>
        </p:nvPicPr>
        <p:blipFill>
          <a:blip r:embed="rId6" cstate="print"/>
          <a:srcRect/>
          <a:stretch>
            <a:fillRect/>
          </a:stretch>
        </p:blipFill>
        <p:spPr bwMode="auto">
          <a:xfrm>
            <a:off x="527275" y="932675"/>
            <a:ext cx="859155" cy="340519"/>
          </a:xfrm>
          <a:prstGeom prst="rect">
            <a:avLst/>
          </a:prstGeom>
          <a:noFill/>
          <a:ln w="9525">
            <a:noFill/>
            <a:miter lim="800000"/>
            <a:headEnd/>
            <a:tailEnd/>
          </a:ln>
        </p:spPr>
      </p:pic>
      <p:sp>
        <p:nvSpPr>
          <p:cNvPr id="7" name="Slide Number Placeholder 6"/>
          <p:cNvSpPr>
            <a:spLocks noGrp="1"/>
          </p:cNvSpPr>
          <p:nvPr>
            <p:ph type="sldNum" sz="quarter" idx="10"/>
          </p:nvPr>
        </p:nvSpPr>
        <p:spPr/>
        <p:txBody>
          <a:bodyPr/>
          <a:lstStyle/>
          <a:p>
            <a:fld id="{812A5277-1DB9-460F-9A21-B857ABB32666}" type="slidenum">
              <a:rPr lang="en-US" smtClean="0"/>
              <a:pPr/>
              <a:t>322</a:t>
            </a:fld>
            <a:endParaRPr lang="fr-FR" dirty="0"/>
          </a:p>
        </p:txBody>
      </p:sp>
    </p:spTree>
    <p:custDataLst>
      <p:tags r:id="rId1"/>
    </p:custDataLst>
    <p:extLst>
      <p:ext uri="{BB962C8B-B14F-4D97-AF65-F5344CB8AC3E}">
        <p14:creationId xmlns:p14="http://schemas.microsoft.com/office/powerpoint/2010/main" val="41816747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3" y="758105"/>
            <a:ext cx="7199487" cy="5950440"/>
          </a:xfrm>
        </p:spPr>
        <p:txBody>
          <a:bodyPr/>
          <a:lstStyle/>
          <a:p>
            <a:r>
              <a:rPr lang="fr-FR" sz="2000" dirty="0">
                <a:solidFill>
                  <a:srgbClr val="000000"/>
                </a:solidFill>
              </a:rPr>
              <a:t>Comment fonctionne la gestion des enregistrements en double :</a:t>
            </a:r>
          </a:p>
          <a:p>
            <a:pPr marL="457200" indent="-457200">
              <a:buFont typeface="Wingdings" pitchFamily="2" charset="2"/>
              <a:buAutoNum type="arabicPeriod"/>
            </a:pPr>
            <a:r>
              <a:rPr lang="fr-FR" sz="2000" dirty="0">
                <a:solidFill>
                  <a:srgbClr val="000000"/>
                </a:solidFill>
              </a:rPr>
              <a:t>Pour commencer, l'enregistrement est comparé aux enregistrements Salesforce existants afin d'identifier les doublons potentiels. </a:t>
            </a:r>
          </a:p>
          <a:p>
            <a:pPr marL="457200" indent="-457200">
              <a:buFont typeface="Wingdings" pitchFamily="2" charset="2"/>
              <a:buAutoNum type="arabicPeriod"/>
            </a:pPr>
            <a:r>
              <a:rPr lang="fr-FR" sz="2000" dirty="0">
                <a:solidFill>
                  <a:srgbClr val="000000"/>
                </a:solidFill>
              </a:rPr>
              <a:t>L'application renvoie la liste des doublons potentiels. Les critères utilisés pour rechercher les enregistrements en double sont définis par une </a:t>
            </a:r>
            <a:r>
              <a:rPr lang="fr-FR" sz="2000" b="1" dirty="0">
                <a:solidFill>
                  <a:srgbClr val="000000"/>
                </a:solidFill>
              </a:rPr>
              <a:t>règle de correspondance</a:t>
            </a:r>
            <a:r>
              <a:rPr lang="fr-FR" sz="2000" dirty="0">
                <a:solidFill>
                  <a:srgbClr val="000000"/>
                </a:solidFill>
              </a:rPr>
              <a:t>.</a:t>
            </a:r>
            <a:r>
              <a:rPr lang="fr-FR" sz="2000" dirty="0"/>
              <a:t>  </a:t>
            </a:r>
          </a:p>
          <a:p>
            <a:pPr marL="457200" indent="-457200">
              <a:buFont typeface="Wingdings" pitchFamily="2" charset="2"/>
              <a:buAutoNum type="arabicPeriod"/>
            </a:pPr>
            <a:r>
              <a:rPr lang="fr-FR" sz="2000" dirty="0">
                <a:solidFill>
                  <a:srgbClr val="000000"/>
                </a:solidFill>
              </a:rPr>
              <a:t>La </a:t>
            </a:r>
            <a:r>
              <a:rPr lang="fr-FR" sz="2000" b="1" dirty="0">
                <a:solidFill>
                  <a:srgbClr val="000000"/>
                </a:solidFill>
              </a:rPr>
              <a:t>règle de duplication</a:t>
            </a:r>
            <a:r>
              <a:rPr lang="fr-FR" sz="2000" dirty="0">
                <a:solidFill>
                  <a:srgbClr val="000000"/>
                </a:solidFill>
              </a:rPr>
              <a:t> détermine si un enregistrement peut ou non être sauvegardé. Les options Alertes et Autoriser permettent chacune de générer des rapports.</a:t>
            </a:r>
          </a:p>
          <a:p>
            <a:pPr marL="457200" indent="-457200">
              <a:buFont typeface="Wingdings" pitchFamily="2" charset="2"/>
              <a:buAutoNum type="arabicPeriod"/>
            </a:pPr>
            <a:r>
              <a:rPr lang="fr-FR" sz="2000" dirty="0">
                <a:solidFill>
                  <a:srgbClr val="000000"/>
                </a:solidFill>
              </a:rPr>
              <a:t>Disponible pour les </a:t>
            </a:r>
            <a:r>
              <a:rPr lang="fr-FR" sz="2000" b="1" dirty="0">
                <a:solidFill>
                  <a:srgbClr val="000000"/>
                </a:solidFill>
              </a:rPr>
              <a:t>comptes</a:t>
            </a:r>
            <a:r>
              <a:rPr lang="fr-FR" sz="2000" dirty="0">
                <a:solidFill>
                  <a:srgbClr val="000000"/>
                </a:solidFill>
              </a:rPr>
              <a:t>, les </a:t>
            </a:r>
            <a:r>
              <a:rPr lang="fr-FR" sz="2000" b="1" dirty="0">
                <a:solidFill>
                  <a:srgbClr val="000000"/>
                </a:solidFill>
              </a:rPr>
              <a:t>contacts</a:t>
            </a:r>
            <a:r>
              <a:rPr lang="fr-FR" sz="2000" dirty="0">
                <a:solidFill>
                  <a:srgbClr val="000000"/>
                </a:solidFill>
              </a:rPr>
              <a:t>, les </a:t>
            </a:r>
            <a:r>
              <a:rPr lang="fr-FR" sz="2000" b="1" dirty="0">
                <a:solidFill>
                  <a:srgbClr val="000000"/>
                </a:solidFill>
              </a:rPr>
              <a:t>pistes</a:t>
            </a:r>
            <a:r>
              <a:rPr lang="fr-FR" sz="2000" dirty="0">
                <a:solidFill>
                  <a:srgbClr val="000000"/>
                </a:solidFill>
              </a:rPr>
              <a:t> et les </a:t>
            </a:r>
            <a:r>
              <a:rPr lang="fr-FR" sz="2000" b="1" dirty="0">
                <a:solidFill>
                  <a:srgbClr val="000000"/>
                </a:solidFill>
              </a:rPr>
              <a:t>objets personnalisés</a:t>
            </a:r>
            <a:r>
              <a:rPr lang="fr-FR" sz="2000" dirty="0">
                <a:solidFill>
                  <a:srgbClr val="000000"/>
                </a:solidFill>
              </a:rPr>
              <a:t>. </a:t>
            </a:r>
            <a:endParaRPr lang="fr-FR" sz="2000" dirty="0"/>
          </a:p>
        </p:txBody>
      </p:sp>
      <p:sp>
        <p:nvSpPr>
          <p:cNvPr id="2" name="Title 1"/>
          <p:cNvSpPr>
            <a:spLocks noGrp="1"/>
          </p:cNvSpPr>
          <p:nvPr>
            <p:ph type="title"/>
          </p:nvPr>
        </p:nvSpPr>
        <p:spPr>
          <a:xfrm>
            <a:off x="128589" y="7"/>
            <a:ext cx="10734146" cy="746975"/>
          </a:xfrm>
        </p:spPr>
        <p:txBody>
          <a:bodyPr/>
          <a:lstStyle/>
          <a:p>
            <a:r>
              <a:rPr lang="fr-FR" sz="2400" dirty="0"/>
              <a:t>Gestion des enregistrements en double dans Data.com</a:t>
            </a:r>
          </a:p>
        </p:txBody>
      </p:sp>
      <p:pic>
        <p:nvPicPr>
          <p:cNvPr id="13" name="Content Placeholder 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4336" t="18459" r="13928"/>
          <a:stretch/>
        </p:blipFill>
        <p:spPr bwMode="auto">
          <a:xfrm>
            <a:off x="8115300" y="2418363"/>
            <a:ext cx="3291840" cy="3479460"/>
          </a:xfrm>
          <a:prstGeom prst="rect">
            <a:avLst/>
          </a:prstGeom>
          <a:noFill/>
          <a:ln w="9525">
            <a:noFill/>
            <a:miter lim="800000"/>
            <a:headEnd/>
            <a:tailEnd/>
          </a:ln>
        </p:spPr>
      </p:pic>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300948" y="548940"/>
            <a:ext cx="8572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0436" y="1615442"/>
            <a:ext cx="6286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9086" y="1444290"/>
            <a:ext cx="18097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rPr>
              <a:t>La gestion des enregistrements en double utilise la technologie Data.com, mais ne nécessite pas de licence Data.com.</a:t>
            </a:r>
          </a:p>
        </p:txBody>
      </p:sp>
      <p:sp>
        <p:nvSpPr>
          <p:cNvPr id="18" name="TextBox 17"/>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9"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 name="Slide Number Placeholder 3"/>
          <p:cNvSpPr>
            <a:spLocks noGrp="1"/>
          </p:cNvSpPr>
          <p:nvPr>
            <p:ph type="sldNum" sz="quarter" idx="10"/>
          </p:nvPr>
        </p:nvSpPr>
        <p:spPr/>
        <p:txBody>
          <a:bodyPr/>
          <a:lstStyle/>
          <a:p>
            <a:fld id="{812A5277-1DB9-460F-9A21-B857ABB32666}" type="slidenum">
              <a:rPr lang="en-US" smtClean="0"/>
              <a:pPr/>
              <a:t>323</a:t>
            </a:fld>
            <a:endParaRPr lang="fr-FR" dirty="0"/>
          </a:p>
        </p:txBody>
      </p:sp>
    </p:spTree>
    <p:custDataLst>
      <p:tags r:id="rId1"/>
    </p:custDataLst>
    <p:extLst>
      <p:ext uri="{BB962C8B-B14F-4D97-AF65-F5344CB8AC3E}">
        <p14:creationId xmlns:p14="http://schemas.microsoft.com/office/powerpoint/2010/main" val="260418721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1680211"/>
            <a:ext cx="11941175" cy="5113394"/>
          </a:xfrm>
        </p:spPr>
        <p:txBody>
          <a:bodyPr/>
          <a:lstStyle/>
          <a:p>
            <a:r>
              <a:rPr lang="fr-FR"/>
              <a:t>Pour configurer la gestion des enregistrements en double, vous devez :</a:t>
            </a:r>
          </a:p>
          <a:p>
            <a:pPr marL="457200" indent="-457200">
              <a:buAutoNum type="arabicPeriod"/>
            </a:pPr>
            <a:r>
              <a:rPr lang="fr-FR"/>
              <a:t>Créer ou modifier des règles de duplication, et les activer. </a:t>
            </a:r>
          </a:p>
          <a:p>
            <a:pPr marL="457200" indent="-457200">
              <a:buAutoNum type="arabicPeriod"/>
            </a:pPr>
            <a:r>
              <a:rPr lang="fr-FR"/>
              <a:t>Créer ou modifier des règles de correspondance personnalisées, et les activer. </a:t>
            </a:r>
          </a:p>
          <a:p>
            <a:pPr marL="457200" indent="-457200">
              <a:buAutoNum type="arabicPeriod"/>
            </a:pPr>
            <a:r>
              <a:rPr lang="fr-FR"/>
              <a:t>Créer des types de rapport personnalisé pour les rapports sur les enregistrements en double.  </a:t>
            </a:r>
          </a:p>
        </p:txBody>
      </p:sp>
      <p:sp>
        <p:nvSpPr>
          <p:cNvPr id="2" name="Title 1"/>
          <p:cNvSpPr>
            <a:spLocks noGrp="1"/>
          </p:cNvSpPr>
          <p:nvPr>
            <p:ph type="title"/>
          </p:nvPr>
        </p:nvSpPr>
        <p:spPr>
          <a:xfrm>
            <a:off x="128589" y="7"/>
            <a:ext cx="10734146" cy="746975"/>
          </a:xfrm>
        </p:spPr>
        <p:txBody>
          <a:bodyPr/>
          <a:lstStyle/>
          <a:p>
            <a:r>
              <a:rPr lang="fr-FR" dirty="0"/>
              <a:t>Configuration de la gestion des enregistrements en double</a:t>
            </a:r>
          </a:p>
        </p:txBody>
      </p:sp>
      <p:sp>
        <p:nvSpPr>
          <p:cNvPr id="9" name="Rectangle 8"/>
          <p:cNvSpPr/>
          <p:nvPr/>
        </p:nvSpPr>
        <p:spPr bwMode="auto">
          <a:xfrm>
            <a:off x="0" y="755477"/>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rPr>
              <a:t>Consultez le document </a:t>
            </a:r>
            <a:r>
              <a:rPr lang="fr-FR" sz="2400" dirty="0">
                <a:solidFill>
                  <a:schemeClr val="bg1"/>
                </a:solidFill>
                <a:latin typeface="Courier New" panose="02070309020205020404" pitchFamily="49" charset="0"/>
              </a:rPr>
              <a:t>Gestion des enregistrements dupliqués dans Salesforce</a:t>
            </a:r>
            <a:r>
              <a:rPr lang="fr-FR" sz="2400" dirty="0">
                <a:solidFill>
                  <a:schemeClr val="bg1"/>
                </a:solidFill>
              </a:rPr>
              <a:t> dans la section Aide et formation.</a:t>
            </a:r>
          </a:p>
        </p:txBody>
      </p:sp>
      <p:sp>
        <p:nvSpPr>
          <p:cNvPr id="10" name="TextBox 9"/>
          <p:cNvSpPr txBox="1"/>
          <p:nvPr/>
        </p:nvSpPr>
        <p:spPr bwMode="white">
          <a:xfrm>
            <a:off x="-15807" y="814233"/>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1" name="Freeform 343"/>
          <p:cNvSpPr>
            <a:spLocks noEditPoints="1"/>
          </p:cNvSpPr>
          <p:nvPr/>
        </p:nvSpPr>
        <p:spPr bwMode="auto">
          <a:xfrm>
            <a:off x="438037" y="1066688"/>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12" name="Rectangle 11"/>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Administration Data.com | Gestion des duplications</a:t>
            </a:r>
          </a:p>
        </p:txBody>
      </p:sp>
      <p:sp>
        <p:nvSpPr>
          <p:cNvPr id="6" name="Slide Number Placeholder 5"/>
          <p:cNvSpPr>
            <a:spLocks noGrp="1"/>
          </p:cNvSpPr>
          <p:nvPr>
            <p:ph type="sldNum" sz="quarter" idx="10"/>
          </p:nvPr>
        </p:nvSpPr>
        <p:spPr/>
        <p:txBody>
          <a:bodyPr/>
          <a:lstStyle/>
          <a:p>
            <a:fld id="{812A5277-1DB9-460F-9A21-B857ABB32666}" type="slidenum">
              <a:rPr lang="en-US" smtClean="0"/>
              <a:pPr/>
              <a:t>324</a:t>
            </a:fld>
            <a:endParaRPr lang="fr-FR" dirty="0"/>
          </a:p>
        </p:txBody>
      </p:sp>
      <p:grpSp>
        <p:nvGrpSpPr>
          <p:cNvPr id="15" name="Group 14"/>
          <p:cNvGrpSpPr/>
          <p:nvPr/>
        </p:nvGrpSpPr>
        <p:grpSpPr>
          <a:xfrm>
            <a:off x="0" y="6082210"/>
            <a:ext cx="1295063" cy="746147"/>
            <a:chOff x="0" y="6082210"/>
            <a:chExt cx="1295063" cy="746147"/>
          </a:xfrm>
        </p:grpSpPr>
        <p:sp>
          <p:nvSpPr>
            <p:cNvPr id="16" name="TextBox 15"/>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7"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extLst>
      <p:ext uri="{BB962C8B-B14F-4D97-AF65-F5344CB8AC3E}">
        <p14:creationId xmlns:p14="http://schemas.microsoft.com/office/powerpoint/2010/main" val="384788642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lvl="1"/>
            <a:r>
              <a:rPr lang="fr-FR"/>
              <a:t>Assistants d'importation</a:t>
            </a:r>
          </a:p>
          <a:p>
            <a:pPr lvl="1"/>
            <a:r>
              <a:rPr lang="fr-FR"/>
              <a:t>Data Loader</a:t>
            </a:r>
          </a:p>
          <a:p>
            <a:pPr lvl="1"/>
            <a:r>
              <a:rPr lang="fr-FR"/>
              <a:t>Data.com</a:t>
            </a:r>
          </a:p>
          <a:p>
            <a:pPr lvl="2"/>
            <a:r>
              <a:rPr lang="fr-FR"/>
              <a:t>Transfert en masse</a:t>
            </a:r>
          </a:p>
          <a:p>
            <a:pPr lvl="1"/>
            <a:r>
              <a:rPr lang="fr-FR"/>
              <a:t>Sauvegarde des données</a:t>
            </a:r>
          </a:p>
          <a:p>
            <a:pPr lvl="1"/>
            <a:r>
              <a:rPr lang="fr-FR"/>
              <a:t>Suppression en masse et corbeille</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325</a:t>
            </a:fld>
            <a:endParaRPr lang="fr-FR" dirty="0"/>
          </a:p>
        </p:txBody>
      </p:sp>
    </p:spTree>
    <p:custDataLst>
      <p:tags r:id="rId1"/>
    </p:custData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882869" y="5"/>
            <a:ext cx="9115709" cy="746975"/>
          </a:xfrm>
        </p:spPr>
        <p:txBody>
          <a:bodyPr/>
          <a:lstStyle/>
          <a:p>
            <a:r>
              <a:rPr lang="fr-FR" dirty="0"/>
              <a:t>Transfert en masse de propriétaires d'enregistrements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326</a:t>
            </a:fld>
            <a:endParaRPr lang="fr-FR" dirty="0"/>
          </a:p>
        </p:txBody>
      </p:sp>
      <p:sp>
        <p:nvSpPr>
          <p:cNvPr id="5" name="TextBox 4"/>
          <p:cNvSpPr txBox="1"/>
          <p:nvPr/>
        </p:nvSpPr>
        <p:spPr>
          <a:xfrm>
            <a:off x="2574761" y="1440000"/>
            <a:ext cx="7795179" cy="220060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À compter d'aujourd'hui, Phil Smith ne fait plus partie de la société, et Matt Wilson reprend tous ses comptes, contacts et opportunités en cours en Californie. </a:t>
            </a:r>
            <a:r>
              <a:rPr dirty="0"/>
              <a:t/>
            </a:r>
            <a:br>
              <a:rPr dirty="0"/>
            </a:br>
            <a:r>
              <a:rPr lang="fr-FR" sz="2000" dirty="0">
                <a:solidFill>
                  <a:srgbClr val="0070C0"/>
                </a:solidFill>
                <a:latin typeface="Segoe UI Semibold" pitchFamily="34" charset="0"/>
              </a:rPr>
              <a:t>@Ling Wu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11:00</a:t>
            </a:r>
            <a:endParaRPr lang="fr-FR" dirty="0"/>
          </a:p>
        </p:txBody>
      </p:sp>
      <p:graphicFrame>
        <p:nvGraphicFramePr>
          <p:cNvPr id="8" name="Table 7"/>
          <p:cNvGraphicFramePr>
            <a:graphicFrameLocks noGrp="1"/>
          </p:cNvGraphicFramePr>
          <p:nvPr>
            <p:extLst>
              <p:ext uri="{D42A27DB-BD31-4B8C-83A1-F6EECF244321}">
                <p14:modId xmlns:p14="http://schemas.microsoft.com/office/powerpoint/2010/main" val="1170291462"/>
              </p:ext>
            </p:extLst>
          </p:nvPr>
        </p:nvGraphicFramePr>
        <p:xfrm>
          <a:off x="2646769" y="3626820"/>
          <a:ext cx="7323121" cy="1440180"/>
        </p:xfrm>
        <a:graphic>
          <a:graphicData uri="http://schemas.openxmlformats.org/drawingml/2006/table">
            <a:tbl>
              <a:tblPr firstRow="1" bandRow="1">
                <a:tableStyleId>{5C22544A-7EE6-4342-B048-85BDC9FD1C3A}</a:tableStyleId>
              </a:tblPr>
              <a:tblGrid>
                <a:gridCol w="7323121">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0070C0"/>
                          </a:solidFill>
                          <a:latin typeface="Segoe UI" pitchFamily="34" charset="0"/>
                        </a:rPr>
                        <a:t>Ling Wu</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baseline="0" noProof="0" dirty="0">
                          <a:ln>
                            <a:noFill/>
                          </a:ln>
                          <a:solidFill>
                            <a:srgbClr val="000000"/>
                          </a:solidFill>
                          <a:effectLst/>
                          <a:uLnTx/>
                          <a:uFillTx/>
                          <a:latin typeface="Segoe UI Semibold" pitchFamily="34" charset="0"/>
                        </a:rPr>
                        <a:t>Une fois que cela aura été fait, désactivez Phil de Salesforce, conformément au protocole RH, merci.</a:t>
                      </a:r>
                    </a:p>
                    <a:p>
                      <a:pPr marL="0" marR="0" indent="0" algn="l" defTabSz="914400" rtl="0" eaLnBrk="1" fontAlgn="auto" latinLnBrk="0" hangingPunct="1">
                        <a:lnSpc>
                          <a:spcPct val="150000"/>
                        </a:lnSpc>
                        <a:spcBef>
                          <a:spcPts val="0"/>
                        </a:spcBef>
                        <a:spcAft>
                          <a:spcPts val="0"/>
                        </a:spcAft>
                        <a:buClrTx/>
                        <a:buSzTx/>
                        <a:buFontTx/>
                        <a:buNone/>
                        <a:tabLst/>
                        <a:defRPr/>
                      </a:pPr>
                      <a:r>
                        <a:rPr lang="fr-FR" sz="1800" b="0" dirty="0">
                          <a:solidFill>
                            <a:srgbClr val="0070C0"/>
                          </a:solidFill>
                          <a:latin typeface="Segoe UI" pitchFamily="34" charset="0"/>
                        </a:rPr>
                        <a:t>J'aime</a:t>
                      </a:r>
                      <a:r>
                        <a:t>  </a:t>
                      </a:r>
                      <a:r>
                        <a:rPr lang="fr-FR" sz="1800" b="0" dirty="0">
                          <a:solidFill>
                            <a:schemeClr val="bg1">
                              <a:lumMod val="50000"/>
                            </a:schemeClr>
                          </a:solidFill>
                          <a:latin typeface="Segoe UI" pitchFamily="34" charset="0"/>
                        </a:rPr>
                        <a:t>·  Aujourd'hui à 11:00</a:t>
                      </a:r>
                      <a:endParaRPr lang="fr-FR" sz="18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7" name="Picture 6" descr="LWu headshot.png"/>
          <p:cNvPicPr>
            <a:picLocks noChangeAspect="1"/>
          </p:cNvPicPr>
          <p:nvPr/>
        </p:nvPicPr>
        <p:blipFill>
          <a:blip r:embed="rId4" cstate="print"/>
          <a:srcRect l="2141" b="8977"/>
          <a:stretch>
            <a:fillRect/>
          </a:stretch>
        </p:blipFill>
        <p:spPr>
          <a:xfrm>
            <a:off x="2800913" y="3743116"/>
            <a:ext cx="429231" cy="428400"/>
          </a:xfrm>
          <a:prstGeom prst="rect">
            <a:avLst/>
          </a:prstGeom>
          <a:solidFill>
            <a:schemeClr val="bg1"/>
          </a:solidFill>
          <a:ln w="19050">
            <a:solidFill>
              <a:schemeClr val="bg1">
                <a:lumMod val="85000"/>
              </a:schemeClr>
            </a:solidFill>
          </a:ln>
        </p:spPr>
      </p:pic>
      <p:pic>
        <p:nvPicPr>
          <p:cNvPr id="14" name="Picture: Allison Wheeler" descr="AWheeler headshot.png"/>
          <p:cNvPicPr>
            <a:picLocks noChangeAspect="1"/>
          </p:cNvPicPr>
          <p:nvPr/>
        </p:nvPicPr>
        <p:blipFill>
          <a:blip r:embed="rId5" cstate="print"/>
          <a:srcRect l="12167" r="-3772" b="12284"/>
          <a:stretch>
            <a:fillRect/>
          </a:stretch>
        </p:blipFill>
        <p:spPr>
          <a:xfrm>
            <a:off x="1741930" y="1606744"/>
            <a:ext cx="722172" cy="720000"/>
          </a:xfrm>
          <a:prstGeom prst="rect">
            <a:avLst/>
          </a:prstGeom>
          <a:solidFill>
            <a:schemeClr val="bg1"/>
          </a:solidFill>
          <a:ln w="19050">
            <a:solidFill>
              <a:schemeClr val="bg1">
                <a:lumMod val="85000"/>
              </a:schemeClr>
            </a:solidFill>
          </a:ln>
        </p:spPr>
      </p:pic>
    </p:spTree>
    <p:custDataLst>
      <p:tags r:id="rId1"/>
    </p:custData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a:xfrm>
            <a:off x="115713" y="843165"/>
            <a:ext cx="4193397" cy="5950440"/>
          </a:xfrm>
        </p:spPr>
        <p:txBody>
          <a:bodyPr/>
          <a:lstStyle/>
          <a:p>
            <a:pPr marL="0" lvl="1" indent="0">
              <a:buNone/>
            </a:pPr>
            <a:r>
              <a:rPr lang="fr-FR" dirty="0"/>
              <a:t>L'outil de transfert en masse permet de transférer plusieurs comptes, pistes, contrats de service et objets personnalisés d'un utilisateur à un autre. </a:t>
            </a:r>
          </a:p>
          <a:p>
            <a:pPr marL="0" lvl="1" indent="0">
              <a:buNone/>
            </a:pPr>
            <a:r>
              <a:rPr lang="fr-FR" dirty="0"/>
              <a:t>En fonction de l'objet, vous avez la possibilité de transférer également </a:t>
            </a:r>
            <a:r>
              <a:rPr dirty="0"/>
              <a:t/>
            </a:r>
            <a:br>
              <a:rPr dirty="0"/>
            </a:br>
            <a:r>
              <a:rPr lang="fr-FR" dirty="0"/>
              <a:t>les enregistrements associés.</a:t>
            </a:r>
          </a:p>
        </p:txBody>
      </p:sp>
      <p:sp>
        <p:nvSpPr>
          <p:cNvPr id="3" name="Title 2"/>
          <p:cNvSpPr>
            <a:spLocks noGrp="1"/>
          </p:cNvSpPr>
          <p:nvPr>
            <p:ph type="title"/>
          </p:nvPr>
        </p:nvSpPr>
        <p:spPr>
          <a:xfrm>
            <a:off x="128589" y="7"/>
            <a:ext cx="10734146" cy="746975"/>
          </a:xfrm>
        </p:spPr>
        <p:txBody>
          <a:bodyPr/>
          <a:lstStyle/>
          <a:p>
            <a:r>
              <a:rPr lang="fr-FR"/>
              <a:t>Transfert en masse des enregistrements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327</a:t>
            </a:fld>
            <a:endParaRPr lang="fr-FR" dirty="0"/>
          </a:p>
        </p:txBody>
      </p:sp>
      <p:pic>
        <p:nvPicPr>
          <p:cNvPr id="6" name="Image 1"/>
          <p:cNvPicPr>
            <a:picLocks noChangeAspect="1"/>
          </p:cNvPicPr>
          <p:nvPr/>
        </p:nvPicPr>
        <p:blipFill>
          <a:blip r:embed="rId4"/>
          <a:stretch>
            <a:fillRect/>
          </a:stretch>
        </p:blipFill>
        <p:spPr>
          <a:xfrm>
            <a:off x="4309111" y="1048634"/>
            <a:ext cx="7544580" cy="4018666"/>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3" y="843165"/>
            <a:ext cx="4662027" cy="5950440"/>
          </a:xfrm>
        </p:spPr>
        <p:txBody>
          <a:bodyPr/>
          <a:lstStyle/>
          <a:p>
            <a:pPr marL="0" indent="0">
              <a:buNone/>
            </a:pPr>
            <a:r>
              <a:rPr lang="fr-FR" dirty="0"/>
              <a:t>Les enregistrements utilisateur ne peuvent pas être supprimés de </a:t>
            </a:r>
            <a:r>
              <a:rPr lang="fr-FR" dirty="0" err="1"/>
              <a:t>Salesforce</a:t>
            </a:r>
            <a:r>
              <a:rPr lang="fr-FR" dirty="0"/>
              <a:t>, mais les utilisateurs peuvent être désactivés.  </a:t>
            </a:r>
          </a:p>
          <a:p>
            <a:pPr marL="0" indent="0">
              <a:buNone/>
            </a:pPr>
            <a:r>
              <a:rPr lang="fr-FR" dirty="0"/>
              <a:t>Désactivation :</a:t>
            </a:r>
          </a:p>
          <a:p>
            <a:pPr lvl="1"/>
            <a:r>
              <a:rPr lang="fr-FR" dirty="0"/>
              <a:t>Maintient l'intégrité des données historiques.</a:t>
            </a:r>
          </a:p>
          <a:p>
            <a:pPr lvl="1"/>
            <a:r>
              <a:rPr lang="fr-FR" dirty="0"/>
              <a:t>Empêche l'utilisateur concerné d'accéder à </a:t>
            </a:r>
            <a:r>
              <a:rPr lang="fr-FR" dirty="0" err="1"/>
              <a:t>Salesforce</a:t>
            </a:r>
            <a:r>
              <a:rPr lang="fr-FR" dirty="0"/>
              <a:t>.</a:t>
            </a:r>
          </a:p>
          <a:p>
            <a:pPr lvl="1"/>
            <a:r>
              <a:rPr lang="fr-FR" dirty="0"/>
              <a:t>Libère une licence utilisateur.</a:t>
            </a:r>
          </a:p>
        </p:txBody>
      </p:sp>
      <p:sp>
        <p:nvSpPr>
          <p:cNvPr id="2" name="Title 1"/>
          <p:cNvSpPr>
            <a:spLocks noGrp="1"/>
          </p:cNvSpPr>
          <p:nvPr>
            <p:ph type="title"/>
          </p:nvPr>
        </p:nvSpPr>
        <p:spPr>
          <a:xfrm>
            <a:off x="128589" y="7"/>
            <a:ext cx="10734146" cy="746975"/>
          </a:xfrm>
        </p:spPr>
        <p:txBody>
          <a:bodyPr/>
          <a:lstStyle/>
          <a:p>
            <a:r>
              <a:rPr lang="fr-FR"/>
              <a:t>Désactivation d'un utilisateur</a:t>
            </a:r>
          </a:p>
        </p:txBody>
      </p:sp>
      <p:sp>
        <p:nvSpPr>
          <p:cNvPr id="10" name="Rectangle 9"/>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spcBef>
                <a:spcPct val="50000"/>
              </a:spcBef>
              <a:defRPr/>
            </a:pPr>
            <a:r>
              <a:rPr lang="fr-FR" dirty="0">
                <a:solidFill>
                  <a:schemeClr val="bg1"/>
                </a:solidFill>
              </a:rPr>
              <a:t>Vous pouvez empêcher temporairement un utilisateur de se connecter, à l'aide du bouton </a:t>
            </a:r>
            <a:r>
              <a:rPr lang="fr-FR" b="1" dirty="0">
                <a:solidFill>
                  <a:schemeClr val="bg1"/>
                </a:solidFill>
              </a:rPr>
              <a:t>Suspendre</a:t>
            </a:r>
            <a:r>
              <a:rPr lang="fr-FR" dirty="0">
                <a:solidFill>
                  <a:schemeClr val="bg1"/>
                </a:solidFill>
              </a:rPr>
              <a:t> sur l'enregistrement utilisateur. Cette action ne permet pas de libérer une licence.</a:t>
            </a:r>
          </a:p>
        </p:txBody>
      </p:sp>
      <p:sp>
        <p:nvSpPr>
          <p:cNvPr id="11" name="TextBox 10"/>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 name="Slide Number Placeholder 3"/>
          <p:cNvSpPr>
            <a:spLocks noGrp="1"/>
          </p:cNvSpPr>
          <p:nvPr>
            <p:ph type="sldNum" sz="quarter" idx="10"/>
          </p:nvPr>
        </p:nvSpPr>
        <p:spPr/>
        <p:txBody>
          <a:bodyPr/>
          <a:lstStyle/>
          <a:p>
            <a:fld id="{812A5277-1DB9-460F-9A21-B857ABB32666}" type="slidenum">
              <a:rPr lang="en-US" smtClean="0"/>
              <a:pPr/>
              <a:t>328</a:t>
            </a:fld>
            <a:endParaRPr lang="fr-FR" dirty="0"/>
          </a:p>
        </p:txBody>
      </p:sp>
      <p:pic>
        <p:nvPicPr>
          <p:cNvPr id="9" name="Image 2"/>
          <p:cNvPicPr>
            <a:picLocks noChangeAspect="1"/>
          </p:cNvPicPr>
          <p:nvPr/>
        </p:nvPicPr>
        <p:blipFill>
          <a:blip r:embed="rId4"/>
          <a:stretch>
            <a:fillRect/>
          </a:stretch>
        </p:blipFill>
        <p:spPr>
          <a:xfrm>
            <a:off x="4777740" y="1549679"/>
            <a:ext cx="6982799" cy="422969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110154"/>
            <a:ext cx="11955462" cy="4679375"/>
          </a:xfrm>
        </p:spPr>
        <p:txBody>
          <a:bodyPr/>
          <a:lstStyle/>
          <a:p>
            <a:r>
              <a:rPr lang="fr-FR" dirty="0"/>
              <a:t>Tâches :</a:t>
            </a:r>
          </a:p>
          <a:p>
            <a:pPr lvl="1"/>
            <a:r>
              <a:rPr lang="fr-FR" dirty="0"/>
              <a:t>Désactivation de l'enregistrement utilisateur de Phil Smith.</a:t>
            </a:r>
          </a:p>
          <a:p>
            <a:pPr lvl="1"/>
            <a:r>
              <a:rPr lang="fr-FR" dirty="0"/>
              <a:t>Accès au transfert en masse de comptes.</a:t>
            </a:r>
          </a:p>
          <a:p>
            <a:pPr lvl="1"/>
            <a:r>
              <a:rPr lang="fr-FR" dirty="0"/>
              <a:t>Transférer les comptes de Californie de Phil Smith à Matt Wilson.</a:t>
            </a:r>
          </a:p>
        </p:txBody>
      </p:sp>
      <p:sp>
        <p:nvSpPr>
          <p:cNvPr id="2" name="Content Placeholder 1"/>
          <p:cNvSpPr>
            <a:spLocks noGrp="1"/>
          </p:cNvSpPr>
          <p:nvPr>
            <p:ph idx="11"/>
          </p:nvPr>
        </p:nvSpPr>
        <p:spPr>
          <a:xfrm>
            <a:off x="5" y="758825"/>
            <a:ext cx="12192000" cy="1234098"/>
          </a:xfrm>
        </p:spPr>
        <p:txBody>
          <a:bodyPr/>
          <a:lstStyle/>
          <a:p>
            <a:r>
              <a:rPr lang="fr-FR"/>
              <a:t>Objectif : </a:t>
            </a:r>
          </a:p>
          <a:p>
            <a:pPr lvl="1"/>
            <a:r>
              <a:rPr lang="fr-FR"/>
              <a:t>Désactiver Phil en tant qu'utilisateur Salesforce et transférer les comptes de Californie de Phil Smith et les opportunités en cours à Matt Wilson. </a:t>
            </a:r>
          </a:p>
        </p:txBody>
      </p:sp>
      <p:sp>
        <p:nvSpPr>
          <p:cNvPr id="9" name="Content Placeholder 8"/>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sz="2400" dirty="0"/>
              <a:t>6-6 : Désactivation d'utilisateurs et transfert en masse d'enregistrements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329</a:t>
            </a:fld>
            <a:endParaRPr lang="fr-FR" dirty="0"/>
          </a:p>
        </p:txBody>
      </p:sp>
      <p:sp>
        <p:nvSpPr>
          <p:cNvPr id="10"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fr-FR"/>
              <a:t>Modèle de données et navigation</a:t>
            </a:r>
          </a:p>
          <a:p>
            <a:pPr lvl="2"/>
            <a:r>
              <a:rPr lang="fr-FR" b="1" dirty="0"/>
              <a:t>Lightning Experience </a:t>
            </a:r>
          </a:p>
          <a:p>
            <a:pPr lvl="1"/>
            <a:r>
              <a:rPr lang="fr-FR"/>
              <a:t>Aide et formation</a:t>
            </a:r>
          </a:p>
        </p:txBody>
      </p:sp>
      <p:sp>
        <p:nvSpPr>
          <p:cNvPr id="2" name="Title 1"/>
          <p:cNvSpPr>
            <a:spLocks noGrp="1"/>
          </p:cNvSpPr>
          <p:nvPr>
            <p:ph type="title"/>
          </p:nvPr>
        </p:nvSpPr>
        <p:spPr/>
        <p:txBody>
          <a:bodyPr/>
          <a:lstStyle/>
          <a:p>
            <a:r>
              <a:rPr lang="fr-FR"/>
              <a:t>Programme du module</a:t>
            </a:r>
            <a:endParaRPr lang="fr-FR"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33</a:t>
            </a:fld>
            <a:endParaRPr lang="fr-FR" dirty="0"/>
          </a:p>
        </p:txBody>
      </p:sp>
    </p:spTree>
    <p:custDataLst>
      <p:tags r:id="rId1"/>
    </p:custDataLst>
    <p:extLst>
      <p:ext uri="{BB962C8B-B14F-4D97-AF65-F5344CB8AC3E}">
        <p14:creationId xmlns:p14="http://schemas.microsoft.com/office/powerpoint/2010/main" val="40805390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lvl="1"/>
            <a:r>
              <a:rPr lang="fr-FR"/>
              <a:t>Assistants d'importation</a:t>
            </a:r>
          </a:p>
          <a:p>
            <a:pPr lvl="1"/>
            <a:r>
              <a:rPr lang="fr-FR"/>
              <a:t>Data Loader</a:t>
            </a:r>
          </a:p>
          <a:p>
            <a:pPr lvl="1"/>
            <a:r>
              <a:rPr lang="fr-FR"/>
              <a:t>Data.com</a:t>
            </a:r>
          </a:p>
          <a:p>
            <a:pPr lvl="1"/>
            <a:r>
              <a:rPr lang="fr-FR"/>
              <a:t>Transfert en masse</a:t>
            </a:r>
          </a:p>
          <a:p>
            <a:pPr lvl="2"/>
            <a:r>
              <a:rPr lang="fr-FR"/>
              <a:t>Sauvegarde des données</a:t>
            </a:r>
          </a:p>
          <a:p>
            <a:pPr lvl="1"/>
            <a:r>
              <a:rPr lang="fr-FR"/>
              <a:t>Suppression en masse et corbeille</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330</a:t>
            </a:fld>
            <a:endParaRPr lang="fr-FR" dirty="0"/>
          </a:p>
        </p:txBody>
      </p:sp>
    </p:spTree>
    <p:custDataLst>
      <p:tags r:id="rId1"/>
    </p:custData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882869" y="5"/>
            <a:ext cx="9115709" cy="746975"/>
          </a:xfrm>
        </p:spPr>
        <p:txBody>
          <a:bodyPr/>
          <a:lstStyle/>
          <a:p>
            <a:r>
              <a:rPr lang="fr-FR" dirty="0"/>
              <a:t>Sauvegarde des données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331</a:t>
            </a:fld>
            <a:endParaRPr lang="fr-FR" dirty="0"/>
          </a:p>
        </p:txBody>
      </p:sp>
      <p:pic>
        <p:nvPicPr>
          <p:cNvPr id="5" name="Picture 2" descr="C:\Users\joatham\Documents\CDev\Graphics\AW Computing employees\AW Exec Headshots for Chatter\BBassi headshot.png"/>
          <p:cNvPicPr>
            <a:picLocks noChangeArrowheads="1"/>
          </p:cNvPicPr>
          <p:nvPr/>
        </p:nvPicPr>
        <p:blipFill>
          <a:blip r:embed="rId4" cstate="print"/>
          <a:srcRect r="7358" b="20998"/>
          <a:stretch>
            <a:fillRect/>
          </a:stretch>
        </p:blipFill>
        <p:spPr bwMode="auto">
          <a:xfrm>
            <a:off x="1365574" y="1603602"/>
            <a:ext cx="720000" cy="735667"/>
          </a:xfrm>
          <a:prstGeom prst="rect">
            <a:avLst/>
          </a:prstGeom>
          <a:noFill/>
          <a:ln w="6350">
            <a:solidFill>
              <a:schemeClr val="bg1">
                <a:lumMod val="75000"/>
              </a:schemeClr>
            </a:solidFill>
          </a:ln>
        </p:spPr>
      </p:pic>
      <p:sp>
        <p:nvSpPr>
          <p:cNvPr id="7" name="TextBox 6"/>
          <p:cNvSpPr txBox="1"/>
          <p:nvPr/>
        </p:nvSpPr>
        <p:spPr>
          <a:xfrm>
            <a:off x="2206071" y="1440000"/>
            <a:ext cx="8275240" cy="189282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Brent Bassi</a:t>
            </a:r>
            <a:r>
              <a:rPr lang="fr-FR" dirty="0"/>
              <a:t> </a:t>
            </a:r>
            <a:r>
              <a:rPr lang="fr-FR" sz="2000" b="1" dirty="0">
                <a:latin typeface="Segoe UI Semibold" pitchFamily="34" charset="0"/>
              </a:rPr>
              <a:t>à </a:t>
            </a:r>
            <a:r>
              <a:rPr lang="fr-FR" sz="2000" dirty="0">
                <a:solidFill>
                  <a:srgbClr val="0070C0"/>
                </a:solidFill>
                <a:latin typeface="Segoe UI Semibold" pitchFamily="34" charset="0"/>
              </a:rPr>
              <a:t>Utilisateur Admin :</a:t>
            </a:r>
            <a:r>
              <a:rPr lang="fr-FR" sz="2000" dirty="0">
                <a:latin typeface="Segoe UI Semibold" pitchFamily="34" charset="0"/>
              </a:rPr>
              <a:t> </a:t>
            </a:r>
          </a:p>
          <a:p>
            <a:r>
              <a:rPr lang="fr-FR" sz="2000" dirty="0">
                <a:latin typeface="Segoe UI Semibold" pitchFamily="34" charset="0"/>
              </a:rPr>
              <a:t>Y a-t-il un moyen de sauvegarder nos données régulièrement ? Pour des raisons de conformité, nous devons le faire au moins plusieurs fois par mois.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11:02</a:t>
            </a:r>
            <a:endParaRPr lang="fr-FR" dirty="0"/>
          </a:p>
        </p:txBody>
      </p:sp>
      <p:graphicFrame>
        <p:nvGraphicFramePr>
          <p:cNvPr id="8" name="Table 7"/>
          <p:cNvGraphicFramePr>
            <a:graphicFrameLocks noGrp="1"/>
          </p:cNvGraphicFramePr>
          <p:nvPr>
            <p:extLst>
              <p:ext uri="{D42A27DB-BD31-4B8C-83A1-F6EECF244321}">
                <p14:modId xmlns:p14="http://schemas.microsoft.com/office/powerpoint/2010/main" val="3142928522"/>
              </p:ext>
            </p:extLst>
          </p:nvPr>
        </p:nvGraphicFramePr>
        <p:xfrm>
          <a:off x="2278078" y="3391076"/>
          <a:ext cx="8203232" cy="2506980"/>
        </p:xfrm>
        <a:graphic>
          <a:graphicData uri="http://schemas.openxmlformats.org/drawingml/2006/table">
            <a:tbl>
              <a:tblPr firstRow="1" bandRow="1">
                <a:tableStyleId>{5C22544A-7EE6-4342-B048-85BDC9FD1C3A}</a:tableStyleId>
              </a:tblPr>
              <a:tblGrid>
                <a:gridCol w="8203232">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fr-FR" sz="2000" b="1" dirty="0">
                          <a:solidFill>
                            <a:srgbClr val="0070C0"/>
                          </a:solidFill>
                          <a:latin typeface="Segoe UI" pitchFamily="34" charset="0"/>
                        </a:rPr>
                        <a:t>John Wiseman</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baseline="0" noProof="0" dirty="0">
                          <a:ln>
                            <a:noFill/>
                          </a:ln>
                          <a:solidFill>
                            <a:srgbClr val="000000"/>
                          </a:solidFill>
                          <a:effectLst/>
                          <a:uLnTx/>
                          <a:uFillTx/>
                          <a:latin typeface="Segoe UI Semibold" pitchFamily="34" charset="0"/>
                        </a:rPr>
                        <a:t>Bonne question Brent, vous m'avez ôté les mots de la bouche. Effectivement, nous avons absolument besoin d'effectuer une sauvegarde régulière. Plus le processus sera automatisé, meilleur il sera. Ainsi nous n'aurions pas à trouver une solution pour les vacances ou à faire venir quelqu'un le week-end.</a:t>
                      </a:r>
                    </a:p>
                    <a:p>
                      <a:pPr marL="0" marR="0" indent="0" algn="l" defTabSz="914400" rtl="0" eaLnBrk="1" fontAlgn="auto" latinLnBrk="0" hangingPunct="1">
                        <a:lnSpc>
                          <a:spcPct val="150000"/>
                        </a:lnSpc>
                        <a:spcBef>
                          <a:spcPts val="0"/>
                        </a:spcBef>
                        <a:spcAft>
                          <a:spcPts val="0"/>
                        </a:spcAft>
                        <a:buClrTx/>
                        <a:buSzTx/>
                        <a:buFontTx/>
                        <a:buNone/>
                        <a:tabLst/>
                        <a:defRPr/>
                      </a:pPr>
                      <a:r>
                        <a:rPr lang="fr-FR" sz="1800" b="0" dirty="0">
                          <a:solidFill>
                            <a:srgbClr val="0070C0"/>
                          </a:solidFill>
                          <a:latin typeface="Segoe UI" pitchFamily="34" charset="0"/>
                        </a:rPr>
                        <a:t>J'aime</a:t>
                      </a:r>
                      <a:r>
                        <a:rPr dirty="0"/>
                        <a:t>  </a:t>
                      </a:r>
                      <a:r>
                        <a:rPr lang="fr-FR" sz="1800" b="0" dirty="0">
                          <a:solidFill>
                            <a:schemeClr val="bg1">
                              <a:lumMod val="50000"/>
                            </a:schemeClr>
                          </a:solidFill>
                          <a:latin typeface="Segoe UI" pitchFamily="34" charset="0"/>
                        </a:rPr>
                        <a:t>·  Aujourd'hui à 11:03</a:t>
                      </a:r>
                      <a:endParaRPr lang="fr-FR" sz="18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13" name="Picture 2"/>
          <p:cNvPicPr>
            <a:picLocks noChangeAspect="1" noChangeArrowheads="1"/>
          </p:cNvPicPr>
          <p:nvPr/>
        </p:nvPicPr>
        <p:blipFill>
          <a:blip r:embed="rId5" cstate="print"/>
          <a:srcRect/>
          <a:stretch>
            <a:fillRect/>
          </a:stretch>
        </p:blipFill>
        <p:spPr bwMode="auto">
          <a:xfrm>
            <a:off x="2425336" y="3537027"/>
            <a:ext cx="428400" cy="428400"/>
          </a:xfrm>
          <a:prstGeom prst="rect">
            <a:avLst/>
          </a:prstGeom>
          <a:noFill/>
          <a:ln w="6350">
            <a:solidFill>
              <a:schemeClr val="bg1">
                <a:lumMod val="75000"/>
              </a:schemeClr>
            </a:solidFill>
            <a:miter lim="800000"/>
            <a:headEnd/>
            <a:tailEnd/>
          </a:ln>
        </p:spPr>
      </p:pic>
    </p:spTree>
    <p:custDataLst>
      <p:tags r:id="rId1"/>
    </p:custData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10575733" cy="5740516"/>
          </a:xfrm>
        </p:spPr>
        <p:txBody>
          <a:bodyPr>
            <a:normAutofit lnSpcReduction="10000"/>
          </a:bodyPr>
          <a:lstStyle/>
          <a:p>
            <a:pPr marL="0" indent="0">
              <a:buNone/>
            </a:pPr>
            <a:r>
              <a:rPr lang="fr-FR"/>
              <a:t>La sauvegarde de données est régulièrement réalisée par les administrateurs. Les données doivent être sauvegardées régulièrement et avant toute opération majeure d'importation et d'exportation. Différentes méthodes de sauvegarde sont disponibles dans Salesforce :</a:t>
            </a:r>
          </a:p>
          <a:p>
            <a:pPr lvl="1"/>
            <a:r>
              <a:rPr lang="fr-FR"/>
              <a:t>Rapports :</a:t>
            </a:r>
          </a:p>
          <a:p>
            <a:pPr lvl="2"/>
            <a:r>
              <a:rPr lang="fr-FR"/>
              <a:t>Exportez des données spécifiques vers Excel.</a:t>
            </a:r>
          </a:p>
          <a:p>
            <a:pPr lvl="2"/>
            <a:r>
              <a:rPr lang="fr-FR"/>
              <a:t>Ce processus est manuel.</a:t>
            </a:r>
          </a:p>
          <a:p>
            <a:pPr lvl="1"/>
            <a:r>
              <a:rPr lang="fr-FR"/>
              <a:t>Data loader :</a:t>
            </a:r>
          </a:p>
          <a:p>
            <a:pPr lvl="2"/>
            <a:r>
              <a:rPr lang="fr-FR"/>
              <a:t>Exportez des données spécifiques au format CSV ou Excel ou vers une autre base de données.</a:t>
            </a:r>
          </a:p>
          <a:p>
            <a:pPr lvl="2"/>
            <a:r>
              <a:rPr lang="fr-FR"/>
              <a:t>Ce processus peut être manuel ou automatisé.</a:t>
            </a:r>
          </a:p>
          <a:p>
            <a:pPr lvl="1"/>
            <a:r>
              <a:rPr lang="fr-FR"/>
              <a:t>Service d'exportation de données hebdomadaire :</a:t>
            </a:r>
          </a:p>
          <a:p>
            <a:pPr lvl="2"/>
            <a:r>
              <a:rPr lang="fr-FR"/>
              <a:t>Obtenez un ensemble complet de données Salesforce pour archivage.</a:t>
            </a:r>
          </a:p>
          <a:p>
            <a:pPr lvl="2"/>
            <a:r>
              <a:rPr lang="fr-FR"/>
              <a:t>Ce processus est automatisé.</a:t>
            </a:r>
          </a:p>
        </p:txBody>
      </p:sp>
      <p:sp>
        <p:nvSpPr>
          <p:cNvPr id="2" name="Title 1"/>
          <p:cNvSpPr>
            <a:spLocks noGrp="1"/>
          </p:cNvSpPr>
          <p:nvPr>
            <p:ph type="title"/>
          </p:nvPr>
        </p:nvSpPr>
        <p:spPr>
          <a:xfrm>
            <a:off x="128589" y="7"/>
            <a:ext cx="10734146" cy="746975"/>
          </a:xfrm>
        </p:spPr>
        <p:txBody>
          <a:bodyPr/>
          <a:lstStyle/>
          <a:p>
            <a:r>
              <a:rPr lang="fr-FR"/>
              <a:t>Options de sauvegarde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332</a:t>
            </a:fld>
            <a:endParaRPr lang="fr-FR" dirty="0"/>
          </a:p>
        </p:txBody>
      </p:sp>
    </p:spTree>
    <p:custDataLst>
      <p:tags r:id="rId1"/>
    </p:custData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4" y="843165"/>
            <a:ext cx="4421117" cy="5008995"/>
          </a:xfrm>
        </p:spPr>
        <p:txBody>
          <a:bodyPr/>
          <a:lstStyle/>
          <a:p>
            <a:pPr marL="0" indent="0">
              <a:buNone/>
            </a:pPr>
            <a:r>
              <a:rPr lang="fr-FR" dirty="0"/>
              <a:t>Le service d'exportation de données est une méthode automatisée de réception d'un fichier .zip de toutes vos données </a:t>
            </a:r>
            <a:r>
              <a:rPr lang="fr-FR" dirty="0" err="1"/>
              <a:t>Salesforce</a:t>
            </a:r>
            <a:r>
              <a:rPr lang="fr-FR" dirty="0"/>
              <a:t> au format CSV. Le service d'exportation de données :</a:t>
            </a:r>
          </a:p>
          <a:p>
            <a:pPr lvl="1"/>
            <a:r>
              <a:rPr lang="fr-FR" dirty="0"/>
              <a:t>Est disponible dans l'application.</a:t>
            </a:r>
          </a:p>
          <a:p>
            <a:pPr lvl="1"/>
            <a:r>
              <a:rPr lang="fr-FR" dirty="0"/>
              <a:t>Peut être planifié.</a:t>
            </a:r>
          </a:p>
          <a:p>
            <a:pPr lvl="1"/>
            <a:r>
              <a:rPr lang="fr-FR" dirty="0"/>
              <a:t>Vous envoie un e-mail lorsque les fichiers .zip sont prêts.</a:t>
            </a:r>
          </a:p>
          <a:p>
            <a:endParaRPr lang="fr-FR" dirty="0"/>
          </a:p>
          <a:p>
            <a:pPr>
              <a:buNone/>
            </a:pPr>
            <a:endParaRPr lang="fr-FR" dirty="0"/>
          </a:p>
        </p:txBody>
      </p:sp>
      <p:sp>
        <p:nvSpPr>
          <p:cNvPr id="7" name="Title 6"/>
          <p:cNvSpPr>
            <a:spLocks noGrp="1"/>
          </p:cNvSpPr>
          <p:nvPr>
            <p:ph type="title"/>
          </p:nvPr>
        </p:nvSpPr>
        <p:spPr>
          <a:xfrm>
            <a:off x="128589" y="7"/>
            <a:ext cx="10734146" cy="746975"/>
          </a:xfrm>
        </p:spPr>
        <p:txBody>
          <a:bodyPr/>
          <a:lstStyle/>
          <a:p>
            <a:r>
              <a:rPr lang="fr-FR"/>
              <a:t>Service d'exportation de données</a:t>
            </a:r>
          </a:p>
        </p:txBody>
      </p:sp>
      <p:sp>
        <p:nvSpPr>
          <p:cNvPr id="11" name="Rectangle 10"/>
          <p:cNvSpPr/>
          <p:nvPr/>
        </p:nvSpPr>
        <p:spPr bwMode="auto">
          <a:xfrm>
            <a:off x="0" y="5977890"/>
            <a:ext cx="12188825" cy="880110"/>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Les fichiers zip sont supprimés après 48 heures, que vous les ayez ou non téléchargés.</a:t>
            </a:r>
          </a:p>
        </p:txBody>
      </p:sp>
      <p:pic>
        <p:nvPicPr>
          <p:cNvPr id="13" name="Picture 1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6427663"/>
            <a:ext cx="353832" cy="309239"/>
          </a:xfrm>
          <a:prstGeom prst="rect">
            <a:avLst/>
          </a:prstGeom>
          <a:noFill/>
          <a:ln>
            <a:noFill/>
          </a:ln>
          <a:effectLst/>
        </p:spPr>
      </p:pic>
      <p:sp>
        <p:nvSpPr>
          <p:cNvPr id="14" name="TextBox 13"/>
          <p:cNvSpPr txBox="1"/>
          <p:nvPr/>
        </p:nvSpPr>
        <p:spPr bwMode="white">
          <a:xfrm>
            <a:off x="0" y="5986510"/>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333</a:t>
            </a:fld>
            <a:endParaRPr lang="fr-FR" dirty="0"/>
          </a:p>
        </p:txBody>
      </p:sp>
      <p:pic>
        <p:nvPicPr>
          <p:cNvPr id="9" name="Image 1"/>
          <p:cNvPicPr>
            <a:picLocks noChangeAspect="1"/>
          </p:cNvPicPr>
          <p:nvPr/>
        </p:nvPicPr>
        <p:blipFill>
          <a:blip r:embed="rId6"/>
          <a:stretch>
            <a:fillRect/>
          </a:stretch>
        </p:blipFill>
        <p:spPr>
          <a:xfrm>
            <a:off x="4616605" y="980130"/>
            <a:ext cx="7171950" cy="379507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443655"/>
            <a:ext cx="11955462" cy="4345874"/>
          </a:xfrm>
        </p:spPr>
        <p:txBody>
          <a:bodyPr/>
          <a:lstStyle/>
          <a:p>
            <a:r>
              <a:rPr lang="fr-FR" dirty="0"/>
              <a:t>Tâches :</a:t>
            </a:r>
          </a:p>
          <a:p>
            <a:pPr lvl="1"/>
            <a:r>
              <a:rPr lang="fr-FR" dirty="0"/>
              <a:t>Accès à l'exportation des données.</a:t>
            </a:r>
          </a:p>
          <a:p>
            <a:pPr lvl="1"/>
            <a:r>
              <a:rPr lang="fr-FR" dirty="0"/>
              <a:t>Définition des paramètres d'exportation.</a:t>
            </a:r>
          </a:p>
          <a:p>
            <a:pPr lvl="1"/>
            <a:r>
              <a:rPr lang="fr-FR" dirty="0"/>
              <a:t>Planification d'une exportation tous les dimanches durant 1 mois.</a:t>
            </a:r>
          </a:p>
        </p:txBody>
      </p:sp>
      <p:sp>
        <p:nvSpPr>
          <p:cNvPr id="2" name="Content Placeholder 1"/>
          <p:cNvSpPr>
            <a:spLocks noGrp="1"/>
          </p:cNvSpPr>
          <p:nvPr>
            <p:ph idx="11"/>
          </p:nvPr>
        </p:nvSpPr>
        <p:spPr>
          <a:xfrm>
            <a:off x="5" y="758825"/>
            <a:ext cx="12192000" cy="1535058"/>
          </a:xfrm>
        </p:spPr>
        <p:txBody>
          <a:bodyPr/>
          <a:lstStyle/>
          <a:p>
            <a:r>
              <a:rPr lang="fr-FR" dirty="0"/>
              <a:t>Objectif : </a:t>
            </a:r>
          </a:p>
          <a:p>
            <a:pPr lvl="1"/>
            <a:r>
              <a:rPr lang="fr-FR" dirty="0"/>
              <a:t>Planifiez une exportation hebdomadaire des données afin de sauvegarder toutes les données de AW </a:t>
            </a:r>
            <a:r>
              <a:rPr lang="fr-FR" dirty="0" err="1"/>
              <a:t>Computing</a:t>
            </a:r>
            <a:r>
              <a:rPr lang="fr-FR" dirty="0"/>
              <a:t> conformément aux recommandations générales et aux exigences de conformité.  </a:t>
            </a:r>
          </a:p>
          <a:p>
            <a:endParaRPr lang="fr-FR" dirty="0"/>
          </a:p>
        </p:txBody>
      </p:sp>
      <p:sp>
        <p:nvSpPr>
          <p:cNvPr id="9" name="Content Placeholder 8"/>
          <p:cNvSpPr>
            <a:spLocks noGrp="1"/>
          </p:cNvSpPr>
          <p:nvPr>
            <p:ph idx="10"/>
          </p:nvPr>
        </p:nvSpPr>
        <p:spPr/>
        <p:txBody>
          <a:bodyPr/>
          <a:lstStyle/>
          <a:p>
            <a:r>
              <a:rPr lang="fr-FR"/>
              <a:t>5 min</a:t>
            </a:r>
            <a:endParaRPr lang="fr-FR" dirty="0"/>
          </a:p>
        </p:txBody>
      </p:sp>
      <p:sp>
        <p:nvSpPr>
          <p:cNvPr id="3" name="Text Placeholder 2"/>
          <p:cNvSpPr>
            <a:spLocks noGrp="1"/>
          </p:cNvSpPr>
          <p:nvPr>
            <p:ph type="body" sz="quarter" idx="12"/>
          </p:nvPr>
        </p:nvSpPr>
        <p:spPr/>
        <p:txBody>
          <a:bodyPr/>
          <a:lstStyle/>
          <a:p>
            <a:r>
              <a:rPr lang="fr-FR"/>
              <a:t>OBSERVEZ</a:t>
            </a:r>
            <a:endParaRPr lang="fr-FR" dirty="0"/>
          </a:p>
        </p:txBody>
      </p:sp>
      <p:sp>
        <p:nvSpPr>
          <p:cNvPr id="6" name="Title 5"/>
          <p:cNvSpPr>
            <a:spLocks noGrp="1"/>
          </p:cNvSpPr>
          <p:nvPr>
            <p:ph type="title"/>
          </p:nvPr>
        </p:nvSpPr>
        <p:spPr/>
        <p:txBody>
          <a:bodyPr/>
          <a:lstStyle/>
          <a:p>
            <a:r>
              <a:rPr lang="fr-FR" sz="2600" dirty="0"/>
              <a:t>6-7 : Planification d'une sauvegarde hebdomadaire</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334</a:t>
            </a:fld>
            <a:endParaRPr lang="fr-FR" dirty="0"/>
          </a:p>
        </p:txBody>
      </p:sp>
    </p:spTree>
    <p:custDataLst>
      <p:tags r:id="rId1"/>
    </p:custData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lvl="1"/>
            <a:r>
              <a:rPr lang="fr-FR"/>
              <a:t>Assistants d'importation</a:t>
            </a:r>
          </a:p>
          <a:p>
            <a:pPr lvl="1"/>
            <a:r>
              <a:rPr lang="fr-FR"/>
              <a:t>Data Loader</a:t>
            </a:r>
          </a:p>
          <a:p>
            <a:pPr lvl="1"/>
            <a:r>
              <a:rPr lang="fr-FR"/>
              <a:t>Data.com</a:t>
            </a:r>
          </a:p>
          <a:p>
            <a:pPr lvl="1"/>
            <a:r>
              <a:rPr lang="fr-FR"/>
              <a:t>Transfert en masse</a:t>
            </a:r>
          </a:p>
          <a:p>
            <a:pPr lvl="1"/>
            <a:r>
              <a:rPr lang="fr-FR"/>
              <a:t>Sauvegarde des données</a:t>
            </a:r>
          </a:p>
          <a:p>
            <a:pPr lvl="2"/>
            <a:r>
              <a:rPr lang="fr-FR"/>
              <a:t>Suppression en masse et corbeille</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335</a:t>
            </a:fld>
            <a:endParaRPr lang="fr-FR" dirty="0"/>
          </a:p>
        </p:txBody>
      </p:sp>
    </p:spTree>
    <p:custDataLst>
      <p:tags r:id="rId1"/>
    </p:custData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goldie\Downloads\DeathtoStock_Desk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373" t="31235" b="12799"/>
          <a:stretch/>
        </p:blipFill>
        <p:spPr bwMode="auto">
          <a:xfrm>
            <a:off x="0" y="762000"/>
            <a:ext cx="12192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882869" y="5"/>
            <a:ext cx="9115709" cy="746975"/>
          </a:xfrm>
        </p:spPr>
        <p:txBody>
          <a:bodyPr/>
          <a:lstStyle/>
          <a:p>
            <a:r>
              <a:rPr lang="fr-FR" sz="2600" dirty="0"/>
              <a:t>Désolé : pistes inappropriées dans le fichier d'importation</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336</a:t>
            </a:fld>
            <a:endParaRPr lang="fr-FR" dirty="0"/>
          </a:p>
        </p:txBody>
      </p:sp>
      <p:pic>
        <p:nvPicPr>
          <p:cNvPr id="9" name="Picture 8" descr="Yeller.png"/>
          <p:cNvPicPr>
            <a:picLocks noChangeAspect="1"/>
          </p:cNvPicPr>
          <p:nvPr/>
        </p:nvPicPr>
        <p:blipFill>
          <a:blip r:embed="rId5" cstate="print"/>
          <a:stretch>
            <a:fillRect/>
          </a:stretch>
        </p:blipFill>
        <p:spPr>
          <a:xfrm flipH="1">
            <a:off x="5650992" y="1532827"/>
            <a:ext cx="6541008" cy="5325174"/>
          </a:xfrm>
          <a:prstGeom prst="rect">
            <a:avLst/>
          </a:prstGeom>
          <a:effectLst>
            <a:outerShdw blurRad="50800" dist="38100" dir="2700000" algn="tl" rotWithShape="0">
              <a:prstClr val="black">
                <a:alpha val="40000"/>
              </a:prstClr>
            </a:outerShdw>
          </a:effectLst>
        </p:spPr>
      </p:pic>
      <p:pic>
        <p:nvPicPr>
          <p:cNvPr id="10" name="Picture 9" descr="speech-bubble-round9.png"/>
          <p:cNvPicPr>
            <a:picLocks noChangeAspect="1"/>
          </p:cNvPicPr>
          <p:nvPr/>
        </p:nvPicPr>
        <p:blipFill>
          <a:blip r:embed="rId6" cstate="print">
            <a:duotone>
              <a:schemeClr val="bg2">
                <a:shade val="45000"/>
                <a:satMod val="135000"/>
              </a:schemeClr>
              <a:prstClr val="white"/>
            </a:duotone>
          </a:blip>
          <a:stretch>
            <a:fillRect/>
          </a:stretch>
        </p:blipFill>
        <p:spPr>
          <a:xfrm rot="388778">
            <a:off x="3108643" y="1509176"/>
            <a:ext cx="5897176" cy="3799298"/>
          </a:xfrm>
          <a:prstGeom prst="rect">
            <a:avLst/>
          </a:prstGeom>
          <a:effectLst>
            <a:outerShdw blurRad="50800" dist="38100" dir="2700000" algn="tl" rotWithShape="0">
              <a:prstClr val="black">
                <a:alpha val="40000"/>
              </a:prstClr>
            </a:outerShdw>
          </a:effectLst>
        </p:spPr>
      </p:pic>
      <p:sp>
        <p:nvSpPr>
          <p:cNvPr id="12" name="Rectangle 11"/>
          <p:cNvSpPr/>
          <p:nvPr/>
        </p:nvSpPr>
        <p:spPr>
          <a:xfrm>
            <a:off x="3502198" y="1961045"/>
            <a:ext cx="3992485" cy="2782300"/>
          </a:xfrm>
          <a:prstGeom prst="rect">
            <a:avLst/>
          </a:prstGeom>
        </p:spPr>
        <p:txBody>
          <a:bodyPr wrap="square">
            <a:spAutoFit/>
          </a:bodyPr>
          <a:lstStyle/>
          <a:p>
            <a:pPr algn="ctr" fontAlgn="base">
              <a:lnSpc>
                <a:spcPct val="95000"/>
              </a:lnSpc>
              <a:spcBef>
                <a:spcPct val="0"/>
              </a:spcBef>
              <a:spcAft>
                <a:spcPct val="0"/>
              </a:spcAft>
            </a:pPr>
            <a:r>
              <a:rPr lang="fr-FR" sz="4200" b="1" dirty="0">
                <a:solidFill>
                  <a:srgbClr val="FF0000"/>
                </a:solidFill>
              </a:rPr>
              <a:t>Attendez ! </a:t>
            </a:r>
            <a:r>
              <a:rPr dirty="0"/>
              <a:t/>
            </a:r>
            <a:br>
              <a:rPr dirty="0"/>
            </a:br>
            <a:r>
              <a:rPr lang="fr-FR" sz="2000" dirty="0"/>
              <a:t>Je viens de me rendre compte que certaines pistes sont inappropriées !  Pouvez-vous les supprimer ? Cela concerne toutes les pistes qui contiennent le nom de </a:t>
            </a:r>
            <a:r>
              <a:rPr sz="2000" dirty="0"/>
              <a:t/>
            </a:r>
            <a:br>
              <a:rPr sz="2000" dirty="0"/>
            </a:br>
            <a:r>
              <a:rPr lang="fr-FR" sz="2000" dirty="0"/>
              <a:t>société AW Computing.</a:t>
            </a:r>
          </a:p>
        </p:txBody>
      </p:sp>
    </p:spTree>
    <p:custDataLst>
      <p:tags r:id="rId1"/>
    </p:custData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4" y="843166"/>
            <a:ext cx="8799686" cy="1196650"/>
          </a:xfrm>
        </p:spPr>
        <p:txBody>
          <a:bodyPr numCol="1" spcCol="457200"/>
          <a:lstStyle/>
          <a:p>
            <a:pPr marL="0" indent="0">
              <a:buNone/>
            </a:pPr>
            <a:r>
              <a:rPr lang="fr-FR" dirty="0"/>
              <a:t>L'outil Supprimer en masse vous permet de supprimer des enregistrements d'objet standard qui répondent à des critères spécifiques. </a:t>
            </a:r>
          </a:p>
        </p:txBody>
      </p:sp>
      <p:sp>
        <p:nvSpPr>
          <p:cNvPr id="2" name="Title 1"/>
          <p:cNvSpPr>
            <a:spLocks noGrp="1"/>
          </p:cNvSpPr>
          <p:nvPr>
            <p:ph type="title"/>
          </p:nvPr>
        </p:nvSpPr>
        <p:spPr>
          <a:xfrm>
            <a:off x="128589" y="7"/>
            <a:ext cx="10734146" cy="746975"/>
          </a:xfrm>
        </p:spPr>
        <p:txBody>
          <a:bodyPr/>
          <a:lstStyle/>
          <a:p>
            <a:r>
              <a:rPr lang="fr-FR" sz="2600" dirty="0"/>
              <a:t>Suppression en masse des enregistrements</a:t>
            </a:r>
          </a:p>
        </p:txBody>
      </p:sp>
      <p:sp>
        <p:nvSpPr>
          <p:cNvPr id="10" name="Rectangle 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a:t>
            </a:r>
            <a:r>
              <a:rPr lang="fr-FR" b="1" dirty="0"/>
              <a:t> </a:t>
            </a:r>
            <a:r>
              <a:rPr lang="fr-FR" sz="2400" b="1" dirty="0">
                <a:solidFill>
                  <a:schemeClr val="bg1"/>
                </a:solidFill>
              </a:rPr>
              <a:t>| Gestion des données | Supprimer en masse des enregistrements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337</a:t>
            </a:fld>
            <a:endParaRPr lang="fr-FR" dirty="0"/>
          </a:p>
        </p:txBody>
      </p:sp>
      <p:sp>
        <p:nvSpPr>
          <p:cNvPr id="13" name="Content Placeholder 2"/>
          <p:cNvSpPr txBox="1">
            <a:spLocks/>
          </p:cNvSpPr>
          <p:nvPr/>
        </p:nvSpPr>
        <p:spPr bwMode="auto">
          <a:xfrm>
            <a:off x="250826" y="2099189"/>
            <a:ext cx="11542590" cy="3048000"/>
          </a:xfrm>
          <a:prstGeom prst="rect">
            <a:avLst/>
          </a:prstGeom>
          <a:noFill/>
          <a:ln w="9525">
            <a:noFill/>
            <a:miter lim="800000"/>
            <a:headEnd/>
            <a:tailEnd/>
          </a:ln>
        </p:spPr>
        <p:txBody>
          <a:bodyPr vert="horz" wrap="square" lIns="91424" tIns="45712" rIns="91424" bIns="45712" numCol="2" spcCol="457200" anchor="t" anchorCtr="0" compatLnSpc="1">
            <a:prstTxWarp prst="textNoShape">
              <a:avLst/>
            </a:prstTxWarp>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Salesforce Sans" panose="020B0505020202020203"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228600" lvl="1" indent="-228600"/>
            <a:r>
              <a:rPr lang="fr-FR" dirty="0"/>
              <a:t>Une liste de tous les enregistrements à supprimer est affichée. Vous avez ainsi la possibilité de vérifier que la suppression est bien réalisée.</a:t>
            </a:r>
          </a:p>
          <a:p>
            <a:pPr marL="228600" lvl="1" indent="-228600"/>
            <a:r>
              <a:rPr lang="fr-FR" dirty="0"/>
              <a:t>L'outil vous prévient si la suppression concerne également des enregistrements enfant.</a:t>
            </a:r>
          </a:p>
          <a:p>
            <a:pPr marL="228600" lvl="1" indent="-228600"/>
            <a:endParaRPr lang="fr-FR" kern="0" dirty="0"/>
          </a:p>
          <a:p>
            <a:pPr marL="228600" lvl="1" indent="-228600"/>
            <a:r>
              <a:rPr lang="fr-FR" dirty="0"/>
              <a:t>Il est recommandé de demander ou de réaliser une sauvegarde avant </a:t>
            </a:r>
            <a:r>
              <a:rPr dirty="0"/>
              <a:t/>
            </a:r>
            <a:br>
              <a:rPr dirty="0"/>
            </a:br>
            <a:r>
              <a:rPr lang="fr-FR" dirty="0"/>
              <a:t>d'utiliser l'outil Supprimer en masse.</a:t>
            </a:r>
          </a:p>
          <a:p>
            <a:pPr marL="228600" lvl="1" indent="-228600"/>
            <a:r>
              <a:rPr lang="fr-FR" dirty="0"/>
              <a:t>Les enregistrements supprimés sont </a:t>
            </a:r>
            <a:r>
              <a:rPr dirty="0"/>
              <a:t/>
            </a:r>
            <a:br>
              <a:rPr dirty="0"/>
            </a:br>
            <a:r>
              <a:rPr lang="fr-FR" dirty="0"/>
              <a:t>stockés dans la Corbeille pendant 15 jours supplémentaires, sauf si </a:t>
            </a:r>
            <a:r>
              <a:rPr lang="fr-FR" b="1" dirty="0"/>
              <a:t>Supprimer définitivement</a:t>
            </a:r>
            <a:r>
              <a:rPr lang="fr-FR" dirty="0"/>
              <a:t> est sélectionné.</a:t>
            </a:r>
          </a:p>
        </p:txBody>
      </p:sp>
      <p:grpSp>
        <p:nvGrpSpPr>
          <p:cNvPr id="9" name="Group 8"/>
          <p:cNvGrpSpPr/>
          <p:nvPr/>
        </p:nvGrpSpPr>
        <p:grpSpPr>
          <a:xfrm>
            <a:off x="0" y="6082210"/>
            <a:ext cx="1295063" cy="746147"/>
            <a:chOff x="0" y="6082210"/>
            <a:chExt cx="1295063" cy="746147"/>
          </a:xfrm>
        </p:grpSpPr>
        <p:sp>
          <p:nvSpPr>
            <p:cNvPr id="14" name="TextBox 13"/>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5"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4" y="843165"/>
            <a:ext cx="4819702" cy="5950440"/>
          </a:xfrm>
        </p:spPr>
        <p:txBody>
          <a:bodyPr/>
          <a:lstStyle/>
          <a:p>
            <a:pPr lvl="1"/>
            <a:r>
              <a:rPr lang="fr-FR"/>
              <a:t>Les enregistrements supprimés sont stockés dans la Corbeille pendant un maximum de 15 jours.</a:t>
            </a:r>
          </a:p>
          <a:p>
            <a:pPr lvl="1"/>
            <a:r>
              <a:rPr lang="fr-FR"/>
              <a:t>Les enregistrements peuvent être restaurés. Pour ce faire, cliquez sur </a:t>
            </a:r>
            <a:r>
              <a:rPr lang="fr-FR" b="1" dirty="0"/>
              <a:t>Restaurer.</a:t>
            </a:r>
            <a:endParaRPr lang="fr-FR" dirty="0"/>
          </a:p>
          <a:p>
            <a:pPr lvl="1"/>
            <a:r>
              <a:rPr lang="fr-FR"/>
              <a:t>« Ma corbeille » est disponible pour tous les utilisateurs.</a:t>
            </a:r>
          </a:p>
          <a:p>
            <a:pPr lvl="1"/>
            <a:r>
              <a:rPr lang="fr-FR"/>
              <a:t>« Toutes les Corbeilles » est disponible uniquement pour les utilisateurs dotés de l'autorisation Modifier toutes les données.</a:t>
            </a:r>
          </a:p>
        </p:txBody>
      </p:sp>
      <p:sp>
        <p:nvSpPr>
          <p:cNvPr id="7" name="Title 6"/>
          <p:cNvSpPr>
            <a:spLocks noGrp="1"/>
          </p:cNvSpPr>
          <p:nvPr>
            <p:ph type="title"/>
          </p:nvPr>
        </p:nvSpPr>
        <p:spPr>
          <a:xfrm>
            <a:off x="128589" y="7"/>
            <a:ext cx="10734146" cy="746975"/>
          </a:xfrm>
        </p:spPr>
        <p:txBody>
          <a:bodyPr/>
          <a:lstStyle/>
          <a:p>
            <a:r>
              <a:rPr lang="fr-FR"/>
              <a:t>Corbeille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338</a:t>
            </a:fld>
            <a:endParaRPr lang="fr-FR" dirty="0"/>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140" y="1631548"/>
            <a:ext cx="6622623" cy="2969027"/>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1" y="2592499"/>
            <a:ext cx="11955462" cy="4197029"/>
          </a:xfrm>
        </p:spPr>
        <p:txBody>
          <a:bodyPr/>
          <a:lstStyle/>
          <a:p>
            <a:r>
              <a:rPr lang="fr-FR" dirty="0"/>
              <a:t>Tâches :</a:t>
            </a:r>
          </a:p>
          <a:p>
            <a:pPr lvl="1"/>
            <a:r>
              <a:rPr lang="fr-FR" dirty="0"/>
              <a:t>Accès à la suppression en masse des pistes.</a:t>
            </a:r>
          </a:p>
          <a:p>
            <a:pPr lvl="1"/>
            <a:r>
              <a:rPr lang="fr-FR" dirty="0"/>
              <a:t>Recherche de pistes répondant à des critères spécifiques.</a:t>
            </a:r>
          </a:p>
          <a:p>
            <a:pPr lvl="1"/>
            <a:r>
              <a:rPr lang="fr-FR" dirty="0"/>
              <a:t>Marquage et suppression de toutes les pistes obtenues.</a:t>
            </a:r>
          </a:p>
          <a:p>
            <a:endParaRPr lang="fr-FR" dirty="0"/>
          </a:p>
        </p:txBody>
      </p:sp>
      <p:sp>
        <p:nvSpPr>
          <p:cNvPr id="4" name="Content Placeholder 3"/>
          <p:cNvSpPr>
            <a:spLocks noGrp="1"/>
          </p:cNvSpPr>
          <p:nvPr>
            <p:ph idx="11"/>
          </p:nvPr>
        </p:nvSpPr>
        <p:spPr>
          <a:xfrm>
            <a:off x="5" y="758825"/>
            <a:ext cx="12192000" cy="1574472"/>
          </a:xfrm>
        </p:spPr>
        <p:txBody>
          <a:bodyPr/>
          <a:lstStyle/>
          <a:p>
            <a:r>
              <a:rPr lang="fr-FR" dirty="0"/>
              <a:t>Objectif : </a:t>
            </a:r>
          </a:p>
          <a:p>
            <a:pPr lvl="1"/>
            <a:r>
              <a:rPr lang="fr-FR" dirty="0"/>
              <a:t>Identifier les pistes que les représentants commerciaux ont créées lors de leur formation pour le salon commercial. Supprimer ces pistes non valides de manière à ce que les données présentes dans </a:t>
            </a:r>
            <a:r>
              <a:rPr lang="fr-FR" dirty="0" err="1"/>
              <a:t>Salesforce</a:t>
            </a:r>
            <a:r>
              <a:rPr lang="fr-FR" dirty="0"/>
              <a:t> soient exactes.</a:t>
            </a:r>
          </a:p>
        </p:txBody>
      </p:sp>
      <p:sp>
        <p:nvSpPr>
          <p:cNvPr id="7" name="Content Placeholder 6"/>
          <p:cNvSpPr>
            <a:spLocks noGrp="1"/>
          </p:cNvSpPr>
          <p:nvPr>
            <p:ph idx="10"/>
          </p:nvPr>
        </p:nvSpPr>
        <p:spPr/>
        <p:txBody>
          <a:bodyPr/>
          <a:lstStyle/>
          <a:p>
            <a:r>
              <a:rPr lang="fr-FR"/>
              <a:t>5 min</a:t>
            </a:r>
            <a:endParaRPr lang="fr-FR" dirty="0"/>
          </a:p>
        </p:txBody>
      </p:sp>
      <p:sp>
        <p:nvSpPr>
          <p:cNvPr id="2" name="Title 1"/>
          <p:cNvSpPr>
            <a:spLocks noGrp="1"/>
          </p:cNvSpPr>
          <p:nvPr>
            <p:ph type="title"/>
          </p:nvPr>
        </p:nvSpPr>
        <p:spPr/>
        <p:txBody>
          <a:bodyPr/>
          <a:lstStyle/>
          <a:p>
            <a:r>
              <a:rPr lang="fr-FR" sz="2600" dirty="0"/>
              <a:t>6-8 : Suppression en masse des enregistrements</a:t>
            </a:r>
          </a:p>
        </p:txBody>
      </p:sp>
      <p:sp>
        <p:nvSpPr>
          <p:cNvPr id="9" name="Slide Number Placeholder 8"/>
          <p:cNvSpPr>
            <a:spLocks noGrp="1"/>
          </p:cNvSpPr>
          <p:nvPr>
            <p:ph type="sldNum" sz="quarter" idx="13"/>
          </p:nvPr>
        </p:nvSpPr>
        <p:spPr/>
        <p:txBody>
          <a:bodyPr/>
          <a:lstStyle/>
          <a:p>
            <a:fld id="{812A5277-1DB9-460F-9A21-B857ABB32666}" type="slidenum">
              <a:rPr lang="en-US" smtClean="0"/>
              <a:pPr/>
              <a:t>339</a:t>
            </a:fld>
            <a:endParaRPr lang="fr-FR" dirty="0"/>
          </a:p>
        </p:txBody>
      </p:sp>
      <p:sp>
        <p:nvSpPr>
          <p:cNvPr id="10" name="Text Placeholder 4"/>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589" y="7"/>
            <a:ext cx="10734146" cy="746975"/>
          </a:xfrm>
        </p:spPr>
        <p:txBody>
          <a:bodyPr/>
          <a:lstStyle/>
          <a:p>
            <a:r>
              <a:rPr lang="fr-FR"/>
              <a:t>Présentation de Lightning Experience</a:t>
            </a:r>
          </a:p>
        </p:txBody>
      </p:sp>
      <p:sp>
        <p:nvSpPr>
          <p:cNvPr id="12" name="Slide Number Placeholder 11"/>
          <p:cNvSpPr>
            <a:spLocks noGrp="1"/>
          </p:cNvSpPr>
          <p:nvPr>
            <p:ph type="sldNum" sz="quarter" idx="10"/>
          </p:nvPr>
        </p:nvSpPr>
        <p:spPr/>
        <p:txBody>
          <a:bodyPr/>
          <a:lstStyle/>
          <a:p>
            <a:fld id="{812A5277-1DB9-460F-9A21-B857ABB32666}" type="slidenum">
              <a:rPr lang="en-US" smtClean="0"/>
              <a:pPr/>
              <a:t>34</a:t>
            </a:fld>
            <a:endParaRPr lang="fr-FR" dirty="0"/>
          </a:p>
        </p:txBody>
      </p:sp>
      <p:pic>
        <p:nvPicPr>
          <p:cNvPr id="43" name="Picture 42"/>
          <p:cNvPicPr>
            <a:picLocks noChangeAspect="1"/>
          </p:cNvPicPr>
          <p:nvPr/>
        </p:nvPicPr>
        <p:blipFill>
          <a:blip r:embed="rId4"/>
          <a:stretch>
            <a:fillRect/>
          </a:stretch>
        </p:blipFill>
        <p:spPr>
          <a:xfrm>
            <a:off x="0" y="1770431"/>
            <a:ext cx="12192000" cy="4792269"/>
          </a:xfrm>
          <a:prstGeom prst="rect">
            <a:avLst/>
          </a:prstGeom>
        </p:spPr>
      </p:pic>
      <p:grpSp>
        <p:nvGrpSpPr>
          <p:cNvPr id="44" name="Group 43"/>
          <p:cNvGrpSpPr/>
          <p:nvPr/>
        </p:nvGrpSpPr>
        <p:grpSpPr>
          <a:xfrm>
            <a:off x="6856340" y="2988875"/>
            <a:ext cx="1485907" cy="972888"/>
            <a:chOff x="4147715" y="1446823"/>
            <a:chExt cx="1268502" cy="972888"/>
          </a:xfrm>
          <a:solidFill>
            <a:srgbClr val="FF0000"/>
          </a:solidFill>
        </p:grpSpPr>
        <p:sp>
          <p:nvSpPr>
            <p:cNvPr id="45" name="Flowchart: Alternate Process 44"/>
            <p:cNvSpPr/>
            <p:nvPr/>
          </p:nvSpPr>
          <p:spPr>
            <a:xfrm>
              <a:off x="4147715" y="1446823"/>
              <a:ext cx="1268502" cy="502904"/>
            </a:xfrm>
            <a:prstGeom prst="flowChartAlternateProcess">
              <a:avLst/>
            </a:prstGeom>
            <a:grp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dirty="0">
                  <a:solidFill>
                    <a:schemeClr val="bg1"/>
                  </a:solidFill>
                  <a:latin typeface="Salesforce Sans" panose="020B0505020202020203" pitchFamily="34" charset="0"/>
                </a:rPr>
                <a:t> Chemin</a:t>
              </a:r>
            </a:p>
          </p:txBody>
        </p:sp>
        <p:cxnSp>
          <p:nvCxnSpPr>
            <p:cNvPr id="46" name="Straight Connector 45"/>
            <p:cNvCxnSpPr/>
            <p:nvPr/>
          </p:nvCxnSpPr>
          <p:spPr bwMode="auto">
            <a:xfrm>
              <a:off x="4781965" y="1934421"/>
              <a:ext cx="0" cy="485290"/>
            </a:xfrm>
            <a:prstGeom prst="line">
              <a:avLst/>
            </a:prstGeom>
            <a:grpFill/>
            <a:ln w="38100" cap="flat" cmpd="sng" algn="ctr">
              <a:solidFill>
                <a:srgbClr val="FF0000"/>
              </a:solidFill>
              <a:prstDash val="solid"/>
              <a:round/>
              <a:headEnd type="none" w="med" len="med"/>
              <a:tailEnd type="oval" w="lg" len="lg"/>
            </a:ln>
            <a:effectLst/>
          </p:spPr>
        </p:cxnSp>
      </p:grpSp>
      <p:grpSp>
        <p:nvGrpSpPr>
          <p:cNvPr id="47" name="Group 46"/>
          <p:cNvGrpSpPr/>
          <p:nvPr/>
        </p:nvGrpSpPr>
        <p:grpSpPr>
          <a:xfrm>
            <a:off x="3299515" y="3861536"/>
            <a:ext cx="1159100" cy="730237"/>
            <a:chOff x="1840882" y="2808377"/>
            <a:chExt cx="1008066" cy="775489"/>
          </a:xfrm>
          <a:solidFill>
            <a:srgbClr val="FF0000"/>
          </a:solidFill>
        </p:grpSpPr>
        <p:sp>
          <p:nvSpPr>
            <p:cNvPr id="48" name="Flowchart: Alternate Process 47"/>
            <p:cNvSpPr/>
            <p:nvPr/>
          </p:nvSpPr>
          <p:spPr>
            <a:xfrm>
              <a:off x="1850159" y="2808377"/>
              <a:ext cx="998789" cy="431411"/>
            </a:xfrm>
            <a:prstGeom prst="flowChartAlternateProcess">
              <a:avLst/>
            </a:prstGeom>
            <a:grp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dirty="0">
                  <a:solidFill>
                    <a:schemeClr val="bg1"/>
                  </a:solidFill>
                  <a:latin typeface="Salesforce Sans" panose="020B0505020202020203" pitchFamily="34" charset="0"/>
                </a:rPr>
                <a:t>Détails </a:t>
              </a:r>
            </a:p>
          </p:txBody>
        </p:sp>
        <p:cxnSp>
          <p:nvCxnSpPr>
            <p:cNvPr id="49" name="Straight Connector 48"/>
            <p:cNvCxnSpPr/>
            <p:nvPr/>
          </p:nvCxnSpPr>
          <p:spPr bwMode="auto">
            <a:xfrm flipH="1">
              <a:off x="1840882" y="3137889"/>
              <a:ext cx="566313" cy="445977"/>
            </a:xfrm>
            <a:prstGeom prst="line">
              <a:avLst/>
            </a:prstGeom>
            <a:grpFill/>
            <a:ln w="38100" cap="flat" cmpd="sng" algn="ctr">
              <a:solidFill>
                <a:srgbClr val="FF0000"/>
              </a:solidFill>
              <a:prstDash val="solid"/>
              <a:round/>
              <a:headEnd type="none" w="med" len="med"/>
              <a:tailEnd type="oval" w="lg" len="lg"/>
            </a:ln>
            <a:effectLst/>
          </p:spPr>
        </p:cxnSp>
      </p:grpSp>
      <p:grpSp>
        <p:nvGrpSpPr>
          <p:cNvPr id="50" name="Group 49"/>
          <p:cNvGrpSpPr/>
          <p:nvPr/>
        </p:nvGrpSpPr>
        <p:grpSpPr>
          <a:xfrm>
            <a:off x="7866362" y="1405083"/>
            <a:ext cx="1914249" cy="517688"/>
            <a:chOff x="7904308" y="946571"/>
            <a:chExt cx="1914249" cy="517688"/>
          </a:xfrm>
        </p:grpSpPr>
        <p:sp>
          <p:nvSpPr>
            <p:cNvPr id="51" name="Flowchart: Alternate Process 50"/>
            <p:cNvSpPr/>
            <p:nvPr/>
          </p:nvSpPr>
          <p:spPr>
            <a:xfrm>
              <a:off x="7904308" y="946571"/>
              <a:ext cx="1372583" cy="517688"/>
            </a:xfrm>
            <a:prstGeom prst="flowChartAlternateProcess">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dirty="0">
                  <a:solidFill>
                    <a:schemeClr val="bg1"/>
                  </a:solidFill>
                  <a:latin typeface="Salesforce Sans" panose="020B0505020202020203" pitchFamily="34" charset="0"/>
                </a:rPr>
                <a:t>Favoris</a:t>
              </a:r>
            </a:p>
          </p:txBody>
        </p:sp>
        <p:cxnSp>
          <p:nvCxnSpPr>
            <p:cNvPr id="52" name="Straight Connector 51"/>
            <p:cNvCxnSpPr>
              <a:stCxn id="51" idx="3"/>
            </p:cNvCxnSpPr>
            <p:nvPr/>
          </p:nvCxnSpPr>
          <p:spPr bwMode="auto">
            <a:xfrm>
              <a:off x="9276891" y="1205415"/>
              <a:ext cx="541666" cy="147118"/>
            </a:xfrm>
            <a:prstGeom prst="line">
              <a:avLst/>
            </a:prstGeom>
            <a:solidFill>
              <a:srgbClr val="FF0000"/>
            </a:solidFill>
            <a:ln w="38100" cap="flat" cmpd="sng" algn="ctr">
              <a:solidFill>
                <a:srgbClr val="FF0000"/>
              </a:solidFill>
              <a:prstDash val="solid"/>
              <a:round/>
              <a:headEnd type="none" w="med" len="med"/>
              <a:tailEnd type="oval" w="lg" len="lg"/>
            </a:ln>
            <a:effectLst/>
          </p:spPr>
        </p:cxnSp>
      </p:grpSp>
      <p:grpSp>
        <p:nvGrpSpPr>
          <p:cNvPr id="53" name="Group 52"/>
          <p:cNvGrpSpPr/>
          <p:nvPr/>
        </p:nvGrpSpPr>
        <p:grpSpPr>
          <a:xfrm>
            <a:off x="1223751" y="1132860"/>
            <a:ext cx="1097022" cy="1006551"/>
            <a:chOff x="1140205" y="629887"/>
            <a:chExt cx="1097022" cy="1006551"/>
          </a:xfrm>
        </p:grpSpPr>
        <p:sp>
          <p:nvSpPr>
            <p:cNvPr id="54" name="Flowchart: Alternate Process 53"/>
            <p:cNvSpPr/>
            <p:nvPr/>
          </p:nvSpPr>
          <p:spPr>
            <a:xfrm>
              <a:off x="1140205" y="629887"/>
              <a:ext cx="1097022" cy="379583"/>
            </a:xfrm>
            <a:prstGeom prst="flowChartAlternateProcess">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dirty="0">
                  <a:solidFill>
                    <a:schemeClr val="bg1"/>
                  </a:solidFill>
                  <a:latin typeface="Salesforce Sans" panose="020B0505020202020203" pitchFamily="34" charset="0"/>
                </a:rPr>
                <a:t>Accueil</a:t>
              </a:r>
            </a:p>
          </p:txBody>
        </p:sp>
        <p:cxnSp>
          <p:nvCxnSpPr>
            <p:cNvPr id="55" name="Straight Connector 54"/>
            <p:cNvCxnSpPr>
              <a:stCxn id="54" idx="2"/>
            </p:cNvCxnSpPr>
            <p:nvPr/>
          </p:nvCxnSpPr>
          <p:spPr bwMode="auto">
            <a:xfrm flipH="1">
              <a:off x="1437286" y="1009470"/>
              <a:ext cx="251430" cy="626968"/>
            </a:xfrm>
            <a:prstGeom prst="line">
              <a:avLst/>
            </a:prstGeom>
            <a:solidFill>
              <a:srgbClr val="FF0000"/>
            </a:solidFill>
            <a:ln w="38100" cap="flat" cmpd="sng" algn="ctr">
              <a:solidFill>
                <a:srgbClr val="FF0000"/>
              </a:solidFill>
              <a:prstDash val="solid"/>
              <a:round/>
              <a:headEnd type="none" w="med" len="med"/>
              <a:tailEnd type="oval" w="lg" len="lg"/>
            </a:ln>
            <a:effectLst/>
          </p:spPr>
        </p:cxnSp>
      </p:grpSp>
      <p:grpSp>
        <p:nvGrpSpPr>
          <p:cNvPr id="56" name="Group 55"/>
          <p:cNvGrpSpPr/>
          <p:nvPr/>
        </p:nvGrpSpPr>
        <p:grpSpPr>
          <a:xfrm>
            <a:off x="2989372" y="1123558"/>
            <a:ext cx="1809586" cy="593534"/>
            <a:chOff x="2061490" y="2502002"/>
            <a:chExt cx="1199124" cy="574776"/>
          </a:xfrm>
          <a:solidFill>
            <a:srgbClr val="FF0000"/>
          </a:solidFill>
        </p:grpSpPr>
        <p:sp>
          <p:nvSpPr>
            <p:cNvPr id="57" name="Flowchart: Alternate Process 56"/>
            <p:cNvSpPr/>
            <p:nvPr/>
          </p:nvSpPr>
          <p:spPr>
            <a:xfrm>
              <a:off x="2061490" y="2502002"/>
              <a:ext cx="1045380" cy="383322"/>
            </a:xfrm>
            <a:prstGeom prst="flowChartAlternateProcess">
              <a:avLst/>
            </a:prstGeom>
            <a:grp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800"/>
                </a:spcAft>
              </a:pPr>
              <a:r>
                <a:rPr lang="fr-FR" sz="2000" dirty="0">
                  <a:solidFill>
                    <a:schemeClr val="bg1"/>
                  </a:solidFill>
                  <a:latin typeface="Salesforce Sans" panose="020B0505020202020203" pitchFamily="34" charset="0"/>
                </a:rPr>
                <a:t>Recherche</a:t>
              </a:r>
            </a:p>
          </p:txBody>
        </p:sp>
        <p:cxnSp>
          <p:nvCxnSpPr>
            <p:cNvPr id="58" name="Straight Connector 57"/>
            <p:cNvCxnSpPr/>
            <p:nvPr/>
          </p:nvCxnSpPr>
          <p:spPr bwMode="auto">
            <a:xfrm>
              <a:off x="2971582" y="2918087"/>
              <a:ext cx="289032" cy="158691"/>
            </a:xfrm>
            <a:prstGeom prst="line">
              <a:avLst/>
            </a:prstGeom>
            <a:grpFill/>
            <a:ln w="38100" cap="flat" cmpd="sng" algn="ctr">
              <a:solidFill>
                <a:srgbClr val="FF0000"/>
              </a:solidFill>
              <a:prstDash val="solid"/>
              <a:round/>
              <a:headEnd type="none" w="med" len="med"/>
              <a:tailEnd type="oval" w="lg" len="lg"/>
            </a:ln>
            <a:effectLst/>
          </p:spPr>
        </p:cxnSp>
      </p:grpSp>
    </p:spTree>
    <p:custDataLst>
      <p:tags r:id="rId1"/>
    </p:custDataLst>
    <p:extLst>
      <p:ext uri="{BB962C8B-B14F-4D97-AF65-F5344CB8AC3E}">
        <p14:creationId xmlns:p14="http://schemas.microsoft.com/office/powerpoint/2010/main" val="310394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55184" y="9"/>
            <a:ext cx="10206497" cy="737667"/>
          </a:xfrm>
        </p:spPr>
        <p:txBody>
          <a:bodyPr/>
          <a:lstStyle/>
          <a:p>
            <a:r>
              <a:rPr lang="fr-FR"/>
              <a:t>Contrôle des connaissances</a:t>
            </a:r>
          </a:p>
        </p:txBody>
      </p:sp>
      <p:sp>
        <p:nvSpPr>
          <p:cNvPr id="8" name="Content Placeholder 7"/>
          <p:cNvSpPr>
            <a:spLocks noGrp="1"/>
          </p:cNvSpPr>
          <p:nvPr>
            <p:ph idx="1"/>
          </p:nvPr>
        </p:nvSpPr>
        <p:spPr>
          <a:xfrm>
            <a:off x="128595" y="836615"/>
            <a:ext cx="12063405" cy="5233110"/>
          </a:xfrm>
        </p:spPr>
        <p:txBody>
          <a:bodyPr numCol="2" spcCol="457200"/>
          <a:lstStyle/>
          <a:p>
            <a:pPr marL="400050" lvl="0" indent="-400050">
              <a:buFont typeface="+mj-lt"/>
              <a:buAutoNum type="arabicPeriod"/>
            </a:pPr>
            <a:r>
              <a:rPr lang="fr-FR" sz="2200" dirty="0"/>
              <a:t>Lors de l'utilisation de l'assistant d'importation de données, quelles conditions empêchent l'importation d'un enregistrement ?</a:t>
            </a:r>
          </a:p>
          <a:p>
            <a:pPr marL="400050" lvl="0" indent="-400050">
              <a:buFont typeface="+mj-lt"/>
              <a:buAutoNum type="arabicPeriod"/>
            </a:pPr>
            <a:r>
              <a:rPr lang="fr-FR" sz="2200" dirty="0"/>
              <a:t>Quels avantages procure l'assistant d'importation de données pour importer des données dans </a:t>
            </a:r>
            <a:r>
              <a:rPr lang="fr-FR" sz="2200" dirty="0" err="1"/>
              <a:t>Salesforce</a:t>
            </a:r>
            <a:r>
              <a:rPr lang="fr-FR" sz="2200" dirty="0"/>
              <a:t> ? </a:t>
            </a:r>
          </a:p>
          <a:p>
            <a:pPr marL="400050" lvl="0" indent="-400050">
              <a:buFont typeface="+mj-lt"/>
              <a:buAutoNum type="arabicPeriod"/>
            </a:pPr>
            <a:r>
              <a:rPr lang="fr-FR" sz="2200" dirty="0"/>
              <a:t>Pourquoi choisir Data Loader plutôt que l'assistant d'importation de données ? </a:t>
            </a:r>
          </a:p>
          <a:p>
            <a:pPr marL="400050" lvl="0" indent="-400050">
              <a:buFont typeface="+mj-lt"/>
              <a:buAutoNum type="arabicPeriod"/>
            </a:pPr>
            <a:r>
              <a:rPr lang="fr-FR" sz="2200" dirty="0"/>
              <a:t>Comment un administrateur peut-il empêcher un ancien employé de se connecter à l'organisation </a:t>
            </a:r>
            <a:r>
              <a:rPr lang="fr-FR" sz="2200" dirty="0" err="1"/>
              <a:t>Salesforce</a:t>
            </a:r>
            <a:r>
              <a:rPr lang="fr-FR" sz="2200" dirty="0"/>
              <a:t> de la société et libérer une licence utilisateur ? </a:t>
            </a:r>
          </a:p>
          <a:p>
            <a:pPr marL="400050" lvl="0" indent="-400050">
              <a:buFont typeface="+mj-lt"/>
              <a:buAutoNum type="arabicPeriod"/>
            </a:pPr>
            <a:r>
              <a:rPr lang="fr-FR" sz="2200" dirty="0"/>
              <a:t>Quelle fonction permet d'obtenir de manière automatisée un ensemble complet de données </a:t>
            </a:r>
            <a:r>
              <a:rPr lang="fr-FR" sz="2200" dirty="0" err="1"/>
              <a:t>Salesforce</a:t>
            </a:r>
            <a:r>
              <a:rPr lang="fr-FR" sz="2200" dirty="0"/>
              <a:t> à archiver ? </a:t>
            </a:r>
          </a:p>
          <a:p>
            <a:pPr marL="400050" lvl="0" indent="-400050">
              <a:buFont typeface="+mj-lt"/>
              <a:buAutoNum type="arabicPeriod"/>
            </a:pPr>
            <a:r>
              <a:rPr lang="fr-FR" sz="2200" dirty="0"/>
              <a:t>Un administrateur d'AW </a:t>
            </a:r>
            <a:r>
              <a:rPr lang="fr-FR" sz="2200" dirty="0" err="1"/>
              <a:t>Computing</a:t>
            </a:r>
            <a:r>
              <a:rPr lang="fr-FR" sz="2200" dirty="0"/>
              <a:t> a incorrectement importé un ensemble d'enregistrements dans </a:t>
            </a:r>
            <a:r>
              <a:rPr lang="fr-FR" sz="2200" dirty="0" err="1"/>
              <a:t>Salesforce</a:t>
            </a:r>
            <a:r>
              <a:rPr lang="fr-FR" sz="2200" dirty="0"/>
              <a:t>. Quels sont les outils utilisables par l'administrateur pour supprimer ces enregistrements de </a:t>
            </a:r>
            <a:r>
              <a:rPr lang="fr-FR" sz="2200" dirty="0" err="1"/>
              <a:t>Salesforce</a:t>
            </a:r>
            <a:r>
              <a:rPr lang="fr-FR" sz="2200" dirty="0"/>
              <a:t> ?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340</a:t>
            </a:fld>
            <a:endParaRPr lang="fr-FR" dirty="0"/>
          </a:p>
        </p:txBody>
      </p:sp>
    </p:spTree>
    <p:custDataLst>
      <p:tags r:id="rId1"/>
    </p:custData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341</a:t>
            </a:fld>
            <a:endParaRPr lang="fr-FR" dirty="0"/>
          </a:p>
        </p:txBody>
      </p:sp>
    </p:spTree>
    <p:custDataLst>
      <p:tags r:id="rId1"/>
    </p:custData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342</a:t>
            </a:fld>
            <a:endParaRPr lang="fr-FR" dirty="0"/>
          </a:p>
        </p:txBody>
      </p:sp>
      <p:sp>
        <p:nvSpPr>
          <p:cNvPr id="4" name="Text Placeholder 3"/>
          <p:cNvSpPr>
            <a:spLocks noGrp="1"/>
          </p:cNvSpPr>
          <p:nvPr>
            <p:ph type="body" sz="quarter" idx="10"/>
          </p:nvPr>
        </p:nvSpPr>
        <p:spPr>
          <a:xfrm>
            <a:off x="407035" y="643470"/>
            <a:ext cx="8854195" cy="4255911"/>
          </a:xfrm>
        </p:spPr>
        <p:txBody>
          <a:bodyPr/>
          <a:lstStyle/>
          <a:p>
            <a:r>
              <a:rPr lang="fr-FR" b="1" dirty="0"/>
              <a:t>Module 7 :</a:t>
            </a:r>
          </a:p>
          <a:p>
            <a:r>
              <a:rPr lang="fr-FR" dirty="0"/>
              <a:t>Rapports et tableaux </a:t>
            </a:r>
            <a:br>
              <a:rPr lang="fr-FR" dirty="0"/>
            </a:br>
            <a:r>
              <a:rPr lang="fr-FR" dirty="0"/>
              <a:t>de bord</a:t>
            </a:r>
          </a:p>
        </p:txBody>
      </p:sp>
    </p:spTree>
    <p:custDataLst>
      <p:tags r:id="rId1"/>
    </p:custData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r>
              <a:rPr lang="fr-FR"/>
              <a:t>À la fin de ce module, vous serez en mesure de :</a:t>
            </a:r>
          </a:p>
          <a:p>
            <a:pPr lvl="1"/>
            <a:r>
              <a:rPr lang="fr-FR"/>
              <a:t>Décrire les différents types et formats de rapports.</a:t>
            </a:r>
          </a:p>
          <a:p>
            <a:pPr lvl="1"/>
            <a:r>
              <a:rPr lang="fr-FR"/>
              <a:t>Utiliser l'onglet Rapports pour trouver les rapports appropriés</a:t>
            </a:r>
          </a:p>
          <a:p>
            <a:pPr lvl="1"/>
            <a:r>
              <a:rPr lang="fr-FR"/>
              <a:t>Exécuter et modifier des rapports existants.</a:t>
            </a:r>
          </a:p>
          <a:p>
            <a:pPr lvl="1"/>
            <a:r>
              <a:rPr lang="fr-FR"/>
              <a:t>Créer intégralement un rapport personnalisé.</a:t>
            </a:r>
          </a:p>
          <a:p>
            <a:pPr lvl="1"/>
            <a:r>
              <a:rPr lang="fr-FR"/>
              <a:t>Ajouter des filtres et utiliser la logique de filtrage dans un rapport.</a:t>
            </a:r>
          </a:p>
          <a:p>
            <a:pPr lvl="1"/>
            <a:r>
              <a:rPr lang="fr-FR"/>
              <a:t>Utiliser des formules récapitulatives personnalisées dans un rapport.</a:t>
            </a:r>
          </a:p>
          <a:p>
            <a:pPr lvl="1"/>
            <a:r>
              <a:rPr lang="fr-FR"/>
              <a:t>Ajouter une sélection conditionnelle à un rapport.</a:t>
            </a:r>
          </a:p>
          <a:p>
            <a:pPr lvl="1"/>
            <a:r>
              <a:rPr lang="fr-FR"/>
              <a:t>Créer des graphiques de manière à afficher des données synthétisées.</a:t>
            </a:r>
          </a:p>
          <a:p>
            <a:pPr lvl="1"/>
            <a:r>
              <a:rPr lang="fr-FR"/>
              <a:t>Planifier, envoyer par e-mail, imprimer et exporter un rapport. </a:t>
            </a:r>
          </a:p>
          <a:p>
            <a:pPr lvl="1"/>
            <a:r>
              <a:rPr lang="fr-FR"/>
              <a:t>Créer un tableau de bord et ajouter des composants.</a:t>
            </a:r>
            <a:endParaRPr lang="fr-FR" dirty="0"/>
          </a:p>
        </p:txBody>
      </p:sp>
      <p:sp>
        <p:nvSpPr>
          <p:cNvPr id="464897" name="Rectangle 2"/>
          <p:cNvSpPr>
            <a:spLocks noGrp="1" noChangeArrowheads="1"/>
          </p:cNvSpPr>
          <p:nvPr>
            <p:ph type="title"/>
          </p:nvPr>
        </p:nvSpPr>
        <p:spPr/>
        <p:txBody>
          <a:bodyPr/>
          <a:lstStyle/>
          <a:p>
            <a:r>
              <a:rPr lang="fr-FR"/>
              <a:t>Objectifs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343</a:t>
            </a:fld>
            <a:endParaRPr lang="fr-FR" dirty="0"/>
          </a:p>
        </p:txBody>
      </p:sp>
    </p:spTree>
    <p:custDataLst>
      <p:tags r:id="rId1"/>
    </p:custData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128596" y="864524"/>
            <a:ext cx="11066942" cy="5859469"/>
          </a:xfrm>
        </p:spPr>
        <p:txBody>
          <a:bodyPr numCol="2" spcCol="548640"/>
          <a:lstStyle/>
          <a:p>
            <a:r>
              <a:rPr lang="fr-FR" sz="2300" dirty="0"/>
              <a:t>Les choses commencent à prendre forme. Nos utilisateurs peuvent accéder aux enregistrements dont ils ont besoin pour recueillir et visualiser les informations appropriées. </a:t>
            </a:r>
          </a:p>
          <a:p>
            <a:r>
              <a:rPr lang="fr-FR" sz="2300" dirty="0"/>
              <a:t>Vous recevez désormais des demandes de rapports pour l'analyse de ces informations. Par conséquent, nous allons à présent découvrir les rapports déjà disponibles dans </a:t>
            </a:r>
            <a:r>
              <a:rPr lang="fr-FR" sz="2300" dirty="0" err="1"/>
              <a:t>Salesforce</a:t>
            </a:r>
            <a:r>
              <a:rPr lang="fr-FR" sz="2300" dirty="0"/>
              <a:t> et les personnaliser conformément aux diverses exigences mentionnées. Nous utiliserons également le générateur de rapport pour créer des rapports à partir de zéro. </a:t>
            </a:r>
          </a:p>
          <a:p>
            <a:pPr lvl="2"/>
            <a:r>
              <a:rPr lang="fr-FR" sz="2300" b="1" dirty="0"/>
              <a:t>Exécution et modification des rapports</a:t>
            </a:r>
          </a:p>
          <a:p>
            <a:pPr lvl="1"/>
            <a:r>
              <a:rPr lang="fr-FR" sz="2300" dirty="0"/>
              <a:t>Création de nouveaux rapports avec le Générateur de rapports</a:t>
            </a:r>
          </a:p>
          <a:p>
            <a:pPr lvl="1"/>
            <a:r>
              <a:rPr lang="fr-FR" sz="2300" dirty="0"/>
              <a:t>Utilisation des filtres de rapport</a:t>
            </a:r>
          </a:p>
          <a:p>
            <a:pPr lvl="1"/>
            <a:r>
              <a:rPr lang="fr-FR" sz="2300" dirty="0"/>
              <a:t>Récapitulation avec formules et résumés visuels</a:t>
            </a:r>
          </a:p>
          <a:p>
            <a:pPr lvl="1"/>
            <a:r>
              <a:rPr lang="fr-FR" sz="2300" dirty="0"/>
              <a:t>Impression, exportation et envoi des rapports par e-mail </a:t>
            </a:r>
          </a:p>
          <a:p>
            <a:pPr lvl="1"/>
            <a:r>
              <a:rPr lang="fr-FR" sz="2300" dirty="0"/>
              <a:t>Création de tableaux de bord</a:t>
            </a:r>
          </a:p>
        </p:txBody>
      </p:sp>
      <p:sp>
        <p:nvSpPr>
          <p:cNvPr id="464897" name="Rectangle 2"/>
          <p:cNvSpPr>
            <a:spLocks noGrp="1" noChangeArrowheads="1"/>
          </p:cNvSpPr>
          <p:nvPr>
            <p:ph type="title"/>
          </p:nvPr>
        </p:nvSpPr>
        <p:spPr/>
        <p:txBody>
          <a:bodyPr/>
          <a:lstStyle/>
          <a:p>
            <a:r>
              <a:rPr lang="fr-FR" sz="2600" dirty="0"/>
              <a:t>Introduction et programme du module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344</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90752" y="5"/>
            <a:ext cx="9107826" cy="746975"/>
          </a:xfrm>
        </p:spPr>
        <p:txBody>
          <a:bodyPr/>
          <a:lstStyle/>
          <a:p>
            <a:r>
              <a:rPr lang="fr-FR" sz="2600" dirty="0"/>
              <a:t>Exécution et modification des rapports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345</a:t>
            </a:fld>
            <a:endParaRPr lang="fr-FR" dirty="0"/>
          </a:p>
        </p:txBody>
      </p:sp>
      <p:pic>
        <p:nvPicPr>
          <p:cNvPr id="6" name="Picture: Allison Wheeler" descr="AWheeler headshot.png"/>
          <p:cNvPicPr>
            <a:picLocks noChangeAspect="1"/>
          </p:cNvPicPr>
          <p:nvPr/>
        </p:nvPicPr>
        <p:blipFill>
          <a:blip r:embed="rId4" cstate="print"/>
          <a:srcRect l="12167" r="-3772" b="12284"/>
          <a:stretch>
            <a:fillRect/>
          </a:stretch>
        </p:blipFill>
        <p:spPr>
          <a:xfrm>
            <a:off x="1830439" y="2143954"/>
            <a:ext cx="722172" cy="720000"/>
          </a:xfrm>
          <a:prstGeom prst="rect">
            <a:avLst/>
          </a:prstGeom>
          <a:solidFill>
            <a:schemeClr val="bg1"/>
          </a:solidFill>
          <a:ln w="19050">
            <a:solidFill>
              <a:schemeClr val="bg1">
                <a:lumMod val="85000"/>
              </a:schemeClr>
            </a:solidFill>
          </a:ln>
        </p:spPr>
      </p:pic>
      <p:sp>
        <p:nvSpPr>
          <p:cNvPr id="7" name="TextBox 6"/>
          <p:cNvSpPr txBox="1"/>
          <p:nvPr/>
        </p:nvSpPr>
        <p:spPr>
          <a:xfrm>
            <a:off x="2663270" y="1977210"/>
            <a:ext cx="7299979" cy="1585049"/>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J'aimerais avoir un rapport indiquant toutes les opportunités de mon équipe qui ont été gagnées cette année.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15:34</a:t>
            </a:r>
            <a:endParaRPr lang="fr-FR" dirty="0"/>
          </a:p>
        </p:txBody>
      </p:sp>
    </p:spTree>
    <p:custDataLst>
      <p:tags r:id="rId1"/>
    </p:custData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a:xfrm>
            <a:off x="128592" y="7"/>
            <a:ext cx="10736637" cy="746975"/>
          </a:xfrm>
        </p:spPr>
        <p:txBody>
          <a:bodyPr/>
          <a:lstStyle/>
          <a:p>
            <a:r>
              <a:rPr lang="fr-FR"/>
              <a:t>Que sont les rapports ?</a:t>
            </a:r>
          </a:p>
        </p:txBody>
      </p:sp>
      <p:sp>
        <p:nvSpPr>
          <p:cNvPr id="14" name="Rectangle 13"/>
          <p:cNvSpPr/>
          <p:nvPr/>
        </p:nvSpPr>
        <p:spPr bwMode="auto">
          <a:xfrm>
            <a:off x="0" y="742710"/>
            <a:ext cx="12188825"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r>
              <a:rPr lang="fr-FR" sz="2400" b="1" dirty="0">
                <a:solidFill>
                  <a:schemeClr val="bg1"/>
                </a:solidFill>
              </a:rPr>
              <a:t>Les </a:t>
            </a:r>
            <a:r>
              <a:rPr lang="fr-FR" sz="2400" b="1" dirty="0">
                <a:solidFill>
                  <a:schemeClr val="bg1"/>
                </a:solidFill>
                <a:latin typeface="Salesforce Sans" panose="020B0505020202020203" pitchFamily="34" charset="0"/>
              </a:rPr>
              <a:t>rapports</a:t>
            </a:r>
            <a:r>
              <a:rPr lang="fr-FR" sz="2400" dirty="0">
                <a:solidFill>
                  <a:schemeClr val="bg1"/>
                </a:solidFill>
                <a:latin typeface="Salesforce Sans" panose="020B0505020202020203" pitchFamily="34" charset="0"/>
              </a:rPr>
              <a:t> sont des listes ou des récapitulatifs qui vous permettent de regrouper et d'analyser vos données de différentes façons. </a:t>
            </a:r>
          </a:p>
        </p:txBody>
      </p:sp>
      <p:sp>
        <p:nvSpPr>
          <p:cNvPr id="18" name="TextBox 17"/>
          <p:cNvSpPr txBox="1"/>
          <p:nvPr/>
        </p:nvSpPr>
        <p:spPr bwMode="white">
          <a:xfrm>
            <a:off x="0" y="800116"/>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grpSp>
        <p:nvGrpSpPr>
          <p:cNvPr id="19" name="Group 4"/>
          <p:cNvGrpSpPr>
            <a:grpSpLocks noChangeAspect="1"/>
          </p:cNvGrpSpPr>
          <p:nvPr/>
        </p:nvGrpSpPr>
        <p:grpSpPr bwMode="auto">
          <a:xfrm>
            <a:off x="436563" y="1104900"/>
            <a:ext cx="422275" cy="328613"/>
            <a:chOff x="275" y="1308"/>
            <a:chExt cx="266" cy="207"/>
          </a:xfrm>
        </p:grpSpPr>
        <p:sp>
          <p:nvSpPr>
            <p:cNvPr id="20"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Slide Number Placeholder 2"/>
          <p:cNvSpPr>
            <a:spLocks noGrp="1"/>
          </p:cNvSpPr>
          <p:nvPr>
            <p:ph type="sldNum" sz="quarter" idx="10"/>
          </p:nvPr>
        </p:nvSpPr>
        <p:spPr/>
        <p:txBody>
          <a:bodyPr/>
          <a:lstStyle/>
          <a:p>
            <a:fld id="{812A5277-1DB9-460F-9A21-B857ABB32666}" type="slidenum">
              <a:rPr lang="en-US" smtClean="0"/>
              <a:pPr/>
              <a:t>346</a:t>
            </a:fld>
            <a:endParaRPr lang="fr-FR" dirty="0"/>
          </a:p>
        </p:txBody>
      </p:sp>
      <p:sp>
        <p:nvSpPr>
          <p:cNvPr id="82" name="Rounded Rectangle 81"/>
          <p:cNvSpPr/>
          <p:nvPr/>
        </p:nvSpPr>
        <p:spPr bwMode="auto">
          <a:xfrm>
            <a:off x="2174488" y="1886623"/>
            <a:ext cx="2754144" cy="408623"/>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400" dirty="0">
                <a:solidFill>
                  <a:schemeClr val="bg1"/>
                </a:solidFill>
                <a:latin typeface="Salesforce Sans" panose="020B0505020202020203" pitchFamily="34" charset="0"/>
              </a:rPr>
              <a:t>Rapport tabulaire</a:t>
            </a:r>
            <a:endParaRPr kumimoji="0" lang="fr-FR" sz="2400" b="0" i="0" u="none" strike="noStrike" cap="none" normalizeH="0" baseline="0" dirty="0">
              <a:ln>
                <a:noFill/>
              </a:ln>
              <a:solidFill>
                <a:schemeClr val="bg1"/>
              </a:solidFill>
              <a:effectLst/>
              <a:latin typeface="Times New Roman" pitchFamily="18" charset="0"/>
            </a:endParaRPr>
          </a:p>
        </p:txBody>
      </p:sp>
      <p:sp>
        <p:nvSpPr>
          <p:cNvPr id="83" name="Rounded Rectangle 82"/>
          <p:cNvSpPr/>
          <p:nvPr/>
        </p:nvSpPr>
        <p:spPr bwMode="auto">
          <a:xfrm>
            <a:off x="7270596" y="1886623"/>
            <a:ext cx="3193396" cy="408623"/>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400" dirty="0">
                <a:solidFill>
                  <a:schemeClr val="bg1"/>
                </a:solidFill>
                <a:latin typeface="Salesforce Sans" panose="020B0505020202020203" pitchFamily="34" charset="0"/>
              </a:rPr>
              <a:t>Rapport récapitulatif</a:t>
            </a:r>
            <a:endParaRPr kumimoji="0" lang="fr-FR" sz="2400" b="0" i="0" u="none" strike="noStrike" cap="none" normalizeH="0" baseline="0" dirty="0">
              <a:ln>
                <a:noFill/>
              </a:ln>
              <a:solidFill>
                <a:schemeClr val="bg1"/>
              </a:solidFill>
              <a:effectLst/>
              <a:latin typeface="Times New Roman" pitchFamily="18" charset="0"/>
            </a:endParaRPr>
          </a:p>
        </p:txBody>
      </p:sp>
      <p:pic>
        <p:nvPicPr>
          <p:cNvPr id="84"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293" y="2344632"/>
            <a:ext cx="5770728" cy="274827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5" name="Image 82"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827" y="2320645"/>
            <a:ext cx="4922866" cy="2772263"/>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3" y="843165"/>
            <a:ext cx="3016107" cy="5950440"/>
          </a:xfrm>
        </p:spPr>
        <p:txBody>
          <a:bodyPr/>
          <a:lstStyle/>
          <a:p>
            <a:pPr lvl="0" fontAlgn="auto">
              <a:spcBef>
                <a:spcPts val="500"/>
              </a:spcBef>
              <a:spcAft>
                <a:spcPts val="0"/>
              </a:spcAft>
              <a:defRPr/>
            </a:pPr>
            <a:r>
              <a:rPr lang="fr-FR" sz="2200" dirty="0"/>
              <a:t>L'accès aux rapports et aux tableaux de bord est contrôlé par des dossiers sur l'onglet Rapports. En général, tous les utilisateurs pouvant </a:t>
            </a:r>
            <a:r>
              <a:rPr sz="2200" dirty="0"/>
              <a:t/>
            </a:r>
            <a:br>
              <a:rPr sz="2200" dirty="0"/>
            </a:br>
            <a:r>
              <a:rPr lang="fr-FR" sz="2200" dirty="0"/>
              <a:t>accéder au dossier bénéficient du </a:t>
            </a:r>
            <a:r>
              <a:rPr sz="2200" dirty="0"/>
              <a:t/>
            </a:r>
            <a:br>
              <a:rPr sz="2200" dirty="0"/>
            </a:br>
            <a:r>
              <a:rPr lang="fr-FR" sz="2200" dirty="0"/>
              <a:t>même niveau d'accès.</a:t>
            </a:r>
          </a:p>
        </p:txBody>
      </p:sp>
      <p:sp>
        <p:nvSpPr>
          <p:cNvPr id="5" name="Title 4"/>
          <p:cNvSpPr>
            <a:spLocks noGrp="1"/>
          </p:cNvSpPr>
          <p:nvPr>
            <p:ph type="title"/>
          </p:nvPr>
        </p:nvSpPr>
        <p:spPr>
          <a:xfrm>
            <a:off x="128589" y="7"/>
            <a:ext cx="10734146" cy="746975"/>
          </a:xfrm>
        </p:spPr>
        <p:txBody>
          <a:bodyPr/>
          <a:lstStyle/>
          <a:p>
            <a:r>
              <a:rPr lang="fr-FR" sz="2600" dirty="0"/>
              <a:t>Dossiers de rapports et de tableaux de bord</a:t>
            </a:r>
          </a:p>
        </p:txBody>
      </p:sp>
      <p:sp>
        <p:nvSpPr>
          <p:cNvPr id="7" name="Content Placeholder 4"/>
          <p:cNvSpPr txBox="1">
            <a:spLocks/>
          </p:cNvSpPr>
          <p:nvPr/>
        </p:nvSpPr>
        <p:spPr bwMode="auto">
          <a:xfrm>
            <a:off x="7304359" y="876574"/>
            <a:ext cx="4697141" cy="2452632"/>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1"/>
            <a:r>
              <a:rPr lang="fr-FR" sz="2000" dirty="0">
                <a:latin typeface="Salesforce Sans" panose="020B0505020202020203" pitchFamily="34" charset="0"/>
              </a:rPr>
              <a:t>L'accès peut être effectué en lecture seule ou en lecture/écriture.</a:t>
            </a:r>
          </a:p>
          <a:p>
            <a:endParaRPr lang="fr-FR" sz="2000" kern="0" dirty="0">
              <a:latin typeface="Salesforce Sans" panose="020B0505020202020203" pitchFamily="34" charset="0"/>
            </a:endParaRPr>
          </a:p>
          <a:p>
            <a:endParaRPr lang="fr-FR" sz="2000" kern="0" dirty="0">
              <a:latin typeface="Salesforce Sans" panose="020B0505020202020203" pitchFamily="34" charset="0"/>
            </a:endParaRPr>
          </a:p>
          <a:p>
            <a:pPr lvl="1">
              <a:spcBef>
                <a:spcPts val="1800"/>
              </a:spcBef>
            </a:pPr>
            <a:r>
              <a:rPr lang="fr-FR" sz="2000" dirty="0">
                <a:latin typeface="Salesforce Sans" panose="020B0505020202020203" pitchFamily="34" charset="0"/>
              </a:rPr>
              <a:t>Les dossiers peuvent être accessibles par tous les utilisateurs, masqués pour tous les utilisateurs ou encore partagés à l'aide de rôles ou de groupes publics.</a:t>
            </a:r>
            <a:endParaRPr lang="fr-FR" sz="2000" kern="0" dirty="0">
              <a:latin typeface="Salesforce Sans" panose="020B0505020202020203" pitchFamily="34" charset="0"/>
            </a:endParaRPr>
          </a:p>
          <a:p>
            <a:endParaRPr lang="fr-FR" sz="2000" kern="0" dirty="0">
              <a:latin typeface="Salesforce Sans" panose="020B0505020202020203" pitchFamily="34" charset="0"/>
            </a:endParaRPr>
          </a:p>
        </p:txBody>
      </p:sp>
      <p:pic>
        <p:nvPicPr>
          <p:cNvPr id="13" name="Picture 8"/>
          <p:cNvPicPr>
            <a:picLocks noChangeAspect="1" noChangeArrowheads="1"/>
          </p:cNvPicPr>
          <p:nvPr/>
        </p:nvPicPr>
        <p:blipFill>
          <a:blip r:embed="rId5" cstate="print"/>
          <a:srcRect b="9874"/>
          <a:stretch>
            <a:fillRect/>
          </a:stretch>
        </p:blipFill>
        <p:spPr bwMode="auto">
          <a:xfrm>
            <a:off x="7620256" y="4142160"/>
            <a:ext cx="4141214" cy="179588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4" name="Picture 9"/>
          <p:cNvPicPr>
            <a:picLocks noChangeAspect="1" noChangeArrowheads="1"/>
          </p:cNvPicPr>
          <p:nvPr/>
        </p:nvPicPr>
        <p:blipFill>
          <a:blip r:embed="rId6" cstate="print"/>
          <a:srcRect/>
          <a:stretch>
            <a:fillRect/>
          </a:stretch>
        </p:blipFill>
        <p:spPr bwMode="auto">
          <a:xfrm>
            <a:off x="7620256" y="1599174"/>
            <a:ext cx="3075588" cy="82304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Rectangle 14"/>
          <p:cNvSpPr/>
          <p:nvPr/>
        </p:nvSpPr>
        <p:spPr bwMode="auto">
          <a:xfrm>
            <a:off x="0" y="6068292"/>
            <a:ext cx="12188825" cy="7897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0" lvl="1">
              <a:defRPr/>
            </a:pPr>
            <a:r>
              <a:rPr lang="fr-FR" sz="2400" dirty="0">
                <a:solidFill>
                  <a:schemeClr val="bg1"/>
                </a:solidFill>
                <a:latin typeface="Salesforce Sans" panose="020B0505020202020203" pitchFamily="34" charset="0"/>
                <a:sym typeface="Arial" pitchFamily="-112" charset="0"/>
              </a:rPr>
              <a:t>L'accès aux dossiers n'est </a:t>
            </a:r>
            <a:r>
              <a:rPr lang="fr-FR" sz="2400" i="1" dirty="0">
                <a:solidFill>
                  <a:schemeClr val="bg1"/>
                </a:solidFill>
                <a:latin typeface="Salesforce Sans" panose="020B0505020202020203" pitchFamily="34" charset="0"/>
                <a:sym typeface="Arial" pitchFamily="-112" charset="0"/>
              </a:rPr>
              <a:t>pas</a:t>
            </a:r>
            <a:r>
              <a:rPr lang="fr-FR" sz="2400" dirty="0">
                <a:solidFill>
                  <a:schemeClr val="bg1"/>
                </a:solidFill>
                <a:latin typeface="Salesforce Sans" panose="020B0505020202020203" pitchFamily="34" charset="0"/>
                <a:sym typeface="Arial" pitchFamily="-112" charset="0"/>
              </a:rPr>
              <a:t> transmis dans la hiérarchie des rôles.</a:t>
            </a:r>
          </a:p>
        </p:txBody>
      </p:sp>
      <p:pic>
        <p:nvPicPr>
          <p:cNvPr id="16" name="Picture 1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78520" y="6514769"/>
            <a:ext cx="353832" cy="309239"/>
          </a:xfrm>
          <a:prstGeom prst="rect">
            <a:avLst/>
          </a:prstGeom>
          <a:noFill/>
          <a:ln>
            <a:noFill/>
          </a:ln>
          <a:effectLst/>
        </p:spPr>
      </p:pic>
      <p:sp>
        <p:nvSpPr>
          <p:cNvPr id="17" name="TextBox 16"/>
          <p:cNvSpPr txBox="1"/>
          <p:nvPr/>
        </p:nvSpPr>
        <p:spPr bwMode="white">
          <a:xfrm>
            <a:off x="0" y="6081497"/>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347</a:t>
            </a:fld>
            <a:endParaRPr lang="fr-FR" dirty="0"/>
          </a:p>
        </p:txBody>
      </p:sp>
      <p:grpSp>
        <p:nvGrpSpPr>
          <p:cNvPr id="19" name="Groupe 1"/>
          <p:cNvGrpSpPr/>
          <p:nvPr/>
        </p:nvGrpSpPr>
        <p:grpSpPr>
          <a:xfrm>
            <a:off x="3152979" y="1035042"/>
            <a:ext cx="3657788" cy="3886400"/>
            <a:chOff x="3152979" y="1035042"/>
            <a:chExt cx="3657788" cy="3886400"/>
          </a:xfrm>
        </p:grpSpPr>
        <p:pic>
          <p:nvPicPr>
            <p:cNvPr id="20" name="Espace réservé du contenu 3" descr="Capture d’écran"/>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3152979" y="1035042"/>
              <a:ext cx="3657788" cy="388640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1" name="Rounded Rectangle 20"/>
            <p:cNvSpPr/>
            <p:nvPr/>
          </p:nvSpPr>
          <p:spPr bwMode="auto">
            <a:xfrm>
              <a:off x="5023134" y="1163710"/>
              <a:ext cx="389910" cy="262593"/>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grpSp>
    </p:spTree>
    <p:custDataLst>
      <p:tags r:id="rId1"/>
    </p:custDataLst>
    <p:extLst>
      <p:ext uri="{BB962C8B-B14F-4D97-AF65-F5344CB8AC3E}">
        <p14:creationId xmlns:p14="http://schemas.microsoft.com/office/powerpoint/2010/main" val="195893332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713" y="843165"/>
            <a:ext cx="2958262" cy="4771786"/>
          </a:xfrm>
        </p:spPr>
        <p:txBody>
          <a:bodyPr/>
          <a:lstStyle/>
          <a:p>
            <a:pPr lvl="0" fontAlgn="auto">
              <a:spcBef>
                <a:spcPts val="500"/>
              </a:spcBef>
              <a:spcAft>
                <a:spcPts val="0"/>
              </a:spcAft>
              <a:defRPr/>
            </a:pPr>
            <a:r>
              <a:rPr lang="fr-FR" sz="2200" dirty="0"/>
              <a:t>Le partage de dossiers amélioré permet aux utilisateurs de mieux contrôler la façon dont ils partagent leurs rapports et tableaux de bord. Différents groupes d'utilisateurs peuvent disposer d'un accès différent au même dossier.</a:t>
            </a:r>
          </a:p>
        </p:txBody>
      </p:sp>
      <p:sp>
        <p:nvSpPr>
          <p:cNvPr id="4" name="Title 3"/>
          <p:cNvSpPr>
            <a:spLocks noGrp="1"/>
          </p:cNvSpPr>
          <p:nvPr>
            <p:ph type="title"/>
          </p:nvPr>
        </p:nvSpPr>
        <p:spPr>
          <a:xfrm>
            <a:off x="128589" y="7"/>
            <a:ext cx="9214703" cy="746975"/>
          </a:xfrm>
        </p:spPr>
        <p:txBody>
          <a:bodyPr/>
          <a:lstStyle/>
          <a:p>
            <a:r>
              <a:rPr lang="fr-FR" sz="2600" dirty="0"/>
              <a:t>Partage de dossiers de rapports et de tableaux de bord amélioré</a:t>
            </a:r>
          </a:p>
        </p:txBody>
      </p:sp>
      <p:sp>
        <p:nvSpPr>
          <p:cNvPr id="18" name="Rectangle 17"/>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Personnaliser | Rapports et tableaux de bord | </a:t>
            </a:r>
            <a:br>
              <a:rPr lang="fr-FR" sz="2400" b="1" dirty="0">
                <a:solidFill>
                  <a:schemeClr val="bg1"/>
                </a:solidFill>
              </a:rPr>
            </a:br>
            <a:r>
              <a:rPr lang="fr-FR" sz="2400" b="1" dirty="0">
                <a:solidFill>
                  <a:schemeClr val="bg1"/>
                </a:solidFill>
              </a:rPr>
              <a:t>Partage de dossiers</a:t>
            </a:r>
          </a:p>
        </p:txBody>
      </p:sp>
      <p:sp>
        <p:nvSpPr>
          <p:cNvPr id="7" name="Slide Number Placeholder 6"/>
          <p:cNvSpPr>
            <a:spLocks noGrp="1"/>
          </p:cNvSpPr>
          <p:nvPr>
            <p:ph type="sldNum" sz="quarter" idx="10"/>
          </p:nvPr>
        </p:nvSpPr>
        <p:spPr/>
        <p:txBody>
          <a:bodyPr/>
          <a:lstStyle/>
          <a:p>
            <a:fld id="{812A5277-1DB9-460F-9A21-B857ABB32666}" type="slidenum">
              <a:rPr lang="en-US" smtClean="0"/>
              <a:pPr/>
              <a:t>348</a:t>
            </a:fld>
            <a:endParaRPr lang="fr-FR" dirty="0"/>
          </a:p>
        </p:txBody>
      </p:sp>
      <p:grpSp>
        <p:nvGrpSpPr>
          <p:cNvPr id="24" name="Group 23"/>
          <p:cNvGrpSpPr/>
          <p:nvPr/>
        </p:nvGrpSpPr>
        <p:grpSpPr>
          <a:xfrm>
            <a:off x="0" y="6082210"/>
            <a:ext cx="1295063" cy="746147"/>
            <a:chOff x="0" y="6082210"/>
            <a:chExt cx="1295063" cy="746147"/>
          </a:xfrm>
        </p:grpSpPr>
        <p:sp>
          <p:nvSpPr>
            <p:cNvPr id="25" name="TextBox 24"/>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6"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grpSp>
        <p:nvGrpSpPr>
          <p:cNvPr id="27" name="Groupe 2"/>
          <p:cNvGrpSpPr/>
          <p:nvPr/>
        </p:nvGrpSpPr>
        <p:grpSpPr>
          <a:xfrm>
            <a:off x="3625182" y="831850"/>
            <a:ext cx="8181372" cy="4904189"/>
            <a:chOff x="3625182" y="831850"/>
            <a:chExt cx="8181372" cy="4904189"/>
          </a:xfrm>
        </p:grpSpPr>
        <p:pic>
          <p:nvPicPr>
            <p:cNvPr id="28"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625182" y="1054096"/>
              <a:ext cx="7144418" cy="468194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9" name="Rounded Rectangular Callout 28"/>
            <p:cNvSpPr/>
            <p:nvPr/>
          </p:nvSpPr>
          <p:spPr bwMode="auto">
            <a:xfrm>
              <a:off x="9064337" y="831850"/>
              <a:ext cx="2742217" cy="726218"/>
            </a:xfrm>
            <a:prstGeom prst="wedgeRoundRectCallout">
              <a:avLst>
                <a:gd name="adj1" fmla="val -51870"/>
                <a:gd name="adj2" fmla="val 63701"/>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400" b="1" dirty="0">
                  <a:solidFill>
                    <a:schemeClr val="bg1"/>
                  </a:solidFill>
                </a:rPr>
                <a:t>Partager des dossiers avec les utilisateurs, les rôles et les groupes publics</a:t>
              </a:r>
              <a:endParaRPr kumimoji="0" lang="fr-FR" sz="1400" b="1" i="0" u="none" strike="noStrike" cap="none" normalizeH="0" baseline="0" dirty="0">
                <a:ln>
                  <a:noFill/>
                </a:ln>
                <a:solidFill>
                  <a:schemeClr val="bg1"/>
                </a:solidFill>
                <a:effectLst/>
                <a:latin typeface="Times New Roman" pitchFamily="18" charset="0"/>
              </a:endParaRPr>
            </a:p>
          </p:txBody>
        </p:sp>
        <p:sp>
          <p:nvSpPr>
            <p:cNvPr id="30" name="Rounded Rectangular Callout 29"/>
            <p:cNvSpPr/>
            <p:nvPr/>
          </p:nvSpPr>
          <p:spPr bwMode="auto">
            <a:xfrm>
              <a:off x="9529339" y="2621380"/>
              <a:ext cx="2040362" cy="649682"/>
            </a:xfrm>
            <a:prstGeom prst="wedgeRoundRectCallout">
              <a:avLst>
                <a:gd name="adj1" fmla="val -60756"/>
                <a:gd name="adj2" fmla="val -3571"/>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spcBef>
                  <a:spcPct val="30000"/>
                </a:spcBef>
                <a:spcAft>
                  <a:spcPct val="0"/>
                </a:spcAft>
                <a:defRPr/>
              </a:pPr>
              <a:r>
                <a:rPr lang="fr-FR" sz="1400" b="1" dirty="0">
                  <a:solidFill>
                    <a:schemeClr val="bg1"/>
                  </a:solidFill>
                  <a:latin typeface="Salesforce Sans" panose="020B0505020202020203" pitchFamily="34" charset="0"/>
                </a:rPr>
                <a:t>Afficher les éléments uniquement</a:t>
              </a:r>
            </a:p>
          </p:txBody>
        </p:sp>
        <p:sp>
          <p:nvSpPr>
            <p:cNvPr id="31" name="Rounded Rectangular Callout 30"/>
            <p:cNvSpPr/>
            <p:nvPr/>
          </p:nvSpPr>
          <p:spPr bwMode="auto">
            <a:xfrm>
              <a:off x="5697729" y="3072555"/>
              <a:ext cx="2448117" cy="640474"/>
            </a:xfrm>
            <a:prstGeom prst="wedgeRoundRectCallout">
              <a:avLst>
                <a:gd name="adj1" fmla="val 57898"/>
                <a:gd name="adj2" fmla="val -22678"/>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spcBef>
                  <a:spcPct val="30000"/>
                </a:spcBef>
                <a:spcAft>
                  <a:spcPct val="0"/>
                </a:spcAft>
                <a:defRPr/>
              </a:pPr>
              <a:r>
                <a:rPr lang="fr-FR" sz="1400" b="1" dirty="0">
                  <a:solidFill>
                    <a:schemeClr val="bg1"/>
                  </a:solidFill>
                  <a:latin typeface="Salesforce Sans" panose="020B0505020202020203" pitchFamily="34" charset="0"/>
                </a:rPr>
                <a:t>Modifier et déplacer des éléments</a:t>
              </a:r>
            </a:p>
          </p:txBody>
        </p:sp>
        <p:sp>
          <p:nvSpPr>
            <p:cNvPr id="32" name="Rounded Rectangular Callout 31"/>
            <p:cNvSpPr/>
            <p:nvPr/>
          </p:nvSpPr>
          <p:spPr bwMode="auto">
            <a:xfrm>
              <a:off x="9508901" y="3395068"/>
              <a:ext cx="2297653" cy="930542"/>
            </a:xfrm>
            <a:prstGeom prst="wedgeRoundRectCallout">
              <a:avLst>
                <a:gd name="adj1" fmla="val -61137"/>
                <a:gd name="adj2" fmla="val -27781"/>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spcBef>
                  <a:spcPct val="30000"/>
                </a:spcBef>
                <a:spcAft>
                  <a:spcPct val="0"/>
                </a:spcAft>
                <a:defRPr/>
              </a:pPr>
              <a:r>
                <a:rPr lang="fr-FR" sz="1400" b="1" dirty="0">
                  <a:solidFill>
                    <a:schemeClr val="bg1"/>
                  </a:solidFill>
                  <a:latin typeface="Salesforce Sans" panose="020B0505020202020203" pitchFamily="34" charset="0"/>
                </a:rPr>
                <a:t>Modifier et déplacer des éléments, et contrôler l'accès au dossier</a:t>
              </a:r>
            </a:p>
          </p:txBody>
        </p:sp>
      </p:grpSp>
    </p:spTree>
    <p:custDataLst>
      <p:tags r:id="rId1"/>
    </p:custData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Grp="1" noChangeArrowheads="1"/>
          </p:cNvSpPr>
          <p:nvPr>
            <p:ph idx="1"/>
          </p:nvPr>
        </p:nvSpPr>
        <p:spPr/>
        <p:txBody>
          <a:bodyPr/>
          <a:lstStyle/>
          <a:p>
            <a:pPr lvl="0">
              <a:buNone/>
            </a:pPr>
            <a:r>
              <a:rPr lang="fr-FR" dirty="0"/>
              <a:t>Utilisez les rapports intégrés standard ou créez vos propres rapports personnalisés.</a:t>
            </a:r>
          </a:p>
        </p:txBody>
      </p:sp>
      <p:sp>
        <p:nvSpPr>
          <p:cNvPr id="466945" name="Rectangle 2"/>
          <p:cNvSpPr>
            <a:spLocks noGrp="1" noChangeArrowheads="1"/>
          </p:cNvSpPr>
          <p:nvPr>
            <p:ph type="title"/>
          </p:nvPr>
        </p:nvSpPr>
        <p:spPr>
          <a:xfrm>
            <a:off x="128589" y="7"/>
            <a:ext cx="10734146" cy="746975"/>
          </a:xfrm>
        </p:spPr>
        <p:txBody>
          <a:bodyPr/>
          <a:lstStyle/>
          <a:p>
            <a:r>
              <a:rPr lang="fr-FR" sz="2600" dirty="0"/>
              <a:t>Quel type de rapport devez-vous utiliser ?</a:t>
            </a:r>
          </a:p>
        </p:txBody>
      </p:sp>
      <p:sp>
        <p:nvSpPr>
          <p:cNvPr id="7" name="Content Placeholder 13"/>
          <p:cNvSpPr txBox="1">
            <a:spLocks/>
          </p:cNvSpPr>
          <p:nvPr/>
        </p:nvSpPr>
        <p:spPr>
          <a:xfrm>
            <a:off x="6560741" y="4125027"/>
            <a:ext cx="5455413" cy="2557127"/>
          </a:xfrm>
          <a:prstGeom prst="rect">
            <a:avLst/>
          </a:prstGeom>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FR" sz="2000" b="1" i="0" u="none" strike="noStrike" cap="none" baseline="0" noProof="0" dirty="0">
                <a:ln>
                  <a:noFill/>
                </a:ln>
                <a:effectLst/>
                <a:uLnTx/>
                <a:uFillTx/>
                <a:latin typeface="Salesforce Sans" panose="020B0505020202020203" pitchFamily="34" charset="0"/>
              </a:rPr>
              <a:t>Rapports personnalisés :</a:t>
            </a:r>
          </a:p>
          <a:p>
            <a:pPr marL="234950" indent="-234950" algn="l">
              <a:spcBef>
                <a:spcPct val="20000"/>
              </a:spcBef>
              <a:buFont typeface="Wingdings" pitchFamily="2" charset="2"/>
              <a:buChar char="§"/>
              <a:defRPr/>
            </a:pPr>
            <a:r>
              <a:rPr kumimoji="0" lang="fr-FR" sz="2000" b="0" i="0" u="none" strike="noStrike" cap="none" baseline="0" noProof="0" dirty="0">
                <a:ln>
                  <a:noFill/>
                </a:ln>
                <a:effectLst/>
                <a:uLnTx/>
                <a:uFillTx/>
                <a:latin typeface="Salesforce Sans" panose="020B0505020202020203" pitchFamily="34" charset="0"/>
              </a:rPr>
              <a:t>Ils peuvent être</a:t>
            </a:r>
            <a:r>
              <a:rPr kumimoji="0" lang="fr-FR" sz="2000" b="0" i="0" u="none" strike="noStrike" cap="none" noProof="0" dirty="0">
                <a:ln>
                  <a:noFill/>
                </a:ln>
                <a:effectLst/>
                <a:uLnTx/>
                <a:uFillTx/>
                <a:latin typeface="Salesforce Sans" panose="020B0505020202020203" pitchFamily="34" charset="0"/>
              </a:rPr>
              <a:t> créés à partir de zéro.</a:t>
            </a:r>
            <a:endParaRPr kumimoji="0" lang="fr-FR" sz="2000" b="0" i="0" u="none" strike="noStrike" kern="0" cap="none" spc="0" normalizeH="0" baseline="0" noProof="0" dirty="0">
              <a:ln>
                <a:noFill/>
              </a:ln>
              <a:effectLst/>
              <a:uLnTx/>
              <a:uFillTx/>
              <a:latin typeface="Salesforce Sans" panose="020B0505020202020203" pitchFamily="34" charset="0"/>
              <a:cs typeface="Arial" pitchFamily="34" charset="0"/>
            </a:endParaRPr>
          </a:p>
          <a:p>
            <a:pPr marL="234950" indent="-234950" algn="l">
              <a:spcBef>
                <a:spcPct val="20000"/>
              </a:spcBef>
              <a:buFont typeface="Wingdings" pitchFamily="2" charset="2"/>
              <a:buChar char="§"/>
              <a:defRPr/>
            </a:pPr>
            <a:r>
              <a:rPr kumimoji="0" lang="fr-FR" sz="2000" b="0" i="0" u="none" strike="noStrike" cap="none" baseline="0" noProof="0" dirty="0">
                <a:ln>
                  <a:noFill/>
                </a:ln>
                <a:effectLst/>
                <a:uLnTx/>
                <a:uFillTx/>
                <a:latin typeface="Salesforce Sans" panose="020B0505020202020203" pitchFamily="34" charset="0"/>
              </a:rPr>
              <a:t>Ils peuvent être créés à partir de rapports standard.</a:t>
            </a:r>
          </a:p>
          <a:p>
            <a:pPr marL="234950" indent="-234950" algn="l">
              <a:spcBef>
                <a:spcPct val="20000"/>
              </a:spcBef>
              <a:buFont typeface="Wingdings" pitchFamily="2" charset="2"/>
              <a:buChar char="§"/>
              <a:defRPr/>
            </a:pPr>
            <a:r>
              <a:rPr lang="fr-FR" sz="2000" b="0" dirty="0">
                <a:latin typeface="Salesforce Sans" panose="020B0505020202020203" pitchFamily="34" charset="0"/>
              </a:rPr>
              <a:t>Doivent être enregistrés dans un dossier personnalisé, personnel ou non classé. </a:t>
            </a:r>
          </a:p>
          <a:p>
            <a:pPr marL="234950" indent="-234950" algn="l">
              <a:spcBef>
                <a:spcPct val="20000"/>
              </a:spcBef>
              <a:buFont typeface="Wingdings" pitchFamily="2" charset="2"/>
              <a:buChar char="§"/>
              <a:defRPr/>
            </a:pPr>
            <a:r>
              <a:rPr lang="fr-FR" sz="2000" b="0" dirty="0">
                <a:latin typeface="Salesforce Sans" panose="020B0505020202020203" pitchFamily="34" charset="0"/>
              </a:rPr>
              <a:t>Ils peuvent être remplacés ou supprimés.</a:t>
            </a:r>
          </a:p>
        </p:txBody>
      </p:sp>
      <p:sp>
        <p:nvSpPr>
          <p:cNvPr id="8" name="Content Placeholder 12"/>
          <p:cNvSpPr txBox="1">
            <a:spLocks/>
          </p:cNvSpPr>
          <p:nvPr/>
        </p:nvSpPr>
        <p:spPr>
          <a:xfrm>
            <a:off x="441880" y="4125027"/>
            <a:ext cx="5541134" cy="2350655"/>
          </a:xfrm>
          <a:prstGeom prst="rect">
            <a:avLst/>
          </a:prstGeom>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FR" sz="2000" b="1" i="0" u="none" strike="noStrike" cap="none" baseline="0" noProof="0" dirty="0">
                <a:ln>
                  <a:noFill/>
                </a:ln>
                <a:effectLst/>
                <a:uLnTx/>
                <a:uFillTx/>
                <a:latin typeface="Salesforce Sans" panose="020B0505020202020203" pitchFamily="34" charset="0"/>
              </a:rPr>
              <a:t>Rapports standard :</a:t>
            </a:r>
          </a:p>
          <a:p>
            <a:pPr marL="234950" indent="-234950" algn="l">
              <a:spcBef>
                <a:spcPct val="20000"/>
              </a:spcBef>
              <a:buFont typeface="Wingdings" pitchFamily="2" charset="2"/>
              <a:buChar char="§"/>
              <a:defRPr/>
            </a:pPr>
            <a:r>
              <a:rPr lang="fr-FR" sz="2000" b="0" dirty="0">
                <a:latin typeface="Salesforce Sans" panose="020B0505020202020203" pitchFamily="34" charset="0"/>
              </a:rPr>
              <a:t>Sont intégrés.</a:t>
            </a:r>
          </a:p>
          <a:p>
            <a:pPr marL="234950" indent="-234950" algn="l">
              <a:spcBef>
                <a:spcPct val="20000"/>
              </a:spcBef>
              <a:buFont typeface="Wingdings" pitchFamily="2" charset="2"/>
              <a:buChar char="§"/>
              <a:defRPr/>
            </a:pPr>
            <a:r>
              <a:rPr lang="fr-FR" sz="2000" b="0" dirty="0">
                <a:latin typeface="Salesforce Sans" panose="020B0505020202020203" pitchFamily="34" charset="0"/>
              </a:rPr>
              <a:t>Ils sont stockés dans des dossiers standard.</a:t>
            </a:r>
          </a:p>
          <a:p>
            <a:pPr marL="234950" indent="-234950" algn="l">
              <a:spcBef>
                <a:spcPct val="20000"/>
              </a:spcBef>
              <a:buFont typeface="Wingdings" pitchFamily="2" charset="2"/>
              <a:buChar char="§"/>
              <a:defRPr/>
            </a:pPr>
            <a:r>
              <a:rPr lang="fr-FR" sz="2000" b="0" dirty="0">
                <a:latin typeface="Salesforce Sans" panose="020B0505020202020203" pitchFamily="34" charset="0"/>
              </a:rPr>
              <a:t>Peuvent être personnalisés et enregistrés sous la forme de rapports personnalisés.</a:t>
            </a:r>
            <a:endParaRPr lang="fr-FR" sz="2000" b="0" kern="0" dirty="0">
              <a:latin typeface="Salesforce Sans" panose="020B0505020202020203" pitchFamily="34" charset="0"/>
              <a:cs typeface="Arial" pitchFamily="34" charset="0"/>
            </a:endParaRPr>
          </a:p>
          <a:p>
            <a:pPr marL="234950" indent="-234950" algn="l">
              <a:spcBef>
                <a:spcPct val="20000"/>
              </a:spcBef>
              <a:buFont typeface="Wingdings" pitchFamily="2" charset="2"/>
              <a:buChar char="§"/>
              <a:defRPr/>
            </a:pPr>
            <a:r>
              <a:rPr lang="fr-FR" sz="2000" b="0" dirty="0">
                <a:latin typeface="Salesforce Sans" panose="020B0505020202020203" pitchFamily="34" charset="0"/>
              </a:rPr>
              <a:t>Ils ne peuvent pas être remplacés ni supprimés.</a:t>
            </a:r>
          </a:p>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fr-FR" sz="2000" b="0" i="0" u="none" strike="noStrike" kern="0" cap="none" spc="0" normalizeH="0" baseline="0" noProof="0" dirty="0">
              <a:ln>
                <a:noFill/>
              </a:ln>
              <a:solidFill>
                <a:schemeClr val="bg2">
                  <a:lumMod val="75000"/>
                </a:schemeClr>
              </a:solidFill>
              <a:effectLst/>
              <a:uLnTx/>
              <a:uFillTx/>
              <a:latin typeface="Salesforce Sans" panose="020B0505020202020203" pitchFamily="34" charset="0"/>
              <a:cs typeface="Arial" pitchFamily="34" charset="0"/>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349</a:t>
            </a:fld>
            <a:endParaRPr lang="fr-FR" dirty="0"/>
          </a:p>
        </p:txBody>
      </p:sp>
      <p:pic>
        <p:nvPicPr>
          <p:cNvPr id="9"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74622" y="1903022"/>
            <a:ext cx="4578585" cy="192414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 name="Image 9"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248" y="1470383"/>
            <a:ext cx="4580843" cy="2513102"/>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592" y="7"/>
            <a:ext cx="10736637" cy="746975"/>
          </a:xfrm>
        </p:spPr>
        <p:txBody>
          <a:bodyPr/>
          <a:lstStyle/>
          <a:p>
            <a:r>
              <a:rPr lang="fr-FR"/>
              <a:t>Pour qui est-ce adapté ? </a:t>
            </a:r>
          </a:p>
        </p:txBody>
      </p:sp>
      <p:grpSp>
        <p:nvGrpSpPr>
          <p:cNvPr id="12" name="Group 11"/>
          <p:cNvGrpSpPr/>
          <p:nvPr/>
        </p:nvGrpSpPr>
        <p:grpSpPr>
          <a:xfrm>
            <a:off x="75237" y="889148"/>
            <a:ext cx="12050347" cy="2533973"/>
            <a:chOff x="454616" y="1180103"/>
            <a:chExt cx="10888918" cy="2278998"/>
          </a:xfrm>
        </p:grpSpPr>
        <p:sp>
          <p:nvSpPr>
            <p:cNvPr id="13" name="Rounded Rectangle 12"/>
            <p:cNvSpPr/>
            <p:nvPr/>
          </p:nvSpPr>
          <p:spPr>
            <a:xfrm>
              <a:off x="454616" y="1184710"/>
              <a:ext cx="3710817" cy="2274391"/>
            </a:xfrm>
            <a:prstGeom prst="roundRect">
              <a:avLst>
                <a:gd name="adj" fmla="val 6616"/>
              </a:avLst>
            </a:prstGeom>
            <a:solidFill>
              <a:srgbClr val="00277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lvl="0" defTabSz="1066800">
                <a:lnSpc>
                  <a:spcPct val="90000"/>
                </a:lnSpc>
                <a:spcBef>
                  <a:spcPct val="0"/>
                </a:spcBef>
                <a:spcAft>
                  <a:spcPct val="35000"/>
                </a:spcAft>
              </a:pPr>
              <a:r>
                <a:rPr lang="fr-FR" sz="2000" dirty="0">
                  <a:solidFill>
                    <a:schemeClr val="bg1"/>
                  </a:solidFill>
                </a:rPr>
                <a:t>Une organisation de ventes B2B utilisant des comptes, contacts, pistes, opportunités, objets personnalisés et d'autres caractéristiques commerciales prises en charge dans l'interface utilisateur.</a:t>
              </a:r>
            </a:p>
          </p:txBody>
        </p:sp>
        <p:sp>
          <p:nvSpPr>
            <p:cNvPr id="14" name="Rounded Rectangle 13"/>
            <p:cNvSpPr/>
            <p:nvPr/>
          </p:nvSpPr>
          <p:spPr>
            <a:xfrm>
              <a:off x="4275603" y="1184710"/>
              <a:ext cx="3481346" cy="2274391"/>
            </a:xfrm>
            <a:prstGeom prst="roundRect">
              <a:avLst>
                <a:gd name="adj" fmla="val 7053"/>
              </a:avLst>
            </a:prstGeom>
            <a:solidFill>
              <a:srgbClr val="00B0F0"/>
            </a:solidFill>
          </p:spPr>
          <p:style>
            <a:lnRef idx="2">
              <a:schemeClr val="lt1">
                <a:hueOff val="0"/>
                <a:satOff val="0"/>
                <a:lumOff val="0"/>
                <a:alphaOff val="0"/>
              </a:schemeClr>
            </a:lnRef>
            <a:fillRef idx="1">
              <a:schemeClr val="accent3">
                <a:hueOff val="-1193841"/>
                <a:satOff val="5170"/>
                <a:lumOff val="3725"/>
                <a:alphaOff val="0"/>
              </a:schemeClr>
            </a:fillRef>
            <a:effectRef idx="0">
              <a:schemeClr val="accent3">
                <a:hueOff val="-1193841"/>
                <a:satOff val="5170"/>
                <a:lumOff val="3725"/>
                <a:alphaOff val="0"/>
              </a:schemeClr>
            </a:effectRef>
            <a:fontRef idx="minor">
              <a:schemeClr val="lt1"/>
            </a:fontRef>
          </p:style>
          <p:txBody>
            <a:bodyPr spcFirstLastPara="0" vert="horz" wrap="square" lIns="182880" tIns="91440" rIns="182880" bIns="91440" numCol="1" spcCol="1270" anchor="ctr" anchorCtr="0">
              <a:noAutofit/>
            </a:bodyPr>
            <a:lstStyle/>
            <a:p>
              <a:pPr lvl="0" defTabSz="1066800">
                <a:lnSpc>
                  <a:spcPct val="90000"/>
                </a:lnSpc>
                <a:spcBef>
                  <a:spcPct val="0"/>
                </a:spcBef>
                <a:spcAft>
                  <a:spcPct val="35000"/>
                </a:spcAft>
              </a:pPr>
              <a:r>
                <a:rPr lang="fr-FR" sz="2000" dirty="0">
                  <a:solidFill>
                    <a:schemeClr val="bg1"/>
                  </a:solidFill>
                </a:rPr>
                <a:t>Une organisation qui souhaite piloter la nouvelle expérience utilisateur avec un groupe de commerciaux. </a:t>
              </a:r>
            </a:p>
          </p:txBody>
        </p:sp>
        <p:sp>
          <p:nvSpPr>
            <p:cNvPr id="15" name="Rounded Rectangle 14"/>
            <p:cNvSpPr/>
            <p:nvPr/>
          </p:nvSpPr>
          <p:spPr>
            <a:xfrm>
              <a:off x="7856100" y="1180103"/>
              <a:ext cx="3487434" cy="2274391"/>
            </a:xfrm>
            <a:prstGeom prst="roundRect">
              <a:avLst>
                <a:gd name="adj" fmla="val 7490"/>
              </a:avLst>
            </a:prstGeom>
            <a:solidFill>
              <a:srgbClr val="0065B0"/>
            </a:solidFill>
          </p:spPr>
          <p:style>
            <a:lnRef idx="2">
              <a:schemeClr val="lt1">
                <a:hueOff val="0"/>
                <a:satOff val="0"/>
                <a:lumOff val="0"/>
                <a:alphaOff val="0"/>
              </a:schemeClr>
            </a:lnRef>
            <a:fillRef idx="1">
              <a:schemeClr val="accent3">
                <a:hueOff val="-2387682"/>
                <a:satOff val="10341"/>
                <a:lumOff val="7450"/>
                <a:alphaOff val="0"/>
              </a:schemeClr>
            </a:fillRef>
            <a:effectRef idx="0">
              <a:schemeClr val="accent3">
                <a:hueOff val="-2387682"/>
                <a:satOff val="10341"/>
                <a:lumOff val="7450"/>
                <a:alphaOff val="0"/>
              </a:schemeClr>
            </a:effectRef>
            <a:fontRef idx="minor">
              <a:schemeClr val="lt1"/>
            </a:fontRef>
          </p:style>
          <p:txBody>
            <a:bodyPr spcFirstLastPara="0" vert="horz" wrap="square" lIns="182880" tIns="91440" rIns="182880" bIns="91440" numCol="1" spcCol="1270" anchor="ctr" anchorCtr="0">
              <a:noAutofit/>
            </a:bodyPr>
            <a:lstStyle/>
            <a:p>
              <a:pPr lvl="0" defTabSz="1066800">
                <a:lnSpc>
                  <a:spcPct val="90000"/>
                </a:lnSpc>
                <a:spcBef>
                  <a:spcPct val="0"/>
                </a:spcBef>
                <a:spcAft>
                  <a:spcPct val="35000"/>
                </a:spcAft>
              </a:pPr>
              <a:r>
                <a:rPr lang="fr-FR" sz="2000" dirty="0">
                  <a:solidFill>
                    <a:schemeClr val="bg1"/>
                  </a:solidFill>
                </a:rPr>
                <a:t>Une organisation qui souhaite relancer son implémentation.</a:t>
              </a:r>
            </a:p>
          </p:txBody>
        </p:sp>
      </p:grpSp>
      <p:sp>
        <p:nvSpPr>
          <p:cNvPr id="10" name="Rectangle 9"/>
          <p:cNvSpPr/>
          <p:nvPr/>
        </p:nvSpPr>
        <p:spPr bwMode="auto">
          <a:xfrm>
            <a:off x="0" y="6056068"/>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Salesforce Sans" panose="020B0505020202020203" pitchFamily="34" charset="0"/>
              </a:rPr>
              <a:t>les utilisateurs qui préfèrent rester dans Salesforce Classic peuvent y revenir à l'aide du Switcher. </a:t>
            </a:r>
            <a:endParaRPr lang="fr-FR" sz="2400" dirty="0">
              <a:solidFill>
                <a:schemeClr val="bg1"/>
              </a:solidFill>
              <a:latin typeface="Courier New" pitchFamily="49" charset="0"/>
              <a:cs typeface="Courier New" pitchFamily="49" charset="0"/>
            </a:endParaRPr>
          </a:p>
        </p:txBody>
      </p:sp>
      <p:sp>
        <p:nvSpPr>
          <p:cNvPr id="11" name="TextBox 10"/>
          <p:cNvSpPr txBox="1"/>
          <p:nvPr/>
        </p:nvSpPr>
        <p:spPr bwMode="white">
          <a:xfrm>
            <a:off x="-15807" y="6114824"/>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7" name="Freeform 343"/>
          <p:cNvSpPr>
            <a:spLocks noEditPoints="1"/>
          </p:cNvSpPr>
          <p:nvPr/>
        </p:nvSpPr>
        <p:spPr bwMode="auto">
          <a:xfrm>
            <a:off x="438037" y="6367279"/>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nvGrpSpPr>
          <p:cNvPr id="8" name="Group 7"/>
          <p:cNvGrpSpPr/>
          <p:nvPr/>
        </p:nvGrpSpPr>
        <p:grpSpPr>
          <a:xfrm>
            <a:off x="4929893" y="4273910"/>
            <a:ext cx="1780587" cy="645475"/>
            <a:chOff x="4675016" y="4273910"/>
            <a:chExt cx="1780587" cy="645475"/>
          </a:xfrm>
        </p:grpSpPr>
        <p:sp>
          <p:nvSpPr>
            <p:cNvPr id="18" name="Right Arrow 17"/>
            <p:cNvSpPr/>
            <p:nvPr/>
          </p:nvSpPr>
          <p:spPr>
            <a:xfrm>
              <a:off x="5327900" y="4273910"/>
              <a:ext cx="1127703" cy="645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rtl="0"/>
              <a:endParaRPr lang="en-US" kern="1200" dirty="0">
                <a:solidFill>
                  <a:srgbClr val="FFFFFF"/>
                </a:solidFill>
                <a:latin typeface="Salesforce Sans" panose="020B0505020202020203" pitchFamily="34" charset="0"/>
                <a:cs typeface="Arial" pitchFamily="34" charset="0"/>
              </a:endParaRPr>
            </a:p>
          </p:txBody>
        </p:sp>
        <p:sp>
          <p:nvSpPr>
            <p:cNvPr id="19" name="Right Arrow 18"/>
            <p:cNvSpPr/>
            <p:nvPr/>
          </p:nvSpPr>
          <p:spPr>
            <a:xfrm rot="10800000">
              <a:off x="4675016" y="4273910"/>
              <a:ext cx="1127703" cy="645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rtl="0"/>
              <a:endParaRPr lang="en-US" kern="1200" dirty="0">
                <a:solidFill>
                  <a:srgbClr val="FFFFFF"/>
                </a:solidFill>
                <a:latin typeface="Salesforce Sans" panose="020B0505020202020203" pitchFamily="34" charset="0"/>
                <a:cs typeface="Arial" pitchFamily="34" charset="0"/>
              </a:endParaRPr>
            </a:p>
          </p:txBody>
        </p:sp>
      </p:grpSp>
      <p:sp>
        <p:nvSpPr>
          <p:cNvPr id="7" name="Slide Number Placeholder 6"/>
          <p:cNvSpPr>
            <a:spLocks noGrp="1"/>
          </p:cNvSpPr>
          <p:nvPr>
            <p:ph type="sldNum" sz="quarter" idx="10"/>
          </p:nvPr>
        </p:nvSpPr>
        <p:spPr/>
        <p:txBody>
          <a:bodyPr/>
          <a:lstStyle/>
          <a:p>
            <a:fld id="{812A5277-1DB9-460F-9A21-B857ABB32666}" type="slidenum">
              <a:rPr lang="en-US" smtClean="0"/>
              <a:pPr/>
              <a:t>35</a:t>
            </a:fld>
            <a:endParaRPr lang="fr-FR" dirty="0"/>
          </a:p>
        </p:txBody>
      </p:sp>
      <p:pic>
        <p:nvPicPr>
          <p:cNvPr id="16" name="Espace réservé du contenu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934" y="3726379"/>
            <a:ext cx="3077123" cy="2047424"/>
          </a:xfrm>
          <a:prstGeom prst="rect">
            <a:avLst/>
          </a:prstGeom>
          <a:ln>
            <a:solidFill>
              <a:schemeClr val="bg2"/>
            </a:solidFill>
          </a:ln>
          <a:effectLst>
            <a:outerShdw blurRad="50800" dist="38100" dir="2700000" algn="tl" rotWithShape="0">
              <a:prstClr val="black">
                <a:alpha val="40000"/>
              </a:prstClr>
            </a:outerShdw>
          </a:effectLst>
        </p:spPr>
      </p:pic>
      <p:pic>
        <p:nvPicPr>
          <p:cNvPr id="20" name="Imag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513" y="3726379"/>
            <a:ext cx="3766862" cy="2047424"/>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40104546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dirty="0"/>
              <a:t>Recherchez et créez des rapports et des tableaux de bord en un seul endroit.</a:t>
            </a:r>
            <a:endParaRPr lang="fr-FR" kern="1200" dirty="0"/>
          </a:p>
          <a:p>
            <a:endParaRPr lang="fr-FR" dirty="0"/>
          </a:p>
        </p:txBody>
      </p:sp>
      <p:sp>
        <p:nvSpPr>
          <p:cNvPr id="466945" name="Rectangle 2"/>
          <p:cNvSpPr>
            <a:spLocks noGrp="1" noChangeArrowheads="1"/>
          </p:cNvSpPr>
          <p:nvPr>
            <p:ph type="title"/>
          </p:nvPr>
        </p:nvSpPr>
        <p:spPr>
          <a:xfrm>
            <a:off x="128589" y="7"/>
            <a:ext cx="9402273" cy="746975"/>
          </a:xfrm>
        </p:spPr>
        <p:txBody>
          <a:bodyPr/>
          <a:lstStyle/>
          <a:p>
            <a:r>
              <a:rPr lang="fr-FR" sz="2600" dirty="0"/>
              <a:t>Recherche de rapports sur l'onglet Rapports amélioré</a:t>
            </a:r>
          </a:p>
        </p:txBody>
      </p:sp>
      <p:sp>
        <p:nvSpPr>
          <p:cNvPr id="6" name="Slide Number Placeholder 5"/>
          <p:cNvSpPr>
            <a:spLocks noGrp="1"/>
          </p:cNvSpPr>
          <p:nvPr>
            <p:ph type="sldNum" sz="quarter" idx="10"/>
          </p:nvPr>
        </p:nvSpPr>
        <p:spPr/>
        <p:txBody>
          <a:bodyPr/>
          <a:lstStyle/>
          <a:p>
            <a:fld id="{812A5277-1DB9-460F-9A21-B857ABB32666}" type="slidenum">
              <a:rPr lang="en-US" smtClean="0"/>
              <a:pPr/>
              <a:t>350</a:t>
            </a:fld>
            <a:endParaRPr lang="fr-FR" dirty="0"/>
          </a:p>
        </p:txBody>
      </p:sp>
      <p:grpSp>
        <p:nvGrpSpPr>
          <p:cNvPr id="25" name="Groupe 27"/>
          <p:cNvGrpSpPr/>
          <p:nvPr/>
        </p:nvGrpSpPr>
        <p:grpSpPr>
          <a:xfrm>
            <a:off x="256919" y="1623159"/>
            <a:ext cx="11385950" cy="4352618"/>
            <a:chOff x="256919" y="1623159"/>
            <a:chExt cx="11385950" cy="4352618"/>
          </a:xfrm>
        </p:grpSpPr>
        <p:pic>
          <p:nvPicPr>
            <p:cNvPr id="27"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56919" y="1713858"/>
              <a:ext cx="11385950" cy="4209053"/>
            </a:xfrm>
            <a:prstGeom prst="rect">
              <a:avLst/>
            </a:prstGeom>
            <a:noFill/>
            <a:ln w="9525">
              <a:noFill/>
              <a:miter lim="800000"/>
              <a:headEnd/>
              <a:tailEnd/>
            </a:ln>
          </p:spPr>
        </p:pic>
        <p:sp>
          <p:nvSpPr>
            <p:cNvPr id="28" name="Rounded Rectangular Callout 42"/>
            <p:cNvSpPr/>
            <p:nvPr/>
          </p:nvSpPr>
          <p:spPr bwMode="auto">
            <a:xfrm>
              <a:off x="2229614" y="1700644"/>
              <a:ext cx="3301901" cy="1096409"/>
            </a:xfrm>
            <a:prstGeom prst="wedgeRoundRectCallou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Rechercher en fonction du nom, de la description, du créateur ou de l'utilisateur ayant effectué la dernière modification </a:t>
              </a:r>
              <a:endParaRPr kumimoji="0" lang="fr-FR" sz="1500" b="1" i="0" u="none" strike="noStrike" cap="none" normalizeH="0" baseline="0" dirty="0">
                <a:ln>
                  <a:noFill/>
                </a:ln>
                <a:solidFill>
                  <a:schemeClr val="bg1"/>
                </a:solidFill>
                <a:effectLst/>
                <a:latin typeface="Times New Roman" pitchFamily="18" charset="0"/>
              </a:endParaRPr>
            </a:p>
          </p:txBody>
        </p:sp>
        <p:sp>
          <p:nvSpPr>
            <p:cNvPr id="29" name="Rounded Rectangle 43"/>
            <p:cNvSpPr/>
            <p:nvPr/>
          </p:nvSpPr>
          <p:spPr bwMode="auto">
            <a:xfrm>
              <a:off x="431016" y="5169821"/>
              <a:ext cx="2410221" cy="805956"/>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Cliquer sur un dossier pour afficher son contenu</a:t>
              </a:r>
              <a:endParaRPr kumimoji="0" lang="fr-FR" sz="1500" b="1" i="0" u="none" strike="noStrike" cap="none" normalizeH="0" baseline="0" dirty="0">
                <a:ln>
                  <a:noFill/>
                </a:ln>
                <a:solidFill>
                  <a:schemeClr val="bg1"/>
                </a:solidFill>
                <a:effectLst/>
                <a:latin typeface="Times New Roman" pitchFamily="18" charset="0"/>
              </a:endParaRPr>
            </a:p>
          </p:txBody>
        </p:sp>
        <p:sp>
          <p:nvSpPr>
            <p:cNvPr id="30" name="Rounded Rectangular Callout 44"/>
            <p:cNvSpPr/>
            <p:nvPr/>
          </p:nvSpPr>
          <p:spPr bwMode="auto">
            <a:xfrm>
              <a:off x="7900789" y="1623159"/>
              <a:ext cx="3035339" cy="1080069"/>
            </a:xfrm>
            <a:prstGeom prst="wedgeRoundRectCallou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Consulter les éléments visualisés, </a:t>
              </a:r>
              <a:r>
                <a:rPr sz="1500"/>
                <a:t/>
              </a:r>
              <a:br>
                <a:rPr sz="1500"/>
              </a:br>
              <a:r>
                <a:rPr lang="fr-FR" sz="1500" b="1" dirty="0">
                  <a:solidFill>
                    <a:schemeClr val="bg1"/>
                  </a:solidFill>
                </a:rPr>
                <a:t>suivis ou créés</a:t>
              </a:r>
              <a:endParaRPr kumimoji="0" lang="fr-FR" sz="1500" b="1" i="0" u="none" strike="noStrike" cap="none" normalizeH="0" baseline="0" dirty="0">
                <a:ln>
                  <a:noFill/>
                </a:ln>
                <a:solidFill>
                  <a:schemeClr val="bg1"/>
                </a:solidFill>
                <a:effectLst/>
                <a:latin typeface="Times New Roman" pitchFamily="18" charset="0"/>
              </a:endParaRPr>
            </a:p>
          </p:txBody>
        </p:sp>
        <p:sp>
          <p:nvSpPr>
            <p:cNvPr id="31" name="Rounded Rectangular Callout 12"/>
            <p:cNvSpPr/>
            <p:nvPr/>
          </p:nvSpPr>
          <p:spPr bwMode="auto">
            <a:xfrm>
              <a:off x="2525006" y="4635622"/>
              <a:ext cx="1234011" cy="493006"/>
            </a:xfrm>
            <a:prstGeom prst="wedgeRoundRectCallout">
              <a:avLst>
                <a:gd name="adj1" fmla="val -20833"/>
                <a:gd name="adj2" fmla="val -74498"/>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Suivre</a:t>
              </a:r>
              <a:endParaRPr kumimoji="0" lang="fr-FR" sz="1500" b="1" i="0" u="none" strike="noStrike" cap="none" normalizeH="0" baseline="0" dirty="0">
                <a:ln>
                  <a:noFill/>
                </a:ln>
                <a:solidFill>
                  <a:schemeClr val="bg1"/>
                </a:solidFill>
                <a:effectLst/>
                <a:latin typeface="Times New Roman" pitchFamily="18" charset="0"/>
              </a:endParaRPr>
            </a:p>
          </p:txBody>
        </p:sp>
        <p:sp>
          <p:nvSpPr>
            <p:cNvPr id="32" name="Rounded Rectangular Callout 13"/>
            <p:cNvSpPr/>
            <p:nvPr/>
          </p:nvSpPr>
          <p:spPr bwMode="auto">
            <a:xfrm>
              <a:off x="431016" y="3174740"/>
              <a:ext cx="2530604" cy="493006"/>
            </a:xfrm>
            <a:prstGeom prst="wedgeRoundRectCallout">
              <a:avLst>
                <a:gd name="adj1" fmla="val -22898"/>
                <a:gd name="adj2" fmla="val -74498"/>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Rechercher des dossiers</a:t>
              </a:r>
              <a:endParaRPr kumimoji="0" lang="fr-FR" sz="1500" b="1" i="0" u="none" strike="noStrike" cap="none" normalizeH="0" baseline="0" dirty="0">
                <a:ln>
                  <a:noFill/>
                </a:ln>
                <a:solidFill>
                  <a:schemeClr val="bg1"/>
                </a:solidFill>
                <a:effectLst/>
                <a:latin typeface="Times New Roman" pitchFamily="18" charset="0"/>
              </a:endParaRPr>
            </a:p>
          </p:txBody>
        </p:sp>
        <p:sp>
          <p:nvSpPr>
            <p:cNvPr id="33" name="Rounded Rectangular Callout 20"/>
            <p:cNvSpPr/>
            <p:nvPr/>
          </p:nvSpPr>
          <p:spPr bwMode="auto">
            <a:xfrm>
              <a:off x="9347566" y="3118887"/>
              <a:ext cx="1911843" cy="1097718"/>
            </a:xfrm>
            <a:prstGeom prst="wedgeRoundRectCallout">
              <a:avLst>
                <a:gd name="adj1" fmla="val -84282"/>
                <a:gd name="adj2" fmla="val -7140"/>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Trier et personnaliser les colonnes</a:t>
              </a:r>
              <a:endParaRPr kumimoji="0" lang="fr-FR" sz="1500" b="1" i="0" u="none" strike="noStrike" cap="none" normalizeH="0" baseline="0" dirty="0">
                <a:ln>
                  <a:noFill/>
                </a:ln>
                <a:solidFill>
                  <a:schemeClr val="bg1"/>
                </a:solidFill>
                <a:effectLst/>
                <a:latin typeface="Times New Roman" pitchFamily="18" charset="0"/>
              </a:endParaRPr>
            </a:p>
          </p:txBody>
        </p:sp>
        <p:sp>
          <p:nvSpPr>
            <p:cNvPr id="34" name="Circular Arrow 23"/>
            <p:cNvSpPr/>
            <p:nvPr/>
          </p:nvSpPr>
          <p:spPr bwMode="auto">
            <a:xfrm flipH="1">
              <a:off x="1696317" y="3507589"/>
              <a:ext cx="4125399" cy="2094926"/>
            </a:xfrm>
            <a:prstGeom prst="circularArrow">
              <a:avLst>
                <a:gd name="adj1" fmla="val 4959"/>
                <a:gd name="adj2" fmla="val 1061467"/>
                <a:gd name="adj3" fmla="val 20573729"/>
                <a:gd name="adj4" fmla="val 10987419"/>
                <a:gd name="adj5" fmla="val 7273"/>
              </a:avLst>
            </a:prstGeom>
            <a:solidFill>
              <a:schemeClr val="accent5">
                <a:alpha val="78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Times New Roman" pitchFamily="18" charset="0"/>
              </a:endParaRPr>
            </a:p>
          </p:txBody>
        </p:sp>
        <p:sp>
          <p:nvSpPr>
            <p:cNvPr id="35" name="Rounded Rectangle 25"/>
            <p:cNvSpPr/>
            <p:nvPr/>
          </p:nvSpPr>
          <p:spPr bwMode="auto">
            <a:xfrm>
              <a:off x="4912690" y="4080580"/>
              <a:ext cx="2534165" cy="1096824"/>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Faire glisser les éléments dans des dossiers pour changer de dossier</a:t>
              </a:r>
              <a:endParaRPr kumimoji="0" lang="fr-FR" sz="1500" b="1" i="0" u="none" strike="noStrike" cap="none" normalizeH="0" baseline="0" dirty="0">
                <a:ln>
                  <a:noFill/>
                </a:ln>
                <a:solidFill>
                  <a:schemeClr val="bg1"/>
                </a:solidFill>
                <a:effectLst/>
                <a:latin typeface="Times New Roman" pitchFamily="18" charset="0"/>
              </a:endParaRPr>
            </a:p>
          </p:txBody>
        </p:sp>
        <p:sp>
          <p:nvSpPr>
            <p:cNvPr id="36" name="Rectangle 35"/>
            <p:cNvSpPr/>
            <p:nvPr/>
          </p:nvSpPr>
          <p:spPr>
            <a:xfrm>
              <a:off x="7648185" y="3174740"/>
              <a:ext cx="207286" cy="2465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ustDataLst>
      <p:tags r:id="rId1"/>
    </p:custData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5"/>
          <p:cNvSpPr>
            <a:spLocks noGrp="1"/>
          </p:cNvSpPr>
          <p:nvPr>
            <p:ph idx="1"/>
          </p:nvPr>
        </p:nvSpPr>
        <p:spPr/>
        <p:txBody>
          <a:bodyPr/>
          <a:lstStyle/>
          <a:p>
            <a:pPr marL="231775" indent="-231775">
              <a:buFont typeface="Wingdings" pitchFamily="2" charset="2"/>
              <a:buChar char="§"/>
            </a:pPr>
            <a:r>
              <a:rPr lang="fr-FR" sz="2200" dirty="0"/>
              <a:t>Les options sont toujours disponibles dans la partie supérieure de chaque rapport.</a:t>
            </a:r>
          </a:p>
          <a:p>
            <a:pPr marL="231775" indent="-231775">
              <a:buFont typeface="Wingdings" pitchFamily="2" charset="2"/>
              <a:buChar char="§"/>
            </a:pPr>
            <a:r>
              <a:rPr lang="fr-FR" sz="2200" dirty="0"/>
              <a:t>Les options dépendent du type de données.</a:t>
            </a:r>
          </a:p>
          <a:p>
            <a:pPr marL="231775" indent="-231775">
              <a:buFont typeface="Wingdings" pitchFamily="2" charset="2"/>
              <a:buChar char="§"/>
            </a:pPr>
            <a:r>
              <a:rPr lang="fr-FR" sz="2200" dirty="0"/>
              <a:t>Apportez des modifications en quelques clics, puis enregistrez le tout sous la forme d'un nouveau rapport.</a:t>
            </a:r>
          </a:p>
          <a:p>
            <a:endParaRPr lang="fr-FR" sz="2200" dirty="0"/>
          </a:p>
        </p:txBody>
      </p:sp>
      <p:sp>
        <p:nvSpPr>
          <p:cNvPr id="16" name="Rectangle 2"/>
          <p:cNvSpPr>
            <a:spLocks noGrp="1" noChangeArrowheads="1"/>
          </p:cNvSpPr>
          <p:nvPr>
            <p:ph type="title"/>
          </p:nvPr>
        </p:nvSpPr>
        <p:spPr>
          <a:xfrm>
            <a:off x="128589" y="7"/>
            <a:ext cx="10734146" cy="746975"/>
          </a:xfrm>
        </p:spPr>
        <p:txBody>
          <a:bodyPr/>
          <a:lstStyle/>
          <a:p>
            <a:r>
              <a:rPr lang="fr-FR" sz="2600" dirty="0"/>
              <a:t>Utilisation des options de rapport pour personnalisations rapides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351</a:t>
            </a:fld>
            <a:endParaRPr lang="fr-FR" dirty="0"/>
          </a:p>
        </p:txBody>
      </p:sp>
      <p:grpSp>
        <p:nvGrpSpPr>
          <p:cNvPr id="13" name="Groupe 3"/>
          <p:cNvGrpSpPr/>
          <p:nvPr/>
        </p:nvGrpSpPr>
        <p:grpSpPr>
          <a:xfrm>
            <a:off x="982315" y="2536099"/>
            <a:ext cx="9481677" cy="3988033"/>
            <a:chOff x="982315" y="2536099"/>
            <a:chExt cx="9481677" cy="3988033"/>
          </a:xfrm>
        </p:grpSpPr>
        <p:pic>
          <p:nvPicPr>
            <p:cNvPr id="14"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82315" y="2536099"/>
              <a:ext cx="9481677" cy="398803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Rounded Rectangle 14"/>
            <p:cNvSpPr/>
            <p:nvPr/>
          </p:nvSpPr>
          <p:spPr bwMode="auto">
            <a:xfrm>
              <a:off x="2848882" y="4507797"/>
              <a:ext cx="1476375" cy="435073"/>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b="1" dirty="0">
                  <a:solidFill>
                    <a:schemeClr val="bg1"/>
                  </a:solidFill>
                  <a:latin typeface="Salesforce Sans" panose="020B0505020202020203" pitchFamily="34" charset="0"/>
                </a:rPr>
                <a:t>Comment ?</a:t>
              </a:r>
              <a:endParaRPr kumimoji="0" lang="fr-FR" sz="2000" b="1" i="0" u="none" strike="noStrike" cap="none" normalizeH="0" baseline="0" dirty="0">
                <a:ln>
                  <a:noFill/>
                </a:ln>
                <a:solidFill>
                  <a:schemeClr val="bg1"/>
                </a:solidFill>
                <a:effectLst/>
                <a:latin typeface="Times New Roman" pitchFamily="18" charset="0"/>
              </a:endParaRPr>
            </a:p>
          </p:txBody>
        </p:sp>
        <p:sp>
          <p:nvSpPr>
            <p:cNvPr id="18" name="Rounded Rectangle 17"/>
            <p:cNvSpPr/>
            <p:nvPr/>
          </p:nvSpPr>
          <p:spPr bwMode="auto">
            <a:xfrm>
              <a:off x="6592657" y="4072724"/>
              <a:ext cx="1278954" cy="435073"/>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b="1" dirty="0">
                  <a:solidFill>
                    <a:schemeClr val="bg1"/>
                  </a:solidFill>
                  <a:latin typeface="Salesforce Sans" panose="020B0505020202020203" pitchFamily="34" charset="0"/>
                </a:rPr>
                <a:t>Quand ?</a:t>
              </a:r>
              <a:endParaRPr kumimoji="0" lang="fr-FR" sz="2000" b="1" i="0" u="none" strike="noStrike" cap="none" normalizeH="0" baseline="0" dirty="0">
                <a:ln>
                  <a:noFill/>
                </a:ln>
                <a:solidFill>
                  <a:schemeClr val="bg1"/>
                </a:solidFill>
                <a:effectLst/>
                <a:latin typeface="Times New Roman" pitchFamily="18" charset="0"/>
              </a:endParaRPr>
            </a:p>
          </p:txBody>
        </p:sp>
        <p:sp>
          <p:nvSpPr>
            <p:cNvPr id="19" name="Rounded Rectangle 18"/>
            <p:cNvSpPr/>
            <p:nvPr/>
          </p:nvSpPr>
          <p:spPr bwMode="auto">
            <a:xfrm>
              <a:off x="2422891" y="5576756"/>
              <a:ext cx="1278954" cy="435073"/>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b="1" dirty="0">
                  <a:solidFill>
                    <a:schemeClr val="bg1"/>
                  </a:solidFill>
                  <a:latin typeface="Salesforce Sans" panose="020B0505020202020203" pitchFamily="34" charset="0"/>
                </a:rPr>
                <a:t>À qui ?</a:t>
              </a:r>
              <a:endParaRPr kumimoji="0" lang="fr-FR" sz="2000" b="1" i="0" u="none" strike="noStrike" cap="none" normalizeH="0" baseline="0" dirty="0">
                <a:ln>
                  <a:noFill/>
                </a:ln>
                <a:solidFill>
                  <a:schemeClr val="bg1"/>
                </a:solidFill>
                <a:effectLst/>
                <a:latin typeface="Times New Roman" pitchFamily="18" charset="0"/>
              </a:endParaRPr>
            </a:p>
          </p:txBody>
        </p:sp>
        <p:sp>
          <p:nvSpPr>
            <p:cNvPr id="20" name="Rounded Rectangle 19"/>
            <p:cNvSpPr/>
            <p:nvPr/>
          </p:nvSpPr>
          <p:spPr bwMode="auto">
            <a:xfrm>
              <a:off x="6421375" y="5576756"/>
              <a:ext cx="1278954" cy="435073"/>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2000" b="1" dirty="0">
                  <a:solidFill>
                    <a:schemeClr val="bg1"/>
                  </a:solidFill>
                  <a:latin typeface="Salesforce Sans" panose="020B0505020202020203" pitchFamily="34" charset="0"/>
                </a:rPr>
                <a:t>Quoi ?</a:t>
              </a:r>
              <a:endParaRPr kumimoji="0" lang="fr-FR" sz="2000" b="1" i="0" u="none" strike="noStrike" cap="none" normalizeH="0" baseline="0" dirty="0">
                <a:ln>
                  <a:noFill/>
                </a:ln>
                <a:solidFill>
                  <a:schemeClr val="bg1"/>
                </a:solidFill>
                <a:effectLst/>
                <a:latin typeface="Times New Roman" pitchFamily="18" charset="0"/>
              </a:endParaRPr>
            </a:p>
          </p:txBody>
        </p:sp>
      </p:grpSp>
    </p:spTree>
    <p:custDataLst>
      <p:tags r:id="rId1"/>
    </p:custData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686685"/>
            <a:ext cx="9127235" cy="4102844"/>
          </a:xfrm>
        </p:spPr>
        <p:txBody>
          <a:bodyPr/>
          <a:lstStyle/>
          <a:p>
            <a:r>
              <a:rPr lang="fr-FR" dirty="0"/>
              <a:t>Tâches : </a:t>
            </a:r>
          </a:p>
          <a:p>
            <a:pPr lvl="1"/>
            <a:r>
              <a:rPr lang="fr-FR" dirty="0"/>
              <a:t>Création d'un dossier de rapports intitulé </a:t>
            </a:r>
            <a:r>
              <a:rPr lang="fr-FR" dirty="0">
                <a:latin typeface="Courier New" panose="02070309020205020404" pitchFamily="49" charset="0"/>
                <a:cs typeface="Courier New" panose="02070309020205020404" pitchFamily="49" charset="0"/>
              </a:rPr>
              <a:t>Rapports sur les ventes internationales</a:t>
            </a:r>
            <a:r>
              <a:rPr lang="fr-FR" dirty="0"/>
              <a:t>.</a:t>
            </a:r>
          </a:p>
          <a:p>
            <a:pPr lvl="1"/>
            <a:r>
              <a:rPr lang="fr-FR" dirty="0"/>
              <a:t>Exécution du rapport standard En-cours de l'opportunité.</a:t>
            </a:r>
          </a:p>
          <a:p>
            <a:pPr lvl="1"/>
            <a:r>
              <a:rPr lang="fr-FR" dirty="0"/>
              <a:t>Modification du rapport à l'aide des options de rapport de manière à ce qu'il soit conforme aux exigences.</a:t>
            </a:r>
          </a:p>
          <a:p>
            <a:pPr lvl="1"/>
            <a:r>
              <a:rPr lang="fr-FR" dirty="0"/>
              <a:t>Enregistrement du rapport sous le nom </a:t>
            </a:r>
            <a:r>
              <a:rPr lang="fr-FR" dirty="0">
                <a:latin typeface="Courier New" panose="02070309020205020404" pitchFamily="49" charset="0"/>
              </a:rPr>
              <a:t>Affaires clôturées Ex actuel </a:t>
            </a:r>
            <a:r>
              <a:rPr lang="fr-FR" dirty="0"/>
              <a:t>dans le dossier </a:t>
            </a:r>
            <a:r>
              <a:rPr lang="fr-FR" dirty="0">
                <a:latin typeface="+mn-lt"/>
              </a:rPr>
              <a:t>Rapports sur les ventes internationales.</a:t>
            </a:r>
          </a:p>
          <a:p>
            <a:pPr lvl="1"/>
            <a:endParaRPr lang="fr-FR" dirty="0"/>
          </a:p>
        </p:txBody>
      </p:sp>
      <p:sp>
        <p:nvSpPr>
          <p:cNvPr id="2" name="Content Placeholder 1"/>
          <p:cNvSpPr>
            <a:spLocks noGrp="1"/>
          </p:cNvSpPr>
          <p:nvPr>
            <p:ph idx="11"/>
          </p:nvPr>
        </p:nvSpPr>
        <p:spPr>
          <a:xfrm>
            <a:off x="5" y="758824"/>
            <a:ext cx="12192000" cy="1668659"/>
          </a:xfrm>
        </p:spPr>
        <p:txBody>
          <a:bodyPr/>
          <a:lstStyle/>
          <a:p>
            <a:r>
              <a:rPr lang="fr-FR" dirty="0"/>
              <a:t>Objectif : </a:t>
            </a:r>
          </a:p>
          <a:p>
            <a:pPr lvl="1"/>
            <a:r>
              <a:rPr lang="fr-FR" dirty="0"/>
              <a:t>Allison Wheeler, vice-présidente des ventes internationales, souhaite obtenir un rapport indiquant toutes les opportunités que ses équipes commerciales ont gagnées dans l'année en cours, par représentant.</a:t>
            </a:r>
          </a:p>
        </p:txBody>
      </p:sp>
      <p:sp>
        <p:nvSpPr>
          <p:cNvPr id="7" name="Content Placeholder 6"/>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sz="2600" dirty="0"/>
              <a:t>7-1 : Exécution et modification d'un rapport</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352</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Exécution et modification des rapports</a:t>
            </a:r>
          </a:p>
          <a:p>
            <a:pPr lvl="2"/>
            <a:r>
              <a:rPr lang="fr-FR"/>
              <a:t>Création de nouveaux rapports avec le Générateur de rapports</a:t>
            </a:r>
          </a:p>
          <a:p>
            <a:pPr lvl="1"/>
            <a:r>
              <a:rPr lang="fr-FR"/>
              <a:t>Utilisation des filtres de rapport</a:t>
            </a:r>
            <a:endParaRPr lang="fr-FR" dirty="0"/>
          </a:p>
          <a:p>
            <a:pPr lvl="1"/>
            <a:r>
              <a:rPr lang="fr-FR"/>
              <a:t>Récapitulation avec formules et résumés visuels</a:t>
            </a:r>
          </a:p>
          <a:p>
            <a:pPr lvl="1"/>
            <a:r>
              <a:rPr lang="fr-FR"/>
              <a:t>Impression, exportation et envoi des rapports par e-mail </a:t>
            </a:r>
          </a:p>
          <a:p>
            <a:pPr lvl="1"/>
            <a:r>
              <a:rPr lang="fr-FR"/>
              <a:t>Création de tableaux de bord</a:t>
            </a:r>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353</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74987" y="5"/>
            <a:ext cx="9123592" cy="746975"/>
          </a:xfrm>
        </p:spPr>
        <p:txBody>
          <a:bodyPr/>
          <a:lstStyle/>
          <a:p>
            <a:r>
              <a:rPr lang="fr-FR" dirty="0"/>
              <a:t>Création d'un rapport personnalisé</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354</a:t>
            </a:fld>
            <a:endParaRPr lang="fr-FR" dirty="0"/>
          </a:p>
        </p:txBody>
      </p:sp>
      <p:pic>
        <p:nvPicPr>
          <p:cNvPr id="7" name="Picture: Allison Wheeler" descr="AWheeler headshot.png"/>
          <p:cNvPicPr>
            <a:picLocks noChangeAspect="1"/>
          </p:cNvPicPr>
          <p:nvPr/>
        </p:nvPicPr>
        <p:blipFill>
          <a:blip r:embed="rId4" cstate="print"/>
          <a:srcRect l="12167" r="-3772" b="12284"/>
          <a:stretch>
            <a:fillRect/>
          </a:stretch>
        </p:blipFill>
        <p:spPr>
          <a:xfrm>
            <a:off x="2721979" y="1606744"/>
            <a:ext cx="722172" cy="720000"/>
          </a:xfrm>
          <a:prstGeom prst="rect">
            <a:avLst/>
          </a:prstGeom>
          <a:solidFill>
            <a:schemeClr val="bg1"/>
          </a:solidFill>
          <a:ln w="19050">
            <a:solidFill>
              <a:schemeClr val="bg1">
                <a:lumMod val="85000"/>
              </a:schemeClr>
            </a:solidFill>
          </a:ln>
        </p:spPr>
      </p:pic>
      <p:sp>
        <p:nvSpPr>
          <p:cNvPr id="8" name="TextBox 7"/>
          <p:cNvSpPr txBox="1"/>
          <p:nvPr/>
        </p:nvSpPr>
        <p:spPr>
          <a:xfrm>
            <a:off x="3554811" y="1440000"/>
            <a:ext cx="6148865" cy="189282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Je voudrais avoir un rapport indiquant toutes les opportunités en cours, organisées par représentant commercial.</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15:35</a:t>
            </a:r>
            <a:endParaRPr lang="fr-FR" dirty="0"/>
          </a:p>
        </p:txBody>
      </p:sp>
    </p:spTree>
    <p:custDataLst>
      <p:tags r:id="rId1"/>
    </p:custData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3" name="Rectangle 2"/>
          <p:cNvSpPr>
            <a:spLocks noGrp="1" noChangeArrowheads="1"/>
          </p:cNvSpPr>
          <p:nvPr>
            <p:ph type="title"/>
          </p:nvPr>
        </p:nvSpPr>
        <p:spPr>
          <a:xfrm>
            <a:off x="128592" y="7"/>
            <a:ext cx="10736637" cy="746975"/>
          </a:xfrm>
        </p:spPr>
        <p:txBody>
          <a:bodyPr/>
          <a:lstStyle/>
          <a:p>
            <a:r>
              <a:rPr lang="fr-FR" dirty="0"/>
              <a:t>Qu'est-ce que le générateur de rapport ?</a:t>
            </a:r>
          </a:p>
        </p:txBody>
      </p:sp>
      <p:sp>
        <p:nvSpPr>
          <p:cNvPr id="14" name="Rectangle 13"/>
          <p:cNvSpPr/>
          <p:nvPr/>
        </p:nvSpPr>
        <p:spPr bwMode="auto">
          <a:xfrm>
            <a:off x="0" y="754140"/>
            <a:ext cx="12188825"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r>
              <a:rPr lang="fr-FR" sz="2000" dirty="0">
                <a:solidFill>
                  <a:schemeClr val="bg1"/>
                </a:solidFill>
                <a:latin typeface="Salesforce Sans" panose="020B0505020202020203" pitchFamily="34" charset="0"/>
              </a:rPr>
              <a:t>Le générateur de rapport est un outil fonctionnant par glisser-déposer qui vous permet de personnaliser les rapports existants ou d'en créer d'autres à partir de zéro. </a:t>
            </a:r>
          </a:p>
        </p:txBody>
      </p:sp>
      <p:sp>
        <p:nvSpPr>
          <p:cNvPr id="18" name="TextBox 17"/>
          <p:cNvSpPr txBox="1"/>
          <p:nvPr/>
        </p:nvSpPr>
        <p:spPr bwMode="white">
          <a:xfrm>
            <a:off x="0" y="811546"/>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grpSp>
        <p:nvGrpSpPr>
          <p:cNvPr id="24" name="Group 4"/>
          <p:cNvGrpSpPr>
            <a:grpSpLocks noChangeAspect="1"/>
          </p:cNvGrpSpPr>
          <p:nvPr/>
        </p:nvGrpSpPr>
        <p:grpSpPr bwMode="auto">
          <a:xfrm>
            <a:off x="436563" y="1116330"/>
            <a:ext cx="422275" cy="328613"/>
            <a:chOff x="275" y="1308"/>
            <a:chExt cx="266" cy="207"/>
          </a:xfrm>
        </p:grpSpPr>
        <p:sp>
          <p:nvSpPr>
            <p:cNvPr id="25"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355</a:t>
            </a:fld>
            <a:endParaRPr lang="fr-FR" dirty="0"/>
          </a:p>
        </p:txBody>
      </p:sp>
      <p:grpSp>
        <p:nvGrpSpPr>
          <p:cNvPr id="87" name="Groupe 87"/>
          <p:cNvGrpSpPr/>
          <p:nvPr/>
        </p:nvGrpSpPr>
        <p:grpSpPr>
          <a:xfrm>
            <a:off x="352797" y="1785864"/>
            <a:ext cx="11348406" cy="4544401"/>
            <a:chOff x="294741" y="2018093"/>
            <a:chExt cx="11348406" cy="4544401"/>
          </a:xfrm>
        </p:grpSpPr>
        <p:grpSp>
          <p:nvGrpSpPr>
            <p:cNvPr id="88" name="Groupe 88"/>
            <p:cNvGrpSpPr/>
            <p:nvPr/>
          </p:nvGrpSpPr>
          <p:grpSpPr>
            <a:xfrm>
              <a:off x="294741" y="2018093"/>
              <a:ext cx="11348406" cy="4544401"/>
              <a:chOff x="436563" y="2115284"/>
              <a:chExt cx="11348406" cy="4544401"/>
            </a:xfrm>
          </p:grpSpPr>
          <p:pic>
            <p:nvPicPr>
              <p:cNvPr id="90"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02" y="2115284"/>
                <a:ext cx="11149967" cy="3999571"/>
              </a:xfrm>
              <a:prstGeom prst="rect">
                <a:avLst/>
              </a:prstGeom>
            </p:spPr>
          </p:pic>
          <p:sp>
            <p:nvSpPr>
              <p:cNvPr id="91" name="Rounded Rectangle 15"/>
              <p:cNvSpPr/>
              <p:nvPr/>
            </p:nvSpPr>
            <p:spPr bwMode="auto">
              <a:xfrm>
                <a:off x="5282904" y="6114855"/>
                <a:ext cx="4094124" cy="544830"/>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600" b="1" dirty="0">
                    <a:solidFill>
                      <a:schemeClr val="bg1"/>
                    </a:solidFill>
                    <a:latin typeface="Salesforce Sans" panose="020B0505020202020203" pitchFamily="34" charset="0"/>
                  </a:rPr>
                  <a:t>Afficher l'aperçu de 50 enregistrements en direct maximum</a:t>
                </a:r>
                <a:endParaRPr kumimoji="0" lang="fr-FR" sz="1600" b="1" i="0" u="none" strike="noStrike" cap="none" normalizeH="0" baseline="0" dirty="0">
                  <a:ln>
                    <a:noFill/>
                  </a:ln>
                  <a:solidFill>
                    <a:schemeClr val="bg1"/>
                  </a:solidFill>
                  <a:effectLst/>
                  <a:latin typeface="Times New Roman" pitchFamily="18" charset="0"/>
                </a:endParaRPr>
              </a:p>
            </p:txBody>
          </p:sp>
          <p:sp>
            <p:nvSpPr>
              <p:cNvPr id="92" name="Rounded Rectangle 19"/>
              <p:cNvSpPr/>
              <p:nvPr/>
            </p:nvSpPr>
            <p:spPr bwMode="auto">
              <a:xfrm>
                <a:off x="6447073" y="3325403"/>
                <a:ext cx="1717282" cy="544830"/>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600" b="1" dirty="0">
                    <a:solidFill>
                      <a:schemeClr val="bg1"/>
                    </a:solidFill>
                    <a:latin typeface="Salesforce Sans" panose="020B0505020202020203" pitchFamily="34" charset="0"/>
                  </a:rPr>
                  <a:t>Ajoutez des graphiques.</a:t>
                </a:r>
                <a:endParaRPr kumimoji="0" lang="fr-FR" sz="1600" b="1" i="0" u="none" strike="noStrike" cap="none" normalizeH="0" baseline="0" dirty="0">
                  <a:ln>
                    <a:noFill/>
                  </a:ln>
                  <a:solidFill>
                    <a:schemeClr val="bg1"/>
                  </a:solidFill>
                  <a:effectLst/>
                  <a:latin typeface="Times New Roman" pitchFamily="18" charset="0"/>
                </a:endParaRPr>
              </a:p>
            </p:txBody>
          </p:sp>
          <p:sp>
            <p:nvSpPr>
              <p:cNvPr id="93" name="Rounded Rectangle 20"/>
              <p:cNvSpPr/>
              <p:nvPr/>
            </p:nvSpPr>
            <p:spPr bwMode="auto">
              <a:xfrm>
                <a:off x="6094412" y="4362985"/>
                <a:ext cx="5558656" cy="272415"/>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600" b="1" dirty="0">
                    <a:solidFill>
                      <a:schemeClr val="bg1"/>
                    </a:solidFill>
                    <a:latin typeface="Salesforce Sans" panose="020B0505020202020203" pitchFamily="34" charset="0"/>
                  </a:rPr>
                  <a:t>Ajouter des regroupements et synthétiser des champs</a:t>
                </a:r>
                <a:endParaRPr kumimoji="0" lang="fr-FR" sz="1600" b="1" i="0" u="none" strike="noStrike" cap="none" normalizeH="0" baseline="0" dirty="0">
                  <a:ln>
                    <a:noFill/>
                  </a:ln>
                  <a:solidFill>
                    <a:schemeClr val="bg1"/>
                  </a:solidFill>
                  <a:effectLst/>
                  <a:latin typeface="Times New Roman" pitchFamily="18" charset="0"/>
                </a:endParaRPr>
              </a:p>
            </p:txBody>
          </p:sp>
          <p:sp>
            <p:nvSpPr>
              <p:cNvPr id="94" name="Rounded Rectangle 14"/>
              <p:cNvSpPr/>
              <p:nvPr/>
            </p:nvSpPr>
            <p:spPr bwMode="auto">
              <a:xfrm>
                <a:off x="436563" y="4928032"/>
                <a:ext cx="3177522" cy="1668542"/>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600" b="1" dirty="0">
                    <a:solidFill>
                      <a:schemeClr val="bg1"/>
                    </a:solidFill>
                    <a:latin typeface="Salesforce Sans" panose="020B0505020202020203" pitchFamily="34" charset="0"/>
                  </a:rPr>
                  <a:t>Faites glisser les champs dans le volet d’aperçu afin d'ajouter des colonnes</a:t>
                </a:r>
              </a:p>
              <a:p>
                <a:pPr algn="ctr"/>
                <a:r>
                  <a:rPr lang="fr-FR" sz="1600" b="1" dirty="0">
                    <a:solidFill>
                      <a:schemeClr val="bg1"/>
                    </a:solidFill>
                    <a:latin typeface="Salesforce Sans" panose="020B0505020202020203" pitchFamily="34" charset="0"/>
                  </a:rPr>
                  <a:t> (Utiliser la touche Ctrl pour sélectionner plusieurs champs)</a:t>
                </a:r>
                <a:endParaRPr kumimoji="0" lang="fr-FR" sz="1600" b="1" i="0" u="none" strike="noStrike" cap="none" normalizeH="0" baseline="0" dirty="0">
                  <a:ln>
                    <a:noFill/>
                  </a:ln>
                  <a:solidFill>
                    <a:schemeClr val="bg1"/>
                  </a:solidFill>
                  <a:effectLst/>
                  <a:latin typeface="Times New Roman" pitchFamily="18" charset="0"/>
                </a:endParaRPr>
              </a:p>
            </p:txBody>
          </p:sp>
          <p:sp>
            <p:nvSpPr>
              <p:cNvPr id="95" name="Rounded Rectangle 11"/>
              <p:cNvSpPr/>
              <p:nvPr/>
            </p:nvSpPr>
            <p:spPr bwMode="auto">
              <a:xfrm>
                <a:off x="1590077" y="3461610"/>
                <a:ext cx="3177522" cy="817245"/>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600" b="1" dirty="0">
                    <a:solidFill>
                      <a:schemeClr val="bg1"/>
                    </a:solidFill>
                    <a:latin typeface="Salesforce Sans" panose="020B0505020202020203" pitchFamily="34" charset="0"/>
                  </a:rPr>
                  <a:t>Faire glisser les champs vers le volet Filtres afin d'ajouter des filtres</a:t>
                </a:r>
              </a:p>
            </p:txBody>
          </p:sp>
        </p:grpSp>
        <p:sp>
          <p:nvSpPr>
            <p:cNvPr id="89" name="Rounded Rectangle 16"/>
            <p:cNvSpPr/>
            <p:nvPr/>
          </p:nvSpPr>
          <p:spPr bwMode="auto">
            <a:xfrm>
              <a:off x="4194086" y="2301040"/>
              <a:ext cx="1900326" cy="272415"/>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1600" b="1" dirty="0">
                  <a:solidFill>
                    <a:schemeClr val="bg1"/>
                  </a:solidFill>
                  <a:latin typeface="Salesforce Sans" panose="020B0505020202020203" pitchFamily="34" charset="0"/>
                </a:rPr>
                <a:t>Ajouter des filtres</a:t>
              </a:r>
              <a:endParaRPr kumimoji="0" lang="fr-FR" sz="1600" b="1" i="0" u="none" strike="noStrike" cap="none" normalizeH="0" baseline="0" dirty="0">
                <a:ln>
                  <a:noFill/>
                </a:ln>
                <a:solidFill>
                  <a:schemeClr val="bg1"/>
                </a:solidFill>
                <a:effectLst/>
                <a:latin typeface="Times New Roman" pitchFamily="18" charset="0"/>
              </a:endParaRPr>
            </a:p>
          </p:txBody>
        </p:sp>
      </p:grpSp>
    </p:spTree>
    <p:custDataLst>
      <p:tags r:id="rId1"/>
    </p:custData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3"/>
          <p:cNvSpPr>
            <a:spLocks noGrp="1" noChangeArrowheads="1"/>
          </p:cNvSpPr>
          <p:nvPr>
            <p:ph idx="1"/>
          </p:nvPr>
        </p:nvSpPr>
        <p:spPr/>
        <p:txBody>
          <a:bodyPr>
            <a:normAutofit/>
          </a:bodyPr>
          <a:lstStyle/>
          <a:p>
            <a:pPr>
              <a:buNone/>
            </a:pPr>
            <a:r>
              <a:rPr lang="fr-FR"/>
              <a:t>Un rapport tabulaire offre un récapitulatif simple de vos données, sans sous-totaux. </a:t>
            </a:r>
          </a:p>
          <a:p>
            <a:pPr>
              <a:buNone/>
            </a:pPr>
            <a:endParaRPr lang="fr-FR" b="1" dirty="0"/>
          </a:p>
        </p:txBody>
      </p:sp>
      <p:sp>
        <p:nvSpPr>
          <p:cNvPr id="471041" name="Rectangle 2"/>
          <p:cNvSpPr>
            <a:spLocks noGrp="1" noChangeArrowheads="1"/>
          </p:cNvSpPr>
          <p:nvPr>
            <p:ph type="title"/>
          </p:nvPr>
        </p:nvSpPr>
        <p:spPr>
          <a:xfrm>
            <a:off x="128589" y="7"/>
            <a:ext cx="10734146" cy="746975"/>
          </a:xfrm>
        </p:spPr>
        <p:txBody>
          <a:bodyPr/>
          <a:lstStyle/>
          <a:p>
            <a:r>
              <a:rPr lang="fr-FR" sz="2600" dirty="0"/>
              <a:t>Formats de rapport – Partie 1 : </a:t>
            </a:r>
            <a:br>
              <a:rPr lang="fr-FR" sz="2600" dirty="0"/>
            </a:br>
            <a:r>
              <a:rPr lang="fr-FR" sz="2600" dirty="0"/>
              <a:t>Rapport tabulaire</a:t>
            </a:r>
          </a:p>
        </p:txBody>
      </p:sp>
      <p:sp>
        <p:nvSpPr>
          <p:cNvPr id="6" name="Rectangle 5"/>
          <p:cNvSpPr/>
          <p:nvPr/>
        </p:nvSpPr>
        <p:spPr>
          <a:xfrm>
            <a:off x="9049407" y="4640014"/>
            <a:ext cx="2642117" cy="646331"/>
          </a:xfrm>
          <a:prstGeom prst="rect">
            <a:avLst/>
          </a:prstGeom>
        </p:spPr>
        <p:txBody>
          <a:bodyPr wrap="square">
            <a:spAutoFit/>
          </a:bodyPr>
          <a:lstStyle/>
          <a:p>
            <a:pPr algn="r">
              <a:buNone/>
            </a:pPr>
            <a:r>
              <a:rPr lang="fr-FR" b="1" dirty="0"/>
              <a:t>Exemple : </a:t>
            </a:r>
            <a:r>
              <a:rPr lang="fr-FR" dirty="0"/>
              <a:t>rapport sur la liste de publipostage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356</a:t>
            </a:fld>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273" y="1761524"/>
            <a:ext cx="11168250" cy="2724751"/>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3"/>
          <p:cNvSpPr>
            <a:spLocks noGrp="1" noChangeArrowheads="1"/>
          </p:cNvSpPr>
          <p:nvPr>
            <p:ph idx="1"/>
          </p:nvPr>
        </p:nvSpPr>
        <p:spPr>
          <a:xfrm>
            <a:off x="115713" y="843165"/>
            <a:ext cx="11941175" cy="1111365"/>
          </a:xfrm>
        </p:spPr>
        <p:txBody>
          <a:bodyPr/>
          <a:lstStyle/>
          <a:p>
            <a:r>
              <a:rPr lang="fr-FR" dirty="0"/>
              <a:t>Un rapport récapitulatif offre un récapitulatif des données, à l'instar d'un rapport tabulaire, et trie et génère un sous-total des données.</a:t>
            </a:r>
          </a:p>
        </p:txBody>
      </p:sp>
      <p:sp>
        <p:nvSpPr>
          <p:cNvPr id="473089" name="Rectangle 2"/>
          <p:cNvSpPr>
            <a:spLocks noGrp="1" noChangeArrowheads="1"/>
          </p:cNvSpPr>
          <p:nvPr>
            <p:ph type="title"/>
          </p:nvPr>
        </p:nvSpPr>
        <p:spPr>
          <a:xfrm>
            <a:off x="128589" y="7"/>
            <a:ext cx="10734146" cy="746975"/>
          </a:xfrm>
        </p:spPr>
        <p:txBody>
          <a:bodyPr/>
          <a:lstStyle/>
          <a:p>
            <a:r>
              <a:rPr lang="fr-FR" sz="2600" dirty="0"/>
              <a:t>Formats de rapport – Partie 2 : </a:t>
            </a:r>
            <a:br>
              <a:rPr lang="fr-FR" sz="2600" dirty="0"/>
            </a:br>
            <a:r>
              <a:rPr lang="fr-FR" sz="2600" dirty="0"/>
              <a:t>Rapport récapitulatif</a:t>
            </a:r>
          </a:p>
        </p:txBody>
      </p:sp>
      <p:sp>
        <p:nvSpPr>
          <p:cNvPr id="6" name="Rectangle 5"/>
          <p:cNvSpPr/>
          <p:nvPr/>
        </p:nvSpPr>
        <p:spPr>
          <a:xfrm>
            <a:off x="8210903" y="5312487"/>
            <a:ext cx="3538608" cy="923330"/>
          </a:xfrm>
          <a:prstGeom prst="rect">
            <a:avLst/>
          </a:prstGeom>
        </p:spPr>
        <p:txBody>
          <a:bodyPr wrap="square">
            <a:spAutoFit/>
          </a:bodyPr>
          <a:lstStyle/>
          <a:p>
            <a:pPr>
              <a:buFont typeface="Wingdings" pitchFamily="2" charset="2"/>
              <a:buNone/>
            </a:pPr>
            <a:r>
              <a:rPr lang="fr-FR" b="1" dirty="0"/>
              <a:t>Exemple : </a:t>
            </a:r>
            <a:r>
              <a:rPr lang="fr-FR" dirty="0"/>
              <a:t>les opportunités ouvertes regroupées par propriétaire et accompagnées d'un montant calculé sous la forme d'un sous-total</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357</a:t>
            </a:fld>
            <a:endParaRPr lang="fr-FR" dirty="0"/>
          </a:p>
        </p:txBody>
      </p:sp>
      <p:grpSp>
        <p:nvGrpSpPr>
          <p:cNvPr id="13" name="Groupe 2"/>
          <p:cNvGrpSpPr/>
          <p:nvPr/>
        </p:nvGrpSpPr>
        <p:grpSpPr>
          <a:xfrm>
            <a:off x="561782" y="1720523"/>
            <a:ext cx="10973727" cy="4912451"/>
            <a:chOff x="561782" y="1554985"/>
            <a:chExt cx="10973727" cy="4912451"/>
          </a:xfrm>
        </p:grpSpPr>
        <p:pic>
          <p:nvPicPr>
            <p:cNvPr id="14"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82" y="1751903"/>
              <a:ext cx="7497221" cy="4715533"/>
            </a:xfrm>
            <a:prstGeom prst="rect">
              <a:avLst/>
            </a:prstGeom>
            <a:ln>
              <a:solidFill>
                <a:schemeClr val="bg2"/>
              </a:solidFill>
            </a:ln>
            <a:effectLst>
              <a:outerShdw blurRad="50800" dist="38100" dir="2700000" algn="tl" rotWithShape="0">
                <a:prstClr val="black">
                  <a:alpha val="40000"/>
                </a:prstClr>
              </a:outerShdw>
            </a:effectLst>
          </p:spPr>
        </p:pic>
        <p:sp>
          <p:nvSpPr>
            <p:cNvPr id="16" name="Rounded Rectangular Callout 15"/>
            <p:cNvSpPr/>
            <p:nvPr/>
          </p:nvSpPr>
          <p:spPr bwMode="auto">
            <a:xfrm>
              <a:off x="6898238" y="3959522"/>
              <a:ext cx="4637271" cy="919401"/>
            </a:xfrm>
            <a:prstGeom prst="wedgeRoundRectCallout">
              <a:avLst>
                <a:gd name="adj1" fmla="val -59241"/>
                <a:gd name="adj2" fmla="val -21682"/>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Les lignes récapitulatives contiennent les informations du regroupement et les valeurs synthétisées</a:t>
              </a:r>
            </a:p>
          </p:txBody>
        </p:sp>
        <p:sp>
          <p:nvSpPr>
            <p:cNvPr id="17" name="Rounded Rectangular Callout 16"/>
            <p:cNvSpPr/>
            <p:nvPr/>
          </p:nvSpPr>
          <p:spPr bwMode="auto">
            <a:xfrm>
              <a:off x="4635206" y="1554985"/>
              <a:ext cx="2775600" cy="919401"/>
            </a:xfrm>
            <a:prstGeom prst="wedgeRoundRectCallout">
              <a:avLst>
                <a:gd name="adj1" fmla="val -58102"/>
                <a:gd name="adj2" fmla="val 22008"/>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Trier les regroupements selon n'importe quelle valeur synthétisée</a:t>
              </a:r>
            </a:p>
          </p:txBody>
        </p:sp>
        <p:sp>
          <p:nvSpPr>
            <p:cNvPr id="18" name="Rectangle 17"/>
            <p:cNvSpPr/>
            <p:nvPr/>
          </p:nvSpPr>
          <p:spPr bwMode="auto">
            <a:xfrm>
              <a:off x="3954880" y="2092569"/>
              <a:ext cx="284426" cy="2844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Times New Roman" pitchFamily="18" charset="0"/>
              </a:endParaRPr>
            </a:p>
          </p:txBody>
        </p:sp>
        <p:sp>
          <p:nvSpPr>
            <p:cNvPr id="19" name="Rounded Rectangular Callout 18"/>
            <p:cNvSpPr/>
            <p:nvPr/>
          </p:nvSpPr>
          <p:spPr bwMode="auto">
            <a:xfrm>
              <a:off x="7679658" y="1848787"/>
              <a:ext cx="3281783" cy="1225868"/>
            </a:xfrm>
            <a:prstGeom prst="wedgeRoundRectCallout">
              <a:avLst>
                <a:gd name="adj1" fmla="val -58102"/>
                <a:gd name="adj2" fmla="val 22008"/>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Cliquer sur les en-têtes de colonne pour trier les enregistrements d'un regroupement</a:t>
              </a:r>
            </a:p>
          </p:txBody>
        </p:sp>
      </p:grpSp>
    </p:spTree>
    <p:custDataLst>
      <p:tags r:id="rId1"/>
    </p:custData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713" y="843165"/>
            <a:ext cx="11941175" cy="1031355"/>
          </a:xfrm>
        </p:spPr>
        <p:txBody>
          <a:bodyPr/>
          <a:lstStyle/>
          <a:p>
            <a:r>
              <a:rPr lang="fr-FR" sz="2200" dirty="0"/>
              <a:t>Le fait d'activer les en-têtes de rapport flottants permet aux utilisateurs de voir les en-têtes de colonne flottants et le récapitulatif des regroupements lorsqu'ils naviguent dans des rapports de grande taille.</a:t>
            </a:r>
          </a:p>
        </p:txBody>
      </p:sp>
      <p:sp>
        <p:nvSpPr>
          <p:cNvPr id="471041" name="Rectangle 2"/>
          <p:cNvSpPr>
            <a:spLocks noGrp="1" noChangeArrowheads="1"/>
          </p:cNvSpPr>
          <p:nvPr>
            <p:ph type="title"/>
          </p:nvPr>
        </p:nvSpPr>
        <p:spPr>
          <a:xfrm>
            <a:off x="128589" y="7"/>
            <a:ext cx="10734146" cy="746975"/>
          </a:xfrm>
        </p:spPr>
        <p:txBody>
          <a:bodyPr/>
          <a:lstStyle/>
          <a:p>
            <a:r>
              <a:rPr lang="fr-FR" sz="2400" dirty="0"/>
              <a:t>Utilisation des en-têtes de rapport flottants</a:t>
            </a:r>
          </a:p>
        </p:txBody>
      </p:sp>
      <p:sp>
        <p:nvSpPr>
          <p:cNvPr id="25" name="Rectangle 24"/>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Rapports et tableaux de bord | Paramètres des rapports et tableaux de bord</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358</a:t>
            </a:fld>
            <a:endParaRPr lang="fr-FR" dirty="0"/>
          </a:p>
        </p:txBody>
      </p:sp>
      <p:grpSp>
        <p:nvGrpSpPr>
          <p:cNvPr id="19" name="Group 18"/>
          <p:cNvGrpSpPr/>
          <p:nvPr/>
        </p:nvGrpSpPr>
        <p:grpSpPr>
          <a:xfrm>
            <a:off x="0" y="6082210"/>
            <a:ext cx="1295063" cy="746147"/>
            <a:chOff x="0" y="6082210"/>
            <a:chExt cx="1295063" cy="746147"/>
          </a:xfrm>
        </p:grpSpPr>
        <p:sp>
          <p:nvSpPr>
            <p:cNvPr id="28" name="TextBox 27"/>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9"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
        <p:nvSpPr>
          <p:cNvPr id="30" name="Rounded Rectangle 29"/>
          <p:cNvSpPr/>
          <p:nvPr/>
        </p:nvSpPr>
        <p:spPr bwMode="auto">
          <a:xfrm>
            <a:off x="6780498" y="2048738"/>
            <a:ext cx="4043712" cy="681038"/>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fr-FR" sz="1600" b="1" dirty="0">
                <a:solidFill>
                  <a:schemeClr val="bg1"/>
                </a:solidFill>
                <a:latin typeface="Salesforce Sans" panose="020B0505020202020203" pitchFamily="34" charset="0"/>
              </a:rPr>
              <a:t>L'utilisateur clique sur la flèche qui s'affiche lors de la navigation.</a:t>
            </a:r>
          </a:p>
        </p:txBody>
      </p:sp>
      <p:sp>
        <p:nvSpPr>
          <p:cNvPr id="31" name="Rounded Rectangular Callout 30"/>
          <p:cNvSpPr/>
          <p:nvPr/>
        </p:nvSpPr>
        <p:spPr bwMode="auto">
          <a:xfrm>
            <a:off x="6780498" y="4835769"/>
            <a:ext cx="4733972" cy="681038"/>
          </a:xfrm>
          <a:prstGeom prst="wedgeRoundRectCallout">
            <a:avLst>
              <a:gd name="adj1" fmla="val -57860"/>
              <a:gd name="adj2" fmla="val -22748"/>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fr-FR" sz="1600" b="1" dirty="0">
                <a:solidFill>
                  <a:schemeClr val="bg1"/>
                </a:solidFill>
                <a:latin typeface="Salesforce Sans" panose="020B0505020202020203" pitchFamily="34" charset="0"/>
              </a:rPr>
              <a:t>Dans les rapports récapitulatifs, l'utilisateur clique sur la flèche pour afficher les sous-totaux.</a:t>
            </a:r>
          </a:p>
        </p:txBody>
      </p:sp>
      <p:sp>
        <p:nvSpPr>
          <p:cNvPr id="32" name="Rounded Rectangular Callout 31"/>
          <p:cNvSpPr/>
          <p:nvPr/>
        </p:nvSpPr>
        <p:spPr bwMode="auto">
          <a:xfrm>
            <a:off x="6780498" y="3551122"/>
            <a:ext cx="4626056" cy="767562"/>
          </a:xfrm>
          <a:prstGeom prst="wedgeRoundRectCallout">
            <a:avLst>
              <a:gd name="adj1" fmla="val -59939"/>
              <a:gd name="adj2" fmla="val -23636"/>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fr-FR" sz="1600" b="1" dirty="0">
                <a:solidFill>
                  <a:schemeClr val="bg1"/>
                </a:solidFill>
                <a:latin typeface="Salesforce Sans" panose="020B0505020202020203" pitchFamily="34" charset="0"/>
              </a:rPr>
              <a:t>Les en-têtes flottants et les lignes de regroupement (synthèse et matrice) s'affichent.</a:t>
            </a:r>
          </a:p>
        </p:txBody>
      </p:sp>
      <p:grpSp>
        <p:nvGrpSpPr>
          <p:cNvPr id="33" name="Groupe 6"/>
          <p:cNvGrpSpPr/>
          <p:nvPr/>
        </p:nvGrpSpPr>
        <p:grpSpPr>
          <a:xfrm>
            <a:off x="997852" y="2065000"/>
            <a:ext cx="5364847" cy="3811142"/>
            <a:chOff x="997852" y="1924421"/>
            <a:chExt cx="5364847" cy="3811142"/>
          </a:xfrm>
        </p:grpSpPr>
        <p:pic>
          <p:nvPicPr>
            <p:cNvPr id="34" name="Espace réservé du contenu 11"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97852" y="1924421"/>
              <a:ext cx="5364847" cy="1192210"/>
            </a:xfrm>
            <a:prstGeom prst="rect">
              <a:avLst/>
            </a:prstGeom>
            <a:noFill/>
            <a:ln w="9525">
              <a:solidFill>
                <a:schemeClr val="bg1">
                  <a:lumMod val="85000"/>
                </a:schemeClr>
              </a:solidFill>
              <a:miter lim="800000"/>
              <a:headEnd/>
              <a:tailEnd/>
            </a:ln>
            <a:effectLst>
              <a:outerShdw blurRad="50800" dist="38100" dir="2700000" algn="tl" rotWithShape="0">
                <a:prstClr val="black">
                  <a:alpha val="40000"/>
                </a:prstClr>
              </a:outerShdw>
            </a:effectLst>
          </p:spPr>
        </p:pic>
        <p:sp>
          <p:nvSpPr>
            <p:cNvPr id="35" name="Rectangle 34"/>
            <p:cNvSpPr/>
            <p:nvPr/>
          </p:nvSpPr>
          <p:spPr bwMode="auto">
            <a:xfrm>
              <a:off x="4490509" y="1944631"/>
              <a:ext cx="359646" cy="10596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37" name="Rectangle 36"/>
            <p:cNvSpPr/>
            <p:nvPr/>
          </p:nvSpPr>
          <p:spPr bwMode="auto">
            <a:xfrm>
              <a:off x="4512763" y="3930147"/>
              <a:ext cx="750983" cy="13067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pic>
          <p:nvPicPr>
            <p:cNvPr id="38" name="Image 5"/>
            <p:cNvPicPr>
              <a:picLocks noChangeAspect="1"/>
            </p:cNvPicPr>
            <p:nvPr/>
          </p:nvPicPr>
          <p:blipFill>
            <a:blip r:embed="rId5"/>
            <a:stretch>
              <a:fillRect/>
            </a:stretch>
          </p:blipFill>
          <p:spPr>
            <a:xfrm>
              <a:off x="997852" y="4646063"/>
              <a:ext cx="5364847" cy="1089500"/>
            </a:xfrm>
            <a:prstGeom prst="rect">
              <a:avLst/>
            </a:prstGeom>
            <a:ln>
              <a:solidFill>
                <a:schemeClr val="bg1">
                  <a:lumMod val="85000"/>
                </a:schemeClr>
              </a:solidFill>
            </a:ln>
            <a:effectLst>
              <a:outerShdw blurRad="50800" dist="38100" dir="2700000" algn="tl" rotWithShape="0">
                <a:prstClr val="black">
                  <a:alpha val="40000"/>
                </a:prstClr>
              </a:outerShdw>
            </a:effectLst>
          </p:spPr>
        </p:pic>
      </p:grpSp>
      <p:pic>
        <p:nvPicPr>
          <p:cNvPr id="40" name="Image 4"/>
          <p:cNvPicPr>
            <a:picLocks noChangeAspect="1"/>
          </p:cNvPicPr>
          <p:nvPr/>
        </p:nvPicPr>
        <p:blipFill>
          <a:blip r:embed="rId6"/>
          <a:stretch>
            <a:fillRect/>
          </a:stretch>
        </p:blipFill>
        <p:spPr>
          <a:xfrm>
            <a:off x="997852" y="3440218"/>
            <a:ext cx="5364847" cy="101343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0" name="Down Arrow 19"/>
          <p:cNvSpPr/>
          <p:nvPr/>
        </p:nvSpPr>
        <p:spPr bwMode="auto">
          <a:xfrm>
            <a:off x="3524447" y="4470809"/>
            <a:ext cx="544634" cy="297455"/>
          </a:xfrm>
          <a:prstGeom prst="downArrow">
            <a:avLst>
              <a:gd name="adj1" fmla="val 50000"/>
              <a:gd name="adj2" fmla="val 50000"/>
            </a:avLst>
          </a:prstGeom>
          <a:solidFill>
            <a:srgbClr val="FF0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18" name="Down Arrow 17"/>
          <p:cNvSpPr/>
          <p:nvPr/>
        </p:nvSpPr>
        <p:spPr bwMode="auto">
          <a:xfrm>
            <a:off x="3532966" y="3160812"/>
            <a:ext cx="527595" cy="297455"/>
          </a:xfrm>
          <a:prstGeom prst="downArrow">
            <a:avLst>
              <a:gd name="adj1" fmla="val 50000"/>
              <a:gd name="adj2" fmla="val 50000"/>
            </a:avLst>
          </a:prstGeom>
          <a:solidFill>
            <a:srgbClr val="FF0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22" name="Rectangle 21"/>
          <p:cNvSpPr/>
          <p:nvPr/>
        </p:nvSpPr>
        <p:spPr bwMode="auto">
          <a:xfrm>
            <a:off x="4512763" y="4053574"/>
            <a:ext cx="750983" cy="13067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Tree>
    <p:custDataLst>
      <p:tags r:id="rId1"/>
    </p:custData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fr-FR"/>
              <a:t>Veillez à répondre à ces questions avant de créer un rapport :</a:t>
            </a:r>
            <a:endParaRPr lang="fr-FR" dirty="0"/>
          </a:p>
        </p:txBody>
      </p:sp>
      <p:sp>
        <p:nvSpPr>
          <p:cNvPr id="479233" name="Rectangle 2"/>
          <p:cNvSpPr>
            <a:spLocks noGrp="1" noChangeArrowheads="1"/>
          </p:cNvSpPr>
          <p:nvPr>
            <p:ph type="title"/>
          </p:nvPr>
        </p:nvSpPr>
        <p:spPr>
          <a:xfrm>
            <a:off x="128588" y="7"/>
            <a:ext cx="10234611" cy="746975"/>
          </a:xfrm>
        </p:spPr>
        <p:txBody>
          <a:bodyPr/>
          <a:lstStyle/>
          <a:p>
            <a:r>
              <a:rPr lang="fr-FR" sz="2600" dirty="0"/>
              <a:t>Création d'un rapport personnalisé : Questions à se poser</a:t>
            </a:r>
          </a:p>
        </p:txBody>
      </p:sp>
      <p:grpSp>
        <p:nvGrpSpPr>
          <p:cNvPr id="2" name="Group 1"/>
          <p:cNvGrpSpPr/>
          <p:nvPr/>
        </p:nvGrpSpPr>
        <p:grpSpPr>
          <a:xfrm>
            <a:off x="209973" y="1394647"/>
            <a:ext cx="11687388" cy="5360295"/>
            <a:chOff x="392853" y="1652773"/>
            <a:chExt cx="8512157" cy="4592004"/>
          </a:xfrm>
        </p:grpSpPr>
        <p:sp>
          <p:nvSpPr>
            <p:cNvPr id="8" name="Freeform 7"/>
            <p:cNvSpPr/>
            <p:nvPr/>
          </p:nvSpPr>
          <p:spPr>
            <a:xfrm>
              <a:off x="2474645" y="1659419"/>
              <a:ext cx="6430365" cy="526424"/>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8" numCol="1" spcCol="1270" anchor="ctr" anchorCtr="0">
              <a:noAutofit/>
            </a:bodyPr>
            <a:lstStyle/>
            <a:p>
              <a:pPr marL="0" lvl="1" algn="l" defTabSz="711200">
                <a:lnSpc>
                  <a:spcPct val="80000"/>
                </a:lnSpc>
                <a:spcBef>
                  <a:spcPct val="0"/>
                </a:spcBef>
                <a:spcAft>
                  <a:spcPct val="15000"/>
                </a:spcAft>
              </a:pPr>
              <a:r>
                <a:rPr lang="fr-FR" sz="1600" b="0" dirty="0"/>
                <a:t>Sur quels objet et objets associés souhaitez-vous générer un rapport ?</a:t>
              </a:r>
              <a:endParaRPr lang="fr-FR" sz="1600" b="0" kern="1200" dirty="0"/>
            </a:p>
          </p:txBody>
        </p:sp>
        <p:sp>
          <p:nvSpPr>
            <p:cNvPr id="9" name="Freeform 8"/>
            <p:cNvSpPr/>
            <p:nvPr/>
          </p:nvSpPr>
          <p:spPr>
            <a:xfrm>
              <a:off x="392853" y="1652773"/>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80000"/>
                </a:lnSpc>
                <a:spcBef>
                  <a:spcPct val="0"/>
                </a:spcBef>
                <a:spcAft>
                  <a:spcPct val="35000"/>
                </a:spcAft>
              </a:pPr>
              <a:r>
                <a:rPr lang="fr-FR" sz="1600" b="1" dirty="0">
                  <a:solidFill>
                    <a:schemeClr val="bg1"/>
                  </a:solidFill>
                </a:rPr>
                <a:t>1. Type de rapport</a:t>
              </a:r>
              <a:endParaRPr lang="fr-FR" sz="1600" b="1" kern="1200" dirty="0">
                <a:solidFill>
                  <a:schemeClr val="bg1"/>
                </a:solidFill>
              </a:endParaRPr>
            </a:p>
          </p:txBody>
        </p:sp>
        <p:sp>
          <p:nvSpPr>
            <p:cNvPr id="13" name="Freeform 12"/>
            <p:cNvSpPr/>
            <p:nvPr/>
          </p:nvSpPr>
          <p:spPr>
            <a:xfrm>
              <a:off x="2474645" y="2238306"/>
              <a:ext cx="6430365" cy="526424"/>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8" numCol="1" spcCol="1270" anchor="ctr" anchorCtr="0">
              <a:noAutofit/>
            </a:bodyPr>
            <a:lstStyle/>
            <a:p>
              <a:pPr marL="0" lvl="1" algn="l" defTabSz="711200">
                <a:lnSpc>
                  <a:spcPct val="80000"/>
                </a:lnSpc>
                <a:spcBef>
                  <a:spcPct val="0"/>
                </a:spcBef>
                <a:spcAft>
                  <a:spcPct val="15000"/>
                </a:spcAft>
              </a:pPr>
              <a:r>
                <a:rPr lang="fr-FR" sz="1600" b="0" dirty="0"/>
                <a:t>À qui appartiennent les enregistrements que vous souhaitez voir et à quelle période se rapportent-ils ?</a:t>
              </a:r>
              <a:endParaRPr lang="fr-FR" sz="1600" b="0" kern="1200" dirty="0"/>
            </a:p>
          </p:txBody>
        </p:sp>
        <p:sp>
          <p:nvSpPr>
            <p:cNvPr id="14" name="Freeform 13"/>
            <p:cNvSpPr/>
            <p:nvPr/>
          </p:nvSpPr>
          <p:spPr>
            <a:xfrm>
              <a:off x="392853" y="2230176"/>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80000"/>
                </a:lnSpc>
                <a:spcBef>
                  <a:spcPct val="0"/>
                </a:spcBef>
                <a:spcAft>
                  <a:spcPct val="35000"/>
                </a:spcAft>
              </a:pPr>
              <a:r>
                <a:rPr lang="fr-FR" sz="1600" b="1" dirty="0">
                  <a:solidFill>
                    <a:schemeClr val="bg1"/>
                  </a:solidFill>
                </a:rPr>
                <a:t>2. Étendue</a:t>
              </a:r>
              <a:endParaRPr lang="fr-FR" sz="1600" b="1" kern="1200" dirty="0">
                <a:solidFill>
                  <a:schemeClr val="bg1"/>
                </a:solidFill>
              </a:endParaRPr>
            </a:p>
          </p:txBody>
        </p:sp>
        <p:sp>
          <p:nvSpPr>
            <p:cNvPr id="15" name="Freeform 14"/>
            <p:cNvSpPr/>
            <p:nvPr/>
          </p:nvSpPr>
          <p:spPr>
            <a:xfrm>
              <a:off x="2474645" y="2827585"/>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algn="l" defTabSz="711200">
                <a:lnSpc>
                  <a:spcPct val="80000"/>
                </a:lnSpc>
                <a:spcBef>
                  <a:spcPct val="0"/>
                </a:spcBef>
                <a:spcAft>
                  <a:spcPct val="15000"/>
                </a:spcAft>
              </a:pPr>
              <a:r>
                <a:rPr lang="fr-FR" sz="1600" b="0" dirty="0"/>
                <a:t>Quelles colonnes souhaitez-vous voir ?</a:t>
              </a:r>
              <a:endParaRPr lang="fr-FR" sz="1600" b="0" kern="1200" dirty="0"/>
            </a:p>
          </p:txBody>
        </p:sp>
        <p:sp>
          <p:nvSpPr>
            <p:cNvPr id="16" name="Freeform 15"/>
            <p:cNvSpPr/>
            <p:nvPr/>
          </p:nvSpPr>
          <p:spPr>
            <a:xfrm>
              <a:off x="392853" y="2819454"/>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80000"/>
                </a:lnSpc>
                <a:spcBef>
                  <a:spcPct val="0"/>
                </a:spcBef>
                <a:spcAft>
                  <a:spcPct val="35000"/>
                </a:spcAft>
              </a:pPr>
              <a:r>
                <a:rPr lang="fr-FR" sz="1600" b="1" dirty="0">
                  <a:solidFill>
                    <a:schemeClr val="bg1"/>
                  </a:solidFill>
                </a:rPr>
                <a:t>3. Colonnes</a:t>
              </a:r>
              <a:endParaRPr lang="fr-FR" sz="1600" b="1" kern="1200" dirty="0">
                <a:solidFill>
                  <a:schemeClr val="bg1"/>
                </a:solidFill>
              </a:endParaRPr>
            </a:p>
          </p:txBody>
        </p:sp>
        <p:sp>
          <p:nvSpPr>
            <p:cNvPr id="17" name="Freeform 16"/>
            <p:cNvSpPr/>
            <p:nvPr/>
          </p:nvSpPr>
          <p:spPr>
            <a:xfrm>
              <a:off x="2474645" y="3406473"/>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algn="l" defTabSz="711200">
                <a:lnSpc>
                  <a:spcPct val="80000"/>
                </a:lnSpc>
                <a:spcBef>
                  <a:spcPct val="0"/>
                </a:spcBef>
                <a:spcAft>
                  <a:spcPct val="15000"/>
                </a:spcAft>
              </a:pPr>
              <a:r>
                <a:rPr lang="fr-FR" sz="1600" b="0" dirty="0"/>
                <a:t>Souhaitez-vous que les enregistrements soient affichés sous la forme d'une liste (rapport tabulaire), de manière regroupée (rapport récapitulatif), sous la forme d'une grille (rapport matriciel) ou en blocs (rapport joint) ?</a:t>
              </a:r>
              <a:endParaRPr lang="fr-FR" sz="1600" b="0" kern="1200" dirty="0"/>
            </a:p>
          </p:txBody>
        </p:sp>
        <p:sp>
          <p:nvSpPr>
            <p:cNvPr id="18" name="Freeform 17"/>
            <p:cNvSpPr/>
            <p:nvPr/>
          </p:nvSpPr>
          <p:spPr>
            <a:xfrm>
              <a:off x="392853" y="3396857"/>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80000"/>
                </a:lnSpc>
                <a:spcBef>
                  <a:spcPct val="0"/>
                </a:spcBef>
                <a:spcAft>
                  <a:spcPct val="35000"/>
                </a:spcAft>
              </a:pPr>
              <a:r>
                <a:rPr lang="fr-FR" sz="1600" b="1" dirty="0">
                  <a:solidFill>
                    <a:schemeClr val="bg1"/>
                  </a:solidFill>
                </a:rPr>
                <a:t>4. Format</a:t>
              </a:r>
              <a:endParaRPr lang="fr-FR" sz="1600" b="1" kern="1200" dirty="0">
                <a:solidFill>
                  <a:schemeClr val="bg1"/>
                </a:solidFill>
              </a:endParaRPr>
            </a:p>
          </p:txBody>
        </p:sp>
        <p:sp>
          <p:nvSpPr>
            <p:cNvPr id="19" name="Freeform 18"/>
            <p:cNvSpPr/>
            <p:nvPr/>
          </p:nvSpPr>
          <p:spPr>
            <a:xfrm>
              <a:off x="2474645" y="3995994"/>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5" rIns="182880" bIns="145358" numCol="1" spcCol="1270" anchor="ctr" anchorCtr="0">
              <a:noAutofit/>
            </a:bodyPr>
            <a:lstStyle/>
            <a:p>
              <a:pPr marL="0" lvl="1" algn="l" defTabSz="711200">
                <a:lnSpc>
                  <a:spcPct val="80000"/>
                </a:lnSpc>
                <a:spcBef>
                  <a:spcPct val="0"/>
                </a:spcBef>
                <a:spcAft>
                  <a:spcPct val="15000"/>
                </a:spcAft>
              </a:pPr>
              <a:r>
                <a:rPr lang="fr-FR" sz="1600" b="0" dirty="0"/>
                <a:t>Quels champs souhaitez-vous utiliser pour le regroupement ? </a:t>
              </a:r>
              <a:endParaRPr lang="fr-FR" sz="1600" b="0" kern="1200" dirty="0"/>
            </a:p>
          </p:txBody>
        </p:sp>
        <p:sp>
          <p:nvSpPr>
            <p:cNvPr id="20" name="Freeform 19"/>
            <p:cNvSpPr/>
            <p:nvPr/>
          </p:nvSpPr>
          <p:spPr>
            <a:xfrm>
              <a:off x="392853" y="3972776"/>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80000"/>
                </a:lnSpc>
                <a:spcBef>
                  <a:spcPct val="0"/>
                </a:spcBef>
                <a:spcAft>
                  <a:spcPct val="35000"/>
                </a:spcAft>
              </a:pPr>
              <a:r>
                <a:rPr lang="fr-FR" sz="1600" b="1" dirty="0">
                  <a:solidFill>
                    <a:schemeClr val="bg1"/>
                  </a:solidFill>
                </a:rPr>
                <a:t>5. Regroupement</a:t>
              </a:r>
              <a:endParaRPr lang="fr-FR" sz="1600" b="1" kern="1200" dirty="0">
                <a:solidFill>
                  <a:schemeClr val="bg1"/>
                </a:solidFill>
              </a:endParaRPr>
            </a:p>
          </p:txBody>
        </p:sp>
        <p:sp>
          <p:nvSpPr>
            <p:cNvPr id="21" name="Freeform 20"/>
            <p:cNvSpPr/>
            <p:nvPr/>
          </p:nvSpPr>
          <p:spPr>
            <a:xfrm>
              <a:off x="2474645" y="4564246"/>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7" numCol="1" spcCol="1270" anchor="ctr" anchorCtr="0">
              <a:noAutofit/>
            </a:bodyPr>
            <a:lstStyle/>
            <a:p>
              <a:pPr marL="0" lvl="1" algn="l" defTabSz="711200">
                <a:lnSpc>
                  <a:spcPct val="80000"/>
                </a:lnSpc>
                <a:spcBef>
                  <a:spcPct val="0"/>
                </a:spcBef>
                <a:spcAft>
                  <a:spcPct val="15000"/>
                </a:spcAft>
              </a:pPr>
              <a:r>
                <a:rPr lang="fr-FR" sz="1600" b="0" dirty="0"/>
                <a:t>Quels champs numériques souhaitez-vous afficher comme </a:t>
              </a:r>
              <a:r>
                <a:rPr sz="1600"/>
                <a:t/>
              </a:r>
              <a:br>
                <a:rPr sz="1600"/>
              </a:br>
              <a:r>
                <a:rPr lang="fr-FR" sz="1600" b="0" dirty="0"/>
                <a:t>sous-totaux par groupe et totaux ? </a:t>
              </a:r>
              <a:endParaRPr lang="fr-FR" sz="1600" b="0" kern="1200" dirty="0"/>
            </a:p>
          </p:txBody>
        </p:sp>
        <p:sp>
          <p:nvSpPr>
            <p:cNvPr id="22" name="Freeform 21"/>
            <p:cNvSpPr/>
            <p:nvPr/>
          </p:nvSpPr>
          <p:spPr>
            <a:xfrm>
              <a:off x="392853" y="4550179"/>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80000"/>
                </a:lnSpc>
                <a:spcBef>
                  <a:spcPct val="0"/>
                </a:spcBef>
                <a:spcAft>
                  <a:spcPct val="35000"/>
                </a:spcAft>
              </a:pPr>
              <a:r>
                <a:rPr lang="fr-FR" sz="1600" b="1" dirty="0">
                  <a:solidFill>
                    <a:schemeClr val="bg1"/>
                  </a:solidFill>
                </a:rPr>
                <a:t>6. Résumés</a:t>
              </a:r>
              <a:endParaRPr lang="fr-FR" sz="1600" b="1" kern="1200" dirty="0">
                <a:solidFill>
                  <a:schemeClr val="bg1"/>
                </a:solidFill>
              </a:endParaRPr>
            </a:p>
          </p:txBody>
        </p:sp>
        <p:sp>
          <p:nvSpPr>
            <p:cNvPr id="23" name="Freeform 22"/>
            <p:cNvSpPr/>
            <p:nvPr/>
          </p:nvSpPr>
          <p:spPr>
            <a:xfrm>
              <a:off x="2474645" y="5132014"/>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7" numCol="1" spcCol="1270" anchor="ctr" anchorCtr="0">
              <a:noAutofit/>
            </a:bodyPr>
            <a:lstStyle/>
            <a:p>
              <a:pPr marL="0" lvl="1" algn="l" defTabSz="711200">
                <a:lnSpc>
                  <a:spcPct val="80000"/>
                </a:lnSpc>
                <a:spcBef>
                  <a:spcPct val="0"/>
                </a:spcBef>
                <a:spcAft>
                  <a:spcPct val="15000"/>
                </a:spcAft>
              </a:pPr>
              <a:r>
                <a:rPr lang="fr-FR" sz="1600" b="0" dirty="0"/>
                <a:t>Quels filtres supplémentaires souhaitez-vous utiliser pour restreindre l'affichage des enregistrements ?</a:t>
              </a:r>
              <a:endParaRPr lang="fr-FR" sz="1600" b="0" kern="1200" dirty="0"/>
            </a:p>
          </p:txBody>
        </p:sp>
        <p:sp>
          <p:nvSpPr>
            <p:cNvPr id="24" name="Freeform 23"/>
            <p:cNvSpPr/>
            <p:nvPr/>
          </p:nvSpPr>
          <p:spPr>
            <a:xfrm>
              <a:off x="392853" y="5138779"/>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80000"/>
                </a:lnSpc>
                <a:spcBef>
                  <a:spcPct val="0"/>
                </a:spcBef>
                <a:spcAft>
                  <a:spcPct val="35000"/>
                </a:spcAft>
              </a:pPr>
              <a:r>
                <a:rPr lang="fr-FR" sz="1600" b="1" dirty="0">
                  <a:solidFill>
                    <a:schemeClr val="bg1"/>
                  </a:solidFill>
                </a:rPr>
                <a:t>7. Filtres</a:t>
              </a:r>
              <a:endParaRPr lang="fr-FR" sz="1600" b="1" kern="1200" dirty="0">
                <a:solidFill>
                  <a:schemeClr val="bg1"/>
                </a:solidFill>
              </a:endParaRPr>
            </a:p>
          </p:txBody>
        </p:sp>
        <p:sp>
          <p:nvSpPr>
            <p:cNvPr id="25" name="Freeform 24"/>
            <p:cNvSpPr/>
            <p:nvPr/>
          </p:nvSpPr>
          <p:spPr>
            <a:xfrm>
              <a:off x="2474645" y="5710901"/>
              <a:ext cx="6430365" cy="526422"/>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4320" tIns="145356" rIns="182880" bIns="145356" numCol="1" spcCol="1270" anchor="ctr" anchorCtr="0">
              <a:noAutofit/>
            </a:bodyPr>
            <a:lstStyle/>
            <a:p>
              <a:pPr marL="0" lvl="1" algn="l" defTabSz="711200">
                <a:lnSpc>
                  <a:spcPct val="80000"/>
                </a:lnSpc>
                <a:spcBef>
                  <a:spcPct val="0"/>
                </a:spcBef>
                <a:spcAft>
                  <a:spcPct val="15000"/>
                </a:spcAft>
              </a:pPr>
              <a:r>
                <a:rPr lang="fr-FR" sz="1600" b="0" dirty="0"/>
                <a:t>Souhaitez-vous surligner des éléments dans les données synthétisées ou afficher ces données sous forme de graphiques ?</a:t>
              </a:r>
              <a:endParaRPr lang="fr-FR" sz="1600" b="0" kern="1200" dirty="0"/>
            </a:p>
          </p:txBody>
        </p:sp>
        <p:sp>
          <p:nvSpPr>
            <p:cNvPr id="26" name="Freeform 25"/>
            <p:cNvSpPr/>
            <p:nvPr/>
          </p:nvSpPr>
          <p:spPr>
            <a:xfrm>
              <a:off x="392853" y="5716182"/>
              <a:ext cx="2140990" cy="52859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80000"/>
                </a:lnSpc>
                <a:spcBef>
                  <a:spcPct val="0"/>
                </a:spcBef>
                <a:spcAft>
                  <a:spcPct val="35000"/>
                </a:spcAft>
              </a:pPr>
              <a:r>
                <a:rPr lang="fr-FR" sz="1600" b="1" dirty="0">
                  <a:solidFill>
                    <a:schemeClr val="bg1"/>
                  </a:solidFill>
                </a:rPr>
                <a:t>8. Surlignage/Graphiques</a:t>
              </a:r>
              <a:endParaRPr lang="fr-FR" sz="1600" b="1" kern="1200" dirty="0">
                <a:solidFill>
                  <a:schemeClr val="bg1"/>
                </a:solidFill>
              </a:endParaRP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359</a:t>
            </a:fld>
            <a:endParaRPr lang="fr-FR" dirty="0"/>
          </a:p>
        </p:txBody>
      </p:sp>
    </p:spTree>
    <p:custDataLst>
      <p:tags r:id="rId1"/>
    </p:custData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508225" y="1301261"/>
            <a:ext cx="3484528" cy="758359"/>
          </a:xfrm>
          <a:custGeom>
            <a:avLst/>
            <a:gdLst>
              <a:gd name="connsiteX0" fmla="*/ 0 w 4262206"/>
              <a:gd name="connsiteY0" fmla="*/ 0 h 1290698"/>
              <a:gd name="connsiteX1" fmla="*/ 3616857 w 4262206"/>
              <a:gd name="connsiteY1" fmla="*/ 0 h 1290698"/>
              <a:gd name="connsiteX2" fmla="*/ 4262206 w 4262206"/>
              <a:gd name="connsiteY2" fmla="*/ 645349 h 1290698"/>
              <a:gd name="connsiteX3" fmla="*/ 3616857 w 4262206"/>
              <a:gd name="connsiteY3" fmla="*/ 1290698 h 1290698"/>
              <a:gd name="connsiteX4" fmla="*/ 0 w 4262206"/>
              <a:gd name="connsiteY4" fmla="*/ 1290698 h 1290698"/>
              <a:gd name="connsiteX5" fmla="*/ 645349 w 4262206"/>
              <a:gd name="connsiteY5" fmla="*/ 645349 h 1290698"/>
              <a:gd name="connsiteX6" fmla="*/ 0 w 4262206"/>
              <a:gd name="connsiteY6" fmla="*/ 0 h 129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2206" h="1290698">
                <a:moveTo>
                  <a:pt x="0" y="0"/>
                </a:moveTo>
                <a:lnTo>
                  <a:pt x="3616857" y="0"/>
                </a:lnTo>
                <a:lnTo>
                  <a:pt x="4262206" y="645349"/>
                </a:lnTo>
                <a:lnTo>
                  <a:pt x="3616857" y="1290698"/>
                </a:lnTo>
                <a:lnTo>
                  <a:pt x="0" y="1290698"/>
                </a:lnTo>
                <a:lnTo>
                  <a:pt x="645349" y="645349"/>
                </a:lnTo>
                <a:lnTo>
                  <a:pt x="0" y="0"/>
                </a:lnTo>
                <a:close/>
              </a:path>
            </a:pathLst>
          </a:cu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93380" tIns="82677" rIns="728026" bIns="82677" numCol="1" spcCol="1270" anchor="ctr" anchorCtr="0">
            <a:noAutofit/>
          </a:bodyPr>
          <a:lstStyle/>
          <a:p>
            <a:pPr lvl="0" algn="ctr" defTabSz="2755900">
              <a:lnSpc>
                <a:spcPct val="90000"/>
              </a:lnSpc>
              <a:spcBef>
                <a:spcPct val="0"/>
              </a:spcBef>
              <a:spcAft>
                <a:spcPct val="35000"/>
              </a:spcAft>
            </a:pPr>
            <a:r>
              <a:rPr lang="fr-FR" sz="2800" dirty="0"/>
              <a:t>Apprenez</a:t>
            </a:r>
          </a:p>
        </p:txBody>
      </p:sp>
      <p:sp>
        <p:nvSpPr>
          <p:cNvPr id="10" name="Freeform 9"/>
          <p:cNvSpPr/>
          <p:nvPr/>
        </p:nvSpPr>
        <p:spPr>
          <a:xfrm>
            <a:off x="4444585" y="1301261"/>
            <a:ext cx="3484528" cy="758359"/>
          </a:xfrm>
          <a:custGeom>
            <a:avLst/>
            <a:gdLst>
              <a:gd name="connsiteX0" fmla="*/ 0 w 4262206"/>
              <a:gd name="connsiteY0" fmla="*/ 0 h 1290698"/>
              <a:gd name="connsiteX1" fmla="*/ 3616857 w 4262206"/>
              <a:gd name="connsiteY1" fmla="*/ 0 h 1290698"/>
              <a:gd name="connsiteX2" fmla="*/ 4262206 w 4262206"/>
              <a:gd name="connsiteY2" fmla="*/ 645349 h 1290698"/>
              <a:gd name="connsiteX3" fmla="*/ 3616857 w 4262206"/>
              <a:gd name="connsiteY3" fmla="*/ 1290698 h 1290698"/>
              <a:gd name="connsiteX4" fmla="*/ 0 w 4262206"/>
              <a:gd name="connsiteY4" fmla="*/ 1290698 h 1290698"/>
              <a:gd name="connsiteX5" fmla="*/ 645349 w 4262206"/>
              <a:gd name="connsiteY5" fmla="*/ 645349 h 1290698"/>
              <a:gd name="connsiteX6" fmla="*/ 0 w 4262206"/>
              <a:gd name="connsiteY6" fmla="*/ 0 h 129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2206" h="1290698">
                <a:moveTo>
                  <a:pt x="0" y="0"/>
                </a:moveTo>
                <a:lnTo>
                  <a:pt x="3616857" y="0"/>
                </a:lnTo>
                <a:lnTo>
                  <a:pt x="4262206" y="645349"/>
                </a:lnTo>
                <a:lnTo>
                  <a:pt x="3616857" y="1290698"/>
                </a:lnTo>
                <a:lnTo>
                  <a:pt x="0" y="1290698"/>
                </a:lnTo>
                <a:lnTo>
                  <a:pt x="645349" y="6453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380" tIns="81344" rIns="726693" bIns="81344" numCol="1" spcCol="1270" anchor="ctr" anchorCtr="0">
            <a:noAutofit/>
          </a:bodyPr>
          <a:lstStyle/>
          <a:p>
            <a:pPr lvl="0" algn="ctr" defTabSz="2711450">
              <a:lnSpc>
                <a:spcPct val="90000"/>
              </a:lnSpc>
              <a:spcBef>
                <a:spcPct val="0"/>
              </a:spcBef>
              <a:spcAft>
                <a:spcPct val="35000"/>
              </a:spcAft>
            </a:pPr>
            <a:r>
              <a:rPr lang="fr-FR" sz="2800" dirty="0"/>
              <a:t>Lancez</a:t>
            </a:r>
          </a:p>
        </p:txBody>
      </p:sp>
      <p:sp>
        <p:nvSpPr>
          <p:cNvPr id="11" name="Freeform 10"/>
          <p:cNvSpPr/>
          <p:nvPr/>
        </p:nvSpPr>
        <p:spPr>
          <a:xfrm>
            <a:off x="8180197" y="1301261"/>
            <a:ext cx="3484528" cy="758359"/>
          </a:xfrm>
          <a:custGeom>
            <a:avLst/>
            <a:gdLst>
              <a:gd name="connsiteX0" fmla="*/ 0 w 4262206"/>
              <a:gd name="connsiteY0" fmla="*/ 0 h 1290698"/>
              <a:gd name="connsiteX1" fmla="*/ 3616857 w 4262206"/>
              <a:gd name="connsiteY1" fmla="*/ 0 h 1290698"/>
              <a:gd name="connsiteX2" fmla="*/ 4262206 w 4262206"/>
              <a:gd name="connsiteY2" fmla="*/ 645349 h 1290698"/>
              <a:gd name="connsiteX3" fmla="*/ 3616857 w 4262206"/>
              <a:gd name="connsiteY3" fmla="*/ 1290698 h 1290698"/>
              <a:gd name="connsiteX4" fmla="*/ 0 w 4262206"/>
              <a:gd name="connsiteY4" fmla="*/ 1290698 h 1290698"/>
              <a:gd name="connsiteX5" fmla="*/ 645349 w 4262206"/>
              <a:gd name="connsiteY5" fmla="*/ 645349 h 1290698"/>
              <a:gd name="connsiteX6" fmla="*/ 0 w 4262206"/>
              <a:gd name="connsiteY6" fmla="*/ 0 h 129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2206" h="1290698">
                <a:moveTo>
                  <a:pt x="0" y="0"/>
                </a:moveTo>
                <a:lnTo>
                  <a:pt x="3616857" y="0"/>
                </a:lnTo>
                <a:lnTo>
                  <a:pt x="4262206" y="645349"/>
                </a:lnTo>
                <a:lnTo>
                  <a:pt x="3616857" y="1290698"/>
                </a:lnTo>
                <a:lnTo>
                  <a:pt x="0" y="1290698"/>
                </a:lnTo>
                <a:lnTo>
                  <a:pt x="645349" y="645349"/>
                </a:lnTo>
                <a:lnTo>
                  <a:pt x="0" y="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9380" tIns="81344" rIns="726693" bIns="81344" numCol="1" spcCol="1270" anchor="ctr" anchorCtr="0">
            <a:noAutofit/>
          </a:bodyPr>
          <a:lstStyle/>
          <a:p>
            <a:pPr lvl="0" algn="ctr" defTabSz="2711450">
              <a:lnSpc>
                <a:spcPct val="90000"/>
              </a:lnSpc>
              <a:spcBef>
                <a:spcPct val="0"/>
              </a:spcBef>
              <a:spcAft>
                <a:spcPct val="35000"/>
              </a:spcAft>
            </a:pPr>
            <a:r>
              <a:rPr lang="fr-FR" sz="2800" dirty="0"/>
              <a:t>Recommencez</a:t>
            </a:r>
          </a:p>
        </p:txBody>
      </p:sp>
      <p:sp>
        <p:nvSpPr>
          <p:cNvPr id="3" name="Title 2"/>
          <p:cNvSpPr>
            <a:spLocks noGrp="1"/>
          </p:cNvSpPr>
          <p:nvPr>
            <p:ph type="title"/>
          </p:nvPr>
        </p:nvSpPr>
        <p:spPr>
          <a:xfrm>
            <a:off x="128589" y="7"/>
            <a:ext cx="10734146" cy="746975"/>
          </a:xfrm>
        </p:spPr>
        <p:txBody>
          <a:bodyPr/>
          <a:lstStyle/>
          <a:p>
            <a:r>
              <a:rPr lang="fr-FR"/>
              <a:t>Votre stratégie de déploiement</a:t>
            </a:r>
          </a:p>
        </p:txBody>
      </p:sp>
      <p:sp>
        <p:nvSpPr>
          <p:cNvPr id="6" name="Rounded Rectangle 5"/>
          <p:cNvSpPr/>
          <p:nvPr/>
        </p:nvSpPr>
        <p:spPr>
          <a:xfrm>
            <a:off x="420811" y="2276850"/>
            <a:ext cx="3554164" cy="3660674"/>
          </a:xfrm>
          <a:prstGeom prst="roundRect">
            <a:avLst>
              <a:gd name="adj" fmla="val 8079"/>
            </a:avLst>
          </a:prstGeom>
          <a:solidFill>
            <a:schemeClr val="accent1">
              <a:lumMod val="75000"/>
            </a:schemeClr>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Découvrir Lightning Experience</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Identifier les parties prenantes</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Identifier le responsable du sponsor</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Comparer à Salesforce Classic</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Confirmer que Lightning Experience</a:t>
            </a:r>
            <a:r>
              <a:rPr dirty="0"/>
              <a:t/>
            </a:r>
            <a:br>
              <a:rPr dirty="0"/>
            </a:br>
            <a:r>
              <a:rPr lang="fr-FR" dirty="0">
                <a:solidFill>
                  <a:srgbClr val="FFFFFF"/>
                </a:solidFill>
              </a:rPr>
              <a:t>répond à vos besoins</a:t>
            </a:r>
          </a:p>
          <a:p>
            <a:pPr lvl="0" algn="l" defTabSz="755650">
              <a:lnSpc>
                <a:spcPct val="90000"/>
              </a:lnSpc>
              <a:spcBef>
                <a:spcPct val="0"/>
              </a:spcBef>
              <a:spcAft>
                <a:spcPct val="35000"/>
              </a:spcAft>
            </a:pPr>
            <a:endParaRPr lang="fr-FR" kern="1200" dirty="0">
              <a:solidFill>
                <a:srgbClr val="FFFFFF"/>
              </a:solidFill>
            </a:endParaRPr>
          </a:p>
        </p:txBody>
      </p:sp>
      <p:sp>
        <p:nvSpPr>
          <p:cNvPr id="7" name="Rounded Rectangle 6"/>
          <p:cNvSpPr/>
          <p:nvPr/>
        </p:nvSpPr>
        <p:spPr>
          <a:xfrm>
            <a:off x="4246470" y="2276849"/>
            <a:ext cx="3554164" cy="3660674"/>
          </a:xfrm>
          <a:prstGeom prst="roundRect">
            <a:avLst>
              <a:gd name="adj" fmla="val 8079"/>
            </a:avLst>
          </a:prstGeom>
          <a:solidFill>
            <a:srgbClr val="00B0F0"/>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Identifier les utilisateurs pour un groupe pilote</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Identifier et activer des super-utilisateurs</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Créer un calendrier de projet</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Définir des mesures de réussite</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Créer une stratégie de formation</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Personnaliser et tester</a:t>
            </a:r>
          </a:p>
          <a:p>
            <a:pPr lvl="0" algn="l" defTabSz="755650">
              <a:lnSpc>
                <a:spcPct val="90000"/>
              </a:lnSpc>
              <a:spcBef>
                <a:spcPct val="0"/>
              </a:spcBef>
              <a:spcAft>
                <a:spcPct val="35000"/>
              </a:spcAft>
            </a:pPr>
            <a:endParaRPr lang="fr-FR" kern="1200" dirty="0">
              <a:solidFill>
                <a:srgbClr val="FFFFFF"/>
              </a:solidFill>
            </a:endParaRPr>
          </a:p>
        </p:txBody>
      </p:sp>
      <p:sp>
        <p:nvSpPr>
          <p:cNvPr id="8" name="Rounded Rectangle 7"/>
          <p:cNvSpPr/>
          <p:nvPr/>
        </p:nvSpPr>
        <p:spPr>
          <a:xfrm>
            <a:off x="8063406" y="2264651"/>
            <a:ext cx="3554164" cy="3660674"/>
          </a:xfrm>
          <a:prstGeom prst="roundRect">
            <a:avLst>
              <a:gd name="adj" fmla="val 8079"/>
            </a:avLst>
          </a:prstGeom>
          <a:solidFill>
            <a:schemeClr val="accent1">
              <a:lumMod val="50000"/>
            </a:schemeClr>
          </a:solid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Évaluer la progression</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Réaliser des sondages auprès des utilisateurs </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Suivre les mesures et les commentaires</a:t>
            </a:r>
          </a:p>
          <a:p>
            <a:pPr marL="285750" lvl="0" indent="-285750" algn="l" defTabSz="755650">
              <a:lnSpc>
                <a:spcPct val="90000"/>
              </a:lnSpc>
              <a:spcBef>
                <a:spcPct val="0"/>
              </a:spcBef>
              <a:spcAft>
                <a:spcPct val="35000"/>
              </a:spcAft>
              <a:buFont typeface="Wingdings" panose="05000000000000000000" pitchFamily="2" charset="2"/>
              <a:buChar char="§"/>
            </a:pPr>
            <a:r>
              <a:rPr lang="fr-FR" dirty="0">
                <a:solidFill>
                  <a:srgbClr val="FFFFFF"/>
                </a:solidFill>
              </a:rPr>
              <a:t>Fournir un résumé</a:t>
            </a:r>
          </a:p>
          <a:p>
            <a:pPr lvl="0" algn="l" defTabSz="755650">
              <a:lnSpc>
                <a:spcPct val="90000"/>
              </a:lnSpc>
              <a:spcBef>
                <a:spcPct val="0"/>
              </a:spcBef>
              <a:spcAft>
                <a:spcPct val="35000"/>
              </a:spcAft>
            </a:pPr>
            <a:endParaRPr lang="fr-FR" kern="1200" dirty="0">
              <a:solidFill>
                <a:srgbClr val="FFFFFF"/>
              </a:solidFill>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20643950">
            <a:off x="6953185" y="5504299"/>
            <a:ext cx="921720" cy="9217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rot="150014">
            <a:off x="10893325" y="5380331"/>
            <a:ext cx="939646" cy="985674"/>
            <a:chOff x="10477500" y="5159375"/>
            <a:chExt cx="1328738" cy="1393826"/>
          </a:xfrm>
        </p:grpSpPr>
        <p:grpSp>
          <p:nvGrpSpPr>
            <p:cNvPr id="21" name="Group 20"/>
            <p:cNvGrpSpPr/>
            <p:nvPr/>
          </p:nvGrpSpPr>
          <p:grpSpPr>
            <a:xfrm>
              <a:off x="11428413" y="5305425"/>
              <a:ext cx="377825" cy="1003300"/>
              <a:chOff x="11428413" y="5305425"/>
              <a:chExt cx="377825" cy="1003300"/>
            </a:xfrm>
            <a:solidFill>
              <a:srgbClr val="C00000"/>
            </a:solidFill>
          </p:grpSpPr>
          <p:sp>
            <p:nvSpPr>
              <p:cNvPr id="16" name="Freeform 7"/>
              <p:cNvSpPr>
                <a:spLocks/>
              </p:cNvSpPr>
              <p:nvPr/>
            </p:nvSpPr>
            <p:spPr bwMode="auto">
              <a:xfrm>
                <a:off x="11428413" y="5305425"/>
                <a:ext cx="377825" cy="952500"/>
              </a:xfrm>
              <a:custGeom>
                <a:avLst/>
                <a:gdLst>
                  <a:gd name="T0" fmla="*/ 60 w 111"/>
                  <a:gd name="T1" fmla="*/ 280 h 280"/>
                  <a:gd name="T2" fmla="*/ 55 w 111"/>
                  <a:gd name="T3" fmla="*/ 278 h 280"/>
                  <a:gd name="T4" fmla="*/ 52 w 111"/>
                  <a:gd name="T5" fmla="*/ 264 h 280"/>
                  <a:gd name="T6" fmla="*/ 80 w 111"/>
                  <a:gd name="T7" fmla="*/ 127 h 280"/>
                  <a:gd name="T8" fmla="*/ 6 w 111"/>
                  <a:gd name="T9" fmla="*/ 20 h 280"/>
                  <a:gd name="T10" fmla="*/ 2 w 111"/>
                  <a:gd name="T11" fmla="*/ 7 h 280"/>
                  <a:gd name="T12" fmla="*/ 16 w 111"/>
                  <a:gd name="T13" fmla="*/ 3 h 280"/>
                  <a:gd name="T14" fmla="*/ 100 w 111"/>
                  <a:gd name="T15" fmla="*/ 122 h 280"/>
                  <a:gd name="T16" fmla="*/ 69 w 111"/>
                  <a:gd name="T17" fmla="*/ 275 h 280"/>
                  <a:gd name="T18" fmla="*/ 60 w 111"/>
                  <a:gd name="T1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280">
                    <a:moveTo>
                      <a:pt x="60" y="280"/>
                    </a:moveTo>
                    <a:cubicBezTo>
                      <a:pt x="58" y="280"/>
                      <a:pt x="57" y="279"/>
                      <a:pt x="55" y="278"/>
                    </a:cubicBezTo>
                    <a:cubicBezTo>
                      <a:pt x="50" y="275"/>
                      <a:pt x="49" y="269"/>
                      <a:pt x="52" y="264"/>
                    </a:cubicBezTo>
                    <a:cubicBezTo>
                      <a:pt x="81" y="218"/>
                      <a:pt x="91" y="172"/>
                      <a:pt x="80" y="127"/>
                    </a:cubicBezTo>
                    <a:cubicBezTo>
                      <a:pt x="68" y="75"/>
                      <a:pt x="33" y="37"/>
                      <a:pt x="6" y="20"/>
                    </a:cubicBezTo>
                    <a:cubicBezTo>
                      <a:pt x="1" y="17"/>
                      <a:pt x="0" y="11"/>
                      <a:pt x="2" y="7"/>
                    </a:cubicBezTo>
                    <a:cubicBezTo>
                      <a:pt x="5" y="2"/>
                      <a:pt x="12" y="0"/>
                      <a:pt x="16" y="3"/>
                    </a:cubicBezTo>
                    <a:cubicBezTo>
                      <a:pt x="48" y="23"/>
                      <a:pt x="87" y="64"/>
                      <a:pt x="100" y="122"/>
                    </a:cubicBezTo>
                    <a:cubicBezTo>
                      <a:pt x="111" y="172"/>
                      <a:pt x="100" y="225"/>
                      <a:pt x="69" y="275"/>
                    </a:cubicBezTo>
                    <a:cubicBezTo>
                      <a:pt x="67" y="278"/>
                      <a:pt x="64" y="280"/>
                      <a:pt x="60" y="280"/>
                    </a:cubicBezTo>
                    <a:close/>
                  </a:path>
                </a:pathLst>
              </a:custGeom>
              <a:grpFill/>
              <a:ln w="57150">
                <a:solidFill>
                  <a:srgbClr val="C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11558588" y="6153150"/>
                <a:ext cx="149225" cy="155575"/>
              </a:xfrm>
              <a:custGeom>
                <a:avLst/>
                <a:gdLst>
                  <a:gd name="T0" fmla="*/ 64 w 94"/>
                  <a:gd name="T1" fmla="*/ 51 h 98"/>
                  <a:gd name="T2" fmla="*/ 94 w 94"/>
                  <a:gd name="T3" fmla="*/ 77 h 98"/>
                  <a:gd name="T4" fmla="*/ 0 w 94"/>
                  <a:gd name="T5" fmla="*/ 98 h 98"/>
                  <a:gd name="T6" fmla="*/ 2 w 94"/>
                  <a:gd name="T7" fmla="*/ 0 h 98"/>
                  <a:gd name="T8" fmla="*/ 64 w 94"/>
                  <a:gd name="T9" fmla="*/ 51 h 98"/>
                </a:gdLst>
                <a:ahLst/>
                <a:cxnLst>
                  <a:cxn ang="0">
                    <a:pos x="T0" y="T1"/>
                  </a:cxn>
                  <a:cxn ang="0">
                    <a:pos x="T2" y="T3"/>
                  </a:cxn>
                  <a:cxn ang="0">
                    <a:pos x="T4" y="T5"/>
                  </a:cxn>
                  <a:cxn ang="0">
                    <a:pos x="T6" y="T7"/>
                  </a:cxn>
                  <a:cxn ang="0">
                    <a:pos x="T8" y="T9"/>
                  </a:cxn>
                </a:cxnLst>
                <a:rect l="0" t="0" r="r" b="b"/>
                <a:pathLst>
                  <a:path w="94" h="98">
                    <a:moveTo>
                      <a:pt x="64" y="51"/>
                    </a:moveTo>
                    <a:lnTo>
                      <a:pt x="94" y="77"/>
                    </a:lnTo>
                    <a:lnTo>
                      <a:pt x="0" y="98"/>
                    </a:lnTo>
                    <a:lnTo>
                      <a:pt x="2" y="0"/>
                    </a:lnTo>
                    <a:lnTo>
                      <a:pt x="64" y="51"/>
                    </a:lnTo>
                    <a:close/>
                  </a:path>
                </a:pathLst>
              </a:custGeom>
              <a:grpFill/>
              <a:ln w="57150">
                <a:solidFill>
                  <a:srgbClr val="C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10477500" y="5159375"/>
              <a:ext cx="982663" cy="1393826"/>
              <a:chOff x="10477500" y="5159375"/>
              <a:chExt cx="982663" cy="1393826"/>
            </a:xfrm>
          </p:grpSpPr>
          <p:grpSp>
            <p:nvGrpSpPr>
              <p:cNvPr id="23" name="Group 22"/>
              <p:cNvGrpSpPr/>
              <p:nvPr/>
            </p:nvGrpSpPr>
            <p:grpSpPr>
              <a:xfrm>
                <a:off x="10494963" y="6019800"/>
                <a:ext cx="965200" cy="533401"/>
                <a:chOff x="10494963" y="6019800"/>
                <a:chExt cx="965200" cy="533401"/>
              </a:xfrm>
              <a:solidFill>
                <a:schemeClr val="accent6"/>
              </a:solidFill>
            </p:grpSpPr>
            <p:sp>
              <p:nvSpPr>
                <p:cNvPr id="15" name="Freeform 6"/>
                <p:cNvSpPr>
                  <a:spLocks/>
                </p:cNvSpPr>
                <p:nvPr/>
              </p:nvSpPr>
              <p:spPr bwMode="auto">
                <a:xfrm>
                  <a:off x="10494963" y="6019800"/>
                  <a:ext cx="176213" cy="146050"/>
                </a:xfrm>
                <a:custGeom>
                  <a:avLst/>
                  <a:gdLst>
                    <a:gd name="T0" fmla="*/ 36 w 111"/>
                    <a:gd name="T1" fmla="*/ 79 h 92"/>
                    <a:gd name="T2" fmla="*/ 0 w 111"/>
                    <a:gd name="T3" fmla="*/ 92 h 92"/>
                    <a:gd name="T4" fmla="*/ 28 w 111"/>
                    <a:gd name="T5" fmla="*/ 0 h 92"/>
                    <a:gd name="T6" fmla="*/ 111 w 111"/>
                    <a:gd name="T7" fmla="*/ 51 h 92"/>
                    <a:gd name="T8" fmla="*/ 36 w 111"/>
                    <a:gd name="T9" fmla="*/ 79 h 92"/>
                  </a:gdLst>
                  <a:ahLst/>
                  <a:cxnLst>
                    <a:cxn ang="0">
                      <a:pos x="T0" y="T1"/>
                    </a:cxn>
                    <a:cxn ang="0">
                      <a:pos x="T2" y="T3"/>
                    </a:cxn>
                    <a:cxn ang="0">
                      <a:pos x="T4" y="T5"/>
                    </a:cxn>
                    <a:cxn ang="0">
                      <a:pos x="T6" y="T7"/>
                    </a:cxn>
                    <a:cxn ang="0">
                      <a:pos x="T8" y="T9"/>
                    </a:cxn>
                  </a:cxnLst>
                  <a:rect l="0" t="0" r="r" b="b"/>
                  <a:pathLst>
                    <a:path w="111" h="92">
                      <a:moveTo>
                        <a:pt x="36" y="79"/>
                      </a:moveTo>
                      <a:lnTo>
                        <a:pt x="0" y="92"/>
                      </a:lnTo>
                      <a:lnTo>
                        <a:pt x="28" y="0"/>
                      </a:lnTo>
                      <a:lnTo>
                        <a:pt x="111" y="51"/>
                      </a:lnTo>
                      <a:lnTo>
                        <a:pt x="36" y="79"/>
                      </a:lnTo>
                      <a:close/>
                    </a:path>
                  </a:pathLst>
                </a:custGeom>
                <a:grpFill/>
                <a:ln w="571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10545763" y="6088063"/>
                  <a:ext cx="914400" cy="465138"/>
                </a:xfrm>
                <a:custGeom>
                  <a:avLst/>
                  <a:gdLst>
                    <a:gd name="T0" fmla="*/ 2 w 269"/>
                    <a:gd name="T1" fmla="*/ 7 h 137"/>
                    <a:gd name="T2" fmla="*/ 6 w 269"/>
                    <a:gd name="T3" fmla="*/ 3 h 137"/>
                    <a:gd name="T4" fmla="*/ 19 w 269"/>
                    <a:gd name="T5" fmla="*/ 7 h 137"/>
                    <a:gd name="T6" fmla="*/ 124 w 269"/>
                    <a:gd name="T7" fmla="*/ 100 h 137"/>
                    <a:gd name="T8" fmla="*/ 253 w 269"/>
                    <a:gd name="T9" fmla="*/ 89 h 137"/>
                    <a:gd name="T10" fmla="*/ 267 w 269"/>
                    <a:gd name="T11" fmla="*/ 93 h 137"/>
                    <a:gd name="T12" fmla="*/ 263 w 269"/>
                    <a:gd name="T13" fmla="*/ 106 h 137"/>
                    <a:gd name="T14" fmla="*/ 118 w 269"/>
                    <a:gd name="T15" fmla="*/ 119 h 137"/>
                    <a:gd name="T16" fmla="*/ 1 w 269"/>
                    <a:gd name="T17" fmla="*/ 16 h 137"/>
                    <a:gd name="T18" fmla="*/ 2 w 269"/>
                    <a:gd name="T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137">
                      <a:moveTo>
                        <a:pt x="2" y="7"/>
                      </a:moveTo>
                      <a:cubicBezTo>
                        <a:pt x="2" y="5"/>
                        <a:pt x="4" y="4"/>
                        <a:pt x="6" y="3"/>
                      </a:cubicBezTo>
                      <a:cubicBezTo>
                        <a:pt x="10" y="0"/>
                        <a:pt x="16" y="2"/>
                        <a:pt x="19" y="7"/>
                      </a:cubicBezTo>
                      <a:cubicBezTo>
                        <a:pt x="44" y="55"/>
                        <a:pt x="79" y="87"/>
                        <a:pt x="124" y="100"/>
                      </a:cubicBezTo>
                      <a:cubicBezTo>
                        <a:pt x="175" y="116"/>
                        <a:pt x="225" y="104"/>
                        <a:pt x="253" y="89"/>
                      </a:cubicBezTo>
                      <a:cubicBezTo>
                        <a:pt x="258" y="86"/>
                        <a:pt x="264" y="88"/>
                        <a:pt x="267" y="93"/>
                      </a:cubicBezTo>
                      <a:cubicBezTo>
                        <a:pt x="269" y="98"/>
                        <a:pt x="268" y="104"/>
                        <a:pt x="263" y="106"/>
                      </a:cubicBezTo>
                      <a:cubicBezTo>
                        <a:pt x="230" y="124"/>
                        <a:pt x="175" y="137"/>
                        <a:pt x="118" y="119"/>
                      </a:cubicBezTo>
                      <a:cubicBezTo>
                        <a:pt x="69" y="104"/>
                        <a:pt x="29" y="69"/>
                        <a:pt x="1" y="16"/>
                      </a:cubicBezTo>
                      <a:cubicBezTo>
                        <a:pt x="0" y="13"/>
                        <a:pt x="0" y="9"/>
                        <a:pt x="2" y="7"/>
                      </a:cubicBezTo>
                      <a:close/>
                    </a:path>
                  </a:pathLst>
                </a:custGeom>
                <a:grpFill/>
                <a:ln w="571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10477500" y="5159375"/>
                <a:ext cx="825501" cy="704850"/>
                <a:chOff x="10477500" y="5159375"/>
                <a:chExt cx="825501" cy="704850"/>
              </a:xfrm>
              <a:solidFill>
                <a:schemeClr val="accent5"/>
              </a:solidFill>
            </p:grpSpPr>
            <p:sp>
              <p:nvSpPr>
                <p:cNvPr id="17" name="Freeform 8"/>
                <p:cNvSpPr>
                  <a:spLocks/>
                </p:cNvSpPr>
                <p:nvPr/>
              </p:nvSpPr>
              <p:spPr bwMode="auto">
                <a:xfrm>
                  <a:off x="10477500" y="5203825"/>
                  <a:ext cx="744538" cy="660400"/>
                </a:xfrm>
                <a:custGeom>
                  <a:avLst/>
                  <a:gdLst>
                    <a:gd name="T0" fmla="*/ 217 w 219"/>
                    <a:gd name="T1" fmla="*/ 7 h 194"/>
                    <a:gd name="T2" fmla="*/ 219 w 219"/>
                    <a:gd name="T3" fmla="*/ 13 h 194"/>
                    <a:gd name="T4" fmla="*/ 208 w 219"/>
                    <a:gd name="T5" fmla="*/ 22 h 194"/>
                    <a:gd name="T6" fmla="*/ 75 w 219"/>
                    <a:gd name="T7" fmla="*/ 66 h 194"/>
                    <a:gd name="T8" fmla="*/ 20 w 219"/>
                    <a:gd name="T9" fmla="*/ 184 h 194"/>
                    <a:gd name="T10" fmla="*/ 10 w 219"/>
                    <a:gd name="T11" fmla="*/ 194 h 194"/>
                    <a:gd name="T12" fmla="*/ 0 w 219"/>
                    <a:gd name="T13" fmla="*/ 183 h 194"/>
                    <a:gd name="T14" fmla="*/ 61 w 219"/>
                    <a:gd name="T15" fmla="*/ 52 h 194"/>
                    <a:gd name="T16" fmla="*/ 209 w 219"/>
                    <a:gd name="T17" fmla="*/ 2 h 194"/>
                    <a:gd name="T18" fmla="*/ 217 w 219"/>
                    <a:gd name="T19" fmla="*/ 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194">
                      <a:moveTo>
                        <a:pt x="217" y="7"/>
                      </a:moveTo>
                      <a:cubicBezTo>
                        <a:pt x="218" y="9"/>
                        <a:pt x="219" y="11"/>
                        <a:pt x="219" y="13"/>
                      </a:cubicBezTo>
                      <a:cubicBezTo>
                        <a:pt x="218" y="18"/>
                        <a:pt x="214" y="22"/>
                        <a:pt x="208" y="22"/>
                      </a:cubicBezTo>
                      <a:cubicBezTo>
                        <a:pt x="154" y="20"/>
                        <a:pt x="109" y="35"/>
                        <a:pt x="75" y="66"/>
                      </a:cubicBezTo>
                      <a:cubicBezTo>
                        <a:pt x="36" y="103"/>
                        <a:pt x="21" y="152"/>
                        <a:pt x="20" y="184"/>
                      </a:cubicBezTo>
                      <a:cubicBezTo>
                        <a:pt x="20" y="190"/>
                        <a:pt x="15" y="194"/>
                        <a:pt x="10" y="194"/>
                      </a:cubicBezTo>
                      <a:cubicBezTo>
                        <a:pt x="4" y="194"/>
                        <a:pt x="0" y="189"/>
                        <a:pt x="0" y="183"/>
                      </a:cubicBezTo>
                      <a:cubicBezTo>
                        <a:pt x="1" y="146"/>
                        <a:pt x="18" y="92"/>
                        <a:pt x="61" y="52"/>
                      </a:cubicBezTo>
                      <a:cubicBezTo>
                        <a:pt x="99" y="17"/>
                        <a:pt x="150" y="0"/>
                        <a:pt x="209" y="2"/>
                      </a:cubicBezTo>
                      <a:cubicBezTo>
                        <a:pt x="213" y="2"/>
                        <a:pt x="216" y="4"/>
                        <a:pt x="217" y="7"/>
                      </a:cubicBezTo>
                      <a:close/>
                    </a:path>
                  </a:pathLst>
                </a:custGeom>
                <a:grpFill/>
                <a:ln w="5715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11171238" y="5159375"/>
                  <a:ext cx="131763" cy="184150"/>
                </a:xfrm>
                <a:custGeom>
                  <a:avLst/>
                  <a:gdLst>
                    <a:gd name="T0" fmla="*/ 13 w 83"/>
                    <a:gd name="T1" fmla="*/ 37 h 116"/>
                    <a:gd name="T2" fmla="*/ 19 w 83"/>
                    <a:gd name="T3" fmla="*/ 0 h 116"/>
                    <a:gd name="T4" fmla="*/ 83 w 83"/>
                    <a:gd name="T5" fmla="*/ 69 h 116"/>
                    <a:gd name="T6" fmla="*/ 0 w 83"/>
                    <a:gd name="T7" fmla="*/ 116 h 116"/>
                    <a:gd name="T8" fmla="*/ 13 w 83"/>
                    <a:gd name="T9" fmla="*/ 37 h 116"/>
                  </a:gdLst>
                  <a:ahLst/>
                  <a:cxnLst>
                    <a:cxn ang="0">
                      <a:pos x="T0" y="T1"/>
                    </a:cxn>
                    <a:cxn ang="0">
                      <a:pos x="T2" y="T3"/>
                    </a:cxn>
                    <a:cxn ang="0">
                      <a:pos x="T4" y="T5"/>
                    </a:cxn>
                    <a:cxn ang="0">
                      <a:pos x="T6" y="T7"/>
                    </a:cxn>
                    <a:cxn ang="0">
                      <a:pos x="T8" y="T9"/>
                    </a:cxn>
                  </a:cxnLst>
                  <a:rect l="0" t="0" r="r" b="b"/>
                  <a:pathLst>
                    <a:path w="83" h="116">
                      <a:moveTo>
                        <a:pt x="13" y="37"/>
                      </a:moveTo>
                      <a:lnTo>
                        <a:pt x="19" y="0"/>
                      </a:lnTo>
                      <a:lnTo>
                        <a:pt x="83" y="69"/>
                      </a:lnTo>
                      <a:lnTo>
                        <a:pt x="0" y="116"/>
                      </a:lnTo>
                      <a:lnTo>
                        <a:pt x="13" y="37"/>
                      </a:lnTo>
                      <a:close/>
                    </a:path>
                  </a:pathLst>
                </a:custGeom>
                <a:grpFill/>
                <a:ln w="5715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5105" y="5310845"/>
            <a:ext cx="806505" cy="1049801"/>
          </a:xfrm>
          <a:prstGeom prst="rect">
            <a:avLst/>
          </a:prstGeom>
        </p:spPr>
      </p:pic>
      <p:sp>
        <p:nvSpPr>
          <p:cNvPr id="5" name="Slide Number Placeholder 4"/>
          <p:cNvSpPr>
            <a:spLocks noGrp="1"/>
          </p:cNvSpPr>
          <p:nvPr>
            <p:ph type="sldNum" sz="quarter" idx="10"/>
          </p:nvPr>
        </p:nvSpPr>
        <p:spPr/>
        <p:txBody>
          <a:bodyPr/>
          <a:lstStyle/>
          <a:p>
            <a:fld id="{812A5277-1DB9-460F-9A21-B857ABB32666}" type="slidenum">
              <a:rPr lang="en-US" smtClean="0"/>
              <a:pPr/>
              <a:t>36</a:t>
            </a:fld>
            <a:endParaRPr lang="fr-FR" dirty="0"/>
          </a:p>
        </p:txBody>
      </p:sp>
    </p:spTree>
    <p:custDataLst>
      <p:tags r:id="rId1"/>
    </p:custDataLst>
    <p:extLst>
      <p:ext uri="{BB962C8B-B14F-4D97-AF65-F5344CB8AC3E}">
        <p14:creationId xmlns:p14="http://schemas.microsoft.com/office/powerpoint/2010/main" val="59334600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624959"/>
            <a:ext cx="8722271" cy="4164570"/>
          </a:xfrm>
        </p:spPr>
        <p:txBody>
          <a:bodyPr/>
          <a:lstStyle/>
          <a:p>
            <a:r>
              <a:rPr lang="fr-FR" sz="2200" dirty="0"/>
              <a:t>Tâches : </a:t>
            </a:r>
          </a:p>
          <a:p>
            <a:pPr lvl="1"/>
            <a:r>
              <a:rPr lang="fr-FR" sz="2200" dirty="0"/>
              <a:t>Création d'un rapport sur les opportunités à l'aide des étapes présentées sur la diapositive suivante, pour une meilleure organisation.</a:t>
            </a:r>
          </a:p>
          <a:p>
            <a:pPr lvl="1"/>
            <a:r>
              <a:rPr lang="fr-FR" sz="2200" dirty="0"/>
              <a:t>Définition de la portée du rapport à l'aide des filtres standard.</a:t>
            </a:r>
          </a:p>
          <a:p>
            <a:pPr lvl="1"/>
            <a:r>
              <a:rPr lang="fr-FR" sz="2200" dirty="0"/>
              <a:t>Modification des colonnes si nécessaire.</a:t>
            </a:r>
          </a:p>
          <a:p>
            <a:pPr lvl="1"/>
            <a:r>
              <a:rPr lang="fr-FR" sz="2200" dirty="0"/>
              <a:t>Sélection du format et du type de regroupement.</a:t>
            </a:r>
          </a:p>
          <a:p>
            <a:pPr lvl="1"/>
            <a:r>
              <a:rPr lang="fr-FR" sz="2200" dirty="0"/>
              <a:t>Ajout d'un champ récapitulatif.</a:t>
            </a:r>
          </a:p>
          <a:p>
            <a:pPr lvl="1"/>
            <a:r>
              <a:rPr lang="fr-FR" sz="2200" dirty="0"/>
              <a:t>Enregistrement du rapport sous le nom Opportunités par représentant dans le dossier Rapports sur les ventes internationales.</a:t>
            </a:r>
          </a:p>
        </p:txBody>
      </p:sp>
      <p:sp>
        <p:nvSpPr>
          <p:cNvPr id="2" name="Content Placeholder 1"/>
          <p:cNvSpPr>
            <a:spLocks noGrp="1"/>
          </p:cNvSpPr>
          <p:nvPr>
            <p:ph idx="11"/>
          </p:nvPr>
        </p:nvSpPr>
        <p:spPr>
          <a:xfrm>
            <a:off x="5" y="758824"/>
            <a:ext cx="12192000" cy="1795189"/>
          </a:xfrm>
        </p:spPr>
        <p:txBody>
          <a:bodyPr/>
          <a:lstStyle/>
          <a:p>
            <a:r>
              <a:rPr lang="fr-FR" sz="2200" dirty="0"/>
              <a:t>Objectif : </a:t>
            </a:r>
          </a:p>
          <a:p>
            <a:pPr lvl="1"/>
            <a:r>
              <a:rPr lang="fr-FR" sz="2200" dirty="0"/>
              <a:t>Allison Wheeler, vice-présidente des ventes internationales, souhaite obtenir un rapport indiquant toutes les opportunités en cours, classées par représentant commercial, dans lequel apparaîtrait également le montant des opportunités sous la forme d'un sous-total pour chaque représentant.</a:t>
            </a:r>
          </a:p>
        </p:txBody>
      </p:sp>
      <p:sp>
        <p:nvSpPr>
          <p:cNvPr id="6" name="Content Placeholder 5"/>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a:t>7-2 : Création d'un rapport personnalisé simple</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360</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713" y="843165"/>
            <a:ext cx="11941175" cy="548755"/>
          </a:xfrm>
          <a:prstGeom prst="rect">
            <a:avLst/>
          </a:prstGeom>
        </p:spPr>
        <p:txBody>
          <a:bodyPr/>
          <a:lstStyle/>
          <a:p>
            <a:pPr>
              <a:buNone/>
            </a:pPr>
            <a:r>
              <a:rPr lang="fr-FR" b="0" dirty="0"/>
              <a:t>Renseignez les champs que vous pouvez en fonction des informations demandées.</a:t>
            </a:r>
          </a:p>
        </p:txBody>
      </p:sp>
      <p:sp>
        <p:nvSpPr>
          <p:cNvPr id="103425" name="Rectangle 2"/>
          <p:cNvSpPr>
            <a:spLocks noGrp="1" noChangeArrowheads="1"/>
          </p:cNvSpPr>
          <p:nvPr>
            <p:ph type="title"/>
          </p:nvPr>
        </p:nvSpPr>
        <p:spPr>
          <a:xfrm>
            <a:off x="128589" y="7"/>
            <a:ext cx="10734146" cy="746975"/>
          </a:xfrm>
        </p:spPr>
        <p:txBody>
          <a:bodyPr/>
          <a:lstStyle/>
          <a:p>
            <a:r>
              <a:rPr lang="fr-FR" sz="2600" dirty="0"/>
              <a:t>7-2 : Création d'un rapport personnalisé </a:t>
            </a:r>
            <a:br>
              <a:rPr lang="fr-FR" sz="2600" dirty="0"/>
            </a:br>
            <a:r>
              <a:rPr lang="fr-FR" sz="2600" dirty="0"/>
              <a:t>simple (suite)</a:t>
            </a:r>
          </a:p>
        </p:txBody>
      </p:sp>
      <p:grpSp>
        <p:nvGrpSpPr>
          <p:cNvPr id="2" name="Group 1"/>
          <p:cNvGrpSpPr/>
          <p:nvPr/>
        </p:nvGrpSpPr>
        <p:grpSpPr>
          <a:xfrm>
            <a:off x="179492" y="1429092"/>
            <a:ext cx="11819468" cy="5317147"/>
            <a:chOff x="392852" y="1652613"/>
            <a:chExt cx="8512157" cy="4592324"/>
          </a:xfrm>
        </p:grpSpPr>
        <p:sp>
          <p:nvSpPr>
            <p:cNvPr id="9" name="Freeform 8"/>
            <p:cNvSpPr/>
            <p:nvPr/>
          </p:nvSpPr>
          <p:spPr>
            <a:xfrm>
              <a:off x="2326990" y="1702101"/>
              <a:ext cx="6578019" cy="441059"/>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8"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
              </a:pPr>
              <a:endParaRPr lang="en-US" sz="1600" b="0" kern="1200" dirty="0"/>
            </a:p>
          </p:txBody>
        </p:sp>
        <p:sp>
          <p:nvSpPr>
            <p:cNvPr id="10" name="Freeform 9"/>
            <p:cNvSpPr/>
            <p:nvPr/>
          </p:nvSpPr>
          <p:spPr>
            <a:xfrm>
              <a:off x="392852" y="1652613"/>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90000"/>
                </a:lnSpc>
                <a:spcBef>
                  <a:spcPct val="0"/>
                </a:spcBef>
                <a:spcAft>
                  <a:spcPct val="35000"/>
                </a:spcAft>
              </a:pPr>
              <a:r>
                <a:rPr lang="fr-FR" sz="1600" b="1" dirty="0">
                  <a:solidFill>
                    <a:schemeClr val="bg1"/>
                  </a:solidFill>
                </a:rPr>
                <a:t>1. Type de rapport</a:t>
              </a:r>
              <a:endParaRPr lang="fr-FR" sz="1600" b="1" kern="1200" dirty="0">
                <a:solidFill>
                  <a:schemeClr val="bg1"/>
                </a:solidFill>
              </a:endParaRPr>
            </a:p>
          </p:txBody>
        </p:sp>
        <p:sp>
          <p:nvSpPr>
            <p:cNvPr id="11" name="Freeform 10"/>
            <p:cNvSpPr/>
            <p:nvPr/>
          </p:nvSpPr>
          <p:spPr>
            <a:xfrm>
              <a:off x="2326990" y="2280988"/>
              <a:ext cx="6578019" cy="441059"/>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8"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
              </a:pPr>
              <a:endParaRPr lang="en-US" sz="1600" b="0" kern="1200" dirty="0"/>
            </a:p>
          </p:txBody>
        </p:sp>
        <p:sp>
          <p:nvSpPr>
            <p:cNvPr id="12" name="Freeform 11"/>
            <p:cNvSpPr/>
            <p:nvPr/>
          </p:nvSpPr>
          <p:spPr>
            <a:xfrm>
              <a:off x="392852" y="2230016"/>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90000"/>
                </a:lnSpc>
                <a:spcBef>
                  <a:spcPct val="0"/>
                </a:spcBef>
                <a:spcAft>
                  <a:spcPct val="35000"/>
                </a:spcAft>
              </a:pPr>
              <a:r>
                <a:rPr lang="fr-FR" sz="1600" b="1" dirty="0">
                  <a:solidFill>
                    <a:schemeClr val="bg1"/>
                  </a:solidFill>
                </a:rPr>
                <a:t>2. Étendue</a:t>
              </a:r>
              <a:endParaRPr lang="fr-FR" sz="1600" b="1" kern="1200" dirty="0">
                <a:solidFill>
                  <a:schemeClr val="bg1"/>
                </a:solidFill>
              </a:endParaRPr>
            </a:p>
          </p:txBody>
        </p:sp>
        <p:sp>
          <p:nvSpPr>
            <p:cNvPr id="13" name="Freeform 12"/>
            <p:cNvSpPr/>
            <p:nvPr/>
          </p:nvSpPr>
          <p:spPr>
            <a:xfrm>
              <a:off x="2326990" y="2870267"/>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5" rIns="91440" bIns="145358"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
              </a:pPr>
              <a:endParaRPr lang="en-US" sz="1600" b="0" kern="1200" dirty="0"/>
            </a:p>
          </p:txBody>
        </p:sp>
        <p:sp>
          <p:nvSpPr>
            <p:cNvPr id="14" name="Freeform 13"/>
            <p:cNvSpPr/>
            <p:nvPr/>
          </p:nvSpPr>
          <p:spPr>
            <a:xfrm>
              <a:off x="392852" y="2819294"/>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90000"/>
                </a:lnSpc>
                <a:spcBef>
                  <a:spcPct val="0"/>
                </a:spcBef>
                <a:spcAft>
                  <a:spcPct val="35000"/>
                </a:spcAft>
              </a:pPr>
              <a:r>
                <a:rPr lang="fr-FR" sz="1600" b="1" dirty="0">
                  <a:solidFill>
                    <a:schemeClr val="bg1"/>
                  </a:solidFill>
                </a:rPr>
                <a:t>3. Colonnes</a:t>
              </a:r>
              <a:endParaRPr lang="fr-FR" sz="1600" b="1" kern="1200" dirty="0">
                <a:solidFill>
                  <a:schemeClr val="bg1"/>
                </a:solidFill>
              </a:endParaRPr>
            </a:p>
          </p:txBody>
        </p:sp>
        <p:sp>
          <p:nvSpPr>
            <p:cNvPr id="15" name="Freeform 14"/>
            <p:cNvSpPr/>
            <p:nvPr/>
          </p:nvSpPr>
          <p:spPr>
            <a:xfrm>
              <a:off x="2326990" y="3449155"/>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5" rIns="91440" bIns="145358"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
              </a:pPr>
              <a:endParaRPr lang="en-US" sz="1600" b="0" kern="1200" dirty="0"/>
            </a:p>
          </p:txBody>
        </p:sp>
        <p:sp>
          <p:nvSpPr>
            <p:cNvPr id="16" name="Freeform 15"/>
            <p:cNvSpPr/>
            <p:nvPr/>
          </p:nvSpPr>
          <p:spPr>
            <a:xfrm>
              <a:off x="392852" y="3396697"/>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90000"/>
                </a:lnSpc>
                <a:spcBef>
                  <a:spcPct val="0"/>
                </a:spcBef>
                <a:spcAft>
                  <a:spcPct val="35000"/>
                </a:spcAft>
              </a:pPr>
              <a:r>
                <a:rPr lang="fr-FR" sz="1600" b="1" dirty="0">
                  <a:solidFill>
                    <a:schemeClr val="bg1"/>
                  </a:solidFill>
                </a:rPr>
                <a:t>4. Format</a:t>
              </a:r>
              <a:endParaRPr lang="fr-FR" sz="1600" b="1" kern="1200" dirty="0">
                <a:solidFill>
                  <a:schemeClr val="bg1"/>
                </a:solidFill>
              </a:endParaRPr>
            </a:p>
          </p:txBody>
        </p:sp>
        <p:sp>
          <p:nvSpPr>
            <p:cNvPr id="17" name="Freeform 16"/>
            <p:cNvSpPr/>
            <p:nvPr/>
          </p:nvSpPr>
          <p:spPr>
            <a:xfrm>
              <a:off x="2326990" y="4038676"/>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5" rIns="91440" bIns="145358"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
              </a:pPr>
              <a:endParaRPr lang="en-US" sz="1600" b="0" kern="1200" dirty="0"/>
            </a:p>
          </p:txBody>
        </p:sp>
        <p:sp>
          <p:nvSpPr>
            <p:cNvPr id="18" name="Freeform 17"/>
            <p:cNvSpPr/>
            <p:nvPr/>
          </p:nvSpPr>
          <p:spPr>
            <a:xfrm>
              <a:off x="392852" y="3972616"/>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90000"/>
                </a:lnSpc>
                <a:spcBef>
                  <a:spcPct val="0"/>
                </a:spcBef>
                <a:spcAft>
                  <a:spcPct val="35000"/>
                </a:spcAft>
              </a:pPr>
              <a:r>
                <a:rPr lang="fr-FR" sz="1600" b="1" dirty="0">
                  <a:solidFill>
                    <a:schemeClr val="bg1"/>
                  </a:solidFill>
                </a:rPr>
                <a:t>5. Regroupement</a:t>
              </a:r>
              <a:endParaRPr lang="fr-FR" sz="1600" b="1" kern="1200" dirty="0">
                <a:solidFill>
                  <a:schemeClr val="bg1"/>
                </a:solidFill>
              </a:endParaRPr>
            </a:p>
          </p:txBody>
        </p:sp>
        <p:sp>
          <p:nvSpPr>
            <p:cNvPr id="19" name="Freeform 18"/>
            <p:cNvSpPr/>
            <p:nvPr/>
          </p:nvSpPr>
          <p:spPr>
            <a:xfrm>
              <a:off x="2326990" y="4606928"/>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7"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
              </a:pPr>
              <a:endParaRPr lang="en-US" sz="1600" b="0" kern="1200" dirty="0"/>
            </a:p>
          </p:txBody>
        </p:sp>
        <p:sp>
          <p:nvSpPr>
            <p:cNvPr id="20" name="Freeform 19"/>
            <p:cNvSpPr/>
            <p:nvPr/>
          </p:nvSpPr>
          <p:spPr>
            <a:xfrm>
              <a:off x="392852" y="4550019"/>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90000"/>
                </a:lnSpc>
                <a:spcBef>
                  <a:spcPct val="0"/>
                </a:spcBef>
                <a:spcAft>
                  <a:spcPct val="35000"/>
                </a:spcAft>
              </a:pPr>
              <a:r>
                <a:rPr lang="fr-FR" sz="1600" b="1" dirty="0">
                  <a:solidFill>
                    <a:schemeClr val="bg1"/>
                  </a:solidFill>
                </a:rPr>
                <a:t>6. Résumés</a:t>
              </a:r>
              <a:endParaRPr lang="fr-FR" sz="1600" b="1" kern="1200" dirty="0">
                <a:solidFill>
                  <a:schemeClr val="bg1"/>
                </a:solidFill>
              </a:endParaRPr>
            </a:p>
          </p:txBody>
        </p:sp>
        <p:sp>
          <p:nvSpPr>
            <p:cNvPr id="21" name="Freeform 20"/>
            <p:cNvSpPr/>
            <p:nvPr/>
          </p:nvSpPr>
          <p:spPr>
            <a:xfrm>
              <a:off x="2326990" y="5174696"/>
              <a:ext cx="6578019" cy="441058"/>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7"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
              </a:pPr>
              <a:endParaRPr lang="en-US" sz="1600" b="0" kern="1200" dirty="0"/>
            </a:p>
          </p:txBody>
        </p:sp>
        <p:sp>
          <p:nvSpPr>
            <p:cNvPr id="22" name="Freeform 21"/>
            <p:cNvSpPr/>
            <p:nvPr/>
          </p:nvSpPr>
          <p:spPr>
            <a:xfrm>
              <a:off x="392852" y="5138619"/>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90000"/>
                </a:lnSpc>
                <a:spcBef>
                  <a:spcPct val="0"/>
                </a:spcBef>
                <a:spcAft>
                  <a:spcPct val="35000"/>
                </a:spcAft>
              </a:pPr>
              <a:r>
                <a:rPr lang="fr-FR" sz="1600" b="1" dirty="0">
                  <a:solidFill>
                    <a:schemeClr val="bg1"/>
                  </a:solidFill>
                </a:rPr>
                <a:t>7. Filtres</a:t>
              </a:r>
              <a:endParaRPr lang="fr-FR" sz="1600" b="1" kern="1200" dirty="0">
                <a:solidFill>
                  <a:schemeClr val="bg1"/>
                </a:solidFill>
              </a:endParaRPr>
            </a:p>
          </p:txBody>
        </p:sp>
        <p:sp>
          <p:nvSpPr>
            <p:cNvPr id="23" name="Freeform 22"/>
            <p:cNvSpPr/>
            <p:nvPr/>
          </p:nvSpPr>
          <p:spPr>
            <a:xfrm>
              <a:off x="2326990" y="5753583"/>
              <a:ext cx="6578019" cy="441057"/>
            </a:xfrm>
            <a:custGeom>
              <a:avLst/>
              <a:gdLst>
                <a:gd name="connsiteX0" fmla="*/ 73511 w 441057"/>
                <a:gd name="connsiteY0" fmla="*/ 0 h 5587419"/>
                <a:gd name="connsiteX1" fmla="*/ 367546 w 441057"/>
                <a:gd name="connsiteY1" fmla="*/ 0 h 5587419"/>
                <a:gd name="connsiteX2" fmla="*/ 419526 w 441057"/>
                <a:gd name="connsiteY2" fmla="*/ 21531 h 5587419"/>
                <a:gd name="connsiteX3" fmla="*/ 441057 w 441057"/>
                <a:gd name="connsiteY3" fmla="*/ 73511 h 5587419"/>
                <a:gd name="connsiteX4" fmla="*/ 441057 w 441057"/>
                <a:gd name="connsiteY4" fmla="*/ 5587419 h 5587419"/>
                <a:gd name="connsiteX5" fmla="*/ 441057 w 441057"/>
                <a:gd name="connsiteY5" fmla="*/ 5587419 h 5587419"/>
                <a:gd name="connsiteX6" fmla="*/ 441057 w 441057"/>
                <a:gd name="connsiteY6" fmla="*/ 5587419 h 5587419"/>
                <a:gd name="connsiteX7" fmla="*/ 0 w 441057"/>
                <a:gd name="connsiteY7" fmla="*/ 5587419 h 5587419"/>
                <a:gd name="connsiteX8" fmla="*/ 0 w 441057"/>
                <a:gd name="connsiteY8" fmla="*/ 5587419 h 5587419"/>
                <a:gd name="connsiteX9" fmla="*/ 0 w 441057"/>
                <a:gd name="connsiteY9" fmla="*/ 5587419 h 5587419"/>
                <a:gd name="connsiteX10" fmla="*/ 0 w 441057"/>
                <a:gd name="connsiteY10" fmla="*/ 73511 h 5587419"/>
                <a:gd name="connsiteX11" fmla="*/ 21531 w 441057"/>
                <a:gd name="connsiteY11" fmla="*/ 21531 h 5587419"/>
                <a:gd name="connsiteX12" fmla="*/ 73511 w 441057"/>
                <a:gd name="connsiteY12" fmla="*/ 0 h 55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57" h="5587419">
                  <a:moveTo>
                    <a:pt x="441057" y="931260"/>
                  </a:moveTo>
                  <a:lnTo>
                    <a:pt x="441057" y="4656159"/>
                  </a:lnTo>
                  <a:cubicBezTo>
                    <a:pt x="441057" y="4903139"/>
                    <a:pt x="440446" y="5140009"/>
                    <a:pt x="439357" y="5314653"/>
                  </a:cubicBezTo>
                  <a:cubicBezTo>
                    <a:pt x="438269" y="5489297"/>
                    <a:pt x="436793" y="5587413"/>
                    <a:pt x="435254" y="5587413"/>
                  </a:cubicBezTo>
                  <a:lnTo>
                    <a:pt x="0" y="5587413"/>
                  </a:lnTo>
                  <a:lnTo>
                    <a:pt x="0" y="5587413"/>
                  </a:lnTo>
                  <a:lnTo>
                    <a:pt x="0" y="5587413"/>
                  </a:lnTo>
                  <a:lnTo>
                    <a:pt x="0" y="6"/>
                  </a:lnTo>
                  <a:lnTo>
                    <a:pt x="0" y="6"/>
                  </a:lnTo>
                  <a:lnTo>
                    <a:pt x="0" y="6"/>
                  </a:lnTo>
                  <a:lnTo>
                    <a:pt x="435254" y="6"/>
                  </a:lnTo>
                  <a:cubicBezTo>
                    <a:pt x="436793" y="6"/>
                    <a:pt x="438269" y="98122"/>
                    <a:pt x="439357" y="272766"/>
                  </a:cubicBezTo>
                  <a:cubicBezTo>
                    <a:pt x="440446" y="447410"/>
                    <a:pt x="441057" y="684280"/>
                    <a:pt x="441057" y="931260"/>
                  </a:cubicBezTo>
                  <a:close/>
                </a:path>
              </a:pathLst>
            </a:custGeom>
            <a:solidFill>
              <a:srgbClr val="CBE0F3">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5356" rIns="91440" bIns="145356" numCol="1" spcCol="1270" anchor="ctr" anchorCtr="0">
              <a:noAutofit/>
            </a:bodyPr>
            <a:lstStyle/>
            <a:p>
              <a:pPr marL="171450" lvl="1" indent="-171450" algn="l" defTabSz="711200">
                <a:lnSpc>
                  <a:spcPct val="90000"/>
                </a:lnSpc>
                <a:spcBef>
                  <a:spcPct val="0"/>
                </a:spcBef>
                <a:spcAft>
                  <a:spcPct val="15000"/>
                </a:spcAft>
                <a:buFont typeface="Wingdings" pitchFamily="2" charset="2"/>
                <a:buChar char="§"/>
              </a:pPr>
              <a:endParaRPr lang="en-US" sz="1600" b="0" kern="1200" dirty="0"/>
            </a:p>
          </p:txBody>
        </p:sp>
        <p:sp>
          <p:nvSpPr>
            <p:cNvPr id="24" name="Freeform 23"/>
            <p:cNvSpPr/>
            <p:nvPr/>
          </p:nvSpPr>
          <p:spPr>
            <a:xfrm>
              <a:off x="392852" y="5716022"/>
              <a:ext cx="1970723" cy="528915"/>
            </a:xfrm>
            <a:custGeom>
              <a:avLst/>
              <a:gdLst>
                <a:gd name="connsiteX0" fmla="*/ 0 w 2777118"/>
                <a:gd name="connsiteY0" fmla="*/ 91889 h 551321"/>
                <a:gd name="connsiteX1" fmla="*/ 26914 w 2777118"/>
                <a:gd name="connsiteY1" fmla="*/ 26914 h 551321"/>
                <a:gd name="connsiteX2" fmla="*/ 91889 w 2777118"/>
                <a:gd name="connsiteY2" fmla="*/ 0 h 551321"/>
                <a:gd name="connsiteX3" fmla="*/ 2685229 w 2777118"/>
                <a:gd name="connsiteY3" fmla="*/ 0 h 551321"/>
                <a:gd name="connsiteX4" fmla="*/ 2750204 w 2777118"/>
                <a:gd name="connsiteY4" fmla="*/ 26914 h 551321"/>
                <a:gd name="connsiteX5" fmla="*/ 2777118 w 2777118"/>
                <a:gd name="connsiteY5" fmla="*/ 91889 h 551321"/>
                <a:gd name="connsiteX6" fmla="*/ 2777118 w 2777118"/>
                <a:gd name="connsiteY6" fmla="*/ 459432 h 551321"/>
                <a:gd name="connsiteX7" fmla="*/ 2750204 w 2777118"/>
                <a:gd name="connsiteY7" fmla="*/ 524407 h 551321"/>
                <a:gd name="connsiteX8" fmla="*/ 2685229 w 2777118"/>
                <a:gd name="connsiteY8" fmla="*/ 551321 h 551321"/>
                <a:gd name="connsiteX9" fmla="*/ 91889 w 2777118"/>
                <a:gd name="connsiteY9" fmla="*/ 551321 h 551321"/>
                <a:gd name="connsiteX10" fmla="*/ 26914 w 2777118"/>
                <a:gd name="connsiteY10" fmla="*/ 524407 h 551321"/>
                <a:gd name="connsiteX11" fmla="*/ 0 w 2777118"/>
                <a:gd name="connsiteY11" fmla="*/ 459432 h 551321"/>
                <a:gd name="connsiteX12" fmla="*/ 0 w 2777118"/>
                <a:gd name="connsiteY12" fmla="*/ 91889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7118" h="551321">
                  <a:moveTo>
                    <a:pt x="0" y="91889"/>
                  </a:moveTo>
                  <a:cubicBezTo>
                    <a:pt x="0" y="67519"/>
                    <a:pt x="9681" y="44146"/>
                    <a:pt x="26914" y="26914"/>
                  </a:cubicBezTo>
                  <a:cubicBezTo>
                    <a:pt x="44147" y="9681"/>
                    <a:pt x="67519" y="0"/>
                    <a:pt x="91889" y="0"/>
                  </a:cubicBezTo>
                  <a:lnTo>
                    <a:pt x="2685229" y="0"/>
                  </a:lnTo>
                  <a:cubicBezTo>
                    <a:pt x="2709599" y="0"/>
                    <a:pt x="2732972" y="9681"/>
                    <a:pt x="2750204" y="26914"/>
                  </a:cubicBezTo>
                  <a:cubicBezTo>
                    <a:pt x="2767437" y="44147"/>
                    <a:pt x="2777118" y="67519"/>
                    <a:pt x="2777118" y="91889"/>
                  </a:cubicBezTo>
                  <a:lnTo>
                    <a:pt x="2777118" y="459432"/>
                  </a:lnTo>
                  <a:cubicBezTo>
                    <a:pt x="2777118" y="483802"/>
                    <a:pt x="2767437" y="507175"/>
                    <a:pt x="2750204" y="524407"/>
                  </a:cubicBezTo>
                  <a:cubicBezTo>
                    <a:pt x="2732971" y="541640"/>
                    <a:pt x="2709599" y="551321"/>
                    <a:pt x="2685229" y="551321"/>
                  </a:cubicBezTo>
                  <a:lnTo>
                    <a:pt x="91889" y="551321"/>
                  </a:lnTo>
                  <a:cubicBezTo>
                    <a:pt x="67519" y="551321"/>
                    <a:pt x="44146" y="541640"/>
                    <a:pt x="26914" y="524407"/>
                  </a:cubicBezTo>
                  <a:cubicBezTo>
                    <a:pt x="9681" y="507174"/>
                    <a:pt x="0" y="483802"/>
                    <a:pt x="0" y="459432"/>
                  </a:cubicBezTo>
                  <a:lnTo>
                    <a:pt x="0" y="91889"/>
                  </a:lnTo>
                  <a:close/>
                </a:path>
              </a:pathLst>
            </a:custGeom>
            <a:solidFill>
              <a:srgbClr val="0070C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103113" tIns="65013" rIns="103113" bIns="65013" numCol="1" spcCol="1270" anchor="ctr" anchorCtr="0">
              <a:noAutofit/>
            </a:bodyPr>
            <a:lstStyle/>
            <a:p>
              <a:pPr lvl="0" algn="l" defTabSz="889000">
                <a:lnSpc>
                  <a:spcPct val="90000"/>
                </a:lnSpc>
                <a:spcBef>
                  <a:spcPct val="0"/>
                </a:spcBef>
                <a:spcAft>
                  <a:spcPct val="35000"/>
                </a:spcAft>
              </a:pPr>
              <a:r>
                <a:rPr lang="fr-FR" sz="1600" b="1" dirty="0">
                  <a:solidFill>
                    <a:schemeClr val="bg1"/>
                  </a:solidFill>
                </a:rPr>
                <a:t>8. Surlignage/Graphiques</a:t>
              </a:r>
              <a:endParaRPr lang="fr-FR" sz="1600" b="1" kern="1200" dirty="0">
                <a:solidFill>
                  <a:schemeClr val="bg1"/>
                </a:solidFill>
              </a:endParaRP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361</a:t>
            </a:fld>
            <a:endParaRPr lang="fr-FR" dirty="0"/>
          </a:p>
        </p:txBody>
      </p:sp>
    </p:spTree>
    <p:custDataLst>
      <p:tags r:id="rId1"/>
    </p:custData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5"/>
            <a:ext cx="9115709" cy="746975"/>
          </a:xfrm>
        </p:spPr>
        <p:txBody>
          <a:bodyPr/>
          <a:lstStyle/>
          <a:p>
            <a:r>
              <a:rPr lang="fr-FR" sz="2600" dirty="0"/>
              <a:t>Utilisation de regroupements et de rapports matriciels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362</a:t>
            </a:fld>
            <a:endParaRPr lang="fr-FR" dirty="0"/>
          </a:p>
        </p:txBody>
      </p:sp>
      <p:pic>
        <p:nvPicPr>
          <p:cNvPr id="7" name="Picture: Allison Wheeler" descr="AWheeler headshot.png"/>
          <p:cNvPicPr>
            <a:picLocks noChangeAspect="1"/>
          </p:cNvPicPr>
          <p:nvPr/>
        </p:nvPicPr>
        <p:blipFill>
          <a:blip r:embed="rId4" cstate="print"/>
          <a:srcRect l="12167" r="-3772" b="12284"/>
          <a:stretch>
            <a:fillRect/>
          </a:stretch>
        </p:blipFill>
        <p:spPr>
          <a:xfrm>
            <a:off x="2161909" y="1606744"/>
            <a:ext cx="722172" cy="720000"/>
          </a:xfrm>
          <a:prstGeom prst="rect">
            <a:avLst/>
          </a:prstGeom>
          <a:solidFill>
            <a:schemeClr val="bg1"/>
          </a:solidFill>
          <a:ln w="19050">
            <a:solidFill>
              <a:schemeClr val="bg1">
                <a:lumMod val="85000"/>
              </a:schemeClr>
            </a:solidFill>
          </a:ln>
        </p:spPr>
      </p:pic>
      <p:sp>
        <p:nvSpPr>
          <p:cNvPr id="8" name="TextBox 7"/>
          <p:cNvSpPr txBox="1"/>
          <p:nvPr/>
        </p:nvSpPr>
        <p:spPr>
          <a:xfrm>
            <a:off x="2994740" y="1440000"/>
            <a:ext cx="7299979" cy="220060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      Opportunités par rep.</a:t>
            </a:r>
            <a:r>
              <a:rPr lang="fr-FR"/>
              <a:t> </a:t>
            </a:r>
            <a:r>
              <a:rPr lang="fr-FR" sz="2000" dirty="0">
                <a:latin typeface="Segoe UI" pitchFamily="34" charset="0"/>
              </a:rPr>
              <a:t>— </a:t>
            </a:r>
            <a:r>
              <a:rPr lang="fr-FR" sz="2000" dirty="0">
                <a:solidFill>
                  <a:srgbClr val="0070C0"/>
                </a:solidFill>
                <a:latin typeface="Segoe UI" pitchFamily="34" charset="0"/>
              </a:rPr>
              <a:t>Allison Wheeler</a:t>
            </a:r>
            <a:endParaRPr lang="fr-FR" sz="2000" dirty="0">
              <a:latin typeface="Segoe UI Semibold" pitchFamily="34" charset="0"/>
              <a:ea typeface="Segoe UI" pitchFamily="34" charset="0"/>
              <a:cs typeface="Segoe UI" pitchFamily="34" charset="0"/>
            </a:endParaRPr>
          </a:p>
          <a:p>
            <a:r>
              <a:rPr lang="fr-FR" sz="2000" dirty="0">
                <a:latin typeface="Segoe UI Semibold" pitchFamily="34" charset="0"/>
              </a:rPr>
              <a:t>Il s'agit d'un bon rapport. Mais je voudrais voir les opportunités regroupées par représentant commercial et par mois au cours duquel elles doivent être clôturées. Peut-être sous forme de tableau ? </a:t>
            </a:r>
          </a:p>
          <a:p>
            <a:r>
              <a:rPr lang="fr-FR" sz="2000" dirty="0">
                <a:solidFill>
                  <a:srgbClr val="0070C0"/>
                </a:solidFill>
                <a:latin typeface="Segoe UI Semibold" pitchFamily="34" charset="0"/>
              </a:rPr>
              <a:t>@Utilisateur Admin</a:t>
            </a:r>
          </a:p>
          <a:p>
            <a:pPr>
              <a:lnSpc>
                <a:spcPct val="150000"/>
              </a:lnSpc>
            </a:pPr>
            <a:r>
              <a:rPr lang="fr-FR" dirty="0">
                <a:solidFill>
                  <a:srgbClr val="0070C0"/>
                </a:solidFill>
                <a:latin typeface="Segoe UI" pitchFamily="34" charset="0"/>
              </a:rPr>
              <a:t>Commenter </a:t>
            </a:r>
            <a:r>
              <a:rPr lang="fr-FR"/>
              <a:t> </a:t>
            </a:r>
            <a:r>
              <a:rPr lang="fr-FR" dirty="0">
                <a:solidFill>
                  <a:schemeClr val="bg1">
                    <a:lumMod val="50000"/>
                  </a:schemeClr>
                </a:solidFill>
                <a:latin typeface="Segoe UI" pitchFamily="34" charset="0"/>
              </a:rPr>
              <a:t>· </a:t>
            </a:r>
            <a:r>
              <a:rPr lang="fr-FR"/>
              <a:t> </a:t>
            </a:r>
            <a:r>
              <a:rPr lang="fr-FR" dirty="0">
                <a:solidFill>
                  <a:srgbClr val="0070C0"/>
                </a:solidFill>
                <a:latin typeface="Segoe UI" pitchFamily="34" charset="0"/>
              </a:rPr>
              <a:t>J'aime</a:t>
            </a:r>
            <a:r>
              <a:rPr lang="fr-FR"/>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16:04</a:t>
            </a:r>
            <a:endParaRPr lang="fr-FR" dirty="0"/>
          </a:p>
        </p:txBody>
      </p:sp>
      <p:pic>
        <p:nvPicPr>
          <p:cNvPr id="9" name="Picture 16" descr="\\sfdc\dfs\AM\GS\Training\Education_Content_Development\Templates and Processes and Images\Images\Salesforce\standard\reports.png"/>
          <p:cNvPicPr>
            <a:picLocks noChangeAspect="1" noChangeArrowheads="1"/>
          </p:cNvPicPr>
          <p:nvPr/>
        </p:nvPicPr>
        <p:blipFill>
          <a:blip r:embed="rId5" cstate="print"/>
          <a:srcRect/>
          <a:stretch>
            <a:fillRect/>
          </a:stretch>
        </p:blipFill>
        <p:spPr bwMode="auto">
          <a:xfrm>
            <a:off x="3082239" y="1578313"/>
            <a:ext cx="309581" cy="309581"/>
          </a:xfrm>
          <a:prstGeom prst="rect">
            <a:avLst/>
          </a:prstGeom>
          <a:noFill/>
          <a:effectLst/>
        </p:spPr>
      </p:pic>
    </p:spTree>
    <p:custDataLst>
      <p:tags r:id="rId1"/>
    </p:custData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Grp="1" noChangeArrowheads="1"/>
          </p:cNvSpPr>
          <p:nvPr>
            <p:ph idx="1"/>
          </p:nvPr>
        </p:nvSpPr>
        <p:spPr/>
        <p:txBody>
          <a:bodyPr/>
          <a:lstStyle/>
          <a:p>
            <a:pPr>
              <a:buNone/>
              <a:defRPr/>
            </a:pPr>
            <a:r>
              <a:rPr lang="fr-FR"/>
              <a:t>Un rapport matriciel :</a:t>
            </a:r>
          </a:p>
          <a:p>
            <a:pPr lvl="1">
              <a:defRPr/>
            </a:pPr>
            <a:r>
              <a:rPr lang="fr-FR"/>
              <a:t>Récapitule les données dans une grille en fonction de critères horizontaux et verticaux. </a:t>
            </a:r>
          </a:p>
          <a:p>
            <a:pPr lvl="1">
              <a:defRPr/>
            </a:pPr>
            <a:r>
              <a:rPr lang="fr-FR"/>
              <a:t>Génère des totaux pour les lignes et les colonnes.</a:t>
            </a:r>
          </a:p>
        </p:txBody>
      </p:sp>
      <p:sp>
        <p:nvSpPr>
          <p:cNvPr id="475137" name="Rectangle 2"/>
          <p:cNvSpPr>
            <a:spLocks noGrp="1" noChangeArrowheads="1"/>
          </p:cNvSpPr>
          <p:nvPr>
            <p:ph type="title"/>
          </p:nvPr>
        </p:nvSpPr>
        <p:spPr>
          <a:xfrm>
            <a:off x="128589" y="7"/>
            <a:ext cx="10734146" cy="746975"/>
          </a:xfrm>
        </p:spPr>
        <p:txBody>
          <a:bodyPr/>
          <a:lstStyle/>
          <a:p>
            <a:r>
              <a:rPr lang="fr-FR" sz="2600" dirty="0"/>
              <a:t>Formats de rapport – Partie 3 : </a:t>
            </a:r>
            <a:br>
              <a:rPr lang="fr-FR" sz="2600" dirty="0"/>
            </a:br>
            <a:r>
              <a:rPr lang="fr-FR" sz="2600" dirty="0"/>
              <a:t>Rapport matriciel</a:t>
            </a:r>
          </a:p>
        </p:txBody>
      </p:sp>
      <p:sp>
        <p:nvSpPr>
          <p:cNvPr id="2" name="Rectangle 1"/>
          <p:cNvSpPr/>
          <p:nvPr/>
        </p:nvSpPr>
        <p:spPr>
          <a:xfrm>
            <a:off x="842963" y="5838793"/>
            <a:ext cx="9829800" cy="646331"/>
          </a:xfrm>
          <a:prstGeom prst="rect">
            <a:avLst/>
          </a:prstGeom>
        </p:spPr>
        <p:txBody>
          <a:bodyPr wrap="square">
            <a:spAutoFit/>
          </a:bodyPr>
          <a:lstStyle/>
          <a:p>
            <a:pPr algn="r">
              <a:defRPr/>
            </a:pPr>
            <a:r>
              <a:rPr lang="fr-FR" b="1" dirty="0"/>
              <a:t>Exemple : </a:t>
            </a:r>
            <a:r>
              <a:rPr lang="fr-FR" dirty="0"/>
              <a:t>rapport comportant toutes les opportunités des trois dernières étapes, avec sous-totaux par propriétaire et étape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363</a:t>
            </a:fld>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3" y="2797267"/>
            <a:ext cx="9829800" cy="2825379"/>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3"/>
          <p:cNvSpPr>
            <a:spLocks noGrp="1" noChangeArrowheads="1"/>
          </p:cNvSpPr>
          <p:nvPr>
            <p:ph idx="1"/>
          </p:nvPr>
        </p:nvSpPr>
        <p:spPr>
          <a:xfrm>
            <a:off x="115714" y="843165"/>
            <a:ext cx="9602718" cy="5950440"/>
          </a:xfrm>
        </p:spPr>
        <p:txBody>
          <a:bodyPr/>
          <a:lstStyle/>
          <a:p>
            <a:pPr marL="0" indent="0">
              <a:buNone/>
            </a:pPr>
            <a:r>
              <a:rPr lang="fr-FR"/>
              <a:t>Lorsque vous regroupez un rapport par champ de date, sélectionnez </a:t>
            </a:r>
            <a:r>
              <a:rPr lang="fr-FR" b="1" dirty="0"/>
              <a:t>Grouper les dates par</a:t>
            </a:r>
            <a:r>
              <a:rPr lang="fr-FR"/>
              <a:t> dans le menu de groupes pour indiquer la période de regroupement.</a:t>
            </a:r>
            <a:endParaRPr lang="fr-FR" dirty="0"/>
          </a:p>
        </p:txBody>
      </p:sp>
      <p:sp>
        <p:nvSpPr>
          <p:cNvPr id="487425" name="Rectangle 2"/>
          <p:cNvSpPr>
            <a:spLocks noGrp="1" noChangeArrowheads="1"/>
          </p:cNvSpPr>
          <p:nvPr>
            <p:ph type="title"/>
          </p:nvPr>
        </p:nvSpPr>
        <p:spPr>
          <a:xfrm>
            <a:off x="128589" y="7"/>
            <a:ext cx="10734146" cy="746975"/>
          </a:xfrm>
        </p:spPr>
        <p:txBody>
          <a:bodyPr/>
          <a:lstStyle/>
          <a:p>
            <a:r>
              <a:rPr lang="fr-FR"/>
              <a:t>Regroupement par champs de date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364</a:t>
            </a:fld>
            <a:endParaRPr lang="fr-FR" dirty="0"/>
          </a:p>
        </p:txBody>
      </p:sp>
      <p:grpSp>
        <p:nvGrpSpPr>
          <p:cNvPr id="14" name="Groupe 9"/>
          <p:cNvGrpSpPr/>
          <p:nvPr/>
        </p:nvGrpSpPr>
        <p:grpSpPr>
          <a:xfrm>
            <a:off x="534992" y="2328977"/>
            <a:ext cx="10359830" cy="3652001"/>
            <a:chOff x="534992" y="2328977"/>
            <a:chExt cx="10359830" cy="3652001"/>
          </a:xfrm>
        </p:grpSpPr>
        <p:grpSp>
          <p:nvGrpSpPr>
            <p:cNvPr id="16" name="Groupe 6"/>
            <p:cNvGrpSpPr/>
            <p:nvPr/>
          </p:nvGrpSpPr>
          <p:grpSpPr>
            <a:xfrm>
              <a:off x="7518029" y="2328977"/>
              <a:ext cx="3302170" cy="1081077"/>
              <a:chOff x="7518029" y="2328977"/>
              <a:chExt cx="3302170" cy="1081077"/>
            </a:xfrm>
          </p:grpSpPr>
          <p:pic>
            <p:nvPicPr>
              <p:cNvPr id="31" name="Image 17" descr="Capture d’écran"/>
              <p:cNvPicPr>
                <a:picLocks noChangeAspect="1"/>
              </p:cNvPicPr>
              <p:nvPr/>
            </p:nvPicPr>
            <p:blipFill rotWithShape="1">
              <a:blip r:embed="rId4">
                <a:extLst>
                  <a:ext uri="{28A0092B-C50C-407E-A947-70E740481C1C}">
                    <a14:useLocalDpi xmlns:a14="http://schemas.microsoft.com/office/drawing/2010/main" val="0"/>
                  </a:ext>
                </a:extLst>
              </a:blip>
              <a:srcRect l="5960"/>
              <a:stretch/>
            </p:blipFill>
            <p:spPr>
              <a:xfrm>
                <a:off x="7530729" y="2328977"/>
                <a:ext cx="3284494" cy="78109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2" name="Image 1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029" y="3048085"/>
                <a:ext cx="3302170" cy="361969"/>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cxnSp>
          <p:nvCxnSpPr>
            <p:cNvPr id="18" name="Straight Arrow Connector 17"/>
            <p:cNvCxnSpPr>
              <a:endCxn id="32" idx="1"/>
            </p:cNvCxnSpPr>
            <p:nvPr/>
          </p:nvCxnSpPr>
          <p:spPr bwMode="auto">
            <a:xfrm flipV="1">
              <a:off x="6107003" y="3229070"/>
              <a:ext cx="1411026" cy="714809"/>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cxnSp>
          <p:nvCxnSpPr>
            <p:cNvPr id="19" name="Straight Arrow Connector 18"/>
            <p:cNvCxnSpPr/>
            <p:nvPr/>
          </p:nvCxnSpPr>
          <p:spPr bwMode="auto">
            <a:xfrm>
              <a:off x="6119703" y="4262408"/>
              <a:ext cx="1325456" cy="1903"/>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cxnSp>
          <p:nvCxnSpPr>
            <p:cNvPr id="20" name="Straight Arrow Connector 19"/>
            <p:cNvCxnSpPr/>
            <p:nvPr/>
          </p:nvCxnSpPr>
          <p:spPr bwMode="auto">
            <a:xfrm>
              <a:off x="6119703" y="4568284"/>
              <a:ext cx="1411026" cy="718562"/>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pic>
          <p:nvPicPr>
            <p:cNvPr id="21" name="Espace réservé du contenu 3"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534992" y="2620014"/>
              <a:ext cx="5718184" cy="310358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23" name="Groupe 7"/>
            <p:cNvGrpSpPr/>
            <p:nvPr/>
          </p:nvGrpSpPr>
          <p:grpSpPr>
            <a:xfrm>
              <a:off x="7558759" y="3643695"/>
              <a:ext cx="3335376" cy="1083863"/>
              <a:chOff x="7558759" y="3643695"/>
              <a:chExt cx="3335376" cy="1083863"/>
            </a:xfrm>
          </p:grpSpPr>
          <p:pic>
            <p:nvPicPr>
              <p:cNvPr id="29" name="Image 18"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0213" y="3643695"/>
                <a:ext cx="3333921" cy="78109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0" name="Image 19" descr="Capture d’écra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8759" y="4409010"/>
                <a:ext cx="3335376" cy="318548"/>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grpSp>
          <p:nvGrpSpPr>
            <p:cNvPr id="25" name="Groupe 8"/>
            <p:cNvGrpSpPr/>
            <p:nvPr/>
          </p:nvGrpSpPr>
          <p:grpSpPr>
            <a:xfrm>
              <a:off x="7572914" y="4912704"/>
              <a:ext cx="3321908" cy="1068274"/>
              <a:chOff x="7572914" y="4912704"/>
              <a:chExt cx="3321908" cy="1068274"/>
            </a:xfrm>
          </p:grpSpPr>
          <p:pic>
            <p:nvPicPr>
              <p:cNvPr id="27" name="Image 20" descr="Capture d’écran"/>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3601" y="4912704"/>
                <a:ext cx="3321221" cy="768389"/>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8" name="Image 22" descr="Capture d’écra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72914" y="5663462"/>
                <a:ext cx="3321221" cy="317516"/>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sp>
          <p:nvSpPr>
            <p:cNvPr id="26" name="Rectangle 25"/>
            <p:cNvSpPr/>
            <p:nvPr/>
          </p:nvSpPr>
          <p:spPr bwMode="auto">
            <a:xfrm>
              <a:off x="534992" y="2916112"/>
              <a:ext cx="280385" cy="331363"/>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Tree>
    <p:custDataLst>
      <p:tags r:id="rId1"/>
    </p:custData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498833"/>
            <a:ext cx="9334499" cy="4290695"/>
          </a:xfrm>
        </p:spPr>
        <p:txBody>
          <a:bodyPr/>
          <a:lstStyle/>
          <a:p>
            <a:r>
              <a:rPr lang="fr-FR" dirty="0"/>
              <a:t>Tâches : </a:t>
            </a:r>
          </a:p>
          <a:p>
            <a:pPr lvl="1"/>
            <a:r>
              <a:rPr lang="fr-FR" dirty="0"/>
              <a:t>Modification du rapport Opportunités par représentant de manière à également regrouper les opportunités selon le mois du calendrier de la date de clôture.</a:t>
            </a:r>
          </a:p>
          <a:p>
            <a:pPr lvl="1"/>
            <a:r>
              <a:rPr lang="fr-FR" dirty="0"/>
              <a:t>Définition du format matriciel pour le rapport.</a:t>
            </a:r>
          </a:p>
          <a:p>
            <a:pPr lvl="1"/>
            <a:r>
              <a:rPr lang="fr-FR" dirty="0"/>
              <a:t>Enregistrement du rapport sous le nom </a:t>
            </a:r>
            <a:r>
              <a:rPr lang="fr-FR" dirty="0">
                <a:latin typeface="Courier New" panose="02070309020205020404" pitchFamily="49" charset="0"/>
              </a:rPr>
              <a:t>Opportunités par représentant et mois de clôture</a:t>
            </a:r>
            <a:r>
              <a:rPr lang="fr-FR" dirty="0"/>
              <a:t> dans le dossier Rapports sur les ventes internationales.</a:t>
            </a:r>
          </a:p>
          <a:p>
            <a:pPr lvl="1"/>
            <a:endParaRPr lang="fr-FR" dirty="0"/>
          </a:p>
        </p:txBody>
      </p:sp>
      <p:sp>
        <p:nvSpPr>
          <p:cNvPr id="2" name="Content Placeholder 1"/>
          <p:cNvSpPr>
            <a:spLocks noGrp="1"/>
          </p:cNvSpPr>
          <p:nvPr>
            <p:ph idx="11"/>
          </p:nvPr>
        </p:nvSpPr>
        <p:spPr>
          <a:xfrm>
            <a:off x="5" y="758825"/>
            <a:ext cx="12192000" cy="1590237"/>
          </a:xfrm>
        </p:spPr>
        <p:txBody>
          <a:bodyPr/>
          <a:lstStyle/>
          <a:p>
            <a:r>
              <a:rPr lang="fr-FR" dirty="0"/>
              <a:t>Objectif : </a:t>
            </a:r>
          </a:p>
          <a:p>
            <a:pPr lvl="1"/>
            <a:r>
              <a:rPr lang="fr-FR" dirty="0"/>
              <a:t>Allison Wheeler, vice-présidente des ventes internationales, souhaite que le rapport Opportunités par représentant indique les opportunités, également regroupées par date de clôture, dans un tableau.</a:t>
            </a:r>
          </a:p>
          <a:p>
            <a:endParaRPr lang="fr-FR" dirty="0"/>
          </a:p>
        </p:txBody>
      </p:sp>
      <p:sp>
        <p:nvSpPr>
          <p:cNvPr id="7" name="Content Placeholder 6"/>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a:t>7-3 : Création d'un rapport matriciel</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365</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Exécution et modification des rapports</a:t>
            </a:r>
          </a:p>
          <a:p>
            <a:pPr lvl="1"/>
            <a:r>
              <a:rPr lang="fr-FR"/>
              <a:t>Création de nouveaux rapports avec le Générateur de rapports</a:t>
            </a:r>
          </a:p>
          <a:p>
            <a:pPr lvl="2"/>
            <a:r>
              <a:rPr lang="fr-FR"/>
              <a:t>Utilisation des filtres de rapport</a:t>
            </a:r>
            <a:endParaRPr lang="fr-FR" dirty="0"/>
          </a:p>
          <a:p>
            <a:pPr lvl="1"/>
            <a:r>
              <a:rPr lang="fr-FR"/>
              <a:t>Récapitulation avec formules et résumés visuels</a:t>
            </a:r>
          </a:p>
          <a:p>
            <a:pPr lvl="1"/>
            <a:r>
              <a:rPr lang="fr-FR"/>
              <a:t>Impression, exportation et envoi des rapports par e-mail </a:t>
            </a:r>
          </a:p>
          <a:p>
            <a:pPr lvl="1"/>
            <a:r>
              <a:rPr lang="fr-FR"/>
              <a:t>Création de tableaux de bord</a:t>
            </a:r>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366</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70" y="5"/>
            <a:ext cx="8623738" cy="746975"/>
          </a:xfrm>
        </p:spPr>
        <p:txBody>
          <a:bodyPr/>
          <a:lstStyle/>
          <a:p>
            <a:r>
              <a:rPr lang="fr-FR" sz="2600" dirty="0"/>
              <a:t>Utilisation de filtres et de la logique de filtrage dans un rapport</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367</a:t>
            </a:fld>
            <a:endParaRPr lang="fr-FR" dirty="0"/>
          </a:p>
        </p:txBody>
      </p:sp>
      <p:sp>
        <p:nvSpPr>
          <p:cNvPr id="6" name="TextBox 5"/>
          <p:cNvSpPr txBox="1"/>
          <p:nvPr/>
        </p:nvSpPr>
        <p:spPr>
          <a:xfrm>
            <a:off x="1907620" y="1194820"/>
            <a:ext cx="8750219" cy="2308324"/>
          </a:xfrm>
          <a:prstGeom prst="rect">
            <a:avLst/>
          </a:prstGeom>
          <a:noFill/>
        </p:spPr>
        <p:txBody>
          <a:bodyPr wrap="square" rtlCol="0">
            <a:spAutoFit/>
          </a:bodyPr>
          <a:lstStyle/>
          <a:p>
            <a:pPr>
              <a:lnSpc>
                <a:spcPct val="150000"/>
              </a:lnSpc>
            </a:pPr>
            <a:r>
              <a:rPr lang="fr-FR" b="1" dirty="0">
                <a:solidFill>
                  <a:srgbClr val="0070C0"/>
                </a:solidFill>
                <a:latin typeface="Segoe UI" pitchFamily="34" charset="0"/>
              </a:rPr>
              <a:t>Conner McCoy </a:t>
            </a:r>
            <a:r>
              <a:rPr lang="fr-FR" b="1" dirty="0"/>
              <a:t>à</a:t>
            </a:r>
            <a:r>
              <a:rPr lang="fr-FR" dirty="0"/>
              <a:t> </a:t>
            </a:r>
            <a:r>
              <a:rPr lang="fr-FR" dirty="0">
                <a:solidFill>
                  <a:srgbClr val="0070C0"/>
                </a:solidFill>
                <a:latin typeface="Segoe UI Semibold" pitchFamily="34" charset="0"/>
              </a:rPr>
              <a:t>Utilisateur Admin </a:t>
            </a:r>
            <a:r>
              <a:rPr lang="fr-FR" dirty="0"/>
              <a:t>:</a:t>
            </a:r>
            <a:r>
              <a:rPr lang="fr-FR" dirty="0">
                <a:latin typeface="Segoe UI Semibold" pitchFamily="34" charset="0"/>
              </a:rPr>
              <a:t> </a:t>
            </a:r>
          </a:p>
          <a:p>
            <a:r>
              <a:rPr lang="fr-FR" dirty="0">
                <a:latin typeface="Segoe UI Semibold" pitchFamily="34" charset="0"/>
              </a:rPr>
              <a:t>J'essaie d'établir une liste de cibles de nos plus grands comptes pour une campagne que nous menons dans le Nord-Est des États-Unis. J'ai besoin d'une liste de tous nos comptes dans l'État de New York, dans le Massachusetts, en Pennsylvanie ou dans le New Jersey, pour lesquels les prospects affichent une valeur de cote « Chaud » ou dont le chiffre d'affaires annuel dépasse 8 millions.</a:t>
            </a:r>
          </a:p>
          <a:p>
            <a:pPr>
              <a:lnSpc>
                <a:spcPct val="150000"/>
              </a:lnSpc>
            </a:pPr>
            <a:r>
              <a:rPr lang="fr-FR" sz="1700" dirty="0">
                <a:solidFill>
                  <a:srgbClr val="0070C0"/>
                </a:solidFill>
                <a:latin typeface="Segoe UI" pitchFamily="34" charset="0"/>
              </a:rPr>
              <a:t>Commenter </a:t>
            </a:r>
            <a:r>
              <a:rPr lang="fr-FR" sz="1700" dirty="0"/>
              <a:t> </a:t>
            </a:r>
            <a:r>
              <a:rPr lang="fr-FR" sz="1700" dirty="0">
                <a:solidFill>
                  <a:schemeClr val="bg1">
                    <a:lumMod val="50000"/>
                  </a:schemeClr>
                </a:solidFill>
                <a:latin typeface="Segoe UI" pitchFamily="34" charset="0"/>
              </a:rPr>
              <a:t>· </a:t>
            </a:r>
            <a:r>
              <a:rPr lang="fr-FR" sz="1700" dirty="0"/>
              <a:t> </a:t>
            </a:r>
            <a:r>
              <a:rPr lang="fr-FR" sz="1700" dirty="0">
                <a:solidFill>
                  <a:srgbClr val="0070C0"/>
                </a:solidFill>
                <a:latin typeface="Segoe UI" pitchFamily="34" charset="0"/>
              </a:rPr>
              <a:t>J'aime</a:t>
            </a:r>
            <a:r>
              <a:rPr lang="fr-FR" sz="1700" dirty="0"/>
              <a:t>  </a:t>
            </a:r>
            <a:r>
              <a:rPr lang="fr-FR" sz="1700" dirty="0">
                <a:solidFill>
                  <a:schemeClr val="bg1">
                    <a:lumMod val="50000"/>
                  </a:schemeClr>
                </a:solidFill>
                <a:latin typeface="Segoe UI" pitchFamily="34" charset="0"/>
              </a:rPr>
              <a:t>·  </a:t>
            </a:r>
            <a:r>
              <a:rPr lang="fr-FR" sz="1700" dirty="0">
                <a:solidFill>
                  <a:srgbClr val="0070C0"/>
                </a:solidFill>
                <a:latin typeface="Segoe UI" pitchFamily="34" charset="0"/>
              </a:rPr>
              <a:t>Partager </a:t>
            </a:r>
            <a:r>
              <a:rPr lang="fr-FR" sz="1700" dirty="0">
                <a:solidFill>
                  <a:schemeClr val="bg1">
                    <a:lumMod val="50000"/>
                  </a:schemeClr>
                </a:solidFill>
                <a:latin typeface="Segoe UI" pitchFamily="34" charset="0"/>
              </a:rPr>
              <a:t>· Aujourd'hui à 15:44</a:t>
            </a:r>
            <a:endParaRPr lang="fr-FR" sz="1700" dirty="0"/>
          </a:p>
        </p:txBody>
      </p:sp>
      <p:pic>
        <p:nvPicPr>
          <p:cNvPr id="7" name="Picture 6" descr="CMcCoy headshot.png"/>
          <p:cNvPicPr>
            <a:picLocks noChangeAspect="1"/>
          </p:cNvPicPr>
          <p:nvPr/>
        </p:nvPicPr>
        <p:blipFill>
          <a:blip r:embed="rId4" cstate="print"/>
          <a:srcRect t="-534" r="7914" b="15280"/>
          <a:stretch>
            <a:fillRect/>
          </a:stretch>
        </p:blipFill>
        <p:spPr>
          <a:xfrm>
            <a:off x="1080376" y="1367578"/>
            <a:ext cx="720000" cy="721166"/>
          </a:xfrm>
          <a:prstGeom prst="rect">
            <a:avLst/>
          </a:prstGeom>
          <a:solidFill>
            <a:schemeClr val="bg1"/>
          </a:solidFill>
          <a:ln w="19050">
            <a:solidFill>
              <a:schemeClr val="bg1">
                <a:lumMod val="85000"/>
              </a:schemeClr>
            </a:solidFill>
          </a:ln>
        </p:spPr>
      </p:pic>
      <p:graphicFrame>
        <p:nvGraphicFramePr>
          <p:cNvPr id="8" name="Table 7"/>
          <p:cNvGraphicFramePr>
            <a:graphicFrameLocks noGrp="1"/>
          </p:cNvGraphicFramePr>
          <p:nvPr>
            <p:extLst>
              <p:ext uri="{D42A27DB-BD31-4B8C-83A1-F6EECF244321}">
                <p14:modId xmlns:p14="http://schemas.microsoft.com/office/powerpoint/2010/main" val="2005673716"/>
              </p:ext>
            </p:extLst>
          </p:nvPr>
        </p:nvGraphicFramePr>
        <p:xfrm>
          <a:off x="1979629" y="3436620"/>
          <a:ext cx="8661180" cy="3086100"/>
        </p:xfrm>
        <a:graphic>
          <a:graphicData uri="http://schemas.openxmlformats.org/drawingml/2006/table">
            <a:tbl>
              <a:tblPr firstRow="1" bandRow="1">
                <a:tableStyleId>{5C22544A-7EE6-4342-B048-85BDC9FD1C3A}</a:tableStyleId>
              </a:tblPr>
              <a:tblGrid>
                <a:gridCol w="8661180">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fr-FR" sz="1800" b="1" dirty="0">
                          <a:solidFill>
                            <a:srgbClr val="0070C0"/>
                          </a:solidFill>
                          <a:latin typeface="Segoe UI" pitchFamily="34" charset="0"/>
                        </a:rPr>
                        <a:t>Conner McCoy</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cap="none" baseline="0" noProof="0" dirty="0">
                          <a:ln>
                            <a:noFill/>
                          </a:ln>
                          <a:solidFill>
                            <a:srgbClr val="000000"/>
                          </a:solidFill>
                          <a:effectLst/>
                          <a:uLnTx/>
                          <a:uFillTx/>
                          <a:latin typeface="Segoe UI Semibold" pitchFamily="34" charset="0"/>
                        </a:rPr>
                        <a:t>J'ai aussi besoin d'effectuer une analyse par secteur d'activité sur nos comptes client, alors pourriez-vous créer un rapport contenant les éléments suivants : </a:t>
                      </a:r>
                      <a:r>
                        <a:rPr sz="1800" dirty="0"/>
                        <a:t/>
                      </a:r>
                      <a:br>
                        <a:rPr sz="1800" dirty="0"/>
                      </a:br>
                      <a:r>
                        <a:rPr kumimoji="0" lang="fr-FR" sz="1800" b="0" i="0" u="none" strike="noStrike" cap="none" baseline="0" noProof="0" dirty="0">
                          <a:ln>
                            <a:noFill/>
                          </a:ln>
                          <a:solidFill>
                            <a:srgbClr val="000000"/>
                          </a:solidFill>
                          <a:effectLst/>
                          <a:uLnTx/>
                          <a:uFillTx/>
                          <a:latin typeface="Segoe UI Semibold" pitchFamily="34" charset="0"/>
                        </a:rPr>
                        <a:t>-tous les comptes client</a:t>
                      </a:r>
                      <a:r>
                        <a:rPr sz="1800" dirty="0"/>
                        <a:t/>
                      </a:r>
                      <a:br>
                        <a:rPr sz="1800" dirty="0"/>
                      </a:br>
                      <a:r>
                        <a:rPr kumimoji="0" lang="fr-FR" sz="1800" b="0" i="0" u="none" strike="noStrike" cap="none" baseline="0" noProof="0" dirty="0">
                          <a:ln>
                            <a:noFill/>
                          </a:ln>
                          <a:solidFill>
                            <a:srgbClr val="000000"/>
                          </a:solidFill>
                          <a:effectLst/>
                          <a:uLnTx/>
                          <a:uFillTx/>
                          <a:latin typeface="Segoe UI Semibold" pitchFamily="34" charset="0"/>
                        </a:rPr>
                        <a:t>-regroupés par secteur d'activité </a:t>
                      </a:r>
                      <a:r>
                        <a:rPr sz="1800" dirty="0"/>
                        <a:t/>
                      </a:r>
                      <a:br>
                        <a:rPr sz="1800" dirty="0"/>
                      </a:br>
                      <a:r>
                        <a:rPr kumimoji="0" lang="fr-FR" sz="1800" b="0" i="0" u="none" strike="noStrike" cap="none" baseline="0" noProof="0" dirty="0">
                          <a:ln>
                            <a:noFill/>
                          </a:ln>
                          <a:solidFill>
                            <a:srgbClr val="000000"/>
                          </a:solidFill>
                          <a:effectLst/>
                          <a:uLnTx/>
                          <a:uFillTx/>
                          <a:latin typeface="Segoe UI Semibold" pitchFamily="34" charset="0"/>
                        </a:rPr>
                        <a:t>-un sous-total du chiffre d'affaires annuel pour les clients dans chaque</a:t>
                      </a:r>
                      <a:br>
                        <a:rPr kumimoji="0" lang="fr-FR" sz="1800" b="0" i="0" u="none" strike="noStrike" cap="none" baseline="0" noProof="0" dirty="0">
                          <a:ln>
                            <a:noFill/>
                          </a:ln>
                          <a:solidFill>
                            <a:srgbClr val="000000"/>
                          </a:solidFill>
                          <a:effectLst/>
                          <a:uLnTx/>
                          <a:uFillTx/>
                          <a:latin typeface="Segoe UI Semibold" pitchFamily="34" charset="0"/>
                        </a:rPr>
                      </a:br>
                      <a:r>
                        <a:rPr kumimoji="0" lang="fr-FR" sz="1800" b="0" i="0" u="none" strike="noStrike" cap="none" baseline="0" noProof="0" dirty="0">
                          <a:ln>
                            <a:noFill/>
                          </a:ln>
                          <a:solidFill>
                            <a:srgbClr val="000000"/>
                          </a:solidFill>
                          <a:effectLst/>
                          <a:uLnTx/>
                          <a:uFillTx/>
                          <a:latin typeface="Segoe UI Semibold" pitchFamily="34" charset="0"/>
                        </a:rPr>
                        <a:t>  secteur d'activité </a:t>
                      </a:r>
                      <a:r>
                        <a:rPr sz="1800" dirty="0"/>
                        <a:t/>
                      </a:r>
                      <a:br>
                        <a:rPr sz="1800" dirty="0"/>
                      </a:br>
                      <a:r>
                        <a:rPr kumimoji="0" lang="fr-FR" sz="1800" b="0" i="0" u="none" strike="noStrike" cap="none" baseline="0" noProof="0" dirty="0">
                          <a:ln>
                            <a:noFill/>
                          </a:ln>
                          <a:solidFill>
                            <a:srgbClr val="0070C0"/>
                          </a:solidFill>
                          <a:effectLst/>
                          <a:uLnTx/>
                          <a:uFillTx/>
                          <a:latin typeface="Segoe UI Semibold" pitchFamily="34" charset="0"/>
                        </a:rPr>
                        <a:t>#merci</a:t>
                      </a:r>
                    </a:p>
                    <a:p>
                      <a:pPr marL="0" marR="0" indent="0" algn="l" defTabSz="914400" rtl="0" eaLnBrk="1" fontAlgn="auto" latinLnBrk="0" hangingPunct="1">
                        <a:lnSpc>
                          <a:spcPct val="150000"/>
                        </a:lnSpc>
                        <a:spcBef>
                          <a:spcPts val="0"/>
                        </a:spcBef>
                        <a:spcAft>
                          <a:spcPts val="0"/>
                        </a:spcAft>
                        <a:buClrTx/>
                        <a:buSzTx/>
                        <a:buFontTx/>
                        <a:buNone/>
                        <a:tabLst/>
                        <a:defRPr/>
                      </a:pPr>
                      <a:r>
                        <a:rPr lang="fr-FR" sz="1700" b="0" dirty="0">
                          <a:solidFill>
                            <a:srgbClr val="0070C0"/>
                          </a:solidFill>
                          <a:latin typeface="Segoe UI" pitchFamily="34" charset="0"/>
                        </a:rPr>
                        <a:t>J'aime</a:t>
                      </a:r>
                      <a:r>
                        <a:rPr sz="1700" dirty="0"/>
                        <a:t>  </a:t>
                      </a:r>
                      <a:r>
                        <a:rPr lang="fr-FR" sz="1700" b="0" dirty="0">
                          <a:solidFill>
                            <a:schemeClr val="bg1">
                              <a:lumMod val="50000"/>
                            </a:schemeClr>
                          </a:solidFill>
                          <a:latin typeface="Segoe UI" pitchFamily="34" charset="0"/>
                        </a:rPr>
                        <a:t>·  Aujourd'hui à 15:46</a:t>
                      </a:r>
                      <a:endParaRPr lang="fr-FR" sz="17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10" name="Picture 9" descr="CMcCoy headshot.png"/>
          <p:cNvPicPr>
            <a:picLocks noChangeAspect="1"/>
          </p:cNvPicPr>
          <p:nvPr/>
        </p:nvPicPr>
        <p:blipFill>
          <a:blip r:embed="rId4" cstate="print"/>
          <a:srcRect t="-534" r="7914" b="15280"/>
          <a:stretch>
            <a:fillRect/>
          </a:stretch>
        </p:blipFill>
        <p:spPr>
          <a:xfrm>
            <a:off x="2153658" y="3582268"/>
            <a:ext cx="427707" cy="428400"/>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3"/>
          <p:cNvSpPr>
            <a:spLocks noGrp="1" noChangeArrowheads="1"/>
          </p:cNvSpPr>
          <p:nvPr>
            <p:ph idx="1"/>
          </p:nvPr>
        </p:nvSpPr>
        <p:spPr>
          <a:xfrm>
            <a:off x="115713" y="843165"/>
            <a:ext cx="11266990" cy="5950440"/>
          </a:xfrm>
        </p:spPr>
        <p:txBody>
          <a:bodyPr/>
          <a:lstStyle/>
          <a:p>
            <a:pPr marL="0" indent="0">
              <a:buNone/>
            </a:pPr>
            <a:r>
              <a:rPr lang="fr-FR" sz="2200" dirty="0"/>
              <a:t>Ajoutez jusqu'à 20 filtres supplémentaires à un rapport, directement dans le volet Filtres, à l'aide du bouton </a:t>
            </a:r>
            <a:r>
              <a:rPr lang="fr-FR" sz="2200" b="1" dirty="0"/>
              <a:t>Ajouter </a:t>
            </a:r>
            <a:r>
              <a:rPr lang="fr-FR" sz="2200" dirty="0"/>
              <a:t>ou en faisant glisser des champs du volet Aperçu. </a:t>
            </a:r>
            <a:r>
              <a:rPr sz="2200" dirty="0"/>
              <a:t/>
            </a:r>
            <a:br>
              <a:rPr sz="2200" dirty="0"/>
            </a:br>
            <a:r>
              <a:rPr lang="fr-FR" sz="2200" dirty="0"/>
              <a:t>De plus, utilisez la logique de filtrage pour effectuer les opérations suivantes :</a:t>
            </a:r>
          </a:p>
          <a:p>
            <a:pPr lvl="1"/>
            <a:r>
              <a:rPr lang="fr-FR" sz="2200" dirty="0"/>
              <a:t>Associer plusieurs filtres à l'aide des opérateurs « and », « or » et « not » pour créer des conditions sophistiquées.</a:t>
            </a:r>
          </a:p>
          <a:p>
            <a:pPr lvl="1"/>
            <a:r>
              <a:rPr lang="fr-FR" sz="2200" dirty="0"/>
              <a:t>Définir les conditions de priorité à l'aide de parenthèses et de parenthèses imbriquées.</a:t>
            </a:r>
          </a:p>
        </p:txBody>
      </p:sp>
      <p:sp>
        <p:nvSpPr>
          <p:cNvPr id="491521" name="Rectangle 2"/>
          <p:cNvSpPr>
            <a:spLocks noGrp="1" noChangeArrowheads="1"/>
          </p:cNvSpPr>
          <p:nvPr>
            <p:ph type="title"/>
          </p:nvPr>
        </p:nvSpPr>
        <p:spPr>
          <a:xfrm>
            <a:off x="128589" y="7"/>
            <a:ext cx="10734146" cy="746975"/>
          </a:xfrm>
        </p:spPr>
        <p:txBody>
          <a:bodyPr/>
          <a:lstStyle/>
          <a:p>
            <a:r>
              <a:rPr lang="fr-FR"/>
              <a:t>Filtres de rapport et logique de filtrage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368</a:t>
            </a:fld>
            <a:endParaRPr lang="fr-FR" dirty="0"/>
          </a:p>
        </p:txBody>
      </p:sp>
      <p:grpSp>
        <p:nvGrpSpPr>
          <p:cNvPr id="13" name="Groupe 4"/>
          <p:cNvGrpSpPr/>
          <p:nvPr/>
        </p:nvGrpSpPr>
        <p:grpSpPr>
          <a:xfrm>
            <a:off x="742024" y="3620479"/>
            <a:ext cx="11123338" cy="2734044"/>
            <a:chOff x="742024" y="3620479"/>
            <a:chExt cx="11123338" cy="2734044"/>
          </a:xfrm>
        </p:grpSpPr>
        <p:grpSp>
          <p:nvGrpSpPr>
            <p:cNvPr id="14" name="Groupe 2"/>
            <p:cNvGrpSpPr/>
            <p:nvPr/>
          </p:nvGrpSpPr>
          <p:grpSpPr>
            <a:xfrm>
              <a:off x="5921457" y="4024256"/>
              <a:ext cx="5943905" cy="1600282"/>
              <a:chOff x="5921457" y="4024256"/>
              <a:chExt cx="5943905" cy="1600282"/>
            </a:xfrm>
          </p:grpSpPr>
          <p:pic>
            <p:nvPicPr>
              <p:cNvPr id="22" name="Image 1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457" y="4024256"/>
                <a:ext cx="5943905" cy="1600282"/>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3" name="Rectangle 22"/>
              <p:cNvSpPr/>
              <p:nvPr/>
            </p:nvSpPr>
            <p:spPr bwMode="auto">
              <a:xfrm>
                <a:off x="6386708" y="4651120"/>
                <a:ext cx="5195692" cy="278676"/>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cxnSp>
          <p:nvCxnSpPr>
            <p:cNvPr id="16" name="Straight Arrow Connector 15"/>
            <p:cNvCxnSpPr/>
            <p:nvPr/>
          </p:nvCxnSpPr>
          <p:spPr bwMode="auto">
            <a:xfrm>
              <a:off x="5254156" y="4651120"/>
              <a:ext cx="950117" cy="2237"/>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grpSp>
          <p:nvGrpSpPr>
            <p:cNvPr id="17" name="Groupe 1"/>
            <p:cNvGrpSpPr/>
            <p:nvPr/>
          </p:nvGrpSpPr>
          <p:grpSpPr>
            <a:xfrm>
              <a:off x="742024" y="3620479"/>
              <a:ext cx="4753638" cy="2734044"/>
              <a:chOff x="742024" y="3620479"/>
              <a:chExt cx="4753638" cy="2734044"/>
            </a:xfrm>
          </p:grpSpPr>
          <p:pic>
            <p:nvPicPr>
              <p:cNvPr id="18"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024" y="3687151"/>
                <a:ext cx="4753638" cy="2667372"/>
              </a:xfrm>
              <a:prstGeom prst="rect">
                <a:avLst/>
              </a:prstGeom>
              <a:ln>
                <a:solidFill>
                  <a:schemeClr val="bg2"/>
                </a:solidFill>
              </a:ln>
              <a:effectLst>
                <a:outerShdw blurRad="50800" dist="38100" dir="2700000" algn="tl" rotWithShape="0">
                  <a:prstClr val="black">
                    <a:alpha val="40000"/>
                  </a:prstClr>
                </a:outerShdw>
              </a:effectLst>
            </p:spPr>
          </p:pic>
          <p:sp>
            <p:nvSpPr>
              <p:cNvPr id="19" name="Rectangle 18"/>
              <p:cNvSpPr/>
              <p:nvPr/>
            </p:nvSpPr>
            <p:spPr bwMode="auto">
              <a:xfrm>
                <a:off x="1458621" y="4354474"/>
                <a:ext cx="3771089" cy="584246"/>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20" name="Rectangle 19"/>
              <p:cNvSpPr/>
              <p:nvPr/>
            </p:nvSpPr>
            <p:spPr bwMode="auto">
              <a:xfrm>
                <a:off x="1997686" y="3620479"/>
                <a:ext cx="299615" cy="344553"/>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grpSp>
    </p:spTree>
    <p:custDataLst>
      <p:tags r:id="rId1"/>
    </p:custData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688021"/>
            <a:ext cx="9205545" cy="4101508"/>
          </a:xfrm>
        </p:spPr>
        <p:txBody>
          <a:bodyPr/>
          <a:lstStyle/>
          <a:p>
            <a:r>
              <a:rPr lang="fr-FR" sz="2200" dirty="0"/>
              <a:t>Tâches : </a:t>
            </a:r>
          </a:p>
          <a:p>
            <a:pPr lvl="1"/>
            <a:r>
              <a:rPr lang="fr-FR" sz="2200" dirty="0"/>
              <a:t>Création d'un rapport de compte. </a:t>
            </a:r>
          </a:p>
          <a:p>
            <a:pPr lvl="1"/>
            <a:r>
              <a:rPr lang="fr-FR" sz="2200" dirty="0"/>
              <a:t>Ajout des filtres et de la logique de filtrage nécessaires :</a:t>
            </a:r>
          </a:p>
          <a:p>
            <a:pPr lvl="2"/>
            <a:r>
              <a:rPr lang="fr-FR" sz="2200" dirty="0"/>
              <a:t>Le type correspond à Client.</a:t>
            </a:r>
          </a:p>
          <a:p>
            <a:pPr lvl="2"/>
            <a:r>
              <a:rPr lang="fr-FR" sz="2200" dirty="0"/>
              <a:t>Région/Province de facturation correspond à New York, Massachusetts, Pennsylvanie ou New Jersey.</a:t>
            </a:r>
          </a:p>
          <a:p>
            <a:pPr lvl="2"/>
            <a:r>
              <a:rPr lang="fr-FR" sz="2200" dirty="0"/>
              <a:t>La cote des prospects est définie sur « Chaud » ou le chiffre d'affaires annuel est supérieur à 8 millions.</a:t>
            </a:r>
          </a:p>
          <a:p>
            <a:pPr lvl="1"/>
            <a:r>
              <a:rPr lang="fr-FR" sz="2200" dirty="0"/>
              <a:t>Enregistrement du rapport sous le nom </a:t>
            </a:r>
            <a:r>
              <a:rPr lang="fr-FR" sz="2200" dirty="0">
                <a:latin typeface="Courier New" panose="02070309020205020404" pitchFamily="49" charset="0"/>
              </a:rPr>
              <a:t>Comptes cibles de la région nord-est </a:t>
            </a:r>
            <a:r>
              <a:rPr lang="fr-FR" sz="2200" dirty="0"/>
              <a:t>dans le dossier Rapports marketing.</a:t>
            </a:r>
          </a:p>
        </p:txBody>
      </p:sp>
      <p:sp>
        <p:nvSpPr>
          <p:cNvPr id="2" name="Content Placeholder 1"/>
          <p:cNvSpPr>
            <a:spLocks noGrp="1"/>
          </p:cNvSpPr>
          <p:nvPr>
            <p:ph idx="11"/>
          </p:nvPr>
        </p:nvSpPr>
        <p:spPr>
          <a:xfrm>
            <a:off x="5" y="758825"/>
            <a:ext cx="12192000" cy="1834603"/>
          </a:xfrm>
        </p:spPr>
        <p:txBody>
          <a:bodyPr/>
          <a:lstStyle/>
          <a:p>
            <a:r>
              <a:rPr lang="fr-FR" sz="2200" dirty="0"/>
              <a:t>Objectif : </a:t>
            </a:r>
          </a:p>
          <a:p>
            <a:pPr lvl="1"/>
            <a:r>
              <a:rPr lang="fr-FR" sz="2200" dirty="0"/>
              <a:t>Conner </a:t>
            </a:r>
            <a:r>
              <a:rPr lang="fr-FR" sz="2200" dirty="0" err="1"/>
              <a:t>McCoy</a:t>
            </a:r>
            <a:r>
              <a:rPr lang="fr-FR" sz="2200" dirty="0"/>
              <a:t>, vice-président du service marketing, souhaiterait obtenir la liste de tous les comptes client basés dans l'État de New York, dans le Massachusetts, en Pennsylvanie ou dans le New Jersey, pour lesquels les prospects affichent une valeur de cote « Chaud » ou dont le chiffre d'affaires annuel dépasse 8 millions.</a:t>
            </a:r>
          </a:p>
        </p:txBody>
      </p:sp>
      <p:sp>
        <p:nvSpPr>
          <p:cNvPr id="7" name="Content Placeholder 6"/>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sz="2600" dirty="0"/>
              <a:t>7-4 : Utilisation des filtres et de la logique de filtrage dans un rapport</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369</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2443034" y="5003604"/>
            <a:ext cx="8904055" cy="1281114"/>
          </a:xfrm>
          <a:prstGeom prst="rect">
            <a:avLst/>
          </a:prstGeom>
          <a:solidFill>
            <a:srgbClr val="002060"/>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000" dirty="0">
                <a:solidFill>
                  <a:schemeClr val="bg1"/>
                </a:solidFill>
                <a:latin typeface="Salesforce Sans" panose="020B0505020202020203" pitchFamily="34" charset="0"/>
              </a:rPr>
              <a:t>Faites glisser le bouton </a:t>
            </a:r>
            <a:r>
              <a:rPr lang="fr-FR" sz="2000" b="1" dirty="0">
                <a:solidFill>
                  <a:schemeClr val="bg1"/>
                </a:solidFill>
                <a:latin typeface="Salesforce Sans" panose="020B0505020202020203" pitchFamily="34" charset="0"/>
              </a:rPr>
              <a:t>Lightning Experience</a:t>
            </a:r>
            <a:r>
              <a:rPr lang="fr-FR" sz="2000" dirty="0">
                <a:solidFill>
                  <a:schemeClr val="bg1"/>
                </a:solidFill>
                <a:latin typeface="Salesforce Sans" panose="020B0505020202020203" pitchFamily="34" charset="0"/>
              </a:rPr>
              <a:t> sur Activé dans la page de configuration de Lightning Experience. </a:t>
            </a:r>
            <a:endParaRPr lang="fr-FR" sz="2000" b="1" dirty="0">
              <a:solidFill>
                <a:schemeClr val="bg1"/>
              </a:solidFill>
              <a:latin typeface="Salesforce Sans" panose="020B0505020202020203" pitchFamily="34" charset="0"/>
              <a:cs typeface="Arial" pitchFamily="34" charset="0"/>
            </a:endParaRPr>
          </a:p>
        </p:txBody>
      </p:sp>
      <p:sp>
        <p:nvSpPr>
          <p:cNvPr id="20" name="Rectangle 19"/>
          <p:cNvSpPr/>
          <p:nvPr/>
        </p:nvSpPr>
        <p:spPr bwMode="auto">
          <a:xfrm>
            <a:off x="2490471" y="3429000"/>
            <a:ext cx="8904055" cy="1281112"/>
          </a:xfrm>
          <a:prstGeom prst="rect">
            <a:avLst/>
          </a:prstGeom>
          <a:solidFill>
            <a:srgbClr val="002060"/>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000" dirty="0">
                <a:solidFill>
                  <a:schemeClr val="bg1"/>
                </a:solidFill>
                <a:latin typeface="Salesforce Sans" panose="020B0505020202020203" pitchFamily="34" charset="0"/>
              </a:rPr>
              <a:t>Choisissez les utilisateurs devant utiliser Lightning Experience et configurez-les avec les autorisations correctes afin qu'ils puissent le voir immédiatement. </a:t>
            </a:r>
          </a:p>
        </p:txBody>
      </p:sp>
      <p:sp>
        <p:nvSpPr>
          <p:cNvPr id="19" name="Rectangle 18"/>
          <p:cNvSpPr/>
          <p:nvPr/>
        </p:nvSpPr>
        <p:spPr bwMode="auto">
          <a:xfrm>
            <a:off x="2450122" y="1918960"/>
            <a:ext cx="8904055" cy="1281114"/>
          </a:xfrm>
          <a:prstGeom prst="rect">
            <a:avLst/>
          </a:prstGeom>
          <a:solidFill>
            <a:srgbClr val="002060"/>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000" dirty="0">
                <a:solidFill>
                  <a:schemeClr val="bg1"/>
                </a:solidFill>
                <a:latin typeface="Salesforce Sans" panose="020B0505020202020203" pitchFamily="34" charset="0"/>
              </a:rPr>
              <a:t>Certaines des fonctionnalités recommandées pour une utilisation commerciale de Lightning Experience optimisée sont les suivantes : les fichiers associés, les notes, la gestion des enregistrements en double et la conversion des pistes. </a:t>
            </a:r>
          </a:p>
        </p:txBody>
      </p:sp>
      <p:sp>
        <p:nvSpPr>
          <p:cNvPr id="2" name="Content Placeholder 1"/>
          <p:cNvSpPr>
            <a:spLocks noGrp="1"/>
          </p:cNvSpPr>
          <p:nvPr>
            <p:ph idx="1"/>
          </p:nvPr>
        </p:nvSpPr>
        <p:spPr>
          <a:xfrm>
            <a:off x="115713" y="843165"/>
            <a:ext cx="11941175" cy="1164850"/>
          </a:xfrm>
        </p:spPr>
        <p:txBody>
          <a:bodyPr/>
          <a:lstStyle/>
          <a:p>
            <a:r>
              <a:rPr lang="fr-FR" dirty="0"/>
              <a:t>Une fois que vous avez mis en place un plan et élaboré une liste d'utilisateurs pilotes, vous êtes prêt à activer Lightning </a:t>
            </a:r>
            <a:r>
              <a:rPr lang="fr-FR" dirty="0" err="1"/>
              <a:t>Experience</a:t>
            </a:r>
            <a:r>
              <a:rPr lang="fr-FR" dirty="0"/>
              <a:t> pour vos utilisateurs. </a:t>
            </a:r>
          </a:p>
        </p:txBody>
      </p:sp>
      <p:sp>
        <p:nvSpPr>
          <p:cNvPr id="3" name="Title 2"/>
          <p:cNvSpPr>
            <a:spLocks noGrp="1"/>
          </p:cNvSpPr>
          <p:nvPr>
            <p:ph type="title"/>
          </p:nvPr>
        </p:nvSpPr>
        <p:spPr>
          <a:xfrm>
            <a:off x="128589" y="7"/>
            <a:ext cx="10734146" cy="746975"/>
          </a:xfrm>
        </p:spPr>
        <p:txBody>
          <a:bodyPr/>
          <a:lstStyle/>
          <a:p>
            <a:r>
              <a:rPr lang="fr-FR" sz="2600" dirty="0"/>
              <a:t>Activation de Lightning Experience pour vos utilisateurs</a:t>
            </a:r>
          </a:p>
        </p:txBody>
      </p:sp>
      <p:grpSp>
        <p:nvGrpSpPr>
          <p:cNvPr id="7" name="Group 6"/>
          <p:cNvGrpSpPr/>
          <p:nvPr/>
        </p:nvGrpSpPr>
        <p:grpSpPr>
          <a:xfrm>
            <a:off x="1157247" y="1918961"/>
            <a:ext cx="2289337" cy="1281112"/>
            <a:chOff x="7143" y="4544118"/>
            <a:chExt cx="2135187" cy="1281112"/>
          </a:xfrm>
        </p:grpSpPr>
        <p:sp>
          <p:nvSpPr>
            <p:cNvPr id="8" name="Rounded Rectangle 7"/>
            <p:cNvSpPr/>
            <p:nvPr/>
          </p:nvSpPr>
          <p:spPr>
            <a:xfrm>
              <a:off x="7143" y="4544118"/>
              <a:ext cx="2135187" cy="12811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44665" y="4581640"/>
              <a:ext cx="2060143"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fr-FR" sz="1600" dirty="0"/>
                <a:t>Activation des fonctionnalités recommandées</a:t>
              </a:r>
            </a:p>
          </p:txBody>
        </p:sp>
      </p:grpSp>
      <p:grpSp>
        <p:nvGrpSpPr>
          <p:cNvPr id="10" name="Group 9"/>
          <p:cNvGrpSpPr/>
          <p:nvPr/>
        </p:nvGrpSpPr>
        <p:grpSpPr>
          <a:xfrm>
            <a:off x="1157248" y="3429000"/>
            <a:ext cx="2289337" cy="1281112"/>
            <a:chOff x="3" y="6336830"/>
            <a:chExt cx="2135187" cy="1281112"/>
          </a:xfrm>
        </p:grpSpPr>
        <p:sp>
          <p:nvSpPr>
            <p:cNvPr id="11" name="Rounded Rectangle 10"/>
            <p:cNvSpPr/>
            <p:nvPr/>
          </p:nvSpPr>
          <p:spPr>
            <a:xfrm>
              <a:off x="3" y="6336830"/>
              <a:ext cx="2135187" cy="12811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4"/>
            <p:cNvSpPr/>
            <p:nvPr/>
          </p:nvSpPr>
          <p:spPr>
            <a:xfrm>
              <a:off x="37525" y="6374352"/>
              <a:ext cx="2060143"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fr-FR" sz="1600" dirty="0"/>
                <a:t>Configuration des utilisateurs pour Lightning Experience</a:t>
              </a:r>
            </a:p>
          </p:txBody>
        </p:sp>
      </p:grpSp>
      <p:grpSp>
        <p:nvGrpSpPr>
          <p:cNvPr id="13" name="Group 12"/>
          <p:cNvGrpSpPr/>
          <p:nvPr/>
        </p:nvGrpSpPr>
        <p:grpSpPr>
          <a:xfrm>
            <a:off x="1157248" y="5003605"/>
            <a:ext cx="2289337" cy="1281112"/>
            <a:chOff x="3" y="8012896"/>
            <a:chExt cx="2135187" cy="1281112"/>
          </a:xfrm>
        </p:grpSpPr>
        <p:sp>
          <p:nvSpPr>
            <p:cNvPr id="14" name="Rounded Rectangle 13"/>
            <p:cNvSpPr/>
            <p:nvPr/>
          </p:nvSpPr>
          <p:spPr>
            <a:xfrm>
              <a:off x="3" y="8012896"/>
              <a:ext cx="2135187" cy="12811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p:cNvSpPr/>
            <p:nvPr/>
          </p:nvSpPr>
          <p:spPr>
            <a:xfrm>
              <a:off x="37525" y="8050418"/>
              <a:ext cx="2060143"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fr-FR" sz="1600" dirty="0"/>
                <a:t>Activation de Lightning Experience</a:t>
              </a:r>
            </a:p>
          </p:txBody>
        </p:sp>
      </p:grpSp>
      <p:sp>
        <p:nvSpPr>
          <p:cNvPr id="16" name="Right Arrow 15"/>
          <p:cNvSpPr/>
          <p:nvPr/>
        </p:nvSpPr>
        <p:spPr bwMode="auto">
          <a:xfrm rot="5400000">
            <a:off x="-1385881" y="3823146"/>
            <a:ext cx="4245068" cy="603034"/>
          </a:xfrm>
          <a:prstGeom prst="rightArrow">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Slide Number Placeholder 5"/>
          <p:cNvSpPr>
            <a:spLocks noGrp="1"/>
          </p:cNvSpPr>
          <p:nvPr>
            <p:ph type="sldNum" sz="quarter" idx="10"/>
          </p:nvPr>
        </p:nvSpPr>
        <p:spPr/>
        <p:txBody>
          <a:bodyPr/>
          <a:lstStyle/>
          <a:p>
            <a:fld id="{812A5277-1DB9-460F-9A21-B857ABB32666}" type="slidenum">
              <a:rPr lang="en-US" smtClean="0"/>
              <a:pPr/>
              <a:t>37</a:t>
            </a:fld>
            <a:endParaRPr lang="fr-FR" dirty="0"/>
          </a:p>
        </p:txBody>
      </p:sp>
    </p:spTree>
    <p:custDataLst>
      <p:tags r:id="rId1"/>
    </p:custDataLst>
    <p:extLst>
      <p:ext uri="{BB962C8B-B14F-4D97-AF65-F5344CB8AC3E}">
        <p14:creationId xmlns:p14="http://schemas.microsoft.com/office/powerpoint/2010/main" val="359471561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3"/>
          <p:cNvSpPr>
            <a:spLocks noGrp="1" noChangeArrowheads="1"/>
          </p:cNvSpPr>
          <p:nvPr>
            <p:ph idx="1"/>
          </p:nvPr>
        </p:nvSpPr>
        <p:spPr>
          <a:xfrm>
            <a:off x="114301" y="3168869"/>
            <a:ext cx="9368658" cy="3620660"/>
          </a:xfrm>
        </p:spPr>
        <p:txBody>
          <a:bodyPr/>
          <a:lstStyle/>
          <a:p>
            <a:r>
              <a:rPr lang="fr-FR" dirty="0"/>
              <a:t>Tâches : </a:t>
            </a:r>
          </a:p>
          <a:p>
            <a:pPr lvl="1"/>
            <a:r>
              <a:rPr lang="fr-FR" dirty="0"/>
              <a:t>Création d'un rapport de compte indiquant tous les comptes.</a:t>
            </a:r>
          </a:p>
          <a:p>
            <a:pPr lvl="1"/>
            <a:r>
              <a:rPr lang="fr-FR" dirty="0"/>
              <a:t>Regroupement des comptes par secteur d'activité et résumé du champ Chiffre d'affaires annuel.</a:t>
            </a:r>
          </a:p>
          <a:p>
            <a:pPr lvl="1"/>
            <a:r>
              <a:rPr lang="fr-FR" dirty="0"/>
              <a:t>Ajout d'un filtre afin de restreindre le rapport uniquement aux comptes client.</a:t>
            </a:r>
          </a:p>
          <a:p>
            <a:pPr lvl="1"/>
            <a:r>
              <a:rPr lang="fr-FR" dirty="0"/>
              <a:t>Enregistrement du rapport sous le nom Comptes par secteur d'activité dans le dossier Rapports marketing.</a:t>
            </a:r>
          </a:p>
        </p:txBody>
      </p:sp>
      <p:sp>
        <p:nvSpPr>
          <p:cNvPr id="2" name="Content Placeholder 1"/>
          <p:cNvSpPr>
            <a:spLocks noGrp="1"/>
          </p:cNvSpPr>
          <p:nvPr>
            <p:ph idx="11"/>
          </p:nvPr>
        </p:nvSpPr>
        <p:spPr>
          <a:xfrm>
            <a:off x="5" y="758824"/>
            <a:ext cx="12192000" cy="2291803"/>
          </a:xfrm>
        </p:spPr>
        <p:txBody>
          <a:bodyPr/>
          <a:lstStyle/>
          <a:p>
            <a:r>
              <a:rPr lang="fr-FR" dirty="0"/>
              <a:t>Objectif :</a:t>
            </a:r>
          </a:p>
          <a:p>
            <a:pPr lvl="1"/>
            <a:r>
              <a:rPr lang="fr-FR" dirty="0"/>
              <a:t>Conner </a:t>
            </a:r>
            <a:r>
              <a:rPr lang="fr-FR" dirty="0" err="1"/>
              <a:t>McCoy</a:t>
            </a:r>
            <a:r>
              <a:rPr lang="fr-FR" dirty="0"/>
              <a:t>, vice-président du service marketing, souhaite réaliser une analyse par secteur d'activité sur les comptes client et a demandé un rapport indiquant tous les comptes client créés dans l'année en cours, regroupés par secteur d'activité. Il aimerait voir un sous-total du chiffre d'affaires annuel pour tous les clients dans chaque secteur d'activité. </a:t>
            </a:r>
          </a:p>
          <a:p>
            <a:endParaRPr lang="fr-FR" dirty="0"/>
          </a:p>
        </p:txBody>
      </p:sp>
      <p:sp>
        <p:nvSpPr>
          <p:cNvPr id="6" name="Content Placeholder 5"/>
          <p:cNvSpPr>
            <a:spLocks noGrp="1"/>
          </p:cNvSpPr>
          <p:nvPr>
            <p:ph idx="10"/>
          </p:nvPr>
        </p:nvSpPr>
        <p:spPr/>
        <p:txBody>
          <a:bodyPr/>
          <a:lstStyle/>
          <a:p>
            <a:r>
              <a:rPr lang="fr-FR"/>
              <a:t>5 min</a:t>
            </a:r>
            <a:endParaRPr lang="fr-FR" dirty="0"/>
          </a:p>
        </p:txBody>
      </p:sp>
      <p:sp>
        <p:nvSpPr>
          <p:cNvPr id="3" name="Text Placeholder 2"/>
          <p:cNvSpPr>
            <a:spLocks noGrp="1"/>
          </p:cNvSpPr>
          <p:nvPr>
            <p:ph type="body" sz="quarter" idx="12"/>
          </p:nvPr>
        </p:nvSpPr>
        <p:spPr>
          <a:xfrm>
            <a:off x="-110362" y="-39412"/>
            <a:ext cx="1194319" cy="249767"/>
          </a:xfrm>
        </p:spPr>
        <p:txBody>
          <a:bodyPr/>
          <a:lstStyle/>
          <a:p>
            <a:r>
              <a:rPr lang="fr-FR"/>
              <a:t>À VOUS DE JOUER</a:t>
            </a:r>
            <a:endParaRPr lang="fr-FR" dirty="0"/>
          </a:p>
        </p:txBody>
      </p:sp>
      <p:sp>
        <p:nvSpPr>
          <p:cNvPr id="522241" name="Rectangle 2"/>
          <p:cNvSpPr>
            <a:spLocks noGrp="1" noChangeArrowheads="1"/>
          </p:cNvSpPr>
          <p:nvPr>
            <p:ph type="title"/>
          </p:nvPr>
        </p:nvSpPr>
        <p:spPr>
          <a:xfrm>
            <a:off x="1179319" y="5"/>
            <a:ext cx="9013087" cy="746975"/>
          </a:xfrm>
        </p:spPr>
        <p:txBody>
          <a:bodyPr/>
          <a:lstStyle/>
          <a:p>
            <a:r>
              <a:rPr lang="fr-FR" sz="2500" dirty="0"/>
              <a:t>7-5 : Création d'un rapport personnalisé</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370</a:t>
            </a:fld>
            <a:endParaRPr lang="fr-FR" dirty="0"/>
          </a:p>
        </p:txBody>
      </p:sp>
    </p:spTree>
    <p:custDataLst>
      <p:tags r:id="rId1"/>
    </p:custData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90752" y="5"/>
            <a:ext cx="9107826" cy="746975"/>
          </a:xfrm>
        </p:spPr>
        <p:txBody>
          <a:bodyPr/>
          <a:lstStyle/>
          <a:p>
            <a:r>
              <a:rPr lang="fr-FR" dirty="0"/>
              <a:t>Qui ne se connecte pas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371</a:t>
            </a:fld>
            <a:endParaRPr lang="fr-FR" dirty="0"/>
          </a:p>
        </p:txBody>
      </p:sp>
      <p:sp>
        <p:nvSpPr>
          <p:cNvPr id="6" name="TextBox 5"/>
          <p:cNvSpPr txBox="1"/>
          <p:nvPr/>
        </p:nvSpPr>
        <p:spPr>
          <a:xfrm>
            <a:off x="3045541" y="1440000"/>
            <a:ext cx="7107452" cy="220060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      Utilisateurs connectés cette semaine </a:t>
            </a:r>
            <a:r>
              <a:rPr lang="fr-FR" sz="2000" dirty="0">
                <a:latin typeface="Segoe UI" pitchFamily="34" charset="0"/>
              </a:rPr>
              <a:t>—</a:t>
            </a:r>
            <a:r>
              <a:rPr lang="fr-FR" dirty="0"/>
              <a:t> </a:t>
            </a:r>
            <a:r>
              <a:rPr lang="fr-FR" sz="2000" dirty="0">
                <a:solidFill>
                  <a:srgbClr val="0070C0"/>
                </a:solidFill>
                <a:latin typeface="Segoe UI" pitchFamily="34" charset="0"/>
              </a:rPr>
              <a:t>John Wiseman</a:t>
            </a:r>
            <a:endParaRPr lang="fr-FR" sz="2000" dirty="0">
              <a:latin typeface="Segoe UI Semibold" pitchFamily="34" charset="0"/>
              <a:ea typeface="Segoe UI" pitchFamily="34" charset="0"/>
              <a:cs typeface="Segoe UI" pitchFamily="34" charset="0"/>
            </a:endParaRPr>
          </a:p>
          <a:p>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Je vois dans ce rapport les personnes qui se sont connectées cette semaine. Ce que je voudrais vraiment voir, c'est un rapport sur les utilisateurs qui ne se sont PAS connectés au cours des sept derniers jours !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15:57</a:t>
            </a:r>
            <a:endParaRPr lang="fr-FR" dirty="0"/>
          </a:p>
        </p:txBody>
      </p:sp>
      <p:pic>
        <p:nvPicPr>
          <p:cNvPr id="7" name="Picture 2"/>
          <p:cNvPicPr>
            <a:picLocks noChangeAspect="1" noChangeArrowheads="1"/>
          </p:cNvPicPr>
          <p:nvPr/>
        </p:nvPicPr>
        <p:blipFill>
          <a:blip r:embed="rId4" cstate="print"/>
          <a:srcRect/>
          <a:stretch>
            <a:fillRect/>
          </a:stretch>
        </p:blipFill>
        <p:spPr bwMode="auto">
          <a:xfrm>
            <a:off x="2207903" y="1611327"/>
            <a:ext cx="720000" cy="720000"/>
          </a:xfrm>
          <a:prstGeom prst="rect">
            <a:avLst/>
          </a:prstGeom>
          <a:noFill/>
          <a:ln w="6350">
            <a:solidFill>
              <a:schemeClr val="bg1">
                <a:lumMod val="75000"/>
              </a:schemeClr>
            </a:solidFill>
            <a:miter lim="800000"/>
            <a:headEnd/>
            <a:tailEnd/>
          </a:ln>
        </p:spPr>
      </p:pic>
      <p:pic>
        <p:nvPicPr>
          <p:cNvPr id="11" name="Picture 16" descr="\\sfdc\dfs\AM\GS\Training\Education_Content_Development\Templates and Processes and Images\Images\Salesforce\standard\reports.png"/>
          <p:cNvPicPr>
            <a:picLocks noChangeAspect="1" noChangeArrowheads="1"/>
          </p:cNvPicPr>
          <p:nvPr/>
        </p:nvPicPr>
        <p:blipFill>
          <a:blip r:embed="rId5" cstate="print"/>
          <a:srcRect/>
          <a:stretch>
            <a:fillRect/>
          </a:stretch>
        </p:blipFill>
        <p:spPr bwMode="auto">
          <a:xfrm>
            <a:off x="3181860" y="1537371"/>
            <a:ext cx="309581" cy="309581"/>
          </a:xfrm>
          <a:prstGeom prst="rect">
            <a:avLst/>
          </a:prstGeom>
          <a:noFill/>
          <a:effectLst/>
        </p:spPr>
      </p:pic>
    </p:spTree>
    <p:custDataLst>
      <p:tags r:id="rId1"/>
    </p:custData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3"/>
          <p:cNvSpPr>
            <a:spLocks noGrp="1" noChangeArrowheads="1"/>
          </p:cNvSpPr>
          <p:nvPr>
            <p:ph idx="1"/>
          </p:nvPr>
        </p:nvSpPr>
        <p:spPr>
          <a:xfrm>
            <a:off x="115713" y="843165"/>
            <a:ext cx="11941175" cy="965315"/>
          </a:xfrm>
        </p:spPr>
        <p:txBody>
          <a:bodyPr/>
          <a:lstStyle/>
          <a:p>
            <a:pPr marL="0" indent="0">
              <a:buNone/>
            </a:pPr>
            <a:r>
              <a:rPr lang="fr-FR" sz="2200" dirty="0"/>
              <a:t>Utilisez des valeurs de date relatives dans les filtres pour créer des plages de dates dynamiques, en fonction de la date d'exécution du rapport :</a:t>
            </a:r>
          </a:p>
        </p:txBody>
      </p:sp>
      <p:sp>
        <p:nvSpPr>
          <p:cNvPr id="491521" name="Rectangle 2"/>
          <p:cNvSpPr>
            <a:spLocks noGrp="1" noChangeArrowheads="1"/>
          </p:cNvSpPr>
          <p:nvPr>
            <p:ph type="title"/>
          </p:nvPr>
        </p:nvSpPr>
        <p:spPr>
          <a:xfrm>
            <a:off x="128589" y="7"/>
            <a:ext cx="10734146" cy="746975"/>
          </a:xfrm>
        </p:spPr>
        <p:txBody>
          <a:bodyPr/>
          <a:lstStyle/>
          <a:p>
            <a:r>
              <a:rPr lang="fr-FR" sz="2600" dirty="0"/>
              <a:t>Utilisation de valeurs de date relatives </a:t>
            </a:r>
            <a:br>
              <a:rPr lang="fr-FR" sz="2600" dirty="0"/>
            </a:br>
            <a:r>
              <a:rPr lang="fr-FR" sz="2600" dirty="0"/>
              <a:t>dans les filtres de rapport</a:t>
            </a:r>
          </a:p>
        </p:txBody>
      </p:sp>
      <p:sp>
        <p:nvSpPr>
          <p:cNvPr id="16" name="Rounded Rectangle 15"/>
          <p:cNvSpPr/>
          <p:nvPr/>
        </p:nvSpPr>
        <p:spPr bwMode="auto">
          <a:xfrm>
            <a:off x="740697" y="5098209"/>
            <a:ext cx="3756118" cy="759600"/>
          </a:xfrm>
          <a:prstGeom prst="roundRect">
            <a:avLst/>
          </a:prstGeom>
          <a:solidFill>
            <a:srgbClr val="0070C0"/>
          </a:solidFill>
          <a:ln w="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223838" indent="-223838" algn="ctr"/>
            <a:r>
              <a:rPr lang="fr-FR" sz="1400" b="0" dirty="0">
                <a:solidFill>
                  <a:schemeClr val="bg1"/>
                </a:solidFill>
                <a:latin typeface="Salesforce Sans" panose="020B0505020202020203" pitchFamily="34" charset="0"/>
              </a:rPr>
              <a:t>Combien de requêtes avons-nous clôturées au cours des trois derniers trimestres ?</a:t>
            </a:r>
            <a:endParaRPr lang="fr-FR" sz="1400" b="0" dirty="0">
              <a:solidFill>
                <a:schemeClr val="bg1"/>
              </a:solidFill>
              <a:latin typeface="Salesforce Sans" panose="020B0505020202020203" pitchFamily="34" charset="0"/>
              <a:cs typeface="Arial" pitchFamily="34" charset="0"/>
            </a:endParaRPr>
          </a:p>
        </p:txBody>
      </p:sp>
      <p:sp>
        <p:nvSpPr>
          <p:cNvPr id="17" name="Rounded Rectangle 16"/>
          <p:cNvSpPr/>
          <p:nvPr/>
        </p:nvSpPr>
        <p:spPr bwMode="auto">
          <a:xfrm>
            <a:off x="740979" y="4278589"/>
            <a:ext cx="3752040" cy="757797"/>
          </a:xfrm>
          <a:prstGeom prst="roundRect">
            <a:avLst/>
          </a:prstGeom>
          <a:solidFill>
            <a:srgbClr val="0070C0"/>
          </a:solidFill>
          <a:ln w="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sz="1400" b="0" dirty="0">
                <a:solidFill>
                  <a:schemeClr val="bg1"/>
                </a:solidFill>
                <a:latin typeface="Salesforce Sans" panose="020B0505020202020203" pitchFamily="34" charset="0"/>
              </a:rPr>
              <a:t>Quelles opportunités doivent être clôturées dans les cinq  prochains jours ?</a:t>
            </a:r>
            <a:endParaRPr lang="fr-FR" sz="1400" b="0" dirty="0">
              <a:solidFill>
                <a:schemeClr val="bg1"/>
              </a:solidFill>
              <a:latin typeface="Salesforce Sans" panose="020B0505020202020203" pitchFamily="34" charset="0"/>
              <a:cs typeface="Arial" pitchFamily="34" charset="0"/>
            </a:endParaRPr>
          </a:p>
        </p:txBody>
      </p:sp>
      <p:sp>
        <p:nvSpPr>
          <p:cNvPr id="19" name="TextBox 18"/>
          <p:cNvSpPr txBox="1"/>
          <p:nvPr/>
        </p:nvSpPr>
        <p:spPr>
          <a:xfrm>
            <a:off x="6899411" y="3099323"/>
            <a:ext cx="2780618" cy="1200329"/>
          </a:xfrm>
          <a:prstGeom prst="rect">
            <a:avLst/>
          </a:prstGeom>
          <a:noFill/>
          <a:ln>
            <a:noFill/>
          </a:ln>
        </p:spPr>
        <p:txBody>
          <a:bodyPr wrap="square" rtlCol="0">
            <a:spAutoFit/>
          </a:bodyPr>
          <a:lstStyle/>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derniers trimestres</a:t>
            </a:r>
          </a:p>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prochains trimestres</a:t>
            </a:r>
          </a:p>
          <a:p>
            <a:pPr algn="ctr">
              <a:lnSpc>
                <a:spcPct val="90000"/>
              </a:lnSpc>
            </a:pPr>
            <a:r>
              <a:rPr lang="fr-FR" sz="1600" b="1" dirty="0">
                <a:solidFill>
                  <a:schemeClr val="tx2">
                    <a:lumMod val="75000"/>
                  </a:schemeClr>
                </a:solidFill>
                <a:latin typeface="Arial" pitchFamily="34" charset="0"/>
              </a:rPr>
              <a:t>il y a </a:t>
            </a:r>
            <a:r>
              <a:rPr lang="fr-FR" sz="1600" b="1" i="1" dirty="0">
                <a:solidFill>
                  <a:schemeClr val="tx2">
                    <a:lumMod val="75000"/>
                  </a:schemeClr>
                </a:solidFill>
                <a:latin typeface="Arial" pitchFamily="34" charset="0"/>
              </a:rPr>
              <a:t>n</a:t>
            </a:r>
            <a:r>
              <a:rPr lang="fr-FR" sz="1600" b="1" dirty="0">
                <a:solidFill>
                  <a:schemeClr val="tx2">
                    <a:lumMod val="75000"/>
                  </a:schemeClr>
                </a:solidFill>
                <a:latin typeface="Arial" pitchFamily="34" charset="0"/>
              </a:rPr>
              <a:t> trimestres</a:t>
            </a:r>
            <a:endParaRPr lang="fr-FR" sz="1600" b="1" dirty="0">
              <a:solidFill>
                <a:schemeClr val="tx2">
                  <a:lumMod val="75000"/>
                </a:schemeClr>
              </a:solidFill>
              <a:latin typeface="Salesforce Sans" panose="020B0505020202020203" pitchFamily="34" charset="0"/>
              <a:cs typeface="Arial" pitchFamily="34" charset="0"/>
            </a:endParaRPr>
          </a:p>
          <a:p>
            <a:pPr algn="ctr">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a:p>
            <a:pPr algn="l">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p:txBody>
      </p:sp>
      <p:sp>
        <p:nvSpPr>
          <p:cNvPr id="20" name="TextBox 19"/>
          <p:cNvSpPr txBox="1"/>
          <p:nvPr/>
        </p:nvSpPr>
        <p:spPr>
          <a:xfrm>
            <a:off x="137154" y="3099323"/>
            <a:ext cx="1932944" cy="978729"/>
          </a:xfrm>
          <a:prstGeom prst="rect">
            <a:avLst/>
          </a:prstGeom>
          <a:noFill/>
          <a:ln>
            <a:noFill/>
          </a:ln>
        </p:spPr>
        <p:txBody>
          <a:bodyPr wrap="square" rtlCol="0">
            <a:spAutoFit/>
          </a:bodyPr>
          <a:lstStyle/>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derniers jours</a:t>
            </a:r>
          </a:p>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prochains jours</a:t>
            </a:r>
          </a:p>
          <a:p>
            <a:pPr algn="ctr">
              <a:lnSpc>
                <a:spcPct val="90000"/>
              </a:lnSpc>
            </a:pPr>
            <a:r>
              <a:rPr lang="fr-FR" sz="1600" b="1" dirty="0">
                <a:solidFill>
                  <a:schemeClr val="tx2">
                    <a:lumMod val="75000"/>
                  </a:schemeClr>
                </a:solidFill>
                <a:latin typeface="Arial" pitchFamily="34" charset="0"/>
              </a:rPr>
              <a:t>il y a </a:t>
            </a:r>
            <a:r>
              <a:rPr lang="fr-FR" sz="1600" b="1" i="1" dirty="0">
                <a:solidFill>
                  <a:schemeClr val="tx2">
                    <a:lumMod val="75000"/>
                  </a:schemeClr>
                </a:solidFill>
                <a:latin typeface="Arial" pitchFamily="34" charset="0"/>
              </a:rPr>
              <a:t>n</a:t>
            </a:r>
            <a:r>
              <a:rPr lang="fr-FR" sz="1600" b="1" dirty="0">
                <a:solidFill>
                  <a:schemeClr val="tx2">
                    <a:lumMod val="75000"/>
                  </a:schemeClr>
                </a:solidFill>
                <a:latin typeface="Arial" pitchFamily="34" charset="0"/>
              </a:rPr>
              <a:t> jours</a:t>
            </a:r>
            <a:endParaRPr lang="fr-FR" sz="1600" b="1" dirty="0">
              <a:solidFill>
                <a:schemeClr val="tx2">
                  <a:lumMod val="75000"/>
                </a:schemeClr>
              </a:solidFill>
              <a:latin typeface="Salesforce Sans" panose="020B0505020202020203" pitchFamily="34" charset="0"/>
              <a:cs typeface="Arial" pitchFamily="34" charset="0"/>
            </a:endParaRPr>
          </a:p>
          <a:p>
            <a:pPr algn="l">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p:txBody>
      </p:sp>
      <p:sp>
        <p:nvSpPr>
          <p:cNvPr id="22" name="TextBox 21"/>
          <p:cNvSpPr txBox="1"/>
          <p:nvPr/>
        </p:nvSpPr>
        <p:spPr>
          <a:xfrm>
            <a:off x="9567518" y="3099323"/>
            <a:ext cx="2335448" cy="1200329"/>
          </a:xfrm>
          <a:prstGeom prst="rect">
            <a:avLst/>
          </a:prstGeom>
          <a:noFill/>
          <a:ln>
            <a:noFill/>
          </a:ln>
        </p:spPr>
        <p:txBody>
          <a:bodyPr wrap="square" rtlCol="0">
            <a:spAutoFit/>
          </a:bodyPr>
          <a:lstStyle/>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derniers années</a:t>
            </a:r>
          </a:p>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prochaines années</a:t>
            </a:r>
          </a:p>
          <a:p>
            <a:pPr algn="ctr">
              <a:lnSpc>
                <a:spcPct val="90000"/>
              </a:lnSpc>
            </a:pPr>
            <a:r>
              <a:rPr lang="fr-FR" sz="1600" b="1" dirty="0">
                <a:solidFill>
                  <a:schemeClr val="tx2">
                    <a:lumMod val="75000"/>
                  </a:schemeClr>
                </a:solidFill>
                <a:latin typeface="Arial" pitchFamily="34" charset="0"/>
              </a:rPr>
              <a:t>il y a </a:t>
            </a:r>
            <a:r>
              <a:rPr lang="fr-FR" sz="1600" b="1" i="1" dirty="0">
                <a:solidFill>
                  <a:schemeClr val="tx2">
                    <a:lumMod val="75000"/>
                  </a:schemeClr>
                </a:solidFill>
                <a:latin typeface="Arial" pitchFamily="34" charset="0"/>
              </a:rPr>
              <a:t>n</a:t>
            </a:r>
            <a:r>
              <a:rPr lang="fr-FR" sz="1600" b="1" dirty="0">
                <a:solidFill>
                  <a:schemeClr val="tx2">
                    <a:lumMod val="75000"/>
                  </a:schemeClr>
                </a:solidFill>
                <a:latin typeface="Arial" pitchFamily="34" charset="0"/>
              </a:rPr>
              <a:t> ans</a:t>
            </a:r>
            <a:endParaRPr lang="fr-FR" sz="1600" b="1" dirty="0">
              <a:solidFill>
                <a:schemeClr val="tx2">
                  <a:lumMod val="75000"/>
                </a:schemeClr>
              </a:solidFill>
              <a:latin typeface="Salesforce Sans" panose="020B0505020202020203" pitchFamily="34" charset="0"/>
              <a:cs typeface="Arial" pitchFamily="34" charset="0"/>
            </a:endParaRPr>
          </a:p>
          <a:p>
            <a:pPr algn="ctr">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a:p>
            <a:pPr algn="l">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p:txBody>
      </p:sp>
      <p:sp>
        <p:nvSpPr>
          <p:cNvPr id="23" name="TextBox 22"/>
          <p:cNvSpPr txBox="1"/>
          <p:nvPr/>
        </p:nvSpPr>
        <p:spPr>
          <a:xfrm>
            <a:off x="4740567" y="1726035"/>
            <a:ext cx="2083415" cy="757130"/>
          </a:xfrm>
          <a:prstGeom prst="rect">
            <a:avLst/>
          </a:prstGeom>
          <a:noFill/>
          <a:ln>
            <a:noFill/>
          </a:ln>
        </p:spPr>
        <p:txBody>
          <a:bodyPr wrap="square" rtlCol="0">
            <a:spAutoFit/>
          </a:bodyPr>
          <a:lstStyle/>
          <a:p>
            <a:pPr algn="ctr">
              <a:lnSpc>
                <a:spcPct val="90000"/>
              </a:lnSpc>
            </a:pPr>
            <a:r>
              <a:rPr lang="fr-FR" sz="1600" b="1" dirty="0">
                <a:solidFill>
                  <a:schemeClr val="tx2">
                    <a:lumMod val="75000"/>
                  </a:schemeClr>
                </a:solidFill>
                <a:latin typeface="Salesforce Sans" panose="020B0505020202020203" pitchFamily="34" charset="0"/>
              </a:rPr>
              <a:t>aujourd'hui</a:t>
            </a:r>
          </a:p>
          <a:p>
            <a:pPr algn="ctr">
              <a:lnSpc>
                <a:spcPct val="90000"/>
              </a:lnSpc>
            </a:pPr>
            <a:r>
              <a:rPr lang="fr-FR" sz="1600" b="1" dirty="0">
                <a:solidFill>
                  <a:schemeClr val="tx2">
                    <a:lumMod val="75000"/>
                  </a:schemeClr>
                </a:solidFill>
                <a:latin typeface="Arial" pitchFamily="34" charset="0"/>
              </a:rPr>
              <a:t>ce mois-ci</a:t>
            </a:r>
            <a:endParaRPr lang="fr-FR" sz="1600" b="1" dirty="0">
              <a:solidFill>
                <a:schemeClr val="tx2">
                  <a:lumMod val="75000"/>
                </a:schemeClr>
              </a:solidFill>
              <a:latin typeface="Salesforce Sans" panose="020B0505020202020203" pitchFamily="34" charset="0"/>
              <a:cs typeface="Arial" pitchFamily="34" charset="0"/>
            </a:endParaRPr>
          </a:p>
          <a:p>
            <a:pPr algn="l">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p:txBody>
      </p:sp>
      <p:sp>
        <p:nvSpPr>
          <p:cNvPr id="24" name="TextBox 23"/>
          <p:cNvSpPr txBox="1"/>
          <p:nvPr/>
        </p:nvSpPr>
        <p:spPr>
          <a:xfrm>
            <a:off x="2235980" y="1726035"/>
            <a:ext cx="2312372" cy="757130"/>
          </a:xfrm>
          <a:prstGeom prst="rect">
            <a:avLst/>
          </a:prstGeom>
          <a:noFill/>
          <a:ln>
            <a:noFill/>
          </a:ln>
        </p:spPr>
        <p:txBody>
          <a:bodyPr wrap="square" rtlCol="0">
            <a:spAutoFit/>
          </a:bodyPr>
          <a:lstStyle/>
          <a:p>
            <a:pPr algn="ctr">
              <a:lnSpc>
                <a:spcPct val="90000"/>
              </a:lnSpc>
            </a:pPr>
            <a:r>
              <a:rPr lang="fr-FR" sz="1600" b="1" dirty="0">
                <a:solidFill>
                  <a:schemeClr val="tx2">
                    <a:lumMod val="75000"/>
                  </a:schemeClr>
                </a:solidFill>
              </a:rPr>
              <a:t>hier</a:t>
            </a:r>
          </a:p>
          <a:p>
            <a:pPr algn="ctr">
              <a:lnSpc>
                <a:spcPct val="90000"/>
              </a:lnSpc>
            </a:pPr>
            <a:r>
              <a:rPr lang="fr-FR" sz="1600" b="1" dirty="0">
                <a:solidFill>
                  <a:schemeClr val="tx2">
                    <a:lumMod val="75000"/>
                  </a:schemeClr>
                </a:solidFill>
              </a:rPr>
              <a:t>la semaine dernière</a:t>
            </a:r>
            <a:endParaRPr lang="fr-FR" sz="1600" b="1" dirty="0">
              <a:solidFill>
                <a:schemeClr val="tx2">
                  <a:lumMod val="75000"/>
                </a:schemeClr>
              </a:solidFill>
              <a:latin typeface="Salesforce Sans" panose="020B0505020202020203" pitchFamily="34" charset="0"/>
              <a:cs typeface="Arial" pitchFamily="34" charset="0"/>
            </a:endParaRPr>
          </a:p>
          <a:p>
            <a:pPr algn="l">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p:txBody>
      </p:sp>
      <p:sp>
        <p:nvSpPr>
          <p:cNvPr id="25" name="TextBox 24"/>
          <p:cNvSpPr txBox="1"/>
          <p:nvPr/>
        </p:nvSpPr>
        <p:spPr>
          <a:xfrm>
            <a:off x="7080771" y="1726035"/>
            <a:ext cx="2386422" cy="757130"/>
          </a:xfrm>
          <a:prstGeom prst="rect">
            <a:avLst/>
          </a:prstGeom>
          <a:noFill/>
          <a:ln>
            <a:noFill/>
          </a:ln>
        </p:spPr>
        <p:txBody>
          <a:bodyPr wrap="square" rtlCol="0">
            <a:spAutoFit/>
          </a:bodyPr>
          <a:lstStyle/>
          <a:p>
            <a:pPr algn="ctr">
              <a:lnSpc>
                <a:spcPct val="90000"/>
              </a:lnSpc>
            </a:pPr>
            <a:r>
              <a:rPr lang="fr-FR" sz="1600" b="1" dirty="0">
                <a:solidFill>
                  <a:schemeClr val="tx2">
                    <a:lumMod val="75000"/>
                  </a:schemeClr>
                </a:solidFill>
                <a:latin typeface="Salesforce Sans" panose="020B0505020202020203" pitchFamily="34" charset="0"/>
              </a:rPr>
              <a:t>demain</a:t>
            </a:r>
          </a:p>
          <a:p>
            <a:pPr algn="ctr">
              <a:lnSpc>
                <a:spcPct val="90000"/>
              </a:lnSpc>
            </a:pPr>
            <a:r>
              <a:rPr lang="fr-FR" sz="1600" b="1" dirty="0">
                <a:solidFill>
                  <a:schemeClr val="tx2">
                    <a:lumMod val="75000"/>
                  </a:schemeClr>
                </a:solidFill>
              </a:rPr>
              <a:t>prochain trimestre</a:t>
            </a:r>
            <a:endParaRPr lang="fr-FR" sz="1600" b="1" dirty="0">
              <a:solidFill>
                <a:schemeClr val="tx2">
                  <a:lumMod val="75000"/>
                </a:schemeClr>
              </a:solidFill>
              <a:latin typeface="Salesforce Sans" panose="020B0505020202020203" pitchFamily="34" charset="0"/>
              <a:cs typeface="Arial" pitchFamily="34" charset="0"/>
            </a:endParaRPr>
          </a:p>
          <a:p>
            <a:pPr algn="l">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p:txBody>
      </p:sp>
      <p:sp>
        <p:nvSpPr>
          <p:cNvPr id="29" name="Rectangle 3"/>
          <p:cNvSpPr txBox="1">
            <a:spLocks noChangeArrowheads="1"/>
          </p:cNvSpPr>
          <p:nvPr/>
        </p:nvSpPr>
        <p:spPr>
          <a:xfrm>
            <a:off x="115713" y="2545685"/>
            <a:ext cx="12073112" cy="779721"/>
          </a:xfrm>
          <a:prstGeom prst="rect">
            <a:avLst/>
          </a:prstGeom>
        </p:spPr>
        <p:txBody>
          <a:bodyPr>
            <a:noAutofit/>
          </a:bodyPr>
          <a:lstStyle/>
          <a:p>
            <a:pPr lvl="0" fontAlgn="auto">
              <a:spcBef>
                <a:spcPts val="900"/>
              </a:spcBef>
              <a:spcAft>
                <a:spcPts val="0"/>
              </a:spcAft>
            </a:pPr>
            <a:r>
              <a:rPr lang="fr-FR" sz="2100" b="0" dirty="0"/>
              <a:t>Pour plus de flexibilité, vous pouvez utiliser des variables dans les valeurs de dates relatives </a:t>
            </a:r>
            <a:r>
              <a:rPr lang="fr-FR" sz="2100" dirty="0"/>
              <a:t>:</a:t>
            </a:r>
            <a:endParaRPr lang="fr-FR" sz="2100" b="0" dirty="0"/>
          </a:p>
        </p:txBody>
      </p:sp>
      <p:sp>
        <p:nvSpPr>
          <p:cNvPr id="28" name="TextBox 27"/>
          <p:cNvSpPr txBox="1"/>
          <p:nvPr/>
        </p:nvSpPr>
        <p:spPr>
          <a:xfrm>
            <a:off x="2207258" y="3099323"/>
            <a:ext cx="2533308" cy="978729"/>
          </a:xfrm>
          <a:prstGeom prst="rect">
            <a:avLst/>
          </a:prstGeom>
          <a:noFill/>
          <a:ln>
            <a:noFill/>
          </a:ln>
        </p:spPr>
        <p:txBody>
          <a:bodyPr wrap="square" rtlCol="0">
            <a:spAutoFit/>
          </a:bodyPr>
          <a:lstStyle/>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dernières semaines</a:t>
            </a:r>
          </a:p>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prochaines semaines</a:t>
            </a:r>
          </a:p>
          <a:p>
            <a:pPr algn="ctr">
              <a:lnSpc>
                <a:spcPct val="90000"/>
              </a:lnSpc>
            </a:pPr>
            <a:r>
              <a:rPr lang="fr-FR" sz="1600" b="1" dirty="0">
                <a:solidFill>
                  <a:schemeClr val="tx2">
                    <a:lumMod val="75000"/>
                  </a:schemeClr>
                </a:solidFill>
                <a:latin typeface="Arial" pitchFamily="34" charset="0"/>
              </a:rPr>
              <a:t>il y a </a:t>
            </a:r>
            <a:r>
              <a:rPr lang="fr-FR" sz="1600" b="1" i="1" dirty="0">
                <a:solidFill>
                  <a:schemeClr val="tx2">
                    <a:lumMod val="75000"/>
                  </a:schemeClr>
                </a:solidFill>
                <a:latin typeface="Arial" pitchFamily="34" charset="0"/>
              </a:rPr>
              <a:t>n</a:t>
            </a:r>
            <a:r>
              <a:rPr lang="fr-FR" sz="1600" b="1" dirty="0">
                <a:solidFill>
                  <a:schemeClr val="tx2">
                    <a:lumMod val="75000"/>
                  </a:schemeClr>
                </a:solidFill>
                <a:latin typeface="Arial" pitchFamily="34" charset="0"/>
              </a:rPr>
              <a:t> semaines</a:t>
            </a:r>
            <a:endParaRPr lang="fr-FR" sz="1600" b="1" dirty="0">
              <a:solidFill>
                <a:schemeClr val="tx2">
                  <a:lumMod val="75000"/>
                </a:schemeClr>
              </a:solidFill>
              <a:latin typeface="Salesforce Sans" panose="020B0505020202020203" pitchFamily="34" charset="0"/>
              <a:cs typeface="Arial" pitchFamily="34" charset="0"/>
            </a:endParaRPr>
          </a:p>
          <a:p>
            <a:pPr algn="l">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p:txBody>
      </p:sp>
      <p:sp>
        <p:nvSpPr>
          <p:cNvPr id="30" name="TextBox 29"/>
          <p:cNvSpPr txBox="1"/>
          <p:nvPr/>
        </p:nvSpPr>
        <p:spPr>
          <a:xfrm>
            <a:off x="4877726" y="3099323"/>
            <a:ext cx="1932944" cy="978729"/>
          </a:xfrm>
          <a:prstGeom prst="rect">
            <a:avLst/>
          </a:prstGeom>
          <a:noFill/>
          <a:ln>
            <a:noFill/>
          </a:ln>
        </p:spPr>
        <p:txBody>
          <a:bodyPr wrap="square" rtlCol="0">
            <a:spAutoFit/>
          </a:bodyPr>
          <a:lstStyle/>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derniers mois</a:t>
            </a:r>
          </a:p>
          <a:p>
            <a:pPr algn="ctr">
              <a:lnSpc>
                <a:spcPct val="90000"/>
              </a:lnSpc>
            </a:pPr>
            <a:r>
              <a:rPr lang="fr-FR" sz="1600" b="1" i="1" dirty="0">
                <a:solidFill>
                  <a:schemeClr val="tx2">
                    <a:lumMod val="75000"/>
                  </a:schemeClr>
                </a:solidFill>
                <a:latin typeface="Salesforce Sans" panose="020B0505020202020203" pitchFamily="34" charset="0"/>
              </a:rPr>
              <a:t>n</a:t>
            </a:r>
            <a:r>
              <a:rPr lang="fr-FR" sz="1600" b="1" dirty="0">
                <a:solidFill>
                  <a:schemeClr val="tx2">
                    <a:lumMod val="75000"/>
                  </a:schemeClr>
                </a:solidFill>
                <a:latin typeface="Salesforce Sans" panose="020B0505020202020203" pitchFamily="34" charset="0"/>
              </a:rPr>
              <a:t> prochains mois</a:t>
            </a:r>
          </a:p>
          <a:p>
            <a:pPr algn="ctr">
              <a:lnSpc>
                <a:spcPct val="90000"/>
              </a:lnSpc>
            </a:pPr>
            <a:r>
              <a:rPr lang="fr-FR" sz="1600" b="1" dirty="0">
                <a:solidFill>
                  <a:schemeClr val="tx2">
                    <a:lumMod val="75000"/>
                  </a:schemeClr>
                </a:solidFill>
                <a:latin typeface="Arial" pitchFamily="34" charset="0"/>
              </a:rPr>
              <a:t>il y a </a:t>
            </a:r>
            <a:r>
              <a:rPr lang="fr-FR" sz="1600" b="1" i="1" dirty="0">
                <a:solidFill>
                  <a:schemeClr val="tx2">
                    <a:lumMod val="75000"/>
                  </a:schemeClr>
                </a:solidFill>
                <a:latin typeface="Arial" pitchFamily="34" charset="0"/>
              </a:rPr>
              <a:t>n</a:t>
            </a:r>
            <a:r>
              <a:rPr lang="fr-FR" sz="1600" b="1" dirty="0">
                <a:solidFill>
                  <a:schemeClr val="tx2">
                    <a:lumMod val="75000"/>
                  </a:schemeClr>
                </a:solidFill>
                <a:latin typeface="Arial" pitchFamily="34" charset="0"/>
              </a:rPr>
              <a:t> mois</a:t>
            </a:r>
            <a:endParaRPr lang="fr-FR" sz="1600" b="1" dirty="0">
              <a:solidFill>
                <a:schemeClr val="tx2">
                  <a:lumMod val="75000"/>
                </a:schemeClr>
              </a:solidFill>
              <a:latin typeface="Salesforce Sans" panose="020B0505020202020203" pitchFamily="34" charset="0"/>
              <a:cs typeface="Arial" pitchFamily="34" charset="0"/>
            </a:endParaRPr>
          </a:p>
          <a:p>
            <a:pPr algn="l">
              <a:lnSpc>
                <a:spcPct val="90000"/>
              </a:lnSpc>
            </a:pPr>
            <a:endParaRPr lang="fr-FR" sz="1600" b="1" dirty="0">
              <a:solidFill>
                <a:schemeClr val="tx2">
                  <a:lumMod val="75000"/>
                </a:schemeClr>
              </a:solidFill>
              <a:latin typeface="Salesforce Sans" panose="020B0505020202020203" pitchFamily="34" charset="0"/>
              <a:cs typeface="Arial" pitchFamily="34" charset="0"/>
            </a:endParaRPr>
          </a:p>
        </p:txBody>
      </p:sp>
      <p:sp>
        <p:nvSpPr>
          <p:cNvPr id="31" name="Rectangle 30"/>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rPr>
              <a:t>Rechercher : Valeurs de date relatives</a:t>
            </a:r>
          </a:p>
        </p:txBody>
      </p:sp>
      <p:sp>
        <p:nvSpPr>
          <p:cNvPr id="32" name="TextBox 31"/>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3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3" name="Slide Number Placeholder 2"/>
          <p:cNvSpPr>
            <a:spLocks noGrp="1"/>
          </p:cNvSpPr>
          <p:nvPr>
            <p:ph type="sldNum" sz="quarter" idx="10"/>
          </p:nvPr>
        </p:nvSpPr>
        <p:spPr/>
        <p:txBody>
          <a:bodyPr/>
          <a:lstStyle/>
          <a:p>
            <a:fld id="{812A5277-1DB9-460F-9A21-B857ABB32666}" type="slidenum">
              <a:rPr lang="en-US" smtClean="0"/>
              <a:pPr/>
              <a:t>372</a:t>
            </a:fld>
            <a:endParaRPr lang="fr-FR" dirty="0"/>
          </a:p>
        </p:txBody>
      </p:sp>
      <p:pic>
        <p:nvPicPr>
          <p:cNvPr id="21" name="Espace réservé du contenu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740566" y="4507363"/>
            <a:ext cx="6597172" cy="34836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6" name="Imag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6019" y="5244090"/>
            <a:ext cx="6571719" cy="404581"/>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806262"/>
            <a:ext cx="8302868" cy="3983267"/>
          </a:xfrm>
        </p:spPr>
        <p:txBody>
          <a:bodyPr/>
          <a:lstStyle/>
          <a:p>
            <a:r>
              <a:rPr lang="fr-FR" dirty="0"/>
              <a:t>Tâches : </a:t>
            </a:r>
          </a:p>
          <a:p>
            <a:pPr lvl="1"/>
            <a:r>
              <a:rPr lang="fr-FR" dirty="0"/>
              <a:t>Personnalisation du rapport standard Utilisateurs connectés cette semaine de manière à afficher, par rôle, les utilisateurs qui ne se sont pas connectés au cours des sept derniers jours. </a:t>
            </a:r>
          </a:p>
          <a:p>
            <a:pPr lvl="1"/>
            <a:r>
              <a:rPr lang="fr-FR" dirty="0"/>
              <a:t>Enregistrement du rapport sous le nom Le mur de la honte dans le dossier Rapports sur l'adoption.</a:t>
            </a:r>
          </a:p>
          <a:p>
            <a:pPr lvl="1"/>
            <a:endParaRPr lang="fr-FR" dirty="0"/>
          </a:p>
          <a:p>
            <a:pPr lvl="1"/>
            <a:endParaRPr lang="fr-FR" dirty="0"/>
          </a:p>
        </p:txBody>
      </p:sp>
      <p:sp>
        <p:nvSpPr>
          <p:cNvPr id="2" name="Content Placeholder 1"/>
          <p:cNvSpPr>
            <a:spLocks noGrp="1"/>
          </p:cNvSpPr>
          <p:nvPr>
            <p:ph idx="11"/>
          </p:nvPr>
        </p:nvSpPr>
        <p:spPr>
          <a:xfrm>
            <a:off x="5" y="758825"/>
            <a:ext cx="12192000" cy="1913430"/>
          </a:xfrm>
        </p:spPr>
        <p:txBody>
          <a:bodyPr/>
          <a:lstStyle/>
          <a:p>
            <a:r>
              <a:rPr lang="fr-FR" dirty="0"/>
              <a:t>Objectif : </a:t>
            </a:r>
          </a:p>
          <a:p>
            <a:pPr lvl="1"/>
            <a:r>
              <a:rPr lang="fr-FR" dirty="0"/>
              <a:t>John Wiseman, PDG, porte un grand intérêt à l'adoption des utilisateurs et souhaite s'assurer que la société exploite au maximum ses licences utilisateur. Il souhaite obtenir un rapport hebdomadaire de tous les utilisateurs qui ne se sont PAS connectés à </a:t>
            </a:r>
            <a:r>
              <a:rPr lang="fr-FR" dirty="0" err="1"/>
              <a:t>Salesforce</a:t>
            </a:r>
            <a:r>
              <a:rPr lang="fr-FR" dirty="0"/>
              <a:t> au cours des sept derniers jours.</a:t>
            </a:r>
          </a:p>
        </p:txBody>
      </p:sp>
      <p:sp>
        <p:nvSpPr>
          <p:cNvPr id="6" name="Content Placeholder 5"/>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sz="2600" dirty="0"/>
              <a:t>7-6 : Filtrage d'un rapport avec des valeurs de date relatives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373</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Exécution et modification des rapports</a:t>
            </a:r>
          </a:p>
          <a:p>
            <a:pPr lvl="1"/>
            <a:r>
              <a:rPr lang="fr-FR"/>
              <a:t>Création de nouveaux rapports avec le Générateur de rapports</a:t>
            </a:r>
          </a:p>
          <a:p>
            <a:pPr lvl="1"/>
            <a:r>
              <a:rPr lang="fr-FR"/>
              <a:t>Utilisation des filtres de rapport</a:t>
            </a:r>
            <a:endParaRPr lang="fr-FR" dirty="0"/>
          </a:p>
          <a:p>
            <a:pPr lvl="2"/>
            <a:r>
              <a:rPr lang="fr-FR"/>
              <a:t>Récapitulation avec formules et résumés visuels</a:t>
            </a:r>
          </a:p>
          <a:p>
            <a:pPr lvl="1"/>
            <a:r>
              <a:rPr lang="fr-FR"/>
              <a:t>Impression, exportation et envoi des rapports par e-mail </a:t>
            </a:r>
          </a:p>
          <a:p>
            <a:pPr lvl="1"/>
            <a:r>
              <a:rPr lang="fr-FR"/>
              <a:t>Création de tableaux de bord</a:t>
            </a:r>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374</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74986" y="5"/>
            <a:ext cx="9123592" cy="746975"/>
          </a:xfrm>
        </p:spPr>
        <p:txBody>
          <a:bodyPr/>
          <a:lstStyle/>
          <a:p>
            <a:r>
              <a:rPr lang="fr-FR" sz="2600" dirty="0"/>
              <a:t>Ajout de formules de résumé personnalisées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375</a:t>
            </a:fld>
            <a:endParaRPr lang="fr-FR" dirty="0"/>
          </a:p>
        </p:txBody>
      </p:sp>
      <p:pic>
        <p:nvPicPr>
          <p:cNvPr id="6" name="Picture: Allison Wheeler" descr="AWheeler headshot.png"/>
          <p:cNvPicPr>
            <a:picLocks noChangeAspect="1"/>
          </p:cNvPicPr>
          <p:nvPr/>
        </p:nvPicPr>
        <p:blipFill>
          <a:blip r:embed="rId4" cstate="print"/>
          <a:srcRect l="12167" r="-3772" b="12284"/>
          <a:stretch>
            <a:fillRect/>
          </a:stretch>
        </p:blipFill>
        <p:spPr>
          <a:xfrm>
            <a:off x="2009509" y="1606744"/>
            <a:ext cx="722172" cy="720000"/>
          </a:xfrm>
          <a:prstGeom prst="rect">
            <a:avLst/>
          </a:prstGeom>
          <a:solidFill>
            <a:schemeClr val="bg1"/>
          </a:solidFill>
          <a:ln w="19050">
            <a:solidFill>
              <a:schemeClr val="bg1">
                <a:lumMod val="85000"/>
              </a:schemeClr>
            </a:solidFill>
          </a:ln>
        </p:spPr>
      </p:pic>
      <p:sp>
        <p:nvSpPr>
          <p:cNvPr id="7" name="TextBox 6"/>
          <p:cNvSpPr txBox="1"/>
          <p:nvPr/>
        </p:nvSpPr>
        <p:spPr>
          <a:xfrm>
            <a:off x="2842340" y="1440000"/>
            <a:ext cx="7381598" cy="281615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      Opportunités par rep.</a:t>
            </a:r>
            <a:r>
              <a:rPr lang="fr-FR" dirty="0"/>
              <a:t> </a:t>
            </a:r>
            <a:r>
              <a:rPr lang="fr-FR" sz="2000" dirty="0">
                <a:latin typeface="Segoe UI" pitchFamily="34" charset="0"/>
              </a:rPr>
              <a:t>— </a:t>
            </a:r>
            <a:r>
              <a:rPr lang="fr-FR" sz="2000" dirty="0">
                <a:solidFill>
                  <a:srgbClr val="0070C0"/>
                </a:solidFill>
                <a:latin typeface="Segoe UI" pitchFamily="34" charset="0"/>
              </a:rPr>
              <a:t>Allison Wheeler</a:t>
            </a:r>
            <a:endParaRPr lang="fr-FR" sz="2000" dirty="0">
              <a:latin typeface="Segoe UI Semibold" pitchFamily="34" charset="0"/>
              <a:ea typeface="Segoe UI" pitchFamily="34" charset="0"/>
              <a:cs typeface="Segoe UI" pitchFamily="34" charset="0"/>
            </a:endParaRPr>
          </a:p>
          <a:p>
            <a:r>
              <a:rPr lang="fr-FR" sz="2000" dirty="0">
                <a:solidFill>
                  <a:srgbClr val="0070C0"/>
                </a:solidFill>
                <a:latin typeface="Segoe UI Semibold" pitchFamily="34" charset="0"/>
              </a:rPr>
              <a:t>@Utilisateur Admin </a:t>
            </a:r>
            <a:r>
              <a:rPr lang="fr-FR" sz="2000" dirty="0">
                <a:latin typeface="Segoe UI Semibold" panose="020B0702040204020203" pitchFamily="34" charset="0"/>
                <a:cs typeface="Segoe UI Semibold" panose="020B0702040204020203" pitchFamily="34" charset="0"/>
              </a:rPr>
              <a:t>Je sais maintenant ce que chacun de mes représentants a en cours, mais je tiens aussi à voir comment ils concluent. J'ai besoin de voir leur taux de gains. En d'autres termes, quel est le pourcentage d'opportunités réellement gagnées sur celles qui sont closes ? Pouvez-vous créer un autre rapport pour montrer cette information ?</a:t>
            </a:r>
            <a:r>
              <a:rPr lang="fr-FR" sz="2000" dirty="0">
                <a:latin typeface="Segoe UI Semibold" pitchFamily="34" charset="0"/>
              </a:rPr>
              <a:t> </a:t>
            </a:r>
            <a:r>
              <a:rPr lang="fr-FR" sz="2000" dirty="0">
                <a:solidFill>
                  <a:srgbClr val="0070C0"/>
                </a:solidFill>
                <a:latin typeface="Segoe UI Semibold" pitchFamily="34" charset="0"/>
              </a:rPr>
              <a:t>#merci</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16:07</a:t>
            </a:r>
            <a:endParaRPr lang="fr-FR" dirty="0"/>
          </a:p>
        </p:txBody>
      </p:sp>
      <p:pic>
        <p:nvPicPr>
          <p:cNvPr id="8" name="Picture 16" descr="\\sfdc\dfs\AM\GS\Training\Education_Content_Development\Templates and Processes and Images\Images\Salesforce\standard\reports.png"/>
          <p:cNvPicPr>
            <a:picLocks noChangeAspect="1" noChangeArrowheads="1"/>
          </p:cNvPicPr>
          <p:nvPr/>
        </p:nvPicPr>
        <p:blipFill>
          <a:blip r:embed="rId5" cstate="print"/>
          <a:srcRect/>
          <a:stretch>
            <a:fillRect/>
          </a:stretch>
        </p:blipFill>
        <p:spPr bwMode="auto">
          <a:xfrm>
            <a:off x="2980639" y="1588473"/>
            <a:ext cx="309581" cy="309581"/>
          </a:xfrm>
          <a:prstGeom prst="rect">
            <a:avLst/>
          </a:prstGeom>
          <a:noFill/>
          <a:effectLst/>
        </p:spPr>
      </p:pic>
    </p:spTree>
    <p:custDataLst>
      <p:tags r:id="rId1"/>
    </p:custData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3"/>
          <p:cNvSpPr>
            <a:spLocks noGrp="1" noChangeArrowheads="1"/>
          </p:cNvSpPr>
          <p:nvPr>
            <p:ph idx="1"/>
          </p:nvPr>
        </p:nvSpPr>
        <p:spPr>
          <a:xfrm>
            <a:off x="115713" y="843165"/>
            <a:ext cx="11593045" cy="1412355"/>
          </a:xfrm>
        </p:spPr>
        <p:txBody>
          <a:bodyPr lIns="139489" tIns="69745" rIns="139489" bIns="69745"/>
          <a:lstStyle/>
          <a:p>
            <a:pPr marL="0" lvl="0" indent="0" fontAlgn="base">
              <a:spcBef>
                <a:spcPts val="600"/>
              </a:spcBef>
              <a:spcAft>
                <a:spcPct val="0"/>
              </a:spcAft>
              <a:buNone/>
              <a:defRPr/>
            </a:pPr>
            <a:r>
              <a:rPr lang="fr-FR" sz="2200" dirty="0"/>
              <a:t>Vous pouvez ajouter, en plus des résumés standard, jusqu'à cinq formules de résumé personnalisées à des rapports récapitulatifs et matriciels pour créer des résumés de calcul de vos champs numériques.  </a:t>
            </a:r>
          </a:p>
          <a:p>
            <a:pPr>
              <a:spcBef>
                <a:spcPts val="600"/>
              </a:spcBef>
              <a:defRPr/>
            </a:pPr>
            <a:endParaRPr lang="fr-FR" sz="2200" kern="0" dirty="0">
              <a:solidFill>
                <a:schemeClr val="bg2">
                  <a:lumMod val="75000"/>
                </a:schemeClr>
              </a:solidFill>
            </a:endParaRPr>
          </a:p>
        </p:txBody>
      </p:sp>
      <p:sp>
        <p:nvSpPr>
          <p:cNvPr id="516097" name="Rectangle 2"/>
          <p:cNvSpPr>
            <a:spLocks noGrp="1" noChangeArrowheads="1"/>
          </p:cNvSpPr>
          <p:nvPr>
            <p:ph type="title"/>
          </p:nvPr>
        </p:nvSpPr>
        <p:spPr>
          <a:xfrm>
            <a:off x="128589" y="7"/>
            <a:ext cx="10734146" cy="746975"/>
          </a:xfrm>
        </p:spPr>
        <p:txBody>
          <a:bodyPr/>
          <a:lstStyle/>
          <a:p>
            <a:pPr eaLnBrk="1" hangingPunct="1"/>
            <a:r>
              <a:rPr lang="fr-FR" sz="2600" dirty="0"/>
              <a:t>Ajout d'une formule récapitulative personnalisée à un rapport</a:t>
            </a:r>
          </a:p>
        </p:txBody>
      </p:sp>
      <p:sp>
        <p:nvSpPr>
          <p:cNvPr id="27" name="Rectangle 3"/>
          <p:cNvSpPr txBox="1">
            <a:spLocks noChangeArrowheads="1"/>
          </p:cNvSpPr>
          <p:nvPr/>
        </p:nvSpPr>
        <p:spPr>
          <a:xfrm>
            <a:off x="115712" y="4348536"/>
            <a:ext cx="11913377" cy="1336431"/>
          </a:xfrm>
          <a:prstGeom prst="rect">
            <a:avLst/>
          </a:prstGeom>
        </p:spPr>
        <p:txBody>
          <a:bodyPr>
            <a:noAutofit/>
          </a:bodyPr>
          <a:lstStyle/>
          <a:p>
            <a:pPr lvl="0">
              <a:spcBef>
                <a:spcPts val="600"/>
              </a:spcBef>
              <a:spcAft>
                <a:spcPts val="0"/>
              </a:spcAft>
              <a:defRPr/>
            </a:pPr>
            <a:r>
              <a:rPr lang="fr-FR" sz="2200" b="0" dirty="0"/>
              <a:t>Notez que les formules de résumé personnalisées :</a:t>
            </a:r>
          </a:p>
          <a:p>
            <a:pPr marL="227013" indent="-227013" fontAlgn="auto">
              <a:spcBef>
                <a:spcPts val="600"/>
              </a:spcBef>
              <a:spcAft>
                <a:spcPts val="0"/>
              </a:spcAft>
              <a:buFont typeface="Wingdings" pitchFamily="2" charset="2"/>
              <a:buChar char="§"/>
            </a:pPr>
            <a:r>
              <a:rPr lang="fr-FR" sz="2200" b="0" dirty="0"/>
              <a:t>Peuvent faire appel à des champs de formule, mais pas à d'autres formules de résumé.</a:t>
            </a:r>
          </a:p>
          <a:p>
            <a:pPr marL="227013" lvl="0" indent="-227013" fontAlgn="auto">
              <a:spcBef>
                <a:spcPts val="600"/>
              </a:spcBef>
              <a:spcAft>
                <a:spcPts val="0"/>
              </a:spcAft>
              <a:buFont typeface="Wingdings" pitchFamily="2" charset="2"/>
              <a:buChar char="§"/>
            </a:pPr>
            <a:r>
              <a:rPr lang="fr-FR" sz="2200" b="0" dirty="0"/>
              <a:t>N'apparaissent que sur les lignes récapitulatives, pas sur les lignes détaillées (enregistrement).</a:t>
            </a:r>
          </a:p>
        </p:txBody>
      </p:sp>
      <p:sp>
        <p:nvSpPr>
          <p:cNvPr id="14" name="Rectangle 13"/>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rPr>
              <a:t>Rechercher : élaboration de formules récapitulatives personnalisées</a:t>
            </a:r>
          </a:p>
        </p:txBody>
      </p:sp>
      <p:sp>
        <p:nvSpPr>
          <p:cNvPr id="15" name="TextBox 14"/>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2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5" name="Slide Number Placeholder 4"/>
          <p:cNvSpPr>
            <a:spLocks noGrp="1"/>
          </p:cNvSpPr>
          <p:nvPr>
            <p:ph type="sldNum" sz="quarter" idx="10"/>
          </p:nvPr>
        </p:nvSpPr>
        <p:spPr/>
        <p:txBody>
          <a:bodyPr/>
          <a:lstStyle/>
          <a:p>
            <a:fld id="{812A5277-1DB9-460F-9A21-B857ABB32666}" type="slidenum">
              <a:rPr lang="en-US" smtClean="0"/>
              <a:pPr/>
              <a:t>376</a:t>
            </a:fld>
            <a:endParaRPr lang="fr-FR" dirty="0"/>
          </a:p>
        </p:txBody>
      </p:sp>
      <p:grpSp>
        <p:nvGrpSpPr>
          <p:cNvPr id="18" name="Groupe 2"/>
          <p:cNvGrpSpPr/>
          <p:nvPr/>
        </p:nvGrpSpPr>
        <p:grpSpPr>
          <a:xfrm>
            <a:off x="1294929" y="2090120"/>
            <a:ext cx="9392047" cy="2087535"/>
            <a:chOff x="1294929" y="2092018"/>
            <a:chExt cx="9392047" cy="2087535"/>
          </a:xfrm>
        </p:grpSpPr>
        <p:pic>
          <p:nvPicPr>
            <p:cNvPr id="19"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929" y="2419010"/>
              <a:ext cx="9364382" cy="1657581"/>
            </a:xfrm>
            <a:prstGeom prst="rect">
              <a:avLst/>
            </a:prstGeom>
            <a:ln>
              <a:solidFill>
                <a:schemeClr val="bg2"/>
              </a:solidFill>
            </a:ln>
            <a:effectLst>
              <a:outerShdw blurRad="50800" dist="38100" dir="2700000" algn="tl" rotWithShape="0">
                <a:prstClr val="black">
                  <a:alpha val="40000"/>
                </a:prstClr>
              </a:outerShdw>
            </a:effectLst>
          </p:spPr>
        </p:pic>
        <p:sp>
          <p:nvSpPr>
            <p:cNvPr id="20" name="Rectangle 19"/>
            <p:cNvSpPr/>
            <p:nvPr/>
          </p:nvSpPr>
          <p:spPr bwMode="auto">
            <a:xfrm>
              <a:off x="9758363" y="2410340"/>
              <a:ext cx="928613" cy="176921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23"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294929" y="2092018"/>
              <a:ext cx="2263496" cy="2087535"/>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4" name="Rectangle 23"/>
            <p:cNvSpPr/>
            <p:nvPr/>
          </p:nvSpPr>
          <p:spPr>
            <a:xfrm>
              <a:off x="1484947" y="3247801"/>
              <a:ext cx="1613853" cy="2565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133600"/>
            <a:ext cx="10565422" cy="4655929"/>
          </a:xfrm>
        </p:spPr>
        <p:txBody>
          <a:bodyPr/>
          <a:lstStyle/>
          <a:p>
            <a:r>
              <a:rPr lang="fr-FR" dirty="0"/>
              <a:t>Tâches : </a:t>
            </a:r>
          </a:p>
          <a:p>
            <a:pPr lvl="1"/>
            <a:r>
              <a:rPr lang="fr-FR" dirty="0"/>
              <a:t>Modification du rapport Opportunités par représentant de manière à afficher les opportunités closes par représentant commercial.</a:t>
            </a:r>
          </a:p>
          <a:p>
            <a:pPr lvl="1"/>
            <a:r>
              <a:rPr lang="fr-FR" dirty="0"/>
              <a:t>Ajout d'une formule de résumé personnalisée de manière à afficher le taux de gains par représentant commercial.</a:t>
            </a:r>
          </a:p>
          <a:p>
            <a:pPr lvl="1"/>
            <a:r>
              <a:rPr lang="fr-FR" dirty="0"/>
              <a:t>Enregistrement du rapport sous le nom </a:t>
            </a:r>
            <a:r>
              <a:rPr lang="fr-FR" dirty="0">
                <a:latin typeface="Courier New" panose="02070309020205020404" pitchFamily="49" charset="0"/>
              </a:rPr>
              <a:t>Taux de gains par rep. commercial </a:t>
            </a:r>
            <a:r>
              <a:rPr lang="fr-FR" dirty="0"/>
              <a:t>dans le dossier Rapports sur les ventes internationales.</a:t>
            </a:r>
          </a:p>
        </p:txBody>
      </p:sp>
      <p:sp>
        <p:nvSpPr>
          <p:cNvPr id="2" name="Content Placeholder 1"/>
          <p:cNvSpPr>
            <a:spLocks noGrp="1"/>
          </p:cNvSpPr>
          <p:nvPr>
            <p:ph idx="11"/>
          </p:nvPr>
        </p:nvSpPr>
        <p:spPr>
          <a:xfrm>
            <a:off x="5" y="758825"/>
            <a:ext cx="12192000" cy="1257544"/>
          </a:xfrm>
        </p:spPr>
        <p:txBody>
          <a:bodyPr/>
          <a:lstStyle/>
          <a:p>
            <a:r>
              <a:rPr lang="fr-FR" dirty="0"/>
              <a:t>Objectif : </a:t>
            </a:r>
          </a:p>
          <a:p>
            <a:pPr lvl="1"/>
            <a:r>
              <a:rPr lang="fr-FR" dirty="0"/>
              <a:t>Allison Wheeler, vice-présidente des ventes internationales, souhaiterait obtenir un rapport indiquant le taux de gains de la société par représentant commercial.</a:t>
            </a:r>
          </a:p>
        </p:txBody>
      </p:sp>
      <p:sp>
        <p:nvSpPr>
          <p:cNvPr id="8" name="Content Placeholder 7"/>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sz="2600" dirty="0"/>
              <a:t>7-7 : Ajout d'une formule récapitulative personnalisée</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377</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5"/>
            <a:ext cx="9115709" cy="746975"/>
          </a:xfrm>
        </p:spPr>
        <p:txBody>
          <a:bodyPr/>
          <a:lstStyle/>
          <a:p>
            <a:r>
              <a:rPr lang="fr-FR" sz="2600" dirty="0"/>
              <a:t>Utilisation de présentations visuelles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378</a:t>
            </a:fld>
            <a:endParaRPr lang="fr-FR" dirty="0"/>
          </a:p>
        </p:txBody>
      </p:sp>
      <p:pic>
        <p:nvPicPr>
          <p:cNvPr id="5" name="Picture: Allison Wheeler" descr="AWheeler headshot.png"/>
          <p:cNvPicPr>
            <a:picLocks noChangeAspect="1"/>
          </p:cNvPicPr>
          <p:nvPr/>
        </p:nvPicPr>
        <p:blipFill>
          <a:blip r:embed="rId4" cstate="print"/>
          <a:srcRect l="12167" r="-3772" b="12284"/>
          <a:stretch>
            <a:fillRect/>
          </a:stretch>
        </p:blipFill>
        <p:spPr>
          <a:xfrm>
            <a:off x="1369429" y="1606744"/>
            <a:ext cx="722172" cy="720000"/>
          </a:xfrm>
          <a:prstGeom prst="rect">
            <a:avLst/>
          </a:prstGeom>
          <a:solidFill>
            <a:schemeClr val="bg1"/>
          </a:solidFill>
          <a:ln w="19050">
            <a:solidFill>
              <a:schemeClr val="bg1">
                <a:lumMod val="85000"/>
              </a:schemeClr>
            </a:solidFill>
          </a:ln>
        </p:spPr>
      </p:pic>
      <p:sp>
        <p:nvSpPr>
          <p:cNvPr id="6" name="TextBox 5"/>
          <p:cNvSpPr txBox="1"/>
          <p:nvPr/>
        </p:nvSpPr>
        <p:spPr>
          <a:xfrm>
            <a:off x="2202260" y="1440000"/>
            <a:ext cx="8801020" cy="281615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      Taux de gains par </a:t>
            </a:r>
            <a:r>
              <a:rPr lang="fr-FR" sz="2000" b="1" dirty="0" err="1">
                <a:solidFill>
                  <a:srgbClr val="0070C0"/>
                </a:solidFill>
                <a:latin typeface="Segoe UI" pitchFamily="34" charset="0"/>
              </a:rPr>
              <a:t>rep</a:t>
            </a:r>
            <a:r>
              <a:rPr lang="fr-FR" sz="2000" b="1" dirty="0">
                <a:solidFill>
                  <a:srgbClr val="0070C0"/>
                </a:solidFill>
                <a:latin typeface="Segoe UI" pitchFamily="34" charset="0"/>
              </a:rPr>
              <a:t>. commercial </a:t>
            </a:r>
            <a:r>
              <a:rPr lang="fr-FR" sz="2000" dirty="0">
                <a:latin typeface="Segoe UI" pitchFamily="34" charset="0"/>
              </a:rPr>
              <a:t>— </a:t>
            </a:r>
            <a:r>
              <a:rPr lang="fr-FR" sz="2000" dirty="0">
                <a:solidFill>
                  <a:srgbClr val="0070C0"/>
                </a:solidFill>
                <a:latin typeface="Segoe UI" pitchFamily="34" charset="0"/>
              </a:rPr>
              <a:t>Allison Wheeler</a:t>
            </a:r>
            <a:endParaRPr lang="fr-FR" sz="2000" dirty="0">
              <a:latin typeface="Segoe UI Semibold" pitchFamily="34" charset="0"/>
              <a:ea typeface="Segoe UI" pitchFamily="34" charset="0"/>
              <a:cs typeface="Segoe UI" pitchFamily="34" charset="0"/>
            </a:endParaRPr>
          </a:p>
          <a:p>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Je voudrais pouvoir identifier rapidement qui clôturent des éléments et qui n'en clôturent pas, et comparer les taux de gains parmi tous les représentants. Ainsi, pourrions-nous :</a:t>
            </a:r>
          </a:p>
          <a:p>
            <a:r>
              <a:rPr lang="fr-FR" sz="2000" dirty="0">
                <a:latin typeface="Segoe UI Semibold" pitchFamily="34" charset="0"/>
              </a:rPr>
              <a:t>-Utiliser différentes couleurs pour mettre en évidence les taux de gains</a:t>
            </a:r>
            <a:br>
              <a:rPr lang="fr-FR" sz="2000" dirty="0">
                <a:latin typeface="Segoe UI Semibold" pitchFamily="34" charset="0"/>
              </a:rPr>
            </a:br>
            <a:r>
              <a:rPr lang="fr-FR" sz="2000" dirty="0">
                <a:latin typeface="Segoe UI Semibold" pitchFamily="34" charset="0"/>
              </a:rPr>
              <a:t>  faibles, moyens et élevés ?</a:t>
            </a:r>
          </a:p>
          <a:p>
            <a:r>
              <a:rPr lang="fr-FR" sz="2000" dirty="0">
                <a:latin typeface="Segoe UI Semibold" pitchFamily="34" charset="0"/>
              </a:rPr>
              <a:t>-Afficher les taux de gains dans un graphique ? </a:t>
            </a:r>
            <a:endParaRPr lang="fr-FR" sz="2000" dirty="0">
              <a:solidFill>
                <a:srgbClr val="0070C0"/>
              </a:solidFill>
              <a:latin typeface="Segoe UI Semibold" pitchFamily="34" charset="0"/>
              <a:ea typeface="Segoe UI" pitchFamily="34" charset="0"/>
              <a:cs typeface="Segoe UI" pitchFamily="34" charset="0"/>
            </a:endParaRP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16:18</a:t>
            </a:r>
            <a:endParaRPr lang="fr-FR" dirty="0"/>
          </a:p>
        </p:txBody>
      </p:sp>
      <p:pic>
        <p:nvPicPr>
          <p:cNvPr id="8" name="Picture 16" descr="\\sfdc\dfs\AM\GS\Training\Education_Content_Development\Templates and Processes and Images\Images\Salesforce\standard\reports.png"/>
          <p:cNvPicPr>
            <a:picLocks noChangeAspect="1" noChangeArrowheads="1"/>
          </p:cNvPicPr>
          <p:nvPr/>
        </p:nvPicPr>
        <p:blipFill>
          <a:blip r:embed="rId5" cstate="print"/>
          <a:srcRect/>
          <a:stretch>
            <a:fillRect/>
          </a:stretch>
        </p:blipFill>
        <p:spPr bwMode="auto">
          <a:xfrm>
            <a:off x="2299919" y="1568153"/>
            <a:ext cx="309581" cy="309581"/>
          </a:xfrm>
          <a:prstGeom prst="rect">
            <a:avLst/>
          </a:prstGeom>
          <a:noFill/>
          <a:effectLst/>
        </p:spPr>
      </p:pic>
    </p:spTree>
    <p:custDataLst>
      <p:tags r:id="rId1"/>
    </p:custData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3"/>
          <p:cNvSpPr>
            <a:spLocks noGrp="1" noChangeArrowheads="1"/>
          </p:cNvSpPr>
          <p:nvPr>
            <p:ph idx="1"/>
          </p:nvPr>
        </p:nvSpPr>
        <p:spPr>
          <a:xfrm>
            <a:off x="115714" y="843165"/>
            <a:ext cx="11103272" cy="5950440"/>
          </a:xfrm>
        </p:spPr>
        <p:txBody>
          <a:bodyPr lIns="139489" tIns="69745" rIns="139489" bIns="69745"/>
          <a:lstStyle/>
          <a:p>
            <a:pPr marL="0" indent="0" eaLnBrk="1" hangingPunct="1">
              <a:buNone/>
            </a:pPr>
            <a:r>
              <a:rPr lang="fr-FR"/>
              <a:t>Mettez en surbrillance jusqu'à trois valeurs de formule de résumé ou synthétisée dans différentes couleurs selon leur positionnement par rapport à un intervalle spécifique.</a:t>
            </a:r>
          </a:p>
        </p:txBody>
      </p:sp>
      <p:sp>
        <p:nvSpPr>
          <p:cNvPr id="516097" name="Rectangle 2"/>
          <p:cNvSpPr>
            <a:spLocks noGrp="1" noChangeArrowheads="1"/>
          </p:cNvSpPr>
          <p:nvPr>
            <p:ph type="title"/>
          </p:nvPr>
        </p:nvSpPr>
        <p:spPr>
          <a:xfrm>
            <a:off x="128589" y="7"/>
            <a:ext cx="10734146" cy="746975"/>
          </a:xfrm>
        </p:spPr>
        <p:txBody>
          <a:bodyPr/>
          <a:lstStyle/>
          <a:p>
            <a:pPr eaLnBrk="1" hangingPunct="1"/>
            <a:r>
              <a:rPr lang="fr-FR" sz="2600" dirty="0"/>
              <a:t>Utilisation de présentations visuelles : Sélection conditionnelle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379</a:t>
            </a:fld>
            <a:endParaRPr lang="fr-FR" dirty="0"/>
          </a:p>
        </p:txBody>
      </p:sp>
      <p:sp>
        <p:nvSpPr>
          <p:cNvPr id="13" name="Down Arrow 12"/>
          <p:cNvSpPr/>
          <p:nvPr/>
        </p:nvSpPr>
        <p:spPr bwMode="auto">
          <a:xfrm>
            <a:off x="5877002" y="3600388"/>
            <a:ext cx="376506" cy="553647"/>
          </a:xfrm>
          <a:prstGeom prst="downArrow">
            <a:avLst/>
          </a:prstGeom>
          <a:solidFill>
            <a:srgbClr val="FF0000"/>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grpSp>
        <p:nvGrpSpPr>
          <p:cNvPr id="15" name="Groupe 3"/>
          <p:cNvGrpSpPr/>
          <p:nvPr/>
        </p:nvGrpSpPr>
        <p:grpSpPr>
          <a:xfrm>
            <a:off x="911524" y="2330385"/>
            <a:ext cx="2264409" cy="1561069"/>
            <a:chOff x="911524" y="2172730"/>
            <a:chExt cx="2264409" cy="1561069"/>
          </a:xfrm>
        </p:grpSpPr>
        <p:pic>
          <p:nvPicPr>
            <p:cNvPr id="16" name="Image 12"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524" y="2172730"/>
              <a:ext cx="2264409" cy="156106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7" name="Rectangle 16"/>
            <p:cNvSpPr/>
            <p:nvPr/>
          </p:nvSpPr>
          <p:spPr bwMode="auto">
            <a:xfrm>
              <a:off x="983341" y="3095054"/>
              <a:ext cx="1952254" cy="334979"/>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pic>
        <p:nvPicPr>
          <p:cNvPr id="18"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9879" y="2418663"/>
            <a:ext cx="6592220" cy="1133633"/>
          </a:xfrm>
          <a:prstGeom prst="rect">
            <a:avLst/>
          </a:prstGeom>
          <a:ln>
            <a:solidFill>
              <a:srgbClr val="FF0000"/>
            </a:solidFill>
          </a:ln>
          <a:effectLst>
            <a:outerShdw blurRad="50800" dist="38100" dir="2700000" algn="tl" rotWithShape="0">
              <a:prstClr val="black">
                <a:alpha val="40000"/>
              </a:prstClr>
            </a:outerShdw>
          </a:effectLst>
        </p:spPr>
      </p:pic>
      <p:pic>
        <p:nvPicPr>
          <p:cNvPr id="19"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352" y="4254979"/>
            <a:ext cx="6963747" cy="1638529"/>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713" y="843165"/>
            <a:ext cx="10588887" cy="5950440"/>
          </a:xfrm>
        </p:spPr>
        <p:txBody>
          <a:bodyPr/>
          <a:lstStyle/>
          <a:p>
            <a:r>
              <a:rPr lang="fr-FR" dirty="0"/>
              <a:t>Vous devriez poser quelques questions lorsque vous envisagez de choisir Lightning </a:t>
            </a:r>
            <a:r>
              <a:rPr lang="fr-FR" dirty="0" err="1"/>
              <a:t>Experience</a:t>
            </a:r>
            <a:r>
              <a:rPr lang="fr-FR" dirty="0"/>
              <a:t> pour votre organisation :</a:t>
            </a:r>
          </a:p>
          <a:p>
            <a:pPr marL="457200" indent="-457200">
              <a:buFont typeface="Wingdings" panose="05000000000000000000" pitchFamily="2" charset="2"/>
              <a:buChar char="§"/>
            </a:pPr>
            <a:r>
              <a:rPr lang="fr-FR" dirty="0"/>
              <a:t>Existe-t-il un groupe de personnes dans l'organisation qui bénéficiera de l'utilisation de Lightning </a:t>
            </a:r>
            <a:r>
              <a:rPr lang="fr-FR" dirty="0" err="1"/>
              <a:t>Experience</a:t>
            </a:r>
            <a:r>
              <a:rPr lang="fr-FR" dirty="0"/>
              <a:t> ? </a:t>
            </a:r>
          </a:p>
          <a:p>
            <a:pPr marL="457200" indent="-457200">
              <a:buFont typeface="Wingdings" panose="05000000000000000000" pitchFamily="2" charset="2"/>
              <a:buChar char="§"/>
            </a:pPr>
            <a:r>
              <a:rPr lang="fr-FR" dirty="0"/>
              <a:t>L'organisation a-t-elle un processus de vente complexe ?</a:t>
            </a:r>
          </a:p>
          <a:p>
            <a:pPr marL="457200" indent="-457200">
              <a:buFont typeface="Wingdings" panose="05000000000000000000" pitchFamily="2" charset="2"/>
              <a:buChar char="§"/>
            </a:pPr>
            <a:r>
              <a:rPr lang="fr-FR" dirty="0"/>
              <a:t>L'organisation souhaite-t-elle vivre une expérience </a:t>
            </a:r>
            <a:r>
              <a:rPr lang="fr-FR" dirty="0" err="1"/>
              <a:t>Salesforce</a:t>
            </a:r>
            <a:r>
              <a:rPr lang="fr-FR" dirty="0"/>
              <a:t> unique entre les départements des ventes et des services ? </a:t>
            </a:r>
          </a:p>
          <a:p>
            <a:pPr marL="457200" indent="-457200">
              <a:buFont typeface="Wingdings" panose="05000000000000000000" pitchFamily="2" charset="2"/>
              <a:buChar char="§"/>
            </a:pPr>
            <a:r>
              <a:rPr lang="fr-FR" dirty="0"/>
              <a:t>Avez-vous analysé les différences entre les fonctions et fonctionnalités disponibles dans </a:t>
            </a:r>
            <a:r>
              <a:rPr lang="fr-FR" dirty="0" err="1"/>
              <a:t>Salesforce</a:t>
            </a:r>
            <a:r>
              <a:rPr lang="fr-FR" dirty="0"/>
              <a:t> </a:t>
            </a:r>
            <a:r>
              <a:rPr lang="fr-FR" dirty="0" err="1"/>
              <a:t>Classic</a:t>
            </a:r>
            <a:r>
              <a:rPr lang="fr-FR" dirty="0"/>
              <a:t> et Lightning </a:t>
            </a:r>
            <a:r>
              <a:rPr lang="fr-FR" dirty="0" err="1"/>
              <a:t>Experience</a:t>
            </a:r>
            <a:r>
              <a:rPr lang="fr-FR" dirty="0"/>
              <a:t> ? </a:t>
            </a:r>
          </a:p>
          <a:p>
            <a:pPr marL="457200" indent="-457200">
              <a:buFont typeface="Wingdings" panose="05000000000000000000" pitchFamily="2" charset="2"/>
              <a:buChar char="§"/>
            </a:pPr>
            <a:endParaRPr lang="fr-FR" dirty="0"/>
          </a:p>
        </p:txBody>
      </p:sp>
      <p:sp>
        <p:nvSpPr>
          <p:cNvPr id="3" name="Title 2"/>
          <p:cNvSpPr>
            <a:spLocks noGrp="1"/>
          </p:cNvSpPr>
          <p:nvPr>
            <p:ph type="title"/>
          </p:nvPr>
        </p:nvSpPr>
        <p:spPr>
          <a:xfrm>
            <a:off x="128589" y="7"/>
            <a:ext cx="9285042" cy="746975"/>
          </a:xfrm>
        </p:spPr>
        <p:txBody>
          <a:bodyPr/>
          <a:lstStyle/>
          <a:p>
            <a:r>
              <a:rPr lang="fr-FR"/>
              <a:t>Éléments à prendre en compte lors du choix de Lightning Experience</a:t>
            </a:r>
          </a:p>
        </p:txBody>
      </p:sp>
      <p:sp>
        <p:nvSpPr>
          <p:cNvPr id="6" name="Slide Number Placeholder 5"/>
          <p:cNvSpPr>
            <a:spLocks noGrp="1"/>
          </p:cNvSpPr>
          <p:nvPr>
            <p:ph type="sldNum" sz="quarter" idx="10"/>
          </p:nvPr>
        </p:nvSpPr>
        <p:spPr/>
        <p:txBody>
          <a:bodyPr/>
          <a:lstStyle/>
          <a:p>
            <a:fld id="{812A5277-1DB9-460F-9A21-B857ABB32666}" type="slidenum">
              <a:rPr lang="en-US" smtClean="0"/>
              <a:pPr/>
              <a:t>38</a:t>
            </a:fld>
            <a:endParaRPr lang="fr-FR" dirty="0"/>
          </a:p>
        </p:txBody>
      </p:sp>
    </p:spTree>
    <p:custDataLst>
      <p:tags r:id="rId1"/>
    </p:custDataLst>
    <p:extLst>
      <p:ext uri="{BB962C8B-B14F-4D97-AF65-F5344CB8AC3E}">
        <p14:creationId xmlns:p14="http://schemas.microsoft.com/office/powerpoint/2010/main" val="323582370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3"/>
          <p:cNvSpPr>
            <a:spLocks noGrp="1" noChangeArrowheads="1"/>
          </p:cNvSpPr>
          <p:nvPr>
            <p:ph idx="1"/>
          </p:nvPr>
        </p:nvSpPr>
        <p:spPr>
          <a:xfrm>
            <a:off x="115714" y="843165"/>
            <a:ext cx="5039610" cy="5950440"/>
          </a:xfrm>
        </p:spPr>
        <p:txBody>
          <a:bodyPr>
            <a:normAutofit/>
          </a:bodyPr>
          <a:lstStyle/>
          <a:p>
            <a:pPr marL="0" indent="0">
              <a:buNone/>
            </a:pPr>
            <a:r>
              <a:rPr lang="fr-FR" dirty="0"/>
              <a:t>Les graphiques sont des représentations graphiques des données indiquées dans les lignes ou les colonnes récapitulatives d'un rapport. </a:t>
            </a:r>
          </a:p>
        </p:txBody>
      </p:sp>
      <p:sp>
        <p:nvSpPr>
          <p:cNvPr id="495617" name="Rectangle 2"/>
          <p:cNvSpPr>
            <a:spLocks noGrp="1" noChangeArrowheads="1"/>
          </p:cNvSpPr>
          <p:nvPr>
            <p:ph type="title"/>
          </p:nvPr>
        </p:nvSpPr>
        <p:spPr>
          <a:xfrm>
            <a:off x="128589" y="7"/>
            <a:ext cx="10734146" cy="746975"/>
          </a:xfrm>
        </p:spPr>
        <p:txBody>
          <a:bodyPr/>
          <a:lstStyle/>
          <a:p>
            <a:r>
              <a:rPr lang="fr-FR" sz="2600" dirty="0"/>
              <a:t>Utilisation de présentations visuelles : Graphiques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380</a:t>
            </a:fld>
            <a:endParaRPr lang="fr-FR" dirty="0"/>
          </a:p>
        </p:txBody>
      </p:sp>
      <p:grpSp>
        <p:nvGrpSpPr>
          <p:cNvPr id="12" name="Groupe 6"/>
          <p:cNvGrpSpPr/>
          <p:nvPr/>
        </p:nvGrpSpPr>
        <p:grpSpPr>
          <a:xfrm>
            <a:off x="3111955" y="1295285"/>
            <a:ext cx="8673645" cy="5300637"/>
            <a:chOff x="3111955" y="1295285"/>
            <a:chExt cx="8673645" cy="5300637"/>
          </a:xfrm>
        </p:grpSpPr>
        <p:pic>
          <p:nvPicPr>
            <p:cNvPr id="13" name="Image 12"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1445" y="1295285"/>
              <a:ext cx="6194155" cy="95982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4"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111955" y="2626092"/>
              <a:ext cx="8673645" cy="396983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5" name="Rectangle 14"/>
            <p:cNvSpPr/>
            <p:nvPr/>
          </p:nvSpPr>
          <p:spPr bwMode="auto">
            <a:xfrm>
              <a:off x="5603633" y="1424987"/>
              <a:ext cx="6145044" cy="35352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16" name="Rectangle 15"/>
            <p:cNvSpPr/>
            <p:nvPr/>
          </p:nvSpPr>
          <p:spPr bwMode="auto">
            <a:xfrm>
              <a:off x="3950228" y="4036783"/>
              <a:ext cx="2648603" cy="675946"/>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cxnSp>
          <p:nvCxnSpPr>
            <p:cNvPr id="17" name="Straight Arrow Connector 16"/>
            <p:cNvCxnSpPr/>
            <p:nvPr/>
          </p:nvCxnSpPr>
          <p:spPr bwMode="auto">
            <a:xfrm flipH="1">
              <a:off x="6210300" y="1778507"/>
              <a:ext cx="37811" cy="2258276"/>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cxnSp>
          <p:nvCxnSpPr>
            <p:cNvPr id="18" name="Straight Arrow Connector 17"/>
            <p:cNvCxnSpPr/>
            <p:nvPr/>
          </p:nvCxnSpPr>
          <p:spPr bwMode="auto">
            <a:xfrm>
              <a:off x="6598831" y="4445000"/>
              <a:ext cx="2291609" cy="11792"/>
            </a:xfrm>
            <a:prstGeom prst="straightConnector1">
              <a:avLst/>
            </a:prstGeom>
            <a:solidFill>
              <a:schemeClr val="accent1"/>
            </a:solidFill>
            <a:ln w="38100" cap="flat" cmpd="sng" algn="ctr">
              <a:solidFill>
                <a:srgbClr val="FF0000"/>
              </a:solidFill>
              <a:prstDash val="solid"/>
              <a:round/>
              <a:headEnd type="none" w="lg" len="lg"/>
              <a:tailEnd type="triangle" w="lg" len="lg"/>
            </a:ln>
            <a:effectLst/>
          </p:spPr>
        </p:cxnSp>
      </p:grpSp>
    </p:spTree>
    <p:custDataLst>
      <p:tags r:id="rId1"/>
    </p:custData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title"/>
          </p:nvPr>
        </p:nvSpPr>
        <p:spPr>
          <a:xfrm>
            <a:off x="128592" y="7"/>
            <a:ext cx="9156085" cy="746975"/>
          </a:xfrm>
        </p:spPr>
        <p:txBody>
          <a:bodyPr/>
          <a:lstStyle/>
          <a:p>
            <a:pPr eaLnBrk="1" hangingPunct="1"/>
            <a:r>
              <a:rPr lang="fr-FR" sz="2600" dirty="0"/>
              <a:t>Sélection d'un type de graphique : Comparaison de regroupements simples</a:t>
            </a:r>
          </a:p>
        </p:txBody>
      </p:sp>
      <p:sp>
        <p:nvSpPr>
          <p:cNvPr id="34825" name="Text Box 17"/>
          <p:cNvSpPr txBox="1">
            <a:spLocks noChangeArrowheads="1"/>
          </p:cNvSpPr>
          <p:nvPr/>
        </p:nvSpPr>
        <p:spPr bwMode="auto">
          <a:xfrm>
            <a:off x="255075" y="6225460"/>
            <a:ext cx="3564102" cy="535852"/>
          </a:xfrm>
          <a:prstGeom prst="rect">
            <a:avLst/>
          </a:prstGeom>
          <a:noFill/>
          <a:ln w="9525">
            <a:noFill/>
            <a:miter lim="800000"/>
            <a:headEnd/>
            <a:tailEnd/>
          </a:ln>
        </p:spPr>
        <p:txBody>
          <a:bodyPr wrap="square">
            <a:spAutoFit/>
          </a:bodyPr>
          <a:lstStyle/>
          <a:p>
            <a:pPr algn="ctr" rtl="0" fontAlgn="base">
              <a:lnSpc>
                <a:spcPct val="90000"/>
              </a:lnSpc>
              <a:spcBef>
                <a:spcPts val="0"/>
              </a:spcBef>
              <a:spcAft>
                <a:spcPct val="0"/>
              </a:spcAft>
            </a:pPr>
            <a:r>
              <a:rPr lang="fr-FR" sz="1600" b="1" dirty="0">
                <a:solidFill>
                  <a:srgbClr val="000000"/>
                </a:solidFill>
                <a:latin typeface="Salesforce Sans" panose="020B0505020202020203" pitchFamily="34" charset="0"/>
              </a:rPr>
              <a:t>Entonnoir</a:t>
            </a:r>
          </a:p>
          <a:p>
            <a:pPr algn="ctr" rtl="0" fontAlgn="base">
              <a:lnSpc>
                <a:spcPct val="90000"/>
              </a:lnSpc>
              <a:spcBef>
                <a:spcPts val="0"/>
              </a:spcBef>
              <a:spcAft>
                <a:spcPct val="0"/>
              </a:spcAft>
            </a:pPr>
            <a:r>
              <a:rPr lang="fr-FR" sz="1600" dirty="0">
                <a:solidFill>
                  <a:srgbClr val="000000"/>
                </a:solidFill>
              </a:rPr>
              <a:t>(Processus commercial)</a:t>
            </a:r>
            <a:endParaRPr lang="fr-FR" sz="1600" kern="1200" dirty="0">
              <a:solidFill>
                <a:srgbClr val="000000"/>
              </a:solidFill>
              <a:latin typeface="Salesforce Sans" panose="020B0505020202020203" pitchFamily="34" charset="0"/>
            </a:endParaRPr>
          </a:p>
        </p:txBody>
      </p:sp>
      <p:sp>
        <p:nvSpPr>
          <p:cNvPr id="34826" name="Text Box 18"/>
          <p:cNvSpPr txBox="1">
            <a:spLocks noChangeArrowheads="1"/>
          </p:cNvSpPr>
          <p:nvPr/>
        </p:nvSpPr>
        <p:spPr bwMode="auto">
          <a:xfrm>
            <a:off x="4882634" y="6225460"/>
            <a:ext cx="2453398" cy="535531"/>
          </a:xfrm>
          <a:prstGeom prst="rect">
            <a:avLst/>
          </a:prstGeom>
          <a:noFill/>
          <a:ln w="9525">
            <a:noFill/>
            <a:miter lim="800000"/>
            <a:headEnd/>
            <a:tailEnd/>
          </a:ln>
        </p:spPr>
        <p:txBody>
          <a:bodyPr wrap="square">
            <a:spAutoFit/>
          </a:bodyPr>
          <a:lstStyle/>
          <a:p>
            <a:pPr algn="ctr" rtl="0" fontAlgn="base">
              <a:lnSpc>
                <a:spcPct val="90000"/>
              </a:lnSpc>
              <a:spcBef>
                <a:spcPts val="0"/>
              </a:spcBef>
              <a:spcAft>
                <a:spcPct val="0"/>
              </a:spcAft>
            </a:pPr>
            <a:r>
              <a:rPr lang="fr-FR" sz="1600" b="1" dirty="0">
                <a:solidFill>
                  <a:srgbClr val="000000"/>
                </a:solidFill>
                <a:latin typeface="Salesforce Sans" panose="020B0505020202020203" pitchFamily="34" charset="0"/>
              </a:rPr>
              <a:t>Secteurs</a:t>
            </a:r>
          </a:p>
          <a:p>
            <a:pPr algn="ctr" rtl="0" fontAlgn="base">
              <a:lnSpc>
                <a:spcPct val="90000"/>
              </a:lnSpc>
              <a:spcBef>
                <a:spcPts val="0"/>
              </a:spcBef>
              <a:spcAft>
                <a:spcPct val="0"/>
              </a:spcAft>
            </a:pPr>
            <a:r>
              <a:rPr lang="fr-FR" sz="1600" dirty="0">
                <a:solidFill>
                  <a:srgbClr val="000000"/>
                </a:solidFill>
              </a:rPr>
              <a:t>(Comparaison de parts)</a:t>
            </a:r>
            <a:endParaRPr lang="fr-FR" sz="1600" kern="1200" dirty="0">
              <a:solidFill>
                <a:srgbClr val="000000"/>
              </a:solidFill>
              <a:latin typeface="Salesforce Sans" panose="020B0505020202020203" pitchFamily="34" charset="0"/>
            </a:endParaRPr>
          </a:p>
        </p:txBody>
      </p:sp>
      <p:sp>
        <p:nvSpPr>
          <p:cNvPr id="34827" name="Text Box 19"/>
          <p:cNvSpPr txBox="1">
            <a:spLocks noChangeArrowheads="1"/>
          </p:cNvSpPr>
          <p:nvPr/>
        </p:nvSpPr>
        <p:spPr bwMode="auto">
          <a:xfrm>
            <a:off x="8066544" y="6225460"/>
            <a:ext cx="4125456" cy="535531"/>
          </a:xfrm>
          <a:prstGeom prst="rect">
            <a:avLst/>
          </a:prstGeom>
          <a:noFill/>
          <a:ln w="9525">
            <a:noFill/>
            <a:miter lim="800000"/>
            <a:headEnd/>
            <a:tailEnd/>
          </a:ln>
        </p:spPr>
        <p:txBody>
          <a:bodyPr wrap="square">
            <a:spAutoFit/>
          </a:bodyPr>
          <a:lstStyle/>
          <a:p>
            <a:pPr algn="ctr" rtl="0" fontAlgn="base">
              <a:lnSpc>
                <a:spcPct val="90000"/>
              </a:lnSpc>
              <a:spcBef>
                <a:spcPts val="0"/>
              </a:spcBef>
              <a:spcAft>
                <a:spcPct val="0"/>
              </a:spcAft>
            </a:pPr>
            <a:r>
              <a:rPr lang="fr-FR" sz="1600" b="1" dirty="0">
                <a:solidFill>
                  <a:srgbClr val="000000"/>
                </a:solidFill>
                <a:latin typeface="Salesforce Sans" panose="020B0505020202020203" pitchFamily="34" charset="0"/>
              </a:rPr>
              <a:t>Anneaux</a:t>
            </a:r>
          </a:p>
          <a:p>
            <a:pPr algn="ctr" rtl="0" fontAlgn="base">
              <a:lnSpc>
                <a:spcPct val="90000"/>
              </a:lnSpc>
              <a:spcBef>
                <a:spcPts val="0"/>
              </a:spcBef>
              <a:spcAft>
                <a:spcPct val="0"/>
              </a:spcAft>
            </a:pPr>
            <a:r>
              <a:rPr lang="fr-FR" sz="1600" dirty="0">
                <a:solidFill>
                  <a:srgbClr val="000000"/>
                </a:solidFill>
              </a:rPr>
              <a:t>(Comparaison de la répartition du total)</a:t>
            </a:r>
            <a:endParaRPr lang="fr-FR" sz="1600" kern="1200" dirty="0">
              <a:solidFill>
                <a:srgbClr val="000000"/>
              </a:solidFill>
              <a:latin typeface="Salesforce Sans" panose="020B0505020202020203" pitchFamily="34" charset="0"/>
            </a:endParaRPr>
          </a:p>
        </p:txBody>
      </p:sp>
      <p:sp>
        <p:nvSpPr>
          <p:cNvPr id="34828" name="Text Box 21"/>
          <p:cNvSpPr txBox="1">
            <a:spLocks noChangeArrowheads="1"/>
          </p:cNvSpPr>
          <p:nvPr/>
        </p:nvSpPr>
        <p:spPr bwMode="auto">
          <a:xfrm>
            <a:off x="609394" y="3150094"/>
            <a:ext cx="2990290" cy="757451"/>
          </a:xfrm>
          <a:prstGeom prst="rect">
            <a:avLst/>
          </a:prstGeom>
          <a:noFill/>
          <a:ln w="9525">
            <a:noFill/>
            <a:miter lim="800000"/>
            <a:headEnd/>
            <a:tailEnd/>
          </a:ln>
        </p:spPr>
        <p:txBody>
          <a:bodyPr wrap="square">
            <a:spAutoFit/>
          </a:bodyPr>
          <a:lstStyle/>
          <a:p>
            <a:pPr algn="ctr" rtl="0" fontAlgn="base">
              <a:lnSpc>
                <a:spcPct val="90000"/>
              </a:lnSpc>
              <a:spcBef>
                <a:spcPts val="0"/>
              </a:spcBef>
              <a:spcAft>
                <a:spcPct val="0"/>
              </a:spcAft>
            </a:pPr>
            <a:r>
              <a:rPr lang="fr-FR" sz="1600" b="1" dirty="0">
                <a:solidFill>
                  <a:srgbClr val="000000"/>
                </a:solidFill>
                <a:latin typeface="Salesforce Sans" panose="020B0505020202020203" pitchFamily="34" charset="0"/>
              </a:rPr>
              <a:t>Barres horizontales</a:t>
            </a:r>
          </a:p>
          <a:p>
            <a:pPr algn="ctr" rtl="0" fontAlgn="base">
              <a:lnSpc>
                <a:spcPct val="90000"/>
              </a:lnSpc>
              <a:spcBef>
                <a:spcPts val="0"/>
              </a:spcBef>
              <a:spcAft>
                <a:spcPct val="0"/>
              </a:spcAft>
            </a:pPr>
            <a:r>
              <a:rPr lang="fr-FR" sz="1600" dirty="0">
                <a:solidFill>
                  <a:srgbClr val="000000"/>
                </a:solidFill>
              </a:rPr>
              <a:t>(Comparaison de nombreux éléments)</a:t>
            </a:r>
            <a:endParaRPr lang="fr-FR" sz="1600" kern="1200" dirty="0">
              <a:solidFill>
                <a:srgbClr val="000000"/>
              </a:solidFill>
              <a:latin typeface="Salesforce Sans" panose="020B0505020202020203" pitchFamily="34" charset="0"/>
            </a:endParaRPr>
          </a:p>
        </p:txBody>
      </p:sp>
      <p:sp>
        <p:nvSpPr>
          <p:cNvPr id="34829" name="Text Box 22"/>
          <p:cNvSpPr txBox="1">
            <a:spLocks noChangeArrowheads="1"/>
          </p:cNvSpPr>
          <p:nvPr/>
        </p:nvSpPr>
        <p:spPr bwMode="auto">
          <a:xfrm>
            <a:off x="4376826" y="3150094"/>
            <a:ext cx="3465014" cy="757451"/>
          </a:xfrm>
          <a:prstGeom prst="rect">
            <a:avLst/>
          </a:prstGeom>
          <a:noFill/>
          <a:ln w="9525">
            <a:noFill/>
            <a:miter lim="800000"/>
            <a:headEnd/>
            <a:tailEnd/>
          </a:ln>
        </p:spPr>
        <p:txBody>
          <a:bodyPr wrap="square">
            <a:spAutoFit/>
          </a:bodyPr>
          <a:lstStyle/>
          <a:p>
            <a:pPr algn="ctr" rtl="0" fontAlgn="base">
              <a:lnSpc>
                <a:spcPct val="90000"/>
              </a:lnSpc>
              <a:spcBef>
                <a:spcPts val="0"/>
              </a:spcBef>
              <a:spcAft>
                <a:spcPct val="0"/>
              </a:spcAft>
            </a:pPr>
            <a:r>
              <a:rPr lang="fr-FR" sz="1600" b="1" dirty="0">
                <a:solidFill>
                  <a:srgbClr val="000000"/>
                </a:solidFill>
                <a:latin typeface="Salesforce Sans" panose="020B0505020202020203" pitchFamily="34" charset="0"/>
              </a:rPr>
              <a:t>En barres verticales (colonnes)</a:t>
            </a:r>
          </a:p>
          <a:p>
            <a:pPr algn="ctr" rtl="0" fontAlgn="base">
              <a:lnSpc>
                <a:spcPct val="90000"/>
              </a:lnSpc>
              <a:spcBef>
                <a:spcPts val="0"/>
              </a:spcBef>
              <a:spcAft>
                <a:spcPct val="0"/>
              </a:spcAft>
            </a:pPr>
            <a:r>
              <a:rPr lang="fr-FR" sz="1600" dirty="0">
                <a:solidFill>
                  <a:srgbClr val="000000"/>
                </a:solidFill>
              </a:rPr>
              <a:t>(Comparaison de moins d'éléments ou dans le temps)</a:t>
            </a:r>
            <a:endParaRPr lang="fr-FR" sz="1600" kern="1200" dirty="0">
              <a:solidFill>
                <a:srgbClr val="000000"/>
              </a:solidFill>
              <a:latin typeface="Salesforce Sans" panose="020B0505020202020203" pitchFamily="34" charset="0"/>
            </a:endParaRPr>
          </a:p>
        </p:txBody>
      </p:sp>
      <p:sp>
        <p:nvSpPr>
          <p:cNvPr id="34830" name="Text Box 23"/>
          <p:cNvSpPr txBox="1">
            <a:spLocks noChangeArrowheads="1"/>
          </p:cNvSpPr>
          <p:nvPr/>
        </p:nvSpPr>
        <p:spPr bwMode="auto">
          <a:xfrm>
            <a:off x="9118426" y="3150094"/>
            <a:ext cx="1980590" cy="757451"/>
          </a:xfrm>
          <a:prstGeom prst="rect">
            <a:avLst/>
          </a:prstGeom>
          <a:noFill/>
          <a:ln w="9525">
            <a:noFill/>
            <a:miter lim="800000"/>
            <a:headEnd/>
            <a:tailEnd/>
          </a:ln>
        </p:spPr>
        <p:txBody>
          <a:bodyPr wrap="square">
            <a:spAutoFit/>
          </a:bodyPr>
          <a:lstStyle/>
          <a:p>
            <a:pPr algn="ctr" rtl="0" fontAlgn="base">
              <a:lnSpc>
                <a:spcPct val="90000"/>
              </a:lnSpc>
              <a:spcBef>
                <a:spcPts val="0"/>
              </a:spcBef>
              <a:spcAft>
                <a:spcPct val="0"/>
              </a:spcAft>
            </a:pPr>
            <a:r>
              <a:rPr lang="fr-FR" sz="1600" b="1" dirty="0">
                <a:solidFill>
                  <a:srgbClr val="000000"/>
                </a:solidFill>
                <a:latin typeface="Salesforce Sans" panose="020B0505020202020203" pitchFamily="34" charset="0"/>
              </a:rPr>
              <a:t>En courbes</a:t>
            </a:r>
          </a:p>
          <a:p>
            <a:pPr algn="ctr" rtl="0" fontAlgn="base">
              <a:lnSpc>
                <a:spcPct val="90000"/>
              </a:lnSpc>
              <a:spcBef>
                <a:spcPts val="0"/>
              </a:spcBef>
              <a:spcAft>
                <a:spcPct val="0"/>
              </a:spcAft>
            </a:pPr>
            <a:r>
              <a:rPr lang="fr-FR" sz="1600" dirty="0">
                <a:solidFill>
                  <a:srgbClr val="000000"/>
                </a:solidFill>
              </a:rPr>
              <a:t>(Comparaison dans le temps)</a:t>
            </a:r>
            <a:endParaRPr lang="fr-FR" sz="1600" kern="1200" dirty="0">
              <a:solidFill>
                <a:srgbClr val="000000"/>
              </a:solidFill>
              <a:latin typeface="Salesforce Sans" panose="020B0505020202020203" pitchFamily="34" charset="0"/>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381</a:t>
            </a:fld>
            <a:endParaRPr lang="fr-FR" dirty="0"/>
          </a:p>
        </p:txBody>
      </p:sp>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1" y="4005531"/>
            <a:ext cx="2762671" cy="2193616"/>
          </a:xfrm>
          <a:prstGeom prst="rect">
            <a:avLst/>
          </a:prstGeom>
          <a:ln>
            <a:solidFill>
              <a:schemeClr val="bg2"/>
            </a:solidFill>
          </a:ln>
          <a:effectLst>
            <a:outerShdw blurRad="50800" dist="38100" dir="2700000" algn="tl" rotWithShape="0">
              <a:prstClr val="black">
                <a:alpha val="40000"/>
              </a:prstClr>
            </a:outerShdw>
          </a:effectLst>
        </p:spPr>
      </p:pic>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2694" y="3983250"/>
            <a:ext cx="2738976" cy="2196650"/>
          </a:xfrm>
          <a:prstGeom prst="rect">
            <a:avLst/>
          </a:prstGeom>
          <a:ln>
            <a:solidFill>
              <a:schemeClr val="bg2"/>
            </a:solidFill>
          </a:ln>
          <a:effectLst>
            <a:outerShdw blurRad="50800" dist="38100" dir="2700000" algn="tl" rotWithShape="0">
              <a:prstClr val="black">
                <a:alpha val="40000"/>
              </a:prstClr>
            </a:outerShdw>
          </a:effectLst>
        </p:spPr>
      </p:pic>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5041" y="3986284"/>
            <a:ext cx="2740880" cy="2193616"/>
          </a:xfrm>
          <a:prstGeom prst="rect">
            <a:avLst/>
          </a:prstGeom>
          <a:ln>
            <a:solidFill>
              <a:schemeClr val="bg2"/>
            </a:solidFill>
          </a:ln>
          <a:effectLst>
            <a:outerShdw blurRad="50800" dist="38100" dir="2700000" algn="tl" rotWithShape="0">
              <a:prstClr val="black">
                <a:alpha val="40000"/>
              </a:prstClr>
            </a:outerShdw>
          </a:effectLst>
        </p:spPr>
      </p:pic>
      <p:pic>
        <p:nvPicPr>
          <p:cNvPr id="19" name="Imag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5041" y="926766"/>
            <a:ext cx="2702002" cy="2148092"/>
          </a:xfrm>
          <a:prstGeom prst="rect">
            <a:avLst/>
          </a:prstGeom>
          <a:ln>
            <a:solidFill>
              <a:schemeClr val="bg2"/>
            </a:solidFill>
          </a:ln>
          <a:effectLst>
            <a:outerShdw blurRad="50800" dist="38100" dir="2700000" algn="tl" rotWithShape="0">
              <a:prstClr val="black">
                <a:alpha val="40000"/>
              </a:prstClr>
            </a:outerShdw>
          </a:effec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694" y="924031"/>
            <a:ext cx="2689656" cy="2150827"/>
          </a:xfrm>
          <a:prstGeom prst="rect">
            <a:avLst/>
          </a:prstGeom>
          <a:ln>
            <a:solidFill>
              <a:schemeClr val="bg2"/>
            </a:solidFill>
          </a:ln>
          <a:effectLst>
            <a:outerShdw blurRad="50800" dist="38100" dir="2700000" algn="tl" rotWithShape="0">
              <a:prstClr val="black">
                <a:alpha val="40000"/>
              </a:prstClr>
            </a:outerShdw>
          </a:effectLst>
        </p:spPr>
      </p:pic>
      <p:pic>
        <p:nvPicPr>
          <p:cNvPr id="21" name="Imag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791" y="934903"/>
            <a:ext cx="2702662" cy="2159436"/>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title"/>
          </p:nvPr>
        </p:nvSpPr>
        <p:spPr>
          <a:xfrm>
            <a:off x="128593" y="7"/>
            <a:ext cx="9320208" cy="746975"/>
          </a:xfrm>
        </p:spPr>
        <p:txBody>
          <a:bodyPr/>
          <a:lstStyle/>
          <a:p>
            <a:r>
              <a:rPr lang="fr-FR" sz="2600" dirty="0"/>
              <a:t>Sélection d'un type de graphique : Comparaison de regroupements multiples</a:t>
            </a:r>
          </a:p>
        </p:txBody>
      </p:sp>
      <p:sp>
        <p:nvSpPr>
          <p:cNvPr id="34826" name="Text Box 18"/>
          <p:cNvSpPr txBox="1">
            <a:spLocks noChangeArrowheads="1"/>
          </p:cNvSpPr>
          <p:nvPr/>
        </p:nvSpPr>
        <p:spPr bwMode="auto">
          <a:xfrm>
            <a:off x="7646582" y="5082515"/>
            <a:ext cx="3097618" cy="1089850"/>
          </a:xfrm>
          <a:prstGeom prst="rect">
            <a:avLst/>
          </a:prstGeom>
          <a:noFill/>
          <a:ln w="9525">
            <a:noFill/>
            <a:miter lim="800000"/>
            <a:headEnd/>
            <a:tailEnd/>
          </a:ln>
        </p:spPr>
        <p:txBody>
          <a:bodyPr wrap="square">
            <a:spAutoFit/>
          </a:bodyPr>
          <a:lstStyle/>
          <a:p>
            <a:pPr algn="l" rtl="0" fontAlgn="base">
              <a:lnSpc>
                <a:spcPct val="90000"/>
              </a:lnSpc>
              <a:spcBef>
                <a:spcPts val="0"/>
              </a:spcBef>
              <a:spcAft>
                <a:spcPct val="0"/>
              </a:spcAft>
            </a:pPr>
            <a:r>
              <a:rPr lang="fr-FR" b="1" dirty="0">
                <a:solidFill>
                  <a:srgbClr val="000000"/>
                </a:solidFill>
              </a:rPr>
              <a:t>Courbes groupées</a:t>
            </a:r>
          </a:p>
          <a:p>
            <a:pPr algn="l">
              <a:lnSpc>
                <a:spcPct val="90000"/>
              </a:lnSpc>
              <a:spcBef>
                <a:spcPts val="0"/>
              </a:spcBef>
            </a:pPr>
            <a:r>
              <a:rPr lang="fr-FR" dirty="0">
                <a:solidFill>
                  <a:srgbClr val="000000"/>
                </a:solidFill>
              </a:rPr>
              <a:t>(Comparaison de regroupements secondaires dans le temps)</a:t>
            </a:r>
          </a:p>
        </p:txBody>
      </p:sp>
      <p:sp>
        <p:nvSpPr>
          <p:cNvPr id="34828" name="Text Box 21"/>
          <p:cNvSpPr txBox="1">
            <a:spLocks noChangeArrowheads="1"/>
          </p:cNvSpPr>
          <p:nvPr/>
        </p:nvSpPr>
        <p:spPr bwMode="auto">
          <a:xfrm>
            <a:off x="46412" y="3359256"/>
            <a:ext cx="3946468" cy="591252"/>
          </a:xfrm>
          <a:prstGeom prst="rect">
            <a:avLst/>
          </a:prstGeom>
          <a:noFill/>
          <a:ln w="9525">
            <a:noFill/>
            <a:miter lim="800000"/>
            <a:headEnd/>
            <a:tailEnd/>
          </a:ln>
        </p:spPr>
        <p:txBody>
          <a:bodyPr wrap="square">
            <a:spAutoFit/>
          </a:bodyPr>
          <a:lstStyle/>
          <a:p>
            <a:pPr algn="ctr" rtl="0" fontAlgn="base">
              <a:lnSpc>
                <a:spcPct val="90000"/>
              </a:lnSpc>
              <a:spcBef>
                <a:spcPts val="0"/>
              </a:spcBef>
              <a:spcAft>
                <a:spcPct val="0"/>
              </a:spcAft>
            </a:pPr>
            <a:r>
              <a:rPr lang="fr-FR" b="1" dirty="0">
                <a:solidFill>
                  <a:srgbClr val="000000"/>
                </a:solidFill>
                <a:latin typeface="Salesforce Sans" panose="020B0505020202020203" pitchFamily="34" charset="0"/>
              </a:rPr>
              <a:t>Barres côte-à-côte</a:t>
            </a:r>
          </a:p>
          <a:p>
            <a:pPr algn="ctr" rtl="0" fontAlgn="base">
              <a:lnSpc>
                <a:spcPct val="90000"/>
              </a:lnSpc>
              <a:spcBef>
                <a:spcPts val="0"/>
              </a:spcBef>
              <a:spcAft>
                <a:spcPct val="0"/>
              </a:spcAft>
            </a:pPr>
            <a:r>
              <a:rPr lang="fr-FR" dirty="0">
                <a:solidFill>
                  <a:srgbClr val="000000"/>
                </a:solidFill>
              </a:rPr>
              <a:t>(Comparaison de proportions)</a:t>
            </a:r>
            <a:endParaRPr lang="fr-FR" kern="1200" dirty="0">
              <a:solidFill>
                <a:srgbClr val="000000"/>
              </a:solidFill>
              <a:latin typeface="Salesforce Sans" panose="020B0505020202020203" pitchFamily="34" charset="0"/>
            </a:endParaRPr>
          </a:p>
        </p:txBody>
      </p:sp>
      <p:sp>
        <p:nvSpPr>
          <p:cNvPr id="34829" name="Text Box 22"/>
          <p:cNvSpPr txBox="1">
            <a:spLocks noChangeArrowheads="1"/>
          </p:cNvSpPr>
          <p:nvPr/>
        </p:nvSpPr>
        <p:spPr bwMode="auto">
          <a:xfrm>
            <a:off x="4224658" y="3359256"/>
            <a:ext cx="3984622" cy="840551"/>
          </a:xfrm>
          <a:prstGeom prst="rect">
            <a:avLst/>
          </a:prstGeom>
          <a:noFill/>
          <a:ln w="9525">
            <a:noFill/>
            <a:miter lim="800000"/>
            <a:headEnd/>
            <a:tailEnd/>
          </a:ln>
        </p:spPr>
        <p:txBody>
          <a:bodyPr wrap="square">
            <a:spAutoFit/>
          </a:bodyPr>
          <a:lstStyle/>
          <a:p>
            <a:pPr algn="ctr" rtl="0" fontAlgn="base">
              <a:lnSpc>
                <a:spcPct val="90000"/>
              </a:lnSpc>
              <a:spcBef>
                <a:spcPts val="0"/>
              </a:spcBef>
              <a:spcAft>
                <a:spcPct val="0"/>
              </a:spcAft>
            </a:pPr>
            <a:r>
              <a:rPr lang="fr-FR" b="1" dirty="0">
                <a:solidFill>
                  <a:srgbClr val="000000"/>
                </a:solidFill>
                <a:latin typeface="Salesforce Sans" panose="020B0505020202020203" pitchFamily="34" charset="0"/>
              </a:rPr>
              <a:t>Barres empilées</a:t>
            </a:r>
          </a:p>
          <a:p>
            <a:pPr algn="ctr" rtl="0" fontAlgn="base">
              <a:lnSpc>
                <a:spcPct val="90000"/>
              </a:lnSpc>
              <a:spcBef>
                <a:spcPts val="0"/>
              </a:spcBef>
              <a:spcAft>
                <a:spcPct val="0"/>
              </a:spcAft>
            </a:pPr>
            <a:r>
              <a:rPr lang="fr-FR" dirty="0">
                <a:solidFill>
                  <a:srgbClr val="000000"/>
                </a:solidFill>
              </a:rPr>
              <a:t>(Comparaison de regroupements secondaires)</a:t>
            </a:r>
            <a:endParaRPr lang="fr-FR" kern="1200" dirty="0">
              <a:solidFill>
                <a:srgbClr val="000000"/>
              </a:solidFill>
              <a:latin typeface="Salesforce Sans" panose="020B0505020202020203" pitchFamily="34" charset="0"/>
            </a:endParaRPr>
          </a:p>
        </p:txBody>
      </p:sp>
      <p:sp>
        <p:nvSpPr>
          <p:cNvPr id="34830" name="Text Box 23"/>
          <p:cNvSpPr txBox="1">
            <a:spLocks noChangeArrowheads="1"/>
          </p:cNvSpPr>
          <p:nvPr/>
        </p:nvSpPr>
        <p:spPr bwMode="auto">
          <a:xfrm>
            <a:off x="8653717" y="3370979"/>
            <a:ext cx="2999804" cy="1089850"/>
          </a:xfrm>
          <a:prstGeom prst="rect">
            <a:avLst/>
          </a:prstGeom>
          <a:noFill/>
          <a:ln w="9525">
            <a:noFill/>
            <a:miter lim="800000"/>
            <a:headEnd/>
            <a:tailEnd/>
          </a:ln>
        </p:spPr>
        <p:txBody>
          <a:bodyPr wrap="square">
            <a:spAutoFit/>
          </a:bodyPr>
          <a:lstStyle/>
          <a:p>
            <a:pPr algn="ctr" rtl="0" fontAlgn="base">
              <a:lnSpc>
                <a:spcPct val="90000"/>
              </a:lnSpc>
              <a:spcBef>
                <a:spcPts val="0"/>
              </a:spcBef>
              <a:spcAft>
                <a:spcPct val="0"/>
              </a:spcAft>
            </a:pPr>
            <a:r>
              <a:rPr lang="fr-FR" b="1" dirty="0">
                <a:solidFill>
                  <a:srgbClr val="000000"/>
                </a:solidFill>
                <a:latin typeface="Salesforce Sans" panose="020B0505020202020203" pitchFamily="34" charset="0"/>
              </a:rPr>
              <a:t>Barres empilées </a:t>
            </a:r>
            <a:br>
              <a:rPr lang="fr-FR" b="1" dirty="0">
                <a:solidFill>
                  <a:srgbClr val="000000"/>
                </a:solidFill>
                <a:latin typeface="Salesforce Sans" panose="020B0505020202020203" pitchFamily="34" charset="0"/>
              </a:rPr>
            </a:br>
            <a:r>
              <a:rPr lang="fr-FR" b="1" dirty="0">
                <a:solidFill>
                  <a:srgbClr val="000000"/>
                </a:solidFill>
                <a:latin typeface="Salesforce Sans" panose="020B0505020202020203" pitchFamily="34" charset="0"/>
              </a:rPr>
              <a:t>jusqu'à 100 %</a:t>
            </a:r>
          </a:p>
          <a:p>
            <a:pPr algn="ctr" rtl="0" fontAlgn="base">
              <a:lnSpc>
                <a:spcPct val="90000"/>
              </a:lnSpc>
              <a:spcBef>
                <a:spcPts val="0"/>
              </a:spcBef>
              <a:spcAft>
                <a:spcPct val="0"/>
              </a:spcAft>
            </a:pPr>
            <a:r>
              <a:rPr lang="fr-FR" dirty="0">
                <a:solidFill>
                  <a:srgbClr val="000000"/>
                </a:solidFill>
              </a:rPr>
              <a:t>(Comparaison des totaux et des proportions)</a:t>
            </a:r>
            <a:endParaRPr lang="fr-FR" kern="1200" dirty="0">
              <a:solidFill>
                <a:srgbClr val="000000"/>
              </a:solidFill>
              <a:latin typeface="Salesforce Sans" panose="020B0505020202020203" pitchFamily="34" charset="0"/>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382</a:t>
            </a:fld>
            <a:endParaRPr lang="fr-FR" dirty="0"/>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65" y="956825"/>
            <a:ext cx="2884136" cy="2313068"/>
          </a:xfrm>
          <a:prstGeom prst="rect">
            <a:avLst/>
          </a:prstGeom>
          <a:ln>
            <a:solidFill>
              <a:schemeClr val="bg2"/>
            </a:solidFill>
          </a:ln>
          <a:effectLst>
            <a:outerShdw blurRad="50800" dist="38100" dir="2700000" algn="tl" rotWithShape="0">
              <a:prstClr val="black">
                <a:alpha val="40000"/>
              </a:prstClr>
            </a:outerShdw>
          </a:effectLst>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645" y="956825"/>
            <a:ext cx="2902238" cy="2318898"/>
          </a:xfrm>
          <a:prstGeom prst="rect">
            <a:avLst/>
          </a:prstGeom>
          <a:ln>
            <a:solidFill>
              <a:schemeClr val="bg2"/>
            </a:solidFill>
          </a:ln>
          <a:effectLst>
            <a:outerShdw blurRad="50800" dist="38100" dir="2700000" algn="tl" rotWithShape="0">
              <a:prstClr val="black">
                <a:alpha val="40000"/>
              </a:prstClr>
            </a:outerShdw>
          </a:effectLst>
        </p:spPr>
      </p:pic>
      <p:pic>
        <p:nvPicPr>
          <p:cNvPr id="14" name="Imag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1726" y="956825"/>
            <a:ext cx="2899751" cy="2313068"/>
          </a:xfrm>
          <a:prstGeom prst="rect">
            <a:avLst/>
          </a:prstGeom>
          <a:ln>
            <a:solidFill>
              <a:schemeClr val="bg2"/>
            </a:solidFill>
          </a:ln>
          <a:effectLst>
            <a:outerShdw blurRad="50800" dist="38100" dir="2700000" algn="tl" rotWithShape="0">
              <a:prstClr val="black">
                <a:alpha val="40000"/>
              </a:prstClr>
            </a:outerShdw>
          </a:effectLst>
        </p:spPr>
      </p:pic>
      <p:grpSp>
        <p:nvGrpSpPr>
          <p:cNvPr id="15" name="Groupe 5"/>
          <p:cNvGrpSpPr/>
          <p:nvPr/>
        </p:nvGrpSpPr>
        <p:grpSpPr>
          <a:xfrm>
            <a:off x="4683901" y="4360916"/>
            <a:ext cx="2877982" cy="2298766"/>
            <a:chOff x="4683901" y="4360916"/>
            <a:chExt cx="2877982" cy="2298766"/>
          </a:xfrm>
        </p:grpSpPr>
        <p:pic>
          <p:nvPicPr>
            <p:cNvPr id="16" name="Picture 5"/>
            <p:cNvPicPr>
              <a:picLocks noChangeAspect="1" noChangeArrowheads="1"/>
            </p:cNvPicPr>
            <p:nvPr/>
          </p:nvPicPr>
          <p:blipFill>
            <a:blip r:embed="rId7" cstate="print"/>
            <a:srcRect/>
            <a:stretch>
              <a:fillRect/>
            </a:stretch>
          </p:blipFill>
          <p:spPr bwMode="auto">
            <a:xfrm>
              <a:off x="4683901" y="4360916"/>
              <a:ext cx="2877982" cy="229876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7" name="Image 1"/>
            <p:cNvPicPr>
              <a:picLocks noChangeAspect="1"/>
            </p:cNvPicPr>
            <p:nvPr/>
          </p:nvPicPr>
          <p:blipFill>
            <a:blip r:embed="rId8"/>
            <a:stretch>
              <a:fillRect/>
            </a:stretch>
          </p:blipFill>
          <p:spPr>
            <a:xfrm>
              <a:off x="4706772" y="4598577"/>
              <a:ext cx="133369" cy="1333686"/>
            </a:xfrm>
            <a:prstGeom prst="rect">
              <a:avLst/>
            </a:prstGeom>
          </p:spPr>
        </p:pic>
        <p:pic>
          <p:nvPicPr>
            <p:cNvPr id="18" name="Image 3"/>
            <p:cNvPicPr>
              <a:picLocks noChangeAspect="1"/>
            </p:cNvPicPr>
            <p:nvPr/>
          </p:nvPicPr>
          <p:blipFill>
            <a:blip r:embed="rId9"/>
            <a:stretch>
              <a:fillRect/>
            </a:stretch>
          </p:blipFill>
          <p:spPr>
            <a:xfrm>
              <a:off x="5647290" y="6112180"/>
              <a:ext cx="1171739" cy="181000"/>
            </a:xfrm>
            <a:prstGeom prst="rect">
              <a:avLst/>
            </a:prstGeom>
          </p:spPr>
        </p:pic>
        <p:pic>
          <p:nvPicPr>
            <p:cNvPr id="19" name="Image 4"/>
            <p:cNvPicPr>
              <a:picLocks noChangeAspect="1"/>
            </p:cNvPicPr>
            <p:nvPr/>
          </p:nvPicPr>
          <p:blipFill>
            <a:blip r:embed="rId10"/>
            <a:stretch>
              <a:fillRect/>
            </a:stretch>
          </p:blipFill>
          <p:spPr>
            <a:xfrm>
              <a:off x="5925137" y="5966944"/>
              <a:ext cx="666843" cy="123842"/>
            </a:xfrm>
            <a:prstGeom prst="rect">
              <a:avLst/>
            </a:prstGeom>
          </p:spPr>
        </p:pic>
      </p:grpSp>
    </p:spTree>
    <p:custDataLst>
      <p:tags r:id="rId1"/>
    </p:custData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115713" y="843165"/>
            <a:ext cx="11298521" cy="5950440"/>
          </a:xfrm>
        </p:spPr>
        <p:txBody>
          <a:bodyPr/>
          <a:lstStyle/>
          <a:p>
            <a:r>
              <a:rPr lang="fr-FR" dirty="0"/>
              <a:t>Tracez deux résumés numériques côte à côte pour visualiser la corrélation entre les valeurs correspondant à un regroupement particulier sur un rapport. </a:t>
            </a:r>
          </a:p>
        </p:txBody>
      </p:sp>
      <p:sp>
        <p:nvSpPr>
          <p:cNvPr id="34818" name="Rectangle 11"/>
          <p:cNvSpPr>
            <a:spLocks noGrp="1" noChangeArrowheads="1"/>
          </p:cNvSpPr>
          <p:nvPr>
            <p:ph type="title"/>
          </p:nvPr>
        </p:nvSpPr>
        <p:spPr>
          <a:xfrm>
            <a:off x="128589" y="7"/>
            <a:ext cx="10734146" cy="746975"/>
          </a:xfrm>
        </p:spPr>
        <p:txBody>
          <a:bodyPr/>
          <a:lstStyle/>
          <a:p>
            <a:r>
              <a:rPr lang="fr-FR" sz="2600" dirty="0"/>
              <a:t>Sélection d'un type de graphique : </a:t>
            </a:r>
            <a:br>
              <a:rPr lang="fr-FR" sz="2600" dirty="0"/>
            </a:br>
            <a:r>
              <a:rPr lang="fr-FR" sz="2600" dirty="0"/>
              <a:t>Graphiques en nuage de points</a:t>
            </a:r>
          </a:p>
        </p:txBody>
      </p:sp>
      <p:sp>
        <p:nvSpPr>
          <p:cNvPr id="4" name="Rectangle 3"/>
          <p:cNvSpPr/>
          <p:nvPr/>
        </p:nvSpPr>
        <p:spPr>
          <a:xfrm>
            <a:off x="9711975" y="4671411"/>
            <a:ext cx="2336800" cy="1815882"/>
          </a:xfrm>
          <a:prstGeom prst="rect">
            <a:avLst/>
          </a:prstGeom>
        </p:spPr>
        <p:txBody>
          <a:bodyPr wrap="square">
            <a:spAutoFit/>
          </a:bodyPr>
          <a:lstStyle/>
          <a:p>
            <a:r>
              <a:rPr lang="fr-FR" sz="1600" b="1" dirty="0"/>
              <a:t>Exemple</a:t>
            </a:r>
            <a:r>
              <a:rPr lang="fr-FR" sz="1600" dirty="0"/>
              <a:t> : réalisez le tracé correspondant à la durée de l'étape d'opportunité et celui correspondant au nombre d'activités associées.</a:t>
            </a:r>
          </a:p>
        </p:txBody>
      </p:sp>
      <p:sp>
        <p:nvSpPr>
          <p:cNvPr id="7" name="Slide Number Placeholder 6"/>
          <p:cNvSpPr>
            <a:spLocks noGrp="1"/>
          </p:cNvSpPr>
          <p:nvPr>
            <p:ph type="sldNum" sz="quarter" idx="10"/>
          </p:nvPr>
        </p:nvSpPr>
        <p:spPr/>
        <p:txBody>
          <a:bodyPr/>
          <a:lstStyle/>
          <a:p>
            <a:fld id="{812A5277-1DB9-460F-9A21-B857ABB32666}" type="slidenum">
              <a:rPr lang="en-US" smtClean="0"/>
              <a:pPr/>
              <a:t>383</a:t>
            </a:fld>
            <a:endParaRPr lang="fr-FR" dirty="0"/>
          </a:p>
        </p:txBody>
      </p:sp>
      <p:pic>
        <p:nvPicPr>
          <p:cNvPr id="14"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55271" y="3715016"/>
            <a:ext cx="3646427" cy="1659696"/>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grpSp>
        <p:nvGrpSpPr>
          <p:cNvPr id="17" name="Group 13"/>
          <p:cNvGrpSpPr/>
          <p:nvPr/>
        </p:nvGrpSpPr>
        <p:grpSpPr>
          <a:xfrm>
            <a:off x="4177898" y="1898293"/>
            <a:ext cx="5426857" cy="4461830"/>
            <a:chOff x="2391781" y="1557338"/>
            <a:chExt cx="4552950" cy="3743325"/>
          </a:xfrm>
          <a:effectLst>
            <a:outerShdw blurRad="50800" dist="38100" dir="2700000" algn="tl" rotWithShape="0">
              <a:prstClr val="black">
                <a:alpha val="40000"/>
              </a:prstClr>
            </a:outerShdw>
          </a:effectLst>
        </p:grpSpPr>
        <p:pic>
          <p:nvPicPr>
            <p:cNvPr id="18" name="Picture 2"/>
            <p:cNvPicPr>
              <a:picLocks noChangeAspect="1" noChangeArrowheads="1"/>
            </p:cNvPicPr>
            <p:nvPr/>
          </p:nvPicPr>
          <p:blipFill>
            <a:blip r:embed="rId5" cstate="print"/>
            <a:srcRect/>
            <a:stretch>
              <a:fillRect/>
            </a:stretch>
          </p:blipFill>
          <p:spPr bwMode="auto">
            <a:xfrm>
              <a:off x="2391781" y="1557338"/>
              <a:ext cx="4552950" cy="3743325"/>
            </a:xfrm>
            <a:prstGeom prst="rect">
              <a:avLst/>
            </a:prstGeom>
            <a:noFill/>
            <a:ln w="6350">
              <a:solidFill>
                <a:schemeClr val="bg1">
                  <a:lumMod val="75000"/>
                </a:schemeClr>
              </a:solidFill>
              <a:miter lim="800000"/>
              <a:headEnd/>
              <a:tailEnd/>
            </a:ln>
          </p:spPr>
        </p:pic>
        <p:pic>
          <p:nvPicPr>
            <p:cNvPr id="19" name="Picture 3"/>
            <p:cNvPicPr>
              <a:picLocks noChangeAspect="1" noChangeArrowheads="1"/>
            </p:cNvPicPr>
            <p:nvPr/>
          </p:nvPicPr>
          <p:blipFill>
            <a:blip r:embed="rId6" cstate="print"/>
            <a:srcRect/>
            <a:stretch>
              <a:fillRect/>
            </a:stretch>
          </p:blipFill>
          <p:spPr bwMode="auto">
            <a:xfrm>
              <a:off x="4251161" y="4226092"/>
              <a:ext cx="1219200" cy="114300"/>
            </a:xfrm>
            <a:prstGeom prst="rect">
              <a:avLst/>
            </a:prstGeom>
            <a:noFill/>
            <a:ln w="6350">
              <a:noFill/>
              <a:miter lim="800000"/>
              <a:headEnd/>
              <a:tailEnd/>
            </a:ln>
          </p:spPr>
        </p:pic>
      </p:grpSp>
      <p:sp>
        <p:nvSpPr>
          <p:cNvPr id="20" name="Rectangle 19"/>
          <p:cNvSpPr/>
          <p:nvPr/>
        </p:nvSpPr>
        <p:spPr bwMode="auto">
          <a:xfrm>
            <a:off x="1281463" y="4285369"/>
            <a:ext cx="2490437" cy="645991"/>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Tree>
    <p:custDataLst>
      <p:tags r:id="rId1"/>
    </p:custData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Content Placeholder 3"/>
          <p:cNvSpPr>
            <a:spLocks noGrp="1"/>
          </p:cNvSpPr>
          <p:nvPr>
            <p:ph idx="1"/>
          </p:nvPr>
        </p:nvSpPr>
        <p:spPr>
          <a:xfrm>
            <a:off x="114301" y="2806261"/>
            <a:ext cx="9498622" cy="3983267"/>
          </a:xfrm>
        </p:spPr>
        <p:txBody>
          <a:bodyPr/>
          <a:lstStyle/>
          <a:p>
            <a:r>
              <a:rPr lang="fr-FR" dirty="0"/>
              <a:t>Tâches : </a:t>
            </a:r>
          </a:p>
          <a:p>
            <a:pPr lvl="1"/>
            <a:r>
              <a:rPr lang="fr-FR" dirty="0"/>
              <a:t>Modification du rapport Taux de gains par </a:t>
            </a:r>
            <a:r>
              <a:rPr lang="fr-FR" dirty="0" err="1"/>
              <a:t>rep</a:t>
            </a:r>
            <a:r>
              <a:rPr lang="fr-FR" dirty="0"/>
              <a:t>. commercial de manière à ajouter un surlignage conditionnel à la formule de résumé Taux de gains.</a:t>
            </a:r>
          </a:p>
          <a:p>
            <a:pPr lvl="1"/>
            <a:r>
              <a:rPr lang="fr-FR" dirty="0"/>
              <a:t>Ajout d'un graphique en barres verticales pour comparer le taux de gains par représentant commercial.</a:t>
            </a:r>
          </a:p>
          <a:p>
            <a:pPr lvl="1"/>
            <a:r>
              <a:rPr lang="fr-FR" dirty="0"/>
              <a:t>Enregistrement du rapport sous le même nom.</a:t>
            </a:r>
          </a:p>
          <a:p>
            <a:pPr lvl="1"/>
            <a:endParaRPr lang="fr-FR" dirty="0"/>
          </a:p>
          <a:p>
            <a:pPr lvl="1"/>
            <a:endParaRPr lang="fr-FR" dirty="0"/>
          </a:p>
        </p:txBody>
      </p:sp>
      <p:sp>
        <p:nvSpPr>
          <p:cNvPr id="2" name="Content Placeholder 1"/>
          <p:cNvSpPr>
            <a:spLocks noGrp="1"/>
          </p:cNvSpPr>
          <p:nvPr>
            <p:ph idx="11"/>
          </p:nvPr>
        </p:nvSpPr>
        <p:spPr>
          <a:xfrm>
            <a:off x="5" y="758825"/>
            <a:ext cx="12192000" cy="1929196"/>
          </a:xfrm>
        </p:spPr>
        <p:txBody>
          <a:bodyPr/>
          <a:lstStyle/>
          <a:p>
            <a:r>
              <a:rPr lang="fr-FR" dirty="0"/>
              <a:t>Objectif :</a:t>
            </a:r>
          </a:p>
          <a:p>
            <a:pPr lvl="1"/>
            <a:r>
              <a:rPr lang="fr-FR" dirty="0"/>
              <a:t>Allison Wheeler, vice-présidente des ventes internationales, souhaite mettre en surbrillance le taux de gains par représentant commercial en utilisant des couleurs différentes afin de distinguer plus facilement les meilleurs représentants des moins bons. Elle souhaite également comparer ces taux dans un graphique.</a:t>
            </a:r>
          </a:p>
        </p:txBody>
      </p:sp>
      <p:sp>
        <p:nvSpPr>
          <p:cNvPr id="12" name="Content Placeholder 11"/>
          <p:cNvSpPr>
            <a:spLocks noGrp="1"/>
          </p:cNvSpPr>
          <p:nvPr>
            <p:ph idx="10"/>
          </p:nvPr>
        </p:nvSpPr>
        <p:spPr/>
        <p:txBody>
          <a:bodyPr/>
          <a:lstStyle/>
          <a:p>
            <a:r>
              <a:rPr lang="fr-FR"/>
              <a:t>5 min</a:t>
            </a:r>
            <a:endParaRPr lang="fr-FR" dirty="0"/>
          </a:p>
        </p:txBody>
      </p:sp>
      <p:sp>
        <p:nvSpPr>
          <p:cNvPr id="520193" name="Rectangle 2"/>
          <p:cNvSpPr>
            <a:spLocks noGrp="1" noChangeArrowheads="1"/>
          </p:cNvSpPr>
          <p:nvPr>
            <p:ph type="title"/>
          </p:nvPr>
        </p:nvSpPr>
        <p:spPr/>
        <p:txBody>
          <a:bodyPr/>
          <a:lstStyle/>
          <a:p>
            <a:r>
              <a:rPr lang="fr-FR" sz="2600" dirty="0"/>
              <a:t>7-8 : Surlignage et ajout d'un graphique</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384</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Exécution et modification des rapports</a:t>
            </a:r>
          </a:p>
          <a:p>
            <a:pPr lvl="1"/>
            <a:r>
              <a:rPr lang="fr-FR"/>
              <a:t>Création de nouveaux rapports avec le Générateur de rapports</a:t>
            </a:r>
          </a:p>
          <a:p>
            <a:pPr lvl="1"/>
            <a:r>
              <a:rPr lang="fr-FR"/>
              <a:t>Utilisation des filtres de rapport</a:t>
            </a:r>
            <a:endParaRPr lang="fr-FR" dirty="0"/>
          </a:p>
          <a:p>
            <a:pPr lvl="1"/>
            <a:r>
              <a:rPr lang="fr-FR"/>
              <a:t>Récapitulation avec formules et résumés visuels</a:t>
            </a:r>
          </a:p>
          <a:p>
            <a:pPr lvl="2"/>
            <a:r>
              <a:rPr lang="fr-FR"/>
              <a:t>Impression, exportation et envoi des rapports par e-mail </a:t>
            </a:r>
          </a:p>
          <a:p>
            <a:pPr lvl="1"/>
            <a:r>
              <a:rPr lang="fr-FR"/>
              <a:t>Création de tableaux de bord</a:t>
            </a:r>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385</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5"/>
            <a:ext cx="9115709" cy="746975"/>
          </a:xfrm>
        </p:spPr>
        <p:txBody>
          <a:bodyPr/>
          <a:lstStyle/>
          <a:p>
            <a:r>
              <a:rPr lang="fr-FR" sz="2600" dirty="0"/>
              <a:t>Impression, exportation et envoi des rapports par e-mail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386</a:t>
            </a:fld>
            <a:endParaRPr lang="fr-FR" dirty="0"/>
          </a:p>
        </p:txBody>
      </p:sp>
      <p:pic>
        <p:nvPicPr>
          <p:cNvPr id="5" name="Picture: Allison Wheeler" descr="AWheeler headshot.png"/>
          <p:cNvPicPr>
            <a:picLocks noChangeAspect="1"/>
          </p:cNvPicPr>
          <p:nvPr/>
        </p:nvPicPr>
        <p:blipFill>
          <a:blip r:embed="rId4" cstate="print"/>
          <a:srcRect l="12167" r="-3772" b="12284"/>
          <a:stretch>
            <a:fillRect/>
          </a:stretch>
        </p:blipFill>
        <p:spPr>
          <a:xfrm>
            <a:off x="2100949" y="1606744"/>
            <a:ext cx="722172" cy="720000"/>
          </a:xfrm>
          <a:prstGeom prst="rect">
            <a:avLst/>
          </a:prstGeom>
          <a:solidFill>
            <a:schemeClr val="bg1"/>
          </a:solidFill>
          <a:ln w="19050">
            <a:solidFill>
              <a:schemeClr val="bg1">
                <a:lumMod val="85000"/>
              </a:schemeClr>
            </a:solidFill>
          </a:ln>
        </p:spPr>
      </p:pic>
      <p:sp>
        <p:nvSpPr>
          <p:cNvPr id="7" name="TextBox 6"/>
          <p:cNvSpPr txBox="1"/>
          <p:nvPr/>
        </p:nvSpPr>
        <p:spPr>
          <a:xfrm>
            <a:off x="2933780" y="1440000"/>
            <a:ext cx="7299979" cy="220060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      Taux de gains par </a:t>
            </a:r>
            <a:r>
              <a:rPr lang="fr-FR" sz="2000" b="1" dirty="0" err="1">
                <a:solidFill>
                  <a:srgbClr val="0070C0"/>
                </a:solidFill>
                <a:latin typeface="Segoe UI" pitchFamily="34" charset="0"/>
              </a:rPr>
              <a:t>rep</a:t>
            </a:r>
            <a:r>
              <a:rPr lang="fr-FR" sz="2000" b="1" dirty="0">
                <a:solidFill>
                  <a:srgbClr val="0070C0"/>
                </a:solidFill>
                <a:latin typeface="Segoe UI" pitchFamily="34" charset="0"/>
              </a:rPr>
              <a:t>. commercial </a:t>
            </a:r>
            <a:r>
              <a:rPr lang="fr-FR" sz="2000" dirty="0">
                <a:latin typeface="Segoe UI" pitchFamily="34" charset="0"/>
              </a:rPr>
              <a:t>— </a:t>
            </a:r>
            <a:r>
              <a:rPr lang="fr-FR" sz="2000" dirty="0">
                <a:solidFill>
                  <a:srgbClr val="0070C0"/>
                </a:solidFill>
                <a:latin typeface="Segoe UI" pitchFamily="34" charset="0"/>
              </a:rPr>
              <a:t>Allison Wheeler</a:t>
            </a:r>
            <a:endParaRPr lang="fr-FR" sz="2000" dirty="0">
              <a:latin typeface="Segoe UI Semibold" pitchFamily="34" charset="0"/>
              <a:ea typeface="Segoe UI" pitchFamily="34" charset="0"/>
              <a:cs typeface="Segoe UI" pitchFamily="34" charset="0"/>
            </a:endParaRPr>
          </a:p>
          <a:p>
            <a:r>
              <a:rPr lang="fr-FR" sz="2000" dirty="0">
                <a:solidFill>
                  <a:srgbClr val="0070C0"/>
                </a:solidFill>
                <a:latin typeface="Segoe UI Semibold" pitchFamily="34" charset="0"/>
              </a:rPr>
              <a:t>@Utilisateur Admin </a:t>
            </a:r>
            <a:r>
              <a:rPr lang="fr-FR" sz="2000" dirty="0">
                <a:latin typeface="Segoe UI Semibold" pitchFamily="34" charset="0"/>
              </a:rPr>
              <a:t>J'aimerais pouvoir utiliser le rapport Taux de gains par rep. commercial lors de mes réunions d'équipe hebdomadaires. Quelles sont les options dont je dispose pour le partager avec mon équipe ? </a:t>
            </a:r>
            <a:endParaRPr lang="fr-FR" sz="2000" dirty="0">
              <a:solidFill>
                <a:srgbClr val="0070C0"/>
              </a:solidFill>
              <a:latin typeface="Segoe UI Semibold" pitchFamily="34" charset="0"/>
              <a:ea typeface="Segoe UI" pitchFamily="34" charset="0"/>
              <a:cs typeface="Segoe UI" pitchFamily="34" charset="0"/>
            </a:endParaRP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16:22</a:t>
            </a:r>
            <a:endParaRPr lang="fr-FR" dirty="0"/>
          </a:p>
        </p:txBody>
      </p:sp>
      <p:pic>
        <p:nvPicPr>
          <p:cNvPr id="8" name="Picture 16" descr="\\sfdc\dfs\AM\GS\Training\Education_Content_Development\Templates and Processes and Images\Images\Salesforce\standard\reports.png"/>
          <p:cNvPicPr>
            <a:picLocks noChangeAspect="1" noChangeArrowheads="1"/>
          </p:cNvPicPr>
          <p:nvPr/>
        </p:nvPicPr>
        <p:blipFill>
          <a:blip r:embed="rId5" cstate="print"/>
          <a:srcRect/>
          <a:stretch>
            <a:fillRect/>
          </a:stretch>
        </p:blipFill>
        <p:spPr bwMode="auto">
          <a:xfrm>
            <a:off x="3041599" y="1608793"/>
            <a:ext cx="309581" cy="309581"/>
          </a:xfrm>
          <a:prstGeom prst="rect">
            <a:avLst/>
          </a:prstGeom>
          <a:noFill/>
          <a:effectLst/>
        </p:spPr>
      </p:pic>
    </p:spTree>
    <p:custDataLst>
      <p:tags r:id="rId1"/>
    </p:custData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a:t>Créez une version imprimable ou exportez les détails d'un rapport vers Excel.</a:t>
            </a:r>
          </a:p>
          <a:p>
            <a:endParaRPr lang="fr-FR" dirty="0"/>
          </a:p>
        </p:txBody>
      </p:sp>
      <p:sp>
        <p:nvSpPr>
          <p:cNvPr id="481282" name="Rectangle 2"/>
          <p:cNvSpPr>
            <a:spLocks noGrp="1" noChangeArrowheads="1"/>
          </p:cNvSpPr>
          <p:nvPr>
            <p:ph type="title"/>
          </p:nvPr>
        </p:nvSpPr>
        <p:spPr>
          <a:xfrm>
            <a:off x="128589" y="7"/>
            <a:ext cx="10734146" cy="746975"/>
          </a:xfrm>
        </p:spPr>
        <p:txBody>
          <a:bodyPr/>
          <a:lstStyle/>
          <a:p>
            <a:r>
              <a:rPr lang="fr-FR" sz="2600" dirty="0"/>
              <a:t>Impression et exportation des résultats </a:t>
            </a:r>
            <a:br>
              <a:rPr lang="fr-FR" sz="2600" dirty="0"/>
            </a:br>
            <a:r>
              <a:rPr lang="fr-FR" sz="2600" dirty="0"/>
              <a:t>de rapport</a:t>
            </a:r>
          </a:p>
        </p:txBody>
      </p:sp>
      <p:sp>
        <p:nvSpPr>
          <p:cNvPr id="15" name="Content Placeholder 10"/>
          <p:cNvSpPr txBox="1">
            <a:spLocks/>
          </p:cNvSpPr>
          <p:nvPr/>
        </p:nvSpPr>
        <p:spPr>
          <a:xfrm>
            <a:off x="346624" y="4863397"/>
            <a:ext cx="5322656" cy="1714813"/>
          </a:xfrm>
          <a:prstGeom prst="rect">
            <a:avLst/>
          </a:prstGeom>
        </p:spPr>
        <p:txBody>
          <a:bodyPr/>
          <a:lstStyle/>
          <a:p>
            <a:pPr marL="180975" marR="0" lvl="0" indent="-180975" algn="l" defTabSz="914400" rtl="0" eaLnBrk="1" fontAlgn="base" latinLnBrk="0" hangingPunct="1">
              <a:lnSpc>
                <a:spcPct val="100000"/>
              </a:lnSpc>
              <a:spcBef>
                <a:spcPts val="600"/>
              </a:spcBef>
              <a:spcAft>
                <a:spcPct val="0"/>
              </a:spcAft>
              <a:buClrTx/>
              <a:buSzTx/>
              <a:buFont typeface="Wingdings" pitchFamily="2" charset="2"/>
              <a:buChar char="§"/>
              <a:tabLst/>
              <a:defRPr/>
            </a:pPr>
            <a:r>
              <a:rPr kumimoji="0" lang="fr-FR" b="0" i="0" u="none" strike="noStrike" cap="none" baseline="0" noProof="0" dirty="0">
                <a:ln>
                  <a:noFill/>
                </a:ln>
                <a:effectLst/>
                <a:uLnTx/>
                <a:uFillTx/>
                <a:latin typeface="Salesforce Sans" panose="020B0505020202020203" pitchFamily="34" charset="0"/>
              </a:rPr>
              <a:t>Crée un fichier </a:t>
            </a:r>
            <a:r>
              <a:rPr kumimoji="0" lang="fr-FR" b="0" i="0" u="none" strike="noStrike" cap="none" baseline="0" noProof="0" dirty="0">
                <a:ln>
                  <a:noFill/>
                </a:ln>
                <a:effectLst/>
                <a:uLnTx/>
                <a:uFillTx/>
                <a:latin typeface="Courier New" pitchFamily="49" charset="0"/>
              </a:rPr>
              <a:t>.xls</a:t>
            </a:r>
            <a:r>
              <a:rPr lang="fr-FR" dirty="0"/>
              <a:t>.</a:t>
            </a:r>
          </a:p>
          <a:p>
            <a:pPr marL="180975" indent="-180975" fontAlgn="auto">
              <a:spcBef>
                <a:spcPts val="600"/>
              </a:spcBef>
              <a:spcAft>
                <a:spcPts val="0"/>
              </a:spcAft>
              <a:buFont typeface="Wingdings" pitchFamily="2" charset="2"/>
              <a:buChar char="§"/>
              <a:defRPr/>
            </a:pPr>
            <a:r>
              <a:rPr lang="fr-FR" b="0" dirty="0"/>
              <a:t>Enregistre un fichier ou l'ouvre dans Excel et l'imprime.</a:t>
            </a:r>
          </a:p>
          <a:p>
            <a:pPr marL="180975" marR="0" lvl="0" indent="-180975" algn="l" defTabSz="914400" eaLnBrk="1" fontAlgn="auto" latinLnBrk="0" hangingPunct="1">
              <a:lnSpc>
                <a:spcPct val="100000"/>
              </a:lnSpc>
              <a:spcBef>
                <a:spcPts val="600"/>
              </a:spcBef>
              <a:spcAft>
                <a:spcPts val="0"/>
              </a:spcAft>
              <a:buClrTx/>
              <a:buSzTx/>
              <a:buFont typeface="Wingdings" pitchFamily="2" charset="2"/>
              <a:buChar char="§"/>
              <a:tabLst/>
              <a:defRPr/>
            </a:pPr>
            <a:r>
              <a:rPr kumimoji="0" lang="fr-FR" b="0" i="0" u="none" strike="noStrike" cap="none" baseline="0" noProof="0" dirty="0">
                <a:ln>
                  <a:noFill/>
                </a:ln>
                <a:effectLst/>
                <a:uLnTx/>
                <a:uFillTx/>
                <a:latin typeface="Salesforce Sans" panose="020B0505020202020203" pitchFamily="34" charset="0"/>
              </a:rPr>
              <a:t>Conserve la mise en forme, les regroupements et les sous-totaux.</a:t>
            </a:r>
          </a:p>
        </p:txBody>
      </p:sp>
      <p:sp>
        <p:nvSpPr>
          <p:cNvPr id="17" name="Content Placeholder 10"/>
          <p:cNvSpPr txBox="1">
            <a:spLocks/>
          </p:cNvSpPr>
          <p:nvPr/>
        </p:nvSpPr>
        <p:spPr>
          <a:xfrm>
            <a:off x="6294498" y="4863397"/>
            <a:ext cx="5470782" cy="1652737"/>
          </a:xfrm>
          <a:prstGeom prst="rect">
            <a:avLst/>
          </a:prstGeom>
        </p:spPr>
        <p:txBody>
          <a:bodyPr/>
          <a:lstStyle/>
          <a:p>
            <a:pPr marL="180975" marR="0" lvl="0" indent="-180975" algn="l" defTabSz="914400" eaLnBrk="1" fontAlgn="auto" latinLnBrk="0" hangingPunct="1">
              <a:lnSpc>
                <a:spcPct val="100000"/>
              </a:lnSpc>
              <a:spcBef>
                <a:spcPts val="600"/>
              </a:spcBef>
              <a:spcAft>
                <a:spcPts val="0"/>
              </a:spcAft>
              <a:buClrTx/>
              <a:buSzTx/>
              <a:buFont typeface="Wingdings" pitchFamily="2" charset="2"/>
              <a:buChar char="§"/>
              <a:tabLst/>
              <a:defRPr/>
            </a:pPr>
            <a:r>
              <a:rPr kumimoji="0" lang="fr-FR" b="0" i="0" u="none" strike="noStrike" cap="none" baseline="0" noProof="0" dirty="0">
                <a:ln>
                  <a:noFill/>
                </a:ln>
                <a:effectLst/>
                <a:uLnTx/>
                <a:uFillTx/>
                <a:latin typeface="Salesforce Sans" panose="020B0505020202020203" pitchFamily="34" charset="0"/>
              </a:rPr>
              <a:t>Crée un fichier </a:t>
            </a:r>
            <a:r>
              <a:rPr kumimoji="0" lang="fr-FR" b="0" i="0" u="none" strike="noStrike" cap="none" baseline="0" noProof="0" dirty="0">
                <a:ln>
                  <a:noFill/>
                </a:ln>
                <a:effectLst/>
                <a:uLnTx/>
                <a:uFillTx/>
                <a:latin typeface="Courier New" pitchFamily="49" charset="0"/>
              </a:rPr>
              <a:t>.csv </a:t>
            </a:r>
            <a:r>
              <a:rPr kumimoji="0" lang="fr-FR" b="0" i="0" u="none" strike="noStrike" cap="none" baseline="0" noProof="0" dirty="0">
                <a:ln>
                  <a:noFill/>
                </a:ln>
                <a:effectLst/>
                <a:uLnTx/>
                <a:uFillTx/>
                <a:latin typeface="Salesforce Sans" panose="020B0505020202020203" pitchFamily="34" charset="0"/>
              </a:rPr>
              <a:t>ou </a:t>
            </a:r>
            <a:r>
              <a:rPr kumimoji="0" lang="fr-FR" b="0" i="0" u="none" strike="noStrike" cap="none" baseline="0" noProof="0" dirty="0">
                <a:ln>
                  <a:noFill/>
                </a:ln>
                <a:effectLst/>
                <a:uLnTx/>
                <a:uFillTx/>
                <a:latin typeface="Courier New" pitchFamily="49" charset="0"/>
              </a:rPr>
              <a:t>.xls</a:t>
            </a:r>
            <a:r>
              <a:rPr lang="fr-FR" dirty="0"/>
              <a:t>.</a:t>
            </a:r>
          </a:p>
          <a:p>
            <a:pPr marL="173038" marR="0" lvl="0" indent="-173038" algn="l" defTabSz="914400" eaLnBrk="1" fontAlgn="auto" latinLnBrk="0" hangingPunct="1">
              <a:lnSpc>
                <a:spcPct val="100000"/>
              </a:lnSpc>
              <a:spcBef>
                <a:spcPts val="600"/>
              </a:spcBef>
              <a:spcAft>
                <a:spcPts val="0"/>
              </a:spcAft>
              <a:buClrTx/>
              <a:buSzTx/>
              <a:buFont typeface="Wingdings" pitchFamily="2" charset="2"/>
              <a:buChar char="§"/>
              <a:tabLst/>
              <a:defRPr/>
            </a:pPr>
            <a:r>
              <a:rPr kumimoji="0" lang="fr-FR" b="0" i="0" u="none" strike="noStrike" cap="none" baseline="0" noProof="0" dirty="0">
                <a:ln>
                  <a:noFill/>
                </a:ln>
                <a:effectLst/>
                <a:uLnTx/>
                <a:uFillTx/>
                <a:latin typeface="Salesforce Sans" panose="020B0505020202020203" pitchFamily="34" charset="0"/>
              </a:rPr>
              <a:t>Enregistre un fichier ou l'ouvre dans Excel.</a:t>
            </a:r>
          </a:p>
          <a:p>
            <a:pPr marL="173038" marR="0" lvl="0" indent="-173038" algn="l" defTabSz="914400" eaLnBrk="1" fontAlgn="auto" latinLnBrk="0" hangingPunct="1">
              <a:lnSpc>
                <a:spcPct val="100000"/>
              </a:lnSpc>
              <a:spcBef>
                <a:spcPts val="600"/>
              </a:spcBef>
              <a:spcAft>
                <a:spcPts val="0"/>
              </a:spcAft>
              <a:buClrTx/>
              <a:buSzTx/>
              <a:buFont typeface="Wingdings" pitchFamily="2" charset="2"/>
              <a:buChar char="§"/>
              <a:tabLst/>
              <a:defRPr/>
            </a:pPr>
            <a:r>
              <a:rPr kumimoji="0" lang="fr-FR" b="0" i="0" u="none" strike="noStrike" cap="none" baseline="0" noProof="0" dirty="0">
                <a:ln>
                  <a:noFill/>
                </a:ln>
                <a:effectLst/>
                <a:uLnTx/>
                <a:uFillTx/>
                <a:latin typeface="Salesforce Sans" panose="020B0505020202020203" pitchFamily="34" charset="0"/>
              </a:rPr>
              <a:t>Aucune mise en forme, aucun regroupement ni aucun sous-total n'est conservé</a:t>
            </a:r>
          </a:p>
          <a:p>
            <a:pPr marL="180975" marR="0" lvl="0" indent="-180975" algn="l" defTabSz="914400" eaLnBrk="1" fontAlgn="auto" latinLnBrk="0" hangingPunct="1">
              <a:lnSpc>
                <a:spcPct val="100000"/>
              </a:lnSpc>
              <a:spcBef>
                <a:spcPts val="600"/>
              </a:spcBef>
              <a:spcAft>
                <a:spcPts val="0"/>
              </a:spcAft>
              <a:buClrTx/>
              <a:buSzTx/>
              <a:buFont typeface="Wingdings" pitchFamily="2" charset="2"/>
              <a:buChar char="§"/>
              <a:tabLst/>
              <a:defRPr/>
            </a:pPr>
            <a:r>
              <a:rPr kumimoji="0" lang="fr-FR" b="0" i="0" u="none" strike="noStrike" cap="none" baseline="0" noProof="0" dirty="0">
                <a:ln>
                  <a:noFill/>
                </a:ln>
                <a:effectLst/>
                <a:uLnTx/>
                <a:uFillTx/>
                <a:latin typeface="Salesforce Sans" panose="020B0505020202020203" pitchFamily="34" charset="0"/>
              </a:rPr>
              <a:t>Permet la mise à jour en masse ou le déplacement de données.</a:t>
            </a:r>
          </a:p>
        </p:txBody>
      </p:sp>
      <p:sp>
        <p:nvSpPr>
          <p:cNvPr id="6" name="Slide Number Placeholder 5"/>
          <p:cNvSpPr>
            <a:spLocks noGrp="1"/>
          </p:cNvSpPr>
          <p:nvPr>
            <p:ph type="sldNum" sz="quarter" idx="10"/>
          </p:nvPr>
        </p:nvSpPr>
        <p:spPr/>
        <p:txBody>
          <a:bodyPr/>
          <a:lstStyle/>
          <a:p>
            <a:fld id="{812A5277-1DB9-460F-9A21-B857ABB32666}" type="slidenum">
              <a:rPr lang="en-US" smtClean="0"/>
              <a:pPr/>
              <a:t>387</a:t>
            </a:fld>
            <a:endParaRPr lang="fr-FR" dirty="0"/>
          </a:p>
        </p:txBody>
      </p:sp>
      <p:pic>
        <p:nvPicPr>
          <p:cNvPr id="18"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494121" y="3253558"/>
            <a:ext cx="5193455" cy="140307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9" name="Image 17"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2993" y="1950498"/>
            <a:ext cx="4372062" cy="819444"/>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0" name="Image 6"/>
          <p:cNvPicPr>
            <a:picLocks noChangeAspect="1"/>
          </p:cNvPicPr>
          <p:nvPr/>
        </p:nvPicPr>
        <p:blipFill>
          <a:blip r:embed="rId6"/>
          <a:stretch>
            <a:fillRect/>
          </a:stretch>
        </p:blipFill>
        <p:spPr>
          <a:xfrm>
            <a:off x="2481217" y="1216755"/>
            <a:ext cx="1267896" cy="615835"/>
          </a:xfrm>
          <a:prstGeom prst="rect">
            <a:avLst/>
          </a:prstGeom>
        </p:spPr>
      </p:pic>
      <p:pic>
        <p:nvPicPr>
          <p:cNvPr id="21" name="Image 7"/>
          <p:cNvPicPr>
            <a:picLocks noChangeAspect="1"/>
          </p:cNvPicPr>
          <p:nvPr/>
        </p:nvPicPr>
        <p:blipFill>
          <a:blip r:embed="rId7"/>
          <a:stretch>
            <a:fillRect/>
          </a:stretch>
        </p:blipFill>
        <p:spPr>
          <a:xfrm>
            <a:off x="8552704" y="1298412"/>
            <a:ext cx="1438379" cy="452523"/>
          </a:xfrm>
          <a:prstGeom prst="rect">
            <a:avLst/>
          </a:prstGeom>
        </p:spPr>
      </p:pic>
      <p:pic>
        <p:nvPicPr>
          <p:cNvPr id="22" name="Image 10"/>
          <p:cNvPicPr>
            <a:picLocks noChangeAspect="1"/>
          </p:cNvPicPr>
          <p:nvPr/>
        </p:nvPicPr>
        <p:blipFill>
          <a:blip r:embed="rId8"/>
          <a:stretch>
            <a:fillRect/>
          </a:stretch>
        </p:blipFill>
        <p:spPr>
          <a:xfrm>
            <a:off x="1248347" y="1750935"/>
            <a:ext cx="4044000" cy="260516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6" name="Right Arrow 15"/>
          <p:cNvSpPr/>
          <p:nvPr/>
        </p:nvSpPr>
        <p:spPr bwMode="auto">
          <a:xfrm rot="5400000">
            <a:off x="8808346" y="2758830"/>
            <a:ext cx="494188" cy="432908"/>
          </a:xfrm>
          <a:prstGeom prst="rightArrow">
            <a:avLst/>
          </a:prstGeom>
          <a:solidFill>
            <a:srgbClr val="FF0000"/>
          </a:solidFill>
          <a:ln w="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a:t>     </a:t>
            </a:r>
            <a:endParaRPr kumimoji="0" lang="fr-FR" sz="2400" b="0" i="0" u="none" strike="noStrike" cap="none" normalizeH="0" baseline="0" dirty="0">
              <a:ln>
                <a:noFill/>
              </a:ln>
              <a:solidFill>
                <a:schemeClr val="tx1"/>
              </a:solidFill>
              <a:effectLst/>
              <a:latin typeface="Times New Roman" pitchFamily="18" charset="0"/>
            </a:endParaRPr>
          </a:p>
        </p:txBody>
      </p:sp>
    </p:spTree>
    <p:custDataLst>
      <p:tags r:id="rId1"/>
    </p:custData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13" y="843165"/>
            <a:ext cx="8336625" cy="985635"/>
          </a:xfrm>
        </p:spPr>
        <p:txBody>
          <a:bodyPr/>
          <a:lstStyle/>
          <a:p>
            <a:r>
              <a:rPr lang="fr-FR" dirty="0"/>
              <a:t>Planifiez un rapport personnalisé afin qu'il s'exécute automatiquement et qu'il soit envoyé par e-mail aux utilisateurs qui en ont besoin, au moment opportun.</a:t>
            </a:r>
          </a:p>
        </p:txBody>
      </p:sp>
      <p:sp>
        <p:nvSpPr>
          <p:cNvPr id="485377" name="Rectangle 2"/>
          <p:cNvSpPr>
            <a:spLocks noGrp="1" noChangeArrowheads="1"/>
          </p:cNvSpPr>
          <p:nvPr>
            <p:ph type="title"/>
          </p:nvPr>
        </p:nvSpPr>
        <p:spPr>
          <a:xfrm>
            <a:off x="128589" y="7"/>
            <a:ext cx="8757782" cy="746975"/>
          </a:xfrm>
        </p:spPr>
        <p:txBody>
          <a:bodyPr/>
          <a:lstStyle/>
          <a:p>
            <a:r>
              <a:rPr lang="fr-FR" sz="2600" dirty="0"/>
              <a:t>Planification et envoi d'un rapport par e-mail</a:t>
            </a:r>
          </a:p>
        </p:txBody>
      </p:sp>
      <p:sp>
        <p:nvSpPr>
          <p:cNvPr id="4" name="Slide Number Placeholder 3"/>
          <p:cNvSpPr>
            <a:spLocks noGrp="1"/>
          </p:cNvSpPr>
          <p:nvPr>
            <p:ph type="sldNum" sz="quarter" idx="10"/>
          </p:nvPr>
        </p:nvSpPr>
        <p:spPr/>
        <p:txBody>
          <a:bodyPr/>
          <a:lstStyle/>
          <a:p>
            <a:fld id="{812A5277-1DB9-460F-9A21-B857ABB32666}" type="slidenum">
              <a:rPr lang="en-US" smtClean="0"/>
              <a:pPr/>
              <a:t>388</a:t>
            </a:fld>
            <a:endParaRPr lang="fr-FR" dirty="0"/>
          </a:p>
        </p:txBody>
      </p:sp>
      <p:pic>
        <p:nvPicPr>
          <p:cNvPr id="10" name="Espace réservé du contenu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94562" y="2335193"/>
            <a:ext cx="3353143" cy="125365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ight Arrow 10"/>
          <p:cNvSpPr/>
          <p:nvPr/>
        </p:nvSpPr>
        <p:spPr bwMode="auto">
          <a:xfrm>
            <a:off x="3347132" y="2970461"/>
            <a:ext cx="1395411" cy="404596"/>
          </a:xfrm>
          <a:prstGeom prst="rightArrow">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2" name="Rectangle 11"/>
          <p:cNvSpPr/>
          <p:nvPr/>
        </p:nvSpPr>
        <p:spPr bwMode="auto">
          <a:xfrm>
            <a:off x="1010814" y="3186956"/>
            <a:ext cx="2926186" cy="35524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13" name="Image 5"/>
          <p:cNvPicPr>
            <a:picLocks noChangeAspect="1"/>
          </p:cNvPicPr>
          <p:nvPr/>
        </p:nvPicPr>
        <p:blipFill>
          <a:blip r:embed="rId5"/>
          <a:stretch>
            <a:fillRect/>
          </a:stretch>
        </p:blipFill>
        <p:spPr>
          <a:xfrm>
            <a:off x="4810095" y="2128345"/>
            <a:ext cx="4076276" cy="431396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6"/>
          <p:cNvSpPr>
            <a:spLocks noGrp="1"/>
          </p:cNvSpPr>
          <p:nvPr>
            <p:ph idx="1"/>
          </p:nvPr>
        </p:nvSpPr>
        <p:spPr>
          <a:xfrm>
            <a:off x="115713" y="843165"/>
            <a:ext cx="5055377" cy="5950440"/>
          </a:xfrm>
        </p:spPr>
        <p:txBody>
          <a:bodyPr/>
          <a:lstStyle/>
          <a:p>
            <a:r>
              <a:rPr lang="fr-FR" dirty="0"/>
              <a:t>Lorsque vous planifiez un rapport :</a:t>
            </a:r>
          </a:p>
          <a:p>
            <a:pPr lvl="1"/>
            <a:r>
              <a:rPr lang="fr-FR" dirty="0"/>
              <a:t>L'utilisateur actif détermine les données qui sont visibles sur celui-ci.</a:t>
            </a:r>
          </a:p>
          <a:p>
            <a:pPr lvl="1"/>
            <a:r>
              <a:rPr lang="fr-FR" dirty="0"/>
              <a:t>L'utilisateur actif doit avoir accès au dossier dans lequel le rapport est enregistré.</a:t>
            </a:r>
          </a:p>
          <a:p>
            <a:pPr lvl="1"/>
            <a:r>
              <a:rPr lang="fr-FR" dirty="0"/>
              <a:t>Tous les destinataires des </a:t>
            </a:r>
            <a:br>
              <a:rPr lang="fr-FR" dirty="0"/>
            </a:br>
            <a:r>
              <a:rPr lang="fr-FR" dirty="0"/>
              <a:t>e-mails doivent avoir accès </a:t>
            </a:r>
            <a:br>
              <a:rPr lang="fr-FR" dirty="0"/>
            </a:br>
            <a:r>
              <a:rPr lang="fr-FR" dirty="0"/>
              <a:t>au même dossier.</a:t>
            </a:r>
          </a:p>
          <a:p>
            <a:pPr lvl="1"/>
            <a:r>
              <a:rPr lang="fr-FR" dirty="0"/>
              <a:t>Le rapport est envoyé par e-mail dans les 30 minutes suivant l'heure de début souhaitée.</a:t>
            </a:r>
          </a:p>
        </p:txBody>
      </p:sp>
      <p:sp>
        <p:nvSpPr>
          <p:cNvPr id="485377" name="Rectangle 2"/>
          <p:cNvSpPr>
            <a:spLocks noGrp="1" noChangeArrowheads="1"/>
          </p:cNvSpPr>
          <p:nvPr>
            <p:ph type="title"/>
          </p:nvPr>
        </p:nvSpPr>
        <p:spPr>
          <a:xfrm>
            <a:off x="128589" y="7"/>
            <a:ext cx="10734146" cy="746975"/>
          </a:xfrm>
        </p:spPr>
        <p:txBody>
          <a:bodyPr/>
          <a:lstStyle/>
          <a:p>
            <a:r>
              <a:rPr lang="fr-FR" sz="2600" dirty="0"/>
              <a:t>Planification et envoi d'un rapport </a:t>
            </a:r>
            <a:br>
              <a:rPr lang="fr-FR" sz="2600" dirty="0"/>
            </a:br>
            <a:r>
              <a:rPr lang="fr-FR" sz="2600" dirty="0"/>
              <a:t>par e-mail (suite)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389</a:t>
            </a:fld>
            <a:endParaRPr lang="fr-FR" dirty="0"/>
          </a:p>
        </p:txBody>
      </p:sp>
      <p:pic>
        <p:nvPicPr>
          <p:cNvPr id="6" name="Image 1"/>
          <p:cNvPicPr>
            <a:picLocks noChangeAspect="1"/>
          </p:cNvPicPr>
          <p:nvPr/>
        </p:nvPicPr>
        <p:blipFill>
          <a:blip r:embed="rId4"/>
          <a:stretch>
            <a:fillRect/>
          </a:stretch>
        </p:blipFill>
        <p:spPr>
          <a:xfrm>
            <a:off x="5455920" y="1048634"/>
            <a:ext cx="6214286" cy="4183766"/>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4301" y="2096814"/>
            <a:ext cx="11955462" cy="4692715"/>
          </a:xfrm>
        </p:spPr>
        <p:txBody>
          <a:bodyPr/>
          <a:lstStyle/>
          <a:p>
            <a:r>
              <a:rPr lang="fr-FR" dirty="0"/>
              <a:t>Tâche :</a:t>
            </a:r>
          </a:p>
          <a:p>
            <a:pPr marL="0" lvl="1" indent="0">
              <a:buNone/>
            </a:pPr>
            <a:r>
              <a:rPr lang="fr-FR" dirty="0"/>
              <a:t>Activation de Lightning </a:t>
            </a:r>
            <a:r>
              <a:rPr lang="fr-FR" dirty="0" err="1"/>
              <a:t>Experience</a:t>
            </a:r>
            <a:r>
              <a:rPr lang="fr-FR" dirty="0"/>
              <a:t>, ainsi que des caractéristiques recommandées. </a:t>
            </a:r>
          </a:p>
        </p:txBody>
      </p:sp>
      <p:sp>
        <p:nvSpPr>
          <p:cNvPr id="8" name="Content Placeholder 7"/>
          <p:cNvSpPr>
            <a:spLocks noGrp="1"/>
          </p:cNvSpPr>
          <p:nvPr>
            <p:ph idx="11"/>
          </p:nvPr>
        </p:nvSpPr>
        <p:spPr>
          <a:xfrm>
            <a:off x="5" y="758825"/>
            <a:ext cx="12192000" cy="1180334"/>
          </a:xfrm>
        </p:spPr>
        <p:txBody>
          <a:bodyPr/>
          <a:lstStyle/>
          <a:p>
            <a:r>
              <a:rPr lang="fr-FR" dirty="0"/>
              <a:t>Objectif : </a:t>
            </a:r>
          </a:p>
          <a:p>
            <a:pPr lvl="1"/>
            <a:r>
              <a:rPr lang="fr-FR" dirty="0"/>
              <a:t>Activer Lightning </a:t>
            </a:r>
            <a:r>
              <a:rPr lang="fr-FR" dirty="0" err="1"/>
              <a:t>Experience</a:t>
            </a:r>
            <a:r>
              <a:rPr lang="fr-FR" dirty="0"/>
              <a:t> et les caractéristiques recommandées pour votre organisation. </a:t>
            </a:r>
          </a:p>
        </p:txBody>
      </p:sp>
      <p:sp>
        <p:nvSpPr>
          <p:cNvPr id="7" name="Content Placeholder 6"/>
          <p:cNvSpPr>
            <a:spLocks noGrp="1"/>
          </p:cNvSpPr>
          <p:nvPr>
            <p:ph idx="10"/>
          </p:nvPr>
        </p:nvSpPr>
        <p:spPr/>
        <p:txBody>
          <a:bodyPr/>
          <a:lstStyle/>
          <a:p>
            <a:r>
              <a:rPr lang="fr-FR"/>
              <a:t>5 minutes</a:t>
            </a:r>
            <a:endParaRPr lang="fr-FR" dirty="0"/>
          </a:p>
        </p:txBody>
      </p:sp>
      <p:sp>
        <p:nvSpPr>
          <p:cNvPr id="5" name="Title 4"/>
          <p:cNvSpPr>
            <a:spLocks noGrp="1"/>
          </p:cNvSpPr>
          <p:nvPr>
            <p:ph type="title"/>
          </p:nvPr>
        </p:nvSpPr>
        <p:spPr/>
        <p:txBody>
          <a:bodyPr/>
          <a:lstStyle/>
          <a:p>
            <a:r>
              <a:rPr lang="fr-FR"/>
              <a:t>1-3 : Activation de Lightning Experience</a:t>
            </a:r>
          </a:p>
        </p:txBody>
      </p:sp>
      <p:sp>
        <p:nvSpPr>
          <p:cNvPr id="3" name="Slide Number Placeholder 2"/>
          <p:cNvSpPr>
            <a:spLocks noGrp="1"/>
          </p:cNvSpPr>
          <p:nvPr>
            <p:ph type="sldNum" sz="quarter" idx="13"/>
          </p:nvPr>
        </p:nvSpPr>
        <p:spPr/>
        <p:txBody>
          <a:bodyPr/>
          <a:lstStyle/>
          <a:p>
            <a:fld id="{812A5277-1DB9-460F-9A21-B857ABB32666}" type="slidenum">
              <a:rPr lang="en-US" smtClean="0"/>
              <a:pPr/>
              <a:t>39</a:t>
            </a:fld>
            <a:endParaRPr lang="fr-FR" dirty="0"/>
          </a:p>
        </p:txBody>
      </p:sp>
      <p:sp>
        <p:nvSpPr>
          <p:cNvPr id="10" name="Text Placeholder 8"/>
          <p:cNvSpPr txBox="1">
            <a:spLocks/>
          </p:cNvSpPr>
          <p:nvPr/>
        </p:nvSpPr>
        <p:spPr bwMode="white">
          <a:xfrm>
            <a:off x="0" y="-57872"/>
            <a:ext cx="1194319" cy="249767"/>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ctr" rtl="0" eaLnBrk="1" fontAlgn="base" hangingPunct="1">
              <a:spcBef>
                <a:spcPts val="600"/>
              </a:spcBef>
              <a:spcAft>
                <a:spcPct val="0"/>
              </a:spcAft>
              <a:defRPr sz="1200" cap="all" baseline="0">
                <a:solidFill>
                  <a:schemeClr val="bg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1200" cap="all" baseline="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1200" cap="all" baseline="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1200" cap="all" baseline="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1200" cap="all" baseline="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1000" kern="0" dirty="0"/>
              <a:t>Suivez les instructions</a:t>
            </a:r>
          </a:p>
        </p:txBody>
      </p:sp>
    </p:spTree>
    <p:custDataLst>
      <p:tags r:id="rId1"/>
    </p:custDataLst>
    <p:extLst>
      <p:ext uri="{BB962C8B-B14F-4D97-AF65-F5344CB8AC3E}">
        <p14:creationId xmlns:p14="http://schemas.microsoft.com/office/powerpoint/2010/main" val="203214296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Content Placeholder 3"/>
          <p:cNvSpPr>
            <a:spLocks noGrp="1"/>
          </p:cNvSpPr>
          <p:nvPr>
            <p:ph idx="1"/>
          </p:nvPr>
        </p:nvSpPr>
        <p:spPr>
          <a:xfrm>
            <a:off x="114301" y="2426677"/>
            <a:ext cx="11955462" cy="4362852"/>
          </a:xfrm>
        </p:spPr>
        <p:txBody>
          <a:bodyPr/>
          <a:lstStyle/>
          <a:p>
            <a:r>
              <a:rPr lang="fr-FR" dirty="0"/>
              <a:t>Tâches : </a:t>
            </a:r>
          </a:p>
          <a:p>
            <a:pPr lvl="1"/>
            <a:r>
              <a:rPr lang="fr-FR" dirty="0"/>
              <a:t>Exécution du rapport Taux de gains par </a:t>
            </a:r>
            <a:r>
              <a:rPr lang="fr-FR" dirty="0" err="1"/>
              <a:t>rep</a:t>
            </a:r>
            <a:r>
              <a:rPr lang="fr-FR" dirty="0"/>
              <a:t>. commercial. </a:t>
            </a:r>
          </a:p>
          <a:p>
            <a:pPr lvl="1"/>
            <a:r>
              <a:rPr lang="fr-FR" dirty="0"/>
              <a:t>Planification du rapport conformément à la demande d'Allison.</a:t>
            </a:r>
          </a:p>
          <a:p>
            <a:pPr lvl="1"/>
            <a:r>
              <a:rPr lang="fr-FR" dirty="0"/>
              <a:t>Annulation de la planification du rapport (à des fins de formation uniquement).</a:t>
            </a:r>
          </a:p>
        </p:txBody>
      </p:sp>
      <p:sp>
        <p:nvSpPr>
          <p:cNvPr id="2" name="Content Placeholder 1"/>
          <p:cNvSpPr>
            <a:spLocks noGrp="1"/>
          </p:cNvSpPr>
          <p:nvPr>
            <p:ph idx="11"/>
          </p:nvPr>
        </p:nvSpPr>
        <p:spPr>
          <a:xfrm>
            <a:off x="5" y="758825"/>
            <a:ext cx="12192000" cy="1562344"/>
          </a:xfrm>
        </p:spPr>
        <p:txBody>
          <a:bodyPr/>
          <a:lstStyle/>
          <a:p>
            <a:r>
              <a:rPr lang="fr-FR"/>
              <a:t>Objectif :</a:t>
            </a:r>
          </a:p>
          <a:p>
            <a:pPr lvl="1"/>
            <a:r>
              <a:rPr lang="fr-FR"/>
              <a:t>Allison Wheeler, vice-présidente des ventes internationales, souhaiterait recevoir le dernier rapport Taux de gains par rep. commercial par e-mail, tous les mercredis matins, pour la réunion d'équipe de 9h00.</a:t>
            </a:r>
          </a:p>
          <a:p>
            <a:endParaRPr lang="fr-FR" dirty="0"/>
          </a:p>
        </p:txBody>
      </p:sp>
      <p:sp>
        <p:nvSpPr>
          <p:cNvPr id="7" name="Content Placeholder 6"/>
          <p:cNvSpPr>
            <a:spLocks noGrp="1"/>
          </p:cNvSpPr>
          <p:nvPr>
            <p:ph idx="10"/>
          </p:nvPr>
        </p:nvSpPr>
        <p:spPr/>
        <p:txBody>
          <a:bodyPr/>
          <a:lstStyle/>
          <a:p>
            <a:r>
              <a:rPr lang="fr-FR"/>
              <a:t>5 min</a:t>
            </a:r>
            <a:endParaRPr lang="fr-FR" dirty="0"/>
          </a:p>
        </p:txBody>
      </p:sp>
      <p:sp>
        <p:nvSpPr>
          <p:cNvPr id="520193" name="Rectangle 2"/>
          <p:cNvSpPr>
            <a:spLocks noGrp="1" noChangeArrowheads="1"/>
          </p:cNvSpPr>
          <p:nvPr>
            <p:ph type="title"/>
          </p:nvPr>
        </p:nvSpPr>
        <p:spPr/>
        <p:txBody>
          <a:bodyPr/>
          <a:lstStyle/>
          <a:p>
            <a:r>
              <a:rPr lang="fr-FR" sz="2600" dirty="0"/>
              <a:t>7-9 : Planification et envoi d'un rapport par e-mail</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390</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3"/>
          <p:cNvSpPr>
            <a:spLocks noGrp="1" noChangeArrowheads="1"/>
          </p:cNvSpPr>
          <p:nvPr>
            <p:ph idx="1"/>
          </p:nvPr>
        </p:nvSpPr>
        <p:spPr>
          <a:xfrm>
            <a:off x="114301" y="2782614"/>
            <a:ext cx="7236068" cy="4006915"/>
          </a:xfrm>
        </p:spPr>
        <p:txBody>
          <a:bodyPr/>
          <a:lstStyle/>
          <a:p>
            <a:r>
              <a:rPr lang="fr-FR" dirty="0"/>
              <a:t>Tâche : </a:t>
            </a:r>
          </a:p>
          <a:p>
            <a:pPr marL="0" lvl="1" indent="0">
              <a:buNone/>
            </a:pPr>
            <a:r>
              <a:rPr lang="fr-FR" dirty="0"/>
              <a:t>Création de rapports en vue d'afficher les éléments suivants :</a:t>
            </a:r>
          </a:p>
          <a:p>
            <a:pPr lvl="2"/>
            <a:r>
              <a:rPr lang="fr-FR" sz="2400" dirty="0"/>
              <a:t>Le nombre d'opportunités créées au cours des 120 derniers jours, regroupées par mois de clôture et rôle de propriétaire.</a:t>
            </a:r>
          </a:p>
          <a:p>
            <a:pPr lvl="2"/>
            <a:r>
              <a:rPr lang="fr-FR" sz="2400" dirty="0"/>
              <a:t>Le nombre d'utilisateurs actifs (les utilisateurs qui se sont connectés au cours des 7 derniers jours), regroupés par nom d'utilisateur.</a:t>
            </a:r>
          </a:p>
        </p:txBody>
      </p:sp>
      <p:sp>
        <p:nvSpPr>
          <p:cNvPr id="2" name="Content Placeholder 1"/>
          <p:cNvSpPr>
            <a:spLocks noGrp="1"/>
          </p:cNvSpPr>
          <p:nvPr>
            <p:ph idx="11"/>
          </p:nvPr>
        </p:nvSpPr>
        <p:spPr>
          <a:xfrm>
            <a:off x="5" y="758825"/>
            <a:ext cx="12192000" cy="1937078"/>
          </a:xfrm>
        </p:spPr>
        <p:txBody>
          <a:bodyPr/>
          <a:lstStyle/>
          <a:p>
            <a:r>
              <a:rPr lang="fr-FR" dirty="0"/>
              <a:t>Objectifs :</a:t>
            </a:r>
          </a:p>
          <a:p>
            <a:pPr lvl="1"/>
            <a:r>
              <a:rPr lang="fr-FR" dirty="0"/>
              <a:t>John Wiseman, PDG, souhaite connaître le degré d'utilisation de </a:t>
            </a:r>
            <a:r>
              <a:rPr lang="fr-FR" dirty="0" err="1"/>
              <a:t>Salesforce</a:t>
            </a:r>
            <a:r>
              <a:rPr lang="fr-FR" dirty="0"/>
              <a:t> CRM par les utilisateurs AW </a:t>
            </a:r>
            <a:r>
              <a:rPr lang="fr-FR" dirty="0" err="1"/>
              <a:t>Computing</a:t>
            </a:r>
            <a:r>
              <a:rPr lang="fr-FR" dirty="0"/>
              <a:t>. Il souhaiterait visualiser le nombre d'enregistrements créés, ainsi que les personnes connectées et non connectées de manière régulière.  </a:t>
            </a:r>
          </a:p>
          <a:p>
            <a:endParaRPr lang="fr-FR" dirty="0"/>
          </a:p>
        </p:txBody>
      </p:sp>
      <p:sp>
        <p:nvSpPr>
          <p:cNvPr id="6" name="Content Placeholder 5"/>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110362" y="-39412"/>
            <a:ext cx="1194319" cy="249767"/>
          </a:xfrm>
        </p:spPr>
        <p:txBody>
          <a:bodyPr/>
          <a:lstStyle/>
          <a:p>
            <a:r>
              <a:rPr lang="fr-FR" dirty="0"/>
              <a:t>À VOUS DE JOUER</a:t>
            </a:r>
          </a:p>
        </p:txBody>
      </p:sp>
      <p:sp>
        <p:nvSpPr>
          <p:cNvPr id="522241" name="Rectangle 2"/>
          <p:cNvSpPr>
            <a:spLocks noGrp="1" noChangeArrowheads="1"/>
          </p:cNvSpPr>
          <p:nvPr>
            <p:ph type="title"/>
          </p:nvPr>
        </p:nvSpPr>
        <p:spPr/>
        <p:txBody>
          <a:bodyPr/>
          <a:lstStyle/>
          <a:p>
            <a:r>
              <a:rPr lang="fr-FR" sz="2600" dirty="0"/>
              <a:t>7-10 : Création de rapports personnalisés sur l'adoption</a:t>
            </a:r>
          </a:p>
        </p:txBody>
      </p:sp>
      <p:sp>
        <p:nvSpPr>
          <p:cNvPr id="5" name="Slide Number Placeholder 4"/>
          <p:cNvSpPr>
            <a:spLocks noGrp="1"/>
          </p:cNvSpPr>
          <p:nvPr>
            <p:ph type="sldNum" sz="quarter" idx="13"/>
          </p:nvPr>
        </p:nvSpPr>
        <p:spPr/>
        <p:txBody>
          <a:bodyPr/>
          <a:lstStyle/>
          <a:p>
            <a:fld id="{812A5277-1DB9-460F-9A21-B857ABB32666}" type="slidenum">
              <a:rPr lang="en-US" smtClean="0"/>
              <a:pPr/>
              <a:t>391</a:t>
            </a:fld>
            <a:endParaRPr lang="fr-FR" dirty="0"/>
          </a:p>
        </p:txBody>
      </p:sp>
    </p:spTree>
    <p:custDataLst>
      <p:tags r:id="rId1"/>
    </p:custData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Exécution et modification des rapports</a:t>
            </a:r>
          </a:p>
          <a:p>
            <a:pPr lvl="1"/>
            <a:r>
              <a:rPr lang="fr-FR"/>
              <a:t>Création de nouveaux rapports avec le Générateur de rapports</a:t>
            </a:r>
          </a:p>
          <a:p>
            <a:pPr lvl="1"/>
            <a:r>
              <a:rPr lang="fr-FR"/>
              <a:t>Utilisation des filtres de rapport</a:t>
            </a:r>
            <a:endParaRPr lang="fr-FR" dirty="0"/>
          </a:p>
          <a:p>
            <a:pPr lvl="1"/>
            <a:r>
              <a:rPr lang="fr-FR"/>
              <a:t>Récapitulation avec formules et résumés visuels</a:t>
            </a:r>
          </a:p>
          <a:p>
            <a:pPr lvl="1"/>
            <a:r>
              <a:rPr lang="fr-FR"/>
              <a:t>Impression, exportation et envoi des rapports par e-mail </a:t>
            </a:r>
          </a:p>
          <a:p>
            <a:pPr lvl="2"/>
            <a:r>
              <a:rPr lang="fr-FR"/>
              <a:t>Création de tableaux de bord</a:t>
            </a:r>
          </a:p>
          <a:p>
            <a:endParaRPr lang="fr-FR" dirty="0"/>
          </a:p>
          <a:p>
            <a:pPr lvl="1"/>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392</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5"/>
            <a:ext cx="9115709" cy="746975"/>
          </a:xfrm>
        </p:spPr>
        <p:txBody>
          <a:bodyPr/>
          <a:lstStyle/>
          <a:p>
            <a:r>
              <a:rPr lang="fr-FR" dirty="0"/>
              <a:t>Création de tableaux de bord</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393</a:t>
            </a:fld>
            <a:endParaRPr lang="fr-FR" dirty="0"/>
          </a:p>
        </p:txBody>
      </p:sp>
      <p:sp>
        <p:nvSpPr>
          <p:cNvPr id="5" name="TextBox 4"/>
          <p:cNvSpPr txBox="1"/>
          <p:nvPr/>
        </p:nvSpPr>
        <p:spPr>
          <a:xfrm>
            <a:off x="2618820" y="1419680"/>
            <a:ext cx="7195739" cy="281615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J'ai maintenant quelques rapports que je dois examiner régulièrement et partager avec mon équipe. Pouvez-vous élaborer un tableau de bord des ventes internationales qui me permette de voir les informations clés en un coup d'œil et qui soit également accessible par mon équipe ?</a:t>
            </a:r>
            <a:r>
              <a:rPr dirty="0"/>
              <a:t/>
            </a:r>
            <a:br>
              <a:rPr dirty="0"/>
            </a:br>
            <a:r>
              <a:rPr lang="fr-FR" sz="2000" dirty="0">
                <a:solidFill>
                  <a:srgbClr val="0070C0"/>
                </a:solidFill>
                <a:latin typeface="Segoe UI Semibold" pitchFamily="34" charset="0"/>
              </a:rPr>
              <a:t>@Ling Wu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16:24</a:t>
            </a:r>
            <a:endParaRPr lang="fr-FR" dirty="0"/>
          </a:p>
        </p:txBody>
      </p:sp>
      <p:graphicFrame>
        <p:nvGraphicFramePr>
          <p:cNvPr id="7" name="Table 6"/>
          <p:cNvGraphicFramePr>
            <a:graphicFrameLocks noGrp="1"/>
          </p:cNvGraphicFramePr>
          <p:nvPr>
            <p:extLst>
              <p:ext uri="{D42A27DB-BD31-4B8C-83A1-F6EECF244321}">
                <p14:modId xmlns:p14="http://schemas.microsoft.com/office/powerpoint/2010/main" val="1491170503"/>
              </p:ext>
            </p:extLst>
          </p:nvPr>
        </p:nvGraphicFramePr>
        <p:xfrm>
          <a:off x="2690829" y="4235836"/>
          <a:ext cx="6971331" cy="1744980"/>
        </p:xfrm>
        <a:graphic>
          <a:graphicData uri="http://schemas.openxmlformats.org/drawingml/2006/table">
            <a:tbl>
              <a:tblPr firstRow="1" bandRow="1">
                <a:tableStyleId>{5C22544A-7EE6-4342-B048-85BDC9FD1C3A}</a:tableStyleId>
              </a:tblPr>
              <a:tblGrid>
                <a:gridCol w="6971331">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0070C0"/>
                          </a:solidFill>
                          <a:latin typeface="Segoe UI" pitchFamily="34" charset="0"/>
                        </a:rPr>
                        <a:t>John Wiseman</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baseline="0" noProof="0" dirty="0">
                          <a:ln>
                            <a:noFill/>
                          </a:ln>
                          <a:solidFill>
                            <a:srgbClr val="000000"/>
                          </a:solidFill>
                          <a:effectLst/>
                          <a:uLnTx/>
                          <a:uFillTx/>
                          <a:latin typeface="Segoe UI Semibold" pitchFamily="34" charset="0"/>
                        </a:rPr>
                        <a:t>Je cherche quelque chose de semblable qui me permette de surveiller l'adoption de Salesforce par les utilisateurs.</a:t>
                      </a:r>
                    </a:p>
                    <a:p>
                      <a:pPr marL="0" marR="0" indent="0" algn="l" defTabSz="914400" rtl="0" eaLnBrk="1" fontAlgn="auto" latinLnBrk="0" hangingPunct="1">
                        <a:lnSpc>
                          <a:spcPct val="150000"/>
                        </a:lnSpc>
                        <a:spcBef>
                          <a:spcPts val="0"/>
                        </a:spcBef>
                        <a:spcAft>
                          <a:spcPts val="0"/>
                        </a:spcAft>
                        <a:buClrTx/>
                        <a:buSzTx/>
                        <a:buFontTx/>
                        <a:buNone/>
                        <a:tabLst/>
                        <a:defRPr/>
                      </a:pPr>
                      <a:r>
                        <a:rPr lang="fr-FR" sz="1800" b="0" dirty="0">
                          <a:solidFill>
                            <a:srgbClr val="0070C0"/>
                          </a:solidFill>
                          <a:latin typeface="Segoe UI" pitchFamily="34" charset="0"/>
                        </a:rPr>
                        <a:t>J'aime</a:t>
                      </a:r>
                      <a:r>
                        <a:rPr dirty="0"/>
                        <a:t>  </a:t>
                      </a:r>
                      <a:r>
                        <a:rPr lang="fr-FR" sz="1800" b="0" dirty="0">
                          <a:solidFill>
                            <a:schemeClr val="bg1">
                              <a:lumMod val="50000"/>
                            </a:schemeClr>
                          </a:solidFill>
                          <a:latin typeface="Segoe UI" pitchFamily="34" charset="0"/>
                        </a:rPr>
                        <a:t>·  Aujourd'hui à 16:25</a:t>
                      </a:r>
                      <a:endParaRPr lang="fr-FR" sz="18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10" name="Picture: Allison Wheeler" descr="AWheeler headshot.png"/>
          <p:cNvPicPr>
            <a:picLocks noChangeAspect="1"/>
          </p:cNvPicPr>
          <p:nvPr/>
        </p:nvPicPr>
        <p:blipFill>
          <a:blip r:embed="rId4" cstate="print"/>
          <a:srcRect l="12167" r="-3772" b="12284"/>
          <a:stretch>
            <a:fillRect/>
          </a:stretch>
        </p:blipFill>
        <p:spPr>
          <a:xfrm>
            <a:off x="1785989" y="1586424"/>
            <a:ext cx="722172" cy="720000"/>
          </a:xfrm>
          <a:prstGeom prst="rect">
            <a:avLst/>
          </a:prstGeom>
          <a:solidFill>
            <a:schemeClr val="bg1"/>
          </a:solidFill>
          <a:ln w="19050">
            <a:solidFill>
              <a:schemeClr val="bg1">
                <a:lumMod val="85000"/>
              </a:schemeClr>
            </a:solidFill>
          </a:ln>
        </p:spPr>
      </p:pic>
      <p:pic>
        <p:nvPicPr>
          <p:cNvPr id="11" name="Picture 2"/>
          <p:cNvPicPr>
            <a:picLocks noChangeAspect="1" noChangeArrowheads="1"/>
          </p:cNvPicPr>
          <p:nvPr/>
        </p:nvPicPr>
        <p:blipFill>
          <a:blip r:embed="rId5" cstate="print"/>
          <a:srcRect/>
          <a:stretch>
            <a:fillRect/>
          </a:stretch>
        </p:blipFill>
        <p:spPr bwMode="auto">
          <a:xfrm>
            <a:off x="2838087" y="4341043"/>
            <a:ext cx="428400" cy="428400"/>
          </a:xfrm>
          <a:prstGeom prst="rect">
            <a:avLst/>
          </a:prstGeom>
          <a:noFill/>
          <a:ln w="6350">
            <a:solidFill>
              <a:schemeClr val="bg1">
                <a:lumMod val="75000"/>
              </a:schemeClr>
            </a:solidFill>
            <a:miter lim="800000"/>
            <a:headEnd/>
            <a:tailEnd/>
          </a:ln>
        </p:spPr>
      </p:pic>
    </p:spTree>
    <p:custDataLst>
      <p:tags r:id="rId1"/>
    </p:custData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3"/>
          <p:cNvSpPr>
            <a:spLocks noGrp="1" noChangeArrowheads="1"/>
          </p:cNvSpPr>
          <p:nvPr>
            <p:ph idx="1"/>
          </p:nvPr>
        </p:nvSpPr>
        <p:spPr/>
        <p:txBody>
          <a:bodyPr/>
          <a:lstStyle/>
          <a:p>
            <a:r>
              <a:rPr lang="fr-FR" sz="2200" dirty="0"/>
              <a:t>Un tableau de bord est une représentation visuelle de données provenant de plusieurs rapports et :</a:t>
            </a:r>
          </a:p>
          <a:p>
            <a:pPr lvl="1"/>
            <a:r>
              <a:rPr lang="fr-FR" sz="2200" dirty="0"/>
              <a:t>Il inclut jusqu'à 20 composants.</a:t>
            </a:r>
          </a:p>
          <a:p>
            <a:pPr lvl="1"/>
            <a:r>
              <a:rPr lang="fr-FR" sz="2200" dirty="0"/>
              <a:t>Il affiche des données provenant de rapports source personnalisés. </a:t>
            </a:r>
          </a:p>
          <a:p>
            <a:pPr lvl="1"/>
            <a:r>
              <a:rPr lang="fr-FR" sz="2200" dirty="0"/>
              <a:t>Il peut utiliser des pages </a:t>
            </a:r>
            <a:r>
              <a:rPr lang="fr-FR" sz="2200" dirty="0" err="1"/>
              <a:t>Visualforce</a:t>
            </a:r>
            <a:r>
              <a:rPr lang="fr-FR" sz="2200" dirty="0"/>
              <a:t> pour présenter des données provenant d'autres sources.</a:t>
            </a:r>
          </a:p>
          <a:p>
            <a:pPr lvl="1"/>
            <a:r>
              <a:rPr lang="fr-FR" sz="2200" dirty="0"/>
              <a:t>Il dispose d'un utilisateur actuel qui détermine les données visibles. </a:t>
            </a:r>
          </a:p>
          <a:p>
            <a:pPr lvl="1"/>
            <a:r>
              <a:rPr lang="fr-FR" sz="2200" dirty="0"/>
              <a:t>Il affiche les données telles que collectées lors de sa dernière mise à jour. </a:t>
            </a:r>
          </a:p>
          <a:p>
            <a:pPr lvl="1"/>
            <a:r>
              <a:rPr lang="fr-FR" sz="2200" dirty="0"/>
              <a:t>Il peut être planifié de manière à être actualisé et envoyé par e-mail automatiquement. </a:t>
            </a:r>
          </a:p>
        </p:txBody>
      </p:sp>
      <p:sp>
        <p:nvSpPr>
          <p:cNvPr id="524289" name="Rectangle 2"/>
          <p:cNvSpPr>
            <a:spLocks noGrp="1" noChangeArrowheads="1"/>
          </p:cNvSpPr>
          <p:nvPr>
            <p:ph type="title"/>
          </p:nvPr>
        </p:nvSpPr>
        <p:spPr/>
        <p:txBody>
          <a:bodyPr/>
          <a:lstStyle/>
          <a:p>
            <a:r>
              <a:rPr lang="fr-FR"/>
              <a:t>Qu'est-ce qu'un tableau de bord ?</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394</a:t>
            </a:fld>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921" y="4497801"/>
            <a:ext cx="4731879" cy="2146745"/>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
          <p:cNvSpPr>
            <a:spLocks noGrp="1" noChangeArrowheads="1"/>
          </p:cNvSpPr>
          <p:nvPr>
            <p:ph idx="1"/>
          </p:nvPr>
        </p:nvSpPr>
        <p:spPr/>
        <p:txBody>
          <a:bodyPr/>
          <a:lstStyle/>
          <a:p>
            <a:r>
              <a:rPr lang="fr-FR" sz="2200" dirty="0"/>
              <a:t>Les composants utilisent le premier champ synthétisé dans le rapport source. Vous pouvez modifier les composants graphiques afin de modifier le regroupement et le champ utilisés. </a:t>
            </a:r>
          </a:p>
        </p:txBody>
      </p:sp>
      <p:sp>
        <p:nvSpPr>
          <p:cNvPr id="524289" name="Rectangle 2"/>
          <p:cNvSpPr>
            <a:spLocks noGrp="1" noChangeArrowheads="1"/>
          </p:cNvSpPr>
          <p:nvPr>
            <p:ph type="title"/>
          </p:nvPr>
        </p:nvSpPr>
        <p:spPr/>
        <p:txBody>
          <a:bodyPr/>
          <a:lstStyle/>
          <a:p>
            <a:r>
              <a:rPr lang="fr-FR" sz="2600" dirty="0"/>
              <a:t>Du rapport source au composant de </a:t>
            </a:r>
            <a:br>
              <a:rPr lang="fr-FR" sz="2600" dirty="0"/>
            </a:br>
            <a:r>
              <a:rPr lang="fr-FR" sz="2600" dirty="0"/>
              <a:t>tableau de bord</a:t>
            </a:r>
          </a:p>
        </p:txBody>
      </p:sp>
      <p:sp>
        <p:nvSpPr>
          <p:cNvPr id="5" name="Slide Number Placeholder 4"/>
          <p:cNvSpPr>
            <a:spLocks noGrp="1"/>
          </p:cNvSpPr>
          <p:nvPr>
            <p:ph type="sldNum" sz="quarter" idx="10"/>
          </p:nvPr>
        </p:nvSpPr>
        <p:spPr/>
        <p:txBody>
          <a:bodyPr/>
          <a:lstStyle/>
          <a:p>
            <a:fld id="{812A5277-1DB9-460F-9A21-B857ABB32666}" type="slidenum">
              <a:rPr lang="en-US" smtClean="0"/>
              <a:pPr/>
              <a:t>395</a:t>
            </a:fld>
            <a:endParaRPr lang="fr-FR" dirty="0"/>
          </a:p>
        </p:txBody>
      </p:sp>
      <p:sp>
        <p:nvSpPr>
          <p:cNvPr id="16" name="Text Box 23"/>
          <p:cNvSpPr txBox="1">
            <a:spLocks noChangeArrowheads="1"/>
          </p:cNvSpPr>
          <p:nvPr/>
        </p:nvSpPr>
        <p:spPr bwMode="auto">
          <a:xfrm>
            <a:off x="9858937" y="3405260"/>
            <a:ext cx="833883" cy="338554"/>
          </a:xfrm>
          <a:prstGeom prst="rect">
            <a:avLst/>
          </a:prstGeom>
          <a:noFill/>
          <a:ln w="19050" algn="ctr">
            <a:noFill/>
            <a:miter lim="800000"/>
            <a:headEnd/>
            <a:tailEnd/>
          </a:ln>
        </p:spPr>
        <p:txBody>
          <a:bodyPr wrap="none">
            <a:spAutoFit/>
          </a:bodyPr>
          <a:lstStyle/>
          <a:p>
            <a:r>
              <a:rPr lang="fr-FR" sz="1600" b="1" dirty="0">
                <a:solidFill>
                  <a:schemeClr val="tx2">
                    <a:lumMod val="75000"/>
                  </a:schemeClr>
                </a:solidFill>
              </a:rPr>
              <a:t>Graphiques</a:t>
            </a:r>
            <a:endParaRPr lang="fr-FR" sz="1400" b="1" dirty="0">
              <a:solidFill>
                <a:schemeClr val="tx2">
                  <a:lumMod val="75000"/>
                </a:schemeClr>
              </a:solidFill>
            </a:endParaRPr>
          </a:p>
        </p:txBody>
      </p:sp>
      <p:sp>
        <p:nvSpPr>
          <p:cNvPr id="29" name="Text Box 24"/>
          <p:cNvSpPr txBox="1">
            <a:spLocks noChangeArrowheads="1"/>
          </p:cNvSpPr>
          <p:nvPr/>
        </p:nvSpPr>
        <p:spPr bwMode="auto">
          <a:xfrm>
            <a:off x="9858937" y="2298253"/>
            <a:ext cx="704808" cy="338554"/>
          </a:xfrm>
          <a:prstGeom prst="rect">
            <a:avLst/>
          </a:prstGeom>
          <a:noFill/>
          <a:ln w="19050" algn="ctr">
            <a:noFill/>
            <a:miter lim="800000"/>
            <a:headEnd/>
            <a:tailEnd/>
          </a:ln>
        </p:spPr>
        <p:txBody>
          <a:bodyPr wrap="none">
            <a:spAutoFit/>
          </a:bodyPr>
          <a:lstStyle/>
          <a:p>
            <a:r>
              <a:rPr lang="fr-FR" sz="1600" b="1" dirty="0">
                <a:solidFill>
                  <a:schemeClr val="tx2">
                    <a:lumMod val="75000"/>
                  </a:schemeClr>
                </a:solidFill>
              </a:rPr>
              <a:t>Tableau</a:t>
            </a:r>
            <a:endParaRPr lang="fr-FR" sz="1400" b="1" dirty="0">
              <a:solidFill>
                <a:schemeClr val="tx2">
                  <a:lumMod val="75000"/>
                </a:schemeClr>
              </a:solidFill>
            </a:endParaRPr>
          </a:p>
        </p:txBody>
      </p:sp>
      <p:sp>
        <p:nvSpPr>
          <p:cNvPr id="31" name="Text Box 25"/>
          <p:cNvSpPr txBox="1">
            <a:spLocks noChangeArrowheads="1"/>
          </p:cNvSpPr>
          <p:nvPr/>
        </p:nvSpPr>
        <p:spPr bwMode="auto">
          <a:xfrm>
            <a:off x="9858937" y="6323750"/>
            <a:ext cx="790601" cy="338554"/>
          </a:xfrm>
          <a:prstGeom prst="rect">
            <a:avLst/>
          </a:prstGeom>
          <a:noFill/>
          <a:ln w="19050" algn="ctr">
            <a:noFill/>
            <a:miter lim="800000"/>
            <a:headEnd/>
            <a:tailEnd/>
          </a:ln>
        </p:spPr>
        <p:txBody>
          <a:bodyPr wrap="none">
            <a:spAutoFit/>
          </a:bodyPr>
          <a:lstStyle/>
          <a:p>
            <a:r>
              <a:rPr lang="fr-FR" sz="1600" b="1" dirty="0">
                <a:solidFill>
                  <a:schemeClr val="tx2">
                    <a:lumMod val="75000"/>
                  </a:schemeClr>
                </a:solidFill>
              </a:rPr>
              <a:t>Mesure</a:t>
            </a:r>
            <a:endParaRPr lang="fr-FR" sz="1400" b="1" dirty="0">
              <a:solidFill>
                <a:schemeClr val="tx2">
                  <a:lumMod val="75000"/>
                </a:schemeClr>
              </a:solidFill>
            </a:endParaRPr>
          </a:p>
        </p:txBody>
      </p:sp>
      <p:sp>
        <p:nvSpPr>
          <p:cNvPr id="32" name="Text Box 26"/>
          <p:cNvSpPr txBox="1">
            <a:spLocks noChangeArrowheads="1"/>
          </p:cNvSpPr>
          <p:nvPr/>
        </p:nvSpPr>
        <p:spPr bwMode="auto">
          <a:xfrm>
            <a:off x="9858937" y="5353824"/>
            <a:ext cx="822661" cy="338554"/>
          </a:xfrm>
          <a:prstGeom prst="rect">
            <a:avLst/>
          </a:prstGeom>
          <a:noFill/>
          <a:ln w="19050" algn="ctr">
            <a:noFill/>
            <a:miter lim="800000"/>
            <a:headEnd/>
            <a:tailEnd/>
          </a:ln>
        </p:spPr>
        <p:txBody>
          <a:bodyPr wrap="none">
            <a:spAutoFit/>
          </a:bodyPr>
          <a:lstStyle/>
          <a:p>
            <a:r>
              <a:rPr lang="fr-FR" sz="1600" b="1" dirty="0">
                <a:solidFill>
                  <a:schemeClr val="tx2">
                    <a:lumMod val="75000"/>
                  </a:schemeClr>
                </a:solidFill>
              </a:rPr>
              <a:t>Indicateur</a:t>
            </a:r>
            <a:endParaRPr lang="fr-FR" sz="1400" b="1" dirty="0">
              <a:solidFill>
                <a:schemeClr val="tx2">
                  <a:lumMod val="75000"/>
                </a:schemeClr>
              </a:solidFill>
            </a:endParaRPr>
          </a:p>
        </p:txBody>
      </p:sp>
      <p:grpSp>
        <p:nvGrpSpPr>
          <p:cNvPr id="23" name="Group 22"/>
          <p:cNvGrpSpPr/>
          <p:nvPr/>
        </p:nvGrpSpPr>
        <p:grpSpPr>
          <a:xfrm>
            <a:off x="1506798" y="1716343"/>
            <a:ext cx="8298581" cy="4948839"/>
            <a:chOff x="1506798" y="1716343"/>
            <a:chExt cx="8298581" cy="4948839"/>
          </a:xfrm>
        </p:grpSpPr>
        <p:pic>
          <p:nvPicPr>
            <p:cNvPr id="27"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363" y="1961605"/>
              <a:ext cx="4048264" cy="4362146"/>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28" name="Group 22"/>
            <p:cNvGrpSpPr/>
            <p:nvPr/>
          </p:nvGrpSpPr>
          <p:grpSpPr>
            <a:xfrm>
              <a:off x="4837041" y="2374561"/>
              <a:ext cx="2728219" cy="1355242"/>
              <a:chOff x="3842861" y="2597228"/>
              <a:chExt cx="2167321" cy="1187964"/>
            </a:xfrm>
            <a:effectLst/>
          </p:grpSpPr>
          <p:sp>
            <p:nvSpPr>
              <p:cNvPr id="43" name="Bent Arrow 42"/>
              <p:cNvSpPr/>
              <p:nvPr/>
            </p:nvSpPr>
            <p:spPr>
              <a:xfrm>
                <a:off x="3842861" y="2987198"/>
                <a:ext cx="2165243" cy="797994"/>
              </a:xfrm>
              <a:prstGeom prst="bentArrow">
                <a:avLst>
                  <a:gd name="adj1" fmla="val 18284"/>
                  <a:gd name="adj2" fmla="val 25746"/>
                  <a:gd name="adj3" fmla="val 33872"/>
                  <a:gd name="adj4" fmla="val 83396"/>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4" name="Bent Arrow 43"/>
              <p:cNvSpPr/>
              <p:nvPr/>
            </p:nvSpPr>
            <p:spPr>
              <a:xfrm flipV="1">
                <a:off x="3844939" y="2597228"/>
                <a:ext cx="2165243" cy="797994"/>
              </a:xfrm>
              <a:prstGeom prst="bentArrow">
                <a:avLst>
                  <a:gd name="adj1" fmla="val 18284"/>
                  <a:gd name="adj2" fmla="val 25746"/>
                  <a:gd name="adj3" fmla="val 33872"/>
                  <a:gd name="adj4" fmla="val 83396"/>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30" name="Rectangle 29"/>
            <p:cNvSpPr/>
            <p:nvPr/>
          </p:nvSpPr>
          <p:spPr bwMode="auto">
            <a:xfrm>
              <a:off x="1543021" y="2148794"/>
              <a:ext cx="4031564" cy="361405"/>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35" name="Rectangle 34"/>
            <p:cNvSpPr/>
            <p:nvPr/>
          </p:nvSpPr>
          <p:spPr bwMode="auto">
            <a:xfrm>
              <a:off x="1543021" y="5957129"/>
              <a:ext cx="4035606" cy="347452"/>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36" name="Down Arrow 35"/>
            <p:cNvSpPr/>
            <p:nvPr/>
          </p:nvSpPr>
          <p:spPr>
            <a:xfrm rot="16200000">
              <a:off x="6408887" y="5109604"/>
              <a:ext cx="388472" cy="1932365"/>
            </a:xfrm>
            <a:prstGeom prst="downArrow">
              <a:avLst>
                <a:gd name="adj1" fmla="val 50000"/>
                <a:gd name="adj2" fmla="val 58144"/>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37" name="Rectangle 36"/>
            <p:cNvSpPr/>
            <p:nvPr/>
          </p:nvSpPr>
          <p:spPr bwMode="auto">
            <a:xfrm>
              <a:off x="1506798" y="3547624"/>
              <a:ext cx="4067787" cy="331031"/>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38" name="Imag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697" y="1716343"/>
              <a:ext cx="2150682" cy="1084377"/>
            </a:xfrm>
            <a:prstGeom prst="rect">
              <a:avLst/>
            </a:prstGeom>
            <a:ln>
              <a:solidFill>
                <a:schemeClr val="bg2"/>
              </a:solidFill>
            </a:ln>
            <a:effectLst>
              <a:outerShdw blurRad="50800" dist="38100" dir="2700000" algn="tl" rotWithShape="0">
                <a:prstClr val="black">
                  <a:alpha val="40000"/>
                </a:prstClr>
              </a:outerShdw>
            </a:effectLst>
          </p:spPr>
        </p:pic>
        <p:pic>
          <p:nvPicPr>
            <p:cNvPr id="39" name="Imag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0814" y="4816317"/>
              <a:ext cx="1853349" cy="1382069"/>
            </a:xfrm>
            <a:prstGeom prst="rect">
              <a:avLst/>
            </a:prstGeom>
            <a:ln>
              <a:solidFill>
                <a:schemeClr val="bg2"/>
              </a:solidFill>
            </a:ln>
            <a:effectLst>
              <a:outerShdw blurRad="50800" dist="38100" dir="2700000" algn="tl" rotWithShape="0">
                <a:prstClr val="black">
                  <a:alpha val="40000"/>
                </a:prstClr>
              </a:outerShdw>
            </a:effectLst>
          </p:spPr>
        </p:pic>
        <p:pic>
          <p:nvPicPr>
            <p:cNvPr id="40" name="Imag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6141" y="6398445"/>
              <a:ext cx="3343742" cy="266737"/>
            </a:xfrm>
            <a:prstGeom prst="rect">
              <a:avLst/>
            </a:prstGeom>
            <a:ln>
              <a:solidFill>
                <a:schemeClr val="bg2"/>
              </a:solidFill>
            </a:ln>
            <a:effectLst>
              <a:outerShdw blurRad="50800" dist="38100" dir="2700000" algn="tl" rotWithShape="0">
                <a:prstClr val="black">
                  <a:alpha val="40000"/>
                </a:prstClr>
              </a:outerShdw>
            </a:effectLst>
          </p:spPr>
        </p:pic>
        <p:pic>
          <p:nvPicPr>
            <p:cNvPr id="41" name="Imag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0842" y="3000779"/>
              <a:ext cx="2079042" cy="1735965"/>
            </a:xfrm>
            <a:prstGeom prst="rect">
              <a:avLst/>
            </a:prstGeom>
            <a:ln>
              <a:solidFill>
                <a:schemeClr val="bg2"/>
              </a:solidFill>
            </a:ln>
            <a:effectLst>
              <a:outerShdw blurRad="50800" dist="38100" dir="2700000" algn="tl" rotWithShape="0">
                <a:prstClr val="black">
                  <a:alpha val="40000"/>
                </a:prstClr>
              </a:outerShdw>
            </a:effectLst>
          </p:spPr>
        </p:pic>
        <p:pic>
          <p:nvPicPr>
            <p:cNvPr id="42" name="Imag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36484" y="3284921"/>
              <a:ext cx="1802382" cy="1442505"/>
            </a:xfrm>
            <a:prstGeom prst="rect">
              <a:avLst/>
            </a:prstGeom>
            <a:ln>
              <a:solidFill>
                <a:schemeClr val="bg2"/>
              </a:solidFill>
            </a:ln>
            <a:effectLst>
              <a:outerShdw blurRad="50800" dist="38100" dir="2700000" algn="tl" rotWithShape="0">
                <a:prstClr val="black">
                  <a:alpha val="40000"/>
                </a:prstClr>
              </a:outerShdw>
            </a:effectLst>
          </p:spPr>
        </p:pic>
      </p:grpSp>
    </p:spTree>
    <p:custDataLst>
      <p:tags r:id="rId1"/>
    </p:custData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3"/>
          <p:cNvSpPr>
            <a:spLocks noGrp="1" noChangeArrowheads="1"/>
          </p:cNvSpPr>
          <p:nvPr>
            <p:ph idx="1"/>
          </p:nvPr>
        </p:nvSpPr>
        <p:spPr>
          <a:xfrm>
            <a:off x="115713" y="843165"/>
            <a:ext cx="7593625" cy="5950440"/>
          </a:xfrm>
        </p:spPr>
        <p:txBody>
          <a:bodyPr/>
          <a:lstStyle/>
          <a:p>
            <a:pPr marL="0" indent="0">
              <a:buNone/>
            </a:pPr>
            <a:r>
              <a:rPr lang="fr-FR" sz="2200" dirty="0"/>
              <a:t>Les tables et les graphiques affichent les regroupements et les champs synthétisés provenant d'un rapport. Utilisez les options de l'éditeur de composants pour sélectionner les éléments suivants :</a:t>
            </a:r>
          </a:p>
          <a:p>
            <a:pPr lvl="1"/>
            <a:r>
              <a:rPr lang="fr-FR" sz="2200" dirty="0"/>
              <a:t>Les regroupements et champs synthétisés à afficher </a:t>
            </a:r>
            <a:r>
              <a:rPr sz="2200" dirty="0"/>
              <a:t/>
            </a:r>
            <a:br>
              <a:rPr sz="2200" dirty="0"/>
            </a:br>
            <a:r>
              <a:rPr lang="fr-FR" sz="2200" dirty="0"/>
              <a:t>dans les graphiques.</a:t>
            </a:r>
            <a:endParaRPr lang="fr-FR" sz="2200" b="1" dirty="0"/>
          </a:p>
          <a:p>
            <a:pPr lvl="1"/>
            <a:r>
              <a:rPr lang="fr-FR" sz="2200" dirty="0"/>
              <a:t>Les photos Chatter dans des tableaux et des graphiques à barres horizontales, lorsque le rapport source est classé par utilisateur ou nom de groupe Chatter.</a:t>
            </a:r>
          </a:p>
          <a:p>
            <a:pPr lvl="1"/>
            <a:r>
              <a:rPr lang="fr-FR" sz="2200" b="1" dirty="0"/>
              <a:t>Jusqu'à quatre colonnes dans des tableaux</a:t>
            </a:r>
            <a:r>
              <a:rPr lang="fr-FR" sz="2200" dirty="0"/>
              <a:t>, lorsque le rapport source contient un graphique. Une colonne peut afficher n'importe quel regroupement ou champ synthétisé dans le graphique, ou le regroupement de deuxième niveau dans le rapport.</a:t>
            </a:r>
          </a:p>
        </p:txBody>
      </p:sp>
      <p:sp>
        <p:nvSpPr>
          <p:cNvPr id="528385" name="Rectangle 2"/>
          <p:cNvSpPr>
            <a:spLocks noGrp="1" noChangeArrowheads="1"/>
          </p:cNvSpPr>
          <p:nvPr>
            <p:ph type="title"/>
          </p:nvPr>
        </p:nvSpPr>
        <p:spPr>
          <a:xfrm>
            <a:off x="128589" y="7"/>
            <a:ext cx="10734146" cy="746975"/>
          </a:xfrm>
        </p:spPr>
        <p:txBody>
          <a:bodyPr/>
          <a:lstStyle/>
          <a:p>
            <a:r>
              <a:rPr lang="fr-FR"/>
              <a:t>Composants de table et de graphique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396</a:t>
            </a:fld>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864" y="1271843"/>
            <a:ext cx="3094511" cy="1560257"/>
          </a:xfrm>
          <a:prstGeom prst="rect">
            <a:avLst/>
          </a:prstGeom>
          <a:ln>
            <a:solidFill>
              <a:schemeClr val="bg2"/>
            </a:solidFill>
          </a:ln>
          <a:effectLst>
            <a:outerShdw blurRad="50800" dist="38100" dir="2700000" algn="tl" rotWithShape="0">
              <a:prstClr val="black">
                <a:alpha val="40000"/>
              </a:prstClr>
            </a:outerShdw>
          </a:effectLst>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864" y="2999566"/>
            <a:ext cx="3324689" cy="3296110"/>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3"/>
          <p:cNvSpPr>
            <a:spLocks noGrp="1" noChangeArrowheads="1"/>
          </p:cNvSpPr>
          <p:nvPr>
            <p:ph idx="1"/>
          </p:nvPr>
        </p:nvSpPr>
        <p:spPr>
          <a:xfrm>
            <a:off x="115713" y="843165"/>
            <a:ext cx="6803247" cy="5950440"/>
          </a:xfrm>
        </p:spPr>
        <p:txBody>
          <a:bodyPr/>
          <a:lstStyle/>
          <a:p>
            <a:pPr marL="0" indent="0">
              <a:buNone/>
            </a:pPr>
            <a:r>
              <a:rPr lang="fr-FR" dirty="0"/>
              <a:t>Les indicateurs et les mesures représentent </a:t>
            </a:r>
            <a:r>
              <a:rPr dirty="0"/>
              <a:t/>
            </a:r>
            <a:br>
              <a:rPr dirty="0"/>
            </a:br>
            <a:r>
              <a:rPr lang="fr-FR" dirty="0"/>
              <a:t>les totaux affichés au bas d'un rapport. </a:t>
            </a:r>
            <a:r>
              <a:rPr dirty="0"/>
              <a:t/>
            </a:r>
            <a:br>
              <a:rPr dirty="0"/>
            </a:br>
            <a:r>
              <a:rPr lang="fr-FR" dirty="0"/>
              <a:t>Utilisez les options de l'éditeur de </a:t>
            </a:r>
            <a:r>
              <a:rPr dirty="0"/>
              <a:t/>
            </a:r>
            <a:br>
              <a:rPr dirty="0"/>
            </a:br>
            <a:r>
              <a:rPr lang="fr-FR" dirty="0"/>
              <a:t>composants pour définir les éléments suivants :</a:t>
            </a:r>
          </a:p>
          <a:p>
            <a:pPr lvl="1"/>
            <a:r>
              <a:rPr lang="fr-FR" dirty="0"/>
              <a:t>Les points de rupture et les couleurs de gamme des indicateurs afin de déterminer les seuils requis.  </a:t>
            </a:r>
          </a:p>
          <a:p>
            <a:pPr lvl="1"/>
            <a:r>
              <a:rPr lang="fr-FR" dirty="0"/>
              <a:t>La sélection conditionnelle des mesures </a:t>
            </a:r>
            <a:r>
              <a:rPr dirty="0"/>
              <a:t/>
            </a:r>
            <a:br>
              <a:rPr dirty="0"/>
            </a:br>
            <a:r>
              <a:rPr lang="fr-FR" dirty="0"/>
              <a:t>afin d'appliquer une couleur de mise en surbrillance spécifique selon la valeur du total.</a:t>
            </a:r>
          </a:p>
          <a:p>
            <a:pPr>
              <a:buNone/>
            </a:pPr>
            <a:endParaRPr lang="fr-FR" dirty="0"/>
          </a:p>
        </p:txBody>
      </p:sp>
      <p:sp>
        <p:nvSpPr>
          <p:cNvPr id="528385" name="Rectangle 2"/>
          <p:cNvSpPr>
            <a:spLocks noGrp="1" noChangeArrowheads="1"/>
          </p:cNvSpPr>
          <p:nvPr>
            <p:ph type="title"/>
          </p:nvPr>
        </p:nvSpPr>
        <p:spPr>
          <a:xfrm>
            <a:off x="128589" y="7"/>
            <a:ext cx="10734146" cy="746975"/>
          </a:xfrm>
        </p:spPr>
        <p:txBody>
          <a:bodyPr/>
          <a:lstStyle/>
          <a:p>
            <a:r>
              <a:rPr lang="fr-FR"/>
              <a:t>Composants Indicateur et Mesure </a:t>
            </a:r>
          </a:p>
        </p:txBody>
      </p:sp>
      <p:sp>
        <p:nvSpPr>
          <p:cNvPr id="13" name="Rectangle 3"/>
          <p:cNvSpPr txBox="1">
            <a:spLocks noChangeArrowheads="1"/>
          </p:cNvSpPr>
          <p:nvPr/>
        </p:nvSpPr>
        <p:spPr>
          <a:xfrm>
            <a:off x="6905558" y="3465875"/>
            <a:ext cx="4795520" cy="2193851"/>
          </a:xfrm>
          <a:prstGeom prst="rect">
            <a:avLst/>
          </a:prstGeom>
        </p:spPr>
        <p:txBody>
          <a:bodyPr>
            <a:noAutofit/>
          </a:bodyPr>
          <a:lstStyle/>
          <a:p>
            <a:pPr marR="0" lvl="0" algn="l" defTabSz="914400" rtl="0" eaLnBrk="1" fontAlgn="auto" latinLnBrk="0" hangingPunct="1">
              <a:lnSpc>
                <a:spcPct val="100000"/>
              </a:lnSpc>
              <a:spcBef>
                <a:spcPts val="900"/>
              </a:spcBef>
              <a:spcAft>
                <a:spcPts val="0"/>
              </a:spcAft>
              <a:buClrTx/>
              <a:buSzTx/>
              <a:tabLst>
                <a:tab pos="0" algn="l"/>
              </a:tabLst>
              <a:defRPr/>
            </a:pPr>
            <a:r>
              <a:rPr kumimoji="0" lang="fr-FR" sz="2000" b="1" i="0" u="none" strike="noStrike" cap="none" baseline="0" noProof="0" dirty="0">
                <a:ln>
                  <a:noFill/>
                </a:ln>
                <a:solidFill>
                  <a:schemeClr val="tx1"/>
                </a:solidFill>
                <a:effectLst/>
                <a:uLnTx/>
                <a:uFillTx/>
                <a:latin typeface="+mn-lt"/>
              </a:rPr>
              <a:t>Alertes de</a:t>
            </a:r>
            <a:r>
              <a:rPr kumimoji="0" lang="fr-FR" sz="2000" b="1" i="0" u="none" strike="noStrike" cap="none" noProof="0" dirty="0">
                <a:ln>
                  <a:noFill/>
                </a:ln>
                <a:solidFill>
                  <a:schemeClr val="tx1"/>
                </a:solidFill>
                <a:effectLst/>
                <a:uLnTx/>
                <a:uFillTx/>
                <a:latin typeface="+mn-lt"/>
              </a:rPr>
              <a:t> tableau de bord</a:t>
            </a:r>
            <a:endParaRPr kumimoji="0" lang="fr-FR" sz="2000" b="1" i="0" u="none" strike="noStrike" kern="1200" cap="none" spc="0" normalizeH="0" baseline="0" noProof="0" dirty="0">
              <a:ln>
                <a:noFill/>
              </a:ln>
              <a:solidFill>
                <a:schemeClr val="tx1"/>
              </a:solidFill>
              <a:effectLst/>
              <a:uLnTx/>
              <a:uFillTx/>
              <a:latin typeface="+mn-lt"/>
              <a:ea typeface="+mn-ea"/>
              <a:cs typeface="+mn-cs"/>
            </a:endParaRPr>
          </a:p>
          <a:p>
            <a:pPr marR="0" lvl="0" algn="l" defTabSz="914400" rtl="0" eaLnBrk="1" fontAlgn="auto" latinLnBrk="0" hangingPunct="1">
              <a:lnSpc>
                <a:spcPct val="100000"/>
              </a:lnSpc>
              <a:spcBef>
                <a:spcPts val="900"/>
              </a:spcBef>
              <a:spcAft>
                <a:spcPts val="0"/>
              </a:spcAft>
              <a:buClrTx/>
              <a:buSzTx/>
              <a:tabLst>
                <a:tab pos="0" algn="l"/>
              </a:tabLst>
              <a:defRPr/>
            </a:pPr>
            <a:r>
              <a:rPr kumimoji="0" lang="fr-FR" sz="2000" b="0" i="0" u="none" strike="noStrike" cap="none" baseline="0" noProof="0" dirty="0">
                <a:ln>
                  <a:noFill/>
                </a:ln>
                <a:solidFill>
                  <a:schemeClr val="tx1"/>
                </a:solidFill>
                <a:effectLst/>
                <a:uLnTx/>
                <a:uFillTx/>
                <a:latin typeface="+mn-lt"/>
              </a:rPr>
              <a:t>Les utilisateurs</a:t>
            </a:r>
            <a:r>
              <a:rPr kumimoji="0" lang="fr-FR" sz="2000" b="0" i="0" u="none" strike="noStrike" cap="none" noProof="0" dirty="0">
                <a:ln>
                  <a:noFill/>
                </a:ln>
                <a:solidFill>
                  <a:schemeClr val="tx1"/>
                </a:solidFill>
                <a:effectLst/>
                <a:uLnTx/>
                <a:uFillTx/>
                <a:latin typeface="+mn-lt"/>
              </a:rPr>
              <a:t> peuvent suivre les indicateurs et les mesures pour lesquels des points de rupture et une sélection conditionnelle ont été définis. </a:t>
            </a:r>
            <a:r>
              <a:rPr lang="fr-FR" sz="2000" b="0" dirty="0">
                <a:latin typeface="+mn-lt"/>
              </a:rPr>
              <a:t>Ils recevront une notification dans Chatter dès qu'un point de rupture ou un seuil de mise en surbrillance aura été dépassé.</a:t>
            </a:r>
            <a:endParaRPr kumimoji="0" lang="fr-FR"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812A5277-1DB9-460F-9A21-B857ABB32666}" type="slidenum">
              <a:rPr lang="en-US" smtClean="0"/>
              <a:pPr/>
              <a:t>397</a:t>
            </a:fld>
            <a:endParaRPr lang="fr-FR" dirty="0"/>
          </a:p>
        </p:txBody>
      </p:sp>
      <p:grpSp>
        <p:nvGrpSpPr>
          <p:cNvPr id="9" name="Group 10"/>
          <p:cNvGrpSpPr/>
          <p:nvPr/>
        </p:nvGrpSpPr>
        <p:grpSpPr>
          <a:xfrm>
            <a:off x="6990268" y="846816"/>
            <a:ext cx="4590574" cy="2493645"/>
            <a:chOff x="553225" y="3588947"/>
            <a:chExt cx="4590574" cy="2493645"/>
          </a:xfrm>
        </p:grpSpPr>
        <p:pic>
          <p:nvPicPr>
            <p:cNvPr id="10" name="Picture 2"/>
            <p:cNvPicPr>
              <a:picLocks noChangeAspect="1" noChangeArrowheads="1"/>
            </p:cNvPicPr>
            <p:nvPr/>
          </p:nvPicPr>
          <p:blipFill>
            <a:blip r:embed="rId4" cstate="print"/>
            <a:srcRect/>
            <a:stretch>
              <a:fillRect/>
            </a:stretch>
          </p:blipFill>
          <p:spPr bwMode="auto">
            <a:xfrm>
              <a:off x="553225" y="3588947"/>
              <a:ext cx="4590574" cy="249364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1" name="Picture 3"/>
            <p:cNvPicPr>
              <a:picLocks noChangeAspect="1" noChangeArrowheads="1"/>
            </p:cNvPicPr>
            <p:nvPr/>
          </p:nvPicPr>
          <p:blipFill>
            <a:blip r:embed="rId5" cstate="print"/>
            <a:srcRect/>
            <a:stretch>
              <a:fillRect/>
            </a:stretch>
          </p:blipFill>
          <p:spPr bwMode="auto">
            <a:xfrm>
              <a:off x="2982964" y="3998976"/>
              <a:ext cx="2129314" cy="668121"/>
            </a:xfrm>
            <a:prstGeom prst="rect">
              <a:avLst/>
            </a:prstGeom>
            <a:noFill/>
            <a:ln w="9525">
              <a:noFill/>
              <a:miter lim="800000"/>
              <a:headEnd/>
              <a:tailEnd/>
            </a:ln>
          </p:spPr>
        </p:pic>
      </p:grpSp>
    </p:spTree>
    <p:custDataLst>
      <p:tags r:id="rId1"/>
    </p:custData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3"/>
          <p:cNvSpPr>
            <a:spLocks noGrp="1" noChangeArrowheads="1"/>
          </p:cNvSpPr>
          <p:nvPr>
            <p:ph idx="1"/>
          </p:nvPr>
        </p:nvSpPr>
        <p:spPr>
          <a:xfrm>
            <a:off x="115713" y="843165"/>
            <a:ext cx="4862687" cy="5950440"/>
          </a:xfrm>
        </p:spPr>
        <p:txBody>
          <a:bodyPr/>
          <a:lstStyle/>
          <a:p>
            <a:pPr marL="0" indent="0">
              <a:buNone/>
            </a:pPr>
            <a:r>
              <a:rPr lang="fr-FR" dirty="0"/>
              <a:t>Les utilisateurs peuvent publier une image statique d'un composant dans un fil de tableau de bord, ou un fil d'utilisateur ou de groupe. Activez cette fonction sous Configuration.</a:t>
            </a:r>
          </a:p>
        </p:txBody>
      </p:sp>
      <p:sp>
        <p:nvSpPr>
          <p:cNvPr id="528385" name="Rectangle 2"/>
          <p:cNvSpPr>
            <a:spLocks noGrp="1" noChangeArrowheads="1"/>
          </p:cNvSpPr>
          <p:nvPr>
            <p:ph type="title"/>
          </p:nvPr>
        </p:nvSpPr>
        <p:spPr>
          <a:xfrm>
            <a:off x="128589" y="7"/>
            <a:ext cx="8463618" cy="746975"/>
          </a:xfrm>
        </p:spPr>
        <p:txBody>
          <a:bodyPr/>
          <a:lstStyle/>
          <a:p>
            <a:r>
              <a:rPr lang="fr-FR" sz="2600" dirty="0"/>
              <a:t>Instantanés de composant de tableau de bord </a:t>
            </a:r>
          </a:p>
        </p:txBody>
      </p:sp>
      <p:sp>
        <p:nvSpPr>
          <p:cNvPr id="14" name="Rectangle 13"/>
          <p:cNvSpPr/>
          <p:nvPr/>
        </p:nvSpPr>
        <p:spPr bwMode="auto">
          <a:xfrm>
            <a:off x="0" y="6068292"/>
            <a:ext cx="12188825" cy="7897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fontAlgn="auto">
              <a:spcBef>
                <a:spcPts val="900"/>
              </a:spcBef>
              <a:spcAft>
                <a:spcPts val="0"/>
              </a:spcAft>
            </a:pPr>
            <a:r>
              <a:rPr lang="fr-FR" sz="2400" b="1" dirty="0">
                <a:solidFill>
                  <a:schemeClr val="bg1"/>
                </a:solidFill>
              </a:rPr>
              <a:t>Important : </a:t>
            </a:r>
            <a:r>
              <a:rPr lang="fr-FR" sz="2400" dirty="0">
                <a:solidFill>
                  <a:schemeClr val="bg1"/>
                </a:solidFill>
              </a:rPr>
              <a:t>les instantanés publiés dans des fils d'utilisateur ou de groupe sont potentiellement visibles par tous les utilisateurs.</a:t>
            </a:r>
          </a:p>
        </p:txBody>
      </p:sp>
      <p:pic>
        <p:nvPicPr>
          <p:cNvPr id="19" name="Picture 1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6483237"/>
            <a:ext cx="353832" cy="309239"/>
          </a:xfrm>
          <a:prstGeom prst="rect">
            <a:avLst/>
          </a:prstGeom>
          <a:noFill/>
          <a:ln>
            <a:noFill/>
          </a:ln>
          <a:effectLst/>
        </p:spPr>
      </p:pic>
      <p:sp>
        <p:nvSpPr>
          <p:cNvPr id="20" name="TextBox 19"/>
          <p:cNvSpPr txBox="1"/>
          <p:nvPr/>
        </p:nvSpPr>
        <p:spPr bwMode="white">
          <a:xfrm>
            <a:off x="0" y="6073614"/>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sp>
        <p:nvSpPr>
          <p:cNvPr id="6" name="Slide Number Placeholder 5"/>
          <p:cNvSpPr>
            <a:spLocks noGrp="1"/>
          </p:cNvSpPr>
          <p:nvPr>
            <p:ph type="sldNum" sz="quarter" idx="10"/>
          </p:nvPr>
        </p:nvSpPr>
        <p:spPr/>
        <p:txBody>
          <a:bodyPr/>
          <a:lstStyle/>
          <a:p>
            <a:fld id="{812A5277-1DB9-460F-9A21-B857ABB32666}" type="slidenum">
              <a:rPr lang="en-US" smtClean="0"/>
              <a:pPr/>
              <a:t>398</a:t>
            </a:fld>
            <a:endParaRPr lang="fr-FR" dirty="0"/>
          </a:p>
        </p:txBody>
      </p:sp>
      <p:grpSp>
        <p:nvGrpSpPr>
          <p:cNvPr id="17" name="Group 16"/>
          <p:cNvGrpSpPr/>
          <p:nvPr/>
        </p:nvGrpSpPr>
        <p:grpSpPr>
          <a:xfrm>
            <a:off x="4978400" y="827649"/>
            <a:ext cx="6516914" cy="5115012"/>
            <a:chOff x="4978400" y="827649"/>
            <a:chExt cx="6516914" cy="5115012"/>
          </a:xfrm>
        </p:grpSpPr>
        <p:pic>
          <p:nvPicPr>
            <p:cNvPr id="18" name="Image 4"/>
            <p:cNvPicPr>
              <a:picLocks noChangeAspect="1"/>
            </p:cNvPicPr>
            <p:nvPr/>
          </p:nvPicPr>
          <p:blipFill>
            <a:blip r:embed="rId6"/>
            <a:stretch>
              <a:fillRect/>
            </a:stretch>
          </p:blipFill>
          <p:spPr>
            <a:xfrm>
              <a:off x="4978400" y="827649"/>
              <a:ext cx="5969564" cy="3248423"/>
            </a:xfrm>
            <a:prstGeom prst="rect">
              <a:avLst/>
            </a:prstGeom>
          </p:spPr>
        </p:pic>
        <p:grpSp>
          <p:nvGrpSpPr>
            <p:cNvPr id="21" name="Groupe 8"/>
            <p:cNvGrpSpPr/>
            <p:nvPr/>
          </p:nvGrpSpPr>
          <p:grpSpPr>
            <a:xfrm>
              <a:off x="5537068" y="4156740"/>
              <a:ext cx="5958246" cy="1785921"/>
              <a:chOff x="4890919" y="2604972"/>
              <a:chExt cx="5525271" cy="1648055"/>
            </a:xfrm>
            <a:effectLst>
              <a:outerShdw blurRad="50800" dist="38100" dir="2700000" algn="tl" rotWithShape="0">
                <a:prstClr val="black">
                  <a:alpha val="40000"/>
                </a:prstClr>
              </a:outerShdw>
            </a:effectLst>
          </p:grpSpPr>
          <p:pic>
            <p:nvPicPr>
              <p:cNvPr id="24" name="Image 6"/>
              <p:cNvPicPr>
                <a:picLocks noChangeAspect="1"/>
              </p:cNvPicPr>
              <p:nvPr/>
            </p:nvPicPr>
            <p:blipFill>
              <a:blip r:embed="rId7"/>
              <a:stretch>
                <a:fillRect/>
              </a:stretch>
            </p:blipFill>
            <p:spPr>
              <a:xfrm>
                <a:off x="4890919" y="2604972"/>
                <a:ext cx="2410161" cy="1648055"/>
              </a:xfrm>
              <a:prstGeom prst="rect">
                <a:avLst/>
              </a:prstGeom>
              <a:ln>
                <a:solidFill>
                  <a:schemeClr val="bg1">
                    <a:lumMod val="75000"/>
                  </a:schemeClr>
                </a:solidFill>
              </a:ln>
            </p:spPr>
          </p:pic>
          <p:pic>
            <p:nvPicPr>
              <p:cNvPr id="25" name="Image 7"/>
              <p:cNvPicPr>
                <a:picLocks noChangeAspect="1"/>
              </p:cNvPicPr>
              <p:nvPr/>
            </p:nvPicPr>
            <p:blipFill>
              <a:blip r:embed="rId8"/>
              <a:stretch>
                <a:fillRect/>
              </a:stretch>
            </p:blipFill>
            <p:spPr>
              <a:xfrm>
                <a:off x="7301080" y="2839236"/>
                <a:ext cx="3115110" cy="628738"/>
              </a:xfrm>
              <a:prstGeom prst="rect">
                <a:avLst/>
              </a:prstGeom>
              <a:ln>
                <a:solidFill>
                  <a:schemeClr val="bg1">
                    <a:lumMod val="75000"/>
                  </a:schemeClr>
                </a:solidFill>
              </a:ln>
            </p:spPr>
          </p:pic>
        </p:grpSp>
        <p:sp>
          <p:nvSpPr>
            <p:cNvPr id="22" name="Rectangle 21"/>
            <p:cNvSpPr/>
            <p:nvPr/>
          </p:nvSpPr>
          <p:spPr bwMode="auto">
            <a:xfrm>
              <a:off x="8110282" y="4605798"/>
              <a:ext cx="3283432" cy="486138"/>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23" name="Rectangle 22"/>
            <p:cNvSpPr/>
            <p:nvPr/>
          </p:nvSpPr>
          <p:spPr bwMode="auto">
            <a:xfrm>
              <a:off x="5123174" y="3501254"/>
              <a:ext cx="2987108" cy="289889"/>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Tree>
    <p:custDataLst>
      <p:tags r:id="rId1"/>
    </p:custData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2"/>
          <p:cNvSpPr>
            <a:spLocks noGrp="1"/>
          </p:cNvSpPr>
          <p:nvPr>
            <p:ph idx="1"/>
          </p:nvPr>
        </p:nvSpPr>
        <p:spPr>
          <a:xfrm>
            <a:off x="115713" y="843165"/>
            <a:ext cx="5394133" cy="5950440"/>
          </a:xfrm>
        </p:spPr>
        <p:txBody>
          <a:bodyPr/>
          <a:lstStyle/>
          <a:p>
            <a:pPr marL="0" indent="0">
              <a:buNone/>
            </a:pPr>
            <a:r>
              <a:rPr lang="fr-FR"/>
              <a:t>L'utilisateur actuel détermine les données que les utilisateurs voient. Ces données peuvent être :</a:t>
            </a:r>
          </a:p>
          <a:p>
            <a:pPr marL="225425" lvl="1">
              <a:buFont typeface="Wingdings" pitchFamily="2" charset="2"/>
              <a:buChar char="§"/>
            </a:pPr>
            <a:r>
              <a:rPr lang="fr-FR"/>
              <a:t>Fixes (sélectionnées lors de la création du tableau de bord).</a:t>
            </a:r>
          </a:p>
          <a:p>
            <a:pPr marL="225425" lvl="1">
              <a:buFont typeface="Wingdings" pitchFamily="2" charset="2"/>
              <a:buChar char="§"/>
            </a:pPr>
            <a:r>
              <a:rPr lang="fr-FR"/>
              <a:t>Définies de manière dynamique en fonction de l'utilisateur consultant le tableau de bord.</a:t>
            </a:r>
          </a:p>
          <a:p>
            <a:pPr marL="225425" lvl="1">
              <a:buFont typeface="Wingdings" pitchFamily="2" charset="2"/>
              <a:buChar char="§"/>
            </a:pPr>
            <a:r>
              <a:rPr lang="fr-FR"/>
              <a:t>Sélectionnées par les utilisateurs autorisés consultant le tableau de bord.</a:t>
            </a:r>
            <a:endParaRPr lang="fr-FR" dirty="0"/>
          </a:p>
          <a:p>
            <a:pPr marL="0" indent="0"/>
            <a:endParaRPr lang="fr-FR" dirty="0"/>
          </a:p>
        </p:txBody>
      </p:sp>
      <p:sp>
        <p:nvSpPr>
          <p:cNvPr id="526339" name="Rectangle 4"/>
          <p:cNvSpPr>
            <a:spLocks noGrp="1" noChangeArrowheads="1"/>
          </p:cNvSpPr>
          <p:nvPr>
            <p:ph type="title"/>
          </p:nvPr>
        </p:nvSpPr>
        <p:spPr>
          <a:xfrm>
            <a:off x="128589" y="7"/>
            <a:ext cx="10734146" cy="746975"/>
          </a:xfrm>
        </p:spPr>
        <p:txBody>
          <a:bodyPr/>
          <a:lstStyle/>
          <a:p>
            <a:r>
              <a:rPr lang="fr-FR"/>
              <a:t>L'utilisateur actuel</a:t>
            </a:r>
          </a:p>
        </p:txBody>
      </p:sp>
      <p:pic>
        <p:nvPicPr>
          <p:cNvPr id="18" name="Picture 8" descr="MCj04326210000[1]"/>
          <p:cNvPicPr>
            <a:picLocks noChangeAspect="1" noChangeArrowheads="1"/>
          </p:cNvPicPr>
          <p:nvPr/>
        </p:nvPicPr>
        <p:blipFill>
          <a:blip r:embed="rId4" cstate="print"/>
          <a:stretch>
            <a:fillRect/>
          </a:stretch>
        </p:blipFill>
        <p:spPr bwMode="auto">
          <a:xfrm flipH="1">
            <a:off x="6848069" y="1859378"/>
            <a:ext cx="892772" cy="1235397"/>
          </a:xfrm>
          <a:prstGeom prst="rect">
            <a:avLst/>
          </a:prstGeom>
          <a:noFill/>
          <a:effectLst>
            <a:outerShdw blurRad="50800" dist="38100" dir="2700000" algn="tl" rotWithShape="0">
              <a:prstClr val="black">
                <a:alpha val="40000"/>
              </a:prstClr>
            </a:outerShdw>
          </a:effectLst>
        </p:spPr>
      </p:pic>
      <p:sp>
        <p:nvSpPr>
          <p:cNvPr id="24" name="Text Box 14"/>
          <p:cNvSpPr txBox="1">
            <a:spLocks noChangeArrowheads="1"/>
          </p:cNvSpPr>
          <p:nvPr/>
        </p:nvSpPr>
        <p:spPr bwMode="auto">
          <a:xfrm>
            <a:off x="6368433" y="3421309"/>
            <a:ext cx="1876934" cy="738664"/>
          </a:xfrm>
          <a:prstGeom prst="rect">
            <a:avLst/>
          </a:prstGeom>
          <a:noFill/>
          <a:ln w="19050" algn="ctr">
            <a:noFill/>
            <a:miter lim="800000"/>
            <a:headEnd/>
            <a:tailEnd/>
          </a:ln>
          <a:effectLst/>
        </p:spPr>
        <p:txBody>
          <a:bodyPr wrap="square">
            <a:spAutoFit/>
          </a:bodyPr>
          <a:lstStyle/>
          <a:p>
            <a:pPr algn="ctr"/>
            <a:r>
              <a:rPr lang="fr-FR" sz="1400" dirty="0"/>
              <a:t>Vice-président </a:t>
            </a:r>
            <a:br>
              <a:rPr lang="fr-FR" sz="1400" dirty="0"/>
            </a:br>
            <a:r>
              <a:rPr lang="fr-FR" sz="1400" dirty="0"/>
              <a:t>des services</a:t>
            </a:r>
          </a:p>
          <a:p>
            <a:pPr algn="ctr"/>
            <a:r>
              <a:rPr lang="fr-FR" sz="1400" dirty="0"/>
              <a:t>(Utilisateur actuel)</a:t>
            </a:r>
          </a:p>
        </p:txBody>
      </p:sp>
      <p:sp>
        <p:nvSpPr>
          <p:cNvPr id="27" name="Text Box 12"/>
          <p:cNvSpPr txBox="1">
            <a:spLocks noChangeArrowheads="1"/>
          </p:cNvSpPr>
          <p:nvPr/>
        </p:nvSpPr>
        <p:spPr bwMode="auto">
          <a:xfrm>
            <a:off x="7879844" y="4686427"/>
            <a:ext cx="652743" cy="307777"/>
          </a:xfrm>
          <a:prstGeom prst="rect">
            <a:avLst/>
          </a:prstGeom>
          <a:noFill/>
          <a:ln w="19050" algn="ctr">
            <a:noFill/>
            <a:miter lim="800000"/>
            <a:headEnd/>
            <a:tailEnd/>
          </a:ln>
          <a:effectLst/>
        </p:spPr>
        <p:txBody>
          <a:bodyPr wrap="none">
            <a:spAutoFit/>
          </a:bodyPr>
          <a:lstStyle/>
          <a:p>
            <a:r>
              <a:rPr lang="fr-FR" sz="1400" dirty="0"/>
              <a:t>Agent</a:t>
            </a:r>
          </a:p>
        </p:txBody>
      </p:sp>
      <p:sp>
        <p:nvSpPr>
          <p:cNvPr id="28" name="Text Box 13"/>
          <p:cNvSpPr txBox="1">
            <a:spLocks noChangeArrowheads="1"/>
          </p:cNvSpPr>
          <p:nvPr/>
        </p:nvSpPr>
        <p:spPr bwMode="auto">
          <a:xfrm>
            <a:off x="10697066" y="4675542"/>
            <a:ext cx="920445" cy="307777"/>
          </a:xfrm>
          <a:prstGeom prst="rect">
            <a:avLst/>
          </a:prstGeom>
          <a:noFill/>
          <a:ln w="19050" algn="ctr">
            <a:noFill/>
            <a:miter lim="800000"/>
            <a:headEnd/>
            <a:tailEnd/>
          </a:ln>
          <a:effectLst/>
        </p:spPr>
        <p:txBody>
          <a:bodyPr wrap="none">
            <a:spAutoFit/>
          </a:bodyPr>
          <a:lstStyle/>
          <a:p>
            <a:r>
              <a:rPr lang="fr-FR" sz="1400" dirty="0"/>
              <a:t>Responsable</a:t>
            </a:r>
          </a:p>
        </p:txBody>
      </p:sp>
      <p:sp>
        <p:nvSpPr>
          <p:cNvPr id="29" name="Text Box 27"/>
          <p:cNvSpPr txBox="1">
            <a:spLocks noChangeArrowheads="1"/>
          </p:cNvSpPr>
          <p:nvPr/>
        </p:nvSpPr>
        <p:spPr bwMode="auto">
          <a:xfrm>
            <a:off x="8474203" y="5536931"/>
            <a:ext cx="926857" cy="338554"/>
          </a:xfrm>
          <a:prstGeom prst="rect">
            <a:avLst/>
          </a:prstGeom>
          <a:noFill/>
          <a:ln w="19050" algn="ctr">
            <a:noFill/>
            <a:miter lim="800000"/>
            <a:headEnd/>
            <a:tailEnd/>
          </a:ln>
          <a:effectLst/>
        </p:spPr>
        <p:txBody>
          <a:bodyPr wrap="none">
            <a:spAutoFit/>
          </a:bodyPr>
          <a:lstStyle/>
          <a:p>
            <a:r>
              <a:rPr lang="fr-FR" sz="1600" b="1" dirty="0"/>
              <a:t>Melissa</a:t>
            </a:r>
            <a:endParaRPr lang="fr-FR" sz="1400" b="1" dirty="0"/>
          </a:p>
        </p:txBody>
      </p:sp>
      <p:sp>
        <p:nvSpPr>
          <p:cNvPr id="30" name="Text Box 28"/>
          <p:cNvSpPr txBox="1">
            <a:spLocks noChangeArrowheads="1"/>
          </p:cNvSpPr>
          <p:nvPr/>
        </p:nvSpPr>
        <p:spPr bwMode="auto">
          <a:xfrm>
            <a:off x="9999209" y="5533954"/>
            <a:ext cx="936475" cy="338554"/>
          </a:xfrm>
          <a:prstGeom prst="rect">
            <a:avLst/>
          </a:prstGeom>
          <a:noFill/>
          <a:ln w="19050" algn="ctr">
            <a:noFill/>
            <a:miter lim="800000"/>
            <a:headEnd/>
            <a:tailEnd/>
          </a:ln>
          <a:effectLst/>
        </p:spPr>
        <p:txBody>
          <a:bodyPr wrap="none">
            <a:spAutoFit/>
          </a:bodyPr>
          <a:lstStyle/>
          <a:p>
            <a:r>
              <a:rPr lang="fr-FR" sz="1600" b="1" dirty="0"/>
              <a:t>Andrew</a:t>
            </a:r>
            <a:endParaRPr lang="fr-FR" sz="1400" b="1" dirty="0"/>
          </a:p>
        </p:txBody>
      </p:sp>
      <p:sp>
        <p:nvSpPr>
          <p:cNvPr id="31" name="Text Box 29"/>
          <p:cNvSpPr txBox="1">
            <a:spLocks noChangeArrowheads="1"/>
          </p:cNvSpPr>
          <p:nvPr/>
        </p:nvSpPr>
        <p:spPr bwMode="auto">
          <a:xfrm>
            <a:off x="6951740" y="3136331"/>
            <a:ext cx="696024" cy="338554"/>
          </a:xfrm>
          <a:prstGeom prst="rect">
            <a:avLst/>
          </a:prstGeom>
          <a:noFill/>
          <a:ln w="19050" algn="ctr">
            <a:noFill/>
            <a:miter lim="800000"/>
            <a:headEnd/>
            <a:tailEnd/>
          </a:ln>
          <a:effectLst/>
        </p:spPr>
        <p:txBody>
          <a:bodyPr wrap="none">
            <a:spAutoFit/>
          </a:bodyPr>
          <a:lstStyle/>
          <a:p>
            <a:r>
              <a:rPr lang="fr-FR" sz="1600" b="1" dirty="0"/>
              <a:t>Noah</a:t>
            </a:r>
            <a:endParaRPr lang="fr-FR" sz="1400" b="1" dirty="0"/>
          </a:p>
        </p:txBody>
      </p:sp>
      <p:sp>
        <p:nvSpPr>
          <p:cNvPr id="33" name="Right Arrow 32"/>
          <p:cNvSpPr/>
          <p:nvPr/>
        </p:nvSpPr>
        <p:spPr>
          <a:xfrm rot="18904765">
            <a:off x="8719432" y="4161465"/>
            <a:ext cx="929175" cy="332509"/>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ight Arrow 33"/>
          <p:cNvSpPr/>
          <p:nvPr/>
        </p:nvSpPr>
        <p:spPr>
          <a:xfrm rot="2695235" flipH="1">
            <a:off x="9647041" y="4136328"/>
            <a:ext cx="855332" cy="332509"/>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4"/>
          <p:cNvSpPr txBox="1">
            <a:spLocks noChangeArrowheads="1"/>
          </p:cNvSpPr>
          <p:nvPr/>
        </p:nvSpPr>
        <p:spPr>
          <a:xfrm>
            <a:off x="7879844" y="5923419"/>
            <a:ext cx="3996560" cy="669326"/>
          </a:xfrm>
          <a:prstGeom prst="roundRect">
            <a:avLst/>
          </a:prstGeom>
          <a:noFill/>
          <a:ln w="6350">
            <a:noFill/>
          </a:ln>
          <a:effectLst/>
        </p:spPr>
        <p:txBody>
          <a:bodyPr/>
          <a:lstStyle/>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fr-FR" sz="1600" i="0" u="none" strike="noStrike" cap="none" baseline="0" noProof="0" dirty="0">
                <a:ln>
                  <a:noFill/>
                </a:ln>
                <a:solidFill>
                  <a:schemeClr val="bg2">
                    <a:lumMod val="50000"/>
                  </a:schemeClr>
                </a:solidFill>
                <a:effectLst/>
                <a:uLnTx/>
                <a:uFillTx/>
                <a:latin typeface="+mn-lt"/>
              </a:rPr>
              <a:t>Permet aux utilisateurs de visualiser </a:t>
            </a:r>
            <a:br>
              <a:rPr kumimoji="0" lang="fr-FR" sz="1600" i="0" u="none" strike="noStrike" cap="none" baseline="0" noProof="0" dirty="0">
                <a:ln>
                  <a:noFill/>
                </a:ln>
                <a:solidFill>
                  <a:schemeClr val="bg2">
                    <a:lumMod val="50000"/>
                  </a:schemeClr>
                </a:solidFill>
                <a:effectLst/>
                <a:uLnTx/>
                <a:uFillTx/>
                <a:latin typeface="+mn-lt"/>
              </a:rPr>
            </a:br>
            <a:r>
              <a:rPr kumimoji="0" lang="fr-FR" sz="1600" i="0" u="none" strike="noStrike" cap="none" baseline="0" noProof="0" dirty="0">
                <a:ln>
                  <a:noFill/>
                </a:ln>
                <a:solidFill>
                  <a:schemeClr val="bg2">
                    <a:lumMod val="50000"/>
                  </a:schemeClr>
                </a:solidFill>
                <a:effectLst/>
                <a:uLnTx/>
                <a:uFillTx/>
                <a:latin typeface="+mn-lt"/>
              </a:rPr>
              <a:t>des données synthétisées auxquelles ils n'auraient en temps normal pas accès.</a:t>
            </a:r>
          </a:p>
        </p:txBody>
      </p:sp>
      <p:pic>
        <p:nvPicPr>
          <p:cNvPr id="36" name="Picture 11" descr="MCj04326230000[1]"/>
          <p:cNvPicPr>
            <a:picLocks noChangeAspect="1" noChangeArrowheads="1"/>
          </p:cNvPicPr>
          <p:nvPr/>
        </p:nvPicPr>
        <p:blipFill>
          <a:blip r:embed="rId5" cstate="print"/>
          <a:stretch>
            <a:fillRect/>
          </a:stretch>
        </p:blipFill>
        <p:spPr bwMode="auto">
          <a:xfrm flipH="1">
            <a:off x="8540099" y="4468970"/>
            <a:ext cx="762495" cy="1054212"/>
          </a:xfrm>
          <a:prstGeom prst="rect">
            <a:avLst/>
          </a:prstGeom>
          <a:noFill/>
          <a:effectLst>
            <a:outerShdw blurRad="50800" dist="38100" dir="2700000" algn="tl" rotWithShape="0">
              <a:prstClr val="black">
                <a:alpha val="40000"/>
              </a:prstClr>
            </a:outerShdw>
          </a:effectLst>
        </p:spPr>
      </p:pic>
      <p:pic>
        <p:nvPicPr>
          <p:cNvPr id="37" name="Picture 7" descr="MCj04326250000[1]"/>
          <p:cNvPicPr>
            <a:picLocks noChangeAspect="1" noChangeArrowheads="1"/>
          </p:cNvPicPr>
          <p:nvPr/>
        </p:nvPicPr>
        <p:blipFill>
          <a:blip r:embed="rId6" cstate="print"/>
          <a:stretch>
            <a:fillRect/>
          </a:stretch>
        </p:blipFill>
        <p:spPr bwMode="auto">
          <a:xfrm>
            <a:off x="10020641" y="4468970"/>
            <a:ext cx="762412" cy="1053643"/>
          </a:xfrm>
          <a:prstGeom prst="rect">
            <a:avLst/>
          </a:prstGeom>
          <a:noFill/>
          <a:effectLst>
            <a:outerShdw blurRad="50800" dist="38100" dir="2700000" algn="tl" rotWithShape="0">
              <a:prstClr val="black">
                <a:alpha val="40000"/>
              </a:prstClr>
            </a:outerShdw>
          </a:effectLst>
        </p:spPr>
      </p:pic>
      <p:sp>
        <p:nvSpPr>
          <p:cNvPr id="3" name="Slide Number Placeholder 2"/>
          <p:cNvSpPr>
            <a:spLocks noGrp="1"/>
          </p:cNvSpPr>
          <p:nvPr>
            <p:ph type="sldNum" sz="quarter" idx="10"/>
          </p:nvPr>
        </p:nvSpPr>
        <p:spPr/>
        <p:txBody>
          <a:bodyPr/>
          <a:lstStyle/>
          <a:p>
            <a:fld id="{812A5277-1DB9-460F-9A21-B857ABB32666}" type="slidenum">
              <a:rPr lang="en-US" smtClean="0"/>
              <a:pPr/>
              <a:t>399</a:t>
            </a:fld>
            <a:endParaRPr lang="fr-FR" dirty="0"/>
          </a:p>
        </p:txBody>
      </p:sp>
      <p:pic>
        <p:nvPicPr>
          <p:cNvPr id="19" name="Espace réservé du contenu 3"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8231898" y="1277482"/>
            <a:ext cx="3005572" cy="255354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43681" y="2353660"/>
            <a:ext cx="11797523" cy="4264774"/>
          </a:xfrm>
        </p:spPr>
        <p:txBody>
          <a:bodyPr numCol="2" spcCol="365760">
            <a:normAutofit lnSpcReduction="10000"/>
          </a:bodyPr>
          <a:lstStyle/>
          <a:p>
            <a:pPr marL="234950" lvl="1" indent="-222250"/>
            <a:r>
              <a:rPr lang="fr-FR" dirty="0"/>
              <a:t>Créer des utilisateurs disposant des autorisations et de l'accès appropriés à l'utilisation des données </a:t>
            </a:r>
            <a:r>
              <a:rPr lang="fr-FR" dirty="0" err="1"/>
              <a:t>Salesforce</a:t>
            </a:r>
            <a:r>
              <a:rPr lang="fr-FR" dirty="0"/>
              <a:t>.</a:t>
            </a:r>
          </a:p>
          <a:p>
            <a:pPr marL="234950" lvl="1" indent="-222250"/>
            <a:r>
              <a:rPr lang="fr-FR" dirty="0"/>
              <a:t>Personnaliser l'application </a:t>
            </a:r>
            <a:r>
              <a:rPr lang="fr-FR" dirty="0" err="1"/>
              <a:t>Salesforce</a:t>
            </a:r>
            <a:r>
              <a:rPr lang="fr-FR" dirty="0"/>
              <a:t> conformément à vos exigences professionnelles, </a:t>
            </a:r>
            <a:r>
              <a:rPr dirty="0"/>
              <a:t/>
            </a:r>
            <a:br>
              <a:rPr dirty="0"/>
            </a:br>
            <a:r>
              <a:rPr lang="fr-FR" dirty="0"/>
              <a:t>de la définition de devises à la création de champs personnalisés.   </a:t>
            </a:r>
          </a:p>
          <a:p>
            <a:pPr marL="234950" lvl="1" indent="-222250"/>
            <a:r>
              <a:rPr lang="fr-FR" dirty="0"/>
              <a:t>Importer et exporter des données à partir de </a:t>
            </a:r>
            <a:r>
              <a:rPr lang="fr-FR" dirty="0" err="1"/>
              <a:t>Salesforce</a:t>
            </a:r>
            <a:r>
              <a:rPr lang="fr-FR" dirty="0"/>
              <a:t>. Veiller à la propreté des données grâce aux règles de validation.</a:t>
            </a:r>
          </a:p>
          <a:p>
            <a:pPr marL="234950" lvl="1" indent="-222250"/>
            <a:r>
              <a:rPr lang="fr-FR" dirty="0"/>
              <a:t>Créer des tableaux de bord et des rapports de manière à ce que vos utilisateurs et vous puissiez analyser les données enregistrées dans </a:t>
            </a:r>
            <a:r>
              <a:rPr lang="fr-FR" dirty="0" err="1"/>
              <a:t>Salesforce</a:t>
            </a:r>
            <a:r>
              <a:rPr lang="fr-FR" dirty="0"/>
              <a:t>.</a:t>
            </a:r>
          </a:p>
          <a:p>
            <a:pPr lvl="1"/>
            <a:r>
              <a:rPr lang="fr-FR" dirty="0"/>
              <a:t>Automatiser les processus commerciaux, la génération de pistes, ainsi que la création, l'affectation et l'escalade des requêtes.</a:t>
            </a:r>
          </a:p>
          <a:p>
            <a:pPr lvl="1"/>
            <a:r>
              <a:rPr lang="fr-FR" dirty="0"/>
              <a:t>Optimiser la collaboration, le partage </a:t>
            </a:r>
            <a:r>
              <a:rPr dirty="0"/>
              <a:t/>
            </a:r>
            <a:br>
              <a:rPr dirty="0"/>
            </a:br>
            <a:r>
              <a:rPr lang="fr-FR" dirty="0"/>
              <a:t>et la transmission des connaissances dans votre société.</a:t>
            </a:r>
          </a:p>
        </p:txBody>
      </p:sp>
      <p:sp>
        <p:nvSpPr>
          <p:cNvPr id="5" name="Title 4"/>
          <p:cNvSpPr>
            <a:spLocks noGrp="1"/>
          </p:cNvSpPr>
          <p:nvPr>
            <p:ph type="title"/>
          </p:nvPr>
        </p:nvSpPr>
        <p:spPr>
          <a:xfrm>
            <a:off x="695465" y="9"/>
            <a:ext cx="10166216" cy="746975"/>
          </a:xfrm>
        </p:spPr>
        <p:txBody>
          <a:bodyPr/>
          <a:lstStyle/>
          <a:p>
            <a:r>
              <a:rPr lang="fr-FR"/>
              <a:t>Objectifs de la formation</a:t>
            </a:r>
          </a:p>
        </p:txBody>
      </p:sp>
      <p:sp>
        <p:nvSpPr>
          <p:cNvPr id="7" name="Content Placeholder 5"/>
          <p:cNvSpPr txBox="1">
            <a:spLocks/>
          </p:cNvSpPr>
          <p:nvPr/>
        </p:nvSpPr>
        <p:spPr bwMode="auto">
          <a:xfrm>
            <a:off x="243681" y="989016"/>
            <a:ext cx="11948319" cy="1249429"/>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rmAutofit fontScale="92500" lnSpcReduction="20000"/>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2400" dirty="0">
                <a:latin typeface="Salesforce Sans" panose="020B0505020202020203" pitchFamily="34" charset="0"/>
              </a:rPr>
              <a:t>À la fin de cette formation, vous serez à même de créer et de personnaliser une organisation Salesforce avec les principales fonctionnalités dédiées à Sales Cloud, à Service Cloud et à Collaboration Cloud. Vous serez plus particulièrement en mesure de réaliser les opérations suivantes :</a:t>
            </a:r>
          </a:p>
          <a:p>
            <a:endParaRPr lang="fr-FR" kern="0" dirty="0">
              <a:latin typeface="Salesforce Sans" panose="020B0505020202020203" pitchFamily="34" charset="0"/>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4</a:t>
            </a:fld>
            <a:endParaRPr lang="fr-FR"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333" y="10"/>
            <a:ext cx="10209347" cy="739833"/>
          </a:xfrm>
        </p:spPr>
        <p:txBody>
          <a:bodyPr/>
          <a:lstStyle/>
          <a:p>
            <a:r>
              <a:rPr lang="fr-FR"/>
              <a:t>Programme du module</a:t>
            </a:r>
          </a:p>
        </p:txBody>
      </p:sp>
      <p:sp>
        <p:nvSpPr>
          <p:cNvPr id="7" name="Content Placeholder 6"/>
          <p:cNvSpPr>
            <a:spLocks noGrp="1"/>
          </p:cNvSpPr>
          <p:nvPr>
            <p:ph idx="1"/>
          </p:nvPr>
        </p:nvSpPr>
        <p:spPr/>
        <p:txBody>
          <a:bodyPr/>
          <a:lstStyle/>
          <a:p>
            <a:pPr lvl="1">
              <a:tabLst>
                <a:tab pos="3597275" algn="l"/>
              </a:tabLst>
            </a:pPr>
            <a:r>
              <a:rPr lang="fr-FR"/>
              <a:t>Modèle de données et navigation</a:t>
            </a:r>
          </a:p>
          <a:p>
            <a:pPr lvl="1">
              <a:tabLst>
                <a:tab pos="3597275" algn="l"/>
              </a:tabLst>
            </a:pPr>
            <a:r>
              <a:rPr lang="fr-FR"/>
              <a:t>Lightning Experience</a:t>
            </a:r>
          </a:p>
          <a:p>
            <a:pPr lvl="2">
              <a:tabLst>
                <a:tab pos="3597275" algn="l"/>
              </a:tabLst>
            </a:pPr>
            <a:r>
              <a:rPr lang="fr-FR" b="1" dirty="0"/>
              <a:t>Aide et formation</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40</a:t>
            </a:fld>
            <a:endParaRPr lang="fr-FR" dirty="0"/>
          </a:p>
        </p:txBody>
      </p:sp>
    </p:spTree>
    <p:custDataLst>
      <p:tags r:id="rId1"/>
    </p:custData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115713" y="843165"/>
            <a:ext cx="10526011" cy="5950440"/>
          </a:xfrm>
        </p:spPr>
        <p:txBody>
          <a:bodyPr/>
          <a:lstStyle/>
          <a:p>
            <a:pPr lvl="1">
              <a:defRPr/>
            </a:pPr>
            <a:r>
              <a:rPr lang="fr-FR" sz="2200" dirty="0"/>
              <a:t>Créez un tableau de bord dans lequel les données affichées sont déterminées par l'utilisateur </a:t>
            </a:r>
            <a:r>
              <a:rPr lang="fr-FR" sz="2200" i="1" dirty="0"/>
              <a:t>le consultant</a:t>
            </a:r>
            <a:r>
              <a:rPr lang="fr-FR" sz="2200" dirty="0"/>
              <a:t>, plutôt que par un utilisateur actuel donné.</a:t>
            </a:r>
          </a:p>
          <a:p>
            <a:pPr lvl="1">
              <a:defRPr/>
            </a:pPr>
            <a:r>
              <a:rPr lang="fr-FR" sz="2200" dirty="0"/>
              <a:t>Il est inutile de créer plusieurs tableaux de bord pour différents utilisateurs.</a:t>
            </a:r>
          </a:p>
          <a:p>
            <a:pPr lvl="1">
              <a:defRPr/>
            </a:pPr>
            <a:r>
              <a:rPr lang="fr-FR" sz="2200" dirty="0"/>
              <a:t>Vous pouvez également permettre aux utilisateurs autorisés, tels que les responsables, de modifier l'utilisateur actuel directement à partir de la page de consultation du tableau de bord.</a:t>
            </a:r>
          </a:p>
        </p:txBody>
      </p:sp>
      <p:sp>
        <p:nvSpPr>
          <p:cNvPr id="526339" name="Rectangle 4"/>
          <p:cNvSpPr>
            <a:spLocks noGrp="1" noChangeArrowheads="1"/>
          </p:cNvSpPr>
          <p:nvPr>
            <p:ph type="title"/>
          </p:nvPr>
        </p:nvSpPr>
        <p:spPr>
          <a:xfrm>
            <a:off x="128589" y="7"/>
            <a:ext cx="9535673" cy="746975"/>
          </a:xfrm>
        </p:spPr>
        <p:txBody>
          <a:bodyPr/>
          <a:lstStyle/>
          <a:p>
            <a:r>
              <a:rPr lang="fr-FR" sz="2600" dirty="0"/>
              <a:t>Tableaux de bord dynamiques : Exécuter en tant qu'utilisateur connecté</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400</a:t>
            </a:fld>
            <a:endParaRPr lang="fr-FR" dirty="0"/>
          </a:p>
        </p:txBody>
      </p:sp>
      <p:grpSp>
        <p:nvGrpSpPr>
          <p:cNvPr id="12" name="Groupe 2"/>
          <p:cNvGrpSpPr/>
          <p:nvPr/>
        </p:nvGrpSpPr>
        <p:grpSpPr>
          <a:xfrm>
            <a:off x="711055" y="3281686"/>
            <a:ext cx="11006490" cy="3003966"/>
            <a:chOff x="711055" y="3281686"/>
            <a:chExt cx="11006490" cy="3003966"/>
          </a:xfrm>
        </p:grpSpPr>
        <p:grpSp>
          <p:nvGrpSpPr>
            <p:cNvPr id="15" name="Groupe 1"/>
            <p:cNvGrpSpPr/>
            <p:nvPr/>
          </p:nvGrpSpPr>
          <p:grpSpPr>
            <a:xfrm>
              <a:off x="711055" y="3281686"/>
              <a:ext cx="11006490" cy="3003966"/>
              <a:chOff x="711055" y="3281686"/>
              <a:chExt cx="11006490" cy="3003966"/>
            </a:xfrm>
          </p:grpSpPr>
          <p:pic>
            <p:nvPicPr>
              <p:cNvPr id="16"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55" y="3294385"/>
                <a:ext cx="5401429" cy="2991267"/>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7" name="Rectangle 16"/>
              <p:cNvSpPr/>
              <p:nvPr/>
            </p:nvSpPr>
            <p:spPr bwMode="auto">
              <a:xfrm>
                <a:off x="5838331" y="3281686"/>
                <a:ext cx="274153" cy="274314"/>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18" name="Rectangle 17"/>
              <p:cNvSpPr/>
              <p:nvPr/>
            </p:nvSpPr>
            <p:spPr bwMode="auto">
              <a:xfrm>
                <a:off x="1455993" y="4935745"/>
                <a:ext cx="4382338" cy="821688"/>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19" name="Image 11"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9242" y="4675719"/>
                <a:ext cx="4798303" cy="556570"/>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sp>
          <p:nvSpPr>
            <p:cNvPr id="14" name="Right Arrow 13"/>
            <p:cNvSpPr/>
            <p:nvPr/>
          </p:nvSpPr>
          <p:spPr bwMode="auto">
            <a:xfrm>
              <a:off x="6088024" y="4747097"/>
              <a:ext cx="717714" cy="444070"/>
            </a:xfrm>
            <a:prstGeom prst="rightArrow">
              <a:avLst/>
            </a:prstGeom>
            <a:solidFill>
              <a:srgbClr val="FF0000"/>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grpSp>
    </p:spTree>
    <p:custDataLst>
      <p:tags r:id="rId1"/>
    </p:custData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2" y="843165"/>
            <a:ext cx="3265991" cy="5950440"/>
          </a:xfrm>
        </p:spPr>
        <p:txBody>
          <a:bodyPr>
            <a:noAutofit/>
          </a:bodyPr>
          <a:lstStyle/>
          <a:p>
            <a:r>
              <a:rPr lang="fr-FR" sz="2000" dirty="0"/>
              <a:t>Ajouter un maximum de trois filtres de tableau de bord pour permettre aux utilisateurs de visualiser différents sous-ensembles de données sur le même tableau de bord. Vous pouvez choisir de filtrer sur un champ unique commun à tous les composants du tableau de bord et ajouter jusqu'à 10 options de filtre que les utilisateurs pourront sélectionner lors de la consultation du tableau de bord.</a:t>
            </a:r>
          </a:p>
        </p:txBody>
      </p:sp>
      <p:sp>
        <p:nvSpPr>
          <p:cNvPr id="2" name="Title 1"/>
          <p:cNvSpPr>
            <a:spLocks noGrp="1"/>
          </p:cNvSpPr>
          <p:nvPr>
            <p:ph type="title"/>
          </p:nvPr>
        </p:nvSpPr>
        <p:spPr>
          <a:xfrm>
            <a:off x="128589" y="7"/>
            <a:ext cx="10734146" cy="746975"/>
          </a:xfrm>
        </p:spPr>
        <p:txBody>
          <a:bodyPr/>
          <a:lstStyle/>
          <a:p>
            <a:r>
              <a:rPr lang="fr-FR"/>
              <a:t>Filtres du tableau de bord</a:t>
            </a:r>
            <a:endParaRPr lang="fr-FR"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401</a:t>
            </a:fld>
            <a:endParaRPr lang="fr-FR" dirty="0"/>
          </a:p>
        </p:txBody>
      </p:sp>
      <p:grpSp>
        <p:nvGrpSpPr>
          <p:cNvPr id="11" name="Group 10"/>
          <p:cNvGrpSpPr/>
          <p:nvPr/>
        </p:nvGrpSpPr>
        <p:grpSpPr>
          <a:xfrm>
            <a:off x="3610060" y="960090"/>
            <a:ext cx="8370596" cy="3584738"/>
            <a:chOff x="3610060" y="960090"/>
            <a:chExt cx="8370596" cy="3584738"/>
          </a:xfrm>
        </p:grpSpPr>
        <p:pic>
          <p:nvPicPr>
            <p:cNvPr id="12"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610060" y="960091"/>
              <a:ext cx="4945284" cy="33081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3" name="Rectangle 12"/>
            <p:cNvSpPr/>
            <p:nvPr/>
          </p:nvSpPr>
          <p:spPr>
            <a:xfrm>
              <a:off x="5713175" y="960090"/>
              <a:ext cx="1166596" cy="3308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Image 11"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0060" y="1499937"/>
              <a:ext cx="4679865" cy="3044891"/>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8" name="Image 12"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2646" y="1551845"/>
              <a:ext cx="3118010" cy="258458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5" name="Down Arrow 14"/>
            <p:cNvSpPr/>
            <p:nvPr/>
          </p:nvSpPr>
          <p:spPr>
            <a:xfrm rot="16200000">
              <a:off x="8401854" y="2557777"/>
              <a:ext cx="348863" cy="572720"/>
            </a:xfrm>
            <a:prstGeom prst="downArrow">
              <a:avLst>
                <a:gd name="adj1" fmla="val 50000"/>
                <a:gd name="adj2" fmla="val 58144"/>
              </a:avLst>
            </a:prstGeom>
            <a:solidFill>
              <a:srgbClr val="FF0000"/>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grpSp>
    </p:spTree>
    <p:custDataLst>
      <p:tags r:id="rId1"/>
    </p:custData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fr-FR"/>
              <a:t>Utilisez un tableau de bord comme point de départ.</a:t>
            </a:r>
            <a:endParaRPr lang="fr-FR" dirty="0"/>
          </a:p>
        </p:txBody>
      </p:sp>
      <p:sp>
        <p:nvSpPr>
          <p:cNvPr id="2" name="Title 1"/>
          <p:cNvSpPr>
            <a:spLocks noGrp="1"/>
          </p:cNvSpPr>
          <p:nvPr>
            <p:ph type="title"/>
          </p:nvPr>
        </p:nvSpPr>
        <p:spPr>
          <a:xfrm>
            <a:off x="128589" y="7"/>
            <a:ext cx="10734146" cy="746975"/>
          </a:xfrm>
        </p:spPr>
        <p:txBody>
          <a:bodyPr/>
          <a:lstStyle/>
          <a:p>
            <a:r>
              <a:rPr lang="fr-FR" sz="2600" dirty="0"/>
              <a:t>Navigation descendante à partir d'un </a:t>
            </a:r>
            <a:br>
              <a:rPr lang="fr-FR" sz="2600" dirty="0"/>
            </a:br>
            <a:r>
              <a:rPr lang="fr-FR" sz="2600" dirty="0"/>
              <a:t>tableau de bord</a:t>
            </a:r>
          </a:p>
        </p:txBody>
      </p:sp>
      <p:sp>
        <p:nvSpPr>
          <p:cNvPr id="6" name="Slide Number Placeholder 5"/>
          <p:cNvSpPr>
            <a:spLocks noGrp="1"/>
          </p:cNvSpPr>
          <p:nvPr>
            <p:ph type="sldNum" sz="quarter" idx="10"/>
          </p:nvPr>
        </p:nvSpPr>
        <p:spPr/>
        <p:txBody>
          <a:bodyPr/>
          <a:lstStyle/>
          <a:p>
            <a:fld id="{812A5277-1DB9-460F-9A21-B857ABB32666}" type="slidenum">
              <a:rPr lang="en-US" smtClean="0"/>
              <a:pPr/>
              <a:t>402</a:t>
            </a:fld>
            <a:endParaRPr lang="fr-FR" dirty="0"/>
          </a:p>
        </p:txBody>
      </p:sp>
      <p:grpSp>
        <p:nvGrpSpPr>
          <p:cNvPr id="22" name="Group 21"/>
          <p:cNvGrpSpPr/>
          <p:nvPr/>
        </p:nvGrpSpPr>
        <p:grpSpPr>
          <a:xfrm>
            <a:off x="316809" y="963201"/>
            <a:ext cx="11350789" cy="5636253"/>
            <a:chOff x="316809" y="963201"/>
            <a:chExt cx="11350789" cy="5636253"/>
          </a:xfrm>
        </p:grpSpPr>
        <p:sp>
          <p:nvSpPr>
            <p:cNvPr id="23" name="Right Arrow 22"/>
            <p:cNvSpPr/>
            <p:nvPr/>
          </p:nvSpPr>
          <p:spPr bwMode="auto">
            <a:xfrm rot="19750630">
              <a:off x="6034101" y="2167497"/>
              <a:ext cx="1947726" cy="573992"/>
            </a:xfrm>
            <a:prstGeom prst="rightArrow">
              <a:avLst/>
            </a:prstGeom>
            <a:solidFill>
              <a:srgbClr val="FF0000"/>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ea typeface="MS PGothic" charset="-128"/>
                <a:cs typeface="MS PGothic" charset="-128"/>
              </a:endParaRPr>
            </a:p>
          </p:txBody>
        </p:sp>
        <p:sp>
          <p:nvSpPr>
            <p:cNvPr id="24" name="Right Arrow 23"/>
            <p:cNvSpPr/>
            <p:nvPr/>
          </p:nvSpPr>
          <p:spPr bwMode="auto">
            <a:xfrm rot="1849370" flipV="1">
              <a:off x="5545218" y="5047305"/>
              <a:ext cx="2539601" cy="573992"/>
            </a:xfrm>
            <a:prstGeom prst="rightArrow">
              <a:avLst/>
            </a:prstGeom>
            <a:solidFill>
              <a:srgbClr val="FF0000"/>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ea typeface="MS PGothic" charset="-128"/>
                <a:cs typeface="MS PGothic" charset="-128"/>
              </a:endParaRPr>
            </a:p>
          </p:txBody>
        </p:sp>
        <p:sp>
          <p:nvSpPr>
            <p:cNvPr id="25" name="Right Arrow 24"/>
            <p:cNvSpPr/>
            <p:nvPr/>
          </p:nvSpPr>
          <p:spPr bwMode="auto">
            <a:xfrm rot="21226239">
              <a:off x="6267536" y="3162503"/>
              <a:ext cx="1726326" cy="573992"/>
            </a:xfrm>
            <a:prstGeom prst="rightArrow">
              <a:avLst/>
            </a:prstGeom>
            <a:solidFill>
              <a:srgbClr val="FF0000"/>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ea typeface="MS PGothic" charset="-128"/>
                <a:cs typeface="MS PGothic" charset="-128"/>
              </a:endParaRPr>
            </a:p>
          </p:txBody>
        </p:sp>
        <p:sp>
          <p:nvSpPr>
            <p:cNvPr id="26" name="Right Arrow 25"/>
            <p:cNvSpPr/>
            <p:nvPr/>
          </p:nvSpPr>
          <p:spPr bwMode="auto">
            <a:xfrm rot="373761" flipV="1">
              <a:off x="6363780" y="4093932"/>
              <a:ext cx="1615036" cy="573992"/>
            </a:xfrm>
            <a:prstGeom prst="rightArrow">
              <a:avLst/>
            </a:prstGeom>
            <a:solidFill>
              <a:srgbClr val="FF0000"/>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ea typeface="MS PGothic" charset="-128"/>
                <a:cs typeface="MS PGothic" charset="-128"/>
              </a:endParaRPr>
            </a:p>
          </p:txBody>
        </p:sp>
        <p:grpSp>
          <p:nvGrpSpPr>
            <p:cNvPr id="27" name="Group 26"/>
            <p:cNvGrpSpPr/>
            <p:nvPr/>
          </p:nvGrpSpPr>
          <p:grpSpPr>
            <a:xfrm>
              <a:off x="316809" y="963201"/>
              <a:ext cx="11350789" cy="5636253"/>
              <a:chOff x="316809" y="963201"/>
              <a:chExt cx="11350789" cy="5636253"/>
            </a:xfrm>
          </p:grpSpPr>
          <p:pic>
            <p:nvPicPr>
              <p:cNvPr id="28"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16809" y="1644048"/>
                <a:ext cx="4005237" cy="4304304"/>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29" name="Rectangle 28"/>
              <p:cNvSpPr/>
              <p:nvPr/>
            </p:nvSpPr>
            <p:spPr>
              <a:xfrm>
                <a:off x="417919" y="4721810"/>
                <a:ext cx="2992388" cy="1163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Image 2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715" y="2857118"/>
                <a:ext cx="2678355" cy="2006981"/>
              </a:xfrm>
              <a:prstGeom prst="rect">
                <a:avLst/>
              </a:prstGeom>
              <a:ln>
                <a:solidFill>
                  <a:schemeClr val="bg2"/>
                </a:solidFill>
              </a:ln>
              <a:effectLst>
                <a:outerShdw blurRad="50800" dist="38100" dir="2700000" algn="tl" rotWithShape="0">
                  <a:prstClr val="black">
                    <a:alpha val="40000"/>
                  </a:prstClr>
                </a:outerShdw>
              </a:effectLst>
            </p:spPr>
          </p:pic>
          <p:pic>
            <p:nvPicPr>
              <p:cNvPr id="31" name="Image 24"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5189" y="963201"/>
                <a:ext cx="3662409" cy="1486587"/>
              </a:xfrm>
              <a:prstGeom prst="rect">
                <a:avLst/>
              </a:prstGeom>
              <a:ln>
                <a:solidFill>
                  <a:schemeClr val="bg2"/>
                </a:solidFill>
              </a:ln>
              <a:effectLst>
                <a:outerShdw blurRad="50800" dist="38100" dir="2700000" algn="tl" rotWithShape="0">
                  <a:prstClr val="black">
                    <a:alpha val="40000"/>
                  </a:prstClr>
                </a:outerShdw>
              </a:effectLst>
            </p:spPr>
          </p:pic>
          <p:pic>
            <p:nvPicPr>
              <p:cNvPr id="32" name="Image 25"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59189" y="2854254"/>
                <a:ext cx="2838596" cy="692186"/>
              </a:xfrm>
              <a:prstGeom prst="rect">
                <a:avLst/>
              </a:prstGeom>
              <a:ln>
                <a:solidFill>
                  <a:schemeClr val="bg2"/>
                </a:solidFill>
              </a:ln>
              <a:effectLst>
                <a:outerShdw blurRad="50800" dist="38100" dir="2700000" algn="tl" rotWithShape="0">
                  <a:prstClr val="black">
                    <a:alpha val="40000"/>
                  </a:prstClr>
                </a:outerShdw>
              </a:effectLst>
            </p:spPr>
          </p:pic>
          <p:pic>
            <p:nvPicPr>
              <p:cNvPr id="33" name="Image 26" descr="Capture d’écra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9807" y="3860608"/>
                <a:ext cx="2037360" cy="1194315"/>
              </a:xfrm>
              <a:prstGeom prst="rect">
                <a:avLst/>
              </a:prstGeom>
              <a:ln>
                <a:solidFill>
                  <a:schemeClr val="bg2"/>
                </a:solidFill>
              </a:ln>
              <a:effectLst>
                <a:outerShdw blurRad="50800" dist="38100" dir="2700000" algn="tl" rotWithShape="0">
                  <a:prstClr val="black">
                    <a:alpha val="40000"/>
                  </a:prstClr>
                </a:outerShdw>
              </a:effectLst>
            </p:spPr>
          </p:pic>
          <p:pic>
            <p:nvPicPr>
              <p:cNvPr id="34" name="Imag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87574" y="5171184"/>
                <a:ext cx="3148209" cy="1428270"/>
              </a:xfrm>
              <a:prstGeom prst="rect">
                <a:avLst/>
              </a:prstGeom>
              <a:ln>
                <a:solidFill>
                  <a:schemeClr val="bg2"/>
                </a:solidFill>
              </a:ln>
              <a:effectLst>
                <a:outerShdw blurRad="50800" dist="38100" dir="2700000" algn="tl" rotWithShape="0">
                  <a:prstClr val="black">
                    <a:alpha val="40000"/>
                  </a:prstClr>
                </a:outerShdw>
              </a:effectLst>
            </p:spPr>
          </p:pic>
        </p:grpSp>
      </p:grpSp>
    </p:spTree>
    <p:custDataLst>
      <p:tags r:id="rId1"/>
    </p:custData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p:cNvSpPr>
            <a:spLocks noGrp="1"/>
          </p:cNvSpPr>
          <p:nvPr>
            <p:ph idx="1"/>
          </p:nvPr>
        </p:nvSpPr>
        <p:spPr/>
        <p:txBody>
          <a:bodyPr/>
          <a:lstStyle/>
          <a:p>
            <a:pPr lvl="0"/>
            <a:r>
              <a:rPr lang="fr-FR" dirty="0"/>
              <a:t>Créez des tableaux de bord en quelques minutes en faisant glisser des composants et des rapports directement vers la zone de dessin de tableau de bord et visualisez le résultat au fur et à mesure.</a:t>
            </a:r>
          </a:p>
        </p:txBody>
      </p:sp>
      <p:sp>
        <p:nvSpPr>
          <p:cNvPr id="534529" name="Rectangle 2"/>
          <p:cNvSpPr>
            <a:spLocks noGrp="1" noChangeArrowheads="1"/>
          </p:cNvSpPr>
          <p:nvPr>
            <p:ph type="title"/>
          </p:nvPr>
        </p:nvSpPr>
        <p:spPr>
          <a:xfrm>
            <a:off x="128589" y="7"/>
            <a:ext cx="10734146" cy="746975"/>
          </a:xfrm>
        </p:spPr>
        <p:txBody>
          <a:bodyPr/>
          <a:lstStyle/>
          <a:p>
            <a:r>
              <a:rPr lang="fr-FR" sz="2600" dirty="0"/>
              <a:t>Glisser-déposer avec le générateur de </a:t>
            </a:r>
            <a:br>
              <a:rPr lang="fr-FR" sz="2600" dirty="0"/>
            </a:br>
            <a:r>
              <a:rPr lang="fr-FR" sz="2600" dirty="0"/>
              <a:t>tableau de bord </a:t>
            </a:r>
          </a:p>
        </p:txBody>
      </p:sp>
      <p:sp>
        <p:nvSpPr>
          <p:cNvPr id="20" name="Rectangle 3"/>
          <p:cNvSpPr txBox="1">
            <a:spLocks noChangeArrowheads="1"/>
          </p:cNvSpPr>
          <p:nvPr/>
        </p:nvSpPr>
        <p:spPr>
          <a:xfrm>
            <a:off x="622343" y="2045017"/>
            <a:ext cx="4592277" cy="459406"/>
          </a:xfrm>
          <a:prstGeom prst="rect">
            <a:avLst/>
          </a:prstGeom>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fr-FR" i="0" u="none" strike="noStrike" cap="none" baseline="0" noProof="0" dirty="0">
                <a:ln>
                  <a:noFill/>
                </a:ln>
                <a:solidFill>
                  <a:schemeClr val="tx1"/>
                </a:solidFill>
                <a:effectLst/>
                <a:uLnTx/>
                <a:uFillTx/>
                <a:latin typeface="+mn-lt"/>
              </a:rPr>
              <a:t>1. Faites glisser un</a:t>
            </a:r>
            <a:r>
              <a:rPr lang="fr-FR" dirty="0"/>
              <a:t> </a:t>
            </a:r>
            <a:r>
              <a:rPr kumimoji="0" lang="fr-FR" i="0" u="none" strike="noStrike" cap="none" baseline="0" noProof="0" dirty="0">
                <a:ln>
                  <a:noFill/>
                </a:ln>
                <a:solidFill>
                  <a:schemeClr val="tx1"/>
                </a:solidFill>
                <a:effectLst/>
                <a:uLnTx/>
                <a:uFillTx/>
                <a:latin typeface="+mn-lt"/>
              </a:rPr>
              <a:t>composant.</a:t>
            </a:r>
          </a:p>
        </p:txBody>
      </p:sp>
      <p:sp>
        <p:nvSpPr>
          <p:cNvPr id="21" name="Rectangle 3"/>
          <p:cNvSpPr txBox="1">
            <a:spLocks noChangeArrowheads="1"/>
          </p:cNvSpPr>
          <p:nvPr/>
        </p:nvSpPr>
        <p:spPr>
          <a:xfrm>
            <a:off x="6418278" y="2045017"/>
            <a:ext cx="5224556" cy="459406"/>
          </a:xfrm>
          <a:prstGeom prst="rect">
            <a:avLst/>
          </a:prstGeom>
        </p:spPr>
        <p:txBody>
          <a:bodyPr/>
          <a:lstStyle/>
          <a:p>
            <a:pPr marL="265113" marR="0" lvl="0" indent="-265113" defTabSz="914400" rtl="0" eaLnBrk="1" fontAlgn="auto" latinLnBrk="0" hangingPunct="1">
              <a:lnSpc>
                <a:spcPct val="100000"/>
              </a:lnSpc>
              <a:spcBef>
                <a:spcPct val="20000"/>
              </a:spcBef>
              <a:spcAft>
                <a:spcPts val="0"/>
              </a:spcAft>
              <a:buClrTx/>
              <a:buSzTx/>
              <a:tabLst/>
              <a:defRPr/>
            </a:pPr>
            <a:r>
              <a:rPr lang="fr-FR" noProof="0" dirty="0">
                <a:latin typeface="+mn-lt"/>
              </a:rPr>
              <a:t>2. </a:t>
            </a:r>
            <a:r>
              <a:rPr kumimoji="0" lang="fr-FR" i="0" u="none" strike="noStrike" cap="none" baseline="0" noProof="0" dirty="0">
                <a:ln>
                  <a:noFill/>
                </a:ln>
                <a:solidFill>
                  <a:schemeClr val="tx1"/>
                </a:solidFill>
                <a:effectLst/>
                <a:uLnTx/>
                <a:uFillTx/>
                <a:latin typeface="+mn-lt"/>
              </a:rPr>
              <a:t>Faites glisser un rapport vers le composant.</a:t>
            </a:r>
          </a:p>
        </p:txBody>
      </p:sp>
      <p:sp>
        <p:nvSpPr>
          <p:cNvPr id="6" name="Slide Number Placeholder 5"/>
          <p:cNvSpPr>
            <a:spLocks noGrp="1"/>
          </p:cNvSpPr>
          <p:nvPr>
            <p:ph type="sldNum" sz="quarter" idx="10"/>
          </p:nvPr>
        </p:nvSpPr>
        <p:spPr/>
        <p:txBody>
          <a:bodyPr/>
          <a:lstStyle/>
          <a:p>
            <a:fld id="{812A5277-1DB9-460F-9A21-B857ABB32666}" type="slidenum">
              <a:rPr lang="en-US" smtClean="0"/>
              <a:pPr/>
              <a:t>403</a:t>
            </a:fld>
            <a:endParaRPr lang="fr-FR" dirty="0"/>
          </a:p>
        </p:txBody>
      </p:sp>
      <p:grpSp>
        <p:nvGrpSpPr>
          <p:cNvPr id="28" name="Groupe 6"/>
          <p:cNvGrpSpPr/>
          <p:nvPr/>
        </p:nvGrpSpPr>
        <p:grpSpPr>
          <a:xfrm>
            <a:off x="6568728" y="2480239"/>
            <a:ext cx="4349974" cy="4082043"/>
            <a:chOff x="6726385" y="2480239"/>
            <a:chExt cx="4349974" cy="4082043"/>
          </a:xfrm>
        </p:grpSpPr>
        <p:pic>
          <p:nvPicPr>
            <p:cNvPr id="29" name="Image 28"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385" y="2504423"/>
              <a:ext cx="4349974" cy="405785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0" name="Rectangle 29"/>
            <p:cNvSpPr/>
            <p:nvPr/>
          </p:nvSpPr>
          <p:spPr bwMode="auto">
            <a:xfrm>
              <a:off x="7467653" y="2480239"/>
              <a:ext cx="922972" cy="27724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1" name="Circular Arrow 30"/>
            <p:cNvSpPr/>
            <p:nvPr/>
          </p:nvSpPr>
          <p:spPr bwMode="auto">
            <a:xfrm>
              <a:off x="7073167" y="3058071"/>
              <a:ext cx="2547324" cy="2665972"/>
            </a:xfrm>
            <a:prstGeom prst="circularArrow">
              <a:avLst>
                <a:gd name="adj1" fmla="val 5671"/>
                <a:gd name="adj2" fmla="val 1061467"/>
                <a:gd name="adj3" fmla="val 20573435"/>
                <a:gd name="adj4" fmla="val 10800000"/>
                <a:gd name="adj5" fmla="val 7273"/>
              </a:avLst>
            </a:prstGeom>
            <a:solidFill>
              <a:srgbClr val="FF0000">
                <a:alpha val="65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grpSp>
        <p:nvGrpSpPr>
          <p:cNvPr id="32" name="Group 31"/>
          <p:cNvGrpSpPr/>
          <p:nvPr/>
        </p:nvGrpSpPr>
        <p:grpSpPr>
          <a:xfrm>
            <a:off x="743318" y="2504422"/>
            <a:ext cx="5179560" cy="3640727"/>
            <a:chOff x="806382" y="2504422"/>
            <a:chExt cx="5179560" cy="3640727"/>
          </a:xfrm>
        </p:grpSpPr>
        <p:pic>
          <p:nvPicPr>
            <p:cNvPr id="33"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06382" y="2504422"/>
              <a:ext cx="5179560" cy="347546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34" name="Groupe 4"/>
            <p:cNvGrpSpPr/>
            <p:nvPr/>
          </p:nvGrpSpPr>
          <p:grpSpPr>
            <a:xfrm>
              <a:off x="876535" y="2543057"/>
              <a:ext cx="3922973" cy="3602092"/>
              <a:chOff x="876535" y="2543057"/>
              <a:chExt cx="3922973" cy="3602092"/>
            </a:xfrm>
          </p:grpSpPr>
          <p:sp>
            <p:nvSpPr>
              <p:cNvPr id="35" name="Circular Arrow 34"/>
              <p:cNvSpPr/>
              <p:nvPr/>
            </p:nvSpPr>
            <p:spPr bwMode="auto">
              <a:xfrm>
                <a:off x="1740496" y="3152879"/>
                <a:ext cx="3059012" cy="2992270"/>
              </a:xfrm>
              <a:prstGeom prst="circularArrow">
                <a:avLst>
                  <a:gd name="adj1" fmla="val 4959"/>
                  <a:gd name="adj2" fmla="val 1061467"/>
                  <a:gd name="adj3" fmla="val 20573729"/>
                  <a:gd name="adj4" fmla="val 11602733"/>
                  <a:gd name="adj5" fmla="val 7273"/>
                </a:avLst>
              </a:prstGeom>
              <a:solidFill>
                <a:srgbClr val="FF0000">
                  <a:alpha val="65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6" name="Rectangle 35"/>
              <p:cNvSpPr/>
              <p:nvPr/>
            </p:nvSpPr>
            <p:spPr bwMode="auto">
              <a:xfrm>
                <a:off x="876535" y="2543057"/>
                <a:ext cx="906450" cy="28559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grpSp>
    </p:spTree>
    <p:custDataLst>
      <p:tags r:id="rId1"/>
    </p:custData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p:txBody>
          <a:bodyPr/>
          <a:lstStyle/>
          <a:p>
            <a:pPr lvl="0"/>
            <a:r>
              <a:rPr lang="fr-FR"/>
              <a:t>Modifiez les composants et les propriétés de tableau de bord directement à partir des actions situées dans la partie supérieure du tableau de bord. </a:t>
            </a:r>
          </a:p>
        </p:txBody>
      </p:sp>
      <p:sp>
        <p:nvSpPr>
          <p:cNvPr id="534529" name="Rectangle 2"/>
          <p:cNvSpPr>
            <a:spLocks noGrp="1" noChangeArrowheads="1"/>
          </p:cNvSpPr>
          <p:nvPr>
            <p:ph type="title"/>
          </p:nvPr>
        </p:nvSpPr>
        <p:spPr>
          <a:xfrm>
            <a:off x="128589" y="7"/>
            <a:ext cx="10734146" cy="746975"/>
          </a:xfrm>
        </p:spPr>
        <p:txBody>
          <a:bodyPr/>
          <a:lstStyle/>
          <a:p>
            <a:r>
              <a:rPr lang="fr-FR" sz="2600" dirty="0"/>
              <a:t>Glisser-déposer avec le générateur de </a:t>
            </a:r>
            <a:br>
              <a:rPr lang="fr-FR" sz="2600" dirty="0"/>
            </a:br>
            <a:r>
              <a:rPr lang="fr-FR" sz="2600" dirty="0"/>
              <a:t>tableau de bord (suite) </a:t>
            </a:r>
          </a:p>
        </p:txBody>
      </p:sp>
      <p:sp>
        <p:nvSpPr>
          <p:cNvPr id="28" name="Rectangle 3"/>
          <p:cNvSpPr txBox="1">
            <a:spLocks noChangeArrowheads="1"/>
          </p:cNvSpPr>
          <p:nvPr/>
        </p:nvSpPr>
        <p:spPr>
          <a:xfrm>
            <a:off x="696395" y="2145406"/>
            <a:ext cx="5008953" cy="501090"/>
          </a:xfrm>
          <a:prstGeom prst="rect">
            <a:avLst/>
          </a:prstGeom>
        </p:spPr>
        <p:txBody>
          <a:bodyPr/>
          <a:lstStyle/>
          <a:p>
            <a:pPr marR="0" lvl="0" defTabSz="914400" rtl="0" eaLnBrk="1" fontAlgn="auto" latinLnBrk="0" hangingPunct="1">
              <a:lnSpc>
                <a:spcPct val="100000"/>
              </a:lnSpc>
              <a:spcBef>
                <a:spcPct val="20000"/>
              </a:spcBef>
              <a:spcAft>
                <a:spcPts val="0"/>
              </a:spcAft>
              <a:buClrTx/>
              <a:buSzTx/>
              <a:tabLst/>
              <a:defRPr/>
            </a:pPr>
            <a:r>
              <a:rPr lang="fr-FR" dirty="0">
                <a:latin typeface="+mn-lt"/>
              </a:rPr>
              <a:t>3</a:t>
            </a:r>
            <a:r>
              <a:rPr kumimoji="0" lang="fr-FR" i="0" u="none" strike="noStrike" cap="none" baseline="0" noProof="0" dirty="0">
                <a:ln>
                  <a:noFill/>
                </a:ln>
                <a:solidFill>
                  <a:schemeClr val="tx1"/>
                </a:solidFill>
                <a:effectLst/>
                <a:uLnTx/>
                <a:uFillTx/>
                <a:latin typeface="+mn-lt"/>
              </a:rPr>
              <a:t>. Modifiez les composants.</a:t>
            </a:r>
          </a:p>
        </p:txBody>
      </p:sp>
      <p:sp>
        <p:nvSpPr>
          <p:cNvPr id="29" name="Rectangle 3"/>
          <p:cNvSpPr txBox="1">
            <a:spLocks noChangeArrowheads="1"/>
          </p:cNvSpPr>
          <p:nvPr/>
        </p:nvSpPr>
        <p:spPr>
          <a:xfrm>
            <a:off x="5848620" y="2145406"/>
            <a:ext cx="6062227" cy="501090"/>
          </a:xfrm>
          <a:prstGeom prst="rect">
            <a:avLst/>
          </a:prstGeom>
        </p:spPr>
        <p:txBody>
          <a:bodyPr/>
          <a:lstStyle/>
          <a:p>
            <a:pPr marL="265113" marR="0" lvl="0" indent="-265113" defTabSz="914400" rtl="0" eaLnBrk="1" fontAlgn="auto" latinLnBrk="0" hangingPunct="1">
              <a:lnSpc>
                <a:spcPct val="100000"/>
              </a:lnSpc>
              <a:spcBef>
                <a:spcPct val="20000"/>
              </a:spcBef>
              <a:spcAft>
                <a:spcPts val="0"/>
              </a:spcAft>
              <a:buClrTx/>
              <a:buSzTx/>
              <a:tabLst/>
              <a:defRPr/>
            </a:pPr>
            <a:r>
              <a:rPr lang="fr-FR" dirty="0">
                <a:latin typeface="+mn-lt"/>
              </a:rPr>
              <a:t>4</a:t>
            </a:r>
            <a:r>
              <a:rPr lang="fr-FR" noProof="0" dirty="0">
                <a:latin typeface="+mn-lt"/>
              </a:rPr>
              <a:t>. </a:t>
            </a:r>
            <a:r>
              <a:rPr kumimoji="0" lang="fr-FR" i="0" u="none" strike="noStrike" cap="none" baseline="0" noProof="0" dirty="0">
                <a:ln>
                  <a:noFill/>
                </a:ln>
                <a:solidFill>
                  <a:schemeClr val="tx1"/>
                </a:solidFill>
                <a:effectLst/>
                <a:uLnTx/>
                <a:uFillTx/>
                <a:latin typeface="+mn-lt"/>
              </a:rPr>
              <a:t>Sélectionnez un utilisateur actuel</a:t>
            </a:r>
            <a:r>
              <a:rPr kumimoji="0" lang="fr-FR" i="0" u="none" strike="noStrike" cap="none" noProof="0" dirty="0">
                <a:ln>
                  <a:noFill/>
                </a:ln>
                <a:solidFill>
                  <a:schemeClr val="tx1"/>
                </a:solidFill>
                <a:effectLst/>
                <a:uLnTx/>
                <a:uFillTx/>
                <a:latin typeface="+mn-lt"/>
              </a:rPr>
              <a:t>, puis enregistrez.</a:t>
            </a:r>
            <a:endParaRPr kumimoji="0" lang="fr-FR" i="0" u="none" strike="noStrike" kern="1200" cap="none" spc="0" normalizeH="0" baseline="0" noProof="0" dirty="0">
              <a:ln>
                <a:noFill/>
              </a:ln>
              <a:solidFill>
                <a:schemeClr val="tx1"/>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812A5277-1DB9-460F-9A21-B857ABB32666}" type="slidenum">
              <a:rPr lang="en-US" smtClean="0"/>
              <a:pPr/>
              <a:t>404</a:t>
            </a:fld>
            <a:endParaRPr lang="fr-FR" dirty="0"/>
          </a:p>
        </p:txBody>
      </p:sp>
      <p:grpSp>
        <p:nvGrpSpPr>
          <p:cNvPr id="14" name="Groupe 2"/>
          <p:cNvGrpSpPr/>
          <p:nvPr/>
        </p:nvGrpSpPr>
        <p:grpSpPr>
          <a:xfrm>
            <a:off x="5970969" y="2624654"/>
            <a:ext cx="5150228" cy="353066"/>
            <a:chOff x="6112858" y="2624654"/>
            <a:chExt cx="5150228" cy="353066"/>
          </a:xfrm>
        </p:grpSpPr>
        <p:pic>
          <p:nvPicPr>
            <p:cNvPr id="16" name="Image 16"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858" y="2624654"/>
              <a:ext cx="5150228" cy="338274"/>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7" name="Rectangle 16"/>
            <p:cNvSpPr/>
            <p:nvPr/>
          </p:nvSpPr>
          <p:spPr bwMode="auto">
            <a:xfrm>
              <a:off x="8466967" y="2644809"/>
              <a:ext cx="2521823" cy="33291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pic>
        <p:nvPicPr>
          <p:cNvPr id="18" name="Image 15"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314" y="2990039"/>
            <a:ext cx="3404656" cy="3319893"/>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9" name="Image 17"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0969" y="3125744"/>
            <a:ext cx="5150228" cy="2114865"/>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20" name="Groupe 4"/>
          <p:cNvGrpSpPr/>
          <p:nvPr/>
        </p:nvGrpSpPr>
        <p:grpSpPr>
          <a:xfrm>
            <a:off x="810314" y="2522999"/>
            <a:ext cx="3506458" cy="311507"/>
            <a:chOff x="810314" y="2522999"/>
            <a:chExt cx="3506458" cy="311507"/>
          </a:xfrm>
        </p:grpSpPr>
        <p:pic>
          <p:nvPicPr>
            <p:cNvPr id="21" name="Espace réservé du contenu 3"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810314" y="2550431"/>
              <a:ext cx="3506458" cy="26042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3" name="Rectangle 22"/>
            <p:cNvSpPr/>
            <p:nvPr/>
          </p:nvSpPr>
          <p:spPr bwMode="auto">
            <a:xfrm>
              <a:off x="3747296" y="2522999"/>
              <a:ext cx="338595" cy="31150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Tree>
    <p:custDataLst>
      <p:tags r:id="rId1"/>
    </p:custData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Content Placeholder 3"/>
          <p:cNvSpPr>
            <a:spLocks noGrp="1"/>
          </p:cNvSpPr>
          <p:nvPr>
            <p:ph idx="1"/>
          </p:nvPr>
        </p:nvSpPr>
        <p:spPr>
          <a:xfrm>
            <a:off x="114301" y="2438400"/>
            <a:ext cx="9381391" cy="4351129"/>
          </a:xfrm>
        </p:spPr>
        <p:txBody>
          <a:bodyPr/>
          <a:lstStyle/>
          <a:p>
            <a:r>
              <a:rPr lang="fr-FR" sz="2200" dirty="0"/>
              <a:t>Tâches : </a:t>
            </a:r>
          </a:p>
          <a:p>
            <a:pPr lvl="1"/>
            <a:r>
              <a:rPr lang="fr-FR" sz="2200" dirty="0"/>
              <a:t>Création d'un dossier Tableaux de bord ventes internationales.</a:t>
            </a:r>
          </a:p>
          <a:p>
            <a:pPr lvl="1"/>
            <a:r>
              <a:rPr lang="fr-FR" sz="2200" dirty="0"/>
              <a:t>Création du tableau de bord des ventes internationales avec Allison Wheeler comme utilisatrice actuelle.</a:t>
            </a:r>
          </a:p>
          <a:p>
            <a:pPr lvl="1"/>
            <a:r>
              <a:rPr lang="fr-FR" sz="2200" dirty="0"/>
              <a:t>Ajout d'un composant d'indicateur Affaires clôturées depuis le début de l'exercice fiscal.</a:t>
            </a:r>
          </a:p>
          <a:p>
            <a:pPr lvl="1"/>
            <a:r>
              <a:rPr lang="fr-FR" sz="2200" dirty="0"/>
              <a:t>Ajout de composants métriques et graphiques Opportunités par représentant.</a:t>
            </a:r>
          </a:p>
          <a:p>
            <a:pPr lvl="1"/>
            <a:r>
              <a:rPr lang="fr-FR" sz="2200" dirty="0"/>
              <a:t>Ajout de composants d'indicateur et de tableau Taux de gains par représentant commercial. </a:t>
            </a:r>
          </a:p>
          <a:p>
            <a:pPr lvl="1"/>
            <a:r>
              <a:rPr lang="fr-FR" sz="2200" dirty="0"/>
              <a:t>Enregistrement du tableau de bord et planification d'une actualisation quotidienne à 8 h.</a:t>
            </a:r>
          </a:p>
        </p:txBody>
      </p:sp>
      <p:sp>
        <p:nvSpPr>
          <p:cNvPr id="2" name="Content Placeholder 1"/>
          <p:cNvSpPr>
            <a:spLocks noGrp="1"/>
          </p:cNvSpPr>
          <p:nvPr>
            <p:ph idx="11"/>
          </p:nvPr>
        </p:nvSpPr>
        <p:spPr>
          <a:xfrm>
            <a:off x="5" y="758825"/>
            <a:ext cx="12192000" cy="1471140"/>
          </a:xfrm>
        </p:spPr>
        <p:txBody>
          <a:bodyPr>
            <a:spAutoFit/>
          </a:bodyPr>
          <a:lstStyle/>
          <a:p>
            <a:r>
              <a:rPr lang="fr-FR" sz="2200" dirty="0"/>
              <a:t>Objectif :</a:t>
            </a:r>
          </a:p>
          <a:p>
            <a:pPr lvl="1"/>
            <a:r>
              <a:rPr lang="fr-FR" sz="2200" dirty="0"/>
              <a:t>Allison Wheeler, vice-présidente des ventes internationales, souhaiterait disposer d'un tableau de bord dans lequel apparaîtraient les principales informations contenues dans ses rapports commerciaux. Son équipe devra également pouvoir accéder à ce tableau de bord. </a:t>
            </a:r>
          </a:p>
        </p:txBody>
      </p:sp>
      <p:sp>
        <p:nvSpPr>
          <p:cNvPr id="12" name="Content Placeholder 11"/>
          <p:cNvSpPr>
            <a:spLocks noGrp="1"/>
          </p:cNvSpPr>
          <p:nvPr>
            <p:ph idx="10"/>
          </p:nvPr>
        </p:nvSpPr>
        <p:spPr/>
        <p:txBody>
          <a:bodyPr/>
          <a:lstStyle/>
          <a:p>
            <a:r>
              <a:rPr lang="fr-FR"/>
              <a:t>10 min</a:t>
            </a:r>
            <a:endParaRPr lang="fr-FR" dirty="0"/>
          </a:p>
        </p:txBody>
      </p:sp>
      <p:sp>
        <p:nvSpPr>
          <p:cNvPr id="520193" name="Rectangle 2"/>
          <p:cNvSpPr>
            <a:spLocks noGrp="1" noChangeArrowheads="1"/>
          </p:cNvSpPr>
          <p:nvPr>
            <p:ph type="title"/>
          </p:nvPr>
        </p:nvSpPr>
        <p:spPr/>
        <p:txBody>
          <a:bodyPr/>
          <a:lstStyle/>
          <a:p>
            <a:r>
              <a:rPr lang="fr-FR" sz="2600" dirty="0"/>
              <a:t>7-11 : Création d'un tableau de bord des ventes internationales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405</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3"/>
          <p:cNvSpPr>
            <a:spLocks noGrp="1" noChangeArrowheads="1"/>
          </p:cNvSpPr>
          <p:nvPr>
            <p:ph idx="1"/>
          </p:nvPr>
        </p:nvSpPr>
        <p:spPr>
          <a:xfrm>
            <a:off x="114301" y="2664371"/>
            <a:ext cx="8777451" cy="4125157"/>
          </a:xfrm>
        </p:spPr>
        <p:txBody>
          <a:bodyPr/>
          <a:lstStyle/>
          <a:p>
            <a:r>
              <a:rPr lang="fr-FR" sz="2200" dirty="0"/>
              <a:t>Tâches : </a:t>
            </a:r>
          </a:p>
          <a:p>
            <a:pPr lvl="1"/>
            <a:r>
              <a:rPr lang="fr-FR" sz="2200" dirty="0"/>
              <a:t>Création d'un dossier intitulé Tableaux de bord pour les dirigeants.</a:t>
            </a:r>
          </a:p>
          <a:p>
            <a:pPr lvl="1"/>
            <a:r>
              <a:rPr lang="fr-FR" sz="2200" dirty="0"/>
              <a:t>Création d'un tableau de bord de l'adoption des utilisateurs avec John Wiseman comme utilisateur actuel.</a:t>
            </a:r>
          </a:p>
          <a:p>
            <a:pPr lvl="1"/>
            <a:r>
              <a:rPr lang="fr-FR" sz="2200" dirty="0"/>
              <a:t>Ajout d'un composant d'indicateur de manière à afficher les utilisateurs actifs de la semaine.</a:t>
            </a:r>
          </a:p>
          <a:p>
            <a:pPr lvl="1"/>
            <a:r>
              <a:rPr lang="fr-FR" sz="2200" dirty="0"/>
              <a:t>Ajout d'un composant graphique permettant d'afficher les nouvelles opportunités créées au cours des 120 derniers jours. </a:t>
            </a:r>
          </a:p>
          <a:p>
            <a:pPr lvl="1"/>
            <a:r>
              <a:rPr lang="fr-FR" sz="2200" dirty="0"/>
              <a:t>Ajout d'un composant table indiquant les rôles qui ne se sont pas connectés au cours des 7 derniers jours.</a:t>
            </a:r>
          </a:p>
        </p:txBody>
      </p:sp>
      <p:sp>
        <p:nvSpPr>
          <p:cNvPr id="2" name="Content Placeholder 1"/>
          <p:cNvSpPr>
            <a:spLocks noGrp="1"/>
          </p:cNvSpPr>
          <p:nvPr>
            <p:ph idx="11"/>
          </p:nvPr>
        </p:nvSpPr>
        <p:spPr>
          <a:xfrm>
            <a:off x="5" y="758825"/>
            <a:ext cx="12192000" cy="1792766"/>
          </a:xfrm>
        </p:spPr>
        <p:txBody>
          <a:bodyPr>
            <a:spAutoFit/>
          </a:bodyPr>
          <a:lstStyle/>
          <a:p>
            <a:r>
              <a:rPr lang="fr-FR" sz="2200" dirty="0"/>
              <a:t>Objectif :</a:t>
            </a:r>
          </a:p>
          <a:p>
            <a:pPr lvl="1"/>
            <a:r>
              <a:rPr lang="fr-FR" sz="2200" dirty="0"/>
              <a:t>John Wiseman, PDG, a demandé un tableau de bord de l'adoption des utilisateurs afin d'afficher les principales données contenues dans ses rapports sur l'adoption. Ce tableau de bord doit être visible uniquement par les responsables et le service des opérations commerciales.</a:t>
            </a:r>
          </a:p>
        </p:txBody>
      </p:sp>
      <p:sp>
        <p:nvSpPr>
          <p:cNvPr id="6" name="Content Placeholder 5"/>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94595" y="-31529"/>
            <a:ext cx="1194319" cy="249767"/>
          </a:xfrm>
        </p:spPr>
        <p:txBody>
          <a:bodyPr/>
          <a:lstStyle/>
          <a:p>
            <a:r>
              <a:rPr lang="fr-FR" dirty="0"/>
              <a:t>À vous de jouer</a:t>
            </a:r>
          </a:p>
        </p:txBody>
      </p:sp>
      <p:sp>
        <p:nvSpPr>
          <p:cNvPr id="522241" name="Rectangle 2"/>
          <p:cNvSpPr>
            <a:spLocks noGrp="1" noChangeArrowheads="1"/>
          </p:cNvSpPr>
          <p:nvPr>
            <p:ph type="title"/>
          </p:nvPr>
        </p:nvSpPr>
        <p:spPr/>
        <p:txBody>
          <a:bodyPr/>
          <a:lstStyle/>
          <a:p>
            <a:r>
              <a:rPr lang="fr-FR" sz="2600" dirty="0"/>
              <a:t>7-12 : Création d'un tableau de bord </a:t>
            </a:r>
            <a:br>
              <a:rPr lang="fr-FR" sz="2600" dirty="0"/>
            </a:br>
            <a:r>
              <a:rPr lang="fr-FR" sz="2600" dirty="0"/>
              <a:t>de l'adoption des utilisateurs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406</a:t>
            </a:fld>
            <a:endParaRPr lang="fr-FR" dirty="0"/>
          </a:p>
        </p:txBody>
      </p:sp>
    </p:spTree>
    <p:custDataLst>
      <p:tags r:id="rId1"/>
    </p:custData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1" name="Rectangle 2"/>
          <p:cNvSpPr>
            <a:spLocks noGrp="1" noChangeArrowheads="1"/>
          </p:cNvSpPr>
          <p:nvPr>
            <p:ph type="title"/>
          </p:nvPr>
        </p:nvSpPr>
        <p:spPr>
          <a:xfrm>
            <a:off x="655184" y="9"/>
            <a:ext cx="10206497" cy="737667"/>
          </a:xfrm>
        </p:spPr>
        <p:txBody>
          <a:bodyPr/>
          <a:lstStyle/>
          <a:p>
            <a:pPr eaLnBrk="1" hangingPunct="1"/>
            <a:r>
              <a:rPr lang="fr-FR"/>
              <a:t>Contrôle des connaissances</a:t>
            </a:r>
            <a:endParaRPr lang="fr-FR" b="0" dirty="0"/>
          </a:p>
        </p:txBody>
      </p:sp>
      <p:sp>
        <p:nvSpPr>
          <p:cNvPr id="542722" name="Content Placeholder 7"/>
          <p:cNvSpPr>
            <a:spLocks noGrp="1"/>
          </p:cNvSpPr>
          <p:nvPr>
            <p:ph idx="1"/>
          </p:nvPr>
        </p:nvSpPr>
        <p:spPr>
          <a:xfrm>
            <a:off x="128595" y="836615"/>
            <a:ext cx="11941175" cy="4813908"/>
          </a:xfrm>
        </p:spPr>
        <p:txBody>
          <a:bodyPr numCol="2" spcCol="457200"/>
          <a:lstStyle/>
          <a:p>
            <a:pPr marL="514350" indent="-514350">
              <a:spcBef>
                <a:spcPts val="1200"/>
              </a:spcBef>
              <a:buFont typeface="+mj-lt"/>
              <a:buAutoNum type="arabicPeriod"/>
            </a:pPr>
            <a:r>
              <a:rPr lang="fr-FR" dirty="0"/>
              <a:t>Quel format de rapport affiche une liste d'enregistrements classés dans des groupes avec des sous-totaux ? </a:t>
            </a:r>
          </a:p>
          <a:p>
            <a:pPr marL="514350" indent="-514350">
              <a:spcBef>
                <a:spcPts val="1200"/>
              </a:spcBef>
              <a:buFont typeface="+mj-lt"/>
              <a:buAutoNum type="arabicPeriod"/>
            </a:pPr>
            <a:r>
              <a:rPr lang="fr-FR" dirty="0"/>
              <a:t>Comment un administrateur peut-il réduire le volume de données d'un rapport pour afficher uniquement les comptes dont le chiffre d'affaires annuel est supérieur à 5 millions de dollars ? </a:t>
            </a:r>
          </a:p>
          <a:p>
            <a:pPr marL="514350" indent="-514350">
              <a:spcBef>
                <a:spcPts val="1200"/>
              </a:spcBef>
              <a:buFont typeface="+mj-lt"/>
              <a:buAutoNum type="arabicPeriod"/>
            </a:pPr>
            <a:r>
              <a:rPr lang="fr-FR" dirty="0"/>
              <a:t>Quel type de graphique un administrateur peut-il utiliser pour comparer les montants des opportunités par représentant puis par étape ? </a:t>
            </a:r>
          </a:p>
          <a:p>
            <a:pPr marL="514350" indent="-514350">
              <a:spcBef>
                <a:spcPts val="1200"/>
              </a:spcBef>
              <a:buFont typeface="+mj-lt"/>
              <a:buAutoNum type="arabicPeriod"/>
            </a:pPr>
            <a:r>
              <a:rPr lang="fr-FR" dirty="0"/>
              <a:t>Quels types de composants de tableau de bord affichent les totaux présents au bas d'un rapport ? </a:t>
            </a:r>
          </a:p>
          <a:p>
            <a:pPr marL="514350" indent="-514350">
              <a:spcBef>
                <a:spcPts val="1200"/>
              </a:spcBef>
              <a:buFont typeface="+mj-lt"/>
              <a:buAutoNum type="arabicPeriod"/>
            </a:pPr>
            <a:r>
              <a:rPr lang="fr-FR" dirty="0"/>
              <a:t>Qu'est-ce qui est déterminé par l'utilisateur actuel du tableau de bord ? </a:t>
            </a:r>
          </a:p>
          <a:p>
            <a:pPr marL="514350" indent="-514350">
              <a:spcBef>
                <a:spcPts val="1200"/>
              </a:spcBef>
              <a:buFont typeface="+mj-lt"/>
              <a:buAutoNum type="arabicPeriod"/>
            </a:pPr>
            <a:r>
              <a:rPr lang="fr-FR" dirty="0"/>
              <a:t>AW </a:t>
            </a:r>
            <a:r>
              <a:rPr lang="fr-FR" dirty="0" err="1"/>
              <a:t>Computing</a:t>
            </a:r>
            <a:r>
              <a:rPr lang="fr-FR" dirty="0"/>
              <a:t> utilise un modèle de partage privé pour les opportunités. Quelles opportunités un représentant commercial verra-t-il en naviguant vers un rapport source d'opportunité à partir d'un composant de tableau de bord ?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407</a:t>
            </a:fld>
            <a:endParaRPr lang="fr-FR" dirty="0"/>
          </a:p>
        </p:txBody>
      </p:sp>
    </p:spTree>
    <p:custDataLst>
      <p:tags r:id="rId1"/>
    </p:custData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408</a:t>
            </a:fld>
            <a:endParaRPr lang="fr-FR" dirty="0"/>
          </a:p>
        </p:txBody>
      </p:sp>
    </p:spTree>
    <p:custDataLst>
      <p:tags r:id="rId1"/>
    </p:custData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409</a:t>
            </a:fld>
            <a:endParaRPr lang="fr-FR" dirty="0"/>
          </a:p>
        </p:txBody>
      </p:sp>
      <p:sp>
        <p:nvSpPr>
          <p:cNvPr id="7" name="Text Placeholder 6"/>
          <p:cNvSpPr>
            <a:spLocks noGrp="1"/>
          </p:cNvSpPr>
          <p:nvPr>
            <p:ph type="body" sz="quarter" idx="10"/>
          </p:nvPr>
        </p:nvSpPr>
        <p:spPr/>
        <p:txBody>
          <a:bodyPr/>
          <a:lstStyle/>
          <a:p>
            <a:r>
              <a:rPr lang="fr-FR" b="1" dirty="0"/>
              <a:t>Module 8 :</a:t>
            </a:r>
          </a:p>
          <a:p>
            <a:r>
              <a:rPr lang="fr-FR"/>
              <a:t>Automatisation</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4" y="843165"/>
            <a:ext cx="9215856" cy="5950440"/>
          </a:xfrm>
        </p:spPr>
        <p:txBody>
          <a:bodyPr>
            <a:normAutofit/>
          </a:bodyPr>
          <a:lstStyle/>
          <a:p>
            <a:pPr marL="0" indent="0">
              <a:buNone/>
            </a:pPr>
            <a:r>
              <a:rPr lang="fr-FR"/>
              <a:t>Le portail Aide et formation offre un accès aisé à de la documentation, à des articles de connaissance et à des vidéos, ainsi qu'à des options de formation. </a:t>
            </a:r>
            <a:r>
              <a:t/>
            </a:r>
            <a:br/>
            <a:r>
              <a:rPr lang="fr-FR"/>
              <a:t>Vous pouvez accéder au portail de deux façons :</a:t>
            </a:r>
          </a:p>
          <a:p>
            <a:pPr lvl="1"/>
            <a:r>
              <a:rPr lang="fr-FR"/>
              <a:t>Via le lien </a:t>
            </a:r>
            <a:r>
              <a:rPr lang="fr-FR" b="1" dirty="0"/>
              <a:t>Aide et formation </a:t>
            </a:r>
            <a:r>
              <a:rPr lang="fr-FR"/>
              <a:t>de l'interface utilisateur. Cette option vous connecte automatiquement au portail et vous permet de :</a:t>
            </a:r>
          </a:p>
          <a:p>
            <a:pPr lvl="2"/>
            <a:r>
              <a:rPr lang="fr-FR"/>
              <a:t>Sélectionner votre rôle dans Mes paramètres afin de recevoir de l'aide et des suggestions de formation adaptées.</a:t>
            </a:r>
          </a:p>
          <a:p>
            <a:pPr lvl="2"/>
            <a:r>
              <a:rPr lang="fr-FR"/>
              <a:t>Contacter le support.</a:t>
            </a:r>
          </a:p>
          <a:p>
            <a:pPr lvl="1"/>
            <a:r>
              <a:rPr lang="fr-FR"/>
              <a:t>En visitant help.salesforce.com. Cette option ne vous connecte pas automatiquement au portail, mais vous permet de rechercher des articles Knowledge, des meilleures pratiques, des notes de publication, etc.</a:t>
            </a:r>
          </a:p>
          <a:p>
            <a:pPr>
              <a:buNone/>
            </a:pPr>
            <a:endParaRPr lang="fr-FR" dirty="0"/>
          </a:p>
        </p:txBody>
      </p:sp>
      <p:sp>
        <p:nvSpPr>
          <p:cNvPr id="7" name="Title 6"/>
          <p:cNvSpPr>
            <a:spLocks noGrp="1"/>
          </p:cNvSpPr>
          <p:nvPr>
            <p:ph type="title"/>
          </p:nvPr>
        </p:nvSpPr>
        <p:spPr>
          <a:xfrm>
            <a:off x="128589" y="7"/>
            <a:ext cx="10734146" cy="746975"/>
          </a:xfrm>
        </p:spPr>
        <p:txBody>
          <a:bodyPr/>
          <a:lstStyle/>
          <a:p>
            <a:r>
              <a:rPr lang="fr-FR"/>
              <a:t>Aide et formation</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41</a:t>
            </a:fld>
            <a:endParaRPr lang="fr-FR" dirty="0"/>
          </a:p>
        </p:txBody>
      </p:sp>
    </p:spTree>
    <p:custDataLst>
      <p:tags r:id="rId1"/>
    </p:custData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450" y="836615"/>
            <a:ext cx="9952716" cy="5914231"/>
          </a:xfrm>
        </p:spPr>
        <p:txBody>
          <a:bodyPr/>
          <a:lstStyle/>
          <a:p>
            <a:r>
              <a:rPr lang="fr-FR" dirty="0"/>
              <a:t>À la fin de ce module, vous serez en mesure de :</a:t>
            </a:r>
          </a:p>
          <a:p>
            <a:pPr lvl="1"/>
            <a:r>
              <a:rPr lang="fr-FR" dirty="0"/>
              <a:t>Appliquer une identité de marque aux e-mails à l'aide d'un en-tête et de modèles HTML.</a:t>
            </a:r>
          </a:p>
          <a:p>
            <a:pPr lvl="1"/>
            <a:r>
              <a:rPr lang="fr-FR" dirty="0"/>
              <a:t>Définir ce qu'est une règle de workflow et décrire les composants.</a:t>
            </a:r>
          </a:p>
          <a:p>
            <a:pPr lvl="1"/>
            <a:r>
              <a:rPr lang="fr-FR" dirty="0"/>
              <a:t>Créer des règles de workflow pour automatiser les processus commerciaux.</a:t>
            </a:r>
          </a:p>
          <a:p>
            <a:pPr lvl="1"/>
            <a:r>
              <a:rPr lang="fr-FR" dirty="0"/>
              <a:t>Créer un processus pour automatiser une publication dans Chatter. </a:t>
            </a:r>
          </a:p>
          <a:p>
            <a:pPr lvl="1"/>
            <a:r>
              <a:rPr lang="fr-FR" dirty="0"/>
              <a:t>Configurer la fonction Web vers piste afin d'automatiser la création de pistes.</a:t>
            </a:r>
          </a:p>
          <a:p>
            <a:pPr lvl="1"/>
            <a:r>
              <a:rPr lang="fr-FR" dirty="0"/>
              <a:t>Utiliser des règles d'attribution et des files d'attente pour acheminer automatiquement les pistes.</a:t>
            </a:r>
          </a:p>
          <a:p>
            <a:pPr lvl="1"/>
            <a:r>
              <a:rPr lang="fr-FR" dirty="0"/>
              <a:t>Créer des règles de réponse automatique pour automatiser les réponses aux nouvelles pistes et requêtes.</a:t>
            </a:r>
          </a:p>
        </p:txBody>
      </p:sp>
      <p:sp>
        <p:nvSpPr>
          <p:cNvPr id="5" name="Title 4"/>
          <p:cNvSpPr>
            <a:spLocks noGrp="1"/>
          </p:cNvSpPr>
          <p:nvPr>
            <p:ph type="title"/>
          </p:nvPr>
        </p:nvSpPr>
        <p:spPr/>
        <p:txBody>
          <a:bodyPr/>
          <a:lstStyle/>
          <a:p>
            <a:r>
              <a:rPr lang="fr-FR"/>
              <a:t>Objectifs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410</a:t>
            </a:fld>
            <a:endParaRPr lang="fr-FR" dirty="0"/>
          </a:p>
        </p:txBody>
      </p:sp>
    </p:spTree>
    <p:custDataLst>
      <p:tags r:id="rId1"/>
    </p:custData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8595" y="864524"/>
            <a:ext cx="11941175" cy="4677055"/>
          </a:xfrm>
        </p:spPr>
        <p:txBody>
          <a:bodyPr numCol="2" spcCol="548640"/>
          <a:lstStyle/>
          <a:p>
            <a:r>
              <a:rPr lang="fr-FR" dirty="0"/>
              <a:t>Dans les modules précédents, </a:t>
            </a:r>
            <a:r>
              <a:rPr dirty="0"/>
              <a:t/>
            </a:r>
            <a:br>
              <a:rPr dirty="0"/>
            </a:br>
            <a:r>
              <a:rPr lang="fr-FR" dirty="0"/>
              <a:t>vous avez configuré la base de votre organisation et créé plusieurs rapports de manière à ce que les utilisateurs puissent aisément visualiser et analyser les données dans </a:t>
            </a:r>
            <a:r>
              <a:rPr lang="fr-FR" dirty="0" err="1"/>
              <a:t>Salesforce</a:t>
            </a:r>
            <a:r>
              <a:rPr lang="fr-FR" dirty="0"/>
              <a:t>.  Il est temps à présent de découvrir les outils d'automatisation afin que vous puissiez automatiser les tâches de routine, </a:t>
            </a:r>
            <a:r>
              <a:rPr dirty="0"/>
              <a:t/>
            </a:r>
            <a:br>
              <a:rPr dirty="0"/>
            </a:br>
            <a:r>
              <a:rPr lang="fr-FR" dirty="0"/>
              <a:t>empêcher les erreurs humaines et gagner du temps.</a:t>
            </a:r>
          </a:p>
          <a:p>
            <a:endParaRPr lang="fr-FR" dirty="0"/>
          </a:p>
          <a:p>
            <a:r>
              <a:rPr lang="fr-FR" dirty="0"/>
              <a:t>Les outils d'automatisation couverts dans ce module sont les suivants :</a:t>
            </a:r>
          </a:p>
          <a:p>
            <a:pPr lvl="2"/>
            <a:r>
              <a:rPr lang="fr-FR" dirty="0"/>
              <a:t>Modèles d'e-mail</a:t>
            </a:r>
          </a:p>
          <a:p>
            <a:pPr lvl="1"/>
            <a:r>
              <a:rPr lang="fr-FR" dirty="0"/>
              <a:t>Règles de workflow</a:t>
            </a:r>
          </a:p>
          <a:p>
            <a:pPr lvl="1"/>
            <a:r>
              <a:rPr lang="fr-FR" dirty="0"/>
              <a:t>Générateur de processus</a:t>
            </a:r>
          </a:p>
          <a:p>
            <a:pPr lvl="1"/>
            <a:r>
              <a:rPr lang="fr-FR" dirty="0"/>
              <a:t>Automatisation des pistes</a:t>
            </a:r>
          </a:p>
        </p:txBody>
      </p:sp>
      <p:sp>
        <p:nvSpPr>
          <p:cNvPr id="5" name="Title 4"/>
          <p:cNvSpPr>
            <a:spLocks noGrp="1"/>
          </p:cNvSpPr>
          <p:nvPr>
            <p:ph type="title"/>
          </p:nvPr>
        </p:nvSpPr>
        <p:spPr/>
        <p:txBody>
          <a:bodyPr/>
          <a:lstStyle/>
          <a:p>
            <a:r>
              <a:rPr lang="fr-FR" sz="2600" dirty="0"/>
              <a:t>Introduction et programme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411</a:t>
            </a:fld>
            <a:endParaRPr lang="fr-FR" dirty="0"/>
          </a:p>
        </p:txBody>
      </p:sp>
    </p:spTree>
    <p:custDataLst>
      <p:tags r:id="rId1"/>
    </p:custData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82869" y="5"/>
            <a:ext cx="9115709" cy="746975"/>
          </a:xfrm>
        </p:spPr>
        <p:txBody>
          <a:bodyPr/>
          <a:lstStyle/>
          <a:p>
            <a:r>
              <a:rPr lang="fr-FR" sz="2600" dirty="0"/>
              <a:t>Nous avons besoin de la cohérence </a:t>
            </a:r>
            <a:br>
              <a:rPr lang="fr-FR" sz="2600" dirty="0"/>
            </a:br>
            <a:r>
              <a:rPr lang="fr-FR" sz="2600" dirty="0"/>
              <a:t>de notre marque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412</a:t>
            </a:fld>
            <a:endParaRPr lang="fr-FR" dirty="0"/>
          </a:p>
        </p:txBody>
      </p:sp>
      <p:sp>
        <p:nvSpPr>
          <p:cNvPr id="11" name="TextBox 10"/>
          <p:cNvSpPr txBox="1"/>
          <p:nvPr/>
        </p:nvSpPr>
        <p:spPr>
          <a:xfrm>
            <a:off x="2435940" y="1460320"/>
            <a:ext cx="7896779" cy="4016484"/>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Conner McCoy </a:t>
            </a:r>
            <a:r>
              <a:rPr lang="fr-FR" b="1" dirty="0"/>
              <a:t>à</a:t>
            </a:r>
            <a:r>
              <a:rPr lang="fr-FR" dirty="0"/>
              <a:t> </a:t>
            </a:r>
            <a:r>
              <a:rPr lang="fr-FR" sz="2000" dirty="0">
                <a:solidFill>
                  <a:srgbClr val="0070C0"/>
                </a:solidFill>
                <a:latin typeface="Segoe UI Semibold" pitchFamily="34" charset="0"/>
              </a:rPr>
              <a:t>Utilisateur Admin :</a:t>
            </a:r>
            <a:r>
              <a:rPr lang="fr-FR" sz="2000" dirty="0">
                <a:latin typeface="Segoe UI Semibold" pitchFamily="34" charset="0"/>
              </a:rPr>
              <a:t> </a:t>
            </a:r>
          </a:p>
          <a:p>
            <a:r>
              <a:rPr lang="fr-FR" sz="2000" dirty="0">
                <a:latin typeface="Segoe UI Semibold" pitchFamily="34" charset="0"/>
              </a:rPr>
              <a:t>Je veux que l'apparence de tous les e-mails envoyés aux clients soit cohérente et que la marque appropriée soit ajoutée (voir la capture d'écran ci-jointe). Puis-je également avoir un dossier pour tous les modèles marketing afin que chacun puisse trouver nos supports marketing ?</a:t>
            </a:r>
            <a:endParaRPr lang="fr-FR" sz="2000" dirty="0">
              <a:solidFill>
                <a:srgbClr val="0070C0"/>
              </a:solidFill>
              <a:latin typeface="Segoe UI Semibold" pitchFamily="34" charset="0"/>
              <a:ea typeface="Segoe UI" pitchFamily="34" charset="0"/>
              <a:cs typeface="Segoe UI" pitchFamily="34" charset="0"/>
            </a:endParaRPr>
          </a:p>
          <a:p>
            <a:r>
              <a:rPr lang="en-US" dirty="0"/>
              <a:t>	</a:t>
            </a:r>
            <a:endParaRPr lang="fr-FR" sz="2000" dirty="0">
              <a:latin typeface="Segoe UI Semibold"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endParaRPr lang="fr-FR" sz="2000" dirty="0">
              <a:solidFill>
                <a:srgbClr val="0070C0"/>
              </a:solidFill>
              <a:latin typeface="Segoe UI Semibold" pitchFamily="34" charset="0"/>
              <a:ea typeface="Segoe UI" pitchFamily="34" charset="0"/>
              <a:cs typeface="Segoe UI" pitchFamily="34" charset="0"/>
            </a:endParaRPr>
          </a:p>
          <a:p>
            <a:pPr>
              <a:lnSpc>
                <a:spcPct val="150000"/>
              </a:lnSpc>
            </a:pPr>
            <a:r>
              <a:rPr lang="fr-FR" dirty="0">
                <a:solidFill>
                  <a:srgbClr val="0070C0"/>
                </a:solidFill>
                <a:latin typeface="Segoe UI" pitchFamily="34" charset="0"/>
              </a:rPr>
              <a:t>Commenter  </a:t>
            </a:r>
            <a:r>
              <a:rPr lang="fr-FR" dirty="0"/>
              <a:t>· </a:t>
            </a:r>
            <a:r>
              <a:rPr lang="fr-FR" dirty="0">
                <a:solidFill>
                  <a:srgbClr val="0070C0"/>
                </a:solidFill>
                <a:latin typeface="Segoe UI" pitchFamily="34" charset="0"/>
              </a:rPr>
              <a:t> J'aime  </a:t>
            </a:r>
            <a:r>
              <a:rPr lang="fr-FR" dirty="0"/>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10:16</a:t>
            </a:r>
          </a:p>
        </p:txBody>
      </p:sp>
      <p:pic>
        <p:nvPicPr>
          <p:cNvPr id="12" name="Picture 11" descr="CMcCoy headshot.png"/>
          <p:cNvPicPr>
            <a:picLocks noChangeAspect="1"/>
          </p:cNvPicPr>
          <p:nvPr/>
        </p:nvPicPr>
        <p:blipFill>
          <a:blip r:embed="rId4" cstate="print"/>
          <a:srcRect t="-534" r="7914" b="15280"/>
          <a:stretch>
            <a:fillRect/>
          </a:stretch>
        </p:blipFill>
        <p:spPr>
          <a:xfrm>
            <a:off x="1608696" y="1633078"/>
            <a:ext cx="720000" cy="721166"/>
          </a:xfrm>
          <a:prstGeom prst="rect">
            <a:avLst/>
          </a:prstGeom>
          <a:solidFill>
            <a:schemeClr val="bg1"/>
          </a:solidFill>
          <a:ln w="19050">
            <a:solidFill>
              <a:schemeClr val="bg1">
                <a:lumMod val="85000"/>
              </a:schemeClr>
            </a:solidFill>
          </a:ln>
        </p:spPr>
      </p:pic>
      <p:sp>
        <p:nvSpPr>
          <p:cNvPr id="14" name="Rectangle 13"/>
          <p:cNvSpPr/>
          <p:nvPr/>
        </p:nvSpPr>
        <p:spPr>
          <a:xfrm>
            <a:off x="3851696" y="3568335"/>
            <a:ext cx="6222470" cy="900246"/>
          </a:xfrm>
          <a:prstGeom prst="rect">
            <a:avLst/>
          </a:prstGeom>
        </p:spPr>
        <p:txBody>
          <a:bodyPr wrap="square">
            <a:spAutoFit/>
          </a:bodyPr>
          <a:lstStyle/>
          <a:p>
            <a:r>
              <a:rPr lang="fr-FR" sz="2000" b="1" dirty="0">
                <a:solidFill>
                  <a:srgbClr val="0070C0"/>
                </a:solidFill>
                <a:latin typeface="Segoe UI" pitchFamily="34" charset="0"/>
              </a:rPr>
              <a:t>Module 8 Modèles pic of template</a:t>
            </a:r>
          </a:p>
          <a:p>
            <a:pPr>
              <a:lnSpc>
                <a:spcPct val="150000"/>
              </a:lnSpc>
              <a:spcBef>
                <a:spcPts val="300"/>
              </a:spcBef>
            </a:pPr>
            <a:r>
              <a:rPr lang="fr-FR" sz="2000" dirty="0">
                <a:solidFill>
                  <a:srgbClr val="0070C0"/>
                </a:solidFill>
                <a:latin typeface="Segoe UI" pitchFamily="34" charset="0"/>
              </a:rPr>
              <a:t>     </a:t>
            </a:r>
            <a:r>
              <a:rPr lang="fr-FR" dirty="0">
                <a:solidFill>
                  <a:srgbClr val="0070C0"/>
                </a:solidFill>
              </a:rPr>
              <a:t>Télécharger le fichier .</a:t>
            </a:r>
            <a:r>
              <a:rPr lang="fr-FR" dirty="0" err="1">
                <a:solidFill>
                  <a:srgbClr val="0070C0"/>
                </a:solidFill>
              </a:rPr>
              <a:t>png</a:t>
            </a:r>
            <a:r>
              <a:rPr lang="fr-FR" dirty="0">
                <a:solidFill>
                  <a:srgbClr val="0070C0"/>
                </a:solidFill>
              </a:rPr>
              <a:t> </a:t>
            </a:r>
            <a:r>
              <a:rPr lang="fr-FR" sz="2000" dirty="0">
                <a:solidFill>
                  <a:schemeClr val="bg1">
                    <a:lumMod val="50000"/>
                  </a:schemeClr>
                </a:solidFill>
                <a:latin typeface="Segoe UI" pitchFamily="34" charset="0"/>
              </a:rPr>
              <a:t>(24 Ko)  ·   </a:t>
            </a:r>
            <a:r>
              <a:rPr lang="fr-FR" sz="2000" dirty="0">
                <a:solidFill>
                  <a:srgbClr val="0070C0"/>
                </a:solidFill>
                <a:latin typeface="Segoe UI" pitchFamily="34" charset="0"/>
              </a:rPr>
              <a:t>Plus d'actions</a:t>
            </a:r>
            <a:endParaRPr lang="fr-FR" sz="2000" dirty="0">
              <a:solidFill>
                <a:srgbClr val="0070C0"/>
              </a:solidFill>
            </a:endParaRPr>
          </a:p>
        </p:txBody>
      </p:sp>
      <p:pic>
        <p:nvPicPr>
          <p:cNvPr id="15" name="Picture 7"/>
          <p:cNvPicPr>
            <a:picLocks noChangeAspect="1" noChangeArrowheads="1"/>
          </p:cNvPicPr>
          <p:nvPr/>
        </p:nvPicPr>
        <p:blipFill>
          <a:blip r:embed="rId5" cstate="print"/>
          <a:srcRect/>
          <a:stretch>
            <a:fillRect/>
          </a:stretch>
        </p:blipFill>
        <p:spPr bwMode="auto">
          <a:xfrm>
            <a:off x="3888128" y="4061122"/>
            <a:ext cx="265714" cy="300000"/>
          </a:xfrm>
          <a:prstGeom prst="rect">
            <a:avLst/>
          </a:prstGeom>
          <a:noFill/>
          <a:ln w="9525">
            <a:noFill/>
            <a:miter lim="800000"/>
            <a:headEnd/>
            <a:tailEnd/>
          </a:ln>
        </p:spPr>
      </p:pic>
      <p:pic>
        <p:nvPicPr>
          <p:cNvPr id="16" name="Picture 4"/>
          <p:cNvPicPr>
            <a:picLocks noChangeAspect="1" noChangeArrowheads="1"/>
          </p:cNvPicPr>
          <p:nvPr/>
        </p:nvPicPr>
        <p:blipFill>
          <a:blip r:embed="rId6" cstate="print"/>
          <a:srcRect/>
          <a:stretch>
            <a:fillRect/>
          </a:stretch>
        </p:blipFill>
        <p:spPr bwMode="auto">
          <a:xfrm>
            <a:off x="9817603" y="4084546"/>
            <a:ext cx="180975" cy="190500"/>
          </a:xfrm>
          <a:prstGeom prst="rect">
            <a:avLst/>
          </a:prstGeom>
          <a:noFill/>
          <a:ln w="9525">
            <a:noFill/>
            <a:miter lim="800000"/>
            <a:headEnd/>
            <a:tailEnd/>
          </a:ln>
        </p:spPr>
      </p:pic>
      <p:pic>
        <p:nvPicPr>
          <p:cNvPr id="261121" name="Picture 1"/>
          <p:cNvPicPr>
            <a:picLocks noChangeAspect="1" noChangeArrowheads="1"/>
          </p:cNvPicPr>
          <p:nvPr/>
        </p:nvPicPr>
        <p:blipFill>
          <a:blip r:embed="rId7" cstate="print"/>
          <a:srcRect/>
          <a:stretch>
            <a:fillRect/>
          </a:stretch>
        </p:blipFill>
        <p:spPr bwMode="auto">
          <a:xfrm>
            <a:off x="2552708" y="3638850"/>
            <a:ext cx="1134089" cy="1272392"/>
          </a:xfrm>
          <a:prstGeom prst="rect">
            <a:avLst/>
          </a:prstGeom>
          <a:noFill/>
          <a:ln w="9525">
            <a:noFill/>
            <a:miter lim="800000"/>
            <a:headEnd/>
            <a:tailEnd/>
          </a:ln>
        </p:spPr>
      </p:pic>
    </p:spTree>
    <p:custDataLst>
      <p:tags r:id="rId1"/>
    </p:custData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4" y="843165"/>
            <a:ext cx="10564010" cy="1493635"/>
          </a:xfrm>
        </p:spPr>
        <p:txBody>
          <a:bodyPr>
            <a:noAutofit/>
          </a:bodyPr>
          <a:lstStyle/>
          <a:p>
            <a:pPr marL="0" indent="0">
              <a:buNone/>
            </a:pPr>
            <a:r>
              <a:rPr lang="fr-FR" sz="2200" dirty="0"/>
              <a:t>Les modèles de message permettent de s'assurer que la marque de la société est cohérente et font gagner du temps aux utilisateurs. Plusieurs exemples de modèle d'e-mail sont inclus dans l'application.</a:t>
            </a:r>
          </a:p>
          <a:p>
            <a:pPr lvl="1"/>
            <a:r>
              <a:rPr lang="fr-FR" sz="2200" dirty="0"/>
              <a:t>Les modèles d'e-mail doivent être configurés pour :</a:t>
            </a:r>
          </a:p>
        </p:txBody>
      </p:sp>
      <p:sp>
        <p:nvSpPr>
          <p:cNvPr id="2" name="Title 1"/>
          <p:cNvSpPr>
            <a:spLocks noGrp="1"/>
          </p:cNvSpPr>
          <p:nvPr>
            <p:ph type="title"/>
          </p:nvPr>
        </p:nvSpPr>
        <p:spPr>
          <a:xfrm>
            <a:off x="128589" y="7"/>
            <a:ext cx="10734146" cy="746975"/>
          </a:xfrm>
        </p:spPr>
        <p:txBody>
          <a:bodyPr/>
          <a:lstStyle/>
          <a:p>
            <a:r>
              <a:rPr lang="fr-FR"/>
              <a:t>Modèles d'e-mail</a:t>
            </a:r>
          </a:p>
        </p:txBody>
      </p:sp>
      <p:sp>
        <p:nvSpPr>
          <p:cNvPr id="10" name="Rectangle 9"/>
          <p:cNvSpPr/>
          <p:nvPr/>
        </p:nvSpPr>
        <p:spPr>
          <a:xfrm>
            <a:off x="371415" y="2432983"/>
            <a:ext cx="7431466" cy="2469907"/>
          </a:xfrm>
          <a:prstGeom prst="rect">
            <a:avLst/>
          </a:prstGeom>
        </p:spPr>
        <p:txBody>
          <a:bodyPr wrap="square" numCol="2" spcCol="182880">
            <a:spAutoFit/>
          </a:bodyPr>
          <a:lstStyle/>
          <a:p>
            <a:pPr marL="227013" lvl="2" indent="-227013">
              <a:spcBef>
                <a:spcPts val="900"/>
              </a:spcBef>
              <a:buFont typeface="Arial" pitchFamily="34" charset="0"/>
              <a:buChar char="–"/>
            </a:pPr>
            <a:r>
              <a:rPr lang="fr-FR" sz="2200" dirty="0"/>
              <a:t>Fonction Web vers piste</a:t>
            </a:r>
          </a:p>
          <a:p>
            <a:pPr marL="227013" lvl="2" indent="-227013">
              <a:spcBef>
                <a:spcPts val="900"/>
              </a:spcBef>
              <a:buFont typeface="Arial" pitchFamily="34" charset="0"/>
              <a:buChar char="–"/>
            </a:pPr>
            <a:r>
              <a:rPr lang="fr-FR" sz="2200" dirty="0"/>
              <a:t>La fonction Web vers requête</a:t>
            </a:r>
          </a:p>
          <a:p>
            <a:pPr marL="227013" lvl="2" indent="-227013">
              <a:spcBef>
                <a:spcPts val="900"/>
              </a:spcBef>
              <a:buFont typeface="Arial" pitchFamily="34" charset="0"/>
              <a:buChar char="–"/>
            </a:pPr>
            <a:r>
              <a:rPr lang="fr-FR" sz="2200" dirty="0"/>
              <a:t>La fonction E-mail vers requête</a:t>
            </a:r>
          </a:p>
          <a:p>
            <a:pPr marL="227013" lvl="2" indent="-227013">
              <a:spcBef>
                <a:spcPts val="900"/>
              </a:spcBef>
              <a:buFont typeface="Arial" pitchFamily="34" charset="0"/>
              <a:buChar char="–"/>
            </a:pPr>
            <a:r>
              <a:rPr lang="fr-FR" sz="2200" dirty="0"/>
              <a:t>Les règles d'attribution</a:t>
            </a:r>
          </a:p>
          <a:p>
            <a:pPr marL="227013" lvl="2" indent="-227013">
              <a:spcBef>
                <a:spcPts val="900"/>
              </a:spcBef>
              <a:buFont typeface="Arial" pitchFamily="34" charset="0"/>
              <a:buChar char="–"/>
            </a:pPr>
            <a:r>
              <a:rPr lang="fr-FR" sz="2200" dirty="0"/>
              <a:t>Les règles d'escalade </a:t>
            </a:r>
          </a:p>
          <a:p>
            <a:pPr marL="227013" lvl="2" indent="-227013">
              <a:spcBef>
                <a:spcPts val="900"/>
              </a:spcBef>
              <a:buFont typeface="Arial" pitchFamily="34" charset="0"/>
              <a:buChar char="–"/>
            </a:pPr>
            <a:r>
              <a:rPr lang="fr-FR" sz="2200" dirty="0"/>
              <a:t>Les règles de réponse automatique </a:t>
            </a:r>
          </a:p>
          <a:p>
            <a:pPr marL="227013" lvl="2" indent="-227013">
              <a:spcBef>
                <a:spcPts val="900"/>
              </a:spcBef>
              <a:buFont typeface="Arial" pitchFamily="34" charset="0"/>
              <a:buChar char="–"/>
            </a:pPr>
            <a:r>
              <a:rPr lang="fr-FR" sz="2200" dirty="0"/>
              <a:t>Les règles de workflow</a:t>
            </a:r>
          </a:p>
          <a:p>
            <a:pPr marL="227013" lvl="2" indent="-227013">
              <a:spcBef>
                <a:spcPts val="900"/>
              </a:spcBef>
              <a:buFont typeface="Arial" pitchFamily="34" charset="0"/>
              <a:buChar char="–"/>
            </a:pPr>
            <a:r>
              <a:rPr lang="fr-FR" sz="2200" dirty="0"/>
              <a:t>Les processus</a:t>
            </a:r>
          </a:p>
        </p:txBody>
      </p:sp>
      <p:sp>
        <p:nvSpPr>
          <p:cNvPr id="12" name="Rectangle 11"/>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Modèles de communication | Modèles de message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413</a:t>
            </a:fld>
            <a:endParaRPr lang="fr-FR" dirty="0"/>
          </a:p>
        </p:txBody>
      </p:sp>
      <p:grpSp>
        <p:nvGrpSpPr>
          <p:cNvPr id="9" name="Group 8"/>
          <p:cNvGrpSpPr/>
          <p:nvPr/>
        </p:nvGrpSpPr>
        <p:grpSpPr>
          <a:xfrm>
            <a:off x="0" y="6082210"/>
            <a:ext cx="1295063" cy="746147"/>
            <a:chOff x="0" y="6082210"/>
            <a:chExt cx="1295063" cy="746147"/>
          </a:xfrm>
        </p:grpSpPr>
        <p:sp>
          <p:nvSpPr>
            <p:cNvPr id="11" name="TextBox 10"/>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5"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Bef>
                <a:spcPts val="500"/>
              </a:spcBef>
              <a:buNone/>
            </a:pPr>
            <a:r>
              <a:rPr lang="fr-FR" sz="2200" dirty="0"/>
              <a:t>Comme pour les rapports et les tableaux de bord, l'accès aux modèles d'e-mail est contrôlé par le dossier dans lequel ils sont enregistrés. </a:t>
            </a:r>
          </a:p>
          <a:p>
            <a:pPr marL="0" lvl="1" indent="0">
              <a:spcBef>
                <a:spcPts val="500"/>
              </a:spcBef>
              <a:buNone/>
            </a:pPr>
            <a:endParaRPr lang="fr-FR" sz="2200" dirty="0"/>
          </a:p>
          <a:p>
            <a:endParaRPr lang="fr-FR" sz="2200" dirty="0"/>
          </a:p>
          <a:p>
            <a:endParaRPr lang="fr-FR" sz="2200" dirty="0"/>
          </a:p>
          <a:p>
            <a:endParaRPr lang="fr-FR" sz="2200" dirty="0"/>
          </a:p>
          <a:p>
            <a:endParaRPr lang="fr-FR" sz="2200" dirty="0"/>
          </a:p>
        </p:txBody>
      </p:sp>
      <p:sp>
        <p:nvSpPr>
          <p:cNvPr id="2" name="Title 1"/>
          <p:cNvSpPr>
            <a:spLocks noGrp="1"/>
          </p:cNvSpPr>
          <p:nvPr>
            <p:ph type="title"/>
          </p:nvPr>
        </p:nvSpPr>
        <p:spPr>
          <a:xfrm>
            <a:off x="128589" y="7"/>
            <a:ext cx="10734146" cy="746975"/>
          </a:xfrm>
        </p:spPr>
        <p:txBody>
          <a:bodyPr/>
          <a:lstStyle/>
          <a:p>
            <a:r>
              <a:rPr lang="fr-FR"/>
              <a:t>Dossiers de modèles d'e-mail </a:t>
            </a:r>
          </a:p>
        </p:txBody>
      </p:sp>
      <p:sp>
        <p:nvSpPr>
          <p:cNvPr id="4" name="Content Placeholder 3"/>
          <p:cNvSpPr>
            <a:spLocks noGrp="1"/>
          </p:cNvSpPr>
          <p:nvPr>
            <p:ph idx="10"/>
          </p:nvPr>
        </p:nvSpPr>
        <p:spPr>
          <a:xfrm>
            <a:off x="6319520" y="843165"/>
            <a:ext cx="5766800" cy="5950440"/>
          </a:xfrm>
        </p:spPr>
        <p:txBody>
          <a:bodyPr/>
          <a:lstStyle/>
          <a:p>
            <a:pPr marL="0" indent="0">
              <a:spcBef>
                <a:spcPts val="500"/>
              </a:spcBef>
              <a:buNone/>
            </a:pPr>
            <a:r>
              <a:rPr lang="fr-FR" sz="2200" dirty="0"/>
              <a:t>Il existe deux manières d'accéder aux dossiers de modèles d'e-mail :</a:t>
            </a:r>
          </a:p>
          <a:p>
            <a:pPr lvl="1">
              <a:spcBef>
                <a:spcPts val="500"/>
              </a:spcBef>
            </a:pPr>
            <a:r>
              <a:rPr lang="fr-FR" sz="2200" b="1" dirty="0"/>
              <a:t>Mes modèles</a:t>
            </a:r>
            <a:r>
              <a:rPr lang="fr-FR" sz="2200" dirty="0"/>
              <a:t> sous Mes paramètres permet aux utilisateurs de visualiser des modèles dans n'importe quel dossier auquel ils ont accès et de créer des modèles dans n'importe quel dossier en lecture/écriture auquel ils ont accès.</a:t>
            </a:r>
          </a:p>
          <a:p>
            <a:pPr lvl="1">
              <a:spcBef>
                <a:spcPts val="500"/>
              </a:spcBef>
            </a:pPr>
            <a:r>
              <a:rPr lang="fr-FR" sz="2200" b="1" dirty="0"/>
              <a:t>Modèles d'e-mail</a:t>
            </a:r>
            <a:r>
              <a:rPr lang="fr-FR" sz="2200" dirty="0"/>
              <a:t> sous Configuration de l'administration dans le menu Configuration permet aux administrateurs de créer et de modifier des dossiers et des modèles.</a:t>
            </a:r>
          </a:p>
          <a:p>
            <a:endParaRPr lang="fr-FR" sz="2200" dirty="0"/>
          </a:p>
        </p:txBody>
      </p:sp>
      <p:sp>
        <p:nvSpPr>
          <p:cNvPr id="9" name="Rectangle 8"/>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Votre nom | Mes paramètres | Messagerie | Modèles de message</a:t>
            </a:r>
            <a:endParaRPr lang="fr-FR" sz="2400" b="1" i="1" dirty="0">
              <a:solidFill>
                <a:schemeClr val="bg1"/>
              </a:solidFill>
            </a:endParaRPr>
          </a:p>
          <a:p>
            <a:pPr>
              <a:lnSpc>
                <a:spcPts val="1500"/>
              </a:lnSpc>
              <a:spcBef>
                <a:spcPct val="50000"/>
              </a:spcBef>
            </a:pPr>
            <a:r>
              <a:rPr lang="fr-FR" sz="2400" b="1" dirty="0">
                <a:solidFill>
                  <a:schemeClr val="bg1"/>
                </a:solidFill>
              </a:rPr>
              <a:t>Configuration | Modèles de communication | Modèles de message </a:t>
            </a:r>
          </a:p>
        </p:txBody>
      </p:sp>
      <p:sp>
        <p:nvSpPr>
          <p:cNvPr id="8" name="Slide Number Placeholder 7"/>
          <p:cNvSpPr>
            <a:spLocks noGrp="1"/>
          </p:cNvSpPr>
          <p:nvPr>
            <p:ph type="sldNum" sz="quarter" idx="11"/>
          </p:nvPr>
        </p:nvSpPr>
        <p:spPr/>
        <p:txBody>
          <a:bodyPr/>
          <a:lstStyle/>
          <a:p>
            <a:fld id="{812A5277-1DB9-460F-9A21-B857ABB32666}" type="slidenum">
              <a:rPr lang="en-US" smtClean="0"/>
              <a:pPr/>
              <a:t>414</a:t>
            </a:fld>
            <a:endParaRPr lang="fr-FR" dirty="0"/>
          </a:p>
        </p:txBody>
      </p:sp>
      <p:pic>
        <p:nvPicPr>
          <p:cNvPr id="12" name="Espace réservé du contenu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50005" y="2475172"/>
            <a:ext cx="4170952" cy="165197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05" y="4214234"/>
            <a:ext cx="4719658" cy="1523214"/>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14" name="Group 13"/>
          <p:cNvGrpSpPr/>
          <p:nvPr/>
        </p:nvGrpSpPr>
        <p:grpSpPr>
          <a:xfrm>
            <a:off x="0" y="6082210"/>
            <a:ext cx="1295063" cy="746147"/>
            <a:chOff x="0" y="6082210"/>
            <a:chExt cx="1295063" cy="746147"/>
          </a:xfrm>
        </p:grpSpPr>
        <p:sp>
          <p:nvSpPr>
            <p:cNvPr id="15" name="TextBox 14"/>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6"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Composants d'un modèle d'e-mail HTML</a:t>
            </a:r>
          </a:p>
        </p:txBody>
      </p:sp>
      <p:sp>
        <p:nvSpPr>
          <p:cNvPr id="6" name="Slide Number Placeholder 5"/>
          <p:cNvSpPr>
            <a:spLocks noGrp="1"/>
          </p:cNvSpPr>
          <p:nvPr>
            <p:ph type="sldNum" sz="quarter" idx="10"/>
          </p:nvPr>
        </p:nvSpPr>
        <p:spPr/>
        <p:txBody>
          <a:bodyPr/>
          <a:lstStyle/>
          <a:p>
            <a:fld id="{812A5277-1DB9-460F-9A21-B857ABB32666}" type="slidenum">
              <a:rPr lang="en-US" smtClean="0"/>
              <a:pPr/>
              <a:t>415</a:t>
            </a:fld>
            <a:endParaRPr lang="fr-FR" dirty="0"/>
          </a:p>
        </p:txBody>
      </p:sp>
      <p:grpSp>
        <p:nvGrpSpPr>
          <p:cNvPr id="11" name="Groupe 4"/>
          <p:cNvGrpSpPr/>
          <p:nvPr/>
        </p:nvGrpSpPr>
        <p:grpSpPr>
          <a:xfrm>
            <a:off x="703384" y="980256"/>
            <a:ext cx="10695817" cy="5481463"/>
            <a:chOff x="355042" y="980256"/>
            <a:chExt cx="10695817" cy="5481463"/>
          </a:xfrm>
        </p:grpSpPr>
        <p:pic>
          <p:nvPicPr>
            <p:cNvPr id="13"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962" y="980256"/>
              <a:ext cx="4850695" cy="548146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5" name="Rectangular Callout 14"/>
            <p:cNvSpPr/>
            <p:nvPr/>
          </p:nvSpPr>
          <p:spPr bwMode="auto">
            <a:xfrm>
              <a:off x="7397263" y="1792462"/>
              <a:ext cx="3653596" cy="1422287"/>
            </a:xfrm>
            <a:prstGeom prst="wedgeRectCallout">
              <a:avLst>
                <a:gd name="adj1" fmla="val -30086"/>
                <a:gd name="adj2" fmla="val 74039"/>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chemeClr val="bg1"/>
                  </a:solidFill>
                  <a:effectLst/>
                </a:rPr>
                <a:t>L'en-tête est associé </a:t>
              </a:r>
              <a:r>
                <a:rPr lang="fr-FR" b="1" dirty="0">
                  <a:solidFill>
                    <a:schemeClr val="bg1"/>
                  </a:solidFill>
                </a:rPr>
                <a:t>à différentes options de présentation, telles qu'une lettre formelle ou une promotion.</a:t>
              </a:r>
              <a:endParaRPr kumimoji="0" lang="fr-FR" b="1" i="0" u="none" strike="noStrike" cap="none" normalizeH="0" baseline="0" dirty="0">
                <a:ln>
                  <a:noFill/>
                </a:ln>
                <a:solidFill>
                  <a:schemeClr val="bg1"/>
                </a:solidFill>
                <a:effectLst/>
              </a:endParaRPr>
            </a:p>
          </p:txBody>
        </p:sp>
        <p:sp>
          <p:nvSpPr>
            <p:cNvPr id="17" name="Rectangular Callout 16"/>
            <p:cNvSpPr/>
            <p:nvPr/>
          </p:nvSpPr>
          <p:spPr bwMode="auto">
            <a:xfrm>
              <a:off x="355042" y="1906053"/>
              <a:ext cx="2214647" cy="1195104"/>
            </a:xfrm>
            <a:prstGeom prst="wedgeRectCallout">
              <a:avLst>
                <a:gd name="adj1" fmla="val 67002"/>
                <a:gd name="adj2" fmla="val -20900"/>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chemeClr val="bg1"/>
                  </a:solidFill>
                  <a:effectLst/>
                </a:rPr>
                <a:t>Le texte et les champs de fusion constituent</a:t>
              </a:r>
              <a:r>
                <a:rPr kumimoji="0" lang="fr-FR" b="1" i="0" u="none" strike="noStrike" cap="none" normalizeH="0" dirty="0">
                  <a:ln>
                    <a:noFill/>
                  </a:ln>
                  <a:solidFill>
                    <a:schemeClr val="bg1"/>
                  </a:solidFill>
                  <a:effectLst/>
                </a:rPr>
                <a:t> le corps.</a:t>
              </a:r>
              <a:endParaRPr kumimoji="0" lang="fr-FR" b="1" i="0" u="none" strike="noStrike" cap="none" normalizeH="0" baseline="0" dirty="0">
                <a:ln>
                  <a:noFill/>
                </a:ln>
                <a:solidFill>
                  <a:schemeClr val="bg1"/>
                </a:solidFill>
                <a:effectLst/>
              </a:endParaRPr>
            </a:p>
          </p:txBody>
        </p:sp>
      </p:grpSp>
      <p:grpSp>
        <p:nvGrpSpPr>
          <p:cNvPr id="18" name="Group 7"/>
          <p:cNvGrpSpPr/>
          <p:nvPr/>
        </p:nvGrpSpPr>
        <p:grpSpPr>
          <a:xfrm>
            <a:off x="5529650" y="3663456"/>
            <a:ext cx="4489527" cy="2241478"/>
            <a:chOff x="568229" y="2017105"/>
            <a:chExt cx="5859317" cy="2925368"/>
          </a:xfrm>
          <a:effectLst>
            <a:outerShdw blurRad="50800" dist="38100" dir="2700000" algn="tl" rotWithShape="0">
              <a:prstClr val="black">
                <a:alpha val="40000"/>
              </a:prstClr>
            </a:outerShdw>
          </a:effectLst>
        </p:grpSpPr>
        <p:pic>
          <p:nvPicPr>
            <p:cNvPr id="19" name="Picture 3"/>
            <p:cNvPicPr>
              <a:picLocks noChangeAspect="1" noChangeArrowheads="1"/>
            </p:cNvPicPr>
            <p:nvPr/>
          </p:nvPicPr>
          <p:blipFill>
            <a:blip r:embed="rId5" cstate="print"/>
            <a:stretch>
              <a:fillRect/>
            </a:stretch>
          </p:blipFill>
          <p:spPr bwMode="auto">
            <a:xfrm>
              <a:off x="568229" y="2043137"/>
              <a:ext cx="2782192" cy="2899336"/>
            </a:xfrm>
            <a:prstGeom prst="rect">
              <a:avLst/>
            </a:prstGeom>
            <a:noFill/>
            <a:ln w="9525">
              <a:noFill/>
              <a:miter lim="800000"/>
              <a:headEnd/>
              <a:tailEnd/>
            </a:ln>
          </p:spPr>
        </p:pic>
        <p:pic>
          <p:nvPicPr>
            <p:cNvPr id="20" name="Picture 4"/>
            <p:cNvPicPr>
              <a:picLocks noChangeAspect="1" noChangeArrowheads="1"/>
            </p:cNvPicPr>
            <p:nvPr/>
          </p:nvPicPr>
          <p:blipFill>
            <a:blip r:embed="rId6" cstate="print"/>
            <a:stretch>
              <a:fillRect/>
            </a:stretch>
          </p:blipFill>
          <p:spPr bwMode="auto">
            <a:xfrm>
              <a:off x="3674640" y="2017105"/>
              <a:ext cx="2752906" cy="2899336"/>
            </a:xfrm>
            <a:prstGeom prst="rect">
              <a:avLst/>
            </a:prstGeom>
            <a:noFill/>
            <a:ln w="9525">
              <a:noFill/>
              <a:miter lim="800000"/>
              <a:headEnd/>
              <a:tailEnd/>
            </a:ln>
          </p:spPr>
        </p:pic>
      </p:grpSp>
    </p:spTree>
    <p:custDataLst>
      <p:tags r:id="rId1"/>
    </p:custData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Options de modèle d'e-mail</a:t>
            </a:r>
          </a:p>
        </p:txBody>
      </p:sp>
      <p:grpSp>
        <p:nvGrpSpPr>
          <p:cNvPr id="4" name="Group 3"/>
          <p:cNvGrpSpPr/>
          <p:nvPr/>
        </p:nvGrpSpPr>
        <p:grpSpPr>
          <a:xfrm>
            <a:off x="287988" y="838969"/>
            <a:ext cx="11751612" cy="6019031"/>
            <a:chOff x="287988" y="1151940"/>
            <a:chExt cx="11751612" cy="5168926"/>
          </a:xfrm>
        </p:grpSpPr>
        <p:sp>
          <p:nvSpPr>
            <p:cNvPr id="8" name="Freeform 7"/>
            <p:cNvSpPr/>
            <p:nvPr/>
          </p:nvSpPr>
          <p:spPr>
            <a:xfrm>
              <a:off x="3048000" y="1151940"/>
              <a:ext cx="8991600" cy="1363351"/>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lvl="1" indent="-1588" algn="l" defTabSz="711200">
                <a:lnSpc>
                  <a:spcPct val="90000"/>
                </a:lnSpc>
                <a:spcBef>
                  <a:spcPct val="0"/>
                </a:spcBef>
                <a:spcAft>
                  <a:spcPct val="15000"/>
                </a:spcAft>
              </a:pPr>
              <a:r>
                <a:rPr lang="fr-FR" dirty="0"/>
                <a:t>Il est recommandé de disposer d'une solution alternative, au format texte brut. Il s'agit du type d'e-mail le plus sûr étant donné qu'il ne peut contenir aucun code HTML ni fichier graphique volumineux et que les dispositifs mobiles n'affichent pas tous correctement le code HTML.</a:t>
              </a:r>
            </a:p>
          </p:txBody>
        </p:sp>
        <p:sp>
          <p:nvSpPr>
            <p:cNvPr id="9" name="Freeform 8"/>
            <p:cNvSpPr/>
            <p:nvPr/>
          </p:nvSpPr>
          <p:spPr>
            <a:xfrm>
              <a:off x="287988" y="1287411"/>
              <a:ext cx="2865520" cy="1090030"/>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chemeClr val="tx2">
                <a:lumMod val="7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0293" tIns="84573" rIns="130293" bIns="84573" numCol="1" spcCol="1270" anchor="ctr" anchorCtr="0">
              <a:noAutofit/>
            </a:bodyPr>
            <a:lstStyle/>
            <a:p>
              <a:pPr lvl="0" algn="ctr" defTabSz="1066800">
                <a:spcBef>
                  <a:spcPct val="0"/>
                </a:spcBef>
              </a:pPr>
              <a:r>
                <a:rPr lang="fr-FR" sz="2300" dirty="0">
                  <a:solidFill>
                    <a:schemeClr val="bg1"/>
                  </a:solidFill>
                </a:rPr>
                <a:t>Texte brut :</a:t>
              </a:r>
            </a:p>
          </p:txBody>
        </p:sp>
        <p:sp>
          <p:nvSpPr>
            <p:cNvPr id="10" name="Freeform 9"/>
            <p:cNvSpPr/>
            <p:nvPr/>
          </p:nvSpPr>
          <p:spPr>
            <a:xfrm>
              <a:off x="3048000" y="2384932"/>
              <a:ext cx="8991600" cy="1419435"/>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1454181"/>
                <a:satOff val="12113"/>
                <a:lumOff val="1200"/>
                <a:alphaOff val="0"/>
              </a:schemeClr>
            </a:lnRef>
            <a:fillRef idx="1">
              <a:schemeClr val="accent3">
                <a:tint val="40000"/>
                <a:alpha val="90000"/>
                <a:hueOff val="-1454181"/>
                <a:satOff val="12113"/>
                <a:lumOff val="1200"/>
                <a:alphaOff val="0"/>
              </a:schemeClr>
            </a:fillRef>
            <a:effectRef idx="0">
              <a:schemeClr val="accent3">
                <a:tint val="40000"/>
                <a:alpha val="90000"/>
                <a:hueOff val="-1454181"/>
                <a:satOff val="12113"/>
                <a:lumOff val="1200"/>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lvl="1" indent="-1588" algn="l" defTabSz="711200">
                <a:lnSpc>
                  <a:spcPct val="90000"/>
                </a:lnSpc>
                <a:spcBef>
                  <a:spcPct val="0"/>
                </a:spcBef>
                <a:spcAft>
                  <a:spcPct val="15000"/>
                </a:spcAft>
              </a:pPr>
              <a:r>
                <a:rPr lang="fr-FR" dirty="0"/>
                <a:t>Vous permet d'utiliser un en-tête pour définir l'aspect du modèle. </a:t>
              </a:r>
              <a:br>
                <a:rPr lang="fr-FR" dirty="0"/>
              </a:br>
              <a:r>
                <a:rPr lang="fr-FR" dirty="0"/>
                <a:t>L'en-tête doit être configuré avant sélection de cette option.</a:t>
              </a:r>
            </a:p>
          </p:txBody>
        </p:sp>
        <p:sp>
          <p:nvSpPr>
            <p:cNvPr id="11" name="Freeform 10"/>
            <p:cNvSpPr/>
            <p:nvPr/>
          </p:nvSpPr>
          <p:spPr>
            <a:xfrm>
              <a:off x="287988" y="2538632"/>
              <a:ext cx="2865520" cy="1123398"/>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rgbClr val="002776"/>
            </a:solidFill>
          </p:spPr>
          <p:style>
            <a:lnRef idx="2">
              <a:schemeClr val="lt1">
                <a:hueOff val="0"/>
                <a:satOff val="0"/>
                <a:lumOff val="0"/>
                <a:alphaOff val="0"/>
              </a:schemeClr>
            </a:lnRef>
            <a:fillRef idx="1">
              <a:schemeClr val="accent3">
                <a:hueOff val="-1193841"/>
                <a:satOff val="5170"/>
                <a:lumOff val="3725"/>
                <a:alphaOff val="0"/>
              </a:schemeClr>
            </a:fillRef>
            <a:effectRef idx="0">
              <a:schemeClr val="accent3">
                <a:hueOff val="-1193841"/>
                <a:satOff val="5170"/>
                <a:lumOff val="3725"/>
                <a:alphaOff val="0"/>
              </a:schemeClr>
            </a:effectRef>
            <a:fontRef idx="minor">
              <a:schemeClr val="lt1"/>
            </a:fontRef>
          </p:style>
          <p:txBody>
            <a:bodyPr spcFirstLastPara="0" vert="horz" wrap="square" lIns="130293" tIns="84573" rIns="130293" bIns="84573" numCol="1" spcCol="1270" anchor="ctr" anchorCtr="0">
              <a:noAutofit/>
            </a:bodyPr>
            <a:lstStyle/>
            <a:p>
              <a:pPr lvl="0" algn="ctr" defTabSz="1066800">
                <a:spcBef>
                  <a:spcPct val="0"/>
                </a:spcBef>
              </a:pPr>
              <a:r>
                <a:rPr lang="fr-FR" sz="2300" dirty="0">
                  <a:solidFill>
                    <a:schemeClr val="bg1"/>
                  </a:solidFill>
                </a:rPr>
                <a:t>HTML</a:t>
              </a:r>
              <a:r>
                <a:rPr lang="fr-FR" sz="2300" dirty="0"/>
                <a:t> </a:t>
              </a:r>
              <a:br>
                <a:rPr lang="fr-FR" sz="2300" dirty="0"/>
              </a:br>
              <a:r>
                <a:rPr lang="fr-FR" sz="2300" dirty="0">
                  <a:solidFill>
                    <a:schemeClr val="bg1"/>
                  </a:solidFill>
                </a:rPr>
                <a:t>(avec en-tête) :</a:t>
              </a:r>
            </a:p>
          </p:txBody>
        </p:sp>
        <p:sp>
          <p:nvSpPr>
            <p:cNvPr id="12" name="Freeform 11"/>
            <p:cNvSpPr/>
            <p:nvPr/>
          </p:nvSpPr>
          <p:spPr>
            <a:xfrm>
              <a:off x="3048000" y="3631838"/>
              <a:ext cx="8991600" cy="1447694"/>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2908362"/>
                <a:satOff val="24227"/>
                <a:lumOff val="2399"/>
                <a:alphaOff val="0"/>
              </a:schemeClr>
            </a:lnRef>
            <a:fillRef idx="1">
              <a:schemeClr val="accent3">
                <a:tint val="40000"/>
                <a:alpha val="90000"/>
                <a:hueOff val="-2908362"/>
                <a:satOff val="24227"/>
                <a:lumOff val="2399"/>
                <a:alphaOff val="0"/>
              </a:schemeClr>
            </a:fillRef>
            <a:effectRef idx="0">
              <a:schemeClr val="accent3">
                <a:tint val="40000"/>
                <a:alpha val="90000"/>
                <a:hueOff val="-2908362"/>
                <a:satOff val="24227"/>
                <a:lumOff val="2399"/>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lvl="1" indent="-1588" algn="l" defTabSz="711200">
                <a:lnSpc>
                  <a:spcPct val="90000"/>
                </a:lnSpc>
                <a:spcBef>
                  <a:spcPct val="0"/>
                </a:spcBef>
                <a:spcAft>
                  <a:spcPct val="15000"/>
                </a:spcAft>
              </a:pPr>
              <a:r>
                <a:rPr lang="fr-FR" dirty="0"/>
                <a:t>Vous permet de créer un modèle d'e-mail HTML alors qu'aucun en-tête n'a encore été créé.</a:t>
              </a:r>
            </a:p>
          </p:txBody>
        </p:sp>
        <p:sp>
          <p:nvSpPr>
            <p:cNvPr id="13" name="Freeform 12"/>
            <p:cNvSpPr/>
            <p:nvPr/>
          </p:nvSpPr>
          <p:spPr>
            <a:xfrm>
              <a:off x="287988" y="3804367"/>
              <a:ext cx="2865520" cy="1090030"/>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rgbClr val="0070C0"/>
            </a:solidFill>
          </p:spPr>
          <p:style>
            <a:lnRef idx="2">
              <a:schemeClr val="lt1">
                <a:hueOff val="0"/>
                <a:satOff val="0"/>
                <a:lumOff val="0"/>
                <a:alphaOff val="0"/>
              </a:schemeClr>
            </a:lnRef>
            <a:fillRef idx="1">
              <a:schemeClr val="accent3">
                <a:hueOff val="-2387682"/>
                <a:satOff val="10341"/>
                <a:lumOff val="7450"/>
                <a:alphaOff val="0"/>
              </a:schemeClr>
            </a:fillRef>
            <a:effectRef idx="0">
              <a:schemeClr val="accent3">
                <a:hueOff val="-2387682"/>
                <a:satOff val="10341"/>
                <a:lumOff val="7450"/>
                <a:alphaOff val="0"/>
              </a:schemeClr>
            </a:effectRef>
            <a:fontRef idx="minor">
              <a:schemeClr val="lt1"/>
            </a:fontRef>
          </p:style>
          <p:txBody>
            <a:bodyPr spcFirstLastPara="0" vert="horz" wrap="square" lIns="130293" tIns="84573" rIns="130293" bIns="84573" numCol="1" spcCol="1270" anchor="ctr" anchorCtr="0">
              <a:noAutofit/>
            </a:bodyPr>
            <a:lstStyle/>
            <a:p>
              <a:pPr lvl="0" algn="ctr" defTabSz="1066800">
                <a:spcBef>
                  <a:spcPct val="0"/>
                </a:spcBef>
              </a:pPr>
              <a:r>
                <a:rPr lang="fr-FR" sz="2300" dirty="0">
                  <a:solidFill>
                    <a:schemeClr val="bg1"/>
                  </a:solidFill>
                </a:rPr>
                <a:t>Personnalisé</a:t>
              </a:r>
              <a:r>
                <a:rPr lang="fr-FR" sz="2300" dirty="0"/>
                <a:t> </a:t>
              </a:r>
              <a:br>
                <a:rPr lang="fr-FR" sz="2300" dirty="0"/>
              </a:br>
              <a:r>
                <a:rPr lang="fr-FR" sz="2300" dirty="0">
                  <a:solidFill>
                    <a:schemeClr val="bg1"/>
                  </a:solidFill>
                </a:rPr>
                <a:t>(sans en-tête) :</a:t>
              </a:r>
            </a:p>
          </p:txBody>
        </p:sp>
        <p:sp>
          <p:nvSpPr>
            <p:cNvPr id="14" name="Freeform 13"/>
            <p:cNvSpPr/>
            <p:nvPr/>
          </p:nvSpPr>
          <p:spPr>
            <a:xfrm>
              <a:off x="3048000" y="4912572"/>
              <a:ext cx="8991600" cy="1408294"/>
            </a:xfrm>
            <a:custGeom>
              <a:avLst/>
              <a:gdLst>
                <a:gd name="connsiteX0" fmla="*/ 0 w 5697935"/>
                <a:gd name="connsiteY0" fmla="*/ 147680 h 1181444"/>
                <a:gd name="connsiteX1" fmla="*/ 5107213 w 5697935"/>
                <a:gd name="connsiteY1" fmla="*/ 147680 h 1181444"/>
                <a:gd name="connsiteX2" fmla="*/ 5107213 w 5697935"/>
                <a:gd name="connsiteY2" fmla="*/ 0 h 1181444"/>
                <a:gd name="connsiteX3" fmla="*/ 5697935 w 5697935"/>
                <a:gd name="connsiteY3" fmla="*/ 590722 h 1181444"/>
                <a:gd name="connsiteX4" fmla="*/ 5107213 w 5697935"/>
                <a:gd name="connsiteY4" fmla="*/ 1181444 h 1181444"/>
                <a:gd name="connsiteX5" fmla="*/ 5107213 w 5697935"/>
                <a:gd name="connsiteY5" fmla="*/ 1033764 h 1181444"/>
                <a:gd name="connsiteX6" fmla="*/ 0 w 5697935"/>
                <a:gd name="connsiteY6" fmla="*/ 1033764 h 1181444"/>
                <a:gd name="connsiteX7" fmla="*/ 0 w 5697935"/>
                <a:gd name="connsiteY7" fmla="*/ 147680 h 11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935" h="1181444">
                  <a:moveTo>
                    <a:pt x="0" y="147680"/>
                  </a:moveTo>
                  <a:lnTo>
                    <a:pt x="5107213" y="147680"/>
                  </a:lnTo>
                  <a:lnTo>
                    <a:pt x="5107213" y="0"/>
                  </a:lnTo>
                  <a:lnTo>
                    <a:pt x="5697935" y="590722"/>
                  </a:lnTo>
                  <a:lnTo>
                    <a:pt x="5107213" y="1181444"/>
                  </a:lnTo>
                  <a:lnTo>
                    <a:pt x="5107213" y="1033764"/>
                  </a:lnTo>
                  <a:lnTo>
                    <a:pt x="0" y="1033764"/>
                  </a:lnTo>
                  <a:lnTo>
                    <a:pt x="0" y="147680"/>
                  </a:lnTo>
                  <a:close/>
                </a:path>
              </a:pathLst>
            </a:custGeom>
            <a:solidFill>
              <a:schemeClr val="bg1">
                <a:lumMod val="85000"/>
              </a:schemeClr>
            </a:solidFill>
            <a:ln>
              <a:noFill/>
            </a:ln>
          </p:spPr>
          <p:style>
            <a:lnRef idx="2">
              <a:schemeClr val="accent3">
                <a:tint val="40000"/>
                <a:alpha val="90000"/>
                <a:hueOff val="-4362543"/>
                <a:satOff val="36340"/>
                <a:lumOff val="3599"/>
                <a:alphaOff val="0"/>
              </a:schemeClr>
            </a:lnRef>
            <a:fillRef idx="1">
              <a:schemeClr val="accent3">
                <a:tint val="40000"/>
                <a:alpha val="90000"/>
                <a:hueOff val="-4362543"/>
                <a:satOff val="36340"/>
                <a:lumOff val="3599"/>
                <a:alphaOff val="0"/>
              </a:schemeClr>
            </a:fillRef>
            <a:effectRef idx="0">
              <a:schemeClr val="accent3">
                <a:tint val="40000"/>
                <a:alpha val="90000"/>
                <a:hueOff val="-4362543"/>
                <a:satOff val="36340"/>
                <a:lumOff val="3599"/>
                <a:alphaOff val="0"/>
              </a:schemeClr>
            </a:effectRef>
            <a:fontRef idx="minor">
              <a:schemeClr val="dk1">
                <a:hueOff val="0"/>
                <a:satOff val="0"/>
                <a:lumOff val="0"/>
                <a:alphaOff val="0"/>
              </a:schemeClr>
            </a:fontRef>
          </p:style>
          <p:txBody>
            <a:bodyPr spcFirstLastPara="0" vert="horz" wrap="square" lIns="91440" tIns="157840" rIns="822960" bIns="157840" numCol="1" spcCol="1270" anchor="ctr" anchorCtr="0">
              <a:noAutofit/>
            </a:bodyPr>
            <a:lstStyle/>
            <a:p>
              <a:pPr marL="171450" lvl="1" indent="-1588" algn="l" defTabSz="711200">
                <a:lnSpc>
                  <a:spcPct val="90000"/>
                </a:lnSpc>
                <a:spcBef>
                  <a:spcPct val="0"/>
                </a:spcBef>
                <a:spcAft>
                  <a:spcPct val="15000"/>
                </a:spcAft>
              </a:pPr>
              <a:r>
                <a:rPr lang="fr-FR" dirty="0"/>
                <a:t>Vous permet d'exploiter les contrôleurs Apex personnalisés de manière à présenter du contenu hautement personnalisé.</a:t>
              </a:r>
            </a:p>
          </p:txBody>
        </p:sp>
        <p:sp>
          <p:nvSpPr>
            <p:cNvPr id="15" name="Freeform 14"/>
            <p:cNvSpPr/>
            <p:nvPr/>
          </p:nvSpPr>
          <p:spPr>
            <a:xfrm>
              <a:off x="287988" y="5079531"/>
              <a:ext cx="2865520" cy="1056660"/>
            </a:xfrm>
            <a:custGeom>
              <a:avLst/>
              <a:gdLst>
                <a:gd name="connsiteX0" fmla="*/ 0 w 2452161"/>
                <a:gd name="connsiteY0" fmla="*/ 132654 h 795906"/>
                <a:gd name="connsiteX1" fmla="*/ 38854 w 2452161"/>
                <a:gd name="connsiteY1" fmla="*/ 38853 h 795906"/>
                <a:gd name="connsiteX2" fmla="*/ 132655 w 2452161"/>
                <a:gd name="connsiteY2" fmla="*/ 0 h 795906"/>
                <a:gd name="connsiteX3" fmla="*/ 2319507 w 2452161"/>
                <a:gd name="connsiteY3" fmla="*/ 0 h 795906"/>
                <a:gd name="connsiteX4" fmla="*/ 2413308 w 2452161"/>
                <a:gd name="connsiteY4" fmla="*/ 38854 h 795906"/>
                <a:gd name="connsiteX5" fmla="*/ 2452161 w 2452161"/>
                <a:gd name="connsiteY5" fmla="*/ 132655 h 795906"/>
                <a:gd name="connsiteX6" fmla="*/ 2452161 w 2452161"/>
                <a:gd name="connsiteY6" fmla="*/ 663252 h 795906"/>
                <a:gd name="connsiteX7" fmla="*/ 2413308 w 2452161"/>
                <a:gd name="connsiteY7" fmla="*/ 757053 h 795906"/>
                <a:gd name="connsiteX8" fmla="*/ 2319507 w 2452161"/>
                <a:gd name="connsiteY8" fmla="*/ 795906 h 795906"/>
                <a:gd name="connsiteX9" fmla="*/ 132654 w 2452161"/>
                <a:gd name="connsiteY9" fmla="*/ 795906 h 795906"/>
                <a:gd name="connsiteX10" fmla="*/ 38853 w 2452161"/>
                <a:gd name="connsiteY10" fmla="*/ 757052 h 795906"/>
                <a:gd name="connsiteX11" fmla="*/ 0 w 2452161"/>
                <a:gd name="connsiteY11" fmla="*/ 663251 h 795906"/>
                <a:gd name="connsiteX12" fmla="*/ 0 w 2452161"/>
                <a:gd name="connsiteY12" fmla="*/ 132654 h 7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2161" h="795906">
                  <a:moveTo>
                    <a:pt x="0" y="132654"/>
                  </a:moveTo>
                  <a:cubicBezTo>
                    <a:pt x="0" y="97472"/>
                    <a:pt x="13976" y="63731"/>
                    <a:pt x="38854" y="38853"/>
                  </a:cubicBezTo>
                  <a:cubicBezTo>
                    <a:pt x="63731" y="13976"/>
                    <a:pt x="97473" y="0"/>
                    <a:pt x="132655" y="0"/>
                  </a:cubicBezTo>
                  <a:lnTo>
                    <a:pt x="2319507" y="0"/>
                  </a:lnTo>
                  <a:cubicBezTo>
                    <a:pt x="2354689" y="0"/>
                    <a:pt x="2388430" y="13976"/>
                    <a:pt x="2413308" y="38854"/>
                  </a:cubicBezTo>
                  <a:cubicBezTo>
                    <a:pt x="2438185" y="63731"/>
                    <a:pt x="2452161" y="97473"/>
                    <a:pt x="2452161" y="132655"/>
                  </a:cubicBezTo>
                  <a:lnTo>
                    <a:pt x="2452161" y="663252"/>
                  </a:lnTo>
                  <a:cubicBezTo>
                    <a:pt x="2452161" y="698434"/>
                    <a:pt x="2438185" y="732175"/>
                    <a:pt x="2413308" y="757053"/>
                  </a:cubicBezTo>
                  <a:cubicBezTo>
                    <a:pt x="2388431" y="781930"/>
                    <a:pt x="2354689" y="795906"/>
                    <a:pt x="2319507" y="795906"/>
                  </a:cubicBezTo>
                  <a:lnTo>
                    <a:pt x="132654" y="795906"/>
                  </a:lnTo>
                  <a:cubicBezTo>
                    <a:pt x="97472" y="795906"/>
                    <a:pt x="63731" y="781930"/>
                    <a:pt x="38853" y="757052"/>
                  </a:cubicBezTo>
                  <a:cubicBezTo>
                    <a:pt x="13976" y="732175"/>
                    <a:pt x="0" y="698433"/>
                    <a:pt x="0" y="663251"/>
                  </a:cubicBezTo>
                  <a:lnTo>
                    <a:pt x="0" y="132654"/>
                  </a:lnTo>
                  <a:close/>
                </a:path>
              </a:pathLst>
            </a:custGeom>
            <a:solidFill>
              <a:srgbClr val="00B0F0"/>
            </a:solidFill>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30293" tIns="84573" rIns="130293" bIns="84573" numCol="1" spcCol="1270" anchor="ctr" anchorCtr="0">
              <a:noAutofit/>
            </a:bodyPr>
            <a:lstStyle/>
            <a:p>
              <a:pPr lvl="0" algn="ctr" defTabSz="1066800">
                <a:spcBef>
                  <a:spcPct val="0"/>
                </a:spcBef>
              </a:pPr>
              <a:r>
                <a:rPr lang="fr-FR" sz="2300" dirty="0">
                  <a:solidFill>
                    <a:schemeClr val="bg1"/>
                  </a:solidFill>
                </a:rPr>
                <a:t>Visualforce :</a:t>
              </a:r>
              <a:endParaRPr lang="fr-FR" sz="2300" kern="1200" dirty="0">
                <a:solidFill>
                  <a:schemeClr val="bg1"/>
                </a:solidFill>
              </a:endParaRPr>
            </a:p>
          </p:txBody>
        </p:sp>
      </p:grpSp>
      <p:sp>
        <p:nvSpPr>
          <p:cNvPr id="5" name="Slide Number Placeholder 4"/>
          <p:cNvSpPr>
            <a:spLocks noGrp="1"/>
          </p:cNvSpPr>
          <p:nvPr>
            <p:ph type="sldNum" sz="quarter" idx="10"/>
          </p:nvPr>
        </p:nvSpPr>
        <p:spPr/>
        <p:txBody>
          <a:bodyPr/>
          <a:lstStyle/>
          <a:p>
            <a:fld id="{812A5277-1DB9-460F-9A21-B857ABB32666}" type="slidenum">
              <a:rPr lang="en-US" smtClean="0"/>
              <a:pPr/>
              <a:t>416</a:t>
            </a:fld>
            <a:endParaRPr lang="fr-FR" dirty="0"/>
          </a:p>
        </p:txBody>
      </p:sp>
    </p:spTree>
    <p:custDataLst>
      <p:tags r:id="rId1"/>
    </p:custData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7" y="5"/>
            <a:ext cx="8909905" cy="746975"/>
          </a:xfrm>
        </p:spPr>
        <p:txBody>
          <a:bodyPr/>
          <a:lstStyle/>
          <a:p>
            <a:r>
              <a:rPr lang="fr-FR" sz="2600" dirty="0"/>
              <a:t>Création d'un modèle d'e-mail en quatre étapes simples</a:t>
            </a:r>
          </a:p>
        </p:txBody>
      </p:sp>
      <p:sp>
        <p:nvSpPr>
          <p:cNvPr id="18" name="Slide Number Placeholder 17"/>
          <p:cNvSpPr>
            <a:spLocks noGrp="1"/>
          </p:cNvSpPr>
          <p:nvPr>
            <p:ph type="sldNum" sz="quarter" idx="10"/>
          </p:nvPr>
        </p:nvSpPr>
        <p:spPr/>
        <p:txBody>
          <a:bodyPr/>
          <a:lstStyle/>
          <a:p>
            <a:fld id="{812A5277-1DB9-460F-9A21-B857ABB32666}" type="slidenum">
              <a:rPr lang="en-US" smtClean="0"/>
              <a:pPr/>
              <a:t>417</a:t>
            </a:fld>
            <a:endParaRPr lang="fr-FR" dirty="0"/>
          </a:p>
        </p:txBody>
      </p:sp>
      <p:grpSp>
        <p:nvGrpSpPr>
          <p:cNvPr id="3" name="Group 2"/>
          <p:cNvGrpSpPr/>
          <p:nvPr/>
        </p:nvGrpSpPr>
        <p:grpSpPr>
          <a:xfrm>
            <a:off x="406562" y="1387366"/>
            <a:ext cx="11023438" cy="3245594"/>
            <a:chOff x="421955" y="1408652"/>
            <a:chExt cx="8394114" cy="2471451"/>
          </a:xfrm>
        </p:grpSpPr>
        <p:grpSp>
          <p:nvGrpSpPr>
            <p:cNvPr id="5" name="Group 16"/>
            <p:cNvGrpSpPr/>
            <p:nvPr/>
          </p:nvGrpSpPr>
          <p:grpSpPr>
            <a:xfrm>
              <a:off x="421955" y="1408653"/>
              <a:ext cx="2022088" cy="2471450"/>
              <a:chOff x="421955" y="1795152"/>
              <a:chExt cx="2022088" cy="2471450"/>
            </a:xfrm>
            <a:effectLst>
              <a:outerShdw blurRad="50800" dist="38100" dir="2700000" algn="tl" rotWithShape="0">
                <a:prstClr val="black">
                  <a:alpha val="40000"/>
                </a:prstClr>
              </a:outerShdw>
            </a:effectLst>
          </p:grpSpPr>
          <p:sp>
            <p:nvSpPr>
              <p:cNvPr id="8" name="Freeform 7"/>
              <p:cNvSpPr/>
              <p:nvPr/>
            </p:nvSpPr>
            <p:spPr>
              <a:xfrm>
                <a:off x="421955" y="1795152"/>
                <a:ext cx="2022088" cy="692691"/>
              </a:xfrm>
              <a:custGeom>
                <a:avLst/>
                <a:gdLst>
                  <a:gd name="connsiteX0" fmla="*/ 0 w 1950379"/>
                  <a:gd name="connsiteY0" fmla="*/ 0 h 624736"/>
                  <a:gd name="connsiteX1" fmla="*/ 1950379 w 1950379"/>
                  <a:gd name="connsiteY1" fmla="*/ 0 h 624736"/>
                  <a:gd name="connsiteX2" fmla="*/ 1950379 w 1950379"/>
                  <a:gd name="connsiteY2" fmla="*/ 624736 h 624736"/>
                  <a:gd name="connsiteX3" fmla="*/ 0 w 1950379"/>
                  <a:gd name="connsiteY3" fmla="*/ 624736 h 624736"/>
                  <a:gd name="connsiteX4" fmla="*/ 0 w 1950379"/>
                  <a:gd name="connsiteY4" fmla="*/ 0 h 62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624736">
                    <a:moveTo>
                      <a:pt x="0" y="0"/>
                    </a:moveTo>
                    <a:lnTo>
                      <a:pt x="1950379" y="0"/>
                    </a:lnTo>
                    <a:lnTo>
                      <a:pt x="1950379" y="624736"/>
                    </a:lnTo>
                    <a:lnTo>
                      <a:pt x="0" y="624736"/>
                    </a:lnTo>
                    <a:lnTo>
                      <a:pt x="0" y="0"/>
                    </a:lnTo>
                    <a:close/>
                  </a:path>
                </a:pathLst>
              </a:custGeom>
              <a:solidFill>
                <a:schemeClr val="tx2">
                  <a:lumMod val="75000"/>
                </a:schemeClr>
              </a:solidFill>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fr-FR" sz="2000" dirty="0">
                    <a:effectLst>
                      <a:outerShdw blurRad="38100" dist="38100" dir="2700000" algn="tl">
                        <a:srgbClr val="000000">
                          <a:alpha val="43137"/>
                        </a:srgbClr>
                      </a:outerShdw>
                    </a:effectLst>
                  </a:rPr>
                  <a:t>Choisir un type de modèle</a:t>
                </a:r>
              </a:p>
            </p:txBody>
          </p:sp>
          <p:sp>
            <p:nvSpPr>
              <p:cNvPr id="9" name="Freeform 8"/>
              <p:cNvSpPr/>
              <p:nvPr/>
            </p:nvSpPr>
            <p:spPr>
              <a:xfrm>
                <a:off x="421955" y="2487843"/>
                <a:ext cx="2022087" cy="1778759"/>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ln>
                <a:noFill/>
              </a:ln>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Wingdings" pitchFamily="2" charset="2"/>
                  <a:buChar char="§"/>
                </a:pPr>
                <a:r>
                  <a:rPr lang="fr-FR" sz="2000" dirty="0"/>
                  <a:t>Texte</a:t>
                </a:r>
              </a:p>
              <a:p>
                <a:pPr marL="171450" lvl="1" indent="-171450" algn="l" defTabSz="800100">
                  <a:lnSpc>
                    <a:spcPct val="90000"/>
                  </a:lnSpc>
                  <a:spcBef>
                    <a:spcPct val="0"/>
                  </a:spcBef>
                  <a:spcAft>
                    <a:spcPct val="15000"/>
                  </a:spcAft>
                  <a:buFont typeface="Wingdings" pitchFamily="2" charset="2"/>
                  <a:buChar char="§"/>
                </a:pPr>
                <a:r>
                  <a:rPr lang="fr-FR" sz="2000" dirty="0"/>
                  <a:t>HTML </a:t>
                </a:r>
                <a:br>
                  <a:rPr lang="fr-FR" sz="2000" dirty="0"/>
                </a:br>
                <a:r>
                  <a:rPr lang="fr-FR" sz="2000" dirty="0"/>
                  <a:t>(avec en-tête)</a:t>
                </a:r>
              </a:p>
              <a:p>
                <a:pPr marL="171450" lvl="1" indent="-171450" algn="l" defTabSz="800100">
                  <a:lnSpc>
                    <a:spcPct val="90000"/>
                  </a:lnSpc>
                  <a:spcBef>
                    <a:spcPct val="0"/>
                  </a:spcBef>
                  <a:spcAft>
                    <a:spcPct val="15000"/>
                  </a:spcAft>
                  <a:buFont typeface="Wingdings" pitchFamily="2" charset="2"/>
                  <a:buChar char="§"/>
                </a:pPr>
                <a:r>
                  <a:rPr lang="fr-FR" sz="2000" dirty="0"/>
                  <a:t>Personnalisé </a:t>
                </a:r>
                <a:br>
                  <a:rPr lang="fr-FR" sz="2000" dirty="0"/>
                </a:br>
                <a:r>
                  <a:rPr lang="fr-FR" sz="2000" dirty="0"/>
                  <a:t>(sans en-tête)</a:t>
                </a:r>
              </a:p>
              <a:p>
                <a:pPr marL="171450" lvl="1" indent="-171450" algn="l" defTabSz="800100">
                  <a:lnSpc>
                    <a:spcPct val="90000"/>
                  </a:lnSpc>
                  <a:spcBef>
                    <a:spcPct val="0"/>
                  </a:spcBef>
                  <a:spcAft>
                    <a:spcPct val="15000"/>
                  </a:spcAft>
                  <a:buFont typeface="Wingdings" pitchFamily="2" charset="2"/>
                  <a:buChar char="§"/>
                </a:pPr>
                <a:r>
                  <a:rPr lang="fr-FR" sz="2000" dirty="0"/>
                  <a:t>Visualforce</a:t>
                </a:r>
              </a:p>
            </p:txBody>
          </p:sp>
        </p:grpSp>
        <p:grpSp>
          <p:nvGrpSpPr>
            <p:cNvPr id="6" name="Group 15"/>
            <p:cNvGrpSpPr/>
            <p:nvPr/>
          </p:nvGrpSpPr>
          <p:grpSpPr>
            <a:xfrm>
              <a:off x="2545964" y="1408652"/>
              <a:ext cx="2022087" cy="2471451"/>
              <a:chOff x="2615094" y="1795151"/>
              <a:chExt cx="2022087" cy="2471451"/>
            </a:xfrm>
            <a:effectLst>
              <a:outerShdw blurRad="50800" dist="38100" dir="2700000" algn="tl" rotWithShape="0">
                <a:prstClr val="black">
                  <a:alpha val="40000"/>
                </a:prstClr>
              </a:outerShdw>
            </a:effectLst>
          </p:grpSpPr>
          <p:sp>
            <p:nvSpPr>
              <p:cNvPr id="10" name="Freeform 9"/>
              <p:cNvSpPr/>
              <p:nvPr/>
            </p:nvSpPr>
            <p:spPr>
              <a:xfrm>
                <a:off x="2615094" y="1795151"/>
                <a:ext cx="2022087" cy="692691"/>
              </a:xfrm>
              <a:custGeom>
                <a:avLst/>
                <a:gdLst>
                  <a:gd name="connsiteX0" fmla="*/ 0 w 1950379"/>
                  <a:gd name="connsiteY0" fmla="*/ 0 h 624736"/>
                  <a:gd name="connsiteX1" fmla="*/ 1950379 w 1950379"/>
                  <a:gd name="connsiteY1" fmla="*/ 0 h 624736"/>
                  <a:gd name="connsiteX2" fmla="*/ 1950379 w 1950379"/>
                  <a:gd name="connsiteY2" fmla="*/ 624736 h 624736"/>
                  <a:gd name="connsiteX3" fmla="*/ 0 w 1950379"/>
                  <a:gd name="connsiteY3" fmla="*/ 624736 h 624736"/>
                  <a:gd name="connsiteX4" fmla="*/ 0 w 1950379"/>
                  <a:gd name="connsiteY4" fmla="*/ 0 h 62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624736">
                    <a:moveTo>
                      <a:pt x="0" y="0"/>
                    </a:moveTo>
                    <a:lnTo>
                      <a:pt x="1950379" y="0"/>
                    </a:lnTo>
                    <a:lnTo>
                      <a:pt x="1950379" y="624736"/>
                    </a:lnTo>
                    <a:lnTo>
                      <a:pt x="0" y="624736"/>
                    </a:lnTo>
                    <a:lnTo>
                      <a:pt x="0" y="0"/>
                    </a:lnTo>
                    <a:close/>
                  </a:path>
                </a:pathLst>
              </a:custGeom>
              <a:solidFill>
                <a:srgbClr val="002776"/>
              </a:solidFill>
              <a:ln>
                <a:noFill/>
              </a:ln>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fr-FR" sz="2000" dirty="0">
                    <a:effectLst>
                      <a:outerShdw blurRad="38100" dist="38100" dir="2700000" algn="tl">
                        <a:srgbClr val="000000">
                          <a:alpha val="43137"/>
                        </a:srgbClr>
                      </a:outerShdw>
                    </a:effectLst>
                  </a:rPr>
                  <a:t>Saisir les informations du modèle</a:t>
                </a:r>
              </a:p>
            </p:txBody>
          </p:sp>
          <p:sp>
            <p:nvSpPr>
              <p:cNvPr id="11" name="Freeform 10"/>
              <p:cNvSpPr/>
              <p:nvPr/>
            </p:nvSpPr>
            <p:spPr>
              <a:xfrm>
                <a:off x="2615094" y="2487843"/>
                <a:ext cx="2022087" cy="1778759"/>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solidFill>
                <a:schemeClr val="bg1">
                  <a:lumMod val="85000"/>
                  <a:alpha val="89804"/>
                </a:schemeClr>
              </a:solidFill>
              <a:ln>
                <a:noFill/>
              </a:ln>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Wingdings" pitchFamily="2" charset="2"/>
                  <a:buChar char="§"/>
                </a:pPr>
                <a:r>
                  <a:rPr lang="fr-FR" sz="2000" dirty="0"/>
                  <a:t>Emplacement </a:t>
                </a:r>
                <a:br>
                  <a:rPr lang="fr-FR" sz="2000" dirty="0"/>
                </a:br>
                <a:r>
                  <a:rPr lang="fr-FR" sz="2000" dirty="0"/>
                  <a:t>du dossier</a:t>
                </a:r>
              </a:p>
              <a:p>
                <a:pPr marL="171450" lvl="1" indent="-171450" algn="l" defTabSz="800100">
                  <a:lnSpc>
                    <a:spcPct val="90000"/>
                  </a:lnSpc>
                  <a:spcBef>
                    <a:spcPct val="0"/>
                  </a:spcBef>
                  <a:spcAft>
                    <a:spcPct val="15000"/>
                  </a:spcAft>
                  <a:buFont typeface="Wingdings" pitchFamily="2" charset="2"/>
                  <a:buChar char="§"/>
                </a:pPr>
                <a:r>
                  <a:rPr lang="fr-FR" sz="2000" dirty="0"/>
                  <a:t>Nom</a:t>
                </a:r>
              </a:p>
              <a:p>
                <a:pPr marL="171450" lvl="1" indent="-171450" algn="l" defTabSz="800100">
                  <a:lnSpc>
                    <a:spcPct val="90000"/>
                  </a:lnSpc>
                  <a:spcBef>
                    <a:spcPct val="0"/>
                  </a:spcBef>
                  <a:spcAft>
                    <a:spcPct val="15000"/>
                  </a:spcAft>
                  <a:buFont typeface="Wingdings" pitchFamily="2" charset="2"/>
                  <a:buChar char="§"/>
                </a:pPr>
                <a:r>
                  <a:rPr lang="fr-FR" sz="2000" dirty="0"/>
                  <a:t>Définir un en-tête</a:t>
                </a:r>
              </a:p>
              <a:p>
                <a:pPr marL="171450" lvl="1" indent="-171450" algn="l" defTabSz="800100">
                  <a:lnSpc>
                    <a:spcPct val="90000"/>
                  </a:lnSpc>
                  <a:spcBef>
                    <a:spcPct val="0"/>
                  </a:spcBef>
                  <a:spcAft>
                    <a:spcPct val="15000"/>
                  </a:spcAft>
                  <a:buFont typeface="Wingdings" pitchFamily="2" charset="2"/>
                  <a:buChar char="§"/>
                </a:pPr>
                <a:r>
                  <a:rPr lang="fr-FR" sz="2000" dirty="0"/>
                  <a:t>Choisir une présentation</a:t>
                </a:r>
              </a:p>
            </p:txBody>
          </p:sp>
        </p:grpSp>
        <p:grpSp>
          <p:nvGrpSpPr>
            <p:cNvPr id="7" name="Group 18"/>
            <p:cNvGrpSpPr/>
            <p:nvPr/>
          </p:nvGrpSpPr>
          <p:grpSpPr>
            <a:xfrm>
              <a:off x="4669972" y="1408652"/>
              <a:ext cx="2022088" cy="2471451"/>
              <a:chOff x="4808232" y="1795151"/>
              <a:chExt cx="2022088" cy="2471451"/>
            </a:xfrm>
            <a:effectLst>
              <a:outerShdw blurRad="50800" dist="38100" dir="2700000" algn="tl" rotWithShape="0">
                <a:prstClr val="black">
                  <a:alpha val="40000"/>
                </a:prstClr>
              </a:outerShdw>
            </a:effectLst>
          </p:grpSpPr>
          <p:sp>
            <p:nvSpPr>
              <p:cNvPr id="12" name="Freeform 11"/>
              <p:cNvSpPr/>
              <p:nvPr/>
            </p:nvSpPr>
            <p:spPr>
              <a:xfrm>
                <a:off x="4808233" y="1795151"/>
                <a:ext cx="2022087" cy="692691"/>
              </a:xfrm>
              <a:custGeom>
                <a:avLst/>
                <a:gdLst>
                  <a:gd name="connsiteX0" fmla="*/ 0 w 1950379"/>
                  <a:gd name="connsiteY0" fmla="*/ 0 h 624736"/>
                  <a:gd name="connsiteX1" fmla="*/ 1950379 w 1950379"/>
                  <a:gd name="connsiteY1" fmla="*/ 0 h 624736"/>
                  <a:gd name="connsiteX2" fmla="*/ 1950379 w 1950379"/>
                  <a:gd name="connsiteY2" fmla="*/ 624736 h 624736"/>
                  <a:gd name="connsiteX3" fmla="*/ 0 w 1950379"/>
                  <a:gd name="connsiteY3" fmla="*/ 624736 h 624736"/>
                  <a:gd name="connsiteX4" fmla="*/ 0 w 1950379"/>
                  <a:gd name="connsiteY4" fmla="*/ 0 h 62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624736">
                    <a:moveTo>
                      <a:pt x="0" y="0"/>
                    </a:moveTo>
                    <a:lnTo>
                      <a:pt x="1950379" y="0"/>
                    </a:lnTo>
                    <a:lnTo>
                      <a:pt x="1950379" y="624736"/>
                    </a:lnTo>
                    <a:lnTo>
                      <a:pt x="0" y="624736"/>
                    </a:lnTo>
                    <a:lnTo>
                      <a:pt x="0" y="0"/>
                    </a:lnTo>
                    <a:close/>
                  </a:path>
                </a:pathLst>
              </a:custGeom>
              <a:solidFill>
                <a:srgbClr val="0070C0"/>
              </a:solidFill>
              <a:ln>
                <a:no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fr-FR" sz="2000" dirty="0">
                    <a:effectLst>
                      <a:outerShdw blurRad="38100" dist="38100" dir="2700000" algn="tl">
                        <a:srgbClr val="000000">
                          <a:alpha val="43137"/>
                        </a:srgbClr>
                      </a:outerShdw>
                    </a:effectLst>
                  </a:rPr>
                  <a:t>Saisir du contenu</a:t>
                </a:r>
              </a:p>
            </p:txBody>
          </p:sp>
          <p:sp>
            <p:nvSpPr>
              <p:cNvPr id="13" name="Freeform 12"/>
              <p:cNvSpPr/>
              <p:nvPr/>
            </p:nvSpPr>
            <p:spPr>
              <a:xfrm>
                <a:off x="4808232" y="2487843"/>
                <a:ext cx="2022087" cy="1778759"/>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solidFill>
                <a:schemeClr val="bg1">
                  <a:lumMod val="85000"/>
                  <a:alpha val="89804"/>
                </a:schemeClr>
              </a:solidFill>
              <a:ln>
                <a:noFill/>
              </a:ln>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Wingdings" pitchFamily="2" charset="2"/>
                  <a:buChar char="§"/>
                </a:pPr>
                <a:r>
                  <a:rPr lang="fr-FR" sz="2000" dirty="0"/>
                  <a:t>Adresse de retour</a:t>
                </a:r>
              </a:p>
              <a:p>
                <a:pPr marL="171450" lvl="1" indent="-171450" algn="l" defTabSz="800100">
                  <a:lnSpc>
                    <a:spcPct val="90000"/>
                  </a:lnSpc>
                  <a:spcBef>
                    <a:spcPct val="0"/>
                  </a:spcBef>
                  <a:spcAft>
                    <a:spcPct val="15000"/>
                  </a:spcAft>
                  <a:buFont typeface="Wingdings" pitchFamily="2" charset="2"/>
                  <a:buChar char="§"/>
                </a:pPr>
                <a:r>
                  <a:rPr lang="fr-FR" sz="2000" dirty="0"/>
                  <a:t>Texte</a:t>
                </a:r>
              </a:p>
              <a:p>
                <a:pPr marL="171450" lvl="1" indent="-171450" algn="l" defTabSz="800100">
                  <a:lnSpc>
                    <a:spcPct val="90000"/>
                  </a:lnSpc>
                  <a:spcBef>
                    <a:spcPct val="0"/>
                  </a:spcBef>
                  <a:spcAft>
                    <a:spcPct val="15000"/>
                  </a:spcAft>
                  <a:buFont typeface="Wingdings" pitchFamily="2" charset="2"/>
                  <a:buChar char="§"/>
                </a:pPr>
                <a:r>
                  <a:rPr lang="fr-FR" sz="2000" dirty="0"/>
                  <a:t>Champs de fusion</a:t>
                </a:r>
              </a:p>
            </p:txBody>
          </p:sp>
        </p:grpSp>
        <p:grpSp>
          <p:nvGrpSpPr>
            <p:cNvPr id="16" name="Group 17"/>
            <p:cNvGrpSpPr/>
            <p:nvPr/>
          </p:nvGrpSpPr>
          <p:grpSpPr>
            <a:xfrm>
              <a:off x="6793982" y="1408652"/>
              <a:ext cx="2022087" cy="2471451"/>
              <a:chOff x="7001372" y="1795151"/>
              <a:chExt cx="2022087" cy="2471451"/>
            </a:xfrm>
            <a:effectLst>
              <a:outerShdw blurRad="50800" dist="38100" dir="2700000" algn="tl" rotWithShape="0">
                <a:prstClr val="black">
                  <a:alpha val="40000"/>
                </a:prstClr>
              </a:outerShdw>
            </a:effectLst>
          </p:grpSpPr>
          <p:sp>
            <p:nvSpPr>
              <p:cNvPr id="14" name="Freeform 13"/>
              <p:cNvSpPr/>
              <p:nvPr/>
            </p:nvSpPr>
            <p:spPr>
              <a:xfrm>
                <a:off x="7001372" y="1795151"/>
                <a:ext cx="2022087" cy="692691"/>
              </a:xfrm>
              <a:custGeom>
                <a:avLst/>
                <a:gdLst>
                  <a:gd name="connsiteX0" fmla="*/ 0 w 1950379"/>
                  <a:gd name="connsiteY0" fmla="*/ 0 h 624736"/>
                  <a:gd name="connsiteX1" fmla="*/ 1950379 w 1950379"/>
                  <a:gd name="connsiteY1" fmla="*/ 0 h 624736"/>
                  <a:gd name="connsiteX2" fmla="*/ 1950379 w 1950379"/>
                  <a:gd name="connsiteY2" fmla="*/ 624736 h 624736"/>
                  <a:gd name="connsiteX3" fmla="*/ 0 w 1950379"/>
                  <a:gd name="connsiteY3" fmla="*/ 624736 h 624736"/>
                  <a:gd name="connsiteX4" fmla="*/ 0 w 1950379"/>
                  <a:gd name="connsiteY4" fmla="*/ 0 h 62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624736">
                    <a:moveTo>
                      <a:pt x="0" y="0"/>
                    </a:moveTo>
                    <a:lnTo>
                      <a:pt x="1950379" y="0"/>
                    </a:lnTo>
                    <a:lnTo>
                      <a:pt x="1950379" y="624736"/>
                    </a:lnTo>
                    <a:lnTo>
                      <a:pt x="0" y="624736"/>
                    </a:lnTo>
                    <a:lnTo>
                      <a:pt x="0" y="0"/>
                    </a:lnTo>
                    <a:close/>
                  </a:path>
                </a:pathLst>
              </a:custGeom>
              <a:solidFill>
                <a:srgbClr val="00B0F0"/>
              </a:solidFill>
              <a:ln>
                <a:noFill/>
              </a:ln>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fr-FR" sz="2000" dirty="0">
                    <a:effectLst>
                      <a:outerShdw blurRad="38100" dist="38100" dir="2700000" algn="tl">
                        <a:srgbClr val="000000">
                          <a:alpha val="43137"/>
                        </a:srgbClr>
                      </a:outerShdw>
                    </a:effectLst>
                  </a:rPr>
                  <a:t>Créez la version texte seul</a:t>
                </a:r>
              </a:p>
            </p:txBody>
          </p:sp>
          <p:sp>
            <p:nvSpPr>
              <p:cNvPr id="15" name="Freeform 14"/>
              <p:cNvSpPr/>
              <p:nvPr/>
            </p:nvSpPr>
            <p:spPr>
              <a:xfrm>
                <a:off x="7001372" y="2487843"/>
                <a:ext cx="2022087" cy="1778759"/>
              </a:xfrm>
              <a:custGeom>
                <a:avLst/>
                <a:gdLst>
                  <a:gd name="connsiteX0" fmla="*/ 0 w 1950379"/>
                  <a:gd name="connsiteY0" fmla="*/ 0 h 1778759"/>
                  <a:gd name="connsiteX1" fmla="*/ 1950379 w 1950379"/>
                  <a:gd name="connsiteY1" fmla="*/ 0 h 1778759"/>
                  <a:gd name="connsiteX2" fmla="*/ 1950379 w 1950379"/>
                  <a:gd name="connsiteY2" fmla="*/ 1778759 h 1778759"/>
                  <a:gd name="connsiteX3" fmla="*/ 0 w 1950379"/>
                  <a:gd name="connsiteY3" fmla="*/ 1778759 h 1778759"/>
                  <a:gd name="connsiteX4" fmla="*/ 0 w 1950379"/>
                  <a:gd name="connsiteY4" fmla="*/ 0 h 1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379" h="1778759">
                    <a:moveTo>
                      <a:pt x="0" y="0"/>
                    </a:moveTo>
                    <a:lnTo>
                      <a:pt x="1950379" y="0"/>
                    </a:lnTo>
                    <a:lnTo>
                      <a:pt x="1950379" y="1778759"/>
                    </a:lnTo>
                    <a:lnTo>
                      <a:pt x="0" y="1778759"/>
                    </a:lnTo>
                    <a:lnTo>
                      <a:pt x="0" y="0"/>
                    </a:lnTo>
                    <a:close/>
                  </a:path>
                </a:pathLst>
              </a:custGeom>
              <a:solidFill>
                <a:schemeClr val="bg1">
                  <a:lumMod val="85000"/>
                  <a:alpha val="89804"/>
                </a:schemeClr>
              </a:solidFill>
              <a:ln>
                <a:noFill/>
              </a:ln>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Wingdings" pitchFamily="2" charset="2"/>
                  <a:buChar char="§"/>
                </a:pPr>
                <a:r>
                  <a:rPr lang="fr-FR" sz="2000" dirty="0"/>
                  <a:t>Si ce champ n'est pas renseigné, le texte de la version HTML y est inséré automatiquement.</a:t>
                </a:r>
              </a:p>
            </p:txBody>
          </p:sp>
        </p:grpSp>
      </p:grpSp>
    </p:spTree>
    <p:custDataLst>
      <p:tags r:id="rId1"/>
    </p:custData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4301" y="2450123"/>
            <a:ext cx="7704991" cy="4339406"/>
          </a:xfrm>
        </p:spPr>
        <p:txBody>
          <a:bodyPr/>
          <a:lstStyle/>
          <a:p>
            <a:r>
              <a:rPr lang="fr-FR" dirty="0"/>
              <a:t>Tâches :</a:t>
            </a:r>
          </a:p>
          <a:p>
            <a:pPr lvl="1"/>
            <a:r>
              <a:rPr lang="fr-FR" dirty="0"/>
              <a:t>Création d'un dossier Marketing en lecture seule pour les modèles d'e-mail, accessible par tous les utilisateurs.</a:t>
            </a:r>
          </a:p>
          <a:p>
            <a:pPr lvl="1"/>
            <a:r>
              <a:rPr lang="fr-FR" dirty="0"/>
              <a:t>Enregistrement du fichier de logo que Conner a publié sur Chatter sur votre ordinateur. (Étape réalisée pour vous.)</a:t>
            </a:r>
          </a:p>
          <a:p>
            <a:pPr lvl="1"/>
            <a:r>
              <a:rPr lang="fr-FR" dirty="0"/>
              <a:t>Téléchargement du fichier de logo vers l'onglet Documents. (Étape réalisée pour vous.)</a:t>
            </a:r>
          </a:p>
          <a:p>
            <a:pPr lvl="1"/>
            <a:r>
              <a:rPr lang="fr-FR" dirty="0"/>
              <a:t>Création d'un en-tête.</a:t>
            </a:r>
          </a:p>
          <a:p>
            <a:pPr lvl="1"/>
            <a:r>
              <a:rPr lang="fr-FR" dirty="0"/>
              <a:t>Personnalisation de l'en-tête.</a:t>
            </a:r>
          </a:p>
          <a:p>
            <a:endParaRPr lang="fr-FR" dirty="0"/>
          </a:p>
        </p:txBody>
      </p:sp>
      <p:sp>
        <p:nvSpPr>
          <p:cNvPr id="2" name="Content Placeholder 1"/>
          <p:cNvSpPr>
            <a:spLocks noGrp="1"/>
          </p:cNvSpPr>
          <p:nvPr>
            <p:ph idx="11"/>
          </p:nvPr>
        </p:nvSpPr>
        <p:spPr>
          <a:xfrm>
            <a:off x="5" y="758824"/>
            <a:ext cx="12192000" cy="1609237"/>
          </a:xfrm>
        </p:spPr>
        <p:txBody>
          <a:bodyPr/>
          <a:lstStyle/>
          <a:p>
            <a:r>
              <a:rPr lang="fr-FR" dirty="0"/>
              <a:t>Objectif : </a:t>
            </a:r>
          </a:p>
          <a:p>
            <a:pPr lvl="1"/>
            <a:r>
              <a:rPr lang="fr-FR" dirty="0"/>
              <a:t>Créer un dossier d'e-mails pour stocker les modèles marketing et créer un en-tête utilisant le logo AW </a:t>
            </a:r>
            <a:r>
              <a:rPr lang="fr-FR" dirty="0" err="1"/>
              <a:t>Computing</a:t>
            </a:r>
            <a:r>
              <a:rPr lang="fr-FR" dirty="0"/>
              <a:t> actuel fourni par Conner dans une publication Chatter.</a:t>
            </a:r>
          </a:p>
          <a:p>
            <a:endParaRPr lang="fr-FR" dirty="0"/>
          </a:p>
        </p:txBody>
      </p:sp>
      <p:sp>
        <p:nvSpPr>
          <p:cNvPr id="7" name="Content Placeholder 6"/>
          <p:cNvSpPr>
            <a:spLocks noGrp="1"/>
          </p:cNvSpPr>
          <p:nvPr>
            <p:ph idx="10"/>
          </p:nvPr>
        </p:nvSpPr>
        <p:spPr/>
        <p:txBody>
          <a:bodyPr/>
          <a:lstStyle/>
          <a:p>
            <a:r>
              <a:rPr lang="fr-FR"/>
              <a:t>10 min</a:t>
            </a:r>
            <a:endParaRPr lang="fr-FR" dirty="0"/>
          </a:p>
        </p:txBody>
      </p:sp>
      <p:sp>
        <p:nvSpPr>
          <p:cNvPr id="9" name="Title 8"/>
          <p:cNvSpPr>
            <a:spLocks noGrp="1"/>
          </p:cNvSpPr>
          <p:nvPr>
            <p:ph type="title"/>
          </p:nvPr>
        </p:nvSpPr>
        <p:spPr/>
        <p:txBody>
          <a:bodyPr/>
          <a:lstStyle/>
          <a:p>
            <a:pPr>
              <a:tabLst>
                <a:tab pos="1139825" algn="l"/>
                <a:tab pos="5108575" algn="l"/>
              </a:tabLst>
            </a:pPr>
            <a:r>
              <a:rPr lang="fr-FR" sz="2600" dirty="0"/>
              <a:t>8-1 : Création d'un dossier et d'un </a:t>
            </a:r>
            <a:br>
              <a:rPr lang="fr-FR" sz="2600" dirty="0"/>
            </a:br>
            <a:r>
              <a:rPr lang="fr-FR" sz="2600" dirty="0"/>
              <a:t>en-tête</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418</a:t>
            </a:fld>
            <a:endParaRPr lang="fr-FR" dirty="0"/>
          </a:p>
        </p:txBody>
      </p:sp>
      <p:sp>
        <p:nvSpPr>
          <p:cNvPr id="10"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0" y="2086708"/>
            <a:ext cx="7859267" cy="4702821"/>
          </a:xfrm>
        </p:spPr>
        <p:txBody>
          <a:bodyPr/>
          <a:lstStyle/>
          <a:p>
            <a:r>
              <a:rPr lang="fr-FR" dirty="0"/>
              <a:t>Tâches :</a:t>
            </a:r>
          </a:p>
          <a:p>
            <a:pPr lvl="1"/>
            <a:r>
              <a:rPr lang="fr-FR" dirty="0"/>
              <a:t>Création d'un modèle d'e-mail avec l'en-tête Marketing général. </a:t>
            </a:r>
          </a:p>
          <a:p>
            <a:pPr lvl="1"/>
            <a:r>
              <a:rPr lang="fr-FR" dirty="0"/>
              <a:t>Mise à disposition de ce modèle pour tous les utilisateurs.</a:t>
            </a:r>
          </a:p>
          <a:p>
            <a:pPr lvl="1"/>
            <a:r>
              <a:rPr lang="fr-FR" dirty="0"/>
              <a:t>Ajout de champs de fusion. </a:t>
            </a:r>
          </a:p>
          <a:p>
            <a:pPr lvl="1"/>
            <a:r>
              <a:rPr lang="fr-FR" dirty="0"/>
              <a:t>Test du modèle.</a:t>
            </a:r>
          </a:p>
          <a:p>
            <a:endParaRPr lang="fr-FR" dirty="0"/>
          </a:p>
        </p:txBody>
      </p:sp>
      <p:sp>
        <p:nvSpPr>
          <p:cNvPr id="2" name="Content Placeholder 1"/>
          <p:cNvSpPr>
            <a:spLocks noGrp="1"/>
          </p:cNvSpPr>
          <p:nvPr>
            <p:ph idx="11"/>
          </p:nvPr>
        </p:nvSpPr>
        <p:spPr>
          <a:xfrm>
            <a:off x="5" y="758825"/>
            <a:ext cx="12192000" cy="1222375"/>
          </a:xfrm>
        </p:spPr>
        <p:txBody>
          <a:bodyPr/>
          <a:lstStyle/>
          <a:p>
            <a:r>
              <a:rPr lang="fr-FR"/>
              <a:t>Objectifs : </a:t>
            </a:r>
          </a:p>
          <a:p>
            <a:pPr lvl="1"/>
            <a:r>
              <a:rPr lang="fr-FR"/>
              <a:t>Création d'un modèle d'e-mail à partir de l'en-tête Marketing général et mise à disposition aux formats texte brut et HTML pour les utilisateurs finaux.</a:t>
            </a:r>
          </a:p>
          <a:p>
            <a:endParaRPr lang="fr-FR" dirty="0"/>
          </a:p>
        </p:txBody>
      </p:sp>
      <p:sp>
        <p:nvSpPr>
          <p:cNvPr id="9" name="Content Placeholder 8"/>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a:t>8-2 : Création d'un modèle d'e-mail</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419</a:t>
            </a:fld>
            <a:endParaRPr lang="fr-FR" dirty="0"/>
          </a:p>
        </p:txBody>
      </p:sp>
      <p:sp>
        <p:nvSpPr>
          <p:cNvPr id="10"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0" y="843165"/>
            <a:ext cx="5591408" cy="5950440"/>
          </a:xfrm>
        </p:spPr>
        <p:txBody>
          <a:bodyPr/>
          <a:lstStyle/>
          <a:p>
            <a:r>
              <a:rPr lang="fr-FR" dirty="0"/>
              <a:t>En tant qu'administrateurs, vous serez éventuellement sollicités afin de dispenser une formation aux utilisateurs finaux ou de convaincre les utilisateurs de se laisser séduire par </a:t>
            </a:r>
            <a:r>
              <a:rPr lang="fr-FR" dirty="0" err="1"/>
              <a:t>Salesforce</a:t>
            </a:r>
            <a:r>
              <a:rPr lang="fr-FR" dirty="0"/>
              <a:t>. Par ailleurs, vous souhaiterez être informés des mises à niveau, des améliorations et des nouvelles fonctionnalités mises à votre disposition par </a:t>
            </a:r>
            <a:r>
              <a:rPr lang="fr-FR" dirty="0" err="1"/>
              <a:t>Salesforce</a:t>
            </a:r>
            <a:r>
              <a:rPr lang="fr-FR" dirty="0"/>
              <a:t> trois fois par an.</a:t>
            </a:r>
          </a:p>
        </p:txBody>
      </p:sp>
      <p:sp>
        <p:nvSpPr>
          <p:cNvPr id="2" name="Title 1"/>
          <p:cNvSpPr>
            <a:spLocks noGrp="1"/>
          </p:cNvSpPr>
          <p:nvPr>
            <p:ph type="title"/>
          </p:nvPr>
        </p:nvSpPr>
        <p:spPr>
          <a:xfrm>
            <a:off x="128589" y="7"/>
            <a:ext cx="10734146" cy="746975"/>
          </a:xfrm>
        </p:spPr>
        <p:txBody>
          <a:bodyPr/>
          <a:lstStyle/>
          <a:p>
            <a:r>
              <a:rPr lang="fr-FR"/>
              <a:t>Formation et certification </a:t>
            </a:r>
          </a:p>
        </p:txBody>
      </p:sp>
      <p:sp>
        <p:nvSpPr>
          <p:cNvPr id="9" name="Content Placeholder 8"/>
          <p:cNvSpPr>
            <a:spLocks noGrp="1"/>
          </p:cNvSpPr>
          <p:nvPr>
            <p:ph idx="10"/>
          </p:nvPr>
        </p:nvSpPr>
        <p:spPr>
          <a:xfrm>
            <a:off x="5998465" y="843165"/>
            <a:ext cx="6087856" cy="5950440"/>
          </a:xfrm>
        </p:spPr>
        <p:txBody>
          <a:bodyPr/>
          <a:lstStyle/>
          <a:p>
            <a:pPr marL="236538" lvl="0" indent="-236538" fontAlgn="auto">
              <a:spcBef>
                <a:spcPts val="1200"/>
              </a:spcBef>
              <a:spcAft>
                <a:spcPts val="0"/>
              </a:spcAft>
              <a:buFont typeface="Wingdings" pitchFamily="2" charset="2"/>
              <a:buChar char="§"/>
              <a:defRPr/>
            </a:pPr>
            <a:r>
              <a:rPr lang="fr-FR" dirty="0"/>
              <a:t>Des formations en ligne, ainsi que des formations sur les versions, sont disponibles pour tous les utilisateurs sur le site www.salesforce.com/training.</a:t>
            </a:r>
          </a:p>
          <a:p>
            <a:pPr marL="236538" lvl="0" indent="-236538" fontAlgn="auto">
              <a:spcBef>
                <a:spcPts val="1200"/>
              </a:spcBef>
              <a:spcAft>
                <a:spcPts val="0"/>
              </a:spcAft>
              <a:buFont typeface="Wingdings" pitchFamily="2" charset="2"/>
              <a:buChar char="§"/>
              <a:defRPr/>
            </a:pPr>
            <a:r>
              <a:rPr lang="fr-FR" dirty="0"/>
              <a:t>Des formations en ligne, des notes de publication et de la documentation sont disponibles dans le portail Aide et formation.</a:t>
            </a:r>
          </a:p>
          <a:p>
            <a:pPr marL="236538" lvl="0" indent="-236538" fontAlgn="auto">
              <a:spcBef>
                <a:spcPts val="1200"/>
              </a:spcBef>
              <a:spcAft>
                <a:spcPts val="0"/>
              </a:spcAft>
              <a:buFont typeface="Wingdings" pitchFamily="2" charset="2"/>
              <a:buChar char="§"/>
              <a:defRPr/>
            </a:pPr>
            <a:r>
              <a:rPr lang="fr-FR" dirty="0"/>
              <a:t>Des vidéos de démonstration sont disponibles dans toute l'application.</a:t>
            </a:r>
          </a:p>
          <a:p>
            <a:pPr marL="236538" lvl="0" indent="-236538">
              <a:spcBef>
                <a:spcPts val="1200"/>
              </a:spcBef>
              <a:buFont typeface="Wingdings" pitchFamily="2" charset="2"/>
              <a:buChar char="§"/>
              <a:defRPr/>
            </a:pPr>
            <a:r>
              <a:rPr lang="fr-FR" dirty="0"/>
              <a:t>La </a:t>
            </a:r>
            <a:r>
              <a:rPr lang="fr-FR" dirty="0" err="1"/>
              <a:t>Success</a:t>
            </a:r>
            <a:r>
              <a:rPr lang="fr-FR" dirty="0"/>
              <a:t> </a:t>
            </a:r>
            <a:r>
              <a:rPr lang="fr-FR" dirty="0" err="1"/>
              <a:t>Community</a:t>
            </a:r>
            <a:r>
              <a:rPr lang="fr-FR" dirty="0"/>
              <a:t> est un excellent endroit pour rencontrer d'autres administrateurs, échanger des idées et poser des questions.</a:t>
            </a:r>
          </a:p>
        </p:txBody>
      </p:sp>
      <p:sp>
        <p:nvSpPr>
          <p:cNvPr id="5" name="Slide Number Placeholder 4"/>
          <p:cNvSpPr>
            <a:spLocks noGrp="1"/>
          </p:cNvSpPr>
          <p:nvPr>
            <p:ph type="sldNum" sz="quarter" idx="11"/>
          </p:nvPr>
        </p:nvSpPr>
        <p:spPr/>
        <p:txBody>
          <a:bodyPr/>
          <a:lstStyle/>
          <a:p>
            <a:fld id="{812A5277-1DB9-460F-9A21-B857ABB32666}" type="slidenum">
              <a:rPr lang="en-US" smtClean="0"/>
              <a:pPr/>
              <a:t>42</a:t>
            </a:fld>
            <a:endParaRPr lang="fr-FR" dirty="0"/>
          </a:p>
        </p:txBody>
      </p:sp>
    </p:spTree>
    <p:custDataLst>
      <p:tags r:id="rId1"/>
    </p:custData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p:cNvSpPr>
            <a:spLocks noGrp="1"/>
          </p:cNvSpPr>
          <p:nvPr>
            <p:ph type="title"/>
          </p:nvPr>
        </p:nvSpPr>
        <p:spPr>
          <a:xfrm>
            <a:off x="882869" y="10"/>
            <a:ext cx="9978807" cy="758825"/>
          </a:xfrm>
        </p:spPr>
        <p:txBody>
          <a:bodyPr/>
          <a:lstStyle/>
          <a:p>
            <a:r>
              <a:rPr lang="fr-FR" dirty="0"/>
              <a:t>Dépannage des autorisations</a:t>
            </a:r>
          </a:p>
        </p:txBody>
      </p:sp>
      <p:grpSp>
        <p:nvGrpSpPr>
          <p:cNvPr id="16" name="Group 15"/>
          <p:cNvGrpSpPr/>
          <p:nvPr/>
        </p:nvGrpSpPr>
        <p:grpSpPr>
          <a:xfrm>
            <a:off x="184839" y="893325"/>
            <a:ext cx="7072914" cy="1908215"/>
            <a:chOff x="401782" y="3363803"/>
            <a:chExt cx="7072914" cy="1908215"/>
          </a:xfrm>
        </p:grpSpPr>
        <p:sp>
          <p:nvSpPr>
            <p:cNvPr id="29" name="Rectangle 28"/>
            <p:cNvSpPr/>
            <p:nvPr/>
          </p:nvSpPr>
          <p:spPr>
            <a:xfrm>
              <a:off x="401782" y="3394363"/>
              <a:ext cx="7013537" cy="1800651"/>
            </a:xfrm>
            <a:prstGeom prst="rect">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p:cNvSpPr txBox="1"/>
            <p:nvPr/>
          </p:nvSpPr>
          <p:spPr>
            <a:xfrm>
              <a:off x="1369010" y="3363803"/>
              <a:ext cx="6105686" cy="1908215"/>
            </a:xfrm>
            <a:prstGeom prst="rect">
              <a:avLst/>
            </a:prstGeom>
            <a:noFill/>
          </p:spPr>
          <p:txBody>
            <a:bodyPr wrap="square" rtlCol="0">
              <a:spAutoFit/>
            </a:bodyPr>
            <a:lstStyle/>
            <a:p>
              <a:pPr>
                <a:lnSpc>
                  <a:spcPct val="150000"/>
                </a:lnSpc>
              </a:pPr>
              <a:r>
                <a:rPr lang="fr-FR" sz="1600" b="1" dirty="0">
                  <a:solidFill>
                    <a:srgbClr val="0070C0"/>
                  </a:solidFill>
                  <a:latin typeface="Segoe UI" pitchFamily="34" charset="0"/>
                </a:rPr>
                <a:t>Conner McCoy </a:t>
              </a:r>
              <a:r>
                <a:rPr lang="fr-FR" b="1" dirty="0"/>
                <a:t>à</a:t>
              </a:r>
              <a:r>
                <a:rPr lang="fr-FR" dirty="0"/>
                <a:t> </a:t>
              </a:r>
              <a:r>
                <a:rPr lang="fr-FR" sz="1600" dirty="0">
                  <a:solidFill>
                    <a:srgbClr val="0070C0"/>
                  </a:solidFill>
                  <a:latin typeface="Segoe UI Semibold" pitchFamily="34" charset="0"/>
                </a:rPr>
                <a:t>Utilisateur Admin :</a:t>
              </a:r>
              <a:r>
                <a:rPr lang="fr-FR" sz="1600" dirty="0">
                  <a:latin typeface="Segoe UI Semibold" pitchFamily="34" charset="0"/>
                </a:rPr>
                <a:t> </a:t>
              </a:r>
            </a:p>
            <a:p>
              <a:r>
                <a:rPr lang="fr-FR" sz="1600" dirty="0">
                  <a:latin typeface="Segoe UI Semibold" pitchFamily="34" charset="0"/>
                </a:rPr>
                <a:t>Je travaille avec le directeur marketing, Samir Patel. Il semble que Samir dispose de l'outil « Envoi d'e-mails en masse » </a:t>
              </a:r>
              <a:br>
                <a:rPr lang="fr-FR" sz="1600" dirty="0">
                  <a:latin typeface="Segoe UI Semibold" pitchFamily="34" charset="0"/>
                </a:rPr>
              </a:br>
              <a:r>
                <a:rPr lang="fr-FR" sz="1600" dirty="0">
                  <a:latin typeface="Segoe UI Semibold" pitchFamily="34" charset="0"/>
                </a:rPr>
                <a:t>que je ne vois pas (voir les captures d'écran ci-jointes). </a:t>
              </a:r>
              <a:br>
                <a:rPr lang="fr-FR" sz="1600" dirty="0">
                  <a:latin typeface="Segoe UI Semibold" pitchFamily="34" charset="0"/>
                </a:rPr>
              </a:br>
              <a:r>
                <a:rPr lang="fr-FR" sz="1600" dirty="0">
                  <a:latin typeface="Segoe UI Semibold" pitchFamily="34" charset="0"/>
                </a:rPr>
                <a:t>Quel est le problème ? </a:t>
              </a:r>
            </a:p>
            <a:p>
              <a:pPr>
                <a:lnSpc>
                  <a:spcPct val="150000"/>
                </a:lnSpc>
              </a:pPr>
              <a:r>
                <a:rPr lang="fr-FR" sz="1400" dirty="0">
                  <a:solidFill>
                    <a:srgbClr val="0070C0"/>
                  </a:solidFill>
                  <a:latin typeface="Segoe UI" pitchFamily="34" charset="0"/>
                </a:rPr>
                <a:t>Commenter </a:t>
              </a:r>
              <a:r>
                <a:rPr lang="fr-FR" dirty="0"/>
                <a:t> </a:t>
              </a:r>
              <a:r>
                <a:rPr lang="fr-FR" sz="1400" dirty="0">
                  <a:solidFill>
                    <a:schemeClr val="bg1">
                      <a:lumMod val="50000"/>
                    </a:schemeClr>
                  </a:solidFill>
                  <a:latin typeface="Segoe UI" pitchFamily="34" charset="0"/>
                </a:rPr>
                <a:t>· </a:t>
              </a:r>
              <a:r>
                <a:rPr lang="fr-FR" dirty="0"/>
                <a:t> </a:t>
              </a:r>
              <a:r>
                <a:rPr lang="fr-FR" sz="1400" dirty="0">
                  <a:solidFill>
                    <a:srgbClr val="0070C0"/>
                  </a:solidFill>
                  <a:latin typeface="Segoe UI" pitchFamily="34" charset="0"/>
                </a:rPr>
                <a:t>J'aime</a:t>
              </a:r>
              <a:r>
                <a:rPr lang="fr-FR" dirty="0"/>
                <a:t>  </a:t>
              </a:r>
              <a:r>
                <a:rPr lang="fr-FR" sz="1400" dirty="0">
                  <a:solidFill>
                    <a:schemeClr val="bg1">
                      <a:lumMod val="50000"/>
                    </a:schemeClr>
                  </a:solidFill>
                  <a:latin typeface="Segoe UI" pitchFamily="34" charset="0"/>
                </a:rPr>
                <a:t>·  </a:t>
              </a:r>
              <a:r>
                <a:rPr lang="fr-FR" sz="1400" dirty="0">
                  <a:solidFill>
                    <a:srgbClr val="0070C0"/>
                  </a:solidFill>
                  <a:latin typeface="Segoe UI" pitchFamily="34" charset="0"/>
                </a:rPr>
                <a:t>Partager </a:t>
              </a:r>
              <a:r>
                <a:rPr lang="fr-FR" sz="1400" dirty="0">
                  <a:solidFill>
                    <a:schemeClr val="bg1">
                      <a:lumMod val="50000"/>
                    </a:schemeClr>
                  </a:solidFill>
                  <a:latin typeface="Segoe UI" pitchFamily="34" charset="0"/>
                </a:rPr>
                <a:t>· Aujourd'hui à 13:12</a:t>
              </a:r>
              <a:endParaRPr lang="fr-FR" sz="1400" dirty="0"/>
            </a:p>
          </p:txBody>
        </p:sp>
        <p:pic>
          <p:nvPicPr>
            <p:cNvPr id="31" name="Picture 30" descr="CMcCoy headshot.png"/>
            <p:cNvPicPr>
              <a:picLocks noChangeAspect="1"/>
            </p:cNvPicPr>
            <p:nvPr/>
          </p:nvPicPr>
          <p:blipFill>
            <a:blip r:embed="rId4" cstate="print"/>
            <a:srcRect t="-534" r="7914" b="15280"/>
            <a:stretch>
              <a:fillRect/>
            </a:stretch>
          </p:blipFill>
          <p:spPr>
            <a:xfrm>
              <a:off x="541764" y="3536561"/>
              <a:ext cx="720000" cy="721166"/>
            </a:xfrm>
            <a:prstGeom prst="rect">
              <a:avLst/>
            </a:prstGeom>
            <a:solidFill>
              <a:schemeClr val="bg1"/>
            </a:solidFill>
            <a:ln w="19050">
              <a:solidFill>
                <a:schemeClr val="bg1">
                  <a:lumMod val="85000"/>
                </a:schemeClr>
              </a:solidFill>
            </a:ln>
          </p:spPr>
        </p:pic>
      </p:grpSp>
      <p:sp>
        <p:nvSpPr>
          <p:cNvPr id="3" name="Slide Number Placeholder 2"/>
          <p:cNvSpPr>
            <a:spLocks noGrp="1"/>
          </p:cNvSpPr>
          <p:nvPr>
            <p:ph type="sldNum" sz="quarter" idx="10"/>
          </p:nvPr>
        </p:nvSpPr>
        <p:spPr/>
        <p:txBody>
          <a:bodyPr/>
          <a:lstStyle/>
          <a:p>
            <a:fld id="{812A5277-1DB9-460F-9A21-B857ABB32666}" type="slidenum">
              <a:rPr lang="en-US" smtClean="0"/>
              <a:pPr/>
              <a:t>420</a:t>
            </a:fld>
            <a:endParaRPr lang="fr-FR" dirty="0"/>
          </a:p>
        </p:txBody>
      </p:sp>
      <p:grpSp>
        <p:nvGrpSpPr>
          <p:cNvPr id="2" name="Group 1"/>
          <p:cNvGrpSpPr/>
          <p:nvPr/>
        </p:nvGrpSpPr>
        <p:grpSpPr>
          <a:xfrm>
            <a:off x="442271" y="2980210"/>
            <a:ext cx="5428613" cy="3479093"/>
            <a:chOff x="442271" y="2653468"/>
            <a:chExt cx="5428613" cy="3479093"/>
          </a:xfrm>
        </p:grpSpPr>
        <p:sp>
          <p:nvSpPr>
            <p:cNvPr id="18" name="Rectangle 17"/>
            <p:cNvSpPr/>
            <p:nvPr/>
          </p:nvSpPr>
          <p:spPr>
            <a:xfrm>
              <a:off x="552738" y="3358055"/>
              <a:ext cx="5318146" cy="2774506"/>
            </a:xfrm>
            <a:prstGeom prst="rect">
              <a:avLst/>
            </a:prstGeom>
            <a:solidFill>
              <a:schemeClr val="accent1"/>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spcBef>
                  <a:spcPct val="50000"/>
                </a:spcBef>
              </a:pPr>
              <a:endParaRPr lang="en-US" dirty="0">
                <a:solidFill>
                  <a:schemeClr val="tx1"/>
                </a:solidFill>
              </a:endParaRPr>
            </a:p>
          </p:txBody>
        </p:sp>
        <p:grpSp>
          <p:nvGrpSpPr>
            <p:cNvPr id="26" name="Groupe 4"/>
            <p:cNvGrpSpPr/>
            <p:nvPr/>
          </p:nvGrpSpPr>
          <p:grpSpPr>
            <a:xfrm>
              <a:off x="442271" y="2653468"/>
              <a:ext cx="5357220" cy="3408565"/>
              <a:chOff x="442271" y="2653468"/>
              <a:chExt cx="5357220" cy="3408565"/>
            </a:xfrm>
          </p:grpSpPr>
          <p:pic>
            <p:nvPicPr>
              <p:cNvPr id="32" name="Imag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29" y="3434496"/>
                <a:ext cx="5179462" cy="2627537"/>
              </a:xfrm>
              <a:prstGeom prst="rect">
                <a:avLst/>
              </a:prstGeom>
              <a:ln>
                <a:solidFill>
                  <a:schemeClr val="bg2"/>
                </a:solidFill>
              </a:ln>
              <a:effectLst>
                <a:outerShdw blurRad="50800" dist="38100" dir="2700000" algn="tl" rotWithShape="0">
                  <a:prstClr val="black">
                    <a:alpha val="40000"/>
                  </a:prstClr>
                </a:outerShdw>
              </a:effectLst>
            </p:spPr>
          </p:pic>
          <p:sp>
            <p:nvSpPr>
              <p:cNvPr id="33" name="Oval 32"/>
              <p:cNvSpPr/>
              <p:nvPr/>
            </p:nvSpPr>
            <p:spPr>
              <a:xfrm>
                <a:off x="4022937" y="4748264"/>
                <a:ext cx="1706252" cy="9275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1208988" y="3050337"/>
                <a:ext cx="2036939" cy="408623"/>
              </a:xfrm>
              <a:prstGeom prst="roundRect">
                <a:avLst/>
              </a:prstGeom>
              <a:solidFill>
                <a:schemeClr val="accent5"/>
              </a:solidFill>
              <a:ln>
                <a:noFill/>
              </a:ln>
              <a:effectLst>
                <a:outerShdw blurRad="50800" dist="38100" dir="2700000" algn="tl" rotWithShape="0">
                  <a:prstClr val="black">
                    <a:alpha val="40000"/>
                  </a:prstClr>
                </a:outerShdw>
              </a:effectLst>
            </p:spPr>
            <p:txBody>
              <a:bodyPr wrap="square" rtlCol="0">
                <a:spAutoFit/>
              </a:bodyPr>
              <a:lstStyle/>
              <a:p>
                <a:pPr algn="r"/>
                <a:r>
                  <a:rPr lang="fr-FR" dirty="0">
                    <a:solidFill>
                      <a:schemeClr val="bg1"/>
                    </a:solidFill>
                  </a:rPr>
                  <a:t>Écran de Samir</a:t>
                </a:r>
              </a:p>
            </p:txBody>
          </p:sp>
          <p:pic>
            <p:nvPicPr>
              <p:cNvPr id="35" name="Picture 34" descr="Samir Patel Marketing Director.jpg"/>
              <p:cNvPicPr>
                <a:picLocks noChangeAspect="1"/>
              </p:cNvPicPr>
              <p:nvPr/>
            </p:nvPicPr>
            <p:blipFill>
              <a:blip r:embed="rId6" cstate="print"/>
              <a:srcRect l="15318" t="-1675" r="32172" b="66895"/>
              <a:stretch>
                <a:fillRect/>
              </a:stretch>
            </p:blipFill>
            <p:spPr>
              <a:xfrm>
                <a:off x="442271" y="2653468"/>
                <a:ext cx="1074657" cy="1066494"/>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grpSp>
      </p:grpSp>
      <p:grpSp>
        <p:nvGrpSpPr>
          <p:cNvPr id="4" name="Group 3"/>
          <p:cNvGrpSpPr/>
          <p:nvPr/>
        </p:nvGrpSpPr>
        <p:grpSpPr>
          <a:xfrm>
            <a:off x="6013518" y="2966590"/>
            <a:ext cx="5290358" cy="3557752"/>
            <a:chOff x="6013518" y="2639848"/>
            <a:chExt cx="5290358" cy="3557752"/>
          </a:xfrm>
        </p:grpSpPr>
        <p:sp>
          <p:nvSpPr>
            <p:cNvPr id="41" name="Rectangle 40"/>
            <p:cNvSpPr/>
            <p:nvPr/>
          </p:nvSpPr>
          <p:spPr>
            <a:xfrm>
              <a:off x="6133732" y="3373821"/>
              <a:ext cx="5170144" cy="2774506"/>
            </a:xfrm>
            <a:prstGeom prst="rect">
              <a:avLst/>
            </a:prstGeom>
            <a:solidFill>
              <a:schemeClr val="accent1"/>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spcBef>
                  <a:spcPct val="50000"/>
                </a:spcBef>
              </a:pPr>
              <a:endParaRPr lang="en-US" dirty="0">
                <a:solidFill>
                  <a:schemeClr val="tx1"/>
                </a:solidFill>
              </a:endParaRPr>
            </a:p>
          </p:txBody>
        </p:sp>
        <p:grpSp>
          <p:nvGrpSpPr>
            <p:cNvPr id="36" name="Groupe 1"/>
            <p:cNvGrpSpPr/>
            <p:nvPr/>
          </p:nvGrpSpPr>
          <p:grpSpPr>
            <a:xfrm>
              <a:off x="6013518" y="2639848"/>
              <a:ext cx="5205924" cy="3557752"/>
              <a:chOff x="5958836" y="2610817"/>
              <a:chExt cx="5115564" cy="3460436"/>
            </a:xfrm>
          </p:grpSpPr>
          <p:pic>
            <p:nvPicPr>
              <p:cNvPr id="37" name="Imag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9744" y="3415044"/>
                <a:ext cx="4924656" cy="2547235"/>
              </a:xfrm>
              <a:prstGeom prst="rect">
                <a:avLst/>
              </a:prstGeom>
              <a:ln>
                <a:solidFill>
                  <a:schemeClr val="bg2"/>
                </a:solidFill>
              </a:ln>
              <a:effectLst>
                <a:outerShdw blurRad="50800" dist="38100" dir="2700000" algn="tl" rotWithShape="0">
                  <a:prstClr val="black">
                    <a:alpha val="40000"/>
                  </a:prstClr>
                </a:outerShdw>
              </a:effectLst>
            </p:spPr>
          </p:pic>
          <p:sp>
            <p:nvSpPr>
              <p:cNvPr id="38" name="Oval 37"/>
              <p:cNvSpPr/>
              <p:nvPr/>
            </p:nvSpPr>
            <p:spPr>
              <a:xfrm>
                <a:off x="8718724" y="4617635"/>
                <a:ext cx="2007333" cy="14536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6711768" y="3006421"/>
                <a:ext cx="2219698" cy="408623"/>
              </a:xfrm>
              <a:prstGeom prst="roundRect">
                <a:avLst/>
              </a:prstGeom>
              <a:solidFill>
                <a:schemeClr val="accent5"/>
              </a:solidFill>
              <a:ln>
                <a:noFill/>
              </a:ln>
              <a:effectLst>
                <a:outerShdw blurRad="50800" dist="38100" dir="2700000" algn="tl" rotWithShape="0">
                  <a:prstClr val="black">
                    <a:alpha val="40000"/>
                  </a:prstClr>
                </a:outerShdw>
              </a:effectLst>
            </p:spPr>
            <p:txBody>
              <a:bodyPr wrap="square" rtlCol="0">
                <a:spAutoFit/>
              </a:bodyPr>
              <a:lstStyle/>
              <a:p>
                <a:pPr algn="r"/>
                <a:r>
                  <a:rPr lang="fr-FR" dirty="0">
                    <a:solidFill>
                      <a:schemeClr val="bg1"/>
                    </a:solidFill>
                  </a:rPr>
                  <a:t>Écran de Conner</a:t>
                </a:r>
              </a:p>
            </p:txBody>
          </p:sp>
          <p:pic>
            <p:nvPicPr>
              <p:cNvPr id="40" name="Picture 39" descr="CMcCoy headshot.png"/>
              <p:cNvPicPr>
                <a:picLocks noChangeAspect="1"/>
              </p:cNvPicPr>
              <p:nvPr/>
            </p:nvPicPr>
            <p:blipFill>
              <a:blip r:embed="rId4" cstate="print"/>
              <a:srcRect t="-5890" r="4798" b="17279"/>
              <a:stretch>
                <a:fillRect/>
              </a:stretch>
            </p:blipFill>
            <p:spPr>
              <a:xfrm>
                <a:off x="5958836" y="2610817"/>
                <a:ext cx="1057845" cy="1065229"/>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grpSp>
      </p:grpSp>
    </p:spTree>
    <p:custDataLst>
      <p:tags r:id="rId1"/>
    </p:custData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005397941"/>
              </p:ext>
            </p:extLst>
          </p:nvPr>
        </p:nvGraphicFramePr>
        <p:xfrm>
          <a:off x="128588" y="836613"/>
          <a:ext cx="11934458" cy="588071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5967229">
                  <a:extLst>
                    <a:ext uri="{9D8B030D-6E8A-4147-A177-3AD203B41FA5}">
                      <a16:colId xmlns:a16="http://schemas.microsoft.com/office/drawing/2014/main" xmlns="" val="20000"/>
                    </a:ext>
                  </a:extLst>
                </a:gridCol>
                <a:gridCol w="5967229">
                  <a:extLst>
                    <a:ext uri="{9D8B030D-6E8A-4147-A177-3AD203B41FA5}">
                      <a16:colId xmlns:a16="http://schemas.microsoft.com/office/drawing/2014/main" xmlns="" val="20001"/>
                    </a:ext>
                  </a:extLst>
                </a:gridCol>
              </a:tblGrid>
              <a:tr h="698492">
                <a:tc>
                  <a:txBody>
                    <a:bodyPr/>
                    <a:lstStyle/>
                    <a:p>
                      <a:r>
                        <a:rPr lang="en-US" sz="2000" dirty="0"/>
                        <a:t>Solution possible</a:t>
                      </a:r>
                    </a:p>
                  </a:txBody>
                  <a:tcPr marL="126466" marR="126466" anchor="ctr">
                    <a:solidFill>
                      <a:srgbClr val="0070C0"/>
                    </a:solidFill>
                  </a:tcPr>
                </a:tc>
                <a:tc>
                  <a:txBody>
                    <a:bodyPr/>
                    <a:lstStyle/>
                    <a:p>
                      <a:r>
                        <a:rPr lang="en-US" sz="2000" dirty="0"/>
                        <a:t>Impact</a:t>
                      </a:r>
                    </a:p>
                  </a:txBody>
                  <a:tcPr marL="126466" marR="126466" anchor="ctr">
                    <a:solidFill>
                      <a:srgbClr val="0070C0"/>
                    </a:solidFill>
                  </a:tcPr>
                </a:tc>
                <a:extLst>
                  <a:ext uri="{0D108BD9-81ED-4DB2-BD59-A6C34878D82A}">
                    <a16:rowId xmlns:a16="http://schemas.microsoft.com/office/drawing/2014/main" xmlns="" val="10000"/>
                  </a:ext>
                </a:extLst>
              </a:tr>
              <a:tr h="2479908">
                <a:tc>
                  <a:txBody>
                    <a:bodyPr/>
                    <a:lstStyle/>
                    <a:p>
                      <a:endParaRPr lang="en-US" dirty="0"/>
                    </a:p>
                  </a:txBody>
                  <a:tcPr marL="126466" marR="126466"/>
                </a:tc>
                <a:tc>
                  <a:txBody>
                    <a:bodyPr/>
                    <a:lstStyle/>
                    <a:p>
                      <a:endParaRPr lang="en-US" dirty="0"/>
                    </a:p>
                  </a:txBody>
                  <a:tcPr marL="126466" marR="126466"/>
                </a:tc>
                <a:extLst>
                  <a:ext uri="{0D108BD9-81ED-4DB2-BD59-A6C34878D82A}">
                    <a16:rowId xmlns:a16="http://schemas.microsoft.com/office/drawing/2014/main" xmlns="" val="10001"/>
                  </a:ext>
                </a:extLst>
              </a:tr>
              <a:tr h="2702310">
                <a:tc>
                  <a:txBody>
                    <a:bodyPr/>
                    <a:lstStyle/>
                    <a:p>
                      <a:endParaRPr lang="en-US" dirty="0"/>
                    </a:p>
                  </a:txBody>
                  <a:tcPr marL="126466" marR="126466"/>
                </a:tc>
                <a:tc>
                  <a:txBody>
                    <a:bodyPr/>
                    <a:lstStyle/>
                    <a:p>
                      <a:endParaRPr lang="en-US" dirty="0"/>
                    </a:p>
                  </a:txBody>
                  <a:tcPr marL="126466" marR="126466"/>
                </a:tc>
                <a:extLst>
                  <a:ext uri="{0D108BD9-81ED-4DB2-BD59-A6C34878D82A}">
                    <a16:rowId xmlns:a16="http://schemas.microsoft.com/office/drawing/2014/main" xmlns="" val="10002"/>
                  </a:ext>
                </a:extLst>
              </a:tr>
            </a:tbl>
          </a:graphicData>
        </a:graphic>
      </p:graphicFrame>
      <p:sp>
        <p:nvSpPr>
          <p:cNvPr id="8" name="Title 7"/>
          <p:cNvSpPr>
            <a:spLocks noGrp="1"/>
          </p:cNvSpPr>
          <p:nvPr>
            <p:ph type="title"/>
          </p:nvPr>
        </p:nvSpPr>
        <p:spPr/>
        <p:txBody>
          <a:bodyPr/>
          <a:lstStyle/>
          <a:p>
            <a:r>
              <a:rPr lang="fr-FR" sz="1900" dirty="0"/>
              <a:t>Comment pouvez-vous octroyer à Conner McCoy l'accès à l'outil Envoyer des messages en masse </a:t>
            </a:r>
            <a:br>
              <a:rPr lang="fr-FR" sz="1900" dirty="0"/>
            </a:br>
            <a:r>
              <a:rPr lang="fr-FR" sz="1900" dirty="0"/>
              <a:t>sur l'onglet d'accueil Contacts ?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421</a:t>
            </a:fld>
            <a:endParaRPr lang="fr-FR" dirty="0"/>
          </a:p>
        </p:txBody>
      </p:sp>
    </p:spTree>
    <p:custDataLst>
      <p:tags r:id="rId1"/>
    </p:custData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Modèles d'e-mail</a:t>
            </a:r>
          </a:p>
          <a:p>
            <a:pPr lvl="2"/>
            <a:r>
              <a:rPr lang="fr-FR"/>
              <a:t>Règles de workflow</a:t>
            </a:r>
          </a:p>
          <a:p>
            <a:pPr lvl="1"/>
            <a:r>
              <a:rPr lang="fr-FR"/>
              <a:t>Générateur de processus</a:t>
            </a:r>
          </a:p>
          <a:p>
            <a:pPr lvl="1"/>
            <a:r>
              <a:rPr lang="fr-FR"/>
              <a:t>Automatisation des pistes</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422</a:t>
            </a:fld>
            <a:endParaRPr lang="fr-FR" dirty="0"/>
          </a:p>
        </p:txBody>
      </p:sp>
    </p:spTree>
    <p:custDataLst>
      <p:tags r:id="rId1"/>
    </p:custData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a:t>Amélioration du service client</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423</a:t>
            </a:fld>
            <a:endParaRPr lang="fr-FR" dirty="0"/>
          </a:p>
        </p:txBody>
      </p:sp>
      <p:sp>
        <p:nvSpPr>
          <p:cNvPr id="6" name="TextBox 5"/>
          <p:cNvSpPr txBox="1"/>
          <p:nvPr/>
        </p:nvSpPr>
        <p:spPr>
          <a:xfrm>
            <a:off x="2557860" y="1440000"/>
            <a:ext cx="8069499" cy="281615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Noah Larkin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Je veux m'assurer que nos clients les plus importants obtiennent le support dont ils ont besoin. Chaque fois que l'un de nos grands comptes consigne une requête de support, je veux le savoir. Par grands comptes, je veux parler des entreprises comptant plus de 5 000 employés ou enregistrant un chiffre d'affaires annuel supérieur à 20 millions de dollars. Pouvez-vous m'aider ? </a:t>
            </a:r>
          </a:p>
          <a:p>
            <a:pPr>
              <a:lnSpc>
                <a:spcPct val="150000"/>
              </a:lnSpc>
              <a:defRPr/>
            </a:pPr>
            <a:r>
              <a:rPr lang="fr-FR" dirty="0">
                <a:solidFill>
                  <a:srgbClr val="0070C0"/>
                </a:solidFill>
                <a:latin typeface="Segoe UI" pitchFamily="34" charset="0"/>
              </a:rPr>
              <a:t>Commenter  </a:t>
            </a:r>
            <a:r>
              <a:rPr lang="fr-FR" dirty="0"/>
              <a:t>· </a:t>
            </a:r>
            <a:r>
              <a:rPr lang="fr-FR" dirty="0">
                <a:solidFill>
                  <a:srgbClr val="0070C0"/>
                </a:solidFill>
                <a:latin typeface="Segoe UI" pitchFamily="34" charset="0"/>
              </a:rPr>
              <a:t> J'aime  </a:t>
            </a:r>
            <a:r>
              <a:rPr lang="fr-FR" dirty="0"/>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13:55</a:t>
            </a:r>
          </a:p>
        </p:txBody>
      </p:sp>
      <p:pic>
        <p:nvPicPr>
          <p:cNvPr id="8" name="Picture 7" descr="NLarkin headshot.png"/>
          <p:cNvPicPr>
            <a:picLocks noChangeAspect="1"/>
          </p:cNvPicPr>
          <p:nvPr/>
        </p:nvPicPr>
        <p:blipFill>
          <a:blip r:embed="rId4" cstate="print"/>
          <a:srcRect l="3327" r="4243" b="14125"/>
          <a:stretch>
            <a:fillRect/>
          </a:stretch>
        </p:blipFill>
        <p:spPr>
          <a:xfrm>
            <a:off x="1725379" y="1620785"/>
            <a:ext cx="720795" cy="720000"/>
          </a:xfrm>
          <a:prstGeom prst="rect">
            <a:avLst/>
          </a:prstGeom>
          <a:solidFill>
            <a:schemeClr val="bg1"/>
          </a:solidFill>
          <a:ln w="19050">
            <a:solidFill>
              <a:schemeClr val="bg1">
                <a:lumMod val="85000"/>
              </a:schemeClr>
            </a:solidFill>
          </a:ln>
        </p:spPr>
      </p:pic>
      <p:graphicFrame>
        <p:nvGraphicFramePr>
          <p:cNvPr id="18" name="Table 17"/>
          <p:cNvGraphicFramePr>
            <a:graphicFrameLocks noGrp="1"/>
          </p:cNvGraphicFramePr>
          <p:nvPr>
            <p:extLst>
              <p:ext uri="{D42A27DB-BD31-4B8C-83A1-F6EECF244321}">
                <p14:modId xmlns:p14="http://schemas.microsoft.com/office/powerpoint/2010/main" val="2163085124"/>
              </p:ext>
            </p:extLst>
          </p:nvPr>
        </p:nvGraphicFramePr>
        <p:xfrm>
          <a:off x="2284428" y="4256156"/>
          <a:ext cx="8078771" cy="2428476"/>
        </p:xfrm>
        <a:graphic>
          <a:graphicData uri="http://schemas.openxmlformats.org/drawingml/2006/table">
            <a:tbl>
              <a:tblPr firstRow="1" bandRow="1">
                <a:tableStyleId>{5C22544A-7EE6-4342-B048-85BDC9FD1C3A}</a:tableStyleId>
              </a:tblPr>
              <a:tblGrid>
                <a:gridCol w="8078771">
                  <a:extLst>
                    <a:ext uri="{9D8B030D-6E8A-4147-A177-3AD203B41FA5}">
                      <a16:colId xmlns:a16="http://schemas.microsoft.com/office/drawing/2014/main" xmlns="" val="20000"/>
                    </a:ext>
                  </a:extLst>
                </a:gridCol>
              </a:tblGrid>
              <a:tr h="24284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bg1">
                            <a:lumMod val="50000"/>
                          </a:schemeClr>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sp>
        <p:nvSpPr>
          <p:cNvPr id="2" name="Rectangle 1"/>
          <p:cNvSpPr/>
          <p:nvPr/>
        </p:nvSpPr>
        <p:spPr>
          <a:xfrm>
            <a:off x="3048002" y="4441307"/>
            <a:ext cx="6096000" cy="1846659"/>
          </a:xfrm>
          <a:prstGeom prst="rect">
            <a:avLst/>
          </a:prstGeom>
        </p:spPr>
        <p:txBody>
          <a:bodyPr>
            <a:spAutoFit/>
          </a:bodyPr>
          <a:lstStyle/>
          <a:p>
            <a:pPr>
              <a:defRPr/>
            </a:pPr>
            <a:r>
              <a:rPr lang="fr-FR" b="1" dirty="0">
                <a:solidFill>
                  <a:srgbClr val="0070C0"/>
                </a:solidFill>
                <a:latin typeface="Segoe UI" pitchFamily="34" charset="0"/>
              </a:rPr>
              <a:t>Allison Wheeler</a:t>
            </a:r>
          </a:p>
          <a:p>
            <a:pPr>
              <a:defRPr/>
            </a:pPr>
            <a:r>
              <a:rPr lang="fr-FR" dirty="0">
                <a:solidFill>
                  <a:srgbClr val="000000"/>
                </a:solidFill>
                <a:latin typeface="Segoe UI Semibold" pitchFamily="34" charset="0"/>
              </a:rPr>
              <a:t>Excellente idée, Noah. J'aimerais que le représentant commercial en charge du compte suive nos clients importants une fois la requête fermée. Je vais également devoir suivre ces données de façon régulière. Est-ce possible ?</a:t>
            </a:r>
          </a:p>
          <a:p>
            <a:pPr>
              <a:lnSpc>
                <a:spcPct val="150000"/>
              </a:lnSpc>
              <a:defRPr/>
            </a:pPr>
            <a:r>
              <a:rPr lang="fr-FR" sz="1600" dirty="0">
                <a:solidFill>
                  <a:srgbClr val="0070C0"/>
                </a:solidFill>
                <a:latin typeface="Segoe UI" pitchFamily="34" charset="0"/>
              </a:rPr>
              <a:t>J'aime  </a:t>
            </a:r>
            <a:r>
              <a:rPr lang="fr-FR" sz="1600" dirty="0">
                <a:solidFill>
                  <a:schemeClr val="bg1">
                    <a:lumMod val="50000"/>
                  </a:schemeClr>
                </a:solidFill>
                <a:latin typeface="Segoe UI" pitchFamily="34" charset="0"/>
              </a:rPr>
              <a:t>·  Aujourd'hui à 15:19</a:t>
            </a:r>
            <a:endParaRPr lang="fr-FR" sz="1600" dirty="0">
              <a:solidFill>
                <a:srgbClr val="0070C0"/>
              </a:solidFill>
              <a:latin typeface="Segoe UI" pitchFamily="34" charset="0"/>
              <a:ea typeface="Segoe UI" pitchFamily="34" charset="0"/>
              <a:cs typeface="Segoe UI" pitchFamily="34" charset="0"/>
            </a:endParaRPr>
          </a:p>
        </p:txBody>
      </p:sp>
      <p:pic>
        <p:nvPicPr>
          <p:cNvPr id="21" name="Picture 20" descr="AWheeler headshot.png"/>
          <p:cNvPicPr>
            <a:picLocks noChangeAspect="1"/>
          </p:cNvPicPr>
          <p:nvPr/>
        </p:nvPicPr>
        <p:blipFill>
          <a:blip r:embed="rId5" cstate="print"/>
          <a:srcRect l="12167" r="-3772" b="12284"/>
          <a:stretch>
            <a:fillRect/>
          </a:stretch>
        </p:blipFill>
        <p:spPr>
          <a:xfrm>
            <a:off x="2400282" y="4537092"/>
            <a:ext cx="600144" cy="598339"/>
          </a:xfrm>
          <a:prstGeom prst="rect">
            <a:avLst/>
          </a:prstGeom>
          <a:solidFill>
            <a:schemeClr val="bg1"/>
          </a:solidFill>
          <a:ln w="19050">
            <a:solidFill>
              <a:schemeClr val="bg1">
                <a:lumMod val="85000"/>
              </a:schemeClr>
            </a:solidFill>
          </a:ln>
        </p:spPr>
      </p:pic>
    </p:spTree>
    <p:custDataLst>
      <p:tags r:id="rId1"/>
    </p:custData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115713" y="843165"/>
            <a:ext cx="8465579" cy="5950440"/>
          </a:xfrm>
        </p:spPr>
        <p:txBody>
          <a:bodyPr>
            <a:normAutofit/>
          </a:bodyPr>
          <a:lstStyle/>
          <a:p>
            <a:pPr marL="0" indent="0">
              <a:buNone/>
            </a:pPr>
            <a:r>
              <a:rPr lang="fr-FR" dirty="0"/>
              <a:t>Une règle de workflow définit les actions de workflow déclenchées lorsque certaines conditions sont vérifiées. Ces actions peuvent se produire immédiatement ou à une date spécifique, en fonction d'un déclencheur.</a:t>
            </a:r>
          </a:p>
          <a:p>
            <a:endParaRPr lang="fr-FR" dirty="0"/>
          </a:p>
        </p:txBody>
      </p:sp>
      <p:sp>
        <p:nvSpPr>
          <p:cNvPr id="2" name="Title 1"/>
          <p:cNvSpPr>
            <a:spLocks noGrp="1"/>
          </p:cNvSpPr>
          <p:nvPr>
            <p:ph type="title"/>
          </p:nvPr>
        </p:nvSpPr>
        <p:spPr>
          <a:xfrm>
            <a:off x="128589" y="7"/>
            <a:ext cx="10734146" cy="746975"/>
          </a:xfrm>
        </p:spPr>
        <p:txBody>
          <a:bodyPr/>
          <a:lstStyle/>
          <a:p>
            <a:r>
              <a:rPr lang="fr-FR"/>
              <a:t>Règles de workflow</a:t>
            </a:r>
          </a:p>
        </p:txBody>
      </p:sp>
      <p:grpSp>
        <p:nvGrpSpPr>
          <p:cNvPr id="23" name="Group 22"/>
          <p:cNvGrpSpPr/>
          <p:nvPr/>
        </p:nvGrpSpPr>
        <p:grpSpPr>
          <a:xfrm>
            <a:off x="1150129" y="2880961"/>
            <a:ext cx="10549501" cy="3630548"/>
            <a:chOff x="1150129" y="2880961"/>
            <a:chExt cx="10549501" cy="3630548"/>
          </a:xfrm>
        </p:grpSpPr>
        <p:sp>
          <p:nvSpPr>
            <p:cNvPr id="7" name="Pentagon 6"/>
            <p:cNvSpPr/>
            <p:nvPr/>
          </p:nvSpPr>
          <p:spPr>
            <a:xfrm>
              <a:off x="3148157" y="2962615"/>
              <a:ext cx="1862506" cy="723909"/>
            </a:xfrm>
            <a:prstGeom prst="homePlate">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chemeClr val="bg1"/>
                  </a:solidFill>
                </a:rPr>
                <a:t>Critères</a:t>
              </a:r>
              <a:r>
                <a:t/>
              </a:r>
              <a:br/>
              <a:r>
                <a:rPr lang="fr-FR" sz="2000" b="1" dirty="0">
                  <a:solidFill>
                    <a:schemeClr val="bg1"/>
                  </a:solidFill>
                </a:rPr>
                <a:t>de la règle</a:t>
              </a:r>
            </a:p>
          </p:txBody>
        </p:sp>
        <p:sp>
          <p:nvSpPr>
            <p:cNvPr id="8" name="Chevron 7"/>
            <p:cNvSpPr/>
            <p:nvPr/>
          </p:nvSpPr>
          <p:spPr>
            <a:xfrm>
              <a:off x="7263585" y="2962615"/>
              <a:ext cx="2408560" cy="723909"/>
            </a:xfrm>
            <a:prstGeom prst="chevron">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rtlCol="0" anchor="ctr">
              <a:noAutofit/>
            </a:bodyPr>
            <a:lstStyle/>
            <a:p>
              <a:pPr algn="ctr"/>
              <a:r>
                <a:rPr lang="fr-FR" sz="2000" b="1" dirty="0">
                  <a:solidFill>
                    <a:schemeClr val="bg1"/>
                  </a:solidFill>
                </a:rPr>
                <a:t>Déclencheurs temporels</a:t>
              </a:r>
            </a:p>
          </p:txBody>
        </p:sp>
        <p:sp>
          <p:nvSpPr>
            <p:cNvPr id="26" name="Pentagon 25"/>
            <p:cNvSpPr/>
            <p:nvPr/>
          </p:nvSpPr>
          <p:spPr>
            <a:xfrm>
              <a:off x="1150129" y="2944551"/>
              <a:ext cx="1890643" cy="723909"/>
            </a:xfrm>
            <a:prstGeom prst="homePlate">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chemeClr val="bg1"/>
                  </a:solidFill>
                </a:rPr>
                <a:t>Critères</a:t>
              </a:r>
              <a:r>
                <a:t/>
              </a:r>
              <a:br/>
              <a:r>
                <a:rPr lang="fr-FR" sz="2000" b="1" dirty="0">
                  <a:solidFill>
                    <a:schemeClr val="bg1"/>
                  </a:solidFill>
                </a:rPr>
                <a:t>d'évaluation</a:t>
              </a:r>
            </a:p>
          </p:txBody>
        </p:sp>
        <p:grpSp>
          <p:nvGrpSpPr>
            <p:cNvPr id="3" name="Group 12"/>
            <p:cNvGrpSpPr/>
            <p:nvPr/>
          </p:nvGrpSpPr>
          <p:grpSpPr>
            <a:xfrm>
              <a:off x="5359048" y="2880961"/>
              <a:ext cx="1677543" cy="882028"/>
              <a:chOff x="954" y="2330"/>
              <a:chExt cx="1952621" cy="1114127"/>
            </a:xfrm>
            <a:solidFill>
              <a:srgbClr val="0070C0"/>
            </a:solidFill>
            <a:effectLst>
              <a:outerShdw blurRad="50800" dist="38100" dir="2700000" algn="tl" rotWithShape="0">
                <a:prstClr val="black">
                  <a:alpha val="40000"/>
                </a:prstClr>
              </a:outerShdw>
            </a:effectLst>
          </p:grpSpPr>
          <p:sp>
            <p:nvSpPr>
              <p:cNvPr id="29" name="Rounded Rectangle 28"/>
              <p:cNvSpPr/>
              <p:nvPr/>
            </p:nvSpPr>
            <p:spPr>
              <a:xfrm>
                <a:off x="954" y="2330"/>
                <a:ext cx="1952621" cy="111412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Rounded Rectangle 4"/>
              <p:cNvSpPr/>
              <p:nvPr/>
            </p:nvSpPr>
            <p:spPr>
              <a:xfrm>
                <a:off x="33586" y="34962"/>
                <a:ext cx="1887357" cy="104886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2000" b="1" dirty="0">
                    <a:solidFill>
                      <a:schemeClr val="bg1"/>
                    </a:solidFill>
                  </a:rPr>
                  <a:t>Actions</a:t>
                </a:r>
              </a:p>
            </p:txBody>
          </p:sp>
        </p:grpSp>
        <p:grpSp>
          <p:nvGrpSpPr>
            <p:cNvPr id="4" name="Group 13"/>
            <p:cNvGrpSpPr/>
            <p:nvPr/>
          </p:nvGrpSpPr>
          <p:grpSpPr>
            <a:xfrm>
              <a:off x="5261095" y="3933496"/>
              <a:ext cx="1920042" cy="490434"/>
              <a:chOff x="2860" y="1148043"/>
              <a:chExt cx="1948809" cy="619488"/>
            </a:xfrm>
            <a:solidFill>
              <a:srgbClr val="00B0F0"/>
            </a:solidFill>
            <a:effectLst>
              <a:outerShdw blurRad="50800" dist="38100" dir="2700000" algn="tl" rotWithShape="0">
                <a:prstClr val="black">
                  <a:alpha val="40000"/>
                </a:prstClr>
              </a:outerShdw>
            </a:effectLst>
          </p:grpSpPr>
          <p:sp>
            <p:nvSpPr>
              <p:cNvPr id="27" name="Rounded Rectangle 26"/>
              <p:cNvSpPr/>
              <p:nvPr/>
            </p:nvSpPr>
            <p:spPr>
              <a:xfrm>
                <a:off x="2860" y="1148043"/>
                <a:ext cx="1948809" cy="619488"/>
              </a:xfrm>
              <a:prstGeom prst="roundRect">
                <a:avLst>
                  <a:gd name="adj" fmla="val 10000"/>
                </a:avLst>
              </a:prstGeom>
              <a:grp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8" name="Rounded Rectangle 6"/>
              <p:cNvSpPr/>
              <p:nvPr/>
            </p:nvSpPr>
            <p:spPr>
              <a:xfrm>
                <a:off x="21004" y="1166187"/>
                <a:ext cx="1912521" cy="58320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Tâche(s)</a:t>
                </a:r>
              </a:p>
            </p:txBody>
          </p:sp>
        </p:grpSp>
        <p:grpSp>
          <p:nvGrpSpPr>
            <p:cNvPr id="6" name="Group 14"/>
            <p:cNvGrpSpPr/>
            <p:nvPr/>
          </p:nvGrpSpPr>
          <p:grpSpPr>
            <a:xfrm>
              <a:off x="5265587" y="4606750"/>
              <a:ext cx="1918922" cy="492258"/>
              <a:chOff x="6660" y="1799117"/>
              <a:chExt cx="1941208" cy="709264"/>
            </a:xfrm>
            <a:solidFill>
              <a:srgbClr val="00B050"/>
            </a:solidFill>
            <a:effectLst>
              <a:outerShdw blurRad="50800" dist="38100" dir="2700000" algn="tl" rotWithShape="0">
                <a:prstClr val="black">
                  <a:alpha val="40000"/>
                </a:prstClr>
              </a:outerShdw>
            </a:effectLst>
          </p:grpSpPr>
          <p:sp>
            <p:nvSpPr>
              <p:cNvPr id="22" name="Rounded Rectangle 21"/>
              <p:cNvSpPr/>
              <p:nvPr/>
            </p:nvSpPr>
            <p:spPr>
              <a:xfrm>
                <a:off x="6660" y="1799117"/>
                <a:ext cx="1941208" cy="709264"/>
              </a:xfrm>
              <a:prstGeom prst="roundRect">
                <a:avLst>
                  <a:gd name="adj" fmla="val 10000"/>
                </a:avLst>
              </a:prstGeom>
              <a:grp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Rounded Rectangle 8"/>
              <p:cNvSpPr/>
              <p:nvPr/>
            </p:nvSpPr>
            <p:spPr>
              <a:xfrm>
                <a:off x="27435" y="1819891"/>
                <a:ext cx="1899660" cy="66771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Alerte(s) </a:t>
                </a:r>
                <a:br>
                  <a:rPr lang="fr-FR" dirty="0">
                    <a:solidFill>
                      <a:schemeClr val="tx1"/>
                    </a:solidFill>
                  </a:rPr>
                </a:br>
                <a:r>
                  <a:rPr lang="fr-FR" dirty="0">
                    <a:solidFill>
                      <a:schemeClr val="tx1"/>
                    </a:solidFill>
                  </a:rPr>
                  <a:t>par e-mail</a:t>
                </a:r>
              </a:p>
            </p:txBody>
          </p:sp>
        </p:grpSp>
        <p:grpSp>
          <p:nvGrpSpPr>
            <p:cNvPr id="9" name="Group 15"/>
            <p:cNvGrpSpPr/>
            <p:nvPr/>
          </p:nvGrpSpPr>
          <p:grpSpPr>
            <a:xfrm>
              <a:off x="5275037" y="5282308"/>
              <a:ext cx="1918922" cy="492258"/>
              <a:chOff x="14217" y="2539967"/>
              <a:chExt cx="1926094" cy="600860"/>
            </a:xfrm>
            <a:solidFill>
              <a:srgbClr val="93C029"/>
            </a:solidFill>
            <a:effectLst>
              <a:outerShdw blurRad="50800" dist="38100" dir="2700000" algn="tl" rotWithShape="0">
                <a:prstClr val="black">
                  <a:alpha val="40000"/>
                </a:prstClr>
              </a:outerShdw>
            </a:effectLst>
          </p:grpSpPr>
          <p:sp>
            <p:nvSpPr>
              <p:cNvPr id="20" name="Rounded Rectangle 19"/>
              <p:cNvSpPr/>
              <p:nvPr/>
            </p:nvSpPr>
            <p:spPr>
              <a:xfrm>
                <a:off x="14217" y="2539967"/>
                <a:ext cx="1926094" cy="600860"/>
              </a:xfrm>
              <a:prstGeom prst="roundRect">
                <a:avLst>
                  <a:gd name="adj" fmla="val 10000"/>
                </a:avLst>
              </a:prstGeom>
              <a:grp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Rounded Rectangle 10"/>
              <p:cNvSpPr/>
              <p:nvPr/>
            </p:nvSpPr>
            <p:spPr>
              <a:xfrm>
                <a:off x="31816" y="2557566"/>
                <a:ext cx="1890896" cy="56566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Mise(s) à jour de champ</a:t>
                </a:r>
              </a:p>
            </p:txBody>
          </p:sp>
        </p:grpSp>
        <p:grpSp>
          <p:nvGrpSpPr>
            <p:cNvPr id="10" name="Group 16"/>
            <p:cNvGrpSpPr/>
            <p:nvPr/>
          </p:nvGrpSpPr>
          <p:grpSpPr>
            <a:xfrm>
              <a:off x="5270134" y="5957866"/>
              <a:ext cx="1897662" cy="543135"/>
              <a:chOff x="14217" y="3172413"/>
              <a:chExt cx="1926094" cy="686057"/>
            </a:xfrm>
            <a:solidFill>
              <a:srgbClr val="FFC000"/>
            </a:solidFill>
            <a:effectLst>
              <a:outerShdw blurRad="50800" dist="38100" dir="2700000" algn="tl" rotWithShape="0">
                <a:prstClr val="black">
                  <a:alpha val="40000"/>
                </a:prstClr>
              </a:outerShdw>
            </a:effectLst>
          </p:grpSpPr>
          <p:sp>
            <p:nvSpPr>
              <p:cNvPr id="18" name="Rounded Rectangle 17"/>
              <p:cNvSpPr/>
              <p:nvPr/>
            </p:nvSpPr>
            <p:spPr>
              <a:xfrm>
                <a:off x="14217" y="3172413"/>
                <a:ext cx="1926094" cy="68605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19" name="Rounded Rectangle 12"/>
              <p:cNvSpPr/>
              <p:nvPr/>
            </p:nvSpPr>
            <p:spPr>
              <a:xfrm>
                <a:off x="34311" y="3192506"/>
                <a:ext cx="1885906" cy="64586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Message(s) sortant(s)</a:t>
                </a:r>
              </a:p>
            </p:txBody>
          </p:sp>
        </p:grpSp>
        <p:grpSp>
          <p:nvGrpSpPr>
            <p:cNvPr id="11" name="Group 30"/>
            <p:cNvGrpSpPr/>
            <p:nvPr/>
          </p:nvGrpSpPr>
          <p:grpSpPr>
            <a:xfrm>
              <a:off x="9864720" y="2891469"/>
              <a:ext cx="1677543" cy="882028"/>
              <a:chOff x="954" y="2330"/>
              <a:chExt cx="1952621" cy="1114127"/>
            </a:xfrm>
            <a:solidFill>
              <a:srgbClr val="0070C0"/>
            </a:solidFill>
            <a:effectLst>
              <a:outerShdw blurRad="50800" dist="38100" dir="2700000" algn="tl" rotWithShape="0">
                <a:prstClr val="black">
                  <a:alpha val="40000"/>
                </a:prstClr>
              </a:outerShdw>
            </a:effectLst>
          </p:grpSpPr>
          <p:sp>
            <p:nvSpPr>
              <p:cNvPr id="32" name="Rounded Rectangle 31"/>
              <p:cNvSpPr/>
              <p:nvPr/>
            </p:nvSpPr>
            <p:spPr>
              <a:xfrm>
                <a:off x="954" y="2330"/>
                <a:ext cx="1952621" cy="111412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3" name="Rounded Rectangle 4"/>
              <p:cNvSpPr/>
              <p:nvPr/>
            </p:nvSpPr>
            <p:spPr>
              <a:xfrm>
                <a:off x="33586" y="34962"/>
                <a:ext cx="1887357" cy="104886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2000" b="1" dirty="0">
                    <a:solidFill>
                      <a:schemeClr val="bg1"/>
                    </a:solidFill>
                  </a:rPr>
                  <a:t>Actions</a:t>
                </a:r>
              </a:p>
            </p:txBody>
          </p:sp>
        </p:grpSp>
        <p:grpSp>
          <p:nvGrpSpPr>
            <p:cNvPr id="13" name="Group 33"/>
            <p:cNvGrpSpPr/>
            <p:nvPr/>
          </p:nvGrpSpPr>
          <p:grpSpPr>
            <a:xfrm>
              <a:off x="9766767" y="3944004"/>
              <a:ext cx="1920042" cy="490434"/>
              <a:chOff x="2860" y="1148043"/>
              <a:chExt cx="1948809" cy="619488"/>
            </a:xfrm>
            <a:solidFill>
              <a:srgbClr val="00B0F0"/>
            </a:solidFill>
            <a:effectLst>
              <a:outerShdw blurRad="50800" dist="38100" dir="2700000" algn="tl" rotWithShape="0">
                <a:prstClr val="black">
                  <a:alpha val="40000"/>
                </a:prstClr>
              </a:outerShdw>
            </a:effectLst>
          </p:grpSpPr>
          <p:sp>
            <p:nvSpPr>
              <p:cNvPr id="35" name="Rounded Rectangle 34"/>
              <p:cNvSpPr/>
              <p:nvPr/>
            </p:nvSpPr>
            <p:spPr>
              <a:xfrm>
                <a:off x="2860" y="1148043"/>
                <a:ext cx="1948809" cy="619488"/>
              </a:xfrm>
              <a:prstGeom prst="roundRect">
                <a:avLst>
                  <a:gd name="adj" fmla="val 10000"/>
                </a:avLst>
              </a:prstGeom>
              <a:grp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6" name="Rounded Rectangle 6"/>
              <p:cNvSpPr/>
              <p:nvPr/>
            </p:nvSpPr>
            <p:spPr>
              <a:xfrm>
                <a:off x="21004" y="1166187"/>
                <a:ext cx="1912521" cy="58320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Tâche(s)</a:t>
                </a:r>
              </a:p>
            </p:txBody>
          </p:sp>
        </p:grpSp>
        <p:grpSp>
          <p:nvGrpSpPr>
            <p:cNvPr id="14" name="Group 36"/>
            <p:cNvGrpSpPr/>
            <p:nvPr/>
          </p:nvGrpSpPr>
          <p:grpSpPr>
            <a:xfrm>
              <a:off x="9771259" y="4617258"/>
              <a:ext cx="1918922" cy="492258"/>
              <a:chOff x="6660" y="1799117"/>
              <a:chExt cx="1941208" cy="709264"/>
            </a:xfrm>
            <a:solidFill>
              <a:srgbClr val="00B050"/>
            </a:solidFill>
            <a:effectLst>
              <a:outerShdw blurRad="50800" dist="38100" dir="2700000" algn="tl" rotWithShape="0">
                <a:prstClr val="black">
                  <a:alpha val="40000"/>
                </a:prstClr>
              </a:outerShdw>
            </a:effectLst>
          </p:grpSpPr>
          <p:sp>
            <p:nvSpPr>
              <p:cNvPr id="38" name="Rounded Rectangle 37"/>
              <p:cNvSpPr/>
              <p:nvPr/>
            </p:nvSpPr>
            <p:spPr>
              <a:xfrm>
                <a:off x="6660" y="1799117"/>
                <a:ext cx="1941208" cy="709264"/>
              </a:xfrm>
              <a:prstGeom prst="roundRect">
                <a:avLst>
                  <a:gd name="adj" fmla="val 10000"/>
                </a:avLst>
              </a:prstGeom>
              <a:grp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9" name="Rounded Rectangle 8"/>
              <p:cNvSpPr/>
              <p:nvPr/>
            </p:nvSpPr>
            <p:spPr>
              <a:xfrm>
                <a:off x="27435" y="1819891"/>
                <a:ext cx="1899660" cy="66771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Alerte(s) </a:t>
                </a:r>
                <a:br>
                  <a:rPr lang="fr-FR" dirty="0">
                    <a:solidFill>
                      <a:schemeClr val="tx1"/>
                    </a:solidFill>
                  </a:rPr>
                </a:br>
                <a:r>
                  <a:rPr lang="fr-FR" dirty="0">
                    <a:solidFill>
                      <a:schemeClr val="tx1"/>
                    </a:solidFill>
                  </a:rPr>
                  <a:t>par e-mail</a:t>
                </a:r>
              </a:p>
            </p:txBody>
          </p:sp>
        </p:grpSp>
        <p:grpSp>
          <p:nvGrpSpPr>
            <p:cNvPr id="15" name="Group 39"/>
            <p:cNvGrpSpPr/>
            <p:nvPr/>
          </p:nvGrpSpPr>
          <p:grpSpPr>
            <a:xfrm>
              <a:off x="9780708" y="5292816"/>
              <a:ext cx="1918922" cy="492258"/>
              <a:chOff x="14217" y="2539967"/>
              <a:chExt cx="1926094" cy="600860"/>
            </a:xfrm>
            <a:solidFill>
              <a:srgbClr val="93C029"/>
            </a:solidFill>
            <a:effectLst>
              <a:outerShdw blurRad="50800" dist="38100" dir="2700000" algn="tl" rotWithShape="0">
                <a:prstClr val="black">
                  <a:alpha val="40000"/>
                </a:prstClr>
              </a:outerShdw>
            </a:effectLst>
          </p:grpSpPr>
          <p:sp>
            <p:nvSpPr>
              <p:cNvPr id="41" name="Rounded Rectangle 40"/>
              <p:cNvSpPr/>
              <p:nvPr/>
            </p:nvSpPr>
            <p:spPr>
              <a:xfrm>
                <a:off x="14217" y="2539967"/>
                <a:ext cx="1926094" cy="600860"/>
              </a:xfrm>
              <a:prstGeom prst="roundRect">
                <a:avLst>
                  <a:gd name="adj" fmla="val 10000"/>
                </a:avLst>
              </a:prstGeom>
              <a:grp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2" name="Rounded Rectangle 10"/>
              <p:cNvSpPr/>
              <p:nvPr/>
            </p:nvSpPr>
            <p:spPr>
              <a:xfrm>
                <a:off x="31816" y="2557566"/>
                <a:ext cx="1890896" cy="56566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Mise(s) à jour de champ</a:t>
                </a:r>
              </a:p>
            </p:txBody>
          </p:sp>
        </p:grpSp>
        <p:grpSp>
          <p:nvGrpSpPr>
            <p:cNvPr id="16" name="Group 42"/>
            <p:cNvGrpSpPr/>
            <p:nvPr/>
          </p:nvGrpSpPr>
          <p:grpSpPr>
            <a:xfrm>
              <a:off x="9775805" y="5968374"/>
              <a:ext cx="1897662" cy="543135"/>
              <a:chOff x="14217" y="3172413"/>
              <a:chExt cx="1926094" cy="686057"/>
            </a:xfrm>
            <a:solidFill>
              <a:srgbClr val="FFC000"/>
            </a:solidFill>
            <a:effectLst>
              <a:outerShdw blurRad="50800" dist="38100" dir="2700000" algn="tl" rotWithShape="0">
                <a:prstClr val="black">
                  <a:alpha val="40000"/>
                </a:prstClr>
              </a:outerShdw>
            </a:effectLst>
          </p:grpSpPr>
          <p:sp>
            <p:nvSpPr>
              <p:cNvPr id="44" name="Rounded Rectangle 43"/>
              <p:cNvSpPr/>
              <p:nvPr/>
            </p:nvSpPr>
            <p:spPr>
              <a:xfrm>
                <a:off x="14217" y="3172413"/>
                <a:ext cx="1926094" cy="68605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5" name="Rounded Rectangle 12"/>
              <p:cNvSpPr/>
              <p:nvPr/>
            </p:nvSpPr>
            <p:spPr>
              <a:xfrm>
                <a:off x="34311" y="3192506"/>
                <a:ext cx="1885906" cy="64586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Message(s) sortant(s)</a:t>
                </a:r>
              </a:p>
            </p:txBody>
          </p:sp>
        </p:grpSp>
      </p:grpSp>
      <p:sp>
        <p:nvSpPr>
          <p:cNvPr id="17" name="Slide Number Placeholder 16"/>
          <p:cNvSpPr>
            <a:spLocks noGrp="1"/>
          </p:cNvSpPr>
          <p:nvPr>
            <p:ph type="sldNum" sz="quarter" idx="10"/>
          </p:nvPr>
        </p:nvSpPr>
        <p:spPr/>
        <p:txBody>
          <a:bodyPr/>
          <a:lstStyle/>
          <a:p>
            <a:fld id="{812A5277-1DB9-460F-9A21-B857ABB32666}" type="slidenum">
              <a:rPr lang="en-US" smtClean="0"/>
              <a:pPr/>
              <a:t>424</a:t>
            </a:fld>
            <a:endParaRPr lang="fr-FR" dirty="0"/>
          </a:p>
        </p:txBody>
      </p:sp>
    </p:spTree>
    <p:custDataLst>
      <p:tags r:id="rId1"/>
    </p:custData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3"/>
          <p:cNvSpPr>
            <a:spLocks noGrp="1" noChangeArrowheads="1"/>
          </p:cNvSpPr>
          <p:nvPr>
            <p:ph idx="1"/>
          </p:nvPr>
        </p:nvSpPr>
        <p:spPr>
          <a:xfrm>
            <a:off x="115713" y="843165"/>
            <a:ext cx="9802009" cy="5950440"/>
          </a:xfrm>
        </p:spPr>
        <p:txBody>
          <a:bodyPr/>
          <a:lstStyle/>
          <a:p>
            <a:r>
              <a:rPr lang="fr-FR"/>
              <a:t>Les critères d'évaluation déterminent les enregistrements auxquels la règle de workflow s'appliquera. Selon la manière dont vous avez défini les critères d'évaluation, les règles de workflow sont évaluées lorsque l'enregistrement est :</a:t>
            </a:r>
          </a:p>
          <a:p>
            <a:pPr lvl="1"/>
            <a:r>
              <a:rPr lang="fr-FR"/>
              <a:t>Créé.</a:t>
            </a:r>
          </a:p>
          <a:p>
            <a:pPr lvl="1"/>
            <a:r>
              <a:rPr lang="fr-FR"/>
              <a:t>Créé et lorsqu'il est modifié. </a:t>
            </a:r>
          </a:p>
          <a:p>
            <a:pPr lvl="1"/>
            <a:r>
              <a:rPr lang="fr-FR"/>
              <a:t>Créé et lorsqu'il est modifié pour remplir les critères.</a:t>
            </a:r>
          </a:p>
          <a:p>
            <a:endParaRPr lang="fr-FR" dirty="0"/>
          </a:p>
        </p:txBody>
      </p:sp>
      <p:sp>
        <p:nvSpPr>
          <p:cNvPr id="312321" name="Rectangle 2"/>
          <p:cNvSpPr>
            <a:spLocks noGrp="1" noChangeArrowheads="1"/>
          </p:cNvSpPr>
          <p:nvPr>
            <p:ph type="title"/>
          </p:nvPr>
        </p:nvSpPr>
        <p:spPr>
          <a:xfrm>
            <a:off x="128589" y="7"/>
            <a:ext cx="10734146" cy="746975"/>
          </a:xfrm>
        </p:spPr>
        <p:txBody>
          <a:bodyPr/>
          <a:lstStyle/>
          <a:p>
            <a:r>
              <a:rPr lang="fr-FR"/>
              <a:t>Critères d'évaluation</a:t>
            </a:r>
          </a:p>
        </p:txBody>
      </p:sp>
      <p:sp>
        <p:nvSpPr>
          <p:cNvPr id="7" name="Rectangle 6"/>
          <p:cNvSpPr/>
          <p:nvPr/>
        </p:nvSpPr>
        <p:spPr bwMode="auto">
          <a:xfrm>
            <a:off x="0" y="6068292"/>
            <a:ext cx="12188825" cy="7897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300" dirty="0">
                <a:solidFill>
                  <a:schemeClr val="bg1"/>
                </a:solidFill>
              </a:rPr>
              <a:t>Les règles créées après la sauvegarde des enregistrements ne déclenchent pas ces enregistrements de façon rétroactive. </a:t>
            </a:r>
          </a:p>
        </p:txBody>
      </p:sp>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6514768"/>
            <a:ext cx="353832" cy="309239"/>
          </a:xfrm>
          <a:prstGeom prst="rect">
            <a:avLst/>
          </a:prstGeom>
          <a:noFill/>
          <a:ln>
            <a:noFill/>
          </a:ln>
          <a:effectLst/>
        </p:spPr>
      </p:pic>
      <p:sp>
        <p:nvSpPr>
          <p:cNvPr id="12" name="TextBox 11"/>
          <p:cNvSpPr txBox="1"/>
          <p:nvPr/>
        </p:nvSpPr>
        <p:spPr bwMode="white">
          <a:xfrm>
            <a:off x="0" y="6073614"/>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425</a:t>
            </a:fld>
            <a:endParaRPr lang="fr-FR" dirty="0"/>
          </a:p>
        </p:txBody>
      </p:sp>
    </p:spTree>
    <p:custDataLst>
      <p:tags r:id="rId1"/>
    </p:custData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9851615" cy="746975"/>
          </a:xfrm>
        </p:spPr>
        <p:txBody>
          <a:bodyPr/>
          <a:lstStyle/>
          <a:p>
            <a:r>
              <a:rPr lang="fr-FR" sz="2600" dirty="0"/>
              <a:t>Critères de règle permettant de déclencher une action</a:t>
            </a:r>
          </a:p>
        </p:txBody>
      </p:sp>
      <p:sp>
        <p:nvSpPr>
          <p:cNvPr id="6" name="Slide Number Placeholder 5"/>
          <p:cNvSpPr>
            <a:spLocks noGrp="1"/>
          </p:cNvSpPr>
          <p:nvPr>
            <p:ph type="sldNum" sz="quarter" idx="10"/>
          </p:nvPr>
        </p:nvSpPr>
        <p:spPr/>
        <p:txBody>
          <a:bodyPr/>
          <a:lstStyle/>
          <a:p>
            <a:fld id="{812A5277-1DB9-460F-9A21-B857ABB32666}" type="slidenum">
              <a:rPr lang="en-US" smtClean="0"/>
              <a:pPr/>
              <a:t>426</a:t>
            </a:fld>
            <a:endParaRPr lang="fr-FR" dirty="0"/>
          </a:p>
        </p:txBody>
      </p:sp>
      <p:grpSp>
        <p:nvGrpSpPr>
          <p:cNvPr id="9" name="Groupe 6"/>
          <p:cNvGrpSpPr/>
          <p:nvPr/>
        </p:nvGrpSpPr>
        <p:grpSpPr>
          <a:xfrm>
            <a:off x="692165" y="1030963"/>
            <a:ext cx="10628583" cy="5190536"/>
            <a:chOff x="692165" y="827763"/>
            <a:chExt cx="10628583" cy="5190536"/>
          </a:xfrm>
        </p:grpSpPr>
        <p:pic>
          <p:nvPicPr>
            <p:cNvPr id="10" name="Image 4"/>
            <p:cNvPicPr>
              <a:picLocks noChangeAspect="1"/>
            </p:cNvPicPr>
            <p:nvPr/>
          </p:nvPicPr>
          <p:blipFill>
            <a:blip r:embed="rId4"/>
            <a:stretch>
              <a:fillRect/>
            </a:stretch>
          </p:blipFill>
          <p:spPr>
            <a:xfrm>
              <a:off x="692165" y="1522697"/>
              <a:ext cx="10628583" cy="3955121"/>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1" name="TextBox 10"/>
            <p:cNvSpPr txBox="1"/>
            <p:nvPr/>
          </p:nvSpPr>
          <p:spPr>
            <a:xfrm>
              <a:off x="4574553" y="5098898"/>
              <a:ext cx="4705563" cy="919401"/>
            </a:xfrm>
            <a:prstGeom prst="wedgeRoundRectCallout">
              <a:avLst>
                <a:gd name="adj1" fmla="val -75433"/>
                <a:gd name="adj2" fmla="val -68105"/>
                <a:gd name="adj3" fmla="val 16667"/>
              </a:avLst>
            </a:prstGeom>
            <a:solidFill>
              <a:srgbClr val="FF0000"/>
            </a:solidFill>
            <a:ln w="38100">
              <a:noFill/>
            </a:ln>
            <a:effectLst>
              <a:outerShdw blurRad="50800" dist="38100" dir="2700000" algn="tl" rotWithShape="0">
                <a:prstClr val="black">
                  <a:alpha val="40000"/>
                </a:prstClr>
              </a:outerShdw>
            </a:effectLst>
          </p:spPr>
          <p:txBody>
            <a:bodyPr wrap="square" rtlCol="0">
              <a:spAutoFit/>
            </a:bodyPr>
            <a:lstStyle/>
            <a:p>
              <a:r>
                <a:rPr lang="fr-FR" sz="1600" dirty="0">
                  <a:solidFill>
                    <a:schemeClr val="bg1"/>
                  </a:solidFill>
                </a:rPr>
                <a:t>La logique de filtrage vous permet de construire des expressions en utilisant AND, OR et NOT.</a:t>
              </a:r>
            </a:p>
          </p:txBody>
        </p:sp>
        <p:sp>
          <p:nvSpPr>
            <p:cNvPr id="12" name="TextBox 11"/>
            <p:cNvSpPr txBox="1"/>
            <p:nvPr/>
          </p:nvSpPr>
          <p:spPr>
            <a:xfrm>
              <a:off x="1025993" y="827763"/>
              <a:ext cx="4474921" cy="919401"/>
            </a:xfrm>
            <a:prstGeom prst="wedgeRoundRectCallout">
              <a:avLst>
                <a:gd name="adj1" fmla="val 21628"/>
                <a:gd name="adj2" fmla="val 76465"/>
                <a:gd name="adj3" fmla="val 16667"/>
              </a:avLst>
            </a:prstGeom>
            <a:solidFill>
              <a:srgbClr val="FF0000"/>
            </a:solidFill>
            <a:ln w="38100">
              <a:noFill/>
            </a:ln>
            <a:effectLst>
              <a:outerShdw blurRad="50800" dist="38100" dir="2700000" algn="tl" rotWithShape="0">
                <a:prstClr val="black">
                  <a:alpha val="40000"/>
                </a:prstClr>
              </a:outerShdw>
            </a:effectLst>
          </p:spPr>
          <p:txBody>
            <a:bodyPr wrap="square" rtlCol="0">
              <a:spAutoFit/>
            </a:bodyPr>
            <a:lstStyle/>
            <a:p>
              <a:r>
                <a:rPr lang="fr-FR" sz="1600" dirty="0">
                  <a:solidFill>
                    <a:schemeClr val="bg1"/>
                  </a:solidFill>
                  <a:latin typeface="Salesforce Sans" panose="020B0505020202020203" pitchFamily="34" charset="0"/>
                </a:rPr>
                <a:t>Sélectionnez les </a:t>
              </a:r>
              <a:r>
                <a:rPr lang="fr-FR" sz="1600" b="1" dirty="0">
                  <a:solidFill>
                    <a:schemeClr val="bg1"/>
                  </a:solidFill>
                  <a:latin typeface="Salesforce Sans" panose="020B0505020202020203" pitchFamily="34" charset="0"/>
                </a:rPr>
                <a:t>critères sont remplis </a:t>
              </a:r>
              <a:r>
                <a:rPr lang="fr-FR" sz="1600" dirty="0">
                  <a:solidFill>
                    <a:schemeClr val="bg1"/>
                  </a:solidFill>
                  <a:latin typeface="Salesforce Sans" panose="020B0505020202020203" pitchFamily="34" charset="0"/>
                </a:rPr>
                <a:t>pour saisir les critères qu'un enregistrement doit remplir pour déclencher la règle. </a:t>
              </a:r>
            </a:p>
          </p:txBody>
        </p:sp>
        <p:sp>
          <p:nvSpPr>
            <p:cNvPr id="15" name="TextBox 14"/>
            <p:cNvSpPr txBox="1"/>
            <p:nvPr/>
          </p:nvSpPr>
          <p:spPr>
            <a:xfrm>
              <a:off x="5696016" y="1441916"/>
              <a:ext cx="5218331" cy="1191816"/>
            </a:xfrm>
            <a:prstGeom prst="wedgeRoundRectCallout">
              <a:avLst>
                <a:gd name="adj1" fmla="val -30709"/>
                <a:gd name="adj2" fmla="val 68876"/>
                <a:gd name="adj3" fmla="val 16667"/>
              </a:avLst>
            </a:prstGeom>
            <a:solidFill>
              <a:srgbClr val="FF0000"/>
            </a:solidFill>
            <a:ln w="38100">
              <a:noFill/>
            </a:ln>
            <a:effectLst>
              <a:outerShdw blurRad="50800" dist="38100" dir="2700000" algn="tl" rotWithShape="0">
                <a:prstClr val="black">
                  <a:alpha val="40000"/>
                </a:prstClr>
              </a:outerShdw>
            </a:effectLst>
          </p:spPr>
          <p:txBody>
            <a:bodyPr wrap="square" rtlCol="0">
              <a:spAutoFit/>
            </a:bodyPr>
            <a:lstStyle/>
            <a:p>
              <a:r>
                <a:rPr lang="fr-FR" sz="1600" dirty="0">
                  <a:solidFill>
                    <a:schemeClr val="bg1"/>
                  </a:solidFill>
                  <a:latin typeface="Salesforce Sans" panose="020B0505020202020203" pitchFamily="34" charset="0"/>
                </a:rPr>
                <a:t>Sélectionnez </a:t>
              </a:r>
              <a:r>
                <a:rPr lang="fr-FR" sz="1600" b="1" dirty="0">
                  <a:solidFill>
                    <a:schemeClr val="bg1"/>
                  </a:solidFill>
                </a:rPr>
                <a:t>l'évaluation de la formule est positive </a:t>
              </a:r>
              <a:r>
                <a:rPr lang="fr-FR" sz="1600" dirty="0">
                  <a:solidFill>
                    <a:schemeClr val="bg1"/>
                  </a:solidFill>
                  <a:latin typeface="Salesforce Sans" panose="020B0505020202020203" pitchFamily="34" charset="0"/>
                </a:rPr>
                <a:t> pour saisir une formule qui renvoie la valeur « True » ou « False ». La règle est déclenchée si la formule renvoie « True ».</a:t>
              </a:r>
              <a:endParaRPr lang="fr-FR" sz="1600" b="1" dirty="0">
                <a:solidFill>
                  <a:schemeClr val="bg1"/>
                </a:solidFill>
                <a:latin typeface="Salesforce Sans" panose="020B0505020202020203" pitchFamily="34" charset="0"/>
              </a:endParaRPr>
            </a:p>
          </p:txBody>
        </p:sp>
      </p:grpSp>
    </p:spTree>
    <p:custDataLst>
      <p:tags r:id="rId1"/>
    </p:custData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3"/>
          <p:cNvSpPr>
            <a:spLocks noGrp="1" noChangeArrowheads="1"/>
          </p:cNvSpPr>
          <p:nvPr>
            <p:ph idx="1"/>
          </p:nvPr>
        </p:nvSpPr>
        <p:spPr/>
        <p:txBody>
          <a:bodyPr>
            <a:normAutofit/>
          </a:bodyPr>
          <a:lstStyle/>
          <a:p>
            <a:pPr lvl="1"/>
            <a:r>
              <a:rPr lang="fr-FR" dirty="0"/>
              <a:t>Les tâches de workflow peuvent être attribuées à un utilisateur, un rôle, un propriétaire d'enregistrement, un créateur d'enregistrement, un rôle d'équipe d'opportunités ou un rôle d'équipe de comptes. </a:t>
            </a:r>
          </a:p>
          <a:p>
            <a:pPr marL="217488" lvl="1" indent="-217488">
              <a:lnSpc>
                <a:spcPct val="90000"/>
              </a:lnSpc>
            </a:pPr>
            <a:r>
              <a:rPr lang="fr-FR" dirty="0"/>
              <a:t>Une tâche unique ne peut pas être attribuée à plusieurs utilisateurs dans </a:t>
            </a:r>
            <a:r>
              <a:rPr lang="fr-FR" dirty="0" err="1"/>
              <a:t>Salesforce</a:t>
            </a:r>
            <a:r>
              <a:rPr lang="fr-FR" dirty="0"/>
              <a:t> CRM. </a:t>
            </a:r>
          </a:p>
          <a:p>
            <a:pPr marL="217488" lvl="1" indent="-217488">
              <a:lnSpc>
                <a:spcPct val="90000"/>
              </a:lnSpc>
            </a:pPr>
            <a:r>
              <a:rPr lang="fr-FR" dirty="0"/>
              <a:t>Pour attribuer des tâches à plusieurs utilisateurs, créez plusieurs tâches comme résultats de la règle. </a:t>
            </a:r>
          </a:p>
          <a:p>
            <a:pPr marL="217488" lvl="1" indent="-217488">
              <a:lnSpc>
                <a:spcPct val="90000"/>
              </a:lnSpc>
            </a:pPr>
            <a:r>
              <a:rPr lang="fr-FR" dirty="0"/>
              <a:t>Les tâches de workflow peuvent être suivies dans l'historique des activités et un rapport peut être généré.</a:t>
            </a:r>
          </a:p>
          <a:p>
            <a:pPr marL="217488" lvl="1" indent="-217488">
              <a:lnSpc>
                <a:spcPct val="90000"/>
              </a:lnSpc>
            </a:pPr>
            <a:endParaRPr lang="fr-FR" dirty="0">
              <a:ea typeface="MS PGothic" charset="-128"/>
            </a:endParaRPr>
          </a:p>
        </p:txBody>
      </p:sp>
      <p:sp>
        <p:nvSpPr>
          <p:cNvPr id="316417" name="Rectangle 2"/>
          <p:cNvSpPr>
            <a:spLocks noGrp="1" noChangeArrowheads="1"/>
          </p:cNvSpPr>
          <p:nvPr>
            <p:ph type="title"/>
          </p:nvPr>
        </p:nvSpPr>
        <p:spPr>
          <a:xfrm>
            <a:off x="128589" y="7"/>
            <a:ext cx="10734146" cy="746975"/>
          </a:xfrm>
        </p:spPr>
        <p:txBody>
          <a:bodyPr/>
          <a:lstStyle/>
          <a:p>
            <a:r>
              <a:rPr lang="fr-FR"/>
              <a:t>Action de workflow : Tâches</a:t>
            </a:r>
          </a:p>
        </p:txBody>
      </p:sp>
      <p:sp>
        <p:nvSpPr>
          <p:cNvPr id="13" name="TextBox 12"/>
          <p:cNvSpPr txBox="1"/>
          <p:nvPr/>
        </p:nvSpPr>
        <p:spPr>
          <a:xfrm>
            <a:off x="1679654" y="5795735"/>
            <a:ext cx="2210862" cy="646331"/>
          </a:xfrm>
          <a:prstGeom prst="rect">
            <a:avLst/>
          </a:prstGeom>
          <a:noFill/>
        </p:spPr>
        <p:txBody>
          <a:bodyPr wrap="none" rtlCol="0">
            <a:spAutoFit/>
          </a:bodyPr>
          <a:lstStyle/>
          <a:p>
            <a:pPr algn="ctr"/>
            <a:r>
              <a:rPr lang="fr-FR" i="1" dirty="0"/>
              <a:t>Opportunité marquée</a:t>
            </a:r>
            <a:r>
              <a:t/>
            </a:r>
            <a:br/>
            <a:r>
              <a:rPr lang="fr-FR" i="1" dirty="0"/>
              <a:t>comme Close/perdue</a:t>
            </a:r>
          </a:p>
        </p:txBody>
      </p:sp>
      <p:sp>
        <p:nvSpPr>
          <p:cNvPr id="14" name="TextBox 13"/>
          <p:cNvSpPr txBox="1"/>
          <p:nvPr/>
        </p:nvSpPr>
        <p:spPr>
          <a:xfrm>
            <a:off x="6570787" y="5814204"/>
            <a:ext cx="1794755" cy="923330"/>
          </a:xfrm>
          <a:prstGeom prst="rect">
            <a:avLst/>
          </a:prstGeom>
          <a:noFill/>
        </p:spPr>
        <p:txBody>
          <a:bodyPr wrap="square" rtlCol="0">
            <a:spAutoFit/>
          </a:bodyPr>
          <a:lstStyle/>
          <a:p>
            <a:pPr algn="ctr"/>
            <a:r>
              <a:rPr lang="fr-FR" i="1" dirty="0"/>
              <a:t>Tâche : penser à faire le bilan</a:t>
            </a:r>
          </a:p>
        </p:txBody>
      </p:sp>
      <p:sp>
        <p:nvSpPr>
          <p:cNvPr id="15" name="TextBox 14"/>
          <p:cNvSpPr txBox="1"/>
          <p:nvPr/>
        </p:nvSpPr>
        <p:spPr>
          <a:xfrm>
            <a:off x="9026564" y="5795735"/>
            <a:ext cx="1441420" cy="646331"/>
          </a:xfrm>
          <a:prstGeom prst="rect">
            <a:avLst/>
          </a:prstGeom>
          <a:noFill/>
        </p:spPr>
        <p:txBody>
          <a:bodyPr wrap="none" rtlCol="0">
            <a:spAutoFit/>
          </a:bodyPr>
          <a:lstStyle/>
          <a:p>
            <a:pPr algn="ctr"/>
            <a:r>
              <a:rPr lang="fr-FR" i="1" dirty="0"/>
              <a:t>Propriétaire de </a:t>
            </a:r>
            <a:r>
              <a:t/>
            </a:r>
            <a:br/>
            <a:r>
              <a:rPr lang="fr-FR" i="1" dirty="0"/>
              <a:t>l'opportunité</a:t>
            </a:r>
          </a:p>
        </p:txBody>
      </p:sp>
      <p:sp>
        <p:nvSpPr>
          <p:cNvPr id="16" name="Right Arrow 15"/>
          <p:cNvSpPr/>
          <p:nvPr/>
        </p:nvSpPr>
        <p:spPr>
          <a:xfrm>
            <a:off x="3079224" y="4814838"/>
            <a:ext cx="1366168"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7" name="Right Arrow 16"/>
          <p:cNvSpPr/>
          <p:nvPr/>
        </p:nvSpPr>
        <p:spPr>
          <a:xfrm>
            <a:off x="7587850" y="4814838"/>
            <a:ext cx="1561622"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9" name="Right Arrow 18"/>
          <p:cNvSpPr/>
          <p:nvPr/>
        </p:nvSpPr>
        <p:spPr>
          <a:xfrm>
            <a:off x="5360697" y="4804678"/>
            <a:ext cx="1517160"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0" name="TextBox 19"/>
          <p:cNvSpPr txBox="1"/>
          <p:nvPr/>
        </p:nvSpPr>
        <p:spPr>
          <a:xfrm>
            <a:off x="4241056" y="5733467"/>
            <a:ext cx="1579522" cy="646331"/>
          </a:xfrm>
          <a:prstGeom prst="rect">
            <a:avLst/>
          </a:prstGeom>
          <a:noFill/>
        </p:spPr>
        <p:txBody>
          <a:bodyPr wrap="square" rtlCol="0">
            <a:spAutoFit/>
          </a:bodyPr>
          <a:lstStyle/>
          <a:p>
            <a:pPr algn="ctr"/>
            <a:r>
              <a:rPr lang="fr-FR" i="1" dirty="0"/>
              <a:t>1 semaine plus tard…</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6321" y="4573769"/>
            <a:ext cx="1197031" cy="1197031"/>
          </a:xfrm>
          <a:prstGeom prst="rect">
            <a:avLst/>
          </a:prstGeom>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1443" y="4600784"/>
            <a:ext cx="1187164" cy="1187164"/>
          </a:xfrm>
          <a:prstGeom prst="rect">
            <a:avLst/>
          </a:prstGeom>
          <a:effec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415025" y="4580348"/>
            <a:ext cx="1188720" cy="1188720"/>
          </a:xfrm>
          <a:prstGeom prst="rect">
            <a:avLst/>
          </a:prstGeom>
          <a:noFill/>
          <a:effectLst/>
        </p:spPr>
      </p:pic>
      <p:sp>
        <p:nvSpPr>
          <p:cNvPr id="21" name="Freeform 423"/>
          <p:cNvSpPr>
            <a:spLocks noChangeArrowheads="1"/>
          </p:cNvSpPr>
          <p:nvPr/>
        </p:nvSpPr>
        <p:spPr bwMode="auto">
          <a:xfrm flipH="1">
            <a:off x="9177791" y="4636869"/>
            <a:ext cx="1131190" cy="1177677"/>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1">
              <a:lumMod val="75000"/>
              <a:lumOff val="25000"/>
            </a:schemeClr>
          </a:solidFill>
          <a:ln>
            <a:noFill/>
          </a:ln>
        </p:spPr>
        <p:txBody>
          <a:bodyPr wrap="none" anchor="ctr"/>
          <a:lstStyle/>
          <a:p>
            <a:endParaRPr lang="en-US"/>
          </a:p>
        </p:txBody>
      </p:sp>
      <p:sp>
        <p:nvSpPr>
          <p:cNvPr id="3" name="Slide Number Placeholder 2"/>
          <p:cNvSpPr>
            <a:spLocks noGrp="1"/>
          </p:cNvSpPr>
          <p:nvPr>
            <p:ph type="sldNum" sz="quarter" idx="10"/>
          </p:nvPr>
        </p:nvSpPr>
        <p:spPr/>
        <p:txBody>
          <a:bodyPr/>
          <a:lstStyle/>
          <a:p>
            <a:fld id="{812A5277-1DB9-460F-9A21-B857ABB32666}" type="slidenum">
              <a:rPr lang="en-US" smtClean="0"/>
              <a:pPr/>
              <a:t>427</a:t>
            </a:fld>
            <a:endParaRPr lang="fr-FR" dirty="0"/>
          </a:p>
        </p:txBody>
      </p:sp>
    </p:spTree>
    <p:custDataLst>
      <p:tags r:id="rId1"/>
    </p:custData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3"/>
          <p:cNvSpPr>
            <a:spLocks noGrp="1" noChangeArrowheads="1"/>
          </p:cNvSpPr>
          <p:nvPr>
            <p:ph idx="1"/>
          </p:nvPr>
        </p:nvSpPr>
        <p:spPr>
          <a:xfrm>
            <a:off x="115714" y="843165"/>
            <a:ext cx="10423332" cy="5950440"/>
          </a:xfrm>
        </p:spPr>
        <p:txBody>
          <a:bodyPr>
            <a:normAutofit/>
          </a:bodyPr>
          <a:lstStyle/>
          <a:p>
            <a:pPr marL="234950" lvl="1" indent="-223838"/>
            <a:r>
              <a:rPr lang="fr-FR" dirty="0"/>
              <a:t>Les alertes par e-mail vous permettent d'envoyer un e-mail type à un utilisateur, un rôle, un propriétaire d'enregistrement, un créateur d'enregistrement, un rôle d'équipe d'opportunités ou un rôle d'équipe de comptes.</a:t>
            </a:r>
          </a:p>
          <a:p>
            <a:pPr marL="234950" lvl="1" indent="-223838"/>
            <a:r>
              <a:rPr lang="fr-FR" dirty="0"/>
              <a:t>Les alertes d'e-mail utilisent des modèles d'e-mail. Le modèle d'e-mail que vous utilisez doit ainsi être créé avant la configuration de l'action de workflow.</a:t>
            </a:r>
          </a:p>
        </p:txBody>
      </p:sp>
      <p:sp>
        <p:nvSpPr>
          <p:cNvPr id="318465" name="Rectangle 2"/>
          <p:cNvSpPr>
            <a:spLocks noGrp="1" noChangeArrowheads="1"/>
          </p:cNvSpPr>
          <p:nvPr>
            <p:ph type="title"/>
          </p:nvPr>
        </p:nvSpPr>
        <p:spPr>
          <a:xfrm>
            <a:off x="128589" y="7"/>
            <a:ext cx="10734146" cy="746975"/>
          </a:xfrm>
        </p:spPr>
        <p:txBody>
          <a:bodyPr/>
          <a:lstStyle/>
          <a:p>
            <a:r>
              <a:rPr lang="fr-FR"/>
              <a:t>Action de workflow : Alertes par e-mail</a:t>
            </a:r>
          </a:p>
        </p:txBody>
      </p:sp>
      <p:sp>
        <p:nvSpPr>
          <p:cNvPr id="9" name="TextBox 8"/>
          <p:cNvSpPr txBox="1"/>
          <p:nvPr/>
        </p:nvSpPr>
        <p:spPr>
          <a:xfrm>
            <a:off x="2309730" y="5071221"/>
            <a:ext cx="1774845" cy="646331"/>
          </a:xfrm>
          <a:prstGeom prst="rect">
            <a:avLst/>
          </a:prstGeom>
          <a:noFill/>
        </p:spPr>
        <p:txBody>
          <a:bodyPr wrap="none" rtlCol="0">
            <a:spAutoFit/>
          </a:bodyPr>
          <a:lstStyle/>
          <a:p>
            <a:pPr algn="ctr"/>
            <a:r>
              <a:rPr lang="fr-FR" i="1" dirty="0"/>
              <a:t>Opportunité importante</a:t>
            </a:r>
          </a:p>
          <a:p>
            <a:pPr algn="ctr"/>
            <a:r>
              <a:rPr lang="fr-FR" i="1" dirty="0"/>
              <a:t>En cours de négociation</a:t>
            </a:r>
          </a:p>
        </p:txBody>
      </p:sp>
      <p:sp>
        <p:nvSpPr>
          <p:cNvPr id="10" name="TextBox 9"/>
          <p:cNvSpPr txBox="1"/>
          <p:nvPr/>
        </p:nvSpPr>
        <p:spPr>
          <a:xfrm>
            <a:off x="5731546" y="5071221"/>
            <a:ext cx="761747" cy="369332"/>
          </a:xfrm>
          <a:prstGeom prst="rect">
            <a:avLst/>
          </a:prstGeom>
          <a:noFill/>
        </p:spPr>
        <p:txBody>
          <a:bodyPr wrap="none" rtlCol="0">
            <a:spAutoFit/>
          </a:bodyPr>
          <a:lstStyle/>
          <a:p>
            <a:r>
              <a:rPr lang="fr-FR" i="1" dirty="0"/>
              <a:t>E-mail</a:t>
            </a:r>
          </a:p>
        </p:txBody>
      </p:sp>
      <p:sp>
        <p:nvSpPr>
          <p:cNvPr id="11" name="TextBox 10"/>
          <p:cNvSpPr txBox="1"/>
          <p:nvPr/>
        </p:nvSpPr>
        <p:spPr>
          <a:xfrm>
            <a:off x="7921601" y="5071221"/>
            <a:ext cx="2368970" cy="369332"/>
          </a:xfrm>
          <a:prstGeom prst="rect">
            <a:avLst/>
          </a:prstGeom>
          <a:noFill/>
        </p:spPr>
        <p:txBody>
          <a:bodyPr wrap="square" rtlCol="0">
            <a:spAutoFit/>
          </a:bodyPr>
          <a:lstStyle/>
          <a:p>
            <a:pPr algn="ctr"/>
            <a:r>
              <a:rPr lang="fr-FR" i="1" dirty="0"/>
              <a:t>Équipe de comptes</a:t>
            </a:r>
          </a:p>
        </p:txBody>
      </p:sp>
      <p:sp>
        <p:nvSpPr>
          <p:cNvPr id="12" name="Right Arrow 11"/>
          <p:cNvSpPr/>
          <p:nvPr/>
        </p:nvSpPr>
        <p:spPr>
          <a:xfrm>
            <a:off x="3596996" y="4090324"/>
            <a:ext cx="1622189"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3" name="Right Arrow 12"/>
          <p:cNvSpPr/>
          <p:nvPr/>
        </p:nvSpPr>
        <p:spPr>
          <a:xfrm>
            <a:off x="6492596" y="4090324"/>
            <a:ext cx="1622189"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487" y="3851208"/>
            <a:ext cx="1197864" cy="1197864"/>
          </a:xfrm>
          <a:prstGeom prst="rect">
            <a:avLst/>
          </a:prstGeom>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9933" y="3851625"/>
            <a:ext cx="1197031" cy="1197031"/>
          </a:xfrm>
          <a:prstGeom prst="rect">
            <a:avLst/>
          </a:prstGeom>
          <a:effectLst/>
        </p:spPr>
      </p:pic>
      <p:sp>
        <p:nvSpPr>
          <p:cNvPr id="17" name="Freeform 424"/>
          <p:cNvSpPr>
            <a:spLocks noChangeArrowheads="1"/>
          </p:cNvSpPr>
          <p:nvPr/>
        </p:nvSpPr>
        <p:spPr bwMode="auto">
          <a:xfrm flipH="1">
            <a:off x="8184554" y="3840480"/>
            <a:ext cx="1423552" cy="1215009"/>
          </a:xfrm>
          <a:custGeom>
            <a:avLst/>
            <a:gdLst>
              <a:gd name="T0" fmla="*/ 1170420 w 727"/>
              <a:gd name="T1" fmla="*/ 70852717 h 626"/>
              <a:gd name="T2" fmla="*/ 234153 w 727"/>
              <a:gd name="T3" fmla="*/ 69693264 h 626"/>
              <a:gd name="T4" fmla="*/ 0 w 727"/>
              <a:gd name="T5" fmla="*/ 67953744 h 626"/>
              <a:gd name="T6" fmla="*/ 3628850 w 727"/>
              <a:gd name="T7" fmla="*/ 60184184 h 626"/>
              <a:gd name="T8" fmla="*/ 10417901 w 727"/>
              <a:gd name="T9" fmla="*/ 54154144 h 626"/>
              <a:gd name="T10" fmla="*/ 15217170 w 727"/>
              <a:gd name="T11" fmla="*/ 52066992 h 626"/>
              <a:gd name="T12" fmla="*/ 21186859 w 727"/>
              <a:gd name="T13" fmla="*/ 48820048 h 626"/>
              <a:gd name="T14" fmla="*/ 22240374 w 727"/>
              <a:gd name="T15" fmla="*/ 46848773 h 626"/>
              <a:gd name="T16" fmla="*/ 20250249 w 727"/>
              <a:gd name="T17" fmla="*/ 41630215 h 626"/>
              <a:gd name="T18" fmla="*/ 15685132 w 727"/>
              <a:gd name="T19" fmla="*/ 32237352 h 626"/>
              <a:gd name="T20" fmla="*/ 14983018 w 727"/>
              <a:gd name="T21" fmla="*/ 25163736 h 626"/>
              <a:gd name="T22" fmla="*/ 16621742 w 727"/>
              <a:gd name="T23" fmla="*/ 20177272 h 626"/>
              <a:gd name="T24" fmla="*/ 19899192 w 727"/>
              <a:gd name="T25" fmla="*/ 15770874 h 626"/>
              <a:gd name="T26" fmla="*/ 26922396 w 727"/>
              <a:gd name="T27" fmla="*/ 11827986 h 626"/>
              <a:gd name="T28" fmla="*/ 33360390 w 727"/>
              <a:gd name="T29" fmla="*/ 11480354 h 626"/>
              <a:gd name="T30" fmla="*/ 41086051 w 727"/>
              <a:gd name="T31" fmla="*/ 14379326 h 626"/>
              <a:gd name="T32" fmla="*/ 45182863 w 727"/>
              <a:gd name="T33" fmla="*/ 18901942 h 626"/>
              <a:gd name="T34" fmla="*/ 47055740 w 727"/>
              <a:gd name="T35" fmla="*/ 23888066 h 626"/>
              <a:gd name="T36" fmla="*/ 47289892 w 727"/>
              <a:gd name="T37" fmla="*/ 29338380 h 626"/>
              <a:gd name="T38" fmla="*/ 44129348 w 727"/>
              <a:gd name="T39" fmla="*/ 38383270 h 626"/>
              <a:gd name="T40" fmla="*/ 40500841 w 727"/>
              <a:gd name="T41" fmla="*/ 44529527 h 626"/>
              <a:gd name="T42" fmla="*/ 40149784 w 727"/>
              <a:gd name="T43" fmla="*/ 47428500 h 626"/>
              <a:gd name="T44" fmla="*/ 42958928 w 727"/>
              <a:gd name="T45" fmla="*/ 50095718 h 626"/>
              <a:gd name="T46" fmla="*/ 49631075 w 727"/>
              <a:gd name="T47" fmla="*/ 53110568 h 626"/>
              <a:gd name="T48" fmla="*/ 55718011 w 727"/>
              <a:gd name="T49" fmla="*/ 56937239 h 626"/>
              <a:gd name="T50" fmla="*/ 61102490 w 727"/>
              <a:gd name="T51" fmla="*/ 63894978 h 626"/>
              <a:gd name="T52" fmla="*/ 62623967 w 727"/>
              <a:gd name="T53" fmla="*/ 68649688 h 626"/>
              <a:gd name="T54" fmla="*/ 62156005 w 727"/>
              <a:gd name="T55" fmla="*/ 70157113 h 626"/>
              <a:gd name="T56" fmla="*/ 60165880 w 727"/>
              <a:gd name="T57" fmla="*/ 71200689 h 626"/>
              <a:gd name="T58" fmla="*/ 44480748 w 727"/>
              <a:gd name="T59" fmla="*/ 72244264 h 626"/>
              <a:gd name="T60" fmla="*/ 9013329 w 727"/>
              <a:gd name="T61" fmla="*/ 71896632 h 626"/>
              <a:gd name="T62" fmla="*/ 84630189 w 727"/>
              <a:gd name="T63" fmla="*/ 58908854 h 626"/>
              <a:gd name="T64" fmla="*/ 82757312 w 727"/>
              <a:gd name="T65" fmla="*/ 59952429 h 626"/>
              <a:gd name="T66" fmla="*/ 74329536 w 727"/>
              <a:gd name="T67" fmla="*/ 60764251 h 626"/>
              <a:gd name="T68" fmla="*/ 65316207 w 727"/>
              <a:gd name="T69" fmla="*/ 57285211 h 626"/>
              <a:gd name="T70" fmla="*/ 59346518 w 727"/>
              <a:gd name="T71" fmla="*/ 50791322 h 626"/>
              <a:gd name="T72" fmla="*/ 52791619 w 727"/>
              <a:gd name="T73" fmla="*/ 46616679 h 626"/>
              <a:gd name="T74" fmla="*/ 48460655 w 727"/>
              <a:gd name="T75" fmla="*/ 44877159 h 626"/>
              <a:gd name="T76" fmla="*/ 53259581 w 727"/>
              <a:gd name="T77" fmla="*/ 35136665 h 626"/>
              <a:gd name="T78" fmla="*/ 54898649 w 727"/>
              <a:gd name="T79" fmla="*/ 27019133 h 626"/>
              <a:gd name="T80" fmla="*/ 54313096 w 727"/>
              <a:gd name="T81" fmla="*/ 20177272 h 626"/>
              <a:gd name="T82" fmla="*/ 52089162 w 727"/>
              <a:gd name="T83" fmla="*/ 15074930 h 626"/>
              <a:gd name="T84" fmla="*/ 48109255 w 727"/>
              <a:gd name="T85" fmla="*/ 9740834 h 626"/>
              <a:gd name="T86" fmla="*/ 42842023 w 727"/>
              <a:gd name="T87" fmla="*/ 6145917 h 626"/>
              <a:gd name="T88" fmla="*/ 46236378 w 727"/>
              <a:gd name="T89" fmla="*/ 2551001 h 626"/>
              <a:gd name="T90" fmla="*/ 51972257 w 727"/>
              <a:gd name="T91" fmla="*/ 115877 h 626"/>
              <a:gd name="T92" fmla="*/ 57941946 w 727"/>
              <a:gd name="T93" fmla="*/ 463849 h 626"/>
              <a:gd name="T94" fmla="*/ 65199302 w 727"/>
              <a:gd name="T95" fmla="*/ 4406398 h 626"/>
              <a:gd name="T96" fmla="*/ 68359847 w 727"/>
              <a:gd name="T97" fmla="*/ 8929013 h 626"/>
              <a:gd name="T98" fmla="*/ 69881324 w 727"/>
              <a:gd name="T99" fmla="*/ 14031355 h 626"/>
              <a:gd name="T100" fmla="*/ 69530266 w 727"/>
              <a:gd name="T101" fmla="*/ 19481668 h 626"/>
              <a:gd name="T102" fmla="*/ 64848245 w 727"/>
              <a:gd name="T103" fmla="*/ 30381955 h 626"/>
              <a:gd name="T104" fmla="*/ 62623967 w 727"/>
              <a:gd name="T105" fmla="*/ 34788693 h 626"/>
              <a:gd name="T106" fmla="*/ 63092272 w 727"/>
              <a:gd name="T107" fmla="*/ 36875845 h 626"/>
              <a:gd name="T108" fmla="*/ 67657389 w 727"/>
              <a:gd name="T109" fmla="*/ 39774818 h 626"/>
              <a:gd name="T110" fmla="*/ 74563688 w 727"/>
              <a:gd name="T111" fmla="*/ 42905885 h 626"/>
              <a:gd name="T112" fmla="*/ 79830920 w 727"/>
              <a:gd name="T113" fmla="*/ 47080528 h 626"/>
              <a:gd name="T114" fmla="*/ 84396036 w 727"/>
              <a:gd name="T115" fmla="*/ 54617993 h 626"/>
              <a:gd name="T116" fmla="*/ 84981589 w 727"/>
              <a:gd name="T117" fmla="*/ 57864938 h 6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7" h="626">
                <a:moveTo>
                  <a:pt x="19" y="614"/>
                </a:moveTo>
                <a:lnTo>
                  <a:pt x="19" y="614"/>
                </a:lnTo>
                <a:lnTo>
                  <a:pt x="15" y="614"/>
                </a:lnTo>
                <a:lnTo>
                  <a:pt x="10" y="611"/>
                </a:lnTo>
                <a:lnTo>
                  <a:pt x="6" y="608"/>
                </a:lnTo>
                <a:lnTo>
                  <a:pt x="3" y="605"/>
                </a:lnTo>
                <a:lnTo>
                  <a:pt x="2" y="601"/>
                </a:lnTo>
                <a:lnTo>
                  <a:pt x="0" y="597"/>
                </a:lnTo>
                <a:lnTo>
                  <a:pt x="0" y="592"/>
                </a:lnTo>
                <a:lnTo>
                  <a:pt x="0" y="586"/>
                </a:lnTo>
                <a:lnTo>
                  <a:pt x="6" y="569"/>
                </a:lnTo>
                <a:lnTo>
                  <a:pt x="12" y="551"/>
                </a:lnTo>
                <a:lnTo>
                  <a:pt x="21" y="535"/>
                </a:lnTo>
                <a:lnTo>
                  <a:pt x="31" y="519"/>
                </a:lnTo>
                <a:lnTo>
                  <a:pt x="44" y="504"/>
                </a:lnTo>
                <a:lnTo>
                  <a:pt x="58" y="491"/>
                </a:lnTo>
                <a:lnTo>
                  <a:pt x="72" y="479"/>
                </a:lnTo>
                <a:lnTo>
                  <a:pt x="89" y="467"/>
                </a:lnTo>
                <a:lnTo>
                  <a:pt x="108" y="458"/>
                </a:lnTo>
                <a:lnTo>
                  <a:pt x="130" y="449"/>
                </a:lnTo>
                <a:lnTo>
                  <a:pt x="149" y="440"/>
                </a:lnTo>
                <a:lnTo>
                  <a:pt x="167" y="432"/>
                </a:lnTo>
                <a:lnTo>
                  <a:pt x="175" y="427"/>
                </a:lnTo>
                <a:lnTo>
                  <a:pt x="181" y="421"/>
                </a:lnTo>
                <a:lnTo>
                  <a:pt x="187" y="415"/>
                </a:lnTo>
                <a:lnTo>
                  <a:pt x="190" y="409"/>
                </a:lnTo>
                <a:lnTo>
                  <a:pt x="190" y="404"/>
                </a:lnTo>
                <a:lnTo>
                  <a:pt x="190" y="398"/>
                </a:lnTo>
                <a:lnTo>
                  <a:pt x="187" y="384"/>
                </a:lnTo>
                <a:lnTo>
                  <a:pt x="180" y="371"/>
                </a:lnTo>
                <a:lnTo>
                  <a:pt x="173" y="359"/>
                </a:lnTo>
                <a:lnTo>
                  <a:pt x="156" y="331"/>
                </a:lnTo>
                <a:lnTo>
                  <a:pt x="145" y="303"/>
                </a:lnTo>
                <a:lnTo>
                  <a:pt x="134" y="278"/>
                </a:lnTo>
                <a:lnTo>
                  <a:pt x="130" y="253"/>
                </a:lnTo>
                <a:lnTo>
                  <a:pt x="128" y="240"/>
                </a:lnTo>
                <a:lnTo>
                  <a:pt x="128" y="228"/>
                </a:lnTo>
                <a:lnTo>
                  <a:pt x="128" y="217"/>
                </a:lnTo>
                <a:lnTo>
                  <a:pt x="131" y="206"/>
                </a:lnTo>
                <a:lnTo>
                  <a:pt x="134" y="194"/>
                </a:lnTo>
                <a:lnTo>
                  <a:pt x="137" y="184"/>
                </a:lnTo>
                <a:lnTo>
                  <a:pt x="142" y="174"/>
                </a:lnTo>
                <a:lnTo>
                  <a:pt x="148" y="163"/>
                </a:lnTo>
                <a:lnTo>
                  <a:pt x="158" y="149"/>
                </a:lnTo>
                <a:lnTo>
                  <a:pt x="170" y="136"/>
                </a:lnTo>
                <a:lnTo>
                  <a:pt x="183" y="124"/>
                </a:lnTo>
                <a:lnTo>
                  <a:pt x="198" y="115"/>
                </a:lnTo>
                <a:lnTo>
                  <a:pt x="214" y="108"/>
                </a:lnTo>
                <a:lnTo>
                  <a:pt x="230" y="102"/>
                </a:lnTo>
                <a:lnTo>
                  <a:pt x="248" y="99"/>
                </a:lnTo>
                <a:lnTo>
                  <a:pt x="267" y="97"/>
                </a:lnTo>
                <a:lnTo>
                  <a:pt x="285" y="99"/>
                </a:lnTo>
                <a:lnTo>
                  <a:pt x="302" y="102"/>
                </a:lnTo>
                <a:lnTo>
                  <a:pt x="320" y="108"/>
                </a:lnTo>
                <a:lnTo>
                  <a:pt x="336" y="115"/>
                </a:lnTo>
                <a:lnTo>
                  <a:pt x="351" y="124"/>
                </a:lnTo>
                <a:lnTo>
                  <a:pt x="364" y="136"/>
                </a:lnTo>
                <a:lnTo>
                  <a:pt x="376" y="149"/>
                </a:lnTo>
                <a:lnTo>
                  <a:pt x="386" y="163"/>
                </a:lnTo>
                <a:lnTo>
                  <a:pt x="392" y="174"/>
                </a:lnTo>
                <a:lnTo>
                  <a:pt x="396" y="184"/>
                </a:lnTo>
                <a:lnTo>
                  <a:pt x="399" y="194"/>
                </a:lnTo>
                <a:lnTo>
                  <a:pt x="402" y="206"/>
                </a:lnTo>
                <a:lnTo>
                  <a:pt x="404" y="217"/>
                </a:lnTo>
                <a:lnTo>
                  <a:pt x="405" y="228"/>
                </a:lnTo>
                <a:lnTo>
                  <a:pt x="405" y="240"/>
                </a:lnTo>
                <a:lnTo>
                  <a:pt x="404" y="253"/>
                </a:lnTo>
                <a:lnTo>
                  <a:pt x="402" y="265"/>
                </a:lnTo>
                <a:lnTo>
                  <a:pt x="399" y="278"/>
                </a:lnTo>
                <a:lnTo>
                  <a:pt x="389" y="303"/>
                </a:lnTo>
                <a:lnTo>
                  <a:pt x="377" y="331"/>
                </a:lnTo>
                <a:lnTo>
                  <a:pt x="360" y="359"/>
                </a:lnTo>
                <a:lnTo>
                  <a:pt x="352" y="371"/>
                </a:lnTo>
                <a:lnTo>
                  <a:pt x="346" y="384"/>
                </a:lnTo>
                <a:lnTo>
                  <a:pt x="343" y="398"/>
                </a:lnTo>
                <a:lnTo>
                  <a:pt x="342" y="404"/>
                </a:lnTo>
                <a:lnTo>
                  <a:pt x="343" y="409"/>
                </a:lnTo>
                <a:lnTo>
                  <a:pt x="346" y="415"/>
                </a:lnTo>
                <a:lnTo>
                  <a:pt x="352" y="421"/>
                </a:lnTo>
                <a:lnTo>
                  <a:pt x="358" y="427"/>
                </a:lnTo>
                <a:lnTo>
                  <a:pt x="367" y="432"/>
                </a:lnTo>
                <a:lnTo>
                  <a:pt x="385" y="440"/>
                </a:lnTo>
                <a:lnTo>
                  <a:pt x="404" y="449"/>
                </a:lnTo>
                <a:lnTo>
                  <a:pt x="424" y="458"/>
                </a:lnTo>
                <a:lnTo>
                  <a:pt x="445" y="467"/>
                </a:lnTo>
                <a:lnTo>
                  <a:pt x="461" y="479"/>
                </a:lnTo>
                <a:lnTo>
                  <a:pt x="476" y="491"/>
                </a:lnTo>
                <a:lnTo>
                  <a:pt x="489" y="504"/>
                </a:lnTo>
                <a:lnTo>
                  <a:pt x="502" y="519"/>
                </a:lnTo>
                <a:lnTo>
                  <a:pt x="513" y="535"/>
                </a:lnTo>
                <a:lnTo>
                  <a:pt x="522" y="551"/>
                </a:lnTo>
                <a:lnTo>
                  <a:pt x="529" y="569"/>
                </a:lnTo>
                <a:lnTo>
                  <a:pt x="533" y="586"/>
                </a:lnTo>
                <a:lnTo>
                  <a:pt x="535" y="592"/>
                </a:lnTo>
                <a:lnTo>
                  <a:pt x="533" y="597"/>
                </a:lnTo>
                <a:lnTo>
                  <a:pt x="532" y="601"/>
                </a:lnTo>
                <a:lnTo>
                  <a:pt x="531" y="605"/>
                </a:lnTo>
                <a:lnTo>
                  <a:pt x="528" y="608"/>
                </a:lnTo>
                <a:lnTo>
                  <a:pt x="523" y="611"/>
                </a:lnTo>
                <a:lnTo>
                  <a:pt x="519" y="614"/>
                </a:lnTo>
                <a:lnTo>
                  <a:pt x="514" y="614"/>
                </a:lnTo>
                <a:lnTo>
                  <a:pt x="500" y="617"/>
                </a:lnTo>
                <a:lnTo>
                  <a:pt x="455" y="620"/>
                </a:lnTo>
                <a:lnTo>
                  <a:pt x="380" y="623"/>
                </a:lnTo>
                <a:lnTo>
                  <a:pt x="267" y="625"/>
                </a:lnTo>
                <a:lnTo>
                  <a:pt x="153" y="623"/>
                </a:lnTo>
                <a:lnTo>
                  <a:pt x="77" y="620"/>
                </a:lnTo>
                <a:lnTo>
                  <a:pt x="34" y="617"/>
                </a:lnTo>
                <a:lnTo>
                  <a:pt x="19" y="614"/>
                </a:lnTo>
                <a:close/>
                <a:moveTo>
                  <a:pt x="723" y="508"/>
                </a:moveTo>
                <a:lnTo>
                  <a:pt x="723" y="508"/>
                </a:lnTo>
                <a:lnTo>
                  <a:pt x="721" y="511"/>
                </a:lnTo>
                <a:lnTo>
                  <a:pt x="716" y="514"/>
                </a:lnTo>
                <a:lnTo>
                  <a:pt x="712" y="517"/>
                </a:lnTo>
                <a:lnTo>
                  <a:pt x="707" y="517"/>
                </a:lnTo>
                <a:lnTo>
                  <a:pt x="698" y="519"/>
                </a:lnTo>
                <a:lnTo>
                  <a:pt x="675" y="521"/>
                </a:lnTo>
                <a:lnTo>
                  <a:pt x="635" y="524"/>
                </a:lnTo>
                <a:lnTo>
                  <a:pt x="578" y="526"/>
                </a:lnTo>
                <a:lnTo>
                  <a:pt x="569" y="510"/>
                </a:lnTo>
                <a:lnTo>
                  <a:pt x="558" y="494"/>
                </a:lnTo>
                <a:lnTo>
                  <a:pt x="548" y="479"/>
                </a:lnTo>
                <a:lnTo>
                  <a:pt x="535" y="464"/>
                </a:lnTo>
                <a:lnTo>
                  <a:pt x="522" y="451"/>
                </a:lnTo>
                <a:lnTo>
                  <a:pt x="507" y="438"/>
                </a:lnTo>
                <a:lnTo>
                  <a:pt x="492" y="426"/>
                </a:lnTo>
                <a:lnTo>
                  <a:pt x="476" y="415"/>
                </a:lnTo>
                <a:lnTo>
                  <a:pt x="451" y="402"/>
                </a:lnTo>
                <a:lnTo>
                  <a:pt x="426" y="393"/>
                </a:lnTo>
                <a:lnTo>
                  <a:pt x="414" y="387"/>
                </a:lnTo>
                <a:lnTo>
                  <a:pt x="427" y="365"/>
                </a:lnTo>
                <a:lnTo>
                  <a:pt x="438" y="345"/>
                </a:lnTo>
                <a:lnTo>
                  <a:pt x="448" y="324"/>
                </a:lnTo>
                <a:lnTo>
                  <a:pt x="455" y="303"/>
                </a:lnTo>
                <a:lnTo>
                  <a:pt x="461" y="286"/>
                </a:lnTo>
                <a:lnTo>
                  <a:pt x="466" y="267"/>
                </a:lnTo>
                <a:lnTo>
                  <a:pt x="467" y="249"/>
                </a:lnTo>
                <a:lnTo>
                  <a:pt x="469" y="233"/>
                </a:lnTo>
                <a:lnTo>
                  <a:pt x="470" y="217"/>
                </a:lnTo>
                <a:lnTo>
                  <a:pt x="469" y="202"/>
                </a:lnTo>
                <a:lnTo>
                  <a:pt x="467" y="187"/>
                </a:lnTo>
                <a:lnTo>
                  <a:pt x="464" y="174"/>
                </a:lnTo>
                <a:lnTo>
                  <a:pt x="460" y="162"/>
                </a:lnTo>
                <a:lnTo>
                  <a:pt x="455" y="150"/>
                </a:lnTo>
                <a:lnTo>
                  <a:pt x="451" y="138"/>
                </a:lnTo>
                <a:lnTo>
                  <a:pt x="445" y="130"/>
                </a:lnTo>
                <a:lnTo>
                  <a:pt x="429" y="105"/>
                </a:lnTo>
                <a:lnTo>
                  <a:pt x="420" y="94"/>
                </a:lnTo>
                <a:lnTo>
                  <a:pt x="411" y="84"/>
                </a:lnTo>
                <a:lnTo>
                  <a:pt x="401" y="75"/>
                </a:lnTo>
                <a:lnTo>
                  <a:pt x="389" y="68"/>
                </a:lnTo>
                <a:lnTo>
                  <a:pt x="377" y="60"/>
                </a:lnTo>
                <a:lnTo>
                  <a:pt x="366" y="53"/>
                </a:lnTo>
                <a:lnTo>
                  <a:pt x="374" y="41"/>
                </a:lnTo>
                <a:lnTo>
                  <a:pt x="385" y="31"/>
                </a:lnTo>
                <a:lnTo>
                  <a:pt x="395" y="22"/>
                </a:lnTo>
                <a:lnTo>
                  <a:pt x="405" y="15"/>
                </a:lnTo>
                <a:lnTo>
                  <a:pt x="417" y="9"/>
                </a:lnTo>
                <a:lnTo>
                  <a:pt x="429" y="4"/>
                </a:lnTo>
                <a:lnTo>
                  <a:pt x="444" y="1"/>
                </a:lnTo>
                <a:lnTo>
                  <a:pt x="460" y="0"/>
                </a:lnTo>
                <a:lnTo>
                  <a:pt x="477" y="1"/>
                </a:lnTo>
                <a:lnTo>
                  <a:pt x="495" y="4"/>
                </a:lnTo>
                <a:lnTo>
                  <a:pt x="513" y="10"/>
                </a:lnTo>
                <a:lnTo>
                  <a:pt x="529" y="18"/>
                </a:lnTo>
                <a:lnTo>
                  <a:pt x="542" y="27"/>
                </a:lnTo>
                <a:lnTo>
                  <a:pt x="557" y="38"/>
                </a:lnTo>
                <a:lnTo>
                  <a:pt x="569" y="52"/>
                </a:lnTo>
                <a:lnTo>
                  <a:pt x="579" y="66"/>
                </a:lnTo>
                <a:lnTo>
                  <a:pt x="584" y="77"/>
                </a:lnTo>
                <a:lnTo>
                  <a:pt x="590" y="87"/>
                </a:lnTo>
                <a:lnTo>
                  <a:pt x="592" y="97"/>
                </a:lnTo>
                <a:lnTo>
                  <a:pt x="595" y="109"/>
                </a:lnTo>
                <a:lnTo>
                  <a:pt x="597" y="121"/>
                </a:lnTo>
                <a:lnTo>
                  <a:pt x="598" y="131"/>
                </a:lnTo>
                <a:lnTo>
                  <a:pt x="598" y="144"/>
                </a:lnTo>
                <a:lnTo>
                  <a:pt x="597" y="156"/>
                </a:lnTo>
                <a:lnTo>
                  <a:pt x="594" y="168"/>
                </a:lnTo>
                <a:lnTo>
                  <a:pt x="591" y="181"/>
                </a:lnTo>
                <a:lnTo>
                  <a:pt x="582" y="208"/>
                </a:lnTo>
                <a:lnTo>
                  <a:pt x="570" y="234"/>
                </a:lnTo>
                <a:lnTo>
                  <a:pt x="554" y="262"/>
                </a:lnTo>
                <a:lnTo>
                  <a:pt x="545" y="274"/>
                </a:lnTo>
                <a:lnTo>
                  <a:pt x="539" y="287"/>
                </a:lnTo>
                <a:lnTo>
                  <a:pt x="535" y="300"/>
                </a:lnTo>
                <a:lnTo>
                  <a:pt x="535" y="306"/>
                </a:lnTo>
                <a:lnTo>
                  <a:pt x="536" y="312"/>
                </a:lnTo>
                <a:lnTo>
                  <a:pt x="539" y="318"/>
                </a:lnTo>
                <a:lnTo>
                  <a:pt x="544" y="324"/>
                </a:lnTo>
                <a:lnTo>
                  <a:pt x="551" y="330"/>
                </a:lnTo>
                <a:lnTo>
                  <a:pt x="558" y="334"/>
                </a:lnTo>
                <a:lnTo>
                  <a:pt x="578" y="343"/>
                </a:lnTo>
                <a:lnTo>
                  <a:pt x="597" y="352"/>
                </a:lnTo>
                <a:lnTo>
                  <a:pt x="617" y="361"/>
                </a:lnTo>
                <a:lnTo>
                  <a:pt x="637" y="370"/>
                </a:lnTo>
                <a:lnTo>
                  <a:pt x="653" y="381"/>
                </a:lnTo>
                <a:lnTo>
                  <a:pt x="669" y="393"/>
                </a:lnTo>
                <a:lnTo>
                  <a:pt x="682" y="406"/>
                </a:lnTo>
                <a:lnTo>
                  <a:pt x="696" y="421"/>
                </a:lnTo>
                <a:lnTo>
                  <a:pt x="706" y="438"/>
                </a:lnTo>
                <a:lnTo>
                  <a:pt x="715" y="454"/>
                </a:lnTo>
                <a:lnTo>
                  <a:pt x="721" y="471"/>
                </a:lnTo>
                <a:lnTo>
                  <a:pt x="726" y="489"/>
                </a:lnTo>
                <a:lnTo>
                  <a:pt x="726" y="495"/>
                </a:lnTo>
                <a:lnTo>
                  <a:pt x="726" y="499"/>
                </a:lnTo>
                <a:lnTo>
                  <a:pt x="723" y="508"/>
                </a:lnTo>
                <a:close/>
              </a:path>
            </a:pathLst>
          </a:custGeom>
          <a:solidFill>
            <a:schemeClr val="tx1">
              <a:lumMod val="75000"/>
              <a:lumOff val="25000"/>
            </a:schemeClr>
          </a:solidFill>
          <a:ln>
            <a:noFill/>
          </a:ln>
        </p:spPr>
        <p:txBody>
          <a:bodyPr wrap="none" anchor="ctr"/>
          <a:lstStyle/>
          <a:p>
            <a:endParaRPr lang="en-US"/>
          </a:p>
        </p:txBody>
      </p:sp>
      <p:sp>
        <p:nvSpPr>
          <p:cNvPr id="3" name="Slide Number Placeholder 2"/>
          <p:cNvSpPr>
            <a:spLocks noGrp="1"/>
          </p:cNvSpPr>
          <p:nvPr>
            <p:ph type="sldNum" sz="quarter" idx="10"/>
          </p:nvPr>
        </p:nvSpPr>
        <p:spPr/>
        <p:txBody>
          <a:bodyPr/>
          <a:lstStyle/>
          <a:p>
            <a:fld id="{812A5277-1DB9-460F-9A21-B857ABB32666}" type="slidenum">
              <a:rPr lang="en-US" smtClean="0"/>
              <a:pPr/>
              <a:t>428</a:t>
            </a:fld>
            <a:endParaRPr lang="fr-FR" dirty="0"/>
          </a:p>
        </p:txBody>
      </p:sp>
    </p:spTree>
    <p:custDataLst>
      <p:tags r:id="rId1"/>
    </p:custData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3"/>
          <p:cNvSpPr>
            <a:spLocks noGrp="1" noChangeArrowheads="1"/>
          </p:cNvSpPr>
          <p:nvPr>
            <p:ph idx="1"/>
          </p:nvPr>
        </p:nvSpPr>
        <p:spPr>
          <a:xfrm>
            <a:off x="115713" y="843165"/>
            <a:ext cx="11582301" cy="5950440"/>
          </a:xfrm>
        </p:spPr>
        <p:txBody>
          <a:bodyPr>
            <a:normAutofit/>
          </a:bodyPr>
          <a:lstStyle/>
          <a:p>
            <a:pPr marL="238125" lvl="1" indent="-238125"/>
            <a:r>
              <a:rPr lang="fr-FR" dirty="0"/>
              <a:t>Les mises à jour de champ vous permettent de remplacer automatiquement la valeur d'un champ par une valeur de votre choix.</a:t>
            </a:r>
          </a:p>
          <a:p>
            <a:pPr lvl="1"/>
            <a:r>
              <a:rPr lang="fr-FR" dirty="0"/>
              <a:t>Selon le type de champ, vous pouvez appliquer une valeur spécifique, n'indiquer aucune valeur ou calculer une valeur en fonction d'une formule que vous avez créée.</a:t>
            </a:r>
          </a:p>
          <a:p>
            <a:pPr lvl="1"/>
            <a:r>
              <a:rPr lang="fr-FR" dirty="0"/>
              <a:t>La mise à jour des champs peut déclencher de nouveau les règles de workflow. </a:t>
            </a:r>
          </a:p>
        </p:txBody>
      </p:sp>
      <p:sp>
        <p:nvSpPr>
          <p:cNvPr id="320513" name="Rectangle 2"/>
          <p:cNvSpPr>
            <a:spLocks noGrp="1" noChangeArrowheads="1"/>
          </p:cNvSpPr>
          <p:nvPr>
            <p:ph type="title"/>
          </p:nvPr>
        </p:nvSpPr>
        <p:spPr>
          <a:xfrm>
            <a:off x="128589" y="7"/>
            <a:ext cx="10734146" cy="746975"/>
          </a:xfrm>
        </p:spPr>
        <p:txBody>
          <a:bodyPr/>
          <a:lstStyle/>
          <a:p>
            <a:r>
              <a:rPr lang="fr-FR" sz="2600" dirty="0"/>
              <a:t>Action de workflow : Mises à jour de champs</a:t>
            </a:r>
          </a:p>
        </p:txBody>
      </p:sp>
      <p:sp>
        <p:nvSpPr>
          <p:cNvPr id="9" name="TextBox 8"/>
          <p:cNvSpPr txBox="1"/>
          <p:nvPr/>
        </p:nvSpPr>
        <p:spPr>
          <a:xfrm>
            <a:off x="1728207" y="5151916"/>
            <a:ext cx="2100796" cy="923330"/>
          </a:xfrm>
          <a:prstGeom prst="rect">
            <a:avLst/>
          </a:prstGeom>
          <a:noFill/>
        </p:spPr>
        <p:txBody>
          <a:bodyPr wrap="square" rtlCol="0">
            <a:spAutoFit/>
          </a:bodyPr>
          <a:lstStyle/>
          <a:p>
            <a:pPr algn="ctr"/>
            <a:r>
              <a:rPr lang="fr-FR" i="1" dirty="0"/>
              <a:t>Nouveau compte dans un secteur d'activité ciblé</a:t>
            </a:r>
          </a:p>
        </p:txBody>
      </p:sp>
      <p:sp>
        <p:nvSpPr>
          <p:cNvPr id="10" name="TextBox 9"/>
          <p:cNvSpPr txBox="1"/>
          <p:nvPr/>
        </p:nvSpPr>
        <p:spPr>
          <a:xfrm>
            <a:off x="5103256" y="4484107"/>
            <a:ext cx="1377300" cy="646331"/>
          </a:xfrm>
          <a:prstGeom prst="rect">
            <a:avLst/>
          </a:prstGeom>
          <a:noFill/>
        </p:spPr>
        <p:txBody>
          <a:bodyPr wrap="none" rtlCol="0">
            <a:spAutoFit/>
          </a:bodyPr>
          <a:lstStyle/>
          <a:p>
            <a:pPr algn="ctr"/>
            <a:r>
              <a:rPr lang="fr-FR" i="1" dirty="0"/>
              <a:t>Modifier le</a:t>
            </a:r>
            <a:r>
              <a:t/>
            </a:r>
            <a:br/>
            <a:r>
              <a:rPr lang="fr-FR" i="1" dirty="0"/>
              <a:t>type d'enregistrement</a:t>
            </a:r>
          </a:p>
        </p:txBody>
      </p:sp>
      <p:sp>
        <p:nvSpPr>
          <p:cNvPr id="11" name="TextBox 10"/>
          <p:cNvSpPr txBox="1"/>
          <p:nvPr/>
        </p:nvSpPr>
        <p:spPr>
          <a:xfrm>
            <a:off x="7533022" y="4294241"/>
            <a:ext cx="2738212" cy="646331"/>
          </a:xfrm>
          <a:prstGeom prst="rect">
            <a:avLst/>
          </a:prstGeom>
          <a:noFill/>
        </p:spPr>
        <p:txBody>
          <a:bodyPr wrap="square" rtlCol="0">
            <a:spAutoFit/>
          </a:bodyPr>
          <a:lstStyle/>
          <a:p>
            <a:pPr algn="ctr"/>
            <a:r>
              <a:rPr lang="fr-FR" i="1" dirty="0"/>
              <a:t>Afficher des champs propres au secteur cible</a:t>
            </a:r>
          </a:p>
        </p:txBody>
      </p:sp>
      <p:sp>
        <p:nvSpPr>
          <p:cNvPr id="12" name="Right Arrow 11"/>
          <p:cNvSpPr/>
          <p:nvPr/>
        </p:nvSpPr>
        <p:spPr>
          <a:xfrm rot="21000703">
            <a:off x="3142927" y="3800606"/>
            <a:ext cx="1811928" cy="5538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3" name="Right Arrow 12"/>
          <p:cNvSpPr/>
          <p:nvPr/>
        </p:nvSpPr>
        <p:spPr>
          <a:xfrm>
            <a:off x="6256679" y="3607714"/>
            <a:ext cx="1590369" cy="583487"/>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5212" y="3321390"/>
            <a:ext cx="1193389" cy="1193389"/>
          </a:xfrm>
          <a:prstGeom prst="rect">
            <a:avLst/>
          </a:prstGeom>
          <a:effectLst/>
        </p:spPr>
      </p:pic>
      <p:sp>
        <p:nvSpPr>
          <p:cNvPr id="19" name="Right Arrow 18"/>
          <p:cNvSpPr/>
          <p:nvPr/>
        </p:nvSpPr>
        <p:spPr>
          <a:xfrm rot="1817089">
            <a:off x="3034709" y="4992950"/>
            <a:ext cx="1899234" cy="556247"/>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1" name="Right Arrow 20"/>
          <p:cNvSpPr/>
          <p:nvPr/>
        </p:nvSpPr>
        <p:spPr>
          <a:xfrm>
            <a:off x="5867380" y="5717208"/>
            <a:ext cx="1600037" cy="556247"/>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2" name="TextBox 21"/>
          <p:cNvSpPr txBox="1"/>
          <p:nvPr/>
        </p:nvSpPr>
        <p:spPr>
          <a:xfrm>
            <a:off x="7537353" y="6256641"/>
            <a:ext cx="1830629" cy="369332"/>
          </a:xfrm>
          <a:prstGeom prst="rect">
            <a:avLst/>
          </a:prstGeom>
          <a:noFill/>
        </p:spPr>
        <p:txBody>
          <a:bodyPr wrap="none" rtlCol="0">
            <a:spAutoFit/>
          </a:bodyPr>
          <a:lstStyle/>
          <a:p>
            <a:r>
              <a:rPr lang="fr-FR" i="1" dirty="0"/>
              <a:t>Équipe marketing</a:t>
            </a:r>
          </a:p>
        </p:txBody>
      </p:sp>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193991" y="5446598"/>
            <a:ext cx="1004169" cy="1004169"/>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43346" y="3878321"/>
            <a:ext cx="1197864" cy="1197864"/>
          </a:xfrm>
          <a:prstGeom prst="rect">
            <a:avLst/>
          </a:prstGeom>
          <a:effectLst/>
        </p:spPr>
      </p:pic>
      <p:sp>
        <p:nvSpPr>
          <p:cNvPr id="25" name="Freeform 114"/>
          <p:cNvSpPr>
            <a:spLocks noChangeArrowheads="1"/>
          </p:cNvSpPr>
          <p:nvPr/>
        </p:nvSpPr>
        <p:spPr bwMode="auto">
          <a:xfrm>
            <a:off x="7831577" y="5235234"/>
            <a:ext cx="1198944" cy="1037550"/>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tx1">
              <a:lumMod val="75000"/>
              <a:lumOff val="25000"/>
            </a:schemeClr>
          </a:solidFill>
          <a:ln>
            <a:noFill/>
          </a:ln>
        </p:spPr>
        <p:txBody>
          <a:bodyPr wrap="none" anchor="ctr"/>
          <a:lstStyle/>
          <a:p>
            <a:endParaRPr lang="en-US"/>
          </a:p>
        </p:txBody>
      </p:sp>
      <p:sp>
        <p:nvSpPr>
          <p:cNvPr id="26" name="Freeform 278"/>
          <p:cNvSpPr>
            <a:spLocks noChangeArrowheads="1"/>
          </p:cNvSpPr>
          <p:nvPr/>
        </p:nvSpPr>
        <p:spPr bwMode="auto">
          <a:xfrm>
            <a:off x="8301095" y="3358833"/>
            <a:ext cx="1018567" cy="810831"/>
          </a:xfrm>
          <a:custGeom>
            <a:avLst/>
            <a:gdLst>
              <a:gd name="T0" fmla="*/ 13594033 w 704"/>
              <a:gd name="T1" fmla="*/ 10064382 h 560"/>
              <a:gd name="T2" fmla="*/ 9843943 w 704"/>
              <a:gd name="T3" fmla="*/ 13809069 h 560"/>
              <a:gd name="T4" fmla="*/ 5742186 w 704"/>
              <a:gd name="T5" fmla="*/ 14160316 h 560"/>
              <a:gd name="T6" fmla="*/ 1171882 w 704"/>
              <a:gd name="T7" fmla="*/ 11234747 h 560"/>
              <a:gd name="T8" fmla="*/ 0 w 704"/>
              <a:gd name="T9" fmla="*/ 7255781 h 560"/>
              <a:gd name="T10" fmla="*/ 1992096 w 704"/>
              <a:gd name="T11" fmla="*/ 2340386 h 560"/>
              <a:gd name="T12" fmla="*/ 7031290 w 704"/>
              <a:gd name="T13" fmla="*/ 0 h 560"/>
              <a:gd name="T14" fmla="*/ 11015825 w 704"/>
              <a:gd name="T15" fmla="*/ 1404300 h 560"/>
              <a:gd name="T16" fmla="*/ 14179803 w 704"/>
              <a:gd name="T17" fmla="*/ 5734170 h 560"/>
              <a:gd name="T18" fmla="*/ 117222 w 704"/>
              <a:gd name="T19" fmla="*/ 31246200 h 560"/>
              <a:gd name="T20" fmla="*/ 3047098 w 704"/>
              <a:gd name="T21" fmla="*/ 26916331 h 560"/>
              <a:gd name="T22" fmla="*/ 7031290 w 704"/>
              <a:gd name="T23" fmla="*/ 25745966 h 560"/>
              <a:gd name="T24" fmla="*/ 12070484 w 704"/>
              <a:gd name="T25" fmla="*/ 27735449 h 560"/>
              <a:gd name="T26" fmla="*/ 14179803 w 704"/>
              <a:gd name="T27" fmla="*/ 32767812 h 560"/>
              <a:gd name="T28" fmla="*/ 12891041 w 704"/>
              <a:gd name="T29" fmla="*/ 36746434 h 560"/>
              <a:gd name="T30" fmla="*/ 8672062 w 704"/>
              <a:gd name="T31" fmla="*/ 39672346 h 560"/>
              <a:gd name="T32" fmla="*/ 4335859 w 704"/>
              <a:gd name="T33" fmla="*/ 39321100 h 560"/>
              <a:gd name="T34" fmla="*/ 468890 w 704"/>
              <a:gd name="T35" fmla="*/ 35576413 h 560"/>
              <a:gd name="T36" fmla="*/ 0 w 704"/>
              <a:gd name="T37" fmla="*/ 58279499 h 560"/>
              <a:gd name="T38" fmla="*/ 1992096 w 704"/>
              <a:gd name="T39" fmla="*/ 53364448 h 560"/>
              <a:gd name="T40" fmla="*/ 7031290 w 704"/>
              <a:gd name="T41" fmla="*/ 51257997 h 560"/>
              <a:gd name="T42" fmla="*/ 11015825 w 704"/>
              <a:gd name="T43" fmla="*/ 52428362 h 560"/>
              <a:gd name="T44" fmla="*/ 14179803 w 704"/>
              <a:gd name="T45" fmla="*/ 56992167 h 560"/>
              <a:gd name="T46" fmla="*/ 13594033 w 704"/>
              <a:gd name="T47" fmla="*/ 61088100 h 560"/>
              <a:gd name="T48" fmla="*/ 9843943 w 704"/>
              <a:gd name="T49" fmla="*/ 64833130 h 560"/>
              <a:gd name="T50" fmla="*/ 5742186 w 704"/>
              <a:gd name="T51" fmla="*/ 65184034 h 560"/>
              <a:gd name="T52" fmla="*/ 1171882 w 704"/>
              <a:gd name="T53" fmla="*/ 62258465 h 560"/>
              <a:gd name="T54" fmla="*/ 25547295 w 704"/>
              <a:gd name="T55" fmla="*/ 11468683 h 560"/>
              <a:gd name="T56" fmla="*/ 25898962 w 704"/>
              <a:gd name="T57" fmla="*/ 1989483 h 560"/>
              <a:gd name="T58" fmla="*/ 27305289 w 704"/>
              <a:gd name="T59" fmla="*/ 351247 h 560"/>
              <a:gd name="T60" fmla="*/ 78517101 w 704"/>
              <a:gd name="T61" fmla="*/ 0 h 560"/>
              <a:gd name="T62" fmla="*/ 80978086 w 704"/>
              <a:gd name="T63" fmla="*/ 936086 h 560"/>
              <a:gd name="T64" fmla="*/ 82149968 w 704"/>
              <a:gd name="T65" fmla="*/ 2925569 h 560"/>
              <a:gd name="T66" fmla="*/ 82384413 w 704"/>
              <a:gd name="T67" fmla="*/ 9010985 h 560"/>
              <a:gd name="T68" fmla="*/ 81798643 w 704"/>
              <a:gd name="T69" fmla="*/ 12639047 h 560"/>
              <a:gd name="T70" fmla="*/ 79688982 w 704"/>
              <a:gd name="T71" fmla="*/ 14043348 h 560"/>
              <a:gd name="T72" fmla="*/ 28242725 w 704"/>
              <a:gd name="T73" fmla="*/ 14394251 h 560"/>
              <a:gd name="T74" fmla="*/ 25898962 w 704"/>
              <a:gd name="T75" fmla="*/ 12639047 h 560"/>
              <a:gd name="T76" fmla="*/ 28242725 w 704"/>
              <a:gd name="T77" fmla="*/ 39906282 h 560"/>
              <a:gd name="T78" fmla="*/ 25898962 w 704"/>
              <a:gd name="T79" fmla="*/ 38150735 h 560"/>
              <a:gd name="T80" fmla="*/ 25547295 w 704"/>
              <a:gd name="T81" fmla="*/ 28671535 h 560"/>
              <a:gd name="T82" fmla="*/ 26367852 w 704"/>
              <a:gd name="T83" fmla="*/ 26565084 h 560"/>
              <a:gd name="T84" fmla="*/ 28242725 w 704"/>
              <a:gd name="T85" fmla="*/ 25745966 h 560"/>
              <a:gd name="T86" fmla="*/ 79688982 w 704"/>
              <a:gd name="T87" fmla="*/ 25862934 h 560"/>
              <a:gd name="T88" fmla="*/ 81798643 w 704"/>
              <a:gd name="T89" fmla="*/ 27501513 h 560"/>
              <a:gd name="T90" fmla="*/ 82384413 w 704"/>
              <a:gd name="T91" fmla="*/ 30895297 h 560"/>
              <a:gd name="T92" fmla="*/ 82149968 w 704"/>
              <a:gd name="T93" fmla="*/ 36980713 h 560"/>
              <a:gd name="T94" fmla="*/ 80978086 w 704"/>
              <a:gd name="T95" fmla="*/ 38970196 h 560"/>
              <a:gd name="T96" fmla="*/ 78517101 w 704"/>
              <a:gd name="T97" fmla="*/ 39906282 h 560"/>
              <a:gd name="T98" fmla="*/ 27305289 w 704"/>
              <a:gd name="T99" fmla="*/ 65184034 h 560"/>
              <a:gd name="T100" fmla="*/ 25664517 w 704"/>
              <a:gd name="T101" fmla="*/ 63194894 h 560"/>
              <a:gd name="T102" fmla="*/ 25664517 w 704"/>
              <a:gd name="T103" fmla="*/ 53481415 h 560"/>
              <a:gd name="T104" fmla="*/ 26719176 w 704"/>
              <a:gd name="T105" fmla="*/ 51726211 h 560"/>
              <a:gd name="T106" fmla="*/ 78517101 w 704"/>
              <a:gd name="T107" fmla="*/ 51257997 h 560"/>
              <a:gd name="T108" fmla="*/ 80392317 w 704"/>
              <a:gd name="T109" fmla="*/ 51608900 h 560"/>
              <a:gd name="T110" fmla="*/ 82032746 w 704"/>
              <a:gd name="T111" fmla="*/ 53481415 h 560"/>
              <a:gd name="T112" fmla="*/ 82384413 w 704"/>
              <a:gd name="T113" fmla="*/ 58279499 h 560"/>
              <a:gd name="T114" fmla="*/ 82032746 w 704"/>
              <a:gd name="T115" fmla="*/ 62960615 h 560"/>
              <a:gd name="T116" fmla="*/ 80392317 w 704"/>
              <a:gd name="T117" fmla="*/ 64833130 h 560"/>
              <a:gd name="T118" fmla="*/ 28242725 w 704"/>
              <a:gd name="T119" fmla="*/ 65418313 h 5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4" h="560">
                <a:moveTo>
                  <a:pt x="121" y="62"/>
                </a:moveTo>
                <a:lnTo>
                  <a:pt x="121" y="62"/>
                </a:lnTo>
                <a:lnTo>
                  <a:pt x="121" y="74"/>
                </a:lnTo>
                <a:lnTo>
                  <a:pt x="116" y="86"/>
                </a:lnTo>
                <a:lnTo>
                  <a:pt x="110" y="96"/>
                </a:lnTo>
                <a:lnTo>
                  <a:pt x="103" y="105"/>
                </a:lnTo>
                <a:lnTo>
                  <a:pt x="94" y="112"/>
                </a:lnTo>
                <a:lnTo>
                  <a:pt x="84" y="118"/>
                </a:lnTo>
                <a:lnTo>
                  <a:pt x="74" y="121"/>
                </a:lnTo>
                <a:lnTo>
                  <a:pt x="60" y="123"/>
                </a:lnTo>
                <a:lnTo>
                  <a:pt x="49" y="121"/>
                </a:lnTo>
                <a:lnTo>
                  <a:pt x="37" y="118"/>
                </a:lnTo>
                <a:lnTo>
                  <a:pt x="26" y="112"/>
                </a:lnTo>
                <a:lnTo>
                  <a:pt x="17" y="105"/>
                </a:lnTo>
                <a:lnTo>
                  <a:pt x="10" y="96"/>
                </a:lnTo>
                <a:lnTo>
                  <a:pt x="4" y="86"/>
                </a:lnTo>
                <a:lnTo>
                  <a:pt x="1" y="74"/>
                </a:lnTo>
                <a:lnTo>
                  <a:pt x="0" y="62"/>
                </a:lnTo>
                <a:lnTo>
                  <a:pt x="1" y="49"/>
                </a:lnTo>
                <a:lnTo>
                  <a:pt x="4" y="39"/>
                </a:lnTo>
                <a:lnTo>
                  <a:pt x="10" y="28"/>
                </a:lnTo>
                <a:lnTo>
                  <a:pt x="17" y="20"/>
                </a:lnTo>
                <a:lnTo>
                  <a:pt x="26" y="12"/>
                </a:lnTo>
                <a:lnTo>
                  <a:pt x="37" y="6"/>
                </a:lnTo>
                <a:lnTo>
                  <a:pt x="49" y="2"/>
                </a:lnTo>
                <a:lnTo>
                  <a:pt x="60" y="0"/>
                </a:lnTo>
                <a:lnTo>
                  <a:pt x="74" y="2"/>
                </a:lnTo>
                <a:lnTo>
                  <a:pt x="84" y="6"/>
                </a:lnTo>
                <a:lnTo>
                  <a:pt x="94" y="12"/>
                </a:lnTo>
                <a:lnTo>
                  <a:pt x="103" y="20"/>
                </a:lnTo>
                <a:lnTo>
                  <a:pt x="110" y="28"/>
                </a:lnTo>
                <a:lnTo>
                  <a:pt x="116" y="39"/>
                </a:lnTo>
                <a:lnTo>
                  <a:pt x="121" y="49"/>
                </a:lnTo>
                <a:lnTo>
                  <a:pt x="121" y="62"/>
                </a:lnTo>
                <a:close/>
                <a:moveTo>
                  <a:pt x="0" y="280"/>
                </a:moveTo>
                <a:lnTo>
                  <a:pt x="0" y="280"/>
                </a:lnTo>
                <a:lnTo>
                  <a:pt x="1" y="267"/>
                </a:lnTo>
                <a:lnTo>
                  <a:pt x="4" y="257"/>
                </a:lnTo>
                <a:lnTo>
                  <a:pt x="10" y="246"/>
                </a:lnTo>
                <a:lnTo>
                  <a:pt x="17" y="237"/>
                </a:lnTo>
                <a:lnTo>
                  <a:pt x="26" y="230"/>
                </a:lnTo>
                <a:lnTo>
                  <a:pt x="37" y="224"/>
                </a:lnTo>
                <a:lnTo>
                  <a:pt x="49" y="220"/>
                </a:lnTo>
                <a:lnTo>
                  <a:pt x="60" y="220"/>
                </a:lnTo>
                <a:lnTo>
                  <a:pt x="74" y="220"/>
                </a:lnTo>
                <a:lnTo>
                  <a:pt x="84" y="224"/>
                </a:lnTo>
                <a:lnTo>
                  <a:pt x="94" y="230"/>
                </a:lnTo>
                <a:lnTo>
                  <a:pt x="103" y="237"/>
                </a:lnTo>
                <a:lnTo>
                  <a:pt x="110" y="246"/>
                </a:lnTo>
                <a:lnTo>
                  <a:pt x="116" y="257"/>
                </a:lnTo>
                <a:lnTo>
                  <a:pt x="121" y="267"/>
                </a:lnTo>
                <a:lnTo>
                  <a:pt x="121" y="280"/>
                </a:lnTo>
                <a:lnTo>
                  <a:pt x="121" y="292"/>
                </a:lnTo>
                <a:lnTo>
                  <a:pt x="116" y="304"/>
                </a:lnTo>
                <a:lnTo>
                  <a:pt x="110" y="314"/>
                </a:lnTo>
                <a:lnTo>
                  <a:pt x="103" y="323"/>
                </a:lnTo>
                <a:lnTo>
                  <a:pt x="94" y="330"/>
                </a:lnTo>
                <a:lnTo>
                  <a:pt x="84" y="336"/>
                </a:lnTo>
                <a:lnTo>
                  <a:pt x="74" y="339"/>
                </a:lnTo>
                <a:lnTo>
                  <a:pt x="60" y="341"/>
                </a:lnTo>
                <a:lnTo>
                  <a:pt x="49" y="339"/>
                </a:lnTo>
                <a:lnTo>
                  <a:pt x="37" y="336"/>
                </a:lnTo>
                <a:lnTo>
                  <a:pt x="26" y="330"/>
                </a:lnTo>
                <a:lnTo>
                  <a:pt x="17" y="323"/>
                </a:lnTo>
                <a:lnTo>
                  <a:pt x="10" y="314"/>
                </a:lnTo>
                <a:lnTo>
                  <a:pt x="4" y="304"/>
                </a:lnTo>
                <a:lnTo>
                  <a:pt x="1" y="292"/>
                </a:lnTo>
                <a:lnTo>
                  <a:pt x="0" y="280"/>
                </a:lnTo>
                <a:close/>
                <a:moveTo>
                  <a:pt x="0" y="498"/>
                </a:moveTo>
                <a:lnTo>
                  <a:pt x="0" y="498"/>
                </a:lnTo>
                <a:lnTo>
                  <a:pt x="1" y="487"/>
                </a:lnTo>
                <a:lnTo>
                  <a:pt x="4" y="475"/>
                </a:lnTo>
                <a:lnTo>
                  <a:pt x="10" y="464"/>
                </a:lnTo>
                <a:lnTo>
                  <a:pt x="17" y="456"/>
                </a:lnTo>
                <a:lnTo>
                  <a:pt x="26" y="448"/>
                </a:lnTo>
                <a:lnTo>
                  <a:pt x="37" y="442"/>
                </a:lnTo>
                <a:lnTo>
                  <a:pt x="49" y="438"/>
                </a:lnTo>
                <a:lnTo>
                  <a:pt x="60" y="438"/>
                </a:lnTo>
                <a:lnTo>
                  <a:pt x="74" y="438"/>
                </a:lnTo>
                <a:lnTo>
                  <a:pt x="84" y="442"/>
                </a:lnTo>
                <a:lnTo>
                  <a:pt x="94" y="448"/>
                </a:lnTo>
                <a:lnTo>
                  <a:pt x="103" y="456"/>
                </a:lnTo>
                <a:lnTo>
                  <a:pt x="110" y="464"/>
                </a:lnTo>
                <a:lnTo>
                  <a:pt x="116" y="475"/>
                </a:lnTo>
                <a:lnTo>
                  <a:pt x="121" y="487"/>
                </a:lnTo>
                <a:lnTo>
                  <a:pt x="121" y="498"/>
                </a:lnTo>
                <a:lnTo>
                  <a:pt x="121" y="510"/>
                </a:lnTo>
                <a:lnTo>
                  <a:pt x="116" y="522"/>
                </a:lnTo>
                <a:lnTo>
                  <a:pt x="110" y="532"/>
                </a:lnTo>
                <a:lnTo>
                  <a:pt x="103" y="541"/>
                </a:lnTo>
                <a:lnTo>
                  <a:pt x="94" y="548"/>
                </a:lnTo>
                <a:lnTo>
                  <a:pt x="84" y="554"/>
                </a:lnTo>
                <a:lnTo>
                  <a:pt x="74" y="557"/>
                </a:lnTo>
                <a:lnTo>
                  <a:pt x="60" y="559"/>
                </a:lnTo>
                <a:lnTo>
                  <a:pt x="49" y="557"/>
                </a:lnTo>
                <a:lnTo>
                  <a:pt x="37" y="554"/>
                </a:lnTo>
                <a:lnTo>
                  <a:pt x="26" y="548"/>
                </a:lnTo>
                <a:lnTo>
                  <a:pt x="17" y="541"/>
                </a:lnTo>
                <a:lnTo>
                  <a:pt x="10" y="532"/>
                </a:lnTo>
                <a:lnTo>
                  <a:pt x="4" y="522"/>
                </a:lnTo>
                <a:lnTo>
                  <a:pt x="1" y="510"/>
                </a:lnTo>
                <a:lnTo>
                  <a:pt x="0" y="498"/>
                </a:lnTo>
                <a:close/>
                <a:moveTo>
                  <a:pt x="218" y="98"/>
                </a:moveTo>
                <a:lnTo>
                  <a:pt x="218" y="25"/>
                </a:lnTo>
                <a:lnTo>
                  <a:pt x="219" y="21"/>
                </a:lnTo>
                <a:lnTo>
                  <a:pt x="221" y="17"/>
                </a:lnTo>
                <a:lnTo>
                  <a:pt x="222" y="12"/>
                </a:lnTo>
                <a:lnTo>
                  <a:pt x="225" y="9"/>
                </a:lnTo>
                <a:lnTo>
                  <a:pt x="228" y="5"/>
                </a:lnTo>
                <a:lnTo>
                  <a:pt x="233" y="3"/>
                </a:lnTo>
                <a:lnTo>
                  <a:pt x="237" y="2"/>
                </a:lnTo>
                <a:lnTo>
                  <a:pt x="241" y="0"/>
                </a:lnTo>
                <a:lnTo>
                  <a:pt x="670" y="0"/>
                </a:lnTo>
                <a:lnTo>
                  <a:pt x="676" y="2"/>
                </a:lnTo>
                <a:lnTo>
                  <a:pt x="680" y="3"/>
                </a:lnTo>
                <a:lnTo>
                  <a:pt x="686" y="5"/>
                </a:lnTo>
                <a:lnTo>
                  <a:pt x="691" y="8"/>
                </a:lnTo>
                <a:lnTo>
                  <a:pt x="694" y="12"/>
                </a:lnTo>
                <a:lnTo>
                  <a:pt x="698" y="17"/>
                </a:lnTo>
                <a:lnTo>
                  <a:pt x="700" y="21"/>
                </a:lnTo>
                <a:lnTo>
                  <a:pt x="701" y="25"/>
                </a:lnTo>
                <a:lnTo>
                  <a:pt x="703" y="46"/>
                </a:lnTo>
                <a:lnTo>
                  <a:pt x="703" y="62"/>
                </a:lnTo>
                <a:lnTo>
                  <a:pt x="703" y="77"/>
                </a:lnTo>
                <a:lnTo>
                  <a:pt x="701" y="98"/>
                </a:lnTo>
                <a:lnTo>
                  <a:pt x="700" y="102"/>
                </a:lnTo>
                <a:lnTo>
                  <a:pt x="698" y="108"/>
                </a:lnTo>
                <a:lnTo>
                  <a:pt x="694" y="111"/>
                </a:lnTo>
                <a:lnTo>
                  <a:pt x="691" y="115"/>
                </a:lnTo>
                <a:lnTo>
                  <a:pt x="686" y="118"/>
                </a:lnTo>
                <a:lnTo>
                  <a:pt x="680" y="120"/>
                </a:lnTo>
                <a:lnTo>
                  <a:pt x="676" y="121"/>
                </a:lnTo>
                <a:lnTo>
                  <a:pt x="670" y="123"/>
                </a:lnTo>
                <a:lnTo>
                  <a:pt x="241" y="123"/>
                </a:lnTo>
                <a:lnTo>
                  <a:pt x="233" y="121"/>
                </a:lnTo>
                <a:lnTo>
                  <a:pt x="225" y="115"/>
                </a:lnTo>
                <a:lnTo>
                  <a:pt x="222" y="112"/>
                </a:lnTo>
                <a:lnTo>
                  <a:pt x="221" y="108"/>
                </a:lnTo>
                <a:lnTo>
                  <a:pt x="219" y="102"/>
                </a:lnTo>
                <a:lnTo>
                  <a:pt x="218" y="98"/>
                </a:lnTo>
                <a:close/>
                <a:moveTo>
                  <a:pt x="241" y="341"/>
                </a:moveTo>
                <a:lnTo>
                  <a:pt x="241" y="341"/>
                </a:lnTo>
                <a:lnTo>
                  <a:pt x="233" y="339"/>
                </a:lnTo>
                <a:lnTo>
                  <a:pt x="225" y="333"/>
                </a:lnTo>
                <a:lnTo>
                  <a:pt x="222" y="330"/>
                </a:lnTo>
                <a:lnTo>
                  <a:pt x="221" y="326"/>
                </a:lnTo>
                <a:lnTo>
                  <a:pt x="219" y="321"/>
                </a:lnTo>
                <a:lnTo>
                  <a:pt x="218" y="316"/>
                </a:lnTo>
                <a:lnTo>
                  <a:pt x="218" y="245"/>
                </a:lnTo>
                <a:lnTo>
                  <a:pt x="219" y="239"/>
                </a:lnTo>
                <a:lnTo>
                  <a:pt x="221" y="235"/>
                </a:lnTo>
                <a:lnTo>
                  <a:pt x="222" y="230"/>
                </a:lnTo>
                <a:lnTo>
                  <a:pt x="225" y="227"/>
                </a:lnTo>
                <a:lnTo>
                  <a:pt x="228" y="224"/>
                </a:lnTo>
                <a:lnTo>
                  <a:pt x="233" y="221"/>
                </a:lnTo>
                <a:lnTo>
                  <a:pt x="237" y="220"/>
                </a:lnTo>
                <a:lnTo>
                  <a:pt x="241" y="220"/>
                </a:lnTo>
                <a:lnTo>
                  <a:pt x="670" y="220"/>
                </a:lnTo>
                <a:lnTo>
                  <a:pt x="676" y="220"/>
                </a:lnTo>
                <a:lnTo>
                  <a:pt x="680" y="221"/>
                </a:lnTo>
                <a:lnTo>
                  <a:pt x="686" y="223"/>
                </a:lnTo>
                <a:lnTo>
                  <a:pt x="691" y="226"/>
                </a:lnTo>
                <a:lnTo>
                  <a:pt x="694" y="230"/>
                </a:lnTo>
                <a:lnTo>
                  <a:pt x="698" y="235"/>
                </a:lnTo>
                <a:lnTo>
                  <a:pt x="700" y="239"/>
                </a:lnTo>
                <a:lnTo>
                  <a:pt x="701" y="245"/>
                </a:lnTo>
                <a:lnTo>
                  <a:pt x="703" y="264"/>
                </a:lnTo>
                <a:lnTo>
                  <a:pt x="703" y="280"/>
                </a:lnTo>
                <a:lnTo>
                  <a:pt x="703" y="295"/>
                </a:lnTo>
                <a:lnTo>
                  <a:pt x="701" y="316"/>
                </a:lnTo>
                <a:lnTo>
                  <a:pt x="700" y="320"/>
                </a:lnTo>
                <a:lnTo>
                  <a:pt x="698" y="326"/>
                </a:lnTo>
                <a:lnTo>
                  <a:pt x="694" y="330"/>
                </a:lnTo>
                <a:lnTo>
                  <a:pt x="691" y="333"/>
                </a:lnTo>
                <a:lnTo>
                  <a:pt x="686" y="336"/>
                </a:lnTo>
                <a:lnTo>
                  <a:pt x="680" y="339"/>
                </a:lnTo>
                <a:lnTo>
                  <a:pt x="676" y="341"/>
                </a:lnTo>
                <a:lnTo>
                  <a:pt x="670" y="341"/>
                </a:lnTo>
                <a:lnTo>
                  <a:pt x="241" y="341"/>
                </a:lnTo>
                <a:close/>
                <a:moveTo>
                  <a:pt x="241" y="559"/>
                </a:moveTo>
                <a:lnTo>
                  <a:pt x="241" y="559"/>
                </a:lnTo>
                <a:lnTo>
                  <a:pt x="233" y="557"/>
                </a:lnTo>
                <a:lnTo>
                  <a:pt x="225" y="551"/>
                </a:lnTo>
                <a:lnTo>
                  <a:pt x="222" y="548"/>
                </a:lnTo>
                <a:lnTo>
                  <a:pt x="221" y="544"/>
                </a:lnTo>
                <a:lnTo>
                  <a:pt x="219" y="540"/>
                </a:lnTo>
                <a:lnTo>
                  <a:pt x="218" y="534"/>
                </a:lnTo>
                <a:lnTo>
                  <a:pt x="218" y="463"/>
                </a:lnTo>
                <a:lnTo>
                  <a:pt x="219" y="457"/>
                </a:lnTo>
                <a:lnTo>
                  <a:pt x="221" y="453"/>
                </a:lnTo>
                <a:lnTo>
                  <a:pt x="222" y="448"/>
                </a:lnTo>
                <a:lnTo>
                  <a:pt x="225" y="445"/>
                </a:lnTo>
                <a:lnTo>
                  <a:pt x="228" y="442"/>
                </a:lnTo>
                <a:lnTo>
                  <a:pt x="233" y="439"/>
                </a:lnTo>
                <a:lnTo>
                  <a:pt x="237" y="438"/>
                </a:lnTo>
                <a:lnTo>
                  <a:pt x="241" y="438"/>
                </a:lnTo>
                <a:lnTo>
                  <a:pt x="670" y="438"/>
                </a:lnTo>
                <a:lnTo>
                  <a:pt x="676" y="438"/>
                </a:lnTo>
                <a:lnTo>
                  <a:pt x="680" y="439"/>
                </a:lnTo>
                <a:lnTo>
                  <a:pt x="686" y="441"/>
                </a:lnTo>
                <a:lnTo>
                  <a:pt x="691" y="444"/>
                </a:lnTo>
                <a:lnTo>
                  <a:pt x="694" y="448"/>
                </a:lnTo>
                <a:lnTo>
                  <a:pt x="698" y="453"/>
                </a:lnTo>
                <a:lnTo>
                  <a:pt x="700" y="457"/>
                </a:lnTo>
                <a:lnTo>
                  <a:pt x="701" y="463"/>
                </a:lnTo>
                <a:lnTo>
                  <a:pt x="703" y="482"/>
                </a:lnTo>
                <a:lnTo>
                  <a:pt x="703" y="498"/>
                </a:lnTo>
                <a:lnTo>
                  <a:pt x="703" y="513"/>
                </a:lnTo>
                <a:lnTo>
                  <a:pt x="701" y="534"/>
                </a:lnTo>
                <a:lnTo>
                  <a:pt x="700" y="538"/>
                </a:lnTo>
                <a:lnTo>
                  <a:pt x="698" y="544"/>
                </a:lnTo>
                <a:lnTo>
                  <a:pt x="694" y="548"/>
                </a:lnTo>
                <a:lnTo>
                  <a:pt x="691" y="551"/>
                </a:lnTo>
                <a:lnTo>
                  <a:pt x="686" y="554"/>
                </a:lnTo>
                <a:lnTo>
                  <a:pt x="680" y="557"/>
                </a:lnTo>
                <a:lnTo>
                  <a:pt x="676" y="559"/>
                </a:lnTo>
                <a:lnTo>
                  <a:pt x="670" y="559"/>
                </a:lnTo>
                <a:lnTo>
                  <a:pt x="241" y="559"/>
                </a:lnTo>
                <a:close/>
              </a:path>
            </a:pathLst>
          </a:custGeom>
          <a:solidFill>
            <a:schemeClr val="accent6">
              <a:lumMod val="75000"/>
            </a:schemeClr>
          </a:solidFill>
          <a:ln>
            <a:noFill/>
          </a:ln>
        </p:spPr>
        <p:txBody>
          <a:bodyPr wrap="none" anchor="ctr"/>
          <a:lstStyle/>
          <a:p>
            <a:endParaRPr lang="en-US"/>
          </a:p>
        </p:txBody>
      </p:sp>
      <p:sp>
        <p:nvSpPr>
          <p:cNvPr id="3" name="Slide Number Placeholder 2"/>
          <p:cNvSpPr>
            <a:spLocks noGrp="1"/>
          </p:cNvSpPr>
          <p:nvPr>
            <p:ph type="sldNum" sz="quarter" idx="10"/>
          </p:nvPr>
        </p:nvSpPr>
        <p:spPr/>
        <p:txBody>
          <a:bodyPr/>
          <a:lstStyle/>
          <a:p>
            <a:fld id="{812A5277-1DB9-460F-9A21-B857ABB32666}" type="slidenum">
              <a:rPr lang="en-US" smtClean="0"/>
              <a:pPr/>
              <a:t>429</a:t>
            </a:fld>
            <a:endParaRPr lang="fr-FR" dirty="0"/>
          </a:p>
        </p:txBody>
      </p:sp>
    </p:spTree>
    <p:custDataLst>
      <p:tags r:id="rId1"/>
    </p:custData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065283"/>
            <a:ext cx="11955462" cy="4724246"/>
          </a:xfrm>
        </p:spPr>
        <p:txBody>
          <a:bodyPr/>
          <a:lstStyle/>
          <a:p>
            <a:r>
              <a:rPr lang="fr-FR" dirty="0"/>
              <a:t>Tâches :</a:t>
            </a:r>
          </a:p>
          <a:p>
            <a:pPr marL="457200" indent="-457200">
              <a:buFont typeface="+mj-lt"/>
              <a:buAutoNum type="arabicPeriod"/>
            </a:pPr>
            <a:r>
              <a:rPr lang="fr-FR" b="0" dirty="0">
                <a:sym typeface="Arial" pitchFamily="-112" charset="0"/>
              </a:rPr>
              <a:t>Recherche de la documentation sur la personnalisation des paramètres de l'interface utilisateur.</a:t>
            </a:r>
          </a:p>
          <a:p>
            <a:pPr marL="457200" indent="-457200">
              <a:buFont typeface="+mj-lt"/>
              <a:buAutoNum type="arabicPeriod"/>
            </a:pPr>
            <a:r>
              <a:rPr lang="fr-FR" b="0" dirty="0">
                <a:sym typeface="Arial" pitchFamily="-112" charset="0"/>
              </a:rPr>
              <a:t>Recherche de formations en ligne.</a:t>
            </a:r>
            <a:endParaRPr lang="fr-FR" dirty="0"/>
          </a:p>
          <a:p>
            <a:endParaRPr lang="fr-FR" dirty="0"/>
          </a:p>
        </p:txBody>
      </p:sp>
      <p:sp>
        <p:nvSpPr>
          <p:cNvPr id="2" name="Content Placeholder 1"/>
          <p:cNvSpPr>
            <a:spLocks noGrp="1"/>
          </p:cNvSpPr>
          <p:nvPr>
            <p:ph idx="11"/>
          </p:nvPr>
        </p:nvSpPr>
        <p:spPr>
          <a:xfrm>
            <a:off x="5" y="758825"/>
            <a:ext cx="12192000" cy="1179703"/>
          </a:xfrm>
        </p:spPr>
        <p:txBody>
          <a:bodyPr/>
          <a:lstStyle/>
          <a:p>
            <a:r>
              <a:rPr lang="fr-FR" dirty="0"/>
              <a:t>Objectif :</a:t>
            </a:r>
          </a:p>
          <a:p>
            <a:r>
              <a:rPr lang="fr-FR" b="0" dirty="0"/>
              <a:t>Utiliser le portail Aide et formation pour trouver de la documentation et des formations en ligne.</a:t>
            </a:r>
          </a:p>
        </p:txBody>
      </p:sp>
      <p:sp>
        <p:nvSpPr>
          <p:cNvPr id="9" name="Content Placeholder 8"/>
          <p:cNvSpPr>
            <a:spLocks noGrp="1"/>
          </p:cNvSpPr>
          <p:nvPr>
            <p:ph idx="10"/>
          </p:nvPr>
        </p:nvSpPr>
        <p:spPr/>
        <p:txBody>
          <a:bodyPr/>
          <a:lstStyle/>
          <a:p>
            <a:r>
              <a:rPr lang="fr-FR"/>
              <a:t>5 min</a:t>
            </a:r>
          </a:p>
        </p:txBody>
      </p:sp>
      <p:sp>
        <p:nvSpPr>
          <p:cNvPr id="6" name="Title 5"/>
          <p:cNvSpPr>
            <a:spLocks noGrp="1"/>
          </p:cNvSpPr>
          <p:nvPr>
            <p:ph type="title"/>
          </p:nvPr>
        </p:nvSpPr>
        <p:spPr>
          <a:xfrm>
            <a:off x="1251930" y="10"/>
            <a:ext cx="9609746" cy="758825"/>
          </a:xfrm>
        </p:spPr>
        <p:txBody>
          <a:bodyPr/>
          <a:lstStyle/>
          <a:p>
            <a:r>
              <a:rPr lang="fr-FR"/>
              <a:t>1-4 : Portail Aide et formation</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43</a:t>
            </a:fld>
            <a:endParaRPr lang="fr-FR" dirty="0"/>
          </a:p>
        </p:txBody>
      </p:sp>
      <p:sp>
        <p:nvSpPr>
          <p:cNvPr id="10" name="Text Placeholder 8"/>
          <p:cNvSpPr txBox="1">
            <a:spLocks/>
          </p:cNvSpPr>
          <p:nvPr/>
        </p:nvSpPr>
        <p:spPr bwMode="white">
          <a:xfrm>
            <a:off x="0" y="-57872"/>
            <a:ext cx="1194319" cy="249767"/>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ctr" rtl="0" eaLnBrk="1" fontAlgn="base" hangingPunct="1">
              <a:spcBef>
                <a:spcPts val="600"/>
              </a:spcBef>
              <a:spcAft>
                <a:spcPct val="0"/>
              </a:spcAft>
              <a:defRPr sz="1200" cap="all" baseline="0">
                <a:solidFill>
                  <a:schemeClr val="bg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1200" cap="all" baseline="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1200" cap="all" baseline="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1200" cap="all" baseline="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1200" cap="all" baseline="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fr-FR" sz="1000" kern="0" dirty="0"/>
              <a:t>Suivez les instructions</a:t>
            </a:r>
          </a:p>
        </p:txBody>
      </p:sp>
    </p:spTree>
    <p:custDataLst>
      <p:tags r:id="rId1"/>
    </p:custData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845552" y="3749040"/>
            <a:ext cx="1170432" cy="1207008"/>
          </a:xfrm>
          <a:prstGeom prst="roundRect">
            <a:avLst/>
          </a:prstGeom>
          <a:solidFill>
            <a:schemeClr val="accent1">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6" name="Content Placeholder 15"/>
          <p:cNvSpPr>
            <a:spLocks noGrp="1"/>
          </p:cNvSpPr>
          <p:nvPr>
            <p:ph idx="1"/>
          </p:nvPr>
        </p:nvSpPr>
        <p:spPr>
          <a:xfrm>
            <a:off x="115713" y="843165"/>
            <a:ext cx="10037279" cy="5950440"/>
          </a:xfrm>
        </p:spPr>
        <p:txBody>
          <a:bodyPr/>
          <a:lstStyle/>
          <a:p>
            <a:r>
              <a:rPr lang="fr-FR" dirty="0"/>
              <a:t>Les messages sortants du workflow envoient les informations que vous indiquez à un point de destination désigné, tel qu'un service externe. Un message sortant envoie à un point de destination les données dans les champs indiqués, sous la forme d'un message API. </a:t>
            </a:r>
          </a:p>
          <a:p>
            <a:pPr marL="223838" indent="-223838"/>
            <a:endParaRPr lang="fr-FR" dirty="0"/>
          </a:p>
        </p:txBody>
      </p:sp>
      <p:sp>
        <p:nvSpPr>
          <p:cNvPr id="2" name="Title 1"/>
          <p:cNvSpPr>
            <a:spLocks noGrp="1"/>
          </p:cNvSpPr>
          <p:nvPr>
            <p:ph type="title"/>
          </p:nvPr>
        </p:nvSpPr>
        <p:spPr>
          <a:xfrm>
            <a:off x="128589" y="7"/>
            <a:ext cx="10734146" cy="746975"/>
          </a:xfrm>
        </p:spPr>
        <p:txBody>
          <a:bodyPr/>
          <a:lstStyle/>
          <a:p>
            <a:r>
              <a:rPr lang="fr-FR"/>
              <a:t>Action de workflow : Message sortant </a:t>
            </a:r>
          </a:p>
        </p:txBody>
      </p:sp>
      <p:sp>
        <p:nvSpPr>
          <p:cNvPr id="8" name="TextBox 7"/>
          <p:cNvSpPr txBox="1"/>
          <p:nvPr/>
        </p:nvSpPr>
        <p:spPr>
          <a:xfrm>
            <a:off x="1993207" y="4949301"/>
            <a:ext cx="1441420" cy="646331"/>
          </a:xfrm>
          <a:prstGeom prst="rect">
            <a:avLst/>
          </a:prstGeom>
          <a:noFill/>
        </p:spPr>
        <p:txBody>
          <a:bodyPr wrap="none" rtlCol="0">
            <a:spAutoFit/>
          </a:bodyPr>
          <a:lstStyle/>
          <a:p>
            <a:pPr algn="ctr"/>
            <a:r>
              <a:rPr lang="fr-FR" i="1" dirty="0"/>
              <a:t>Opportunité</a:t>
            </a:r>
          </a:p>
          <a:p>
            <a:pPr algn="ctr"/>
            <a:r>
              <a:rPr lang="fr-FR" i="1" dirty="0"/>
              <a:t>Close/Gagnée</a:t>
            </a:r>
          </a:p>
        </p:txBody>
      </p:sp>
      <p:sp>
        <p:nvSpPr>
          <p:cNvPr id="9" name="TextBox 8"/>
          <p:cNvSpPr txBox="1"/>
          <p:nvPr/>
        </p:nvSpPr>
        <p:spPr>
          <a:xfrm>
            <a:off x="4747582" y="4948758"/>
            <a:ext cx="1708082" cy="646331"/>
          </a:xfrm>
          <a:prstGeom prst="rect">
            <a:avLst/>
          </a:prstGeom>
          <a:noFill/>
        </p:spPr>
        <p:txBody>
          <a:bodyPr wrap="square" rtlCol="0">
            <a:spAutoFit/>
          </a:bodyPr>
          <a:lstStyle/>
          <a:p>
            <a:pPr algn="ctr"/>
            <a:r>
              <a:rPr lang="fr-FR" i="1" dirty="0"/>
              <a:t>Message sortant</a:t>
            </a:r>
          </a:p>
        </p:txBody>
      </p:sp>
      <p:sp>
        <p:nvSpPr>
          <p:cNvPr id="10" name="TextBox 9"/>
          <p:cNvSpPr txBox="1"/>
          <p:nvPr/>
        </p:nvSpPr>
        <p:spPr>
          <a:xfrm>
            <a:off x="7570233" y="4994568"/>
            <a:ext cx="1837928" cy="923330"/>
          </a:xfrm>
          <a:prstGeom prst="rect">
            <a:avLst/>
          </a:prstGeom>
          <a:noFill/>
        </p:spPr>
        <p:txBody>
          <a:bodyPr wrap="square" rtlCol="0">
            <a:spAutoFit/>
          </a:bodyPr>
          <a:lstStyle/>
          <a:p>
            <a:pPr algn="ctr"/>
            <a:r>
              <a:rPr lang="fr-FR" i="1" dirty="0"/>
              <a:t>Système</a:t>
            </a:r>
            <a:r>
              <a:t/>
            </a:r>
            <a:br/>
            <a:r>
              <a:rPr lang="fr-FR" i="1" dirty="0"/>
              <a:t>d'exécution des commandes</a:t>
            </a:r>
          </a:p>
        </p:txBody>
      </p:sp>
      <p:sp>
        <p:nvSpPr>
          <p:cNvPr id="11" name="Right Arrow 10"/>
          <p:cNvSpPr/>
          <p:nvPr/>
        </p:nvSpPr>
        <p:spPr>
          <a:xfrm>
            <a:off x="3043575" y="3968404"/>
            <a:ext cx="1859088"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12" name="Right Arrow 11"/>
          <p:cNvSpPr/>
          <p:nvPr/>
        </p:nvSpPr>
        <p:spPr>
          <a:xfrm>
            <a:off x="5939175" y="3968404"/>
            <a:ext cx="1859088"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pic>
        <p:nvPicPr>
          <p:cNvPr id="15" name="Picture 14" descr="factory.png"/>
          <p:cNvPicPr>
            <a:picLocks noChangeAspect="1"/>
          </p:cNvPicPr>
          <p:nvPr/>
        </p:nvPicPr>
        <p:blipFill>
          <a:blip r:embed="rId4" cstate="print"/>
          <a:stretch>
            <a:fillRect/>
          </a:stretch>
        </p:blipFill>
        <p:spPr>
          <a:xfrm>
            <a:off x="7950962" y="3602737"/>
            <a:ext cx="973581" cy="1207008"/>
          </a:xfrm>
          <a:prstGeom prst="rect">
            <a:avLst/>
          </a:prstGeom>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410" y="3727178"/>
            <a:ext cx="1197031" cy="1197031"/>
          </a:xfrm>
          <a:prstGeom prst="rect">
            <a:avLst/>
          </a:prstGeom>
          <a:effectLst/>
        </p:spPr>
      </p:pic>
      <p:grpSp>
        <p:nvGrpSpPr>
          <p:cNvPr id="4" name="Group 3"/>
          <p:cNvGrpSpPr/>
          <p:nvPr/>
        </p:nvGrpSpPr>
        <p:grpSpPr>
          <a:xfrm>
            <a:off x="4993598" y="3722783"/>
            <a:ext cx="1187745" cy="1187745"/>
            <a:chOff x="4993598" y="3722783"/>
            <a:chExt cx="1187745" cy="1187745"/>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598" y="3722783"/>
              <a:ext cx="1187745" cy="1187745"/>
            </a:xfrm>
            <a:prstGeom prst="rect">
              <a:avLst/>
            </a:prstGeom>
            <a:effectLst/>
          </p:spPr>
        </p:pic>
        <p:sp>
          <p:nvSpPr>
            <p:cNvPr id="25" name="Freeform 24"/>
            <p:cNvSpPr>
              <a:spLocks/>
            </p:cNvSpPr>
            <p:nvPr/>
          </p:nvSpPr>
          <p:spPr bwMode="auto">
            <a:xfrm>
              <a:off x="5431537" y="4170700"/>
              <a:ext cx="749418" cy="738824"/>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endParaRPr lang="en-US" dirty="0">
                <a:latin typeface="Salesforce Sans" panose="020B0505020202020203" pitchFamily="34" charset="0"/>
              </a:endParaRPr>
            </a:p>
          </p:txBody>
        </p:sp>
        <p:sp>
          <p:nvSpPr>
            <p:cNvPr id="26" name="Freeform 25"/>
            <p:cNvSpPr>
              <a:spLocks/>
            </p:cNvSpPr>
            <p:nvPr/>
          </p:nvSpPr>
          <p:spPr bwMode="auto">
            <a:xfrm>
              <a:off x="5835119" y="4511617"/>
              <a:ext cx="260545" cy="316960"/>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sp>
        <p:nvSpPr>
          <p:cNvPr id="6" name="Slide Number Placeholder 5"/>
          <p:cNvSpPr>
            <a:spLocks noGrp="1"/>
          </p:cNvSpPr>
          <p:nvPr>
            <p:ph type="sldNum" sz="quarter" idx="10"/>
          </p:nvPr>
        </p:nvSpPr>
        <p:spPr/>
        <p:txBody>
          <a:bodyPr/>
          <a:lstStyle/>
          <a:p>
            <a:fld id="{812A5277-1DB9-460F-9A21-B857ABB32666}" type="slidenum">
              <a:rPr lang="en-US" smtClean="0"/>
              <a:pPr/>
              <a:t>430</a:t>
            </a:fld>
            <a:endParaRPr lang="fr-FR" dirty="0"/>
          </a:p>
        </p:txBody>
      </p:sp>
    </p:spTree>
    <p:custDataLst>
      <p:tags r:id="rId1"/>
    </p:custData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869" y="10"/>
            <a:ext cx="9978807" cy="758825"/>
          </a:xfrm>
        </p:spPr>
        <p:txBody>
          <a:bodyPr/>
          <a:lstStyle/>
          <a:p>
            <a:r>
              <a:rPr lang="fr-FR" sz="2600" dirty="0"/>
              <a:t>Workflow pour les nouvelles requêtes </a:t>
            </a:r>
            <a:br>
              <a:rPr lang="fr-FR" sz="2600" dirty="0"/>
            </a:br>
            <a:r>
              <a:rPr lang="fr-FR" sz="2600" dirty="0"/>
              <a:t>sur les comptes importants</a:t>
            </a:r>
          </a:p>
        </p:txBody>
      </p:sp>
      <p:sp>
        <p:nvSpPr>
          <p:cNvPr id="14" name="Content Placeholder 13"/>
          <p:cNvSpPr>
            <a:spLocks noGrp="1"/>
          </p:cNvSpPr>
          <p:nvPr>
            <p:ph idx="1"/>
          </p:nvPr>
        </p:nvSpPr>
        <p:spPr>
          <a:xfrm>
            <a:off x="128595" y="836614"/>
            <a:ext cx="9961335" cy="5935663"/>
          </a:xfrm>
        </p:spPr>
        <p:txBody>
          <a:bodyPr/>
          <a:lstStyle/>
          <a:p>
            <a:pPr marL="0" indent="0">
              <a:buNone/>
            </a:pPr>
            <a:r>
              <a:rPr lang="fr-FR" dirty="0"/>
              <a:t>Afin d'automatiser la demande de Noah, nous allons créer une règle qui ne sera exécutée que sur les requêtes où le chiffre d'affaires du compte dépasse les 20 millions de dollars des États-Unis ou le nombre d'employés est supérieur à 5 000.</a:t>
            </a:r>
          </a:p>
          <a:p>
            <a:pPr marL="0" indent="0">
              <a:buNone/>
            </a:pPr>
            <a:r>
              <a:rPr lang="fr-FR" dirty="0"/>
              <a:t>Si l'enregistrement vérifie ce critère, un e-mail sera envoyé à tous les utilisateurs dans le rôle Vice-président des services.</a:t>
            </a:r>
          </a:p>
        </p:txBody>
      </p:sp>
      <p:sp>
        <p:nvSpPr>
          <p:cNvPr id="16" name="TextBox 15"/>
          <p:cNvSpPr txBox="1"/>
          <p:nvPr/>
        </p:nvSpPr>
        <p:spPr>
          <a:xfrm>
            <a:off x="2990257" y="3751293"/>
            <a:ext cx="1556836" cy="369332"/>
          </a:xfrm>
          <a:prstGeom prst="rect">
            <a:avLst/>
          </a:prstGeom>
          <a:noFill/>
        </p:spPr>
        <p:txBody>
          <a:bodyPr wrap="none" rtlCol="0">
            <a:spAutoFit/>
          </a:bodyPr>
          <a:lstStyle/>
          <a:p>
            <a:r>
              <a:rPr lang="fr-FR" i="1" dirty="0"/>
              <a:t>Requête créée</a:t>
            </a:r>
          </a:p>
        </p:txBody>
      </p:sp>
      <p:sp>
        <p:nvSpPr>
          <p:cNvPr id="18" name="TextBox 17"/>
          <p:cNvSpPr txBox="1"/>
          <p:nvPr/>
        </p:nvSpPr>
        <p:spPr>
          <a:xfrm>
            <a:off x="2990256" y="5546954"/>
            <a:ext cx="2559205" cy="646331"/>
          </a:xfrm>
          <a:prstGeom prst="rect">
            <a:avLst/>
          </a:prstGeom>
          <a:noFill/>
        </p:spPr>
        <p:txBody>
          <a:bodyPr wrap="square" rtlCol="0">
            <a:spAutoFit/>
          </a:bodyPr>
          <a:lstStyle/>
          <a:p>
            <a:r>
              <a:rPr lang="fr-FR" i="1" dirty="0"/>
              <a:t>Le critère de compte est Important</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8519" y="3390724"/>
            <a:ext cx="1138302" cy="1138302"/>
          </a:xfrm>
          <a:prstGeom prst="rect">
            <a:avLst/>
          </a:prstGeom>
          <a:effectLst/>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3079" y="5288194"/>
            <a:ext cx="1149182" cy="1149182"/>
          </a:xfrm>
          <a:prstGeom prst="rect">
            <a:avLst/>
          </a:prstGeom>
          <a:effectLst/>
        </p:spPr>
      </p:pic>
      <p:sp>
        <p:nvSpPr>
          <p:cNvPr id="31" name="TextBox 30"/>
          <p:cNvSpPr txBox="1"/>
          <p:nvPr/>
        </p:nvSpPr>
        <p:spPr>
          <a:xfrm>
            <a:off x="6193940" y="5440363"/>
            <a:ext cx="761747" cy="369332"/>
          </a:xfrm>
          <a:prstGeom prst="rect">
            <a:avLst/>
          </a:prstGeom>
          <a:noFill/>
        </p:spPr>
        <p:txBody>
          <a:bodyPr wrap="none" rtlCol="0">
            <a:spAutoFit/>
          </a:bodyPr>
          <a:lstStyle/>
          <a:p>
            <a:r>
              <a:rPr lang="fr-FR" i="1" dirty="0"/>
              <a:t>E-mail</a:t>
            </a:r>
          </a:p>
        </p:txBody>
      </p:sp>
      <p:sp>
        <p:nvSpPr>
          <p:cNvPr id="34" name="TextBox 33"/>
          <p:cNvSpPr txBox="1"/>
          <p:nvPr/>
        </p:nvSpPr>
        <p:spPr>
          <a:xfrm>
            <a:off x="8613524" y="5440363"/>
            <a:ext cx="1069524" cy="646331"/>
          </a:xfrm>
          <a:prstGeom prst="rect">
            <a:avLst/>
          </a:prstGeom>
          <a:noFill/>
        </p:spPr>
        <p:txBody>
          <a:bodyPr wrap="none" rtlCol="0">
            <a:spAutoFit/>
          </a:bodyPr>
          <a:lstStyle/>
          <a:p>
            <a:pPr algn="ctr"/>
            <a:r>
              <a:rPr lang="fr-FR" i="1" dirty="0"/>
              <a:t>Vice-président</a:t>
            </a:r>
            <a:r>
              <a:t/>
            </a:r>
            <a:br/>
            <a:r>
              <a:rPr lang="fr-FR" i="1" dirty="0"/>
              <a:t>des services</a:t>
            </a:r>
          </a:p>
        </p:txBody>
      </p:sp>
      <p:sp>
        <p:nvSpPr>
          <p:cNvPr id="35" name="Right Arrow 34"/>
          <p:cNvSpPr/>
          <p:nvPr/>
        </p:nvSpPr>
        <p:spPr>
          <a:xfrm>
            <a:off x="4033921" y="4391737"/>
            <a:ext cx="157546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36" name="Right Arrow 35"/>
          <p:cNvSpPr/>
          <p:nvPr/>
        </p:nvSpPr>
        <p:spPr>
          <a:xfrm>
            <a:off x="6840497" y="4391737"/>
            <a:ext cx="161816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37" name="Plus 36"/>
          <p:cNvSpPr/>
          <p:nvPr/>
        </p:nvSpPr>
        <p:spPr>
          <a:xfrm>
            <a:off x="3042814" y="4336092"/>
            <a:ext cx="791932" cy="812238"/>
          </a:xfrm>
          <a:prstGeom prst="mathPlus">
            <a:avLst/>
          </a:prstGeom>
          <a:solidFill>
            <a:srgbClr val="FF000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3001" y="4161250"/>
            <a:ext cx="1197864" cy="1197864"/>
          </a:xfrm>
          <a:prstGeom prst="rect">
            <a:avLst/>
          </a:prstGeom>
          <a:effectLst/>
        </p:spPr>
      </p:pic>
      <p:sp>
        <p:nvSpPr>
          <p:cNvPr id="19" name="Freeform 423"/>
          <p:cNvSpPr>
            <a:spLocks noChangeArrowheads="1"/>
          </p:cNvSpPr>
          <p:nvPr/>
        </p:nvSpPr>
        <p:spPr bwMode="auto">
          <a:xfrm flipH="1">
            <a:off x="8542400" y="4103363"/>
            <a:ext cx="1131190" cy="1177677"/>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1">
              <a:lumMod val="75000"/>
              <a:lumOff val="25000"/>
            </a:schemeClr>
          </a:solidFill>
          <a:ln>
            <a:noFill/>
          </a:ln>
        </p:spPr>
        <p:txBody>
          <a:bodyPr wrap="none" anchor="ctr"/>
          <a:lstStyle/>
          <a:p>
            <a:endParaRPr lang="en-US"/>
          </a:p>
        </p:txBody>
      </p:sp>
      <p:sp>
        <p:nvSpPr>
          <p:cNvPr id="4" name="Slide Number Placeholder 3"/>
          <p:cNvSpPr>
            <a:spLocks noGrp="1"/>
          </p:cNvSpPr>
          <p:nvPr>
            <p:ph type="sldNum" sz="quarter" idx="10"/>
          </p:nvPr>
        </p:nvSpPr>
        <p:spPr/>
        <p:txBody>
          <a:bodyPr/>
          <a:lstStyle/>
          <a:p>
            <a:fld id="{812A5277-1DB9-460F-9A21-B857ABB32666}" type="slidenum">
              <a:rPr lang="en-US" smtClean="0"/>
              <a:pPr/>
              <a:t>431</a:t>
            </a:fld>
            <a:endParaRPr lang="fr-FR" dirty="0"/>
          </a:p>
        </p:txBody>
      </p:sp>
    </p:spTree>
    <p:custDataLst>
      <p:tags r:id="rId1"/>
    </p:custData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4" y="843165"/>
            <a:ext cx="9753500" cy="5950440"/>
          </a:xfrm>
        </p:spPr>
        <p:txBody>
          <a:bodyPr/>
          <a:lstStyle/>
          <a:p>
            <a:pPr marL="0" indent="0">
              <a:buNone/>
            </a:pPr>
            <a:r>
              <a:rPr lang="fr-FR" dirty="0"/>
              <a:t>Les actions de workflow peuvent être déclenchées immédiatement après la sauvegarde de l'enregistrement ou différées.</a:t>
            </a:r>
          </a:p>
          <a:p>
            <a:pPr marL="0" indent="0">
              <a:buNone/>
            </a:pPr>
            <a:endParaRPr lang="fr-FR" dirty="0"/>
          </a:p>
          <a:p>
            <a:pPr marL="0" indent="0">
              <a:buNone/>
            </a:pPr>
            <a:endParaRPr lang="fr-FR" dirty="0"/>
          </a:p>
        </p:txBody>
      </p:sp>
      <p:sp>
        <p:nvSpPr>
          <p:cNvPr id="2" name="Title 1"/>
          <p:cNvSpPr>
            <a:spLocks noGrp="1"/>
          </p:cNvSpPr>
          <p:nvPr>
            <p:ph type="title"/>
          </p:nvPr>
        </p:nvSpPr>
        <p:spPr>
          <a:xfrm>
            <a:off x="128589" y="7"/>
            <a:ext cx="10734146" cy="746975"/>
          </a:xfrm>
        </p:spPr>
        <p:txBody>
          <a:bodyPr/>
          <a:lstStyle/>
          <a:p>
            <a:r>
              <a:rPr lang="fr-FR"/>
              <a:t>Critères de workflow temporel </a:t>
            </a:r>
          </a:p>
        </p:txBody>
      </p:sp>
      <p:sp>
        <p:nvSpPr>
          <p:cNvPr id="9" name="TextBox 8"/>
          <p:cNvSpPr txBox="1"/>
          <p:nvPr/>
        </p:nvSpPr>
        <p:spPr>
          <a:xfrm>
            <a:off x="1794640" y="5963730"/>
            <a:ext cx="1663289" cy="369332"/>
          </a:xfrm>
          <a:prstGeom prst="rect">
            <a:avLst/>
          </a:prstGeom>
          <a:noFill/>
        </p:spPr>
        <p:txBody>
          <a:bodyPr wrap="none" rtlCol="0">
            <a:spAutoFit/>
          </a:bodyPr>
          <a:lstStyle/>
          <a:p>
            <a:pPr algn="ctr"/>
            <a:r>
              <a:rPr lang="fr-FR" i="1" dirty="0"/>
              <a:t>Requête créée</a:t>
            </a:r>
          </a:p>
        </p:txBody>
      </p:sp>
      <p:sp>
        <p:nvSpPr>
          <p:cNvPr id="20" name="TextBox 19"/>
          <p:cNvSpPr txBox="1"/>
          <p:nvPr/>
        </p:nvSpPr>
        <p:spPr>
          <a:xfrm>
            <a:off x="8208275" y="5961925"/>
            <a:ext cx="2647252" cy="369332"/>
          </a:xfrm>
          <a:prstGeom prst="rect">
            <a:avLst/>
          </a:prstGeom>
          <a:noFill/>
        </p:spPr>
        <p:txBody>
          <a:bodyPr wrap="square" rtlCol="0">
            <a:spAutoFit/>
          </a:bodyPr>
          <a:lstStyle/>
          <a:p>
            <a:pPr algn="ctr"/>
            <a:r>
              <a:rPr lang="fr-FR" i="1" dirty="0"/>
              <a:t>Propriétaire du compte </a:t>
            </a:r>
          </a:p>
        </p:txBody>
      </p:sp>
      <p:sp>
        <p:nvSpPr>
          <p:cNvPr id="21" name="Right Arrow 20"/>
          <p:cNvSpPr/>
          <p:nvPr/>
        </p:nvSpPr>
        <p:spPr>
          <a:xfrm>
            <a:off x="7624521" y="4799074"/>
            <a:ext cx="144674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3" name="Right Arrow 22"/>
          <p:cNvSpPr/>
          <p:nvPr/>
        </p:nvSpPr>
        <p:spPr>
          <a:xfrm>
            <a:off x="5199673" y="4799074"/>
            <a:ext cx="144674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4" name="TextBox 23"/>
          <p:cNvSpPr txBox="1"/>
          <p:nvPr/>
        </p:nvSpPr>
        <p:spPr>
          <a:xfrm>
            <a:off x="3753987" y="5808305"/>
            <a:ext cx="2347268" cy="923330"/>
          </a:xfrm>
          <a:prstGeom prst="rect">
            <a:avLst/>
          </a:prstGeom>
          <a:noFill/>
        </p:spPr>
        <p:txBody>
          <a:bodyPr wrap="square" rtlCol="0">
            <a:spAutoFit/>
          </a:bodyPr>
          <a:lstStyle/>
          <a:p>
            <a:pPr algn="ctr"/>
            <a:r>
              <a:rPr lang="fr-FR" i="1" dirty="0"/>
              <a:t>1 jour après la date de déclenchement de la règle</a:t>
            </a:r>
          </a:p>
        </p:txBody>
      </p:sp>
      <p:sp>
        <p:nvSpPr>
          <p:cNvPr id="25" name="Right Arrow 24"/>
          <p:cNvSpPr/>
          <p:nvPr/>
        </p:nvSpPr>
        <p:spPr>
          <a:xfrm>
            <a:off x="2879801" y="4799074"/>
            <a:ext cx="1446745" cy="665018"/>
          </a:xfrm>
          <a:prstGeom prst="rightArrow">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dirty="0">
              <a:solidFill>
                <a:schemeClr val="tx1"/>
              </a:solidFill>
            </a:endParaRPr>
          </a:p>
        </p:txBody>
      </p:sp>
      <p:sp>
        <p:nvSpPr>
          <p:cNvPr id="26" name="TextBox 25"/>
          <p:cNvSpPr txBox="1"/>
          <p:nvPr/>
        </p:nvSpPr>
        <p:spPr>
          <a:xfrm>
            <a:off x="6376729" y="5953358"/>
            <a:ext cx="1723251" cy="369332"/>
          </a:xfrm>
          <a:prstGeom prst="rect">
            <a:avLst/>
          </a:prstGeom>
          <a:noFill/>
        </p:spPr>
        <p:txBody>
          <a:bodyPr wrap="none" rtlCol="0">
            <a:spAutoFit/>
          </a:bodyPr>
          <a:lstStyle/>
          <a:p>
            <a:r>
              <a:rPr lang="fr-FR" i="1" dirty="0"/>
              <a:t>Tâche attribuée </a:t>
            </a:r>
          </a:p>
        </p:txBody>
      </p:sp>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336820" y="4598509"/>
            <a:ext cx="1188720" cy="1188720"/>
          </a:xfrm>
          <a:prstGeom prst="rect">
            <a:avLst/>
          </a:prstGeom>
          <a:noFill/>
          <a:effectLst>
            <a:outerShdw blurRad="50800" dist="38100" dir="2700000" algn="tl" rotWithShape="0">
              <a:prstClr val="black">
                <a:alpha val="40000"/>
              </a:prstClr>
            </a:outerShdw>
          </a:effectLst>
        </p:spPr>
      </p:pic>
      <p:sp>
        <p:nvSpPr>
          <p:cNvPr id="17" name="Freeform 423"/>
          <p:cNvSpPr>
            <a:spLocks noChangeArrowheads="1"/>
          </p:cNvSpPr>
          <p:nvPr/>
        </p:nvSpPr>
        <p:spPr bwMode="auto">
          <a:xfrm flipH="1">
            <a:off x="8937970" y="4604031"/>
            <a:ext cx="1131190" cy="1177677"/>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accent2"/>
          </a:solidFill>
          <a:ln>
            <a:noFill/>
          </a:ln>
        </p:spPr>
        <p:txBody>
          <a:bodyPr wrap="none" anchor="ctr"/>
          <a:lstStyle/>
          <a:p>
            <a:endParaRPr lang="en-US"/>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6472" y="4599287"/>
            <a:ext cx="1187164" cy="1187164"/>
          </a:xfrm>
          <a:prstGeom prst="rect">
            <a:avLst/>
          </a:prstGeom>
          <a:effectLst/>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8260" y="4619555"/>
            <a:ext cx="1190556" cy="1190556"/>
          </a:xfrm>
          <a:prstGeom prst="rect">
            <a:avLst/>
          </a:prstGeom>
          <a:effectLst/>
        </p:spPr>
      </p:pic>
      <p:sp>
        <p:nvSpPr>
          <p:cNvPr id="5" name="Slide Number Placeholder 4"/>
          <p:cNvSpPr>
            <a:spLocks noGrp="1"/>
          </p:cNvSpPr>
          <p:nvPr>
            <p:ph type="sldNum" sz="quarter" idx="10"/>
          </p:nvPr>
        </p:nvSpPr>
        <p:spPr/>
        <p:txBody>
          <a:bodyPr/>
          <a:lstStyle/>
          <a:p>
            <a:fld id="{812A5277-1DB9-460F-9A21-B857ABB32666}" type="slidenum">
              <a:rPr lang="en-US" smtClean="0"/>
              <a:pPr/>
              <a:t>432</a:t>
            </a:fld>
            <a:endParaRPr lang="fr-FR" dirty="0"/>
          </a:p>
        </p:txBody>
      </p:sp>
      <p:pic>
        <p:nvPicPr>
          <p:cNvPr id="19" name="Espace réservé du contenu 3"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1506361" y="2240574"/>
            <a:ext cx="8460086" cy="160571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9137584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6"/>
          <p:cNvSpPr>
            <a:spLocks noGrp="1" noChangeArrowheads="1"/>
          </p:cNvSpPr>
          <p:nvPr>
            <p:ph idx="1"/>
          </p:nvPr>
        </p:nvSpPr>
        <p:spPr>
          <a:xfrm>
            <a:off x="115714" y="843165"/>
            <a:ext cx="10655762" cy="5950440"/>
          </a:xfrm>
        </p:spPr>
        <p:txBody>
          <a:bodyPr>
            <a:normAutofit/>
          </a:bodyPr>
          <a:lstStyle/>
          <a:p>
            <a:r>
              <a:rPr lang="fr-FR" dirty="0"/>
              <a:t>Lorsque des règles comportant des actions temporelles sont déclenchées, les actions devant se réaliser sont placées dans une file d'attente où elles peuvent être visualisées et, si nécessaire, supprimées. </a:t>
            </a:r>
          </a:p>
          <a:p>
            <a:r>
              <a:rPr lang="fr-FR" dirty="0"/>
              <a:t>Si un enregistrement est modifié et qu'il ne répond plus </a:t>
            </a:r>
            <a:r>
              <a:rPr lang="fr-FR" i="1" dirty="0"/>
              <a:t>aux critères de la règle</a:t>
            </a:r>
            <a:r>
              <a:rPr lang="fr-FR" dirty="0"/>
              <a:t>, </a:t>
            </a:r>
            <a:r>
              <a:rPr lang="fr-FR" dirty="0" err="1"/>
              <a:t>Salesforce</a:t>
            </a:r>
            <a:r>
              <a:rPr lang="fr-FR" dirty="0"/>
              <a:t> supprime les actions chronologiques placées en file d'attente pour cet enregistrement. </a:t>
            </a:r>
          </a:p>
        </p:txBody>
      </p:sp>
      <p:sp>
        <p:nvSpPr>
          <p:cNvPr id="326657" name="Rectangle 2"/>
          <p:cNvSpPr>
            <a:spLocks noGrp="1" noChangeArrowheads="1"/>
          </p:cNvSpPr>
          <p:nvPr>
            <p:ph type="title"/>
          </p:nvPr>
        </p:nvSpPr>
        <p:spPr>
          <a:xfrm>
            <a:off x="128589" y="7"/>
            <a:ext cx="10734146" cy="746975"/>
          </a:xfrm>
        </p:spPr>
        <p:txBody>
          <a:bodyPr/>
          <a:lstStyle/>
          <a:p>
            <a:r>
              <a:rPr lang="fr-FR"/>
              <a:t>File d'attente de workflow temporel</a:t>
            </a:r>
          </a:p>
        </p:txBody>
      </p:sp>
      <p:sp>
        <p:nvSpPr>
          <p:cNvPr id="11" name="Rectangle 10"/>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Workflow temporel</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433</a:t>
            </a:fld>
            <a:endParaRPr lang="fr-FR" dirty="0"/>
          </a:p>
        </p:txBody>
      </p:sp>
      <p:pic>
        <p:nvPicPr>
          <p:cNvPr id="9"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28470" y="3227155"/>
            <a:ext cx="9843006" cy="273699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10" name="Group 9"/>
          <p:cNvGrpSpPr/>
          <p:nvPr/>
        </p:nvGrpSpPr>
        <p:grpSpPr>
          <a:xfrm>
            <a:off x="0" y="6082210"/>
            <a:ext cx="1295063" cy="746147"/>
            <a:chOff x="0" y="6082210"/>
            <a:chExt cx="1295063" cy="746147"/>
          </a:xfrm>
        </p:grpSpPr>
        <p:sp>
          <p:nvSpPr>
            <p:cNvPr id="14" name="TextBox 13"/>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5"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extLst>
      <p:ext uri="{BB962C8B-B14F-4D97-AF65-F5344CB8AC3E}">
        <p14:creationId xmlns:p14="http://schemas.microsoft.com/office/powerpoint/2010/main" val="1377734502"/>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3"/>
          <p:cNvSpPr>
            <a:spLocks noGrp="1" noChangeArrowheads="1"/>
          </p:cNvSpPr>
          <p:nvPr>
            <p:ph idx="1"/>
          </p:nvPr>
        </p:nvSpPr>
        <p:spPr>
          <a:xfrm>
            <a:off x="114301" y="2508738"/>
            <a:ext cx="11955462" cy="4280791"/>
          </a:xfrm>
        </p:spPr>
        <p:txBody>
          <a:bodyPr/>
          <a:lstStyle/>
          <a:p>
            <a:r>
              <a:rPr lang="fr-FR"/>
              <a:t>Tâches : </a:t>
            </a:r>
          </a:p>
          <a:p>
            <a:pPr lvl="1"/>
            <a:r>
              <a:rPr lang="fr-FR"/>
              <a:t>Création d'une règle de workflow sur l'objet de requête. </a:t>
            </a:r>
          </a:p>
          <a:p>
            <a:pPr lvl="1"/>
            <a:r>
              <a:rPr lang="fr-FR"/>
              <a:t>Définition de critères d'évaluation.</a:t>
            </a:r>
          </a:p>
          <a:p>
            <a:pPr lvl="1"/>
            <a:r>
              <a:rPr lang="fr-FR"/>
              <a:t>Définition de critères de règle.</a:t>
            </a:r>
          </a:p>
          <a:p>
            <a:pPr lvl="1"/>
            <a:r>
              <a:rPr lang="fr-FR"/>
              <a:t>Ajout d'une action de workflow immédiate.</a:t>
            </a:r>
          </a:p>
          <a:p>
            <a:pPr lvl="1"/>
            <a:r>
              <a:rPr lang="fr-FR"/>
              <a:t>Ajout d'un déclencheur temporel.</a:t>
            </a:r>
          </a:p>
          <a:p>
            <a:pPr lvl="1"/>
            <a:r>
              <a:rPr lang="fr-FR"/>
              <a:t>Ajout d'une action chronologique.</a:t>
            </a:r>
          </a:p>
          <a:p>
            <a:pPr lvl="1"/>
            <a:r>
              <a:rPr lang="fr-FR"/>
              <a:t>Test du workflow.</a:t>
            </a:r>
          </a:p>
        </p:txBody>
      </p:sp>
      <p:sp>
        <p:nvSpPr>
          <p:cNvPr id="2" name="Content Placeholder 1"/>
          <p:cNvSpPr>
            <a:spLocks noGrp="1"/>
          </p:cNvSpPr>
          <p:nvPr>
            <p:ph idx="11"/>
          </p:nvPr>
        </p:nvSpPr>
        <p:spPr>
          <a:xfrm>
            <a:off x="5" y="758825"/>
            <a:ext cx="12192000" cy="1609237"/>
          </a:xfrm>
        </p:spPr>
        <p:txBody>
          <a:bodyPr/>
          <a:lstStyle/>
          <a:p>
            <a:r>
              <a:rPr lang="fr-FR"/>
              <a:t>Objectifs : </a:t>
            </a:r>
          </a:p>
          <a:p>
            <a:pPr lvl="1"/>
            <a:r>
              <a:rPr lang="fr-FR"/>
              <a:t>Veiller à ce que le vice-président des services reçoive une notification chaque fois que des requêtes sont ouvertes pour de grands comptes et à ce que le propriétaire du compte reçoive une tâche de suivi du client une fois l'affaire close. </a:t>
            </a:r>
          </a:p>
          <a:p>
            <a:endParaRPr lang="fr-FR" dirty="0"/>
          </a:p>
        </p:txBody>
      </p:sp>
      <p:sp>
        <p:nvSpPr>
          <p:cNvPr id="7" name="Content Placeholder 6"/>
          <p:cNvSpPr>
            <a:spLocks noGrp="1"/>
          </p:cNvSpPr>
          <p:nvPr>
            <p:ph idx="10"/>
          </p:nvPr>
        </p:nvSpPr>
        <p:spPr/>
        <p:txBody>
          <a:bodyPr/>
          <a:lstStyle/>
          <a:p>
            <a:r>
              <a:rPr lang="fr-FR"/>
              <a:t>15 min</a:t>
            </a:r>
            <a:endParaRPr lang="fr-FR" dirty="0"/>
          </a:p>
        </p:txBody>
      </p:sp>
      <p:sp>
        <p:nvSpPr>
          <p:cNvPr id="330753" name="Title 7"/>
          <p:cNvSpPr>
            <a:spLocks noGrp="1"/>
          </p:cNvSpPr>
          <p:nvPr>
            <p:ph type="title"/>
          </p:nvPr>
        </p:nvSpPr>
        <p:spPr/>
        <p:txBody>
          <a:bodyPr/>
          <a:lstStyle/>
          <a:p>
            <a:r>
              <a:rPr lang="fr-FR" sz="2600" dirty="0"/>
              <a:t>8-3 : Création d'une règle de workflow</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434</a:t>
            </a:fld>
            <a:endParaRPr lang="fr-FR" dirty="0"/>
          </a:p>
        </p:txBody>
      </p:sp>
      <p:sp>
        <p:nvSpPr>
          <p:cNvPr id="9" name="Text Placeholder 2"/>
          <p:cNvSpPr>
            <a:spLocks noGrp="1"/>
          </p:cNvSpPr>
          <p:nvPr>
            <p:ph type="body" sz="quarter" idx="12"/>
          </p:nvPr>
        </p:nvSpPr>
        <p:spPr>
          <a:xfrm>
            <a:off x="0" y="-66903"/>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Modèles d'e-mail</a:t>
            </a:r>
          </a:p>
          <a:p>
            <a:pPr lvl="1"/>
            <a:r>
              <a:rPr lang="fr-FR"/>
              <a:t>Règles de workflow</a:t>
            </a:r>
          </a:p>
          <a:p>
            <a:pPr lvl="2"/>
            <a:r>
              <a:rPr lang="fr-FR"/>
              <a:t>Générateur de processus</a:t>
            </a:r>
          </a:p>
          <a:p>
            <a:pPr lvl="1"/>
            <a:r>
              <a:rPr lang="fr-FR"/>
              <a:t>Automatisation des pistes</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435</a:t>
            </a:fld>
            <a:endParaRPr lang="fr-FR" dirty="0"/>
          </a:p>
        </p:txBody>
      </p:sp>
    </p:spTree>
    <p:custDataLst>
      <p:tags r:id="rId1"/>
    </p:custData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Wheeler headshot.png"/>
          <p:cNvPicPr>
            <a:picLocks noChangeAspect="1"/>
          </p:cNvPicPr>
          <p:nvPr/>
        </p:nvPicPr>
        <p:blipFill>
          <a:blip r:embed="rId4" cstate="print"/>
          <a:srcRect l="12167" r="-3772" b="12284"/>
          <a:stretch>
            <a:fillRect/>
          </a:stretch>
        </p:blipFill>
        <p:spPr>
          <a:xfrm>
            <a:off x="2194880" y="1620785"/>
            <a:ext cx="889280" cy="886605"/>
          </a:xfrm>
          <a:prstGeom prst="rect">
            <a:avLst/>
          </a:prstGeom>
          <a:solidFill>
            <a:schemeClr val="bg1"/>
          </a:solidFill>
          <a:ln w="19050">
            <a:solidFill>
              <a:schemeClr val="bg1">
                <a:lumMod val="85000"/>
              </a:schemeClr>
            </a:solidFill>
          </a:ln>
        </p:spPr>
      </p:pic>
      <p:sp>
        <p:nvSpPr>
          <p:cNvPr id="7" name="Title 6"/>
          <p:cNvSpPr>
            <a:spLocks noGrp="1"/>
          </p:cNvSpPr>
          <p:nvPr>
            <p:ph type="title"/>
          </p:nvPr>
        </p:nvSpPr>
        <p:spPr/>
        <p:txBody>
          <a:bodyPr/>
          <a:lstStyle/>
          <a:p>
            <a:r>
              <a:rPr lang="fr-FR" sz="2600" dirty="0"/>
              <a:t>Automatisation des publications Chatter</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436</a:t>
            </a:fld>
            <a:endParaRPr lang="fr-FR" dirty="0"/>
          </a:p>
        </p:txBody>
      </p:sp>
      <p:sp>
        <p:nvSpPr>
          <p:cNvPr id="9" name="TextBox 8"/>
          <p:cNvSpPr txBox="1"/>
          <p:nvPr/>
        </p:nvSpPr>
        <p:spPr>
          <a:xfrm>
            <a:off x="3109041" y="1542641"/>
            <a:ext cx="6912768" cy="2677656"/>
          </a:xfrm>
          <a:prstGeom prst="rect">
            <a:avLst/>
          </a:prstGeom>
          <a:noFill/>
        </p:spPr>
        <p:txBody>
          <a:bodyPr wrap="square" rtlCol="0">
            <a:spAutoFit/>
          </a:bodyPr>
          <a:lstStyle/>
          <a:p>
            <a:r>
              <a:rPr lang="fr-FR" sz="2000" b="1" dirty="0">
                <a:solidFill>
                  <a:srgbClr val="0070C0"/>
                </a:solidFill>
                <a:latin typeface="Segoe UI" pitchFamily="34" charset="0"/>
              </a:rPr>
              <a:t>Allison Wheeler</a:t>
            </a:r>
            <a:r>
              <a:rPr lang="fr-FR" dirty="0"/>
              <a:t> </a:t>
            </a:r>
            <a:r>
              <a:rPr lang="fr-FR" b="1" dirty="0"/>
              <a:t>à</a:t>
            </a:r>
            <a:r>
              <a:rPr lang="fr-FR" dirty="0"/>
              <a:t> </a:t>
            </a:r>
            <a:r>
              <a:rPr lang="fr-FR" sz="2000" dirty="0">
                <a:solidFill>
                  <a:srgbClr val="0070C0"/>
                </a:solidFill>
                <a:latin typeface="Segoe UI Semibold" pitchFamily="34" charset="0"/>
              </a:rPr>
              <a:t>Utilisateur Admin</a:t>
            </a:r>
            <a:r>
              <a:rPr lang="fr-FR" dirty="0"/>
              <a:t> :</a:t>
            </a:r>
          </a:p>
          <a:p>
            <a:r>
              <a:rPr lang="fr-FR" sz="2000" dirty="0">
                <a:latin typeface="Segoe UI Semibold" pitchFamily="34" charset="0"/>
              </a:rPr>
              <a:t>Nous aimerions commencer à utiliser Chatter pour reconnaître les réussites des commerciaux. Lorsqu'un commercial remporte une opportunité, nous aimerions qu'une publication Chatter soit automatiquement envoyée à mon profil.</a:t>
            </a:r>
          </a:p>
          <a:p>
            <a:pPr marL="0" lvl="1"/>
            <a:r>
              <a:rPr lang="fr-FR" sz="2000" dirty="0">
                <a:solidFill>
                  <a:srgbClr val="0070C0"/>
                </a:solidFill>
                <a:latin typeface="Segoe UI" pitchFamily="34" charset="0"/>
              </a:rPr>
              <a:t>Commenter </a:t>
            </a:r>
            <a:r>
              <a:rPr lang="fr-FR" dirty="0"/>
              <a:t> </a:t>
            </a:r>
            <a:r>
              <a:rPr lang="fr-FR" sz="2000" dirty="0">
                <a:solidFill>
                  <a:schemeClr val="bg1">
                    <a:lumMod val="50000"/>
                  </a:schemeClr>
                </a:solidFill>
                <a:latin typeface="Segoe UI" pitchFamily="34" charset="0"/>
              </a:rPr>
              <a:t>· </a:t>
            </a:r>
            <a:r>
              <a:rPr lang="fr-FR" dirty="0"/>
              <a:t> </a:t>
            </a:r>
            <a:r>
              <a:rPr lang="fr-FR" sz="2000" dirty="0">
                <a:solidFill>
                  <a:srgbClr val="0070C0"/>
                </a:solidFill>
                <a:latin typeface="Segoe UI" pitchFamily="34" charset="0"/>
              </a:rPr>
              <a:t>J'aime</a:t>
            </a:r>
            <a:r>
              <a:rPr lang="fr-FR" dirty="0"/>
              <a:t>  </a:t>
            </a:r>
            <a:r>
              <a:rPr lang="fr-FR" sz="2000" dirty="0">
                <a:solidFill>
                  <a:schemeClr val="bg1">
                    <a:lumMod val="50000"/>
                  </a:schemeClr>
                </a:solidFill>
                <a:latin typeface="Segoe UI" pitchFamily="34" charset="0"/>
              </a:rPr>
              <a:t>·  </a:t>
            </a:r>
            <a:r>
              <a:rPr lang="fr-FR" sz="2000" dirty="0">
                <a:solidFill>
                  <a:srgbClr val="0070C0"/>
                </a:solidFill>
                <a:latin typeface="Segoe UI" pitchFamily="34" charset="0"/>
              </a:rPr>
              <a:t>Partager </a:t>
            </a:r>
            <a:r>
              <a:rPr lang="fr-FR" sz="2400" dirty="0">
                <a:solidFill>
                  <a:schemeClr val="bg1">
                    <a:lumMod val="50000"/>
                  </a:schemeClr>
                </a:solidFill>
                <a:latin typeface="Segoe UI" pitchFamily="34" charset="0"/>
              </a:rPr>
              <a:t>· </a:t>
            </a:r>
            <a:r>
              <a:rPr lang="fr-FR" sz="2000" dirty="0">
                <a:solidFill>
                  <a:schemeClr val="bg1">
                    <a:lumMod val="50000"/>
                  </a:schemeClr>
                </a:solidFill>
                <a:latin typeface="Segoe UI" pitchFamily="34" charset="0"/>
              </a:rPr>
              <a:t>Aujourd'hui à 16:07 </a:t>
            </a:r>
            <a:endParaRPr lang="fr-FR" sz="2000" dirty="0">
              <a:solidFill>
                <a:srgbClr val="0070C0"/>
              </a:solidFill>
              <a:latin typeface="Segoe UI" pitchFamily="34" charset="0"/>
              <a:ea typeface="Segoe UI" pitchFamily="34" charset="0"/>
              <a:cs typeface="Segoe UI" pitchFamily="34" charset="0"/>
            </a:endParaRPr>
          </a:p>
          <a:p>
            <a:endParaRPr lang="fr-FR" sz="2400" dirty="0"/>
          </a:p>
        </p:txBody>
      </p:sp>
    </p:spTree>
    <p:custDataLst>
      <p:tags r:id="rId1"/>
    </p:custDataLst>
    <p:extLst>
      <p:ext uri="{BB962C8B-B14F-4D97-AF65-F5344CB8AC3E}">
        <p14:creationId xmlns:p14="http://schemas.microsoft.com/office/powerpoint/2010/main" val="277161037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3" y="843165"/>
            <a:ext cx="6576749" cy="5950440"/>
          </a:xfrm>
        </p:spPr>
        <p:txBody>
          <a:bodyPr>
            <a:noAutofit/>
          </a:bodyPr>
          <a:lstStyle/>
          <a:p>
            <a:pPr marL="0" indent="0">
              <a:buNone/>
            </a:pPr>
            <a:r>
              <a:rPr lang="fr-FR" sz="2200" dirty="0"/>
              <a:t>Avec le générateur de processus « Lightning », vous pouvez automatiser des processus commerciaux à l'aide d'une interface visuelle.</a:t>
            </a:r>
          </a:p>
          <a:p>
            <a:r>
              <a:rPr lang="fr-FR" sz="2200" dirty="0"/>
              <a:t>Un processus peut être composé de plusieurs nœuds de critère. </a:t>
            </a:r>
          </a:p>
          <a:p>
            <a:r>
              <a:rPr lang="fr-FR" sz="2200" dirty="0"/>
              <a:t>Si l'évaluation d'un nœud de critère est positive, le processus exécute les actions immédiates et les actions planifiées puis s'interrompt. </a:t>
            </a:r>
          </a:p>
          <a:p>
            <a:r>
              <a:rPr lang="fr-FR" sz="2200" dirty="0"/>
              <a:t>Un processus peut poursuivre l'exécution des actions si l'option </a:t>
            </a:r>
            <a:r>
              <a:rPr lang="fr-FR" sz="2200" b="1" dirty="0"/>
              <a:t>Évaluer le critère suivant </a:t>
            </a:r>
            <a:r>
              <a:rPr lang="fr-FR" sz="2200" dirty="0"/>
              <a:t>est sélectionnée au lieu de l'option </a:t>
            </a:r>
            <a:r>
              <a:rPr lang="fr-FR" sz="2200" b="1" dirty="0"/>
              <a:t>Arrêter</a:t>
            </a:r>
            <a:r>
              <a:rPr lang="fr-FR" sz="2200" dirty="0"/>
              <a:t>.</a:t>
            </a:r>
          </a:p>
          <a:p>
            <a:r>
              <a:rPr lang="fr-FR" sz="2200" dirty="0"/>
              <a:t>Les versions de processus assurent un suivi et une maintenance simplifiés.</a:t>
            </a:r>
            <a:endParaRPr lang="fr-FR" sz="2200" kern="0" dirty="0">
              <a:solidFill>
                <a:srgbClr val="000000"/>
              </a:solidFill>
            </a:endParaRPr>
          </a:p>
          <a:p>
            <a:pPr>
              <a:buNone/>
            </a:pPr>
            <a:endParaRPr lang="fr-FR" sz="2200" dirty="0"/>
          </a:p>
        </p:txBody>
      </p:sp>
      <p:sp>
        <p:nvSpPr>
          <p:cNvPr id="5" name="Title 4"/>
          <p:cNvSpPr>
            <a:spLocks noGrp="1"/>
          </p:cNvSpPr>
          <p:nvPr>
            <p:ph type="title"/>
          </p:nvPr>
        </p:nvSpPr>
        <p:spPr>
          <a:xfrm>
            <a:off x="128589" y="7"/>
            <a:ext cx="10734146" cy="746975"/>
          </a:xfrm>
        </p:spPr>
        <p:txBody>
          <a:bodyPr/>
          <a:lstStyle/>
          <a:p>
            <a:r>
              <a:rPr lang="fr-FR"/>
              <a:t>Générateur de processus « Lightning »</a:t>
            </a:r>
          </a:p>
        </p:txBody>
      </p:sp>
      <p:sp>
        <p:nvSpPr>
          <p:cNvPr id="10" name="TextBox 9"/>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4"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9" name="Rectangle 8"/>
          <p:cNvSpPr/>
          <p:nvPr/>
        </p:nvSpPr>
        <p:spPr bwMode="auto">
          <a:xfrm>
            <a:off x="0" y="6142893"/>
            <a:ext cx="12188825" cy="7151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200" b="1" dirty="0">
                <a:solidFill>
                  <a:schemeClr val="bg1"/>
                </a:solidFill>
                <a:latin typeface="Salesforce Sans" panose="020B0505020202020203" pitchFamily="34" charset="0"/>
                <a:sym typeface="Arial" pitchFamily="-112" charset="0"/>
              </a:rPr>
              <a:t>Configuration | Créer | Workflow et approbations | Générateur de processus</a:t>
            </a:r>
            <a:endParaRPr lang="fr-FR" sz="2200" b="1" strike="sngStrike" dirty="0">
              <a:solidFill>
                <a:schemeClr val="bg1"/>
              </a:solidFill>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437</a:t>
            </a:fld>
            <a:endParaRPr lang="fr-FR" dirty="0"/>
          </a:p>
        </p:txBody>
      </p:sp>
      <p:pic>
        <p:nvPicPr>
          <p:cNvPr id="19" name="Espace réservé du contenu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825695" y="1212813"/>
            <a:ext cx="5098704" cy="435133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40470063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592" y="7"/>
            <a:ext cx="10736637" cy="746975"/>
          </a:xfrm>
        </p:spPr>
        <p:txBody>
          <a:bodyPr/>
          <a:lstStyle/>
          <a:p>
            <a:r>
              <a:rPr lang="fr-FR"/>
              <a:t>Cas d'usage pour les processus</a:t>
            </a:r>
          </a:p>
        </p:txBody>
      </p:sp>
      <p:grpSp>
        <p:nvGrpSpPr>
          <p:cNvPr id="12" name="Group 11"/>
          <p:cNvGrpSpPr/>
          <p:nvPr/>
        </p:nvGrpSpPr>
        <p:grpSpPr>
          <a:xfrm>
            <a:off x="1906226" y="1184710"/>
            <a:ext cx="8545911" cy="5193230"/>
            <a:chOff x="454617" y="1184710"/>
            <a:chExt cx="7722244" cy="4670673"/>
          </a:xfrm>
        </p:grpSpPr>
        <p:sp>
          <p:nvSpPr>
            <p:cNvPr id="13" name="Rounded Rectangle 12"/>
            <p:cNvSpPr/>
            <p:nvPr/>
          </p:nvSpPr>
          <p:spPr>
            <a:xfrm>
              <a:off x="454617" y="1184710"/>
              <a:ext cx="3790652" cy="2274391"/>
            </a:xfrm>
            <a:prstGeom prst="roundRect">
              <a:avLst>
                <a:gd name="adj" fmla="val 6616"/>
              </a:avLst>
            </a:prstGeom>
            <a:solidFill>
              <a:srgbClr val="00277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lvl="0" defTabSz="1066800">
                <a:lnSpc>
                  <a:spcPct val="90000"/>
                </a:lnSpc>
                <a:spcBef>
                  <a:spcPct val="0"/>
                </a:spcBef>
                <a:spcAft>
                  <a:spcPct val="35000"/>
                </a:spcAft>
              </a:pPr>
              <a:r>
                <a:rPr lang="fr-FR" sz="2200" dirty="0">
                  <a:solidFill>
                    <a:schemeClr val="bg1"/>
                  </a:solidFill>
                </a:rPr>
                <a:t>Envoyer un e-mail de rappel à l'équipe de compte si une opportunité de qualité est toujours ouverte dix jours avant la date de clôture indiquée.</a:t>
              </a:r>
            </a:p>
          </p:txBody>
        </p:sp>
        <p:sp>
          <p:nvSpPr>
            <p:cNvPr id="14" name="Rounded Rectangle 13"/>
            <p:cNvSpPr/>
            <p:nvPr/>
          </p:nvSpPr>
          <p:spPr>
            <a:xfrm>
              <a:off x="4386209" y="1184710"/>
              <a:ext cx="3790652" cy="2274391"/>
            </a:xfrm>
            <a:prstGeom prst="roundRect">
              <a:avLst>
                <a:gd name="adj" fmla="val 7053"/>
              </a:avLst>
            </a:prstGeom>
            <a:solidFill>
              <a:srgbClr val="00B0F0"/>
            </a:solidFill>
          </p:spPr>
          <p:style>
            <a:lnRef idx="2">
              <a:schemeClr val="lt1">
                <a:hueOff val="0"/>
                <a:satOff val="0"/>
                <a:lumOff val="0"/>
                <a:alphaOff val="0"/>
              </a:schemeClr>
            </a:lnRef>
            <a:fillRef idx="1">
              <a:schemeClr val="accent3">
                <a:hueOff val="-1193841"/>
                <a:satOff val="5170"/>
                <a:lumOff val="3725"/>
                <a:alphaOff val="0"/>
              </a:schemeClr>
            </a:fillRef>
            <a:effectRef idx="0">
              <a:schemeClr val="accent3">
                <a:hueOff val="-1193841"/>
                <a:satOff val="5170"/>
                <a:lumOff val="3725"/>
                <a:alphaOff val="0"/>
              </a:schemeClr>
            </a:effectRef>
            <a:fontRef idx="minor">
              <a:schemeClr val="lt1"/>
            </a:fontRef>
          </p:style>
          <p:txBody>
            <a:bodyPr spcFirstLastPara="0" vert="horz" wrap="square" lIns="182880" tIns="91440" rIns="182880" bIns="91440" numCol="1" spcCol="1270" anchor="ctr" anchorCtr="0">
              <a:noAutofit/>
            </a:bodyPr>
            <a:lstStyle/>
            <a:p>
              <a:pPr lvl="0" defTabSz="1066800">
                <a:lnSpc>
                  <a:spcPct val="90000"/>
                </a:lnSpc>
                <a:spcBef>
                  <a:spcPct val="0"/>
                </a:spcBef>
                <a:spcAft>
                  <a:spcPct val="35000"/>
                </a:spcAft>
              </a:pPr>
              <a:r>
                <a:rPr lang="fr-FR" sz="2200" dirty="0">
                  <a:solidFill>
                    <a:schemeClr val="bg1"/>
                  </a:solidFill>
                </a:rPr>
                <a:t>Mettre à jour toutes les adresses postales de l'ensemble des contacts enfant en cas de modification de l'adresse de facturation d'un compte. </a:t>
              </a:r>
            </a:p>
          </p:txBody>
        </p:sp>
        <p:sp>
          <p:nvSpPr>
            <p:cNvPr id="15" name="Rounded Rectangle 14"/>
            <p:cNvSpPr/>
            <p:nvPr/>
          </p:nvSpPr>
          <p:spPr>
            <a:xfrm>
              <a:off x="454617" y="3580992"/>
              <a:ext cx="3790652" cy="2274391"/>
            </a:xfrm>
            <a:prstGeom prst="roundRect">
              <a:avLst>
                <a:gd name="adj" fmla="val 7490"/>
              </a:avLst>
            </a:prstGeom>
            <a:solidFill>
              <a:srgbClr val="0065B0"/>
            </a:solidFill>
          </p:spPr>
          <p:style>
            <a:lnRef idx="2">
              <a:schemeClr val="lt1">
                <a:hueOff val="0"/>
                <a:satOff val="0"/>
                <a:lumOff val="0"/>
                <a:alphaOff val="0"/>
              </a:schemeClr>
            </a:lnRef>
            <a:fillRef idx="1">
              <a:schemeClr val="accent3">
                <a:hueOff val="-2387682"/>
                <a:satOff val="10341"/>
                <a:lumOff val="7450"/>
                <a:alphaOff val="0"/>
              </a:schemeClr>
            </a:fillRef>
            <a:effectRef idx="0">
              <a:schemeClr val="accent3">
                <a:hueOff val="-2387682"/>
                <a:satOff val="10341"/>
                <a:lumOff val="7450"/>
                <a:alphaOff val="0"/>
              </a:schemeClr>
            </a:effectRef>
            <a:fontRef idx="minor">
              <a:schemeClr val="lt1"/>
            </a:fontRef>
          </p:style>
          <p:txBody>
            <a:bodyPr spcFirstLastPara="0" vert="horz" wrap="square" lIns="182880" tIns="91440" rIns="182880" bIns="91440" numCol="1" spcCol="1270" anchor="ctr" anchorCtr="0">
              <a:noAutofit/>
            </a:bodyPr>
            <a:lstStyle/>
            <a:p>
              <a:pPr lvl="0" defTabSz="1066800">
                <a:lnSpc>
                  <a:spcPct val="90000"/>
                </a:lnSpc>
                <a:spcBef>
                  <a:spcPct val="0"/>
                </a:spcBef>
                <a:spcAft>
                  <a:spcPct val="35000"/>
                </a:spcAft>
              </a:pPr>
              <a:r>
                <a:rPr lang="fr-FR" sz="2200" dirty="0">
                  <a:solidFill>
                    <a:schemeClr val="bg1"/>
                  </a:solidFill>
                </a:rPr>
                <a:t>Créer des enregistrements et des notifications en fonction des étapes d'une opportunité, et planifier des tâches de suivi dont l'exécution dépend des modifications apportées aux enregistrements.</a:t>
              </a:r>
            </a:p>
          </p:txBody>
        </p:sp>
        <p:sp>
          <p:nvSpPr>
            <p:cNvPr id="16" name="Rounded Rectangle 15"/>
            <p:cNvSpPr/>
            <p:nvPr/>
          </p:nvSpPr>
          <p:spPr>
            <a:xfrm>
              <a:off x="4386209" y="3580992"/>
              <a:ext cx="3790652" cy="2274391"/>
            </a:xfrm>
            <a:prstGeom prst="roundRect">
              <a:avLst>
                <a:gd name="adj" fmla="val 8801"/>
              </a:avLst>
            </a:prstGeom>
            <a:solidFill>
              <a:schemeClr val="tx2">
                <a:lumMod val="75000"/>
              </a:schemeClr>
            </a:solidFill>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 tIns="91440" rIns="182880" bIns="91440" numCol="1" spcCol="1270" anchor="ctr" anchorCtr="0">
              <a:noAutofit/>
            </a:bodyPr>
            <a:lstStyle/>
            <a:p>
              <a:pPr lvl="0" defTabSz="1066800">
                <a:lnSpc>
                  <a:spcPct val="90000"/>
                </a:lnSpc>
                <a:spcBef>
                  <a:spcPct val="0"/>
                </a:spcBef>
                <a:spcAft>
                  <a:spcPct val="35000"/>
                </a:spcAft>
              </a:pPr>
              <a:r>
                <a:rPr lang="fr-FR" sz="2200" dirty="0">
                  <a:solidFill>
                    <a:schemeClr val="bg1"/>
                  </a:solidFill>
                </a:rPr>
                <a:t>Créer un enregistrement de commande avec les données de l'opportunité et du compte associé lorsque l'opportunité atteint l'étape Close gagnée. </a:t>
              </a:r>
              <a:endParaRPr lang="fr-FR" sz="2200" kern="1200" dirty="0">
                <a:solidFill>
                  <a:schemeClr val="bg1"/>
                </a:solidFill>
              </a:endParaRP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438</a:t>
            </a:fld>
            <a:endParaRPr lang="fr-FR" dirty="0"/>
          </a:p>
        </p:txBody>
      </p:sp>
    </p:spTree>
    <p:custDataLst>
      <p:tags r:id="rId1"/>
    </p:custDataLst>
    <p:extLst>
      <p:ext uri="{BB962C8B-B14F-4D97-AF65-F5344CB8AC3E}">
        <p14:creationId xmlns:p14="http://schemas.microsoft.com/office/powerpoint/2010/main" val="19624062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Actions prises en charge dans les processus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517455407"/>
              </p:ext>
            </p:extLst>
          </p:nvPr>
        </p:nvGraphicFramePr>
        <p:xfrm>
          <a:off x="314960" y="931194"/>
          <a:ext cx="11582400" cy="495300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050522">
                  <a:extLst>
                    <a:ext uri="{9D8B030D-6E8A-4147-A177-3AD203B41FA5}">
                      <a16:colId xmlns:a16="http://schemas.microsoft.com/office/drawing/2014/main" xmlns="" val="20000"/>
                    </a:ext>
                  </a:extLst>
                </a:gridCol>
                <a:gridCol w="8531878">
                  <a:extLst>
                    <a:ext uri="{9D8B030D-6E8A-4147-A177-3AD203B41FA5}">
                      <a16:colId xmlns:a16="http://schemas.microsoft.com/office/drawing/2014/main" xmlns="" val="20001"/>
                    </a:ext>
                  </a:extLst>
                </a:gridCol>
              </a:tblGrid>
              <a:tr h="370840">
                <a:tc>
                  <a:txBody>
                    <a:bodyPr/>
                    <a:lstStyle/>
                    <a:p>
                      <a:r>
                        <a:rPr lang="en-US" sz="1800" dirty="0"/>
                        <a:t>Actions</a:t>
                      </a:r>
                    </a:p>
                  </a:txBody>
                  <a:tcPr marL="93799" marR="93799">
                    <a:solidFill>
                      <a:srgbClr val="0070C0"/>
                    </a:solidFill>
                  </a:tcPr>
                </a:tc>
                <a:tc>
                  <a:txBody>
                    <a:bodyPr/>
                    <a:lstStyle/>
                    <a:p>
                      <a:r>
                        <a:rPr lang="en-US" sz="1800" dirty="0"/>
                        <a:t>Description</a:t>
                      </a:r>
                    </a:p>
                  </a:txBody>
                  <a:tcPr marL="93799" marR="93799">
                    <a:solidFill>
                      <a:srgbClr val="0070C0"/>
                    </a:solidFill>
                  </a:tcPr>
                </a:tc>
                <a:extLst>
                  <a:ext uri="{0D108BD9-81ED-4DB2-BD59-A6C34878D82A}">
                    <a16:rowId xmlns:a16="http://schemas.microsoft.com/office/drawing/2014/main" xmlns="" val="10000"/>
                  </a:ext>
                </a:extLst>
              </a:tr>
              <a:tr h="370840">
                <a:tc>
                  <a:txBody>
                    <a:bodyPr/>
                    <a:lstStyle/>
                    <a:p>
                      <a:r>
                        <a:rPr lang="en-US" sz="1800" dirty="0"/>
                        <a:t>Créer un enregistrement</a:t>
                      </a:r>
                      <a:endParaRPr lang="fr-FR" sz="1800" dirty="0"/>
                    </a:p>
                  </a:txBody>
                  <a:tcPr marL="93799" marR="9379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aseline="0" dirty="0">
                          <a:solidFill>
                            <a:schemeClr val="dk1"/>
                          </a:solidFill>
                          <a:latin typeface="+mn-lt"/>
                        </a:rPr>
                        <a:t>Créez un enregistrement. </a:t>
                      </a:r>
                      <a:endParaRPr lang="fr-FR" sz="1800" dirty="0"/>
                    </a:p>
                  </a:txBody>
                  <a:tcPr marL="93799" marR="93799"/>
                </a:tc>
                <a:extLst>
                  <a:ext uri="{0D108BD9-81ED-4DB2-BD59-A6C34878D82A}">
                    <a16:rowId xmlns:a16="http://schemas.microsoft.com/office/drawing/2014/main" xmlns="" val="10001"/>
                  </a:ext>
                </a:extLst>
              </a:tr>
              <a:tr h="370840">
                <a:tc>
                  <a:txBody>
                    <a:bodyPr/>
                    <a:lstStyle/>
                    <a:p>
                      <a:r>
                        <a:rPr lang="en-US" sz="1800" dirty="0"/>
                        <a:t>Mettre à jour des enregistrements</a:t>
                      </a:r>
                    </a:p>
                  </a:txBody>
                  <a:tcPr marL="93799" marR="9379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Mettre à jour </a:t>
                      </a:r>
                      <a:r>
                        <a:rPr lang="en-US" sz="1800" dirty="0"/>
                        <a:t>les champs sur les enregistrements ou tous les enregistrements associés.</a:t>
                      </a:r>
                      <a:endParaRPr lang="fr-FR" sz="1800" dirty="0"/>
                    </a:p>
                  </a:txBody>
                  <a:tcPr marL="93799" marR="93799"/>
                </a:tc>
                <a:extLst>
                  <a:ext uri="{0D108BD9-81ED-4DB2-BD59-A6C34878D82A}">
                    <a16:rowId xmlns:a16="http://schemas.microsoft.com/office/drawing/2014/main" xmlns="" val="10002"/>
                  </a:ext>
                </a:extLst>
              </a:tr>
              <a:tr h="370840">
                <a:tc>
                  <a:txBody>
                    <a:bodyPr/>
                    <a:lstStyle/>
                    <a:p>
                      <a:r>
                        <a:rPr lang="en-US" sz="1800" dirty="0"/>
                        <a:t>Envoyer un e-mail</a:t>
                      </a:r>
                    </a:p>
                  </a:txBody>
                  <a:tcPr marL="93799" marR="93799"/>
                </a:tc>
                <a:tc>
                  <a:txBody>
                    <a:bodyPr/>
                    <a:lstStyle/>
                    <a:p>
                      <a:r>
                        <a:rPr lang="fr-FR" sz="1800" baseline="0" dirty="0">
                          <a:solidFill>
                            <a:schemeClr val="dk1"/>
                          </a:solidFill>
                          <a:latin typeface="+mn-lt"/>
                        </a:rPr>
                        <a:t>Permet d'envoyer un e-mail en utilisant une alerte par e-mail.</a:t>
                      </a:r>
                      <a:endParaRPr lang="fr-FR" sz="1800" dirty="0"/>
                    </a:p>
                  </a:txBody>
                  <a:tcPr marL="93799" marR="93799"/>
                </a:tc>
                <a:extLst>
                  <a:ext uri="{0D108BD9-81ED-4DB2-BD59-A6C34878D82A}">
                    <a16:rowId xmlns:a16="http://schemas.microsoft.com/office/drawing/2014/main" xmlns="" val="10003"/>
                  </a:ext>
                </a:extLst>
              </a:tr>
              <a:tr h="370840">
                <a:tc>
                  <a:txBody>
                    <a:bodyPr/>
                    <a:lstStyle/>
                    <a:p>
                      <a:r>
                        <a:rPr lang="en-US" sz="1800" dirty="0"/>
                        <a:t>Publier dans Chatter</a:t>
                      </a:r>
                    </a:p>
                  </a:txBody>
                  <a:tcPr marL="93799" marR="93799"/>
                </a:tc>
                <a:tc>
                  <a:txBody>
                    <a:bodyPr/>
                    <a:lstStyle/>
                    <a:p>
                      <a:r>
                        <a:rPr lang="fr-FR" sz="1800" baseline="0" dirty="0">
                          <a:solidFill>
                            <a:schemeClr val="dk1"/>
                          </a:solidFill>
                          <a:latin typeface="+mn-lt"/>
                        </a:rPr>
                        <a:t>Permet de publier un message dans le fil d'un utilisateur, d'un groupe Chatter ou de l'enregistrement qui a commencé le processus.</a:t>
                      </a:r>
                      <a:endParaRPr lang="fr-FR" sz="1800" dirty="0"/>
                    </a:p>
                  </a:txBody>
                  <a:tcPr marL="93799" marR="93799"/>
                </a:tc>
                <a:extLst>
                  <a:ext uri="{0D108BD9-81ED-4DB2-BD59-A6C34878D82A}">
                    <a16:rowId xmlns:a16="http://schemas.microsoft.com/office/drawing/2014/main" xmlns="" val="10004"/>
                  </a:ext>
                </a:extLst>
              </a:tr>
              <a:tr h="370840">
                <a:tc>
                  <a:txBody>
                    <a:bodyPr/>
                    <a:lstStyle/>
                    <a:p>
                      <a:r>
                        <a:rPr lang="en-US" sz="1800" dirty="0"/>
                        <a:t>Utiliser une action rapide</a:t>
                      </a:r>
                      <a:endParaRPr lang="fr-FR" sz="1800" dirty="0"/>
                    </a:p>
                  </a:txBody>
                  <a:tcPr marL="93799" marR="93799"/>
                </a:tc>
                <a:tc>
                  <a:txBody>
                    <a:bodyPr/>
                    <a:lstStyle/>
                    <a:p>
                      <a:r>
                        <a:rPr lang="fr-FR" sz="1800" baseline="0" dirty="0">
                          <a:solidFill>
                            <a:schemeClr val="dk1"/>
                          </a:solidFill>
                          <a:latin typeface="+mn-lt"/>
                        </a:rPr>
                        <a:t>Permet d'utiliser une action globale ou spécifique d'un objet pour créer un enregistrement, mettre à jour un enregistrement ou consigner un appel.</a:t>
                      </a:r>
                      <a:endParaRPr lang="fr-FR" sz="1800" dirty="0"/>
                    </a:p>
                  </a:txBody>
                  <a:tcPr marL="93799" marR="93799"/>
                </a:tc>
                <a:extLst>
                  <a:ext uri="{0D108BD9-81ED-4DB2-BD59-A6C34878D82A}">
                    <a16:rowId xmlns:a16="http://schemas.microsoft.com/office/drawing/2014/main" xmlns="" val="10005"/>
                  </a:ext>
                </a:extLst>
              </a:tr>
              <a:tr h="370840">
                <a:tc>
                  <a:txBody>
                    <a:bodyPr/>
                    <a:lstStyle/>
                    <a:p>
                      <a:r>
                        <a:rPr lang="en-US" sz="1800" dirty="0"/>
                        <a:t>Soumettre pour approbation</a:t>
                      </a:r>
                    </a:p>
                  </a:txBody>
                  <a:tcPr marL="93799" marR="93799"/>
                </a:tc>
                <a:tc>
                  <a:txBody>
                    <a:bodyPr/>
                    <a:lstStyle/>
                    <a:p>
                      <a:r>
                        <a:rPr lang="fr-FR" sz="1800" baseline="0" dirty="0">
                          <a:solidFill>
                            <a:schemeClr val="dk1"/>
                          </a:solidFill>
                          <a:latin typeface="+mn-lt"/>
                        </a:rPr>
                        <a:t>Soumettre un enregistrement pour approbation </a:t>
                      </a:r>
                      <a:r>
                        <a:rPr lang="en-US" sz="1800" dirty="0"/>
                        <a:t>sans demander aux utilisateurs de le soumettre manuellement</a:t>
                      </a:r>
                      <a:r>
                        <a:rPr lang="fr-FR" sz="1800" baseline="0" dirty="0">
                          <a:solidFill>
                            <a:schemeClr val="dk1"/>
                          </a:solidFill>
                          <a:latin typeface="+mn-lt"/>
                        </a:rPr>
                        <a:t>.</a:t>
                      </a:r>
                      <a:endParaRPr lang="fr-FR" sz="1800" dirty="0"/>
                    </a:p>
                  </a:txBody>
                  <a:tcPr marL="93799" marR="93799"/>
                </a:tc>
                <a:extLst>
                  <a:ext uri="{0D108BD9-81ED-4DB2-BD59-A6C34878D82A}">
                    <a16:rowId xmlns:a16="http://schemas.microsoft.com/office/drawing/2014/main" xmlns="" val="10006"/>
                  </a:ext>
                </a:extLst>
              </a:tr>
              <a:tr h="370840">
                <a:tc>
                  <a:txBody>
                    <a:bodyPr/>
                    <a:lstStyle/>
                    <a:p>
                      <a:r>
                        <a:rPr lang="en-US" sz="1800" dirty="0"/>
                        <a:t>Lancer un flux</a:t>
                      </a:r>
                      <a:endParaRPr lang="fr-FR" sz="1800" dirty="0"/>
                    </a:p>
                  </a:txBody>
                  <a:tcPr marL="93799" marR="93799"/>
                </a:tc>
                <a:tc>
                  <a:txBody>
                    <a:bodyPr/>
                    <a:lstStyle/>
                    <a:p>
                      <a:r>
                        <a:rPr lang="en-US" sz="1800" dirty="0"/>
                        <a:t>Déclencher un flux se lançant automatiquement pour automatiser les processus d'entreprise complexes.</a:t>
                      </a:r>
                      <a:endParaRPr lang="fr-FR" sz="1800" dirty="0"/>
                    </a:p>
                  </a:txBody>
                  <a:tcPr marL="93799" marR="93799"/>
                </a:tc>
                <a:extLst>
                  <a:ext uri="{0D108BD9-81ED-4DB2-BD59-A6C34878D82A}">
                    <a16:rowId xmlns:a16="http://schemas.microsoft.com/office/drawing/2014/main" xmlns="" val="10007"/>
                  </a:ext>
                </a:extLst>
              </a:tr>
              <a:tr h="370840">
                <a:tc>
                  <a:txBody>
                    <a:bodyPr/>
                    <a:lstStyle/>
                    <a:p>
                      <a:r>
                        <a:rPr lang="en-US" sz="1800" dirty="0"/>
                        <a:t>Appeler Apex</a:t>
                      </a:r>
                    </a:p>
                  </a:txBody>
                  <a:tcPr marL="93799" marR="93799"/>
                </a:tc>
                <a:tc>
                  <a:txBody>
                    <a:bodyPr/>
                    <a:lstStyle/>
                    <a:p>
                      <a:r>
                        <a:rPr lang="en-US" sz="1800" dirty="0"/>
                        <a:t>Permet d'appeler la méthode Apex pour ajouter des fonctionnalités personnalisées.</a:t>
                      </a:r>
                      <a:endParaRPr lang="fr-FR" sz="1800" dirty="0"/>
                    </a:p>
                  </a:txBody>
                  <a:tcPr marL="93799" marR="93799"/>
                </a:tc>
                <a:extLst>
                  <a:ext uri="{0D108BD9-81ED-4DB2-BD59-A6C34878D82A}">
                    <a16:rowId xmlns:a16="http://schemas.microsoft.com/office/drawing/2014/main" xmlns="" val="10008"/>
                  </a:ext>
                </a:extLst>
              </a:tr>
            </a:tbl>
          </a:graphicData>
        </a:graphic>
      </p:graphicFrame>
      <p:sp>
        <p:nvSpPr>
          <p:cNvPr id="11" name="Rectangle 10"/>
          <p:cNvSpPr/>
          <p:nvPr/>
        </p:nvSpPr>
        <p:spPr bwMode="auto">
          <a:xfrm>
            <a:off x="0" y="610800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spcBef>
                <a:spcPct val="50000"/>
              </a:spcBef>
              <a:defRPr/>
            </a:pPr>
            <a:r>
              <a:rPr lang="fr-FR" sz="1700" dirty="0">
                <a:solidFill>
                  <a:schemeClr val="bg1"/>
                </a:solidFill>
              </a:rPr>
              <a:t>Les règles de workflow prennent en charge un sous-ensemble de ces actions : créer une tâche, mettre à jour un champ sur un enregistrement ou un enregistrement parent, et envoyer un e-mail.</a:t>
            </a:r>
          </a:p>
        </p:txBody>
      </p:sp>
      <p:sp>
        <p:nvSpPr>
          <p:cNvPr id="12" name="TextBox 11"/>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6" name="Slide Number Placeholder 5"/>
          <p:cNvSpPr>
            <a:spLocks noGrp="1"/>
          </p:cNvSpPr>
          <p:nvPr>
            <p:ph type="sldNum" sz="quarter" idx="10"/>
          </p:nvPr>
        </p:nvSpPr>
        <p:spPr/>
        <p:txBody>
          <a:bodyPr/>
          <a:lstStyle/>
          <a:p>
            <a:fld id="{812A5277-1DB9-460F-9A21-B857ABB32666}" type="slidenum">
              <a:rPr lang="en-US" smtClean="0"/>
              <a:pPr/>
              <a:t>439</a:t>
            </a:fld>
            <a:endParaRPr lang="fr-FR" dirty="0"/>
          </a:p>
        </p:txBody>
      </p:sp>
    </p:spTree>
    <p:custDataLst>
      <p:tags r:id="rId1"/>
    </p:custDataLst>
    <p:extLst>
      <p:ext uri="{BB962C8B-B14F-4D97-AF65-F5344CB8AC3E}">
        <p14:creationId xmlns:p14="http://schemas.microsoft.com/office/powerpoint/2010/main" val="3928731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5184" y="9"/>
            <a:ext cx="10206497" cy="737667"/>
          </a:xfrm>
        </p:spPr>
        <p:txBody>
          <a:bodyPr/>
          <a:lstStyle/>
          <a:p>
            <a:r>
              <a:rPr lang="fr-FR"/>
              <a:t>Contrôle des connaissances</a:t>
            </a:r>
          </a:p>
        </p:txBody>
      </p:sp>
      <p:sp>
        <p:nvSpPr>
          <p:cNvPr id="7" name="Content Placeholder 6"/>
          <p:cNvSpPr>
            <a:spLocks noGrp="1"/>
          </p:cNvSpPr>
          <p:nvPr>
            <p:ph idx="1"/>
          </p:nvPr>
        </p:nvSpPr>
        <p:spPr>
          <a:xfrm>
            <a:off x="128596" y="836614"/>
            <a:ext cx="7151436" cy="5935663"/>
          </a:xfrm>
        </p:spPr>
        <p:txBody>
          <a:bodyPr>
            <a:normAutofit/>
          </a:bodyPr>
          <a:lstStyle/>
          <a:p>
            <a:pPr marL="419100" indent="-419100">
              <a:buFont typeface="Wingdings" pitchFamily="2" charset="2"/>
              <a:buAutoNum type="arabicPeriod"/>
            </a:pPr>
            <a:r>
              <a:rPr lang="fr-FR"/>
              <a:t>Quel composant de Salesforce est semblable à une table de données ? </a:t>
            </a:r>
          </a:p>
          <a:p>
            <a:pPr marL="419100" indent="-419100">
              <a:buFont typeface="Wingdings" pitchFamily="2" charset="2"/>
              <a:buAutoNum type="arabicPeriod"/>
            </a:pPr>
            <a:r>
              <a:rPr lang="fr-FR"/>
              <a:t>Quels objets standard ont une relation avec l'objet de compte ? </a:t>
            </a:r>
          </a:p>
          <a:p>
            <a:pPr marL="419100" indent="-419100">
              <a:buFont typeface="Wingdings" pitchFamily="2" charset="2"/>
              <a:buAutoNum type="arabicPeriod"/>
            </a:pPr>
            <a:r>
              <a:rPr lang="fr-FR"/>
              <a:t>Comment un utilisateur navigue-t-il d'un enregistrement de compte à un enregistrement de contact lié ? </a:t>
            </a:r>
          </a:p>
          <a:p>
            <a:pPr marL="419100" indent="-419100">
              <a:buFont typeface="Wingdings" pitchFamily="2" charset="2"/>
              <a:buAutoNum type="arabicPeriod"/>
            </a:pPr>
            <a:r>
              <a:rPr lang="fr-FR"/>
              <a:t>Quelles options sont disponibles sur le portail Aide et formation ? </a:t>
            </a:r>
          </a:p>
          <a:p>
            <a:pPr>
              <a:buNone/>
            </a:pP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44</a:t>
            </a:fld>
            <a:endParaRPr lang="fr-FR" dirty="0"/>
          </a:p>
        </p:txBody>
      </p:sp>
    </p:spTree>
    <p:custDataLst>
      <p:tags r:id="rId1"/>
    </p:custData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09" y="817460"/>
            <a:ext cx="4824965" cy="5950440"/>
          </a:xfrm>
        </p:spPr>
        <p:txBody>
          <a:bodyPr>
            <a:normAutofit/>
          </a:bodyPr>
          <a:lstStyle/>
          <a:p>
            <a:pPr>
              <a:buNone/>
            </a:pPr>
            <a:r>
              <a:rPr lang="fr-FR" sz="2000" b="1" dirty="0"/>
              <a:t>Général</a:t>
            </a:r>
          </a:p>
          <a:p>
            <a:pPr marL="342900" indent="-342900">
              <a:buFont typeface="Wingdings" panose="05000000000000000000" pitchFamily="2" charset="2"/>
              <a:buChar char="§"/>
            </a:pPr>
            <a:r>
              <a:rPr lang="fr-FR" sz="1800" dirty="0"/>
              <a:t>Les processus peuvent être lancés lorsque l'enregistrement est modifié ou lorsqu'ils sont appelés par un autre processus.</a:t>
            </a:r>
          </a:p>
          <a:p>
            <a:pPr marL="342900" indent="-342900">
              <a:buFont typeface="Wingdings" panose="05000000000000000000" pitchFamily="2" charset="2"/>
              <a:buChar char="§"/>
            </a:pPr>
            <a:r>
              <a:rPr lang="fr-FR" sz="1800" dirty="0"/>
              <a:t>Les messages sortants ne sont pas pris en charge, mais l'action Appeler Apex vous permet de bénéficier d'une fonctionnalité équivalente. </a:t>
            </a:r>
          </a:p>
          <a:p>
            <a:pPr marL="342900" indent="-342900">
              <a:buFont typeface="Wingdings" panose="05000000000000000000" pitchFamily="2" charset="2"/>
              <a:buChar char="§"/>
            </a:pPr>
            <a:r>
              <a:rPr lang="fr-FR" sz="1800" dirty="0"/>
              <a:t>Les actions sont exécutées dans l'ordre dans lequel elles apparaissent dans le processus.</a:t>
            </a:r>
          </a:p>
          <a:p>
            <a:pPr marL="342900" indent="-342900">
              <a:buFont typeface="Wingdings" panose="05000000000000000000" pitchFamily="2" charset="2"/>
              <a:buChar char="§"/>
            </a:pPr>
            <a:r>
              <a:rPr lang="fr-FR" sz="1800" dirty="0"/>
              <a:t>Vous pouvez facilement réorganiser les critères dans votre processus en les faisant glisser.</a:t>
            </a:r>
          </a:p>
          <a:p>
            <a:pPr marL="342900" indent="-342900">
              <a:buFont typeface="Wingdings" panose="05000000000000000000" pitchFamily="2" charset="2"/>
              <a:buChar char="§"/>
            </a:pPr>
            <a:r>
              <a:rPr lang="fr-FR" sz="1800" dirty="0"/>
              <a:t>Vous pouvez réutiliser les noms lorsque vous créez une nouvelle version.</a:t>
            </a:r>
          </a:p>
          <a:p>
            <a:endParaRPr lang="fr-FR" sz="1800" dirty="0"/>
          </a:p>
          <a:p>
            <a:pPr lvl="1"/>
            <a:endParaRPr lang="fr-FR" sz="1800" dirty="0"/>
          </a:p>
          <a:p>
            <a:pPr lvl="1"/>
            <a:endParaRPr lang="fr-FR" sz="1800" dirty="0"/>
          </a:p>
        </p:txBody>
      </p:sp>
      <p:sp>
        <p:nvSpPr>
          <p:cNvPr id="2" name="Title 1"/>
          <p:cNvSpPr>
            <a:spLocks noGrp="1"/>
          </p:cNvSpPr>
          <p:nvPr>
            <p:ph type="title"/>
          </p:nvPr>
        </p:nvSpPr>
        <p:spPr>
          <a:xfrm>
            <a:off x="128589" y="7"/>
            <a:ext cx="10734146" cy="746975"/>
          </a:xfrm>
        </p:spPr>
        <p:txBody>
          <a:bodyPr/>
          <a:lstStyle/>
          <a:p>
            <a:r>
              <a:rPr lang="fr-FR"/>
              <a:t>Observation concernant les processus</a:t>
            </a:r>
          </a:p>
        </p:txBody>
      </p:sp>
      <p:sp>
        <p:nvSpPr>
          <p:cNvPr id="9" name="Content Placeholder 8"/>
          <p:cNvSpPr>
            <a:spLocks noGrp="1"/>
          </p:cNvSpPr>
          <p:nvPr>
            <p:ph idx="10"/>
          </p:nvPr>
        </p:nvSpPr>
        <p:spPr>
          <a:xfrm>
            <a:off x="4943850" y="817460"/>
            <a:ext cx="7248150" cy="6040540"/>
          </a:xfrm>
        </p:spPr>
        <p:txBody>
          <a:bodyPr>
            <a:noAutofit/>
          </a:bodyPr>
          <a:lstStyle/>
          <a:p>
            <a:pPr>
              <a:buNone/>
            </a:pPr>
            <a:r>
              <a:rPr lang="fr-FR" sz="2000" b="1" dirty="0"/>
              <a:t>Actions planifiées</a:t>
            </a:r>
          </a:p>
          <a:p>
            <a:pPr marL="342900" indent="-342900">
              <a:buFont typeface="Wingdings" panose="05000000000000000000" pitchFamily="2" charset="2"/>
              <a:buChar char="§"/>
            </a:pPr>
            <a:r>
              <a:rPr lang="fr-FR" sz="1800" dirty="0"/>
              <a:t>Un processus peut inclure plusieurs actions planifiées par nœud de critère. </a:t>
            </a:r>
          </a:p>
          <a:p>
            <a:pPr marL="342900" indent="-342900">
              <a:buFont typeface="Wingdings" panose="05000000000000000000" pitchFamily="2" charset="2"/>
              <a:buChar char="§"/>
            </a:pPr>
            <a:r>
              <a:rPr lang="fr-FR" sz="1800" dirty="0"/>
              <a:t>Les actions planifiées ne peuvent pas être utilisées dans les processus qui évaluent chaque création ou modification d'un enregistrement.</a:t>
            </a:r>
          </a:p>
          <a:p>
            <a:pPr marL="342900" indent="-342900">
              <a:buFont typeface="Wingdings" panose="05000000000000000000" pitchFamily="2" charset="2"/>
              <a:buChar char="§"/>
            </a:pPr>
            <a:r>
              <a:rPr lang="fr-FR" sz="1800" dirty="0"/>
              <a:t>Les actions planifiées ne peuvent pas être utilisées avec l'option Évaluer le critère suivant.</a:t>
            </a:r>
          </a:p>
          <a:p>
            <a:pPr marL="342900" indent="-342900">
              <a:buFont typeface="Wingdings" panose="05000000000000000000" pitchFamily="2" charset="2"/>
              <a:buChar char="§"/>
            </a:pPr>
            <a:r>
              <a:rPr lang="fr-FR" sz="1800" dirty="0"/>
              <a:t>Les administrateurs reçoivent une alerte par e-mail </a:t>
            </a:r>
            <a:r>
              <a:rPr sz="1800" dirty="0"/>
              <a:t/>
            </a:r>
            <a:br>
              <a:rPr sz="1800" dirty="0"/>
            </a:br>
            <a:r>
              <a:rPr lang="fr-FR" sz="1800" dirty="0"/>
              <a:t>lorsqu'un utilisateur qui a démarré un processus devient inactif et que les actions planifiées échouent.</a:t>
            </a:r>
          </a:p>
          <a:p>
            <a:pPr marL="342900" indent="-342900">
              <a:buFont typeface="Wingdings" panose="05000000000000000000" pitchFamily="2" charset="2"/>
              <a:buChar char="§"/>
            </a:pPr>
            <a:r>
              <a:rPr lang="fr-FR" sz="1800" dirty="0"/>
              <a:t>Pour rechercher des actions planifiées en attente dans le générateur de processus, accédez à </a:t>
            </a:r>
            <a:r>
              <a:rPr lang="fr-FR" sz="1800" b="1" dirty="0"/>
              <a:t>Configuration | Créer | Workflow et approbations | Flux</a:t>
            </a:r>
            <a:r>
              <a:rPr lang="fr-FR" sz="1800" dirty="0"/>
              <a:t>, puis à la liste </a:t>
            </a:r>
            <a:r>
              <a:rPr lang="fr-FR" sz="1800" b="1" dirty="0"/>
              <a:t>Interviews Interrompues et En attente</a:t>
            </a:r>
            <a:r>
              <a:rPr lang="fr-FR" sz="1800" dirty="0"/>
              <a:t>.</a:t>
            </a:r>
          </a:p>
          <a:p>
            <a:endParaRPr lang="fr-FR" sz="1800" dirty="0"/>
          </a:p>
        </p:txBody>
      </p:sp>
      <p:sp>
        <p:nvSpPr>
          <p:cNvPr id="10" name="Rectangle 9"/>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Salesforce Sans" panose="020B0505020202020203" pitchFamily="34" charset="0"/>
              </a:rPr>
              <a:t>Rechercher : </a:t>
            </a:r>
            <a:r>
              <a:rPr lang="fr-FR" sz="2400" dirty="0">
                <a:solidFill>
                  <a:schemeClr val="bg1"/>
                </a:solidFill>
                <a:latin typeface="Courier New" panose="02070309020205020404" pitchFamily="49" charset="0"/>
                <a:cs typeface="Courier New" panose="02070309020205020404" pitchFamily="49" charset="0"/>
              </a:rPr>
              <a:t>Limitations et considérations relatives aux processus</a:t>
            </a:r>
          </a:p>
        </p:txBody>
      </p:sp>
      <p:sp>
        <p:nvSpPr>
          <p:cNvPr id="11" name="TextBox 10"/>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2"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6" name="Slide Number Placeholder 5"/>
          <p:cNvSpPr>
            <a:spLocks noGrp="1"/>
          </p:cNvSpPr>
          <p:nvPr>
            <p:ph type="sldNum" sz="quarter" idx="11"/>
          </p:nvPr>
        </p:nvSpPr>
        <p:spPr/>
        <p:txBody>
          <a:bodyPr/>
          <a:lstStyle/>
          <a:p>
            <a:fld id="{812A5277-1DB9-460F-9A21-B857ABB32666}" type="slidenum">
              <a:rPr lang="en-US" smtClean="0"/>
              <a:pPr/>
              <a:t>440</a:t>
            </a:fld>
            <a:endParaRPr lang="fr-FR" dirty="0"/>
          </a:p>
        </p:txBody>
      </p:sp>
    </p:spTree>
    <p:custDataLst>
      <p:tags r:id="rId1"/>
    </p:custDataLst>
    <p:extLst>
      <p:ext uri="{BB962C8B-B14F-4D97-AF65-F5344CB8AC3E}">
        <p14:creationId xmlns:p14="http://schemas.microsoft.com/office/powerpoint/2010/main" val="267163322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3"/>
          <p:cNvSpPr>
            <a:spLocks noGrp="1" noChangeArrowheads="1"/>
          </p:cNvSpPr>
          <p:nvPr>
            <p:ph idx="1"/>
          </p:nvPr>
        </p:nvSpPr>
        <p:spPr>
          <a:xfrm>
            <a:off x="114301" y="2183524"/>
            <a:ext cx="11955462" cy="4606005"/>
          </a:xfrm>
        </p:spPr>
        <p:txBody>
          <a:bodyPr/>
          <a:lstStyle/>
          <a:p>
            <a:r>
              <a:rPr lang="fr-FR" dirty="0"/>
              <a:t>Tâches : </a:t>
            </a:r>
          </a:p>
          <a:p>
            <a:pPr lvl="1"/>
            <a:r>
              <a:rPr lang="fr-FR" dirty="0"/>
              <a:t>Création d'un processus. </a:t>
            </a:r>
          </a:p>
          <a:p>
            <a:pPr lvl="1"/>
            <a:r>
              <a:rPr lang="fr-FR" dirty="0"/>
              <a:t>Définition de l'objet.</a:t>
            </a:r>
          </a:p>
          <a:p>
            <a:pPr lvl="1"/>
            <a:r>
              <a:rPr lang="fr-FR" dirty="0"/>
              <a:t>Ajout de critères de processus.</a:t>
            </a:r>
          </a:p>
          <a:p>
            <a:pPr lvl="1"/>
            <a:r>
              <a:rPr lang="fr-FR" dirty="0"/>
              <a:t>Ajout d'une action immédiate.</a:t>
            </a:r>
          </a:p>
          <a:p>
            <a:pPr lvl="1"/>
            <a:r>
              <a:rPr lang="fr-FR" dirty="0"/>
              <a:t>Activation et test du processus.</a:t>
            </a:r>
          </a:p>
        </p:txBody>
      </p:sp>
      <p:sp>
        <p:nvSpPr>
          <p:cNvPr id="2" name="Content Placeholder 1"/>
          <p:cNvSpPr>
            <a:spLocks noGrp="1"/>
          </p:cNvSpPr>
          <p:nvPr>
            <p:ph idx="11"/>
          </p:nvPr>
        </p:nvSpPr>
        <p:spPr>
          <a:xfrm>
            <a:off x="5" y="758825"/>
            <a:ext cx="12192000" cy="1227630"/>
          </a:xfrm>
        </p:spPr>
        <p:txBody>
          <a:bodyPr/>
          <a:lstStyle/>
          <a:p>
            <a:r>
              <a:rPr lang="fr-FR" dirty="0"/>
              <a:t>Objectif : </a:t>
            </a:r>
          </a:p>
          <a:p>
            <a:pPr lvl="1"/>
            <a:r>
              <a:rPr lang="fr-FR" dirty="0"/>
              <a:t>Envoyer automatiquement une publication à Allison Wheeler lorsqu'un commercial remporte une opportunité.</a:t>
            </a:r>
          </a:p>
        </p:txBody>
      </p:sp>
      <p:sp>
        <p:nvSpPr>
          <p:cNvPr id="7" name="Content Placeholder 6"/>
          <p:cNvSpPr>
            <a:spLocks noGrp="1"/>
          </p:cNvSpPr>
          <p:nvPr>
            <p:ph idx="10"/>
          </p:nvPr>
        </p:nvSpPr>
        <p:spPr/>
        <p:txBody>
          <a:bodyPr/>
          <a:lstStyle/>
          <a:p>
            <a:r>
              <a:rPr lang="fr-FR"/>
              <a:t>10 min</a:t>
            </a:r>
            <a:endParaRPr lang="fr-FR" dirty="0"/>
          </a:p>
        </p:txBody>
      </p:sp>
      <p:sp>
        <p:nvSpPr>
          <p:cNvPr id="330753" name="Title 7"/>
          <p:cNvSpPr>
            <a:spLocks noGrp="1"/>
          </p:cNvSpPr>
          <p:nvPr>
            <p:ph type="title"/>
          </p:nvPr>
        </p:nvSpPr>
        <p:spPr/>
        <p:txBody>
          <a:bodyPr/>
          <a:lstStyle/>
          <a:p>
            <a:r>
              <a:rPr lang="fr-FR"/>
              <a:t>8-4 : Créer un processus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441</a:t>
            </a:fld>
            <a:endParaRPr lang="fr-FR" dirty="0"/>
          </a:p>
        </p:txBody>
      </p:sp>
      <p:sp>
        <p:nvSpPr>
          <p:cNvPr id="9"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extLst>
      <p:ext uri="{BB962C8B-B14F-4D97-AF65-F5344CB8AC3E}">
        <p14:creationId xmlns:p14="http://schemas.microsoft.com/office/powerpoint/2010/main" val="943986620"/>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Modèles d'e-mail</a:t>
            </a:r>
          </a:p>
          <a:p>
            <a:pPr lvl="1"/>
            <a:r>
              <a:rPr lang="fr-FR"/>
              <a:t>Règles de workflow</a:t>
            </a:r>
          </a:p>
          <a:p>
            <a:pPr lvl="1"/>
            <a:r>
              <a:rPr lang="fr-FR"/>
              <a:t>Générateur de processus</a:t>
            </a:r>
          </a:p>
          <a:p>
            <a:pPr lvl="2"/>
            <a:r>
              <a:rPr lang="fr-FR"/>
              <a:t>Automatisation des pistes</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442</a:t>
            </a:fld>
            <a:endParaRPr lang="fr-FR" dirty="0"/>
          </a:p>
        </p:txBody>
      </p:sp>
    </p:spTree>
    <p:custDataLst>
      <p:tags r:id="rId1"/>
    </p:custDataLst>
    <p:extLst>
      <p:ext uri="{BB962C8B-B14F-4D97-AF65-F5344CB8AC3E}">
        <p14:creationId xmlns:p14="http://schemas.microsoft.com/office/powerpoint/2010/main" val="338400557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82869" y="5"/>
            <a:ext cx="9115709" cy="746975"/>
          </a:xfrm>
        </p:spPr>
        <p:txBody>
          <a:bodyPr/>
          <a:lstStyle/>
          <a:p>
            <a:r>
              <a:rPr lang="fr-FR" dirty="0"/>
              <a:t>Le service marketing a besoin d'aide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443</a:t>
            </a:fld>
            <a:endParaRPr lang="fr-FR" dirty="0"/>
          </a:p>
        </p:txBody>
      </p:sp>
      <p:sp>
        <p:nvSpPr>
          <p:cNvPr id="7" name="TextBox 6"/>
          <p:cNvSpPr txBox="1"/>
          <p:nvPr/>
        </p:nvSpPr>
        <p:spPr>
          <a:xfrm>
            <a:off x="2039700" y="1612720"/>
            <a:ext cx="8587659" cy="3388235"/>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Conner McCoy </a:t>
            </a:r>
            <a:r>
              <a:rPr lang="fr-FR" b="1" dirty="0"/>
              <a:t>à </a:t>
            </a:r>
            <a:r>
              <a:rPr lang="fr-FR" sz="2000" dirty="0">
                <a:solidFill>
                  <a:srgbClr val="0070C0"/>
                </a:solidFill>
                <a:latin typeface="Segoe UI Semibold" pitchFamily="34" charset="0"/>
              </a:rPr>
              <a:t>Utilisateur Admin :</a:t>
            </a:r>
            <a:r>
              <a:rPr lang="fr-FR" sz="2000" dirty="0">
                <a:latin typeface="Segoe UI Semibold" pitchFamily="34" charset="0"/>
              </a:rPr>
              <a:t> </a:t>
            </a:r>
          </a:p>
          <a:p>
            <a:r>
              <a:rPr lang="fr-FR" sz="2000" dirty="0">
                <a:latin typeface="Segoe UI Semibold" pitchFamily="34" charset="0"/>
              </a:rPr>
              <a:t>Tandis que AW Computing poursuit sa croissance, notre service marketing a vraiment besoin d'en faire plus avec moins ! Est-il possible de capturer des pistes directement à partir de notre site Web ? Nous ne souhaitons pas paraître impersonnel, c'est pourquoi nous voulons que chaque personne indiquant ses informations sur les pistes sur le site Web reçoive un e-mail de remerciement. </a:t>
            </a:r>
            <a:r>
              <a:rPr dirty="0"/>
              <a:t/>
            </a:r>
            <a:br>
              <a:rPr dirty="0"/>
            </a:br>
            <a:r>
              <a:rPr lang="fr-FR" sz="2000" dirty="0">
                <a:latin typeface="Segoe UI Semibold" pitchFamily="34" charset="0"/>
              </a:rPr>
              <a:t>Et en fonction de la région, ces pistes seront attribuées à l'équipe des ventes États-Unis ou EMEA.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14:12</a:t>
            </a:r>
            <a:endParaRPr lang="fr-FR" dirty="0"/>
          </a:p>
        </p:txBody>
      </p:sp>
      <p:pic>
        <p:nvPicPr>
          <p:cNvPr id="8" name="Picture 7" descr="CMcCoy headshot.png"/>
          <p:cNvPicPr>
            <a:picLocks noChangeAspect="1"/>
          </p:cNvPicPr>
          <p:nvPr/>
        </p:nvPicPr>
        <p:blipFill>
          <a:blip r:embed="rId4" cstate="print"/>
          <a:srcRect t="-534" r="7914" b="15280"/>
          <a:stretch>
            <a:fillRect/>
          </a:stretch>
        </p:blipFill>
        <p:spPr>
          <a:xfrm>
            <a:off x="1212456" y="1785478"/>
            <a:ext cx="720000" cy="721166"/>
          </a:xfrm>
          <a:prstGeom prst="rect">
            <a:avLst/>
          </a:prstGeom>
          <a:solidFill>
            <a:schemeClr val="bg1"/>
          </a:solidFill>
          <a:ln w="19050">
            <a:solidFill>
              <a:schemeClr val="bg1">
                <a:lumMod val="85000"/>
              </a:schemeClr>
            </a:solidFill>
          </a:ln>
        </p:spPr>
      </p:pic>
    </p:spTree>
    <p:custDataLst>
      <p:tags r:id="rId1"/>
    </p:custData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8592" y="7"/>
            <a:ext cx="10736637" cy="746975"/>
          </a:xfrm>
        </p:spPr>
        <p:txBody>
          <a:bodyPr/>
          <a:lstStyle/>
          <a:p>
            <a:r>
              <a:rPr lang="fr-FR"/>
              <a:t>Automatisation des pistes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444</a:t>
            </a:fld>
            <a:endParaRPr lang="fr-FR" dirty="0"/>
          </a:p>
        </p:txBody>
      </p:sp>
      <p:grpSp>
        <p:nvGrpSpPr>
          <p:cNvPr id="5" name="Group 4"/>
          <p:cNvGrpSpPr/>
          <p:nvPr/>
        </p:nvGrpSpPr>
        <p:grpSpPr>
          <a:xfrm>
            <a:off x="809416" y="975360"/>
            <a:ext cx="10632873" cy="5556974"/>
            <a:chOff x="809416" y="975360"/>
            <a:chExt cx="10632873" cy="5556974"/>
          </a:xfrm>
        </p:grpSpPr>
        <p:pic>
          <p:nvPicPr>
            <p:cNvPr id="18" name="Espace réservé du contenu 5"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568" y="1516986"/>
              <a:ext cx="3673528" cy="3070494"/>
            </a:xfrm>
            <a:prstGeom prst="rect">
              <a:avLst/>
            </a:prstGeom>
            <a:ln>
              <a:solidFill>
                <a:schemeClr val="bg2"/>
              </a:solidFill>
            </a:ln>
            <a:effectLst>
              <a:outerShdw blurRad="50800" dist="38100" dir="2700000" algn="tl" rotWithShape="0">
                <a:prstClr val="black">
                  <a:alpha val="40000"/>
                </a:prstClr>
              </a:outerShdw>
            </a:effectLst>
          </p:spPr>
        </p:pic>
        <p:grpSp>
          <p:nvGrpSpPr>
            <p:cNvPr id="2" name="Group 1"/>
            <p:cNvGrpSpPr/>
            <p:nvPr/>
          </p:nvGrpSpPr>
          <p:grpSpPr>
            <a:xfrm>
              <a:off x="809416" y="975360"/>
              <a:ext cx="10632873" cy="5556974"/>
              <a:chOff x="809416" y="975360"/>
              <a:chExt cx="10632873" cy="5556974"/>
            </a:xfrm>
          </p:grpSpPr>
          <p:sp>
            <p:nvSpPr>
              <p:cNvPr id="21" name="TextBox 20"/>
              <p:cNvSpPr txBox="1"/>
              <p:nvPr/>
            </p:nvSpPr>
            <p:spPr>
              <a:xfrm>
                <a:off x="4216392" y="5510778"/>
                <a:ext cx="4115684" cy="1021556"/>
              </a:xfrm>
              <a:prstGeom prst="roundRect">
                <a:avLst/>
              </a:prstGeom>
              <a:solidFill>
                <a:srgbClr val="15A670"/>
              </a:solidFill>
              <a:ln w="38100">
                <a:noFill/>
              </a:ln>
            </p:spPr>
            <p:txBody>
              <a:bodyPr wrap="square" rtlCol="0">
                <a:spAutoFit/>
              </a:bodyPr>
              <a:lstStyle/>
              <a:p>
                <a:pPr algn="ctr"/>
                <a:r>
                  <a:rPr lang="fr-FR" dirty="0">
                    <a:solidFill>
                      <a:schemeClr val="bg1"/>
                    </a:solidFill>
                  </a:rPr>
                  <a:t>Les règles de réponse automatique automatisent les réponses à destination de la nouvelle piste.</a:t>
                </a:r>
              </a:p>
            </p:txBody>
          </p:sp>
          <p:sp>
            <p:nvSpPr>
              <p:cNvPr id="12" name="Curved Down Arrow 11"/>
              <p:cNvSpPr/>
              <p:nvPr/>
            </p:nvSpPr>
            <p:spPr bwMode="auto">
              <a:xfrm rot="11592084">
                <a:off x="1922218" y="4084950"/>
                <a:ext cx="3396895" cy="1188924"/>
              </a:xfrm>
              <a:prstGeom prst="curvedDownArrow">
                <a:avLst/>
              </a:prstGeom>
              <a:solidFill>
                <a:srgbClr val="15A67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14" name="Up Arrow 13"/>
              <p:cNvSpPr/>
              <p:nvPr/>
            </p:nvSpPr>
            <p:spPr bwMode="auto">
              <a:xfrm rot="3167023">
                <a:off x="7826137" y="1277120"/>
                <a:ext cx="585847" cy="1708425"/>
              </a:xfrm>
              <a:prstGeom prst="upArrow">
                <a:avLst/>
              </a:prstGeom>
              <a:solidFill>
                <a:srgbClr val="20A43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endParaRPr>
              </a:p>
            </p:txBody>
          </p:sp>
          <p:sp>
            <p:nvSpPr>
              <p:cNvPr id="15" name="TextBox 14"/>
              <p:cNvSpPr txBox="1"/>
              <p:nvPr/>
            </p:nvSpPr>
            <p:spPr>
              <a:xfrm>
                <a:off x="8816659" y="975360"/>
                <a:ext cx="2625630" cy="830997"/>
              </a:xfrm>
              <a:prstGeom prst="rect">
                <a:avLst/>
              </a:prstGeom>
              <a:noFill/>
              <a:ln>
                <a:noFill/>
              </a:ln>
            </p:spPr>
            <p:txBody>
              <a:bodyPr wrap="square" rtlCol="0">
                <a:spAutoFit/>
              </a:bodyPr>
              <a:lstStyle/>
              <a:p>
                <a:r>
                  <a:rPr lang="fr-FR" sz="1600" dirty="0"/>
                  <a:t>Région : États-Unis </a:t>
                </a:r>
                <a:r>
                  <a:rPr dirty="0"/>
                  <a:t/>
                </a:r>
                <a:br>
                  <a:rPr dirty="0"/>
                </a:br>
                <a:r>
                  <a:rPr lang="fr-FR" sz="1600" dirty="0"/>
                  <a:t>à destination de l'équipe de ventes des États-Unis</a:t>
                </a:r>
              </a:p>
            </p:txBody>
          </p:sp>
          <p:sp>
            <p:nvSpPr>
              <p:cNvPr id="16" name="Up Arrow 15"/>
              <p:cNvSpPr/>
              <p:nvPr/>
            </p:nvSpPr>
            <p:spPr bwMode="auto">
              <a:xfrm rot="6446775">
                <a:off x="7696857" y="3621418"/>
                <a:ext cx="585847" cy="1332999"/>
              </a:xfrm>
              <a:prstGeom prst="upArrow">
                <a:avLst/>
              </a:prstGeom>
              <a:solidFill>
                <a:srgbClr val="20A43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17" name="TextBox 16"/>
              <p:cNvSpPr txBox="1"/>
              <p:nvPr/>
            </p:nvSpPr>
            <p:spPr>
              <a:xfrm>
                <a:off x="8609890" y="4490439"/>
                <a:ext cx="2575743" cy="830997"/>
              </a:xfrm>
              <a:prstGeom prst="rect">
                <a:avLst/>
              </a:prstGeom>
              <a:noFill/>
              <a:ln>
                <a:noFill/>
              </a:ln>
            </p:spPr>
            <p:txBody>
              <a:bodyPr wrap="square" rtlCol="0">
                <a:spAutoFit/>
              </a:bodyPr>
              <a:lstStyle/>
              <a:p>
                <a:r>
                  <a:rPr lang="fr-FR" sz="1600" dirty="0"/>
                  <a:t>Région : Autre à destination de l'équipe des ventes EMEA</a:t>
                </a: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3384" y="4636419"/>
                <a:ext cx="1103402" cy="1103402"/>
              </a:xfrm>
              <a:prstGeom prst="rect">
                <a:avLst/>
              </a:prstGeom>
              <a:effectLst/>
            </p:spPr>
          </p:pic>
          <p:sp>
            <p:nvSpPr>
              <p:cNvPr id="22" name="TextBox 21"/>
              <p:cNvSpPr txBox="1"/>
              <p:nvPr/>
            </p:nvSpPr>
            <p:spPr>
              <a:xfrm>
                <a:off x="8563318" y="2493093"/>
                <a:ext cx="2153594" cy="1634490"/>
              </a:xfrm>
              <a:prstGeom prst="roundRect">
                <a:avLst/>
              </a:prstGeom>
              <a:solidFill>
                <a:srgbClr val="20A43C"/>
              </a:solidFill>
              <a:ln w="38100">
                <a:noFill/>
              </a:ln>
            </p:spPr>
            <p:txBody>
              <a:bodyPr wrap="square" rtlCol="0">
                <a:spAutoFit/>
              </a:bodyPr>
              <a:lstStyle/>
              <a:p>
                <a:pPr algn="ctr"/>
                <a:r>
                  <a:rPr lang="fr-FR" dirty="0">
                    <a:solidFill>
                      <a:schemeClr val="bg1"/>
                    </a:solidFill>
                  </a:rPr>
                  <a:t>Les règles d'attribution automatisent </a:t>
                </a:r>
                <a:r>
                  <a:t/>
                </a:r>
                <a:br/>
                <a:r>
                  <a:rPr lang="fr-FR" dirty="0">
                    <a:solidFill>
                      <a:schemeClr val="bg1"/>
                    </a:solidFill>
                  </a:rPr>
                  <a:t>l'acheminement des pistes.</a:t>
                </a:r>
              </a:p>
            </p:txBody>
          </p:sp>
          <p:sp>
            <p:nvSpPr>
              <p:cNvPr id="24" name="TextBox 23"/>
              <p:cNvSpPr txBox="1"/>
              <p:nvPr/>
            </p:nvSpPr>
            <p:spPr>
              <a:xfrm>
                <a:off x="809416" y="1596465"/>
                <a:ext cx="3065774" cy="408623"/>
              </a:xfrm>
              <a:prstGeom prst="roundRect">
                <a:avLst/>
              </a:prstGeom>
              <a:solidFill>
                <a:srgbClr val="0AA0A7"/>
              </a:solidFill>
              <a:ln w="38100">
                <a:noFill/>
              </a:ln>
            </p:spPr>
            <p:txBody>
              <a:bodyPr wrap="none" rtlCol="0">
                <a:spAutoFit/>
              </a:bodyPr>
              <a:lstStyle/>
              <a:p>
                <a:pPr algn="ctr"/>
                <a:r>
                  <a:rPr lang="fr-FR" dirty="0">
                    <a:solidFill>
                      <a:schemeClr val="bg1"/>
                    </a:solidFill>
                  </a:rPr>
                  <a:t>Formulaire Web vers piste </a:t>
                </a:r>
              </a:p>
            </p:txBody>
          </p:sp>
          <p:sp>
            <p:nvSpPr>
              <p:cNvPr id="23" name="Up Arrow 22"/>
              <p:cNvSpPr/>
              <p:nvPr/>
            </p:nvSpPr>
            <p:spPr bwMode="auto">
              <a:xfrm rot="5400000">
                <a:off x="2580841" y="1587187"/>
                <a:ext cx="1206157" cy="2497610"/>
              </a:xfrm>
              <a:prstGeom prst="upArrow">
                <a:avLst/>
              </a:prstGeom>
              <a:solidFill>
                <a:srgbClr val="0AA0A7"/>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250424">
                <a:off x="983474" y="2436758"/>
                <a:ext cx="1114262" cy="1114262"/>
              </a:xfrm>
              <a:prstGeom prst="rect">
                <a:avLst/>
              </a:prstGeom>
              <a:effectLst/>
            </p:spPr>
          </p:pic>
        </p:grpSp>
      </p:grpSp>
    </p:spTree>
    <p:custDataLst>
      <p:tags r:id="rId1"/>
    </p:custData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094892" y="842023"/>
            <a:ext cx="8839200" cy="1223260"/>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Vérifiez que vos champs recueillent les informations dont vous avez besoin sur le site Web, puis indiquez comment ces dernières sont mappées lorsque la piste est convertie.</a:t>
            </a:r>
          </a:p>
          <a:p>
            <a:pPr marL="171450" lvl="1" indent="-171450" defTabSz="711200">
              <a:lnSpc>
                <a:spcPct val="85000"/>
              </a:lnSpc>
              <a:spcBef>
                <a:spcPct val="0"/>
              </a:spcBef>
              <a:buFont typeface="Wingdings" pitchFamily="2" charset="2"/>
              <a:buChar char="§"/>
            </a:pPr>
            <a:r>
              <a:rPr lang="fr-FR" dirty="0"/>
              <a:t>Définissez le statut par défaut de la piste et/ou le statut de la piste sur le type d'enregistrement. </a:t>
            </a:r>
          </a:p>
        </p:txBody>
      </p:sp>
      <p:sp>
        <p:nvSpPr>
          <p:cNvPr id="9" name="Rounded Rectangle 8"/>
          <p:cNvSpPr/>
          <p:nvPr/>
        </p:nvSpPr>
        <p:spPr>
          <a:xfrm>
            <a:off x="3077292" y="2151512"/>
            <a:ext cx="8844880" cy="683164"/>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les files d'attente nécessaires.</a:t>
            </a:r>
          </a:p>
        </p:txBody>
      </p:sp>
      <p:sp>
        <p:nvSpPr>
          <p:cNvPr id="11" name="Rounded Rectangle 10"/>
          <p:cNvSpPr/>
          <p:nvPr/>
        </p:nvSpPr>
        <p:spPr>
          <a:xfrm>
            <a:off x="3055195" y="2921723"/>
            <a:ext cx="8844880" cy="679412"/>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les modèles d'e-mail nécessaires.</a:t>
            </a:r>
          </a:p>
        </p:txBody>
      </p:sp>
      <p:sp>
        <p:nvSpPr>
          <p:cNvPr id="13" name="Rounded Rectangle 12"/>
          <p:cNvSpPr/>
          <p:nvPr/>
        </p:nvSpPr>
        <p:spPr>
          <a:xfrm>
            <a:off x="3099390" y="4472612"/>
            <a:ext cx="8844880" cy="636486"/>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ou activez une règle qui détermine la manière dont les pistes sont attribuées.</a:t>
            </a:r>
          </a:p>
        </p:txBody>
      </p:sp>
      <p:sp>
        <p:nvSpPr>
          <p:cNvPr id="15" name="Rounded Rectangle 14"/>
          <p:cNvSpPr/>
          <p:nvPr/>
        </p:nvSpPr>
        <p:spPr>
          <a:xfrm>
            <a:off x="3077292" y="5188448"/>
            <a:ext cx="8844880" cy="741482"/>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ou activez des règles pour envoyer des réponses ciblées par e-mail.</a:t>
            </a:r>
          </a:p>
        </p:txBody>
      </p:sp>
      <p:sp>
        <p:nvSpPr>
          <p:cNvPr id="17" name="Rounded Rectangle 16"/>
          <p:cNvSpPr/>
          <p:nvPr/>
        </p:nvSpPr>
        <p:spPr>
          <a:xfrm>
            <a:off x="3077292" y="6008465"/>
            <a:ext cx="8844880" cy="712376"/>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Activation de la fonction Web vers piste.</a:t>
            </a:r>
          </a:p>
        </p:txBody>
      </p:sp>
      <p:sp>
        <p:nvSpPr>
          <p:cNvPr id="21" name="Rounded Rectangle 20"/>
          <p:cNvSpPr/>
          <p:nvPr/>
        </p:nvSpPr>
        <p:spPr>
          <a:xfrm>
            <a:off x="3094095" y="3661944"/>
            <a:ext cx="8844880" cy="712068"/>
          </a:xfrm>
          <a:prstGeom prst="roundRect">
            <a:avLst/>
          </a:pr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toutes les adresses e-mail à l'échelle de l'organisation nécessaires à partir desquelles envoyer des réponses automatiques.</a:t>
            </a:r>
          </a:p>
        </p:txBody>
      </p:sp>
      <p:sp>
        <p:nvSpPr>
          <p:cNvPr id="2" name="Title 1"/>
          <p:cNvSpPr>
            <a:spLocks noGrp="1"/>
          </p:cNvSpPr>
          <p:nvPr>
            <p:ph type="title"/>
          </p:nvPr>
        </p:nvSpPr>
        <p:spPr>
          <a:xfrm>
            <a:off x="128592" y="7"/>
            <a:ext cx="10736637" cy="746975"/>
          </a:xfrm>
        </p:spPr>
        <p:txBody>
          <a:bodyPr/>
          <a:lstStyle/>
          <a:p>
            <a:r>
              <a:rPr lang="fr-FR" sz="2600" dirty="0"/>
              <a:t>Préparation pour la fonction Web vers piste</a:t>
            </a:r>
          </a:p>
        </p:txBody>
      </p:sp>
      <p:sp>
        <p:nvSpPr>
          <p:cNvPr id="8" name="Rounded Rectangle 7"/>
          <p:cNvSpPr/>
          <p:nvPr/>
        </p:nvSpPr>
        <p:spPr>
          <a:xfrm>
            <a:off x="237508" y="851339"/>
            <a:ext cx="2999267" cy="1207469"/>
          </a:xfrm>
          <a:prstGeom prst="roundRect">
            <a:avLst/>
          </a:prstGeom>
          <a:solidFill>
            <a:schemeClr val="tx1"/>
          </a:solidFill>
        </p:spPr>
        <p:style>
          <a:lnRef idx="2">
            <a:schemeClr val="lt1">
              <a:hueOff val="0"/>
              <a:satOff val="0"/>
              <a:lumOff val="0"/>
              <a:alphaOff val="0"/>
            </a:schemeClr>
          </a:lnRef>
          <a:fillRef idx="1">
            <a:schemeClr val="accent2">
              <a:hueOff val="-1197304"/>
              <a:satOff val="-8350"/>
              <a:lumOff val="1452"/>
              <a:alphaOff val="0"/>
            </a:schemeClr>
          </a:fillRef>
          <a:effectRef idx="0">
            <a:schemeClr val="accent2">
              <a:hueOff val="-1197304"/>
              <a:satOff val="-8350"/>
              <a:lumOff val="1452"/>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Champs personnalisés</a:t>
            </a:r>
          </a:p>
        </p:txBody>
      </p:sp>
      <p:grpSp>
        <p:nvGrpSpPr>
          <p:cNvPr id="3" name="Group 2"/>
          <p:cNvGrpSpPr/>
          <p:nvPr/>
        </p:nvGrpSpPr>
        <p:grpSpPr>
          <a:xfrm>
            <a:off x="232214" y="2103547"/>
            <a:ext cx="3003355" cy="4617293"/>
            <a:chOff x="232213" y="1996124"/>
            <a:chExt cx="3063115" cy="4221190"/>
          </a:xfrm>
          <a:gradFill flip="none" rotWithShape="1">
            <a:gsLst>
              <a:gs pos="50000">
                <a:srgbClr val="0070C0"/>
              </a:gs>
              <a:gs pos="0">
                <a:schemeClr val="tx2"/>
              </a:gs>
              <a:gs pos="100000">
                <a:schemeClr val="accent1">
                  <a:lumMod val="60000"/>
                  <a:lumOff val="40000"/>
                </a:schemeClr>
              </a:gs>
            </a:gsLst>
            <a:lin ang="5400000" scaled="1"/>
            <a:tileRect/>
          </a:gradFill>
        </p:grpSpPr>
        <p:sp>
          <p:nvSpPr>
            <p:cNvPr id="10" name="Freeform 9"/>
            <p:cNvSpPr/>
            <p:nvPr/>
          </p:nvSpPr>
          <p:spPr>
            <a:xfrm>
              <a:off x="236381" y="1996124"/>
              <a:ext cx="3058947" cy="685800"/>
            </a:xfrm>
            <a:prstGeom prst="roundRect">
              <a:avLst/>
            </a:prstGeom>
            <a:grpFill/>
          </p:spPr>
          <p:style>
            <a:lnRef idx="2">
              <a:schemeClr val="lt1">
                <a:hueOff val="0"/>
                <a:satOff val="0"/>
                <a:lumOff val="0"/>
                <a:alphaOff val="0"/>
              </a:schemeClr>
            </a:lnRef>
            <a:fillRef idx="1">
              <a:schemeClr val="accent2">
                <a:hueOff val="-2394607"/>
                <a:satOff val="-16701"/>
                <a:lumOff val="2903"/>
                <a:alphaOff val="0"/>
              </a:schemeClr>
            </a:fillRef>
            <a:effectRef idx="0">
              <a:schemeClr val="accent2">
                <a:hueOff val="-2394607"/>
                <a:satOff val="-16701"/>
                <a:lumOff val="2903"/>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Files d'attente</a:t>
              </a:r>
            </a:p>
          </p:txBody>
        </p:sp>
        <p:sp>
          <p:nvSpPr>
            <p:cNvPr id="12" name="Freeform 11"/>
            <p:cNvSpPr/>
            <p:nvPr/>
          </p:nvSpPr>
          <p:spPr>
            <a:xfrm>
              <a:off x="236381" y="2698546"/>
              <a:ext cx="3058947" cy="685800"/>
            </a:xfrm>
            <a:prstGeom prst="roundRect">
              <a:avLst/>
            </a:pr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Modèles d'e-mail</a:t>
              </a:r>
            </a:p>
          </p:txBody>
        </p:sp>
        <p:sp>
          <p:nvSpPr>
            <p:cNvPr id="14" name="Freeform 13"/>
            <p:cNvSpPr/>
            <p:nvPr/>
          </p:nvSpPr>
          <p:spPr>
            <a:xfrm>
              <a:off x="236381" y="4114164"/>
              <a:ext cx="3058947" cy="685800"/>
            </a:xfrm>
            <a:prstGeom prst="roundRect">
              <a:avLst/>
            </a:prstGeom>
            <a:grpFill/>
          </p:spPr>
          <p:style>
            <a:lnRef idx="2">
              <a:schemeClr val="lt1">
                <a:hueOff val="0"/>
                <a:satOff val="0"/>
                <a:lumOff val="0"/>
                <a:alphaOff val="0"/>
              </a:schemeClr>
            </a:lnRef>
            <a:fillRef idx="1">
              <a:schemeClr val="accent2">
                <a:hueOff val="-4789215"/>
                <a:satOff val="-33402"/>
                <a:lumOff val="5806"/>
                <a:alphaOff val="0"/>
              </a:schemeClr>
            </a:fillRef>
            <a:effectRef idx="0">
              <a:schemeClr val="accent2">
                <a:hueOff val="-4789215"/>
                <a:satOff val="-33402"/>
                <a:lumOff val="5806"/>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Règles d'attribution</a:t>
              </a:r>
            </a:p>
          </p:txBody>
        </p:sp>
        <p:sp>
          <p:nvSpPr>
            <p:cNvPr id="16" name="Freeform 15"/>
            <p:cNvSpPr/>
            <p:nvPr/>
          </p:nvSpPr>
          <p:spPr>
            <a:xfrm>
              <a:off x="236381" y="4816586"/>
              <a:ext cx="3058947" cy="685800"/>
            </a:xfrm>
            <a:prstGeom prst="roundRect">
              <a:avLst/>
            </a:pr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Règles de réponse automatique</a:t>
              </a:r>
            </a:p>
          </p:txBody>
        </p:sp>
        <p:sp>
          <p:nvSpPr>
            <p:cNvPr id="18" name="Freeform 17"/>
            <p:cNvSpPr/>
            <p:nvPr/>
          </p:nvSpPr>
          <p:spPr>
            <a:xfrm>
              <a:off x="236381" y="5536401"/>
              <a:ext cx="3058947" cy="680913"/>
            </a:xfrm>
            <a:prstGeom prst="roundRect">
              <a:avLst/>
            </a:pr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lvl="0" algn="ctr" defTabSz="889000">
                <a:lnSpc>
                  <a:spcPct val="90000"/>
                </a:lnSpc>
                <a:spcBef>
                  <a:spcPct val="0"/>
                </a:spcBef>
                <a:spcAft>
                  <a:spcPct val="35000"/>
                </a:spcAft>
              </a:pPr>
              <a:r>
                <a:rPr lang="fr-FR" dirty="0">
                  <a:solidFill>
                    <a:schemeClr val="bg1"/>
                  </a:solidFill>
                </a:rPr>
                <a:t>Fonction Web vers piste</a:t>
              </a:r>
            </a:p>
          </p:txBody>
        </p:sp>
        <p:sp>
          <p:nvSpPr>
            <p:cNvPr id="20" name="Freeform 19"/>
            <p:cNvSpPr/>
            <p:nvPr/>
          </p:nvSpPr>
          <p:spPr>
            <a:xfrm>
              <a:off x="232213" y="3407588"/>
              <a:ext cx="3058947" cy="685800"/>
            </a:xfrm>
            <a:prstGeom prst="roundRect">
              <a:avLst/>
            </a:pr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Adresses e-mail à l'échelle de l'organisation</a:t>
              </a:r>
            </a:p>
          </p:txBody>
        </p:sp>
      </p:grpSp>
      <p:sp>
        <p:nvSpPr>
          <p:cNvPr id="5" name="Slide Number Placeholder 4"/>
          <p:cNvSpPr>
            <a:spLocks noGrp="1"/>
          </p:cNvSpPr>
          <p:nvPr>
            <p:ph type="sldNum" sz="quarter" idx="10"/>
          </p:nvPr>
        </p:nvSpPr>
        <p:spPr/>
        <p:txBody>
          <a:bodyPr/>
          <a:lstStyle/>
          <a:p>
            <a:fld id="{812A5277-1DB9-460F-9A21-B857ABB32666}" type="slidenum">
              <a:rPr lang="en-US" smtClean="0"/>
              <a:pPr/>
              <a:t>445</a:t>
            </a:fld>
            <a:endParaRPr lang="fr-FR" dirty="0"/>
          </a:p>
        </p:txBody>
      </p:sp>
    </p:spTree>
    <p:custDataLst>
      <p:tags r:id="rId1"/>
    </p:custData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10962595" cy="5950440"/>
          </a:xfrm>
        </p:spPr>
        <p:txBody>
          <a:bodyPr>
            <a:noAutofit/>
          </a:bodyPr>
          <a:lstStyle/>
          <a:p>
            <a:r>
              <a:rPr lang="fr-FR" sz="2200" dirty="0"/>
              <a:t>Lorsqu'une piste est convertie par un utilisateur, les informations indiquées dans les champs de piste standard sont insérées dans les champs de compte et de contact standard. Les utilisateurs peuvent également choisir de créer une opportunité en fonction de ces données.</a:t>
            </a:r>
          </a:p>
          <a:p>
            <a:endParaRPr lang="fr-FR" sz="2200" dirty="0"/>
          </a:p>
          <a:p>
            <a:endParaRPr lang="fr-FR" sz="2200" dirty="0"/>
          </a:p>
          <a:p>
            <a:endParaRPr lang="fr-FR" sz="2200" dirty="0"/>
          </a:p>
          <a:p>
            <a:endParaRPr lang="fr-FR" sz="2200" dirty="0"/>
          </a:p>
          <a:p>
            <a:endParaRPr lang="fr-FR" sz="2200" dirty="0"/>
          </a:p>
          <a:p>
            <a:endParaRPr lang="fr-FR" sz="2200" dirty="0"/>
          </a:p>
          <a:p>
            <a:endParaRPr lang="fr-FR" sz="2200" dirty="0"/>
          </a:p>
          <a:p>
            <a:endParaRPr lang="fr-FR" sz="2200" dirty="0"/>
          </a:p>
          <a:p>
            <a:r>
              <a:rPr lang="fr-FR" sz="2200" dirty="0"/>
              <a:t>Si vous disposez de champs personnalisés sur les objets de compte, de contact ou d'opportunité, que vous souhaiteriez saisir à l'étape de piste, vous devrez créer ces champs sur la piste et indiquer l'objet et le champ vers lesquels ils seront convertis.</a:t>
            </a:r>
          </a:p>
        </p:txBody>
      </p:sp>
      <p:sp>
        <p:nvSpPr>
          <p:cNvPr id="2" name="Title 1"/>
          <p:cNvSpPr>
            <a:spLocks noGrp="1"/>
          </p:cNvSpPr>
          <p:nvPr>
            <p:ph type="title"/>
          </p:nvPr>
        </p:nvSpPr>
        <p:spPr>
          <a:xfrm>
            <a:off x="128589" y="7"/>
            <a:ext cx="10734146" cy="746975"/>
          </a:xfrm>
        </p:spPr>
        <p:txBody>
          <a:bodyPr/>
          <a:lstStyle/>
          <a:p>
            <a:r>
              <a:rPr lang="fr-FR"/>
              <a:t>Conversion des pistes</a:t>
            </a:r>
          </a:p>
        </p:txBody>
      </p:sp>
      <p:grpSp>
        <p:nvGrpSpPr>
          <p:cNvPr id="4" name="Group 3"/>
          <p:cNvGrpSpPr/>
          <p:nvPr/>
        </p:nvGrpSpPr>
        <p:grpSpPr>
          <a:xfrm>
            <a:off x="1555157" y="2574481"/>
            <a:ext cx="8451417" cy="2509583"/>
            <a:chOff x="1108118" y="2545392"/>
            <a:chExt cx="6673898" cy="1981763"/>
          </a:xfrm>
        </p:grpSpPr>
        <p:sp>
          <p:nvSpPr>
            <p:cNvPr id="22" name="Right Arrow 21"/>
            <p:cNvSpPr/>
            <p:nvPr/>
          </p:nvSpPr>
          <p:spPr>
            <a:xfrm>
              <a:off x="2873829" y="2730500"/>
              <a:ext cx="923471" cy="279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122" y="3743851"/>
              <a:ext cx="783304" cy="783304"/>
            </a:xfrm>
            <a:prstGeom prst="rect">
              <a:avLst/>
            </a:prstGeom>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2526" y="2571588"/>
              <a:ext cx="734811" cy="734811"/>
            </a:xfrm>
            <a:prstGeom prst="rect">
              <a:avLst/>
            </a:prstGeom>
            <a:effectLst/>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1316" y="3220915"/>
              <a:ext cx="707640" cy="707640"/>
            </a:xfrm>
            <a:prstGeom prst="rect">
              <a:avLst/>
            </a:prstGeom>
            <a:effectLst/>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3967" y="2545392"/>
              <a:ext cx="729434" cy="729434"/>
            </a:xfrm>
            <a:prstGeom prst="rect">
              <a:avLst/>
            </a:prstGeom>
            <a:effectLst/>
          </p:spPr>
        </p:pic>
        <p:sp>
          <p:nvSpPr>
            <p:cNvPr id="18" name="TextBox 17"/>
            <p:cNvSpPr txBox="1"/>
            <p:nvPr/>
          </p:nvSpPr>
          <p:spPr>
            <a:xfrm>
              <a:off x="1108118" y="2615828"/>
              <a:ext cx="1338828" cy="646331"/>
            </a:xfrm>
            <a:prstGeom prst="rect">
              <a:avLst/>
            </a:prstGeom>
            <a:noFill/>
          </p:spPr>
          <p:txBody>
            <a:bodyPr wrap="none" rtlCol="0">
              <a:spAutoFit/>
            </a:bodyPr>
            <a:lstStyle/>
            <a:p>
              <a:r>
                <a:rPr lang="fr-FR"/>
                <a:t>John Smith</a:t>
              </a:r>
            </a:p>
            <a:p>
              <a:r>
                <a:rPr lang="fr-FR"/>
                <a:t>Acme, Inc.</a:t>
              </a:r>
            </a:p>
          </p:txBody>
        </p:sp>
        <p:sp>
          <p:nvSpPr>
            <p:cNvPr id="19" name="TextBox 18"/>
            <p:cNvSpPr txBox="1"/>
            <p:nvPr/>
          </p:nvSpPr>
          <p:spPr>
            <a:xfrm>
              <a:off x="4710571" y="2602304"/>
              <a:ext cx="1274708" cy="369332"/>
            </a:xfrm>
            <a:prstGeom prst="rect">
              <a:avLst/>
            </a:prstGeom>
            <a:noFill/>
          </p:spPr>
          <p:txBody>
            <a:bodyPr wrap="none" rtlCol="0">
              <a:spAutoFit/>
            </a:bodyPr>
            <a:lstStyle/>
            <a:p>
              <a:r>
                <a:rPr lang="fr-FR"/>
                <a:t>Acme, Inc.</a:t>
              </a:r>
            </a:p>
          </p:txBody>
        </p:sp>
        <p:sp>
          <p:nvSpPr>
            <p:cNvPr id="20" name="TextBox 19"/>
            <p:cNvSpPr txBox="1"/>
            <p:nvPr/>
          </p:nvSpPr>
          <p:spPr>
            <a:xfrm>
              <a:off x="5546125" y="3252474"/>
              <a:ext cx="1338828" cy="369332"/>
            </a:xfrm>
            <a:prstGeom prst="rect">
              <a:avLst/>
            </a:prstGeom>
            <a:noFill/>
          </p:spPr>
          <p:txBody>
            <a:bodyPr wrap="none" rtlCol="0">
              <a:spAutoFit/>
            </a:bodyPr>
            <a:lstStyle/>
            <a:p>
              <a:r>
                <a:rPr lang="fr-FR"/>
                <a:t>John Smith</a:t>
              </a:r>
            </a:p>
          </p:txBody>
        </p:sp>
        <p:sp>
          <p:nvSpPr>
            <p:cNvPr id="21" name="TextBox 20"/>
            <p:cNvSpPr txBox="1"/>
            <p:nvPr/>
          </p:nvSpPr>
          <p:spPr>
            <a:xfrm>
              <a:off x="6507308" y="3764963"/>
              <a:ext cx="1274708" cy="646331"/>
            </a:xfrm>
            <a:prstGeom prst="rect">
              <a:avLst/>
            </a:prstGeom>
            <a:noFill/>
          </p:spPr>
          <p:txBody>
            <a:bodyPr wrap="none" rtlCol="0">
              <a:spAutoFit/>
            </a:bodyPr>
            <a:lstStyle/>
            <a:p>
              <a:r>
                <a:rPr lang="fr-FR"/>
                <a:t>Acme, Inc.</a:t>
              </a:r>
            </a:p>
            <a:p>
              <a:r>
                <a:rPr lang="fr-FR"/>
                <a:t>500 unités</a:t>
              </a:r>
            </a:p>
          </p:txBody>
        </p:sp>
      </p:grpSp>
      <p:sp>
        <p:nvSpPr>
          <p:cNvPr id="6" name="Slide Number Placeholder 5"/>
          <p:cNvSpPr>
            <a:spLocks noGrp="1"/>
          </p:cNvSpPr>
          <p:nvPr>
            <p:ph type="sldNum" sz="quarter" idx="10"/>
          </p:nvPr>
        </p:nvSpPr>
        <p:spPr/>
        <p:txBody>
          <a:bodyPr/>
          <a:lstStyle/>
          <a:p>
            <a:fld id="{812A5277-1DB9-460F-9A21-B857ABB32666}" type="slidenum">
              <a:rPr lang="en-US" smtClean="0"/>
              <a:pPr/>
              <a:t>446</a:t>
            </a:fld>
            <a:endParaRPr lang="fr-FR" dirty="0"/>
          </a:p>
        </p:txBody>
      </p:sp>
    </p:spTree>
    <p:custDataLst>
      <p:tags r:id="rId1"/>
    </p:custData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9745617" cy="5950440"/>
          </a:xfrm>
        </p:spPr>
        <p:txBody>
          <a:bodyPr>
            <a:normAutofit/>
          </a:bodyPr>
          <a:lstStyle/>
          <a:p>
            <a:r>
              <a:rPr lang="fr-FR" dirty="0"/>
              <a:t>Les champs de piste personnalisés doivent être mappés sur d'autres champs personnalisés du même type de données. Les types de champ suivants peuvent également être mappés sur :</a:t>
            </a:r>
          </a:p>
          <a:p>
            <a:endParaRPr lang="fr-FR" dirty="0"/>
          </a:p>
        </p:txBody>
      </p:sp>
      <p:sp>
        <p:nvSpPr>
          <p:cNvPr id="2" name="Title 1"/>
          <p:cNvSpPr>
            <a:spLocks noGrp="1"/>
          </p:cNvSpPr>
          <p:nvPr>
            <p:ph type="title"/>
          </p:nvPr>
        </p:nvSpPr>
        <p:spPr>
          <a:xfrm>
            <a:off x="128589" y="7"/>
            <a:ext cx="10734146" cy="746975"/>
          </a:xfrm>
        </p:spPr>
        <p:txBody>
          <a:bodyPr/>
          <a:lstStyle/>
          <a:p>
            <a:r>
              <a:rPr lang="fr-FR"/>
              <a:t>Mappage des champs de piste personnalisés </a:t>
            </a:r>
          </a:p>
        </p:txBody>
      </p:sp>
      <p:graphicFrame>
        <p:nvGraphicFramePr>
          <p:cNvPr id="8" name="Table 7"/>
          <p:cNvGraphicFramePr>
            <a:graphicFrameLocks noGrp="1"/>
          </p:cNvGraphicFramePr>
          <p:nvPr>
            <p:extLst>
              <p:ext uri="{D42A27DB-BD31-4B8C-83A1-F6EECF244321}">
                <p14:modId xmlns:p14="http://schemas.microsoft.com/office/powerpoint/2010/main" val="3901682222"/>
              </p:ext>
            </p:extLst>
          </p:nvPr>
        </p:nvGraphicFramePr>
        <p:xfrm>
          <a:off x="216909" y="2139461"/>
          <a:ext cx="11775799" cy="3106578"/>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3421647">
                  <a:extLst>
                    <a:ext uri="{9D8B030D-6E8A-4147-A177-3AD203B41FA5}">
                      <a16:colId xmlns:a16="http://schemas.microsoft.com/office/drawing/2014/main" xmlns="" val="20000"/>
                    </a:ext>
                  </a:extLst>
                </a:gridCol>
                <a:gridCol w="8354152">
                  <a:extLst>
                    <a:ext uri="{9D8B030D-6E8A-4147-A177-3AD203B41FA5}">
                      <a16:colId xmlns:a16="http://schemas.microsoft.com/office/drawing/2014/main" xmlns="" val="20001"/>
                    </a:ext>
                  </a:extLst>
                </a:gridCol>
              </a:tblGrid>
              <a:tr h="526165">
                <a:tc>
                  <a:txBody>
                    <a:bodyPr/>
                    <a:lstStyle/>
                    <a:p>
                      <a:r>
                        <a:rPr lang="en-US" sz="2400" dirty="0"/>
                        <a:t>Champs </a:t>
                      </a:r>
                      <a:r>
                        <a:rPr lang="en-US" sz="2400" dirty="0" err="1"/>
                        <a:t>personnalisés</a:t>
                      </a:r>
                      <a:r>
                        <a:rPr lang="en-US" sz="2400" dirty="0"/>
                        <a:t> de </a:t>
                      </a:r>
                      <a:r>
                        <a:rPr lang="en-US" sz="2400" dirty="0" err="1"/>
                        <a:t>piste</a:t>
                      </a:r>
                      <a:endParaRPr lang="en-US" sz="2400" dirty="0"/>
                    </a:p>
                  </a:txBody>
                  <a:tcPr anchor="ctr">
                    <a:solidFill>
                      <a:srgbClr val="0070C0"/>
                    </a:solidFill>
                  </a:tcPr>
                </a:tc>
                <a:tc>
                  <a:txBody>
                    <a:bodyPr/>
                    <a:lstStyle/>
                    <a:p>
                      <a:r>
                        <a:rPr lang="en-US" sz="2400" dirty="0"/>
                        <a:t>Champ de compte, de contact </a:t>
                      </a:r>
                      <a:br>
                        <a:rPr lang="en-US" sz="2400" dirty="0"/>
                      </a:br>
                      <a:r>
                        <a:rPr lang="en-US" sz="2400" dirty="0" err="1"/>
                        <a:t>ou</a:t>
                      </a:r>
                      <a:r>
                        <a:rPr lang="en-US" sz="2400" dirty="0"/>
                        <a:t> d'opportunité personnalisé</a:t>
                      </a:r>
                    </a:p>
                  </a:txBody>
                  <a:tcPr anchor="ctr">
                    <a:solidFill>
                      <a:srgbClr val="0070C0"/>
                    </a:solidFill>
                  </a:tcPr>
                </a:tc>
                <a:extLst>
                  <a:ext uri="{0D108BD9-81ED-4DB2-BD59-A6C34878D82A}">
                    <a16:rowId xmlns:a16="http://schemas.microsoft.com/office/drawing/2014/main" xmlns="" val="10000"/>
                  </a:ext>
                </a:extLst>
              </a:tr>
              <a:tr h="806786">
                <a:tc>
                  <a:txBody>
                    <a:bodyPr/>
                    <a:lstStyle/>
                    <a:p>
                      <a:r>
                        <a:rPr lang="en-US" sz="2000" dirty="0"/>
                        <a:t>Liste de sélection</a:t>
                      </a:r>
                    </a:p>
                  </a:txBody>
                  <a:tcPr/>
                </a:tc>
                <a:tc>
                  <a:txBody>
                    <a:bodyPr/>
                    <a:lstStyle/>
                    <a:p>
                      <a:r>
                        <a:rPr lang="en-US" sz="2000" dirty="0"/>
                        <a:t>Texte (Remarque : vos données peuvent être tronquées si le champ de texte mappé n'est pas assez large pour contenir l'ensemble de la valeur de liste de sélection de piste)</a:t>
                      </a:r>
                    </a:p>
                  </a:txBody>
                  <a:tcPr/>
                </a:tc>
                <a:extLst>
                  <a:ext uri="{0D108BD9-81ED-4DB2-BD59-A6C34878D82A}">
                    <a16:rowId xmlns:a16="http://schemas.microsoft.com/office/drawing/2014/main" xmlns="" val="10001"/>
                  </a:ext>
                </a:extLst>
              </a:tr>
              <a:tr h="456009">
                <a:tc>
                  <a:txBody>
                    <a:bodyPr/>
                    <a:lstStyle/>
                    <a:p>
                      <a:r>
                        <a:rPr lang="en-US" sz="2000" dirty="0"/>
                        <a:t>Texte, Zone de texte</a:t>
                      </a:r>
                    </a:p>
                  </a:txBody>
                  <a:tcPr/>
                </a:tc>
                <a:tc>
                  <a:txBody>
                    <a:bodyPr/>
                    <a:lstStyle/>
                    <a:p>
                      <a:r>
                        <a:rPr lang="en-US" sz="2000" dirty="0"/>
                        <a:t>Texte long</a:t>
                      </a:r>
                    </a:p>
                  </a:txBody>
                  <a:tcPr/>
                </a:tc>
                <a:extLst>
                  <a:ext uri="{0D108BD9-81ED-4DB2-BD59-A6C34878D82A}">
                    <a16:rowId xmlns:a16="http://schemas.microsoft.com/office/drawing/2014/main" xmlns="" val="10002"/>
                  </a:ext>
                </a:extLst>
              </a:tr>
              <a:tr h="456009">
                <a:tc>
                  <a:txBody>
                    <a:bodyPr/>
                    <a:lstStyle/>
                    <a:p>
                      <a:r>
                        <a:rPr lang="en-US" sz="2000" dirty="0"/>
                        <a:t>Numéro automatique</a:t>
                      </a:r>
                    </a:p>
                  </a:txBody>
                  <a:tcPr/>
                </a:tc>
                <a:tc>
                  <a:txBody>
                    <a:bodyPr/>
                    <a:lstStyle/>
                    <a:p>
                      <a:r>
                        <a:rPr lang="en-US" sz="2000" dirty="0"/>
                        <a:t>Texte, Zone de texte</a:t>
                      </a:r>
                    </a:p>
                  </a:txBody>
                  <a:tcPr/>
                </a:tc>
                <a:extLst>
                  <a:ext uri="{0D108BD9-81ED-4DB2-BD59-A6C34878D82A}">
                    <a16:rowId xmlns:a16="http://schemas.microsoft.com/office/drawing/2014/main" xmlns="" val="10003"/>
                  </a:ext>
                </a:extLst>
              </a:tr>
            </a:tbl>
          </a:graphicData>
        </a:graphic>
      </p:graphicFrame>
      <p:sp>
        <p:nvSpPr>
          <p:cNvPr id="12" name="Rectangle 11"/>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Personnaliser | Pistes | Champs | Mapper les champs de piste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447</a:t>
            </a:fld>
            <a:endParaRPr lang="fr-FR" dirty="0"/>
          </a:p>
        </p:txBody>
      </p:sp>
      <p:grpSp>
        <p:nvGrpSpPr>
          <p:cNvPr id="9" name="Group 8"/>
          <p:cNvGrpSpPr/>
          <p:nvPr/>
        </p:nvGrpSpPr>
        <p:grpSpPr>
          <a:xfrm>
            <a:off x="0" y="6082210"/>
            <a:ext cx="1295063" cy="746147"/>
            <a:chOff x="0" y="6082210"/>
            <a:chExt cx="1295063" cy="746147"/>
          </a:xfrm>
        </p:grpSpPr>
        <p:sp>
          <p:nvSpPr>
            <p:cNvPr id="10" name="TextBox 9"/>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1"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115715" y="843165"/>
            <a:ext cx="5890948" cy="5950440"/>
          </a:xfrm>
        </p:spPr>
        <p:txBody>
          <a:bodyPr/>
          <a:lstStyle/>
          <a:p>
            <a:pPr marL="0" lvl="0" indent="0">
              <a:buNone/>
              <a:defRPr/>
            </a:pPr>
            <a:r>
              <a:rPr lang="fr-FR" sz="2300" dirty="0"/>
              <a:t>Les files d'attente sont des emplacements où les enregistrements attendent d'être traités par les membres affectés. Les files d'attente peuvent contenir des groupes publics, des rôles, des rôles et des subordonnés, et des utilisateurs. </a:t>
            </a:r>
          </a:p>
          <a:p>
            <a:pPr lvl="1">
              <a:defRPr/>
            </a:pPr>
            <a:r>
              <a:rPr lang="fr-FR" sz="2300" dirty="0"/>
              <a:t>Lorsque vous créez une file d'attente, une vue est automatiquement ajoutée à la page d'accueil de la piste (ou de la requête).</a:t>
            </a:r>
          </a:p>
          <a:p>
            <a:pPr lvl="1">
              <a:defRPr/>
            </a:pPr>
            <a:r>
              <a:rPr lang="fr-FR" sz="2300" dirty="0"/>
              <a:t>Les membres de la file d'attente peuvent accepter les pistes (ou les requêtes) de la file d'attente.</a:t>
            </a:r>
          </a:p>
        </p:txBody>
      </p:sp>
      <p:sp>
        <p:nvSpPr>
          <p:cNvPr id="2" name="Title 1"/>
          <p:cNvSpPr>
            <a:spLocks noGrp="1"/>
          </p:cNvSpPr>
          <p:nvPr>
            <p:ph type="title"/>
          </p:nvPr>
        </p:nvSpPr>
        <p:spPr>
          <a:xfrm>
            <a:off x="128589" y="7"/>
            <a:ext cx="10734146" cy="746975"/>
          </a:xfrm>
        </p:spPr>
        <p:txBody>
          <a:bodyPr/>
          <a:lstStyle/>
          <a:p>
            <a:r>
              <a:rPr lang="fr-FR"/>
              <a:t>Files d'attente</a:t>
            </a:r>
          </a:p>
        </p:txBody>
      </p:sp>
      <p:sp>
        <p:nvSpPr>
          <p:cNvPr id="10" name="Rectangle 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r>
              <a:rPr lang="fr-FR" sz="2400" b="1" dirty="0">
                <a:solidFill>
                  <a:schemeClr val="bg1"/>
                </a:solidFill>
                <a:latin typeface="Salesforce Sans" panose="020B0505020202020203" pitchFamily="34" charset="0"/>
              </a:rPr>
              <a:t>Configuration | Gérer les utilisateurs | Files d'attente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448</a:t>
            </a:fld>
            <a:endParaRPr lang="fr-FR" dirty="0"/>
          </a:p>
        </p:txBody>
      </p:sp>
      <p:grpSp>
        <p:nvGrpSpPr>
          <p:cNvPr id="12" name="Group 11"/>
          <p:cNvGrpSpPr/>
          <p:nvPr/>
        </p:nvGrpSpPr>
        <p:grpSpPr>
          <a:xfrm>
            <a:off x="0" y="6082210"/>
            <a:ext cx="1295063" cy="746147"/>
            <a:chOff x="0" y="6082210"/>
            <a:chExt cx="1295063" cy="746147"/>
          </a:xfrm>
        </p:grpSpPr>
        <p:sp>
          <p:nvSpPr>
            <p:cNvPr id="13" name="TextBox 1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7"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pic>
        <p:nvPicPr>
          <p:cNvPr id="21" name="Image 12"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705" y="3086715"/>
            <a:ext cx="5654730" cy="2492725"/>
          </a:xfrm>
          <a:prstGeom prst="rect">
            <a:avLst/>
          </a:prstGeom>
          <a:ln>
            <a:solidFill>
              <a:schemeClr val="bg2"/>
            </a:solidFill>
          </a:ln>
          <a:effectLst>
            <a:outerShdw blurRad="50800" dist="38100" dir="2700000" algn="tl" rotWithShape="0">
              <a:prstClr val="black">
                <a:alpha val="40000"/>
              </a:prstClr>
            </a:outerShdw>
          </a:effectLst>
        </p:spPr>
      </p:pic>
      <p:sp>
        <p:nvSpPr>
          <p:cNvPr id="22" name="Rectangle 21"/>
          <p:cNvSpPr/>
          <p:nvPr/>
        </p:nvSpPr>
        <p:spPr>
          <a:xfrm>
            <a:off x="7271822" y="3547320"/>
            <a:ext cx="563990" cy="271065"/>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pic>
        <p:nvPicPr>
          <p:cNvPr id="23"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910999" y="973747"/>
            <a:ext cx="2581343" cy="1725571"/>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p:cNvSpPr>
            <a:spLocks noGrp="1"/>
          </p:cNvSpPr>
          <p:nvPr>
            <p:ph idx="1"/>
          </p:nvPr>
        </p:nvSpPr>
        <p:spPr>
          <a:xfrm>
            <a:off x="115713" y="843165"/>
            <a:ext cx="10510245" cy="5950440"/>
          </a:xfrm>
        </p:spPr>
        <p:txBody>
          <a:bodyPr/>
          <a:lstStyle/>
          <a:p>
            <a:pPr marL="0" indent="0">
              <a:buNone/>
            </a:pPr>
            <a:r>
              <a:rPr lang="fr-FR" sz="2200" dirty="0"/>
              <a:t>Les règles d'attribution de piste (ou de requête) affectent des pistes/requêtes à des propriétaires en fonction des critères que vous avez indiqués dans la règle.</a:t>
            </a:r>
          </a:p>
        </p:txBody>
      </p:sp>
      <p:sp>
        <p:nvSpPr>
          <p:cNvPr id="32" name="Title 31"/>
          <p:cNvSpPr>
            <a:spLocks noGrp="1"/>
          </p:cNvSpPr>
          <p:nvPr>
            <p:ph type="title"/>
          </p:nvPr>
        </p:nvSpPr>
        <p:spPr>
          <a:xfrm>
            <a:off x="128589" y="7"/>
            <a:ext cx="10734146" cy="746975"/>
          </a:xfrm>
        </p:spPr>
        <p:txBody>
          <a:bodyPr/>
          <a:lstStyle/>
          <a:p>
            <a:r>
              <a:rPr lang="fr-FR"/>
              <a:t>Règles d'attribution</a:t>
            </a:r>
          </a:p>
        </p:txBody>
      </p:sp>
      <p:sp>
        <p:nvSpPr>
          <p:cNvPr id="66" name="Rounded Rectangle 65"/>
          <p:cNvSpPr/>
          <p:nvPr/>
        </p:nvSpPr>
        <p:spPr>
          <a:xfrm>
            <a:off x="1599503" y="1896845"/>
            <a:ext cx="9181358" cy="4656188"/>
          </a:xfrm>
          <a:prstGeom prst="roundRect">
            <a:avLst>
              <a:gd name="adj" fmla="val 2381"/>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1" name="Rounded Rectangle 20"/>
          <p:cNvSpPr/>
          <p:nvPr/>
        </p:nvSpPr>
        <p:spPr>
          <a:xfrm>
            <a:off x="1871611" y="2143402"/>
            <a:ext cx="3577816" cy="530878"/>
          </a:xfrm>
          <a:prstGeom prst="roundRect">
            <a:avLst>
              <a:gd name="adj" fmla="val 10000"/>
            </a:avLst>
          </a:pr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fr-FR" dirty="0">
                <a:solidFill>
                  <a:schemeClr val="bg1"/>
                </a:solidFill>
              </a:rPr>
              <a:t>Nouvelle piste</a:t>
            </a:r>
          </a:p>
        </p:txBody>
      </p:sp>
      <p:sp>
        <p:nvSpPr>
          <p:cNvPr id="19" name="Rounded Rectangle 18"/>
          <p:cNvSpPr/>
          <p:nvPr/>
        </p:nvSpPr>
        <p:spPr>
          <a:xfrm>
            <a:off x="1901845" y="3174694"/>
            <a:ext cx="3517336" cy="547733"/>
          </a:xfrm>
          <a:prstGeom prst="roundRect">
            <a:avLst>
              <a:gd name="adj" fmla="val 10000"/>
            </a:avLst>
          </a:prstGeom>
          <a:solidFill>
            <a:srgbClr val="00277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solidFill>
                  <a:schemeClr val="bg1"/>
                </a:solidFill>
              </a:rPr>
              <a:t>Source = Web ?</a:t>
            </a:r>
          </a:p>
        </p:txBody>
      </p:sp>
      <p:sp>
        <p:nvSpPr>
          <p:cNvPr id="14" name="Rounded Rectangle 12"/>
          <p:cNvSpPr/>
          <p:nvPr/>
        </p:nvSpPr>
        <p:spPr>
          <a:xfrm>
            <a:off x="2334198" y="4968048"/>
            <a:ext cx="2265554" cy="9582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endParaRPr lang="en-US" sz="4900" kern="1200" dirty="0">
              <a:solidFill>
                <a:schemeClr val="bg1"/>
              </a:solidFill>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0699" y="2045916"/>
            <a:ext cx="738333" cy="738333"/>
          </a:xfrm>
          <a:prstGeom prst="rect">
            <a:avLst/>
          </a:prstGeom>
          <a:effectLst/>
        </p:spPr>
      </p:pic>
      <p:cxnSp>
        <p:nvCxnSpPr>
          <p:cNvPr id="33" name="Straight Arrow Connector 32"/>
          <p:cNvCxnSpPr>
            <a:stCxn id="19" idx="2"/>
            <a:endCxn id="49" idx="0"/>
          </p:cNvCxnSpPr>
          <p:nvPr/>
        </p:nvCxnSpPr>
        <p:spPr bwMode="auto">
          <a:xfrm flipH="1">
            <a:off x="3658833" y="3722427"/>
            <a:ext cx="1680" cy="956957"/>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34" name="Straight Arrow Connector 33"/>
          <p:cNvCxnSpPr>
            <a:stCxn id="49" idx="2"/>
            <a:endCxn id="64" idx="0"/>
          </p:cNvCxnSpPr>
          <p:nvPr/>
        </p:nvCxnSpPr>
        <p:spPr bwMode="auto">
          <a:xfrm flipH="1">
            <a:off x="3648754" y="5338660"/>
            <a:ext cx="10079" cy="545425"/>
          </a:xfrm>
          <a:prstGeom prst="straightConnector1">
            <a:avLst/>
          </a:prstGeom>
          <a:noFill/>
          <a:ln w="38100" cap="flat" cmpd="sng" algn="ctr">
            <a:solidFill>
              <a:schemeClr val="tx1"/>
            </a:solidFill>
            <a:prstDash val="solid"/>
            <a:round/>
            <a:headEnd type="none" w="med" len="med"/>
            <a:tailEnd type="triangle" w="lg" len="lg"/>
          </a:ln>
          <a:effectLst/>
        </p:spPr>
      </p:cxnSp>
      <p:sp>
        <p:nvSpPr>
          <p:cNvPr id="36" name="TextBox 35"/>
          <p:cNvSpPr txBox="1"/>
          <p:nvPr/>
        </p:nvSpPr>
        <p:spPr>
          <a:xfrm>
            <a:off x="5953769" y="4636469"/>
            <a:ext cx="895516" cy="582449"/>
          </a:xfrm>
          <a:prstGeom prst="rect">
            <a:avLst/>
          </a:prstGeom>
          <a:noFill/>
        </p:spPr>
        <p:txBody>
          <a:bodyPr wrap="none" rtlCol="0">
            <a:spAutoFit/>
          </a:bodyPr>
          <a:lstStyle/>
          <a:p>
            <a:r>
              <a:rPr lang="fr-FR" dirty="0">
                <a:solidFill>
                  <a:srgbClr val="00B050"/>
                </a:solidFill>
              </a:rPr>
              <a:t>Oui</a:t>
            </a:r>
          </a:p>
        </p:txBody>
      </p:sp>
      <p:sp>
        <p:nvSpPr>
          <p:cNvPr id="38" name="TextBox 37"/>
          <p:cNvSpPr txBox="1"/>
          <p:nvPr/>
        </p:nvSpPr>
        <p:spPr>
          <a:xfrm>
            <a:off x="3042784" y="5329594"/>
            <a:ext cx="739126" cy="582449"/>
          </a:xfrm>
          <a:prstGeom prst="rect">
            <a:avLst/>
          </a:prstGeom>
          <a:noFill/>
        </p:spPr>
        <p:txBody>
          <a:bodyPr wrap="none" rtlCol="0">
            <a:spAutoFit/>
          </a:bodyPr>
          <a:lstStyle/>
          <a:p>
            <a:r>
              <a:rPr lang="fr-FR" dirty="0">
                <a:solidFill>
                  <a:srgbClr val="FF0000"/>
                </a:solidFill>
              </a:rPr>
              <a:t>Non</a:t>
            </a:r>
          </a:p>
        </p:txBody>
      </p:sp>
      <p:sp>
        <p:nvSpPr>
          <p:cNvPr id="39" name="TextBox 38"/>
          <p:cNvSpPr txBox="1"/>
          <p:nvPr/>
        </p:nvSpPr>
        <p:spPr>
          <a:xfrm>
            <a:off x="3062941" y="4015671"/>
            <a:ext cx="739126" cy="582449"/>
          </a:xfrm>
          <a:prstGeom prst="rect">
            <a:avLst/>
          </a:prstGeom>
          <a:noFill/>
        </p:spPr>
        <p:txBody>
          <a:bodyPr wrap="none" rtlCol="0">
            <a:spAutoFit/>
          </a:bodyPr>
          <a:lstStyle/>
          <a:p>
            <a:r>
              <a:rPr lang="fr-FR" dirty="0">
                <a:solidFill>
                  <a:srgbClr val="FF0000"/>
                </a:solidFill>
              </a:rPr>
              <a:t>Non</a:t>
            </a:r>
          </a:p>
        </p:txBody>
      </p:sp>
      <p:cxnSp>
        <p:nvCxnSpPr>
          <p:cNvPr id="40" name="Straight Arrow Connector 39"/>
          <p:cNvCxnSpPr>
            <a:stCxn id="19" idx="3"/>
            <a:endCxn id="45" idx="1"/>
          </p:cNvCxnSpPr>
          <p:nvPr/>
        </p:nvCxnSpPr>
        <p:spPr bwMode="auto">
          <a:xfrm>
            <a:off x="5419182" y="3448561"/>
            <a:ext cx="1343858" cy="1768"/>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41" name="Straight Arrow Connector 40"/>
          <p:cNvCxnSpPr>
            <a:stCxn id="49" idx="3"/>
            <a:endCxn id="50" idx="1"/>
          </p:cNvCxnSpPr>
          <p:nvPr/>
        </p:nvCxnSpPr>
        <p:spPr bwMode="auto">
          <a:xfrm>
            <a:off x="5417501" y="5009022"/>
            <a:ext cx="1345538" cy="0"/>
          </a:xfrm>
          <a:prstGeom prst="straightConnector1">
            <a:avLst/>
          </a:prstGeom>
          <a:noFill/>
          <a:ln w="38100" cap="flat" cmpd="sng" algn="ctr">
            <a:solidFill>
              <a:schemeClr val="tx1"/>
            </a:solidFill>
            <a:prstDash val="solid"/>
            <a:round/>
            <a:headEnd type="none" w="med" len="med"/>
            <a:tailEnd type="triangle" w="lg" len="lg"/>
          </a:ln>
          <a:effectLst/>
        </p:spPr>
      </p:cxnSp>
      <p:sp>
        <p:nvSpPr>
          <p:cNvPr id="45" name="Rounded Rectangle 44"/>
          <p:cNvSpPr/>
          <p:nvPr/>
        </p:nvSpPr>
        <p:spPr>
          <a:xfrm>
            <a:off x="6763039" y="3174694"/>
            <a:ext cx="3423193"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dirty="0">
                <a:solidFill>
                  <a:schemeClr val="tx1"/>
                </a:solidFill>
              </a:rPr>
              <a:t>File d'attente = </a:t>
            </a:r>
            <a:br>
              <a:rPr lang="fr-FR" dirty="0">
                <a:solidFill>
                  <a:schemeClr val="tx1"/>
                </a:solidFill>
              </a:rPr>
            </a:br>
            <a:r>
              <a:rPr lang="fr-FR" dirty="0">
                <a:solidFill>
                  <a:schemeClr val="tx1"/>
                </a:solidFill>
              </a:rPr>
              <a:t>Promotion Web</a:t>
            </a:r>
          </a:p>
        </p:txBody>
      </p:sp>
      <p:sp>
        <p:nvSpPr>
          <p:cNvPr id="37" name="TextBox 36"/>
          <p:cNvSpPr txBox="1"/>
          <p:nvPr/>
        </p:nvSpPr>
        <p:spPr>
          <a:xfrm>
            <a:off x="5953769" y="3052658"/>
            <a:ext cx="620176" cy="411141"/>
          </a:xfrm>
          <a:prstGeom prst="rect">
            <a:avLst/>
          </a:prstGeom>
          <a:noFill/>
        </p:spPr>
        <p:txBody>
          <a:bodyPr wrap="square" rtlCol="0">
            <a:spAutoFit/>
          </a:bodyPr>
          <a:lstStyle/>
          <a:p>
            <a:r>
              <a:rPr lang="fr-FR" dirty="0">
                <a:solidFill>
                  <a:srgbClr val="00B050"/>
                </a:solidFill>
              </a:rPr>
              <a:t>Oui</a:t>
            </a:r>
          </a:p>
        </p:txBody>
      </p:sp>
      <p:sp>
        <p:nvSpPr>
          <p:cNvPr id="49" name="Rounded Rectangle 48"/>
          <p:cNvSpPr/>
          <p:nvPr/>
        </p:nvSpPr>
        <p:spPr>
          <a:xfrm>
            <a:off x="1900165" y="4679384"/>
            <a:ext cx="3517336" cy="659276"/>
          </a:xfrm>
          <a:prstGeom prst="roundRect">
            <a:avLst>
              <a:gd name="adj" fmla="val 10000"/>
            </a:avLst>
          </a:prstGeom>
          <a:solidFill>
            <a:srgbClr val="0070C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solidFill>
                  <a:schemeClr val="bg1"/>
                </a:solidFill>
              </a:rPr>
              <a:t>Source = Salon </a:t>
            </a:r>
            <a:br>
              <a:rPr lang="fr-FR" dirty="0">
                <a:solidFill>
                  <a:schemeClr val="bg1"/>
                </a:solidFill>
              </a:rPr>
            </a:br>
            <a:r>
              <a:rPr lang="fr-FR" dirty="0">
                <a:solidFill>
                  <a:schemeClr val="bg1"/>
                </a:solidFill>
              </a:rPr>
              <a:t>commercial ?</a:t>
            </a:r>
          </a:p>
        </p:txBody>
      </p:sp>
      <p:sp>
        <p:nvSpPr>
          <p:cNvPr id="50" name="Rounded Rectangle 49"/>
          <p:cNvSpPr/>
          <p:nvPr/>
        </p:nvSpPr>
        <p:spPr>
          <a:xfrm>
            <a:off x="6763039" y="4735155"/>
            <a:ext cx="3423193" cy="547733"/>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dirty="0">
                <a:solidFill>
                  <a:schemeClr val="tx1"/>
                </a:solidFill>
              </a:rPr>
              <a:t>Utilisateur = Matt Wilson</a:t>
            </a:r>
          </a:p>
        </p:txBody>
      </p:sp>
      <p:sp>
        <p:nvSpPr>
          <p:cNvPr id="64" name="Rounded Rectangle 63"/>
          <p:cNvSpPr/>
          <p:nvPr/>
        </p:nvSpPr>
        <p:spPr>
          <a:xfrm>
            <a:off x="1890086" y="5884085"/>
            <a:ext cx="3517336" cy="547733"/>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t>Propriétaire de la piste </a:t>
            </a:r>
            <a:br>
              <a:rPr lang="fr-FR" dirty="0"/>
            </a:br>
            <a:r>
              <a:rPr lang="fr-FR" dirty="0"/>
              <a:t>par défaut</a:t>
            </a:r>
          </a:p>
        </p:txBody>
      </p:sp>
      <p:cxnSp>
        <p:nvCxnSpPr>
          <p:cNvPr id="67" name="Straight Arrow Connector 66"/>
          <p:cNvCxnSpPr>
            <a:endCxn id="19" idx="0"/>
          </p:cNvCxnSpPr>
          <p:nvPr/>
        </p:nvCxnSpPr>
        <p:spPr bwMode="auto">
          <a:xfrm rot="5400000">
            <a:off x="3402535" y="2916710"/>
            <a:ext cx="515963" cy="4"/>
          </a:xfrm>
          <a:prstGeom prst="straightConnector1">
            <a:avLst/>
          </a:prstGeom>
          <a:noFill/>
          <a:ln w="38100" cap="flat" cmpd="sng" algn="ctr">
            <a:solidFill>
              <a:schemeClr val="tx1"/>
            </a:solidFill>
            <a:prstDash val="solid"/>
            <a:round/>
            <a:headEnd type="none" w="med" len="med"/>
            <a:tailEnd type="triangle" w="lg" len="lg"/>
          </a:ln>
          <a:effectLst/>
        </p:spPr>
      </p:cxnSp>
      <p:grpSp>
        <p:nvGrpSpPr>
          <p:cNvPr id="13" name="Group 12"/>
          <p:cNvGrpSpPr/>
          <p:nvPr/>
        </p:nvGrpSpPr>
        <p:grpSpPr>
          <a:xfrm>
            <a:off x="4996072" y="4600554"/>
            <a:ext cx="822960" cy="822960"/>
            <a:chOff x="8430768" y="4684573"/>
            <a:chExt cx="950976" cy="950976"/>
          </a:xfrm>
        </p:grpSpPr>
        <p:sp>
          <p:nvSpPr>
            <p:cNvPr id="6" name="Rounded Rectangle 5"/>
            <p:cNvSpPr/>
            <p:nvPr/>
          </p:nvSpPr>
          <p:spPr bwMode="auto">
            <a:xfrm>
              <a:off x="8430768" y="4684573"/>
              <a:ext cx="950976" cy="950976"/>
            </a:xfrm>
            <a:prstGeom prst="roundRect">
              <a:avLst>
                <a:gd name="adj" fmla="val 10667"/>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12" name="Group 11"/>
            <p:cNvGrpSpPr/>
            <p:nvPr/>
          </p:nvGrpSpPr>
          <p:grpSpPr>
            <a:xfrm>
              <a:off x="8640552" y="4779328"/>
              <a:ext cx="546786" cy="725904"/>
              <a:chOff x="8558212" y="4727575"/>
              <a:chExt cx="644526" cy="855663"/>
            </a:xfrm>
          </p:grpSpPr>
          <p:sp>
            <p:nvSpPr>
              <p:cNvPr id="42" name="Freeform 425"/>
              <p:cNvSpPr>
                <a:spLocks noChangeArrowheads="1"/>
              </p:cNvSpPr>
              <p:nvPr/>
            </p:nvSpPr>
            <p:spPr bwMode="auto">
              <a:xfrm>
                <a:off x="8719827" y="5074951"/>
                <a:ext cx="314710" cy="336266"/>
              </a:xfrm>
              <a:custGeom>
                <a:avLst/>
                <a:gdLst>
                  <a:gd name="T0" fmla="*/ 63172321 w 680"/>
                  <a:gd name="T1" fmla="*/ 83573826 h 723"/>
                  <a:gd name="T2" fmla="*/ 39482871 w 680"/>
                  <a:gd name="T3" fmla="*/ 84392132 h 723"/>
                  <a:gd name="T4" fmla="*/ 22063957 w 680"/>
                  <a:gd name="T5" fmla="*/ 83924577 h 723"/>
                  <a:gd name="T6" fmla="*/ 6851337 w 680"/>
                  <a:gd name="T7" fmla="*/ 82521912 h 723"/>
                  <a:gd name="T8" fmla="*/ 2090406 w 680"/>
                  <a:gd name="T9" fmla="*/ 81469999 h 723"/>
                  <a:gd name="T10" fmla="*/ 116228 w 680"/>
                  <a:gd name="T11" fmla="*/ 79249028 h 723"/>
                  <a:gd name="T12" fmla="*/ 116228 w 680"/>
                  <a:gd name="T13" fmla="*/ 78080311 h 723"/>
                  <a:gd name="T14" fmla="*/ 3251667 w 680"/>
                  <a:gd name="T15" fmla="*/ 70248680 h 723"/>
                  <a:gd name="T16" fmla="*/ 8360942 w 680"/>
                  <a:gd name="T17" fmla="*/ 64404414 h 723"/>
                  <a:gd name="T18" fmla="*/ 12657642 w 680"/>
                  <a:gd name="T19" fmla="*/ 61365478 h 723"/>
                  <a:gd name="T20" fmla="*/ 19044747 w 680"/>
                  <a:gd name="T21" fmla="*/ 58443345 h 723"/>
                  <a:gd name="T22" fmla="*/ 23805678 w 680"/>
                  <a:gd name="T23" fmla="*/ 56339176 h 723"/>
                  <a:gd name="T24" fmla="*/ 27754034 w 680"/>
                  <a:gd name="T25" fmla="*/ 53767795 h 723"/>
                  <a:gd name="T26" fmla="*/ 29031523 w 680"/>
                  <a:gd name="T27" fmla="*/ 51546823 h 723"/>
                  <a:gd name="T28" fmla="*/ 29031523 w 680"/>
                  <a:gd name="T29" fmla="*/ 48274281 h 723"/>
                  <a:gd name="T30" fmla="*/ 22760646 w 680"/>
                  <a:gd name="T31" fmla="*/ 46170112 h 723"/>
                  <a:gd name="T32" fmla="*/ 13470558 w 680"/>
                  <a:gd name="T33" fmla="*/ 44650644 h 723"/>
                  <a:gd name="T34" fmla="*/ 11844725 w 680"/>
                  <a:gd name="T35" fmla="*/ 43364782 h 723"/>
                  <a:gd name="T36" fmla="*/ 11264265 w 680"/>
                  <a:gd name="T37" fmla="*/ 42429672 h 723"/>
                  <a:gd name="T38" fmla="*/ 11496381 w 680"/>
                  <a:gd name="T39" fmla="*/ 41144153 h 723"/>
                  <a:gd name="T40" fmla="*/ 12657642 w 680"/>
                  <a:gd name="T41" fmla="*/ 34481580 h 723"/>
                  <a:gd name="T42" fmla="*/ 15676852 w 680"/>
                  <a:gd name="T43" fmla="*/ 20572077 h 723"/>
                  <a:gd name="T44" fmla="*/ 18463946 w 680"/>
                  <a:gd name="T45" fmla="*/ 12273233 h 723"/>
                  <a:gd name="T46" fmla="*/ 22528530 w 680"/>
                  <a:gd name="T47" fmla="*/ 5376711 h 723"/>
                  <a:gd name="T48" fmla="*/ 27057345 w 680"/>
                  <a:gd name="T49" fmla="*/ 1636271 h 723"/>
                  <a:gd name="T50" fmla="*/ 30076556 w 680"/>
                  <a:gd name="T51" fmla="*/ 350752 h 723"/>
                  <a:gd name="T52" fmla="*/ 32631193 w 680"/>
                  <a:gd name="T53" fmla="*/ 0 h 723"/>
                  <a:gd name="T54" fmla="*/ 37624581 w 680"/>
                  <a:gd name="T55" fmla="*/ 1051913 h 723"/>
                  <a:gd name="T56" fmla="*/ 41224592 w 680"/>
                  <a:gd name="T57" fmla="*/ 1051913 h 723"/>
                  <a:gd name="T58" fmla="*/ 46334208 w 680"/>
                  <a:gd name="T59" fmla="*/ 0 h 723"/>
                  <a:gd name="T60" fmla="*/ 48772618 w 680"/>
                  <a:gd name="T61" fmla="*/ 350752 h 723"/>
                  <a:gd name="T62" fmla="*/ 52024285 w 680"/>
                  <a:gd name="T63" fmla="*/ 1636271 h 723"/>
                  <a:gd name="T64" fmla="*/ 56436872 w 680"/>
                  <a:gd name="T65" fmla="*/ 5376711 h 723"/>
                  <a:gd name="T66" fmla="*/ 60385227 w 680"/>
                  <a:gd name="T67" fmla="*/ 12273233 h 723"/>
                  <a:gd name="T68" fmla="*/ 63172321 w 680"/>
                  <a:gd name="T69" fmla="*/ 20572077 h 723"/>
                  <a:gd name="T70" fmla="*/ 66191532 w 680"/>
                  <a:gd name="T71" fmla="*/ 34481580 h 723"/>
                  <a:gd name="T72" fmla="*/ 67585249 w 680"/>
                  <a:gd name="T73" fmla="*/ 41144153 h 723"/>
                  <a:gd name="T74" fmla="*/ 67352792 w 680"/>
                  <a:gd name="T75" fmla="*/ 43131176 h 723"/>
                  <a:gd name="T76" fmla="*/ 66423988 w 680"/>
                  <a:gd name="T77" fmla="*/ 44066286 h 723"/>
                  <a:gd name="T78" fmla="*/ 61081915 w 680"/>
                  <a:gd name="T79" fmla="*/ 45468951 h 723"/>
                  <a:gd name="T80" fmla="*/ 50282223 w 680"/>
                  <a:gd name="T81" fmla="*/ 46871616 h 723"/>
                  <a:gd name="T82" fmla="*/ 49585534 w 680"/>
                  <a:gd name="T83" fmla="*/ 50494910 h 723"/>
                  <a:gd name="T84" fmla="*/ 50398451 w 680"/>
                  <a:gd name="T85" fmla="*/ 52715882 h 723"/>
                  <a:gd name="T86" fmla="*/ 53766006 w 680"/>
                  <a:gd name="T87" fmla="*/ 55638015 h 723"/>
                  <a:gd name="T88" fmla="*/ 60036883 w 680"/>
                  <a:gd name="T89" fmla="*/ 58443345 h 723"/>
                  <a:gd name="T90" fmla="*/ 66191532 w 680"/>
                  <a:gd name="T91" fmla="*/ 61365478 h 723"/>
                  <a:gd name="T92" fmla="*/ 70604459 w 680"/>
                  <a:gd name="T93" fmla="*/ 64404414 h 723"/>
                  <a:gd name="T94" fmla="*/ 75597847 w 680"/>
                  <a:gd name="T95" fmla="*/ 70248680 h 723"/>
                  <a:gd name="T96" fmla="*/ 78849173 w 680"/>
                  <a:gd name="T97" fmla="*/ 78080311 h 723"/>
                  <a:gd name="T98" fmla="*/ 78849173 w 680"/>
                  <a:gd name="T99" fmla="*/ 79249028 h 723"/>
                  <a:gd name="T100" fmla="*/ 76759108 w 680"/>
                  <a:gd name="T101" fmla="*/ 81469999 h 723"/>
                  <a:gd name="T102" fmla="*/ 71997836 w 680"/>
                  <a:gd name="T103" fmla="*/ 82521912 h 7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0" h="723">
                    <a:moveTo>
                      <a:pt x="588" y="710"/>
                    </a:moveTo>
                    <a:lnTo>
                      <a:pt x="588" y="710"/>
                    </a:lnTo>
                    <a:lnTo>
                      <a:pt x="544" y="715"/>
                    </a:lnTo>
                    <a:lnTo>
                      <a:pt x="489" y="718"/>
                    </a:lnTo>
                    <a:lnTo>
                      <a:pt x="421" y="721"/>
                    </a:lnTo>
                    <a:lnTo>
                      <a:pt x="340" y="722"/>
                    </a:lnTo>
                    <a:lnTo>
                      <a:pt x="259" y="721"/>
                    </a:lnTo>
                    <a:lnTo>
                      <a:pt x="190" y="718"/>
                    </a:lnTo>
                    <a:lnTo>
                      <a:pt x="135" y="715"/>
                    </a:lnTo>
                    <a:lnTo>
                      <a:pt x="91" y="710"/>
                    </a:lnTo>
                    <a:lnTo>
                      <a:pt x="59" y="706"/>
                    </a:lnTo>
                    <a:lnTo>
                      <a:pt x="37" y="702"/>
                    </a:lnTo>
                    <a:lnTo>
                      <a:pt x="18" y="697"/>
                    </a:lnTo>
                    <a:lnTo>
                      <a:pt x="10" y="693"/>
                    </a:lnTo>
                    <a:lnTo>
                      <a:pt x="4" y="685"/>
                    </a:lnTo>
                    <a:lnTo>
                      <a:pt x="1" y="678"/>
                    </a:lnTo>
                    <a:lnTo>
                      <a:pt x="0" y="673"/>
                    </a:lnTo>
                    <a:lnTo>
                      <a:pt x="1" y="668"/>
                    </a:lnTo>
                    <a:lnTo>
                      <a:pt x="9" y="643"/>
                    </a:lnTo>
                    <a:lnTo>
                      <a:pt x="18" y="621"/>
                    </a:lnTo>
                    <a:lnTo>
                      <a:pt x="28" y="601"/>
                    </a:lnTo>
                    <a:lnTo>
                      <a:pt x="41" y="582"/>
                    </a:lnTo>
                    <a:lnTo>
                      <a:pt x="56" y="566"/>
                    </a:lnTo>
                    <a:lnTo>
                      <a:pt x="72" y="551"/>
                    </a:lnTo>
                    <a:lnTo>
                      <a:pt x="90" y="538"/>
                    </a:lnTo>
                    <a:lnTo>
                      <a:pt x="109" y="525"/>
                    </a:lnTo>
                    <a:lnTo>
                      <a:pt x="121" y="519"/>
                    </a:lnTo>
                    <a:lnTo>
                      <a:pt x="134" y="513"/>
                    </a:lnTo>
                    <a:lnTo>
                      <a:pt x="164" y="500"/>
                    </a:lnTo>
                    <a:lnTo>
                      <a:pt x="191" y="489"/>
                    </a:lnTo>
                    <a:lnTo>
                      <a:pt x="205" y="482"/>
                    </a:lnTo>
                    <a:lnTo>
                      <a:pt x="218" y="476"/>
                    </a:lnTo>
                    <a:lnTo>
                      <a:pt x="228" y="469"/>
                    </a:lnTo>
                    <a:lnTo>
                      <a:pt x="239" y="460"/>
                    </a:lnTo>
                    <a:lnTo>
                      <a:pt x="246" y="451"/>
                    </a:lnTo>
                    <a:lnTo>
                      <a:pt x="250" y="441"/>
                    </a:lnTo>
                    <a:lnTo>
                      <a:pt x="252" y="432"/>
                    </a:lnTo>
                    <a:lnTo>
                      <a:pt x="252" y="423"/>
                    </a:lnTo>
                    <a:lnTo>
                      <a:pt x="250" y="413"/>
                    </a:lnTo>
                    <a:lnTo>
                      <a:pt x="247" y="401"/>
                    </a:lnTo>
                    <a:lnTo>
                      <a:pt x="196" y="395"/>
                    </a:lnTo>
                    <a:lnTo>
                      <a:pt x="156" y="389"/>
                    </a:lnTo>
                    <a:lnTo>
                      <a:pt x="116" y="382"/>
                    </a:lnTo>
                    <a:lnTo>
                      <a:pt x="107" y="377"/>
                    </a:lnTo>
                    <a:lnTo>
                      <a:pt x="105" y="374"/>
                    </a:lnTo>
                    <a:lnTo>
                      <a:pt x="102" y="371"/>
                    </a:lnTo>
                    <a:lnTo>
                      <a:pt x="99" y="367"/>
                    </a:lnTo>
                    <a:lnTo>
                      <a:pt x="97" y="363"/>
                    </a:lnTo>
                    <a:lnTo>
                      <a:pt x="97" y="357"/>
                    </a:lnTo>
                    <a:lnTo>
                      <a:pt x="99" y="352"/>
                    </a:lnTo>
                    <a:lnTo>
                      <a:pt x="105" y="327"/>
                    </a:lnTo>
                    <a:lnTo>
                      <a:pt x="109" y="295"/>
                    </a:lnTo>
                    <a:lnTo>
                      <a:pt x="118" y="249"/>
                    </a:lnTo>
                    <a:lnTo>
                      <a:pt x="130" y="201"/>
                    </a:lnTo>
                    <a:lnTo>
                      <a:pt x="135" y="176"/>
                    </a:lnTo>
                    <a:lnTo>
                      <a:pt x="143" y="151"/>
                    </a:lnTo>
                    <a:lnTo>
                      <a:pt x="150" y="127"/>
                    </a:lnTo>
                    <a:lnTo>
                      <a:pt x="159" y="105"/>
                    </a:lnTo>
                    <a:lnTo>
                      <a:pt x="169" y="83"/>
                    </a:lnTo>
                    <a:lnTo>
                      <a:pt x="181" y="64"/>
                    </a:lnTo>
                    <a:lnTo>
                      <a:pt x="194" y="46"/>
                    </a:lnTo>
                    <a:lnTo>
                      <a:pt x="208" y="30"/>
                    </a:lnTo>
                    <a:lnTo>
                      <a:pt x="224" y="18"/>
                    </a:lnTo>
                    <a:lnTo>
                      <a:pt x="233" y="14"/>
                    </a:lnTo>
                    <a:lnTo>
                      <a:pt x="242" y="9"/>
                    </a:lnTo>
                    <a:lnTo>
                      <a:pt x="250" y="5"/>
                    </a:lnTo>
                    <a:lnTo>
                      <a:pt x="259" y="3"/>
                    </a:lnTo>
                    <a:lnTo>
                      <a:pt x="270" y="2"/>
                    </a:lnTo>
                    <a:lnTo>
                      <a:pt x="281" y="0"/>
                    </a:lnTo>
                    <a:lnTo>
                      <a:pt x="295" y="2"/>
                    </a:lnTo>
                    <a:lnTo>
                      <a:pt x="309" y="5"/>
                    </a:lnTo>
                    <a:lnTo>
                      <a:pt x="324" y="9"/>
                    </a:lnTo>
                    <a:lnTo>
                      <a:pt x="340" y="17"/>
                    </a:lnTo>
                    <a:lnTo>
                      <a:pt x="355" y="9"/>
                    </a:lnTo>
                    <a:lnTo>
                      <a:pt x="370" y="5"/>
                    </a:lnTo>
                    <a:lnTo>
                      <a:pt x="386" y="2"/>
                    </a:lnTo>
                    <a:lnTo>
                      <a:pt x="399" y="0"/>
                    </a:lnTo>
                    <a:lnTo>
                      <a:pt x="411" y="2"/>
                    </a:lnTo>
                    <a:lnTo>
                      <a:pt x="420" y="3"/>
                    </a:lnTo>
                    <a:lnTo>
                      <a:pt x="430" y="5"/>
                    </a:lnTo>
                    <a:lnTo>
                      <a:pt x="439" y="9"/>
                    </a:lnTo>
                    <a:lnTo>
                      <a:pt x="448" y="14"/>
                    </a:lnTo>
                    <a:lnTo>
                      <a:pt x="457" y="18"/>
                    </a:lnTo>
                    <a:lnTo>
                      <a:pt x="473" y="30"/>
                    </a:lnTo>
                    <a:lnTo>
                      <a:pt x="486" y="46"/>
                    </a:lnTo>
                    <a:lnTo>
                      <a:pt x="499" y="64"/>
                    </a:lnTo>
                    <a:lnTo>
                      <a:pt x="510" y="83"/>
                    </a:lnTo>
                    <a:lnTo>
                      <a:pt x="520" y="105"/>
                    </a:lnTo>
                    <a:lnTo>
                      <a:pt x="529" y="127"/>
                    </a:lnTo>
                    <a:lnTo>
                      <a:pt x="538" y="151"/>
                    </a:lnTo>
                    <a:lnTo>
                      <a:pt x="544" y="176"/>
                    </a:lnTo>
                    <a:lnTo>
                      <a:pt x="551" y="201"/>
                    </a:lnTo>
                    <a:lnTo>
                      <a:pt x="561" y="249"/>
                    </a:lnTo>
                    <a:lnTo>
                      <a:pt x="570" y="295"/>
                    </a:lnTo>
                    <a:lnTo>
                      <a:pt x="582" y="352"/>
                    </a:lnTo>
                    <a:lnTo>
                      <a:pt x="582" y="358"/>
                    </a:lnTo>
                    <a:lnTo>
                      <a:pt x="582" y="364"/>
                    </a:lnTo>
                    <a:lnTo>
                      <a:pt x="580" y="369"/>
                    </a:lnTo>
                    <a:lnTo>
                      <a:pt x="577" y="373"/>
                    </a:lnTo>
                    <a:lnTo>
                      <a:pt x="572" y="377"/>
                    </a:lnTo>
                    <a:lnTo>
                      <a:pt x="560" y="382"/>
                    </a:lnTo>
                    <a:lnTo>
                      <a:pt x="545" y="386"/>
                    </a:lnTo>
                    <a:lnTo>
                      <a:pt x="526" y="389"/>
                    </a:lnTo>
                    <a:lnTo>
                      <a:pt x="482" y="395"/>
                    </a:lnTo>
                    <a:lnTo>
                      <a:pt x="433" y="401"/>
                    </a:lnTo>
                    <a:lnTo>
                      <a:pt x="430" y="413"/>
                    </a:lnTo>
                    <a:lnTo>
                      <a:pt x="427" y="423"/>
                    </a:lnTo>
                    <a:lnTo>
                      <a:pt x="427" y="432"/>
                    </a:lnTo>
                    <a:lnTo>
                      <a:pt x="429" y="441"/>
                    </a:lnTo>
                    <a:lnTo>
                      <a:pt x="434" y="451"/>
                    </a:lnTo>
                    <a:lnTo>
                      <a:pt x="442" y="460"/>
                    </a:lnTo>
                    <a:lnTo>
                      <a:pt x="451" y="469"/>
                    </a:lnTo>
                    <a:lnTo>
                      <a:pt x="463" y="476"/>
                    </a:lnTo>
                    <a:lnTo>
                      <a:pt x="476" y="482"/>
                    </a:lnTo>
                    <a:lnTo>
                      <a:pt x="489" y="489"/>
                    </a:lnTo>
                    <a:lnTo>
                      <a:pt x="517" y="500"/>
                    </a:lnTo>
                    <a:lnTo>
                      <a:pt x="545" y="513"/>
                    </a:lnTo>
                    <a:lnTo>
                      <a:pt x="570" y="525"/>
                    </a:lnTo>
                    <a:lnTo>
                      <a:pt x="589" y="538"/>
                    </a:lnTo>
                    <a:lnTo>
                      <a:pt x="608" y="551"/>
                    </a:lnTo>
                    <a:lnTo>
                      <a:pt x="625" y="566"/>
                    </a:lnTo>
                    <a:lnTo>
                      <a:pt x="639" y="582"/>
                    </a:lnTo>
                    <a:lnTo>
                      <a:pt x="651" y="601"/>
                    </a:lnTo>
                    <a:lnTo>
                      <a:pt x="663" y="621"/>
                    </a:lnTo>
                    <a:lnTo>
                      <a:pt x="672" y="643"/>
                    </a:lnTo>
                    <a:lnTo>
                      <a:pt x="679" y="668"/>
                    </a:lnTo>
                    <a:lnTo>
                      <a:pt x="679" y="673"/>
                    </a:lnTo>
                    <a:lnTo>
                      <a:pt x="679" y="678"/>
                    </a:lnTo>
                    <a:lnTo>
                      <a:pt x="676" y="685"/>
                    </a:lnTo>
                    <a:lnTo>
                      <a:pt x="670" y="693"/>
                    </a:lnTo>
                    <a:lnTo>
                      <a:pt x="661" y="697"/>
                    </a:lnTo>
                    <a:lnTo>
                      <a:pt x="644" y="702"/>
                    </a:lnTo>
                    <a:lnTo>
                      <a:pt x="620" y="706"/>
                    </a:lnTo>
                    <a:lnTo>
                      <a:pt x="588" y="710"/>
                    </a:lnTo>
                  </a:path>
                </a:pathLst>
              </a:custGeom>
              <a:solidFill>
                <a:schemeClr val="bg1"/>
              </a:solidFill>
              <a:ln>
                <a:noFill/>
              </a:ln>
            </p:spPr>
            <p:txBody>
              <a:bodyPr wrap="none" anchor="ctr"/>
              <a:lstStyle/>
              <a:p>
                <a:endParaRPr lang="en-US"/>
              </a:p>
            </p:txBody>
          </p:sp>
          <p:sp>
            <p:nvSpPr>
              <p:cNvPr id="10" name="Freeform 5"/>
              <p:cNvSpPr>
                <a:spLocks/>
              </p:cNvSpPr>
              <p:nvPr/>
            </p:nvSpPr>
            <p:spPr bwMode="auto">
              <a:xfrm>
                <a:off x="8558212" y="4852988"/>
                <a:ext cx="644526" cy="730250"/>
              </a:xfrm>
              <a:custGeom>
                <a:avLst/>
                <a:gdLst>
                  <a:gd name="T0" fmla="*/ 352 w 352"/>
                  <a:gd name="T1" fmla="*/ 201 h 400"/>
                  <a:gd name="T2" fmla="*/ 352 w 352"/>
                  <a:gd name="T3" fmla="*/ 339 h 400"/>
                  <a:gd name="T4" fmla="*/ 291 w 352"/>
                  <a:gd name="T5" fmla="*/ 400 h 400"/>
                  <a:gd name="T6" fmla="*/ 61 w 352"/>
                  <a:gd name="T7" fmla="*/ 400 h 400"/>
                  <a:gd name="T8" fmla="*/ 0 w 352"/>
                  <a:gd name="T9" fmla="*/ 339 h 400"/>
                  <a:gd name="T10" fmla="*/ 0 w 352"/>
                  <a:gd name="T11" fmla="*/ 61 h 400"/>
                  <a:gd name="T12" fmla="*/ 6 w 352"/>
                  <a:gd name="T13" fmla="*/ 28 h 400"/>
                  <a:gd name="T14" fmla="*/ 43 w 352"/>
                  <a:gd name="T15" fmla="*/ 1 h 400"/>
                  <a:gd name="T16" fmla="*/ 97 w 352"/>
                  <a:gd name="T17" fmla="*/ 0 h 400"/>
                  <a:gd name="T18" fmla="*/ 112 w 352"/>
                  <a:gd name="T19" fmla="*/ 15 h 400"/>
                  <a:gd name="T20" fmla="*/ 112 w 352"/>
                  <a:gd name="T21" fmla="*/ 23 h 400"/>
                  <a:gd name="T22" fmla="*/ 87 w 352"/>
                  <a:gd name="T23" fmla="*/ 48 h 400"/>
                  <a:gd name="T24" fmla="*/ 61 w 352"/>
                  <a:gd name="T25" fmla="*/ 48 h 400"/>
                  <a:gd name="T26" fmla="*/ 48 w 352"/>
                  <a:gd name="T27" fmla="*/ 61 h 400"/>
                  <a:gd name="T28" fmla="*/ 48 w 352"/>
                  <a:gd name="T29" fmla="*/ 75 h 400"/>
                  <a:gd name="T30" fmla="*/ 48 w 352"/>
                  <a:gd name="T31" fmla="*/ 325 h 400"/>
                  <a:gd name="T32" fmla="*/ 48 w 352"/>
                  <a:gd name="T33" fmla="*/ 337 h 400"/>
                  <a:gd name="T34" fmla="*/ 63 w 352"/>
                  <a:gd name="T35" fmla="*/ 352 h 400"/>
                  <a:gd name="T36" fmla="*/ 75 w 352"/>
                  <a:gd name="T37" fmla="*/ 352 h 400"/>
                  <a:gd name="T38" fmla="*/ 277 w 352"/>
                  <a:gd name="T39" fmla="*/ 352 h 400"/>
                  <a:gd name="T40" fmla="*/ 291 w 352"/>
                  <a:gd name="T41" fmla="*/ 352 h 400"/>
                  <a:gd name="T42" fmla="*/ 304 w 352"/>
                  <a:gd name="T43" fmla="*/ 339 h 400"/>
                  <a:gd name="T44" fmla="*/ 304 w 352"/>
                  <a:gd name="T45" fmla="*/ 323 h 400"/>
                  <a:gd name="T46" fmla="*/ 304 w 352"/>
                  <a:gd name="T47" fmla="*/ 77 h 400"/>
                  <a:gd name="T48" fmla="*/ 304 w 352"/>
                  <a:gd name="T49" fmla="*/ 63 h 400"/>
                  <a:gd name="T50" fmla="*/ 289 w 352"/>
                  <a:gd name="T51" fmla="*/ 48 h 400"/>
                  <a:gd name="T52" fmla="*/ 257 w 352"/>
                  <a:gd name="T53" fmla="*/ 48 h 400"/>
                  <a:gd name="T54" fmla="*/ 240 w 352"/>
                  <a:gd name="T55" fmla="*/ 31 h 400"/>
                  <a:gd name="T56" fmla="*/ 240 w 352"/>
                  <a:gd name="T57" fmla="*/ 27 h 400"/>
                  <a:gd name="T58" fmla="*/ 265 w 352"/>
                  <a:gd name="T59" fmla="*/ 0 h 400"/>
                  <a:gd name="T60" fmla="*/ 299 w 352"/>
                  <a:gd name="T61" fmla="*/ 0 h 400"/>
                  <a:gd name="T62" fmla="*/ 352 w 352"/>
                  <a:gd name="T63" fmla="*/ 53 h 400"/>
                  <a:gd name="T64" fmla="*/ 352 w 352"/>
                  <a:gd name="T65" fmla="*/ 201 h 400"/>
                  <a:gd name="T66" fmla="*/ 352 w 352"/>
                  <a:gd name="T67" fmla="*/ 2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2" h="400">
                    <a:moveTo>
                      <a:pt x="352" y="201"/>
                    </a:moveTo>
                    <a:cubicBezTo>
                      <a:pt x="352" y="247"/>
                      <a:pt x="352" y="293"/>
                      <a:pt x="352" y="339"/>
                    </a:cubicBezTo>
                    <a:cubicBezTo>
                      <a:pt x="352" y="381"/>
                      <a:pt x="333" y="400"/>
                      <a:pt x="291" y="400"/>
                    </a:cubicBezTo>
                    <a:cubicBezTo>
                      <a:pt x="214" y="400"/>
                      <a:pt x="138" y="400"/>
                      <a:pt x="61" y="400"/>
                    </a:cubicBezTo>
                    <a:cubicBezTo>
                      <a:pt x="19" y="400"/>
                      <a:pt x="0" y="381"/>
                      <a:pt x="0" y="339"/>
                    </a:cubicBezTo>
                    <a:cubicBezTo>
                      <a:pt x="0" y="246"/>
                      <a:pt x="0" y="154"/>
                      <a:pt x="0" y="61"/>
                    </a:cubicBezTo>
                    <a:cubicBezTo>
                      <a:pt x="0" y="50"/>
                      <a:pt x="2" y="38"/>
                      <a:pt x="6" y="28"/>
                    </a:cubicBezTo>
                    <a:cubicBezTo>
                      <a:pt x="13" y="12"/>
                      <a:pt x="26" y="2"/>
                      <a:pt x="43" y="1"/>
                    </a:cubicBezTo>
                    <a:cubicBezTo>
                      <a:pt x="61" y="0"/>
                      <a:pt x="79" y="0"/>
                      <a:pt x="97" y="0"/>
                    </a:cubicBezTo>
                    <a:cubicBezTo>
                      <a:pt x="107" y="0"/>
                      <a:pt x="112" y="5"/>
                      <a:pt x="112" y="15"/>
                    </a:cubicBezTo>
                    <a:cubicBezTo>
                      <a:pt x="112" y="18"/>
                      <a:pt x="112" y="20"/>
                      <a:pt x="112" y="23"/>
                    </a:cubicBezTo>
                    <a:cubicBezTo>
                      <a:pt x="112" y="46"/>
                      <a:pt x="110" y="48"/>
                      <a:pt x="87" y="48"/>
                    </a:cubicBezTo>
                    <a:cubicBezTo>
                      <a:pt x="78" y="48"/>
                      <a:pt x="70" y="48"/>
                      <a:pt x="61" y="48"/>
                    </a:cubicBezTo>
                    <a:cubicBezTo>
                      <a:pt x="53" y="49"/>
                      <a:pt x="49" y="53"/>
                      <a:pt x="48" y="61"/>
                    </a:cubicBezTo>
                    <a:cubicBezTo>
                      <a:pt x="48" y="66"/>
                      <a:pt x="48" y="71"/>
                      <a:pt x="48" y="75"/>
                    </a:cubicBezTo>
                    <a:cubicBezTo>
                      <a:pt x="48" y="158"/>
                      <a:pt x="48" y="242"/>
                      <a:pt x="48" y="325"/>
                    </a:cubicBezTo>
                    <a:cubicBezTo>
                      <a:pt x="48" y="329"/>
                      <a:pt x="48" y="333"/>
                      <a:pt x="48" y="337"/>
                    </a:cubicBezTo>
                    <a:cubicBezTo>
                      <a:pt x="48" y="347"/>
                      <a:pt x="54" y="352"/>
                      <a:pt x="63" y="352"/>
                    </a:cubicBezTo>
                    <a:cubicBezTo>
                      <a:pt x="67" y="352"/>
                      <a:pt x="71" y="352"/>
                      <a:pt x="75" y="352"/>
                    </a:cubicBezTo>
                    <a:cubicBezTo>
                      <a:pt x="142" y="352"/>
                      <a:pt x="210" y="352"/>
                      <a:pt x="277" y="352"/>
                    </a:cubicBezTo>
                    <a:cubicBezTo>
                      <a:pt x="282" y="352"/>
                      <a:pt x="286" y="352"/>
                      <a:pt x="291" y="352"/>
                    </a:cubicBezTo>
                    <a:cubicBezTo>
                      <a:pt x="299" y="351"/>
                      <a:pt x="303" y="347"/>
                      <a:pt x="304" y="339"/>
                    </a:cubicBezTo>
                    <a:cubicBezTo>
                      <a:pt x="304" y="333"/>
                      <a:pt x="304" y="328"/>
                      <a:pt x="304" y="323"/>
                    </a:cubicBezTo>
                    <a:cubicBezTo>
                      <a:pt x="304" y="241"/>
                      <a:pt x="304" y="159"/>
                      <a:pt x="304" y="77"/>
                    </a:cubicBezTo>
                    <a:cubicBezTo>
                      <a:pt x="304" y="72"/>
                      <a:pt x="304" y="68"/>
                      <a:pt x="304" y="63"/>
                    </a:cubicBezTo>
                    <a:cubicBezTo>
                      <a:pt x="304" y="53"/>
                      <a:pt x="298" y="48"/>
                      <a:pt x="289" y="48"/>
                    </a:cubicBezTo>
                    <a:cubicBezTo>
                      <a:pt x="278" y="48"/>
                      <a:pt x="267" y="48"/>
                      <a:pt x="257" y="48"/>
                    </a:cubicBezTo>
                    <a:cubicBezTo>
                      <a:pt x="243" y="47"/>
                      <a:pt x="241" y="45"/>
                      <a:pt x="240" y="31"/>
                    </a:cubicBezTo>
                    <a:cubicBezTo>
                      <a:pt x="240" y="29"/>
                      <a:pt x="240" y="28"/>
                      <a:pt x="240" y="27"/>
                    </a:cubicBezTo>
                    <a:cubicBezTo>
                      <a:pt x="239" y="2"/>
                      <a:pt x="241" y="0"/>
                      <a:pt x="265" y="0"/>
                    </a:cubicBezTo>
                    <a:cubicBezTo>
                      <a:pt x="277" y="0"/>
                      <a:pt x="288" y="0"/>
                      <a:pt x="299" y="0"/>
                    </a:cubicBezTo>
                    <a:cubicBezTo>
                      <a:pt x="332" y="1"/>
                      <a:pt x="351" y="21"/>
                      <a:pt x="352" y="53"/>
                    </a:cubicBezTo>
                    <a:cubicBezTo>
                      <a:pt x="352" y="102"/>
                      <a:pt x="352" y="152"/>
                      <a:pt x="352" y="201"/>
                    </a:cubicBezTo>
                    <a:cubicBezTo>
                      <a:pt x="352" y="201"/>
                      <a:pt x="352" y="201"/>
                      <a:pt x="352" y="2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p:nvSpPr>
            <p:spPr bwMode="auto">
              <a:xfrm>
                <a:off x="8793163" y="4727575"/>
                <a:ext cx="174625" cy="301625"/>
              </a:xfrm>
              <a:custGeom>
                <a:avLst/>
                <a:gdLst>
                  <a:gd name="T0" fmla="*/ 0 w 96"/>
                  <a:gd name="T1" fmla="*/ 83 h 165"/>
                  <a:gd name="T2" fmla="*/ 0 w 96"/>
                  <a:gd name="T3" fmla="*/ 41 h 165"/>
                  <a:gd name="T4" fmla="*/ 36 w 96"/>
                  <a:gd name="T5" fmla="*/ 4 h 165"/>
                  <a:gd name="T6" fmla="*/ 96 w 96"/>
                  <a:gd name="T7" fmla="*/ 60 h 165"/>
                  <a:gd name="T8" fmla="*/ 96 w 96"/>
                  <a:gd name="T9" fmla="*/ 122 h 165"/>
                  <a:gd name="T10" fmla="*/ 55 w 96"/>
                  <a:gd name="T11" fmla="*/ 164 h 165"/>
                  <a:gd name="T12" fmla="*/ 0 w 96"/>
                  <a:gd name="T13" fmla="*/ 111 h 165"/>
                  <a:gd name="T14" fmla="*/ 0 w 96"/>
                  <a:gd name="T15" fmla="*/ 83 h 165"/>
                  <a:gd name="T16" fmla="*/ 0 w 96"/>
                  <a:gd name="T17" fmla="*/ 83 h 165"/>
                  <a:gd name="T18" fmla="*/ 67 w 96"/>
                  <a:gd name="T19" fmla="*/ 52 h 165"/>
                  <a:gd name="T20" fmla="*/ 48 w 96"/>
                  <a:gd name="T21" fmla="*/ 33 h 165"/>
                  <a:gd name="T22" fmla="*/ 29 w 96"/>
                  <a:gd name="T23" fmla="*/ 51 h 165"/>
                  <a:gd name="T24" fmla="*/ 47 w 96"/>
                  <a:gd name="T25" fmla="*/ 71 h 165"/>
                  <a:gd name="T26" fmla="*/ 67 w 96"/>
                  <a:gd name="T27" fmla="*/ 5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65">
                    <a:moveTo>
                      <a:pt x="0" y="83"/>
                    </a:moveTo>
                    <a:cubicBezTo>
                      <a:pt x="0" y="69"/>
                      <a:pt x="0" y="55"/>
                      <a:pt x="0" y="41"/>
                    </a:cubicBezTo>
                    <a:cubicBezTo>
                      <a:pt x="1" y="18"/>
                      <a:pt x="13" y="6"/>
                      <a:pt x="36" y="4"/>
                    </a:cubicBezTo>
                    <a:cubicBezTo>
                      <a:pt x="83" y="0"/>
                      <a:pt x="96" y="12"/>
                      <a:pt x="96" y="60"/>
                    </a:cubicBezTo>
                    <a:cubicBezTo>
                      <a:pt x="96" y="80"/>
                      <a:pt x="96" y="101"/>
                      <a:pt x="96" y="122"/>
                    </a:cubicBezTo>
                    <a:cubicBezTo>
                      <a:pt x="95" y="151"/>
                      <a:pt x="83" y="163"/>
                      <a:pt x="55" y="164"/>
                    </a:cubicBezTo>
                    <a:cubicBezTo>
                      <a:pt x="11" y="165"/>
                      <a:pt x="0" y="155"/>
                      <a:pt x="0" y="111"/>
                    </a:cubicBezTo>
                    <a:cubicBezTo>
                      <a:pt x="0" y="102"/>
                      <a:pt x="0" y="93"/>
                      <a:pt x="0" y="83"/>
                    </a:cubicBezTo>
                    <a:cubicBezTo>
                      <a:pt x="0" y="83"/>
                      <a:pt x="0" y="83"/>
                      <a:pt x="0" y="83"/>
                    </a:cubicBezTo>
                    <a:close/>
                    <a:moveTo>
                      <a:pt x="67" y="52"/>
                    </a:moveTo>
                    <a:cubicBezTo>
                      <a:pt x="67" y="42"/>
                      <a:pt x="59" y="33"/>
                      <a:pt x="48" y="33"/>
                    </a:cubicBezTo>
                    <a:cubicBezTo>
                      <a:pt x="38" y="33"/>
                      <a:pt x="29" y="41"/>
                      <a:pt x="29" y="51"/>
                    </a:cubicBezTo>
                    <a:cubicBezTo>
                      <a:pt x="29" y="62"/>
                      <a:pt x="37" y="71"/>
                      <a:pt x="47" y="71"/>
                    </a:cubicBezTo>
                    <a:cubicBezTo>
                      <a:pt x="58" y="71"/>
                      <a:pt x="67" y="63"/>
                      <a:pt x="6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423"/>
          <p:cNvSpPr>
            <a:spLocks noChangeArrowheads="1"/>
          </p:cNvSpPr>
          <p:nvPr/>
        </p:nvSpPr>
        <p:spPr bwMode="auto">
          <a:xfrm flipH="1">
            <a:off x="9434568" y="4514792"/>
            <a:ext cx="891845" cy="928496"/>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1">
              <a:lumMod val="75000"/>
              <a:lumOff val="25000"/>
            </a:schemeClr>
          </a:solidFill>
          <a:ln>
            <a:noFill/>
          </a:ln>
        </p:spPr>
        <p:txBody>
          <a:bodyPr wrap="none" anchor="ctr"/>
          <a:lstStyle/>
          <a:p>
            <a:endParaRPr lang="en-US"/>
          </a:p>
        </p:txBody>
      </p:sp>
      <p:sp>
        <p:nvSpPr>
          <p:cNvPr id="46" name="Freeform 114"/>
          <p:cNvSpPr>
            <a:spLocks noChangeArrowheads="1"/>
          </p:cNvSpPr>
          <p:nvPr/>
        </p:nvSpPr>
        <p:spPr bwMode="auto">
          <a:xfrm>
            <a:off x="9281018" y="2946890"/>
            <a:ext cx="1198944" cy="1037550"/>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tx1">
              <a:lumMod val="75000"/>
              <a:lumOff val="25000"/>
            </a:schemeClr>
          </a:solidFill>
          <a:ln>
            <a:noFill/>
          </a:ln>
        </p:spPr>
        <p:txBody>
          <a:bodyPr wrap="none" anchor="ctr"/>
          <a:lstStyle/>
          <a:p>
            <a:endParaRPr lang="en-US"/>
          </a:p>
        </p:txBody>
      </p:sp>
      <p:grpSp>
        <p:nvGrpSpPr>
          <p:cNvPr id="3" name="Group 2"/>
          <p:cNvGrpSpPr/>
          <p:nvPr/>
        </p:nvGrpSpPr>
        <p:grpSpPr>
          <a:xfrm>
            <a:off x="4996072" y="3094424"/>
            <a:ext cx="822960" cy="822960"/>
            <a:chOff x="4230624" y="3188208"/>
            <a:chExt cx="822960" cy="822960"/>
          </a:xfrm>
        </p:grpSpPr>
        <p:sp>
          <p:nvSpPr>
            <p:cNvPr id="47" name="Rounded Rectangle 46"/>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16" name="Group 15"/>
            <p:cNvGrpSpPr/>
            <p:nvPr/>
          </p:nvGrpSpPr>
          <p:grpSpPr>
            <a:xfrm>
              <a:off x="4351592" y="3320754"/>
              <a:ext cx="570674" cy="570674"/>
              <a:chOff x="4351592" y="3288094"/>
              <a:chExt cx="570674" cy="570674"/>
            </a:xfrm>
          </p:grpSpPr>
          <p:sp>
            <p:nvSpPr>
              <p:cNvPr id="48"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Oval 14"/>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53" name="Freeform 423"/>
          <p:cNvSpPr>
            <a:spLocks noChangeArrowheads="1"/>
          </p:cNvSpPr>
          <p:nvPr/>
        </p:nvSpPr>
        <p:spPr bwMode="auto">
          <a:xfrm flipH="1">
            <a:off x="5005672" y="5648648"/>
            <a:ext cx="813360" cy="843152"/>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2">
              <a:lumMod val="75000"/>
            </a:schemeClr>
          </a:solidFill>
          <a:ln>
            <a:noFill/>
          </a:ln>
        </p:spPr>
        <p:txBody>
          <a:bodyPr wrap="none" anchor="ctr"/>
          <a:lstStyle/>
          <a:p>
            <a:endParaRPr lang="en-US"/>
          </a:p>
        </p:txBody>
      </p:sp>
      <p:sp>
        <p:nvSpPr>
          <p:cNvPr id="4" name="Slide Number Placeholder 3"/>
          <p:cNvSpPr>
            <a:spLocks noGrp="1"/>
          </p:cNvSpPr>
          <p:nvPr>
            <p:ph type="sldNum" sz="quarter" idx="10"/>
          </p:nvPr>
        </p:nvSpPr>
        <p:spPr/>
        <p:txBody>
          <a:bodyPr/>
          <a:lstStyle/>
          <a:p>
            <a:fld id="{812A5277-1DB9-460F-9A21-B857ABB32666}" type="slidenum">
              <a:rPr lang="en-US" smtClean="0"/>
              <a:pPr/>
              <a:t>449</a:t>
            </a:fld>
            <a:endParaRPr lang="fr-FR"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45</a:t>
            </a:fld>
            <a:endParaRPr lang="fr-FR" dirty="0"/>
          </a:p>
        </p:txBody>
      </p:sp>
    </p:spTree>
    <p:custDataLst>
      <p:tags r:id="rId1"/>
    </p:custData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3" y="843165"/>
            <a:ext cx="9259935" cy="5950440"/>
          </a:xfrm>
        </p:spPr>
        <p:txBody>
          <a:bodyPr/>
          <a:lstStyle/>
          <a:p>
            <a:pPr lvl="1"/>
            <a:r>
              <a:rPr lang="fr-FR"/>
              <a:t>Chaque règle d'attribution peut contenir plusieurs entrées et acheminer les enregistrements en fonction de différents critères.</a:t>
            </a:r>
          </a:p>
          <a:p>
            <a:pPr lvl="2"/>
            <a:r>
              <a:rPr lang="fr-FR"/>
              <a:t>Exemple : règle d'attribution pour utilisation standard :</a:t>
            </a:r>
          </a:p>
          <a:p>
            <a:pPr lvl="3"/>
            <a:r>
              <a:rPr lang="fr-FR" sz="2400" dirty="0"/>
              <a:t>Les pistes en provenance de la région États-Unis sont affectées à la file d'attente Équipe des ventes États-Unis.</a:t>
            </a:r>
          </a:p>
          <a:p>
            <a:pPr lvl="3"/>
            <a:r>
              <a:rPr lang="fr-FR" sz="2400" dirty="0"/>
              <a:t>Les pistes en provenance de la région EMEA sont affectées à la file d'attente Équipe des ventes EMEA.</a:t>
            </a:r>
          </a:p>
          <a:p>
            <a:pPr lvl="1"/>
            <a:r>
              <a:rPr lang="fr-FR"/>
              <a:t>Seule une règle peut être activée à tout moment. </a:t>
            </a:r>
          </a:p>
          <a:p>
            <a:pPr lvl="2"/>
            <a:r>
              <a:rPr lang="fr-FR"/>
              <a:t>Exemple : la règle d'attribution pour utilisation standard OU la règle d'attribution pour les promotions est activée, car ces deux règles ne peuvent pas être activées simultanément.</a:t>
            </a:r>
          </a:p>
        </p:txBody>
      </p:sp>
      <p:sp>
        <p:nvSpPr>
          <p:cNvPr id="2" name="Title 1"/>
          <p:cNvSpPr>
            <a:spLocks noGrp="1"/>
          </p:cNvSpPr>
          <p:nvPr>
            <p:ph type="title"/>
          </p:nvPr>
        </p:nvSpPr>
        <p:spPr>
          <a:xfrm>
            <a:off x="128589" y="7"/>
            <a:ext cx="10734146" cy="746975"/>
          </a:xfrm>
        </p:spPr>
        <p:txBody>
          <a:bodyPr/>
          <a:lstStyle/>
          <a:p>
            <a:r>
              <a:rPr lang="fr-FR"/>
              <a:t>Règles d'attribution (suite)</a:t>
            </a:r>
          </a:p>
        </p:txBody>
      </p:sp>
      <p:sp>
        <p:nvSpPr>
          <p:cNvPr id="13" name="Rectangle 12"/>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r>
              <a:rPr lang="fr-FR" sz="2400" b="1" dirty="0">
                <a:solidFill>
                  <a:schemeClr val="bg1"/>
                </a:solidFill>
                <a:latin typeface="Salesforce Sans" panose="020B0505020202020203" pitchFamily="34" charset="0"/>
              </a:rPr>
              <a:t>Configuration | Personnaliser | Pistes | Règles d'attribution de pistes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450</a:t>
            </a:fld>
            <a:endParaRPr lang="fr-FR" dirty="0"/>
          </a:p>
        </p:txBody>
      </p:sp>
      <p:grpSp>
        <p:nvGrpSpPr>
          <p:cNvPr id="8" name="Group 7"/>
          <p:cNvGrpSpPr/>
          <p:nvPr/>
        </p:nvGrpSpPr>
        <p:grpSpPr>
          <a:xfrm>
            <a:off x="0" y="6082210"/>
            <a:ext cx="1295063" cy="746147"/>
            <a:chOff x="0" y="6082210"/>
            <a:chExt cx="1295063" cy="746147"/>
          </a:xfrm>
        </p:grpSpPr>
        <p:sp>
          <p:nvSpPr>
            <p:cNvPr id="9" name="TextBox 8"/>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0"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3011213"/>
            <a:ext cx="9803422" cy="3778315"/>
          </a:xfrm>
        </p:spPr>
        <p:txBody>
          <a:bodyPr/>
          <a:lstStyle/>
          <a:p>
            <a:r>
              <a:rPr lang="fr-FR" sz="2200" dirty="0"/>
              <a:t>Tâches :</a:t>
            </a:r>
          </a:p>
          <a:p>
            <a:pPr lvl="1"/>
            <a:r>
              <a:rPr lang="fr-FR" sz="2200" dirty="0"/>
              <a:t>Définition du statut par défaut des pistes sur </a:t>
            </a:r>
            <a:r>
              <a:rPr lang="fr-FR" sz="2200" b="1" dirty="0"/>
              <a:t>Non-qualifié</a:t>
            </a:r>
            <a:r>
              <a:rPr lang="fr-FR" sz="2200" dirty="0"/>
              <a:t>. </a:t>
            </a:r>
          </a:p>
          <a:p>
            <a:pPr lvl="1"/>
            <a:r>
              <a:rPr lang="fr-FR" sz="2200" dirty="0"/>
              <a:t>Mappage d'un champ de piste personnalisé pour une région sur le champ de compte personnalisé Région précédemment créé.</a:t>
            </a:r>
          </a:p>
          <a:p>
            <a:pPr lvl="1"/>
            <a:r>
              <a:rPr lang="fr-FR" sz="2200" dirty="0"/>
              <a:t>Configuration d'une file d'attente pour l'équipe des ventes États-Unis.</a:t>
            </a:r>
          </a:p>
          <a:p>
            <a:pPr lvl="1"/>
            <a:r>
              <a:rPr lang="fr-FR" sz="2200" dirty="0"/>
              <a:t>Configuration d'une file d'attente pour l'équipe des ventes EMEA.</a:t>
            </a:r>
          </a:p>
        </p:txBody>
      </p:sp>
      <p:sp>
        <p:nvSpPr>
          <p:cNvPr id="2" name="Content Placeholder 1"/>
          <p:cNvSpPr>
            <a:spLocks noGrp="1"/>
          </p:cNvSpPr>
          <p:nvPr>
            <p:ph idx="11"/>
          </p:nvPr>
        </p:nvSpPr>
        <p:spPr>
          <a:xfrm>
            <a:off x="5" y="758825"/>
            <a:ext cx="12192000" cy="2112964"/>
          </a:xfrm>
        </p:spPr>
        <p:txBody>
          <a:bodyPr/>
          <a:lstStyle/>
          <a:p>
            <a:r>
              <a:rPr lang="fr-FR" sz="2200" dirty="0"/>
              <a:t>Objectif : </a:t>
            </a:r>
          </a:p>
          <a:p>
            <a:pPr lvl="1"/>
            <a:r>
              <a:rPr lang="fr-FR" sz="2200" dirty="0"/>
              <a:t>Définition du statut par défaut des pistes sur Non-qualifié. Mapper un champ de piste personnalisé pour une région sur le champ de compte personnalisé Région précédemment créé. Configurer des files d'attente de manière à ce que les pistes puissent être acheminées vers les équipes commerciales appropriées. Le site Web n'étant actuellement disponible qu'en anglais, limiter les files d'attente aux équipes États-Unis et EMEA.</a:t>
            </a:r>
          </a:p>
          <a:p>
            <a:endParaRPr lang="fr-FR" sz="2200" dirty="0"/>
          </a:p>
        </p:txBody>
      </p:sp>
      <p:sp>
        <p:nvSpPr>
          <p:cNvPr id="9" name="Content Placeholder 8"/>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a:t>8-5 : Préparation des champs de piste et création de files d'attente</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451</a:t>
            </a:fld>
            <a:endParaRPr lang="fr-FR" dirty="0"/>
          </a:p>
        </p:txBody>
      </p:sp>
      <p:sp>
        <p:nvSpPr>
          <p:cNvPr id="10"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074985"/>
            <a:ext cx="11955462" cy="4714544"/>
          </a:xfrm>
        </p:spPr>
        <p:txBody>
          <a:bodyPr/>
          <a:lstStyle/>
          <a:p>
            <a:r>
              <a:rPr lang="fr-FR"/>
              <a:t>Tâches :</a:t>
            </a:r>
          </a:p>
          <a:p>
            <a:pPr lvl="1"/>
            <a:r>
              <a:rPr lang="fr-FR"/>
              <a:t>Création d'une règle d'attribution et activation.</a:t>
            </a:r>
          </a:p>
          <a:p>
            <a:pPr lvl="1"/>
            <a:r>
              <a:rPr lang="fr-FR"/>
              <a:t>Ajout d'une entrée de règle.</a:t>
            </a:r>
          </a:p>
          <a:p>
            <a:pPr lvl="1"/>
            <a:r>
              <a:rPr lang="fr-FR"/>
              <a:t>Création d'une piste à des fins de test.</a:t>
            </a:r>
          </a:p>
          <a:p>
            <a:endParaRPr lang="fr-FR" dirty="0"/>
          </a:p>
        </p:txBody>
      </p:sp>
      <p:sp>
        <p:nvSpPr>
          <p:cNvPr id="2" name="Content Placeholder 1"/>
          <p:cNvSpPr>
            <a:spLocks noGrp="1"/>
          </p:cNvSpPr>
          <p:nvPr>
            <p:ph idx="11"/>
          </p:nvPr>
        </p:nvSpPr>
        <p:spPr>
          <a:xfrm>
            <a:off x="5" y="758825"/>
            <a:ext cx="12192000" cy="1234098"/>
          </a:xfrm>
        </p:spPr>
        <p:txBody>
          <a:bodyPr/>
          <a:lstStyle/>
          <a:p>
            <a:r>
              <a:rPr lang="fr-FR"/>
              <a:t>Objectif : </a:t>
            </a:r>
          </a:p>
          <a:p>
            <a:pPr lvl="1"/>
            <a:r>
              <a:rPr lang="fr-FR"/>
              <a:t>S'assurer que le commercial qui suit la piste est dans la même région que la </a:t>
            </a:r>
            <a:r>
              <a:t/>
            </a:r>
            <a:br/>
            <a:r>
              <a:rPr lang="fr-FR"/>
              <a:t>personne envoyant la piste.</a:t>
            </a:r>
          </a:p>
        </p:txBody>
      </p:sp>
      <p:sp>
        <p:nvSpPr>
          <p:cNvPr id="9" name="Content Placeholder 8"/>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a:t>8-6 : Création d'une règle d'attribution</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452</a:t>
            </a:fld>
            <a:endParaRPr lang="fr-FR" dirty="0"/>
          </a:p>
        </p:txBody>
      </p:sp>
      <p:sp>
        <p:nvSpPr>
          <p:cNvPr id="10"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2226635" y="2519734"/>
            <a:ext cx="8046242" cy="4090193"/>
          </a:xfrm>
          <a:prstGeom prst="roundRect">
            <a:avLst>
              <a:gd name="adj" fmla="val 2381"/>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cxnSp>
        <p:nvCxnSpPr>
          <p:cNvPr id="44" name="Straight Arrow Connector 43"/>
          <p:cNvCxnSpPr/>
          <p:nvPr/>
        </p:nvCxnSpPr>
        <p:spPr bwMode="auto">
          <a:xfrm rot="5400000">
            <a:off x="3622435" y="4376452"/>
            <a:ext cx="909744" cy="1509"/>
          </a:xfrm>
          <a:prstGeom prst="straightConnector1">
            <a:avLst/>
          </a:prstGeom>
          <a:noFill/>
          <a:ln w="38100" cap="flat" cmpd="sng" algn="ctr">
            <a:solidFill>
              <a:schemeClr val="tx1"/>
            </a:solidFill>
            <a:prstDash val="solid"/>
            <a:round/>
            <a:headEnd type="none" w="med" len="med"/>
            <a:tailEnd type="triangle" w="lg" len="lg"/>
          </a:ln>
          <a:effectLst/>
        </p:spPr>
      </p:cxnSp>
      <p:sp>
        <p:nvSpPr>
          <p:cNvPr id="87" name="Content Placeholder 86"/>
          <p:cNvSpPr>
            <a:spLocks noGrp="1"/>
          </p:cNvSpPr>
          <p:nvPr>
            <p:ph idx="1"/>
          </p:nvPr>
        </p:nvSpPr>
        <p:spPr>
          <a:xfrm>
            <a:off x="115713" y="843165"/>
            <a:ext cx="9059352" cy="5950440"/>
          </a:xfrm>
        </p:spPr>
        <p:txBody>
          <a:bodyPr/>
          <a:lstStyle/>
          <a:p>
            <a:pPr marL="0" indent="0">
              <a:buNone/>
            </a:pPr>
            <a:r>
              <a:rPr lang="fr-FR" dirty="0"/>
              <a:t>Les règles de réponse automatique pour les pistes (ou les requêtes) réagissent à la transmission Web de pistes/requêtes par l'envoi d'un e-mail spécifique, en fonction des critères que vous avez indiqués dans ces règles. </a:t>
            </a:r>
          </a:p>
          <a:p>
            <a:pPr marL="0" indent="0">
              <a:buNone/>
            </a:pPr>
            <a:endParaRPr lang="fr-FR" dirty="0"/>
          </a:p>
        </p:txBody>
      </p:sp>
      <p:sp>
        <p:nvSpPr>
          <p:cNvPr id="32" name="Title 31"/>
          <p:cNvSpPr>
            <a:spLocks noGrp="1"/>
          </p:cNvSpPr>
          <p:nvPr>
            <p:ph type="title"/>
          </p:nvPr>
        </p:nvSpPr>
        <p:spPr>
          <a:xfrm>
            <a:off x="128589" y="7"/>
            <a:ext cx="10734146" cy="746975"/>
          </a:xfrm>
        </p:spPr>
        <p:txBody>
          <a:bodyPr/>
          <a:lstStyle/>
          <a:p>
            <a:pPr>
              <a:tabLst>
                <a:tab pos="5834063" algn="l"/>
              </a:tabLst>
            </a:pPr>
            <a:r>
              <a:rPr lang="fr-FR"/>
              <a:t>Règles de réponse automatique</a:t>
            </a:r>
          </a:p>
        </p:txBody>
      </p:sp>
      <p:sp>
        <p:nvSpPr>
          <p:cNvPr id="39" name="Rounded Rectangle 38"/>
          <p:cNvSpPr/>
          <p:nvPr/>
        </p:nvSpPr>
        <p:spPr>
          <a:xfrm>
            <a:off x="2498231" y="3711644"/>
            <a:ext cx="3159659" cy="492034"/>
          </a:xfrm>
          <a:prstGeom prst="roundRect">
            <a:avLst>
              <a:gd name="adj" fmla="val 10000"/>
            </a:avLst>
          </a:prstGeom>
          <a:solidFill>
            <a:schemeClr val="accent3">
              <a:lumMod val="7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solidFill>
                  <a:schemeClr val="bg1"/>
                </a:solidFill>
              </a:rPr>
              <a:t>Source = Web ?</a:t>
            </a:r>
          </a:p>
        </p:txBody>
      </p:sp>
      <p:sp>
        <p:nvSpPr>
          <p:cNvPr id="40" name="Rounded Rectangle 12"/>
          <p:cNvSpPr/>
          <p:nvPr/>
        </p:nvSpPr>
        <p:spPr>
          <a:xfrm>
            <a:off x="2886618" y="5071432"/>
            <a:ext cx="2035170" cy="86083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endParaRPr lang="en-US" sz="4900" kern="1200" dirty="0">
              <a:solidFill>
                <a:schemeClr val="bg1"/>
              </a:solidFill>
            </a:endParaRPr>
          </a:p>
        </p:txBody>
      </p:sp>
      <p:cxnSp>
        <p:nvCxnSpPr>
          <p:cNvPr id="45" name="Straight Arrow Connector 44"/>
          <p:cNvCxnSpPr>
            <a:stCxn id="57" idx="2"/>
            <a:endCxn id="65" idx="0"/>
          </p:cNvCxnSpPr>
          <p:nvPr/>
        </p:nvCxnSpPr>
        <p:spPr bwMode="auto">
          <a:xfrm flipH="1">
            <a:off x="4067498" y="5371097"/>
            <a:ext cx="9054" cy="523220"/>
          </a:xfrm>
          <a:prstGeom prst="straightConnector1">
            <a:avLst/>
          </a:prstGeom>
          <a:noFill/>
          <a:ln w="38100" cap="flat" cmpd="sng" algn="ctr">
            <a:solidFill>
              <a:schemeClr val="tx1"/>
            </a:solidFill>
            <a:prstDash val="solid"/>
            <a:round/>
            <a:headEnd type="none" w="med" len="med"/>
            <a:tailEnd type="triangle" w="lg" len="lg"/>
          </a:ln>
          <a:effectLst/>
        </p:spPr>
      </p:cxnSp>
      <p:sp>
        <p:nvSpPr>
          <p:cNvPr id="46" name="TextBox 45"/>
          <p:cNvSpPr txBox="1"/>
          <p:nvPr/>
        </p:nvSpPr>
        <p:spPr>
          <a:xfrm>
            <a:off x="5915594" y="4773571"/>
            <a:ext cx="804451" cy="523220"/>
          </a:xfrm>
          <a:prstGeom prst="rect">
            <a:avLst/>
          </a:prstGeom>
          <a:noFill/>
        </p:spPr>
        <p:txBody>
          <a:bodyPr wrap="none" rtlCol="0">
            <a:spAutoFit/>
          </a:bodyPr>
          <a:lstStyle/>
          <a:p>
            <a:r>
              <a:rPr lang="fr-FR" dirty="0">
                <a:solidFill>
                  <a:srgbClr val="00B050"/>
                </a:solidFill>
              </a:rPr>
              <a:t>Oui</a:t>
            </a:r>
          </a:p>
        </p:txBody>
      </p:sp>
      <p:sp>
        <p:nvSpPr>
          <p:cNvPr id="47" name="TextBox 46"/>
          <p:cNvSpPr txBox="1"/>
          <p:nvPr/>
        </p:nvSpPr>
        <p:spPr>
          <a:xfrm>
            <a:off x="3410990" y="5396212"/>
            <a:ext cx="663964" cy="523220"/>
          </a:xfrm>
          <a:prstGeom prst="rect">
            <a:avLst/>
          </a:prstGeom>
          <a:noFill/>
        </p:spPr>
        <p:txBody>
          <a:bodyPr wrap="none" rtlCol="0">
            <a:spAutoFit/>
          </a:bodyPr>
          <a:lstStyle/>
          <a:p>
            <a:r>
              <a:rPr lang="fr-FR" dirty="0">
                <a:solidFill>
                  <a:srgbClr val="FF0000"/>
                </a:solidFill>
              </a:rPr>
              <a:t>Non</a:t>
            </a:r>
          </a:p>
        </p:txBody>
      </p:sp>
      <p:sp>
        <p:nvSpPr>
          <p:cNvPr id="48" name="TextBox 47"/>
          <p:cNvSpPr txBox="1"/>
          <p:nvPr/>
        </p:nvSpPr>
        <p:spPr>
          <a:xfrm>
            <a:off x="3429097" y="4326430"/>
            <a:ext cx="663964" cy="523220"/>
          </a:xfrm>
          <a:prstGeom prst="rect">
            <a:avLst/>
          </a:prstGeom>
          <a:noFill/>
        </p:spPr>
        <p:txBody>
          <a:bodyPr wrap="none" rtlCol="0">
            <a:spAutoFit/>
          </a:bodyPr>
          <a:lstStyle/>
          <a:p>
            <a:r>
              <a:rPr lang="fr-FR" dirty="0">
                <a:solidFill>
                  <a:srgbClr val="FF0000"/>
                </a:solidFill>
              </a:rPr>
              <a:t>Non</a:t>
            </a:r>
          </a:p>
        </p:txBody>
      </p:sp>
      <p:cxnSp>
        <p:nvCxnSpPr>
          <p:cNvPr id="49" name="Straight Arrow Connector 48"/>
          <p:cNvCxnSpPr>
            <a:stCxn id="39" idx="3"/>
            <a:endCxn id="51" idx="1"/>
          </p:cNvCxnSpPr>
          <p:nvPr/>
        </p:nvCxnSpPr>
        <p:spPr bwMode="auto">
          <a:xfrm>
            <a:off x="5657890" y="3957661"/>
            <a:ext cx="1207201" cy="1588"/>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50" name="Straight Arrow Connector 49"/>
          <p:cNvCxnSpPr>
            <a:stCxn id="57" idx="3"/>
            <a:endCxn id="61" idx="1"/>
          </p:cNvCxnSpPr>
          <p:nvPr/>
        </p:nvCxnSpPr>
        <p:spPr bwMode="auto">
          <a:xfrm>
            <a:off x="5656381" y="5108239"/>
            <a:ext cx="1208710" cy="0"/>
          </a:xfrm>
          <a:prstGeom prst="straightConnector1">
            <a:avLst/>
          </a:prstGeom>
          <a:noFill/>
          <a:ln w="38100" cap="flat" cmpd="sng" algn="ctr">
            <a:solidFill>
              <a:schemeClr val="tx1"/>
            </a:solidFill>
            <a:prstDash val="solid"/>
            <a:round/>
            <a:headEnd type="none" w="med" len="med"/>
            <a:tailEnd type="triangle" w="lg" len="lg"/>
          </a:ln>
          <a:effectLst/>
        </p:spPr>
      </p:cxnSp>
      <p:sp>
        <p:nvSpPr>
          <p:cNvPr id="51" name="Rounded Rectangle 50"/>
          <p:cNvSpPr/>
          <p:nvPr/>
        </p:nvSpPr>
        <p:spPr>
          <a:xfrm>
            <a:off x="6865091" y="3711644"/>
            <a:ext cx="3075089" cy="492034"/>
          </a:xfrm>
          <a:prstGeom prst="roundRect">
            <a:avLst>
              <a:gd name="adj" fmla="val 10000"/>
            </a:avLst>
          </a:prstGeom>
          <a:solidFill>
            <a:schemeClr val="accent3">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dirty="0">
                <a:solidFill>
                  <a:schemeClr val="tx1"/>
                </a:solidFill>
              </a:rPr>
              <a:t>E-mail pour promotion Web</a:t>
            </a:r>
          </a:p>
        </p:txBody>
      </p:sp>
      <p:sp>
        <p:nvSpPr>
          <p:cNvPr id="56" name="TextBox 55"/>
          <p:cNvSpPr txBox="1"/>
          <p:nvPr/>
        </p:nvSpPr>
        <p:spPr>
          <a:xfrm>
            <a:off x="5915594" y="3602018"/>
            <a:ext cx="688892" cy="369332"/>
          </a:xfrm>
          <a:prstGeom prst="rect">
            <a:avLst/>
          </a:prstGeom>
          <a:noFill/>
        </p:spPr>
        <p:txBody>
          <a:bodyPr wrap="square" rtlCol="0">
            <a:spAutoFit/>
          </a:bodyPr>
          <a:lstStyle/>
          <a:p>
            <a:r>
              <a:rPr lang="fr-FR" dirty="0">
                <a:solidFill>
                  <a:srgbClr val="00B050"/>
                </a:solidFill>
              </a:rPr>
              <a:t>Oui</a:t>
            </a:r>
          </a:p>
        </p:txBody>
      </p:sp>
      <p:sp>
        <p:nvSpPr>
          <p:cNvPr id="57" name="Rounded Rectangle 56"/>
          <p:cNvSpPr/>
          <p:nvPr/>
        </p:nvSpPr>
        <p:spPr>
          <a:xfrm>
            <a:off x="2496722" y="4845381"/>
            <a:ext cx="3159659" cy="525716"/>
          </a:xfrm>
          <a:prstGeom prst="roundRect">
            <a:avLst>
              <a:gd name="adj" fmla="val 10000"/>
            </a:avLst>
          </a:prstGeom>
          <a:solidFill>
            <a:schemeClr val="accent3"/>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solidFill>
                  <a:schemeClr val="bg1"/>
                </a:solidFill>
              </a:rPr>
              <a:t>Source = Salon commercial ?</a:t>
            </a:r>
          </a:p>
        </p:txBody>
      </p:sp>
      <p:sp>
        <p:nvSpPr>
          <p:cNvPr id="61" name="Rounded Rectangle 60"/>
          <p:cNvSpPr/>
          <p:nvPr/>
        </p:nvSpPr>
        <p:spPr>
          <a:xfrm>
            <a:off x="6865091" y="4862222"/>
            <a:ext cx="3075089" cy="492034"/>
          </a:xfrm>
          <a:prstGeom prst="roundRect">
            <a:avLst>
              <a:gd name="adj" fmla="val 10000"/>
            </a:avLst>
          </a:prstGeom>
          <a:solidFill>
            <a:schemeClr val="accent3">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dirty="0">
                <a:solidFill>
                  <a:schemeClr val="tx1"/>
                </a:solidFill>
              </a:rPr>
              <a:t>E-mail pour salon commercial</a:t>
            </a:r>
          </a:p>
        </p:txBody>
      </p:sp>
      <p:sp>
        <p:nvSpPr>
          <p:cNvPr id="65" name="Rounded Rectangle 64"/>
          <p:cNvSpPr/>
          <p:nvPr/>
        </p:nvSpPr>
        <p:spPr>
          <a:xfrm>
            <a:off x="2487668" y="5894317"/>
            <a:ext cx="3159659" cy="492034"/>
          </a:xfrm>
          <a:prstGeom prst="roundRect">
            <a:avLst>
              <a:gd name="adj" fmla="val 10000"/>
            </a:avLst>
          </a:prstGeom>
          <a:solidFill>
            <a:schemeClr val="accent3">
              <a:lumMod val="60000"/>
              <a:lumOff val="40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sz="1600" dirty="0">
                <a:solidFill>
                  <a:schemeClr val="accent3">
                    <a:lumMod val="50000"/>
                  </a:schemeClr>
                </a:solidFill>
              </a:rPr>
              <a:t>Modèle d'e-mail </a:t>
            </a:r>
            <a:br>
              <a:rPr lang="fr-FR" sz="1600" dirty="0">
                <a:solidFill>
                  <a:schemeClr val="accent3">
                    <a:lumMod val="50000"/>
                  </a:schemeClr>
                </a:solidFill>
              </a:rPr>
            </a:br>
            <a:r>
              <a:rPr lang="fr-FR" sz="1600" dirty="0">
                <a:solidFill>
                  <a:schemeClr val="accent3">
                    <a:lumMod val="50000"/>
                  </a:schemeClr>
                </a:solidFill>
              </a:rPr>
              <a:t>par défaut</a:t>
            </a:r>
          </a:p>
        </p:txBody>
      </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7268" y="3570918"/>
            <a:ext cx="752674" cy="752674"/>
          </a:xfrm>
          <a:prstGeom prst="rect">
            <a:avLst/>
          </a:prstGeom>
          <a:effectLst/>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9709" y="4713089"/>
            <a:ext cx="752674" cy="752674"/>
          </a:xfrm>
          <a:prstGeom prst="rect">
            <a:avLst/>
          </a:prstGeom>
          <a:effectLst/>
        </p:spPr>
      </p:pic>
      <p:sp>
        <p:nvSpPr>
          <p:cNvPr id="69" name="Rounded Rectangle 68"/>
          <p:cNvSpPr/>
          <p:nvPr/>
        </p:nvSpPr>
        <p:spPr>
          <a:xfrm>
            <a:off x="2471071" y="2785224"/>
            <a:ext cx="3213988" cy="476893"/>
          </a:xfrm>
          <a:prstGeom prst="roundRect">
            <a:avLst>
              <a:gd name="adj" fmla="val 10000"/>
            </a:avLst>
          </a:prstGeom>
          <a:solidFill>
            <a:schemeClr val="accent3">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fr-FR" dirty="0">
                <a:solidFill>
                  <a:schemeClr val="bg1"/>
                </a:solidFill>
              </a:rPr>
              <a:t>Nouvelle piste</a:t>
            </a:r>
          </a:p>
        </p:txBody>
      </p:sp>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924" y="2622820"/>
            <a:ext cx="795252" cy="795252"/>
          </a:xfrm>
          <a:prstGeom prst="rect">
            <a:avLst/>
          </a:prstGeom>
          <a:effectLst/>
        </p:spPr>
      </p:pic>
      <p:cxnSp>
        <p:nvCxnSpPr>
          <p:cNvPr id="88" name="Straight Arrow Connector 87"/>
          <p:cNvCxnSpPr/>
          <p:nvPr/>
        </p:nvCxnSpPr>
        <p:spPr bwMode="auto">
          <a:xfrm rot="5400000">
            <a:off x="3846316" y="3479894"/>
            <a:ext cx="463495" cy="4"/>
          </a:xfrm>
          <a:prstGeom prst="straightConnector1">
            <a:avLst/>
          </a:prstGeom>
          <a:noFill/>
          <a:ln w="38100" cap="flat" cmpd="sng" algn="ctr">
            <a:solidFill>
              <a:schemeClr val="tx1"/>
            </a:solidFill>
            <a:prstDash val="solid"/>
            <a:round/>
            <a:headEnd type="none" w="med" len="med"/>
            <a:tailEnd type="triangle" w="lg" len="lg"/>
          </a:ln>
          <a:effectLst/>
        </p:spPr>
      </p:cxnSp>
      <p:grpSp>
        <p:nvGrpSpPr>
          <p:cNvPr id="59" name="Group 58"/>
          <p:cNvGrpSpPr/>
          <p:nvPr/>
        </p:nvGrpSpPr>
        <p:grpSpPr>
          <a:xfrm>
            <a:off x="4957924" y="4729660"/>
            <a:ext cx="822960" cy="822960"/>
            <a:chOff x="8430768" y="4684573"/>
            <a:chExt cx="950976" cy="950976"/>
          </a:xfrm>
        </p:grpSpPr>
        <p:sp>
          <p:nvSpPr>
            <p:cNvPr id="60" name="Rounded Rectangle 59"/>
            <p:cNvSpPr/>
            <p:nvPr/>
          </p:nvSpPr>
          <p:spPr bwMode="auto">
            <a:xfrm>
              <a:off x="8430768" y="4684573"/>
              <a:ext cx="950976" cy="950976"/>
            </a:xfrm>
            <a:prstGeom prst="roundRect">
              <a:avLst>
                <a:gd name="adj" fmla="val 10667"/>
              </a:avLst>
            </a:prstGeom>
            <a:solidFill>
              <a:srgbClr val="FFC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8640552" y="4779328"/>
              <a:ext cx="546786" cy="725904"/>
              <a:chOff x="8558212" y="4727575"/>
              <a:chExt cx="644526" cy="855663"/>
            </a:xfrm>
          </p:grpSpPr>
          <p:sp>
            <p:nvSpPr>
              <p:cNvPr id="63" name="Freeform 425"/>
              <p:cNvSpPr>
                <a:spLocks noChangeArrowheads="1"/>
              </p:cNvSpPr>
              <p:nvPr/>
            </p:nvSpPr>
            <p:spPr bwMode="auto">
              <a:xfrm>
                <a:off x="8719827" y="5074951"/>
                <a:ext cx="314710" cy="336266"/>
              </a:xfrm>
              <a:custGeom>
                <a:avLst/>
                <a:gdLst>
                  <a:gd name="T0" fmla="*/ 63172321 w 680"/>
                  <a:gd name="T1" fmla="*/ 83573826 h 723"/>
                  <a:gd name="T2" fmla="*/ 39482871 w 680"/>
                  <a:gd name="T3" fmla="*/ 84392132 h 723"/>
                  <a:gd name="T4" fmla="*/ 22063957 w 680"/>
                  <a:gd name="T5" fmla="*/ 83924577 h 723"/>
                  <a:gd name="T6" fmla="*/ 6851337 w 680"/>
                  <a:gd name="T7" fmla="*/ 82521912 h 723"/>
                  <a:gd name="T8" fmla="*/ 2090406 w 680"/>
                  <a:gd name="T9" fmla="*/ 81469999 h 723"/>
                  <a:gd name="T10" fmla="*/ 116228 w 680"/>
                  <a:gd name="T11" fmla="*/ 79249028 h 723"/>
                  <a:gd name="T12" fmla="*/ 116228 w 680"/>
                  <a:gd name="T13" fmla="*/ 78080311 h 723"/>
                  <a:gd name="T14" fmla="*/ 3251667 w 680"/>
                  <a:gd name="T15" fmla="*/ 70248680 h 723"/>
                  <a:gd name="T16" fmla="*/ 8360942 w 680"/>
                  <a:gd name="T17" fmla="*/ 64404414 h 723"/>
                  <a:gd name="T18" fmla="*/ 12657642 w 680"/>
                  <a:gd name="T19" fmla="*/ 61365478 h 723"/>
                  <a:gd name="T20" fmla="*/ 19044747 w 680"/>
                  <a:gd name="T21" fmla="*/ 58443345 h 723"/>
                  <a:gd name="T22" fmla="*/ 23805678 w 680"/>
                  <a:gd name="T23" fmla="*/ 56339176 h 723"/>
                  <a:gd name="T24" fmla="*/ 27754034 w 680"/>
                  <a:gd name="T25" fmla="*/ 53767795 h 723"/>
                  <a:gd name="T26" fmla="*/ 29031523 w 680"/>
                  <a:gd name="T27" fmla="*/ 51546823 h 723"/>
                  <a:gd name="T28" fmla="*/ 29031523 w 680"/>
                  <a:gd name="T29" fmla="*/ 48274281 h 723"/>
                  <a:gd name="T30" fmla="*/ 22760646 w 680"/>
                  <a:gd name="T31" fmla="*/ 46170112 h 723"/>
                  <a:gd name="T32" fmla="*/ 13470558 w 680"/>
                  <a:gd name="T33" fmla="*/ 44650644 h 723"/>
                  <a:gd name="T34" fmla="*/ 11844725 w 680"/>
                  <a:gd name="T35" fmla="*/ 43364782 h 723"/>
                  <a:gd name="T36" fmla="*/ 11264265 w 680"/>
                  <a:gd name="T37" fmla="*/ 42429672 h 723"/>
                  <a:gd name="T38" fmla="*/ 11496381 w 680"/>
                  <a:gd name="T39" fmla="*/ 41144153 h 723"/>
                  <a:gd name="T40" fmla="*/ 12657642 w 680"/>
                  <a:gd name="T41" fmla="*/ 34481580 h 723"/>
                  <a:gd name="T42" fmla="*/ 15676852 w 680"/>
                  <a:gd name="T43" fmla="*/ 20572077 h 723"/>
                  <a:gd name="T44" fmla="*/ 18463946 w 680"/>
                  <a:gd name="T45" fmla="*/ 12273233 h 723"/>
                  <a:gd name="T46" fmla="*/ 22528530 w 680"/>
                  <a:gd name="T47" fmla="*/ 5376711 h 723"/>
                  <a:gd name="T48" fmla="*/ 27057345 w 680"/>
                  <a:gd name="T49" fmla="*/ 1636271 h 723"/>
                  <a:gd name="T50" fmla="*/ 30076556 w 680"/>
                  <a:gd name="T51" fmla="*/ 350752 h 723"/>
                  <a:gd name="T52" fmla="*/ 32631193 w 680"/>
                  <a:gd name="T53" fmla="*/ 0 h 723"/>
                  <a:gd name="T54" fmla="*/ 37624581 w 680"/>
                  <a:gd name="T55" fmla="*/ 1051913 h 723"/>
                  <a:gd name="T56" fmla="*/ 41224592 w 680"/>
                  <a:gd name="T57" fmla="*/ 1051913 h 723"/>
                  <a:gd name="T58" fmla="*/ 46334208 w 680"/>
                  <a:gd name="T59" fmla="*/ 0 h 723"/>
                  <a:gd name="T60" fmla="*/ 48772618 w 680"/>
                  <a:gd name="T61" fmla="*/ 350752 h 723"/>
                  <a:gd name="T62" fmla="*/ 52024285 w 680"/>
                  <a:gd name="T63" fmla="*/ 1636271 h 723"/>
                  <a:gd name="T64" fmla="*/ 56436872 w 680"/>
                  <a:gd name="T65" fmla="*/ 5376711 h 723"/>
                  <a:gd name="T66" fmla="*/ 60385227 w 680"/>
                  <a:gd name="T67" fmla="*/ 12273233 h 723"/>
                  <a:gd name="T68" fmla="*/ 63172321 w 680"/>
                  <a:gd name="T69" fmla="*/ 20572077 h 723"/>
                  <a:gd name="T70" fmla="*/ 66191532 w 680"/>
                  <a:gd name="T71" fmla="*/ 34481580 h 723"/>
                  <a:gd name="T72" fmla="*/ 67585249 w 680"/>
                  <a:gd name="T73" fmla="*/ 41144153 h 723"/>
                  <a:gd name="T74" fmla="*/ 67352792 w 680"/>
                  <a:gd name="T75" fmla="*/ 43131176 h 723"/>
                  <a:gd name="T76" fmla="*/ 66423988 w 680"/>
                  <a:gd name="T77" fmla="*/ 44066286 h 723"/>
                  <a:gd name="T78" fmla="*/ 61081915 w 680"/>
                  <a:gd name="T79" fmla="*/ 45468951 h 723"/>
                  <a:gd name="T80" fmla="*/ 50282223 w 680"/>
                  <a:gd name="T81" fmla="*/ 46871616 h 723"/>
                  <a:gd name="T82" fmla="*/ 49585534 w 680"/>
                  <a:gd name="T83" fmla="*/ 50494910 h 723"/>
                  <a:gd name="T84" fmla="*/ 50398451 w 680"/>
                  <a:gd name="T85" fmla="*/ 52715882 h 723"/>
                  <a:gd name="T86" fmla="*/ 53766006 w 680"/>
                  <a:gd name="T87" fmla="*/ 55638015 h 723"/>
                  <a:gd name="T88" fmla="*/ 60036883 w 680"/>
                  <a:gd name="T89" fmla="*/ 58443345 h 723"/>
                  <a:gd name="T90" fmla="*/ 66191532 w 680"/>
                  <a:gd name="T91" fmla="*/ 61365478 h 723"/>
                  <a:gd name="T92" fmla="*/ 70604459 w 680"/>
                  <a:gd name="T93" fmla="*/ 64404414 h 723"/>
                  <a:gd name="T94" fmla="*/ 75597847 w 680"/>
                  <a:gd name="T95" fmla="*/ 70248680 h 723"/>
                  <a:gd name="T96" fmla="*/ 78849173 w 680"/>
                  <a:gd name="T97" fmla="*/ 78080311 h 723"/>
                  <a:gd name="T98" fmla="*/ 78849173 w 680"/>
                  <a:gd name="T99" fmla="*/ 79249028 h 723"/>
                  <a:gd name="T100" fmla="*/ 76759108 w 680"/>
                  <a:gd name="T101" fmla="*/ 81469999 h 723"/>
                  <a:gd name="T102" fmla="*/ 71997836 w 680"/>
                  <a:gd name="T103" fmla="*/ 82521912 h 7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0" h="723">
                    <a:moveTo>
                      <a:pt x="588" y="710"/>
                    </a:moveTo>
                    <a:lnTo>
                      <a:pt x="588" y="710"/>
                    </a:lnTo>
                    <a:lnTo>
                      <a:pt x="544" y="715"/>
                    </a:lnTo>
                    <a:lnTo>
                      <a:pt x="489" y="718"/>
                    </a:lnTo>
                    <a:lnTo>
                      <a:pt x="421" y="721"/>
                    </a:lnTo>
                    <a:lnTo>
                      <a:pt x="340" y="722"/>
                    </a:lnTo>
                    <a:lnTo>
                      <a:pt x="259" y="721"/>
                    </a:lnTo>
                    <a:lnTo>
                      <a:pt x="190" y="718"/>
                    </a:lnTo>
                    <a:lnTo>
                      <a:pt x="135" y="715"/>
                    </a:lnTo>
                    <a:lnTo>
                      <a:pt x="91" y="710"/>
                    </a:lnTo>
                    <a:lnTo>
                      <a:pt x="59" y="706"/>
                    </a:lnTo>
                    <a:lnTo>
                      <a:pt x="37" y="702"/>
                    </a:lnTo>
                    <a:lnTo>
                      <a:pt x="18" y="697"/>
                    </a:lnTo>
                    <a:lnTo>
                      <a:pt x="10" y="693"/>
                    </a:lnTo>
                    <a:lnTo>
                      <a:pt x="4" y="685"/>
                    </a:lnTo>
                    <a:lnTo>
                      <a:pt x="1" y="678"/>
                    </a:lnTo>
                    <a:lnTo>
                      <a:pt x="0" y="673"/>
                    </a:lnTo>
                    <a:lnTo>
                      <a:pt x="1" y="668"/>
                    </a:lnTo>
                    <a:lnTo>
                      <a:pt x="9" y="643"/>
                    </a:lnTo>
                    <a:lnTo>
                      <a:pt x="18" y="621"/>
                    </a:lnTo>
                    <a:lnTo>
                      <a:pt x="28" y="601"/>
                    </a:lnTo>
                    <a:lnTo>
                      <a:pt x="41" y="582"/>
                    </a:lnTo>
                    <a:lnTo>
                      <a:pt x="56" y="566"/>
                    </a:lnTo>
                    <a:lnTo>
                      <a:pt x="72" y="551"/>
                    </a:lnTo>
                    <a:lnTo>
                      <a:pt x="90" y="538"/>
                    </a:lnTo>
                    <a:lnTo>
                      <a:pt x="109" y="525"/>
                    </a:lnTo>
                    <a:lnTo>
                      <a:pt x="121" y="519"/>
                    </a:lnTo>
                    <a:lnTo>
                      <a:pt x="134" y="513"/>
                    </a:lnTo>
                    <a:lnTo>
                      <a:pt x="164" y="500"/>
                    </a:lnTo>
                    <a:lnTo>
                      <a:pt x="191" y="489"/>
                    </a:lnTo>
                    <a:lnTo>
                      <a:pt x="205" y="482"/>
                    </a:lnTo>
                    <a:lnTo>
                      <a:pt x="218" y="476"/>
                    </a:lnTo>
                    <a:lnTo>
                      <a:pt x="228" y="469"/>
                    </a:lnTo>
                    <a:lnTo>
                      <a:pt x="239" y="460"/>
                    </a:lnTo>
                    <a:lnTo>
                      <a:pt x="246" y="451"/>
                    </a:lnTo>
                    <a:lnTo>
                      <a:pt x="250" y="441"/>
                    </a:lnTo>
                    <a:lnTo>
                      <a:pt x="252" y="432"/>
                    </a:lnTo>
                    <a:lnTo>
                      <a:pt x="252" y="423"/>
                    </a:lnTo>
                    <a:lnTo>
                      <a:pt x="250" y="413"/>
                    </a:lnTo>
                    <a:lnTo>
                      <a:pt x="247" y="401"/>
                    </a:lnTo>
                    <a:lnTo>
                      <a:pt x="196" y="395"/>
                    </a:lnTo>
                    <a:lnTo>
                      <a:pt x="156" y="389"/>
                    </a:lnTo>
                    <a:lnTo>
                      <a:pt x="116" y="382"/>
                    </a:lnTo>
                    <a:lnTo>
                      <a:pt x="107" y="377"/>
                    </a:lnTo>
                    <a:lnTo>
                      <a:pt x="105" y="374"/>
                    </a:lnTo>
                    <a:lnTo>
                      <a:pt x="102" y="371"/>
                    </a:lnTo>
                    <a:lnTo>
                      <a:pt x="99" y="367"/>
                    </a:lnTo>
                    <a:lnTo>
                      <a:pt x="97" y="363"/>
                    </a:lnTo>
                    <a:lnTo>
                      <a:pt x="97" y="357"/>
                    </a:lnTo>
                    <a:lnTo>
                      <a:pt x="99" y="352"/>
                    </a:lnTo>
                    <a:lnTo>
                      <a:pt x="105" y="327"/>
                    </a:lnTo>
                    <a:lnTo>
                      <a:pt x="109" y="295"/>
                    </a:lnTo>
                    <a:lnTo>
                      <a:pt x="118" y="249"/>
                    </a:lnTo>
                    <a:lnTo>
                      <a:pt x="130" y="201"/>
                    </a:lnTo>
                    <a:lnTo>
                      <a:pt x="135" y="176"/>
                    </a:lnTo>
                    <a:lnTo>
                      <a:pt x="143" y="151"/>
                    </a:lnTo>
                    <a:lnTo>
                      <a:pt x="150" y="127"/>
                    </a:lnTo>
                    <a:lnTo>
                      <a:pt x="159" y="105"/>
                    </a:lnTo>
                    <a:lnTo>
                      <a:pt x="169" y="83"/>
                    </a:lnTo>
                    <a:lnTo>
                      <a:pt x="181" y="64"/>
                    </a:lnTo>
                    <a:lnTo>
                      <a:pt x="194" y="46"/>
                    </a:lnTo>
                    <a:lnTo>
                      <a:pt x="208" y="30"/>
                    </a:lnTo>
                    <a:lnTo>
                      <a:pt x="224" y="18"/>
                    </a:lnTo>
                    <a:lnTo>
                      <a:pt x="233" y="14"/>
                    </a:lnTo>
                    <a:lnTo>
                      <a:pt x="242" y="9"/>
                    </a:lnTo>
                    <a:lnTo>
                      <a:pt x="250" y="5"/>
                    </a:lnTo>
                    <a:lnTo>
                      <a:pt x="259" y="3"/>
                    </a:lnTo>
                    <a:lnTo>
                      <a:pt x="270" y="2"/>
                    </a:lnTo>
                    <a:lnTo>
                      <a:pt x="281" y="0"/>
                    </a:lnTo>
                    <a:lnTo>
                      <a:pt x="295" y="2"/>
                    </a:lnTo>
                    <a:lnTo>
                      <a:pt x="309" y="5"/>
                    </a:lnTo>
                    <a:lnTo>
                      <a:pt x="324" y="9"/>
                    </a:lnTo>
                    <a:lnTo>
                      <a:pt x="340" y="17"/>
                    </a:lnTo>
                    <a:lnTo>
                      <a:pt x="355" y="9"/>
                    </a:lnTo>
                    <a:lnTo>
                      <a:pt x="370" y="5"/>
                    </a:lnTo>
                    <a:lnTo>
                      <a:pt x="386" y="2"/>
                    </a:lnTo>
                    <a:lnTo>
                      <a:pt x="399" y="0"/>
                    </a:lnTo>
                    <a:lnTo>
                      <a:pt x="411" y="2"/>
                    </a:lnTo>
                    <a:lnTo>
                      <a:pt x="420" y="3"/>
                    </a:lnTo>
                    <a:lnTo>
                      <a:pt x="430" y="5"/>
                    </a:lnTo>
                    <a:lnTo>
                      <a:pt x="439" y="9"/>
                    </a:lnTo>
                    <a:lnTo>
                      <a:pt x="448" y="14"/>
                    </a:lnTo>
                    <a:lnTo>
                      <a:pt x="457" y="18"/>
                    </a:lnTo>
                    <a:lnTo>
                      <a:pt x="473" y="30"/>
                    </a:lnTo>
                    <a:lnTo>
                      <a:pt x="486" y="46"/>
                    </a:lnTo>
                    <a:lnTo>
                      <a:pt x="499" y="64"/>
                    </a:lnTo>
                    <a:lnTo>
                      <a:pt x="510" y="83"/>
                    </a:lnTo>
                    <a:lnTo>
                      <a:pt x="520" y="105"/>
                    </a:lnTo>
                    <a:lnTo>
                      <a:pt x="529" y="127"/>
                    </a:lnTo>
                    <a:lnTo>
                      <a:pt x="538" y="151"/>
                    </a:lnTo>
                    <a:lnTo>
                      <a:pt x="544" y="176"/>
                    </a:lnTo>
                    <a:lnTo>
                      <a:pt x="551" y="201"/>
                    </a:lnTo>
                    <a:lnTo>
                      <a:pt x="561" y="249"/>
                    </a:lnTo>
                    <a:lnTo>
                      <a:pt x="570" y="295"/>
                    </a:lnTo>
                    <a:lnTo>
                      <a:pt x="582" y="352"/>
                    </a:lnTo>
                    <a:lnTo>
                      <a:pt x="582" y="358"/>
                    </a:lnTo>
                    <a:lnTo>
                      <a:pt x="582" y="364"/>
                    </a:lnTo>
                    <a:lnTo>
                      <a:pt x="580" y="369"/>
                    </a:lnTo>
                    <a:lnTo>
                      <a:pt x="577" y="373"/>
                    </a:lnTo>
                    <a:lnTo>
                      <a:pt x="572" y="377"/>
                    </a:lnTo>
                    <a:lnTo>
                      <a:pt x="560" y="382"/>
                    </a:lnTo>
                    <a:lnTo>
                      <a:pt x="545" y="386"/>
                    </a:lnTo>
                    <a:lnTo>
                      <a:pt x="526" y="389"/>
                    </a:lnTo>
                    <a:lnTo>
                      <a:pt x="482" y="395"/>
                    </a:lnTo>
                    <a:lnTo>
                      <a:pt x="433" y="401"/>
                    </a:lnTo>
                    <a:lnTo>
                      <a:pt x="430" y="413"/>
                    </a:lnTo>
                    <a:lnTo>
                      <a:pt x="427" y="423"/>
                    </a:lnTo>
                    <a:lnTo>
                      <a:pt x="427" y="432"/>
                    </a:lnTo>
                    <a:lnTo>
                      <a:pt x="429" y="441"/>
                    </a:lnTo>
                    <a:lnTo>
                      <a:pt x="434" y="451"/>
                    </a:lnTo>
                    <a:lnTo>
                      <a:pt x="442" y="460"/>
                    </a:lnTo>
                    <a:lnTo>
                      <a:pt x="451" y="469"/>
                    </a:lnTo>
                    <a:lnTo>
                      <a:pt x="463" y="476"/>
                    </a:lnTo>
                    <a:lnTo>
                      <a:pt x="476" y="482"/>
                    </a:lnTo>
                    <a:lnTo>
                      <a:pt x="489" y="489"/>
                    </a:lnTo>
                    <a:lnTo>
                      <a:pt x="517" y="500"/>
                    </a:lnTo>
                    <a:lnTo>
                      <a:pt x="545" y="513"/>
                    </a:lnTo>
                    <a:lnTo>
                      <a:pt x="570" y="525"/>
                    </a:lnTo>
                    <a:lnTo>
                      <a:pt x="589" y="538"/>
                    </a:lnTo>
                    <a:lnTo>
                      <a:pt x="608" y="551"/>
                    </a:lnTo>
                    <a:lnTo>
                      <a:pt x="625" y="566"/>
                    </a:lnTo>
                    <a:lnTo>
                      <a:pt x="639" y="582"/>
                    </a:lnTo>
                    <a:lnTo>
                      <a:pt x="651" y="601"/>
                    </a:lnTo>
                    <a:lnTo>
                      <a:pt x="663" y="621"/>
                    </a:lnTo>
                    <a:lnTo>
                      <a:pt x="672" y="643"/>
                    </a:lnTo>
                    <a:lnTo>
                      <a:pt x="679" y="668"/>
                    </a:lnTo>
                    <a:lnTo>
                      <a:pt x="679" y="673"/>
                    </a:lnTo>
                    <a:lnTo>
                      <a:pt x="679" y="678"/>
                    </a:lnTo>
                    <a:lnTo>
                      <a:pt x="676" y="685"/>
                    </a:lnTo>
                    <a:lnTo>
                      <a:pt x="670" y="693"/>
                    </a:lnTo>
                    <a:lnTo>
                      <a:pt x="661" y="697"/>
                    </a:lnTo>
                    <a:lnTo>
                      <a:pt x="644" y="702"/>
                    </a:lnTo>
                    <a:lnTo>
                      <a:pt x="620" y="706"/>
                    </a:lnTo>
                    <a:lnTo>
                      <a:pt x="588" y="710"/>
                    </a:lnTo>
                  </a:path>
                </a:pathLst>
              </a:custGeom>
              <a:solidFill>
                <a:schemeClr val="bg1"/>
              </a:solidFill>
              <a:ln>
                <a:noFill/>
              </a:ln>
            </p:spPr>
            <p:txBody>
              <a:bodyPr wrap="none" anchor="ctr"/>
              <a:lstStyle/>
              <a:p>
                <a:endParaRPr lang="en-US"/>
              </a:p>
            </p:txBody>
          </p:sp>
          <p:sp>
            <p:nvSpPr>
              <p:cNvPr id="64" name="Freeform 5"/>
              <p:cNvSpPr>
                <a:spLocks/>
              </p:cNvSpPr>
              <p:nvPr/>
            </p:nvSpPr>
            <p:spPr bwMode="auto">
              <a:xfrm>
                <a:off x="8558212" y="4852988"/>
                <a:ext cx="644526" cy="730250"/>
              </a:xfrm>
              <a:custGeom>
                <a:avLst/>
                <a:gdLst>
                  <a:gd name="T0" fmla="*/ 352 w 352"/>
                  <a:gd name="T1" fmla="*/ 201 h 400"/>
                  <a:gd name="T2" fmla="*/ 352 w 352"/>
                  <a:gd name="T3" fmla="*/ 339 h 400"/>
                  <a:gd name="T4" fmla="*/ 291 w 352"/>
                  <a:gd name="T5" fmla="*/ 400 h 400"/>
                  <a:gd name="T6" fmla="*/ 61 w 352"/>
                  <a:gd name="T7" fmla="*/ 400 h 400"/>
                  <a:gd name="T8" fmla="*/ 0 w 352"/>
                  <a:gd name="T9" fmla="*/ 339 h 400"/>
                  <a:gd name="T10" fmla="*/ 0 w 352"/>
                  <a:gd name="T11" fmla="*/ 61 h 400"/>
                  <a:gd name="T12" fmla="*/ 6 w 352"/>
                  <a:gd name="T13" fmla="*/ 28 h 400"/>
                  <a:gd name="T14" fmla="*/ 43 w 352"/>
                  <a:gd name="T15" fmla="*/ 1 h 400"/>
                  <a:gd name="T16" fmla="*/ 97 w 352"/>
                  <a:gd name="T17" fmla="*/ 0 h 400"/>
                  <a:gd name="T18" fmla="*/ 112 w 352"/>
                  <a:gd name="T19" fmla="*/ 15 h 400"/>
                  <a:gd name="T20" fmla="*/ 112 w 352"/>
                  <a:gd name="T21" fmla="*/ 23 h 400"/>
                  <a:gd name="T22" fmla="*/ 87 w 352"/>
                  <a:gd name="T23" fmla="*/ 48 h 400"/>
                  <a:gd name="T24" fmla="*/ 61 w 352"/>
                  <a:gd name="T25" fmla="*/ 48 h 400"/>
                  <a:gd name="T26" fmla="*/ 48 w 352"/>
                  <a:gd name="T27" fmla="*/ 61 h 400"/>
                  <a:gd name="T28" fmla="*/ 48 w 352"/>
                  <a:gd name="T29" fmla="*/ 75 h 400"/>
                  <a:gd name="T30" fmla="*/ 48 w 352"/>
                  <a:gd name="T31" fmla="*/ 325 h 400"/>
                  <a:gd name="T32" fmla="*/ 48 w 352"/>
                  <a:gd name="T33" fmla="*/ 337 h 400"/>
                  <a:gd name="T34" fmla="*/ 63 w 352"/>
                  <a:gd name="T35" fmla="*/ 352 h 400"/>
                  <a:gd name="T36" fmla="*/ 75 w 352"/>
                  <a:gd name="T37" fmla="*/ 352 h 400"/>
                  <a:gd name="T38" fmla="*/ 277 w 352"/>
                  <a:gd name="T39" fmla="*/ 352 h 400"/>
                  <a:gd name="T40" fmla="*/ 291 w 352"/>
                  <a:gd name="T41" fmla="*/ 352 h 400"/>
                  <a:gd name="T42" fmla="*/ 304 w 352"/>
                  <a:gd name="T43" fmla="*/ 339 h 400"/>
                  <a:gd name="T44" fmla="*/ 304 w 352"/>
                  <a:gd name="T45" fmla="*/ 323 h 400"/>
                  <a:gd name="T46" fmla="*/ 304 w 352"/>
                  <a:gd name="T47" fmla="*/ 77 h 400"/>
                  <a:gd name="T48" fmla="*/ 304 w 352"/>
                  <a:gd name="T49" fmla="*/ 63 h 400"/>
                  <a:gd name="T50" fmla="*/ 289 w 352"/>
                  <a:gd name="T51" fmla="*/ 48 h 400"/>
                  <a:gd name="T52" fmla="*/ 257 w 352"/>
                  <a:gd name="T53" fmla="*/ 48 h 400"/>
                  <a:gd name="T54" fmla="*/ 240 w 352"/>
                  <a:gd name="T55" fmla="*/ 31 h 400"/>
                  <a:gd name="T56" fmla="*/ 240 w 352"/>
                  <a:gd name="T57" fmla="*/ 27 h 400"/>
                  <a:gd name="T58" fmla="*/ 265 w 352"/>
                  <a:gd name="T59" fmla="*/ 0 h 400"/>
                  <a:gd name="T60" fmla="*/ 299 w 352"/>
                  <a:gd name="T61" fmla="*/ 0 h 400"/>
                  <a:gd name="T62" fmla="*/ 352 w 352"/>
                  <a:gd name="T63" fmla="*/ 53 h 400"/>
                  <a:gd name="T64" fmla="*/ 352 w 352"/>
                  <a:gd name="T65" fmla="*/ 201 h 400"/>
                  <a:gd name="T66" fmla="*/ 352 w 352"/>
                  <a:gd name="T67" fmla="*/ 2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2" h="400">
                    <a:moveTo>
                      <a:pt x="352" y="201"/>
                    </a:moveTo>
                    <a:cubicBezTo>
                      <a:pt x="352" y="247"/>
                      <a:pt x="352" y="293"/>
                      <a:pt x="352" y="339"/>
                    </a:cubicBezTo>
                    <a:cubicBezTo>
                      <a:pt x="352" y="381"/>
                      <a:pt x="333" y="400"/>
                      <a:pt x="291" y="400"/>
                    </a:cubicBezTo>
                    <a:cubicBezTo>
                      <a:pt x="214" y="400"/>
                      <a:pt x="138" y="400"/>
                      <a:pt x="61" y="400"/>
                    </a:cubicBezTo>
                    <a:cubicBezTo>
                      <a:pt x="19" y="400"/>
                      <a:pt x="0" y="381"/>
                      <a:pt x="0" y="339"/>
                    </a:cubicBezTo>
                    <a:cubicBezTo>
                      <a:pt x="0" y="246"/>
                      <a:pt x="0" y="154"/>
                      <a:pt x="0" y="61"/>
                    </a:cubicBezTo>
                    <a:cubicBezTo>
                      <a:pt x="0" y="50"/>
                      <a:pt x="2" y="38"/>
                      <a:pt x="6" y="28"/>
                    </a:cubicBezTo>
                    <a:cubicBezTo>
                      <a:pt x="13" y="12"/>
                      <a:pt x="26" y="2"/>
                      <a:pt x="43" y="1"/>
                    </a:cubicBezTo>
                    <a:cubicBezTo>
                      <a:pt x="61" y="0"/>
                      <a:pt x="79" y="0"/>
                      <a:pt x="97" y="0"/>
                    </a:cubicBezTo>
                    <a:cubicBezTo>
                      <a:pt x="107" y="0"/>
                      <a:pt x="112" y="5"/>
                      <a:pt x="112" y="15"/>
                    </a:cubicBezTo>
                    <a:cubicBezTo>
                      <a:pt x="112" y="18"/>
                      <a:pt x="112" y="20"/>
                      <a:pt x="112" y="23"/>
                    </a:cubicBezTo>
                    <a:cubicBezTo>
                      <a:pt x="112" y="46"/>
                      <a:pt x="110" y="48"/>
                      <a:pt x="87" y="48"/>
                    </a:cubicBezTo>
                    <a:cubicBezTo>
                      <a:pt x="78" y="48"/>
                      <a:pt x="70" y="48"/>
                      <a:pt x="61" y="48"/>
                    </a:cubicBezTo>
                    <a:cubicBezTo>
                      <a:pt x="53" y="49"/>
                      <a:pt x="49" y="53"/>
                      <a:pt x="48" y="61"/>
                    </a:cubicBezTo>
                    <a:cubicBezTo>
                      <a:pt x="48" y="66"/>
                      <a:pt x="48" y="71"/>
                      <a:pt x="48" y="75"/>
                    </a:cubicBezTo>
                    <a:cubicBezTo>
                      <a:pt x="48" y="158"/>
                      <a:pt x="48" y="242"/>
                      <a:pt x="48" y="325"/>
                    </a:cubicBezTo>
                    <a:cubicBezTo>
                      <a:pt x="48" y="329"/>
                      <a:pt x="48" y="333"/>
                      <a:pt x="48" y="337"/>
                    </a:cubicBezTo>
                    <a:cubicBezTo>
                      <a:pt x="48" y="347"/>
                      <a:pt x="54" y="352"/>
                      <a:pt x="63" y="352"/>
                    </a:cubicBezTo>
                    <a:cubicBezTo>
                      <a:pt x="67" y="352"/>
                      <a:pt x="71" y="352"/>
                      <a:pt x="75" y="352"/>
                    </a:cubicBezTo>
                    <a:cubicBezTo>
                      <a:pt x="142" y="352"/>
                      <a:pt x="210" y="352"/>
                      <a:pt x="277" y="352"/>
                    </a:cubicBezTo>
                    <a:cubicBezTo>
                      <a:pt x="282" y="352"/>
                      <a:pt x="286" y="352"/>
                      <a:pt x="291" y="352"/>
                    </a:cubicBezTo>
                    <a:cubicBezTo>
                      <a:pt x="299" y="351"/>
                      <a:pt x="303" y="347"/>
                      <a:pt x="304" y="339"/>
                    </a:cubicBezTo>
                    <a:cubicBezTo>
                      <a:pt x="304" y="333"/>
                      <a:pt x="304" y="328"/>
                      <a:pt x="304" y="323"/>
                    </a:cubicBezTo>
                    <a:cubicBezTo>
                      <a:pt x="304" y="241"/>
                      <a:pt x="304" y="159"/>
                      <a:pt x="304" y="77"/>
                    </a:cubicBezTo>
                    <a:cubicBezTo>
                      <a:pt x="304" y="72"/>
                      <a:pt x="304" y="68"/>
                      <a:pt x="304" y="63"/>
                    </a:cubicBezTo>
                    <a:cubicBezTo>
                      <a:pt x="304" y="53"/>
                      <a:pt x="298" y="48"/>
                      <a:pt x="289" y="48"/>
                    </a:cubicBezTo>
                    <a:cubicBezTo>
                      <a:pt x="278" y="48"/>
                      <a:pt x="267" y="48"/>
                      <a:pt x="257" y="48"/>
                    </a:cubicBezTo>
                    <a:cubicBezTo>
                      <a:pt x="243" y="47"/>
                      <a:pt x="241" y="45"/>
                      <a:pt x="240" y="31"/>
                    </a:cubicBezTo>
                    <a:cubicBezTo>
                      <a:pt x="240" y="29"/>
                      <a:pt x="240" y="28"/>
                      <a:pt x="240" y="27"/>
                    </a:cubicBezTo>
                    <a:cubicBezTo>
                      <a:pt x="239" y="2"/>
                      <a:pt x="241" y="0"/>
                      <a:pt x="265" y="0"/>
                    </a:cubicBezTo>
                    <a:cubicBezTo>
                      <a:pt x="277" y="0"/>
                      <a:pt x="288" y="0"/>
                      <a:pt x="299" y="0"/>
                    </a:cubicBezTo>
                    <a:cubicBezTo>
                      <a:pt x="332" y="1"/>
                      <a:pt x="351" y="21"/>
                      <a:pt x="352" y="53"/>
                    </a:cubicBezTo>
                    <a:cubicBezTo>
                      <a:pt x="352" y="102"/>
                      <a:pt x="352" y="152"/>
                      <a:pt x="352" y="201"/>
                    </a:cubicBezTo>
                    <a:cubicBezTo>
                      <a:pt x="352" y="201"/>
                      <a:pt x="352" y="201"/>
                      <a:pt x="352" y="2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
              <p:cNvSpPr>
                <a:spLocks noEditPoints="1"/>
              </p:cNvSpPr>
              <p:nvPr/>
            </p:nvSpPr>
            <p:spPr bwMode="auto">
              <a:xfrm>
                <a:off x="8793163" y="4727575"/>
                <a:ext cx="174625" cy="301625"/>
              </a:xfrm>
              <a:custGeom>
                <a:avLst/>
                <a:gdLst>
                  <a:gd name="T0" fmla="*/ 0 w 96"/>
                  <a:gd name="T1" fmla="*/ 83 h 165"/>
                  <a:gd name="T2" fmla="*/ 0 w 96"/>
                  <a:gd name="T3" fmla="*/ 41 h 165"/>
                  <a:gd name="T4" fmla="*/ 36 w 96"/>
                  <a:gd name="T5" fmla="*/ 4 h 165"/>
                  <a:gd name="T6" fmla="*/ 96 w 96"/>
                  <a:gd name="T7" fmla="*/ 60 h 165"/>
                  <a:gd name="T8" fmla="*/ 96 w 96"/>
                  <a:gd name="T9" fmla="*/ 122 h 165"/>
                  <a:gd name="T10" fmla="*/ 55 w 96"/>
                  <a:gd name="T11" fmla="*/ 164 h 165"/>
                  <a:gd name="T12" fmla="*/ 0 w 96"/>
                  <a:gd name="T13" fmla="*/ 111 h 165"/>
                  <a:gd name="T14" fmla="*/ 0 w 96"/>
                  <a:gd name="T15" fmla="*/ 83 h 165"/>
                  <a:gd name="T16" fmla="*/ 0 w 96"/>
                  <a:gd name="T17" fmla="*/ 83 h 165"/>
                  <a:gd name="T18" fmla="*/ 67 w 96"/>
                  <a:gd name="T19" fmla="*/ 52 h 165"/>
                  <a:gd name="T20" fmla="*/ 48 w 96"/>
                  <a:gd name="T21" fmla="*/ 33 h 165"/>
                  <a:gd name="T22" fmla="*/ 29 w 96"/>
                  <a:gd name="T23" fmla="*/ 51 h 165"/>
                  <a:gd name="T24" fmla="*/ 47 w 96"/>
                  <a:gd name="T25" fmla="*/ 71 h 165"/>
                  <a:gd name="T26" fmla="*/ 67 w 96"/>
                  <a:gd name="T27" fmla="*/ 5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65">
                    <a:moveTo>
                      <a:pt x="0" y="83"/>
                    </a:moveTo>
                    <a:cubicBezTo>
                      <a:pt x="0" y="69"/>
                      <a:pt x="0" y="55"/>
                      <a:pt x="0" y="41"/>
                    </a:cubicBezTo>
                    <a:cubicBezTo>
                      <a:pt x="1" y="18"/>
                      <a:pt x="13" y="6"/>
                      <a:pt x="36" y="4"/>
                    </a:cubicBezTo>
                    <a:cubicBezTo>
                      <a:pt x="83" y="0"/>
                      <a:pt x="96" y="12"/>
                      <a:pt x="96" y="60"/>
                    </a:cubicBezTo>
                    <a:cubicBezTo>
                      <a:pt x="96" y="80"/>
                      <a:pt x="96" y="101"/>
                      <a:pt x="96" y="122"/>
                    </a:cubicBezTo>
                    <a:cubicBezTo>
                      <a:pt x="95" y="151"/>
                      <a:pt x="83" y="163"/>
                      <a:pt x="55" y="164"/>
                    </a:cubicBezTo>
                    <a:cubicBezTo>
                      <a:pt x="11" y="165"/>
                      <a:pt x="0" y="155"/>
                      <a:pt x="0" y="111"/>
                    </a:cubicBezTo>
                    <a:cubicBezTo>
                      <a:pt x="0" y="102"/>
                      <a:pt x="0" y="93"/>
                      <a:pt x="0" y="83"/>
                    </a:cubicBezTo>
                    <a:cubicBezTo>
                      <a:pt x="0" y="83"/>
                      <a:pt x="0" y="83"/>
                      <a:pt x="0" y="83"/>
                    </a:cubicBezTo>
                    <a:close/>
                    <a:moveTo>
                      <a:pt x="67" y="52"/>
                    </a:moveTo>
                    <a:cubicBezTo>
                      <a:pt x="67" y="42"/>
                      <a:pt x="59" y="33"/>
                      <a:pt x="48" y="33"/>
                    </a:cubicBezTo>
                    <a:cubicBezTo>
                      <a:pt x="38" y="33"/>
                      <a:pt x="29" y="41"/>
                      <a:pt x="29" y="51"/>
                    </a:cubicBezTo>
                    <a:cubicBezTo>
                      <a:pt x="29" y="62"/>
                      <a:pt x="37" y="71"/>
                      <a:pt x="47" y="71"/>
                    </a:cubicBezTo>
                    <a:cubicBezTo>
                      <a:pt x="58" y="71"/>
                      <a:pt x="67" y="63"/>
                      <a:pt x="6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p:nvGrpSpPr>
        <p:grpSpPr>
          <a:xfrm>
            <a:off x="4957924" y="3565324"/>
            <a:ext cx="822960" cy="822960"/>
            <a:chOff x="6644640" y="2731008"/>
            <a:chExt cx="822960" cy="822960"/>
          </a:xfrm>
        </p:grpSpPr>
        <p:sp>
          <p:nvSpPr>
            <p:cNvPr id="71" name="Rounded Rectangle 70"/>
            <p:cNvSpPr/>
            <p:nvPr/>
          </p:nvSpPr>
          <p:spPr bwMode="auto">
            <a:xfrm>
              <a:off x="6644640" y="27310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72" name="Group 71"/>
            <p:cNvGrpSpPr/>
            <p:nvPr/>
          </p:nvGrpSpPr>
          <p:grpSpPr>
            <a:xfrm>
              <a:off x="6765608" y="2863554"/>
              <a:ext cx="570674" cy="570674"/>
              <a:chOff x="4351592" y="3288094"/>
              <a:chExt cx="570674" cy="570674"/>
            </a:xfrm>
          </p:grpSpPr>
          <p:sp>
            <p:nvSpPr>
              <p:cNvPr id="73"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4" name="Oval 73"/>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grpSp>
        <p:nvGrpSpPr>
          <p:cNvPr id="3" name="Group 2"/>
          <p:cNvGrpSpPr/>
          <p:nvPr/>
        </p:nvGrpSpPr>
        <p:grpSpPr>
          <a:xfrm>
            <a:off x="4957924" y="5741595"/>
            <a:ext cx="822960" cy="822960"/>
            <a:chOff x="4888990" y="5583935"/>
            <a:chExt cx="822960" cy="822960"/>
          </a:xfrm>
        </p:grpSpPr>
        <p:sp>
          <p:nvSpPr>
            <p:cNvPr id="80" name="Rounded Rectangle 79"/>
            <p:cNvSpPr/>
            <p:nvPr/>
          </p:nvSpPr>
          <p:spPr bwMode="auto">
            <a:xfrm>
              <a:off x="4888990" y="5583935"/>
              <a:ext cx="822960" cy="822960"/>
            </a:xfrm>
            <a:prstGeom prst="roundRect">
              <a:avLst>
                <a:gd name="adj" fmla="val 10667"/>
              </a:avLst>
            </a:prstGeom>
            <a:solidFill>
              <a:schemeClr val="accent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9" name="Freeform 151"/>
            <p:cNvSpPr>
              <a:spLocks noChangeArrowheads="1"/>
            </p:cNvSpPr>
            <p:nvPr/>
          </p:nvSpPr>
          <p:spPr bwMode="auto">
            <a:xfrm>
              <a:off x="5005072" y="5779009"/>
              <a:ext cx="572768" cy="428178"/>
            </a:xfrm>
            <a:custGeom>
              <a:avLst/>
              <a:gdLst>
                <a:gd name="T0" fmla="*/ 84440134 w 727"/>
                <a:gd name="T1" fmla="*/ 60829706 h 573"/>
                <a:gd name="T2" fmla="*/ 84440134 w 727"/>
                <a:gd name="T3" fmla="*/ 61643813 h 573"/>
                <a:gd name="T4" fmla="*/ 83974811 w 727"/>
                <a:gd name="T5" fmla="*/ 63039279 h 573"/>
                <a:gd name="T6" fmla="*/ 82928004 w 727"/>
                <a:gd name="T7" fmla="*/ 64318882 h 573"/>
                <a:gd name="T8" fmla="*/ 81532375 w 727"/>
                <a:gd name="T9" fmla="*/ 64784038 h 573"/>
                <a:gd name="T10" fmla="*/ 80718230 w 727"/>
                <a:gd name="T11" fmla="*/ 65016786 h 573"/>
                <a:gd name="T12" fmla="*/ 61527229 w 727"/>
                <a:gd name="T13" fmla="*/ 66179845 h 573"/>
                <a:gd name="T14" fmla="*/ 42336227 w 727"/>
                <a:gd name="T15" fmla="*/ 66528796 h 573"/>
                <a:gd name="T16" fmla="*/ 32682646 w 727"/>
                <a:gd name="T17" fmla="*/ 66528796 h 573"/>
                <a:gd name="T18" fmla="*/ 13491645 w 727"/>
                <a:gd name="T19" fmla="*/ 65598145 h 573"/>
                <a:gd name="T20" fmla="*/ 3954565 w 727"/>
                <a:gd name="T21" fmla="*/ 65016786 h 573"/>
                <a:gd name="T22" fmla="*/ 2442435 w 727"/>
                <a:gd name="T23" fmla="*/ 64667834 h 573"/>
                <a:gd name="T24" fmla="*/ 1046807 w 727"/>
                <a:gd name="T25" fmla="*/ 63737183 h 573"/>
                <a:gd name="T26" fmla="*/ 348822 w 727"/>
                <a:gd name="T27" fmla="*/ 62341717 h 573"/>
                <a:gd name="T28" fmla="*/ 0 w 727"/>
                <a:gd name="T29" fmla="*/ 60829706 h 573"/>
                <a:gd name="T30" fmla="*/ 0 w 727"/>
                <a:gd name="T31" fmla="*/ 5699090 h 573"/>
                <a:gd name="T32" fmla="*/ 348822 w 727"/>
                <a:gd name="T33" fmla="*/ 4187079 h 573"/>
                <a:gd name="T34" fmla="*/ 1046807 w 727"/>
                <a:gd name="T35" fmla="*/ 2791273 h 573"/>
                <a:gd name="T36" fmla="*/ 2442435 w 727"/>
                <a:gd name="T37" fmla="*/ 1860962 h 573"/>
                <a:gd name="T38" fmla="*/ 3954565 w 727"/>
                <a:gd name="T39" fmla="*/ 1512010 h 573"/>
                <a:gd name="T40" fmla="*/ 13375485 w 727"/>
                <a:gd name="T41" fmla="*/ 930311 h 573"/>
                <a:gd name="T42" fmla="*/ 32566486 w 727"/>
                <a:gd name="T43" fmla="*/ 0 h 573"/>
                <a:gd name="T44" fmla="*/ 42336227 w 727"/>
                <a:gd name="T45" fmla="*/ 0 h 573"/>
                <a:gd name="T46" fmla="*/ 61527229 w 727"/>
                <a:gd name="T47" fmla="*/ 348952 h 573"/>
                <a:gd name="T48" fmla="*/ 80718230 w 727"/>
                <a:gd name="T49" fmla="*/ 1512010 h 573"/>
                <a:gd name="T50" fmla="*/ 81532375 w 727"/>
                <a:gd name="T51" fmla="*/ 1744758 h 573"/>
                <a:gd name="T52" fmla="*/ 82928004 w 727"/>
                <a:gd name="T53" fmla="*/ 2209914 h 573"/>
                <a:gd name="T54" fmla="*/ 83974811 w 727"/>
                <a:gd name="T55" fmla="*/ 3489176 h 573"/>
                <a:gd name="T56" fmla="*/ 84440134 w 727"/>
                <a:gd name="T57" fmla="*/ 4768779 h 573"/>
                <a:gd name="T58" fmla="*/ 8374113 w 727"/>
                <a:gd name="T59" fmla="*/ 10700276 h 573"/>
                <a:gd name="T60" fmla="*/ 76065680 w 727"/>
                <a:gd name="T61" fmla="*/ 19190979 h 573"/>
                <a:gd name="T62" fmla="*/ 8374113 w 727"/>
                <a:gd name="T63" fmla="*/ 10700276 h 573"/>
                <a:gd name="T64" fmla="*/ 25355340 w 727"/>
                <a:gd name="T65" fmla="*/ 38963317 h 573"/>
                <a:gd name="T66" fmla="*/ 8374113 w 727"/>
                <a:gd name="T67" fmla="*/ 27565138 h 573"/>
                <a:gd name="T68" fmla="*/ 8374113 w 727"/>
                <a:gd name="T69" fmla="*/ 55828179 h 573"/>
                <a:gd name="T70" fmla="*/ 25355340 w 727"/>
                <a:gd name="T71" fmla="*/ 47337817 h 573"/>
                <a:gd name="T72" fmla="*/ 8374113 w 727"/>
                <a:gd name="T73" fmla="*/ 55828179 h 573"/>
                <a:gd name="T74" fmla="*/ 76065680 w 727"/>
                <a:gd name="T75" fmla="*/ 38963317 h 573"/>
                <a:gd name="T76" fmla="*/ 33729453 w 727"/>
                <a:gd name="T77" fmla="*/ 27565138 h 573"/>
                <a:gd name="T78" fmla="*/ 76065680 w 727"/>
                <a:gd name="T79" fmla="*/ 55828179 h 573"/>
                <a:gd name="T80" fmla="*/ 33729453 w 727"/>
                <a:gd name="T81" fmla="*/ 47337817 h 573"/>
                <a:gd name="T82" fmla="*/ 76065680 w 727"/>
                <a:gd name="T83" fmla="*/ 55828179 h 5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27" h="573">
                  <a:moveTo>
                    <a:pt x="726" y="49"/>
                  </a:moveTo>
                  <a:lnTo>
                    <a:pt x="726" y="523"/>
                  </a:lnTo>
                  <a:lnTo>
                    <a:pt x="726" y="530"/>
                  </a:lnTo>
                  <a:lnTo>
                    <a:pt x="725" y="536"/>
                  </a:lnTo>
                  <a:lnTo>
                    <a:pt x="722" y="542"/>
                  </a:lnTo>
                  <a:lnTo>
                    <a:pt x="717" y="548"/>
                  </a:lnTo>
                  <a:lnTo>
                    <a:pt x="713" y="553"/>
                  </a:lnTo>
                  <a:lnTo>
                    <a:pt x="707" y="556"/>
                  </a:lnTo>
                  <a:lnTo>
                    <a:pt x="701" y="557"/>
                  </a:lnTo>
                  <a:lnTo>
                    <a:pt x="694" y="559"/>
                  </a:lnTo>
                  <a:lnTo>
                    <a:pt x="611" y="564"/>
                  </a:lnTo>
                  <a:lnTo>
                    <a:pt x="529" y="569"/>
                  </a:lnTo>
                  <a:lnTo>
                    <a:pt x="446" y="572"/>
                  </a:lnTo>
                  <a:lnTo>
                    <a:pt x="364" y="572"/>
                  </a:lnTo>
                  <a:lnTo>
                    <a:pt x="281" y="572"/>
                  </a:lnTo>
                  <a:lnTo>
                    <a:pt x="199" y="569"/>
                  </a:lnTo>
                  <a:lnTo>
                    <a:pt x="116" y="564"/>
                  </a:lnTo>
                  <a:lnTo>
                    <a:pt x="34" y="559"/>
                  </a:lnTo>
                  <a:lnTo>
                    <a:pt x="26" y="557"/>
                  </a:lnTo>
                  <a:lnTo>
                    <a:pt x="21" y="556"/>
                  </a:lnTo>
                  <a:lnTo>
                    <a:pt x="15" y="553"/>
                  </a:lnTo>
                  <a:lnTo>
                    <a:pt x="9" y="548"/>
                  </a:lnTo>
                  <a:lnTo>
                    <a:pt x="6" y="542"/>
                  </a:lnTo>
                  <a:lnTo>
                    <a:pt x="3" y="536"/>
                  </a:lnTo>
                  <a:lnTo>
                    <a:pt x="0" y="530"/>
                  </a:lnTo>
                  <a:lnTo>
                    <a:pt x="0" y="523"/>
                  </a:lnTo>
                  <a:lnTo>
                    <a:pt x="0" y="49"/>
                  </a:lnTo>
                  <a:lnTo>
                    <a:pt x="0" y="41"/>
                  </a:lnTo>
                  <a:lnTo>
                    <a:pt x="3" y="36"/>
                  </a:lnTo>
                  <a:lnTo>
                    <a:pt x="6" y="30"/>
                  </a:lnTo>
                  <a:lnTo>
                    <a:pt x="9" y="24"/>
                  </a:lnTo>
                  <a:lnTo>
                    <a:pt x="15" y="19"/>
                  </a:lnTo>
                  <a:lnTo>
                    <a:pt x="21" y="16"/>
                  </a:lnTo>
                  <a:lnTo>
                    <a:pt x="26" y="15"/>
                  </a:lnTo>
                  <a:lnTo>
                    <a:pt x="34" y="13"/>
                  </a:lnTo>
                  <a:lnTo>
                    <a:pt x="115" y="8"/>
                  </a:lnTo>
                  <a:lnTo>
                    <a:pt x="197" y="3"/>
                  </a:lnTo>
                  <a:lnTo>
                    <a:pt x="280" y="0"/>
                  </a:lnTo>
                  <a:lnTo>
                    <a:pt x="364" y="0"/>
                  </a:lnTo>
                  <a:lnTo>
                    <a:pt x="446" y="0"/>
                  </a:lnTo>
                  <a:lnTo>
                    <a:pt x="529" y="3"/>
                  </a:lnTo>
                  <a:lnTo>
                    <a:pt x="611" y="8"/>
                  </a:lnTo>
                  <a:lnTo>
                    <a:pt x="694" y="13"/>
                  </a:lnTo>
                  <a:lnTo>
                    <a:pt x="701" y="15"/>
                  </a:lnTo>
                  <a:lnTo>
                    <a:pt x="707" y="16"/>
                  </a:lnTo>
                  <a:lnTo>
                    <a:pt x="713" y="19"/>
                  </a:lnTo>
                  <a:lnTo>
                    <a:pt x="717" y="24"/>
                  </a:lnTo>
                  <a:lnTo>
                    <a:pt x="722" y="30"/>
                  </a:lnTo>
                  <a:lnTo>
                    <a:pt x="725" y="36"/>
                  </a:lnTo>
                  <a:lnTo>
                    <a:pt x="726" y="41"/>
                  </a:lnTo>
                  <a:lnTo>
                    <a:pt x="726" y="49"/>
                  </a:lnTo>
                  <a:close/>
                  <a:moveTo>
                    <a:pt x="72" y="92"/>
                  </a:moveTo>
                  <a:lnTo>
                    <a:pt x="72" y="165"/>
                  </a:lnTo>
                  <a:lnTo>
                    <a:pt x="654" y="165"/>
                  </a:lnTo>
                  <a:lnTo>
                    <a:pt x="654" y="92"/>
                  </a:lnTo>
                  <a:lnTo>
                    <a:pt x="72" y="92"/>
                  </a:lnTo>
                  <a:close/>
                  <a:moveTo>
                    <a:pt x="72" y="335"/>
                  </a:moveTo>
                  <a:lnTo>
                    <a:pt x="218" y="335"/>
                  </a:lnTo>
                  <a:lnTo>
                    <a:pt x="218" y="237"/>
                  </a:lnTo>
                  <a:lnTo>
                    <a:pt x="72" y="237"/>
                  </a:lnTo>
                  <a:lnTo>
                    <a:pt x="72" y="335"/>
                  </a:lnTo>
                  <a:close/>
                  <a:moveTo>
                    <a:pt x="72" y="480"/>
                  </a:moveTo>
                  <a:lnTo>
                    <a:pt x="218" y="480"/>
                  </a:lnTo>
                  <a:lnTo>
                    <a:pt x="218" y="407"/>
                  </a:lnTo>
                  <a:lnTo>
                    <a:pt x="72" y="407"/>
                  </a:lnTo>
                  <a:lnTo>
                    <a:pt x="72" y="480"/>
                  </a:lnTo>
                  <a:close/>
                  <a:moveTo>
                    <a:pt x="290" y="335"/>
                  </a:moveTo>
                  <a:lnTo>
                    <a:pt x="654" y="335"/>
                  </a:lnTo>
                  <a:lnTo>
                    <a:pt x="654" y="237"/>
                  </a:lnTo>
                  <a:lnTo>
                    <a:pt x="290" y="237"/>
                  </a:lnTo>
                  <a:lnTo>
                    <a:pt x="290" y="335"/>
                  </a:lnTo>
                  <a:close/>
                  <a:moveTo>
                    <a:pt x="654" y="480"/>
                  </a:moveTo>
                  <a:lnTo>
                    <a:pt x="654" y="407"/>
                  </a:lnTo>
                  <a:lnTo>
                    <a:pt x="290" y="407"/>
                  </a:lnTo>
                  <a:lnTo>
                    <a:pt x="290" y="480"/>
                  </a:lnTo>
                  <a:lnTo>
                    <a:pt x="654" y="4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5" name="Slide Number Placeholder 4"/>
          <p:cNvSpPr>
            <a:spLocks noGrp="1"/>
          </p:cNvSpPr>
          <p:nvPr>
            <p:ph type="sldNum" sz="quarter" idx="10"/>
          </p:nvPr>
        </p:nvSpPr>
        <p:spPr/>
        <p:txBody>
          <a:bodyPr/>
          <a:lstStyle/>
          <a:p>
            <a:fld id="{812A5277-1DB9-460F-9A21-B857ABB32666}" type="slidenum">
              <a:rPr lang="en-US" smtClean="0"/>
              <a:pPr/>
              <a:t>453</a:t>
            </a:fld>
            <a:endParaRPr lang="fr-FR" dirty="0"/>
          </a:p>
        </p:txBody>
      </p:sp>
    </p:spTree>
    <p:custDataLst>
      <p:tags r:id="rId1"/>
    </p:custData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3" y="843165"/>
            <a:ext cx="10478715" cy="5950440"/>
          </a:xfrm>
        </p:spPr>
        <p:txBody>
          <a:bodyPr/>
          <a:lstStyle/>
          <a:p>
            <a:pPr lvl="1"/>
            <a:r>
              <a:rPr lang="fr-FR" sz="2200" dirty="0"/>
              <a:t>Chaque règle de réponse automatique peut contenir plusieurs entrées, envoyant différents e-mails types en fonction des critères que vous définissez.</a:t>
            </a:r>
          </a:p>
          <a:p>
            <a:pPr lvl="2"/>
            <a:r>
              <a:rPr lang="fr-FR" sz="2200" dirty="0"/>
              <a:t>Exemple : règle de réponse automatique pour la promotion Web :</a:t>
            </a:r>
          </a:p>
          <a:p>
            <a:pPr lvl="3"/>
            <a:r>
              <a:rPr lang="fr-FR" sz="2200" dirty="0"/>
              <a:t>Les pistes en provenance du secteur d'activité Technologie reçoivent une réponse par e-mail contenant des informations sur la promotion actuellement en vigueur dans le secteur d'activité des technologies.</a:t>
            </a:r>
          </a:p>
          <a:p>
            <a:pPr lvl="3"/>
            <a:r>
              <a:rPr lang="fr-FR" sz="2200" dirty="0"/>
              <a:t>Les pistes en provenance d'autres secteurs d'activité, ou pour lesquelles aucun secteur d'activité n'est indiqué, reçoivent l'e-mail type standard par défaut.</a:t>
            </a:r>
          </a:p>
          <a:p>
            <a:pPr lvl="1"/>
            <a:r>
              <a:rPr lang="fr-FR" sz="2200" dirty="0"/>
              <a:t>Seule une règle peut être activée à tout moment. </a:t>
            </a:r>
          </a:p>
          <a:p>
            <a:pPr lvl="2"/>
            <a:r>
              <a:rPr lang="fr-FR" sz="2200" dirty="0"/>
              <a:t>Exemple : la règle de réponse automatique pour la promotion Web OU la règle de réponse automatique standard est activée, car ces deux règles ne peuvent pas être activées simultanément.</a:t>
            </a:r>
          </a:p>
        </p:txBody>
      </p:sp>
      <p:sp>
        <p:nvSpPr>
          <p:cNvPr id="2" name="Title 1"/>
          <p:cNvSpPr>
            <a:spLocks noGrp="1"/>
          </p:cNvSpPr>
          <p:nvPr>
            <p:ph type="title"/>
          </p:nvPr>
        </p:nvSpPr>
        <p:spPr>
          <a:xfrm>
            <a:off x="128589" y="7"/>
            <a:ext cx="10734146" cy="746975"/>
          </a:xfrm>
        </p:spPr>
        <p:txBody>
          <a:bodyPr/>
          <a:lstStyle/>
          <a:p>
            <a:r>
              <a:rPr lang="fr-FR"/>
              <a:t>Règles de réponse automatique (suite)</a:t>
            </a:r>
          </a:p>
        </p:txBody>
      </p:sp>
      <p:sp>
        <p:nvSpPr>
          <p:cNvPr id="10" name="Rectangle 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r>
              <a:rPr lang="fr-FR" sz="2400" b="1" dirty="0">
                <a:solidFill>
                  <a:schemeClr val="bg1"/>
                </a:solidFill>
                <a:latin typeface="Salesforce Sans" panose="020B0505020202020203" pitchFamily="34" charset="0"/>
              </a:rPr>
              <a:t>Configuration | Personnaliser | Pistes | Règles de réponse automatique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454</a:t>
            </a:fld>
            <a:endParaRPr lang="fr-FR" dirty="0"/>
          </a:p>
        </p:txBody>
      </p:sp>
      <p:grpSp>
        <p:nvGrpSpPr>
          <p:cNvPr id="8" name="Group 7"/>
          <p:cNvGrpSpPr/>
          <p:nvPr/>
        </p:nvGrpSpPr>
        <p:grpSpPr>
          <a:xfrm>
            <a:off x="0" y="6082210"/>
            <a:ext cx="1295063" cy="746147"/>
            <a:chOff x="0" y="6082210"/>
            <a:chExt cx="1295063" cy="746147"/>
          </a:xfrm>
        </p:grpSpPr>
        <p:sp>
          <p:nvSpPr>
            <p:cNvPr id="9" name="TextBox 8"/>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3"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4" y="843165"/>
            <a:ext cx="10528840" cy="5950440"/>
          </a:xfrm>
        </p:spPr>
        <p:txBody>
          <a:bodyPr>
            <a:normAutofit/>
          </a:bodyPr>
          <a:lstStyle/>
          <a:p>
            <a:pPr marL="231775" indent="-231775">
              <a:buFont typeface="Wingdings" pitchFamily="2" charset="2"/>
              <a:buChar char="§"/>
            </a:pPr>
            <a:r>
              <a:rPr lang="fr-FR" dirty="0"/>
              <a:t>Lorsque vous activez la fonction Web vers piste, vous indiquez un créateur de pistes par défaut et le modèle de réponse par e-mail utilisé en cas d'absence de règles de réponse automatique s'applique. </a:t>
            </a:r>
          </a:p>
          <a:p>
            <a:pPr marL="231775" indent="-231775">
              <a:buFont typeface="Wingdings" pitchFamily="2" charset="2"/>
              <a:buChar char="§"/>
            </a:pPr>
            <a:r>
              <a:rPr lang="fr-FR" dirty="0"/>
              <a:t>Une fois la fonction activée, vous pouvez sélectionner un champ de l'objet de piste ou de requête à générer au format HTML afin de pouvoir l'utiliser sur votre site Web.</a:t>
            </a:r>
          </a:p>
          <a:p>
            <a:r>
              <a:rPr lang="fr-FR" dirty="0"/>
              <a:t> </a:t>
            </a:r>
          </a:p>
        </p:txBody>
      </p:sp>
      <p:sp>
        <p:nvSpPr>
          <p:cNvPr id="2" name="Title 1"/>
          <p:cNvSpPr>
            <a:spLocks noGrp="1"/>
          </p:cNvSpPr>
          <p:nvPr>
            <p:ph type="title"/>
          </p:nvPr>
        </p:nvSpPr>
        <p:spPr>
          <a:xfrm>
            <a:off x="128589" y="7"/>
            <a:ext cx="8912935" cy="746975"/>
          </a:xfrm>
        </p:spPr>
        <p:txBody>
          <a:bodyPr/>
          <a:lstStyle/>
          <a:p>
            <a:r>
              <a:rPr lang="fr-FR" sz="2600" dirty="0"/>
              <a:t>Activation de la fonction Web vers piste et création d'un formulaire Web</a:t>
            </a:r>
          </a:p>
        </p:txBody>
      </p:sp>
      <p:sp>
        <p:nvSpPr>
          <p:cNvPr id="15" name="Rectangle 14"/>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Personnaliser | Pistes | Web vers piste</a:t>
            </a:r>
          </a:p>
        </p:txBody>
      </p:sp>
      <p:sp>
        <p:nvSpPr>
          <p:cNvPr id="6" name="Slide Number Placeholder 5"/>
          <p:cNvSpPr>
            <a:spLocks noGrp="1"/>
          </p:cNvSpPr>
          <p:nvPr>
            <p:ph type="sldNum" sz="quarter" idx="10"/>
          </p:nvPr>
        </p:nvSpPr>
        <p:spPr/>
        <p:txBody>
          <a:bodyPr/>
          <a:lstStyle/>
          <a:p>
            <a:fld id="{812A5277-1DB9-460F-9A21-B857ABB32666}" type="slidenum">
              <a:rPr lang="en-US" smtClean="0"/>
              <a:pPr/>
              <a:t>455</a:t>
            </a:fld>
            <a:endParaRPr lang="fr-FR" dirty="0"/>
          </a:p>
        </p:txBody>
      </p:sp>
      <p:grpSp>
        <p:nvGrpSpPr>
          <p:cNvPr id="12" name="Group 11"/>
          <p:cNvGrpSpPr/>
          <p:nvPr/>
        </p:nvGrpSpPr>
        <p:grpSpPr>
          <a:xfrm>
            <a:off x="0" y="6082210"/>
            <a:ext cx="1295063" cy="746147"/>
            <a:chOff x="0" y="6082210"/>
            <a:chExt cx="1295063" cy="746147"/>
          </a:xfrm>
        </p:grpSpPr>
        <p:sp>
          <p:nvSpPr>
            <p:cNvPr id="13" name="TextBox 1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4"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grpSp>
        <p:nvGrpSpPr>
          <p:cNvPr id="18" name="Groupe 6"/>
          <p:cNvGrpSpPr/>
          <p:nvPr/>
        </p:nvGrpSpPr>
        <p:grpSpPr>
          <a:xfrm>
            <a:off x="352537" y="3391117"/>
            <a:ext cx="11302268" cy="2413124"/>
            <a:chOff x="352537" y="3057708"/>
            <a:chExt cx="11302268" cy="2413124"/>
          </a:xfrm>
        </p:grpSpPr>
        <p:sp>
          <p:nvSpPr>
            <p:cNvPr id="19" name="Right Arrow 18"/>
            <p:cNvSpPr/>
            <p:nvPr/>
          </p:nvSpPr>
          <p:spPr>
            <a:xfrm>
              <a:off x="4806420" y="3818385"/>
              <a:ext cx="1044187" cy="651256"/>
            </a:xfrm>
            <a:prstGeom prst="rightArrow">
              <a:avLst/>
            </a:pr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grpSp>
          <p:nvGrpSpPr>
            <p:cNvPr id="20" name="Groupe 4"/>
            <p:cNvGrpSpPr/>
            <p:nvPr/>
          </p:nvGrpSpPr>
          <p:grpSpPr>
            <a:xfrm>
              <a:off x="352537" y="3057708"/>
              <a:ext cx="11302268" cy="2413124"/>
              <a:chOff x="294481" y="2898054"/>
              <a:chExt cx="11302268" cy="2413124"/>
            </a:xfrm>
          </p:grpSpPr>
          <p:pic>
            <p:nvPicPr>
              <p:cNvPr id="21"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94481" y="2898054"/>
                <a:ext cx="4546834" cy="241312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2" name="Image 12"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2551" y="2898054"/>
                <a:ext cx="5804198" cy="2413124"/>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grpSp>
    </p:spTree>
    <p:custDataLst>
      <p:tags r:id="rId1"/>
    </p:custData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9864494" cy="5950440"/>
          </a:xfrm>
        </p:spPr>
        <p:txBody>
          <a:bodyPr>
            <a:normAutofit/>
          </a:bodyPr>
          <a:lstStyle/>
          <a:p>
            <a:pPr marL="231775" indent="-231775">
              <a:buFont typeface="Wingdings" pitchFamily="2" charset="2"/>
              <a:buChar char="§"/>
            </a:pPr>
            <a:r>
              <a:rPr lang="fr-FR" dirty="0"/>
              <a:t>Le code HTML généré par le formulaire Web peut être utilisé sur n'importe quelle page Web </a:t>
            </a:r>
            <a:r>
              <a:rPr lang="fr-FR" dirty="0" err="1"/>
              <a:t>pré-existante</a:t>
            </a:r>
            <a:r>
              <a:rPr lang="fr-FR" dirty="0"/>
              <a:t> de votre société pour recueillir des informations auprès des utilisateurs et générer des pistes dans </a:t>
            </a:r>
            <a:r>
              <a:rPr lang="fr-FR" dirty="0" err="1"/>
              <a:t>Salesforce</a:t>
            </a:r>
            <a:r>
              <a:rPr lang="fr-FR" dirty="0"/>
              <a:t>.  </a:t>
            </a:r>
          </a:p>
          <a:p>
            <a:pPr marL="231775" indent="-231775">
              <a:buFont typeface="Wingdings" pitchFamily="2" charset="2"/>
              <a:buChar char="§"/>
            </a:pPr>
            <a:r>
              <a:rPr lang="fr-FR" dirty="0"/>
              <a:t>Collez ce code dans Bloc-notes et enregistrez-le avec l'extension de fichier </a:t>
            </a:r>
            <a:r>
              <a:rPr lang="fr-FR" dirty="0">
                <a:latin typeface="Courier New" pitchFamily="49" charset="0"/>
              </a:rPr>
              <a:t>.html</a:t>
            </a:r>
            <a:r>
              <a:rPr lang="fr-FR" dirty="0"/>
              <a:t> pour afficher et tester le code généré.</a:t>
            </a:r>
          </a:p>
          <a:p>
            <a:endParaRPr lang="fr-FR" dirty="0"/>
          </a:p>
        </p:txBody>
      </p:sp>
      <p:sp>
        <p:nvSpPr>
          <p:cNvPr id="2" name="Title 1"/>
          <p:cNvSpPr>
            <a:spLocks noGrp="1"/>
          </p:cNvSpPr>
          <p:nvPr>
            <p:ph type="title"/>
          </p:nvPr>
        </p:nvSpPr>
        <p:spPr>
          <a:xfrm>
            <a:off x="128589" y="7"/>
            <a:ext cx="10734146" cy="746975"/>
          </a:xfrm>
        </p:spPr>
        <p:txBody>
          <a:bodyPr/>
          <a:lstStyle/>
          <a:p>
            <a:r>
              <a:rPr lang="fr-FR"/>
              <a:t>Test de votre formulaire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456</a:t>
            </a:fld>
            <a:endParaRPr lang="fr-FR" dirty="0"/>
          </a:p>
        </p:txBody>
      </p:sp>
      <p:pic>
        <p:nvPicPr>
          <p:cNvPr id="8"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020507" y="3796220"/>
            <a:ext cx="2733570" cy="183832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9" name="Image 8"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458" y="3335821"/>
            <a:ext cx="4478204" cy="335624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0" name="Image 9"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2431" y="4189940"/>
            <a:ext cx="1111307" cy="1314518"/>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4301" y="3460531"/>
            <a:ext cx="11955462" cy="3328997"/>
          </a:xfrm>
        </p:spPr>
        <p:txBody>
          <a:bodyPr/>
          <a:lstStyle/>
          <a:p>
            <a:r>
              <a:rPr lang="fr-FR" sz="2300" dirty="0"/>
              <a:t>Tâche :</a:t>
            </a:r>
          </a:p>
          <a:p>
            <a:pPr lvl="1"/>
            <a:r>
              <a:rPr lang="fr-FR" sz="2300" dirty="0"/>
              <a:t>Création d'une règle de réponse automatique.</a:t>
            </a:r>
          </a:p>
          <a:p>
            <a:pPr lvl="1"/>
            <a:r>
              <a:rPr lang="fr-FR" sz="2300" dirty="0"/>
              <a:t>Activation de la fonction Web vers piste.</a:t>
            </a:r>
          </a:p>
          <a:p>
            <a:pPr lvl="1"/>
            <a:r>
              <a:rPr lang="fr-FR" sz="2300" dirty="0"/>
              <a:t>Création d'un formulaire HTML Web vers piste.</a:t>
            </a:r>
          </a:p>
          <a:p>
            <a:pPr lvl="1"/>
            <a:r>
              <a:rPr lang="fr-FR" sz="2300" dirty="0"/>
              <a:t>Enregistrement et test du formulaire.</a:t>
            </a:r>
          </a:p>
          <a:p>
            <a:endParaRPr lang="fr-FR" sz="2300" dirty="0"/>
          </a:p>
        </p:txBody>
      </p:sp>
      <p:sp>
        <p:nvSpPr>
          <p:cNvPr id="2" name="Content Placeholder 1"/>
          <p:cNvSpPr>
            <a:spLocks noGrp="1"/>
          </p:cNvSpPr>
          <p:nvPr>
            <p:ph idx="11"/>
          </p:nvPr>
        </p:nvSpPr>
        <p:spPr>
          <a:xfrm>
            <a:off x="5" y="758824"/>
            <a:ext cx="12192000" cy="2528285"/>
          </a:xfrm>
        </p:spPr>
        <p:txBody>
          <a:bodyPr/>
          <a:lstStyle/>
          <a:p>
            <a:r>
              <a:rPr lang="fr-FR" sz="2300" dirty="0"/>
              <a:t>Objectifs :  </a:t>
            </a:r>
          </a:p>
          <a:p>
            <a:pPr lvl="1"/>
            <a:r>
              <a:rPr lang="fr-FR" sz="2300" dirty="0"/>
              <a:t>Créer une règle de réponse automatique qui permettra d'envoyer des modèles d'e-mail appropriés aux pistes générées via le Web. Activer la fonction Web vers piste et générer du code HTML qui sera positionné sur le site de AW </a:t>
            </a:r>
            <a:r>
              <a:rPr lang="fr-FR" sz="2300" dirty="0" err="1"/>
              <a:t>Computing</a:t>
            </a:r>
            <a:r>
              <a:rPr lang="fr-FR" sz="2300" dirty="0"/>
              <a:t> par l'administrateur Web du service marketing. Avant l'envoi du code au service marketing, le tester afin de s'assurer que les règles de code, d'attribution automatique et de réponse automatique fonctionnent correctement.</a:t>
            </a:r>
          </a:p>
          <a:p>
            <a:endParaRPr lang="fr-FR" sz="2300" dirty="0"/>
          </a:p>
        </p:txBody>
      </p:sp>
      <p:sp>
        <p:nvSpPr>
          <p:cNvPr id="8" name="Content Placeholder 7"/>
          <p:cNvSpPr>
            <a:spLocks noGrp="1"/>
          </p:cNvSpPr>
          <p:nvPr>
            <p:ph idx="10"/>
          </p:nvPr>
        </p:nvSpPr>
        <p:spPr/>
        <p:txBody>
          <a:bodyPr/>
          <a:lstStyle/>
          <a:p>
            <a:r>
              <a:rPr lang="fr-FR"/>
              <a:t>15 min</a:t>
            </a:r>
            <a:endParaRPr lang="fr-FR" dirty="0"/>
          </a:p>
        </p:txBody>
      </p:sp>
      <p:sp>
        <p:nvSpPr>
          <p:cNvPr id="5" name="Title 4"/>
          <p:cNvSpPr>
            <a:spLocks noGrp="1"/>
          </p:cNvSpPr>
          <p:nvPr>
            <p:ph type="title"/>
          </p:nvPr>
        </p:nvSpPr>
        <p:spPr>
          <a:xfrm>
            <a:off x="1179320" y="5"/>
            <a:ext cx="9028852" cy="746975"/>
          </a:xfrm>
        </p:spPr>
        <p:txBody>
          <a:bodyPr/>
          <a:lstStyle/>
          <a:p>
            <a:r>
              <a:rPr lang="fr-FR" sz="2000" dirty="0"/>
              <a:t>8-7 : Création d'une règle de réponse automatique et activation de la fonction Web vers piste </a:t>
            </a:r>
          </a:p>
        </p:txBody>
      </p:sp>
      <p:sp>
        <p:nvSpPr>
          <p:cNvPr id="9" name="Slide Number Placeholder 8"/>
          <p:cNvSpPr>
            <a:spLocks noGrp="1"/>
          </p:cNvSpPr>
          <p:nvPr>
            <p:ph type="sldNum" sz="quarter" idx="13"/>
          </p:nvPr>
        </p:nvSpPr>
        <p:spPr/>
        <p:txBody>
          <a:bodyPr/>
          <a:lstStyle/>
          <a:p>
            <a:fld id="{812A5277-1DB9-460F-9A21-B857ABB32666}" type="slidenum">
              <a:rPr lang="en-US" smtClean="0"/>
              <a:pPr/>
              <a:t>457</a:t>
            </a:fld>
            <a:endParaRPr lang="fr-FR" dirty="0"/>
          </a:p>
        </p:txBody>
      </p:sp>
      <p:sp>
        <p:nvSpPr>
          <p:cNvPr id="10"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p:cNvSpPr>
            <a:spLocks noGrp="1"/>
          </p:cNvSpPr>
          <p:nvPr>
            <p:ph idx="1"/>
          </p:nvPr>
        </p:nvSpPr>
        <p:spPr>
          <a:xfrm>
            <a:off x="115714" y="843165"/>
            <a:ext cx="6929855" cy="5950440"/>
          </a:xfrm>
        </p:spPr>
        <p:txBody>
          <a:bodyPr/>
          <a:lstStyle/>
          <a:p>
            <a:r>
              <a:rPr lang="fr-FR"/>
              <a:t>Lorsqu'un utilisateur tente de sauvegarder un enregistrement, les règles et les processus sont exécutés dans un ordre spécifique.</a:t>
            </a:r>
            <a:endParaRPr lang="fr-FR" dirty="0"/>
          </a:p>
        </p:txBody>
      </p:sp>
      <p:sp>
        <p:nvSpPr>
          <p:cNvPr id="2" name="Title 1"/>
          <p:cNvSpPr>
            <a:spLocks noGrp="1"/>
          </p:cNvSpPr>
          <p:nvPr>
            <p:ph type="title"/>
          </p:nvPr>
        </p:nvSpPr>
        <p:spPr>
          <a:xfrm>
            <a:off x="128589" y="7"/>
            <a:ext cx="10734146" cy="746975"/>
          </a:xfrm>
        </p:spPr>
        <p:txBody>
          <a:bodyPr/>
          <a:lstStyle/>
          <a:p>
            <a:r>
              <a:rPr lang="fr-FR"/>
              <a:t>Ordre d'exécution </a:t>
            </a:r>
          </a:p>
        </p:txBody>
      </p:sp>
      <p:sp>
        <p:nvSpPr>
          <p:cNvPr id="9" name="Rectangle 8"/>
          <p:cNvSpPr/>
          <p:nvPr/>
        </p:nvSpPr>
        <p:spPr>
          <a:xfrm>
            <a:off x="328231" y="4268133"/>
            <a:ext cx="1994345" cy="548640"/>
          </a:xfrm>
          <a:prstGeom prst="rect">
            <a:avLst/>
          </a:prstGeom>
          <a:noFill/>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1" numCol="1" spcCol="1270" anchor="ctr" anchorCtr="0">
            <a:noAutofit/>
          </a:bodyPr>
          <a:lstStyle/>
          <a:p>
            <a:pPr marL="0" lvl="1" algn="ctr" defTabSz="889000">
              <a:lnSpc>
                <a:spcPct val="90000"/>
              </a:lnSpc>
              <a:spcBef>
                <a:spcPct val="0"/>
              </a:spcBef>
              <a:spcAft>
                <a:spcPct val="15000"/>
              </a:spcAft>
            </a:pPr>
            <a:r>
              <a:rPr lang="fr-FR" sz="2000" dirty="0"/>
              <a:t>Règles de validation</a:t>
            </a:r>
          </a:p>
        </p:txBody>
      </p:sp>
      <p:sp>
        <p:nvSpPr>
          <p:cNvPr id="11" name="Rectangle 10"/>
          <p:cNvSpPr/>
          <p:nvPr/>
        </p:nvSpPr>
        <p:spPr>
          <a:xfrm>
            <a:off x="2047303" y="4268133"/>
            <a:ext cx="1994345" cy="548640"/>
          </a:xfrm>
          <a:prstGeom prst="rect">
            <a:avLst/>
          </a:prstGeom>
          <a:noFill/>
          <a:ln>
            <a:noFill/>
          </a:ln>
        </p:spPr>
        <p:style>
          <a:lnRef idx="2">
            <a:schemeClr val="accent3">
              <a:hueOff val="-895381"/>
              <a:satOff val="3878"/>
              <a:lumOff val="279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000" dirty="0"/>
              <a:t>Règles d'attribution</a:t>
            </a:r>
          </a:p>
        </p:txBody>
      </p:sp>
      <p:sp>
        <p:nvSpPr>
          <p:cNvPr id="13" name="Rectangle 12"/>
          <p:cNvSpPr/>
          <p:nvPr/>
        </p:nvSpPr>
        <p:spPr>
          <a:xfrm>
            <a:off x="3846486" y="4268133"/>
            <a:ext cx="2012634" cy="548640"/>
          </a:xfrm>
          <a:prstGeom prst="rect">
            <a:avLst/>
          </a:prstGeom>
          <a:noFill/>
          <a:ln>
            <a:noFill/>
          </a:ln>
        </p:spPr>
        <p:style>
          <a:lnRef idx="2">
            <a:schemeClr val="accent3">
              <a:hueOff val="-1790761"/>
              <a:satOff val="7756"/>
              <a:lumOff val="558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000" dirty="0"/>
              <a:t>Règles de réponse automatique</a:t>
            </a:r>
          </a:p>
        </p:txBody>
      </p:sp>
      <p:sp>
        <p:nvSpPr>
          <p:cNvPr id="15" name="Rectangle 14"/>
          <p:cNvSpPr/>
          <p:nvPr/>
        </p:nvSpPr>
        <p:spPr>
          <a:xfrm>
            <a:off x="5887783" y="4268133"/>
            <a:ext cx="1665161" cy="548640"/>
          </a:xfrm>
          <a:prstGeom prst="rect">
            <a:avLst/>
          </a:prstGeom>
          <a:noFill/>
          <a:ln>
            <a:noFill/>
          </a:ln>
        </p:spPr>
        <p:style>
          <a:lnRef idx="2">
            <a:schemeClr val="accent3">
              <a:hueOff val="-2686142"/>
              <a:satOff val="11633"/>
              <a:lumOff val="838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000" dirty="0"/>
              <a:t>Règles de workflow</a:t>
            </a:r>
          </a:p>
        </p:txBody>
      </p:sp>
      <p:sp>
        <p:nvSpPr>
          <p:cNvPr id="17" name="Rectangle 16"/>
          <p:cNvSpPr/>
          <p:nvPr/>
        </p:nvSpPr>
        <p:spPr>
          <a:xfrm>
            <a:off x="9399079" y="4268133"/>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fr-FR" sz="2000" dirty="0"/>
              <a:t>Règles de hiérarchisation</a:t>
            </a:r>
          </a:p>
        </p:txBody>
      </p:sp>
      <p:sp>
        <p:nvSpPr>
          <p:cNvPr id="19" name="Rectangle 18"/>
          <p:cNvSpPr/>
          <p:nvPr/>
        </p:nvSpPr>
        <p:spPr>
          <a:xfrm>
            <a:off x="7442263" y="4268133"/>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fr-FR" sz="2000" dirty="0"/>
              <a:t>Processus</a:t>
            </a:r>
            <a:endParaRPr lang="fr-FR" sz="2000" kern="1200" dirty="0"/>
          </a:p>
        </p:txBody>
      </p:sp>
      <p:grpSp>
        <p:nvGrpSpPr>
          <p:cNvPr id="5" name="Group 4"/>
          <p:cNvGrpSpPr/>
          <p:nvPr/>
        </p:nvGrpSpPr>
        <p:grpSpPr>
          <a:xfrm>
            <a:off x="244368" y="2450123"/>
            <a:ext cx="11771785" cy="1359875"/>
            <a:chOff x="476559" y="1176113"/>
            <a:chExt cx="9856162" cy="2966882"/>
          </a:xfrm>
        </p:grpSpPr>
        <p:sp>
          <p:nvSpPr>
            <p:cNvPr id="8" name="Freeform 7"/>
            <p:cNvSpPr/>
            <p:nvPr/>
          </p:nvSpPr>
          <p:spPr>
            <a:xfrm rot="16200000">
              <a:off x="3646"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tx2">
                <a:lumMod val="75000"/>
              </a:schemeClr>
            </a:solidFill>
            <a:ln>
              <a:noFill/>
            </a:ln>
            <a:effectLst>
              <a:outerShdw blurRad="50800" dist="38100" dir="2700000" algn="tl" rotWithShape="0">
                <a:prstClr val="black">
                  <a:alpha val="40000"/>
                </a:prstClr>
              </a:outerShdw>
            </a:effectLst>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a:t> </a:t>
              </a:r>
            </a:p>
          </p:txBody>
        </p:sp>
        <p:sp>
          <p:nvSpPr>
            <p:cNvPr id="10" name="Freeform 9"/>
            <p:cNvSpPr/>
            <p:nvPr/>
          </p:nvSpPr>
          <p:spPr>
            <a:xfrm rot="16200000">
              <a:off x="1570667"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2776"/>
            </a:solidFill>
            <a:ln>
              <a:noFill/>
            </a:ln>
            <a:effectLst>
              <a:outerShdw blurRad="50800" dist="38100" dir="2700000" algn="tl" rotWithShape="0">
                <a:prstClr val="black">
                  <a:alpha val="40000"/>
                </a:prstClr>
              </a:outerShdw>
            </a:effectLst>
          </p:spPr>
          <p:style>
            <a:lnRef idx="2">
              <a:schemeClr val="accent3">
                <a:hueOff val="-895381"/>
                <a:satOff val="3878"/>
                <a:lumOff val="2794"/>
                <a:alphaOff val="0"/>
              </a:schemeClr>
            </a:lnRef>
            <a:fillRef idx="1">
              <a:schemeClr val="accent3">
                <a:hueOff val="-895381"/>
                <a:satOff val="3878"/>
                <a:lumOff val="2794"/>
                <a:alphaOff val="0"/>
              </a:schemeClr>
            </a:fillRef>
            <a:effectRef idx="0">
              <a:schemeClr val="accent3">
                <a:hueOff val="-895381"/>
                <a:satOff val="3878"/>
                <a:lumOff val="2794"/>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a:t> </a:t>
              </a:r>
            </a:p>
          </p:txBody>
        </p:sp>
        <p:sp>
          <p:nvSpPr>
            <p:cNvPr id="12" name="Freeform 11"/>
            <p:cNvSpPr/>
            <p:nvPr/>
          </p:nvSpPr>
          <p:spPr>
            <a:xfrm rot="16200000">
              <a:off x="3137688"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3">
                <a:hueOff val="-1790761"/>
                <a:satOff val="7756"/>
                <a:lumOff val="5587"/>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a:t> </a:t>
              </a:r>
            </a:p>
          </p:txBody>
        </p:sp>
        <p:sp>
          <p:nvSpPr>
            <p:cNvPr id="14" name="Freeform 13"/>
            <p:cNvSpPr/>
            <p:nvPr/>
          </p:nvSpPr>
          <p:spPr>
            <a:xfrm rot="16200000">
              <a:off x="4704709"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3">
                <a:hueOff val="-2686142"/>
                <a:satOff val="11633"/>
                <a:lumOff val="8381"/>
                <a:alphaOff val="0"/>
              </a:schemeClr>
            </a:lnRef>
            <a:fillRef idx="1">
              <a:schemeClr val="accent3">
                <a:hueOff val="-2686142"/>
                <a:satOff val="11633"/>
                <a:lumOff val="8381"/>
                <a:alphaOff val="0"/>
              </a:schemeClr>
            </a:fillRef>
            <a:effectRef idx="0">
              <a:schemeClr val="accent3">
                <a:hueOff val="-2686142"/>
                <a:satOff val="11633"/>
                <a:lumOff val="8381"/>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16" name="Freeform 15"/>
            <p:cNvSpPr/>
            <p:nvPr/>
          </p:nvSpPr>
          <p:spPr>
            <a:xfrm rot="16200000">
              <a:off x="7838753"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20" name="Freeform 19"/>
            <p:cNvSpPr/>
            <p:nvPr/>
          </p:nvSpPr>
          <p:spPr>
            <a:xfrm rot="16200000">
              <a:off x="6271730"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7CC1EC"/>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458</a:t>
            </a:fld>
            <a:endParaRPr lang="fr-FR" dirty="0"/>
          </a:p>
        </p:txBody>
      </p:sp>
    </p:spTree>
    <p:custDataLst>
      <p:tags r:id="rId1"/>
    </p:custDataLst>
    <p:extLst>
      <p:ext uri="{BB962C8B-B14F-4D97-AF65-F5344CB8AC3E}">
        <p14:creationId xmlns:p14="http://schemas.microsoft.com/office/powerpoint/2010/main" val="176392986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5184" y="9"/>
            <a:ext cx="10206497" cy="737667"/>
          </a:xfrm>
        </p:spPr>
        <p:txBody>
          <a:bodyPr/>
          <a:lstStyle/>
          <a:p>
            <a:r>
              <a:rPr lang="fr-FR"/>
              <a:t>Contrôle des connaissances</a:t>
            </a:r>
          </a:p>
        </p:txBody>
      </p:sp>
      <p:sp>
        <p:nvSpPr>
          <p:cNvPr id="7" name="Content Placeholder 6"/>
          <p:cNvSpPr>
            <a:spLocks noGrp="1"/>
          </p:cNvSpPr>
          <p:nvPr>
            <p:ph idx="1"/>
          </p:nvPr>
        </p:nvSpPr>
        <p:spPr>
          <a:xfrm>
            <a:off x="128595" y="836616"/>
            <a:ext cx="11941175" cy="5871612"/>
          </a:xfrm>
        </p:spPr>
        <p:txBody>
          <a:bodyPr numCol="2" spcCol="274320">
            <a:noAutofit/>
          </a:bodyPr>
          <a:lstStyle/>
          <a:p>
            <a:pPr marL="339725" indent="-339725">
              <a:spcBef>
                <a:spcPts val="1200"/>
              </a:spcBef>
              <a:buFont typeface="+mj-lt"/>
              <a:buAutoNum type="arabicPeriod"/>
            </a:pPr>
            <a:r>
              <a:rPr lang="fr-FR" sz="1900" dirty="0"/>
              <a:t>Quelles options sont disponibles lors de la définition des critères d'évaluation d'une règle de workflow ?</a:t>
            </a:r>
          </a:p>
          <a:p>
            <a:pPr marL="339725" indent="-339725">
              <a:spcBef>
                <a:spcPts val="1200"/>
              </a:spcBef>
              <a:buFont typeface="+mj-lt"/>
              <a:buAutoNum type="arabicPeriod"/>
            </a:pPr>
            <a:r>
              <a:rPr lang="fr-FR" sz="1900" dirty="0"/>
              <a:t>Une règle de workflow contient une action envoyant une tâche à un rôle appelé Responsable des ventes internationales, qui inclut plusieurs utilisateurs. Lorsque la règle de workflow est déclenchée, à qui la tâche est-elle attribuée ? </a:t>
            </a:r>
          </a:p>
          <a:p>
            <a:pPr marL="339725" indent="-339725">
              <a:spcBef>
                <a:spcPts val="1200"/>
              </a:spcBef>
              <a:buFont typeface="+mj-lt"/>
              <a:buAutoNum type="arabicPeriod"/>
            </a:pPr>
            <a:r>
              <a:rPr lang="fr-FR" sz="1900" dirty="0"/>
              <a:t>Lorsqu'une piste est convertie par un utilisateur, quels enregistrements sont créés automatiquement pour stocker les informations extraites de l'enregistrement de piste ? </a:t>
            </a:r>
          </a:p>
          <a:p>
            <a:pPr marL="339725" indent="-339725">
              <a:spcBef>
                <a:spcPts val="1200"/>
              </a:spcBef>
              <a:buFont typeface="+mj-lt"/>
              <a:buAutoNum type="arabicPeriod"/>
            </a:pPr>
            <a:r>
              <a:rPr lang="fr-FR" sz="1900" dirty="0"/>
              <a:t>L'équipe marketing d'AW Computing crée et distribue des pistes aux différents groupes de ventes régionaux, en vue de leur qualification. Comment un administrateur peut-il automatiser ce processus ? </a:t>
            </a:r>
          </a:p>
          <a:p>
            <a:pPr marL="339725" indent="-339725">
              <a:spcBef>
                <a:spcPts val="1200"/>
              </a:spcBef>
              <a:buFont typeface="+mj-lt"/>
              <a:buAutoNum type="arabicPeriod"/>
            </a:pPr>
            <a:r>
              <a:rPr lang="fr-FR" sz="1900" dirty="0"/>
              <a:t>AW Computing veut que le propriétaire du compte soit averti lorsqu'une requête à priorité élevée est créée pour un compte. Comment un administrateur peut-il procéder ?</a:t>
            </a:r>
          </a:p>
          <a:p>
            <a:pPr marL="339725" indent="-339725">
              <a:spcBef>
                <a:spcPts val="1200"/>
              </a:spcBef>
              <a:buFont typeface="+mj-lt"/>
              <a:buAutoNum type="arabicPeriod"/>
            </a:pPr>
            <a:r>
              <a:rPr lang="fr-FR" sz="1900" dirty="0"/>
              <a:t>AW Computing souhaite automatiser les pistes à l'aide d'un formulaire Web vers piste. Lorsqu'un client potentiel soumet le formulaire, l'utilisateur effectuant la soumission doit recevoir un e-mail personnalisé en fonction de la source de la piste. Comment un administrateur peut-il respecter cette exigence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459</a:t>
            </a:fld>
            <a:endParaRPr lang="fr-FR"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46</a:t>
            </a:fld>
            <a:endParaRPr lang="fr-FR" dirty="0"/>
          </a:p>
        </p:txBody>
      </p:sp>
      <p:sp>
        <p:nvSpPr>
          <p:cNvPr id="5" name="Text Placeholder 4"/>
          <p:cNvSpPr>
            <a:spLocks noGrp="1"/>
          </p:cNvSpPr>
          <p:nvPr>
            <p:ph type="body" sz="quarter" idx="10"/>
          </p:nvPr>
        </p:nvSpPr>
        <p:spPr>
          <a:xfrm>
            <a:off x="407036" y="643470"/>
            <a:ext cx="6486134" cy="4255911"/>
          </a:xfrm>
        </p:spPr>
        <p:txBody>
          <a:bodyPr/>
          <a:lstStyle/>
          <a:p>
            <a:r>
              <a:rPr lang="fr-FR" b="1" dirty="0"/>
              <a:t>Module 2 :</a:t>
            </a:r>
          </a:p>
          <a:p>
            <a:r>
              <a:rPr lang="fr-FR" dirty="0"/>
              <a:t>Préparation de votre organisation pour les utilisateurs </a:t>
            </a:r>
          </a:p>
        </p:txBody>
      </p:sp>
    </p:spTree>
    <p:custDataLst>
      <p:tags r:id="rId1"/>
    </p:custData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460</a:t>
            </a:fld>
            <a:endParaRPr lang="fr-FR" dirty="0"/>
          </a:p>
        </p:txBody>
      </p:sp>
    </p:spTree>
    <p:custDataLst>
      <p:tags r:id="rId1"/>
    </p:custData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461</a:t>
            </a:fld>
            <a:endParaRPr lang="fr-FR" dirty="0"/>
          </a:p>
        </p:txBody>
      </p:sp>
      <p:sp>
        <p:nvSpPr>
          <p:cNvPr id="7" name="Text Placeholder 6"/>
          <p:cNvSpPr>
            <a:spLocks noGrp="1"/>
          </p:cNvSpPr>
          <p:nvPr>
            <p:ph type="body" sz="quarter" idx="10"/>
          </p:nvPr>
        </p:nvSpPr>
        <p:spPr/>
        <p:txBody>
          <a:bodyPr/>
          <a:lstStyle/>
          <a:p>
            <a:r>
              <a:rPr lang="fr-FR" b="1" dirty="0"/>
              <a:t>Module 9 :</a:t>
            </a:r>
          </a:p>
          <a:p>
            <a:r>
              <a:rPr lang="fr-FR"/>
              <a:t>Gestion du processus de support</a:t>
            </a:r>
          </a:p>
        </p:txBody>
      </p:sp>
    </p:spTree>
    <p:custDataLst>
      <p:tags r:id="rId1"/>
    </p:custData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449" y="836615"/>
            <a:ext cx="10244379" cy="5914231"/>
          </a:xfrm>
        </p:spPr>
        <p:txBody>
          <a:bodyPr/>
          <a:lstStyle/>
          <a:p>
            <a:r>
              <a:rPr lang="fr-FR" sz="2300" dirty="0"/>
              <a:t>À la fin de ce module, vous serez en mesure de :</a:t>
            </a:r>
          </a:p>
          <a:p>
            <a:pPr lvl="1"/>
            <a:r>
              <a:rPr lang="fr-FR" sz="2300" dirty="0"/>
              <a:t>Décrire comment les requêtes sont créées, gérées et résolues.</a:t>
            </a:r>
          </a:p>
          <a:p>
            <a:pPr lvl="1"/>
            <a:r>
              <a:rPr lang="fr-FR" sz="2300" dirty="0"/>
              <a:t>Créer un processus de support pour répondre aux exigences commerciales.</a:t>
            </a:r>
          </a:p>
          <a:p>
            <a:pPr lvl="1"/>
            <a:r>
              <a:rPr lang="fr-FR" sz="2300" dirty="0"/>
              <a:t>Étendre l'automatisation de </a:t>
            </a:r>
            <a:r>
              <a:rPr lang="fr-FR" sz="2300" dirty="0" err="1"/>
              <a:t>Salesforce</a:t>
            </a:r>
            <a:r>
              <a:rPr lang="fr-FR" sz="2300" dirty="0"/>
              <a:t> à l'environnement de service et de support avec la fonction Web vers requête, le workflow sur les commentaires de requête, les files d'attente de requête, et les règles d'attribution et de hiérarchisation.</a:t>
            </a:r>
          </a:p>
          <a:p>
            <a:pPr lvl="1"/>
            <a:r>
              <a:rPr lang="fr-FR" sz="2300" dirty="0"/>
              <a:t>Configurer la console </a:t>
            </a:r>
            <a:r>
              <a:rPr lang="fr-FR" sz="2300" dirty="0" err="1"/>
              <a:t>Salesforce</a:t>
            </a:r>
            <a:r>
              <a:rPr lang="fr-FR" sz="2300" dirty="0"/>
              <a:t> pour le service afin de rationaliser la gestion des requêtes pour les utilisateurs du support.</a:t>
            </a:r>
          </a:p>
          <a:p>
            <a:pPr lvl="1"/>
            <a:r>
              <a:rPr lang="fr-FR" sz="2300" dirty="0"/>
              <a:t>Activer la collaboration entre les équipes de requêtes et le fil de requête.</a:t>
            </a:r>
          </a:p>
          <a:p>
            <a:pPr lvl="1"/>
            <a:r>
              <a:rPr lang="fr-FR" sz="2300" dirty="0"/>
              <a:t>Satisfaire aux exigences d'analyse par le biais de rapports de support et de tableaux de bord permettant d'analyser la productivité et la satisfaction du client.</a:t>
            </a:r>
          </a:p>
          <a:p>
            <a:endParaRPr lang="fr-FR" sz="2300" dirty="0"/>
          </a:p>
        </p:txBody>
      </p:sp>
      <p:sp>
        <p:nvSpPr>
          <p:cNvPr id="5" name="Title 4"/>
          <p:cNvSpPr>
            <a:spLocks noGrp="1"/>
          </p:cNvSpPr>
          <p:nvPr>
            <p:ph type="title"/>
          </p:nvPr>
        </p:nvSpPr>
        <p:spPr/>
        <p:txBody>
          <a:bodyPr/>
          <a:lstStyle/>
          <a:p>
            <a:r>
              <a:rPr lang="fr-FR"/>
              <a:t>Objectifs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462</a:t>
            </a:fld>
            <a:endParaRPr lang="fr-FR" dirty="0"/>
          </a:p>
        </p:txBody>
      </p:sp>
    </p:spTree>
    <p:custDataLst>
      <p:tags r:id="rId1"/>
    </p:custData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8595" y="864524"/>
            <a:ext cx="11671895" cy="4755883"/>
          </a:xfrm>
        </p:spPr>
        <p:txBody>
          <a:bodyPr numCol="2" spcCol="457200"/>
          <a:lstStyle/>
          <a:p>
            <a:r>
              <a:rPr lang="fr-FR" dirty="0"/>
              <a:t>Dans le dernier module, vous avez utilisé les outils d'automatisation pour aider divers groupes de l'entreprise AW </a:t>
            </a:r>
            <a:r>
              <a:rPr lang="fr-FR" dirty="0" err="1"/>
              <a:t>Computing</a:t>
            </a:r>
            <a:r>
              <a:rPr lang="fr-FR" dirty="0"/>
              <a:t> à automatiser les tâches routinières, empêcher les erreurs humaines et gagner du temps. </a:t>
            </a:r>
          </a:p>
          <a:p>
            <a:r>
              <a:rPr lang="fr-FR" dirty="0"/>
              <a:t>Dans ce module, vous apprendrez comment configurer </a:t>
            </a:r>
            <a:r>
              <a:rPr lang="fr-FR" dirty="0" err="1"/>
              <a:t>Salesforce</a:t>
            </a:r>
            <a:r>
              <a:rPr lang="fr-FR" dirty="0"/>
              <a:t> pour aider l'entreprise à étendre son environnement de service et de support. </a:t>
            </a:r>
          </a:p>
          <a:p>
            <a:endParaRPr lang="fr-FR" dirty="0"/>
          </a:p>
          <a:p>
            <a:pPr lvl="2"/>
            <a:r>
              <a:rPr lang="fr-FR" dirty="0"/>
              <a:t>Gestion et résolution des requêtes</a:t>
            </a:r>
          </a:p>
          <a:p>
            <a:pPr lvl="1"/>
            <a:r>
              <a:rPr lang="fr-FR" dirty="0"/>
              <a:t>Personnalisation d'un processus de support</a:t>
            </a:r>
          </a:p>
          <a:p>
            <a:pPr lvl="1"/>
            <a:r>
              <a:rPr lang="fr-FR" dirty="0"/>
              <a:t>Automatisation du support</a:t>
            </a:r>
          </a:p>
          <a:p>
            <a:pPr lvl="1"/>
            <a:r>
              <a:rPr lang="fr-FR" dirty="0"/>
              <a:t>Présentation de la console </a:t>
            </a:r>
            <a:r>
              <a:rPr lang="fr-FR" dirty="0" err="1"/>
              <a:t>Salesforce</a:t>
            </a:r>
            <a:r>
              <a:rPr lang="fr-FR" dirty="0"/>
              <a:t> pour le service</a:t>
            </a:r>
          </a:p>
          <a:p>
            <a:pPr lvl="1"/>
            <a:r>
              <a:rPr lang="fr-FR" dirty="0"/>
              <a:t>Collaboration dans Service Cloud</a:t>
            </a:r>
          </a:p>
          <a:p>
            <a:pPr lvl="1"/>
            <a:r>
              <a:rPr lang="fr-FR" dirty="0"/>
              <a:t>Analyse des données de support</a:t>
            </a:r>
          </a:p>
        </p:txBody>
      </p:sp>
      <p:sp>
        <p:nvSpPr>
          <p:cNvPr id="5" name="Title 4"/>
          <p:cNvSpPr>
            <a:spLocks noGrp="1"/>
          </p:cNvSpPr>
          <p:nvPr>
            <p:ph type="title"/>
          </p:nvPr>
        </p:nvSpPr>
        <p:spPr/>
        <p:txBody>
          <a:bodyPr/>
          <a:lstStyle/>
          <a:p>
            <a:r>
              <a:rPr lang="fr-FR" sz="2600" dirty="0"/>
              <a:t>Introduction et programme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463</a:t>
            </a:fld>
            <a:endParaRPr lang="fr-FR" dirty="0"/>
          </a:p>
        </p:txBody>
      </p:sp>
    </p:spTree>
    <p:custDataLst>
      <p:tags r:id="rId1"/>
    </p:custData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869" y="10"/>
            <a:ext cx="9978807" cy="758825"/>
          </a:xfrm>
        </p:spPr>
        <p:txBody>
          <a:bodyPr/>
          <a:lstStyle/>
          <a:p>
            <a:r>
              <a:rPr lang="fr-FR" dirty="0"/>
              <a:t>AW </a:t>
            </a:r>
            <a:r>
              <a:rPr lang="fr-FR" dirty="0" err="1"/>
              <a:t>Computing</a:t>
            </a:r>
            <a:r>
              <a:rPr lang="fr-FR" dirty="0"/>
              <a:t> se développe</a:t>
            </a:r>
          </a:p>
        </p:txBody>
      </p:sp>
      <p:sp>
        <p:nvSpPr>
          <p:cNvPr id="3" name="Content Placeholder 2"/>
          <p:cNvSpPr>
            <a:spLocks noGrp="1"/>
          </p:cNvSpPr>
          <p:nvPr>
            <p:ph idx="1"/>
          </p:nvPr>
        </p:nvSpPr>
        <p:spPr>
          <a:xfrm>
            <a:off x="128594" y="2008922"/>
            <a:ext cx="11828944" cy="3658781"/>
          </a:xfrm>
          <a:prstGeom prst="rect">
            <a:avLst/>
          </a:prstGeom>
        </p:spPr>
        <p:txBody>
          <a:bodyPr numCol="2" spcCol="274320">
            <a:noAutofit/>
          </a:bodyPr>
          <a:lstStyle/>
          <a:p>
            <a:pPr marL="231775" indent="-231775">
              <a:buFont typeface="Wingdings" pitchFamily="2" charset="2"/>
              <a:buChar char="§"/>
            </a:pPr>
            <a:r>
              <a:rPr lang="fr-FR" sz="2000" b="0" dirty="0"/>
              <a:t>Alors qu'AW Computing s'était principalement concentré sur le service de ventes, Noah Larkin souhaite tirer parti au maximum des fonctionnalités de Salesforce dans le cadre du service et du support.</a:t>
            </a:r>
          </a:p>
          <a:p>
            <a:pPr marL="231775" indent="-231775">
              <a:buFont typeface="Wingdings" pitchFamily="2" charset="2"/>
              <a:buChar char="§"/>
            </a:pPr>
            <a:r>
              <a:rPr lang="fr-FR" sz="2000" b="0" dirty="0"/>
              <a:t>Les objectifs principaux de Noah consistent à améliorer la productivité des agents du support, à réduire les coûts du support et à augmenter la satisfaction client.</a:t>
            </a:r>
          </a:p>
          <a:p>
            <a:pPr marL="231775" indent="-231775">
              <a:buFont typeface="Wingdings" pitchFamily="2" charset="2"/>
              <a:buChar char="§"/>
            </a:pPr>
            <a:endParaRPr lang="fr-FR" sz="2000" b="0" dirty="0"/>
          </a:p>
          <a:p>
            <a:pPr marL="231775" indent="-231775">
              <a:buFont typeface="Wingdings" pitchFamily="2" charset="2"/>
              <a:buChar char="§"/>
            </a:pPr>
            <a:endParaRPr lang="fr-FR" sz="2000" b="0" dirty="0"/>
          </a:p>
          <a:p>
            <a:pPr marL="231775" indent="-231775">
              <a:buFont typeface="Wingdings" pitchFamily="2" charset="2"/>
              <a:buChar char="§"/>
            </a:pPr>
            <a:endParaRPr lang="fr-FR" sz="2000" dirty="0"/>
          </a:p>
          <a:p>
            <a:pPr marL="231775" indent="-231775">
              <a:buFont typeface="Wingdings" pitchFamily="2" charset="2"/>
              <a:buChar char="§"/>
            </a:pPr>
            <a:endParaRPr lang="fr-FR" sz="2000" b="0" dirty="0"/>
          </a:p>
          <a:p>
            <a:pPr marL="231775" indent="-231775">
              <a:buFont typeface="Wingdings" pitchFamily="2" charset="2"/>
              <a:buChar char="§"/>
            </a:pPr>
            <a:r>
              <a:rPr lang="fr-FR" sz="2000" b="0" dirty="0"/>
              <a:t>En tant qu'administrateur, vous devez effectuer les actions suivantes :</a:t>
            </a:r>
            <a:endParaRPr lang="fr-FR" sz="2000" dirty="0"/>
          </a:p>
          <a:p>
            <a:pPr marL="463550" lvl="1">
              <a:buFont typeface="Courier New" pitchFamily="49" charset="0"/>
              <a:buChar char="­"/>
            </a:pPr>
            <a:r>
              <a:rPr lang="fr-FR" sz="2000" dirty="0"/>
              <a:t>Aider les utilisateurs du support à créer, gérer et résoudre les requêtes plus rapidement.</a:t>
            </a:r>
          </a:p>
          <a:p>
            <a:pPr marL="463550" lvl="1">
              <a:buFont typeface="Courier New" pitchFamily="49" charset="0"/>
              <a:buChar char="­"/>
            </a:pPr>
            <a:r>
              <a:rPr lang="fr-FR" sz="2000" dirty="0"/>
              <a:t>Automatiser les processus de support afin de répondre à une sollicitation plus importante des équipes de support.</a:t>
            </a:r>
          </a:p>
          <a:p>
            <a:pPr marL="463550" lvl="1">
              <a:buFont typeface="Courier New" pitchFamily="49" charset="0"/>
              <a:buChar char="­"/>
            </a:pPr>
            <a:r>
              <a:rPr lang="fr-FR" sz="2000" dirty="0"/>
              <a:t>Configurer les paramètres du centre d'appels et de la console pour le service afin de développer l'adhésion des utilisateurs et l'efficacité.</a:t>
            </a:r>
          </a:p>
          <a:p>
            <a:pPr marL="463550" lvl="1">
              <a:buFont typeface="Courier New" pitchFamily="49" charset="0"/>
              <a:buChar char="­"/>
            </a:pPr>
            <a:r>
              <a:rPr lang="fr-FR" sz="2000" b="0" dirty="0"/>
              <a:t>Aider les parties prenantes à analyser les données du support.</a:t>
            </a:r>
          </a:p>
        </p:txBody>
      </p:sp>
      <p:pic>
        <p:nvPicPr>
          <p:cNvPr id="6" name="Picture 5" descr="AW Computing Logo.png"/>
          <p:cNvPicPr>
            <a:picLocks noChangeAspect="1"/>
          </p:cNvPicPr>
          <p:nvPr/>
        </p:nvPicPr>
        <p:blipFill>
          <a:blip r:embed="rId4" cstate="print"/>
          <a:stretch>
            <a:fillRect/>
          </a:stretch>
        </p:blipFill>
        <p:spPr>
          <a:xfrm>
            <a:off x="4832507" y="925340"/>
            <a:ext cx="1884817" cy="967209"/>
          </a:xfrm>
          <a:prstGeom prst="rect">
            <a:avLst/>
          </a:prstGeom>
        </p:spPr>
      </p:pic>
      <p:sp>
        <p:nvSpPr>
          <p:cNvPr id="5" name="Slide Number Placeholder 4"/>
          <p:cNvSpPr>
            <a:spLocks noGrp="1"/>
          </p:cNvSpPr>
          <p:nvPr>
            <p:ph type="sldNum" sz="quarter" idx="10"/>
          </p:nvPr>
        </p:nvSpPr>
        <p:spPr/>
        <p:txBody>
          <a:bodyPr/>
          <a:lstStyle/>
          <a:p>
            <a:fld id="{812A5277-1DB9-460F-9A21-B857ABB32666}" type="slidenum">
              <a:rPr lang="en-US" smtClean="0"/>
              <a:pPr/>
              <a:t>464</a:t>
            </a:fld>
            <a:endParaRPr lang="fr-FR" dirty="0"/>
          </a:p>
        </p:txBody>
      </p:sp>
    </p:spTree>
    <p:custDataLst>
      <p:tags r:id="rId1"/>
    </p:custData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Solution Manager"/>
          <p:cNvSpPr txBox="1"/>
          <p:nvPr/>
        </p:nvSpPr>
        <p:spPr>
          <a:xfrm>
            <a:off x="8773026" y="2165718"/>
            <a:ext cx="2239188" cy="919401"/>
          </a:xfrm>
          <a:prstGeom prst="roundRect">
            <a:avLst/>
          </a:prstGeom>
          <a:noFill/>
          <a:ln>
            <a:noFill/>
          </a:ln>
          <a:effectLst/>
        </p:spPr>
        <p:txBody>
          <a:bodyPr wrap="square" rtlCol="0">
            <a:spAutoFit/>
          </a:bodyPr>
          <a:lstStyle/>
          <a:p>
            <a:pPr algn="ctr"/>
            <a:r>
              <a:rPr lang="fr-FR" sz="1600" b="1" dirty="0">
                <a:solidFill>
                  <a:schemeClr val="bg2">
                    <a:lumMod val="25000"/>
                  </a:schemeClr>
                </a:solidFill>
                <a:latin typeface="Arial" pitchFamily="34" charset="0"/>
              </a:rPr>
              <a:t>Robin Kramer, </a:t>
            </a:r>
            <a:r>
              <a:rPr dirty="0"/>
              <a:t/>
            </a:r>
            <a:br>
              <a:rPr dirty="0"/>
            </a:br>
            <a:r>
              <a:rPr lang="fr-FR" sz="1600" dirty="0">
                <a:solidFill>
                  <a:schemeClr val="bg2">
                    <a:lumMod val="25000"/>
                  </a:schemeClr>
                </a:solidFill>
                <a:latin typeface="Arial" pitchFamily="34" charset="0"/>
              </a:rPr>
              <a:t>représentante du support produits</a:t>
            </a:r>
          </a:p>
        </p:txBody>
      </p:sp>
      <p:sp>
        <p:nvSpPr>
          <p:cNvPr id="5" name="Title 4"/>
          <p:cNvSpPr>
            <a:spLocks noGrp="1"/>
          </p:cNvSpPr>
          <p:nvPr>
            <p:ph type="title"/>
          </p:nvPr>
        </p:nvSpPr>
        <p:spPr>
          <a:xfrm>
            <a:off x="128592" y="7"/>
            <a:ext cx="10736637" cy="746975"/>
          </a:xfrm>
        </p:spPr>
        <p:txBody>
          <a:bodyPr/>
          <a:lstStyle/>
          <a:p>
            <a:r>
              <a:rPr lang="fr-FR"/>
              <a:t>Comment sont créées les requêtes ?</a:t>
            </a:r>
            <a:endParaRPr lang="fr-FR" dirty="0"/>
          </a:p>
        </p:txBody>
      </p:sp>
      <p:pic>
        <p:nvPicPr>
          <p:cNvPr id="30" name="Case by emai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7335" y="3118473"/>
            <a:ext cx="1148224" cy="1148224"/>
          </a:xfrm>
          <a:prstGeom prst="rect">
            <a:avLst/>
          </a:prstGeom>
          <a:effectLst/>
        </p:spPr>
      </p:pic>
      <p:sp>
        <p:nvSpPr>
          <p:cNvPr id="27" name="Arrow Email"/>
          <p:cNvSpPr/>
          <p:nvPr/>
        </p:nvSpPr>
        <p:spPr bwMode="auto">
          <a:xfrm rot="16200000" flipH="1">
            <a:off x="5729876" y="619172"/>
            <a:ext cx="722974" cy="6436627"/>
          </a:xfrm>
          <a:prstGeom prst="downArrow">
            <a:avLst/>
          </a:prstGeom>
          <a:solidFill>
            <a:srgbClr val="FF0000"/>
          </a:solidFill>
          <a:ln w="38100" cap="flat" cmpd="sng" algn="ctr">
            <a:noFill/>
            <a:prstDash val="solid"/>
            <a:round/>
            <a:headEnd type="none" w="med" len="med"/>
            <a:tailEnd type="none" w="med" len="med"/>
          </a:ln>
          <a:effectLst/>
        </p:spPr>
        <p:txBody>
          <a:bodyPr vert="horz" wrap="square" lIns="731520" tIns="45720" rIns="91440" bIns="45720" numCol="1" rtlCol="0" anchor="ctr" anchorCtr="0" compatLnSpc="1">
            <a:prstTxWarp prst="textNoShape">
              <a:avLst/>
            </a:prstTxWarp>
          </a:bodyPr>
          <a:lstStyle/>
          <a:p>
            <a:pPr algn="l"/>
            <a:endParaRPr lang="en-US" sz="1800" dirty="0">
              <a:solidFill>
                <a:schemeClr val="bg1"/>
              </a:solidFill>
              <a:latin typeface="Salesforce Sans" panose="020B0505020202020203" pitchFamily="34" charset="0"/>
              <a:cs typeface="Arial" pitchFamily="34" charset="0"/>
            </a:endParaRPr>
          </a:p>
        </p:txBody>
      </p:sp>
      <p:sp>
        <p:nvSpPr>
          <p:cNvPr id="14" name="TextBox 55"/>
          <p:cNvSpPr txBox="1">
            <a:spLocks noChangeArrowheads="1"/>
          </p:cNvSpPr>
          <p:nvPr/>
        </p:nvSpPr>
        <p:spPr bwMode="auto">
          <a:xfrm>
            <a:off x="1830639" y="4429821"/>
            <a:ext cx="1707892" cy="400110"/>
          </a:xfrm>
          <a:prstGeom prst="rect">
            <a:avLst/>
          </a:prstGeom>
          <a:noFill/>
          <a:ln w="9525">
            <a:noFill/>
            <a:miter lim="800000"/>
            <a:headEnd/>
            <a:tailEnd/>
          </a:ln>
        </p:spPr>
        <p:txBody>
          <a:bodyPr wrap="square">
            <a:spAutoFit/>
          </a:bodyPr>
          <a:lstStyle/>
          <a:p>
            <a:pPr algn="ctr"/>
            <a:r>
              <a:rPr lang="fr-FR" sz="2000" dirty="0">
                <a:solidFill>
                  <a:schemeClr val="tx1">
                    <a:lumMod val="85000"/>
                    <a:lumOff val="15000"/>
                  </a:schemeClr>
                </a:solidFill>
                <a:latin typeface="Salesforce Sans" panose="020B0505020202020203" pitchFamily="34" charset="0"/>
              </a:rPr>
              <a:t>E-mail</a:t>
            </a:r>
          </a:p>
        </p:txBody>
      </p:sp>
      <p:pic>
        <p:nvPicPr>
          <p:cNvPr id="36" name="Case by web"/>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8103" y="5067927"/>
            <a:ext cx="1165229" cy="1165229"/>
          </a:xfrm>
          <a:prstGeom prst="rect">
            <a:avLst/>
          </a:prstGeom>
          <a:effectLst/>
        </p:spPr>
      </p:pic>
      <p:sp>
        <p:nvSpPr>
          <p:cNvPr id="28" name="Arrow Website"/>
          <p:cNvSpPr/>
          <p:nvPr/>
        </p:nvSpPr>
        <p:spPr bwMode="auto">
          <a:xfrm rot="16200000" flipH="1">
            <a:off x="5746304" y="2650453"/>
            <a:ext cx="722974" cy="6348907"/>
          </a:xfrm>
          <a:prstGeom prst="downArrow">
            <a:avLst/>
          </a:prstGeom>
          <a:solidFill>
            <a:srgbClr val="FF0000"/>
          </a:solidFill>
          <a:ln w="38100" cap="flat" cmpd="sng" algn="ctr">
            <a:noFill/>
            <a:prstDash val="solid"/>
            <a:round/>
            <a:headEnd type="none" w="med" len="med"/>
            <a:tailEnd type="none" w="med" len="med"/>
          </a:ln>
          <a:effectLst/>
        </p:spPr>
        <p:txBody>
          <a:bodyPr vert="horz" wrap="square" lIns="731520" tIns="45720" rIns="91440" bIns="45720" numCol="1" rtlCol="0" anchor="ctr" anchorCtr="0" compatLnSpc="1">
            <a:prstTxWarp prst="textNoShape">
              <a:avLst/>
            </a:prstTxWarp>
          </a:bodyPr>
          <a:lstStyle/>
          <a:p>
            <a:pPr algn="l"/>
            <a:endParaRPr lang="en-US" sz="1800" dirty="0">
              <a:solidFill>
                <a:schemeClr val="bg1"/>
              </a:solidFill>
              <a:latin typeface="Salesforce Sans" panose="020B0505020202020203" pitchFamily="34" charset="0"/>
              <a:cs typeface="Arial" pitchFamily="34" charset="0"/>
            </a:endParaRPr>
          </a:p>
        </p:txBody>
      </p:sp>
      <p:sp>
        <p:nvSpPr>
          <p:cNvPr id="19" name="Rectangle 21"/>
          <p:cNvSpPr>
            <a:spLocks/>
          </p:cNvSpPr>
          <p:nvPr/>
        </p:nvSpPr>
        <p:spPr bwMode="auto">
          <a:xfrm>
            <a:off x="1740760" y="6513315"/>
            <a:ext cx="1986346" cy="20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72248" bIns="0"/>
          <a:lstStyle/>
          <a:p>
            <a:pPr marL="26988" algn="ctr">
              <a:lnSpc>
                <a:spcPct val="70000"/>
              </a:lnSpc>
            </a:pPr>
            <a:r>
              <a:rPr lang="fr-FR" sz="2000" dirty="0">
                <a:solidFill>
                  <a:schemeClr val="tx1">
                    <a:lumMod val="85000"/>
                    <a:lumOff val="15000"/>
                  </a:schemeClr>
                </a:solidFill>
                <a:latin typeface="Salesforce Sans" panose="020B0505020202020203" pitchFamily="34" charset="0"/>
                <a:sym typeface="Arial" charset="0"/>
              </a:rPr>
              <a:t>Site Web</a:t>
            </a:r>
          </a:p>
        </p:txBody>
      </p:sp>
      <p:pic>
        <p:nvPicPr>
          <p:cNvPr id="29" name="Photo: Robin Kramer" descr="C:\Documents and Settings\akeswani\My Documents\Curriculum Development\SF Knowledge for Admins\Images\iStock_000003898302XSmall.jpg"/>
          <p:cNvPicPr>
            <a:picLocks noChangeAspect="1" noChangeArrowheads="1"/>
          </p:cNvPicPr>
          <p:nvPr/>
        </p:nvPicPr>
        <p:blipFill>
          <a:blip r:embed="rId6" cstate="print"/>
          <a:srcRect t="5006" r="-3889" b="23428"/>
          <a:stretch>
            <a:fillRect/>
          </a:stretch>
        </p:blipFill>
        <p:spPr bwMode="auto">
          <a:xfrm>
            <a:off x="9264209" y="875647"/>
            <a:ext cx="1312552" cy="1354664"/>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sp>
        <p:nvSpPr>
          <p:cNvPr id="26" name="Arrow Phone"/>
          <p:cNvSpPr/>
          <p:nvPr/>
        </p:nvSpPr>
        <p:spPr bwMode="auto">
          <a:xfrm rot="16200000" flipH="1">
            <a:off x="5746303" y="-1309976"/>
            <a:ext cx="722974" cy="6348905"/>
          </a:xfrm>
          <a:prstGeom prst="downArrow">
            <a:avLst/>
          </a:prstGeom>
          <a:solidFill>
            <a:srgbClr val="FF0000"/>
          </a:solidFill>
          <a:ln w="38100" cap="flat" cmpd="sng" algn="ctr">
            <a:noFill/>
            <a:prstDash val="solid"/>
            <a:round/>
            <a:headEnd type="none" w="med" len="med"/>
            <a:tailEnd type="none" w="med" len="med"/>
          </a:ln>
          <a:effectLst/>
        </p:spPr>
        <p:txBody>
          <a:bodyPr vert="horz" wrap="square" lIns="731520" tIns="45720" rIns="91440" bIns="45720" numCol="1" rtlCol="0" anchor="ctr" anchorCtr="0" compatLnSpc="1">
            <a:prstTxWarp prst="textNoShape">
              <a:avLst/>
            </a:prstTxWarp>
          </a:bodyPr>
          <a:lstStyle/>
          <a:p>
            <a:pPr algn="l"/>
            <a:endParaRPr lang="en-US" sz="1800" dirty="0">
              <a:solidFill>
                <a:schemeClr val="bg1"/>
              </a:solidFill>
              <a:latin typeface="Salesforce Sans" panose="020B0505020202020203" pitchFamily="34" charset="0"/>
              <a:cs typeface="Arial" pitchFamily="34" charset="0"/>
            </a:endParaRPr>
          </a:p>
        </p:txBody>
      </p:sp>
      <p:sp>
        <p:nvSpPr>
          <p:cNvPr id="24" name="Call options 1,2,3"/>
          <p:cNvSpPr txBox="1">
            <a:spLocks noChangeArrowheads="1"/>
          </p:cNvSpPr>
          <p:nvPr/>
        </p:nvSpPr>
        <p:spPr bwMode="auto">
          <a:xfrm>
            <a:off x="4096999" y="996153"/>
            <a:ext cx="3903766" cy="1736646"/>
          </a:xfrm>
          <a:prstGeom prst="round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lgn="l" rtl="0" eaLnBrk="0" fontAlgn="base" hangingPunct="0">
              <a:spcBef>
                <a:spcPct val="0"/>
              </a:spcBef>
              <a:spcAft>
                <a:spcPct val="0"/>
              </a:spcAft>
            </a:pPr>
            <a:r>
              <a:rPr lang="fr-FR" sz="1600" dirty="0">
                <a:solidFill>
                  <a:schemeClr val="bg1"/>
                </a:solidFill>
                <a:latin typeface="Salesforce Sans" panose="020B0505020202020203" pitchFamily="34" charset="0"/>
              </a:rPr>
              <a:t>Appuyer sur la touche 1 pour obtenir le support produits</a:t>
            </a:r>
          </a:p>
          <a:p>
            <a:pPr algn="l" rtl="0" eaLnBrk="0" fontAlgn="base" hangingPunct="0">
              <a:spcBef>
                <a:spcPct val="0"/>
              </a:spcBef>
              <a:spcAft>
                <a:spcPct val="0"/>
              </a:spcAft>
            </a:pPr>
            <a:r>
              <a:rPr lang="fr-FR" sz="1600" dirty="0">
                <a:solidFill>
                  <a:schemeClr val="bg1"/>
                </a:solidFill>
                <a:latin typeface="Salesforce Sans" panose="020B0505020202020203" pitchFamily="34" charset="0"/>
              </a:rPr>
              <a:t>Appuyer sur la touche 2 pour une demande de renseignements</a:t>
            </a:r>
          </a:p>
          <a:p>
            <a:pPr algn="l" rtl="0" eaLnBrk="0" fontAlgn="base" hangingPunct="0">
              <a:spcBef>
                <a:spcPct val="0"/>
              </a:spcBef>
              <a:spcAft>
                <a:spcPct val="0"/>
              </a:spcAft>
            </a:pPr>
            <a:r>
              <a:rPr lang="fr-FR" sz="1600" dirty="0">
                <a:solidFill>
                  <a:schemeClr val="bg1"/>
                </a:solidFill>
                <a:latin typeface="Salesforce Sans" panose="020B0505020202020203" pitchFamily="34" charset="0"/>
              </a:rPr>
              <a:t>Appuyer sur la touche 3 pour obtenir le support facturation</a:t>
            </a:r>
            <a:endParaRPr lang="fr-FR" sz="1600" kern="1200" dirty="0">
              <a:solidFill>
                <a:schemeClr val="bg1"/>
              </a:solidFill>
              <a:latin typeface="Salesforce Sans" panose="020B0505020202020203" pitchFamily="34" charset="0"/>
              <a:ea typeface="MS PGothic" pitchFamily="34" charset="-128"/>
            </a:endParaRPr>
          </a:p>
        </p:txBody>
      </p:sp>
      <p:sp>
        <p:nvSpPr>
          <p:cNvPr id="11" name="TextBox 50"/>
          <p:cNvSpPr txBox="1">
            <a:spLocks noChangeArrowheads="1"/>
          </p:cNvSpPr>
          <p:nvPr/>
        </p:nvSpPr>
        <p:spPr bwMode="auto">
          <a:xfrm>
            <a:off x="1896276" y="2290207"/>
            <a:ext cx="1588340" cy="400110"/>
          </a:xfrm>
          <a:prstGeom prst="rect">
            <a:avLst/>
          </a:prstGeom>
          <a:noFill/>
          <a:ln w="9525">
            <a:noFill/>
            <a:miter lim="800000"/>
            <a:headEnd/>
            <a:tailEnd/>
          </a:ln>
        </p:spPr>
        <p:txBody>
          <a:bodyPr wrap="square">
            <a:spAutoFit/>
          </a:bodyPr>
          <a:lstStyle/>
          <a:p>
            <a:pPr algn="ctr"/>
            <a:r>
              <a:rPr lang="fr-FR" sz="2000" dirty="0">
                <a:solidFill>
                  <a:schemeClr val="tx1">
                    <a:lumMod val="85000"/>
                    <a:lumOff val="15000"/>
                  </a:schemeClr>
                </a:solidFill>
                <a:latin typeface="Salesforce Sans" panose="020B0505020202020203" pitchFamily="34" charset="0"/>
              </a:rPr>
              <a:t>Téléphone</a:t>
            </a:r>
          </a:p>
        </p:txBody>
      </p:sp>
      <p:sp>
        <p:nvSpPr>
          <p:cNvPr id="31" name="Call Routing"/>
          <p:cNvSpPr txBox="1">
            <a:spLocks noChangeArrowheads="1"/>
          </p:cNvSpPr>
          <p:nvPr/>
        </p:nvSpPr>
        <p:spPr bwMode="auto">
          <a:xfrm>
            <a:off x="4648679" y="3468497"/>
            <a:ext cx="2800406" cy="657168"/>
          </a:xfrm>
          <a:prstGeom prst="round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square" anchor="ctr">
            <a:noAutofit/>
          </a:bodyPr>
          <a:lstStyle/>
          <a:p>
            <a:pPr algn="ctr" rtl="0" eaLnBrk="0" fontAlgn="base" hangingPunct="0">
              <a:spcBef>
                <a:spcPct val="0"/>
              </a:spcBef>
              <a:spcAft>
                <a:spcPct val="0"/>
              </a:spcAft>
            </a:pPr>
            <a:r>
              <a:rPr lang="fr-FR" sz="1600" dirty="0">
                <a:solidFill>
                  <a:schemeClr val="bg1"/>
                </a:solidFill>
                <a:latin typeface="Salesforce Sans" panose="020B0505020202020203" pitchFamily="34" charset="0"/>
              </a:rPr>
              <a:t>e-mail vers requête</a:t>
            </a:r>
          </a:p>
        </p:txBody>
      </p:sp>
      <p:sp>
        <p:nvSpPr>
          <p:cNvPr id="35" name="Call Routing"/>
          <p:cNvSpPr txBox="1">
            <a:spLocks noChangeArrowheads="1"/>
          </p:cNvSpPr>
          <p:nvPr/>
        </p:nvSpPr>
        <p:spPr bwMode="auto">
          <a:xfrm>
            <a:off x="4648679" y="5455919"/>
            <a:ext cx="2800406" cy="657168"/>
          </a:xfrm>
          <a:prstGeom prst="round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square" anchor="ctr">
            <a:noAutofit/>
          </a:bodyPr>
          <a:lstStyle/>
          <a:p>
            <a:pPr algn="ctr" rtl="0" eaLnBrk="0" fontAlgn="base" hangingPunct="0">
              <a:spcBef>
                <a:spcPct val="0"/>
              </a:spcBef>
              <a:spcAft>
                <a:spcPct val="0"/>
              </a:spcAft>
            </a:pPr>
            <a:r>
              <a:rPr lang="fr-FR" sz="1600" dirty="0">
                <a:solidFill>
                  <a:schemeClr val="bg1"/>
                </a:solidFill>
                <a:latin typeface="Salesforce Sans" panose="020B0505020202020203" pitchFamily="34" charset="0"/>
              </a:rPr>
              <a:t>fonction Web vers requête</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25840" y="3308227"/>
            <a:ext cx="1131668" cy="1131668"/>
          </a:xfrm>
          <a:prstGeom prst="rect">
            <a:avLst/>
          </a:prstGeom>
          <a:effectLst/>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5840" y="1156339"/>
            <a:ext cx="1131668" cy="1131668"/>
          </a:xfrm>
          <a:prstGeom prst="rect">
            <a:avLst/>
          </a:prstGeom>
          <a:effectLst/>
        </p:spPr>
      </p:pic>
      <p:grpSp>
        <p:nvGrpSpPr>
          <p:cNvPr id="42" name="Group 41"/>
          <p:cNvGrpSpPr/>
          <p:nvPr/>
        </p:nvGrpSpPr>
        <p:grpSpPr>
          <a:xfrm>
            <a:off x="2118650" y="5199888"/>
            <a:ext cx="1146048" cy="1146048"/>
            <a:chOff x="4230624" y="3188208"/>
            <a:chExt cx="822960" cy="822960"/>
          </a:xfrm>
        </p:grpSpPr>
        <p:sp>
          <p:nvSpPr>
            <p:cNvPr id="43" name="Rounded Rectangle 42"/>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44" name="Group 43"/>
            <p:cNvGrpSpPr/>
            <p:nvPr/>
          </p:nvGrpSpPr>
          <p:grpSpPr>
            <a:xfrm>
              <a:off x="4351592" y="3320754"/>
              <a:ext cx="570674" cy="570674"/>
              <a:chOff x="4351592" y="3288094"/>
              <a:chExt cx="570674" cy="570674"/>
            </a:xfrm>
          </p:grpSpPr>
          <p:sp>
            <p:nvSpPr>
              <p:cNvPr id="45"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6" name="Oval 45"/>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7" name="Oval 46"/>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3" name="Slide Number Placeholder 2"/>
          <p:cNvSpPr>
            <a:spLocks noGrp="1"/>
          </p:cNvSpPr>
          <p:nvPr>
            <p:ph type="sldNum" sz="quarter" idx="10"/>
          </p:nvPr>
        </p:nvSpPr>
        <p:spPr/>
        <p:txBody>
          <a:bodyPr/>
          <a:lstStyle/>
          <a:p>
            <a:fld id="{812A5277-1DB9-460F-9A21-B857ABB32666}" type="slidenum">
              <a:rPr lang="en-US" smtClean="0"/>
              <a:pPr/>
              <a:t>465</a:t>
            </a:fld>
            <a:endParaRPr lang="fr-FR" dirty="0"/>
          </a:p>
        </p:txBody>
      </p:sp>
    </p:spTree>
    <p:custDataLst>
      <p:tags r:id="rId1"/>
    </p:custData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92" y="7"/>
            <a:ext cx="10736637" cy="746975"/>
          </a:xfrm>
        </p:spPr>
        <p:txBody>
          <a:bodyPr/>
          <a:lstStyle/>
          <a:p>
            <a:r>
              <a:rPr lang="fr-FR"/>
              <a:t>Comment sont gérées les requêtes ?</a:t>
            </a:r>
            <a:endParaRPr lang="fr-FR" dirty="0"/>
          </a:p>
        </p:txBody>
      </p:sp>
      <p:grpSp>
        <p:nvGrpSpPr>
          <p:cNvPr id="2" name="Group 1"/>
          <p:cNvGrpSpPr/>
          <p:nvPr/>
        </p:nvGrpSpPr>
        <p:grpSpPr>
          <a:xfrm>
            <a:off x="685221" y="1447800"/>
            <a:ext cx="10823607" cy="4591166"/>
            <a:chOff x="742371" y="3086861"/>
            <a:chExt cx="7532996" cy="3195352"/>
          </a:xfrm>
        </p:grpSpPr>
        <p:cxnSp>
          <p:nvCxnSpPr>
            <p:cNvPr id="77" name="Straight Arrow Connector 76"/>
            <p:cNvCxnSpPr/>
            <p:nvPr/>
          </p:nvCxnSpPr>
          <p:spPr>
            <a:xfrm>
              <a:off x="1261009" y="3478227"/>
              <a:ext cx="2137646" cy="0"/>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9" name="Text Box 26"/>
            <p:cNvSpPr txBox="1">
              <a:spLocks noChangeArrowheads="1"/>
            </p:cNvSpPr>
            <p:nvPr/>
          </p:nvSpPr>
          <p:spPr bwMode="auto">
            <a:xfrm>
              <a:off x="7015933" y="3855568"/>
              <a:ext cx="1056444" cy="295604"/>
            </a:xfrm>
            <a:prstGeom prst="rect">
              <a:avLst/>
            </a:prstGeom>
            <a:noFill/>
            <a:ln w="9525">
              <a:noFill/>
              <a:miter lim="800000"/>
              <a:headEnd/>
              <a:tailEnd/>
            </a:ln>
          </p:spPr>
          <p:txBody>
            <a:bodyPr wrap="square">
              <a:spAutoFit/>
            </a:bodyPr>
            <a:lstStyle/>
            <a:p>
              <a:pPr algn="ctr" rtl="0" eaLnBrk="0" fontAlgn="base" hangingPunct="0">
                <a:lnSpc>
                  <a:spcPct val="90000"/>
                </a:lnSpc>
              </a:pPr>
              <a:r>
                <a:rPr lang="fr-FR" sz="1200" b="1" dirty="0">
                  <a:latin typeface="Salesforce Sans" panose="020B0505020202020203" pitchFamily="34" charset="0"/>
                </a:rPr>
                <a:t>La requête est fermée/résolue.</a:t>
              </a:r>
            </a:p>
          </p:txBody>
        </p:sp>
        <p:sp>
          <p:nvSpPr>
            <p:cNvPr id="60" name="Text Box 26"/>
            <p:cNvSpPr txBox="1">
              <a:spLocks noChangeArrowheads="1"/>
            </p:cNvSpPr>
            <p:nvPr/>
          </p:nvSpPr>
          <p:spPr bwMode="auto">
            <a:xfrm>
              <a:off x="5301942" y="3839138"/>
              <a:ext cx="1311274" cy="180067"/>
            </a:xfrm>
            <a:prstGeom prst="rect">
              <a:avLst/>
            </a:prstGeom>
            <a:noFill/>
            <a:ln w="9525">
              <a:noFill/>
              <a:miter lim="800000"/>
              <a:headEnd/>
              <a:tailEnd/>
            </a:ln>
          </p:spPr>
          <p:txBody>
            <a:bodyPr wrap="square">
              <a:spAutoFit/>
            </a:bodyPr>
            <a:lstStyle/>
            <a:p>
              <a:pPr algn="ctr" rtl="0" eaLnBrk="0" fontAlgn="base" hangingPunct="0">
                <a:lnSpc>
                  <a:spcPct val="90000"/>
                </a:lnSpc>
              </a:pPr>
              <a:r>
                <a:rPr lang="fr-FR" sz="1200" b="1" dirty="0">
                  <a:latin typeface="Salesforce Sans" panose="020B0505020202020203" pitchFamily="34" charset="0"/>
                </a:rPr>
                <a:t>Résolue ?</a:t>
              </a:r>
            </a:p>
          </p:txBody>
        </p:sp>
        <p:sp>
          <p:nvSpPr>
            <p:cNvPr id="61" name="Text Box 26"/>
            <p:cNvSpPr txBox="1">
              <a:spLocks noChangeArrowheads="1"/>
            </p:cNvSpPr>
            <p:nvPr/>
          </p:nvSpPr>
          <p:spPr bwMode="auto">
            <a:xfrm>
              <a:off x="3577253" y="6046938"/>
              <a:ext cx="1245599" cy="179933"/>
            </a:xfrm>
            <a:prstGeom prst="rect">
              <a:avLst/>
            </a:prstGeom>
            <a:noFill/>
            <a:ln w="9525">
              <a:noFill/>
              <a:miter lim="800000"/>
              <a:headEnd/>
              <a:tailEnd/>
            </a:ln>
          </p:spPr>
          <p:txBody>
            <a:bodyPr wrap="square">
              <a:spAutoFit/>
            </a:bodyPr>
            <a:lstStyle/>
            <a:p>
              <a:pPr algn="ctr" rtl="0" eaLnBrk="0" fontAlgn="base" hangingPunct="0">
                <a:lnSpc>
                  <a:spcPct val="90000"/>
                </a:lnSpc>
              </a:pPr>
              <a:r>
                <a:rPr lang="fr-FR" sz="1200" b="1" dirty="0">
                  <a:latin typeface="Salesforce Sans" panose="020B0505020202020203" pitchFamily="34" charset="0"/>
                </a:rPr>
                <a:t>La requête est hiérarchisée.</a:t>
              </a:r>
              <a:endParaRPr lang="fr-FR" sz="1200" b="1" kern="1200" dirty="0">
                <a:latin typeface="Salesforce Sans" panose="020B0505020202020203" pitchFamily="34" charset="0"/>
                <a:ea typeface="MS PGothic" pitchFamily="34" charset="-128"/>
              </a:endParaRPr>
            </a:p>
          </p:txBody>
        </p:sp>
        <p:sp>
          <p:nvSpPr>
            <p:cNvPr id="62" name="Text Box 26"/>
            <p:cNvSpPr txBox="1">
              <a:spLocks noChangeArrowheads="1"/>
            </p:cNvSpPr>
            <p:nvPr/>
          </p:nvSpPr>
          <p:spPr bwMode="auto">
            <a:xfrm>
              <a:off x="1629451" y="6033520"/>
              <a:ext cx="1405061" cy="179933"/>
            </a:xfrm>
            <a:prstGeom prst="rect">
              <a:avLst/>
            </a:prstGeom>
            <a:noFill/>
            <a:ln w="9525">
              <a:noFill/>
              <a:miter lim="800000"/>
              <a:headEnd/>
              <a:tailEnd/>
            </a:ln>
          </p:spPr>
          <p:txBody>
            <a:bodyPr wrap="square">
              <a:spAutoFit/>
            </a:bodyPr>
            <a:lstStyle/>
            <a:p>
              <a:pPr algn="ctr" rtl="0" eaLnBrk="0" fontAlgn="base" hangingPunct="0">
                <a:lnSpc>
                  <a:spcPct val="90000"/>
                </a:lnSpc>
              </a:pPr>
              <a:r>
                <a:rPr lang="fr-FR" sz="1200" b="1" dirty="0">
                  <a:latin typeface="Salesforce Sans" panose="020B0505020202020203" pitchFamily="34" charset="0"/>
                </a:rPr>
                <a:t>La requête est réaffectée.</a:t>
              </a:r>
            </a:p>
          </p:txBody>
        </p:sp>
        <p:sp>
          <p:nvSpPr>
            <p:cNvPr id="63" name="Text: NO"/>
            <p:cNvSpPr txBox="1"/>
            <p:nvPr/>
          </p:nvSpPr>
          <p:spPr>
            <a:xfrm>
              <a:off x="6471215" y="3514457"/>
              <a:ext cx="479843" cy="215444"/>
            </a:xfrm>
            <a:prstGeom prst="rect">
              <a:avLst/>
            </a:prstGeom>
            <a:noFill/>
            <a:ln>
              <a:noFill/>
            </a:ln>
          </p:spPr>
          <p:txBody>
            <a:bodyPr wrap="square" lIns="0" tIns="0" rIns="0" bIns="0" rtlCol="0">
              <a:spAutoFit/>
            </a:bodyPr>
            <a:lstStyle/>
            <a:p>
              <a:pPr marL="3175" indent="-3175" algn="l"/>
              <a:r>
                <a:rPr lang="fr-FR" sz="1400" b="1" dirty="0">
                  <a:solidFill>
                    <a:srgbClr val="00B050"/>
                  </a:solidFill>
                  <a:latin typeface="+mn-lt"/>
                </a:rPr>
                <a:t>OUI</a:t>
              </a:r>
            </a:p>
          </p:txBody>
        </p:sp>
        <p:sp>
          <p:nvSpPr>
            <p:cNvPr id="64" name="Text Box 26"/>
            <p:cNvSpPr txBox="1">
              <a:spLocks noChangeArrowheads="1"/>
            </p:cNvSpPr>
            <p:nvPr/>
          </p:nvSpPr>
          <p:spPr bwMode="auto">
            <a:xfrm>
              <a:off x="6820448" y="5986474"/>
              <a:ext cx="1454919" cy="295739"/>
            </a:xfrm>
            <a:prstGeom prst="rect">
              <a:avLst/>
            </a:prstGeom>
            <a:noFill/>
            <a:ln w="9525">
              <a:noFill/>
              <a:miter lim="800000"/>
              <a:headEnd/>
              <a:tailEnd/>
            </a:ln>
          </p:spPr>
          <p:txBody>
            <a:bodyPr wrap="square">
              <a:spAutoFit/>
            </a:bodyPr>
            <a:lstStyle/>
            <a:p>
              <a:pPr algn="ctr" rtl="0" eaLnBrk="0" fontAlgn="base" hangingPunct="0">
                <a:lnSpc>
                  <a:spcPct val="90000"/>
                </a:lnSpc>
              </a:pPr>
              <a:r>
                <a:rPr lang="fr-FR" sz="1200" b="1" dirty="0">
                  <a:latin typeface="Salesforce Sans" panose="020B0505020202020203" pitchFamily="34" charset="0"/>
                </a:rPr>
                <a:t>La requête est </a:t>
              </a:r>
              <a:br>
                <a:rPr lang="fr-FR" sz="1200" b="1" dirty="0">
                  <a:latin typeface="Salesforce Sans" panose="020B0505020202020203" pitchFamily="34" charset="0"/>
                </a:rPr>
              </a:br>
              <a:r>
                <a:rPr lang="fr-FR" sz="1200" b="1" dirty="0">
                  <a:latin typeface="Salesforce Sans" panose="020B0505020202020203" pitchFamily="34" charset="0"/>
                </a:rPr>
                <a:t>fermée/Non résolue</a:t>
              </a:r>
            </a:p>
          </p:txBody>
        </p:sp>
        <p:sp>
          <p:nvSpPr>
            <p:cNvPr id="65" name="Text Box 26"/>
            <p:cNvSpPr txBox="1">
              <a:spLocks noChangeArrowheads="1"/>
            </p:cNvSpPr>
            <p:nvPr/>
          </p:nvSpPr>
          <p:spPr bwMode="auto">
            <a:xfrm>
              <a:off x="3357304" y="3884231"/>
              <a:ext cx="1001226" cy="411410"/>
            </a:xfrm>
            <a:prstGeom prst="rect">
              <a:avLst/>
            </a:prstGeom>
            <a:noFill/>
            <a:ln w="9525">
              <a:noFill/>
              <a:miter lim="800000"/>
              <a:headEnd/>
              <a:tailEnd/>
            </a:ln>
          </p:spPr>
          <p:txBody>
            <a:bodyPr wrap="square">
              <a:spAutoFit/>
            </a:bodyPr>
            <a:lstStyle/>
            <a:p>
              <a:pPr algn="ctr" rtl="0" eaLnBrk="0" fontAlgn="base" hangingPunct="0">
                <a:lnSpc>
                  <a:spcPct val="90000"/>
                </a:lnSpc>
              </a:pPr>
              <a:r>
                <a:rPr lang="fr-FR" sz="1200" b="1" dirty="0">
                  <a:solidFill>
                    <a:schemeClr val="tx1">
                      <a:lumMod val="85000"/>
                      <a:lumOff val="15000"/>
                    </a:schemeClr>
                  </a:solidFill>
                  <a:latin typeface="Salesforce Sans" panose="020B0505020202020203" pitchFamily="34" charset="0"/>
                </a:rPr>
                <a:t>L'agent identifie et </a:t>
              </a:r>
              <a:r>
                <a:rPr lang="fr-FR" sz="1200" b="1" dirty="0">
                  <a:latin typeface="Salesforce Sans" panose="020B0505020202020203" pitchFamily="34" charset="0"/>
                </a:rPr>
                <a:t>communique</a:t>
              </a:r>
              <a:r>
                <a:rPr dirty="0"/>
                <a:t/>
              </a:r>
              <a:br>
                <a:rPr dirty="0"/>
              </a:br>
              <a:r>
                <a:rPr lang="fr-FR" sz="1200" b="1" dirty="0">
                  <a:latin typeface="Salesforce Sans" panose="020B0505020202020203" pitchFamily="34" charset="0"/>
                </a:rPr>
                <a:t>la résolution.</a:t>
              </a:r>
            </a:p>
          </p:txBody>
        </p:sp>
        <p:sp>
          <p:nvSpPr>
            <p:cNvPr id="66" name="TextBox 65"/>
            <p:cNvSpPr txBox="1"/>
            <p:nvPr/>
          </p:nvSpPr>
          <p:spPr>
            <a:xfrm>
              <a:off x="742371" y="3884231"/>
              <a:ext cx="1005505" cy="179933"/>
            </a:xfrm>
            <a:prstGeom prst="rect">
              <a:avLst/>
            </a:prstGeom>
            <a:noFill/>
          </p:spPr>
          <p:txBody>
            <a:bodyPr wrap="square" rtlCol="0">
              <a:spAutoFit/>
            </a:bodyPr>
            <a:lstStyle/>
            <a:p>
              <a:pPr algn="ctr">
                <a:lnSpc>
                  <a:spcPct val="90000"/>
                </a:lnSpc>
              </a:pPr>
              <a:r>
                <a:rPr lang="fr-FR" sz="1200" b="1" dirty="0"/>
                <a:t>La requête est attribuée</a:t>
              </a:r>
            </a:p>
          </p:txBody>
        </p:sp>
        <p:grpSp>
          <p:nvGrpSpPr>
            <p:cNvPr id="68" name="Group 67"/>
            <p:cNvGrpSpPr/>
            <p:nvPr/>
          </p:nvGrpSpPr>
          <p:grpSpPr>
            <a:xfrm>
              <a:off x="905125" y="3086861"/>
              <a:ext cx="718548" cy="717987"/>
              <a:chOff x="6650302" y="1017572"/>
              <a:chExt cx="718548" cy="717987"/>
            </a:xfrm>
          </p:grpSpPr>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70"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p:cNvGrpSpPr/>
            <p:nvPr/>
          </p:nvGrpSpPr>
          <p:grpSpPr>
            <a:xfrm>
              <a:off x="7183028" y="3143673"/>
              <a:ext cx="718548" cy="717987"/>
              <a:chOff x="6650302" y="1017572"/>
              <a:chExt cx="718548" cy="717987"/>
            </a:xfrm>
          </p:grpSpPr>
          <p:pic>
            <p:nvPicPr>
              <p:cNvPr id="72" name="Picture 7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73"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73"/>
            <p:cNvGrpSpPr/>
            <p:nvPr/>
          </p:nvGrpSpPr>
          <p:grpSpPr>
            <a:xfrm>
              <a:off x="7183028" y="5254347"/>
              <a:ext cx="718548" cy="713451"/>
              <a:chOff x="6650302" y="1017572"/>
              <a:chExt cx="718548" cy="713451"/>
            </a:xfrm>
          </p:grpSpPr>
          <p:pic>
            <p:nvPicPr>
              <p:cNvPr id="75" name="Picture 74"/>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76" name="Freeform 5"/>
              <p:cNvSpPr>
                <a:spLocks/>
              </p:cNvSpPr>
              <p:nvPr/>
            </p:nvSpPr>
            <p:spPr bwMode="auto">
              <a:xfrm>
                <a:off x="6888244" y="1283455"/>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chemeClr val="tx1"/>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cxnSp>
          <p:nvCxnSpPr>
            <p:cNvPr id="79" name="Straight Arrow Connector 78"/>
            <p:cNvCxnSpPr/>
            <p:nvPr/>
          </p:nvCxnSpPr>
          <p:spPr>
            <a:xfrm>
              <a:off x="3997464" y="3478227"/>
              <a:ext cx="1513212" cy="0"/>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2767475" y="5684657"/>
              <a:ext cx="1521304" cy="0"/>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2346689" y="3552404"/>
              <a:ext cx="0" cy="2322413"/>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971757" y="5288819"/>
              <a:ext cx="718548" cy="717987"/>
              <a:chOff x="6650302" y="1017572"/>
              <a:chExt cx="718548" cy="717987"/>
            </a:xfrm>
          </p:grpSpPr>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4"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p:cNvGrpSpPr/>
            <p:nvPr/>
          </p:nvGrpSpPr>
          <p:grpSpPr>
            <a:xfrm>
              <a:off x="3855852" y="5311746"/>
              <a:ext cx="718548" cy="717987"/>
              <a:chOff x="6650302" y="1017572"/>
              <a:chExt cx="718548" cy="717987"/>
            </a:xfrm>
          </p:grpSpPr>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7"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C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cxnSp>
          <p:nvCxnSpPr>
            <p:cNvPr id="88" name="Straight Arrow Connector 87"/>
            <p:cNvCxnSpPr/>
            <p:nvPr/>
          </p:nvCxnSpPr>
          <p:spPr>
            <a:xfrm>
              <a:off x="5996198" y="3478227"/>
              <a:ext cx="1092423" cy="0"/>
            </a:xfrm>
            <a:prstGeom prst="straightConnector1">
              <a:avLst/>
            </a:prstGeom>
            <a:ln w="571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2461354" y="5751238"/>
              <a:ext cx="162187" cy="201655"/>
              <a:chOff x="2671748" y="6010182"/>
              <a:chExt cx="162187" cy="201655"/>
            </a:xfrm>
          </p:grpSpPr>
          <p:sp>
            <p:nvSpPr>
              <p:cNvPr id="90" name="Arc 89"/>
              <p:cNvSpPr/>
              <p:nvPr/>
            </p:nvSpPr>
            <p:spPr>
              <a:xfrm rot="6300000">
                <a:off x="2671748" y="6049650"/>
                <a:ext cx="162187" cy="162187"/>
              </a:xfrm>
              <a:prstGeom prst="arc">
                <a:avLst>
                  <a:gd name="adj1" fmla="val 11554178"/>
                  <a:gd name="adj2" fmla="val 8483479"/>
                </a:avLst>
              </a:prstGeom>
              <a:ln w="38100">
                <a:solidFill>
                  <a:schemeClr val="bg1"/>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Isosceles Triangle 90"/>
              <p:cNvSpPr/>
              <p:nvPr/>
            </p:nvSpPr>
            <p:spPr>
              <a:xfrm rot="18900000">
                <a:off x="2734324" y="6010182"/>
                <a:ext cx="88776" cy="76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pic>
          <p:nvPicPr>
            <p:cNvPr id="93" name="Picture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4060" y="3128244"/>
              <a:ext cx="720947" cy="720947"/>
            </a:xfrm>
            <a:prstGeom prst="rect">
              <a:avLst/>
            </a:prstGeom>
          </p:spPr>
        </p:pic>
        <p:grpSp>
          <p:nvGrpSpPr>
            <p:cNvPr id="94" name="Group 93"/>
            <p:cNvGrpSpPr/>
            <p:nvPr/>
          </p:nvGrpSpPr>
          <p:grpSpPr>
            <a:xfrm>
              <a:off x="4617204" y="4070293"/>
              <a:ext cx="2495695" cy="1699328"/>
              <a:chOff x="4617205" y="3907100"/>
              <a:chExt cx="2727326" cy="2013204"/>
            </a:xfrm>
          </p:grpSpPr>
          <p:sp>
            <p:nvSpPr>
              <p:cNvPr id="95" name="Bent Arrow 1"/>
              <p:cNvSpPr/>
              <p:nvPr/>
            </p:nvSpPr>
            <p:spPr bwMode="auto">
              <a:xfrm rot="10800000">
                <a:off x="4617205" y="3908451"/>
                <a:ext cx="1411361" cy="2011853"/>
              </a:xfrm>
              <a:prstGeom prst="bentArrow">
                <a:avLst>
                  <a:gd name="adj1" fmla="val 4270"/>
                  <a:gd name="adj2" fmla="val 6283"/>
                  <a:gd name="adj3" fmla="val 13286"/>
                  <a:gd name="adj4" fmla="val 23486"/>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itchFamily="18" charset="0"/>
                </a:endParaRPr>
              </a:p>
            </p:txBody>
          </p:sp>
          <p:sp>
            <p:nvSpPr>
              <p:cNvPr id="96" name="Bent Arrow 1"/>
              <p:cNvSpPr/>
              <p:nvPr/>
            </p:nvSpPr>
            <p:spPr bwMode="auto">
              <a:xfrm rot="10800000" flipH="1">
                <a:off x="6088582" y="3907100"/>
                <a:ext cx="1255949" cy="2011852"/>
              </a:xfrm>
              <a:prstGeom prst="bentArrow">
                <a:avLst>
                  <a:gd name="adj1" fmla="val 4270"/>
                  <a:gd name="adj2" fmla="val 6283"/>
                  <a:gd name="adj3" fmla="val 13286"/>
                  <a:gd name="adj4" fmla="val 23486"/>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itchFamily="18" charset="0"/>
                </a:endParaRPr>
              </a:p>
            </p:txBody>
          </p:sp>
        </p:grpSp>
        <p:sp>
          <p:nvSpPr>
            <p:cNvPr id="97" name="Text: NO"/>
            <p:cNvSpPr txBox="1"/>
            <p:nvPr/>
          </p:nvSpPr>
          <p:spPr>
            <a:xfrm>
              <a:off x="5644598" y="4414884"/>
              <a:ext cx="577808" cy="374571"/>
            </a:xfrm>
            <a:prstGeom prst="roundRect">
              <a:avLst/>
            </a:prstGeom>
            <a:solidFill>
              <a:schemeClr val="bg1">
                <a:alpha val="79000"/>
              </a:schemeClr>
            </a:solidFill>
            <a:ln>
              <a:noFill/>
            </a:ln>
          </p:spPr>
          <p:txBody>
            <a:bodyPr wrap="square" rtlCol="0">
              <a:spAutoFit/>
            </a:bodyPr>
            <a:lstStyle/>
            <a:p>
              <a:pPr marL="3175" indent="-3175" algn="ctr"/>
              <a:r>
                <a:rPr lang="fr-FR" sz="1600" b="1" dirty="0">
                  <a:solidFill>
                    <a:srgbClr val="FF0000"/>
                  </a:solidFill>
                  <a:latin typeface="+mn-lt"/>
                </a:rPr>
                <a:t>NON</a:t>
              </a:r>
            </a:p>
          </p:txBody>
        </p:sp>
        <p:pic>
          <p:nvPicPr>
            <p:cNvPr id="98" name="Picture 9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3949" y="3129592"/>
              <a:ext cx="705356" cy="705356"/>
            </a:xfrm>
            <a:prstGeom prst="rect">
              <a:avLst/>
            </a:prstGeom>
          </p:spPr>
        </p:pic>
        <p:sp>
          <p:nvSpPr>
            <p:cNvPr id="99" name="Plus 98"/>
            <p:cNvSpPr/>
            <p:nvPr/>
          </p:nvSpPr>
          <p:spPr>
            <a:xfrm>
              <a:off x="1353898" y="3561844"/>
              <a:ext cx="202301" cy="20230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466</a:t>
            </a:fld>
            <a:endParaRPr lang="fr-FR" dirty="0"/>
          </a:p>
        </p:txBody>
      </p:sp>
    </p:spTree>
    <p:custDataLst>
      <p:tags r:id="rId1"/>
    </p:custData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a:spLocks noGrp="1"/>
          </p:cNvSpPr>
          <p:nvPr>
            <p:ph idx="1"/>
          </p:nvPr>
        </p:nvSpPr>
        <p:spPr>
          <a:xfrm>
            <a:off x="115713" y="843165"/>
            <a:ext cx="11941175" cy="5041030"/>
          </a:xfrm>
          <a:prstGeom prst="rect">
            <a:avLst/>
          </a:prstGeom>
          <a:noFill/>
          <a:effectLst/>
        </p:spPr>
        <p:txBody>
          <a:bodyPr numCol="2" spcCol="457200"/>
          <a:lstStyle/>
          <a:p>
            <a:pPr marL="0" lvl="1" indent="0">
              <a:spcBef>
                <a:spcPts val="300"/>
              </a:spcBef>
              <a:buNone/>
            </a:pPr>
            <a:r>
              <a:rPr lang="fr-FR" sz="2000" dirty="0" err="1"/>
              <a:t>Salesforce</a:t>
            </a:r>
            <a:r>
              <a:rPr lang="fr-FR" sz="2000" dirty="0"/>
              <a:t> </a:t>
            </a:r>
            <a:r>
              <a:rPr lang="fr-FR" sz="2000" dirty="0" err="1"/>
              <a:t>Knowledge</a:t>
            </a:r>
            <a:r>
              <a:rPr lang="fr-FR" sz="2000" dirty="0"/>
              <a:t> permet aux </a:t>
            </a:r>
            <a:r>
              <a:rPr lang="fr-FR" sz="2000" b="1" dirty="0"/>
              <a:t>utilisateurs</a:t>
            </a:r>
            <a:r>
              <a:rPr lang="fr-FR" sz="2000" dirty="0"/>
              <a:t> d'effectuer les actions suivantes :</a:t>
            </a:r>
          </a:p>
          <a:p>
            <a:pPr marL="225425" lvl="1" indent="-225425">
              <a:spcBef>
                <a:spcPts val="300"/>
              </a:spcBef>
              <a:buFont typeface="Wingdings" pitchFamily="2" charset="2"/>
              <a:buChar char="§"/>
            </a:pPr>
            <a:r>
              <a:rPr lang="fr-FR" sz="2000" dirty="0"/>
              <a:t>Écrire, modifier, publier et archiver les articles.</a:t>
            </a:r>
          </a:p>
          <a:p>
            <a:pPr marL="225425" lvl="1" indent="-225425">
              <a:spcBef>
                <a:spcPts val="300"/>
              </a:spcBef>
              <a:buFont typeface="Wingdings" pitchFamily="2" charset="2"/>
              <a:buChar char="§"/>
            </a:pPr>
            <a:r>
              <a:rPr lang="fr-FR" sz="2000" dirty="0"/>
              <a:t>Joindre des articles à des requêtes ouvertes ou clôturées.</a:t>
            </a:r>
          </a:p>
          <a:p>
            <a:pPr marL="225425" lvl="1" indent="-225425">
              <a:spcBef>
                <a:spcPts val="300"/>
              </a:spcBef>
              <a:buFont typeface="Wingdings" pitchFamily="2" charset="2"/>
              <a:buChar char="§"/>
            </a:pPr>
            <a:r>
              <a:rPr lang="fr-FR" sz="2000" dirty="0"/>
              <a:t>Utiliser la liste associée Articles sur une requête afin d'identifier l'article de la base de connaissances joint à une requête.</a:t>
            </a:r>
          </a:p>
          <a:p>
            <a:pPr marL="225425" lvl="1" indent="-225425">
              <a:spcBef>
                <a:spcPts val="300"/>
              </a:spcBef>
              <a:buFont typeface="Wingdings" pitchFamily="2" charset="2"/>
              <a:buChar char="§"/>
            </a:pPr>
            <a:r>
              <a:rPr lang="fr-FR" sz="2000" dirty="0"/>
              <a:t>Partager des articles au format PDF ou des liens avec les clients.</a:t>
            </a:r>
          </a:p>
          <a:p>
            <a:pPr marL="225425" lvl="1" indent="-225425">
              <a:spcBef>
                <a:spcPts val="300"/>
              </a:spcBef>
              <a:buFont typeface="Wingdings" pitchFamily="2" charset="2"/>
              <a:buChar char="§"/>
            </a:pPr>
            <a:r>
              <a:rPr lang="fr-FR" sz="2000" dirty="0"/>
              <a:t>Noter des articles et envoyer des commentaires sur le fil Chatter d'un article.</a:t>
            </a:r>
          </a:p>
          <a:p>
            <a:pPr marL="225425" lvl="1" indent="-225425">
              <a:spcBef>
                <a:spcPts val="300"/>
              </a:spcBef>
            </a:pPr>
            <a:r>
              <a:rPr lang="fr-FR" sz="2000" dirty="0"/>
              <a:t>Organiser les articles à l'aide de balises de rubriques. </a:t>
            </a:r>
          </a:p>
          <a:p>
            <a:pPr marL="0" lvl="1" indent="0">
              <a:spcBef>
                <a:spcPts val="300"/>
              </a:spcBef>
              <a:buNone/>
            </a:pPr>
            <a:r>
              <a:rPr lang="fr-FR" sz="2000" dirty="0"/>
              <a:t>Les </a:t>
            </a:r>
            <a:r>
              <a:rPr lang="fr-FR" sz="2000" b="1" dirty="0"/>
              <a:t>administrateurs</a:t>
            </a:r>
            <a:r>
              <a:rPr lang="fr-FR" sz="2000" dirty="0"/>
              <a:t> peuvent configurer les types d'articles et les catégories de données pour améliorer les éléments suivants de l'article :</a:t>
            </a:r>
          </a:p>
          <a:p>
            <a:pPr marL="231775" lvl="1" indent="-231775">
              <a:spcBef>
                <a:spcPts val="300"/>
              </a:spcBef>
              <a:buFont typeface="Wingdings" pitchFamily="2" charset="2"/>
              <a:buChar char="§"/>
            </a:pPr>
            <a:r>
              <a:rPr lang="fr-FR" sz="2000" dirty="0"/>
              <a:t>Lisibilité.</a:t>
            </a:r>
          </a:p>
          <a:p>
            <a:pPr marL="231775" lvl="1" indent="-231775">
              <a:spcBef>
                <a:spcPts val="300"/>
              </a:spcBef>
              <a:buFont typeface="Wingdings" pitchFamily="2" charset="2"/>
              <a:buChar char="§"/>
            </a:pPr>
            <a:r>
              <a:rPr lang="fr-FR" sz="2000" dirty="0"/>
              <a:t>Cohérence.</a:t>
            </a:r>
          </a:p>
          <a:p>
            <a:pPr marL="231775" lvl="1" indent="-231775">
              <a:spcBef>
                <a:spcPts val="300"/>
              </a:spcBef>
              <a:buFont typeface="Wingdings" pitchFamily="2" charset="2"/>
              <a:buChar char="§"/>
            </a:pPr>
            <a:r>
              <a:rPr lang="fr-FR" sz="2000" dirty="0"/>
              <a:t>Pertinence.</a:t>
            </a:r>
          </a:p>
          <a:p>
            <a:pPr marL="225425" lvl="1" indent="-225425">
              <a:spcBef>
                <a:spcPts val="300"/>
              </a:spcBef>
              <a:buNone/>
            </a:pPr>
            <a:endParaRPr lang="fr-FR" sz="2000" dirty="0">
              <a:solidFill>
                <a:schemeClr val="bg1"/>
              </a:solidFill>
            </a:endParaRPr>
          </a:p>
        </p:txBody>
      </p:sp>
      <p:sp>
        <p:nvSpPr>
          <p:cNvPr id="2" name="Title 1"/>
          <p:cNvSpPr>
            <a:spLocks noGrp="1"/>
          </p:cNvSpPr>
          <p:nvPr>
            <p:ph type="title"/>
          </p:nvPr>
        </p:nvSpPr>
        <p:spPr>
          <a:xfrm>
            <a:off x="128589" y="7"/>
            <a:ext cx="10734146" cy="746975"/>
          </a:xfrm>
        </p:spPr>
        <p:txBody>
          <a:bodyPr/>
          <a:lstStyle/>
          <a:p>
            <a:r>
              <a:rPr lang="fr-FR" sz="2100" dirty="0"/>
              <a:t>Comment les requêtes sont-elles résolues à l'aide </a:t>
            </a:r>
            <a:br>
              <a:rPr lang="fr-FR" sz="2100" dirty="0"/>
            </a:br>
            <a:r>
              <a:rPr lang="fr-FR" sz="2100" dirty="0"/>
              <a:t>de la base de connaissances </a:t>
            </a:r>
            <a:r>
              <a:rPr lang="fr-FR" sz="2100" dirty="0" err="1"/>
              <a:t>Salesforce</a:t>
            </a:r>
            <a:r>
              <a:rPr lang="fr-FR" sz="2100" dirty="0"/>
              <a:t> </a:t>
            </a:r>
            <a:r>
              <a:rPr lang="fr-FR" sz="2100" dirty="0" err="1"/>
              <a:t>Knowledge</a:t>
            </a:r>
            <a:r>
              <a:rPr lang="fr-FR" sz="2100" dirty="0"/>
              <a:t> ?</a:t>
            </a:r>
          </a:p>
        </p:txBody>
      </p:sp>
      <p:sp>
        <p:nvSpPr>
          <p:cNvPr id="11" name="Rectangle 10"/>
          <p:cNvSpPr/>
          <p:nvPr/>
        </p:nvSpPr>
        <p:spPr bwMode="auto">
          <a:xfrm>
            <a:off x="0" y="610800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lvl="0">
              <a:spcBef>
                <a:spcPct val="50000"/>
              </a:spcBef>
              <a:defRPr/>
            </a:pPr>
            <a:r>
              <a:rPr lang="fr-FR" sz="2300" dirty="0">
                <a:solidFill>
                  <a:schemeClr val="bg1"/>
                </a:solidFill>
              </a:rPr>
              <a:t>Tous les utilisateurs dotés d'une licence Salesforce complète peuvent afficher les articles sans licence complémentaire. </a:t>
            </a:r>
          </a:p>
        </p:txBody>
      </p:sp>
      <p:sp>
        <p:nvSpPr>
          <p:cNvPr id="13" name="TextBox 12"/>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6"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6" name="Slide Number Placeholder 5"/>
          <p:cNvSpPr>
            <a:spLocks noGrp="1"/>
          </p:cNvSpPr>
          <p:nvPr>
            <p:ph type="sldNum" sz="quarter" idx="10"/>
          </p:nvPr>
        </p:nvSpPr>
        <p:spPr/>
        <p:txBody>
          <a:bodyPr/>
          <a:lstStyle/>
          <a:p>
            <a:fld id="{812A5277-1DB9-460F-9A21-B857ABB32666}" type="slidenum">
              <a:rPr lang="en-US" smtClean="0"/>
              <a:pPr/>
              <a:t>467</a:t>
            </a:fld>
            <a:endParaRPr lang="fr-FR" dirty="0"/>
          </a:p>
        </p:txBody>
      </p:sp>
      <p:pic>
        <p:nvPicPr>
          <p:cNvPr id="4" name="Picture 3"/>
          <p:cNvPicPr>
            <a:picLocks noChangeAspect="1"/>
          </p:cNvPicPr>
          <p:nvPr/>
        </p:nvPicPr>
        <p:blipFill>
          <a:blip r:embed="rId4"/>
          <a:stretch>
            <a:fillRect/>
          </a:stretch>
        </p:blipFill>
        <p:spPr>
          <a:xfrm>
            <a:off x="6042454" y="3597644"/>
            <a:ext cx="6014434" cy="1418498"/>
          </a:xfrm>
          <a:prstGeom prst="rect">
            <a:avLst/>
          </a:prstGeom>
        </p:spPr>
      </p:pic>
      <p:sp>
        <p:nvSpPr>
          <p:cNvPr id="5" name="Rectangle 4"/>
          <p:cNvSpPr/>
          <p:nvPr/>
        </p:nvSpPr>
        <p:spPr bwMode="auto">
          <a:xfrm>
            <a:off x="8847438" y="3597644"/>
            <a:ext cx="605481" cy="30709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Times New Roman" pitchFamily="18" charset="0"/>
            </a:endParaRPr>
          </a:p>
        </p:txBody>
      </p:sp>
    </p:spTree>
    <p:custDataLst>
      <p:tags r:id="rId1"/>
    </p:custData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Gestion et résolution des requêtes</a:t>
            </a:r>
          </a:p>
          <a:p>
            <a:pPr lvl="2"/>
            <a:r>
              <a:rPr lang="fr-FR"/>
              <a:t>Personnalisation d'un processus de support</a:t>
            </a:r>
          </a:p>
          <a:p>
            <a:pPr lvl="1"/>
            <a:r>
              <a:rPr lang="fr-FR"/>
              <a:t>Automatisation du support</a:t>
            </a:r>
          </a:p>
          <a:p>
            <a:pPr lvl="1"/>
            <a:r>
              <a:rPr lang="fr-FR"/>
              <a:t>Présentation de la console Salesforce pour le service</a:t>
            </a:r>
          </a:p>
          <a:p>
            <a:pPr lvl="1"/>
            <a:r>
              <a:rPr lang="fr-FR"/>
              <a:t>Collaboration dans Service Cloud</a:t>
            </a:r>
          </a:p>
          <a:p>
            <a:pPr lvl="1"/>
            <a:r>
              <a:rPr lang="fr-FR"/>
              <a:t>Analyse des données de support</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468</a:t>
            </a:fld>
            <a:endParaRPr lang="fr-FR" dirty="0"/>
          </a:p>
        </p:txBody>
      </p:sp>
    </p:spTree>
    <p:custDataLst>
      <p:tags r:id="rId1"/>
    </p:custData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869" y="5"/>
            <a:ext cx="9115709" cy="746975"/>
          </a:xfrm>
        </p:spPr>
        <p:txBody>
          <a:bodyPr/>
          <a:lstStyle/>
          <a:p>
            <a:r>
              <a:rPr lang="fr-FR" sz="2600" dirty="0"/>
              <a:t>Personnalisation des processus </a:t>
            </a:r>
            <a:br>
              <a:rPr lang="fr-FR" sz="2600" dirty="0"/>
            </a:br>
            <a:r>
              <a:rPr lang="fr-FR" sz="2600" dirty="0"/>
              <a:t>de support</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469</a:t>
            </a:fld>
            <a:endParaRPr lang="fr-FR" dirty="0"/>
          </a:p>
        </p:txBody>
      </p:sp>
      <p:sp>
        <p:nvSpPr>
          <p:cNvPr id="8" name="TextBox 7"/>
          <p:cNvSpPr txBox="1"/>
          <p:nvPr/>
        </p:nvSpPr>
        <p:spPr>
          <a:xfrm>
            <a:off x="2070180" y="1440000"/>
            <a:ext cx="8500599" cy="3431709"/>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Noah Larkin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Nous devons rationaliser autant que possible nos processus de support.</a:t>
            </a:r>
          </a:p>
          <a:p>
            <a:r>
              <a:rPr lang="fr-FR" sz="2000" dirty="0">
                <a:latin typeface="Segoe UI Semibold" pitchFamily="34" charset="0"/>
              </a:rPr>
              <a:t>Nous disposons déjà d'un processus éprouvé pour les requêtes du support produits. Cependant, nous aimerions créer un processus plus simple pour les requêtes concernant les demandes de renseignements des clients.</a:t>
            </a:r>
          </a:p>
          <a:p>
            <a:r>
              <a:rPr lang="fr-FR" sz="2000" dirty="0">
                <a:latin typeface="Segoe UI Semibold" pitchFamily="34" charset="0"/>
              </a:rPr>
              <a:t>La productivité de mon équipe et la satisfaction de nos clients sont mes principales priorités. Merci de nous informer le plus rapidement possible des solutions que vous êtes en mesure de nous offrir.</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10:45</a:t>
            </a:r>
            <a:endParaRPr lang="fr-FR" dirty="0"/>
          </a:p>
        </p:txBody>
      </p:sp>
      <p:pic>
        <p:nvPicPr>
          <p:cNvPr id="9" name="Picture 8" descr="NLarkin headshot.png"/>
          <p:cNvPicPr>
            <a:picLocks noChangeAspect="1"/>
          </p:cNvPicPr>
          <p:nvPr/>
        </p:nvPicPr>
        <p:blipFill>
          <a:blip r:embed="rId4" cstate="print"/>
          <a:srcRect l="3327" r="4243" b="14125"/>
          <a:stretch>
            <a:fillRect/>
          </a:stretch>
        </p:blipFill>
        <p:spPr>
          <a:xfrm>
            <a:off x="1237699" y="1620785"/>
            <a:ext cx="720795" cy="720000"/>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a:xfrm>
            <a:off x="121448" y="836615"/>
            <a:ext cx="9071319" cy="5914231"/>
          </a:xfrm>
        </p:spPr>
        <p:txBody>
          <a:bodyPr>
            <a:normAutofit/>
          </a:bodyPr>
          <a:lstStyle/>
          <a:p>
            <a:pPr>
              <a:buNone/>
            </a:pPr>
            <a:r>
              <a:rPr lang="fr-FR" dirty="0"/>
              <a:t>À la fin de ce module, vous serez en mesure de :</a:t>
            </a:r>
          </a:p>
          <a:p>
            <a:pPr lvl="1"/>
            <a:r>
              <a:rPr lang="fr-FR" dirty="0"/>
              <a:t>Décrire les informations saisies dans le profil de la société.</a:t>
            </a:r>
          </a:p>
          <a:p>
            <a:pPr lvl="1"/>
            <a:r>
              <a:rPr lang="fr-FR" dirty="0"/>
              <a:t>Configurer l'exercice fiscal.</a:t>
            </a:r>
          </a:p>
          <a:p>
            <a:pPr lvl="1"/>
            <a:r>
              <a:rPr lang="fr-FR" dirty="0"/>
              <a:t>Configurer et mettre à jour des devises.</a:t>
            </a:r>
          </a:p>
          <a:p>
            <a:pPr lvl="1"/>
            <a:r>
              <a:rPr lang="fr-FR" dirty="0"/>
              <a:t>Configurer l'interface utilisateur de manière à optimiser l'expérience utilisateur.</a:t>
            </a:r>
          </a:p>
          <a:p>
            <a:pPr lvl="1"/>
            <a:r>
              <a:rPr lang="fr-FR" dirty="0"/>
              <a:t>Configurer des tâches, des événements et des calendriers.</a:t>
            </a:r>
          </a:p>
          <a:p>
            <a:pPr lvl="1"/>
            <a:r>
              <a:rPr lang="fr-FR" dirty="0"/>
              <a:t>Configurer les paramètres de recherche de manière à ce que les utilisateurs puissent rapidement trouver les données dont ils ont besoin.</a:t>
            </a:r>
          </a:p>
          <a:p>
            <a:pPr lvl="1"/>
            <a:r>
              <a:rPr lang="fr-FR" dirty="0"/>
              <a:t>Configurer Chatter pour aider les utilisateurs à collaborer sur des affaires et des requêtes.</a:t>
            </a:r>
          </a:p>
          <a:p>
            <a:pPr lvl="1"/>
            <a:r>
              <a:rPr lang="fr-FR" dirty="0"/>
              <a:t>Activer l'accès mobile avec Salesforce1.</a:t>
            </a:r>
          </a:p>
          <a:p>
            <a:pPr lvl="0">
              <a:buNone/>
            </a:pPr>
            <a:endParaRPr lang="fr-FR" dirty="0"/>
          </a:p>
        </p:txBody>
      </p:sp>
      <p:sp>
        <p:nvSpPr>
          <p:cNvPr id="464897" name="Rectangle 2"/>
          <p:cNvSpPr>
            <a:spLocks noGrp="1" noChangeArrowheads="1"/>
          </p:cNvSpPr>
          <p:nvPr>
            <p:ph type="title"/>
          </p:nvPr>
        </p:nvSpPr>
        <p:spPr>
          <a:xfrm>
            <a:off x="695465" y="9"/>
            <a:ext cx="10166216" cy="746975"/>
          </a:xfrm>
        </p:spPr>
        <p:txBody>
          <a:bodyPr/>
          <a:lstStyle/>
          <a:p>
            <a:r>
              <a:rPr lang="fr-FR"/>
              <a:t>Objectifs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47</a:t>
            </a:fld>
            <a:endParaRPr lang="fr-FR" dirty="0"/>
          </a:p>
        </p:txBody>
      </p:sp>
    </p:spTree>
    <p:custDataLst>
      <p:tags r:id="rId1"/>
    </p:custData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92" y="7"/>
            <a:ext cx="10736637" cy="746975"/>
          </a:xfrm>
        </p:spPr>
        <p:txBody>
          <a:bodyPr/>
          <a:lstStyle/>
          <a:p>
            <a:r>
              <a:rPr lang="fr-FR" dirty="0"/>
              <a:t>Découverte : Processus de support</a:t>
            </a:r>
          </a:p>
        </p:txBody>
      </p:sp>
      <p:sp>
        <p:nvSpPr>
          <p:cNvPr id="43" name="Rectangle 42"/>
          <p:cNvSpPr/>
          <p:nvPr/>
        </p:nvSpPr>
        <p:spPr bwMode="auto">
          <a:xfrm>
            <a:off x="0" y="764367"/>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b="1" dirty="0">
                <a:solidFill>
                  <a:schemeClr val="bg1"/>
                </a:solidFill>
              </a:rPr>
              <a:t>Les processus de support </a:t>
            </a:r>
            <a:r>
              <a:rPr lang="fr-FR" dirty="0">
                <a:solidFill>
                  <a:schemeClr val="bg1"/>
                </a:solidFill>
              </a:rPr>
              <a:t>détaillent les valeurs du champ Statut dans les requêtes.</a:t>
            </a:r>
            <a:r>
              <a:rPr lang="fr-FR" dirty="0">
                <a:solidFill>
                  <a:schemeClr val="bg1"/>
                </a:solidFill>
                <a:latin typeface="Salesforce Sans" panose="020B0505020202020203" pitchFamily="34" charset="0"/>
              </a:rPr>
              <a:t> Le champ Statut de la requête identifie le point le plus élevé du cycle de vie de la requête.</a:t>
            </a:r>
          </a:p>
        </p:txBody>
      </p:sp>
      <p:sp>
        <p:nvSpPr>
          <p:cNvPr id="48" name="TextBox 47"/>
          <p:cNvSpPr txBox="1"/>
          <p:nvPr/>
        </p:nvSpPr>
        <p:spPr bwMode="white">
          <a:xfrm>
            <a:off x="-15807" y="823123"/>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49" name="Freeform 343"/>
          <p:cNvSpPr>
            <a:spLocks noEditPoints="1"/>
          </p:cNvSpPr>
          <p:nvPr/>
        </p:nvSpPr>
        <p:spPr bwMode="auto">
          <a:xfrm>
            <a:off x="438037" y="1075578"/>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nvGrpSpPr>
          <p:cNvPr id="45" name="Inquiry Process"/>
          <p:cNvGrpSpPr/>
          <p:nvPr/>
        </p:nvGrpSpPr>
        <p:grpSpPr>
          <a:xfrm>
            <a:off x="3531259" y="4231334"/>
            <a:ext cx="2301268" cy="2495551"/>
            <a:chOff x="1118755" y="1272088"/>
            <a:chExt cx="2988625" cy="3298061"/>
          </a:xfrm>
        </p:grpSpPr>
        <p:sp>
          <p:nvSpPr>
            <p:cNvPr id="46" name="Rounded Rectangle 45"/>
            <p:cNvSpPr/>
            <p:nvPr/>
          </p:nvSpPr>
          <p:spPr>
            <a:xfrm>
              <a:off x="1150953" y="1272088"/>
              <a:ext cx="2956426" cy="3298061"/>
            </a:xfrm>
            <a:prstGeom prst="roundRect">
              <a:avLst>
                <a:gd name="adj" fmla="val 6901"/>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Salesforce Sans" panose="020B0505020202020203" pitchFamily="34" charset="0"/>
                <a:cs typeface="Arial" pitchFamily="34" charset="0"/>
              </a:endParaRPr>
            </a:p>
          </p:txBody>
        </p:sp>
        <p:cxnSp>
          <p:nvCxnSpPr>
            <p:cNvPr id="47" name="Straight Arrow Connector 46"/>
            <p:cNvCxnSpPr/>
            <p:nvPr/>
          </p:nvCxnSpPr>
          <p:spPr bwMode="auto">
            <a:xfrm rot="5400000">
              <a:off x="3089271" y="2684718"/>
              <a:ext cx="449479"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50" name="Straight Arrow Connector 49"/>
            <p:cNvCxnSpPr/>
            <p:nvPr/>
          </p:nvCxnSpPr>
          <p:spPr bwMode="auto">
            <a:xfrm rot="5400000">
              <a:off x="3085807" y="3678773"/>
              <a:ext cx="4564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51" name="Rounded Rectangle 50"/>
            <p:cNvSpPr/>
            <p:nvPr/>
          </p:nvSpPr>
          <p:spPr>
            <a:xfrm>
              <a:off x="2166436" y="3916871"/>
              <a:ext cx="1763048" cy="486887"/>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fr-FR" sz="1500" dirty="0">
                  <a:solidFill>
                    <a:schemeClr val="tx1"/>
                  </a:solidFill>
                  <a:latin typeface="Salesforce Sans" panose="020B0505020202020203" pitchFamily="34" charset="0"/>
                </a:rPr>
                <a:t>Fermé</a:t>
              </a:r>
            </a:p>
          </p:txBody>
        </p:sp>
        <p:sp>
          <p:nvSpPr>
            <p:cNvPr id="55" name="Rounded Rectangle 54"/>
            <p:cNvSpPr/>
            <p:nvPr/>
          </p:nvSpPr>
          <p:spPr>
            <a:xfrm>
              <a:off x="2166436" y="2943104"/>
              <a:ext cx="1763048" cy="486887"/>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fr-FR" sz="1500" dirty="0">
                  <a:solidFill>
                    <a:schemeClr val="tx1"/>
                  </a:solidFill>
                  <a:latin typeface="Salesforce Sans" panose="020B0505020202020203" pitchFamily="34" charset="0"/>
                </a:rPr>
                <a:t>En cours</a:t>
              </a:r>
            </a:p>
          </p:txBody>
        </p:sp>
        <p:sp>
          <p:nvSpPr>
            <p:cNvPr id="56" name="Rounded Rectangle 55"/>
            <p:cNvSpPr/>
            <p:nvPr/>
          </p:nvSpPr>
          <p:spPr>
            <a:xfrm>
              <a:off x="2166436" y="1971306"/>
              <a:ext cx="1763048" cy="486887"/>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fr-FR" sz="1500" dirty="0">
                  <a:solidFill>
                    <a:schemeClr val="tx1"/>
                  </a:solidFill>
                  <a:latin typeface="Salesforce Sans" panose="020B0505020202020203" pitchFamily="34" charset="0"/>
                </a:rPr>
                <a:t>Nouveau</a:t>
              </a:r>
            </a:p>
          </p:txBody>
        </p:sp>
        <p:sp>
          <p:nvSpPr>
            <p:cNvPr id="57" name="TextBox 56"/>
            <p:cNvSpPr txBox="1"/>
            <p:nvPr/>
          </p:nvSpPr>
          <p:spPr>
            <a:xfrm>
              <a:off x="1118755" y="1272625"/>
              <a:ext cx="2988625" cy="582005"/>
            </a:xfrm>
            <a:prstGeom prst="rect">
              <a:avLst/>
            </a:prstGeom>
          </p:spPr>
          <p:txBody>
            <a:bodyPr vert="horz" wrap="none" lIns="137160" tIns="45720" rIns="91440" bIns="45720" rtlCol="0">
              <a:noAutofit/>
            </a:bodyPr>
            <a:lstStyle/>
            <a:p>
              <a:pPr algn="ctr"/>
              <a:r>
                <a:rPr lang="fr-FR" sz="1400" b="1" dirty="0">
                  <a:latin typeface="Salesforce Sans" panose="020B0505020202020203" pitchFamily="34" charset="0"/>
                </a:rPr>
                <a:t>Processus de Demande </a:t>
              </a:r>
              <a:br>
                <a:rPr lang="fr-FR" sz="1400" b="1" dirty="0">
                  <a:latin typeface="Salesforce Sans" panose="020B0505020202020203" pitchFamily="34" charset="0"/>
                </a:rPr>
              </a:br>
              <a:r>
                <a:rPr lang="fr-FR" sz="1400" b="1" dirty="0">
                  <a:latin typeface="Salesforce Sans" panose="020B0505020202020203" pitchFamily="34" charset="0"/>
                </a:rPr>
                <a:t>de renseignements</a:t>
              </a:r>
            </a:p>
          </p:txBody>
        </p:sp>
      </p:grpSp>
      <p:grpSp>
        <p:nvGrpSpPr>
          <p:cNvPr id="58" name="Product Support Process"/>
          <p:cNvGrpSpPr/>
          <p:nvPr/>
        </p:nvGrpSpPr>
        <p:grpSpPr>
          <a:xfrm>
            <a:off x="412060" y="1676346"/>
            <a:ext cx="3018490" cy="5050539"/>
            <a:chOff x="-3184954" y="486002"/>
            <a:chExt cx="3514397" cy="5880293"/>
          </a:xfrm>
        </p:grpSpPr>
        <p:sp>
          <p:nvSpPr>
            <p:cNvPr id="59" name="Rounded Rectangle 58"/>
            <p:cNvSpPr/>
            <p:nvPr/>
          </p:nvSpPr>
          <p:spPr>
            <a:xfrm>
              <a:off x="-3184954" y="511557"/>
              <a:ext cx="3514397" cy="5854738"/>
            </a:xfrm>
            <a:prstGeom prst="roundRect">
              <a:avLst>
                <a:gd name="adj" fmla="val 6901"/>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Salesforce Sans" panose="020B0505020202020203" pitchFamily="34" charset="0"/>
                <a:cs typeface="Arial" pitchFamily="34" charset="0"/>
              </a:endParaRPr>
            </a:p>
          </p:txBody>
        </p:sp>
        <p:cxnSp>
          <p:nvCxnSpPr>
            <p:cNvPr id="60" name="Straight Arrow Connector 59"/>
            <p:cNvCxnSpPr/>
            <p:nvPr/>
          </p:nvCxnSpPr>
          <p:spPr bwMode="auto">
            <a:xfrm rot="5400000">
              <a:off x="-1013159" y="5486331"/>
              <a:ext cx="4564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61" name="Straight Arrow Connector 60"/>
            <p:cNvCxnSpPr/>
            <p:nvPr/>
          </p:nvCxnSpPr>
          <p:spPr bwMode="auto">
            <a:xfrm rot="5400000">
              <a:off x="-1055217" y="1762927"/>
              <a:ext cx="449479"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62" name="Straight Arrow Connector 61"/>
            <p:cNvCxnSpPr/>
            <p:nvPr/>
          </p:nvCxnSpPr>
          <p:spPr bwMode="auto">
            <a:xfrm rot="5400000">
              <a:off x="-1053980" y="2714190"/>
              <a:ext cx="4470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63" name="Straight Arrow Connector 62"/>
            <p:cNvCxnSpPr/>
            <p:nvPr/>
          </p:nvCxnSpPr>
          <p:spPr bwMode="auto">
            <a:xfrm rot="5400000">
              <a:off x="-1058681" y="4585785"/>
              <a:ext cx="4564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64" name="Rounded Rectangle 63"/>
            <p:cNvSpPr/>
            <p:nvPr/>
          </p:nvSpPr>
          <p:spPr>
            <a:xfrm>
              <a:off x="-2238843" y="4823884"/>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fr-FR" sz="1500" dirty="0">
                  <a:solidFill>
                    <a:schemeClr val="tx1"/>
                  </a:solidFill>
                  <a:latin typeface="Salesforce Sans" panose="020B0505020202020203" pitchFamily="34" charset="0"/>
                </a:rPr>
                <a:t>Bogue corrigé</a:t>
              </a:r>
            </a:p>
          </p:txBody>
        </p:sp>
        <p:sp>
          <p:nvSpPr>
            <p:cNvPr id="65" name="Rounded Rectangle 64"/>
            <p:cNvSpPr/>
            <p:nvPr/>
          </p:nvSpPr>
          <p:spPr>
            <a:xfrm>
              <a:off x="-2238844" y="3885733"/>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fr-FR" sz="1500" dirty="0">
                  <a:solidFill>
                    <a:schemeClr val="tx1"/>
                  </a:solidFill>
                  <a:latin typeface="Salesforce Sans" panose="020B0505020202020203" pitchFamily="34" charset="0"/>
                </a:rPr>
                <a:t>Bogue signalé</a:t>
              </a:r>
            </a:p>
          </p:txBody>
        </p:sp>
        <p:sp>
          <p:nvSpPr>
            <p:cNvPr id="66" name="Rounded Rectangle 65"/>
            <p:cNvSpPr/>
            <p:nvPr/>
          </p:nvSpPr>
          <p:spPr>
            <a:xfrm>
              <a:off x="-2238843" y="2021313"/>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fr-FR" sz="1500" dirty="0">
                  <a:solidFill>
                    <a:schemeClr val="tx1"/>
                  </a:solidFill>
                  <a:latin typeface="Salesforce Sans" panose="020B0505020202020203" pitchFamily="34" charset="0"/>
                </a:rPr>
                <a:t>En cours</a:t>
              </a:r>
            </a:p>
          </p:txBody>
        </p:sp>
        <p:sp>
          <p:nvSpPr>
            <p:cNvPr id="67" name="Rounded Rectangle 66"/>
            <p:cNvSpPr/>
            <p:nvPr/>
          </p:nvSpPr>
          <p:spPr>
            <a:xfrm>
              <a:off x="-2238843" y="1049516"/>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fr-FR" sz="1500" dirty="0">
                  <a:solidFill>
                    <a:schemeClr val="tx1"/>
                  </a:solidFill>
                  <a:latin typeface="Salesforce Sans" panose="020B0505020202020203" pitchFamily="34" charset="0"/>
                </a:rPr>
                <a:t>Nouveau</a:t>
              </a:r>
            </a:p>
          </p:txBody>
        </p:sp>
        <p:sp>
          <p:nvSpPr>
            <p:cNvPr id="68" name="TextBox 67"/>
            <p:cNvSpPr txBox="1"/>
            <p:nvPr/>
          </p:nvSpPr>
          <p:spPr>
            <a:xfrm>
              <a:off x="-3159609" y="486002"/>
              <a:ext cx="3337760" cy="488731"/>
            </a:xfrm>
            <a:prstGeom prst="rect">
              <a:avLst/>
            </a:prstGeom>
          </p:spPr>
          <p:txBody>
            <a:bodyPr vert="horz" wrap="none" lIns="137160" tIns="45720" rIns="91440" bIns="45720" rtlCol="0">
              <a:noAutofit/>
            </a:bodyPr>
            <a:lstStyle/>
            <a:p>
              <a:r>
                <a:rPr lang="fr-FR" sz="1500" b="1" dirty="0">
                  <a:latin typeface="Salesforce Sans" panose="020B0505020202020203" pitchFamily="34" charset="0"/>
                </a:rPr>
                <a:t>Processus de support produit</a:t>
              </a:r>
            </a:p>
          </p:txBody>
        </p:sp>
        <p:sp>
          <p:nvSpPr>
            <p:cNvPr id="69" name="Rounded Rectangle 68"/>
            <p:cNvSpPr/>
            <p:nvPr/>
          </p:nvSpPr>
          <p:spPr>
            <a:xfrm>
              <a:off x="-2193321" y="5724430"/>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fr-FR" sz="1500" dirty="0">
                  <a:solidFill>
                    <a:schemeClr val="tx1"/>
                  </a:solidFill>
                  <a:latin typeface="Salesforce Sans" panose="020B0505020202020203" pitchFamily="34" charset="0"/>
                </a:rPr>
                <a:t>Fermé</a:t>
              </a:r>
            </a:p>
          </p:txBody>
        </p:sp>
        <p:cxnSp>
          <p:nvCxnSpPr>
            <p:cNvPr id="70" name="Straight Arrow Connector 69"/>
            <p:cNvCxnSpPr/>
            <p:nvPr/>
          </p:nvCxnSpPr>
          <p:spPr bwMode="auto">
            <a:xfrm rot="5400000">
              <a:off x="-1053980" y="3660669"/>
              <a:ext cx="447006" cy="158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71" name="Rounded Rectangle 70"/>
            <p:cNvSpPr/>
            <p:nvPr/>
          </p:nvSpPr>
          <p:spPr>
            <a:xfrm>
              <a:off x="-2245718" y="2927274"/>
              <a:ext cx="1989460" cy="48688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Ins="274320" rtlCol="0" anchor="ctr"/>
            <a:lstStyle/>
            <a:p>
              <a:pPr algn="r"/>
              <a:r>
                <a:rPr lang="fr-FR" sz="1500" dirty="0">
                  <a:solidFill>
                    <a:schemeClr val="tx1"/>
                  </a:solidFill>
                  <a:latin typeface="Salesforce Sans" panose="020B0505020202020203" pitchFamily="34" charset="0"/>
                </a:rPr>
                <a:t>Hiérarchisé</a:t>
              </a:r>
            </a:p>
          </p:txBody>
        </p:sp>
      </p:grpSp>
      <p:sp>
        <p:nvSpPr>
          <p:cNvPr id="72" name="Blue box: Type field"/>
          <p:cNvSpPr txBox="1"/>
          <p:nvPr/>
        </p:nvSpPr>
        <p:spPr>
          <a:xfrm>
            <a:off x="6033005" y="5092395"/>
            <a:ext cx="1750089" cy="1634490"/>
          </a:xfrm>
          <a:prstGeom prst="roundRect">
            <a:avLst>
              <a:gd name="adj" fmla="val 10805"/>
            </a:avLst>
          </a:prstGeom>
          <a:solidFill>
            <a:schemeClr val="tx2">
              <a:lumMod val="60000"/>
              <a:lumOff val="40000"/>
            </a:schemeClr>
          </a:solidFill>
          <a:ln>
            <a:noFill/>
          </a:ln>
          <a:effectLst>
            <a:outerShdw blurRad="50800" dist="38100" dir="2700000" algn="tl" rotWithShape="0">
              <a:prstClr val="black">
                <a:alpha val="40000"/>
              </a:prstClr>
            </a:outerShdw>
          </a:effectLst>
        </p:spPr>
        <p:txBody>
          <a:bodyPr wrap="square" rtlCol="0">
            <a:spAutoFit/>
          </a:bodyPr>
          <a:lstStyle/>
          <a:p>
            <a:pPr marL="223838" indent="-223838" algn="l"/>
            <a:r>
              <a:rPr lang="fr-FR" sz="1800" dirty="0">
                <a:solidFill>
                  <a:schemeClr val="bg1"/>
                </a:solidFill>
                <a:latin typeface="Salesforce Sans" panose="020B0505020202020203" pitchFamily="34" charset="0"/>
              </a:rPr>
              <a:t>Champ Type :</a:t>
            </a:r>
          </a:p>
          <a:p>
            <a:pPr marL="223838" indent="-223838" algn="l">
              <a:buFont typeface="Wingdings" pitchFamily="2" charset="2"/>
              <a:buChar char="ü"/>
            </a:pPr>
            <a:r>
              <a:rPr lang="fr-FR" sz="1800" dirty="0">
                <a:solidFill>
                  <a:schemeClr val="bg1"/>
                </a:solidFill>
                <a:latin typeface="Salesforce Sans" panose="020B0505020202020203" pitchFamily="34" charset="0"/>
              </a:rPr>
              <a:t>Produit</a:t>
            </a:r>
          </a:p>
          <a:p>
            <a:pPr marL="223838" indent="-223838" algn="l">
              <a:buFont typeface="Wingdings" pitchFamily="2" charset="2"/>
              <a:buChar char="ü"/>
            </a:pPr>
            <a:r>
              <a:rPr lang="fr-FR" sz="1800" dirty="0">
                <a:solidFill>
                  <a:schemeClr val="bg1"/>
                </a:solidFill>
                <a:latin typeface="Salesforce Sans" panose="020B0505020202020203" pitchFamily="34" charset="0"/>
              </a:rPr>
              <a:t>Expédition</a:t>
            </a:r>
          </a:p>
          <a:p>
            <a:pPr marL="223838" indent="-223838" algn="l">
              <a:buFont typeface="Wingdings" pitchFamily="2" charset="2"/>
              <a:buChar char="ü"/>
            </a:pPr>
            <a:r>
              <a:rPr lang="fr-FR" sz="1800" dirty="0">
                <a:solidFill>
                  <a:schemeClr val="bg1"/>
                </a:solidFill>
                <a:latin typeface="Salesforce Sans" panose="020B0505020202020203" pitchFamily="34" charset="0"/>
              </a:rPr>
              <a:t>Garantie</a:t>
            </a:r>
          </a:p>
          <a:p>
            <a:pPr marL="223838" indent="-223838" algn="l">
              <a:buFont typeface="Wingdings" pitchFamily="2" charset="2"/>
              <a:buChar char="ü"/>
            </a:pPr>
            <a:r>
              <a:rPr lang="fr-FR" sz="1800" dirty="0">
                <a:solidFill>
                  <a:schemeClr val="bg1"/>
                </a:solidFill>
                <a:latin typeface="Salesforce Sans" panose="020B0505020202020203" pitchFamily="34" charset="0"/>
              </a:rPr>
              <a:t>Autre</a:t>
            </a:r>
          </a:p>
        </p:txBody>
      </p:sp>
      <p:sp>
        <p:nvSpPr>
          <p:cNvPr id="73" name="current process?"/>
          <p:cNvSpPr txBox="1"/>
          <p:nvPr/>
        </p:nvSpPr>
        <p:spPr>
          <a:xfrm>
            <a:off x="3380901" y="2159135"/>
            <a:ext cx="4432692" cy="681038"/>
          </a:xfrm>
          <a:prstGeom prst="wedgeRoundRectCallout">
            <a:avLst>
              <a:gd name="adj1" fmla="val -60628"/>
              <a:gd name="adj2" fmla="val -22923"/>
              <a:gd name="adj3" fmla="val 16667"/>
            </a:avLst>
          </a:prstGeom>
          <a:solidFill>
            <a:srgbClr val="FF0000"/>
          </a:solidFill>
          <a:ln w="38100">
            <a:noFill/>
          </a:ln>
          <a:effectLst>
            <a:outerShdw blurRad="50800" dist="38100" dir="2700000" algn="tl" rotWithShape="0">
              <a:prstClr val="black">
                <a:alpha val="40000"/>
              </a:prstClr>
            </a:outerShdw>
          </a:effectLst>
        </p:spPr>
        <p:txBody>
          <a:bodyPr wrap="square" rtlCol="0">
            <a:spAutoFit/>
          </a:bodyPr>
          <a:lstStyle/>
          <a:p>
            <a:pPr algn="l"/>
            <a:r>
              <a:rPr lang="fr-FR" sz="1700" b="1" dirty="0">
                <a:solidFill>
                  <a:schemeClr val="bg1"/>
                </a:solidFill>
                <a:latin typeface="Salesforce Sans" panose="020B0505020202020203" pitchFamily="34" charset="0"/>
              </a:rPr>
              <a:t>Quel est votre processus actuel de support produits ?</a:t>
            </a:r>
          </a:p>
        </p:txBody>
      </p:sp>
      <p:sp>
        <p:nvSpPr>
          <p:cNvPr id="74" name="new process?"/>
          <p:cNvSpPr txBox="1"/>
          <p:nvPr/>
        </p:nvSpPr>
        <p:spPr>
          <a:xfrm>
            <a:off x="6130342" y="4180577"/>
            <a:ext cx="4156658" cy="681038"/>
          </a:xfrm>
          <a:prstGeom prst="wedgeRoundRectCallout">
            <a:avLst>
              <a:gd name="adj1" fmla="val -59524"/>
              <a:gd name="adj2" fmla="val 51016"/>
              <a:gd name="adj3" fmla="val 16667"/>
            </a:avLst>
          </a:prstGeom>
          <a:solidFill>
            <a:srgbClr val="FF0000"/>
          </a:solidFill>
          <a:ln w="38100">
            <a:noFill/>
          </a:ln>
          <a:effectLst>
            <a:outerShdw blurRad="50800" dist="38100" dir="2700000" algn="tl" rotWithShape="0">
              <a:prstClr val="black">
                <a:alpha val="40000"/>
              </a:prstClr>
            </a:outerShdw>
          </a:effectLst>
        </p:spPr>
        <p:txBody>
          <a:bodyPr wrap="square" rtlCol="0">
            <a:spAutoFit/>
          </a:bodyPr>
          <a:lstStyle/>
          <a:p>
            <a:pPr algn="l"/>
            <a:r>
              <a:rPr lang="fr-FR" sz="1700" b="1" dirty="0">
                <a:solidFill>
                  <a:schemeClr val="bg1"/>
                </a:solidFill>
                <a:latin typeface="Salesforce Sans" panose="020B0505020202020203" pitchFamily="34" charset="0"/>
              </a:rPr>
              <a:t>Quel est votre processus pour les demandes de renseignements ?</a:t>
            </a:r>
          </a:p>
        </p:txBody>
      </p:sp>
      <p:sp>
        <p:nvSpPr>
          <p:cNvPr id="75" name="new picklist?"/>
          <p:cNvSpPr txBox="1"/>
          <p:nvPr/>
        </p:nvSpPr>
        <p:spPr>
          <a:xfrm>
            <a:off x="8061317" y="5218323"/>
            <a:ext cx="3707642" cy="1259919"/>
          </a:xfrm>
          <a:prstGeom prst="wedgeRoundRectCallout">
            <a:avLst>
              <a:gd name="adj1" fmla="val -59616"/>
              <a:gd name="adj2" fmla="val -34542"/>
              <a:gd name="adj3" fmla="val 16667"/>
            </a:avLst>
          </a:prstGeom>
          <a:solidFill>
            <a:srgbClr val="FF0000"/>
          </a:solidFill>
          <a:ln w="38100">
            <a:noFill/>
          </a:ln>
          <a:effectLst>
            <a:outerShdw blurRad="50800" dist="38100" dir="2700000" algn="tl" rotWithShape="0">
              <a:prstClr val="black">
                <a:alpha val="40000"/>
              </a:prstClr>
            </a:outerShdw>
          </a:effectLst>
        </p:spPr>
        <p:txBody>
          <a:bodyPr wrap="square" rtlCol="0">
            <a:spAutoFit/>
          </a:bodyPr>
          <a:lstStyle/>
          <a:p>
            <a:pPr algn="l"/>
            <a:r>
              <a:rPr lang="fr-FR" sz="1700" b="1" dirty="0">
                <a:solidFill>
                  <a:schemeClr val="bg1"/>
                </a:solidFill>
                <a:latin typeface="Salesforce Sans" panose="020B0505020202020203" pitchFamily="34" charset="0"/>
              </a:rPr>
              <a:t>Avez-vous besoin de nouveaux champs ou de valeurs de liste de sélection pour les requêtes de demande de renseignements ?</a:t>
            </a:r>
          </a:p>
        </p:txBody>
      </p:sp>
      <p:grpSp>
        <p:nvGrpSpPr>
          <p:cNvPr id="76" name="Group 75"/>
          <p:cNvGrpSpPr/>
          <p:nvPr/>
        </p:nvGrpSpPr>
        <p:grpSpPr>
          <a:xfrm>
            <a:off x="690577" y="3656832"/>
            <a:ext cx="624868" cy="624380"/>
            <a:chOff x="3855852" y="5311746"/>
            <a:chExt cx="718548" cy="717987"/>
          </a:xfrm>
        </p:grpSpPr>
        <p:grpSp>
          <p:nvGrpSpPr>
            <p:cNvPr id="77" name="Group 44"/>
            <p:cNvGrpSpPr/>
            <p:nvPr/>
          </p:nvGrpSpPr>
          <p:grpSpPr>
            <a:xfrm>
              <a:off x="3855852" y="5311746"/>
              <a:ext cx="718548" cy="717987"/>
              <a:chOff x="6650302" y="1017572"/>
              <a:chExt cx="718548" cy="717987"/>
            </a:xfrm>
          </p:grpSpPr>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0"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0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78"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grpSp>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838" y="2043123"/>
            <a:ext cx="618346" cy="618346"/>
          </a:xfrm>
          <a:prstGeom prst="rect">
            <a:avLst/>
          </a:prstGeom>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838" y="2899716"/>
            <a:ext cx="618346" cy="618346"/>
          </a:xfrm>
          <a:prstGeom prst="rect">
            <a:avLst/>
          </a:prstGeom>
        </p:spPr>
      </p:pic>
      <p:grpSp>
        <p:nvGrpSpPr>
          <p:cNvPr id="83" name="Group 82"/>
          <p:cNvGrpSpPr/>
          <p:nvPr/>
        </p:nvGrpSpPr>
        <p:grpSpPr>
          <a:xfrm>
            <a:off x="692794" y="4487149"/>
            <a:ext cx="620435" cy="620435"/>
            <a:chOff x="713259" y="3874049"/>
            <a:chExt cx="620435" cy="620435"/>
          </a:xfrm>
        </p:grpSpPr>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259" y="3874049"/>
              <a:ext cx="620435" cy="620435"/>
            </a:xfrm>
            <a:prstGeom prst="rect">
              <a:avLst/>
            </a:prstGeom>
          </p:spPr>
        </p:pic>
        <p:sp>
          <p:nvSpPr>
            <p:cNvPr id="85" name="Freeform 5"/>
            <p:cNvSpPr>
              <a:spLocks/>
            </p:cNvSpPr>
            <p:nvPr/>
          </p:nvSpPr>
          <p:spPr bwMode="auto">
            <a:xfrm>
              <a:off x="798513" y="3940175"/>
              <a:ext cx="441325" cy="485775"/>
            </a:xfrm>
            <a:custGeom>
              <a:avLst/>
              <a:gdLst>
                <a:gd name="T0" fmla="*/ 729 w 849"/>
                <a:gd name="T1" fmla="*/ 611 h 934"/>
                <a:gd name="T2" fmla="*/ 810 w 849"/>
                <a:gd name="T3" fmla="*/ 611 h 934"/>
                <a:gd name="T4" fmla="*/ 849 w 849"/>
                <a:gd name="T5" fmla="*/ 573 h 934"/>
                <a:gd name="T6" fmla="*/ 809 w 849"/>
                <a:gd name="T7" fmla="*/ 536 h 934"/>
                <a:gd name="T8" fmla="*/ 730 w 849"/>
                <a:gd name="T9" fmla="*/ 536 h 934"/>
                <a:gd name="T10" fmla="*/ 722 w 849"/>
                <a:gd name="T11" fmla="*/ 535 h 934"/>
                <a:gd name="T12" fmla="*/ 700 w 849"/>
                <a:gd name="T13" fmla="*/ 457 h 934"/>
                <a:gd name="T14" fmla="*/ 713 w 849"/>
                <a:gd name="T15" fmla="*/ 450 h 934"/>
                <a:gd name="T16" fmla="*/ 786 w 849"/>
                <a:gd name="T17" fmla="*/ 421 h 934"/>
                <a:gd name="T18" fmla="*/ 798 w 849"/>
                <a:gd name="T19" fmla="*/ 414 h 934"/>
                <a:gd name="T20" fmla="*/ 808 w 849"/>
                <a:gd name="T21" fmla="*/ 367 h 934"/>
                <a:gd name="T22" fmla="*/ 762 w 849"/>
                <a:gd name="T23" fmla="*/ 350 h 934"/>
                <a:gd name="T24" fmla="*/ 684 w 849"/>
                <a:gd name="T25" fmla="*/ 380 h 934"/>
                <a:gd name="T26" fmla="*/ 647 w 849"/>
                <a:gd name="T27" fmla="*/ 365 h 934"/>
                <a:gd name="T28" fmla="*/ 626 w 849"/>
                <a:gd name="T29" fmla="*/ 325 h 934"/>
                <a:gd name="T30" fmla="*/ 607 w 849"/>
                <a:gd name="T31" fmla="*/ 229 h 934"/>
                <a:gd name="T32" fmla="*/ 596 w 849"/>
                <a:gd name="T33" fmla="*/ 164 h 934"/>
                <a:gd name="T34" fmla="*/ 558 w 849"/>
                <a:gd name="T35" fmla="*/ 38 h 934"/>
                <a:gd name="T36" fmla="*/ 452 w 849"/>
                <a:gd name="T37" fmla="*/ 6 h 934"/>
                <a:gd name="T38" fmla="*/ 452 w 849"/>
                <a:gd name="T39" fmla="*/ 122 h 934"/>
                <a:gd name="T40" fmla="*/ 398 w 849"/>
                <a:gd name="T41" fmla="*/ 124 h 934"/>
                <a:gd name="T42" fmla="*/ 398 w 849"/>
                <a:gd name="T43" fmla="*/ 6 h 934"/>
                <a:gd name="T44" fmla="*/ 279 w 849"/>
                <a:gd name="T45" fmla="*/ 54 h 934"/>
                <a:gd name="T46" fmla="*/ 258 w 849"/>
                <a:gd name="T47" fmla="*/ 185 h 934"/>
                <a:gd name="T48" fmla="*/ 254 w 849"/>
                <a:gd name="T49" fmla="*/ 216 h 934"/>
                <a:gd name="T50" fmla="*/ 227 w 849"/>
                <a:gd name="T51" fmla="*/ 316 h 934"/>
                <a:gd name="T52" fmla="*/ 202 w 849"/>
                <a:gd name="T53" fmla="*/ 366 h 934"/>
                <a:gd name="T54" fmla="*/ 166 w 849"/>
                <a:gd name="T55" fmla="*/ 381 h 934"/>
                <a:gd name="T56" fmla="*/ 90 w 849"/>
                <a:gd name="T57" fmla="*/ 351 h 934"/>
                <a:gd name="T58" fmla="*/ 39 w 849"/>
                <a:gd name="T59" fmla="*/ 371 h 934"/>
                <a:gd name="T60" fmla="*/ 63 w 849"/>
                <a:gd name="T61" fmla="*/ 421 h 934"/>
                <a:gd name="T62" fmla="*/ 136 w 849"/>
                <a:gd name="T63" fmla="*/ 450 h 934"/>
                <a:gd name="T64" fmla="*/ 153 w 849"/>
                <a:gd name="T65" fmla="*/ 460 h 934"/>
                <a:gd name="T66" fmla="*/ 131 w 849"/>
                <a:gd name="T67" fmla="*/ 535 h 934"/>
                <a:gd name="T68" fmla="*/ 120 w 849"/>
                <a:gd name="T69" fmla="*/ 536 h 934"/>
                <a:gd name="T70" fmla="*/ 42 w 849"/>
                <a:gd name="T71" fmla="*/ 536 h 934"/>
                <a:gd name="T72" fmla="*/ 0 w 849"/>
                <a:gd name="T73" fmla="*/ 574 h 934"/>
                <a:gd name="T74" fmla="*/ 41 w 849"/>
                <a:gd name="T75" fmla="*/ 611 h 934"/>
                <a:gd name="T76" fmla="*/ 119 w 849"/>
                <a:gd name="T77" fmla="*/ 611 h 934"/>
                <a:gd name="T78" fmla="*/ 127 w 849"/>
                <a:gd name="T79" fmla="*/ 611 h 934"/>
                <a:gd name="T80" fmla="*/ 142 w 849"/>
                <a:gd name="T81" fmla="*/ 699 h 934"/>
                <a:gd name="T82" fmla="*/ 139 w 849"/>
                <a:gd name="T83" fmla="*/ 701 h 934"/>
                <a:gd name="T84" fmla="*/ 59 w 849"/>
                <a:gd name="T85" fmla="*/ 737 h 934"/>
                <a:gd name="T86" fmla="*/ 36 w 849"/>
                <a:gd name="T87" fmla="*/ 789 h 934"/>
                <a:gd name="T88" fmla="*/ 89 w 849"/>
                <a:gd name="T89" fmla="*/ 806 h 934"/>
                <a:gd name="T90" fmla="*/ 172 w 849"/>
                <a:gd name="T91" fmla="*/ 769 h 934"/>
                <a:gd name="T92" fmla="*/ 172 w 849"/>
                <a:gd name="T93" fmla="*/ 769 h 934"/>
                <a:gd name="T94" fmla="*/ 198 w 849"/>
                <a:gd name="T95" fmla="*/ 807 h 934"/>
                <a:gd name="T96" fmla="*/ 463 w 849"/>
                <a:gd name="T97" fmla="*/ 921 h 934"/>
                <a:gd name="T98" fmla="*/ 660 w 849"/>
                <a:gd name="T99" fmla="*/ 802 h 934"/>
                <a:gd name="T100" fmla="*/ 680 w 849"/>
                <a:gd name="T101" fmla="*/ 770 h 934"/>
                <a:gd name="T102" fmla="*/ 761 w 849"/>
                <a:gd name="T103" fmla="*/ 807 h 934"/>
                <a:gd name="T104" fmla="*/ 808 w 849"/>
                <a:gd name="T105" fmla="*/ 797 h 934"/>
                <a:gd name="T106" fmla="*/ 792 w 849"/>
                <a:gd name="T107" fmla="*/ 738 h 934"/>
                <a:gd name="T108" fmla="*/ 711 w 849"/>
                <a:gd name="T109" fmla="*/ 701 h 934"/>
                <a:gd name="T110" fmla="*/ 727 w 849"/>
                <a:gd name="T111" fmla="*/ 611 h 934"/>
                <a:gd name="T112" fmla="*/ 729 w 849"/>
                <a:gd name="T113" fmla="*/ 611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9" h="934">
                  <a:moveTo>
                    <a:pt x="729" y="611"/>
                  </a:moveTo>
                  <a:cubicBezTo>
                    <a:pt x="756" y="611"/>
                    <a:pt x="783" y="611"/>
                    <a:pt x="810" y="611"/>
                  </a:cubicBezTo>
                  <a:cubicBezTo>
                    <a:pt x="832" y="611"/>
                    <a:pt x="849" y="594"/>
                    <a:pt x="849" y="573"/>
                  </a:cubicBezTo>
                  <a:cubicBezTo>
                    <a:pt x="848" y="552"/>
                    <a:pt x="831" y="536"/>
                    <a:pt x="809" y="536"/>
                  </a:cubicBezTo>
                  <a:cubicBezTo>
                    <a:pt x="783" y="536"/>
                    <a:pt x="756" y="536"/>
                    <a:pt x="730" y="536"/>
                  </a:cubicBezTo>
                  <a:cubicBezTo>
                    <a:pt x="727" y="536"/>
                    <a:pt x="725" y="536"/>
                    <a:pt x="722" y="535"/>
                  </a:cubicBezTo>
                  <a:cubicBezTo>
                    <a:pt x="718" y="508"/>
                    <a:pt x="710" y="482"/>
                    <a:pt x="700" y="457"/>
                  </a:cubicBezTo>
                  <a:cubicBezTo>
                    <a:pt x="704" y="454"/>
                    <a:pt x="708" y="452"/>
                    <a:pt x="713" y="450"/>
                  </a:cubicBezTo>
                  <a:cubicBezTo>
                    <a:pt x="737" y="440"/>
                    <a:pt x="761" y="431"/>
                    <a:pt x="786" y="421"/>
                  </a:cubicBezTo>
                  <a:cubicBezTo>
                    <a:pt x="790" y="419"/>
                    <a:pt x="795" y="417"/>
                    <a:pt x="798" y="414"/>
                  </a:cubicBezTo>
                  <a:cubicBezTo>
                    <a:pt x="812" y="403"/>
                    <a:pt x="816" y="383"/>
                    <a:pt x="808" y="367"/>
                  </a:cubicBezTo>
                  <a:cubicBezTo>
                    <a:pt x="799" y="351"/>
                    <a:pt x="780" y="343"/>
                    <a:pt x="762" y="350"/>
                  </a:cubicBezTo>
                  <a:cubicBezTo>
                    <a:pt x="736" y="360"/>
                    <a:pt x="710" y="370"/>
                    <a:pt x="684" y="380"/>
                  </a:cubicBezTo>
                  <a:cubicBezTo>
                    <a:pt x="665" y="388"/>
                    <a:pt x="655" y="383"/>
                    <a:pt x="647" y="365"/>
                  </a:cubicBezTo>
                  <a:cubicBezTo>
                    <a:pt x="640" y="352"/>
                    <a:pt x="633" y="339"/>
                    <a:pt x="626" y="325"/>
                  </a:cubicBezTo>
                  <a:cubicBezTo>
                    <a:pt x="628" y="291"/>
                    <a:pt x="623" y="259"/>
                    <a:pt x="607" y="229"/>
                  </a:cubicBezTo>
                  <a:cubicBezTo>
                    <a:pt x="594" y="207"/>
                    <a:pt x="593" y="188"/>
                    <a:pt x="596" y="164"/>
                  </a:cubicBezTo>
                  <a:cubicBezTo>
                    <a:pt x="602" y="117"/>
                    <a:pt x="592" y="73"/>
                    <a:pt x="558" y="38"/>
                  </a:cubicBezTo>
                  <a:cubicBezTo>
                    <a:pt x="529" y="8"/>
                    <a:pt x="492" y="2"/>
                    <a:pt x="452" y="6"/>
                  </a:cubicBezTo>
                  <a:cubicBezTo>
                    <a:pt x="452" y="45"/>
                    <a:pt x="452" y="83"/>
                    <a:pt x="452" y="122"/>
                  </a:cubicBezTo>
                  <a:cubicBezTo>
                    <a:pt x="433" y="112"/>
                    <a:pt x="416" y="113"/>
                    <a:pt x="398" y="124"/>
                  </a:cubicBezTo>
                  <a:cubicBezTo>
                    <a:pt x="398" y="83"/>
                    <a:pt x="398" y="45"/>
                    <a:pt x="398" y="6"/>
                  </a:cubicBezTo>
                  <a:cubicBezTo>
                    <a:pt x="347" y="0"/>
                    <a:pt x="304" y="16"/>
                    <a:pt x="279" y="54"/>
                  </a:cubicBezTo>
                  <a:cubicBezTo>
                    <a:pt x="253" y="94"/>
                    <a:pt x="246" y="138"/>
                    <a:pt x="258" y="185"/>
                  </a:cubicBezTo>
                  <a:cubicBezTo>
                    <a:pt x="260" y="196"/>
                    <a:pt x="260" y="205"/>
                    <a:pt x="254" y="216"/>
                  </a:cubicBezTo>
                  <a:cubicBezTo>
                    <a:pt x="235" y="247"/>
                    <a:pt x="227" y="280"/>
                    <a:pt x="227" y="316"/>
                  </a:cubicBezTo>
                  <a:cubicBezTo>
                    <a:pt x="218" y="333"/>
                    <a:pt x="210" y="350"/>
                    <a:pt x="202" y="366"/>
                  </a:cubicBezTo>
                  <a:cubicBezTo>
                    <a:pt x="194" y="383"/>
                    <a:pt x="183" y="387"/>
                    <a:pt x="166" y="381"/>
                  </a:cubicBezTo>
                  <a:cubicBezTo>
                    <a:pt x="141" y="371"/>
                    <a:pt x="116" y="361"/>
                    <a:pt x="90" y="351"/>
                  </a:cubicBezTo>
                  <a:cubicBezTo>
                    <a:pt x="68" y="342"/>
                    <a:pt x="47" y="351"/>
                    <a:pt x="39" y="371"/>
                  </a:cubicBezTo>
                  <a:cubicBezTo>
                    <a:pt x="32" y="392"/>
                    <a:pt x="41" y="412"/>
                    <a:pt x="63" y="421"/>
                  </a:cubicBezTo>
                  <a:cubicBezTo>
                    <a:pt x="87" y="431"/>
                    <a:pt x="112" y="440"/>
                    <a:pt x="136" y="450"/>
                  </a:cubicBezTo>
                  <a:cubicBezTo>
                    <a:pt x="143" y="453"/>
                    <a:pt x="148" y="456"/>
                    <a:pt x="153" y="460"/>
                  </a:cubicBezTo>
                  <a:cubicBezTo>
                    <a:pt x="143" y="484"/>
                    <a:pt x="136" y="509"/>
                    <a:pt x="131" y="535"/>
                  </a:cubicBezTo>
                  <a:cubicBezTo>
                    <a:pt x="128" y="535"/>
                    <a:pt x="124" y="536"/>
                    <a:pt x="120" y="536"/>
                  </a:cubicBezTo>
                  <a:cubicBezTo>
                    <a:pt x="94" y="536"/>
                    <a:pt x="68" y="536"/>
                    <a:pt x="42" y="536"/>
                  </a:cubicBezTo>
                  <a:cubicBezTo>
                    <a:pt x="18" y="536"/>
                    <a:pt x="0" y="552"/>
                    <a:pt x="0" y="574"/>
                  </a:cubicBezTo>
                  <a:cubicBezTo>
                    <a:pt x="1" y="595"/>
                    <a:pt x="18" y="611"/>
                    <a:pt x="41" y="611"/>
                  </a:cubicBezTo>
                  <a:cubicBezTo>
                    <a:pt x="67" y="611"/>
                    <a:pt x="93" y="611"/>
                    <a:pt x="119" y="611"/>
                  </a:cubicBezTo>
                  <a:cubicBezTo>
                    <a:pt x="122" y="611"/>
                    <a:pt x="124" y="611"/>
                    <a:pt x="127" y="611"/>
                  </a:cubicBezTo>
                  <a:cubicBezTo>
                    <a:pt x="128" y="641"/>
                    <a:pt x="133" y="671"/>
                    <a:pt x="142" y="699"/>
                  </a:cubicBezTo>
                  <a:cubicBezTo>
                    <a:pt x="141" y="700"/>
                    <a:pt x="140" y="700"/>
                    <a:pt x="139" y="701"/>
                  </a:cubicBezTo>
                  <a:cubicBezTo>
                    <a:pt x="112" y="713"/>
                    <a:pt x="86" y="725"/>
                    <a:pt x="59" y="737"/>
                  </a:cubicBezTo>
                  <a:cubicBezTo>
                    <a:pt x="36" y="747"/>
                    <a:pt x="27" y="768"/>
                    <a:pt x="36" y="789"/>
                  </a:cubicBezTo>
                  <a:cubicBezTo>
                    <a:pt x="45" y="809"/>
                    <a:pt x="67" y="816"/>
                    <a:pt x="89" y="806"/>
                  </a:cubicBezTo>
                  <a:cubicBezTo>
                    <a:pt x="117" y="794"/>
                    <a:pt x="144" y="781"/>
                    <a:pt x="172" y="769"/>
                  </a:cubicBezTo>
                  <a:cubicBezTo>
                    <a:pt x="172" y="769"/>
                    <a:pt x="172" y="769"/>
                    <a:pt x="172" y="769"/>
                  </a:cubicBezTo>
                  <a:cubicBezTo>
                    <a:pt x="180" y="782"/>
                    <a:pt x="188" y="795"/>
                    <a:pt x="198" y="807"/>
                  </a:cubicBezTo>
                  <a:cubicBezTo>
                    <a:pt x="264" y="895"/>
                    <a:pt x="354" y="934"/>
                    <a:pt x="463" y="921"/>
                  </a:cubicBezTo>
                  <a:cubicBezTo>
                    <a:pt x="546" y="912"/>
                    <a:pt x="611" y="868"/>
                    <a:pt x="660" y="802"/>
                  </a:cubicBezTo>
                  <a:cubicBezTo>
                    <a:pt x="667" y="791"/>
                    <a:pt x="674" y="781"/>
                    <a:pt x="680" y="770"/>
                  </a:cubicBezTo>
                  <a:cubicBezTo>
                    <a:pt x="707" y="782"/>
                    <a:pt x="734" y="795"/>
                    <a:pt x="761" y="807"/>
                  </a:cubicBezTo>
                  <a:cubicBezTo>
                    <a:pt x="779" y="815"/>
                    <a:pt x="797" y="810"/>
                    <a:pt x="808" y="797"/>
                  </a:cubicBezTo>
                  <a:cubicBezTo>
                    <a:pt x="823" y="777"/>
                    <a:pt x="816" y="749"/>
                    <a:pt x="792" y="738"/>
                  </a:cubicBezTo>
                  <a:cubicBezTo>
                    <a:pt x="765" y="726"/>
                    <a:pt x="738" y="714"/>
                    <a:pt x="711" y="701"/>
                  </a:cubicBezTo>
                  <a:cubicBezTo>
                    <a:pt x="721" y="672"/>
                    <a:pt x="726" y="642"/>
                    <a:pt x="727" y="611"/>
                  </a:cubicBezTo>
                  <a:cubicBezTo>
                    <a:pt x="728" y="611"/>
                    <a:pt x="728" y="611"/>
                    <a:pt x="729" y="61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85"/>
          <p:cNvGrpSpPr/>
          <p:nvPr/>
        </p:nvGrpSpPr>
        <p:grpSpPr>
          <a:xfrm>
            <a:off x="690577" y="5248016"/>
            <a:ext cx="624868" cy="624380"/>
            <a:chOff x="729689" y="4634916"/>
            <a:chExt cx="624868" cy="624380"/>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89" y="4634916"/>
              <a:ext cx="620435" cy="620435"/>
            </a:xfrm>
            <a:prstGeom prst="rect">
              <a:avLst/>
            </a:prstGeom>
          </p:spPr>
        </p:pic>
        <p:sp>
          <p:nvSpPr>
            <p:cNvPr id="88" name="Freeform 5"/>
            <p:cNvSpPr>
              <a:spLocks/>
            </p:cNvSpPr>
            <p:nvPr/>
          </p:nvSpPr>
          <p:spPr bwMode="auto">
            <a:xfrm>
              <a:off x="814943" y="4701042"/>
              <a:ext cx="441325" cy="485775"/>
            </a:xfrm>
            <a:custGeom>
              <a:avLst/>
              <a:gdLst>
                <a:gd name="T0" fmla="*/ 729 w 849"/>
                <a:gd name="T1" fmla="*/ 611 h 934"/>
                <a:gd name="T2" fmla="*/ 810 w 849"/>
                <a:gd name="T3" fmla="*/ 611 h 934"/>
                <a:gd name="T4" fmla="*/ 849 w 849"/>
                <a:gd name="T5" fmla="*/ 573 h 934"/>
                <a:gd name="T6" fmla="*/ 809 w 849"/>
                <a:gd name="T7" fmla="*/ 536 h 934"/>
                <a:gd name="T8" fmla="*/ 730 w 849"/>
                <a:gd name="T9" fmla="*/ 536 h 934"/>
                <a:gd name="T10" fmla="*/ 722 w 849"/>
                <a:gd name="T11" fmla="*/ 535 h 934"/>
                <a:gd name="T12" fmla="*/ 700 w 849"/>
                <a:gd name="T13" fmla="*/ 457 h 934"/>
                <a:gd name="T14" fmla="*/ 713 w 849"/>
                <a:gd name="T15" fmla="*/ 450 h 934"/>
                <a:gd name="T16" fmla="*/ 786 w 849"/>
                <a:gd name="T17" fmla="*/ 421 h 934"/>
                <a:gd name="T18" fmla="*/ 798 w 849"/>
                <a:gd name="T19" fmla="*/ 414 h 934"/>
                <a:gd name="T20" fmla="*/ 808 w 849"/>
                <a:gd name="T21" fmla="*/ 367 h 934"/>
                <a:gd name="T22" fmla="*/ 762 w 849"/>
                <a:gd name="T23" fmla="*/ 350 h 934"/>
                <a:gd name="T24" fmla="*/ 684 w 849"/>
                <a:gd name="T25" fmla="*/ 380 h 934"/>
                <a:gd name="T26" fmla="*/ 647 w 849"/>
                <a:gd name="T27" fmla="*/ 365 h 934"/>
                <a:gd name="T28" fmla="*/ 626 w 849"/>
                <a:gd name="T29" fmla="*/ 325 h 934"/>
                <a:gd name="T30" fmla="*/ 607 w 849"/>
                <a:gd name="T31" fmla="*/ 229 h 934"/>
                <a:gd name="T32" fmla="*/ 596 w 849"/>
                <a:gd name="T33" fmla="*/ 164 h 934"/>
                <a:gd name="T34" fmla="*/ 558 w 849"/>
                <a:gd name="T35" fmla="*/ 38 h 934"/>
                <a:gd name="T36" fmla="*/ 452 w 849"/>
                <a:gd name="T37" fmla="*/ 6 h 934"/>
                <a:gd name="T38" fmla="*/ 452 w 849"/>
                <a:gd name="T39" fmla="*/ 122 h 934"/>
                <a:gd name="T40" fmla="*/ 398 w 849"/>
                <a:gd name="T41" fmla="*/ 124 h 934"/>
                <a:gd name="T42" fmla="*/ 398 w 849"/>
                <a:gd name="T43" fmla="*/ 6 h 934"/>
                <a:gd name="T44" fmla="*/ 279 w 849"/>
                <a:gd name="T45" fmla="*/ 54 h 934"/>
                <a:gd name="T46" fmla="*/ 258 w 849"/>
                <a:gd name="T47" fmla="*/ 185 h 934"/>
                <a:gd name="T48" fmla="*/ 254 w 849"/>
                <a:gd name="T49" fmla="*/ 216 h 934"/>
                <a:gd name="T50" fmla="*/ 227 w 849"/>
                <a:gd name="T51" fmla="*/ 316 h 934"/>
                <a:gd name="T52" fmla="*/ 202 w 849"/>
                <a:gd name="T53" fmla="*/ 366 h 934"/>
                <a:gd name="T54" fmla="*/ 166 w 849"/>
                <a:gd name="T55" fmla="*/ 381 h 934"/>
                <a:gd name="T56" fmla="*/ 90 w 849"/>
                <a:gd name="T57" fmla="*/ 351 h 934"/>
                <a:gd name="T58" fmla="*/ 39 w 849"/>
                <a:gd name="T59" fmla="*/ 371 h 934"/>
                <a:gd name="T60" fmla="*/ 63 w 849"/>
                <a:gd name="T61" fmla="*/ 421 h 934"/>
                <a:gd name="T62" fmla="*/ 136 w 849"/>
                <a:gd name="T63" fmla="*/ 450 h 934"/>
                <a:gd name="T64" fmla="*/ 153 w 849"/>
                <a:gd name="T65" fmla="*/ 460 h 934"/>
                <a:gd name="T66" fmla="*/ 131 w 849"/>
                <a:gd name="T67" fmla="*/ 535 h 934"/>
                <a:gd name="T68" fmla="*/ 120 w 849"/>
                <a:gd name="T69" fmla="*/ 536 h 934"/>
                <a:gd name="T70" fmla="*/ 42 w 849"/>
                <a:gd name="T71" fmla="*/ 536 h 934"/>
                <a:gd name="T72" fmla="*/ 0 w 849"/>
                <a:gd name="T73" fmla="*/ 574 h 934"/>
                <a:gd name="T74" fmla="*/ 41 w 849"/>
                <a:gd name="T75" fmla="*/ 611 h 934"/>
                <a:gd name="T76" fmla="*/ 119 w 849"/>
                <a:gd name="T77" fmla="*/ 611 h 934"/>
                <a:gd name="T78" fmla="*/ 127 w 849"/>
                <a:gd name="T79" fmla="*/ 611 h 934"/>
                <a:gd name="T80" fmla="*/ 142 w 849"/>
                <a:gd name="T81" fmla="*/ 699 h 934"/>
                <a:gd name="T82" fmla="*/ 139 w 849"/>
                <a:gd name="T83" fmla="*/ 701 h 934"/>
                <a:gd name="T84" fmla="*/ 59 w 849"/>
                <a:gd name="T85" fmla="*/ 737 h 934"/>
                <a:gd name="T86" fmla="*/ 36 w 849"/>
                <a:gd name="T87" fmla="*/ 789 h 934"/>
                <a:gd name="T88" fmla="*/ 89 w 849"/>
                <a:gd name="T89" fmla="*/ 806 h 934"/>
                <a:gd name="T90" fmla="*/ 172 w 849"/>
                <a:gd name="T91" fmla="*/ 769 h 934"/>
                <a:gd name="T92" fmla="*/ 172 w 849"/>
                <a:gd name="T93" fmla="*/ 769 h 934"/>
                <a:gd name="T94" fmla="*/ 198 w 849"/>
                <a:gd name="T95" fmla="*/ 807 h 934"/>
                <a:gd name="T96" fmla="*/ 463 w 849"/>
                <a:gd name="T97" fmla="*/ 921 h 934"/>
                <a:gd name="T98" fmla="*/ 660 w 849"/>
                <a:gd name="T99" fmla="*/ 802 h 934"/>
                <a:gd name="T100" fmla="*/ 680 w 849"/>
                <a:gd name="T101" fmla="*/ 770 h 934"/>
                <a:gd name="T102" fmla="*/ 761 w 849"/>
                <a:gd name="T103" fmla="*/ 807 h 934"/>
                <a:gd name="T104" fmla="*/ 808 w 849"/>
                <a:gd name="T105" fmla="*/ 797 h 934"/>
                <a:gd name="T106" fmla="*/ 792 w 849"/>
                <a:gd name="T107" fmla="*/ 738 h 934"/>
                <a:gd name="T108" fmla="*/ 711 w 849"/>
                <a:gd name="T109" fmla="*/ 701 h 934"/>
                <a:gd name="T110" fmla="*/ 727 w 849"/>
                <a:gd name="T111" fmla="*/ 611 h 934"/>
                <a:gd name="T112" fmla="*/ 729 w 849"/>
                <a:gd name="T113" fmla="*/ 611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9" h="934">
                  <a:moveTo>
                    <a:pt x="729" y="611"/>
                  </a:moveTo>
                  <a:cubicBezTo>
                    <a:pt x="756" y="611"/>
                    <a:pt x="783" y="611"/>
                    <a:pt x="810" y="611"/>
                  </a:cubicBezTo>
                  <a:cubicBezTo>
                    <a:pt x="832" y="611"/>
                    <a:pt x="849" y="594"/>
                    <a:pt x="849" y="573"/>
                  </a:cubicBezTo>
                  <a:cubicBezTo>
                    <a:pt x="848" y="552"/>
                    <a:pt x="831" y="536"/>
                    <a:pt x="809" y="536"/>
                  </a:cubicBezTo>
                  <a:cubicBezTo>
                    <a:pt x="783" y="536"/>
                    <a:pt x="756" y="536"/>
                    <a:pt x="730" y="536"/>
                  </a:cubicBezTo>
                  <a:cubicBezTo>
                    <a:pt x="727" y="536"/>
                    <a:pt x="725" y="536"/>
                    <a:pt x="722" y="535"/>
                  </a:cubicBezTo>
                  <a:cubicBezTo>
                    <a:pt x="718" y="508"/>
                    <a:pt x="710" y="482"/>
                    <a:pt x="700" y="457"/>
                  </a:cubicBezTo>
                  <a:cubicBezTo>
                    <a:pt x="704" y="454"/>
                    <a:pt x="708" y="452"/>
                    <a:pt x="713" y="450"/>
                  </a:cubicBezTo>
                  <a:cubicBezTo>
                    <a:pt x="737" y="440"/>
                    <a:pt x="761" y="431"/>
                    <a:pt x="786" y="421"/>
                  </a:cubicBezTo>
                  <a:cubicBezTo>
                    <a:pt x="790" y="419"/>
                    <a:pt x="795" y="417"/>
                    <a:pt x="798" y="414"/>
                  </a:cubicBezTo>
                  <a:cubicBezTo>
                    <a:pt x="812" y="403"/>
                    <a:pt x="816" y="383"/>
                    <a:pt x="808" y="367"/>
                  </a:cubicBezTo>
                  <a:cubicBezTo>
                    <a:pt x="799" y="351"/>
                    <a:pt x="780" y="343"/>
                    <a:pt x="762" y="350"/>
                  </a:cubicBezTo>
                  <a:cubicBezTo>
                    <a:pt x="736" y="360"/>
                    <a:pt x="710" y="370"/>
                    <a:pt x="684" y="380"/>
                  </a:cubicBezTo>
                  <a:cubicBezTo>
                    <a:pt x="665" y="388"/>
                    <a:pt x="655" y="383"/>
                    <a:pt x="647" y="365"/>
                  </a:cubicBezTo>
                  <a:cubicBezTo>
                    <a:pt x="640" y="352"/>
                    <a:pt x="633" y="339"/>
                    <a:pt x="626" y="325"/>
                  </a:cubicBezTo>
                  <a:cubicBezTo>
                    <a:pt x="628" y="291"/>
                    <a:pt x="623" y="259"/>
                    <a:pt x="607" y="229"/>
                  </a:cubicBezTo>
                  <a:cubicBezTo>
                    <a:pt x="594" y="207"/>
                    <a:pt x="593" y="188"/>
                    <a:pt x="596" y="164"/>
                  </a:cubicBezTo>
                  <a:cubicBezTo>
                    <a:pt x="602" y="117"/>
                    <a:pt x="592" y="73"/>
                    <a:pt x="558" y="38"/>
                  </a:cubicBezTo>
                  <a:cubicBezTo>
                    <a:pt x="529" y="8"/>
                    <a:pt x="492" y="2"/>
                    <a:pt x="452" y="6"/>
                  </a:cubicBezTo>
                  <a:cubicBezTo>
                    <a:pt x="452" y="45"/>
                    <a:pt x="452" y="83"/>
                    <a:pt x="452" y="122"/>
                  </a:cubicBezTo>
                  <a:cubicBezTo>
                    <a:pt x="433" y="112"/>
                    <a:pt x="416" y="113"/>
                    <a:pt x="398" y="124"/>
                  </a:cubicBezTo>
                  <a:cubicBezTo>
                    <a:pt x="398" y="83"/>
                    <a:pt x="398" y="45"/>
                    <a:pt x="398" y="6"/>
                  </a:cubicBezTo>
                  <a:cubicBezTo>
                    <a:pt x="347" y="0"/>
                    <a:pt x="304" y="16"/>
                    <a:pt x="279" y="54"/>
                  </a:cubicBezTo>
                  <a:cubicBezTo>
                    <a:pt x="253" y="94"/>
                    <a:pt x="246" y="138"/>
                    <a:pt x="258" y="185"/>
                  </a:cubicBezTo>
                  <a:cubicBezTo>
                    <a:pt x="260" y="196"/>
                    <a:pt x="260" y="205"/>
                    <a:pt x="254" y="216"/>
                  </a:cubicBezTo>
                  <a:cubicBezTo>
                    <a:pt x="235" y="247"/>
                    <a:pt x="227" y="280"/>
                    <a:pt x="227" y="316"/>
                  </a:cubicBezTo>
                  <a:cubicBezTo>
                    <a:pt x="218" y="333"/>
                    <a:pt x="210" y="350"/>
                    <a:pt x="202" y="366"/>
                  </a:cubicBezTo>
                  <a:cubicBezTo>
                    <a:pt x="194" y="383"/>
                    <a:pt x="183" y="387"/>
                    <a:pt x="166" y="381"/>
                  </a:cubicBezTo>
                  <a:cubicBezTo>
                    <a:pt x="141" y="371"/>
                    <a:pt x="116" y="361"/>
                    <a:pt x="90" y="351"/>
                  </a:cubicBezTo>
                  <a:cubicBezTo>
                    <a:pt x="68" y="342"/>
                    <a:pt x="47" y="351"/>
                    <a:pt x="39" y="371"/>
                  </a:cubicBezTo>
                  <a:cubicBezTo>
                    <a:pt x="32" y="392"/>
                    <a:pt x="41" y="412"/>
                    <a:pt x="63" y="421"/>
                  </a:cubicBezTo>
                  <a:cubicBezTo>
                    <a:pt x="87" y="431"/>
                    <a:pt x="112" y="440"/>
                    <a:pt x="136" y="450"/>
                  </a:cubicBezTo>
                  <a:cubicBezTo>
                    <a:pt x="143" y="453"/>
                    <a:pt x="148" y="456"/>
                    <a:pt x="153" y="460"/>
                  </a:cubicBezTo>
                  <a:cubicBezTo>
                    <a:pt x="143" y="484"/>
                    <a:pt x="136" y="509"/>
                    <a:pt x="131" y="535"/>
                  </a:cubicBezTo>
                  <a:cubicBezTo>
                    <a:pt x="128" y="535"/>
                    <a:pt x="124" y="536"/>
                    <a:pt x="120" y="536"/>
                  </a:cubicBezTo>
                  <a:cubicBezTo>
                    <a:pt x="94" y="536"/>
                    <a:pt x="68" y="536"/>
                    <a:pt x="42" y="536"/>
                  </a:cubicBezTo>
                  <a:cubicBezTo>
                    <a:pt x="18" y="536"/>
                    <a:pt x="0" y="552"/>
                    <a:pt x="0" y="574"/>
                  </a:cubicBezTo>
                  <a:cubicBezTo>
                    <a:pt x="1" y="595"/>
                    <a:pt x="18" y="611"/>
                    <a:pt x="41" y="611"/>
                  </a:cubicBezTo>
                  <a:cubicBezTo>
                    <a:pt x="67" y="611"/>
                    <a:pt x="93" y="611"/>
                    <a:pt x="119" y="611"/>
                  </a:cubicBezTo>
                  <a:cubicBezTo>
                    <a:pt x="122" y="611"/>
                    <a:pt x="124" y="611"/>
                    <a:pt x="127" y="611"/>
                  </a:cubicBezTo>
                  <a:cubicBezTo>
                    <a:pt x="128" y="641"/>
                    <a:pt x="133" y="671"/>
                    <a:pt x="142" y="699"/>
                  </a:cubicBezTo>
                  <a:cubicBezTo>
                    <a:pt x="141" y="700"/>
                    <a:pt x="140" y="700"/>
                    <a:pt x="139" y="701"/>
                  </a:cubicBezTo>
                  <a:cubicBezTo>
                    <a:pt x="112" y="713"/>
                    <a:pt x="86" y="725"/>
                    <a:pt x="59" y="737"/>
                  </a:cubicBezTo>
                  <a:cubicBezTo>
                    <a:pt x="36" y="747"/>
                    <a:pt x="27" y="768"/>
                    <a:pt x="36" y="789"/>
                  </a:cubicBezTo>
                  <a:cubicBezTo>
                    <a:pt x="45" y="809"/>
                    <a:pt x="67" y="816"/>
                    <a:pt x="89" y="806"/>
                  </a:cubicBezTo>
                  <a:cubicBezTo>
                    <a:pt x="117" y="794"/>
                    <a:pt x="144" y="781"/>
                    <a:pt x="172" y="769"/>
                  </a:cubicBezTo>
                  <a:cubicBezTo>
                    <a:pt x="172" y="769"/>
                    <a:pt x="172" y="769"/>
                    <a:pt x="172" y="769"/>
                  </a:cubicBezTo>
                  <a:cubicBezTo>
                    <a:pt x="180" y="782"/>
                    <a:pt x="188" y="795"/>
                    <a:pt x="198" y="807"/>
                  </a:cubicBezTo>
                  <a:cubicBezTo>
                    <a:pt x="264" y="895"/>
                    <a:pt x="354" y="934"/>
                    <a:pt x="463" y="921"/>
                  </a:cubicBezTo>
                  <a:cubicBezTo>
                    <a:pt x="546" y="912"/>
                    <a:pt x="611" y="868"/>
                    <a:pt x="660" y="802"/>
                  </a:cubicBezTo>
                  <a:cubicBezTo>
                    <a:pt x="667" y="791"/>
                    <a:pt x="674" y="781"/>
                    <a:pt x="680" y="770"/>
                  </a:cubicBezTo>
                  <a:cubicBezTo>
                    <a:pt x="707" y="782"/>
                    <a:pt x="734" y="795"/>
                    <a:pt x="761" y="807"/>
                  </a:cubicBezTo>
                  <a:cubicBezTo>
                    <a:pt x="779" y="815"/>
                    <a:pt x="797" y="810"/>
                    <a:pt x="808" y="797"/>
                  </a:cubicBezTo>
                  <a:cubicBezTo>
                    <a:pt x="823" y="777"/>
                    <a:pt x="816" y="749"/>
                    <a:pt x="792" y="738"/>
                  </a:cubicBezTo>
                  <a:cubicBezTo>
                    <a:pt x="765" y="726"/>
                    <a:pt x="738" y="714"/>
                    <a:pt x="711" y="701"/>
                  </a:cubicBezTo>
                  <a:cubicBezTo>
                    <a:pt x="721" y="672"/>
                    <a:pt x="726" y="642"/>
                    <a:pt x="727" y="611"/>
                  </a:cubicBezTo>
                  <a:cubicBezTo>
                    <a:pt x="728" y="611"/>
                    <a:pt x="728" y="611"/>
                    <a:pt x="729" y="61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89" name="Freeform 5"/>
            <p:cNvSpPr>
              <a:spLocks/>
            </p:cNvSpPr>
            <p:nvPr/>
          </p:nvSpPr>
          <p:spPr bwMode="auto">
            <a:xfrm>
              <a:off x="936610" y="4873172"/>
              <a:ext cx="417947" cy="386124"/>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a:off x="1110197" y="5062703"/>
              <a:ext cx="210165" cy="156574"/>
            </a:xfrm>
            <a:custGeom>
              <a:avLst/>
              <a:gdLst>
                <a:gd name="T0" fmla="*/ 94 w 853"/>
                <a:gd name="T1" fmla="*/ 222 h 633"/>
                <a:gd name="T2" fmla="*/ 161 w 853"/>
                <a:gd name="T3" fmla="*/ 249 h 633"/>
                <a:gd name="T4" fmla="*/ 316 w 853"/>
                <a:gd name="T5" fmla="*/ 404 h 633"/>
                <a:gd name="T6" fmla="*/ 692 w 853"/>
                <a:gd name="T7" fmla="*/ 28 h 633"/>
                <a:gd name="T8" fmla="*/ 759 w 853"/>
                <a:gd name="T9" fmla="*/ 0 h 633"/>
                <a:gd name="T10" fmla="*/ 853 w 853"/>
                <a:gd name="T11" fmla="*/ 95 h 633"/>
                <a:gd name="T12" fmla="*/ 826 w 853"/>
                <a:gd name="T13" fmla="*/ 162 h 633"/>
                <a:gd name="T14" fmla="*/ 383 w 853"/>
                <a:gd name="T15" fmla="*/ 605 h 633"/>
                <a:gd name="T16" fmla="*/ 316 w 853"/>
                <a:gd name="T17" fmla="*/ 633 h 633"/>
                <a:gd name="T18" fmla="*/ 249 w 853"/>
                <a:gd name="T19" fmla="*/ 605 h 633"/>
                <a:gd name="T20" fmla="*/ 27 w 853"/>
                <a:gd name="T21" fmla="*/ 384 h 633"/>
                <a:gd name="T22" fmla="*/ 0 w 853"/>
                <a:gd name="T23" fmla="*/ 317 h 633"/>
                <a:gd name="T24" fmla="*/ 94 w 853"/>
                <a:gd name="T25" fmla="*/ 22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3" h="633">
                  <a:moveTo>
                    <a:pt x="94" y="222"/>
                  </a:moveTo>
                  <a:cubicBezTo>
                    <a:pt x="121" y="222"/>
                    <a:pt x="144" y="232"/>
                    <a:pt x="161" y="249"/>
                  </a:cubicBezTo>
                  <a:cubicBezTo>
                    <a:pt x="316" y="404"/>
                    <a:pt x="316" y="404"/>
                    <a:pt x="316" y="404"/>
                  </a:cubicBezTo>
                  <a:cubicBezTo>
                    <a:pt x="692" y="28"/>
                    <a:pt x="692" y="28"/>
                    <a:pt x="692" y="28"/>
                  </a:cubicBezTo>
                  <a:cubicBezTo>
                    <a:pt x="709" y="11"/>
                    <a:pt x="732" y="0"/>
                    <a:pt x="759" y="0"/>
                  </a:cubicBezTo>
                  <a:cubicBezTo>
                    <a:pt x="811" y="0"/>
                    <a:pt x="853" y="43"/>
                    <a:pt x="853" y="95"/>
                  </a:cubicBezTo>
                  <a:cubicBezTo>
                    <a:pt x="853" y="121"/>
                    <a:pt x="843" y="145"/>
                    <a:pt x="826" y="162"/>
                  </a:cubicBezTo>
                  <a:cubicBezTo>
                    <a:pt x="383" y="605"/>
                    <a:pt x="383" y="605"/>
                    <a:pt x="383" y="605"/>
                  </a:cubicBezTo>
                  <a:cubicBezTo>
                    <a:pt x="366" y="622"/>
                    <a:pt x="342" y="633"/>
                    <a:pt x="316" y="633"/>
                  </a:cubicBezTo>
                  <a:cubicBezTo>
                    <a:pt x="290" y="633"/>
                    <a:pt x="266" y="622"/>
                    <a:pt x="249" y="605"/>
                  </a:cubicBezTo>
                  <a:cubicBezTo>
                    <a:pt x="27" y="384"/>
                    <a:pt x="27" y="384"/>
                    <a:pt x="27" y="384"/>
                  </a:cubicBezTo>
                  <a:cubicBezTo>
                    <a:pt x="10" y="367"/>
                    <a:pt x="0" y="343"/>
                    <a:pt x="0" y="317"/>
                  </a:cubicBezTo>
                  <a:cubicBezTo>
                    <a:pt x="0" y="264"/>
                    <a:pt x="42" y="222"/>
                    <a:pt x="94" y="2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1" name="Group 90"/>
          <p:cNvGrpSpPr/>
          <p:nvPr/>
        </p:nvGrpSpPr>
        <p:grpSpPr>
          <a:xfrm>
            <a:off x="684677" y="6001993"/>
            <a:ext cx="636669" cy="636172"/>
            <a:chOff x="6650302" y="1017572"/>
            <a:chExt cx="718548" cy="717987"/>
          </a:xfrm>
        </p:grpSpPr>
        <p:pic>
          <p:nvPicPr>
            <p:cNvPr id="92" name="Picture 91"/>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93"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3743069" y="6038779"/>
            <a:ext cx="636669" cy="636172"/>
            <a:chOff x="6650302" y="1017572"/>
            <a:chExt cx="718548" cy="717987"/>
          </a:xfrm>
        </p:grpSpPr>
        <p:pic>
          <p:nvPicPr>
            <p:cNvPr id="95" name="Picture 94"/>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96"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00B050"/>
            </a:solidFill>
            <a:ln>
              <a:noFill/>
            </a:ln>
            <a:effectLst>
              <a:outerShdw blurRad="635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2230" y="5364392"/>
            <a:ext cx="618346" cy="618346"/>
          </a:xfrm>
          <a:prstGeom prst="rect">
            <a:avLst/>
          </a:prstGeom>
        </p:spPr>
      </p:pic>
      <p:pic>
        <p:nvPicPr>
          <p:cNvPr id="98" name="Picture 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2230" y="4696985"/>
            <a:ext cx="618346" cy="618346"/>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470</a:t>
            </a:fld>
            <a:endParaRPr lang="fr-FR" dirty="0"/>
          </a:p>
        </p:txBody>
      </p:sp>
    </p:spTree>
    <p:custDataLst>
      <p:tags r:id="rId1"/>
    </p:custData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648607"/>
            <a:ext cx="9565726" cy="4140922"/>
          </a:xfrm>
        </p:spPr>
        <p:txBody>
          <a:bodyPr/>
          <a:lstStyle/>
          <a:p>
            <a:r>
              <a:rPr lang="fr-FR" sz="2200" dirty="0"/>
              <a:t>Tâches :</a:t>
            </a:r>
          </a:p>
          <a:p>
            <a:pPr lvl="1"/>
            <a:r>
              <a:rPr lang="fr-FR" sz="2200" dirty="0"/>
              <a:t>Création d'un processus de support de demande de renseignements comprenant les statuts Nouveau, En cours et Fermé.</a:t>
            </a:r>
          </a:p>
          <a:p>
            <a:pPr lvl="1"/>
            <a:r>
              <a:rPr lang="fr-FR" sz="2200" dirty="0"/>
              <a:t>Ajout de valeurs de liste de sélection pour le champ Type standard : Produit, Expédition, Garantie et Autre.</a:t>
            </a:r>
          </a:p>
          <a:p>
            <a:pPr lvl="1"/>
            <a:r>
              <a:rPr lang="fr-FR" sz="2200" dirty="0"/>
              <a:t>Créer un type d'enregistrement de demande de renseignements à l'aide de la présentation de page Requête de demande de renseignements, du processus de support de demande de renseignements et des valeurs correctes de la liste de sélection pour le champ Type.</a:t>
            </a:r>
          </a:p>
          <a:p>
            <a:pPr lvl="1"/>
            <a:r>
              <a:rPr lang="fr-FR" sz="2200" dirty="0"/>
              <a:t>Tester le processus en créant une requête de demande de renseignements à l'aide du nouveau type d'enregistrement.</a:t>
            </a:r>
          </a:p>
        </p:txBody>
      </p:sp>
      <p:sp>
        <p:nvSpPr>
          <p:cNvPr id="2" name="Content Placeholder 1"/>
          <p:cNvSpPr>
            <a:spLocks noGrp="1"/>
          </p:cNvSpPr>
          <p:nvPr>
            <p:ph idx="11"/>
          </p:nvPr>
        </p:nvSpPr>
        <p:spPr>
          <a:xfrm>
            <a:off x="5" y="758824"/>
            <a:ext cx="12192000" cy="1808529"/>
          </a:xfrm>
        </p:spPr>
        <p:txBody>
          <a:bodyPr/>
          <a:lstStyle/>
          <a:p>
            <a:r>
              <a:rPr lang="fr-FR" sz="2200" dirty="0"/>
              <a:t>Objectif : </a:t>
            </a:r>
          </a:p>
          <a:p>
            <a:pPr lvl="1"/>
            <a:r>
              <a:rPr lang="fr-FR" sz="2200" dirty="0"/>
              <a:t>Noah souhaite un nouveau processus de support afin de suivre les requêtes ouvertes, en cours et fermées concernant les demandes de renseignements produits. Il souhaite également que les agents indiquent si la requête concerne un produit, l'expédition, la garantie ou autre chose.</a:t>
            </a:r>
          </a:p>
        </p:txBody>
      </p:sp>
      <p:sp>
        <p:nvSpPr>
          <p:cNvPr id="9" name="Content Placeholder 8"/>
          <p:cNvSpPr>
            <a:spLocks noGrp="1"/>
          </p:cNvSpPr>
          <p:nvPr>
            <p:ph idx="10"/>
          </p:nvPr>
        </p:nvSpPr>
        <p:spPr/>
        <p:txBody>
          <a:bodyPr/>
          <a:lstStyle/>
          <a:p>
            <a:r>
              <a:rPr lang="fr-FR"/>
              <a:t>10 min</a:t>
            </a:r>
            <a:endParaRPr lang="fr-FR" dirty="0"/>
          </a:p>
        </p:txBody>
      </p:sp>
      <p:sp>
        <p:nvSpPr>
          <p:cNvPr id="3" name="Text Placeholder 2"/>
          <p:cNvSpPr>
            <a:spLocks noGrp="1"/>
          </p:cNvSpPr>
          <p:nvPr>
            <p:ph type="body" sz="quarter" idx="12"/>
          </p:nvPr>
        </p:nvSpPr>
        <p:spPr>
          <a:xfrm>
            <a:off x="-110359" y="-39412"/>
            <a:ext cx="1194319" cy="249767"/>
          </a:xfrm>
        </p:spPr>
        <p:txBody>
          <a:bodyPr/>
          <a:lstStyle/>
          <a:p>
            <a:r>
              <a:rPr lang="fr-FR" dirty="0"/>
              <a:t>À vous de jouer</a:t>
            </a:r>
          </a:p>
        </p:txBody>
      </p:sp>
      <p:sp>
        <p:nvSpPr>
          <p:cNvPr id="6" name="Title 5"/>
          <p:cNvSpPr>
            <a:spLocks noGrp="1"/>
          </p:cNvSpPr>
          <p:nvPr>
            <p:ph type="title"/>
          </p:nvPr>
        </p:nvSpPr>
        <p:spPr>
          <a:xfrm>
            <a:off x="1179319" y="5"/>
            <a:ext cx="8973673" cy="746975"/>
          </a:xfrm>
        </p:spPr>
        <p:txBody>
          <a:bodyPr/>
          <a:lstStyle/>
          <a:p>
            <a:r>
              <a:rPr lang="fr-FR" sz="2500" dirty="0"/>
              <a:t>9-1 : Création d'un processus de support</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471</a:t>
            </a:fld>
            <a:endParaRPr lang="fr-FR" dirty="0"/>
          </a:p>
        </p:txBody>
      </p:sp>
    </p:spTree>
    <p:custDataLst>
      <p:tags r:id="rId1"/>
    </p:custData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28593" y="7"/>
            <a:ext cx="9078470" cy="746975"/>
          </a:xfrm>
        </p:spPr>
        <p:txBody>
          <a:bodyPr/>
          <a:lstStyle/>
          <a:p>
            <a:r>
              <a:rPr lang="fr-FR" sz="2600" dirty="0"/>
              <a:t>9-1 : Création d'un processus de support (suite)</a:t>
            </a:r>
          </a:p>
        </p:txBody>
      </p:sp>
      <p:graphicFrame>
        <p:nvGraphicFramePr>
          <p:cNvPr id="11" name="Table: Record Types"/>
          <p:cNvGraphicFramePr>
            <a:graphicFrameLocks noGrp="1"/>
          </p:cNvGraphicFramePr>
          <p:nvPr>
            <p:extLst>
              <p:ext uri="{D42A27DB-BD31-4B8C-83A1-F6EECF244321}">
                <p14:modId xmlns:p14="http://schemas.microsoft.com/office/powerpoint/2010/main" val="570465993"/>
              </p:ext>
            </p:extLst>
          </p:nvPr>
        </p:nvGraphicFramePr>
        <p:xfrm>
          <a:off x="486516" y="1221477"/>
          <a:ext cx="11227963" cy="301752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2122677">
                  <a:extLst>
                    <a:ext uri="{9D8B030D-6E8A-4147-A177-3AD203B41FA5}">
                      <a16:colId xmlns:a16="http://schemas.microsoft.com/office/drawing/2014/main" xmlns="" val="20000"/>
                    </a:ext>
                  </a:extLst>
                </a:gridCol>
                <a:gridCol w="2159876">
                  <a:extLst>
                    <a:ext uri="{9D8B030D-6E8A-4147-A177-3AD203B41FA5}">
                      <a16:colId xmlns:a16="http://schemas.microsoft.com/office/drawing/2014/main" xmlns="" val="20001"/>
                    </a:ext>
                  </a:extLst>
                </a:gridCol>
                <a:gridCol w="2380593">
                  <a:extLst>
                    <a:ext uri="{9D8B030D-6E8A-4147-A177-3AD203B41FA5}">
                      <a16:colId xmlns:a16="http://schemas.microsoft.com/office/drawing/2014/main" xmlns="" val="20002"/>
                    </a:ext>
                  </a:extLst>
                </a:gridCol>
                <a:gridCol w="2370258">
                  <a:extLst>
                    <a:ext uri="{9D8B030D-6E8A-4147-A177-3AD203B41FA5}">
                      <a16:colId xmlns:a16="http://schemas.microsoft.com/office/drawing/2014/main" xmlns="" val="20003"/>
                    </a:ext>
                  </a:extLst>
                </a:gridCol>
                <a:gridCol w="2194559">
                  <a:extLst>
                    <a:ext uri="{9D8B030D-6E8A-4147-A177-3AD203B41FA5}">
                      <a16:colId xmlns:a16="http://schemas.microsoft.com/office/drawing/2014/main" xmlns="" val="20004"/>
                    </a:ext>
                  </a:extLst>
                </a:gridCol>
              </a:tblGrid>
              <a:tr h="483557">
                <a:tc>
                  <a:txBody>
                    <a:bodyPr/>
                    <a:lstStyle/>
                    <a:p>
                      <a:pPr indent="0" algn="l">
                        <a:lnSpc>
                          <a:spcPct val="100000"/>
                        </a:lnSpc>
                        <a:spcBef>
                          <a:spcPts val="0"/>
                        </a:spcBef>
                      </a:pPr>
                      <a:r>
                        <a:rPr lang="fr-FR" sz="1800" b="1" dirty="0">
                          <a:solidFill>
                            <a:schemeClr val="bg1"/>
                          </a:solidFill>
                          <a:latin typeface="Salesforce Sans" panose="020B0505020202020203" pitchFamily="34" charset="0"/>
                        </a:rPr>
                        <a:t>Type</a:t>
                      </a:r>
                      <a:r>
                        <a:rPr sz="1800" dirty="0"/>
                        <a:t/>
                      </a:r>
                      <a:br>
                        <a:rPr sz="1800" dirty="0"/>
                      </a:br>
                      <a:r>
                        <a:rPr lang="fr-FR" sz="1800" b="1" dirty="0">
                          <a:solidFill>
                            <a:schemeClr val="bg1"/>
                          </a:solidFill>
                          <a:latin typeface="Salesforce Sans" panose="020B0505020202020203" pitchFamily="34" charset="0"/>
                        </a:rPr>
                        <a:t>d'enregistrement</a:t>
                      </a:r>
                    </a:p>
                  </a:txBody>
                  <a:tcPr>
                    <a:solidFill>
                      <a:srgbClr val="0070C0"/>
                    </a:solidFill>
                  </a:tcPr>
                </a:tc>
                <a:tc>
                  <a:txBody>
                    <a:bodyPr/>
                    <a:lstStyle/>
                    <a:p>
                      <a:pPr indent="0" algn="l">
                        <a:lnSpc>
                          <a:spcPct val="100000"/>
                        </a:lnSpc>
                        <a:spcBef>
                          <a:spcPts val="0"/>
                        </a:spcBef>
                      </a:pPr>
                      <a:r>
                        <a:rPr lang="fr-FR" sz="1800" dirty="0">
                          <a:latin typeface="Salesforce Sans" panose="020B0505020202020203" pitchFamily="34" charset="0"/>
                        </a:rPr>
                        <a:t>Définition</a:t>
                      </a:r>
                    </a:p>
                  </a:txBody>
                  <a:tcPr>
                    <a:solidFill>
                      <a:srgbClr val="0070C0"/>
                    </a:solidFill>
                  </a:tcPr>
                </a:tc>
                <a:tc>
                  <a:txBody>
                    <a:bodyPr/>
                    <a:lstStyle/>
                    <a:p>
                      <a:pPr indent="0" algn="l">
                        <a:lnSpc>
                          <a:spcPct val="100000"/>
                        </a:lnSpc>
                        <a:spcBef>
                          <a:spcPts val="0"/>
                        </a:spcBef>
                      </a:pPr>
                      <a:r>
                        <a:rPr lang="fr-FR" sz="1800" dirty="0">
                          <a:latin typeface="Arial" pitchFamily="34" charset="0"/>
                        </a:rPr>
                        <a:t>Processus de</a:t>
                      </a:r>
                      <a:r>
                        <a:rPr sz="1800"/>
                        <a:t/>
                      </a:r>
                      <a:br>
                        <a:rPr sz="1800"/>
                      </a:br>
                      <a:r>
                        <a:rPr lang="fr-FR" sz="1800" dirty="0">
                          <a:latin typeface="Arial" pitchFamily="34" charset="0"/>
                        </a:rPr>
                        <a:t>support</a:t>
                      </a:r>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a:latin typeface="Salesforce Sans" panose="020B0505020202020203" pitchFamily="34" charset="0"/>
                        </a:rPr>
                        <a:t>Présentation </a:t>
                      </a:r>
                      <a:br>
                        <a:rPr lang="fr-FR" sz="1800" dirty="0">
                          <a:latin typeface="Salesforce Sans" panose="020B0505020202020203" pitchFamily="34" charset="0"/>
                        </a:rPr>
                      </a:br>
                      <a:r>
                        <a:rPr lang="fr-FR" sz="1800" dirty="0">
                          <a:latin typeface="Salesforce Sans" panose="020B0505020202020203" pitchFamily="34" charset="0"/>
                        </a:rPr>
                        <a:t>de page</a:t>
                      </a:r>
                      <a:endParaRPr lang="fr-FR" sz="1800" b="1" dirty="0">
                        <a:solidFill>
                          <a:schemeClr val="bg1"/>
                        </a:solidFill>
                        <a:latin typeface="Salesforce Sans" panose="020B0505020202020203" pitchFamily="34" charset="0"/>
                        <a:cs typeface="Arial" pitchFamily="34" charset="0"/>
                      </a:endParaRPr>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a:latin typeface="Salesforce Sans" panose="020B0505020202020203" pitchFamily="34" charset="0"/>
                        </a:rPr>
                        <a:t>Activer pour </a:t>
                      </a:r>
                      <a:br>
                        <a:rPr lang="fr-FR" sz="1800" dirty="0">
                          <a:latin typeface="Salesforce Sans" panose="020B0505020202020203" pitchFamily="34" charset="0"/>
                        </a:rPr>
                      </a:br>
                      <a:r>
                        <a:rPr lang="fr-FR" sz="1800" dirty="0">
                          <a:latin typeface="Salesforce Sans" panose="020B0505020202020203" pitchFamily="34" charset="0"/>
                        </a:rPr>
                        <a:t>le profil</a:t>
                      </a:r>
                      <a:endParaRPr lang="fr-FR" sz="1800" b="1" dirty="0">
                        <a:solidFill>
                          <a:schemeClr val="bg1"/>
                        </a:solidFill>
                        <a:latin typeface="Salesforce Sans" panose="020B0505020202020203" pitchFamily="34" charset="0"/>
                        <a:cs typeface="Arial" pitchFamily="34" charset="0"/>
                      </a:endParaRPr>
                    </a:p>
                  </a:txBody>
                  <a:tcPr>
                    <a:solidFill>
                      <a:srgbClr val="0070C0"/>
                    </a:solidFill>
                  </a:tcPr>
                </a:tc>
                <a:extLst>
                  <a:ext uri="{0D108BD9-81ED-4DB2-BD59-A6C34878D82A}">
                    <a16:rowId xmlns:a16="http://schemas.microsoft.com/office/drawing/2014/main" xmlns="" val="10000"/>
                  </a:ext>
                </a:extLst>
              </a:tr>
              <a:tr h="500377">
                <a:tc>
                  <a:txBody>
                    <a:bodyPr/>
                    <a:lstStyle/>
                    <a:p>
                      <a:pPr marL="0" indent="0" algn="l">
                        <a:lnSpc>
                          <a:spcPct val="100000"/>
                        </a:lnSpc>
                        <a:spcBef>
                          <a:spcPts val="0"/>
                        </a:spcBef>
                        <a:buFont typeface="Arial" pitchFamily="34" charset="0"/>
                        <a:buNone/>
                      </a:pPr>
                      <a:r>
                        <a:rPr lang="fr-FR" sz="1800" baseline="0" dirty="0">
                          <a:solidFill>
                            <a:schemeClr val="tx1"/>
                          </a:solidFill>
                          <a:latin typeface="Salesforce Sans" panose="020B0505020202020203" pitchFamily="34" charset="0"/>
                        </a:rPr>
                        <a:t>Support </a:t>
                      </a:r>
                      <a:r>
                        <a:rPr sz="1800" dirty="0"/>
                        <a:t/>
                      </a:r>
                      <a:br>
                        <a:rPr sz="1800" dirty="0"/>
                      </a:br>
                      <a:r>
                        <a:rPr lang="fr-FR" sz="1800" baseline="0" dirty="0">
                          <a:solidFill>
                            <a:schemeClr val="tx1"/>
                          </a:solidFill>
                          <a:latin typeface="Salesforce Sans" panose="020B0505020202020203" pitchFamily="34" charset="0"/>
                        </a:rPr>
                        <a:t>produit</a:t>
                      </a:r>
                    </a:p>
                  </a:txBody>
                  <a:tcPr/>
                </a:tc>
                <a:tc>
                  <a:txBody>
                    <a:bodyPr/>
                    <a:lstStyle/>
                    <a:p>
                      <a:pPr marL="0" indent="0" algn="l">
                        <a:lnSpc>
                          <a:spcPct val="100000"/>
                        </a:lnSpc>
                        <a:spcBef>
                          <a:spcPts val="0"/>
                        </a:spcBef>
                        <a:buFont typeface="Arial" pitchFamily="34" charset="0"/>
                        <a:buNone/>
                      </a:pPr>
                      <a:r>
                        <a:rPr lang="fr-FR" sz="1800" baseline="0" dirty="0">
                          <a:solidFill>
                            <a:schemeClr val="tx1"/>
                          </a:solidFill>
                          <a:latin typeface="Salesforce Sans" panose="020B0505020202020203" pitchFamily="34" charset="0"/>
                        </a:rPr>
                        <a:t>Afficher et modifier les requêtes de support produits</a:t>
                      </a:r>
                    </a:p>
                  </a:txBody>
                  <a:tcPr/>
                </a:tc>
                <a:tc>
                  <a:txBody>
                    <a:bodyPr/>
                    <a:lstStyle/>
                    <a:p>
                      <a:pPr indent="0" algn="l">
                        <a:lnSpc>
                          <a:spcPct val="100000"/>
                        </a:lnSpc>
                        <a:spcBef>
                          <a:spcPts val="0"/>
                        </a:spcBef>
                      </a:pPr>
                      <a:r>
                        <a:rPr lang="fr-FR" sz="1800" dirty="0">
                          <a:solidFill>
                            <a:schemeClr val="tx1"/>
                          </a:solidFill>
                          <a:latin typeface="Salesforce Sans" panose="020B0505020202020203" pitchFamily="34" charset="0"/>
                        </a:rPr>
                        <a:t>Processus de support produit</a:t>
                      </a:r>
                      <a:endParaRPr lang="fr-FR" sz="1800" kern="1200" dirty="0">
                        <a:solidFill>
                          <a:schemeClr val="tx1"/>
                        </a:solidFill>
                        <a:latin typeface="Salesforce Sans" panose="020B0505020202020203" pitchFamily="34" charset="0"/>
                        <a:ea typeface="+mn-ea"/>
                        <a:cs typeface="Arial" pitchFamily="34" charset="0"/>
                      </a:endParaRPr>
                    </a:p>
                  </a:txBody>
                  <a:tcPr/>
                </a:tc>
                <a:tc>
                  <a:txBody>
                    <a:bodyPr/>
                    <a:lstStyle/>
                    <a:p>
                      <a:pPr marL="0" indent="0" algn="l">
                        <a:lnSpc>
                          <a:spcPct val="100000"/>
                        </a:lnSpc>
                        <a:spcBef>
                          <a:spcPts val="0"/>
                        </a:spcBef>
                        <a:buFont typeface="Arial" pitchFamily="34" charset="0"/>
                        <a:buNone/>
                      </a:pPr>
                      <a:r>
                        <a:rPr lang="fr-FR" sz="1800" baseline="0" dirty="0">
                          <a:solidFill>
                            <a:schemeClr val="tx1"/>
                          </a:solidFill>
                          <a:latin typeface="Salesforce Sans" panose="020B0505020202020203" pitchFamily="34" charset="0"/>
                        </a:rPr>
                        <a:t>Présentation de la requête de support produits</a:t>
                      </a:r>
                    </a:p>
                  </a:txBody>
                  <a:tcPr/>
                </a:tc>
                <a:tc>
                  <a:txBody>
                    <a:bodyPr/>
                    <a:lstStyle/>
                    <a:p>
                      <a:pPr marL="0" indent="0" algn="l">
                        <a:lnSpc>
                          <a:spcPct val="100000"/>
                        </a:lnSpc>
                        <a:spcBef>
                          <a:spcPts val="0"/>
                        </a:spcBef>
                        <a:buFont typeface="Arial" pitchFamily="34" charset="0"/>
                        <a:buNone/>
                      </a:pPr>
                      <a:r>
                        <a:rPr lang="fr-FR" sz="1800" baseline="0" dirty="0">
                          <a:solidFill>
                            <a:schemeClr val="tx1"/>
                          </a:solidFill>
                          <a:latin typeface="Salesforce Sans" panose="020B0505020202020203" pitchFamily="34" charset="0"/>
                        </a:rPr>
                        <a:t>Tous</a:t>
                      </a:r>
                    </a:p>
                  </a:txBody>
                  <a:tcPr/>
                </a:tc>
                <a:extLst>
                  <a:ext uri="{0D108BD9-81ED-4DB2-BD59-A6C34878D82A}">
                    <a16:rowId xmlns:a16="http://schemas.microsoft.com/office/drawing/2014/main" xmlns="" val="10001"/>
                  </a:ext>
                </a:extLst>
              </a:tr>
              <a:tr h="352117">
                <a:tc>
                  <a:txBody>
                    <a:bodyPr/>
                    <a:lstStyle/>
                    <a:p>
                      <a:pPr marL="0" indent="0" algn="l">
                        <a:lnSpc>
                          <a:spcPct val="100000"/>
                        </a:lnSpc>
                        <a:spcBef>
                          <a:spcPts val="0"/>
                        </a:spcBef>
                        <a:buFont typeface="Arial" pitchFamily="34" charset="0"/>
                        <a:buNone/>
                      </a:pPr>
                      <a:r>
                        <a:rPr lang="fr-FR" sz="1800" baseline="0" dirty="0">
                          <a:solidFill>
                            <a:schemeClr val="tx1"/>
                          </a:solidFill>
                          <a:latin typeface="Salesforce Sans" panose="020B0505020202020203" pitchFamily="34" charset="0"/>
                        </a:rPr>
                        <a:t>Demande de renseignements</a:t>
                      </a:r>
                    </a:p>
                  </a:txBody>
                  <a:tcPr/>
                </a:tc>
                <a:tc>
                  <a:txBody>
                    <a:bodyPr/>
                    <a:lstStyle/>
                    <a:p>
                      <a:pPr marL="0" indent="0" algn="l">
                        <a:lnSpc>
                          <a:spcPct val="100000"/>
                        </a:lnSpc>
                        <a:spcBef>
                          <a:spcPts val="0"/>
                        </a:spcBef>
                        <a:buFont typeface="Arial" pitchFamily="34" charset="0"/>
                        <a:buNone/>
                      </a:pPr>
                      <a:r>
                        <a:rPr lang="fr-FR" sz="1800" baseline="0" dirty="0">
                          <a:solidFill>
                            <a:schemeClr val="tx1"/>
                          </a:solidFill>
                          <a:latin typeface="Salesforce Sans" panose="020B0505020202020203" pitchFamily="34" charset="0"/>
                        </a:rPr>
                        <a:t>Type </a:t>
                      </a:r>
                      <a:r>
                        <a:rPr lang="fr-FR" sz="1800" dirty="0">
                          <a:solidFill>
                            <a:schemeClr val="tx1"/>
                          </a:solidFill>
                          <a:latin typeface="Salesforce Sans" panose="020B0505020202020203" pitchFamily="34" charset="0"/>
                        </a:rPr>
                        <a:t>d'enregistrement de demande de renseignements</a:t>
                      </a:r>
                      <a:endParaRPr lang="fr-FR" sz="1800" baseline="0" dirty="0">
                        <a:solidFill>
                          <a:schemeClr val="tx1"/>
                        </a:solidFill>
                        <a:latin typeface="Salesforce Sans" panose="020B0505020202020203" pitchFamily="34" charset="0"/>
                        <a:cs typeface="Arial" pitchFamily="34" charset="0"/>
                      </a:endParaRPr>
                    </a:p>
                  </a:txBody>
                  <a:tcPr/>
                </a:tc>
                <a:tc>
                  <a:txBody>
                    <a:bodyPr/>
                    <a:lstStyle/>
                    <a:p>
                      <a:pPr marL="0" marR="0" lvl="1" indent="0" algn="l" defTabSz="873161" rtl="0" eaLnBrk="0" fontAlgn="auto" latinLnBrk="0" hangingPunct="0">
                        <a:lnSpc>
                          <a:spcPct val="100000"/>
                        </a:lnSpc>
                        <a:spcBef>
                          <a:spcPts val="0"/>
                        </a:spcBef>
                        <a:spcAft>
                          <a:spcPts val="0"/>
                        </a:spcAft>
                        <a:buClrTx/>
                        <a:buSzTx/>
                        <a:buFontTx/>
                        <a:buNone/>
                        <a:tabLst/>
                        <a:defRPr/>
                      </a:pPr>
                      <a:r>
                        <a:rPr lang="fr-FR" sz="1800" dirty="0">
                          <a:solidFill>
                            <a:schemeClr val="tx1"/>
                          </a:solidFill>
                          <a:latin typeface="Salesforce Sans" panose="020B0505020202020203" pitchFamily="34" charset="0"/>
                        </a:rPr>
                        <a:t>Processus </a:t>
                      </a:r>
                      <a:br>
                        <a:rPr lang="fr-FR" sz="1800" dirty="0">
                          <a:solidFill>
                            <a:schemeClr val="tx1"/>
                          </a:solidFill>
                          <a:latin typeface="Salesforce Sans" panose="020B0505020202020203" pitchFamily="34" charset="0"/>
                        </a:rPr>
                      </a:br>
                      <a:r>
                        <a:rPr lang="fr-FR" sz="1800" dirty="0">
                          <a:solidFill>
                            <a:schemeClr val="tx1"/>
                          </a:solidFill>
                          <a:latin typeface="Salesforce Sans" panose="020B0505020202020203" pitchFamily="34" charset="0"/>
                        </a:rPr>
                        <a:t>de demande </a:t>
                      </a:r>
                      <a:r>
                        <a:rPr sz="1800" dirty="0"/>
                        <a:t/>
                      </a:r>
                      <a:br>
                        <a:rPr sz="1800" dirty="0"/>
                      </a:br>
                      <a:r>
                        <a:rPr lang="fr-FR" sz="1800" dirty="0">
                          <a:solidFill>
                            <a:schemeClr val="tx1"/>
                          </a:solidFill>
                          <a:latin typeface="Salesforce Sans" panose="020B0505020202020203" pitchFamily="34" charset="0"/>
                        </a:rPr>
                        <a:t>de renseignements</a:t>
                      </a:r>
                    </a:p>
                  </a:txBody>
                  <a:tcPr anchor="ctr"/>
                </a:tc>
                <a:tc>
                  <a:txBody>
                    <a:bodyPr/>
                    <a:lstStyle/>
                    <a:p>
                      <a:pPr marL="0" indent="0" algn="l">
                        <a:lnSpc>
                          <a:spcPct val="100000"/>
                        </a:lnSpc>
                        <a:spcBef>
                          <a:spcPts val="0"/>
                        </a:spcBef>
                        <a:buFont typeface="Arial" pitchFamily="34" charset="0"/>
                        <a:buNone/>
                      </a:pPr>
                      <a:r>
                        <a:rPr lang="fr-FR" sz="1800" baseline="0" dirty="0">
                          <a:solidFill>
                            <a:schemeClr val="tx1"/>
                          </a:solidFill>
                          <a:latin typeface="Salesforce Sans" panose="020B0505020202020203" pitchFamily="34" charset="0"/>
                        </a:rPr>
                        <a:t>Présentation des requêtes de </a:t>
                      </a:r>
                      <a:r>
                        <a:rPr sz="1800" dirty="0"/>
                        <a:t/>
                      </a:r>
                      <a:br>
                        <a:rPr sz="1800" dirty="0"/>
                      </a:br>
                      <a:r>
                        <a:rPr lang="fr-FR" sz="1800" baseline="0" dirty="0">
                          <a:solidFill>
                            <a:schemeClr val="tx1"/>
                          </a:solidFill>
                          <a:latin typeface="Salesforce Sans" panose="020B0505020202020203" pitchFamily="34" charset="0"/>
                        </a:rPr>
                        <a:t>demande de renseignements</a:t>
                      </a:r>
                    </a:p>
                  </a:txBody>
                  <a:tcPr/>
                </a:tc>
                <a:tc>
                  <a:txBody>
                    <a:bodyPr/>
                    <a:lstStyle/>
                    <a:p>
                      <a:pPr marL="0" indent="0" algn="l">
                        <a:lnSpc>
                          <a:spcPct val="100000"/>
                        </a:lnSpc>
                        <a:spcBef>
                          <a:spcPts val="0"/>
                        </a:spcBef>
                        <a:buFont typeface="Arial" pitchFamily="34" charset="0"/>
                        <a:buNone/>
                      </a:pPr>
                      <a:r>
                        <a:rPr lang="fr-FR" sz="1800" baseline="0" dirty="0">
                          <a:solidFill>
                            <a:schemeClr val="tx1"/>
                          </a:solidFill>
                          <a:latin typeface="Salesforce Sans" panose="020B0505020202020203" pitchFamily="34" charset="0"/>
                        </a:rPr>
                        <a:t>Tous</a:t>
                      </a:r>
                    </a:p>
                  </a:txBody>
                  <a:tcPr/>
                </a:tc>
                <a:extLst>
                  <a:ext uri="{0D108BD9-81ED-4DB2-BD59-A6C34878D82A}">
                    <a16:rowId xmlns:a16="http://schemas.microsoft.com/office/drawing/2014/main" xmlns="" val="10002"/>
                  </a:ext>
                </a:extLst>
              </a:tr>
            </a:tbl>
          </a:graphicData>
        </a:graphic>
      </p:graphicFrame>
      <p:sp>
        <p:nvSpPr>
          <p:cNvPr id="3" name="Slide Number Placeholder 2"/>
          <p:cNvSpPr>
            <a:spLocks noGrp="1"/>
          </p:cNvSpPr>
          <p:nvPr>
            <p:ph type="sldNum" sz="quarter" idx="10"/>
          </p:nvPr>
        </p:nvSpPr>
        <p:spPr/>
        <p:txBody>
          <a:bodyPr/>
          <a:lstStyle/>
          <a:p>
            <a:fld id="{812A5277-1DB9-460F-9A21-B857ABB32666}" type="slidenum">
              <a:rPr lang="en-US" smtClean="0"/>
              <a:pPr/>
              <a:t>472</a:t>
            </a:fld>
            <a:endParaRPr lang="fr-FR" dirty="0"/>
          </a:p>
        </p:txBody>
      </p:sp>
    </p:spTree>
    <p:custDataLst>
      <p:tags r:id="rId1"/>
    </p:custData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Gestion et résolution des requêtes</a:t>
            </a:r>
          </a:p>
          <a:p>
            <a:pPr lvl="1"/>
            <a:r>
              <a:rPr lang="fr-FR"/>
              <a:t>Personnalisation d'un processus de support</a:t>
            </a:r>
          </a:p>
          <a:p>
            <a:pPr lvl="2"/>
            <a:r>
              <a:rPr lang="fr-FR"/>
              <a:t>Automatisation du support</a:t>
            </a:r>
          </a:p>
          <a:p>
            <a:pPr lvl="1"/>
            <a:r>
              <a:rPr lang="fr-FR"/>
              <a:t>Présentation de la console Salesforce pour le service</a:t>
            </a:r>
          </a:p>
          <a:p>
            <a:pPr lvl="1"/>
            <a:r>
              <a:rPr lang="fr-FR"/>
              <a:t>Collaboration dans Service Cloud</a:t>
            </a:r>
          </a:p>
          <a:p>
            <a:pPr lvl="1"/>
            <a:r>
              <a:rPr lang="fr-FR"/>
              <a:t>Analyse des données de support</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473</a:t>
            </a:fld>
            <a:endParaRPr lang="fr-FR" dirty="0"/>
          </a:p>
        </p:txBody>
      </p:sp>
    </p:spTree>
    <p:custDataLst>
      <p:tags r:id="rId1"/>
    </p:custData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869" y="5"/>
            <a:ext cx="9115709" cy="746975"/>
          </a:xfrm>
        </p:spPr>
        <p:txBody>
          <a:bodyPr/>
          <a:lstStyle/>
          <a:p>
            <a:r>
              <a:rPr lang="fr-FR" sz="2600" dirty="0"/>
              <a:t>Automatisation de la création de requête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474</a:t>
            </a:fld>
            <a:endParaRPr lang="fr-FR" dirty="0"/>
          </a:p>
        </p:txBody>
      </p:sp>
      <p:sp>
        <p:nvSpPr>
          <p:cNvPr id="8" name="TextBox 7"/>
          <p:cNvSpPr txBox="1"/>
          <p:nvPr/>
        </p:nvSpPr>
        <p:spPr>
          <a:xfrm>
            <a:off x="2131140" y="1440000"/>
            <a:ext cx="8187391" cy="2816156"/>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Noah Larkin </a:t>
            </a:r>
            <a:r>
              <a:rPr lang="fr-FR" b="1" dirty="0"/>
              <a:t>à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Notre équipe de support passe trop de temps à convertir les demandes de support effectuées sur ​ notre site en requêtes. Y a-t-il un moyen d'automatiser cet effort ?</a:t>
            </a:r>
          </a:p>
          <a:p>
            <a:r>
              <a:rPr lang="fr-FR" sz="2000" dirty="0">
                <a:latin typeface="Segoe UI Semibold" pitchFamily="34" charset="0"/>
              </a:rPr>
              <a:t>Quelles sont nos options dans Salesforce afin de gérer les e-mails de clients demandant du support ?</a:t>
            </a:r>
            <a:endParaRPr lang="fr-FR" sz="2000" i="1" dirty="0">
              <a:solidFill>
                <a:srgbClr val="FF0000"/>
              </a:solidFill>
              <a:latin typeface="Segoe UI Semibold" pitchFamily="34" charset="0"/>
              <a:ea typeface="Segoe UI" pitchFamily="34" charset="0"/>
              <a:cs typeface="Segoe UI" pitchFamily="34" charset="0"/>
            </a:endParaRPr>
          </a:p>
          <a:p>
            <a:r>
              <a:rPr lang="fr-FR" sz="2000" dirty="0">
                <a:latin typeface="Segoe UI Semibold" pitchFamily="34" charset="0"/>
              </a:rPr>
              <a:t>Avec nos remerciements.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11:33</a:t>
            </a:r>
            <a:endParaRPr lang="fr-FR" dirty="0"/>
          </a:p>
        </p:txBody>
      </p:sp>
      <p:pic>
        <p:nvPicPr>
          <p:cNvPr id="9" name="Picture 8" descr="NLarkin headshot.png"/>
          <p:cNvPicPr>
            <a:picLocks noChangeAspect="1"/>
          </p:cNvPicPr>
          <p:nvPr/>
        </p:nvPicPr>
        <p:blipFill>
          <a:blip r:embed="rId4" cstate="print"/>
          <a:srcRect l="3327" r="4243" b="14125"/>
          <a:stretch>
            <a:fillRect/>
          </a:stretch>
        </p:blipFill>
        <p:spPr>
          <a:xfrm>
            <a:off x="1298659" y="1620785"/>
            <a:ext cx="720795" cy="720000"/>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Automatisation des requêtes</a:t>
            </a:r>
          </a:p>
        </p:txBody>
      </p:sp>
      <p:sp>
        <p:nvSpPr>
          <p:cNvPr id="19" name="Slide Number Placeholder 18"/>
          <p:cNvSpPr>
            <a:spLocks noGrp="1"/>
          </p:cNvSpPr>
          <p:nvPr>
            <p:ph type="sldNum" sz="quarter" idx="4"/>
          </p:nvPr>
        </p:nvSpPr>
        <p:spPr/>
        <p:txBody>
          <a:bodyPr/>
          <a:lstStyle/>
          <a:p>
            <a:fld id="{D8CE1C93-6442-4728-BDA3-6BAA94AAB231}" type="slidenum">
              <a:rPr lang="en-US" smtClean="0"/>
              <a:pPr/>
              <a:t>475</a:t>
            </a:fld>
            <a:endParaRPr lang="fr-FR" dirty="0"/>
          </a:p>
        </p:txBody>
      </p:sp>
      <p:grpSp>
        <p:nvGrpSpPr>
          <p:cNvPr id="3" name="Group 2"/>
          <p:cNvGrpSpPr/>
          <p:nvPr/>
        </p:nvGrpSpPr>
        <p:grpSpPr>
          <a:xfrm>
            <a:off x="1205216" y="894986"/>
            <a:ext cx="10051363" cy="5874541"/>
            <a:chOff x="280657" y="976266"/>
            <a:chExt cx="9020020" cy="5271770"/>
          </a:xfrm>
        </p:grpSpPr>
        <p:sp>
          <p:nvSpPr>
            <p:cNvPr id="12" name="Curved Down Arrow 11"/>
            <p:cNvSpPr/>
            <p:nvPr/>
          </p:nvSpPr>
          <p:spPr bwMode="auto">
            <a:xfrm rot="11592084">
              <a:off x="988716" y="3817120"/>
              <a:ext cx="3004431" cy="1051560"/>
            </a:xfrm>
            <a:prstGeom prst="curvedDownArrow">
              <a:avLst/>
            </a:prstGeom>
            <a:solidFill>
              <a:srgbClr val="DDB929"/>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14" name="Up Arrow 13"/>
            <p:cNvSpPr/>
            <p:nvPr/>
          </p:nvSpPr>
          <p:spPr bwMode="auto">
            <a:xfrm rot="3167023">
              <a:off x="6239445" y="1348049"/>
              <a:ext cx="518160" cy="1438395"/>
            </a:xfrm>
            <a:prstGeom prst="upArrow">
              <a:avLst/>
            </a:prstGeom>
            <a:solidFill>
              <a:srgbClr val="C9D127"/>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endParaRPr>
            </a:p>
          </p:txBody>
        </p:sp>
        <p:sp>
          <p:nvSpPr>
            <p:cNvPr id="16" name="Up Arrow 15"/>
            <p:cNvSpPr/>
            <p:nvPr/>
          </p:nvSpPr>
          <p:spPr bwMode="auto">
            <a:xfrm rot="6446775">
              <a:off x="6096175" y="3407142"/>
              <a:ext cx="518160" cy="1178989"/>
            </a:xfrm>
            <a:prstGeom prst="upArrow">
              <a:avLst/>
            </a:prstGeom>
            <a:solidFill>
              <a:srgbClr val="C9D127"/>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grpSp>
          <p:nvGrpSpPr>
            <p:cNvPr id="23" name="Group 22"/>
            <p:cNvGrpSpPr/>
            <p:nvPr/>
          </p:nvGrpSpPr>
          <p:grpSpPr>
            <a:xfrm>
              <a:off x="2939017" y="1919336"/>
              <a:ext cx="3221083" cy="2245259"/>
              <a:chOff x="2939017" y="1919336"/>
              <a:chExt cx="3221083" cy="2245259"/>
            </a:xfrm>
          </p:grpSpPr>
          <p:pic>
            <p:nvPicPr>
              <p:cNvPr id="1026" name="Picture 2"/>
              <p:cNvPicPr>
                <a:picLocks noChangeAspect="1" noChangeArrowheads="1"/>
              </p:cNvPicPr>
              <p:nvPr/>
            </p:nvPicPr>
            <p:blipFill>
              <a:blip r:embed="rId4" cstate="print"/>
              <a:srcRect/>
              <a:stretch>
                <a:fillRect/>
              </a:stretch>
            </p:blipFill>
            <p:spPr bwMode="auto">
              <a:xfrm>
                <a:off x="2939017" y="1919336"/>
                <a:ext cx="3221083" cy="2245259"/>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3074" name="Picture 2"/>
              <p:cNvPicPr>
                <a:picLocks noChangeAspect="1" noChangeArrowheads="1"/>
              </p:cNvPicPr>
              <p:nvPr/>
            </p:nvPicPr>
            <p:blipFill>
              <a:blip r:embed="rId5" cstate="print"/>
              <a:srcRect/>
              <a:stretch>
                <a:fillRect/>
              </a:stretch>
            </p:blipFill>
            <p:spPr bwMode="auto">
              <a:xfrm>
                <a:off x="2967038" y="2581275"/>
                <a:ext cx="895350" cy="171450"/>
              </a:xfrm>
              <a:prstGeom prst="rect">
                <a:avLst/>
              </a:prstGeom>
              <a:noFill/>
              <a:ln w="9525">
                <a:noFill/>
                <a:miter lim="800000"/>
                <a:headEnd/>
                <a:tailEnd/>
              </a:ln>
            </p:spPr>
          </p:pic>
        </p:grpSp>
        <p:sp>
          <p:nvSpPr>
            <p:cNvPr id="22" name="Up Arrow 21"/>
            <p:cNvSpPr/>
            <p:nvPr/>
          </p:nvSpPr>
          <p:spPr bwMode="auto">
            <a:xfrm rot="5400000">
              <a:off x="1657538" y="1608199"/>
              <a:ext cx="1066802" cy="2209046"/>
            </a:xfrm>
            <a:prstGeom prst="upArrow">
              <a:avLst/>
            </a:prstGeom>
            <a:solidFill>
              <a:srgbClr val="93C029"/>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400" dirty="0">
                <a:solidFill>
                  <a:schemeClr val="tx1"/>
                </a:solidFill>
              </a:endParaRPr>
            </a:p>
          </p:txBody>
        </p:sp>
        <p:sp>
          <p:nvSpPr>
            <p:cNvPr id="20" name="TextBox 19"/>
            <p:cNvSpPr txBox="1"/>
            <p:nvPr/>
          </p:nvSpPr>
          <p:spPr>
            <a:xfrm>
              <a:off x="2810592" y="5056278"/>
              <a:ext cx="3695882" cy="1191758"/>
            </a:xfrm>
            <a:prstGeom prst="roundRect">
              <a:avLst/>
            </a:prstGeom>
            <a:solidFill>
              <a:srgbClr val="DDB929"/>
            </a:solidFill>
            <a:ln w="38100">
              <a:noFill/>
            </a:ln>
          </p:spPr>
          <p:txBody>
            <a:bodyPr wrap="square" rtlCol="0">
              <a:spAutoFit/>
            </a:bodyPr>
            <a:lstStyle/>
            <a:p>
              <a:pPr algn="ctr"/>
              <a:r>
                <a:rPr lang="fr-FR" dirty="0"/>
                <a:t>Les règles de réponse automatique automatisent les réponses à destination de la personne ayant soumis la requête.</a:t>
              </a:r>
            </a:p>
          </p:txBody>
        </p:sp>
        <p:sp>
          <p:nvSpPr>
            <p:cNvPr id="15" name="TextBox 14"/>
            <p:cNvSpPr txBox="1"/>
            <p:nvPr/>
          </p:nvSpPr>
          <p:spPr>
            <a:xfrm>
              <a:off x="7127821" y="976266"/>
              <a:ext cx="2172856" cy="1187644"/>
            </a:xfrm>
            <a:prstGeom prst="rect">
              <a:avLst/>
            </a:prstGeom>
            <a:noFill/>
            <a:ln>
              <a:noFill/>
            </a:ln>
          </p:spPr>
          <p:txBody>
            <a:bodyPr wrap="square" rtlCol="0">
              <a:spAutoFit/>
            </a:bodyPr>
            <a:lstStyle/>
            <a:p>
              <a:r>
                <a:rPr lang="fr-FR" sz="1600" dirty="0"/>
                <a:t>Type de requête : Matériel à destination</a:t>
              </a:r>
              <a:r>
                <a:rPr dirty="0"/>
                <a:t/>
              </a:r>
              <a:br>
                <a:rPr dirty="0"/>
              </a:br>
              <a:r>
                <a:rPr lang="fr-FR" sz="1600" dirty="0"/>
                <a:t>de la file d'attente de l'équipe responsable du matériel</a:t>
              </a:r>
            </a:p>
          </p:txBody>
        </p:sp>
        <p:sp>
          <p:nvSpPr>
            <p:cNvPr id="17" name="TextBox 16"/>
            <p:cNvSpPr txBox="1"/>
            <p:nvPr/>
          </p:nvSpPr>
          <p:spPr>
            <a:xfrm>
              <a:off x="6903719" y="4175760"/>
              <a:ext cx="1733265" cy="1187644"/>
            </a:xfrm>
            <a:prstGeom prst="rect">
              <a:avLst/>
            </a:prstGeom>
            <a:noFill/>
            <a:ln>
              <a:noFill/>
            </a:ln>
          </p:spPr>
          <p:txBody>
            <a:bodyPr wrap="square" rtlCol="0">
              <a:spAutoFit/>
            </a:bodyPr>
            <a:lstStyle/>
            <a:p>
              <a:r>
                <a:rPr lang="fr-FR" sz="1600" dirty="0"/>
                <a:t>Type de requête : Question sur les fonctionnalités</a:t>
              </a:r>
              <a:r>
                <a:rPr dirty="0"/>
                <a:t/>
              </a:r>
              <a:br>
                <a:rPr dirty="0"/>
              </a:br>
              <a:r>
                <a:rPr lang="fr-FR" sz="1600" dirty="0"/>
                <a:t>à destination de la file d'attente R&amp;D</a:t>
              </a:r>
            </a:p>
          </p:txBody>
        </p:sp>
        <p:sp>
          <p:nvSpPr>
            <p:cNvPr id="25" name="TextBox 24"/>
            <p:cNvSpPr txBox="1"/>
            <p:nvPr/>
          </p:nvSpPr>
          <p:spPr>
            <a:xfrm>
              <a:off x="6871581" y="2409713"/>
              <a:ext cx="1946496" cy="1466779"/>
            </a:xfrm>
            <a:prstGeom prst="roundRect">
              <a:avLst/>
            </a:prstGeom>
            <a:solidFill>
              <a:srgbClr val="C9D127"/>
            </a:solidFill>
            <a:ln w="38100">
              <a:noFill/>
            </a:ln>
          </p:spPr>
          <p:txBody>
            <a:bodyPr wrap="square" rtlCol="0">
              <a:spAutoFit/>
            </a:bodyPr>
            <a:lstStyle/>
            <a:p>
              <a:pPr algn="ctr"/>
              <a:r>
                <a:rPr lang="fr-FR" dirty="0"/>
                <a:t>Les règles d'attribution automatisent </a:t>
              </a:r>
              <a:r>
                <a:rPr dirty="0"/>
                <a:t/>
              </a:r>
              <a:br>
                <a:rPr dirty="0"/>
              </a:br>
              <a:r>
                <a:rPr lang="fr-FR" dirty="0"/>
                <a:t>l'acheminement des requêtes.</a:t>
              </a:r>
            </a:p>
          </p:txBody>
        </p:sp>
        <p:sp>
          <p:nvSpPr>
            <p:cNvPr id="26" name="TextBox 25"/>
            <p:cNvSpPr txBox="1"/>
            <p:nvPr/>
          </p:nvSpPr>
          <p:spPr>
            <a:xfrm>
              <a:off x="280657" y="1598057"/>
              <a:ext cx="2172832" cy="641716"/>
            </a:xfrm>
            <a:prstGeom prst="roundRect">
              <a:avLst/>
            </a:prstGeom>
            <a:solidFill>
              <a:srgbClr val="93C029"/>
            </a:solidFill>
            <a:ln w="38100">
              <a:noFill/>
            </a:ln>
          </p:spPr>
          <p:txBody>
            <a:bodyPr wrap="square" rtlCol="0">
              <a:spAutoFit/>
            </a:bodyPr>
            <a:lstStyle/>
            <a:p>
              <a:pPr algn="ctr"/>
              <a:r>
                <a:rPr lang="fr-FR" dirty="0"/>
                <a:t>Formulaire Web vers requête </a:t>
              </a:r>
            </a:p>
          </p:txBody>
        </p:sp>
      </p:gr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250424">
            <a:off x="1282208" y="2382189"/>
            <a:ext cx="1114262" cy="1114262"/>
          </a:xfrm>
          <a:prstGeom prst="rect">
            <a:avLst/>
          </a:prstGeom>
          <a:effectLst/>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46808" y="4526691"/>
            <a:ext cx="1103402" cy="1103402"/>
          </a:xfrm>
          <a:prstGeom prst="rect">
            <a:avLst/>
          </a:prstGeom>
          <a:effectLst/>
        </p:spPr>
      </p:pic>
    </p:spTree>
    <p:custDataLst>
      <p:tags r:id="rId1"/>
    </p:custDataLst>
    <p:extLst>
      <p:ext uri="{BB962C8B-B14F-4D97-AF65-F5344CB8AC3E}">
        <p14:creationId xmlns:p14="http://schemas.microsoft.com/office/powerpoint/2010/main" val="122457868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8499593" cy="746975"/>
          </a:xfrm>
        </p:spPr>
        <p:txBody>
          <a:bodyPr/>
          <a:lstStyle/>
          <a:p>
            <a:r>
              <a:rPr lang="fr-FR"/>
              <a:t>Préparation des fonctions Web vers requête et E-mail vers requête</a:t>
            </a:r>
          </a:p>
        </p:txBody>
      </p:sp>
      <p:sp>
        <p:nvSpPr>
          <p:cNvPr id="7" name="Freeform 6"/>
          <p:cNvSpPr/>
          <p:nvPr/>
        </p:nvSpPr>
        <p:spPr>
          <a:xfrm>
            <a:off x="3399691" y="1030478"/>
            <a:ext cx="8583779" cy="1010136"/>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Vérifiez que vos champs recueillent les informations dont vous avez besoin sur le site Web.</a:t>
            </a:r>
          </a:p>
          <a:p>
            <a:pPr marL="171450" lvl="1" indent="-171450" defTabSz="711200">
              <a:lnSpc>
                <a:spcPct val="85000"/>
              </a:lnSpc>
              <a:spcBef>
                <a:spcPct val="0"/>
              </a:spcBef>
              <a:buFont typeface="Wingdings" pitchFamily="2" charset="2"/>
              <a:buChar char="§"/>
            </a:pPr>
            <a:r>
              <a:rPr lang="fr-FR" dirty="0"/>
              <a:t>Définissez le statut par défaut des requêtes.</a:t>
            </a:r>
          </a:p>
        </p:txBody>
      </p:sp>
      <p:sp>
        <p:nvSpPr>
          <p:cNvPr id="8" name="Freeform 7"/>
          <p:cNvSpPr/>
          <p:nvPr/>
        </p:nvSpPr>
        <p:spPr>
          <a:xfrm>
            <a:off x="237974" y="1009650"/>
            <a:ext cx="3256945" cy="1033802"/>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solidFill>
            <a:schemeClr val="tx1"/>
          </a:solidFill>
        </p:spPr>
        <p:style>
          <a:lnRef idx="2">
            <a:schemeClr val="lt1">
              <a:hueOff val="0"/>
              <a:satOff val="0"/>
              <a:lumOff val="0"/>
              <a:alphaOff val="0"/>
            </a:schemeClr>
          </a:lnRef>
          <a:fillRef idx="1">
            <a:schemeClr val="accent2">
              <a:hueOff val="-1197304"/>
              <a:satOff val="-8350"/>
              <a:lumOff val="1452"/>
              <a:alphaOff val="0"/>
            </a:schemeClr>
          </a:fillRef>
          <a:effectRef idx="0">
            <a:schemeClr val="accent2">
              <a:hueOff val="-1197304"/>
              <a:satOff val="-8350"/>
              <a:lumOff val="1452"/>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Champs personnalisés</a:t>
            </a:r>
          </a:p>
        </p:txBody>
      </p:sp>
      <p:sp>
        <p:nvSpPr>
          <p:cNvPr id="9" name="Freeform 8"/>
          <p:cNvSpPr/>
          <p:nvPr/>
        </p:nvSpPr>
        <p:spPr>
          <a:xfrm>
            <a:off x="3416968" y="2177612"/>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les files d'attente nécessaires.</a:t>
            </a:r>
          </a:p>
        </p:txBody>
      </p:sp>
      <p:sp>
        <p:nvSpPr>
          <p:cNvPr id="11" name="Freeform 10"/>
          <p:cNvSpPr/>
          <p:nvPr/>
        </p:nvSpPr>
        <p:spPr>
          <a:xfrm>
            <a:off x="3441015" y="2945575"/>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les modèles d'e-mail nécessaires.</a:t>
            </a:r>
          </a:p>
        </p:txBody>
      </p:sp>
      <p:sp>
        <p:nvSpPr>
          <p:cNvPr id="13" name="Freeform 12"/>
          <p:cNvSpPr/>
          <p:nvPr/>
        </p:nvSpPr>
        <p:spPr>
          <a:xfrm>
            <a:off x="3416968" y="4455245"/>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ou activez une règle qui détermine la manière dont les requêtes sont attribuées.</a:t>
            </a:r>
          </a:p>
        </p:txBody>
      </p:sp>
      <p:sp>
        <p:nvSpPr>
          <p:cNvPr id="15" name="Freeform 14"/>
          <p:cNvSpPr/>
          <p:nvPr/>
        </p:nvSpPr>
        <p:spPr>
          <a:xfrm>
            <a:off x="3416968" y="5223208"/>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ou activez des règles pour envoyer des réponses ciblées par e-mail.</a:t>
            </a:r>
          </a:p>
        </p:txBody>
      </p:sp>
      <p:sp>
        <p:nvSpPr>
          <p:cNvPr id="17" name="Freeform 16"/>
          <p:cNvSpPr/>
          <p:nvPr/>
        </p:nvSpPr>
        <p:spPr>
          <a:xfrm>
            <a:off x="3416968" y="6010188"/>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Activation de la fonction Web vers requête.</a:t>
            </a:r>
          </a:p>
        </p:txBody>
      </p:sp>
      <p:sp>
        <p:nvSpPr>
          <p:cNvPr id="21" name="Freeform 20"/>
          <p:cNvSpPr/>
          <p:nvPr/>
        </p:nvSpPr>
        <p:spPr>
          <a:xfrm>
            <a:off x="3435255" y="3701759"/>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dirty="0"/>
              <a:t>Créez toutes les adresses e-mail à l'échelle de l'organisation nécessaires à partir desquelles envoyer des réponses automatiques.</a:t>
            </a:r>
          </a:p>
        </p:txBody>
      </p:sp>
      <p:grpSp>
        <p:nvGrpSpPr>
          <p:cNvPr id="5" name="Group 4"/>
          <p:cNvGrpSpPr/>
          <p:nvPr/>
        </p:nvGrpSpPr>
        <p:grpSpPr>
          <a:xfrm>
            <a:off x="232213" y="2088170"/>
            <a:ext cx="3262706" cy="4601388"/>
            <a:chOff x="232213" y="2088170"/>
            <a:chExt cx="3262706" cy="4601388"/>
          </a:xfrm>
          <a:gradFill flip="none" rotWithShape="1">
            <a:gsLst>
              <a:gs pos="0">
                <a:schemeClr val="tx2"/>
              </a:gs>
              <a:gs pos="100000">
                <a:srgbClr val="00B0F0"/>
              </a:gs>
            </a:gsLst>
            <a:lin ang="5400000" scaled="1"/>
            <a:tileRect/>
          </a:gradFill>
        </p:grpSpPr>
        <p:sp>
          <p:nvSpPr>
            <p:cNvPr id="10" name="Freeform 9"/>
            <p:cNvSpPr/>
            <p:nvPr/>
          </p:nvSpPr>
          <p:spPr>
            <a:xfrm>
              <a:off x="237974" y="2088170"/>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2394607"/>
                <a:satOff val="-16701"/>
                <a:lumOff val="2903"/>
                <a:alphaOff val="0"/>
              </a:schemeClr>
            </a:fillRef>
            <a:effectRef idx="0">
              <a:schemeClr val="accent2">
                <a:hueOff val="-2394607"/>
                <a:satOff val="-16701"/>
                <a:lumOff val="2903"/>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Files d'attente</a:t>
              </a:r>
            </a:p>
          </p:txBody>
        </p:sp>
        <p:sp>
          <p:nvSpPr>
            <p:cNvPr id="12" name="Freeform 11"/>
            <p:cNvSpPr/>
            <p:nvPr/>
          </p:nvSpPr>
          <p:spPr>
            <a:xfrm>
              <a:off x="237974" y="2856134"/>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Modèles d'e-mail</a:t>
              </a:r>
            </a:p>
          </p:txBody>
        </p:sp>
        <p:sp>
          <p:nvSpPr>
            <p:cNvPr id="14" name="Freeform 13"/>
            <p:cNvSpPr/>
            <p:nvPr/>
          </p:nvSpPr>
          <p:spPr>
            <a:xfrm>
              <a:off x="237974" y="4384824"/>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4789215"/>
                <a:satOff val="-33402"/>
                <a:lumOff val="5806"/>
                <a:alphaOff val="0"/>
              </a:schemeClr>
            </a:fillRef>
            <a:effectRef idx="0">
              <a:schemeClr val="accent2">
                <a:hueOff val="-4789215"/>
                <a:satOff val="-33402"/>
                <a:lumOff val="5806"/>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Règles d'attribution</a:t>
              </a:r>
            </a:p>
          </p:txBody>
        </p:sp>
        <p:sp>
          <p:nvSpPr>
            <p:cNvPr id="16" name="Freeform 15"/>
            <p:cNvSpPr/>
            <p:nvPr/>
          </p:nvSpPr>
          <p:spPr>
            <a:xfrm>
              <a:off x="237974" y="5152786"/>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Règles de réponse automatique</a:t>
              </a:r>
            </a:p>
          </p:txBody>
        </p:sp>
        <p:sp>
          <p:nvSpPr>
            <p:cNvPr id="18" name="Freeform 17"/>
            <p:cNvSpPr/>
            <p:nvPr/>
          </p:nvSpPr>
          <p:spPr>
            <a:xfrm>
              <a:off x="237974" y="5939767"/>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lvl="0" algn="ctr" defTabSz="889000">
                <a:lnSpc>
                  <a:spcPct val="90000"/>
                </a:lnSpc>
                <a:spcBef>
                  <a:spcPct val="0"/>
                </a:spcBef>
                <a:spcAft>
                  <a:spcPct val="35000"/>
                </a:spcAft>
              </a:pPr>
              <a:r>
                <a:rPr lang="fr-FR" dirty="0">
                  <a:solidFill>
                    <a:schemeClr val="bg1"/>
                  </a:solidFill>
                </a:rPr>
                <a:t>Web vers piste/requête</a:t>
              </a:r>
            </a:p>
          </p:txBody>
        </p:sp>
        <p:sp>
          <p:nvSpPr>
            <p:cNvPr id="20" name="Freeform 19"/>
            <p:cNvSpPr/>
            <p:nvPr/>
          </p:nvSpPr>
          <p:spPr>
            <a:xfrm>
              <a:off x="232213" y="3612317"/>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dirty="0">
                  <a:solidFill>
                    <a:schemeClr val="bg1"/>
                  </a:solidFill>
                </a:rPr>
                <a:t>Adresses e-mail à l'échelle de l'organisation</a:t>
              </a: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476</a:t>
            </a:fld>
            <a:endParaRPr lang="fr-FR" dirty="0"/>
          </a:p>
        </p:txBody>
      </p:sp>
    </p:spTree>
    <p:custDataLst>
      <p:tags r:id="rId1"/>
    </p:custDataLst>
    <p:extLst>
      <p:ext uri="{BB962C8B-B14F-4D97-AF65-F5344CB8AC3E}">
        <p14:creationId xmlns:p14="http://schemas.microsoft.com/office/powerpoint/2010/main" val="15335315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48986" y="855104"/>
            <a:ext cx="8245928" cy="5950440"/>
          </a:xfrm>
        </p:spPr>
        <p:txBody>
          <a:bodyPr>
            <a:noAutofit/>
          </a:bodyPr>
          <a:lstStyle/>
          <a:p>
            <a:pPr marL="225425" lvl="1" indent="-225425" fontAlgn="base">
              <a:spcBef>
                <a:spcPts val="600"/>
              </a:spcBef>
              <a:spcAft>
                <a:spcPct val="0"/>
              </a:spcAft>
              <a:defRPr/>
            </a:pPr>
            <a:r>
              <a:rPr lang="fr-FR" sz="2300" dirty="0"/>
              <a:t>Les champs de la requête seront automatiquement remplis à partir des données client entrées sur le site Web.</a:t>
            </a:r>
            <a:endParaRPr lang="fr-FR" sz="2300" kern="0" dirty="0"/>
          </a:p>
          <a:p>
            <a:pPr marL="225425" lvl="1" indent="-225425" fontAlgn="base">
              <a:spcBef>
                <a:spcPts val="600"/>
              </a:spcBef>
              <a:spcAft>
                <a:spcPct val="0"/>
              </a:spcAft>
              <a:defRPr/>
            </a:pPr>
            <a:r>
              <a:rPr lang="fr-FR" sz="2300" dirty="0"/>
              <a:t>Les règles de validation du formulaire Web doivent correspondre à celles de l'objet de la requête.</a:t>
            </a:r>
          </a:p>
          <a:p>
            <a:pPr marL="225425" lvl="1" indent="-225425" fontAlgn="base">
              <a:spcBef>
                <a:spcPts val="600"/>
              </a:spcBef>
              <a:spcAft>
                <a:spcPct val="0"/>
              </a:spcAft>
              <a:defRPr/>
            </a:pPr>
            <a:r>
              <a:rPr lang="fr-FR" sz="2300" dirty="0"/>
              <a:t>Les listes de sélection multiple permettent aux clients de créer simultanément des requêtes sur plusieurs produits.</a:t>
            </a:r>
          </a:p>
          <a:p>
            <a:pPr marL="225425" lvl="1" indent="-225425">
              <a:defRPr/>
            </a:pPr>
            <a:r>
              <a:rPr lang="fr-FR" sz="2300" dirty="0"/>
              <a:t>Si la fonction Web vers requête génère plus de 5 000 requêtes par jour, </a:t>
            </a:r>
            <a:r>
              <a:rPr lang="fr-FR" sz="2300" dirty="0" err="1"/>
              <a:t>Salesforce</a:t>
            </a:r>
            <a:r>
              <a:rPr lang="fr-FR" sz="2300" dirty="0"/>
              <a:t> stocke les requêtes supplémentaires dans une file de requêtes en attente qui contient les requêtes Web vers requête et Web vers piste.</a:t>
            </a:r>
          </a:p>
          <a:p>
            <a:pPr marL="225425" lvl="1" indent="-225425">
              <a:defRPr/>
            </a:pPr>
            <a:r>
              <a:rPr lang="fr-FR" sz="2300" dirty="0"/>
              <a:t>Les paramètres de support doivent indiquer un propriétaire de la requête par défaut et un utilisateur de requête automatique.</a:t>
            </a:r>
          </a:p>
          <a:p>
            <a:endParaRPr lang="fr-FR" sz="2300" dirty="0"/>
          </a:p>
        </p:txBody>
      </p:sp>
      <p:sp>
        <p:nvSpPr>
          <p:cNvPr id="5" name="Title 4"/>
          <p:cNvSpPr>
            <a:spLocks noGrp="1"/>
          </p:cNvSpPr>
          <p:nvPr>
            <p:ph type="title"/>
          </p:nvPr>
        </p:nvSpPr>
        <p:spPr>
          <a:xfrm>
            <a:off x="128589" y="7"/>
            <a:ext cx="10734146" cy="746975"/>
          </a:xfrm>
        </p:spPr>
        <p:txBody>
          <a:bodyPr/>
          <a:lstStyle/>
          <a:p>
            <a:r>
              <a:rPr lang="fr-FR" sz="2600" dirty="0"/>
              <a:t>Informations supplémentaires sur la fonction Web vers requête</a:t>
            </a:r>
          </a:p>
        </p:txBody>
      </p:sp>
      <p:sp>
        <p:nvSpPr>
          <p:cNvPr id="8" name="Blue Rounded Rectangle"/>
          <p:cNvSpPr>
            <a:spLocks noChangeArrowheads="1"/>
          </p:cNvSpPr>
          <p:nvPr/>
        </p:nvSpPr>
        <p:spPr bwMode="auto">
          <a:xfrm>
            <a:off x="9133998" y="3987254"/>
            <a:ext cx="2401116" cy="2118178"/>
          </a:xfrm>
          <a:prstGeom prst="roundRect">
            <a:avLst>
              <a:gd name="adj" fmla="val 8220"/>
            </a:avLst>
          </a:prstGeom>
          <a:solidFill>
            <a:schemeClr val="accent2"/>
          </a:solidFill>
          <a:ln w="9525">
            <a:noFill/>
            <a:round/>
            <a:headEnd/>
            <a:tailEnd/>
          </a:ln>
          <a:effectLst>
            <a:outerShdw blurRad="50800" dist="38100" dir="2700000" algn="tl" rotWithShape="0">
              <a:prstClr val="black">
                <a:alpha val="40000"/>
              </a:prstClr>
            </a:outerShdw>
          </a:effectLst>
        </p:spPr>
        <p:txBody>
          <a:bodyPr anchor="b"/>
          <a:lstStyle/>
          <a:p>
            <a:pPr algn="r"/>
            <a:r>
              <a:rPr lang="fr-FR" sz="1600" b="1" dirty="0">
                <a:solidFill>
                  <a:schemeClr val="bg1">
                    <a:lumMod val="95000"/>
                  </a:schemeClr>
                </a:solidFill>
              </a:rPr>
              <a:t>Requête </a:t>
            </a:r>
          </a:p>
          <a:p>
            <a:pPr algn="r"/>
            <a:r>
              <a:rPr lang="fr-FR" sz="1600" b="1" dirty="0">
                <a:solidFill>
                  <a:schemeClr val="bg1">
                    <a:lumMod val="95000"/>
                  </a:schemeClr>
                </a:solidFill>
              </a:rPr>
              <a:t>Numéro</a:t>
            </a:r>
            <a:endParaRPr lang="fr-FR" sz="1600" dirty="0">
              <a:solidFill>
                <a:schemeClr val="bg1">
                  <a:lumMod val="95000"/>
                </a:schemeClr>
              </a:solidFill>
            </a:endParaRPr>
          </a:p>
          <a:p>
            <a:pPr algn="r"/>
            <a:r>
              <a:rPr lang="fr-FR" sz="1600" dirty="0">
                <a:solidFill>
                  <a:schemeClr val="bg1">
                    <a:lumMod val="95000"/>
                  </a:schemeClr>
                </a:solidFill>
              </a:rPr>
              <a:t>00002877</a:t>
            </a:r>
          </a:p>
          <a:p>
            <a:pPr algn="r"/>
            <a:endParaRPr lang="fr-FR" sz="1600" b="1" dirty="0">
              <a:solidFill>
                <a:schemeClr val="bg1">
                  <a:lumMod val="95000"/>
                </a:schemeClr>
              </a:solidFill>
            </a:endParaRPr>
          </a:p>
          <a:p>
            <a:pPr algn="r"/>
            <a:r>
              <a:rPr lang="fr-FR" sz="1600" b="1" dirty="0">
                <a:solidFill>
                  <a:schemeClr val="bg1">
                    <a:lumMod val="95000"/>
                  </a:schemeClr>
                </a:solidFill>
              </a:rPr>
              <a:t>Nom du compte</a:t>
            </a:r>
          </a:p>
          <a:p>
            <a:pPr algn="r"/>
            <a:r>
              <a:rPr lang="fr-FR" sz="1600" b="1" dirty="0">
                <a:solidFill>
                  <a:schemeClr val="bg1">
                    <a:lumMod val="95000"/>
                  </a:schemeClr>
                </a:solidFill>
              </a:rPr>
              <a:t>Objet de la requête</a:t>
            </a:r>
          </a:p>
          <a:p>
            <a:pPr algn="r"/>
            <a:r>
              <a:rPr lang="fr-FR" sz="1600" b="1" dirty="0">
                <a:solidFill>
                  <a:schemeClr val="bg1">
                    <a:lumMod val="95000"/>
                  </a:schemeClr>
                </a:solidFill>
              </a:rPr>
              <a:t>Description de la requête</a:t>
            </a:r>
            <a:endParaRPr lang="fr-FR" sz="1600" dirty="0">
              <a:solidFill>
                <a:schemeClr val="bg1">
                  <a:lumMod val="95000"/>
                </a:schemeClr>
              </a:solidFill>
            </a:endParaRPr>
          </a:p>
        </p:txBody>
      </p:sp>
      <p:pic>
        <p:nvPicPr>
          <p:cNvPr id="9" name="Case icon"/>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611357" y="3570066"/>
            <a:ext cx="1314381" cy="1314381"/>
          </a:xfrm>
          <a:prstGeom prst="rect">
            <a:avLst/>
          </a:prstGeom>
          <a:noFill/>
          <a:ln w="9525">
            <a:noFill/>
            <a:miter lim="800000"/>
            <a:headEnd/>
            <a:tailEnd/>
          </a:ln>
          <a:effectLst/>
        </p:spPr>
      </p:pic>
      <p:sp>
        <p:nvSpPr>
          <p:cNvPr id="10" name="Arrow"/>
          <p:cNvSpPr/>
          <p:nvPr/>
        </p:nvSpPr>
        <p:spPr bwMode="auto">
          <a:xfrm rot="5400000">
            <a:off x="9221129" y="2213877"/>
            <a:ext cx="2242164" cy="990730"/>
          </a:xfrm>
          <a:prstGeom prst="rightArrow">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nvGrpSpPr>
          <p:cNvPr id="11" name="Group 10"/>
          <p:cNvGrpSpPr/>
          <p:nvPr/>
        </p:nvGrpSpPr>
        <p:grpSpPr>
          <a:xfrm>
            <a:off x="9480330" y="1140477"/>
            <a:ext cx="1730214" cy="1730214"/>
            <a:chOff x="4230624" y="3188208"/>
            <a:chExt cx="822960" cy="822960"/>
          </a:xfrm>
        </p:grpSpPr>
        <p:sp>
          <p:nvSpPr>
            <p:cNvPr id="14" name="Rounded Rectangle 13"/>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4351592" y="3320754"/>
              <a:ext cx="570674" cy="570674"/>
              <a:chOff x="4351592" y="3288094"/>
              <a:chExt cx="570674" cy="570674"/>
            </a:xfrm>
          </p:grpSpPr>
          <p:sp>
            <p:nvSpPr>
              <p:cNvPr id="16"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 name="Oval 16"/>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3" name="Slide Number Placeholder 2"/>
          <p:cNvSpPr>
            <a:spLocks noGrp="1"/>
          </p:cNvSpPr>
          <p:nvPr>
            <p:ph type="sldNum" sz="quarter" idx="10"/>
          </p:nvPr>
        </p:nvSpPr>
        <p:spPr/>
        <p:txBody>
          <a:bodyPr/>
          <a:lstStyle/>
          <a:p>
            <a:fld id="{812A5277-1DB9-460F-9A21-B857ABB32666}" type="slidenum">
              <a:rPr lang="en-US" smtClean="0"/>
              <a:pPr/>
              <a:t>477</a:t>
            </a:fld>
            <a:endParaRPr lang="fr-FR" dirty="0"/>
          </a:p>
        </p:txBody>
      </p:sp>
    </p:spTree>
    <p:custDataLst>
      <p:tags r:id="rId1"/>
    </p:custData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3" y="843165"/>
            <a:ext cx="9587963" cy="5950440"/>
          </a:xfrm>
        </p:spPr>
        <p:txBody>
          <a:bodyPr/>
          <a:lstStyle/>
          <a:p>
            <a:pPr marL="233363" lvl="0" indent="-233363" fontAlgn="base">
              <a:lnSpc>
                <a:spcPct val="85000"/>
              </a:lnSpc>
              <a:spcBef>
                <a:spcPts val="600"/>
              </a:spcBef>
              <a:spcAft>
                <a:spcPct val="0"/>
              </a:spcAft>
              <a:defRPr/>
            </a:pPr>
            <a:r>
              <a:rPr lang="fr-FR" dirty="0"/>
              <a:t>La fonction E-mail vers requête :</a:t>
            </a:r>
          </a:p>
          <a:p>
            <a:pPr marL="233363" lvl="0" indent="-233363" fontAlgn="base">
              <a:lnSpc>
                <a:spcPct val="85000"/>
              </a:lnSpc>
              <a:spcBef>
                <a:spcPts val="600"/>
              </a:spcBef>
              <a:spcAft>
                <a:spcPct val="0"/>
              </a:spcAft>
              <a:buFont typeface="Wingdings" pitchFamily="2" charset="2"/>
              <a:buChar char="§"/>
              <a:defRPr/>
            </a:pPr>
            <a:r>
              <a:rPr lang="fr-FR" dirty="0"/>
              <a:t>Crée automatiquement une requête à partir d'un e-mail entrant.</a:t>
            </a:r>
          </a:p>
          <a:p>
            <a:pPr marL="233363" indent="-233363">
              <a:lnSpc>
                <a:spcPct val="85000"/>
              </a:lnSpc>
              <a:spcBef>
                <a:spcPts val="600"/>
              </a:spcBef>
              <a:buFont typeface="Wingdings" pitchFamily="2" charset="2"/>
              <a:buChar char="§"/>
              <a:defRPr/>
            </a:pPr>
            <a:r>
              <a:rPr lang="fr-FR" dirty="0"/>
              <a:t>Utilise l'adresse e-mail de l'expéditeur afin d'associer un contact à la requête.</a:t>
            </a:r>
          </a:p>
          <a:p>
            <a:pPr marL="233363" indent="-233363">
              <a:lnSpc>
                <a:spcPct val="85000"/>
              </a:lnSpc>
              <a:spcBef>
                <a:spcPts val="600"/>
              </a:spcBef>
              <a:buFont typeface="Wingdings" pitchFamily="2" charset="2"/>
              <a:buChar char="§"/>
              <a:defRPr/>
            </a:pPr>
            <a:r>
              <a:rPr lang="fr-FR" dirty="0"/>
              <a:t>Utilise le contenu des e-mails afin de remplir automatiquement les champs de la requête.</a:t>
            </a:r>
          </a:p>
          <a:p>
            <a:pPr marL="233363" indent="-233363">
              <a:lnSpc>
                <a:spcPct val="85000"/>
              </a:lnSpc>
              <a:spcBef>
                <a:spcPts val="600"/>
              </a:spcBef>
              <a:buFont typeface="Wingdings" pitchFamily="2" charset="2"/>
              <a:buChar char="§"/>
              <a:defRPr/>
            </a:pPr>
            <a:r>
              <a:rPr lang="fr-FR" dirty="0"/>
              <a:t>Associe automatiquement à la requête les e-mails de réponse du client, y compris les pièces jointes.</a:t>
            </a:r>
          </a:p>
          <a:p>
            <a:pPr marL="233363" indent="-233363">
              <a:lnSpc>
                <a:spcPct val="85000"/>
              </a:lnSpc>
              <a:spcBef>
                <a:spcPts val="600"/>
              </a:spcBef>
              <a:buFont typeface="Wingdings" pitchFamily="2" charset="2"/>
              <a:buChar char="§"/>
              <a:defRPr/>
            </a:pPr>
            <a:r>
              <a:rPr lang="fr-FR" dirty="0"/>
              <a:t>Déclenche les règles d'attribution, de réponse automatique, </a:t>
            </a:r>
            <a:br>
              <a:rPr lang="fr-FR" dirty="0"/>
            </a:br>
            <a:r>
              <a:rPr lang="fr-FR" dirty="0"/>
              <a:t>de hiérarchisation et de workflow.</a:t>
            </a:r>
          </a:p>
        </p:txBody>
      </p:sp>
      <p:sp>
        <p:nvSpPr>
          <p:cNvPr id="5" name="Title 4"/>
          <p:cNvSpPr>
            <a:spLocks noGrp="1"/>
          </p:cNvSpPr>
          <p:nvPr>
            <p:ph type="title"/>
          </p:nvPr>
        </p:nvSpPr>
        <p:spPr>
          <a:xfrm>
            <a:off x="128589" y="7"/>
            <a:ext cx="8321728" cy="746975"/>
          </a:xfrm>
        </p:spPr>
        <p:txBody>
          <a:bodyPr/>
          <a:lstStyle/>
          <a:p>
            <a:r>
              <a:rPr lang="fr-FR" sz="2600" dirty="0"/>
              <a:t>Qu'est ce que la fonction E-mail vers requête ?</a:t>
            </a:r>
          </a:p>
        </p:txBody>
      </p:sp>
      <p:sp>
        <p:nvSpPr>
          <p:cNvPr id="10" name="Blue Rounded Rectangle"/>
          <p:cNvSpPr>
            <a:spLocks noChangeArrowheads="1"/>
          </p:cNvSpPr>
          <p:nvPr/>
        </p:nvSpPr>
        <p:spPr bwMode="auto">
          <a:xfrm>
            <a:off x="9573048" y="4432731"/>
            <a:ext cx="2388641" cy="2118178"/>
          </a:xfrm>
          <a:prstGeom prst="roundRect">
            <a:avLst>
              <a:gd name="adj" fmla="val 8220"/>
            </a:avLst>
          </a:prstGeom>
          <a:solidFill>
            <a:schemeClr val="accent2"/>
          </a:solidFill>
          <a:ln w="9525">
            <a:noFill/>
            <a:round/>
            <a:headEnd/>
            <a:tailEnd/>
          </a:ln>
          <a:effectLst>
            <a:outerShdw blurRad="50800" dist="38100" dir="2700000" algn="tl" rotWithShape="0">
              <a:prstClr val="black">
                <a:alpha val="40000"/>
              </a:prstClr>
            </a:outerShdw>
          </a:effectLst>
        </p:spPr>
        <p:txBody>
          <a:bodyPr anchor="b"/>
          <a:lstStyle/>
          <a:p>
            <a:pPr algn="r"/>
            <a:r>
              <a:rPr lang="fr-FR" sz="1600" b="1" dirty="0">
                <a:solidFill>
                  <a:schemeClr val="bg1">
                    <a:lumMod val="95000"/>
                  </a:schemeClr>
                </a:solidFill>
              </a:rPr>
              <a:t>Requête </a:t>
            </a:r>
          </a:p>
          <a:p>
            <a:pPr algn="r"/>
            <a:r>
              <a:rPr lang="fr-FR" sz="1600" b="1" dirty="0">
                <a:solidFill>
                  <a:schemeClr val="bg1">
                    <a:lumMod val="95000"/>
                  </a:schemeClr>
                </a:solidFill>
              </a:rPr>
              <a:t>Numéro</a:t>
            </a:r>
            <a:endParaRPr lang="fr-FR" sz="1600" dirty="0">
              <a:solidFill>
                <a:schemeClr val="bg1">
                  <a:lumMod val="95000"/>
                </a:schemeClr>
              </a:solidFill>
            </a:endParaRPr>
          </a:p>
          <a:p>
            <a:pPr algn="r"/>
            <a:r>
              <a:rPr lang="fr-FR" sz="1600" dirty="0">
                <a:solidFill>
                  <a:schemeClr val="bg1">
                    <a:lumMod val="95000"/>
                  </a:schemeClr>
                </a:solidFill>
              </a:rPr>
              <a:t>00003781</a:t>
            </a:r>
          </a:p>
          <a:p>
            <a:pPr algn="r"/>
            <a:endParaRPr lang="fr-FR" sz="1600" dirty="0">
              <a:solidFill>
                <a:schemeClr val="bg1">
                  <a:lumMod val="95000"/>
                </a:schemeClr>
              </a:solidFill>
            </a:endParaRPr>
          </a:p>
          <a:p>
            <a:pPr algn="r"/>
            <a:r>
              <a:rPr lang="fr-FR" sz="1600" b="1" dirty="0">
                <a:solidFill>
                  <a:schemeClr val="bg1">
                    <a:lumMod val="95000"/>
                  </a:schemeClr>
                </a:solidFill>
              </a:rPr>
              <a:t>Nom du contact</a:t>
            </a:r>
          </a:p>
          <a:p>
            <a:pPr algn="r"/>
            <a:r>
              <a:rPr lang="fr-FR" sz="1600" b="1" dirty="0">
                <a:solidFill>
                  <a:schemeClr val="bg1">
                    <a:lumMod val="95000"/>
                  </a:schemeClr>
                </a:solidFill>
              </a:rPr>
              <a:t>Adresse e-mail </a:t>
            </a:r>
            <a:br>
              <a:rPr lang="fr-FR" sz="1600" b="1" dirty="0">
                <a:solidFill>
                  <a:schemeClr val="bg1">
                    <a:lumMod val="95000"/>
                  </a:schemeClr>
                </a:solidFill>
              </a:rPr>
            </a:br>
            <a:r>
              <a:rPr lang="fr-FR" sz="1600" b="1" dirty="0">
                <a:solidFill>
                  <a:schemeClr val="bg1">
                    <a:lumMod val="95000"/>
                  </a:schemeClr>
                </a:solidFill>
              </a:rPr>
              <a:t>du contact</a:t>
            </a:r>
          </a:p>
          <a:p>
            <a:pPr algn="r"/>
            <a:r>
              <a:rPr lang="fr-FR" sz="1600" b="1" dirty="0">
                <a:solidFill>
                  <a:schemeClr val="bg1">
                    <a:lumMod val="95000"/>
                  </a:schemeClr>
                </a:solidFill>
              </a:rPr>
              <a:t>Objet de la requête</a:t>
            </a:r>
          </a:p>
        </p:txBody>
      </p:sp>
      <p:pic>
        <p:nvPicPr>
          <p:cNvPr id="13" name="Case icon"/>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209234" y="4015543"/>
            <a:ext cx="1314381" cy="1314381"/>
          </a:xfrm>
          <a:prstGeom prst="rect">
            <a:avLst/>
          </a:prstGeom>
          <a:noFill/>
          <a:ln w="9525">
            <a:noFill/>
            <a:miter lim="800000"/>
            <a:headEnd/>
            <a:tailEnd/>
          </a:ln>
          <a:effectLst/>
        </p:spPr>
      </p:pic>
      <p:sp>
        <p:nvSpPr>
          <p:cNvPr id="14" name="Arrow"/>
          <p:cNvSpPr/>
          <p:nvPr/>
        </p:nvSpPr>
        <p:spPr bwMode="auto">
          <a:xfrm>
            <a:off x="7204760" y="5414278"/>
            <a:ext cx="2242164" cy="990730"/>
          </a:xfrm>
          <a:prstGeom prst="rightArrow">
            <a:avLst/>
          </a:prstGeom>
          <a:solidFill>
            <a:srgbClr val="FF0000"/>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20" name="Email ico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0222" y="4721069"/>
            <a:ext cx="1816778" cy="1816778"/>
          </a:xfrm>
          <a:prstGeom prst="rect">
            <a:avLst/>
          </a:prstGeom>
          <a:effectLst/>
        </p:spPr>
      </p:pic>
      <p:sp>
        <p:nvSpPr>
          <p:cNvPr id="3" name="Slide Number Placeholder 2"/>
          <p:cNvSpPr>
            <a:spLocks noGrp="1"/>
          </p:cNvSpPr>
          <p:nvPr>
            <p:ph type="sldNum" sz="quarter" idx="10"/>
          </p:nvPr>
        </p:nvSpPr>
        <p:spPr/>
        <p:txBody>
          <a:bodyPr/>
          <a:lstStyle/>
          <a:p>
            <a:fld id="{812A5277-1DB9-460F-9A21-B857ABB32666}" type="slidenum">
              <a:rPr lang="en-US" smtClean="0"/>
              <a:pPr/>
              <a:t>478</a:t>
            </a:fld>
            <a:endParaRPr lang="fr-FR" dirty="0"/>
          </a:p>
        </p:txBody>
      </p:sp>
    </p:spTree>
    <p:custDataLst>
      <p:tags r:id="rId1"/>
    </p:custData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Configuration | Personnaliser | Requêtes | </a:t>
            </a:r>
            <a:r>
              <a:t/>
            </a:r>
            <a:br/>
            <a:r>
              <a:rPr lang="fr-FR" sz="2400" b="1" dirty="0">
                <a:solidFill>
                  <a:schemeClr val="bg1"/>
                </a:solidFill>
              </a:rPr>
              <a:t>E-mail vers requête</a:t>
            </a:r>
          </a:p>
        </p:txBody>
      </p:sp>
      <p:sp>
        <p:nvSpPr>
          <p:cNvPr id="11" name="Content Placeholder 10"/>
          <p:cNvSpPr>
            <a:spLocks noGrp="1"/>
          </p:cNvSpPr>
          <p:nvPr>
            <p:ph idx="1"/>
          </p:nvPr>
        </p:nvSpPr>
        <p:spPr>
          <a:xfrm>
            <a:off x="115713" y="843165"/>
            <a:ext cx="5980794" cy="5950440"/>
          </a:xfrm>
        </p:spPr>
        <p:txBody>
          <a:bodyPr/>
          <a:lstStyle/>
          <a:p>
            <a:pPr marL="233363" indent="-233363">
              <a:lnSpc>
                <a:spcPct val="85000"/>
              </a:lnSpc>
              <a:spcBef>
                <a:spcPts val="600"/>
              </a:spcBef>
              <a:defRPr/>
            </a:pPr>
            <a:r>
              <a:rPr lang="fr-FR" dirty="0"/>
              <a:t>Les administrateurs doivent effectuer les opérations suivantes :</a:t>
            </a:r>
          </a:p>
          <a:p>
            <a:pPr marL="233363" indent="-233363">
              <a:lnSpc>
                <a:spcPct val="85000"/>
              </a:lnSpc>
              <a:spcBef>
                <a:spcPts val="600"/>
              </a:spcBef>
              <a:buFont typeface="Wingdings" pitchFamily="2" charset="2"/>
              <a:buChar char="§"/>
              <a:defRPr/>
            </a:pPr>
            <a:r>
              <a:rPr lang="fr-FR" dirty="0"/>
              <a:t>Configurer les paramètres de messagerie et activer la fonction E-mail vers requête.</a:t>
            </a:r>
          </a:p>
          <a:p>
            <a:pPr marL="233363" indent="-233363">
              <a:lnSpc>
                <a:spcPct val="85000"/>
              </a:lnSpc>
              <a:spcBef>
                <a:spcPts val="600"/>
              </a:spcBef>
              <a:buFont typeface="Wingdings" pitchFamily="2" charset="2"/>
              <a:buChar char="§"/>
              <a:defRPr/>
            </a:pPr>
            <a:r>
              <a:rPr lang="fr-FR" dirty="0"/>
              <a:t>Sélectionner l'option E-mail vers requête à la demande ou E-mail vers requête.</a:t>
            </a:r>
          </a:p>
          <a:p>
            <a:pPr marL="574675" lvl="1" indent="-342900">
              <a:lnSpc>
                <a:spcPct val="85000"/>
              </a:lnSpc>
              <a:spcBef>
                <a:spcPts val="600"/>
              </a:spcBef>
              <a:buFontTx/>
              <a:buChar char="–"/>
              <a:defRPr/>
            </a:pPr>
            <a:r>
              <a:rPr lang="fr-FR" dirty="0"/>
              <a:t>L'agent E-mail vers requête peut être téléchargé ici : </a:t>
            </a:r>
            <a:r>
              <a:rPr lang="fr-FR" dirty="0">
                <a:latin typeface="Courier New" panose="02070309020205020404" pitchFamily="49" charset="0"/>
                <a:cs typeface="Courier New" panose="02070309020205020404" pitchFamily="49" charset="0"/>
              </a:rPr>
              <a:t>developer.salesforce.com/</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page/</a:t>
            </a:r>
            <a:r>
              <a:rPr lang="fr-FR" dirty="0" err="1">
                <a:latin typeface="Courier New" panose="02070309020205020404" pitchFamily="49" charset="0"/>
                <a:cs typeface="Courier New" panose="02070309020205020404" pitchFamily="49" charset="0"/>
              </a:rPr>
              <a:t>Email_To_Case</a:t>
            </a:r>
            <a:endParaRPr lang="fr-FR" kern="0" dirty="0">
              <a:latin typeface="Courier New" panose="02070309020205020404" pitchFamily="49" charset="0"/>
              <a:cs typeface="Courier New" panose="02070309020205020404" pitchFamily="49" charset="0"/>
            </a:endParaRPr>
          </a:p>
          <a:p>
            <a:pPr marL="233363" indent="-233363">
              <a:lnSpc>
                <a:spcPct val="85000"/>
              </a:lnSpc>
              <a:spcBef>
                <a:spcPts val="600"/>
              </a:spcBef>
              <a:buFont typeface="Wingdings" pitchFamily="2" charset="2"/>
              <a:buChar char="§"/>
              <a:defRPr/>
            </a:pPr>
            <a:r>
              <a:rPr lang="fr-FR" dirty="0"/>
              <a:t>Ajouter la liste associée E-mails aux présentations de page de requêtes.</a:t>
            </a:r>
          </a:p>
        </p:txBody>
      </p:sp>
      <p:sp>
        <p:nvSpPr>
          <p:cNvPr id="5" name="Title 4"/>
          <p:cNvSpPr>
            <a:spLocks noGrp="1"/>
          </p:cNvSpPr>
          <p:nvPr>
            <p:ph type="title"/>
          </p:nvPr>
        </p:nvSpPr>
        <p:spPr>
          <a:xfrm>
            <a:off x="128589" y="7"/>
            <a:ext cx="9590852" cy="746975"/>
          </a:xfrm>
        </p:spPr>
        <p:txBody>
          <a:bodyPr/>
          <a:lstStyle/>
          <a:p>
            <a:r>
              <a:rPr lang="fr-FR" sz="2600" dirty="0"/>
              <a:t>Comment configurer la fonction E-mail vers requête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479</a:t>
            </a:fld>
            <a:endParaRPr lang="fr-FR" dirty="0"/>
          </a:p>
        </p:txBody>
      </p:sp>
      <p:grpSp>
        <p:nvGrpSpPr>
          <p:cNvPr id="12" name="Groupe 3"/>
          <p:cNvGrpSpPr/>
          <p:nvPr/>
        </p:nvGrpSpPr>
        <p:grpSpPr>
          <a:xfrm>
            <a:off x="6239800" y="873249"/>
            <a:ext cx="5763515" cy="5437264"/>
            <a:chOff x="6428485" y="916791"/>
            <a:chExt cx="5763515" cy="5437264"/>
          </a:xfrm>
        </p:grpSpPr>
        <p:pic>
          <p:nvPicPr>
            <p:cNvPr id="13" name="Image 1"/>
            <p:cNvPicPr>
              <a:picLocks noChangeAspect="1"/>
            </p:cNvPicPr>
            <p:nvPr/>
          </p:nvPicPr>
          <p:blipFill>
            <a:blip r:embed="rId4"/>
            <a:stretch>
              <a:fillRect/>
            </a:stretch>
          </p:blipFill>
          <p:spPr>
            <a:xfrm>
              <a:off x="6428485" y="916791"/>
              <a:ext cx="5124886" cy="4978782"/>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9" name="on-demand traits"/>
            <p:cNvSpPr txBox="1"/>
            <p:nvPr/>
          </p:nvSpPr>
          <p:spPr>
            <a:xfrm>
              <a:off x="8909970" y="4291952"/>
              <a:ext cx="3282030" cy="2062103"/>
            </a:xfrm>
            <a:prstGeom prst="wedgeRectCallout">
              <a:avLst>
                <a:gd name="adj1" fmla="val -57266"/>
                <a:gd name="adj2" fmla="val -22336"/>
              </a:avLst>
            </a:prstGeom>
            <a:solidFill>
              <a:srgbClr val="FF0000"/>
            </a:solidFill>
            <a:ln w="38100">
              <a:noFill/>
            </a:ln>
            <a:effectLst>
              <a:outerShdw blurRad="50800" dist="38100" dir="2700000" algn="tl" rotWithShape="0">
                <a:prstClr val="black">
                  <a:alpha val="40000"/>
                </a:prstClr>
              </a:outerShdw>
            </a:effectLst>
          </p:spPr>
          <p:txBody>
            <a:bodyPr wrap="square" rtlCol="0">
              <a:spAutoFit/>
            </a:bodyPr>
            <a:lstStyle/>
            <a:p>
              <a:pPr algn="l"/>
              <a:r>
                <a:rPr lang="fr-FR" sz="1600" b="1" dirty="0">
                  <a:solidFill>
                    <a:schemeClr val="bg1"/>
                  </a:solidFill>
                  <a:latin typeface="Salesforce Sans" panose="020B0505020202020203" pitchFamily="34" charset="0"/>
                </a:rPr>
                <a:t>Activer le service à la demande ?</a:t>
              </a:r>
            </a:p>
            <a:p>
              <a:pPr marL="223838" indent="-223838" algn="l">
                <a:buFont typeface="Wingdings" pitchFamily="2" charset="2"/>
                <a:buChar char="ü"/>
              </a:pPr>
              <a:r>
                <a:rPr lang="fr-FR" sz="1600" b="1" dirty="0">
                  <a:solidFill>
                    <a:schemeClr val="bg1"/>
                  </a:solidFill>
                  <a:latin typeface="Salesforce Sans" panose="020B0505020202020203" pitchFamily="34" charset="0"/>
                </a:rPr>
                <a:t>Pas besoin de pare-feu</a:t>
              </a:r>
            </a:p>
            <a:p>
              <a:pPr marL="223838" indent="-223838" algn="l">
                <a:buFont typeface="Wingdings" pitchFamily="2" charset="2"/>
                <a:buChar char="ü"/>
              </a:pPr>
              <a:r>
                <a:rPr lang="fr-FR" sz="1600" b="1" dirty="0">
                  <a:solidFill>
                    <a:schemeClr val="bg1"/>
                  </a:solidFill>
                  <a:latin typeface="Salesforce Sans" panose="020B0505020202020203" pitchFamily="34" charset="0"/>
                </a:rPr>
                <a:t>Taille limite de la pièce jointe : 25 Mo</a:t>
              </a:r>
            </a:p>
            <a:p>
              <a:pPr marL="223838" indent="-223838" algn="l">
                <a:buFont typeface="Wingdings" pitchFamily="2" charset="2"/>
                <a:buChar char="ü"/>
              </a:pPr>
              <a:r>
                <a:rPr lang="fr-FR" sz="1600" b="1" dirty="0">
                  <a:solidFill>
                    <a:schemeClr val="bg1"/>
                  </a:solidFill>
                  <a:latin typeface="Salesforce Sans" panose="020B0505020202020203" pitchFamily="34" charset="0"/>
                </a:rPr>
                <a:t>Sinon, téléchargez l'agent </a:t>
              </a:r>
              <a:br>
                <a:rPr lang="fr-FR" sz="1600" b="1" dirty="0">
                  <a:solidFill>
                    <a:schemeClr val="bg1"/>
                  </a:solidFill>
                  <a:latin typeface="Salesforce Sans" panose="020B0505020202020203" pitchFamily="34" charset="0"/>
                </a:rPr>
              </a:br>
              <a:r>
                <a:rPr lang="fr-FR" sz="1600" b="1" dirty="0">
                  <a:solidFill>
                    <a:schemeClr val="bg1"/>
                  </a:solidFill>
                  <a:latin typeface="Salesforce Sans" panose="020B0505020202020203" pitchFamily="34" charset="0"/>
                </a:rPr>
                <a:t>E-mail vers requête </a:t>
              </a:r>
              <a:r>
                <a:rPr sz="1600" dirty="0"/>
                <a:t/>
              </a:r>
              <a:br>
                <a:rPr sz="1600" dirty="0"/>
              </a:br>
              <a:r>
                <a:rPr lang="fr-FR" sz="1600" b="1" dirty="0">
                  <a:solidFill>
                    <a:schemeClr val="bg1"/>
                  </a:solidFill>
                  <a:latin typeface="Salesforce Sans" panose="020B0505020202020203" pitchFamily="34" charset="0"/>
                </a:rPr>
                <a:t>si nécessaire.</a:t>
              </a:r>
            </a:p>
          </p:txBody>
        </p:sp>
        <p:sp>
          <p:nvSpPr>
            <p:cNvPr id="20" name="enable email-to-case"/>
            <p:cNvSpPr txBox="1"/>
            <p:nvPr/>
          </p:nvSpPr>
          <p:spPr>
            <a:xfrm>
              <a:off x="8809998" y="1870944"/>
              <a:ext cx="2743373" cy="584775"/>
            </a:xfrm>
            <a:prstGeom prst="wedgeRectCallout">
              <a:avLst>
                <a:gd name="adj1" fmla="val -62989"/>
                <a:gd name="adj2" fmla="val -43725"/>
              </a:avLst>
            </a:prstGeom>
            <a:solidFill>
              <a:srgbClr val="FF0000"/>
            </a:solidFill>
            <a:ln w="38100">
              <a:noFill/>
            </a:ln>
            <a:effectLst>
              <a:outerShdw blurRad="50800" dist="38100" dir="2700000" algn="tl" rotWithShape="0">
                <a:prstClr val="black">
                  <a:alpha val="40000"/>
                </a:prstClr>
              </a:outerShdw>
            </a:effectLst>
          </p:spPr>
          <p:txBody>
            <a:bodyPr wrap="square" rtlCol="0">
              <a:spAutoFit/>
            </a:bodyPr>
            <a:lstStyle/>
            <a:p>
              <a:pPr algn="l"/>
              <a:r>
                <a:rPr lang="fr-FR" sz="1600" b="1" dirty="0">
                  <a:solidFill>
                    <a:schemeClr val="bg1"/>
                  </a:solidFill>
                  <a:latin typeface="Salesforce Sans" panose="020B0505020202020203" pitchFamily="34" charset="0"/>
                </a:rPr>
                <a:t>Activer la fonction E-mail vers requête.</a:t>
              </a:r>
              <a:endParaRPr lang="fr-FR" sz="1600" b="1" dirty="0">
                <a:solidFill>
                  <a:schemeClr val="bg1"/>
                </a:solidFill>
                <a:latin typeface="Salesforce Sans" panose="020B0505020202020203" pitchFamily="34" charset="0"/>
                <a:cs typeface="Arial" pitchFamily="34" charset="0"/>
              </a:endParaRPr>
            </a:p>
          </p:txBody>
        </p:sp>
        <p:sp>
          <p:nvSpPr>
            <p:cNvPr id="21" name="email settings"/>
            <p:cNvSpPr txBox="1"/>
            <p:nvPr/>
          </p:nvSpPr>
          <p:spPr>
            <a:xfrm>
              <a:off x="8853986" y="916791"/>
              <a:ext cx="2842678" cy="830997"/>
            </a:xfrm>
            <a:prstGeom prst="wedgeRectCallout">
              <a:avLst>
                <a:gd name="adj1" fmla="val -61600"/>
                <a:gd name="adj2" fmla="val -24841"/>
              </a:avLst>
            </a:prstGeom>
            <a:solidFill>
              <a:srgbClr val="FF0000"/>
            </a:solidFill>
            <a:ln w="38100">
              <a:noFill/>
            </a:ln>
            <a:effectLst>
              <a:outerShdw blurRad="50800" dist="38100" dir="2700000" algn="tl" rotWithShape="0">
                <a:prstClr val="black">
                  <a:alpha val="40000"/>
                </a:prstClr>
              </a:outerShdw>
            </a:effectLst>
          </p:spPr>
          <p:txBody>
            <a:bodyPr wrap="square" rtlCol="0">
              <a:spAutoFit/>
            </a:bodyPr>
            <a:lstStyle/>
            <a:p>
              <a:pPr algn="l"/>
              <a:r>
                <a:rPr lang="fr-FR" sz="1600" b="1" dirty="0">
                  <a:solidFill>
                    <a:schemeClr val="bg1"/>
                  </a:solidFill>
                  <a:latin typeface="Salesforce Sans" panose="020B0505020202020203" pitchFamily="34" charset="0"/>
                </a:rPr>
                <a:t>Configurer les paramètres de messagerie.</a:t>
              </a:r>
            </a:p>
            <a:p>
              <a:pPr marL="223838" indent="-223838"/>
              <a:r>
                <a:rPr lang="fr-FR" sz="1600" b="1" dirty="0">
                  <a:solidFill>
                    <a:schemeClr val="bg1"/>
                  </a:solidFill>
                  <a:latin typeface="Salesforce Sans" panose="020B0505020202020203" pitchFamily="34" charset="0"/>
                </a:rPr>
                <a:t>support@company.com</a:t>
              </a:r>
            </a:p>
          </p:txBody>
        </p:sp>
      </p:grpSp>
      <p:grpSp>
        <p:nvGrpSpPr>
          <p:cNvPr id="22" name="Group 21"/>
          <p:cNvGrpSpPr/>
          <p:nvPr/>
        </p:nvGrpSpPr>
        <p:grpSpPr>
          <a:xfrm>
            <a:off x="0" y="6082210"/>
            <a:ext cx="1295063" cy="746147"/>
            <a:chOff x="0" y="6082210"/>
            <a:chExt cx="1295063" cy="746147"/>
          </a:xfrm>
        </p:grpSpPr>
        <p:sp>
          <p:nvSpPr>
            <p:cNvPr id="23" name="TextBox 2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4"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a:xfrm>
            <a:off x="652333" y="10"/>
            <a:ext cx="10209347" cy="739833"/>
          </a:xfrm>
        </p:spPr>
        <p:txBody>
          <a:bodyPr/>
          <a:lstStyle/>
          <a:p>
            <a:r>
              <a:rPr lang="fr-FR"/>
              <a:t>Introduction et programme du module</a:t>
            </a:r>
          </a:p>
        </p:txBody>
      </p:sp>
      <p:sp>
        <p:nvSpPr>
          <p:cNvPr id="464898" name="Content Placeholder 6"/>
          <p:cNvSpPr>
            <a:spLocks noGrp="1"/>
          </p:cNvSpPr>
          <p:nvPr>
            <p:ph idx="1"/>
          </p:nvPr>
        </p:nvSpPr>
        <p:spPr>
          <a:xfrm>
            <a:off x="128595" y="864524"/>
            <a:ext cx="7040301" cy="5907751"/>
          </a:xfrm>
        </p:spPr>
        <p:txBody>
          <a:bodyPr>
            <a:normAutofit/>
          </a:bodyPr>
          <a:lstStyle/>
          <a:p>
            <a:pPr marL="0" indent="0">
              <a:buNone/>
            </a:pPr>
            <a:r>
              <a:rPr lang="fr-FR"/>
              <a:t>Dans le premier module, nous avons découvert l'architecture Salesforce, ainsi que les objets standard et leurs relations. Nous nous sommes également familiarisés avec l'interface utilisateur. Nous avons abordé certains termes Salesforce incontournables et découvert comment tirer le meilleur parti du portail Aide et formation. </a:t>
            </a:r>
          </a:p>
          <a:p>
            <a:pPr marL="0" indent="0">
              <a:buNone/>
            </a:pPr>
            <a:r>
              <a:rPr lang="fr-FR"/>
              <a:t>Nous allons à présent nous assurer que Salesforce est correctement configuré au niveau international afin que nos utilisateurs puissent utiliser correctement ce système.</a:t>
            </a:r>
          </a:p>
          <a:p>
            <a:pPr marL="227013" lvl="1" indent="-227013">
              <a:buNone/>
            </a:pPr>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
        <p:nvSpPr>
          <p:cNvPr id="8" name="Content Placeholder 6"/>
          <p:cNvSpPr txBox="1">
            <a:spLocks/>
          </p:cNvSpPr>
          <p:nvPr/>
        </p:nvSpPr>
        <p:spPr bwMode="auto">
          <a:xfrm>
            <a:off x="7498080" y="864524"/>
            <a:ext cx="4541520" cy="5907751"/>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rm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1"/>
            <a:r>
              <a:rPr lang="fr-FR" sz="2400" b="1" dirty="0">
                <a:latin typeface="Salesforce Sans" panose="020B0505020202020203" pitchFamily="34" charset="0"/>
              </a:rPr>
              <a:t>Configuration du profil de la société</a:t>
            </a:r>
          </a:p>
          <a:p>
            <a:pPr lvl="1"/>
            <a:r>
              <a:rPr lang="fr-FR" sz="2400" dirty="0">
                <a:latin typeface="Salesforce Sans" panose="020B0505020202020203" pitchFamily="34" charset="0"/>
              </a:rPr>
              <a:t>Configuration de l'interface utilisateur</a:t>
            </a:r>
          </a:p>
          <a:p>
            <a:pPr lvl="1"/>
            <a:r>
              <a:rPr lang="fr-FR" sz="2400" dirty="0">
                <a:latin typeface="Salesforce Sans" panose="020B0505020202020203" pitchFamily="34" charset="0"/>
              </a:rPr>
              <a:t>Configuration des activités et des calendriers</a:t>
            </a:r>
          </a:p>
          <a:p>
            <a:pPr lvl="1"/>
            <a:r>
              <a:rPr lang="fr-FR" sz="2400" dirty="0">
                <a:latin typeface="Salesforce Sans" panose="020B0505020202020203" pitchFamily="34" charset="0"/>
              </a:rPr>
              <a:t>Configuration des paramètres de recherche</a:t>
            </a:r>
          </a:p>
          <a:p>
            <a:pPr lvl="1"/>
            <a:r>
              <a:rPr lang="fr-FR" sz="2400" dirty="0">
                <a:latin typeface="Salesforce Sans" panose="020B0505020202020203" pitchFamily="34" charset="0"/>
              </a:rPr>
              <a:t>Configuration des groupes Chatter</a:t>
            </a:r>
          </a:p>
          <a:p>
            <a:pPr lvl="1"/>
            <a:r>
              <a:rPr lang="fr-FR" sz="2400" dirty="0">
                <a:latin typeface="Salesforce Sans" panose="020B0505020202020203" pitchFamily="34" charset="0"/>
              </a:rPr>
              <a:t>Accès mobile avec Salesforce1</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48</a:t>
            </a:fld>
            <a:endParaRPr lang="fr-FR" dirty="0"/>
          </a:p>
        </p:txBody>
      </p:sp>
    </p:spTree>
    <p:custDataLst>
      <p:tags r:id="rId1"/>
    </p:custData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869" y="5"/>
            <a:ext cx="9115709" cy="746975"/>
          </a:xfrm>
        </p:spPr>
        <p:txBody>
          <a:bodyPr/>
          <a:lstStyle/>
          <a:p>
            <a:r>
              <a:rPr lang="fr-FR" dirty="0"/>
              <a:t>Automatisation de la gestion des requêtes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480</a:t>
            </a:fld>
            <a:endParaRPr lang="fr-FR" dirty="0"/>
          </a:p>
        </p:txBody>
      </p:sp>
      <p:sp>
        <p:nvSpPr>
          <p:cNvPr id="8" name="TextBox 7"/>
          <p:cNvSpPr txBox="1"/>
          <p:nvPr/>
        </p:nvSpPr>
        <p:spPr>
          <a:xfrm>
            <a:off x="2263220" y="1440000"/>
            <a:ext cx="8272700" cy="3388235"/>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Noah Larkin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Les fonctions Web vers requête et E-mail vers requête nous permettent déjà de gagner du temps. Comment pouvons-nous automatiser l'acheminement de ces requêtes entrantes ?  </a:t>
            </a:r>
          </a:p>
          <a:p>
            <a:endParaRPr lang="fr-FR" sz="2000" dirty="0">
              <a:latin typeface="Segoe UI Semibold" pitchFamily="34" charset="0"/>
              <a:ea typeface="Segoe UI" pitchFamily="34" charset="0"/>
              <a:cs typeface="Segoe UI" pitchFamily="34" charset="0"/>
            </a:endParaRPr>
          </a:p>
          <a:p>
            <a:r>
              <a:rPr lang="fr-FR" sz="2000" dirty="0">
                <a:latin typeface="Segoe UI Semibold" pitchFamily="34" charset="0"/>
              </a:rPr>
              <a:t>Par ailleurs, nos agents de support les plus expérimentés doivent prendre en charge les requêtes de support produits qui n'ont toujours pas été résolues au bout de quatre heures. </a:t>
            </a:r>
          </a:p>
          <a:p>
            <a:r>
              <a:rPr lang="fr-FR" sz="2000" dirty="0">
                <a:latin typeface="Segoe UI Semibold" pitchFamily="34" charset="0"/>
              </a:rPr>
              <a:t>Avec nos remerciements.</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12:57</a:t>
            </a:r>
            <a:endParaRPr lang="fr-FR" dirty="0"/>
          </a:p>
        </p:txBody>
      </p:sp>
      <p:pic>
        <p:nvPicPr>
          <p:cNvPr id="9" name="Picture 8" descr="NLarkin headshot.png"/>
          <p:cNvPicPr>
            <a:picLocks noChangeAspect="1"/>
          </p:cNvPicPr>
          <p:nvPr/>
        </p:nvPicPr>
        <p:blipFill>
          <a:blip r:embed="rId4" cstate="print"/>
          <a:srcRect l="3327" r="4243" b="14125"/>
          <a:stretch>
            <a:fillRect/>
          </a:stretch>
        </p:blipFill>
        <p:spPr>
          <a:xfrm>
            <a:off x="1430739" y="1620785"/>
            <a:ext cx="720795" cy="720000"/>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92" y="7"/>
            <a:ext cx="10736637" cy="746975"/>
          </a:xfrm>
        </p:spPr>
        <p:txBody>
          <a:bodyPr/>
          <a:lstStyle/>
          <a:p>
            <a:r>
              <a:rPr lang="fr-FR"/>
              <a:t>Découverte : Files d'attente de requêtes</a:t>
            </a:r>
            <a:endParaRPr lang="fr-FR" dirty="0"/>
          </a:p>
        </p:txBody>
      </p:sp>
      <p:sp>
        <p:nvSpPr>
          <p:cNvPr id="50" name="Rectangle 49"/>
          <p:cNvSpPr/>
          <p:nvPr/>
        </p:nvSpPr>
        <p:spPr bwMode="auto">
          <a:xfrm>
            <a:off x="0" y="6022768"/>
            <a:ext cx="12188825"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100" dirty="0">
                <a:solidFill>
                  <a:schemeClr val="bg1"/>
                </a:solidFill>
                <a:latin typeface="Salesforce Sans" panose="020B0505020202020203" pitchFamily="34" charset="0"/>
              </a:rPr>
              <a:t>Une </a:t>
            </a:r>
            <a:r>
              <a:rPr lang="fr-FR" sz="2100" b="1" dirty="0">
                <a:solidFill>
                  <a:schemeClr val="bg1"/>
                </a:solidFill>
                <a:latin typeface="Salesforce Sans" panose="020B0505020202020203" pitchFamily="34" charset="0"/>
              </a:rPr>
              <a:t>file d'attente </a:t>
            </a:r>
            <a:r>
              <a:rPr lang="fr-FR" sz="2100" dirty="0">
                <a:solidFill>
                  <a:schemeClr val="bg1"/>
                </a:solidFill>
                <a:latin typeface="Salesforce Sans" panose="020B0505020202020203" pitchFamily="34" charset="0"/>
              </a:rPr>
              <a:t>est un emplacement où les enregistrements de requête peuvent être acheminés en attendant qu'un agent du support procède à leur traitement.</a:t>
            </a:r>
          </a:p>
        </p:txBody>
      </p:sp>
      <p:sp>
        <p:nvSpPr>
          <p:cNvPr id="51" name="TextBox 50"/>
          <p:cNvSpPr txBox="1"/>
          <p:nvPr/>
        </p:nvSpPr>
        <p:spPr bwMode="white">
          <a:xfrm>
            <a:off x="0" y="6080174"/>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grpSp>
        <p:nvGrpSpPr>
          <p:cNvPr id="52" name="Group 4"/>
          <p:cNvGrpSpPr>
            <a:grpSpLocks noChangeAspect="1"/>
          </p:cNvGrpSpPr>
          <p:nvPr/>
        </p:nvGrpSpPr>
        <p:grpSpPr bwMode="auto">
          <a:xfrm>
            <a:off x="436563" y="6384958"/>
            <a:ext cx="422275" cy="328613"/>
            <a:chOff x="275" y="1308"/>
            <a:chExt cx="266" cy="207"/>
          </a:xfrm>
        </p:grpSpPr>
        <p:sp>
          <p:nvSpPr>
            <p:cNvPr id="53"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17" name="line1: product support"/>
          <p:cNvCxnSpPr>
            <a:endCxn id="124" idx="0"/>
          </p:cNvCxnSpPr>
          <p:nvPr/>
        </p:nvCxnSpPr>
        <p:spPr bwMode="auto">
          <a:xfrm flipH="1">
            <a:off x="1322522" y="2671029"/>
            <a:ext cx="1399657" cy="190063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18" name="line2: product support"/>
          <p:cNvCxnSpPr/>
          <p:nvPr/>
        </p:nvCxnSpPr>
        <p:spPr bwMode="auto">
          <a:xfrm>
            <a:off x="2869251" y="2597457"/>
            <a:ext cx="0" cy="2326749"/>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19" name="line3: product support"/>
          <p:cNvCxnSpPr>
            <a:endCxn id="126" idx="0"/>
          </p:cNvCxnSpPr>
          <p:nvPr/>
        </p:nvCxnSpPr>
        <p:spPr bwMode="auto">
          <a:xfrm>
            <a:off x="3048000" y="2713070"/>
            <a:ext cx="1343129" cy="187023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0" name="line4: inquiry"/>
          <p:cNvCxnSpPr/>
          <p:nvPr/>
        </p:nvCxnSpPr>
        <p:spPr bwMode="auto">
          <a:xfrm flipH="1">
            <a:off x="9462631" y="2734091"/>
            <a:ext cx="651624" cy="223833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1" name="line5: inquiry"/>
          <p:cNvCxnSpPr/>
          <p:nvPr/>
        </p:nvCxnSpPr>
        <p:spPr bwMode="auto">
          <a:xfrm>
            <a:off x="10334972" y="2681539"/>
            <a:ext cx="727727" cy="2484299"/>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22" name="Text Product Support Q"/>
          <p:cNvSpPr txBox="1"/>
          <p:nvPr/>
        </p:nvSpPr>
        <p:spPr>
          <a:xfrm>
            <a:off x="1478598" y="2357319"/>
            <a:ext cx="2785974" cy="544229"/>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fr-FR" sz="1600" b="1" dirty="0"/>
              <a:t>File d'attente </a:t>
            </a:r>
            <a:r>
              <a:rPr lang="fr-FR" sz="1600" b="1" dirty="0">
                <a:effectLst/>
              </a:rPr>
              <a:t>de support </a:t>
            </a:r>
            <a:br>
              <a:rPr lang="fr-FR" sz="1600" b="1" dirty="0">
                <a:effectLst/>
              </a:rPr>
            </a:br>
            <a:r>
              <a:rPr lang="fr-FR" sz="1600" b="1" dirty="0">
                <a:effectLst/>
              </a:rPr>
              <a:t>produits</a:t>
            </a:r>
            <a:r>
              <a:rPr lang="fr-FR" sz="1600" b="1" dirty="0"/>
              <a:t> </a:t>
            </a:r>
            <a:r>
              <a:rPr lang="fr-FR" sz="1600" b="1" dirty="0">
                <a:effectLst/>
              </a:rPr>
              <a:t>de niveau 1</a:t>
            </a:r>
          </a:p>
        </p:txBody>
      </p:sp>
      <p:sp>
        <p:nvSpPr>
          <p:cNvPr id="123" name="text Inquiry Q"/>
          <p:cNvSpPr txBox="1"/>
          <p:nvPr/>
        </p:nvSpPr>
        <p:spPr>
          <a:xfrm>
            <a:off x="8741459" y="2357319"/>
            <a:ext cx="2989274" cy="573654"/>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fr-FR" sz="1600" b="1" dirty="0"/>
              <a:t>File d'attente </a:t>
            </a:r>
            <a:r>
              <a:rPr lang="fr-FR" sz="1600" b="1" dirty="0">
                <a:effectLst/>
              </a:rPr>
              <a:t>de demandes </a:t>
            </a:r>
            <a:br>
              <a:rPr lang="fr-FR" sz="1600" b="1" dirty="0">
                <a:effectLst/>
              </a:rPr>
            </a:br>
            <a:r>
              <a:rPr lang="fr-FR" sz="1600" b="1" dirty="0">
                <a:effectLst/>
              </a:rPr>
              <a:t>de renseignement</a:t>
            </a:r>
          </a:p>
        </p:txBody>
      </p:sp>
      <p:pic>
        <p:nvPicPr>
          <p:cNvPr id="124" name="Agent1: product support" descr="Agent.png"/>
          <p:cNvPicPr>
            <a:picLocks noChangeAspect="1"/>
          </p:cNvPicPr>
          <p:nvPr/>
        </p:nvPicPr>
        <p:blipFill>
          <a:blip r:embed="rId4" cstate="print"/>
          <a:srcRect l="1948" t="-6882" r="-3958"/>
          <a:stretch>
            <a:fillRect/>
          </a:stretch>
        </p:blipFill>
        <p:spPr>
          <a:xfrm>
            <a:off x="706311" y="4571659"/>
            <a:ext cx="1232422" cy="1247294"/>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125" name="Agent2: product support" descr="iStock_000006779679XSmall.jpg"/>
          <p:cNvPicPr>
            <a:picLocks noChangeAspect="1"/>
          </p:cNvPicPr>
          <p:nvPr/>
        </p:nvPicPr>
        <p:blipFill>
          <a:blip r:embed="rId5" cstate="print"/>
          <a:srcRect l="-4479" t="-533" r="-5642" b="26670"/>
          <a:stretch>
            <a:fillRect/>
          </a:stretch>
        </p:blipFill>
        <p:spPr>
          <a:xfrm>
            <a:off x="2232468" y="4581641"/>
            <a:ext cx="1221314" cy="1227332"/>
          </a:xfrm>
          <a:prstGeom prst="ellipse">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pic>
      <p:pic>
        <p:nvPicPr>
          <p:cNvPr id="126" name="Agent3: product support" descr="C:\Documents and Settings\akeswani\My Documents\Curriculum Development\SF Knowledge for Admins\Images\iStock_000003898302XSmall.jpg"/>
          <p:cNvPicPr>
            <a:picLocks noChangeAspect="1" noChangeArrowheads="1"/>
          </p:cNvPicPr>
          <p:nvPr/>
        </p:nvPicPr>
        <p:blipFill>
          <a:blip r:embed="rId6" cstate="print"/>
          <a:srcRect t="5006" r="-6135" b="23428"/>
          <a:stretch>
            <a:fillRect/>
          </a:stretch>
        </p:blipFill>
        <p:spPr bwMode="auto">
          <a:xfrm>
            <a:off x="3785331" y="4583300"/>
            <a:ext cx="1211596" cy="1224014"/>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127" name="Agent4: inquiry" descr="Megan Smith - VP Human Resources.png"/>
          <p:cNvPicPr>
            <a:picLocks noChangeAspect="1"/>
          </p:cNvPicPr>
          <p:nvPr/>
        </p:nvPicPr>
        <p:blipFill>
          <a:blip r:embed="rId7" cstate="print"/>
          <a:srcRect t="-6573" b="27354"/>
          <a:stretch>
            <a:fillRect/>
          </a:stretch>
        </p:blipFill>
        <p:spPr>
          <a:xfrm>
            <a:off x="8862797" y="4599642"/>
            <a:ext cx="1203874" cy="1210948"/>
          </a:xfrm>
          <a:prstGeom prst="ellipse">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pic>
      <p:pic>
        <p:nvPicPr>
          <p:cNvPr id="128" name="Agent5: inquiry" descr="iStock_000000439721Small.jpg"/>
          <p:cNvPicPr>
            <a:picLocks noChangeAspect="1"/>
          </p:cNvPicPr>
          <p:nvPr/>
        </p:nvPicPr>
        <p:blipFill>
          <a:blip r:embed="rId8" cstate="print"/>
          <a:srcRect l="-2189" t="2101" r="-5625" b="26251"/>
          <a:stretch>
            <a:fillRect/>
          </a:stretch>
        </p:blipFill>
        <p:spPr>
          <a:xfrm>
            <a:off x="10380708" y="4603210"/>
            <a:ext cx="1209070" cy="1203814"/>
          </a:xfrm>
          <a:prstGeom prst="ellipse">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pic>
      <p:sp>
        <p:nvSpPr>
          <p:cNvPr id="129" name="case groupings"/>
          <p:cNvSpPr txBox="1"/>
          <p:nvPr/>
        </p:nvSpPr>
        <p:spPr>
          <a:xfrm>
            <a:off x="4935415" y="1673168"/>
            <a:ext cx="3204673" cy="2418420"/>
          </a:xfrm>
          <a:prstGeom prst="roundRect">
            <a:avLst>
              <a:gd name="adj" fmla="val 9738"/>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algn="l"/>
            <a:r>
              <a:rPr lang="fr-FR" sz="1800" dirty="0">
                <a:latin typeface="Salesforce Sans" panose="020B0505020202020203" pitchFamily="34" charset="0"/>
              </a:rPr>
              <a:t>Comment regroupez-vous les requêtes ? </a:t>
            </a:r>
          </a:p>
          <a:p>
            <a:pPr marL="223838" indent="-223838" algn="l">
              <a:buFont typeface="Wingdings" pitchFamily="2" charset="2"/>
              <a:buChar char="§"/>
            </a:pPr>
            <a:r>
              <a:rPr lang="fr-FR" sz="1800" dirty="0">
                <a:latin typeface="Salesforce Sans" panose="020B0505020202020203" pitchFamily="34" charset="0"/>
              </a:rPr>
              <a:t>Type de requête de support</a:t>
            </a:r>
          </a:p>
          <a:p>
            <a:pPr marL="223838" indent="-223838" algn="l">
              <a:buFont typeface="Wingdings" pitchFamily="2" charset="2"/>
              <a:buChar char="§"/>
            </a:pPr>
            <a:r>
              <a:rPr lang="fr-FR" sz="1800" dirty="0">
                <a:latin typeface="Salesforce Sans" panose="020B0505020202020203" pitchFamily="34" charset="0"/>
              </a:rPr>
              <a:t>Gamme de produits</a:t>
            </a:r>
          </a:p>
          <a:p>
            <a:pPr marL="223838" indent="-223838" algn="l">
              <a:buFont typeface="Wingdings" pitchFamily="2" charset="2"/>
              <a:buChar char="§"/>
            </a:pPr>
            <a:r>
              <a:rPr lang="fr-FR" sz="1800" dirty="0">
                <a:latin typeface="Salesforce Sans" panose="020B0505020202020203" pitchFamily="34" charset="0"/>
              </a:rPr>
              <a:t>Type de client</a:t>
            </a:r>
          </a:p>
          <a:p>
            <a:pPr marL="223838" indent="-223838" algn="l">
              <a:buFont typeface="Wingdings" pitchFamily="2" charset="2"/>
              <a:buChar char="§"/>
            </a:pPr>
            <a:r>
              <a:rPr lang="fr-FR" sz="1800" dirty="0">
                <a:latin typeface="Salesforce Sans" panose="020B0505020202020203" pitchFamily="34" charset="0"/>
              </a:rPr>
              <a:t>Type de contrat de </a:t>
            </a:r>
            <a:r>
              <a:rPr dirty="0"/>
              <a:t/>
            </a:r>
            <a:br>
              <a:rPr dirty="0"/>
            </a:br>
            <a:r>
              <a:rPr lang="fr-FR" sz="1800" dirty="0">
                <a:latin typeface="Salesforce Sans" panose="020B0505020202020203" pitchFamily="34" charset="0"/>
              </a:rPr>
              <a:t>niveau de service</a:t>
            </a:r>
          </a:p>
        </p:txBody>
      </p:sp>
      <p:sp>
        <p:nvSpPr>
          <p:cNvPr id="130" name="queues?"/>
          <p:cNvSpPr txBox="1"/>
          <p:nvPr/>
        </p:nvSpPr>
        <p:spPr>
          <a:xfrm>
            <a:off x="508760" y="916173"/>
            <a:ext cx="3277794" cy="688790"/>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dirty="0">
                <a:latin typeface="Salesforce Sans" panose="020B0505020202020203" pitchFamily="34" charset="0"/>
              </a:rPr>
              <a:t>De quelles files d'attente avez-vous besoin ?</a:t>
            </a:r>
          </a:p>
        </p:txBody>
      </p:sp>
      <p:sp>
        <p:nvSpPr>
          <p:cNvPr id="131" name="queues?"/>
          <p:cNvSpPr txBox="1"/>
          <p:nvPr/>
        </p:nvSpPr>
        <p:spPr>
          <a:xfrm>
            <a:off x="5917664" y="5055416"/>
            <a:ext cx="1869218" cy="395815"/>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dirty="0">
                <a:latin typeface="Salesforce Sans" panose="020B0505020202020203" pitchFamily="34" charset="0"/>
              </a:rPr>
              <a:t>Quels agents ?</a:t>
            </a:r>
          </a:p>
        </p:txBody>
      </p:sp>
      <p:grpSp>
        <p:nvGrpSpPr>
          <p:cNvPr id="132" name="Group 131"/>
          <p:cNvGrpSpPr/>
          <p:nvPr/>
        </p:nvGrpSpPr>
        <p:grpSpPr>
          <a:xfrm>
            <a:off x="1847765" y="1739379"/>
            <a:ext cx="2051573" cy="538084"/>
            <a:chOff x="1711131" y="2084819"/>
            <a:chExt cx="2051573" cy="538084"/>
          </a:xfrm>
        </p:grpSpPr>
        <p:pic>
          <p:nvPicPr>
            <p:cNvPr id="133" name="Picture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1131" y="2084819"/>
              <a:ext cx="538084" cy="538084"/>
            </a:xfrm>
            <a:prstGeom prst="rect">
              <a:avLst/>
            </a:prstGeom>
          </p:spPr>
        </p:pic>
        <p:pic>
          <p:nvPicPr>
            <p:cNvPr id="134" name="Picture 1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67876" y="2084819"/>
              <a:ext cx="538084" cy="538084"/>
            </a:xfrm>
            <a:prstGeom prst="rect">
              <a:avLst/>
            </a:prstGeom>
          </p:spPr>
        </p:pic>
        <p:pic>
          <p:nvPicPr>
            <p:cNvPr id="135" name="Picture 1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24620" y="2084819"/>
              <a:ext cx="538084" cy="538084"/>
            </a:xfrm>
            <a:prstGeom prst="rect">
              <a:avLst/>
            </a:prstGeom>
          </p:spPr>
        </p:pic>
      </p:grpSp>
      <p:grpSp>
        <p:nvGrpSpPr>
          <p:cNvPr id="136" name="Group 135"/>
          <p:cNvGrpSpPr/>
          <p:nvPr/>
        </p:nvGrpSpPr>
        <p:grpSpPr>
          <a:xfrm>
            <a:off x="2310711" y="2983812"/>
            <a:ext cx="1107776" cy="1107776"/>
            <a:chOff x="2331732" y="3392314"/>
            <a:chExt cx="1107776" cy="1107776"/>
          </a:xfrm>
        </p:grpSpPr>
        <p:pic>
          <p:nvPicPr>
            <p:cNvPr id="137" name="Picture 1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138" name="Isosceles Triangle 137"/>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4" name="Group 143"/>
          <p:cNvGrpSpPr/>
          <p:nvPr/>
        </p:nvGrpSpPr>
        <p:grpSpPr>
          <a:xfrm>
            <a:off x="9224075" y="1739379"/>
            <a:ext cx="2051573" cy="538084"/>
            <a:chOff x="1711131" y="2084819"/>
            <a:chExt cx="2051573" cy="538084"/>
          </a:xfrm>
        </p:grpSpPr>
        <p:pic>
          <p:nvPicPr>
            <p:cNvPr id="145" name="Picture 1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1131" y="2084819"/>
              <a:ext cx="538084" cy="538084"/>
            </a:xfrm>
            <a:prstGeom prst="rect">
              <a:avLst/>
            </a:prstGeom>
          </p:spPr>
        </p:pic>
        <p:pic>
          <p:nvPicPr>
            <p:cNvPr id="146" name="Picture 1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67876" y="2084819"/>
              <a:ext cx="538084" cy="538084"/>
            </a:xfrm>
            <a:prstGeom prst="rect">
              <a:avLst/>
            </a:prstGeom>
          </p:spPr>
        </p:pic>
        <p:pic>
          <p:nvPicPr>
            <p:cNvPr id="147" name="Picture 1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24620" y="2084819"/>
              <a:ext cx="538084" cy="538084"/>
            </a:xfrm>
            <a:prstGeom prst="rect">
              <a:avLst/>
            </a:prstGeom>
          </p:spPr>
        </p:pic>
      </p:grpSp>
      <p:grpSp>
        <p:nvGrpSpPr>
          <p:cNvPr id="148" name="Group 147"/>
          <p:cNvGrpSpPr/>
          <p:nvPr/>
        </p:nvGrpSpPr>
        <p:grpSpPr>
          <a:xfrm>
            <a:off x="9655490" y="3052129"/>
            <a:ext cx="1107776" cy="1107776"/>
            <a:chOff x="2331732" y="3392314"/>
            <a:chExt cx="1107776" cy="1107776"/>
          </a:xfrm>
        </p:grpSpPr>
        <p:pic>
          <p:nvPicPr>
            <p:cNvPr id="149" name="Picture 1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150" name="Isosceles Triangle 149"/>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Isosceles Triangle 150"/>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6" name="Picture 1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958560">
            <a:off x="7983702" y="1932893"/>
            <a:ext cx="698744" cy="509191"/>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481</a:t>
            </a:fld>
            <a:endParaRPr lang="fr-FR" dirty="0"/>
          </a:p>
        </p:txBody>
      </p:sp>
    </p:spTree>
    <p:custDataLst>
      <p:tags r:id="rId1"/>
    </p:custData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92" y="7"/>
            <a:ext cx="10736637" cy="746975"/>
          </a:xfrm>
        </p:spPr>
        <p:txBody>
          <a:bodyPr/>
          <a:lstStyle/>
          <a:p>
            <a:r>
              <a:rPr lang="fr-FR" sz="2600" dirty="0"/>
              <a:t>Découverte : Règles d'attribution de requête</a:t>
            </a:r>
          </a:p>
        </p:txBody>
      </p:sp>
      <p:sp>
        <p:nvSpPr>
          <p:cNvPr id="30" name="assignment rule"/>
          <p:cNvSpPr txBox="1">
            <a:spLocks noChangeArrowheads="1"/>
          </p:cNvSpPr>
          <p:nvPr/>
        </p:nvSpPr>
        <p:spPr bwMode="auto">
          <a:xfrm>
            <a:off x="2989968" y="4600142"/>
            <a:ext cx="2062880" cy="369332"/>
          </a:xfrm>
          <a:prstGeom prst="rect">
            <a:avLst/>
          </a:prstGeom>
          <a:noFill/>
          <a:ln w="38100" algn="ctr">
            <a:noFill/>
            <a:miter lim="800000"/>
            <a:headEnd/>
            <a:tailEnd/>
          </a:ln>
        </p:spPr>
        <p:txBody>
          <a:bodyPr wrap="square">
            <a:spAutoFit/>
          </a:bodyPr>
          <a:lstStyle/>
          <a:p>
            <a:pPr algn="ctr">
              <a:spcBef>
                <a:spcPts val="0"/>
              </a:spcBef>
            </a:pPr>
            <a:r>
              <a:rPr lang="fr-FR" sz="1800" dirty="0">
                <a:latin typeface="Salesforce Sans" panose="020B0505020202020203" pitchFamily="34" charset="0"/>
              </a:rPr>
              <a:t>Attribution Règle</a:t>
            </a:r>
          </a:p>
        </p:txBody>
      </p:sp>
      <p:sp>
        <p:nvSpPr>
          <p:cNvPr id="31" name="case is created"/>
          <p:cNvSpPr txBox="1">
            <a:spLocks noChangeArrowheads="1"/>
          </p:cNvSpPr>
          <p:nvPr/>
        </p:nvSpPr>
        <p:spPr bwMode="auto">
          <a:xfrm>
            <a:off x="158654" y="4600142"/>
            <a:ext cx="2608194" cy="369332"/>
          </a:xfrm>
          <a:prstGeom prst="rect">
            <a:avLst/>
          </a:prstGeom>
          <a:noFill/>
          <a:ln w="9525">
            <a:noFill/>
            <a:miter lim="800000"/>
            <a:headEnd/>
            <a:tailEnd/>
          </a:ln>
        </p:spPr>
        <p:txBody>
          <a:bodyPr wrap="square">
            <a:spAutoFit/>
          </a:bodyPr>
          <a:lstStyle/>
          <a:p>
            <a:pPr algn="ctr" eaLnBrk="0" hangingPunct="0">
              <a:spcBef>
                <a:spcPct val="50000"/>
              </a:spcBef>
            </a:pPr>
            <a:r>
              <a:rPr lang="fr-FR" sz="1800" dirty="0">
                <a:latin typeface="Salesforce Sans" panose="020B0505020202020203" pitchFamily="34" charset="0"/>
              </a:rPr>
              <a:t>La requête a été créée</a:t>
            </a:r>
          </a:p>
        </p:txBody>
      </p:sp>
      <p:grpSp>
        <p:nvGrpSpPr>
          <p:cNvPr id="32" name="Group 6"/>
          <p:cNvGrpSpPr/>
          <p:nvPr/>
        </p:nvGrpSpPr>
        <p:grpSpPr>
          <a:xfrm>
            <a:off x="1738455" y="2814397"/>
            <a:ext cx="5950817" cy="1944727"/>
            <a:chOff x="1260474" y="2958944"/>
            <a:chExt cx="5950817" cy="2314286"/>
          </a:xfrm>
        </p:grpSpPr>
        <p:sp>
          <p:nvSpPr>
            <p:cNvPr id="33" name="Arrow down"/>
            <p:cNvSpPr/>
            <p:nvPr/>
          </p:nvSpPr>
          <p:spPr>
            <a:xfrm rot="16200000" flipH="1" flipV="1">
              <a:off x="5882267" y="3995248"/>
              <a:ext cx="1299481" cy="1256483"/>
            </a:xfrm>
            <a:prstGeom prst="bentArrow">
              <a:avLst>
                <a:gd name="adj1" fmla="val 25000"/>
                <a:gd name="adj2" fmla="val 25000"/>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4" name="Long arrow up"/>
            <p:cNvSpPr/>
            <p:nvPr/>
          </p:nvSpPr>
          <p:spPr>
            <a:xfrm rot="5400000" flipH="1">
              <a:off x="3565614" y="653804"/>
              <a:ext cx="1340537" cy="5950817"/>
            </a:xfrm>
            <a:prstGeom prst="bentArrow">
              <a:avLst>
                <a:gd name="adj1" fmla="val 25000"/>
                <a:gd name="adj2" fmla="val 23501"/>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grpSp>
      <p:sp>
        <p:nvSpPr>
          <p:cNvPr id="35" name="Text Product Support Q"/>
          <p:cNvSpPr txBox="1"/>
          <p:nvPr/>
        </p:nvSpPr>
        <p:spPr>
          <a:xfrm>
            <a:off x="4852694" y="1528486"/>
            <a:ext cx="2903608" cy="568148"/>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fr-FR" b="1" dirty="0"/>
              <a:t>File d'attente </a:t>
            </a:r>
            <a:r>
              <a:rPr lang="fr-FR" sz="1600" b="1" dirty="0">
                <a:effectLst/>
              </a:rPr>
              <a:t>de support </a:t>
            </a:r>
            <a:br>
              <a:rPr lang="fr-FR" sz="1600" b="1" dirty="0">
                <a:effectLst/>
              </a:rPr>
            </a:br>
            <a:r>
              <a:rPr lang="fr-FR" sz="1600" b="1" dirty="0">
                <a:effectLst/>
              </a:rPr>
              <a:t>produits</a:t>
            </a:r>
            <a:r>
              <a:rPr lang="fr-FR" b="1" dirty="0"/>
              <a:t> </a:t>
            </a:r>
            <a:r>
              <a:rPr lang="fr-FR" sz="1600" b="1" dirty="0">
                <a:effectLst/>
              </a:rPr>
              <a:t>de niveau 1</a:t>
            </a:r>
          </a:p>
        </p:txBody>
      </p:sp>
      <p:grpSp>
        <p:nvGrpSpPr>
          <p:cNvPr id="36" name="Group 28"/>
          <p:cNvGrpSpPr/>
          <p:nvPr/>
        </p:nvGrpSpPr>
        <p:grpSpPr>
          <a:xfrm>
            <a:off x="9023561" y="3365679"/>
            <a:ext cx="2643611" cy="2345663"/>
            <a:chOff x="9144137" y="2949119"/>
            <a:chExt cx="2643611" cy="2345663"/>
          </a:xfrm>
        </p:grpSpPr>
        <p:sp>
          <p:nvSpPr>
            <p:cNvPr id="37" name="case teams?"/>
            <p:cNvSpPr txBox="1"/>
            <p:nvPr/>
          </p:nvSpPr>
          <p:spPr>
            <a:xfrm>
              <a:off x="9356661" y="3973958"/>
              <a:ext cx="2201798" cy="1320824"/>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dirty="0">
                  <a:latin typeface="Salesforce Sans" panose="020B0505020202020203" pitchFamily="34" charset="0"/>
                </a:rPr>
                <a:t>Ajouter des équipes de requêtes prédéfinies ?</a:t>
              </a:r>
            </a:p>
          </p:txBody>
        </p:sp>
        <p:pic>
          <p:nvPicPr>
            <p:cNvPr id="38" name="Agent1: product support" descr="Agent.png"/>
            <p:cNvPicPr>
              <a:picLocks noChangeAspect="1"/>
            </p:cNvPicPr>
            <p:nvPr/>
          </p:nvPicPr>
          <p:blipFill>
            <a:blip r:embed="rId4" cstate="print"/>
            <a:srcRect l="1948" t="-6882" r="-3958"/>
            <a:stretch>
              <a:fillRect/>
            </a:stretch>
          </p:blipFill>
          <p:spPr>
            <a:xfrm>
              <a:off x="9144137" y="3195662"/>
              <a:ext cx="922308" cy="933438"/>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39" name="Agent3: product support" descr="C:\Documents and Settings\akeswani\My Documents\Curriculum Development\SF Knowledge for Admins\Images\iStock_000003898302XSmall.jpg"/>
            <p:cNvPicPr>
              <a:picLocks noChangeAspect="1" noChangeArrowheads="1"/>
            </p:cNvPicPr>
            <p:nvPr/>
          </p:nvPicPr>
          <p:blipFill>
            <a:blip r:embed="rId5" cstate="print"/>
            <a:srcRect t="5006" r="-6135" b="23428"/>
            <a:stretch>
              <a:fillRect/>
            </a:stretch>
          </p:blipFill>
          <p:spPr bwMode="auto">
            <a:xfrm>
              <a:off x="9997459" y="2949119"/>
              <a:ext cx="913092" cy="922448"/>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40" name="Picture: Noah Larkin" descr="Z:\Graphics\People + Hands\business people\iStock_000009130267XSmall.jpg"/>
            <p:cNvPicPr>
              <a:picLocks noChangeAspect="1" noChangeArrowheads="1"/>
            </p:cNvPicPr>
            <p:nvPr/>
          </p:nvPicPr>
          <p:blipFill>
            <a:blip r:embed="rId6" cstate="print"/>
            <a:srcRect l="18317" t="6005" r="11625" b="48308"/>
            <a:stretch>
              <a:fillRect/>
            </a:stretch>
          </p:blipFill>
          <p:spPr bwMode="auto">
            <a:xfrm>
              <a:off x="10845648" y="3164812"/>
              <a:ext cx="942100" cy="920976"/>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grpSp>
      <p:sp>
        <p:nvSpPr>
          <p:cNvPr id="41" name="text Inquiry Q"/>
          <p:cNvSpPr txBox="1"/>
          <p:nvPr/>
        </p:nvSpPr>
        <p:spPr>
          <a:xfrm>
            <a:off x="7855534" y="1532471"/>
            <a:ext cx="2900100" cy="560179"/>
          </a:xfrm>
          <a:prstGeom prst="roundRect">
            <a:avLst/>
          </a:prstGeom>
          <a:solidFill>
            <a:schemeClr val="bg1"/>
          </a:solidFill>
          <a:ln w="6350">
            <a:solidFill>
              <a:schemeClr val="bg1">
                <a:lumMod val="75000"/>
              </a:schemeClr>
            </a:solidFill>
          </a:ln>
        </p:spPr>
        <p:txBody>
          <a:bodyPr vert="horz" wrap="none" lIns="137160" tIns="45720" rIns="91440" bIns="45720" rtlCol="0" anchor="ctr">
            <a:noAutofit/>
          </a:bodyPr>
          <a:lstStyle/>
          <a:p>
            <a:pPr algn="ctr">
              <a:lnSpc>
                <a:spcPct val="90000"/>
              </a:lnSpc>
            </a:pPr>
            <a:r>
              <a:rPr lang="fr-FR" sz="1600" b="1" dirty="0"/>
              <a:t>File d'attente </a:t>
            </a:r>
            <a:r>
              <a:rPr lang="fr-FR" sz="1600" b="1" dirty="0">
                <a:effectLst/>
              </a:rPr>
              <a:t>de demandes </a:t>
            </a:r>
            <a:br>
              <a:rPr lang="fr-FR" sz="1600" b="1" dirty="0">
                <a:effectLst/>
              </a:rPr>
            </a:br>
            <a:r>
              <a:rPr lang="fr-FR" sz="1600" b="1" dirty="0">
                <a:effectLst/>
              </a:rPr>
              <a:t>de renseignement</a:t>
            </a:r>
          </a:p>
        </p:txBody>
      </p:sp>
      <p:sp>
        <p:nvSpPr>
          <p:cNvPr id="42" name="Blue box: multiple"/>
          <p:cNvSpPr txBox="1">
            <a:spLocks noChangeArrowheads="1"/>
          </p:cNvSpPr>
          <p:nvPr/>
        </p:nvSpPr>
        <p:spPr bwMode="auto">
          <a:xfrm>
            <a:off x="1000580" y="5050930"/>
            <a:ext cx="4383344" cy="1634490"/>
          </a:xfrm>
          <a:prstGeom prst="roundRect">
            <a:avLst/>
          </a:prstGeom>
          <a:solidFill>
            <a:schemeClr val="bg1"/>
          </a:solidFill>
          <a:ln w="38100" algn="ctr">
            <a:solidFill>
              <a:srgbClr val="0066CC"/>
            </a:solidFill>
            <a:miter lim="800000"/>
            <a:headEnd/>
            <a:tailEnd/>
          </a:ln>
          <a:effectLst>
            <a:outerShdw blurRad="50800" dist="38100" dir="2700000" algn="tl" rotWithShape="0">
              <a:prstClr val="black">
                <a:alpha val="40000"/>
              </a:prstClr>
            </a:outerShdw>
          </a:effectLst>
        </p:spPr>
        <p:txBody>
          <a:bodyPr wrap="square">
            <a:spAutoFit/>
          </a:bodyPr>
          <a:lstStyle/>
          <a:p>
            <a:pPr algn="l">
              <a:spcBef>
                <a:spcPts val="0"/>
              </a:spcBef>
            </a:pPr>
            <a:r>
              <a:rPr lang="fr-FR" sz="1800" dirty="0">
                <a:latin typeface="Salesforce Sans" panose="020B0505020202020203" pitchFamily="34" charset="0"/>
              </a:rPr>
              <a:t>Entrées de règle multiples :</a:t>
            </a:r>
          </a:p>
          <a:p>
            <a:pPr marL="342900" indent="-342900" algn="l">
              <a:spcBef>
                <a:spcPts val="0"/>
              </a:spcBef>
              <a:buAutoNum type="arabicPeriod"/>
            </a:pPr>
            <a:r>
              <a:rPr lang="fr-FR" sz="1800" dirty="0">
                <a:latin typeface="Salesforce Sans" panose="020B0505020202020203" pitchFamily="34" charset="0"/>
              </a:rPr>
              <a:t>Requête : Type d'enregistrement = Support produits</a:t>
            </a:r>
          </a:p>
          <a:p>
            <a:pPr marL="342900" indent="-342900" algn="l">
              <a:spcBef>
                <a:spcPts val="0"/>
              </a:spcBef>
              <a:buAutoNum type="arabicPeriod"/>
            </a:pPr>
            <a:r>
              <a:rPr lang="fr-FR" sz="1800" dirty="0">
                <a:latin typeface="Salesforce Sans" panose="020B0505020202020203" pitchFamily="34" charset="0"/>
              </a:rPr>
              <a:t>Requête : Type d'enregistrement = Demande de renseignements</a:t>
            </a:r>
          </a:p>
        </p:txBody>
      </p:sp>
      <p:sp>
        <p:nvSpPr>
          <p:cNvPr id="43" name="queues?"/>
          <p:cNvSpPr txBox="1"/>
          <p:nvPr/>
        </p:nvSpPr>
        <p:spPr>
          <a:xfrm>
            <a:off x="6381747" y="798762"/>
            <a:ext cx="2749110" cy="642795"/>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dirty="0">
                <a:latin typeface="Salesforce Sans" panose="020B0505020202020203" pitchFamily="34" charset="0"/>
              </a:rPr>
              <a:t>Acheminer vers la file d'attente ?</a:t>
            </a:r>
          </a:p>
        </p:txBody>
      </p:sp>
      <p:sp>
        <p:nvSpPr>
          <p:cNvPr id="44" name="route to user?"/>
          <p:cNvSpPr txBox="1"/>
          <p:nvPr/>
        </p:nvSpPr>
        <p:spPr>
          <a:xfrm>
            <a:off x="6044699" y="5835946"/>
            <a:ext cx="2604048" cy="701660"/>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fr-FR" sz="1800" dirty="0">
                <a:latin typeface="Salesforce Sans" panose="020B0505020202020203" pitchFamily="34" charset="0"/>
              </a:rPr>
              <a:t>Acheminer vers le support utilisateurs ?</a:t>
            </a:r>
          </a:p>
        </p:txBody>
      </p:sp>
      <p:pic>
        <p:nvPicPr>
          <p:cNvPr id="45" name="User: Robin" descr="C:\Documents and Settings\akeswani\My Documents\Curriculum Development\SF Knowledge for Admins\Images\iStock_000003898302XSmall.jpg"/>
          <p:cNvPicPr>
            <a:picLocks noChangeAspect="1" noChangeArrowheads="1"/>
          </p:cNvPicPr>
          <p:nvPr/>
        </p:nvPicPr>
        <p:blipFill>
          <a:blip r:embed="rId5" cstate="print"/>
          <a:srcRect t="5006" r="-6135" b="23428"/>
          <a:stretch>
            <a:fillRect/>
          </a:stretch>
        </p:blipFill>
        <p:spPr bwMode="auto">
          <a:xfrm>
            <a:off x="6868775" y="4837084"/>
            <a:ext cx="976080" cy="986088"/>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grpSp>
        <p:nvGrpSpPr>
          <p:cNvPr id="62" name="Group 61"/>
          <p:cNvGrpSpPr/>
          <p:nvPr/>
        </p:nvGrpSpPr>
        <p:grpSpPr>
          <a:xfrm>
            <a:off x="6530615" y="2127221"/>
            <a:ext cx="889688" cy="889688"/>
            <a:chOff x="2331732" y="3392314"/>
            <a:chExt cx="1107776" cy="1107776"/>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64" name="Isosceles Triangle 63"/>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8459263" y="2121966"/>
            <a:ext cx="889688" cy="889688"/>
            <a:chOff x="2331732" y="3392314"/>
            <a:chExt cx="1107776" cy="1107776"/>
          </a:xfrm>
        </p:grpSpPr>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72" name="Isosceles Triangle 71"/>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Isosceles Triangle 72"/>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8" name="Picture 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199" y="3074193"/>
            <a:ext cx="1399932" cy="1399932"/>
          </a:xfrm>
          <a:prstGeom prst="rect">
            <a:avLst/>
          </a:prstGeom>
        </p:spPr>
      </p:pic>
      <p:pic>
        <p:nvPicPr>
          <p:cNvPr id="80" name="Picture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987363">
            <a:off x="8993896" y="870446"/>
            <a:ext cx="698744" cy="509191"/>
          </a:xfrm>
          <a:prstGeom prst="rect">
            <a:avLst/>
          </a:prstGeom>
        </p:spPr>
      </p:pic>
      <p:sp>
        <p:nvSpPr>
          <p:cNvPr id="3" name="Slide Number Placeholder 2"/>
          <p:cNvSpPr>
            <a:spLocks noGrp="1"/>
          </p:cNvSpPr>
          <p:nvPr>
            <p:ph type="sldNum" sz="quarter" idx="10"/>
          </p:nvPr>
        </p:nvSpPr>
        <p:spPr/>
        <p:txBody>
          <a:bodyPr/>
          <a:lstStyle/>
          <a:p>
            <a:fld id="{812A5277-1DB9-460F-9A21-B857ABB32666}" type="slidenum">
              <a:rPr lang="en-US" smtClean="0"/>
              <a:pPr/>
              <a:t>482</a:t>
            </a:fld>
            <a:endParaRPr lang="fr-FR" dirty="0"/>
          </a:p>
        </p:txBody>
      </p:sp>
      <p:grpSp>
        <p:nvGrpSpPr>
          <p:cNvPr id="46" name="Group 45"/>
          <p:cNvGrpSpPr/>
          <p:nvPr/>
        </p:nvGrpSpPr>
        <p:grpSpPr>
          <a:xfrm>
            <a:off x="3346907" y="3107698"/>
            <a:ext cx="1409831" cy="1408730"/>
            <a:chOff x="5128815" y="681022"/>
            <a:chExt cx="1409831" cy="1408730"/>
          </a:xfrm>
        </p:grpSpPr>
        <p:grpSp>
          <p:nvGrpSpPr>
            <p:cNvPr id="47" name="Group 39"/>
            <p:cNvGrpSpPr/>
            <p:nvPr/>
          </p:nvGrpSpPr>
          <p:grpSpPr>
            <a:xfrm>
              <a:off x="5128815" y="681022"/>
              <a:ext cx="1409831" cy="1408730"/>
              <a:chOff x="6650302" y="1017572"/>
              <a:chExt cx="718548" cy="717987"/>
            </a:xfrm>
          </p:grpSpPr>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50"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chemeClr val="bg2">
                  <a:lumMod val="50000"/>
                </a:schemeClr>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48" name="Freeform 54"/>
            <p:cNvSpPr>
              <a:spLocks noChangeArrowheads="1"/>
            </p:cNvSpPr>
            <p:nvPr/>
          </p:nvSpPr>
          <p:spPr bwMode="auto">
            <a:xfrm>
              <a:off x="6082303" y="1620463"/>
              <a:ext cx="365390" cy="365390"/>
            </a:xfrm>
            <a:custGeom>
              <a:avLst/>
              <a:gdLst>
                <a:gd name="T0" fmla="*/ 83351827 w 729"/>
                <a:gd name="T1" fmla="*/ 49126014 h 729"/>
                <a:gd name="T2" fmla="*/ 73573121 w 729"/>
                <a:gd name="T3" fmla="*/ 51105209 h 729"/>
                <a:gd name="T4" fmla="*/ 70546379 w 729"/>
                <a:gd name="T5" fmla="*/ 53549715 h 729"/>
                <a:gd name="T6" fmla="*/ 70196969 w 729"/>
                <a:gd name="T7" fmla="*/ 57158352 h 729"/>
                <a:gd name="T8" fmla="*/ 75435732 w 729"/>
                <a:gd name="T9" fmla="*/ 64725379 h 729"/>
                <a:gd name="T10" fmla="*/ 75435732 w 729"/>
                <a:gd name="T11" fmla="*/ 68799669 h 729"/>
                <a:gd name="T12" fmla="*/ 69265663 w 729"/>
                <a:gd name="T13" fmla="*/ 75085980 h 729"/>
                <a:gd name="T14" fmla="*/ 66588331 w 729"/>
                <a:gd name="T15" fmla="*/ 76017285 h 729"/>
                <a:gd name="T16" fmla="*/ 58322826 w 729"/>
                <a:gd name="T17" fmla="*/ 70662279 h 729"/>
                <a:gd name="T18" fmla="*/ 54015709 w 729"/>
                <a:gd name="T19" fmla="*/ 70313211 h 729"/>
                <a:gd name="T20" fmla="*/ 51105209 w 729"/>
                <a:gd name="T21" fmla="*/ 73805606 h 729"/>
                <a:gd name="T22" fmla="*/ 48893530 w 729"/>
                <a:gd name="T23" fmla="*/ 83351485 h 729"/>
                <a:gd name="T24" fmla="*/ 42374393 w 729"/>
                <a:gd name="T25" fmla="*/ 84748443 h 729"/>
                <a:gd name="T26" fmla="*/ 36437150 w 729"/>
                <a:gd name="T27" fmla="*/ 83933380 h 729"/>
                <a:gd name="T28" fmla="*/ 34458297 w 729"/>
                <a:gd name="T29" fmla="*/ 81023222 h 729"/>
                <a:gd name="T30" fmla="*/ 32130034 w 729"/>
                <a:gd name="T31" fmla="*/ 71011690 h 729"/>
                <a:gd name="T32" fmla="*/ 28288229 w 729"/>
                <a:gd name="T33" fmla="*/ 69963800 h 729"/>
                <a:gd name="T34" fmla="*/ 20139307 w 729"/>
                <a:gd name="T35" fmla="*/ 75435390 h 729"/>
                <a:gd name="T36" fmla="*/ 16879738 w 729"/>
                <a:gd name="T37" fmla="*/ 75784459 h 729"/>
                <a:gd name="T38" fmla="*/ 10942838 w 729"/>
                <a:gd name="T39" fmla="*/ 70895106 h 729"/>
                <a:gd name="T40" fmla="*/ 8730817 w 729"/>
                <a:gd name="T41" fmla="*/ 66704232 h 729"/>
                <a:gd name="T42" fmla="*/ 13852996 w 729"/>
                <a:gd name="T43" fmla="*/ 58555310 h 729"/>
                <a:gd name="T44" fmla="*/ 14784301 w 729"/>
                <a:gd name="T45" fmla="*/ 54946673 h 729"/>
                <a:gd name="T46" fmla="*/ 11641317 w 729"/>
                <a:gd name="T47" fmla="*/ 51338036 h 729"/>
                <a:gd name="T48" fmla="*/ 1862611 w 729"/>
                <a:gd name="T49" fmla="*/ 49358841 h 729"/>
                <a:gd name="T50" fmla="*/ 232826 w 729"/>
                <a:gd name="T51" fmla="*/ 46448683 h 729"/>
                <a:gd name="T52" fmla="*/ 1047548 w 729"/>
                <a:gd name="T53" fmla="*/ 36437150 h 729"/>
                <a:gd name="T54" fmla="*/ 10826254 w 729"/>
                <a:gd name="T55" fmla="*/ 33643234 h 729"/>
                <a:gd name="T56" fmla="*/ 14202406 w 729"/>
                <a:gd name="T57" fmla="*/ 31431213 h 729"/>
                <a:gd name="T58" fmla="*/ 14551475 w 729"/>
                <a:gd name="T59" fmla="*/ 27589750 h 729"/>
                <a:gd name="T60" fmla="*/ 9313053 w 729"/>
                <a:gd name="T61" fmla="*/ 20139307 h 729"/>
                <a:gd name="T62" fmla="*/ 9313053 w 729"/>
                <a:gd name="T63" fmla="*/ 16181259 h 729"/>
                <a:gd name="T64" fmla="*/ 15482780 w 729"/>
                <a:gd name="T65" fmla="*/ 9778706 h 729"/>
                <a:gd name="T66" fmla="*/ 18742349 w 729"/>
                <a:gd name="T67" fmla="*/ 8963643 h 729"/>
                <a:gd name="T68" fmla="*/ 26891271 w 729"/>
                <a:gd name="T69" fmla="*/ 14435233 h 729"/>
                <a:gd name="T70" fmla="*/ 30733076 w 729"/>
                <a:gd name="T71" fmla="*/ 14551475 h 729"/>
                <a:gd name="T72" fmla="*/ 33643234 w 729"/>
                <a:gd name="T73" fmla="*/ 11059080 h 729"/>
                <a:gd name="T74" fmla="*/ 35855255 w 729"/>
                <a:gd name="T75" fmla="*/ 1513200 h 729"/>
                <a:gd name="T76" fmla="*/ 42374393 w 729"/>
                <a:gd name="T77" fmla="*/ 0 h 729"/>
                <a:gd name="T78" fmla="*/ 48893530 w 729"/>
                <a:gd name="T79" fmla="*/ 1513200 h 729"/>
                <a:gd name="T80" fmla="*/ 51105209 w 729"/>
                <a:gd name="T81" fmla="*/ 11059080 h 729"/>
                <a:gd name="T82" fmla="*/ 54015709 w 729"/>
                <a:gd name="T83" fmla="*/ 14551475 h 729"/>
                <a:gd name="T84" fmla="*/ 58322826 w 729"/>
                <a:gd name="T85" fmla="*/ 14085822 h 729"/>
                <a:gd name="T86" fmla="*/ 66006095 w 729"/>
                <a:gd name="T87" fmla="*/ 8963643 h 729"/>
                <a:gd name="T88" fmla="*/ 69265663 w 729"/>
                <a:gd name="T89" fmla="*/ 9778706 h 729"/>
                <a:gd name="T90" fmla="*/ 75435732 w 729"/>
                <a:gd name="T91" fmla="*/ 16181259 h 729"/>
                <a:gd name="T92" fmla="*/ 75435732 w 729"/>
                <a:gd name="T93" fmla="*/ 20139307 h 729"/>
                <a:gd name="T94" fmla="*/ 70196969 w 729"/>
                <a:gd name="T95" fmla="*/ 27822576 h 729"/>
                <a:gd name="T96" fmla="*/ 71012032 w 729"/>
                <a:gd name="T97" fmla="*/ 32129692 h 729"/>
                <a:gd name="T98" fmla="*/ 80790738 w 729"/>
                <a:gd name="T99" fmla="*/ 34690782 h 729"/>
                <a:gd name="T100" fmla="*/ 83700896 w 729"/>
                <a:gd name="T101" fmla="*/ 36437150 h 729"/>
                <a:gd name="T102" fmla="*/ 84515959 w 729"/>
                <a:gd name="T103" fmla="*/ 46448683 h 729"/>
                <a:gd name="T104" fmla="*/ 55528910 w 729"/>
                <a:gd name="T105" fmla="*/ 36902803 h 729"/>
                <a:gd name="T106" fmla="*/ 50406730 w 729"/>
                <a:gd name="T107" fmla="*/ 30499908 h 729"/>
                <a:gd name="T108" fmla="*/ 42374393 w 729"/>
                <a:gd name="T109" fmla="*/ 28171986 h 729"/>
                <a:gd name="T110" fmla="*/ 35505845 w 729"/>
                <a:gd name="T111" fmla="*/ 29918013 h 729"/>
                <a:gd name="T112" fmla="*/ 29685187 w 729"/>
                <a:gd name="T113" fmla="*/ 35505845 h 729"/>
                <a:gd name="T114" fmla="*/ 27939160 w 729"/>
                <a:gd name="T115" fmla="*/ 42374051 h 729"/>
                <a:gd name="T116" fmla="*/ 30500250 w 729"/>
                <a:gd name="T117" fmla="*/ 50406730 h 729"/>
                <a:gd name="T118" fmla="*/ 36669977 w 729"/>
                <a:gd name="T119" fmla="*/ 55761736 h 729"/>
                <a:gd name="T120" fmla="*/ 43887593 w 729"/>
                <a:gd name="T121" fmla="*/ 56809283 h 729"/>
                <a:gd name="T122" fmla="*/ 51454620 w 729"/>
                <a:gd name="T123" fmla="*/ 53549715 h 729"/>
                <a:gd name="T124" fmla="*/ 56111146 w 729"/>
                <a:gd name="T125" fmla="*/ 46681509 h 7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29" h="729">
                  <a:moveTo>
                    <a:pt x="726" y="399"/>
                  </a:moveTo>
                  <a:lnTo>
                    <a:pt x="726" y="399"/>
                  </a:lnTo>
                  <a:lnTo>
                    <a:pt x="725" y="405"/>
                  </a:lnTo>
                  <a:lnTo>
                    <a:pt x="722" y="411"/>
                  </a:lnTo>
                  <a:lnTo>
                    <a:pt x="719" y="417"/>
                  </a:lnTo>
                  <a:lnTo>
                    <a:pt x="716" y="422"/>
                  </a:lnTo>
                  <a:lnTo>
                    <a:pt x="712" y="424"/>
                  </a:lnTo>
                  <a:lnTo>
                    <a:pt x="706" y="429"/>
                  </a:lnTo>
                  <a:lnTo>
                    <a:pt x="700" y="430"/>
                  </a:lnTo>
                  <a:lnTo>
                    <a:pt x="694" y="432"/>
                  </a:lnTo>
                  <a:lnTo>
                    <a:pt x="632" y="439"/>
                  </a:lnTo>
                  <a:lnTo>
                    <a:pt x="626" y="442"/>
                  </a:lnTo>
                  <a:lnTo>
                    <a:pt x="619" y="445"/>
                  </a:lnTo>
                  <a:lnTo>
                    <a:pt x="615" y="448"/>
                  </a:lnTo>
                  <a:lnTo>
                    <a:pt x="610" y="454"/>
                  </a:lnTo>
                  <a:lnTo>
                    <a:pt x="606" y="460"/>
                  </a:lnTo>
                  <a:lnTo>
                    <a:pt x="603" y="466"/>
                  </a:lnTo>
                  <a:lnTo>
                    <a:pt x="601" y="472"/>
                  </a:lnTo>
                  <a:lnTo>
                    <a:pt x="600" y="479"/>
                  </a:lnTo>
                  <a:lnTo>
                    <a:pt x="601" y="485"/>
                  </a:lnTo>
                  <a:lnTo>
                    <a:pt x="603" y="491"/>
                  </a:lnTo>
                  <a:lnTo>
                    <a:pt x="604" y="497"/>
                  </a:lnTo>
                  <a:lnTo>
                    <a:pt x="607" y="501"/>
                  </a:lnTo>
                  <a:lnTo>
                    <a:pt x="645" y="551"/>
                  </a:lnTo>
                  <a:lnTo>
                    <a:pt x="648" y="556"/>
                  </a:lnTo>
                  <a:lnTo>
                    <a:pt x="651" y="562"/>
                  </a:lnTo>
                  <a:lnTo>
                    <a:pt x="653" y="567"/>
                  </a:lnTo>
                  <a:lnTo>
                    <a:pt x="653" y="573"/>
                  </a:lnTo>
                  <a:lnTo>
                    <a:pt x="653" y="579"/>
                  </a:lnTo>
                  <a:lnTo>
                    <a:pt x="650" y="585"/>
                  </a:lnTo>
                  <a:lnTo>
                    <a:pt x="648" y="591"/>
                  </a:lnTo>
                  <a:lnTo>
                    <a:pt x="644" y="595"/>
                  </a:lnTo>
                  <a:lnTo>
                    <a:pt x="634" y="609"/>
                  </a:lnTo>
                  <a:lnTo>
                    <a:pt x="622" y="622"/>
                  </a:lnTo>
                  <a:lnTo>
                    <a:pt x="609" y="634"/>
                  </a:lnTo>
                  <a:lnTo>
                    <a:pt x="595" y="645"/>
                  </a:lnTo>
                  <a:lnTo>
                    <a:pt x="590" y="648"/>
                  </a:lnTo>
                  <a:lnTo>
                    <a:pt x="585" y="651"/>
                  </a:lnTo>
                  <a:lnTo>
                    <a:pt x="579" y="653"/>
                  </a:lnTo>
                  <a:lnTo>
                    <a:pt x="572" y="653"/>
                  </a:lnTo>
                  <a:lnTo>
                    <a:pt x="567" y="653"/>
                  </a:lnTo>
                  <a:lnTo>
                    <a:pt x="561" y="651"/>
                  </a:lnTo>
                  <a:lnTo>
                    <a:pt x="556" y="648"/>
                  </a:lnTo>
                  <a:lnTo>
                    <a:pt x="551" y="645"/>
                  </a:lnTo>
                  <a:lnTo>
                    <a:pt x="501" y="607"/>
                  </a:lnTo>
                  <a:lnTo>
                    <a:pt x="497" y="604"/>
                  </a:lnTo>
                  <a:lnTo>
                    <a:pt x="491" y="603"/>
                  </a:lnTo>
                  <a:lnTo>
                    <a:pt x="479" y="601"/>
                  </a:lnTo>
                  <a:lnTo>
                    <a:pt x="472" y="601"/>
                  </a:lnTo>
                  <a:lnTo>
                    <a:pt x="464" y="604"/>
                  </a:lnTo>
                  <a:lnTo>
                    <a:pt x="458" y="607"/>
                  </a:lnTo>
                  <a:lnTo>
                    <a:pt x="452" y="610"/>
                  </a:lnTo>
                  <a:lnTo>
                    <a:pt x="448" y="616"/>
                  </a:lnTo>
                  <a:lnTo>
                    <a:pt x="444" y="620"/>
                  </a:lnTo>
                  <a:lnTo>
                    <a:pt x="441" y="628"/>
                  </a:lnTo>
                  <a:lnTo>
                    <a:pt x="439" y="634"/>
                  </a:lnTo>
                  <a:lnTo>
                    <a:pt x="432" y="696"/>
                  </a:lnTo>
                  <a:lnTo>
                    <a:pt x="430" y="702"/>
                  </a:lnTo>
                  <a:lnTo>
                    <a:pt x="427" y="706"/>
                  </a:lnTo>
                  <a:lnTo>
                    <a:pt x="424" y="712"/>
                  </a:lnTo>
                  <a:lnTo>
                    <a:pt x="420" y="716"/>
                  </a:lnTo>
                  <a:lnTo>
                    <a:pt x="416" y="721"/>
                  </a:lnTo>
                  <a:lnTo>
                    <a:pt x="411" y="724"/>
                  </a:lnTo>
                  <a:lnTo>
                    <a:pt x="405" y="725"/>
                  </a:lnTo>
                  <a:lnTo>
                    <a:pt x="399" y="726"/>
                  </a:lnTo>
                  <a:lnTo>
                    <a:pt x="364" y="728"/>
                  </a:lnTo>
                  <a:lnTo>
                    <a:pt x="329" y="726"/>
                  </a:lnTo>
                  <a:lnTo>
                    <a:pt x="323" y="725"/>
                  </a:lnTo>
                  <a:lnTo>
                    <a:pt x="317" y="724"/>
                  </a:lnTo>
                  <a:lnTo>
                    <a:pt x="313" y="721"/>
                  </a:lnTo>
                  <a:lnTo>
                    <a:pt x="308" y="716"/>
                  </a:lnTo>
                  <a:lnTo>
                    <a:pt x="304" y="712"/>
                  </a:lnTo>
                  <a:lnTo>
                    <a:pt x="301" y="706"/>
                  </a:lnTo>
                  <a:lnTo>
                    <a:pt x="298" y="702"/>
                  </a:lnTo>
                  <a:lnTo>
                    <a:pt x="296" y="696"/>
                  </a:lnTo>
                  <a:lnTo>
                    <a:pt x="289" y="634"/>
                  </a:lnTo>
                  <a:lnTo>
                    <a:pt x="288" y="628"/>
                  </a:lnTo>
                  <a:lnTo>
                    <a:pt x="285" y="620"/>
                  </a:lnTo>
                  <a:lnTo>
                    <a:pt x="280" y="616"/>
                  </a:lnTo>
                  <a:lnTo>
                    <a:pt x="276" y="610"/>
                  </a:lnTo>
                  <a:lnTo>
                    <a:pt x="270" y="607"/>
                  </a:lnTo>
                  <a:lnTo>
                    <a:pt x="264" y="604"/>
                  </a:lnTo>
                  <a:lnTo>
                    <a:pt x="256" y="601"/>
                  </a:lnTo>
                  <a:lnTo>
                    <a:pt x="249" y="601"/>
                  </a:lnTo>
                  <a:lnTo>
                    <a:pt x="243" y="601"/>
                  </a:lnTo>
                  <a:lnTo>
                    <a:pt x="237" y="603"/>
                  </a:lnTo>
                  <a:lnTo>
                    <a:pt x="231" y="606"/>
                  </a:lnTo>
                  <a:lnTo>
                    <a:pt x="226" y="609"/>
                  </a:lnTo>
                  <a:lnTo>
                    <a:pt x="178" y="645"/>
                  </a:lnTo>
                  <a:lnTo>
                    <a:pt x="173" y="648"/>
                  </a:lnTo>
                  <a:lnTo>
                    <a:pt x="167" y="651"/>
                  </a:lnTo>
                  <a:lnTo>
                    <a:pt x="162" y="653"/>
                  </a:lnTo>
                  <a:lnTo>
                    <a:pt x="156" y="653"/>
                  </a:lnTo>
                  <a:lnTo>
                    <a:pt x="150" y="653"/>
                  </a:lnTo>
                  <a:lnTo>
                    <a:pt x="145" y="651"/>
                  </a:lnTo>
                  <a:lnTo>
                    <a:pt x="139" y="648"/>
                  </a:lnTo>
                  <a:lnTo>
                    <a:pt x="133" y="645"/>
                  </a:lnTo>
                  <a:lnTo>
                    <a:pt x="119" y="634"/>
                  </a:lnTo>
                  <a:lnTo>
                    <a:pt x="108" y="622"/>
                  </a:lnTo>
                  <a:lnTo>
                    <a:pt x="94" y="609"/>
                  </a:lnTo>
                  <a:lnTo>
                    <a:pt x="84" y="595"/>
                  </a:lnTo>
                  <a:lnTo>
                    <a:pt x="80" y="591"/>
                  </a:lnTo>
                  <a:lnTo>
                    <a:pt x="78" y="585"/>
                  </a:lnTo>
                  <a:lnTo>
                    <a:pt x="77" y="579"/>
                  </a:lnTo>
                  <a:lnTo>
                    <a:pt x="75" y="573"/>
                  </a:lnTo>
                  <a:lnTo>
                    <a:pt x="75" y="567"/>
                  </a:lnTo>
                  <a:lnTo>
                    <a:pt x="77" y="562"/>
                  </a:lnTo>
                  <a:lnTo>
                    <a:pt x="80" y="556"/>
                  </a:lnTo>
                  <a:lnTo>
                    <a:pt x="83" y="551"/>
                  </a:lnTo>
                  <a:lnTo>
                    <a:pt x="119" y="503"/>
                  </a:lnTo>
                  <a:lnTo>
                    <a:pt x="122" y="498"/>
                  </a:lnTo>
                  <a:lnTo>
                    <a:pt x="125" y="492"/>
                  </a:lnTo>
                  <a:lnTo>
                    <a:pt x="127" y="486"/>
                  </a:lnTo>
                  <a:lnTo>
                    <a:pt x="128" y="479"/>
                  </a:lnTo>
                  <a:lnTo>
                    <a:pt x="127" y="472"/>
                  </a:lnTo>
                  <a:lnTo>
                    <a:pt x="125" y="464"/>
                  </a:lnTo>
                  <a:lnTo>
                    <a:pt x="122" y="458"/>
                  </a:lnTo>
                  <a:lnTo>
                    <a:pt x="118" y="453"/>
                  </a:lnTo>
                  <a:lnTo>
                    <a:pt x="112" y="448"/>
                  </a:lnTo>
                  <a:lnTo>
                    <a:pt x="106" y="444"/>
                  </a:lnTo>
                  <a:lnTo>
                    <a:pt x="100" y="441"/>
                  </a:lnTo>
                  <a:lnTo>
                    <a:pt x="93" y="439"/>
                  </a:lnTo>
                  <a:lnTo>
                    <a:pt x="34" y="432"/>
                  </a:lnTo>
                  <a:lnTo>
                    <a:pt x="28" y="430"/>
                  </a:lnTo>
                  <a:lnTo>
                    <a:pt x="22" y="429"/>
                  </a:lnTo>
                  <a:lnTo>
                    <a:pt x="16" y="424"/>
                  </a:lnTo>
                  <a:lnTo>
                    <a:pt x="12" y="422"/>
                  </a:lnTo>
                  <a:lnTo>
                    <a:pt x="9" y="417"/>
                  </a:lnTo>
                  <a:lnTo>
                    <a:pt x="6" y="411"/>
                  </a:lnTo>
                  <a:lnTo>
                    <a:pt x="3" y="405"/>
                  </a:lnTo>
                  <a:lnTo>
                    <a:pt x="2" y="399"/>
                  </a:lnTo>
                  <a:lnTo>
                    <a:pt x="0" y="366"/>
                  </a:lnTo>
                  <a:lnTo>
                    <a:pt x="2" y="330"/>
                  </a:lnTo>
                  <a:lnTo>
                    <a:pt x="3" y="324"/>
                  </a:lnTo>
                  <a:lnTo>
                    <a:pt x="5" y="318"/>
                  </a:lnTo>
                  <a:lnTo>
                    <a:pt x="9" y="313"/>
                  </a:lnTo>
                  <a:lnTo>
                    <a:pt x="12" y="308"/>
                  </a:lnTo>
                  <a:lnTo>
                    <a:pt x="16" y="304"/>
                  </a:lnTo>
                  <a:lnTo>
                    <a:pt x="22" y="301"/>
                  </a:lnTo>
                  <a:lnTo>
                    <a:pt x="28" y="299"/>
                  </a:lnTo>
                  <a:lnTo>
                    <a:pt x="34" y="298"/>
                  </a:lnTo>
                  <a:lnTo>
                    <a:pt x="93" y="289"/>
                  </a:lnTo>
                  <a:lnTo>
                    <a:pt x="100" y="288"/>
                  </a:lnTo>
                  <a:lnTo>
                    <a:pt x="106" y="285"/>
                  </a:lnTo>
                  <a:lnTo>
                    <a:pt x="112" y="282"/>
                  </a:lnTo>
                  <a:lnTo>
                    <a:pt x="118" y="276"/>
                  </a:lnTo>
                  <a:lnTo>
                    <a:pt x="122" y="270"/>
                  </a:lnTo>
                  <a:lnTo>
                    <a:pt x="125" y="264"/>
                  </a:lnTo>
                  <a:lnTo>
                    <a:pt x="127" y="257"/>
                  </a:lnTo>
                  <a:lnTo>
                    <a:pt x="128" y="249"/>
                  </a:lnTo>
                  <a:lnTo>
                    <a:pt x="127" y="243"/>
                  </a:lnTo>
                  <a:lnTo>
                    <a:pt x="125" y="237"/>
                  </a:lnTo>
                  <a:lnTo>
                    <a:pt x="122" y="232"/>
                  </a:lnTo>
                  <a:lnTo>
                    <a:pt x="119" y="226"/>
                  </a:lnTo>
                  <a:lnTo>
                    <a:pt x="83" y="178"/>
                  </a:lnTo>
                  <a:lnTo>
                    <a:pt x="80" y="173"/>
                  </a:lnTo>
                  <a:lnTo>
                    <a:pt x="77" y="168"/>
                  </a:lnTo>
                  <a:lnTo>
                    <a:pt x="75" y="162"/>
                  </a:lnTo>
                  <a:lnTo>
                    <a:pt x="75" y="156"/>
                  </a:lnTo>
                  <a:lnTo>
                    <a:pt x="75" y="151"/>
                  </a:lnTo>
                  <a:lnTo>
                    <a:pt x="77" y="145"/>
                  </a:lnTo>
                  <a:lnTo>
                    <a:pt x="80" y="139"/>
                  </a:lnTo>
                  <a:lnTo>
                    <a:pt x="84" y="134"/>
                  </a:lnTo>
                  <a:lnTo>
                    <a:pt x="94" y="120"/>
                  </a:lnTo>
                  <a:lnTo>
                    <a:pt x="108" y="108"/>
                  </a:lnTo>
                  <a:lnTo>
                    <a:pt x="119" y="96"/>
                  </a:lnTo>
                  <a:lnTo>
                    <a:pt x="133" y="84"/>
                  </a:lnTo>
                  <a:lnTo>
                    <a:pt x="139" y="81"/>
                  </a:lnTo>
                  <a:lnTo>
                    <a:pt x="143" y="78"/>
                  </a:lnTo>
                  <a:lnTo>
                    <a:pt x="149" y="77"/>
                  </a:lnTo>
                  <a:lnTo>
                    <a:pt x="155" y="75"/>
                  </a:lnTo>
                  <a:lnTo>
                    <a:pt x="161" y="77"/>
                  </a:lnTo>
                  <a:lnTo>
                    <a:pt x="167" y="78"/>
                  </a:lnTo>
                  <a:lnTo>
                    <a:pt x="173" y="80"/>
                  </a:lnTo>
                  <a:lnTo>
                    <a:pt x="178" y="84"/>
                  </a:lnTo>
                  <a:lnTo>
                    <a:pt x="226" y="121"/>
                  </a:lnTo>
                  <a:lnTo>
                    <a:pt x="231" y="124"/>
                  </a:lnTo>
                  <a:lnTo>
                    <a:pt x="237" y="127"/>
                  </a:lnTo>
                  <a:lnTo>
                    <a:pt x="243" y="128"/>
                  </a:lnTo>
                  <a:lnTo>
                    <a:pt x="249" y="128"/>
                  </a:lnTo>
                  <a:lnTo>
                    <a:pt x="256" y="128"/>
                  </a:lnTo>
                  <a:lnTo>
                    <a:pt x="264" y="125"/>
                  </a:lnTo>
                  <a:lnTo>
                    <a:pt x="270" y="122"/>
                  </a:lnTo>
                  <a:lnTo>
                    <a:pt x="276" y="118"/>
                  </a:lnTo>
                  <a:lnTo>
                    <a:pt x="280" y="114"/>
                  </a:lnTo>
                  <a:lnTo>
                    <a:pt x="285" y="108"/>
                  </a:lnTo>
                  <a:lnTo>
                    <a:pt x="288" y="102"/>
                  </a:lnTo>
                  <a:lnTo>
                    <a:pt x="289" y="95"/>
                  </a:lnTo>
                  <a:lnTo>
                    <a:pt x="296" y="34"/>
                  </a:lnTo>
                  <a:lnTo>
                    <a:pt x="298" y="28"/>
                  </a:lnTo>
                  <a:lnTo>
                    <a:pt x="301" y="22"/>
                  </a:lnTo>
                  <a:lnTo>
                    <a:pt x="304" y="18"/>
                  </a:lnTo>
                  <a:lnTo>
                    <a:pt x="308" y="13"/>
                  </a:lnTo>
                  <a:lnTo>
                    <a:pt x="313" y="9"/>
                  </a:lnTo>
                  <a:lnTo>
                    <a:pt x="317" y="6"/>
                  </a:lnTo>
                  <a:lnTo>
                    <a:pt x="323" y="5"/>
                  </a:lnTo>
                  <a:lnTo>
                    <a:pt x="329" y="3"/>
                  </a:lnTo>
                  <a:lnTo>
                    <a:pt x="364" y="0"/>
                  </a:lnTo>
                  <a:lnTo>
                    <a:pt x="399" y="3"/>
                  </a:lnTo>
                  <a:lnTo>
                    <a:pt x="405" y="5"/>
                  </a:lnTo>
                  <a:lnTo>
                    <a:pt x="411" y="6"/>
                  </a:lnTo>
                  <a:lnTo>
                    <a:pt x="416" y="9"/>
                  </a:lnTo>
                  <a:lnTo>
                    <a:pt x="420" y="13"/>
                  </a:lnTo>
                  <a:lnTo>
                    <a:pt x="424" y="18"/>
                  </a:lnTo>
                  <a:lnTo>
                    <a:pt x="427" y="22"/>
                  </a:lnTo>
                  <a:lnTo>
                    <a:pt x="430" y="28"/>
                  </a:lnTo>
                  <a:lnTo>
                    <a:pt x="432" y="34"/>
                  </a:lnTo>
                  <a:lnTo>
                    <a:pt x="439" y="95"/>
                  </a:lnTo>
                  <a:lnTo>
                    <a:pt x="441" y="102"/>
                  </a:lnTo>
                  <a:lnTo>
                    <a:pt x="444" y="108"/>
                  </a:lnTo>
                  <a:lnTo>
                    <a:pt x="448" y="114"/>
                  </a:lnTo>
                  <a:lnTo>
                    <a:pt x="452" y="118"/>
                  </a:lnTo>
                  <a:lnTo>
                    <a:pt x="458" y="122"/>
                  </a:lnTo>
                  <a:lnTo>
                    <a:pt x="464" y="125"/>
                  </a:lnTo>
                  <a:lnTo>
                    <a:pt x="472" y="128"/>
                  </a:lnTo>
                  <a:lnTo>
                    <a:pt x="479" y="128"/>
                  </a:lnTo>
                  <a:lnTo>
                    <a:pt x="485" y="128"/>
                  </a:lnTo>
                  <a:lnTo>
                    <a:pt x="491" y="127"/>
                  </a:lnTo>
                  <a:lnTo>
                    <a:pt x="501" y="121"/>
                  </a:lnTo>
                  <a:lnTo>
                    <a:pt x="551" y="84"/>
                  </a:lnTo>
                  <a:lnTo>
                    <a:pt x="556" y="80"/>
                  </a:lnTo>
                  <a:lnTo>
                    <a:pt x="561" y="78"/>
                  </a:lnTo>
                  <a:lnTo>
                    <a:pt x="567" y="77"/>
                  </a:lnTo>
                  <a:lnTo>
                    <a:pt x="573" y="75"/>
                  </a:lnTo>
                  <a:lnTo>
                    <a:pt x="579" y="77"/>
                  </a:lnTo>
                  <a:lnTo>
                    <a:pt x="585" y="78"/>
                  </a:lnTo>
                  <a:lnTo>
                    <a:pt x="590" y="81"/>
                  </a:lnTo>
                  <a:lnTo>
                    <a:pt x="595" y="84"/>
                  </a:lnTo>
                  <a:lnTo>
                    <a:pt x="609" y="96"/>
                  </a:lnTo>
                  <a:lnTo>
                    <a:pt x="622" y="108"/>
                  </a:lnTo>
                  <a:lnTo>
                    <a:pt x="634" y="120"/>
                  </a:lnTo>
                  <a:lnTo>
                    <a:pt x="644" y="134"/>
                  </a:lnTo>
                  <a:lnTo>
                    <a:pt x="648" y="139"/>
                  </a:lnTo>
                  <a:lnTo>
                    <a:pt x="650" y="145"/>
                  </a:lnTo>
                  <a:lnTo>
                    <a:pt x="653" y="151"/>
                  </a:lnTo>
                  <a:lnTo>
                    <a:pt x="653" y="156"/>
                  </a:lnTo>
                  <a:lnTo>
                    <a:pt x="653" y="162"/>
                  </a:lnTo>
                  <a:lnTo>
                    <a:pt x="651" y="168"/>
                  </a:lnTo>
                  <a:lnTo>
                    <a:pt x="648" y="173"/>
                  </a:lnTo>
                  <a:lnTo>
                    <a:pt x="645" y="178"/>
                  </a:lnTo>
                  <a:lnTo>
                    <a:pt x="607" y="229"/>
                  </a:lnTo>
                  <a:lnTo>
                    <a:pt x="604" y="233"/>
                  </a:lnTo>
                  <a:lnTo>
                    <a:pt x="603" y="239"/>
                  </a:lnTo>
                  <a:lnTo>
                    <a:pt x="600" y="249"/>
                  </a:lnTo>
                  <a:lnTo>
                    <a:pt x="601" y="257"/>
                  </a:lnTo>
                  <a:lnTo>
                    <a:pt x="603" y="264"/>
                  </a:lnTo>
                  <a:lnTo>
                    <a:pt x="606" y="270"/>
                  </a:lnTo>
                  <a:lnTo>
                    <a:pt x="610" y="276"/>
                  </a:lnTo>
                  <a:lnTo>
                    <a:pt x="615" y="280"/>
                  </a:lnTo>
                  <a:lnTo>
                    <a:pt x="619" y="285"/>
                  </a:lnTo>
                  <a:lnTo>
                    <a:pt x="626" y="288"/>
                  </a:lnTo>
                  <a:lnTo>
                    <a:pt x="632" y="289"/>
                  </a:lnTo>
                  <a:lnTo>
                    <a:pt x="694" y="298"/>
                  </a:lnTo>
                  <a:lnTo>
                    <a:pt x="700" y="299"/>
                  </a:lnTo>
                  <a:lnTo>
                    <a:pt x="706" y="301"/>
                  </a:lnTo>
                  <a:lnTo>
                    <a:pt x="712" y="304"/>
                  </a:lnTo>
                  <a:lnTo>
                    <a:pt x="716" y="308"/>
                  </a:lnTo>
                  <a:lnTo>
                    <a:pt x="719" y="313"/>
                  </a:lnTo>
                  <a:lnTo>
                    <a:pt x="722" y="318"/>
                  </a:lnTo>
                  <a:lnTo>
                    <a:pt x="725" y="324"/>
                  </a:lnTo>
                  <a:lnTo>
                    <a:pt x="726" y="330"/>
                  </a:lnTo>
                  <a:lnTo>
                    <a:pt x="728" y="364"/>
                  </a:lnTo>
                  <a:lnTo>
                    <a:pt x="726" y="399"/>
                  </a:lnTo>
                  <a:close/>
                  <a:moveTo>
                    <a:pt x="488" y="364"/>
                  </a:moveTo>
                  <a:lnTo>
                    <a:pt x="488" y="364"/>
                  </a:lnTo>
                  <a:lnTo>
                    <a:pt x="486" y="352"/>
                  </a:lnTo>
                  <a:lnTo>
                    <a:pt x="485" y="339"/>
                  </a:lnTo>
                  <a:lnTo>
                    <a:pt x="482" y="327"/>
                  </a:lnTo>
                  <a:lnTo>
                    <a:pt x="477" y="317"/>
                  </a:lnTo>
                  <a:lnTo>
                    <a:pt x="473" y="305"/>
                  </a:lnTo>
                  <a:lnTo>
                    <a:pt x="467" y="296"/>
                  </a:lnTo>
                  <a:lnTo>
                    <a:pt x="460" y="286"/>
                  </a:lnTo>
                  <a:lnTo>
                    <a:pt x="451" y="277"/>
                  </a:lnTo>
                  <a:lnTo>
                    <a:pt x="442" y="270"/>
                  </a:lnTo>
                  <a:lnTo>
                    <a:pt x="433" y="262"/>
                  </a:lnTo>
                  <a:lnTo>
                    <a:pt x="423" y="257"/>
                  </a:lnTo>
                  <a:lnTo>
                    <a:pt x="413" y="251"/>
                  </a:lnTo>
                  <a:lnTo>
                    <a:pt x="401" y="246"/>
                  </a:lnTo>
                  <a:lnTo>
                    <a:pt x="389" y="243"/>
                  </a:lnTo>
                  <a:lnTo>
                    <a:pt x="377" y="242"/>
                  </a:lnTo>
                  <a:lnTo>
                    <a:pt x="364" y="242"/>
                  </a:lnTo>
                  <a:lnTo>
                    <a:pt x="351" y="242"/>
                  </a:lnTo>
                  <a:lnTo>
                    <a:pt x="339" y="243"/>
                  </a:lnTo>
                  <a:lnTo>
                    <a:pt x="327" y="246"/>
                  </a:lnTo>
                  <a:lnTo>
                    <a:pt x="315" y="251"/>
                  </a:lnTo>
                  <a:lnTo>
                    <a:pt x="305" y="257"/>
                  </a:lnTo>
                  <a:lnTo>
                    <a:pt x="295" y="262"/>
                  </a:lnTo>
                  <a:lnTo>
                    <a:pt x="286" y="270"/>
                  </a:lnTo>
                  <a:lnTo>
                    <a:pt x="277" y="277"/>
                  </a:lnTo>
                  <a:lnTo>
                    <a:pt x="268" y="286"/>
                  </a:lnTo>
                  <a:lnTo>
                    <a:pt x="262" y="296"/>
                  </a:lnTo>
                  <a:lnTo>
                    <a:pt x="255" y="305"/>
                  </a:lnTo>
                  <a:lnTo>
                    <a:pt x="251" y="317"/>
                  </a:lnTo>
                  <a:lnTo>
                    <a:pt x="246" y="327"/>
                  </a:lnTo>
                  <a:lnTo>
                    <a:pt x="243" y="339"/>
                  </a:lnTo>
                  <a:lnTo>
                    <a:pt x="242" y="352"/>
                  </a:lnTo>
                  <a:lnTo>
                    <a:pt x="240" y="364"/>
                  </a:lnTo>
                  <a:lnTo>
                    <a:pt x="242" y="377"/>
                  </a:lnTo>
                  <a:lnTo>
                    <a:pt x="243" y="389"/>
                  </a:lnTo>
                  <a:lnTo>
                    <a:pt x="246" y="401"/>
                  </a:lnTo>
                  <a:lnTo>
                    <a:pt x="251" y="413"/>
                  </a:lnTo>
                  <a:lnTo>
                    <a:pt x="255" y="423"/>
                  </a:lnTo>
                  <a:lnTo>
                    <a:pt x="262" y="433"/>
                  </a:lnTo>
                  <a:lnTo>
                    <a:pt x="268" y="444"/>
                  </a:lnTo>
                  <a:lnTo>
                    <a:pt x="277" y="453"/>
                  </a:lnTo>
                  <a:lnTo>
                    <a:pt x="286" y="460"/>
                  </a:lnTo>
                  <a:lnTo>
                    <a:pt x="295" y="467"/>
                  </a:lnTo>
                  <a:lnTo>
                    <a:pt x="305" y="473"/>
                  </a:lnTo>
                  <a:lnTo>
                    <a:pt x="315" y="479"/>
                  </a:lnTo>
                  <a:lnTo>
                    <a:pt x="327" y="482"/>
                  </a:lnTo>
                  <a:lnTo>
                    <a:pt x="339" y="485"/>
                  </a:lnTo>
                  <a:lnTo>
                    <a:pt x="351" y="488"/>
                  </a:lnTo>
                  <a:lnTo>
                    <a:pt x="364" y="488"/>
                  </a:lnTo>
                  <a:lnTo>
                    <a:pt x="377" y="488"/>
                  </a:lnTo>
                  <a:lnTo>
                    <a:pt x="389" y="485"/>
                  </a:lnTo>
                  <a:lnTo>
                    <a:pt x="401" y="482"/>
                  </a:lnTo>
                  <a:lnTo>
                    <a:pt x="413" y="479"/>
                  </a:lnTo>
                  <a:lnTo>
                    <a:pt x="423" y="473"/>
                  </a:lnTo>
                  <a:lnTo>
                    <a:pt x="433" y="467"/>
                  </a:lnTo>
                  <a:lnTo>
                    <a:pt x="442" y="460"/>
                  </a:lnTo>
                  <a:lnTo>
                    <a:pt x="451" y="453"/>
                  </a:lnTo>
                  <a:lnTo>
                    <a:pt x="460" y="444"/>
                  </a:lnTo>
                  <a:lnTo>
                    <a:pt x="467" y="433"/>
                  </a:lnTo>
                  <a:lnTo>
                    <a:pt x="473" y="423"/>
                  </a:lnTo>
                  <a:lnTo>
                    <a:pt x="477" y="413"/>
                  </a:lnTo>
                  <a:lnTo>
                    <a:pt x="482" y="401"/>
                  </a:lnTo>
                  <a:lnTo>
                    <a:pt x="485" y="389"/>
                  </a:lnTo>
                  <a:lnTo>
                    <a:pt x="486" y="377"/>
                  </a:lnTo>
                  <a:lnTo>
                    <a:pt x="488" y="3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Tree>
    <p:custDataLst>
      <p:tags r:id="rId1"/>
    </p:custData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15713" y="1708117"/>
            <a:ext cx="8703167" cy="5085488"/>
          </a:xfrm>
        </p:spPr>
        <p:txBody>
          <a:bodyPr/>
          <a:lstStyle/>
          <a:p>
            <a:pPr marL="228600" indent="-228600">
              <a:spcBef>
                <a:spcPct val="20000"/>
              </a:spcBef>
            </a:pPr>
            <a:r>
              <a:rPr lang="fr-FR" dirty="0"/>
              <a:t>Les administrateurs peuvent effectuer les actions suivantes :</a:t>
            </a:r>
          </a:p>
          <a:p>
            <a:pPr marL="228600" indent="-228600">
              <a:spcBef>
                <a:spcPct val="20000"/>
              </a:spcBef>
              <a:buFont typeface="Wingdings" pitchFamily="16" charset="2"/>
              <a:buChar char="§"/>
            </a:pPr>
            <a:r>
              <a:rPr lang="fr-FR" dirty="0"/>
              <a:t>Choisir de hiérarchiser vers une file d'attente ou un autre utilisateur.</a:t>
            </a:r>
          </a:p>
          <a:p>
            <a:pPr marL="228600" indent="-228600">
              <a:spcBef>
                <a:spcPct val="20000"/>
              </a:spcBef>
              <a:buFont typeface="Wingdings" pitchFamily="16" charset="2"/>
              <a:buChar char="§"/>
            </a:pPr>
            <a:r>
              <a:rPr lang="fr-FR" dirty="0"/>
              <a:t>Configurer la règle afin de notifier automatiquement un utilisateur.</a:t>
            </a:r>
          </a:p>
          <a:p>
            <a:pPr marL="228600" indent="-228600">
              <a:spcBef>
                <a:spcPct val="20000"/>
              </a:spcBef>
              <a:buFont typeface="Wingdings" pitchFamily="16" charset="2"/>
              <a:buChar char="§"/>
            </a:pPr>
            <a:r>
              <a:rPr lang="fr-FR" dirty="0"/>
              <a:t>Configurer des entrées de règle afin de définir l'ordre, </a:t>
            </a:r>
            <a:r>
              <a:rPr dirty="0"/>
              <a:t/>
            </a:r>
            <a:br>
              <a:rPr dirty="0"/>
            </a:br>
            <a:r>
              <a:rPr lang="fr-FR" dirty="0"/>
              <a:t>les critères et les actions de hiérarchisation.</a:t>
            </a:r>
            <a:endParaRPr lang="fr-FR" kern="0" dirty="0">
              <a:ea typeface="ＭＳ Ｐゴシック" pitchFamily="16" charset="-128"/>
            </a:endParaRPr>
          </a:p>
          <a:p>
            <a:pPr marL="228600" lvl="0" indent="-228600" fontAlgn="base">
              <a:spcBef>
                <a:spcPct val="20000"/>
              </a:spcBef>
              <a:spcAft>
                <a:spcPct val="0"/>
              </a:spcAft>
              <a:buFont typeface="Wingdings" pitchFamily="16" charset="2"/>
              <a:buChar char="§"/>
              <a:defRPr/>
            </a:pPr>
            <a:r>
              <a:rPr lang="fr-FR" dirty="0"/>
              <a:t>Envisager d'activer les déclencheurs précoces dans les paramètres de support.</a:t>
            </a:r>
          </a:p>
          <a:p>
            <a:endParaRPr lang="fr-FR" dirty="0"/>
          </a:p>
        </p:txBody>
      </p:sp>
      <p:sp>
        <p:nvSpPr>
          <p:cNvPr id="2" name="Title 1"/>
          <p:cNvSpPr>
            <a:spLocks noGrp="1"/>
          </p:cNvSpPr>
          <p:nvPr>
            <p:ph type="title"/>
          </p:nvPr>
        </p:nvSpPr>
        <p:spPr>
          <a:xfrm>
            <a:off x="128589" y="7"/>
            <a:ext cx="10734146" cy="746975"/>
          </a:xfrm>
        </p:spPr>
        <p:txBody>
          <a:bodyPr/>
          <a:lstStyle/>
          <a:p>
            <a:r>
              <a:rPr lang="fr-FR"/>
              <a:t>Que sont les règles d'escalade ?</a:t>
            </a:r>
          </a:p>
        </p:txBody>
      </p:sp>
      <p:sp>
        <p:nvSpPr>
          <p:cNvPr id="15" name="Rectangle 14"/>
          <p:cNvSpPr/>
          <p:nvPr/>
        </p:nvSpPr>
        <p:spPr bwMode="auto">
          <a:xfrm>
            <a:off x="0" y="749060"/>
            <a:ext cx="12188825"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100" dirty="0">
                <a:solidFill>
                  <a:schemeClr val="bg1"/>
                </a:solidFill>
              </a:rPr>
              <a:t>Une </a:t>
            </a:r>
            <a:r>
              <a:rPr lang="fr-FR" sz="2100" b="1" dirty="0">
                <a:solidFill>
                  <a:schemeClr val="bg1"/>
                </a:solidFill>
              </a:rPr>
              <a:t>règle de hiérarchisation </a:t>
            </a:r>
            <a:r>
              <a:rPr lang="fr-FR" sz="2100" dirty="0">
                <a:solidFill>
                  <a:schemeClr val="bg1"/>
                </a:solidFill>
              </a:rPr>
              <a:t>réachemine automatiquement la requête et/ou notifie l'utilisateur si cette dernière n'est pas résolue dans un certain laps de temps.</a:t>
            </a:r>
          </a:p>
        </p:txBody>
      </p:sp>
      <p:sp>
        <p:nvSpPr>
          <p:cNvPr id="16" name="TextBox 15"/>
          <p:cNvSpPr txBox="1"/>
          <p:nvPr/>
        </p:nvSpPr>
        <p:spPr bwMode="white">
          <a:xfrm>
            <a:off x="0" y="806466"/>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grpSp>
        <p:nvGrpSpPr>
          <p:cNvPr id="17" name="Group 4"/>
          <p:cNvGrpSpPr>
            <a:grpSpLocks noChangeAspect="1"/>
          </p:cNvGrpSpPr>
          <p:nvPr/>
        </p:nvGrpSpPr>
        <p:grpSpPr bwMode="auto">
          <a:xfrm>
            <a:off x="436563" y="1111250"/>
            <a:ext cx="422275" cy="328613"/>
            <a:chOff x="275" y="1308"/>
            <a:chExt cx="266" cy="207"/>
          </a:xfrm>
        </p:grpSpPr>
        <p:sp>
          <p:nvSpPr>
            <p:cNvPr id="18"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p:cNvGrpSpPr/>
          <p:nvPr/>
        </p:nvGrpSpPr>
        <p:grpSpPr>
          <a:xfrm>
            <a:off x="10280404" y="5063577"/>
            <a:ext cx="1409831" cy="1408730"/>
            <a:chOff x="3855852" y="5311746"/>
            <a:chExt cx="718548" cy="717987"/>
          </a:xfrm>
        </p:grpSpPr>
        <p:grpSp>
          <p:nvGrpSpPr>
            <p:cNvPr id="81" name="Group 39"/>
            <p:cNvGrpSpPr/>
            <p:nvPr/>
          </p:nvGrpSpPr>
          <p:grpSpPr>
            <a:xfrm>
              <a:off x="3855852" y="5311746"/>
              <a:ext cx="718548" cy="717987"/>
              <a:chOff x="6650302" y="1017572"/>
              <a:chExt cx="718548" cy="717987"/>
            </a:xfrm>
          </p:grpSpPr>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84"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0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82"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grpSp>
      <p:sp>
        <p:nvSpPr>
          <p:cNvPr id="5" name="Slide Number Placeholder 4"/>
          <p:cNvSpPr>
            <a:spLocks noGrp="1"/>
          </p:cNvSpPr>
          <p:nvPr>
            <p:ph type="sldNum" sz="quarter" idx="10"/>
          </p:nvPr>
        </p:nvSpPr>
        <p:spPr/>
        <p:txBody>
          <a:bodyPr/>
          <a:lstStyle/>
          <a:p>
            <a:fld id="{812A5277-1DB9-460F-9A21-B857ABB32666}" type="slidenum">
              <a:rPr lang="en-US" smtClean="0"/>
              <a:pPr/>
              <a:t>483</a:t>
            </a:fld>
            <a:endParaRPr lang="fr-FR" dirty="0"/>
          </a:p>
        </p:txBody>
      </p:sp>
    </p:spTree>
    <p:custDataLst>
      <p:tags r:id="rId1"/>
    </p:custData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92" y="7"/>
            <a:ext cx="10736637" cy="746975"/>
          </a:xfrm>
        </p:spPr>
        <p:txBody>
          <a:bodyPr/>
          <a:lstStyle/>
          <a:p>
            <a:r>
              <a:rPr lang="fr-FR"/>
              <a:t>Découverte : Règles d'escalade</a:t>
            </a:r>
            <a:endParaRPr lang="fr-FR" dirty="0"/>
          </a:p>
        </p:txBody>
      </p:sp>
      <p:sp>
        <p:nvSpPr>
          <p:cNvPr id="28" name="Case Maturation"/>
          <p:cNvSpPr txBox="1">
            <a:spLocks noChangeArrowheads="1"/>
          </p:cNvSpPr>
          <p:nvPr/>
        </p:nvSpPr>
        <p:spPr bwMode="auto">
          <a:xfrm>
            <a:off x="4633640" y="3931023"/>
            <a:ext cx="1447048" cy="584775"/>
          </a:xfrm>
          <a:prstGeom prst="rect">
            <a:avLst/>
          </a:prstGeom>
          <a:noFill/>
          <a:ln w="9525">
            <a:noFill/>
            <a:miter lim="800000"/>
            <a:headEnd/>
            <a:tailEnd/>
          </a:ln>
        </p:spPr>
        <p:txBody>
          <a:bodyPr wrap="square">
            <a:spAutoFit/>
          </a:bodyPr>
          <a:lstStyle/>
          <a:p>
            <a:pPr algn="ctr" eaLnBrk="0" hangingPunct="0">
              <a:spcBef>
                <a:spcPct val="50000"/>
              </a:spcBef>
            </a:pPr>
            <a:r>
              <a:rPr lang="fr-FR" sz="1600" dirty="0">
                <a:latin typeface="Salesforce Sans" panose="020B0505020202020203" pitchFamily="34" charset="0"/>
              </a:rPr>
              <a:t>Maturation de la requête</a:t>
            </a:r>
          </a:p>
        </p:txBody>
      </p:sp>
      <p:sp>
        <p:nvSpPr>
          <p:cNvPr id="29" name="Escalation Rules"/>
          <p:cNvSpPr txBox="1">
            <a:spLocks noChangeArrowheads="1"/>
          </p:cNvSpPr>
          <p:nvPr/>
        </p:nvSpPr>
        <p:spPr bwMode="auto">
          <a:xfrm>
            <a:off x="6503459" y="3931023"/>
            <a:ext cx="1670186" cy="584775"/>
          </a:xfrm>
          <a:prstGeom prst="rect">
            <a:avLst/>
          </a:prstGeom>
          <a:noFill/>
          <a:ln w="38100" algn="ctr">
            <a:noFill/>
            <a:miter lim="800000"/>
            <a:headEnd/>
            <a:tailEnd/>
          </a:ln>
        </p:spPr>
        <p:txBody>
          <a:bodyPr wrap="square">
            <a:spAutoFit/>
          </a:bodyPr>
          <a:lstStyle/>
          <a:p>
            <a:pPr algn="ctr" eaLnBrk="0" hangingPunct="0">
              <a:spcBef>
                <a:spcPct val="50000"/>
              </a:spcBef>
            </a:pPr>
            <a:r>
              <a:rPr lang="fr-FR" sz="1600" dirty="0">
                <a:latin typeface="Salesforce Sans" panose="020B0505020202020203" pitchFamily="34" charset="0"/>
              </a:rPr>
              <a:t>Règle de hiérarchisation</a:t>
            </a:r>
          </a:p>
        </p:txBody>
      </p:sp>
      <p:sp>
        <p:nvSpPr>
          <p:cNvPr id="30" name="Text Product Support Q"/>
          <p:cNvSpPr txBox="1"/>
          <p:nvPr/>
        </p:nvSpPr>
        <p:spPr>
          <a:xfrm>
            <a:off x="9353934" y="794068"/>
            <a:ext cx="2604212" cy="626068"/>
          </a:xfrm>
          <a:prstGeom prst="roundRect">
            <a:avLst/>
          </a:prstGeom>
          <a:solidFill>
            <a:schemeClr val="bg1"/>
          </a:solidFill>
          <a:ln w="19050">
            <a:solidFill>
              <a:schemeClr val="bg1">
                <a:lumMod val="75000"/>
              </a:schemeClr>
            </a:solidFill>
          </a:ln>
        </p:spPr>
        <p:txBody>
          <a:bodyPr vert="horz" wrap="none" lIns="137160" tIns="45720" rIns="91440" bIns="45720" rtlCol="0" anchor="ctr">
            <a:noAutofit/>
          </a:bodyPr>
          <a:lstStyle/>
          <a:p>
            <a:pPr algn="ctr">
              <a:lnSpc>
                <a:spcPct val="90000"/>
              </a:lnSpc>
            </a:pPr>
            <a:r>
              <a:rPr lang="fr-FR" sz="1600" b="1" dirty="0"/>
              <a:t>File d'attente </a:t>
            </a:r>
            <a:r>
              <a:rPr lang="fr-FR" sz="1600" b="1" dirty="0">
                <a:effectLst/>
              </a:rPr>
              <a:t>de support </a:t>
            </a:r>
            <a:br>
              <a:rPr lang="fr-FR" sz="1600" b="1" dirty="0">
                <a:effectLst/>
              </a:rPr>
            </a:br>
            <a:r>
              <a:rPr lang="fr-FR" sz="1600" b="1" dirty="0">
                <a:effectLst/>
              </a:rPr>
              <a:t>produits</a:t>
            </a:r>
            <a:r>
              <a:rPr lang="fr-FR" sz="1600" b="1" dirty="0"/>
              <a:t> </a:t>
            </a:r>
            <a:r>
              <a:rPr lang="fr-FR" sz="1600" b="1" dirty="0">
                <a:effectLst/>
              </a:rPr>
              <a:t>de niveau 2</a:t>
            </a:r>
          </a:p>
        </p:txBody>
      </p:sp>
      <p:sp>
        <p:nvSpPr>
          <p:cNvPr id="31" name="Arrow down"/>
          <p:cNvSpPr/>
          <p:nvPr/>
        </p:nvSpPr>
        <p:spPr>
          <a:xfrm rot="16200000" flipH="1" flipV="1">
            <a:off x="8395077" y="3017947"/>
            <a:ext cx="1299481" cy="1662619"/>
          </a:xfrm>
          <a:prstGeom prst="bentArrow">
            <a:avLst>
              <a:gd name="adj1" fmla="val 25000"/>
              <a:gd name="adj2" fmla="val 25000"/>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2" name="Long arrow up"/>
          <p:cNvSpPr/>
          <p:nvPr/>
        </p:nvSpPr>
        <p:spPr>
          <a:xfrm rot="5400000" flipH="1">
            <a:off x="6809315" y="410223"/>
            <a:ext cx="1340537" cy="4891151"/>
          </a:xfrm>
          <a:prstGeom prst="bentArrow">
            <a:avLst>
              <a:gd name="adj1" fmla="val 25000"/>
              <a:gd name="adj2" fmla="val 23501"/>
              <a:gd name="adj3" fmla="val 25000"/>
              <a:gd name="adj4" fmla="val 6983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3" name="queues?"/>
          <p:cNvSpPr txBox="1"/>
          <p:nvPr/>
        </p:nvSpPr>
        <p:spPr>
          <a:xfrm>
            <a:off x="8060062" y="1411808"/>
            <a:ext cx="1517065" cy="936651"/>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fr-FR" sz="1600" dirty="0">
                <a:latin typeface="Salesforce Sans" panose="020B0505020202020203" pitchFamily="34" charset="0"/>
              </a:rPr>
              <a:t>Hiérarchiser vers la file d'attente ?</a:t>
            </a:r>
          </a:p>
        </p:txBody>
      </p:sp>
      <p:sp>
        <p:nvSpPr>
          <p:cNvPr id="35" name="user?"/>
          <p:cNvSpPr txBox="1"/>
          <p:nvPr/>
        </p:nvSpPr>
        <p:spPr>
          <a:xfrm>
            <a:off x="8555422" y="5587711"/>
            <a:ext cx="2168050" cy="714157"/>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fr-FR" sz="1600" dirty="0">
                <a:latin typeface="Salesforce Sans" panose="020B0505020202020203" pitchFamily="34" charset="0"/>
              </a:rPr>
              <a:t>Hiérarchiser au support utilisateur ?</a:t>
            </a:r>
          </a:p>
        </p:txBody>
      </p:sp>
      <p:sp>
        <p:nvSpPr>
          <p:cNvPr id="36" name="notify user?"/>
          <p:cNvSpPr txBox="1"/>
          <p:nvPr/>
        </p:nvSpPr>
        <p:spPr>
          <a:xfrm>
            <a:off x="10468709" y="3986992"/>
            <a:ext cx="1607290" cy="664349"/>
          </a:xfrm>
          <a:prstGeom prst="roundRect">
            <a:avLst/>
          </a:prstGeom>
          <a:solidFill>
            <a:schemeClr val="bg1"/>
          </a:solidFill>
          <a:ln w="38100">
            <a:solidFill>
              <a:srgbClr val="0066CC"/>
            </a:solidFill>
          </a:ln>
          <a:effectLst>
            <a:outerShdw blurRad="50800" dist="38100" dir="2700000" algn="tl" rotWithShape="0">
              <a:prstClr val="black">
                <a:alpha val="40000"/>
              </a:prstClr>
            </a:outerShdw>
          </a:effectLst>
        </p:spPr>
        <p:txBody>
          <a:bodyPr wrap="square" rtlCol="0">
            <a:noAutofit/>
          </a:bodyPr>
          <a:lstStyle/>
          <a:p>
            <a:pPr indent="3175" algn="ctr"/>
            <a:r>
              <a:rPr lang="fr-FR" sz="1600" dirty="0">
                <a:latin typeface="Salesforce Sans" panose="020B0505020202020203" pitchFamily="34" charset="0"/>
              </a:rPr>
              <a:t>Avertir l'utilisateur ?</a:t>
            </a:r>
          </a:p>
        </p:txBody>
      </p:sp>
      <p:pic>
        <p:nvPicPr>
          <p:cNvPr id="37" name="Picture: User"/>
          <p:cNvPicPr>
            <a:picLocks noChangeAspect="1" noChangeArrowheads="1"/>
          </p:cNvPicPr>
          <p:nvPr/>
        </p:nvPicPr>
        <p:blipFill>
          <a:blip r:embed="rId4" cstate="print"/>
          <a:srcRect l="2874" t="8958" b="2271"/>
          <a:stretch>
            <a:fillRect/>
          </a:stretch>
        </p:blipFill>
        <p:spPr bwMode="auto">
          <a:xfrm>
            <a:off x="9054930" y="4537934"/>
            <a:ext cx="1121137" cy="1112744"/>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38" name="Picture: Noah Larkin" descr="Z:\Graphics\People + Hands\business people\iStock_000009130267XSmall.jpg"/>
          <p:cNvPicPr>
            <a:picLocks noChangeAspect="1" noChangeArrowheads="1"/>
          </p:cNvPicPr>
          <p:nvPr/>
        </p:nvPicPr>
        <p:blipFill>
          <a:blip r:embed="rId5" cstate="print"/>
          <a:srcRect l="18317" t="6005" r="11625" b="48308"/>
          <a:stretch>
            <a:fillRect/>
          </a:stretch>
        </p:blipFill>
        <p:spPr bwMode="auto">
          <a:xfrm>
            <a:off x="10695851" y="2886322"/>
            <a:ext cx="1147111" cy="1121389"/>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sp>
        <p:nvSpPr>
          <p:cNvPr id="39" name="Blue box: multiple"/>
          <p:cNvSpPr txBox="1">
            <a:spLocks noChangeArrowheads="1"/>
          </p:cNvSpPr>
          <p:nvPr/>
        </p:nvSpPr>
        <p:spPr bwMode="auto">
          <a:xfrm>
            <a:off x="1434662" y="5127544"/>
            <a:ext cx="7015656" cy="1634490"/>
          </a:xfrm>
          <a:prstGeom prst="roundRect">
            <a:avLst/>
          </a:prstGeom>
          <a:solidFill>
            <a:schemeClr val="bg1"/>
          </a:solidFill>
          <a:ln w="38100" algn="ctr">
            <a:solidFill>
              <a:srgbClr val="0066CC"/>
            </a:solidFill>
            <a:miter lim="800000"/>
            <a:headEnd/>
            <a:tailEnd/>
          </a:ln>
          <a:effectLst>
            <a:outerShdw blurRad="50800" dist="38100" dir="2700000" algn="tl" rotWithShape="0">
              <a:prstClr val="black">
                <a:alpha val="40000"/>
              </a:prstClr>
            </a:outerShdw>
          </a:effectLst>
        </p:spPr>
        <p:txBody>
          <a:bodyPr wrap="square">
            <a:spAutoFit/>
          </a:bodyPr>
          <a:lstStyle/>
          <a:p>
            <a:pPr algn="l">
              <a:spcBef>
                <a:spcPts val="0"/>
              </a:spcBef>
            </a:pPr>
            <a:r>
              <a:rPr lang="fr-FR" sz="1600" dirty="0">
                <a:latin typeface="Salesforce Sans" panose="020B0505020202020203" pitchFamily="34" charset="0"/>
              </a:rPr>
              <a:t>Entrée de règle :</a:t>
            </a:r>
          </a:p>
          <a:p>
            <a:pPr algn="l">
              <a:spcBef>
                <a:spcPts val="0"/>
              </a:spcBef>
            </a:pPr>
            <a:r>
              <a:rPr lang="fr-FR" sz="1600" dirty="0">
                <a:latin typeface="Salesforce Sans" panose="020B0505020202020203" pitchFamily="34" charset="0"/>
              </a:rPr>
              <a:t>Requête : Type d'enregistrement = Support produits</a:t>
            </a:r>
          </a:p>
          <a:p>
            <a:pPr algn="l">
              <a:spcBef>
                <a:spcPts val="1200"/>
              </a:spcBef>
            </a:pPr>
            <a:r>
              <a:rPr lang="fr-FR" sz="1600" dirty="0">
                <a:latin typeface="Salesforce Sans" panose="020B0505020202020203" pitchFamily="34" charset="0"/>
              </a:rPr>
              <a:t>Action de hiérarchisation :</a:t>
            </a:r>
          </a:p>
          <a:p>
            <a:pPr algn="l">
              <a:spcBef>
                <a:spcPts val="0"/>
              </a:spcBef>
            </a:pPr>
            <a:r>
              <a:rPr lang="fr-FR" sz="1600" dirty="0">
                <a:latin typeface="Salesforce Sans" panose="020B0505020202020203" pitchFamily="34" charset="0"/>
              </a:rPr>
              <a:t>Lorsque l'âge de la requête est supérieur à quatre heures, la réaffecter automatiquement à la file d'attente de support produits de niveau 2</a:t>
            </a:r>
          </a:p>
        </p:txBody>
      </p:sp>
      <p:grpSp>
        <p:nvGrpSpPr>
          <p:cNvPr id="40" name="Group 39"/>
          <p:cNvGrpSpPr/>
          <p:nvPr/>
        </p:nvGrpSpPr>
        <p:grpSpPr>
          <a:xfrm>
            <a:off x="10230254" y="1466818"/>
            <a:ext cx="889688" cy="889688"/>
            <a:chOff x="2331732" y="3392314"/>
            <a:chExt cx="1107776" cy="1107776"/>
          </a:xfrm>
        </p:grpSpPr>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1732" y="3392314"/>
              <a:ext cx="1107776" cy="1107776"/>
            </a:xfrm>
            <a:prstGeom prst="rect">
              <a:avLst/>
            </a:prstGeom>
          </p:spPr>
        </p:pic>
        <p:sp>
          <p:nvSpPr>
            <p:cNvPr id="42" name="Isosceles Triangle 41"/>
            <p:cNvSpPr/>
            <p:nvPr/>
          </p:nvSpPr>
          <p:spPr>
            <a:xfrm rot="5400000">
              <a:off x="2349765" y="3871926"/>
              <a:ext cx="287245"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p:nvSpPr>
          <p:spPr>
            <a:xfrm rot="5400000">
              <a:off x="3167611" y="3871926"/>
              <a:ext cx="287246" cy="148552"/>
            </a:xfrm>
            <a:prstGeom prst="triangl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63353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78439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935247"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086102" y="3620871"/>
              <a:ext cx="84982" cy="65066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0892" y="2576703"/>
            <a:ext cx="1399932" cy="1399932"/>
          </a:xfrm>
          <a:prstGeom prst="rect">
            <a:avLst/>
          </a:prstGeom>
        </p:spPr>
      </p:pic>
      <p:grpSp>
        <p:nvGrpSpPr>
          <p:cNvPr id="64" name="Group 63"/>
          <p:cNvGrpSpPr/>
          <p:nvPr/>
        </p:nvGrpSpPr>
        <p:grpSpPr>
          <a:xfrm>
            <a:off x="6641092" y="2521545"/>
            <a:ext cx="1409831" cy="1408730"/>
            <a:chOff x="3855852" y="5311746"/>
            <a:chExt cx="718548" cy="717987"/>
          </a:xfrm>
        </p:grpSpPr>
        <p:grpSp>
          <p:nvGrpSpPr>
            <p:cNvPr id="65" name="Group 39"/>
            <p:cNvGrpSpPr/>
            <p:nvPr/>
          </p:nvGrpSpPr>
          <p:grpSpPr>
            <a:xfrm>
              <a:off x="3855852" y="5311746"/>
              <a:ext cx="718548" cy="717987"/>
              <a:chOff x="6650302" y="1017572"/>
              <a:chExt cx="718548" cy="717987"/>
            </a:xfrm>
          </p:grpSpPr>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50302" y="1017572"/>
                <a:ext cx="713451" cy="713451"/>
              </a:xfrm>
              <a:prstGeom prst="rect">
                <a:avLst/>
              </a:prstGeom>
            </p:spPr>
          </p:pic>
          <p:sp>
            <p:nvSpPr>
              <p:cNvPr id="68" name="Freeform 5"/>
              <p:cNvSpPr>
                <a:spLocks/>
              </p:cNvSpPr>
              <p:nvPr/>
            </p:nvSpPr>
            <p:spPr bwMode="auto">
              <a:xfrm>
                <a:off x="6888244" y="1291547"/>
                <a:ext cx="480606" cy="444012"/>
              </a:xfrm>
              <a:custGeom>
                <a:avLst/>
                <a:gdLst>
                  <a:gd name="T0" fmla="*/ 858 w 1037"/>
                  <a:gd name="T1" fmla="*/ 1037 h 1037"/>
                  <a:gd name="T2" fmla="*/ 1033 w 1037"/>
                  <a:gd name="T3" fmla="*/ 886 h 1037"/>
                  <a:gd name="T4" fmla="*/ 1037 w 1037"/>
                  <a:gd name="T5" fmla="*/ 843 h 1037"/>
                  <a:gd name="T6" fmla="*/ 1037 w 1037"/>
                  <a:gd name="T7" fmla="*/ 348 h 1037"/>
                  <a:gd name="T8" fmla="*/ 1036 w 1037"/>
                  <a:gd name="T9" fmla="*/ 326 h 1037"/>
                  <a:gd name="T10" fmla="*/ 1037 w 1037"/>
                  <a:gd name="T11" fmla="*/ 129 h 1037"/>
                  <a:gd name="T12" fmla="*/ 1037 w 1037"/>
                  <a:gd name="T13" fmla="*/ 0 h 1037"/>
                  <a:gd name="T14" fmla="*/ 0 w 1037"/>
                  <a:gd name="T15" fmla="*/ 1037 h 1037"/>
                  <a:gd name="T16" fmla="*/ 858 w 1037"/>
                  <a:gd name="T1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037">
                    <a:moveTo>
                      <a:pt x="858" y="1037"/>
                    </a:moveTo>
                    <a:cubicBezTo>
                      <a:pt x="936" y="1037"/>
                      <a:pt x="1021" y="977"/>
                      <a:pt x="1033" y="886"/>
                    </a:cubicBezTo>
                    <a:cubicBezTo>
                      <a:pt x="1035" y="872"/>
                      <a:pt x="1037" y="858"/>
                      <a:pt x="1037" y="843"/>
                    </a:cubicBezTo>
                    <a:cubicBezTo>
                      <a:pt x="1037" y="678"/>
                      <a:pt x="1037" y="513"/>
                      <a:pt x="1037" y="348"/>
                    </a:cubicBezTo>
                    <a:cubicBezTo>
                      <a:pt x="1037" y="341"/>
                      <a:pt x="1037" y="333"/>
                      <a:pt x="1036" y="326"/>
                    </a:cubicBezTo>
                    <a:cubicBezTo>
                      <a:pt x="1037" y="261"/>
                      <a:pt x="1037" y="195"/>
                      <a:pt x="1037" y="129"/>
                    </a:cubicBezTo>
                    <a:cubicBezTo>
                      <a:pt x="1037" y="86"/>
                      <a:pt x="1037" y="43"/>
                      <a:pt x="1037" y="0"/>
                    </a:cubicBezTo>
                    <a:cubicBezTo>
                      <a:pt x="0" y="1037"/>
                      <a:pt x="0" y="1037"/>
                      <a:pt x="0" y="1037"/>
                    </a:cubicBezTo>
                    <a:cubicBezTo>
                      <a:pt x="286" y="1037"/>
                      <a:pt x="572" y="1037"/>
                      <a:pt x="858" y="1037"/>
                    </a:cubicBezTo>
                    <a:close/>
                  </a:path>
                </a:pathLst>
              </a:custGeom>
              <a:solidFill>
                <a:srgbClr val="FF0000"/>
              </a:solidFill>
              <a:ln>
                <a:noFill/>
              </a:ln>
              <a:effectLst>
                <a:outerShdw blurRad="50800" dist="127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66" name="Freeform 5"/>
            <p:cNvSpPr>
              <a:spLocks/>
            </p:cNvSpPr>
            <p:nvPr/>
          </p:nvSpPr>
          <p:spPr bwMode="auto">
            <a:xfrm>
              <a:off x="4358530" y="5770185"/>
              <a:ext cx="159448" cy="193973"/>
            </a:xfrm>
            <a:custGeom>
              <a:avLst/>
              <a:gdLst/>
              <a:ahLst/>
              <a:cxnLst>
                <a:cxn ang="0">
                  <a:pos x="306" y="133"/>
                </a:cxn>
                <a:cxn ang="0">
                  <a:pos x="193" y="20"/>
                </a:cxn>
                <a:cxn ang="0">
                  <a:pos x="180" y="11"/>
                </a:cxn>
                <a:cxn ang="0">
                  <a:pos x="129" y="15"/>
                </a:cxn>
                <a:cxn ang="0">
                  <a:pos x="16" y="128"/>
                </a:cxn>
                <a:cxn ang="0">
                  <a:pos x="16" y="185"/>
                </a:cxn>
                <a:cxn ang="0">
                  <a:pos x="44" y="196"/>
                </a:cxn>
                <a:cxn ang="0">
                  <a:pos x="72" y="185"/>
                </a:cxn>
                <a:cxn ang="0">
                  <a:pos x="118" y="139"/>
                </a:cxn>
                <a:cxn ang="0">
                  <a:pos x="118" y="351"/>
                </a:cxn>
                <a:cxn ang="0">
                  <a:pos x="158" y="391"/>
                </a:cxn>
                <a:cxn ang="0">
                  <a:pos x="198" y="351"/>
                </a:cxn>
                <a:cxn ang="0">
                  <a:pos x="198" y="138"/>
                </a:cxn>
                <a:cxn ang="0">
                  <a:pos x="250" y="189"/>
                </a:cxn>
                <a:cxn ang="0">
                  <a:pos x="278" y="201"/>
                </a:cxn>
                <a:cxn ang="0">
                  <a:pos x="306" y="189"/>
                </a:cxn>
                <a:cxn ang="0">
                  <a:pos x="306" y="133"/>
                </a:cxn>
              </a:cxnLst>
              <a:rect l="0" t="0" r="r" b="b"/>
              <a:pathLst>
                <a:path w="322" h="391">
                  <a:moveTo>
                    <a:pt x="306" y="133"/>
                  </a:moveTo>
                  <a:cubicBezTo>
                    <a:pt x="193" y="20"/>
                    <a:pt x="193" y="20"/>
                    <a:pt x="193" y="20"/>
                  </a:cubicBezTo>
                  <a:cubicBezTo>
                    <a:pt x="189" y="16"/>
                    <a:pt x="185" y="13"/>
                    <a:pt x="180" y="11"/>
                  </a:cubicBezTo>
                  <a:cubicBezTo>
                    <a:pt x="164" y="0"/>
                    <a:pt x="143" y="1"/>
                    <a:pt x="129" y="15"/>
                  </a:cubicBezTo>
                  <a:cubicBezTo>
                    <a:pt x="16" y="128"/>
                    <a:pt x="16" y="128"/>
                    <a:pt x="16" y="128"/>
                  </a:cubicBezTo>
                  <a:cubicBezTo>
                    <a:pt x="0" y="144"/>
                    <a:pt x="0" y="169"/>
                    <a:pt x="16" y="185"/>
                  </a:cubicBezTo>
                  <a:cubicBezTo>
                    <a:pt x="23" y="193"/>
                    <a:pt x="34" y="196"/>
                    <a:pt x="44" y="196"/>
                  </a:cubicBezTo>
                  <a:cubicBezTo>
                    <a:pt x="54" y="196"/>
                    <a:pt x="64" y="193"/>
                    <a:pt x="72" y="185"/>
                  </a:cubicBezTo>
                  <a:cubicBezTo>
                    <a:pt x="118" y="139"/>
                    <a:pt x="118" y="139"/>
                    <a:pt x="118" y="139"/>
                  </a:cubicBezTo>
                  <a:cubicBezTo>
                    <a:pt x="118" y="351"/>
                    <a:pt x="118" y="351"/>
                    <a:pt x="118" y="351"/>
                  </a:cubicBezTo>
                  <a:cubicBezTo>
                    <a:pt x="118" y="373"/>
                    <a:pt x="136" y="391"/>
                    <a:pt x="158" y="391"/>
                  </a:cubicBezTo>
                  <a:cubicBezTo>
                    <a:pt x="180" y="391"/>
                    <a:pt x="198" y="373"/>
                    <a:pt x="198" y="351"/>
                  </a:cubicBezTo>
                  <a:cubicBezTo>
                    <a:pt x="198" y="138"/>
                    <a:pt x="198" y="138"/>
                    <a:pt x="198" y="138"/>
                  </a:cubicBezTo>
                  <a:cubicBezTo>
                    <a:pt x="250" y="189"/>
                    <a:pt x="250" y="189"/>
                    <a:pt x="250" y="189"/>
                  </a:cubicBezTo>
                  <a:cubicBezTo>
                    <a:pt x="257" y="197"/>
                    <a:pt x="268" y="201"/>
                    <a:pt x="278" y="201"/>
                  </a:cubicBezTo>
                  <a:cubicBezTo>
                    <a:pt x="288" y="201"/>
                    <a:pt x="298" y="197"/>
                    <a:pt x="306" y="189"/>
                  </a:cubicBezTo>
                  <a:cubicBezTo>
                    <a:pt x="322" y="174"/>
                    <a:pt x="322" y="148"/>
                    <a:pt x="306" y="133"/>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400" dirty="0"/>
            </a:p>
          </p:txBody>
        </p:sp>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5553" y="992368"/>
            <a:ext cx="698744" cy="509191"/>
          </a:xfrm>
          <a:prstGeom prst="rect">
            <a:avLst/>
          </a:prstGeom>
        </p:spPr>
      </p:pic>
      <p:pic>
        <p:nvPicPr>
          <p:cNvPr id="70" name="Picture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14879" y="4537527"/>
            <a:ext cx="698744" cy="509191"/>
          </a:xfrm>
          <a:prstGeom prst="rect">
            <a:avLst/>
          </a:prstGeom>
        </p:spPr>
      </p:pic>
      <p:sp>
        <p:nvSpPr>
          <p:cNvPr id="71" name="Content Placeholder 1"/>
          <p:cNvSpPr txBox="1">
            <a:spLocks/>
          </p:cNvSpPr>
          <p:nvPr/>
        </p:nvSpPr>
        <p:spPr>
          <a:xfrm>
            <a:off x="115680" y="795867"/>
            <a:ext cx="4456320"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spcBef>
                <a:spcPct val="20000"/>
              </a:spcBef>
              <a:defRPr/>
            </a:pPr>
            <a:r>
              <a:rPr lang="fr-FR" sz="2000" dirty="0">
                <a:latin typeface="Salesforce Sans" panose="020B0505020202020203" pitchFamily="34" charset="0"/>
              </a:rPr>
              <a:t>Les administrateurs peuvent effectuer les actions suivantes :</a:t>
            </a:r>
          </a:p>
          <a:p>
            <a:pPr marL="228600" indent="-228600">
              <a:spcBef>
                <a:spcPct val="20000"/>
              </a:spcBef>
              <a:buFont typeface="Wingdings" pitchFamily="16" charset="2"/>
              <a:buChar char="§"/>
              <a:defRPr/>
            </a:pPr>
            <a:r>
              <a:rPr lang="fr-FR" sz="2000" dirty="0">
                <a:latin typeface="Salesforce Sans" panose="020B0505020202020203" pitchFamily="34" charset="0"/>
              </a:rPr>
              <a:t>Choisir de hiérarchiser les requêtes vers une file d'attente ou un autre utilisateur.</a:t>
            </a:r>
          </a:p>
          <a:p>
            <a:pPr marL="228600" indent="-228600">
              <a:spcBef>
                <a:spcPct val="20000"/>
              </a:spcBef>
              <a:buFont typeface="Wingdings" pitchFamily="16" charset="2"/>
              <a:buChar char="§"/>
              <a:defRPr/>
            </a:pPr>
            <a:r>
              <a:rPr lang="fr-FR" sz="2000" dirty="0">
                <a:latin typeface="Salesforce Sans" panose="020B0505020202020203" pitchFamily="34" charset="0"/>
              </a:rPr>
              <a:t>Configurer la règle afin de notifier automatiquement un utilisateur.</a:t>
            </a:r>
          </a:p>
          <a:p>
            <a:pPr marL="228600" indent="-228600">
              <a:spcBef>
                <a:spcPct val="20000"/>
              </a:spcBef>
              <a:buFont typeface="Wingdings" pitchFamily="16" charset="2"/>
              <a:buChar char="§"/>
              <a:defRPr/>
            </a:pPr>
            <a:r>
              <a:rPr lang="fr-FR" sz="2000" dirty="0">
                <a:latin typeface="Salesforce Sans" panose="020B0505020202020203" pitchFamily="34" charset="0"/>
              </a:rPr>
              <a:t>Configurer des entrées de règle afin de définir l'ordre, les critères et les actions de hiérarchisation.</a:t>
            </a:r>
            <a:endParaRPr lang="fr-FR" sz="2000" kern="0" dirty="0">
              <a:latin typeface="Salesforce Sans" panose="020B0505020202020203" pitchFamily="34" charset="0"/>
              <a:ea typeface="ＭＳ Ｐゴシック" pitchFamily="16" charset="-128"/>
            </a:endParaRPr>
          </a:p>
          <a:p>
            <a:pPr marL="228600" indent="-228600">
              <a:spcBef>
                <a:spcPct val="20000"/>
              </a:spcBef>
              <a:buFont typeface="Wingdings" pitchFamily="16" charset="2"/>
              <a:buChar char="§"/>
              <a:defRPr/>
            </a:pPr>
            <a:r>
              <a:rPr lang="fr-FR" sz="2000" dirty="0">
                <a:latin typeface="Salesforce Sans" panose="020B0505020202020203" pitchFamily="34" charset="0"/>
              </a:rPr>
              <a:t>Envisager d'activer les déclencheurs précoces dans les paramètres de support.</a:t>
            </a:r>
          </a:p>
          <a:p>
            <a:endParaRPr lang="fr-FR" sz="2000" kern="0" dirty="0">
              <a:latin typeface="Salesforce Sans" panose="020B0505020202020203" pitchFamily="34" charset="0"/>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484</a:t>
            </a:fld>
            <a:endParaRPr lang="fr-FR" dirty="0"/>
          </a:p>
        </p:txBody>
      </p:sp>
    </p:spTree>
    <p:custDataLst>
      <p:tags r:id="rId1"/>
    </p:custData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7"/>
          <p:cNvSpPr>
            <a:spLocks noGrp="1"/>
          </p:cNvSpPr>
          <p:nvPr>
            <p:ph idx="1"/>
          </p:nvPr>
        </p:nvSpPr>
        <p:spPr>
          <a:xfrm>
            <a:off x="115714" y="843165"/>
            <a:ext cx="6929856" cy="5950440"/>
          </a:xfrm>
        </p:spPr>
        <p:txBody>
          <a:bodyPr/>
          <a:lstStyle/>
          <a:p>
            <a:pPr marL="0" indent="0">
              <a:buNone/>
            </a:pPr>
            <a:r>
              <a:rPr lang="fr-FR"/>
              <a:t>Lorsqu'un utilisateur tente de sauvegarder un enregistrement, les règles et les processus sont exécutés dans un ordre spécifique.</a:t>
            </a:r>
            <a:endParaRPr lang="fr-FR" dirty="0"/>
          </a:p>
          <a:p>
            <a:pPr>
              <a:buNone/>
            </a:pPr>
            <a:endParaRPr lang="fr-FR" dirty="0"/>
          </a:p>
        </p:txBody>
      </p:sp>
      <p:sp>
        <p:nvSpPr>
          <p:cNvPr id="2" name="Title 1"/>
          <p:cNvSpPr>
            <a:spLocks noGrp="1"/>
          </p:cNvSpPr>
          <p:nvPr>
            <p:ph type="title"/>
          </p:nvPr>
        </p:nvSpPr>
        <p:spPr>
          <a:xfrm>
            <a:off x="128589" y="7"/>
            <a:ext cx="10734146" cy="746975"/>
          </a:xfrm>
        </p:spPr>
        <p:txBody>
          <a:bodyPr/>
          <a:lstStyle/>
          <a:p>
            <a:r>
              <a:rPr lang="fr-FR"/>
              <a:t>Ordre d'exécution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485</a:t>
            </a:fld>
            <a:endParaRPr lang="fr-FR" dirty="0"/>
          </a:p>
        </p:txBody>
      </p:sp>
      <p:sp>
        <p:nvSpPr>
          <p:cNvPr id="20" name="Rectangle 19"/>
          <p:cNvSpPr/>
          <p:nvPr/>
        </p:nvSpPr>
        <p:spPr>
          <a:xfrm>
            <a:off x="328231" y="4268133"/>
            <a:ext cx="1994345" cy="548640"/>
          </a:xfrm>
          <a:prstGeom prst="rect">
            <a:avLst/>
          </a:prstGeom>
          <a:noFill/>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1" numCol="1" spcCol="1270" anchor="ctr" anchorCtr="0">
            <a:noAutofit/>
          </a:bodyPr>
          <a:lstStyle/>
          <a:p>
            <a:pPr marL="0" lvl="1" algn="ctr" defTabSz="889000">
              <a:lnSpc>
                <a:spcPct val="90000"/>
              </a:lnSpc>
              <a:spcBef>
                <a:spcPct val="0"/>
              </a:spcBef>
              <a:spcAft>
                <a:spcPct val="15000"/>
              </a:spcAft>
            </a:pPr>
            <a:r>
              <a:rPr lang="fr-FR" sz="2000" dirty="0"/>
              <a:t>Règles de validation</a:t>
            </a:r>
          </a:p>
        </p:txBody>
      </p:sp>
      <p:sp>
        <p:nvSpPr>
          <p:cNvPr id="21" name="Rectangle 20"/>
          <p:cNvSpPr/>
          <p:nvPr/>
        </p:nvSpPr>
        <p:spPr>
          <a:xfrm>
            <a:off x="2047303" y="4268133"/>
            <a:ext cx="1994345" cy="548640"/>
          </a:xfrm>
          <a:prstGeom prst="rect">
            <a:avLst/>
          </a:prstGeom>
          <a:noFill/>
          <a:ln>
            <a:noFill/>
          </a:ln>
        </p:spPr>
        <p:style>
          <a:lnRef idx="2">
            <a:schemeClr val="accent3">
              <a:hueOff val="-895381"/>
              <a:satOff val="3878"/>
              <a:lumOff val="279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000" dirty="0"/>
              <a:t>Règles d'attribution</a:t>
            </a:r>
          </a:p>
        </p:txBody>
      </p:sp>
      <p:sp>
        <p:nvSpPr>
          <p:cNvPr id="22" name="Rectangle 21"/>
          <p:cNvSpPr/>
          <p:nvPr/>
        </p:nvSpPr>
        <p:spPr>
          <a:xfrm>
            <a:off x="3919933" y="4268133"/>
            <a:ext cx="1810836" cy="548640"/>
          </a:xfrm>
          <a:prstGeom prst="rect">
            <a:avLst/>
          </a:prstGeom>
          <a:noFill/>
          <a:ln>
            <a:noFill/>
          </a:ln>
        </p:spPr>
        <p:style>
          <a:lnRef idx="2">
            <a:schemeClr val="accent3">
              <a:hueOff val="-1790761"/>
              <a:satOff val="7756"/>
              <a:lumOff val="558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000" dirty="0"/>
              <a:t>Règles de réponse automatique</a:t>
            </a:r>
          </a:p>
        </p:txBody>
      </p:sp>
      <p:sp>
        <p:nvSpPr>
          <p:cNvPr id="29" name="Rectangle 28"/>
          <p:cNvSpPr/>
          <p:nvPr/>
        </p:nvSpPr>
        <p:spPr>
          <a:xfrm>
            <a:off x="5887783" y="4268133"/>
            <a:ext cx="1665161" cy="548640"/>
          </a:xfrm>
          <a:prstGeom prst="rect">
            <a:avLst/>
          </a:prstGeom>
          <a:noFill/>
          <a:ln>
            <a:noFill/>
          </a:ln>
        </p:spPr>
        <p:style>
          <a:lnRef idx="2">
            <a:schemeClr val="accent3">
              <a:hueOff val="-2686142"/>
              <a:satOff val="11633"/>
              <a:lumOff val="838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0" rIns="46890" bIns="46891" numCol="1" spcCol="1270" anchor="ctr" anchorCtr="0">
            <a:noAutofit/>
          </a:bodyPr>
          <a:lstStyle/>
          <a:p>
            <a:pPr marL="0" lvl="1" algn="ctr" defTabSz="889000">
              <a:lnSpc>
                <a:spcPct val="90000"/>
              </a:lnSpc>
              <a:spcBef>
                <a:spcPct val="0"/>
              </a:spcBef>
              <a:spcAft>
                <a:spcPct val="15000"/>
              </a:spcAft>
            </a:pPr>
            <a:r>
              <a:rPr lang="fr-FR" sz="2000" dirty="0"/>
              <a:t>Règles de workflow</a:t>
            </a:r>
          </a:p>
        </p:txBody>
      </p:sp>
      <p:sp>
        <p:nvSpPr>
          <p:cNvPr id="30" name="Rectangle 29"/>
          <p:cNvSpPr/>
          <p:nvPr/>
        </p:nvSpPr>
        <p:spPr>
          <a:xfrm>
            <a:off x="9399079" y="4268133"/>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fr-FR" sz="2000" dirty="0"/>
              <a:t>Règles d'escalade</a:t>
            </a:r>
          </a:p>
        </p:txBody>
      </p:sp>
      <p:sp>
        <p:nvSpPr>
          <p:cNvPr id="31" name="Rectangle 30"/>
          <p:cNvSpPr/>
          <p:nvPr/>
        </p:nvSpPr>
        <p:spPr>
          <a:xfrm>
            <a:off x="7442263" y="4268133"/>
            <a:ext cx="1994345" cy="548640"/>
          </a:xfrm>
          <a:prstGeom prst="rect">
            <a:avLst/>
          </a:prstGeom>
          <a:noFill/>
          <a:ln>
            <a:noFill/>
          </a:ln>
        </p:spPr>
        <p:style>
          <a:lnRef idx="2">
            <a:schemeClr val="accent3">
              <a:hueOff val="-3581523"/>
              <a:satOff val="15511"/>
              <a:lumOff val="111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46891" rIns="46890" bIns="46890" numCol="1" spcCol="1270" anchor="ctr" anchorCtr="0">
            <a:noAutofit/>
          </a:bodyPr>
          <a:lstStyle/>
          <a:p>
            <a:pPr marL="0" lvl="1" algn="ctr" defTabSz="889000">
              <a:lnSpc>
                <a:spcPct val="90000"/>
              </a:lnSpc>
              <a:spcBef>
                <a:spcPct val="0"/>
              </a:spcBef>
              <a:spcAft>
                <a:spcPct val="15000"/>
              </a:spcAft>
            </a:pPr>
            <a:r>
              <a:rPr lang="fr-FR" sz="2000" dirty="0"/>
              <a:t>Processus</a:t>
            </a:r>
            <a:endParaRPr lang="fr-FR" sz="2000" kern="1200" dirty="0"/>
          </a:p>
        </p:txBody>
      </p:sp>
      <p:grpSp>
        <p:nvGrpSpPr>
          <p:cNvPr id="32" name="Group 31"/>
          <p:cNvGrpSpPr/>
          <p:nvPr/>
        </p:nvGrpSpPr>
        <p:grpSpPr>
          <a:xfrm>
            <a:off x="244368" y="2450123"/>
            <a:ext cx="11771785" cy="1359875"/>
            <a:chOff x="476559" y="1176113"/>
            <a:chExt cx="9856162" cy="2966882"/>
          </a:xfrm>
        </p:grpSpPr>
        <p:sp>
          <p:nvSpPr>
            <p:cNvPr id="33" name="Freeform 32"/>
            <p:cNvSpPr/>
            <p:nvPr/>
          </p:nvSpPr>
          <p:spPr>
            <a:xfrm rot="16200000">
              <a:off x="3646"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tx2">
                <a:lumMod val="75000"/>
              </a:schemeClr>
            </a:solidFill>
            <a:ln>
              <a:noFill/>
            </a:ln>
            <a:effectLst>
              <a:outerShdw blurRad="50800" dist="38100" dir="2700000" algn="tl" rotWithShape="0">
                <a:prstClr val="black">
                  <a:alpha val="40000"/>
                </a:prstClr>
              </a:outerShdw>
            </a:effectLst>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a:t> </a:t>
              </a:r>
            </a:p>
          </p:txBody>
        </p:sp>
        <p:sp>
          <p:nvSpPr>
            <p:cNvPr id="34" name="Freeform 33"/>
            <p:cNvSpPr/>
            <p:nvPr/>
          </p:nvSpPr>
          <p:spPr>
            <a:xfrm rot="16200000">
              <a:off x="1570667"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2776"/>
            </a:solidFill>
            <a:ln>
              <a:noFill/>
            </a:ln>
            <a:effectLst>
              <a:outerShdw blurRad="50800" dist="38100" dir="2700000" algn="tl" rotWithShape="0">
                <a:prstClr val="black">
                  <a:alpha val="40000"/>
                </a:prstClr>
              </a:outerShdw>
            </a:effectLst>
          </p:spPr>
          <p:style>
            <a:lnRef idx="2">
              <a:schemeClr val="accent3">
                <a:hueOff val="-895381"/>
                <a:satOff val="3878"/>
                <a:lumOff val="2794"/>
                <a:alphaOff val="0"/>
              </a:schemeClr>
            </a:lnRef>
            <a:fillRef idx="1">
              <a:schemeClr val="accent3">
                <a:hueOff val="-895381"/>
                <a:satOff val="3878"/>
                <a:lumOff val="2794"/>
                <a:alphaOff val="0"/>
              </a:schemeClr>
            </a:fillRef>
            <a:effectRef idx="0">
              <a:schemeClr val="accent3">
                <a:hueOff val="-895381"/>
                <a:satOff val="3878"/>
                <a:lumOff val="2794"/>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a:t> </a:t>
              </a:r>
            </a:p>
          </p:txBody>
        </p:sp>
        <p:sp>
          <p:nvSpPr>
            <p:cNvPr id="43" name="Freeform 42"/>
            <p:cNvSpPr/>
            <p:nvPr/>
          </p:nvSpPr>
          <p:spPr>
            <a:xfrm rot="16200000">
              <a:off x="3137688"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3">
                <a:hueOff val="-1790761"/>
                <a:satOff val="7756"/>
                <a:lumOff val="5587"/>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r>
                <a:rPr lang="fr-FR"/>
                <a:t> </a:t>
              </a:r>
            </a:p>
          </p:txBody>
        </p:sp>
        <p:sp>
          <p:nvSpPr>
            <p:cNvPr id="44" name="Freeform 43"/>
            <p:cNvSpPr/>
            <p:nvPr/>
          </p:nvSpPr>
          <p:spPr>
            <a:xfrm rot="16200000">
              <a:off x="4704709"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3">
                <a:hueOff val="-2686142"/>
                <a:satOff val="11633"/>
                <a:lumOff val="8381"/>
                <a:alphaOff val="0"/>
              </a:schemeClr>
            </a:lnRef>
            <a:fillRef idx="1">
              <a:schemeClr val="accent3">
                <a:hueOff val="-2686142"/>
                <a:satOff val="11633"/>
                <a:lumOff val="8381"/>
                <a:alphaOff val="0"/>
              </a:schemeClr>
            </a:fillRef>
            <a:effectRef idx="0">
              <a:schemeClr val="accent3">
                <a:hueOff val="-2686142"/>
                <a:satOff val="11633"/>
                <a:lumOff val="8381"/>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45" name="Freeform 44"/>
            <p:cNvSpPr/>
            <p:nvPr/>
          </p:nvSpPr>
          <p:spPr>
            <a:xfrm rot="16200000">
              <a:off x="7838753"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sp>
          <p:nvSpPr>
            <p:cNvPr id="46" name="Freeform 45"/>
            <p:cNvSpPr/>
            <p:nvPr/>
          </p:nvSpPr>
          <p:spPr>
            <a:xfrm rot="16200000">
              <a:off x="6271730" y="1649026"/>
              <a:ext cx="2966882" cy="2021055"/>
            </a:xfrm>
            <a:custGeom>
              <a:avLst/>
              <a:gdLst>
                <a:gd name="connsiteX0" fmla="*/ 0 w 1077525"/>
                <a:gd name="connsiteY0" fmla="*/ 0 h 754268"/>
                <a:gd name="connsiteX1" fmla="*/ 700391 w 1077525"/>
                <a:gd name="connsiteY1" fmla="*/ 0 h 754268"/>
                <a:gd name="connsiteX2" fmla="*/ 1077525 w 1077525"/>
                <a:gd name="connsiteY2" fmla="*/ 377134 h 754268"/>
                <a:gd name="connsiteX3" fmla="*/ 700391 w 1077525"/>
                <a:gd name="connsiteY3" fmla="*/ 754268 h 754268"/>
                <a:gd name="connsiteX4" fmla="*/ 0 w 1077525"/>
                <a:gd name="connsiteY4" fmla="*/ 754268 h 754268"/>
                <a:gd name="connsiteX5" fmla="*/ 377134 w 1077525"/>
                <a:gd name="connsiteY5" fmla="*/ 377134 h 754268"/>
                <a:gd name="connsiteX6" fmla="*/ 0 w 1077525"/>
                <a:gd name="connsiteY6" fmla="*/ 0 h 7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25" h="754268">
                  <a:moveTo>
                    <a:pt x="1077524" y="0"/>
                  </a:moveTo>
                  <a:lnTo>
                    <a:pt x="1077524" y="490274"/>
                  </a:lnTo>
                  <a:lnTo>
                    <a:pt x="538763" y="754268"/>
                  </a:lnTo>
                  <a:lnTo>
                    <a:pt x="1" y="490274"/>
                  </a:lnTo>
                  <a:lnTo>
                    <a:pt x="1" y="0"/>
                  </a:lnTo>
                  <a:lnTo>
                    <a:pt x="538763" y="263994"/>
                  </a:lnTo>
                  <a:lnTo>
                    <a:pt x="1077524" y="0"/>
                  </a:lnTo>
                  <a:close/>
                </a:path>
              </a:pathLst>
            </a:custGeom>
            <a:solidFill>
              <a:srgbClr val="7CC1EC"/>
            </a:solidFill>
            <a:ln>
              <a:noFill/>
            </a:ln>
            <a:effectLst>
              <a:outerShdw blurRad="50800" dist="38100" dir="2700000" algn="tl" rotWithShape="0">
                <a:prstClr val="black">
                  <a:alpha val="40000"/>
                </a:prstClr>
              </a:outerShdw>
            </a:effectLst>
          </p:spPr>
          <p:style>
            <a:lnRef idx="2">
              <a:schemeClr val="accent3">
                <a:hueOff val="-3581523"/>
                <a:satOff val="15511"/>
                <a:lumOff val="11175"/>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2701" tIns="389834" rIns="12700" bIns="389835" numCol="1" spcCol="1270" anchor="ctr" anchorCtr="0">
              <a:noAutofit/>
            </a:bodyPr>
            <a:lstStyle/>
            <a:p>
              <a:pPr lvl="0" algn="ctr" defTabSz="889000">
                <a:lnSpc>
                  <a:spcPct val="90000"/>
                </a:lnSpc>
                <a:spcBef>
                  <a:spcPct val="0"/>
                </a:spcBef>
                <a:spcAft>
                  <a:spcPct val="35000"/>
                </a:spcAft>
              </a:pPr>
              <a:endParaRPr lang="en-US" sz="2000" kern="1200" dirty="0"/>
            </a:p>
          </p:txBody>
        </p:sp>
      </p:grpSp>
    </p:spTree>
    <p:custDataLst>
      <p:tags r:id="rId1"/>
    </p:custDataLst>
    <p:extLst>
      <p:ext uri="{BB962C8B-B14F-4D97-AF65-F5344CB8AC3E}">
        <p14:creationId xmlns:p14="http://schemas.microsoft.com/office/powerpoint/2010/main" val="17639298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2" y="2871789"/>
            <a:ext cx="9076996" cy="3917740"/>
          </a:xfrm>
        </p:spPr>
        <p:txBody>
          <a:bodyPr/>
          <a:lstStyle/>
          <a:p>
            <a:r>
              <a:rPr lang="fr-FR" sz="2200" dirty="0"/>
              <a:t>Tâches :</a:t>
            </a:r>
          </a:p>
          <a:p>
            <a:pPr lvl="1"/>
            <a:r>
              <a:rPr lang="fr-FR" sz="2200" dirty="0"/>
              <a:t>Création d'une règle de hiérarchisation des requêtes standard.</a:t>
            </a:r>
          </a:p>
          <a:p>
            <a:pPr lvl="1"/>
            <a:r>
              <a:rPr lang="fr-FR" sz="2200" dirty="0"/>
              <a:t>Création d'une entrée de règle et de l'action de hiérarchisation </a:t>
            </a:r>
            <a:r>
              <a:rPr sz="2200" dirty="0"/>
              <a:t/>
            </a:r>
            <a:br>
              <a:rPr sz="2200" dirty="0"/>
            </a:br>
            <a:r>
              <a:rPr lang="fr-FR" sz="2200" dirty="0"/>
              <a:t>vers le support produit de niveau 2.</a:t>
            </a:r>
          </a:p>
          <a:p>
            <a:pPr lvl="1"/>
            <a:r>
              <a:rPr lang="fr-FR" sz="2200" dirty="0"/>
              <a:t>Définition de la notification à envoyer à l'utilisateur Noah Larkin et au propriétaire de requête.</a:t>
            </a:r>
          </a:p>
          <a:p>
            <a:pPr lvl="1"/>
            <a:r>
              <a:rPr lang="fr-FR" sz="2200" dirty="0"/>
              <a:t>Vérification de la règle de hiérarchisation des requêtes via la </a:t>
            </a:r>
            <a:r>
              <a:rPr sz="2200" dirty="0"/>
              <a:t/>
            </a:r>
            <a:br>
              <a:rPr sz="2200" dirty="0"/>
            </a:br>
            <a:r>
              <a:rPr lang="fr-FR" sz="2200" dirty="0"/>
              <a:t>création d'une requête et la surveillance des hiérarchisations.</a:t>
            </a:r>
          </a:p>
        </p:txBody>
      </p:sp>
      <p:sp>
        <p:nvSpPr>
          <p:cNvPr id="2" name="Content Placeholder 1"/>
          <p:cNvSpPr>
            <a:spLocks noGrp="1"/>
          </p:cNvSpPr>
          <p:nvPr>
            <p:ph idx="11"/>
          </p:nvPr>
        </p:nvSpPr>
        <p:spPr>
          <a:xfrm>
            <a:off x="5" y="758825"/>
            <a:ext cx="12192000" cy="2112964"/>
          </a:xfrm>
        </p:spPr>
        <p:txBody>
          <a:bodyPr/>
          <a:lstStyle/>
          <a:p>
            <a:r>
              <a:rPr lang="fr-FR" sz="2200" dirty="0"/>
              <a:t>Objectif : </a:t>
            </a:r>
          </a:p>
          <a:p>
            <a:pPr lvl="1"/>
            <a:r>
              <a:rPr lang="fr-FR" sz="2200" dirty="0"/>
              <a:t>Noah Larkin souhaite que la responsabilité des requêtes de support produit non </a:t>
            </a:r>
            <a:br>
              <a:rPr lang="fr-FR" sz="2200" dirty="0"/>
            </a:br>
            <a:r>
              <a:rPr lang="fr-FR" sz="2200" dirty="0"/>
              <a:t>résolues au bout de quatre heures soit réattribuée aux agents du support produit de niveau 2. Configurez une règle de hiérarchisation pour répondre à sa demande. Noah Larkin souhaite également être automatiquement averti lorsque des escalades </a:t>
            </a:r>
            <a:br>
              <a:rPr lang="fr-FR" sz="2200" dirty="0"/>
            </a:br>
            <a:r>
              <a:rPr lang="fr-FR" sz="2200" dirty="0"/>
              <a:t>de requêtes ont lieu.</a:t>
            </a:r>
          </a:p>
          <a:p>
            <a:endParaRPr lang="fr-FR" sz="2200" dirty="0"/>
          </a:p>
        </p:txBody>
      </p:sp>
      <p:sp>
        <p:nvSpPr>
          <p:cNvPr id="9" name="Content Placeholder 8"/>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sz="2600" dirty="0"/>
              <a:t>9-2 : Création d'une règle de hiérarchisation de requête</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486</a:t>
            </a:fld>
            <a:endParaRPr lang="fr-FR" dirty="0"/>
          </a:p>
        </p:txBody>
      </p:sp>
      <p:sp>
        <p:nvSpPr>
          <p:cNvPr id="10"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Gestion et résolution des requêtes</a:t>
            </a:r>
          </a:p>
          <a:p>
            <a:pPr lvl="1"/>
            <a:r>
              <a:rPr lang="fr-FR"/>
              <a:t>Personnalisation d'un processus de support</a:t>
            </a:r>
          </a:p>
          <a:p>
            <a:pPr lvl="1"/>
            <a:r>
              <a:rPr lang="fr-FR"/>
              <a:t>Automatisation du support</a:t>
            </a:r>
          </a:p>
          <a:p>
            <a:pPr lvl="2"/>
            <a:r>
              <a:rPr lang="fr-FR"/>
              <a:t>Présentation de la console Salesforce pour le service</a:t>
            </a:r>
          </a:p>
          <a:p>
            <a:pPr lvl="1"/>
            <a:r>
              <a:rPr lang="fr-FR"/>
              <a:t>Collaboration dans Service Cloud</a:t>
            </a:r>
          </a:p>
          <a:p>
            <a:pPr lvl="1"/>
            <a:r>
              <a:rPr lang="fr-FR"/>
              <a:t>Analyse des données de support</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487</a:t>
            </a:fld>
            <a:endParaRPr lang="fr-FR" dirty="0"/>
          </a:p>
        </p:txBody>
      </p:sp>
    </p:spTree>
    <p:custDataLst>
      <p:tags r:id="rId1"/>
    </p:custData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869" y="5"/>
            <a:ext cx="9115709" cy="746975"/>
          </a:xfrm>
        </p:spPr>
        <p:txBody>
          <a:bodyPr/>
          <a:lstStyle/>
          <a:p>
            <a:r>
              <a:rPr lang="fr-FR" sz="2600" dirty="0"/>
              <a:t>Présentation du </a:t>
            </a:r>
            <a:r>
              <a:rPr lang="fr-FR" sz="2600" dirty="0" err="1"/>
              <a:t>SoftPhone</a:t>
            </a:r>
            <a:r>
              <a:rPr lang="fr-FR" sz="2600" dirty="0"/>
              <a:t> et de la </a:t>
            </a:r>
            <a:r>
              <a:rPr sz="2600" dirty="0"/>
              <a:t/>
            </a:r>
            <a:br>
              <a:rPr sz="2600" dirty="0"/>
            </a:br>
            <a:r>
              <a:rPr lang="fr-FR" sz="2600" dirty="0"/>
              <a:t>console </a:t>
            </a:r>
            <a:r>
              <a:rPr lang="fr-FR" sz="2600" dirty="0" err="1"/>
              <a:t>Salesforce</a:t>
            </a:r>
            <a:r>
              <a:rPr lang="fr-FR" sz="2600" dirty="0"/>
              <a:t> pour le service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488</a:t>
            </a:fld>
            <a:endParaRPr lang="fr-FR" dirty="0"/>
          </a:p>
        </p:txBody>
      </p:sp>
      <p:sp>
        <p:nvSpPr>
          <p:cNvPr id="8" name="TextBox 7"/>
          <p:cNvSpPr txBox="1"/>
          <p:nvPr/>
        </p:nvSpPr>
        <p:spPr>
          <a:xfrm>
            <a:off x="2405460" y="1440000"/>
            <a:ext cx="7593118" cy="312393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Noah Larkin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La productivité est à la hausse. Essayons d'accroître encore davantage l'efficacité. Actuellement, quand un client fait une demande de support, l'agent reçoit les informations du client via un affichage automatique dans la barre latérale SoftPhone. </a:t>
            </a:r>
          </a:p>
          <a:p>
            <a:r>
              <a:rPr lang="fr-FR" sz="2000" dirty="0">
                <a:latin typeface="Segoe UI Semibold" pitchFamily="34" charset="0"/>
              </a:rPr>
              <a:t>Que pouvez-vous mettre en place pour que les agents accèdent à l'affichage automatique, aux comptes, aux contacts et aux requêtes sur un seul écran ?</a:t>
            </a:r>
          </a:p>
          <a:p>
            <a:pPr>
              <a:lnSpc>
                <a:spcPct val="150000"/>
              </a:lnSpc>
            </a:pPr>
            <a:r>
              <a:rPr lang="fr-FR" dirty="0">
                <a:solidFill>
                  <a:srgbClr val="0070C0"/>
                </a:solidFill>
                <a:latin typeface="Segoe UI" pitchFamily="34" charset="0"/>
              </a:rPr>
              <a:t>Commenter  </a:t>
            </a:r>
            <a:r>
              <a:rPr lang="fr-FR" dirty="0"/>
              <a:t>· </a:t>
            </a:r>
            <a:r>
              <a:rPr lang="fr-FR" dirty="0">
                <a:solidFill>
                  <a:srgbClr val="0070C0"/>
                </a:solidFill>
                <a:latin typeface="Segoe UI" pitchFamily="34" charset="0"/>
              </a:rPr>
              <a:t> J'aime  </a:t>
            </a:r>
            <a:r>
              <a:rPr lang="fr-FR" dirty="0"/>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t>
            </a:r>
            <a:r>
              <a:rPr lang="fr-FR" dirty="0">
                <a:solidFill>
                  <a:schemeClr val="bg1">
                    <a:lumMod val="50000"/>
                  </a:schemeClr>
                </a:solidFill>
                <a:latin typeface="Segoe UI" pitchFamily="34" charset="0"/>
                <a:ea typeface="Segoe UI" pitchFamily="34" charset="0"/>
                <a:cs typeface="Segoe UI" pitchFamily="34" charset="0"/>
              </a:rPr>
              <a:t>Aujourd'hui à 14:05</a:t>
            </a:r>
          </a:p>
        </p:txBody>
      </p:sp>
      <p:pic>
        <p:nvPicPr>
          <p:cNvPr id="9" name="Picture 8" descr="NLarkin headshot.png"/>
          <p:cNvPicPr>
            <a:picLocks noChangeAspect="1"/>
          </p:cNvPicPr>
          <p:nvPr/>
        </p:nvPicPr>
        <p:blipFill>
          <a:blip r:embed="rId4" cstate="print"/>
          <a:srcRect l="3327" r="4243" b="14125"/>
          <a:stretch>
            <a:fillRect/>
          </a:stretch>
        </p:blipFill>
        <p:spPr>
          <a:xfrm>
            <a:off x="1572979" y="1620785"/>
            <a:ext cx="720795" cy="720000"/>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4861" y="5505450"/>
            <a:ext cx="1958234" cy="1066799"/>
          </a:xfrm>
          <a:prstGeom prst="rect">
            <a:avLst/>
          </a:prstGeom>
        </p:spPr>
      </p:pic>
      <p:sp>
        <p:nvSpPr>
          <p:cNvPr id="5" name="Title 4"/>
          <p:cNvSpPr>
            <a:spLocks noGrp="1"/>
          </p:cNvSpPr>
          <p:nvPr>
            <p:ph type="title"/>
          </p:nvPr>
        </p:nvSpPr>
        <p:spPr>
          <a:xfrm>
            <a:off x="128592" y="7"/>
            <a:ext cx="10736637" cy="746975"/>
          </a:xfrm>
        </p:spPr>
        <p:txBody>
          <a:bodyPr/>
          <a:lstStyle/>
          <a:p>
            <a:r>
              <a:rPr lang="fr-FR" sz="2600" dirty="0"/>
              <a:t>Quels sont les principes de base de l'acheminement d'appels ?</a:t>
            </a:r>
          </a:p>
        </p:txBody>
      </p:sp>
      <p:sp>
        <p:nvSpPr>
          <p:cNvPr id="30" name="Blue Rounded Rectangle"/>
          <p:cNvSpPr/>
          <p:nvPr/>
        </p:nvSpPr>
        <p:spPr bwMode="auto">
          <a:xfrm>
            <a:off x="347663" y="1648690"/>
            <a:ext cx="11327664" cy="2247807"/>
          </a:xfrm>
          <a:prstGeom prst="roundRect">
            <a:avLst>
              <a:gd name="adj" fmla="val 6104"/>
            </a:avLst>
          </a:prstGeom>
          <a:solidFill>
            <a:schemeClr val="accent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000000"/>
              </a:solidFill>
              <a:latin typeface="Times New Roman" pitchFamily="18" charset="0"/>
            </a:endParaRPr>
          </a:p>
        </p:txBody>
      </p:sp>
      <p:sp>
        <p:nvSpPr>
          <p:cNvPr id="34" name="TextBox 50"/>
          <p:cNvSpPr txBox="1">
            <a:spLocks noChangeArrowheads="1"/>
          </p:cNvSpPr>
          <p:nvPr/>
        </p:nvSpPr>
        <p:spPr bwMode="auto">
          <a:xfrm>
            <a:off x="366989" y="1921479"/>
            <a:ext cx="1280508" cy="338554"/>
          </a:xfrm>
          <a:prstGeom prst="rect">
            <a:avLst/>
          </a:prstGeom>
          <a:noFill/>
          <a:ln w="9525">
            <a:noFill/>
            <a:miter lim="800000"/>
            <a:headEnd/>
            <a:tailEnd/>
          </a:ln>
        </p:spPr>
        <p:txBody>
          <a:bodyPr wrap="square">
            <a:spAutoFit/>
          </a:bodyPr>
          <a:lstStyle/>
          <a:p>
            <a:pPr algn="ctr"/>
            <a:r>
              <a:rPr lang="fr-FR" sz="1600" b="1" dirty="0">
                <a:solidFill>
                  <a:schemeClr val="bg1"/>
                </a:solidFill>
                <a:latin typeface="Salesforce Sans" panose="020B0505020202020203" pitchFamily="34" charset="0"/>
              </a:rPr>
              <a:t>Téléphone</a:t>
            </a:r>
          </a:p>
        </p:txBody>
      </p:sp>
      <p:sp>
        <p:nvSpPr>
          <p:cNvPr id="37" name="Brian Title"/>
          <p:cNvSpPr txBox="1"/>
          <p:nvPr/>
        </p:nvSpPr>
        <p:spPr>
          <a:xfrm>
            <a:off x="522132" y="4628113"/>
            <a:ext cx="1242521" cy="523220"/>
          </a:xfrm>
          <a:prstGeom prst="rect">
            <a:avLst/>
          </a:prstGeom>
          <a:solidFill>
            <a:schemeClr val="bg1"/>
          </a:solidFill>
          <a:ln>
            <a:noFill/>
          </a:ln>
        </p:spPr>
        <p:txBody>
          <a:bodyPr wrap="square" rtlCol="0">
            <a:spAutoFit/>
          </a:bodyPr>
          <a:lstStyle/>
          <a:p>
            <a:r>
              <a:rPr lang="fr-FR" sz="1400" b="1" dirty="0">
                <a:solidFill>
                  <a:srgbClr val="808080">
                    <a:lumMod val="50000"/>
                  </a:srgbClr>
                </a:solidFill>
                <a:latin typeface="Arial" pitchFamily="34" charset="0"/>
              </a:rPr>
              <a:t>Brian Grey,</a:t>
            </a:r>
            <a:r>
              <a:t/>
            </a:r>
            <a:br/>
            <a:r>
              <a:rPr lang="fr-FR" sz="1400" dirty="0">
                <a:solidFill>
                  <a:srgbClr val="808080">
                    <a:lumMod val="50000"/>
                  </a:srgbClr>
                </a:solidFill>
                <a:latin typeface="Arial" pitchFamily="34" charset="0"/>
              </a:rPr>
              <a:t>client</a:t>
            </a:r>
          </a:p>
        </p:txBody>
      </p:sp>
      <p:pic>
        <p:nvPicPr>
          <p:cNvPr id="40" name="Brian Pic" descr="Z:\Graphics\People + Hands\business people\iStock_000000784044Small.jpg"/>
          <p:cNvPicPr>
            <a:picLocks noChangeAspect="1" noChangeArrowheads="1"/>
          </p:cNvPicPr>
          <p:nvPr/>
        </p:nvPicPr>
        <p:blipFill>
          <a:blip r:embed="rId6" cstate="print"/>
          <a:srcRect l="22023" t="3640" r="13050" b="40030"/>
          <a:stretch>
            <a:fillRect/>
          </a:stretch>
        </p:blipFill>
        <p:spPr bwMode="auto">
          <a:xfrm>
            <a:off x="1549452" y="4439190"/>
            <a:ext cx="1705146" cy="1722726"/>
          </a:xfrm>
          <a:prstGeom prst="ellipse">
            <a:avLst/>
          </a:prstGeom>
          <a:noFill/>
          <a:ln w="6350">
            <a:solidFill>
              <a:schemeClr val="bg1">
                <a:lumMod val="75000"/>
              </a:schemeClr>
            </a:solidFill>
          </a:ln>
          <a:effectLst>
            <a:outerShdw blurRad="50800" dist="38100" dir="2700000" algn="tl" rotWithShape="0">
              <a:prstClr val="black">
                <a:alpha val="40000"/>
              </a:prstClr>
            </a:outerShdw>
          </a:effectLst>
        </p:spPr>
      </p:pic>
      <p:pic>
        <p:nvPicPr>
          <p:cNvPr id="42" name="Grey Tech Logo" descr="Grey Technologies Logo.png"/>
          <p:cNvPicPr>
            <a:picLocks noChangeAspect="1"/>
          </p:cNvPicPr>
          <p:nvPr/>
        </p:nvPicPr>
        <p:blipFill>
          <a:blip r:embed="rId7" cstate="print"/>
          <a:stretch>
            <a:fillRect/>
          </a:stretch>
        </p:blipFill>
        <p:spPr>
          <a:xfrm>
            <a:off x="797422" y="6273726"/>
            <a:ext cx="3209207" cy="213420"/>
          </a:xfrm>
          <a:prstGeom prst="rect">
            <a:avLst/>
          </a:prstGeom>
        </p:spPr>
      </p:pic>
      <p:sp>
        <p:nvSpPr>
          <p:cNvPr id="45" name="Text Box 26"/>
          <p:cNvSpPr txBox="1">
            <a:spLocks noChangeArrowheads="1"/>
          </p:cNvSpPr>
          <p:nvPr/>
        </p:nvSpPr>
        <p:spPr bwMode="auto">
          <a:xfrm>
            <a:off x="446749" y="3459269"/>
            <a:ext cx="2015295" cy="338554"/>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fr-FR" sz="1600" b="1" dirty="0">
                <a:solidFill>
                  <a:srgbClr val="FFFFFF"/>
                </a:solidFill>
                <a:latin typeface="Salesforce Sans" panose="020B0505020202020203" pitchFamily="34" charset="0"/>
              </a:rPr>
              <a:t>Appeler le support</a:t>
            </a:r>
          </a:p>
        </p:txBody>
      </p:sp>
      <p:sp>
        <p:nvSpPr>
          <p:cNvPr id="46" name="Call options 1,2,3"/>
          <p:cNvSpPr txBox="1">
            <a:spLocks noChangeArrowheads="1"/>
          </p:cNvSpPr>
          <p:nvPr/>
        </p:nvSpPr>
        <p:spPr bwMode="auto">
          <a:xfrm>
            <a:off x="3048516" y="1822902"/>
            <a:ext cx="5535614" cy="817245"/>
          </a:xfrm>
          <a:prstGeom prst="roundRect">
            <a:avLst/>
          </a:prstGeom>
          <a:solidFill>
            <a:schemeClr val="accent1">
              <a:lumMod val="75000"/>
            </a:schemeClr>
          </a:solidFill>
          <a:ln w="9525">
            <a:noFill/>
            <a:miter lim="800000"/>
            <a:headEnd/>
            <a:tailEnd/>
          </a:ln>
          <a:effectLst>
            <a:outerShdw blurRad="50800" dist="38100" dir="2700000" algn="tl" rotWithShape="0">
              <a:prstClr val="black">
                <a:alpha val="40000"/>
              </a:prstClr>
            </a:outerShdw>
          </a:effectLst>
        </p:spPr>
        <p:txBody>
          <a:bodyPr wrap="none">
            <a:spAutoFit/>
          </a:bodyPr>
          <a:lstStyle/>
          <a:p>
            <a:pPr eaLnBrk="0" fontAlgn="base" hangingPunct="0">
              <a:spcBef>
                <a:spcPct val="0"/>
              </a:spcBef>
              <a:spcAft>
                <a:spcPct val="0"/>
              </a:spcAft>
            </a:pPr>
            <a:r>
              <a:rPr lang="fr-FR" sz="1400" dirty="0">
                <a:solidFill>
                  <a:srgbClr val="FFFFFF"/>
                </a:solidFill>
                <a:latin typeface="Salesforce Sans" panose="020B0505020202020203" pitchFamily="34" charset="0"/>
              </a:rPr>
              <a:t>Appuyer sur la touche 1 pour obtenir le support produits</a:t>
            </a:r>
          </a:p>
          <a:p>
            <a:pPr eaLnBrk="0" fontAlgn="base" hangingPunct="0">
              <a:spcBef>
                <a:spcPct val="0"/>
              </a:spcBef>
              <a:spcAft>
                <a:spcPct val="0"/>
              </a:spcAft>
            </a:pPr>
            <a:r>
              <a:rPr lang="fr-FR" sz="1400" dirty="0">
                <a:solidFill>
                  <a:srgbClr val="FFFFFF"/>
                </a:solidFill>
                <a:latin typeface="Salesforce Sans" panose="020B0505020202020203" pitchFamily="34" charset="0"/>
              </a:rPr>
              <a:t>Appuyer sur la touche 2 pour une demande de renseignements</a:t>
            </a:r>
          </a:p>
          <a:p>
            <a:pPr eaLnBrk="0" fontAlgn="base" hangingPunct="0">
              <a:spcBef>
                <a:spcPct val="0"/>
              </a:spcBef>
              <a:spcAft>
                <a:spcPct val="0"/>
              </a:spcAft>
            </a:pPr>
            <a:r>
              <a:rPr lang="fr-FR" sz="1400" dirty="0">
                <a:solidFill>
                  <a:srgbClr val="FFFFFF"/>
                </a:solidFill>
                <a:latin typeface="Salesforce Sans" panose="020B0505020202020203" pitchFamily="34" charset="0"/>
              </a:rPr>
              <a:t>Appuyer sur la touche 3 pour obtenir le support facturation</a:t>
            </a:r>
          </a:p>
        </p:txBody>
      </p:sp>
      <p:sp>
        <p:nvSpPr>
          <p:cNvPr id="47" name="Call Routing"/>
          <p:cNvSpPr txBox="1">
            <a:spLocks noChangeArrowheads="1"/>
          </p:cNvSpPr>
          <p:nvPr/>
        </p:nvSpPr>
        <p:spPr bwMode="auto">
          <a:xfrm>
            <a:off x="5417070" y="2859389"/>
            <a:ext cx="1285231" cy="578882"/>
          </a:xfrm>
          <a:prstGeom prst="roundRect">
            <a:avLst/>
          </a:prstGeom>
          <a:solidFill>
            <a:schemeClr val="accent1">
              <a:lumMod val="75000"/>
            </a:schemeClr>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pPr>
            <a:r>
              <a:rPr lang="fr-FR" sz="1400" dirty="0">
                <a:solidFill>
                  <a:srgbClr val="FFFFFF"/>
                </a:solidFill>
                <a:latin typeface="Salesforce Sans" panose="020B0505020202020203" pitchFamily="34" charset="0"/>
              </a:rPr>
              <a:t>Routage de l'appel</a:t>
            </a:r>
          </a:p>
        </p:txBody>
      </p:sp>
      <p:grpSp>
        <p:nvGrpSpPr>
          <p:cNvPr id="48" name="SoftPhone"/>
          <p:cNvGrpSpPr/>
          <p:nvPr/>
        </p:nvGrpSpPr>
        <p:grpSpPr>
          <a:xfrm>
            <a:off x="9313906" y="609415"/>
            <a:ext cx="2671616" cy="4563542"/>
            <a:chOff x="3878980" y="596058"/>
            <a:chExt cx="1959370" cy="3636308"/>
          </a:xfrm>
        </p:grpSpPr>
        <p:pic>
          <p:nvPicPr>
            <p:cNvPr id="49" name="Picture 2"/>
            <p:cNvPicPr>
              <a:picLocks noChangeAspect="1" noChangeArrowheads="1"/>
            </p:cNvPicPr>
            <p:nvPr/>
          </p:nvPicPr>
          <p:blipFill>
            <a:blip r:embed="rId8" cstate="print"/>
            <a:stretch>
              <a:fillRect/>
            </a:stretch>
          </p:blipFill>
          <p:spPr bwMode="auto">
            <a:xfrm>
              <a:off x="3878980" y="596058"/>
              <a:ext cx="1959370" cy="3636308"/>
            </a:xfrm>
            <a:prstGeom prst="rect">
              <a:avLst/>
            </a:prstGeom>
            <a:ln w="6350">
              <a:solidFill>
                <a:schemeClr val="bg1">
                  <a:lumMod val="75000"/>
                </a:schemeClr>
              </a:solidFill>
            </a:ln>
            <a:effectLst>
              <a:outerShdw blurRad="50800" dist="38100" dir="2700000" algn="tl" rotWithShape="0">
                <a:prstClr val="black">
                  <a:alpha val="40000"/>
                </a:prstClr>
              </a:outerShdw>
            </a:effectLst>
          </p:spPr>
        </p:pic>
        <p:sp>
          <p:nvSpPr>
            <p:cNvPr id="50" name="TextBox 49"/>
            <p:cNvSpPr txBox="1"/>
            <p:nvPr/>
          </p:nvSpPr>
          <p:spPr>
            <a:xfrm>
              <a:off x="4713192" y="1958330"/>
              <a:ext cx="872692" cy="171669"/>
            </a:xfrm>
            <a:prstGeom prst="rect">
              <a:avLst/>
            </a:prstGeom>
            <a:solidFill>
              <a:schemeClr val="bg1">
                <a:lumMod val="95000"/>
              </a:schemeClr>
            </a:solidFill>
            <a:ln>
              <a:noFill/>
            </a:ln>
          </p:spPr>
          <p:txBody>
            <a:bodyPr wrap="square" rtlCol="0">
              <a:spAutoFit/>
            </a:bodyPr>
            <a:lstStyle/>
            <a:p>
              <a:pPr marL="223838" indent="-223838"/>
              <a:r>
                <a:rPr lang="fr-FR" sz="800" b="1" u="sng" dirty="0">
                  <a:solidFill>
                    <a:srgbClr val="000000">
                      <a:lumMod val="65000"/>
                      <a:lumOff val="35000"/>
                    </a:srgbClr>
                  </a:solidFill>
                  <a:latin typeface="Salesforce Sans" panose="020B0505020202020203" pitchFamily="34" charset="0"/>
                </a:rPr>
                <a:t>Brian Grey</a:t>
              </a:r>
            </a:p>
          </p:txBody>
        </p:sp>
      </p:grpSp>
      <p:pic>
        <p:nvPicPr>
          <p:cNvPr id="51" name="Photo: Robin Kramer" descr="C:\Documents and Settings\akeswani\My Documents\Curriculum Development\SF Knowledge for Admins\Images\iStock_000003898302XSmall.jpg"/>
          <p:cNvPicPr>
            <a:picLocks noChangeAspect="1" noChangeArrowheads="1"/>
          </p:cNvPicPr>
          <p:nvPr/>
        </p:nvPicPr>
        <p:blipFill>
          <a:blip r:embed="rId9" cstate="print"/>
          <a:srcRect t="5006" r="-3889" b="23428"/>
          <a:stretch>
            <a:fillRect/>
          </a:stretch>
        </p:blipFill>
        <p:spPr bwMode="auto">
          <a:xfrm>
            <a:off x="8059939" y="4439799"/>
            <a:ext cx="1667990" cy="1721508"/>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52" name="AW Computing logo" descr="Z:\Graphics\Logos\Fake Company Logos\AW Computing\AW Computing Logo - Blue.png"/>
          <p:cNvPicPr>
            <a:picLocks noChangeAspect="1" noChangeArrowheads="1"/>
          </p:cNvPicPr>
          <p:nvPr/>
        </p:nvPicPr>
        <p:blipFill>
          <a:blip r:embed="rId10" cstate="print"/>
          <a:srcRect/>
          <a:stretch>
            <a:fillRect/>
          </a:stretch>
        </p:blipFill>
        <p:spPr bwMode="auto">
          <a:xfrm>
            <a:off x="8343284" y="6257262"/>
            <a:ext cx="1014010" cy="519146"/>
          </a:xfrm>
          <a:prstGeom prst="rect">
            <a:avLst/>
          </a:prstGeom>
          <a:noFill/>
        </p:spPr>
      </p:pic>
      <p:grpSp>
        <p:nvGrpSpPr>
          <p:cNvPr id="53" name="Telephony System"/>
          <p:cNvGrpSpPr/>
          <p:nvPr/>
        </p:nvGrpSpPr>
        <p:grpSpPr>
          <a:xfrm>
            <a:off x="4243754" y="2609082"/>
            <a:ext cx="1255323" cy="1501598"/>
            <a:chOff x="3086024" y="2633796"/>
            <a:chExt cx="1255323" cy="1501598"/>
          </a:xfrm>
        </p:grpSpPr>
        <p:pic>
          <p:nvPicPr>
            <p:cNvPr id="54" name="Picture 27"/>
            <p:cNvPicPr>
              <a:picLocks noChangeAspect="1" noChangeArrowheads="1"/>
            </p:cNvPicPr>
            <p:nvPr>
              <p:custDataLst>
                <p:tags r:id="rId2"/>
              </p:custDataLst>
            </p:nvPr>
          </p:nvPicPr>
          <p:blipFill>
            <a:blip r:embed="rId11" cstate="print"/>
            <a:stretch>
              <a:fillRect/>
            </a:stretch>
          </p:blipFill>
          <p:spPr bwMode="auto">
            <a:xfrm>
              <a:off x="3103848" y="2633796"/>
              <a:ext cx="1237499" cy="150159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5" name="Rectangle 3"/>
            <p:cNvSpPr txBox="1">
              <a:spLocks noChangeArrowheads="1"/>
            </p:cNvSpPr>
            <p:nvPr/>
          </p:nvSpPr>
          <p:spPr bwMode="auto">
            <a:xfrm>
              <a:off x="3086024" y="3473343"/>
              <a:ext cx="1197280" cy="471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lnSpc>
                  <a:spcPct val="80000"/>
                </a:lnSpc>
                <a:spcAft>
                  <a:spcPct val="0"/>
                </a:spcAft>
                <a:defRPr/>
              </a:pPr>
              <a:r>
                <a:rPr lang="fr-FR" sz="1400" b="1" dirty="0">
                  <a:solidFill>
                    <a:srgbClr val="000000"/>
                  </a:solidFill>
                  <a:effectLst>
                    <a:glow rad="101600">
                      <a:srgbClr val="FFFFFF">
                        <a:alpha val="60000"/>
                      </a:srgbClr>
                    </a:glow>
                  </a:effectLst>
                  <a:latin typeface="Salesforce Sans" panose="020B0505020202020203" pitchFamily="34" charset="0"/>
                </a:rPr>
                <a:t>Système </a:t>
              </a:r>
            </a:p>
            <a:p>
              <a:pPr algn="ctr" fontAlgn="base">
                <a:lnSpc>
                  <a:spcPct val="80000"/>
                </a:lnSpc>
                <a:spcAft>
                  <a:spcPct val="0"/>
                </a:spcAft>
                <a:defRPr/>
              </a:pPr>
              <a:r>
                <a:rPr lang="fr-FR" sz="1400" b="1" dirty="0">
                  <a:solidFill>
                    <a:srgbClr val="000000"/>
                  </a:solidFill>
                  <a:effectLst>
                    <a:glow rad="101600">
                      <a:srgbClr val="FFFFFF">
                        <a:alpha val="60000"/>
                      </a:srgbClr>
                    </a:glow>
                  </a:effectLst>
                  <a:latin typeface="Salesforce Sans" panose="020B0505020202020203" pitchFamily="34" charset="0"/>
                </a:rPr>
                <a:t>Téléphonie</a:t>
              </a:r>
            </a:p>
          </p:txBody>
        </p:sp>
      </p:grpSp>
      <p:sp>
        <p:nvSpPr>
          <p:cNvPr id="57" name="CTI Adapter"/>
          <p:cNvSpPr/>
          <p:nvPr/>
        </p:nvSpPr>
        <p:spPr bwMode="auto">
          <a:xfrm>
            <a:off x="10686799" y="5078521"/>
            <a:ext cx="1120588" cy="1102659"/>
          </a:xfrm>
          <a:prstGeom prst="ellipse">
            <a:avLst/>
          </a:prstGeom>
          <a:solidFill>
            <a:schemeClr val="accent2">
              <a:lumMod val="60000"/>
              <a:lumOff val="40000"/>
            </a:schemeClr>
          </a:solidFill>
          <a:ln w="57150" cap="flat" cmpd="sng" algn="ctr">
            <a:solidFill>
              <a:schemeClr val="accent1">
                <a:lumMod val="50000"/>
              </a:schemeClr>
            </a:solidFill>
            <a:prstDash val="sysDash"/>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fr-FR" dirty="0">
                <a:solidFill>
                  <a:srgbClr val="FFFFFF"/>
                </a:solidFill>
                <a:latin typeface="Salesforce Sans" panose="020B0505020202020203" pitchFamily="34" charset="0"/>
              </a:rPr>
              <a:t>CTI</a:t>
            </a:r>
          </a:p>
        </p:txBody>
      </p:sp>
      <p:sp>
        <p:nvSpPr>
          <p:cNvPr id="58" name="Flowchart: Merge 57"/>
          <p:cNvSpPr/>
          <p:nvPr/>
        </p:nvSpPr>
        <p:spPr bwMode="auto">
          <a:xfrm>
            <a:off x="9669010" y="3634103"/>
            <a:ext cx="2084294" cy="2164977"/>
          </a:xfrm>
          <a:prstGeom prst="flowChartMerge">
            <a:avLst/>
          </a:prstGeom>
          <a:gradFill>
            <a:gsLst>
              <a:gs pos="0">
                <a:schemeClr val="tx1">
                  <a:alpha val="32000"/>
                </a:schemeClr>
              </a:gs>
              <a:gs pos="100000">
                <a:schemeClr val="bg2">
                  <a:alpha val="20000"/>
                </a:schemeClr>
              </a:gs>
            </a:gsLst>
            <a:lin ang="5400000" scaled="0"/>
          </a:gra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dirty="0">
              <a:solidFill>
                <a:srgbClr val="000000"/>
              </a:solidFill>
              <a:latin typeface="Salesforce Sans" panose="020B0505020202020203" pitchFamily="34" charset="0"/>
            </a:endParaRPr>
          </a:p>
        </p:txBody>
      </p:sp>
      <p:sp>
        <p:nvSpPr>
          <p:cNvPr id="59" name="Caller info"/>
          <p:cNvSpPr txBox="1">
            <a:spLocks noChangeArrowheads="1"/>
          </p:cNvSpPr>
          <p:nvPr/>
        </p:nvSpPr>
        <p:spPr bwMode="auto">
          <a:xfrm>
            <a:off x="9357294" y="2781494"/>
            <a:ext cx="2679137" cy="817245"/>
          </a:xfrm>
          <a:prstGeom prst="roundRect">
            <a:avLst/>
          </a:prstGeom>
          <a:solidFill>
            <a:schemeClr val="accent1">
              <a:lumMod val="75000"/>
            </a:schemeClr>
          </a:solidFill>
          <a:ln w="9525">
            <a:noFill/>
            <a:miter lim="800000"/>
            <a:headEnd/>
            <a:tailEnd/>
          </a:ln>
          <a:effectLst>
            <a:outerShdw blurRad="50800" dist="38100" dir="2700000" algn="tl" rotWithShape="0">
              <a:prstClr val="black">
                <a:alpha val="40000"/>
              </a:prstClr>
            </a:outerShdw>
          </a:effectLst>
        </p:spPr>
        <p:txBody>
          <a:bodyPr wrap="none">
            <a:spAutoFit/>
          </a:bodyPr>
          <a:lstStyle/>
          <a:p>
            <a:pPr eaLnBrk="0" fontAlgn="base" hangingPunct="0">
              <a:spcBef>
                <a:spcPct val="0"/>
              </a:spcBef>
              <a:spcAft>
                <a:spcPct val="0"/>
              </a:spcAft>
              <a:buFont typeface="Wingdings" pitchFamily="2" charset="2"/>
              <a:buChar char="ü"/>
            </a:pPr>
            <a:r>
              <a:rPr lang="fr-FR" sz="1400" dirty="0">
                <a:solidFill>
                  <a:srgbClr val="FFFFFF"/>
                </a:solidFill>
                <a:latin typeface="Salesforce Sans" panose="020B0505020202020203" pitchFamily="34" charset="0"/>
              </a:rPr>
              <a:t>Identification de l'appelant</a:t>
            </a:r>
          </a:p>
          <a:p>
            <a:pPr eaLnBrk="0" fontAlgn="base" hangingPunct="0">
              <a:spcBef>
                <a:spcPct val="0"/>
              </a:spcBef>
              <a:spcAft>
                <a:spcPct val="0"/>
              </a:spcAft>
              <a:buFont typeface="Wingdings" pitchFamily="2" charset="2"/>
              <a:buChar char="ü"/>
            </a:pPr>
            <a:r>
              <a:rPr lang="fr-FR" sz="1400" dirty="0">
                <a:solidFill>
                  <a:srgbClr val="FFFFFF"/>
                </a:solidFill>
                <a:latin typeface="Salesforce Sans" panose="020B0505020202020203" pitchFamily="34" charset="0"/>
              </a:rPr>
              <a:t>Informations sur le compte</a:t>
            </a:r>
          </a:p>
          <a:p>
            <a:pPr eaLnBrk="0" fontAlgn="base" hangingPunct="0">
              <a:spcBef>
                <a:spcPct val="0"/>
              </a:spcBef>
              <a:spcAft>
                <a:spcPct val="0"/>
              </a:spcAft>
              <a:buFont typeface="Wingdings" pitchFamily="2" charset="2"/>
              <a:buChar char="ü"/>
            </a:pPr>
            <a:r>
              <a:rPr lang="fr-FR" sz="1400" dirty="0">
                <a:solidFill>
                  <a:srgbClr val="FFFFFF"/>
                </a:solidFill>
                <a:latin typeface="Salesforce Sans" panose="020B0505020202020203" pitchFamily="34" charset="0"/>
              </a:rPr>
              <a:t>Informations sur le contact</a:t>
            </a:r>
          </a:p>
        </p:txBody>
      </p:sp>
      <p:pic>
        <p:nvPicPr>
          <p:cNvPr id="60" name="Picture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1153" y="913811"/>
            <a:ext cx="950897" cy="950897"/>
          </a:xfrm>
          <a:prstGeom prst="rect">
            <a:avLst/>
          </a:prstGeom>
        </p:spPr>
      </p:pic>
      <p:pic>
        <p:nvPicPr>
          <p:cNvPr id="61" name="Picture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3121" y="2476500"/>
            <a:ext cx="987941" cy="987941"/>
          </a:xfrm>
          <a:prstGeom prst="rect">
            <a:avLst/>
          </a:prstGeom>
        </p:spPr>
      </p:pic>
      <p:sp>
        <p:nvSpPr>
          <p:cNvPr id="4" name="Slide Number Placeholder 3"/>
          <p:cNvSpPr>
            <a:spLocks noGrp="1"/>
          </p:cNvSpPr>
          <p:nvPr>
            <p:ph type="sldNum" sz="quarter" idx="10"/>
          </p:nvPr>
        </p:nvSpPr>
        <p:spPr/>
        <p:txBody>
          <a:bodyPr/>
          <a:lstStyle/>
          <a:p>
            <a:fld id="{812A5277-1DB9-460F-9A21-B857ABB32666}" type="slidenum">
              <a:rPr lang="en-US" smtClean="0"/>
              <a:pPr/>
              <a:t>489</a:t>
            </a:fld>
            <a:endParaRPr lang="fr-FR" dirty="0"/>
          </a:p>
        </p:txBody>
      </p:sp>
    </p:spTree>
    <p:custDataLst>
      <p:tags r:id="rId1"/>
    </p:custData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Présentation générale</a:t>
            </a:r>
            <a:endParaRPr lang="fr-FR"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581527954"/>
              </p:ext>
            </p:extLst>
          </p:nvPr>
        </p:nvGraphicFramePr>
        <p:xfrm>
          <a:off x="2133600" y="1270699"/>
          <a:ext cx="7531100"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 name="Group 3"/>
          <p:cNvGrpSpPr/>
          <p:nvPr/>
        </p:nvGrpSpPr>
        <p:grpSpPr>
          <a:xfrm>
            <a:off x="5390069" y="5640187"/>
            <a:ext cx="967877" cy="967877"/>
            <a:chOff x="10327829" y="3866251"/>
            <a:chExt cx="967877" cy="967877"/>
          </a:xfrm>
        </p:grpSpPr>
        <p:sp>
          <p:nvSpPr>
            <p:cNvPr id="16" name="Rounded Rectangle 15"/>
            <p:cNvSpPr/>
            <p:nvPr/>
          </p:nvSpPr>
          <p:spPr bwMode="auto">
            <a:xfrm>
              <a:off x="10327829" y="3866251"/>
              <a:ext cx="967877" cy="967877"/>
            </a:xfrm>
            <a:prstGeom prst="roundRect">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Freeform 423"/>
            <p:cNvSpPr>
              <a:spLocks noChangeArrowheads="1"/>
            </p:cNvSpPr>
            <p:nvPr/>
          </p:nvSpPr>
          <p:spPr bwMode="auto">
            <a:xfrm>
              <a:off x="10511283" y="4006626"/>
              <a:ext cx="589534" cy="613761"/>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grpSp>
        <p:nvGrpSpPr>
          <p:cNvPr id="5" name="Group 4"/>
          <p:cNvGrpSpPr/>
          <p:nvPr/>
        </p:nvGrpSpPr>
        <p:grpSpPr>
          <a:xfrm>
            <a:off x="3975797" y="3311515"/>
            <a:ext cx="967877" cy="967877"/>
            <a:chOff x="9846245" y="2525131"/>
            <a:chExt cx="967877" cy="967877"/>
          </a:xfrm>
        </p:grpSpPr>
        <p:sp>
          <p:nvSpPr>
            <p:cNvPr id="15" name="Rounded Rectangle 14"/>
            <p:cNvSpPr/>
            <p:nvPr/>
          </p:nvSpPr>
          <p:spPr bwMode="auto">
            <a:xfrm>
              <a:off x="9846245" y="2525131"/>
              <a:ext cx="967877" cy="967877"/>
            </a:xfrm>
            <a:prstGeom prst="roundRect">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4" name="Freeform 114"/>
            <p:cNvSpPr>
              <a:spLocks noChangeArrowheads="1"/>
            </p:cNvSpPr>
            <p:nvPr/>
          </p:nvSpPr>
          <p:spPr bwMode="auto">
            <a:xfrm>
              <a:off x="9987905" y="2724913"/>
              <a:ext cx="697694" cy="603774"/>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bg1"/>
            </a:solidFill>
            <a:ln>
              <a:noFill/>
            </a:ln>
          </p:spPr>
          <p:txBody>
            <a:bodyPr wrap="none" anchor="ctr"/>
            <a:lstStyle/>
            <a:p>
              <a:endParaRPr lang="en-US"/>
            </a:p>
          </p:txBody>
        </p:sp>
      </p:grpSp>
      <p:sp>
        <p:nvSpPr>
          <p:cNvPr id="17" name="Freeform 382"/>
          <p:cNvSpPr>
            <a:spLocks noChangeArrowheads="1"/>
          </p:cNvSpPr>
          <p:nvPr/>
        </p:nvSpPr>
        <p:spPr bwMode="auto">
          <a:xfrm>
            <a:off x="2618225" y="1544701"/>
            <a:ext cx="1003744" cy="1003744"/>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tx2"/>
          </a:solidFill>
          <a:ln>
            <a:noFill/>
          </a:ln>
        </p:spPr>
        <p:txBody>
          <a:bodyPr wrap="none" anchor="ctr"/>
          <a:lstStyle/>
          <a:p>
            <a:endParaRPr lang="en-US"/>
          </a:p>
        </p:txBody>
      </p:sp>
      <p:sp>
        <p:nvSpPr>
          <p:cNvPr id="7" name="Slide Number Placeholder 6"/>
          <p:cNvSpPr>
            <a:spLocks noGrp="1"/>
          </p:cNvSpPr>
          <p:nvPr>
            <p:ph type="sldNum" sz="quarter" idx="10"/>
          </p:nvPr>
        </p:nvSpPr>
        <p:spPr/>
        <p:txBody>
          <a:bodyPr/>
          <a:lstStyle/>
          <a:p>
            <a:fld id="{812A5277-1DB9-460F-9A21-B857ABB32666}" type="slidenum">
              <a:rPr lang="en-US" smtClean="0"/>
              <a:pPr/>
              <a:t>49</a:t>
            </a:fld>
            <a:endParaRPr lang="fr-FR" dirty="0"/>
          </a:p>
        </p:txBody>
      </p:sp>
    </p:spTree>
    <p:custDataLst>
      <p:tags r:id="rId1"/>
    </p:custData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4"/>
          <p:cNvSpPr>
            <a:spLocks noGrp="1" noChangeArrowheads="1"/>
          </p:cNvSpPr>
          <p:nvPr>
            <p:ph idx="1"/>
          </p:nvPr>
        </p:nvSpPr>
        <p:spPr>
          <a:xfrm>
            <a:off x="115713" y="843165"/>
            <a:ext cx="8380589" cy="5950440"/>
          </a:xfrm>
        </p:spPr>
        <p:txBody>
          <a:bodyPr/>
          <a:lstStyle/>
          <a:p>
            <a:pPr>
              <a:spcBef>
                <a:spcPts val="300"/>
              </a:spcBef>
            </a:pPr>
            <a:r>
              <a:rPr lang="fr-FR" sz="2000" dirty="0"/>
              <a:t>Les agents du support peuvent effectuer les actions suivantes :</a:t>
            </a:r>
          </a:p>
          <a:p>
            <a:pPr lvl="1">
              <a:spcBef>
                <a:spcPts val="300"/>
              </a:spcBef>
            </a:pPr>
            <a:r>
              <a:rPr lang="fr-FR" sz="2000" dirty="0"/>
              <a:t>Recevoir un affichage automatique sur les appels entrants.</a:t>
            </a:r>
          </a:p>
          <a:p>
            <a:pPr lvl="1">
              <a:spcBef>
                <a:spcPts val="300"/>
              </a:spcBef>
            </a:pPr>
            <a:r>
              <a:rPr lang="fr-FR" sz="2000" dirty="0"/>
              <a:t>Utiliser des fonctions intégrées de contrôle d'appel.</a:t>
            </a:r>
          </a:p>
          <a:p>
            <a:pPr lvl="1">
              <a:spcBef>
                <a:spcPts val="300"/>
              </a:spcBef>
            </a:pPr>
            <a:r>
              <a:rPr lang="fr-FR" sz="2000" dirty="0"/>
              <a:t>Cliquer pour composer et effectuer un appel sortant.</a:t>
            </a:r>
          </a:p>
          <a:p>
            <a:pPr lvl="1">
              <a:spcBef>
                <a:spcPts val="300"/>
              </a:spcBef>
            </a:pPr>
            <a:r>
              <a:rPr lang="fr-FR" sz="2000" dirty="0"/>
              <a:t>Afficher les notes de journalisation d'appel automatique et les horaires.</a:t>
            </a:r>
          </a:p>
          <a:p>
            <a:pPr>
              <a:spcBef>
                <a:spcPts val="1200"/>
              </a:spcBef>
            </a:pPr>
            <a:r>
              <a:rPr lang="fr-FR" sz="2000" dirty="0"/>
              <a:t>Les administrateurs peuvent effectuer les actions suivantes :</a:t>
            </a:r>
          </a:p>
          <a:p>
            <a:pPr lvl="1">
              <a:spcBef>
                <a:spcPts val="300"/>
              </a:spcBef>
            </a:pPr>
            <a:r>
              <a:rPr lang="fr-FR" sz="2000" dirty="0"/>
              <a:t>Personnaliser la présentation SoftPhone pour les appels entrants, sortants et internes.</a:t>
            </a:r>
          </a:p>
          <a:p>
            <a:pPr lvl="1">
              <a:spcBef>
                <a:spcPts val="300"/>
              </a:spcBef>
            </a:pPr>
            <a:r>
              <a:rPr lang="fr-FR" sz="2000" dirty="0"/>
              <a:t>Définir les enregistrements qui s'affichent lors d'un appel entrant.</a:t>
            </a:r>
          </a:p>
          <a:p>
            <a:pPr lvl="1">
              <a:spcBef>
                <a:spcPts val="300"/>
              </a:spcBef>
            </a:pPr>
            <a:r>
              <a:rPr lang="fr-FR" sz="2000" dirty="0"/>
              <a:t>Attribuer des présentations SoftPhone aux utilisateurs.</a:t>
            </a:r>
          </a:p>
          <a:p>
            <a:pPr lvl="1">
              <a:spcBef>
                <a:spcPts val="300"/>
              </a:spcBef>
            </a:pPr>
            <a:r>
              <a:rPr lang="fr-FR" sz="2000" dirty="0"/>
              <a:t>Ajouter des numéros de téléphone aux annuaires des centres d'appels.</a:t>
            </a:r>
          </a:p>
        </p:txBody>
      </p:sp>
      <p:sp>
        <p:nvSpPr>
          <p:cNvPr id="5" name="Title 4"/>
          <p:cNvSpPr>
            <a:spLocks noGrp="1"/>
          </p:cNvSpPr>
          <p:nvPr>
            <p:ph type="title"/>
          </p:nvPr>
        </p:nvSpPr>
        <p:spPr>
          <a:xfrm>
            <a:off x="128589" y="7"/>
            <a:ext cx="10734146" cy="746975"/>
          </a:xfrm>
        </p:spPr>
        <p:txBody>
          <a:bodyPr/>
          <a:lstStyle/>
          <a:p>
            <a:r>
              <a:rPr lang="fr-FR" sz="2600" dirty="0"/>
              <a:t>Quelles sont les fonctionnalités </a:t>
            </a:r>
            <a:br>
              <a:rPr lang="fr-FR" sz="2600" dirty="0"/>
            </a:br>
            <a:r>
              <a:rPr lang="fr-FR" sz="2600" dirty="0"/>
              <a:t>de SoftPhone ?</a:t>
            </a:r>
            <a:endParaRPr lang="fr-FR" sz="2600" spc="200" dirty="0"/>
          </a:p>
        </p:txBody>
      </p:sp>
      <p:sp>
        <p:nvSpPr>
          <p:cNvPr id="18" name="Rectangle 17"/>
          <p:cNvSpPr/>
          <p:nvPr/>
        </p:nvSpPr>
        <p:spPr bwMode="auto">
          <a:xfrm>
            <a:off x="0" y="5391150"/>
            <a:ext cx="12192000" cy="1466850"/>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000" dirty="0">
                <a:solidFill>
                  <a:schemeClr val="bg1"/>
                </a:solidFill>
              </a:rPr>
              <a:t>Le </a:t>
            </a:r>
            <a:r>
              <a:rPr lang="fr-FR" sz="2000" b="1" dirty="0">
                <a:solidFill>
                  <a:schemeClr val="bg1"/>
                </a:solidFill>
              </a:rPr>
              <a:t>SoftPhone</a:t>
            </a:r>
            <a:r>
              <a:rPr lang="fr-FR" sz="2000" dirty="0">
                <a:solidFill>
                  <a:schemeClr val="bg1"/>
                </a:solidFill>
              </a:rPr>
              <a:t> de Salesforce est un outil personnalisable</a:t>
            </a:r>
            <a:r>
              <a:rPr sz="2000" dirty="0"/>
              <a:t/>
            </a:r>
            <a:br>
              <a:rPr sz="2000" dirty="0"/>
            </a:br>
            <a:r>
              <a:rPr lang="fr-FR" sz="2000" dirty="0">
                <a:solidFill>
                  <a:schemeClr val="bg1"/>
                </a:solidFill>
              </a:rPr>
              <a:t>de contrôle des appels qui figure dans le bas de page de la </a:t>
            </a:r>
            <a:r>
              <a:rPr sz="2000" dirty="0"/>
              <a:t/>
            </a:r>
            <a:br>
              <a:rPr sz="2000" dirty="0"/>
            </a:br>
            <a:r>
              <a:rPr lang="fr-FR" sz="2000" dirty="0">
                <a:solidFill>
                  <a:schemeClr val="bg1"/>
                </a:solidFill>
              </a:rPr>
              <a:t>console pour le service ou dans le menu latéral de chaque </a:t>
            </a:r>
            <a:br>
              <a:rPr lang="fr-FR" sz="2000" dirty="0">
                <a:solidFill>
                  <a:schemeClr val="bg1"/>
                </a:solidFill>
              </a:rPr>
            </a:br>
            <a:r>
              <a:rPr lang="fr-FR" sz="2000" dirty="0">
                <a:solidFill>
                  <a:schemeClr val="bg1"/>
                </a:solidFill>
              </a:rPr>
              <a:t>page Salesforce.</a:t>
            </a:r>
          </a:p>
        </p:txBody>
      </p:sp>
      <p:sp>
        <p:nvSpPr>
          <p:cNvPr id="19" name="TextBox 18"/>
          <p:cNvSpPr txBox="1"/>
          <p:nvPr/>
        </p:nvSpPr>
        <p:spPr bwMode="white">
          <a:xfrm>
            <a:off x="0" y="5565824"/>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grpSp>
        <p:nvGrpSpPr>
          <p:cNvPr id="20" name="Group 4"/>
          <p:cNvGrpSpPr>
            <a:grpSpLocks noChangeAspect="1"/>
          </p:cNvGrpSpPr>
          <p:nvPr/>
        </p:nvGrpSpPr>
        <p:grpSpPr bwMode="auto">
          <a:xfrm>
            <a:off x="436563" y="5870608"/>
            <a:ext cx="422275" cy="328613"/>
            <a:chOff x="275" y="1308"/>
            <a:chExt cx="266" cy="207"/>
          </a:xfrm>
        </p:grpSpPr>
        <p:sp>
          <p:nvSpPr>
            <p:cNvPr id="21"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SoftPhone"/>
          <p:cNvGrpSpPr/>
          <p:nvPr/>
        </p:nvGrpSpPr>
        <p:grpSpPr>
          <a:xfrm>
            <a:off x="8667751" y="942197"/>
            <a:ext cx="3352800" cy="5727112"/>
            <a:chOff x="3878980" y="596058"/>
            <a:chExt cx="1959370" cy="3636308"/>
          </a:xfrm>
        </p:grpSpPr>
        <p:pic>
          <p:nvPicPr>
            <p:cNvPr id="13" name="Picture 2"/>
            <p:cNvPicPr>
              <a:picLocks noChangeAspect="1" noChangeArrowheads="1"/>
            </p:cNvPicPr>
            <p:nvPr/>
          </p:nvPicPr>
          <p:blipFill>
            <a:blip r:embed="rId4" cstate="print"/>
            <a:stretch>
              <a:fillRect/>
            </a:stretch>
          </p:blipFill>
          <p:spPr bwMode="auto">
            <a:xfrm>
              <a:off x="3878980" y="596058"/>
              <a:ext cx="1959370" cy="3636308"/>
            </a:xfrm>
            <a:prstGeom prst="rect">
              <a:avLst/>
            </a:prstGeom>
            <a:ln w="6350">
              <a:solidFill>
                <a:schemeClr val="bg1">
                  <a:lumMod val="75000"/>
                </a:schemeClr>
              </a:solidFill>
            </a:ln>
            <a:effectLst>
              <a:outerShdw blurRad="50800" dist="38100" dir="2700000" algn="tl" rotWithShape="0">
                <a:prstClr val="black">
                  <a:alpha val="40000"/>
                </a:prstClr>
              </a:outerShdw>
            </a:effectLst>
          </p:spPr>
        </p:pic>
        <p:sp>
          <p:nvSpPr>
            <p:cNvPr id="14" name="TextBox 13"/>
            <p:cNvSpPr txBox="1"/>
            <p:nvPr/>
          </p:nvSpPr>
          <p:spPr>
            <a:xfrm>
              <a:off x="4727342" y="1973704"/>
              <a:ext cx="872692" cy="154559"/>
            </a:xfrm>
            <a:prstGeom prst="rect">
              <a:avLst/>
            </a:prstGeom>
            <a:solidFill>
              <a:schemeClr val="bg1">
                <a:lumMod val="95000"/>
              </a:schemeClr>
            </a:solidFill>
            <a:ln>
              <a:noFill/>
            </a:ln>
          </p:spPr>
          <p:txBody>
            <a:bodyPr wrap="square" rtlCol="0">
              <a:spAutoFit/>
            </a:bodyPr>
            <a:lstStyle/>
            <a:p>
              <a:pPr marL="223838" indent="-223838" algn="l"/>
              <a:r>
                <a:rPr lang="fr-FR" sz="1000" b="1" u="sng" dirty="0">
                  <a:solidFill>
                    <a:schemeClr val="tx1">
                      <a:lumMod val="65000"/>
                      <a:lumOff val="35000"/>
                    </a:schemeClr>
                  </a:solidFill>
                  <a:latin typeface="+mn-lt"/>
                </a:rPr>
                <a:t>Brian Grey</a:t>
              </a: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490</a:t>
            </a:fld>
            <a:endParaRPr lang="fr-FR" dirty="0"/>
          </a:p>
        </p:txBody>
      </p:sp>
    </p:spTree>
    <p:custDataLst>
      <p:tags r:id="rId1"/>
    </p:custData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592" y="7"/>
            <a:ext cx="9401663" cy="746975"/>
          </a:xfrm>
        </p:spPr>
        <p:txBody>
          <a:bodyPr/>
          <a:lstStyle/>
          <a:p>
            <a:r>
              <a:rPr lang="fr-FR" sz="2600" dirty="0"/>
              <a:t>Qu'est-ce que la console Salesforce pour le service ?</a:t>
            </a:r>
            <a:endParaRPr lang="fr-FR" sz="2600" spc="200" dirty="0"/>
          </a:p>
        </p:txBody>
      </p:sp>
      <p:pic>
        <p:nvPicPr>
          <p:cNvPr id="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852490" y="953311"/>
            <a:ext cx="8459224" cy="5702587"/>
          </a:xfrm>
          <a:prstGeom prst="rect">
            <a:avLst/>
          </a:prstGeom>
          <a:noFill/>
          <a:ln w="6350">
            <a:solidFill>
              <a:srgbClr val="FFFFFF">
                <a:lumMod val="75000"/>
              </a:srgbClr>
            </a:solidFill>
            <a:miter lim="800000"/>
            <a:headEnd/>
            <a:tailEnd/>
          </a:ln>
          <a:effectLst/>
        </p:spPr>
      </p:pic>
      <p:grpSp>
        <p:nvGrpSpPr>
          <p:cNvPr id="37" name="Primary Tabs"/>
          <p:cNvGrpSpPr/>
          <p:nvPr/>
        </p:nvGrpSpPr>
        <p:grpSpPr>
          <a:xfrm>
            <a:off x="51765" y="1074701"/>
            <a:ext cx="4718987" cy="600267"/>
            <a:chOff x="-1620584" y="782084"/>
            <a:chExt cx="4717758" cy="600267"/>
          </a:xfrm>
        </p:grpSpPr>
        <p:cxnSp>
          <p:nvCxnSpPr>
            <p:cNvPr id="40" name="Arrow: Primary Tabs"/>
            <p:cNvCxnSpPr/>
            <p:nvPr/>
          </p:nvCxnSpPr>
          <p:spPr bwMode="auto">
            <a:xfrm>
              <a:off x="-222701" y="1043369"/>
              <a:ext cx="431424" cy="198656"/>
            </a:xfrm>
            <a:prstGeom prst="straightConnector1">
              <a:avLst/>
            </a:prstGeom>
            <a:solidFill>
              <a:srgbClr val="99CCFF"/>
            </a:solidFill>
            <a:ln w="38100" cap="flat" cmpd="sng" algn="ctr">
              <a:solidFill>
                <a:srgbClr val="DDB929"/>
              </a:solidFill>
              <a:prstDash val="solid"/>
              <a:round/>
              <a:headEnd type="none" w="med" len="med"/>
              <a:tailEnd type="triangle" w="lg" len="lg"/>
            </a:ln>
            <a:effectLst/>
          </p:spPr>
        </p:cxnSp>
        <p:sp>
          <p:nvSpPr>
            <p:cNvPr id="38" name="Highlight: Primary Tabs"/>
            <p:cNvSpPr/>
            <p:nvPr/>
          </p:nvSpPr>
          <p:spPr>
            <a:xfrm>
              <a:off x="190435" y="1101698"/>
              <a:ext cx="2906739" cy="280653"/>
            </a:xfrm>
            <a:prstGeom prst="rect">
              <a:avLst/>
            </a:prstGeom>
            <a:noFill/>
            <a:ln w="38100" cap="flat" cmpd="sng" algn="ctr">
              <a:solidFill>
                <a:srgbClr val="DDB9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sp>
          <p:nvSpPr>
            <p:cNvPr id="39" name="Primary Tabs"/>
            <p:cNvSpPr/>
            <p:nvPr/>
          </p:nvSpPr>
          <p:spPr>
            <a:xfrm>
              <a:off x="-1620584" y="782084"/>
              <a:ext cx="1573490" cy="521278"/>
            </a:xfrm>
            <a:prstGeom prst="roundRect">
              <a:avLst/>
            </a:prstGeom>
            <a:solidFill>
              <a:srgbClr val="DDB929"/>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cap="none" baseline="0" noProof="0" dirty="0">
                  <a:ln>
                    <a:noFill/>
                  </a:ln>
                  <a:solidFill>
                    <a:srgbClr val="000000"/>
                  </a:solidFill>
                  <a:effectLst/>
                  <a:uLnTx/>
                  <a:uFillTx/>
                  <a:latin typeface="Salesforce Sans" panose="020B0505020202020203" pitchFamily="34" charset="0"/>
                </a:rPr>
                <a:t>Onglets principaux</a:t>
              </a:r>
            </a:p>
          </p:txBody>
        </p:sp>
      </p:grpSp>
      <p:grpSp>
        <p:nvGrpSpPr>
          <p:cNvPr id="41" name="Highlights Panel"/>
          <p:cNvGrpSpPr/>
          <p:nvPr/>
        </p:nvGrpSpPr>
        <p:grpSpPr>
          <a:xfrm>
            <a:off x="3994582" y="1252274"/>
            <a:ext cx="4414737" cy="1239496"/>
            <a:chOff x="2125046" y="729717"/>
            <a:chExt cx="6290261" cy="1239496"/>
          </a:xfrm>
        </p:grpSpPr>
        <p:sp>
          <p:nvSpPr>
            <p:cNvPr id="42" name="Highlight: Highlights Panel"/>
            <p:cNvSpPr/>
            <p:nvPr/>
          </p:nvSpPr>
          <p:spPr>
            <a:xfrm>
              <a:off x="2125046" y="1415826"/>
              <a:ext cx="6005108" cy="553387"/>
            </a:xfrm>
            <a:prstGeom prst="rect">
              <a:avLst/>
            </a:prstGeom>
            <a:noFill/>
            <a:ln w="38100" cap="flat" cmpd="sng" algn="ctr">
              <a:solidFill>
                <a:srgbClr val="44A12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sp>
          <p:nvSpPr>
            <p:cNvPr id="43" name="Highlights Panel"/>
            <p:cNvSpPr/>
            <p:nvPr/>
          </p:nvSpPr>
          <p:spPr>
            <a:xfrm>
              <a:off x="5793857" y="729717"/>
              <a:ext cx="2621450" cy="479780"/>
            </a:xfrm>
            <a:prstGeom prst="roundRect">
              <a:avLst/>
            </a:prstGeom>
            <a:solidFill>
              <a:srgbClr val="44A12C"/>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cap="none" baseline="0" noProof="0" dirty="0">
                  <a:ln>
                    <a:noFill/>
                  </a:ln>
                  <a:solidFill>
                    <a:srgbClr val="FFFFFF"/>
                  </a:solidFill>
                  <a:effectLst/>
                  <a:uLnTx/>
                  <a:uFillTx/>
                  <a:latin typeface="Salesforce Sans" panose="020B0505020202020203" pitchFamily="34" charset="0"/>
                </a:rPr>
                <a:t>Panneau de surlignage</a:t>
              </a:r>
            </a:p>
          </p:txBody>
        </p:sp>
        <p:cxnSp>
          <p:nvCxnSpPr>
            <p:cNvPr id="44" name="Arrow: Highlights Panel"/>
            <p:cNvCxnSpPr>
              <a:stCxn id="43" idx="1"/>
            </p:cNvCxnSpPr>
            <p:nvPr/>
          </p:nvCxnSpPr>
          <p:spPr bwMode="auto">
            <a:xfrm flipH="1">
              <a:off x="5419557" y="969607"/>
              <a:ext cx="374301" cy="443871"/>
            </a:xfrm>
            <a:prstGeom prst="straightConnector1">
              <a:avLst/>
            </a:prstGeom>
            <a:solidFill>
              <a:srgbClr val="99CCFF"/>
            </a:solidFill>
            <a:ln w="38100" cap="flat" cmpd="sng" algn="ctr">
              <a:solidFill>
                <a:srgbClr val="44A12C"/>
              </a:solidFill>
              <a:prstDash val="solid"/>
              <a:round/>
              <a:headEnd type="none" w="med" len="med"/>
              <a:tailEnd type="triangle" w="lg" len="lg"/>
            </a:ln>
            <a:effectLst/>
          </p:spPr>
        </p:cxnSp>
      </p:grpSp>
      <p:grpSp>
        <p:nvGrpSpPr>
          <p:cNvPr id="45" name="Subtabs"/>
          <p:cNvGrpSpPr/>
          <p:nvPr/>
        </p:nvGrpSpPr>
        <p:grpSpPr>
          <a:xfrm>
            <a:off x="70680" y="1690634"/>
            <a:ext cx="4941537" cy="559743"/>
            <a:chOff x="-1583938" y="1999097"/>
            <a:chExt cx="4940250" cy="567060"/>
          </a:xfrm>
        </p:grpSpPr>
        <p:sp>
          <p:nvSpPr>
            <p:cNvPr id="46" name="Highlight: Subtabs"/>
            <p:cNvSpPr/>
            <p:nvPr/>
          </p:nvSpPr>
          <p:spPr>
            <a:xfrm>
              <a:off x="217417" y="1999097"/>
              <a:ext cx="3138895" cy="256227"/>
            </a:xfrm>
            <a:prstGeom prst="rect">
              <a:avLst/>
            </a:prstGeom>
            <a:noFill/>
            <a:ln w="38100" cap="flat" cmpd="sng" algn="ctr">
              <a:solidFill>
                <a:srgbClr val="015BA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cxnSp>
          <p:nvCxnSpPr>
            <p:cNvPr id="47" name="Arrow: Subtabs"/>
            <p:cNvCxnSpPr>
              <a:stCxn id="48" idx="3"/>
              <a:endCxn id="46" idx="1"/>
            </p:cNvCxnSpPr>
            <p:nvPr/>
          </p:nvCxnSpPr>
          <p:spPr bwMode="auto">
            <a:xfrm flipV="1">
              <a:off x="-31173" y="2127211"/>
              <a:ext cx="248589" cy="256067"/>
            </a:xfrm>
            <a:prstGeom prst="straightConnector1">
              <a:avLst/>
            </a:prstGeom>
            <a:solidFill>
              <a:srgbClr val="99CCFF"/>
            </a:solidFill>
            <a:ln w="38100" cap="flat" cmpd="sng" algn="ctr">
              <a:solidFill>
                <a:srgbClr val="015BA7"/>
              </a:solidFill>
              <a:prstDash val="solid"/>
              <a:round/>
              <a:headEnd type="none" w="med" len="med"/>
              <a:tailEnd type="triangle" w="lg" len="lg"/>
            </a:ln>
            <a:effectLst/>
          </p:spPr>
        </p:cxnSp>
        <p:sp>
          <p:nvSpPr>
            <p:cNvPr id="48" name="Subtabs"/>
            <p:cNvSpPr/>
            <p:nvPr/>
          </p:nvSpPr>
          <p:spPr>
            <a:xfrm>
              <a:off x="-1583938" y="2200398"/>
              <a:ext cx="1552765" cy="365759"/>
            </a:xfrm>
            <a:prstGeom prst="roundRect">
              <a:avLst/>
            </a:prstGeom>
            <a:solidFill>
              <a:srgbClr val="015BA7"/>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cap="none" baseline="0" noProof="0" dirty="0">
                  <a:ln>
                    <a:noFill/>
                  </a:ln>
                  <a:solidFill>
                    <a:srgbClr val="FFFFFF"/>
                  </a:solidFill>
                  <a:effectLst/>
                  <a:uLnTx/>
                  <a:uFillTx/>
                  <a:latin typeface="Salesforce Sans" panose="020B0505020202020203" pitchFamily="34" charset="0"/>
                </a:rPr>
                <a:t>Sous-onglets</a:t>
              </a:r>
            </a:p>
          </p:txBody>
        </p:sp>
      </p:grpSp>
      <p:grpSp>
        <p:nvGrpSpPr>
          <p:cNvPr id="49" name="Navigation Tab"/>
          <p:cNvGrpSpPr/>
          <p:nvPr/>
        </p:nvGrpSpPr>
        <p:grpSpPr>
          <a:xfrm>
            <a:off x="3501245" y="978072"/>
            <a:ext cx="1803384" cy="682572"/>
            <a:chOff x="1593355" y="690049"/>
            <a:chExt cx="1802914" cy="682572"/>
          </a:xfrm>
        </p:grpSpPr>
        <p:sp>
          <p:nvSpPr>
            <p:cNvPr id="50" name="Highlight: Navigation Tab"/>
            <p:cNvSpPr/>
            <p:nvPr/>
          </p:nvSpPr>
          <p:spPr>
            <a:xfrm>
              <a:off x="1593355" y="1120621"/>
              <a:ext cx="237734" cy="25200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cxnSp>
          <p:nvCxnSpPr>
            <p:cNvPr id="51" name="Arrow: Navigation Tab"/>
            <p:cNvCxnSpPr>
              <a:stCxn id="52" idx="1"/>
              <a:endCxn id="50" idx="0"/>
            </p:cNvCxnSpPr>
            <p:nvPr/>
          </p:nvCxnSpPr>
          <p:spPr bwMode="auto">
            <a:xfrm flipH="1">
              <a:off x="1712222" y="872929"/>
              <a:ext cx="374341" cy="247692"/>
            </a:xfrm>
            <a:prstGeom prst="straightConnector1">
              <a:avLst/>
            </a:prstGeom>
            <a:solidFill>
              <a:srgbClr val="99CCFF"/>
            </a:solidFill>
            <a:ln w="38100" cap="flat" cmpd="sng" algn="ctr">
              <a:solidFill>
                <a:srgbClr val="FF0000"/>
              </a:solidFill>
              <a:prstDash val="solid"/>
              <a:round/>
              <a:headEnd type="none" w="med" len="med"/>
              <a:tailEnd type="triangle" w="lg" len="lg"/>
            </a:ln>
            <a:effectLst/>
          </p:spPr>
        </p:cxnSp>
        <p:sp>
          <p:nvSpPr>
            <p:cNvPr id="52" name="Navigation Tab"/>
            <p:cNvSpPr/>
            <p:nvPr/>
          </p:nvSpPr>
          <p:spPr>
            <a:xfrm>
              <a:off x="2086563" y="690049"/>
              <a:ext cx="1309706" cy="365760"/>
            </a:xfrm>
            <a:prstGeom prst="roundRect">
              <a:avLst/>
            </a:prstGeom>
            <a:solidFill>
              <a:srgbClr val="FF000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cap="none" baseline="0" noProof="0" dirty="0">
                  <a:ln>
                    <a:noFill/>
                  </a:ln>
                  <a:solidFill>
                    <a:srgbClr val="FFFFFF"/>
                  </a:solidFill>
                  <a:effectLst/>
                  <a:uLnTx/>
                  <a:uFillTx/>
                  <a:latin typeface="Salesforce Sans" panose="020B0505020202020203" pitchFamily="34" charset="0"/>
                </a:rPr>
                <a:t>Navigation</a:t>
              </a:r>
            </a:p>
          </p:txBody>
        </p:sp>
      </p:grpSp>
      <p:grpSp>
        <p:nvGrpSpPr>
          <p:cNvPr id="57" name="SoftPhone"/>
          <p:cNvGrpSpPr/>
          <p:nvPr/>
        </p:nvGrpSpPr>
        <p:grpSpPr>
          <a:xfrm>
            <a:off x="6387835" y="5582748"/>
            <a:ext cx="5707201" cy="1078035"/>
            <a:chOff x="5303035" y="5470976"/>
            <a:chExt cx="5705715" cy="1078035"/>
          </a:xfrm>
        </p:grpSpPr>
        <p:sp>
          <p:nvSpPr>
            <p:cNvPr id="58" name="Highlight: SoftPhone"/>
            <p:cNvSpPr/>
            <p:nvPr/>
          </p:nvSpPr>
          <p:spPr>
            <a:xfrm>
              <a:off x="5303035" y="6316446"/>
              <a:ext cx="3922858" cy="232565"/>
            </a:xfrm>
            <a:prstGeom prst="rect">
              <a:avLst/>
            </a:prstGeom>
            <a:noFill/>
            <a:ln w="381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sp>
          <p:nvSpPr>
            <p:cNvPr id="59" name="SoftPhone"/>
            <p:cNvSpPr/>
            <p:nvPr/>
          </p:nvSpPr>
          <p:spPr>
            <a:xfrm>
              <a:off x="9423392" y="5470976"/>
              <a:ext cx="1585358" cy="793821"/>
            </a:xfrm>
            <a:prstGeom prst="roundRect">
              <a:avLst/>
            </a:prstGeom>
            <a:solidFill>
              <a:srgbClr val="00B0F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cap="none" baseline="0" noProof="0" dirty="0">
                  <a:ln>
                    <a:noFill/>
                  </a:ln>
                  <a:solidFill>
                    <a:srgbClr val="FFFFFF"/>
                  </a:solidFill>
                  <a:effectLst/>
                  <a:uLnTx/>
                  <a:uFillTx/>
                  <a:latin typeface="Salesforce Sans" panose="020B0505020202020203" pitchFamily="34" charset="0"/>
                </a:rPr>
                <a:t>SoftPhone et onglets Les plus récents </a:t>
              </a:r>
            </a:p>
          </p:txBody>
        </p:sp>
        <p:cxnSp>
          <p:nvCxnSpPr>
            <p:cNvPr id="60" name="Arrow: SoftPhone"/>
            <p:cNvCxnSpPr/>
            <p:nvPr/>
          </p:nvCxnSpPr>
          <p:spPr bwMode="auto">
            <a:xfrm flipH="1">
              <a:off x="9196631" y="6244316"/>
              <a:ext cx="603211" cy="171875"/>
            </a:xfrm>
            <a:prstGeom prst="straightConnector1">
              <a:avLst/>
            </a:prstGeom>
            <a:solidFill>
              <a:srgbClr val="99CCFF"/>
            </a:solidFill>
            <a:ln w="38100" cap="flat" cmpd="sng" algn="ctr">
              <a:solidFill>
                <a:srgbClr val="00B0F0"/>
              </a:solidFill>
              <a:prstDash val="solid"/>
              <a:round/>
              <a:headEnd type="none" w="med" len="med"/>
              <a:tailEnd type="triangle" w="lg" len="lg"/>
            </a:ln>
            <a:effectLst/>
          </p:spPr>
        </p:cxnSp>
      </p:grpSp>
      <p:sp>
        <p:nvSpPr>
          <p:cNvPr id="61" name="Highlight: SCC App"/>
          <p:cNvSpPr/>
          <p:nvPr/>
        </p:nvSpPr>
        <p:spPr bwMode="auto">
          <a:xfrm>
            <a:off x="8865616" y="1054070"/>
            <a:ext cx="427113" cy="252010"/>
          </a:xfrm>
          <a:prstGeom prst="roundRect">
            <a:avLst>
              <a:gd name="adj" fmla="val 50000"/>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a:solidFill>
                <a:srgbClr val="000000"/>
              </a:solidFill>
              <a:latin typeface="Times New Roman" pitchFamily="18" charset="0"/>
            </a:endParaRPr>
          </a:p>
        </p:txBody>
      </p:sp>
      <p:sp>
        <p:nvSpPr>
          <p:cNvPr id="17" name="Rectangle 16"/>
          <p:cNvSpPr/>
          <p:nvPr/>
        </p:nvSpPr>
        <p:spPr bwMode="auto">
          <a:xfrm>
            <a:off x="1885207" y="1974959"/>
            <a:ext cx="2073347" cy="3591620"/>
          </a:xfrm>
          <a:prstGeom prst="rect">
            <a:avLst/>
          </a:prstGeom>
          <a:noFill/>
          <a:ln w="381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8246378" y="1914294"/>
            <a:ext cx="2072183" cy="3666915"/>
          </a:xfrm>
          <a:prstGeom prst="rect">
            <a:avLst/>
          </a:prstGeom>
          <a:noFill/>
          <a:ln w="381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16" name="Group 15"/>
          <p:cNvGrpSpPr/>
          <p:nvPr/>
        </p:nvGrpSpPr>
        <p:grpSpPr>
          <a:xfrm>
            <a:off x="293077" y="5058916"/>
            <a:ext cx="10000344" cy="1341062"/>
            <a:chOff x="293001" y="5187869"/>
            <a:chExt cx="9997739" cy="1341062"/>
          </a:xfrm>
        </p:grpSpPr>
        <p:sp>
          <p:nvSpPr>
            <p:cNvPr id="54" name="Highlight: Interaction Log"/>
            <p:cNvSpPr/>
            <p:nvPr/>
          </p:nvSpPr>
          <p:spPr>
            <a:xfrm>
              <a:off x="1862771" y="5739422"/>
              <a:ext cx="8427969" cy="789509"/>
            </a:xfrm>
            <a:prstGeom prst="rect">
              <a:avLst/>
            </a:prstGeom>
            <a:noFill/>
            <a:ln w="38100" cap="flat" cmpd="sng" algn="ctr">
              <a:solidFill>
                <a:srgbClr val="86161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alesforce Sans" panose="020B0505020202020203" pitchFamily="34" charset="0"/>
                <a:ea typeface="+mn-ea"/>
                <a:cs typeface="Arial" pitchFamily="34" charset="0"/>
              </a:endParaRPr>
            </a:p>
          </p:txBody>
        </p:sp>
        <p:cxnSp>
          <p:nvCxnSpPr>
            <p:cNvPr id="56" name="Arrow: Interaction Log"/>
            <p:cNvCxnSpPr/>
            <p:nvPr/>
          </p:nvCxnSpPr>
          <p:spPr bwMode="auto">
            <a:xfrm>
              <a:off x="1281475" y="5455203"/>
              <a:ext cx="586442" cy="445149"/>
            </a:xfrm>
            <a:prstGeom prst="straightConnector1">
              <a:avLst/>
            </a:prstGeom>
            <a:solidFill>
              <a:srgbClr val="99CCFF"/>
            </a:solidFill>
            <a:ln w="38100" cap="flat" cmpd="sng" algn="ctr">
              <a:solidFill>
                <a:srgbClr val="861614"/>
              </a:solidFill>
              <a:prstDash val="solid"/>
              <a:round/>
              <a:headEnd type="none" w="med" len="med"/>
              <a:tailEnd type="triangle" w="lg" len="lg"/>
            </a:ln>
            <a:effectLst/>
          </p:spPr>
        </p:cxnSp>
        <p:sp>
          <p:nvSpPr>
            <p:cNvPr id="55" name="Interaction Log"/>
            <p:cNvSpPr/>
            <p:nvPr/>
          </p:nvSpPr>
          <p:spPr>
            <a:xfrm>
              <a:off x="293001" y="5187869"/>
              <a:ext cx="1706486" cy="472488"/>
            </a:xfrm>
            <a:prstGeom prst="roundRect">
              <a:avLst/>
            </a:prstGeom>
            <a:solidFill>
              <a:srgbClr val="861614"/>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cap="none" baseline="0" noProof="0" dirty="0">
                  <a:ln>
                    <a:noFill/>
                  </a:ln>
                  <a:solidFill>
                    <a:srgbClr val="FFFFFF"/>
                  </a:solidFill>
                  <a:effectLst/>
                  <a:uLnTx/>
                  <a:uFillTx/>
                  <a:latin typeface="Salesforce Sans" panose="020B0505020202020203" pitchFamily="34" charset="0"/>
                </a:rPr>
                <a:t>Journal des interactions</a:t>
              </a:r>
            </a:p>
          </p:txBody>
        </p:sp>
      </p:grpSp>
      <p:grpSp>
        <p:nvGrpSpPr>
          <p:cNvPr id="63" name="SoftPhone"/>
          <p:cNvGrpSpPr/>
          <p:nvPr/>
        </p:nvGrpSpPr>
        <p:grpSpPr>
          <a:xfrm>
            <a:off x="10311715" y="2390549"/>
            <a:ext cx="1812591" cy="945215"/>
            <a:chOff x="9196631" y="5470976"/>
            <a:chExt cx="1812119" cy="945215"/>
          </a:xfrm>
        </p:grpSpPr>
        <p:sp>
          <p:nvSpPr>
            <p:cNvPr id="65" name="SoftPhone"/>
            <p:cNvSpPr/>
            <p:nvPr/>
          </p:nvSpPr>
          <p:spPr>
            <a:xfrm>
              <a:off x="9423392" y="5470976"/>
              <a:ext cx="1585358" cy="793821"/>
            </a:xfrm>
            <a:prstGeom prst="roundRect">
              <a:avLst/>
            </a:prstGeom>
            <a:solidFill>
              <a:schemeClr val="accent4"/>
            </a:solidFill>
            <a:ln w="9525" cap="flat" cmpd="sng" algn="ctr">
              <a:solidFill>
                <a:schemeClr val="accent4"/>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cap="none" baseline="0" noProof="0" dirty="0">
                  <a:ln>
                    <a:noFill/>
                  </a:ln>
                  <a:solidFill>
                    <a:srgbClr val="FFFFFF"/>
                  </a:solidFill>
                  <a:effectLst/>
                  <a:uLnTx/>
                  <a:uFillTx/>
                  <a:latin typeface="Salesforce Sans" panose="020B0505020202020203" pitchFamily="34" charset="0"/>
                </a:rPr>
                <a:t>Composants personnalisés de la console</a:t>
              </a:r>
            </a:p>
          </p:txBody>
        </p:sp>
        <p:cxnSp>
          <p:nvCxnSpPr>
            <p:cNvPr id="66" name="Arrow: SoftPhone"/>
            <p:cNvCxnSpPr/>
            <p:nvPr/>
          </p:nvCxnSpPr>
          <p:spPr bwMode="auto">
            <a:xfrm flipH="1">
              <a:off x="9196631" y="6244316"/>
              <a:ext cx="603211" cy="171875"/>
            </a:xfrm>
            <a:prstGeom prst="straightConnector1">
              <a:avLst/>
            </a:prstGeom>
            <a:solidFill>
              <a:srgbClr val="99CCFF"/>
            </a:solidFill>
            <a:ln w="38100" cap="flat" cmpd="sng" algn="ctr">
              <a:solidFill>
                <a:schemeClr val="accent4"/>
              </a:solidFill>
              <a:prstDash val="solid"/>
              <a:round/>
              <a:headEnd type="none" w="med" len="med"/>
              <a:tailEnd type="triangle" w="lg" len="lg"/>
            </a:ln>
            <a:effectLst/>
          </p:spPr>
        </p:cxnSp>
      </p:grpSp>
      <p:sp>
        <p:nvSpPr>
          <p:cNvPr id="5" name="Slide Number Placeholder 4"/>
          <p:cNvSpPr>
            <a:spLocks noGrp="1"/>
          </p:cNvSpPr>
          <p:nvPr>
            <p:ph type="sldNum" sz="quarter" idx="10"/>
          </p:nvPr>
        </p:nvSpPr>
        <p:spPr/>
        <p:txBody>
          <a:bodyPr/>
          <a:lstStyle/>
          <a:p>
            <a:fld id="{812A5277-1DB9-460F-9A21-B857ABB32666}" type="slidenum">
              <a:rPr lang="en-US" smtClean="0"/>
              <a:pPr/>
              <a:t>491</a:t>
            </a:fld>
            <a:endParaRPr lang="fr-FR" dirty="0"/>
          </a:p>
        </p:txBody>
      </p:sp>
    </p:spTree>
    <p:custDataLst>
      <p:tags r:id="rId1"/>
    </p:custDataLst>
    <p:extLst>
      <p:ext uri="{BB962C8B-B14F-4D97-AF65-F5344CB8AC3E}">
        <p14:creationId xmlns:p14="http://schemas.microsoft.com/office/powerpoint/2010/main" val="24420493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485292"/>
            <a:ext cx="11955462" cy="4304237"/>
          </a:xfrm>
        </p:spPr>
        <p:txBody>
          <a:bodyPr numCol="2" spcCol="457200"/>
          <a:lstStyle/>
          <a:p>
            <a:r>
              <a:rPr lang="fr-FR" sz="2000" dirty="0"/>
              <a:t>Tâches :</a:t>
            </a:r>
          </a:p>
          <a:p>
            <a:pPr lvl="1"/>
            <a:r>
              <a:rPr lang="fr-FR" sz="2000" dirty="0"/>
              <a:t>Attribution de la fonction Utilisateur de Service Cloud à l'administrateur afin que ce dernier puisse visualiser les options appropriées lors de la création de l'application.</a:t>
            </a:r>
          </a:p>
          <a:p>
            <a:pPr lvl="1"/>
            <a:r>
              <a:rPr lang="fr-FR" sz="2000" dirty="0"/>
              <a:t>Création d'une console pour le service comprenant l'onglet principal Comptes et les sous-onglets Contacts et Requêtes. </a:t>
            </a:r>
          </a:p>
          <a:p>
            <a:pPr lvl="1"/>
            <a:r>
              <a:rPr lang="fr-FR" sz="2000" dirty="0"/>
              <a:t>Personnalisation du panneau de surlignage de la page relative aux comptes afin d'y inclure le niveau de support et le propriétaire du compte.</a:t>
            </a:r>
          </a:p>
          <a:p>
            <a:pPr lvl="1"/>
            <a:endParaRPr lang="fr-FR" sz="2000" dirty="0"/>
          </a:p>
          <a:p>
            <a:pPr lvl="1"/>
            <a:r>
              <a:rPr lang="fr-FR" sz="2000" dirty="0"/>
              <a:t>Création d'une présentation de journal des interactions et insertion du champ Date d'échéance. </a:t>
            </a:r>
          </a:p>
          <a:p>
            <a:pPr lvl="1"/>
            <a:r>
              <a:rPr lang="fr-FR" sz="2000" dirty="0"/>
              <a:t>Attribution de la licence de fonctionnalité Utilisateur de Service Cloud aux utilisateurs.</a:t>
            </a:r>
          </a:p>
          <a:p>
            <a:pPr lvl="1"/>
            <a:r>
              <a:rPr lang="fr-FR" sz="2000" dirty="0"/>
              <a:t>Connexion en tant qu'utilisateur du support et utilisation de la nouvelle console pour le service.</a:t>
            </a:r>
          </a:p>
        </p:txBody>
      </p:sp>
      <p:sp>
        <p:nvSpPr>
          <p:cNvPr id="2" name="Content Placeholder 1"/>
          <p:cNvSpPr>
            <a:spLocks noGrp="1"/>
          </p:cNvSpPr>
          <p:nvPr>
            <p:ph idx="11"/>
          </p:nvPr>
        </p:nvSpPr>
        <p:spPr>
          <a:xfrm>
            <a:off x="5" y="758825"/>
            <a:ext cx="12192000" cy="1620960"/>
          </a:xfrm>
        </p:spPr>
        <p:txBody>
          <a:bodyPr/>
          <a:lstStyle/>
          <a:p>
            <a:r>
              <a:rPr lang="fr-FR" sz="2000" dirty="0"/>
              <a:t>Objectif : </a:t>
            </a:r>
          </a:p>
          <a:p>
            <a:pPr lvl="1"/>
            <a:r>
              <a:rPr lang="fr-FR" sz="2000" dirty="0"/>
              <a:t>Noah Larkin, vice-président des services, souhaite que les agents puissent accéder à l'affichage automatique </a:t>
            </a:r>
            <a:r>
              <a:rPr lang="fr-FR" sz="2000" dirty="0" err="1"/>
              <a:t>SoftPhone</a:t>
            </a:r>
            <a:r>
              <a:rPr lang="fr-FR" sz="2000" dirty="0"/>
              <a:t> ainsi qu'aux comptes, contacts et requêtes sur un seul écran. Il vous demande de configurer la console pour le service afin d'améliorer la productivité des agents, et de l'attribuer à certains utilisateurs du support.</a:t>
            </a:r>
          </a:p>
          <a:p>
            <a:endParaRPr lang="fr-FR" sz="2000" dirty="0"/>
          </a:p>
        </p:txBody>
      </p:sp>
      <p:sp>
        <p:nvSpPr>
          <p:cNvPr id="9" name="Content Placeholder 8"/>
          <p:cNvSpPr>
            <a:spLocks noGrp="1"/>
          </p:cNvSpPr>
          <p:nvPr>
            <p:ph idx="10"/>
          </p:nvPr>
        </p:nvSpPr>
        <p:spPr/>
        <p:txBody>
          <a:bodyPr/>
          <a:lstStyle/>
          <a:p>
            <a:r>
              <a:rPr lang="fr-FR"/>
              <a:t>20 min</a:t>
            </a:r>
            <a:endParaRPr lang="fr-FR" dirty="0"/>
          </a:p>
        </p:txBody>
      </p:sp>
      <p:sp>
        <p:nvSpPr>
          <p:cNvPr id="6" name="Title 5"/>
          <p:cNvSpPr>
            <a:spLocks noGrp="1"/>
          </p:cNvSpPr>
          <p:nvPr>
            <p:ph type="title"/>
          </p:nvPr>
        </p:nvSpPr>
        <p:spPr/>
        <p:txBody>
          <a:bodyPr/>
          <a:lstStyle/>
          <a:p>
            <a:r>
              <a:rPr lang="fr-FR" sz="2600" dirty="0"/>
              <a:t>9-3 : Configuration de la console </a:t>
            </a:r>
            <a:r>
              <a:rPr lang="fr-FR" sz="2600" dirty="0" err="1"/>
              <a:t>Salesforce</a:t>
            </a:r>
            <a:r>
              <a:rPr lang="fr-FR" sz="2600" dirty="0"/>
              <a:t> pour le service</a:t>
            </a:r>
          </a:p>
        </p:txBody>
      </p:sp>
      <p:sp>
        <p:nvSpPr>
          <p:cNvPr id="5" name="Slide Number Placeholder 4"/>
          <p:cNvSpPr>
            <a:spLocks noGrp="1"/>
          </p:cNvSpPr>
          <p:nvPr>
            <p:ph type="sldNum" sz="quarter" idx="13"/>
          </p:nvPr>
        </p:nvSpPr>
        <p:spPr/>
        <p:txBody>
          <a:bodyPr/>
          <a:lstStyle/>
          <a:p>
            <a:fld id="{812A5277-1DB9-460F-9A21-B857ABB32666}" type="slidenum">
              <a:rPr lang="en-US" smtClean="0"/>
              <a:pPr/>
              <a:t>492</a:t>
            </a:fld>
            <a:endParaRPr lang="fr-FR" dirty="0"/>
          </a:p>
        </p:txBody>
      </p:sp>
      <p:sp>
        <p:nvSpPr>
          <p:cNvPr id="10" name="Text Placeholder 2"/>
          <p:cNvSpPr>
            <a:spLocks noGrp="1"/>
          </p:cNvSpPr>
          <p:nvPr>
            <p:ph type="body" sz="quarter" idx="12"/>
          </p:nvPr>
        </p:nvSpPr>
        <p:spPr>
          <a:xfrm>
            <a:off x="0" y="-55752"/>
            <a:ext cx="1194319" cy="249767"/>
          </a:xfrm>
        </p:spPr>
        <p:txBody>
          <a:bodyPr/>
          <a:lstStyle/>
          <a:p>
            <a:r>
              <a:rPr lang="fr-FR" sz="1000" dirty="0"/>
              <a:t>Suivez les instructions</a:t>
            </a:r>
          </a:p>
        </p:txBody>
      </p:sp>
    </p:spTree>
    <p:custDataLst>
      <p:tags r:id="rId1"/>
    </p:custData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Gestion et résolution des requêtes</a:t>
            </a:r>
          </a:p>
          <a:p>
            <a:pPr lvl="1"/>
            <a:r>
              <a:rPr lang="fr-FR"/>
              <a:t>Personnalisation d'un processus de support</a:t>
            </a:r>
          </a:p>
          <a:p>
            <a:pPr lvl="1"/>
            <a:r>
              <a:rPr lang="fr-FR"/>
              <a:t>Automatisation du support</a:t>
            </a:r>
          </a:p>
          <a:p>
            <a:pPr lvl="1"/>
            <a:r>
              <a:rPr lang="fr-FR"/>
              <a:t>Présentation de la console Salesforce pour le service</a:t>
            </a:r>
          </a:p>
          <a:p>
            <a:pPr lvl="2"/>
            <a:r>
              <a:rPr lang="fr-FR"/>
              <a:t>Collaboration dans Service Cloud</a:t>
            </a:r>
          </a:p>
          <a:p>
            <a:pPr lvl="1"/>
            <a:r>
              <a:rPr lang="fr-FR"/>
              <a:t>Analyse des données de support</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493</a:t>
            </a:fld>
            <a:endParaRPr lang="fr-FR" dirty="0"/>
          </a:p>
        </p:txBody>
      </p:sp>
    </p:spTree>
    <p:custDataLst>
      <p:tags r:id="rId1"/>
    </p:custData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986" y="5"/>
            <a:ext cx="9123592" cy="746975"/>
          </a:xfrm>
        </p:spPr>
        <p:txBody>
          <a:bodyPr/>
          <a:lstStyle/>
          <a:p>
            <a:r>
              <a:rPr lang="fr-FR" dirty="0"/>
              <a:t>Collaboration dans Service Cloud</a:t>
            </a:r>
          </a:p>
        </p:txBody>
      </p:sp>
      <p:sp>
        <p:nvSpPr>
          <p:cNvPr id="4" name="Slide Number Placeholder 3"/>
          <p:cNvSpPr>
            <a:spLocks noGrp="1"/>
          </p:cNvSpPr>
          <p:nvPr>
            <p:ph type="sldNum" sz="quarter" idx="10"/>
          </p:nvPr>
        </p:nvSpPr>
        <p:spPr/>
        <p:txBody>
          <a:bodyPr/>
          <a:lstStyle/>
          <a:p>
            <a:fld id="{812A5277-1DB9-460F-9A21-B857ABB32666}" type="slidenum">
              <a:rPr lang="en-US" smtClean="0"/>
              <a:pPr/>
              <a:t>494</a:t>
            </a:fld>
            <a:endParaRPr lang="fr-FR" dirty="0"/>
          </a:p>
        </p:txBody>
      </p:sp>
      <p:sp>
        <p:nvSpPr>
          <p:cNvPr id="8" name="TextBox 7"/>
          <p:cNvSpPr txBox="1"/>
          <p:nvPr/>
        </p:nvSpPr>
        <p:spPr>
          <a:xfrm>
            <a:off x="2423240" y="1440000"/>
            <a:ext cx="8160940" cy="3739485"/>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Noah Larkin </a:t>
            </a:r>
            <a:r>
              <a:rPr lang="fr-FR" b="1" dirty="0"/>
              <a:t>à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Nos agents valorisent la collaboration. Ils sont toujours à la recherche de nouvelles façons de résoudre les requêtes plus rapidement et de fournir des réponses plus précises aux clients. Quels outils Service Cloud va les y aider ?</a:t>
            </a:r>
            <a:r>
              <a:rPr dirty="0"/>
              <a:t/>
            </a:r>
            <a:br>
              <a:rPr dirty="0"/>
            </a:br>
            <a:r>
              <a:rPr lang="fr-FR" sz="2000" dirty="0">
                <a:latin typeface="Segoe UI Semibold" pitchFamily="34" charset="0"/>
              </a:rPr>
              <a:t>Je souhaite des idées pour :</a:t>
            </a:r>
          </a:p>
          <a:p>
            <a:pPr>
              <a:buFontTx/>
              <a:buChar char="-"/>
            </a:pPr>
            <a:r>
              <a:rPr lang="fr-FR" sz="2000" dirty="0">
                <a:latin typeface="Segoe UI Semibold" pitchFamily="34" charset="0"/>
              </a:rPr>
              <a:t> Des groupes de personnes qui travaillent ensemble sur des</a:t>
            </a:r>
            <a:br>
              <a:rPr lang="fr-FR" sz="2000" dirty="0">
                <a:latin typeface="Segoe UI Semibold" pitchFamily="34" charset="0"/>
              </a:rPr>
            </a:br>
            <a:r>
              <a:rPr lang="fr-FR" sz="2000" dirty="0">
                <a:latin typeface="Segoe UI Semibold" pitchFamily="34" charset="0"/>
              </a:rPr>
              <a:t>   requêtes.</a:t>
            </a:r>
          </a:p>
          <a:p>
            <a:pPr>
              <a:buFontTx/>
              <a:buChar char="-"/>
            </a:pPr>
            <a:r>
              <a:rPr lang="fr-FR" sz="2000" dirty="0">
                <a:latin typeface="Segoe UI Semibold" pitchFamily="34" charset="0"/>
              </a:rPr>
              <a:t> Des superviseurs ou des responsables de compte qui veulent suivre</a:t>
            </a:r>
            <a:br>
              <a:rPr lang="fr-FR" sz="2000" dirty="0">
                <a:latin typeface="Segoe UI Semibold" pitchFamily="34" charset="0"/>
              </a:rPr>
            </a:br>
            <a:r>
              <a:rPr lang="fr-FR" sz="2000" dirty="0">
                <a:latin typeface="Segoe UI Semibold" pitchFamily="34" charset="0"/>
              </a:rPr>
              <a:t>   et contribuer à Chatter sur une requête sans en modifier les détails.</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15:17</a:t>
            </a:r>
            <a:endParaRPr lang="fr-FR" dirty="0"/>
          </a:p>
        </p:txBody>
      </p:sp>
      <p:pic>
        <p:nvPicPr>
          <p:cNvPr id="9" name="Picture 8" descr="NLarkin headshot.png"/>
          <p:cNvPicPr>
            <a:picLocks noChangeAspect="1"/>
          </p:cNvPicPr>
          <p:nvPr/>
        </p:nvPicPr>
        <p:blipFill>
          <a:blip r:embed="rId4" cstate="print"/>
          <a:srcRect l="3327" r="4243" b="14125"/>
          <a:stretch>
            <a:fillRect/>
          </a:stretch>
        </p:blipFill>
        <p:spPr>
          <a:xfrm>
            <a:off x="1590759" y="1620785"/>
            <a:ext cx="720795" cy="720000"/>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92" y="7"/>
            <a:ext cx="10736637" cy="746975"/>
          </a:xfrm>
        </p:spPr>
        <p:txBody>
          <a:bodyPr/>
          <a:lstStyle/>
          <a:p>
            <a:r>
              <a:rPr lang="fr-FR" sz="2600" dirty="0"/>
              <a:t>Collaboration sur des requêtes avec les équipes de requêtes</a:t>
            </a:r>
          </a:p>
        </p:txBody>
      </p:sp>
      <p:sp>
        <p:nvSpPr>
          <p:cNvPr id="20" name="Rectangle 19"/>
          <p:cNvSpPr/>
          <p:nvPr/>
        </p:nvSpPr>
        <p:spPr bwMode="auto">
          <a:xfrm>
            <a:off x="0" y="5870449"/>
            <a:ext cx="12188825" cy="98755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000" dirty="0">
                <a:solidFill>
                  <a:schemeClr val="bg1"/>
                </a:solidFill>
              </a:rPr>
              <a:t>Les </a:t>
            </a:r>
            <a:r>
              <a:rPr lang="fr-FR" sz="2000" b="1" dirty="0">
                <a:solidFill>
                  <a:schemeClr val="bg1"/>
                </a:solidFill>
              </a:rPr>
              <a:t>équipes de requêtes </a:t>
            </a:r>
            <a:r>
              <a:rPr lang="fr-FR" sz="2000" dirty="0">
                <a:solidFill>
                  <a:schemeClr val="bg1"/>
                </a:solidFill>
              </a:rPr>
              <a:t>permettent aux utilisateurs d'accorder un accès supplémentaire à leurs requêtes et aux enregistrements connexes. Les membres peuvent être des utilisateurs, des contacts ou des équipes de requêtes prédéfinies.</a:t>
            </a:r>
          </a:p>
        </p:txBody>
      </p:sp>
      <p:sp>
        <p:nvSpPr>
          <p:cNvPr id="21" name="TextBox 20"/>
          <p:cNvSpPr txBox="1"/>
          <p:nvPr/>
        </p:nvSpPr>
        <p:spPr bwMode="white">
          <a:xfrm>
            <a:off x="-15807" y="5975757"/>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22" name="Freeform 343"/>
          <p:cNvSpPr>
            <a:spLocks noEditPoints="1"/>
          </p:cNvSpPr>
          <p:nvPr/>
        </p:nvSpPr>
        <p:spPr bwMode="auto">
          <a:xfrm>
            <a:off x="438037" y="6228212"/>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 name="Slide Number Placeholder 3"/>
          <p:cNvSpPr>
            <a:spLocks noGrp="1"/>
          </p:cNvSpPr>
          <p:nvPr>
            <p:ph type="sldNum" sz="quarter" idx="10"/>
          </p:nvPr>
        </p:nvSpPr>
        <p:spPr/>
        <p:txBody>
          <a:bodyPr/>
          <a:lstStyle/>
          <a:p>
            <a:fld id="{812A5277-1DB9-460F-9A21-B857ABB32666}" type="slidenum">
              <a:rPr lang="en-US" smtClean="0"/>
              <a:pPr/>
              <a:t>495</a:t>
            </a:fld>
            <a:endParaRPr lang="fr-FR" dirty="0"/>
          </a:p>
        </p:txBody>
      </p:sp>
      <p:grpSp>
        <p:nvGrpSpPr>
          <p:cNvPr id="23" name="Groupe 1"/>
          <p:cNvGrpSpPr/>
          <p:nvPr/>
        </p:nvGrpSpPr>
        <p:grpSpPr>
          <a:xfrm>
            <a:off x="394793" y="1482169"/>
            <a:ext cx="5636464" cy="3845892"/>
            <a:chOff x="394793" y="1482169"/>
            <a:chExt cx="5636464" cy="3845892"/>
          </a:xfrm>
        </p:grpSpPr>
        <p:pic>
          <p:nvPicPr>
            <p:cNvPr id="24"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93" y="1482169"/>
              <a:ext cx="5636464" cy="2784072"/>
            </a:xfrm>
            <a:prstGeom prst="rect">
              <a:avLst/>
            </a:prstGeom>
            <a:ln>
              <a:solidFill>
                <a:schemeClr val="bg2"/>
              </a:solidFill>
            </a:ln>
            <a:effectLst>
              <a:outerShdw blurRad="50800" dist="38100" dir="2700000" algn="tl" rotWithShape="0">
                <a:prstClr val="black">
                  <a:alpha val="40000"/>
                </a:prstClr>
              </a:outerShdw>
            </a:effectLst>
          </p:spPr>
        </p:pic>
        <p:sp>
          <p:nvSpPr>
            <p:cNvPr id="25" name="add team members"/>
            <p:cNvSpPr txBox="1"/>
            <p:nvPr/>
          </p:nvSpPr>
          <p:spPr>
            <a:xfrm>
              <a:off x="664124" y="1993949"/>
              <a:ext cx="2634906" cy="919401"/>
            </a:xfrm>
            <a:prstGeom prst="wedgeRoundRectCallout">
              <a:avLst>
                <a:gd name="adj1" fmla="val -13485"/>
                <a:gd name="adj2" fmla="val 118487"/>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txBody>
            <a:bodyPr wrap="square" rtlCol="0">
              <a:spAutoFit/>
            </a:bodyPr>
            <a:lstStyle/>
            <a:p>
              <a:pPr algn="l"/>
              <a:r>
                <a:rPr lang="fr-FR" sz="1600" b="1" dirty="0">
                  <a:solidFill>
                    <a:schemeClr val="bg1"/>
                  </a:solidFill>
                  <a:latin typeface="Salesforce Sans" panose="020B0505020202020203" pitchFamily="34" charset="0"/>
                </a:rPr>
                <a:t>Les propriétaires de requête ajoutent les membres d'équipe. </a:t>
              </a:r>
              <a:endParaRPr lang="fr-FR" sz="1600" b="1" dirty="0">
                <a:solidFill>
                  <a:schemeClr val="bg1"/>
                </a:solidFill>
                <a:latin typeface="Salesforce Sans" panose="020B0505020202020203" pitchFamily="34" charset="0"/>
                <a:cs typeface="Arial" pitchFamily="34" charset="0"/>
              </a:endParaRPr>
            </a:p>
          </p:txBody>
        </p:sp>
        <p:sp>
          <p:nvSpPr>
            <p:cNvPr id="26" name="define member roles"/>
            <p:cNvSpPr txBox="1"/>
            <p:nvPr/>
          </p:nvSpPr>
          <p:spPr>
            <a:xfrm>
              <a:off x="2636727" y="4408660"/>
              <a:ext cx="2651574" cy="919401"/>
            </a:xfrm>
            <a:prstGeom prst="wedgeRoundRectCallout">
              <a:avLst>
                <a:gd name="adj1" fmla="val -44533"/>
                <a:gd name="adj2" fmla="val -122513"/>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txBody>
            <a:bodyPr wrap="square" rtlCol="0">
              <a:spAutoFit/>
            </a:bodyPr>
            <a:lstStyle/>
            <a:p>
              <a:pPr algn="l"/>
              <a:r>
                <a:rPr lang="fr-FR" sz="1600" b="1" dirty="0">
                  <a:solidFill>
                    <a:schemeClr val="bg1"/>
                  </a:solidFill>
                  <a:latin typeface="Salesforce Sans" panose="020B0505020202020203" pitchFamily="34" charset="0"/>
                </a:rPr>
                <a:t>Les administrateurs définissent les rôles des membres.</a:t>
              </a:r>
              <a:endParaRPr lang="fr-FR" sz="1600" b="1" dirty="0">
                <a:solidFill>
                  <a:schemeClr val="bg1"/>
                </a:solidFill>
                <a:latin typeface="Salesforce Sans" panose="020B0505020202020203" pitchFamily="34" charset="0"/>
                <a:cs typeface="Arial" pitchFamily="34" charset="0"/>
              </a:endParaRPr>
            </a:p>
          </p:txBody>
        </p:sp>
      </p:grpSp>
      <p:pic>
        <p:nvPicPr>
          <p:cNvPr id="27" name="Group of support agents" descr="Z:\Graphics\IMAGES\People\business people\Transparent Background\Group of Headphone people.png"/>
          <p:cNvPicPr>
            <a:picLocks noChangeAspect="1" noChangeArrowheads="1"/>
          </p:cNvPicPr>
          <p:nvPr/>
        </p:nvPicPr>
        <p:blipFill>
          <a:blip r:embed="rId5" cstate="print"/>
          <a:srcRect/>
          <a:stretch>
            <a:fillRect/>
          </a:stretch>
        </p:blipFill>
        <p:spPr bwMode="auto">
          <a:xfrm>
            <a:off x="8254939" y="458830"/>
            <a:ext cx="2666558" cy="1568879"/>
          </a:xfrm>
          <a:prstGeom prst="rect">
            <a:avLst/>
          </a:prstGeom>
          <a:noFill/>
          <a:effectLst>
            <a:outerShdw blurRad="50800" dist="38100" dir="2700000" algn="tl" rotWithShape="0">
              <a:prstClr val="black">
                <a:alpha val="40000"/>
              </a:prstClr>
            </a:outerShdw>
          </a:effectLst>
        </p:spPr>
      </p:pic>
      <p:grpSp>
        <p:nvGrpSpPr>
          <p:cNvPr id="28" name="Groupe 5"/>
          <p:cNvGrpSpPr/>
          <p:nvPr/>
        </p:nvGrpSpPr>
        <p:grpSpPr>
          <a:xfrm>
            <a:off x="6347456" y="1985027"/>
            <a:ext cx="5088993" cy="2667315"/>
            <a:chOff x="6347456" y="1985027"/>
            <a:chExt cx="5088993" cy="2667315"/>
          </a:xfrm>
        </p:grpSpPr>
        <p:pic>
          <p:nvPicPr>
            <p:cNvPr id="29" name="Imag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456" y="1985027"/>
              <a:ext cx="5088993" cy="1646890"/>
            </a:xfrm>
            <a:prstGeom prst="rect">
              <a:avLst/>
            </a:prstGeom>
            <a:ln>
              <a:solidFill>
                <a:schemeClr val="bg2"/>
              </a:solidFill>
            </a:ln>
            <a:effectLst>
              <a:outerShdw blurRad="50800" dist="38100" dir="2700000" algn="tl" rotWithShape="0">
                <a:prstClr val="black">
                  <a:alpha val="40000"/>
                </a:prstClr>
              </a:outerShdw>
            </a:effectLst>
          </p:spPr>
        </p:pic>
        <p:sp>
          <p:nvSpPr>
            <p:cNvPr id="30" name="predefined teams"/>
            <p:cNvSpPr txBox="1"/>
            <p:nvPr/>
          </p:nvSpPr>
          <p:spPr>
            <a:xfrm>
              <a:off x="7477766" y="4005356"/>
              <a:ext cx="3958683" cy="646986"/>
            </a:xfrm>
            <a:prstGeom prst="wedgeRoundRectCallout">
              <a:avLst>
                <a:gd name="adj1" fmla="val -34371"/>
                <a:gd name="adj2" fmla="val -145431"/>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txBody>
            <a:bodyPr wrap="square" rtlCol="0">
              <a:spAutoFit/>
            </a:bodyPr>
            <a:lstStyle/>
            <a:p>
              <a:pPr algn="l"/>
              <a:r>
                <a:rPr lang="fr-FR" sz="1600" b="1" dirty="0">
                  <a:solidFill>
                    <a:schemeClr val="bg1"/>
                  </a:solidFill>
                  <a:latin typeface="Salesforce Sans" panose="020B0505020202020203" pitchFamily="34" charset="0"/>
                </a:rPr>
                <a:t>Les administrateurs peuvent créer des équipes de requêtes prédéfinies.</a:t>
              </a:r>
              <a:endParaRPr lang="fr-FR" sz="1600" b="1" dirty="0">
                <a:solidFill>
                  <a:schemeClr val="bg1"/>
                </a:solidFill>
                <a:latin typeface="Salesforce Sans" panose="020B0505020202020203" pitchFamily="34" charset="0"/>
                <a:cs typeface="Arial" pitchFamily="34" charset="0"/>
              </a:endParaRPr>
            </a:p>
          </p:txBody>
        </p:sp>
      </p:grpSp>
    </p:spTree>
    <p:custDataLst>
      <p:tags r:id="rId1"/>
    </p:custData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553903" cy="746975"/>
          </a:xfrm>
        </p:spPr>
        <p:txBody>
          <a:bodyPr/>
          <a:lstStyle/>
          <a:p>
            <a:r>
              <a:rPr lang="fr-FR" sz="2600" dirty="0"/>
              <a:t>Collaboration sur des requêtes avec le fil de requête</a:t>
            </a:r>
          </a:p>
        </p:txBody>
      </p:sp>
      <p:sp>
        <p:nvSpPr>
          <p:cNvPr id="11" name="Slide Number Placeholder 10"/>
          <p:cNvSpPr>
            <a:spLocks noGrp="1"/>
          </p:cNvSpPr>
          <p:nvPr>
            <p:ph type="sldNum" sz="quarter" idx="10"/>
          </p:nvPr>
        </p:nvSpPr>
        <p:spPr/>
        <p:txBody>
          <a:bodyPr/>
          <a:lstStyle/>
          <a:p>
            <a:fld id="{812A5277-1DB9-460F-9A21-B857ABB32666}" type="slidenum">
              <a:rPr lang="en-US" smtClean="0"/>
              <a:pPr/>
              <a:t>496</a:t>
            </a:fld>
            <a:endParaRPr lang="fr-FR" dirty="0"/>
          </a:p>
        </p:txBody>
      </p:sp>
      <p:grpSp>
        <p:nvGrpSpPr>
          <p:cNvPr id="17" name="Group 16"/>
          <p:cNvGrpSpPr/>
          <p:nvPr/>
        </p:nvGrpSpPr>
        <p:grpSpPr>
          <a:xfrm>
            <a:off x="320908" y="974071"/>
            <a:ext cx="11353800" cy="5081847"/>
            <a:chOff x="320908" y="974071"/>
            <a:chExt cx="11353800" cy="5081847"/>
          </a:xfrm>
        </p:grpSpPr>
        <p:pic>
          <p:nvPicPr>
            <p:cNvPr id="20"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08" y="974071"/>
              <a:ext cx="11353800" cy="5081846"/>
            </a:xfrm>
            <a:prstGeom prst="rect">
              <a:avLst/>
            </a:prstGeom>
            <a:ln>
              <a:solidFill>
                <a:schemeClr val="bg2"/>
              </a:solidFill>
            </a:ln>
            <a:effectLst>
              <a:outerShdw blurRad="50800" dist="38100" dir="2700000" algn="tl" rotWithShape="0">
                <a:prstClr val="black">
                  <a:alpha val="40000"/>
                </a:prstClr>
              </a:outerShdw>
            </a:effectLst>
          </p:spPr>
        </p:pic>
        <p:grpSp>
          <p:nvGrpSpPr>
            <p:cNvPr id="21" name="Group 29"/>
            <p:cNvGrpSpPr/>
            <p:nvPr/>
          </p:nvGrpSpPr>
          <p:grpSpPr>
            <a:xfrm>
              <a:off x="335423" y="1298660"/>
              <a:ext cx="10992144" cy="1413121"/>
              <a:chOff x="340822" y="882991"/>
              <a:chExt cx="8828117" cy="1196110"/>
            </a:xfrm>
          </p:grpSpPr>
          <p:sp>
            <p:nvSpPr>
              <p:cNvPr id="33" name="Highlight: Highlight Panel"/>
              <p:cNvSpPr/>
              <p:nvPr/>
            </p:nvSpPr>
            <p:spPr>
              <a:xfrm>
                <a:off x="340822" y="882991"/>
                <a:ext cx="8828117" cy="1020622"/>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latin typeface="Salesforce Sans" panose="020B0505020202020203" pitchFamily="34" charset="0"/>
                  <a:cs typeface="Arial" pitchFamily="34" charset="0"/>
                </a:endParaRPr>
              </a:p>
            </p:txBody>
          </p:sp>
          <p:sp>
            <p:nvSpPr>
              <p:cNvPr id="34" name="Highlight Panel"/>
              <p:cNvSpPr/>
              <p:nvPr/>
            </p:nvSpPr>
            <p:spPr>
              <a:xfrm>
                <a:off x="6630315" y="1713341"/>
                <a:ext cx="2211738" cy="365760"/>
              </a:xfrm>
              <a:prstGeom prst="round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700" b="1" dirty="0">
                    <a:latin typeface="Salesforce Sans" panose="020B0505020202020203" pitchFamily="34" charset="0"/>
                  </a:rPr>
                  <a:t>Panneau de surlignage</a:t>
                </a:r>
                <a:endParaRPr lang="fr-FR" sz="1700" b="1" dirty="0">
                  <a:latin typeface="Salesforce Sans" panose="020B0505020202020203" pitchFamily="34" charset="0"/>
                  <a:cs typeface="Arial" pitchFamily="34" charset="0"/>
                </a:endParaRPr>
              </a:p>
            </p:txBody>
          </p:sp>
        </p:grpSp>
        <p:grpSp>
          <p:nvGrpSpPr>
            <p:cNvPr id="23" name="Group 27"/>
            <p:cNvGrpSpPr/>
            <p:nvPr/>
          </p:nvGrpSpPr>
          <p:grpSpPr>
            <a:xfrm>
              <a:off x="2742701" y="3013372"/>
              <a:ext cx="5627680" cy="742263"/>
              <a:chOff x="421181" y="1795707"/>
              <a:chExt cx="4032000" cy="628275"/>
            </a:xfrm>
          </p:grpSpPr>
          <p:sp>
            <p:nvSpPr>
              <p:cNvPr id="31" name="Highlight: Publishers"/>
              <p:cNvSpPr/>
              <p:nvPr/>
            </p:nvSpPr>
            <p:spPr>
              <a:xfrm>
                <a:off x="421181" y="2063982"/>
                <a:ext cx="4032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latin typeface="Salesforce Sans" panose="020B0505020202020203" pitchFamily="34" charset="0"/>
                  <a:cs typeface="Arial" pitchFamily="34" charset="0"/>
                </a:endParaRPr>
              </a:p>
            </p:txBody>
          </p:sp>
          <p:sp>
            <p:nvSpPr>
              <p:cNvPr id="32" name="Publishers"/>
              <p:cNvSpPr/>
              <p:nvPr/>
            </p:nvSpPr>
            <p:spPr>
              <a:xfrm>
                <a:off x="2689483" y="1795707"/>
                <a:ext cx="1627632" cy="365760"/>
              </a:xfrm>
              <a:prstGeom prst="round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700" b="1" dirty="0">
                    <a:latin typeface="Salesforce Sans" panose="020B0505020202020203" pitchFamily="34" charset="0"/>
                  </a:rPr>
                  <a:t>Éditeurs</a:t>
                </a:r>
                <a:endParaRPr lang="fr-FR" sz="1700" b="1" dirty="0">
                  <a:latin typeface="Salesforce Sans" panose="020B0505020202020203" pitchFamily="34" charset="0"/>
                  <a:cs typeface="Arial" pitchFamily="34" charset="0"/>
                </a:endParaRPr>
              </a:p>
            </p:txBody>
          </p:sp>
        </p:grpSp>
        <p:grpSp>
          <p:nvGrpSpPr>
            <p:cNvPr id="25" name="Group 26"/>
            <p:cNvGrpSpPr/>
            <p:nvPr/>
          </p:nvGrpSpPr>
          <p:grpSpPr>
            <a:xfrm>
              <a:off x="2626585" y="4112596"/>
              <a:ext cx="5376700" cy="1943322"/>
              <a:chOff x="1920240" y="3260128"/>
              <a:chExt cx="4583515" cy="2382458"/>
            </a:xfrm>
          </p:grpSpPr>
          <p:sp>
            <p:nvSpPr>
              <p:cNvPr id="29" name="Highlight: Chatter Feed"/>
              <p:cNvSpPr/>
              <p:nvPr/>
            </p:nvSpPr>
            <p:spPr>
              <a:xfrm>
                <a:off x="1920240" y="3383280"/>
                <a:ext cx="4583515" cy="22593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latin typeface="Salesforce Sans" panose="020B0505020202020203" pitchFamily="34" charset="0"/>
                  <a:cs typeface="Arial" pitchFamily="34" charset="0"/>
                </a:endParaRPr>
              </a:p>
            </p:txBody>
          </p:sp>
          <p:sp>
            <p:nvSpPr>
              <p:cNvPr id="30" name="Chatter Feed"/>
              <p:cNvSpPr/>
              <p:nvPr/>
            </p:nvSpPr>
            <p:spPr>
              <a:xfrm>
                <a:off x="4719595" y="3260128"/>
                <a:ext cx="1629689" cy="387483"/>
              </a:xfrm>
              <a:prstGeom prst="roundRect">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700" b="1" dirty="0">
                    <a:latin typeface="Salesforce Sans" panose="020B0505020202020203" pitchFamily="34" charset="0"/>
                  </a:rPr>
                  <a:t>Fil Chatter</a:t>
                </a:r>
                <a:endParaRPr lang="fr-FR" sz="1700" b="1" dirty="0">
                  <a:latin typeface="Salesforce Sans" panose="020B0505020202020203" pitchFamily="34" charset="0"/>
                  <a:cs typeface="Arial" pitchFamily="34" charset="0"/>
                </a:endParaRPr>
              </a:p>
            </p:txBody>
          </p:sp>
        </p:grpSp>
        <p:grpSp>
          <p:nvGrpSpPr>
            <p:cNvPr id="26" name="Group 28"/>
            <p:cNvGrpSpPr/>
            <p:nvPr/>
          </p:nvGrpSpPr>
          <p:grpSpPr>
            <a:xfrm>
              <a:off x="8733233" y="3809936"/>
              <a:ext cx="2458291" cy="1741833"/>
              <a:chOff x="6922168" y="1925254"/>
              <a:chExt cx="2080775" cy="1474342"/>
            </a:xfrm>
          </p:grpSpPr>
          <p:sp>
            <p:nvSpPr>
              <p:cNvPr id="27" name="Highlight: Followers"/>
              <p:cNvSpPr/>
              <p:nvPr/>
            </p:nvSpPr>
            <p:spPr>
              <a:xfrm>
                <a:off x="6922168" y="1925254"/>
                <a:ext cx="1955824" cy="125881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latin typeface="Salesforce Sans" panose="020B0505020202020203" pitchFamily="34" charset="0"/>
                  <a:cs typeface="Arial" pitchFamily="34" charset="0"/>
                </a:endParaRPr>
              </a:p>
            </p:txBody>
          </p:sp>
          <p:sp>
            <p:nvSpPr>
              <p:cNvPr id="28" name="Followers"/>
              <p:cNvSpPr/>
              <p:nvPr/>
            </p:nvSpPr>
            <p:spPr>
              <a:xfrm>
                <a:off x="7790326" y="2859901"/>
                <a:ext cx="1212617" cy="539695"/>
              </a:xfrm>
              <a:prstGeom prst="roundRect">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700" b="1" dirty="0">
                    <a:latin typeface="Salesforce Sans" panose="020B0505020202020203" pitchFamily="34" charset="0"/>
                  </a:rPr>
                  <a:t>Suiveurs de requête</a:t>
                </a:r>
                <a:endParaRPr lang="fr-FR" sz="1700" b="1" dirty="0">
                  <a:latin typeface="Salesforce Sans" panose="020B0505020202020203" pitchFamily="34" charset="0"/>
                  <a:cs typeface="Arial" pitchFamily="34" charset="0"/>
                </a:endParaRPr>
              </a:p>
            </p:txBody>
          </p:sp>
        </p:grpSp>
      </p:grpSp>
    </p:spTree>
    <p:custDataLst>
      <p:tags r:id="rId1"/>
    </p:custData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Gestion et résolution des requêtes</a:t>
            </a:r>
          </a:p>
          <a:p>
            <a:pPr lvl="1"/>
            <a:r>
              <a:rPr lang="fr-FR"/>
              <a:t>Personnalisation d'un processus de support</a:t>
            </a:r>
          </a:p>
          <a:p>
            <a:pPr lvl="1"/>
            <a:r>
              <a:rPr lang="fr-FR"/>
              <a:t>Automatisation du support</a:t>
            </a:r>
          </a:p>
          <a:p>
            <a:pPr lvl="1"/>
            <a:r>
              <a:rPr lang="fr-FR"/>
              <a:t>Présentation de la console Salesforce pour le service</a:t>
            </a:r>
          </a:p>
          <a:p>
            <a:pPr lvl="1"/>
            <a:r>
              <a:rPr lang="fr-FR"/>
              <a:t>Collaboration dans Service Cloud</a:t>
            </a:r>
          </a:p>
          <a:p>
            <a:pPr lvl="2"/>
            <a:r>
              <a:rPr lang="fr-FR"/>
              <a:t>Analyse des données de support</a:t>
            </a:r>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497</a:t>
            </a:fld>
            <a:endParaRPr lang="fr-FR" dirty="0"/>
          </a:p>
        </p:txBody>
      </p:sp>
    </p:spTree>
    <p:custDataLst>
      <p:tags r:id="rId1"/>
    </p:custData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92" y="7"/>
            <a:ext cx="10736637" cy="746975"/>
          </a:xfrm>
        </p:spPr>
        <p:txBody>
          <a:bodyPr/>
          <a:lstStyle/>
          <a:p>
            <a:r>
              <a:rPr lang="fr-FR"/>
              <a:t>Analyse des données de support</a:t>
            </a:r>
            <a:endParaRPr lang="fr-FR" dirty="0"/>
          </a:p>
        </p:txBody>
      </p:sp>
      <p:grpSp>
        <p:nvGrpSpPr>
          <p:cNvPr id="2" name="Group 1"/>
          <p:cNvGrpSpPr/>
          <p:nvPr/>
        </p:nvGrpSpPr>
        <p:grpSpPr>
          <a:xfrm>
            <a:off x="1644661" y="1222354"/>
            <a:ext cx="9197334" cy="5130320"/>
            <a:chOff x="1957482" y="1222354"/>
            <a:chExt cx="8440145" cy="4707956"/>
          </a:xfrm>
        </p:grpSpPr>
        <p:pic>
          <p:nvPicPr>
            <p:cNvPr id="6" name="Picture: Noah Larkin" descr="Z:\Graphics\People + Hands\business people\iStock_000009130267XSmall.jpg"/>
            <p:cNvPicPr>
              <a:picLocks noChangeAspect="1" noChangeArrowheads="1"/>
            </p:cNvPicPr>
            <p:nvPr/>
          </p:nvPicPr>
          <p:blipFill>
            <a:blip r:embed="rId4" cstate="print"/>
            <a:srcRect l="18317" t="6005" r="11625" b="48308"/>
            <a:stretch>
              <a:fillRect/>
            </a:stretch>
          </p:blipFill>
          <p:spPr bwMode="auto">
            <a:xfrm>
              <a:off x="4960161" y="3652494"/>
              <a:ext cx="2330061" cy="2277816"/>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grpSp>
          <p:nvGrpSpPr>
            <p:cNvPr id="9" name="Question2 Balloon"/>
            <p:cNvGrpSpPr/>
            <p:nvPr/>
          </p:nvGrpSpPr>
          <p:grpSpPr>
            <a:xfrm>
              <a:off x="1993968" y="1380519"/>
              <a:ext cx="3522206" cy="1965844"/>
              <a:chOff x="208677" y="1400969"/>
              <a:chExt cx="3339586" cy="1863919"/>
            </a:xfrm>
          </p:grpSpPr>
          <p:sp>
            <p:nvSpPr>
              <p:cNvPr id="10" name="Admin Permissions Callout"/>
              <p:cNvSpPr/>
              <p:nvPr/>
            </p:nvSpPr>
            <p:spPr bwMode="auto">
              <a:xfrm>
                <a:off x="208677" y="1400969"/>
                <a:ext cx="3339586" cy="1863919"/>
              </a:xfrm>
              <a:prstGeom prst="cloudCallout">
                <a:avLst>
                  <a:gd name="adj1" fmla="val 54079"/>
                  <a:gd name="adj2" fmla="val 61812"/>
                </a:avLst>
              </a:prstGeom>
              <a:solidFill>
                <a:schemeClr val="bg1">
                  <a:lumMod val="95000"/>
                </a:schemeClr>
              </a:solidFill>
              <a:ln w="38100"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endParaRPr lang="en-US" sz="2400" dirty="0">
                  <a:solidFill>
                    <a:schemeClr val="bg1"/>
                  </a:solidFill>
                  <a:latin typeface="Salesforce Sans" panose="020B0505020202020203" pitchFamily="34" charset="0"/>
                  <a:cs typeface="Arial" pitchFamily="34" charset="0"/>
                </a:endParaRPr>
              </a:p>
            </p:txBody>
          </p:sp>
          <p:sp>
            <p:nvSpPr>
              <p:cNvPr id="11" name="Rectangle 10"/>
              <p:cNvSpPr/>
              <p:nvPr/>
            </p:nvSpPr>
            <p:spPr>
              <a:xfrm>
                <a:off x="362098" y="1743268"/>
                <a:ext cx="2868395" cy="1285748"/>
              </a:xfrm>
              <a:prstGeom prst="rect">
                <a:avLst/>
              </a:prstGeom>
              <a:ln>
                <a:noFill/>
              </a:ln>
            </p:spPr>
            <p:txBody>
              <a:bodyPr wrap="square">
                <a:spAutoFit/>
              </a:bodyPr>
              <a:lstStyle/>
              <a:p>
                <a:pPr algn="ctr">
                  <a:lnSpc>
                    <a:spcPct val="90000"/>
                  </a:lnSpc>
                </a:pPr>
                <a:r>
                  <a:rPr lang="fr-FR" sz="2000" dirty="0">
                    <a:solidFill>
                      <a:srgbClr val="013B6B"/>
                    </a:solidFill>
                  </a:rPr>
                  <a:t>Quelles sont nos performances en matière de requêtes hiérarchisées et dont la priorité est élevée ? </a:t>
                </a:r>
              </a:p>
            </p:txBody>
          </p:sp>
        </p:grpSp>
        <p:grpSp>
          <p:nvGrpSpPr>
            <p:cNvPr id="13" name="Question3 Balloon"/>
            <p:cNvGrpSpPr/>
            <p:nvPr/>
          </p:nvGrpSpPr>
          <p:grpSpPr>
            <a:xfrm>
              <a:off x="5595822" y="1222354"/>
              <a:ext cx="3010996" cy="1821649"/>
              <a:chOff x="3731882" y="1068171"/>
              <a:chExt cx="2854882" cy="1727200"/>
            </a:xfrm>
          </p:grpSpPr>
          <p:sp>
            <p:nvSpPr>
              <p:cNvPr id="14" name="Admin Permissions Callout"/>
              <p:cNvSpPr/>
              <p:nvPr/>
            </p:nvSpPr>
            <p:spPr bwMode="auto">
              <a:xfrm>
                <a:off x="3731882" y="1068171"/>
                <a:ext cx="2854882" cy="1727200"/>
              </a:xfrm>
              <a:prstGeom prst="cloudCallout">
                <a:avLst>
                  <a:gd name="adj1" fmla="val -21532"/>
                  <a:gd name="adj2" fmla="val 81625"/>
                </a:avLst>
              </a:prstGeom>
              <a:solidFill>
                <a:schemeClr val="bg1">
                  <a:lumMod val="95000"/>
                </a:schemeClr>
              </a:solidFill>
              <a:ln w="38100"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endParaRPr lang="en-US" sz="2400" dirty="0">
                  <a:solidFill>
                    <a:schemeClr val="bg1"/>
                  </a:solidFill>
                  <a:latin typeface="Salesforce Sans" panose="020B0505020202020203" pitchFamily="34" charset="0"/>
                  <a:cs typeface="Arial" pitchFamily="34" charset="0"/>
                </a:endParaRPr>
              </a:p>
            </p:txBody>
          </p:sp>
          <p:sp>
            <p:nvSpPr>
              <p:cNvPr id="15" name="Rectangle 14"/>
              <p:cNvSpPr/>
              <p:nvPr/>
            </p:nvSpPr>
            <p:spPr>
              <a:xfrm>
                <a:off x="4353223" y="1458020"/>
                <a:ext cx="1478821" cy="1044398"/>
              </a:xfrm>
              <a:prstGeom prst="rect">
                <a:avLst/>
              </a:prstGeom>
              <a:ln>
                <a:noFill/>
              </a:ln>
            </p:spPr>
            <p:txBody>
              <a:bodyPr wrap="square">
                <a:spAutoFit/>
              </a:bodyPr>
              <a:lstStyle/>
              <a:p>
                <a:pPr algn="ctr">
                  <a:lnSpc>
                    <a:spcPct val="90000"/>
                  </a:lnSpc>
                </a:pPr>
                <a:r>
                  <a:rPr lang="fr-FR" sz="2000" dirty="0">
                    <a:solidFill>
                      <a:srgbClr val="013B6B"/>
                    </a:solidFill>
                  </a:rPr>
                  <a:t>Quelle est la </a:t>
                </a:r>
                <a:r>
                  <a:rPr sz="2000" dirty="0"/>
                  <a:t/>
                </a:r>
                <a:br>
                  <a:rPr sz="2000" dirty="0"/>
                </a:br>
                <a:r>
                  <a:rPr lang="fr-FR" sz="2000" dirty="0">
                    <a:solidFill>
                      <a:srgbClr val="013B6B"/>
                    </a:solidFill>
                  </a:rPr>
                  <a:t>productivité des agents </a:t>
                </a:r>
                <a:r>
                  <a:rPr sz="2000" dirty="0"/>
                  <a:t/>
                </a:r>
                <a:br>
                  <a:rPr sz="2000" dirty="0"/>
                </a:br>
                <a:r>
                  <a:rPr lang="fr-FR" sz="2000" dirty="0">
                    <a:solidFill>
                      <a:srgbClr val="013B6B"/>
                    </a:solidFill>
                  </a:rPr>
                  <a:t>du support ?</a:t>
                </a:r>
              </a:p>
            </p:txBody>
          </p:sp>
        </p:grpSp>
        <p:grpSp>
          <p:nvGrpSpPr>
            <p:cNvPr id="16" name="Question4 Balloon"/>
            <p:cNvGrpSpPr/>
            <p:nvPr/>
          </p:nvGrpSpPr>
          <p:grpSpPr>
            <a:xfrm>
              <a:off x="7565165" y="2681592"/>
              <a:ext cx="2832462" cy="1821649"/>
              <a:chOff x="6252979" y="2110492"/>
              <a:chExt cx="2685604" cy="1727200"/>
            </a:xfrm>
          </p:grpSpPr>
          <p:sp>
            <p:nvSpPr>
              <p:cNvPr id="17" name="Admin Permissions Callout"/>
              <p:cNvSpPr/>
              <p:nvPr/>
            </p:nvSpPr>
            <p:spPr bwMode="auto">
              <a:xfrm>
                <a:off x="6252979" y="2110492"/>
                <a:ext cx="2685604" cy="1727200"/>
              </a:xfrm>
              <a:prstGeom prst="cloudCallout">
                <a:avLst>
                  <a:gd name="adj1" fmla="val -76841"/>
                  <a:gd name="adj2" fmla="val 29296"/>
                </a:avLst>
              </a:prstGeom>
              <a:solidFill>
                <a:schemeClr val="bg1">
                  <a:lumMod val="95000"/>
                </a:schemeClr>
              </a:solidFill>
              <a:ln w="38100"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endParaRPr lang="en-US" sz="2400" dirty="0">
                  <a:solidFill>
                    <a:schemeClr val="bg1"/>
                  </a:solidFill>
                  <a:latin typeface="Salesforce Sans" panose="020B0505020202020203" pitchFamily="34" charset="0"/>
                  <a:cs typeface="Arial" pitchFamily="34" charset="0"/>
                </a:endParaRPr>
              </a:p>
            </p:txBody>
          </p:sp>
          <p:sp>
            <p:nvSpPr>
              <p:cNvPr id="18" name="Rectangle 17"/>
              <p:cNvSpPr/>
              <p:nvPr/>
            </p:nvSpPr>
            <p:spPr>
              <a:xfrm>
                <a:off x="6492764" y="2580445"/>
                <a:ext cx="2183081" cy="803718"/>
              </a:xfrm>
              <a:prstGeom prst="rect">
                <a:avLst/>
              </a:prstGeom>
              <a:ln>
                <a:noFill/>
              </a:ln>
            </p:spPr>
            <p:txBody>
              <a:bodyPr wrap="square">
                <a:spAutoFit/>
              </a:bodyPr>
              <a:lstStyle/>
              <a:p>
                <a:pPr algn="ctr">
                  <a:lnSpc>
                    <a:spcPct val="90000"/>
                  </a:lnSpc>
                </a:pPr>
                <a:r>
                  <a:rPr lang="fr-FR" sz="2000" dirty="0">
                    <a:solidFill>
                      <a:srgbClr val="013B6B"/>
                    </a:solidFill>
                  </a:rPr>
                  <a:t>Les clients sont-ils satisfaits </a:t>
                </a:r>
                <a:r>
                  <a:rPr sz="2000" dirty="0"/>
                  <a:t/>
                </a:r>
                <a:br>
                  <a:rPr sz="2000" dirty="0"/>
                </a:br>
                <a:r>
                  <a:rPr lang="fr-FR" sz="2000" dirty="0">
                    <a:solidFill>
                      <a:srgbClr val="013B6B"/>
                    </a:solidFill>
                  </a:rPr>
                  <a:t>du support ?</a:t>
                </a:r>
              </a:p>
            </p:txBody>
          </p:sp>
        </p:grpSp>
        <p:grpSp>
          <p:nvGrpSpPr>
            <p:cNvPr id="19" name="Question1 Balloon"/>
            <p:cNvGrpSpPr/>
            <p:nvPr/>
          </p:nvGrpSpPr>
          <p:grpSpPr>
            <a:xfrm>
              <a:off x="1957482" y="3521397"/>
              <a:ext cx="2729865" cy="1613427"/>
              <a:chOff x="350196" y="3732895"/>
              <a:chExt cx="2588327" cy="1529774"/>
            </a:xfrm>
          </p:grpSpPr>
          <p:sp>
            <p:nvSpPr>
              <p:cNvPr id="20" name="Admin Permissions Callout"/>
              <p:cNvSpPr/>
              <p:nvPr/>
            </p:nvSpPr>
            <p:spPr bwMode="auto">
              <a:xfrm>
                <a:off x="350196" y="3732895"/>
                <a:ext cx="2588327" cy="1529774"/>
              </a:xfrm>
              <a:prstGeom prst="cloudCallout">
                <a:avLst>
                  <a:gd name="adj1" fmla="val 77128"/>
                  <a:gd name="adj2" fmla="val -20839"/>
                </a:avLst>
              </a:prstGeom>
              <a:solidFill>
                <a:schemeClr val="bg1">
                  <a:lumMod val="95000"/>
                </a:schemeClr>
              </a:solidFill>
              <a:ln w="38100"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endParaRPr lang="en-US" sz="2400" dirty="0">
                  <a:solidFill>
                    <a:schemeClr val="bg1"/>
                  </a:solidFill>
                  <a:latin typeface="Salesforce Sans" panose="020B0505020202020203" pitchFamily="34" charset="0"/>
                  <a:cs typeface="Arial" pitchFamily="34" charset="0"/>
                </a:endParaRPr>
              </a:p>
            </p:txBody>
          </p:sp>
          <p:sp>
            <p:nvSpPr>
              <p:cNvPr id="21" name="Rectangle 20"/>
              <p:cNvSpPr/>
              <p:nvPr/>
            </p:nvSpPr>
            <p:spPr>
              <a:xfrm>
                <a:off x="441459" y="4027060"/>
                <a:ext cx="2382983" cy="803718"/>
              </a:xfrm>
              <a:prstGeom prst="rect">
                <a:avLst/>
              </a:prstGeom>
              <a:ln>
                <a:noFill/>
              </a:ln>
            </p:spPr>
            <p:txBody>
              <a:bodyPr wrap="square">
                <a:spAutoFit/>
              </a:bodyPr>
              <a:lstStyle/>
              <a:p>
                <a:pPr algn="ctr">
                  <a:lnSpc>
                    <a:spcPct val="90000"/>
                  </a:lnSpc>
                </a:pPr>
                <a:r>
                  <a:rPr lang="fr-FR" sz="2000" dirty="0">
                    <a:solidFill>
                      <a:srgbClr val="013B6B"/>
                    </a:solidFill>
                  </a:rPr>
                  <a:t>Quel est </a:t>
                </a:r>
                <a:r>
                  <a:rPr sz="2000"/>
                  <a:t/>
                </a:r>
                <a:br>
                  <a:rPr sz="2000"/>
                </a:br>
                <a:r>
                  <a:rPr lang="fr-FR" sz="2000" dirty="0">
                    <a:solidFill>
                      <a:srgbClr val="013B6B"/>
                    </a:solidFill>
                  </a:rPr>
                  <a:t>le coût de </a:t>
                </a:r>
                <a:r>
                  <a:rPr sz="2000"/>
                  <a:t/>
                </a:r>
                <a:br>
                  <a:rPr sz="2000"/>
                </a:br>
                <a:r>
                  <a:rPr lang="fr-FR" sz="2000" dirty="0">
                    <a:solidFill>
                      <a:srgbClr val="013B6B"/>
                    </a:solidFill>
                  </a:rPr>
                  <a:t>chaque appel ? </a:t>
                </a:r>
              </a:p>
            </p:txBody>
          </p:sp>
        </p:grpSp>
      </p:grpSp>
      <p:sp>
        <p:nvSpPr>
          <p:cNvPr id="4" name="Slide Number Placeholder 3"/>
          <p:cNvSpPr>
            <a:spLocks noGrp="1"/>
          </p:cNvSpPr>
          <p:nvPr>
            <p:ph type="sldNum" sz="quarter" idx="10"/>
          </p:nvPr>
        </p:nvSpPr>
        <p:spPr/>
        <p:txBody>
          <a:bodyPr/>
          <a:lstStyle/>
          <a:p>
            <a:fld id="{812A5277-1DB9-460F-9A21-B857ABB32666}" type="slidenum">
              <a:rPr lang="en-US" smtClean="0"/>
              <a:pPr/>
              <a:t>498</a:t>
            </a:fld>
            <a:endParaRPr lang="fr-FR" dirty="0"/>
          </a:p>
        </p:txBody>
      </p:sp>
    </p:spTree>
    <p:custDataLst>
      <p:tags r:id="rId1"/>
    </p:custData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58" y="1059681"/>
            <a:ext cx="5725324" cy="3934374"/>
          </a:xfrm>
          <a:prstGeom prst="rect">
            <a:avLst/>
          </a:prstGeom>
          <a:ln>
            <a:solidFill>
              <a:schemeClr val="bg2"/>
            </a:solidFill>
          </a:ln>
          <a:effectLst>
            <a:outerShdw blurRad="50800" dist="38100" dir="2700000" algn="tl" rotWithShape="0">
              <a:prstClr val="black">
                <a:alpha val="40000"/>
              </a:prstClr>
            </a:outerShdw>
          </a:effectLst>
        </p:spPr>
      </p:pic>
      <p:sp>
        <p:nvSpPr>
          <p:cNvPr id="12" name="Highlight Folder"/>
          <p:cNvSpPr/>
          <p:nvPr/>
        </p:nvSpPr>
        <p:spPr bwMode="auto">
          <a:xfrm>
            <a:off x="774763" y="3773781"/>
            <a:ext cx="1476228" cy="16792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Salesforce Sans" panose="020B0505020202020203" pitchFamily="34" charset="0"/>
              <a:cs typeface="Arial" pitchFamily="34" charset="0"/>
            </a:endParaRPr>
          </a:p>
        </p:txBody>
      </p:sp>
      <p:pic>
        <p:nvPicPr>
          <p:cNvPr id="13" name="Image 10"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0364" y="4681388"/>
            <a:ext cx="5829237" cy="191575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5" name="Title 4"/>
          <p:cNvSpPr>
            <a:spLocks noGrp="1"/>
          </p:cNvSpPr>
          <p:nvPr>
            <p:ph type="title"/>
          </p:nvPr>
        </p:nvSpPr>
        <p:spPr>
          <a:xfrm>
            <a:off x="128592" y="7"/>
            <a:ext cx="10736637" cy="746975"/>
          </a:xfrm>
        </p:spPr>
        <p:txBody>
          <a:bodyPr/>
          <a:lstStyle/>
          <a:p>
            <a:r>
              <a:rPr lang="fr-FR" sz="2600" dirty="0"/>
              <a:t>Utilisation des rapports de support et des tableaux de bord</a:t>
            </a:r>
          </a:p>
        </p:txBody>
      </p:sp>
      <p:sp>
        <p:nvSpPr>
          <p:cNvPr id="32" name="case history"/>
          <p:cNvSpPr txBox="1"/>
          <p:nvPr/>
        </p:nvSpPr>
        <p:spPr>
          <a:xfrm>
            <a:off x="6607961" y="3851103"/>
            <a:ext cx="3867976" cy="646986"/>
          </a:xfrm>
          <a:prstGeom prst="wedgeRoundRectCallout">
            <a:avLst>
              <a:gd name="adj1" fmla="val -67232"/>
              <a:gd name="adj2" fmla="val 17073"/>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txBody>
          <a:bodyPr wrap="square" rtlCol="0">
            <a:spAutoFit/>
          </a:bodyPr>
          <a:lstStyle/>
          <a:p>
            <a:pPr algn="l"/>
            <a:r>
              <a:rPr lang="fr-FR" sz="1600" b="1" dirty="0">
                <a:solidFill>
                  <a:schemeClr val="bg1"/>
                </a:solidFill>
                <a:latin typeface="Salesforce Sans" panose="020B0505020202020203" pitchFamily="34" charset="0"/>
              </a:rPr>
              <a:t>Afficher les modifications apportées aux champs de la requête.</a:t>
            </a:r>
            <a:endParaRPr lang="fr-FR" sz="1600" b="1" dirty="0">
              <a:solidFill>
                <a:schemeClr val="bg1"/>
              </a:solidFill>
              <a:latin typeface="Salesforce Sans" panose="020B0505020202020203" pitchFamily="34" charset="0"/>
              <a:cs typeface="Arial" pitchFamily="34" charset="0"/>
            </a:endParaRPr>
          </a:p>
        </p:txBody>
      </p:sp>
      <p:sp>
        <p:nvSpPr>
          <p:cNvPr id="33" name="cases and emails"/>
          <p:cNvSpPr txBox="1"/>
          <p:nvPr/>
        </p:nvSpPr>
        <p:spPr>
          <a:xfrm>
            <a:off x="6607961" y="1936043"/>
            <a:ext cx="5135416" cy="646986"/>
          </a:xfrm>
          <a:prstGeom prst="wedgeRoundRectCallout">
            <a:avLst>
              <a:gd name="adj1" fmla="val -71503"/>
              <a:gd name="adj2" fmla="val 22196"/>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txBody>
          <a:bodyPr wrap="square" rtlCol="0">
            <a:spAutoFit/>
          </a:bodyPr>
          <a:lstStyle/>
          <a:p>
            <a:pPr algn="l"/>
            <a:r>
              <a:rPr lang="fr-FR" sz="1600" b="1" dirty="0">
                <a:solidFill>
                  <a:schemeClr val="bg1"/>
                </a:solidFill>
                <a:latin typeface="Salesforce Sans" panose="020B0505020202020203" pitchFamily="34" charset="0"/>
              </a:rPr>
              <a:t>Comptabiliser le nombre total d'e-mails entrants et sortants échangés pour régler une requête.</a:t>
            </a:r>
            <a:endParaRPr lang="fr-FR" sz="1600" b="1" dirty="0">
              <a:solidFill>
                <a:schemeClr val="bg1"/>
              </a:solidFill>
              <a:latin typeface="Salesforce Sans" panose="020B0505020202020203" pitchFamily="34" charset="0"/>
              <a:cs typeface="Arial" pitchFamily="34" charset="0"/>
            </a:endParaRPr>
          </a:p>
        </p:txBody>
      </p:sp>
      <p:sp>
        <p:nvSpPr>
          <p:cNvPr id="34" name="open cases by agent"/>
          <p:cNvSpPr txBox="1"/>
          <p:nvPr/>
        </p:nvSpPr>
        <p:spPr>
          <a:xfrm>
            <a:off x="6607961" y="2748403"/>
            <a:ext cx="5452660" cy="919401"/>
          </a:xfrm>
          <a:prstGeom prst="wedgeRoundRectCallout">
            <a:avLst>
              <a:gd name="adj1" fmla="val -58289"/>
              <a:gd name="adj2" fmla="val 5714"/>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txBody>
          <a:bodyPr wrap="square" rtlCol="0">
            <a:spAutoFit/>
          </a:bodyPr>
          <a:lstStyle/>
          <a:p>
            <a:pPr algn="l"/>
            <a:r>
              <a:rPr lang="fr-FR" sz="1600" b="1" dirty="0">
                <a:solidFill>
                  <a:schemeClr val="bg1"/>
                </a:solidFill>
                <a:latin typeface="Salesforce Sans" panose="020B0505020202020203" pitchFamily="34" charset="0"/>
              </a:rPr>
              <a:t>Personnaliser de manière à afficher :</a:t>
            </a:r>
          </a:p>
          <a:p>
            <a:pPr marL="223838" indent="-223838" algn="l">
              <a:buFont typeface="Wingdings" pitchFamily="2" charset="2"/>
              <a:buChar char="§"/>
            </a:pPr>
            <a:r>
              <a:rPr lang="fr-FR" sz="1600" b="1" dirty="0">
                <a:solidFill>
                  <a:schemeClr val="bg1"/>
                </a:solidFill>
                <a:latin typeface="Salesforce Sans" panose="020B0505020202020203" pitchFamily="34" charset="0"/>
              </a:rPr>
              <a:t>Le nombre total de requêtes ouvertes par statut.</a:t>
            </a:r>
          </a:p>
          <a:p>
            <a:pPr marL="223838" indent="-223838" algn="l">
              <a:buFont typeface="Wingdings" pitchFamily="2" charset="2"/>
              <a:buChar char="§"/>
            </a:pPr>
            <a:r>
              <a:rPr lang="fr-FR" sz="1600" b="1" dirty="0">
                <a:solidFill>
                  <a:schemeClr val="bg1"/>
                </a:solidFill>
                <a:latin typeface="Salesforce Sans" panose="020B0505020202020203" pitchFamily="34" charset="0"/>
              </a:rPr>
              <a:t>Le nombre total de requêtes ouvertes par type.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499</a:t>
            </a:fld>
            <a:endParaRPr lang="fr-FR" dirty="0"/>
          </a:p>
        </p:txBody>
      </p:sp>
    </p:spTree>
    <p:custDataLst>
      <p:tags r:id="rId1"/>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2333" y="10"/>
            <a:ext cx="10209347" cy="739833"/>
          </a:xfrm>
        </p:spPr>
        <p:txBody>
          <a:bodyPr/>
          <a:lstStyle/>
          <a:p>
            <a:r>
              <a:rPr lang="fr-FR"/>
              <a:t>Programme de la formation</a:t>
            </a:r>
          </a:p>
        </p:txBody>
      </p:sp>
      <p:sp>
        <p:nvSpPr>
          <p:cNvPr id="10" name="Content Placeholder 9"/>
          <p:cNvSpPr>
            <a:spLocks noGrp="1"/>
          </p:cNvSpPr>
          <p:nvPr>
            <p:ph idx="1"/>
          </p:nvPr>
        </p:nvSpPr>
        <p:spPr/>
        <p:txBody>
          <a:bodyPr/>
          <a:lstStyle/>
          <a:p>
            <a:pPr lvl="2"/>
            <a:r>
              <a:rPr lang="fr-FR" dirty="0">
                <a:hlinkClick r:id="rId4" action="ppaction://hlinksldjump"/>
              </a:rPr>
              <a:t>Introductions et présentation</a:t>
            </a:r>
            <a:endParaRPr lang="fr-FR" dirty="0"/>
          </a:p>
          <a:p>
            <a:pPr lvl="2"/>
            <a:r>
              <a:rPr lang="fr-FR" dirty="0">
                <a:hlinkClick r:id="rId5" action="ppaction://hlinksldjump"/>
              </a:rPr>
              <a:t>Module 1 : Découverte de l'application</a:t>
            </a:r>
            <a:endParaRPr lang="fr-FR" dirty="0"/>
          </a:p>
          <a:p>
            <a:pPr lvl="2"/>
            <a:r>
              <a:rPr lang="fr-FR" dirty="0">
                <a:hlinkClick r:id="rId6" action="ppaction://hlinksldjump"/>
              </a:rPr>
              <a:t>Module 2 : Préparation de votre organisation pour les utilisateurs</a:t>
            </a:r>
            <a:endParaRPr lang="fr-FR" dirty="0"/>
          </a:p>
          <a:p>
            <a:pPr lvl="2"/>
            <a:r>
              <a:rPr lang="fr-FR" dirty="0">
                <a:hlinkClick r:id="rId7" action="ppaction://hlinksldjump"/>
              </a:rPr>
              <a:t>Module 3 : Configuration et gestion des utilisateurs</a:t>
            </a:r>
            <a:endParaRPr lang="fr-FR" dirty="0"/>
          </a:p>
          <a:p>
            <a:pPr lvl="2"/>
            <a:r>
              <a:rPr lang="fr-FR" dirty="0">
                <a:hlinkClick r:id="rId8" action="ppaction://hlinksldjump"/>
              </a:rPr>
              <a:t>Module 4 : Sécurité et accès aux données</a:t>
            </a:r>
            <a:endParaRPr lang="fr-FR" dirty="0"/>
          </a:p>
          <a:p>
            <a:pPr lvl="2"/>
            <a:r>
              <a:rPr lang="fr-FR" dirty="0">
                <a:hlinkClick r:id="rId9" action="ppaction://hlinksldjump"/>
              </a:rPr>
              <a:t>Module 5 : Personnalisations d'objet</a:t>
            </a:r>
            <a:endParaRPr lang="fr-FR" dirty="0"/>
          </a:p>
          <a:p>
            <a:pPr lvl="2"/>
            <a:r>
              <a:rPr lang="fr-FR" dirty="0">
                <a:hlinkClick r:id="rId10" action="ppaction://hlinksldjump"/>
              </a:rPr>
              <a:t>Module 6 : Gestion des données</a:t>
            </a:r>
            <a:endParaRPr lang="fr-FR" dirty="0"/>
          </a:p>
          <a:p>
            <a:pPr lvl="2"/>
            <a:r>
              <a:rPr lang="fr-FR" dirty="0">
                <a:hlinkClick r:id="rId11" action="ppaction://hlinksldjump"/>
              </a:rPr>
              <a:t>Module 7 : Rapports et tableaux de bord</a:t>
            </a:r>
            <a:endParaRPr lang="fr-FR" dirty="0"/>
          </a:p>
          <a:p>
            <a:pPr lvl="2"/>
            <a:r>
              <a:rPr lang="fr-FR" dirty="0">
                <a:hlinkClick r:id="rId12" action="ppaction://hlinksldjump"/>
              </a:rPr>
              <a:t>Module 8 : Automatisation</a:t>
            </a:r>
            <a:endParaRPr lang="fr-FR" dirty="0"/>
          </a:p>
          <a:p>
            <a:pPr lvl="2"/>
            <a:r>
              <a:rPr lang="fr-FR" dirty="0">
                <a:hlinkClick r:id="rId13" action="ppaction://hlinksldjump"/>
              </a:rPr>
              <a:t>Module 9 : Gestion du processus de support </a:t>
            </a:r>
            <a:endParaRPr lang="fr-FR" dirty="0"/>
          </a:p>
          <a:p>
            <a:pPr lvl="2"/>
            <a:r>
              <a:rPr lang="fr-FR" dirty="0">
                <a:hlinkClick r:id="rId14" action="ppaction://hlinksldjump"/>
              </a:rPr>
              <a:t>Module 10 : Récapitulatif</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5</a:t>
            </a:fld>
            <a:endParaRPr lang="fr-FR"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128592" y="7"/>
            <a:ext cx="10736637" cy="746975"/>
          </a:xfrm>
        </p:spPr>
        <p:txBody>
          <a:bodyPr/>
          <a:lstStyle/>
          <a:p>
            <a:r>
              <a:rPr lang="fr-FR"/>
              <a:t>Configuration du profil de la société</a:t>
            </a:r>
          </a:p>
        </p:txBody>
      </p:sp>
      <p:sp>
        <p:nvSpPr>
          <p:cNvPr id="6" name="TextBox 5"/>
          <p:cNvSpPr txBox="1"/>
          <p:nvPr/>
        </p:nvSpPr>
        <p:spPr>
          <a:xfrm>
            <a:off x="3000837" y="1817952"/>
            <a:ext cx="6912768" cy="1585049"/>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John Wiseman </a:t>
            </a:r>
            <a:r>
              <a:rPr lang="fr-FR" b="1" dirty="0"/>
              <a:t>à</a:t>
            </a:r>
            <a:r>
              <a:rPr lang="fr-FR" dirty="0"/>
              <a:t> </a:t>
            </a:r>
            <a:r>
              <a:rPr lang="fr-FR" sz="2000" dirty="0">
                <a:solidFill>
                  <a:srgbClr val="0070C0"/>
                </a:solidFill>
                <a:latin typeface="Segoe UI Semibold" pitchFamily="34" charset="0"/>
              </a:rPr>
              <a:t>Utilisateur Admin </a:t>
            </a:r>
            <a:r>
              <a:rPr lang="fr-FR" dirty="0"/>
              <a:t>:</a:t>
            </a:r>
            <a:r>
              <a:rPr lang="fr-FR" sz="2000" dirty="0">
                <a:latin typeface="Segoe UI Semibold" pitchFamily="34" charset="0"/>
              </a:rPr>
              <a:t> </a:t>
            </a:r>
          </a:p>
          <a:p>
            <a:r>
              <a:rPr lang="fr-FR" sz="2000" dirty="0">
                <a:latin typeface="Segoe UI Semibold" pitchFamily="34" charset="0"/>
              </a:rPr>
              <a:t>Disposons-nous de suffisamment de licences pour l'ensemble de nos équipes de vente internationales ?</a:t>
            </a:r>
          </a:p>
          <a:p>
            <a:pPr>
              <a:lnSpc>
                <a:spcPct val="150000"/>
              </a:lnSpc>
            </a:pPr>
            <a:r>
              <a:rPr lang="fr-FR" dirty="0">
                <a:solidFill>
                  <a:srgbClr val="0070C0"/>
                </a:solidFill>
                <a:latin typeface="Segoe UI" pitchFamily="34" charset="0"/>
              </a:rPr>
              <a:t>Commenter  </a:t>
            </a:r>
            <a:r>
              <a:rPr lang="fr-FR" dirty="0"/>
              <a:t>· </a:t>
            </a:r>
            <a:r>
              <a:rPr lang="fr-FR" dirty="0">
                <a:solidFill>
                  <a:srgbClr val="0070C0"/>
                </a:solidFill>
                <a:latin typeface="Segoe UI" pitchFamily="34" charset="0"/>
              </a:rPr>
              <a:t> J'aime  </a:t>
            </a:r>
            <a:r>
              <a:rPr lang="fr-FR" dirty="0"/>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t>
            </a:r>
            <a:r>
              <a:rPr lang="fr-FR" dirty="0">
                <a:solidFill>
                  <a:srgbClr val="7F7F7F"/>
                </a:solidFill>
                <a:latin typeface="Segoe UI" pitchFamily="34" charset="0"/>
              </a:rPr>
              <a:t>Aujourd'hui à 14:00</a:t>
            </a:r>
            <a:endParaRPr lang="fr-FR" dirty="0">
              <a:solidFill>
                <a:srgbClr val="7F7F7F"/>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732494750"/>
              </p:ext>
            </p:extLst>
          </p:nvPr>
        </p:nvGraphicFramePr>
        <p:xfrm>
          <a:off x="3072845" y="3485765"/>
          <a:ext cx="6696744" cy="2057400"/>
        </p:xfrm>
        <a:graphic>
          <a:graphicData uri="http://schemas.openxmlformats.org/drawingml/2006/table">
            <a:tbl>
              <a:tblPr firstRow="1" bandRow="1">
                <a:tableStyleId>{5C22544A-7EE6-4342-B048-85BDC9FD1C3A}</a:tableStyleId>
              </a:tblPr>
              <a:tblGrid>
                <a:gridCol w="6696744">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fr-FR" sz="2000" b="1" dirty="0">
                          <a:solidFill>
                            <a:srgbClr val="0070C0"/>
                          </a:solidFill>
                          <a:latin typeface="Segoe UI" pitchFamily="34" charset="0"/>
                        </a:rPr>
                        <a:t>Ling Wu</a:t>
                      </a:r>
                      <a:endParaRPr lang="fr-FR" sz="2000" b="1" dirty="0">
                        <a:solidFill>
                          <a:srgbClr val="0070C0"/>
                        </a:solidFill>
                        <a:latin typeface="Segoe UI"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cap="none" baseline="0" noProof="0" dirty="0">
                          <a:ln>
                            <a:noFill/>
                          </a:ln>
                          <a:solidFill>
                            <a:srgbClr val="000000"/>
                          </a:solidFill>
                          <a:effectLst/>
                          <a:uLnTx/>
                          <a:uFillTx/>
                          <a:latin typeface="Segoe UI Semibold" pitchFamily="34" charset="0"/>
                        </a:rPr>
                        <a:t>Et quand nous ajoutons des utilisateurs, pouvons-nous nous assurer que nous disposons des paramètres de date et de langue corrects pour les utilisateurs situés hors des États-Unis ?</a:t>
                      </a:r>
                      <a:r>
                        <a:rPr dirty="0"/>
                        <a:t/>
                      </a:r>
                      <a:br>
                        <a:rPr dirty="0"/>
                      </a:br>
                      <a:r>
                        <a:rPr lang="fr-FR" sz="1800" b="0" dirty="0">
                          <a:solidFill>
                            <a:srgbClr val="0070C0"/>
                          </a:solidFill>
                          <a:latin typeface="Segoe UI" pitchFamily="34" charset="0"/>
                        </a:rPr>
                        <a:t>J'aime</a:t>
                      </a:r>
                      <a:r>
                        <a:rPr dirty="0"/>
                        <a:t>  </a:t>
                      </a:r>
                      <a:r>
                        <a:rPr lang="fr-FR" sz="1800" b="0" dirty="0">
                          <a:solidFill>
                            <a:schemeClr val="bg1">
                              <a:lumMod val="50000"/>
                            </a:schemeClr>
                          </a:solidFill>
                          <a:latin typeface="Segoe UI" pitchFamily="34" charset="0"/>
                        </a:rPr>
                        <a:t>·  Aujourd'hui à </a:t>
                      </a:r>
                      <a:r>
                        <a:rPr lang="fr-FR" sz="1800" b="0" dirty="0">
                          <a:solidFill>
                            <a:srgbClr val="7F7F7F"/>
                          </a:solidFill>
                          <a:latin typeface="Segoe UI" pitchFamily="34" charset="0"/>
                        </a:rPr>
                        <a:t>14</a:t>
                      </a:r>
                      <a:r>
                        <a:rPr lang="fr-FR" sz="1800" b="0" dirty="0">
                          <a:solidFill>
                            <a:schemeClr val="bg1">
                              <a:lumMod val="50000"/>
                            </a:schemeClr>
                          </a:solidFill>
                          <a:latin typeface="Segoe UI" pitchFamily="34" charset="0"/>
                        </a:rPr>
                        <a:t>:01</a:t>
                      </a:r>
                      <a:endParaRPr lang="fr-FR" sz="18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11" name="Picture 10" descr="LWu headshot.png"/>
          <p:cNvPicPr>
            <a:picLocks noChangeAspect="1"/>
          </p:cNvPicPr>
          <p:nvPr/>
        </p:nvPicPr>
        <p:blipFill>
          <a:blip r:embed="rId4" cstate="print"/>
          <a:srcRect l="2141" b="8977"/>
          <a:stretch>
            <a:fillRect/>
          </a:stretch>
        </p:blipFill>
        <p:spPr>
          <a:xfrm>
            <a:off x="3225011" y="3575968"/>
            <a:ext cx="429231" cy="428400"/>
          </a:xfrm>
          <a:prstGeom prst="rect">
            <a:avLst/>
          </a:prstGeom>
          <a:solidFill>
            <a:schemeClr val="bg1"/>
          </a:solidFill>
          <a:ln w="19050">
            <a:solidFill>
              <a:schemeClr val="bg1">
                <a:lumMod val="85000"/>
              </a:schemeClr>
            </a:solidFill>
          </a:ln>
        </p:spPr>
      </p:pic>
      <p:pic>
        <p:nvPicPr>
          <p:cNvPr id="12" name="Picture 2"/>
          <p:cNvPicPr>
            <a:picLocks noChangeAspect="1" noChangeArrowheads="1"/>
          </p:cNvPicPr>
          <p:nvPr/>
        </p:nvPicPr>
        <p:blipFill>
          <a:blip r:embed="rId5" cstate="print"/>
          <a:srcRect/>
          <a:stretch>
            <a:fillRect/>
          </a:stretch>
        </p:blipFill>
        <p:spPr bwMode="auto">
          <a:xfrm>
            <a:off x="2163199" y="1989279"/>
            <a:ext cx="720000" cy="720000"/>
          </a:xfrm>
          <a:prstGeom prst="rect">
            <a:avLst/>
          </a:prstGeom>
          <a:noFill/>
          <a:ln w="6350">
            <a:solidFill>
              <a:schemeClr val="bg1">
                <a:lumMod val="75000"/>
              </a:schemeClr>
            </a:solidFill>
            <a:miter lim="800000"/>
            <a:headEnd/>
            <a:tailEnd/>
          </a:ln>
        </p:spPr>
      </p:pic>
      <p:sp>
        <p:nvSpPr>
          <p:cNvPr id="3" name="Slide Number Placeholder 2"/>
          <p:cNvSpPr>
            <a:spLocks noGrp="1"/>
          </p:cNvSpPr>
          <p:nvPr>
            <p:ph type="sldNum" sz="quarter" idx="10"/>
          </p:nvPr>
        </p:nvSpPr>
        <p:spPr/>
        <p:txBody>
          <a:bodyPr/>
          <a:lstStyle/>
          <a:p>
            <a:fld id="{812A5277-1DB9-460F-9A21-B857ABB32666}" type="slidenum">
              <a:rPr lang="en-US" smtClean="0"/>
              <a:pPr/>
              <a:t>50</a:t>
            </a:fld>
            <a:endParaRPr lang="fr-FR" dirty="0"/>
          </a:p>
        </p:txBody>
      </p:sp>
    </p:spTree>
    <p:custDataLst>
      <p:tags r:id="rId1"/>
    </p:custData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indent="3175"/>
            <a:r>
              <a:rPr lang="fr-FR" sz="2400" dirty="0">
                <a:solidFill>
                  <a:schemeClr val="bg1"/>
                </a:solidFill>
                <a:latin typeface="Salesforce Sans" panose="020B0505020202020203" pitchFamily="34" charset="0"/>
              </a:rPr>
              <a:t>Comment pouvez-</a:t>
            </a:r>
            <a:r>
              <a:rPr lang="fr-FR" sz="2400" b="1" i="1" dirty="0">
                <a:solidFill>
                  <a:schemeClr val="bg1"/>
                </a:solidFill>
                <a:latin typeface="Salesforce Sans" panose="020B0505020202020203" pitchFamily="34" charset="0"/>
              </a:rPr>
              <a:t>vous </a:t>
            </a:r>
            <a:r>
              <a:rPr lang="fr-FR" sz="2400" dirty="0">
                <a:solidFill>
                  <a:schemeClr val="bg1"/>
                </a:solidFill>
                <a:latin typeface="Salesforce Sans" panose="020B0505020202020203" pitchFamily="34" charset="0"/>
              </a:rPr>
              <a:t>satisfaire</a:t>
            </a:r>
            <a:r>
              <a:rPr lang="fr-FR" sz="2400" b="1" i="1" dirty="0">
                <a:solidFill>
                  <a:schemeClr val="bg1"/>
                </a:solidFill>
                <a:latin typeface="Salesforce Sans" panose="020B0505020202020203" pitchFamily="34" charset="0"/>
              </a:rPr>
              <a:t> </a:t>
            </a:r>
            <a:r>
              <a:rPr lang="fr-FR" sz="2400" dirty="0">
                <a:solidFill>
                  <a:schemeClr val="bg1"/>
                </a:solidFill>
                <a:latin typeface="Salesforce Sans" panose="020B0505020202020203" pitchFamily="34" charset="0"/>
              </a:rPr>
              <a:t>ces exigences de rapport ?</a:t>
            </a:r>
          </a:p>
        </p:txBody>
      </p:sp>
      <p:sp>
        <p:nvSpPr>
          <p:cNvPr id="22" name="TextBox 21"/>
          <p:cNvSpPr txBox="1"/>
          <p:nvPr/>
        </p:nvSpPr>
        <p:spPr bwMode="white">
          <a:xfrm>
            <a:off x="1" y="6085485"/>
            <a:ext cx="1188720" cy="27698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QUESTION</a:t>
            </a:r>
          </a:p>
        </p:txBody>
      </p:sp>
      <p:sp>
        <p:nvSpPr>
          <p:cNvPr id="2" name="Title 1"/>
          <p:cNvSpPr>
            <a:spLocks noGrp="1"/>
          </p:cNvSpPr>
          <p:nvPr>
            <p:ph type="title"/>
          </p:nvPr>
        </p:nvSpPr>
        <p:spPr>
          <a:xfrm>
            <a:off x="128592" y="7"/>
            <a:ext cx="10736637" cy="746975"/>
          </a:xfrm>
        </p:spPr>
        <p:txBody>
          <a:bodyPr/>
          <a:lstStyle/>
          <a:p>
            <a:r>
              <a:rPr lang="fr-FR"/>
              <a:t>Découverte : Analyse du support</a:t>
            </a:r>
          </a:p>
        </p:txBody>
      </p:sp>
      <p:grpSp>
        <p:nvGrpSpPr>
          <p:cNvPr id="10" name="Group 9"/>
          <p:cNvGrpSpPr/>
          <p:nvPr/>
        </p:nvGrpSpPr>
        <p:grpSpPr>
          <a:xfrm>
            <a:off x="424996" y="6335713"/>
            <a:ext cx="384175" cy="384175"/>
            <a:chOff x="-130175" y="6335713"/>
            <a:chExt cx="384175" cy="384175"/>
          </a:xfrm>
        </p:grpSpPr>
        <p:sp>
          <p:nvSpPr>
            <p:cNvPr id="7" name="Oval 5"/>
            <p:cNvSpPr>
              <a:spLocks noChangeArrowheads="1"/>
            </p:cNvSpPr>
            <p:nvPr/>
          </p:nvSpPr>
          <p:spPr bwMode="auto">
            <a:xfrm>
              <a:off x="-130175" y="6335713"/>
              <a:ext cx="384175" cy="3841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34925" y="6405563"/>
              <a:ext cx="195263" cy="244475"/>
            </a:xfrm>
            <a:custGeom>
              <a:avLst/>
              <a:gdLst>
                <a:gd name="T0" fmla="*/ 219 w 378"/>
                <a:gd name="T1" fmla="*/ 293 h 473"/>
                <a:gd name="T2" fmla="*/ 136 w 378"/>
                <a:gd name="T3" fmla="*/ 293 h 473"/>
                <a:gd name="T4" fmla="*/ 128 w 378"/>
                <a:gd name="T5" fmla="*/ 188 h 473"/>
                <a:gd name="T6" fmla="*/ 165 w 378"/>
                <a:gd name="T7" fmla="*/ 195 h 473"/>
                <a:gd name="T8" fmla="*/ 215 w 378"/>
                <a:gd name="T9" fmla="*/ 177 h 473"/>
                <a:gd name="T10" fmla="*/ 232 w 378"/>
                <a:gd name="T11" fmla="*/ 134 h 473"/>
                <a:gd name="T12" fmla="*/ 218 w 378"/>
                <a:gd name="T13" fmla="*/ 94 h 473"/>
                <a:gd name="T14" fmla="*/ 178 w 378"/>
                <a:gd name="T15" fmla="*/ 78 h 473"/>
                <a:gd name="T16" fmla="*/ 143 w 378"/>
                <a:gd name="T17" fmla="*/ 90 h 473"/>
                <a:gd name="T18" fmla="*/ 127 w 378"/>
                <a:gd name="T19" fmla="*/ 133 h 473"/>
                <a:gd name="T20" fmla="*/ 0 w 378"/>
                <a:gd name="T21" fmla="*/ 133 h 473"/>
                <a:gd name="T22" fmla="*/ 56 w 378"/>
                <a:gd name="T23" fmla="*/ 33 h 473"/>
                <a:gd name="T24" fmla="*/ 188 w 378"/>
                <a:gd name="T25" fmla="*/ 0 h 473"/>
                <a:gd name="T26" fmla="*/ 331 w 378"/>
                <a:gd name="T27" fmla="*/ 38 h 473"/>
                <a:gd name="T28" fmla="*/ 378 w 378"/>
                <a:gd name="T29" fmla="*/ 133 h 473"/>
                <a:gd name="T30" fmla="*/ 333 w 378"/>
                <a:gd name="T31" fmla="*/ 229 h 473"/>
                <a:gd name="T32" fmla="*/ 225 w 378"/>
                <a:gd name="T33" fmla="*/ 263 h 473"/>
                <a:gd name="T34" fmla="*/ 219 w 378"/>
                <a:gd name="T35" fmla="*/ 293 h 473"/>
                <a:gd name="T36" fmla="*/ 256 w 378"/>
                <a:gd name="T37" fmla="*/ 473 h 473"/>
                <a:gd name="T38" fmla="*/ 99 w 378"/>
                <a:gd name="T39" fmla="*/ 473 h 473"/>
                <a:gd name="T40" fmla="*/ 99 w 378"/>
                <a:gd name="T41" fmla="*/ 352 h 473"/>
                <a:gd name="T42" fmla="*/ 256 w 378"/>
                <a:gd name="T43" fmla="*/ 352 h 473"/>
                <a:gd name="T44" fmla="*/ 256 w 378"/>
                <a:gd name="T4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473">
                  <a:moveTo>
                    <a:pt x="219" y="293"/>
                  </a:moveTo>
                  <a:cubicBezTo>
                    <a:pt x="136" y="293"/>
                    <a:pt x="136" y="293"/>
                    <a:pt x="136" y="293"/>
                  </a:cubicBezTo>
                  <a:cubicBezTo>
                    <a:pt x="128" y="188"/>
                    <a:pt x="128" y="188"/>
                    <a:pt x="128" y="188"/>
                  </a:cubicBezTo>
                  <a:cubicBezTo>
                    <a:pt x="139" y="193"/>
                    <a:pt x="151" y="195"/>
                    <a:pt x="165" y="195"/>
                  </a:cubicBezTo>
                  <a:cubicBezTo>
                    <a:pt x="187" y="195"/>
                    <a:pt x="204" y="189"/>
                    <a:pt x="215" y="177"/>
                  </a:cubicBezTo>
                  <a:cubicBezTo>
                    <a:pt x="226" y="165"/>
                    <a:pt x="232" y="151"/>
                    <a:pt x="232" y="134"/>
                  </a:cubicBezTo>
                  <a:cubicBezTo>
                    <a:pt x="232" y="118"/>
                    <a:pt x="227" y="104"/>
                    <a:pt x="218" y="94"/>
                  </a:cubicBezTo>
                  <a:cubicBezTo>
                    <a:pt x="208" y="83"/>
                    <a:pt x="195" y="78"/>
                    <a:pt x="178" y="78"/>
                  </a:cubicBezTo>
                  <a:cubicBezTo>
                    <a:pt x="165" y="78"/>
                    <a:pt x="153" y="82"/>
                    <a:pt x="143" y="90"/>
                  </a:cubicBezTo>
                  <a:cubicBezTo>
                    <a:pt x="132" y="98"/>
                    <a:pt x="127" y="113"/>
                    <a:pt x="127" y="133"/>
                  </a:cubicBezTo>
                  <a:cubicBezTo>
                    <a:pt x="0" y="133"/>
                    <a:pt x="0" y="133"/>
                    <a:pt x="0" y="133"/>
                  </a:cubicBezTo>
                  <a:cubicBezTo>
                    <a:pt x="2" y="88"/>
                    <a:pt x="21" y="55"/>
                    <a:pt x="56" y="33"/>
                  </a:cubicBezTo>
                  <a:cubicBezTo>
                    <a:pt x="90" y="11"/>
                    <a:pt x="134" y="0"/>
                    <a:pt x="188" y="0"/>
                  </a:cubicBezTo>
                  <a:cubicBezTo>
                    <a:pt x="252" y="0"/>
                    <a:pt x="300" y="12"/>
                    <a:pt x="331" y="38"/>
                  </a:cubicBezTo>
                  <a:cubicBezTo>
                    <a:pt x="362" y="64"/>
                    <a:pt x="378" y="95"/>
                    <a:pt x="378" y="133"/>
                  </a:cubicBezTo>
                  <a:cubicBezTo>
                    <a:pt x="378" y="174"/>
                    <a:pt x="363" y="206"/>
                    <a:pt x="333" y="229"/>
                  </a:cubicBezTo>
                  <a:cubicBezTo>
                    <a:pt x="304" y="252"/>
                    <a:pt x="267" y="263"/>
                    <a:pt x="225" y="263"/>
                  </a:cubicBezTo>
                  <a:lnTo>
                    <a:pt x="219" y="293"/>
                  </a:lnTo>
                  <a:close/>
                  <a:moveTo>
                    <a:pt x="256" y="473"/>
                  </a:moveTo>
                  <a:cubicBezTo>
                    <a:pt x="99" y="473"/>
                    <a:pt x="99" y="473"/>
                    <a:pt x="99" y="473"/>
                  </a:cubicBezTo>
                  <a:cubicBezTo>
                    <a:pt x="99" y="352"/>
                    <a:pt x="99" y="352"/>
                    <a:pt x="99" y="352"/>
                  </a:cubicBezTo>
                  <a:cubicBezTo>
                    <a:pt x="256" y="352"/>
                    <a:pt x="256" y="352"/>
                    <a:pt x="256" y="352"/>
                  </a:cubicBezTo>
                  <a:lnTo>
                    <a:pt x="256" y="4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1888125" y="3401568"/>
            <a:ext cx="2174195" cy="2503774"/>
            <a:chOff x="295835" y="1057835"/>
            <a:chExt cx="1586753" cy="1723597"/>
          </a:xfrm>
        </p:grpSpPr>
        <p:grpSp>
          <p:nvGrpSpPr>
            <p:cNvPr id="26" name="Group 25"/>
            <p:cNvGrpSpPr/>
            <p:nvPr/>
          </p:nvGrpSpPr>
          <p:grpSpPr>
            <a:xfrm>
              <a:off x="295835" y="1057835"/>
              <a:ext cx="1586753" cy="1722802"/>
              <a:chOff x="448235" y="3801035"/>
              <a:chExt cx="2166770" cy="1722802"/>
            </a:xfrm>
          </p:grpSpPr>
          <p:sp>
            <p:nvSpPr>
              <p:cNvPr id="28" name="Rounded Rectangle 27"/>
              <p:cNvSpPr/>
              <p:nvPr/>
            </p:nvSpPr>
            <p:spPr bwMode="auto">
              <a:xfrm>
                <a:off x="448235" y="3801035"/>
                <a:ext cx="2160494" cy="1722802"/>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29" name="Round Same Side Corner Rectangle 2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fr-FR" b="1" dirty="0">
                    <a:solidFill>
                      <a:schemeClr val="bg1"/>
                    </a:solidFill>
                    <a:latin typeface="Salesforce Sans" panose="020B0505020202020203" pitchFamily="34" charset="0"/>
                  </a:rPr>
                  <a:t>Allison Wheeler</a:t>
                </a:r>
              </a:p>
              <a:p>
                <a:pPr algn="ctr">
                  <a:spcBef>
                    <a:spcPts val="300"/>
                  </a:spcBef>
                  <a:spcAft>
                    <a:spcPts val="600"/>
                  </a:spcAft>
                </a:pPr>
                <a:r>
                  <a:rPr lang="fr-FR" sz="1400" dirty="0">
                    <a:latin typeface="Salesforce Sans" panose="020B0505020202020203" pitchFamily="34" charset="0"/>
                  </a:rPr>
                  <a:t>Vice-présidente des ventes internationales</a:t>
                </a:r>
              </a:p>
            </p:txBody>
          </p:sp>
        </p:grpSp>
        <p:pic>
          <p:nvPicPr>
            <p:cNvPr id="27" name="Picture 26" descr="C:\Documents and Settings\msharron\Desktop\AW Computing profile pics\Allison Wheeler.png"/>
            <p:cNvPicPr>
              <a:picLocks noChangeAspect="1" noChangeArrowheads="1"/>
            </p:cNvPicPr>
            <p:nvPr/>
          </p:nvPicPr>
          <p:blipFill>
            <a:blip r:embed="rId4" cstate="print"/>
            <a:srcRect l="4718" t="-2988" r="-7590" b="56699"/>
            <a:stretch>
              <a:fillRect/>
            </a:stretch>
          </p:blipFill>
          <p:spPr bwMode="auto">
            <a:xfrm>
              <a:off x="437593" y="1586458"/>
              <a:ext cx="1204932" cy="1194974"/>
            </a:xfrm>
            <a:prstGeom prst="rect">
              <a:avLst/>
            </a:prstGeom>
            <a:noFill/>
            <a:ln>
              <a:noFill/>
            </a:ln>
          </p:spPr>
        </p:pic>
      </p:grpSp>
      <p:grpSp>
        <p:nvGrpSpPr>
          <p:cNvPr id="35" name="Group 34"/>
          <p:cNvGrpSpPr/>
          <p:nvPr/>
        </p:nvGrpSpPr>
        <p:grpSpPr>
          <a:xfrm>
            <a:off x="9146109" y="3401569"/>
            <a:ext cx="2174195" cy="2503170"/>
            <a:chOff x="9486018" y="2018417"/>
            <a:chExt cx="1497105" cy="1723181"/>
          </a:xfrm>
        </p:grpSpPr>
        <p:grpSp>
          <p:nvGrpSpPr>
            <p:cNvPr id="36" name="Group 35"/>
            <p:cNvGrpSpPr/>
            <p:nvPr/>
          </p:nvGrpSpPr>
          <p:grpSpPr>
            <a:xfrm>
              <a:off x="9486018" y="2018417"/>
              <a:ext cx="1497105" cy="1722802"/>
              <a:chOff x="448235" y="3801035"/>
              <a:chExt cx="2166770" cy="1722802"/>
            </a:xfrm>
          </p:grpSpPr>
          <p:sp>
            <p:nvSpPr>
              <p:cNvPr id="38" name="Rounded Rectangle 37"/>
              <p:cNvSpPr/>
              <p:nvPr/>
            </p:nvSpPr>
            <p:spPr bwMode="auto">
              <a:xfrm>
                <a:off x="448235" y="3801035"/>
                <a:ext cx="2160494" cy="1722802"/>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39" name="Round Same Side Corner Rectangle 3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fr-FR" b="1" dirty="0">
                    <a:solidFill>
                      <a:schemeClr val="bg1"/>
                    </a:solidFill>
                    <a:latin typeface="Salesforce Sans" panose="020B0505020202020203" pitchFamily="34" charset="0"/>
                  </a:rPr>
                  <a:t>Noah Larkin</a:t>
                </a:r>
              </a:p>
              <a:p>
                <a:pPr algn="ctr">
                  <a:spcBef>
                    <a:spcPts val="300"/>
                  </a:spcBef>
                  <a:spcAft>
                    <a:spcPts val="600"/>
                  </a:spcAft>
                </a:pPr>
                <a:r>
                  <a:rPr lang="fr-FR" sz="1400" dirty="0">
                    <a:latin typeface="Salesforce Sans" panose="020B0505020202020203" pitchFamily="34" charset="0"/>
                  </a:rPr>
                  <a:t>Vice-président des services</a:t>
                </a:r>
              </a:p>
            </p:txBody>
          </p:sp>
        </p:grpSp>
        <p:pic>
          <p:nvPicPr>
            <p:cNvPr id="37" name="Picture 36" descr="C:\Documents and Settings\msharron\Desktop\AW Computing profile pics\Noah Larkin.png"/>
            <p:cNvPicPr>
              <a:picLocks noChangeAspect="1" noChangeArrowheads="1"/>
            </p:cNvPicPr>
            <p:nvPr/>
          </p:nvPicPr>
          <p:blipFill rotWithShape="1">
            <a:blip r:embed="rId5" cstate="print"/>
            <a:srcRect l="7641" t="-3840" r="-4408" b="52365"/>
            <a:stretch/>
          </p:blipFill>
          <p:spPr bwMode="auto">
            <a:xfrm>
              <a:off x="9641934" y="2550106"/>
              <a:ext cx="1316958" cy="1191492"/>
            </a:xfrm>
            <a:prstGeom prst="rect">
              <a:avLst/>
            </a:prstGeom>
            <a:noFill/>
            <a:ln>
              <a:noFill/>
            </a:ln>
          </p:spPr>
        </p:pic>
      </p:grpSp>
      <p:sp>
        <p:nvSpPr>
          <p:cNvPr id="15" name="Allison quote"/>
          <p:cNvSpPr/>
          <p:nvPr/>
        </p:nvSpPr>
        <p:spPr>
          <a:xfrm>
            <a:off x="623039" y="1151250"/>
            <a:ext cx="3111566" cy="1946564"/>
          </a:xfrm>
          <a:prstGeom prst="wedgeRoundRectCallout">
            <a:avLst>
              <a:gd name="adj1" fmla="val -7163"/>
              <a:gd name="adj2" fmla="val 74578"/>
              <a:gd name="adj3" fmla="val 16667"/>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fr-FR" sz="2200" dirty="0">
                <a:solidFill>
                  <a:schemeClr val="bg1"/>
                </a:solidFill>
              </a:rPr>
              <a:t>Je veux savoir quand les requêtes sont susceptibles de conduire à des opportunités de vente potentielles.</a:t>
            </a:r>
          </a:p>
        </p:txBody>
      </p:sp>
      <p:sp>
        <p:nvSpPr>
          <p:cNvPr id="17" name="Noah quote"/>
          <p:cNvSpPr/>
          <p:nvPr/>
        </p:nvSpPr>
        <p:spPr>
          <a:xfrm>
            <a:off x="7967569" y="1150142"/>
            <a:ext cx="3389280" cy="1947672"/>
          </a:xfrm>
          <a:prstGeom prst="wedgeRoundRectCallout">
            <a:avLst>
              <a:gd name="adj1" fmla="val -12215"/>
              <a:gd name="adj2" fmla="val 73084"/>
              <a:gd name="adj3" fmla="val 16667"/>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fr-FR" sz="2200" dirty="0">
                <a:solidFill>
                  <a:schemeClr val="bg1"/>
                </a:solidFill>
              </a:rPr>
              <a:t>J'ai besoin de données plus précises pour suivre la satisfaction client. </a:t>
            </a:r>
          </a:p>
        </p:txBody>
      </p:sp>
      <p:grpSp>
        <p:nvGrpSpPr>
          <p:cNvPr id="30" name="Group 29"/>
          <p:cNvGrpSpPr/>
          <p:nvPr/>
        </p:nvGrpSpPr>
        <p:grpSpPr>
          <a:xfrm>
            <a:off x="5544549" y="3401568"/>
            <a:ext cx="2174195" cy="2502619"/>
            <a:chOff x="7646895" y="1930671"/>
            <a:chExt cx="1497105" cy="1722802"/>
          </a:xfrm>
        </p:grpSpPr>
        <p:grpSp>
          <p:nvGrpSpPr>
            <p:cNvPr id="31" name="Group 30"/>
            <p:cNvGrpSpPr/>
            <p:nvPr/>
          </p:nvGrpSpPr>
          <p:grpSpPr>
            <a:xfrm>
              <a:off x="7646895" y="1930671"/>
              <a:ext cx="1497105" cy="1722802"/>
              <a:chOff x="448235" y="3801035"/>
              <a:chExt cx="2166770" cy="1722802"/>
            </a:xfrm>
          </p:grpSpPr>
          <p:sp>
            <p:nvSpPr>
              <p:cNvPr id="33" name="Rounded Rectangle 32"/>
              <p:cNvSpPr/>
              <p:nvPr/>
            </p:nvSpPr>
            <p:spPr bwMode="auto">
              <a:xfrm>
                <a:off x="448235" y="3801035"/>
                <a:ext cx="2160494" cy="1722802"/>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34" name="Round Same Side Corner Rectangle 33"/>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fr-FR" b="1" dirty="0">
                    <a:solidFill>
                      <a:schemeClr val="bg1"/>
                    </a:solidFill>
                    <a:latin typeface="Salesforce Sans" panose="020B0505020202020203" pitchFamily="34" charset="0"/>
                  </a:rPr>
                  <a:t>Conner McCoy</a:t>
                </a:r>
              </a:p>
              <a:p>
                <a:pPr algn="ctr">
                  <a:spcBef>
                    <a:spcPts val="300"/>
                  </a:spcBef>
                  <a:spcAft>
                    <a:spcPts val="600"/>
                  </a:spcAft>
                </a:pPr>
                <a:r>
                  <a:rPr lang="fr-FR" sz="1400" dirty="0">
                    <a:latin typeface="Salesforce Sans" panose="020B0505020202020203" pitchFamily="34" charset="0"/>
                  </a:rPr>
                  <a:t>Vice-président du service marketing</a:t>
                </a:r>
              </a:p>
            </p:txBody>
          </p:sp>
        </p:grpSp>
        <p:pic>
          <p:nvPicPr>
            <p:cNvPr id="32" name="Picture 31" descr="C:\Documents and Settings\msharron\Desktop\AW Computing profile pics\Connor McCoy.png"/>
            <p:cNvPicPr>
              <a:picLocks noChangeAspect="1" noChangeArrowheads="1"/>
            </p:cNvPicPr>
            <p:nvPr/>
          </p:nvPicPr>
          <p:blipFill rotWithShape="1">
            <a:blip r:embed="rId6" cstate="print"/>
            <a:srcRect l="1825" t="-3322" r="2853" b="55619"/>
            <a:stretch/>
          </p:blipFill>
          <p:spPr bwMode="auto">
            <a:xfrm flipH="1">
              <a:off x="7705931" y="2494983"/>
              <a:ext cx="1401126" cy="1158490"/>
            </a:xfrm>
            <a:prstGeom prst="rect">
              <a:avLst/>
            </a:prstGeom>
            <a:noFill/>
            <a:ln>
              <a:noFill/>
            </a:ln>
          </p:spPr>
        </p:pic>
      </p:grpSp>
      <p:sp>
        <p:nvSpPr>
          <p:cNvPr id="16" name="Connor quote"/>
          <p:cNvSpPr/>
          <p:nvPr/>
        </p:nvSpPr>
        <p:spPr>
          <a:xfrm>
            <a:off x="4150452" y="1150142"/>
            <a:ext cx="3212800" cy="1947672"/>
          </a:xfrm>
          <a:prstGeom prst="wedgeRoundRectCallout">
            <a:avLst>
              <a:gd name="adj1" fmla="val -2819"/>
              <a:gd name="adj2" fmla="val 74848"/>
              <a:gd name="adj3" fmla="val 16667"/>
            </a:avLst>
          </a:prstGeom>
          <a:solidFill>
            <a:srgbClr val="015BA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fr-FR" sz="2200" dirty="0">
                <a:solidFill>
                  <a:schemeClr val="bg1"/>
                </a:solidFill>
              </a:rPr>
              <a:t>J'ai besoin de suivre les problèmes liés aux produits les plus courants et ceux qui sont généralement hiérarchisés.</a:t>
            </a:r>
          </a:p>
        </p:txBody>
      </p:sp>
      <p:sp>
        <p:nvSpPr>
          <p:cNvPr id="5" name="Slide Number Placeholder 4"/>
          <p:cNvSpPr>
            <a:spLocks noGrp="1"/>
          </p:cNvSpPr>
          <p:nvPr>
            <p:ph type="sldNum" sz="quarter" idx="10"/>
          </p:nvPr>
        </p:nvSpPr>
        <p:spPr/>
        <p:txBody>
          <a:bodyPr/>
          <a:lstStyle/>
          <a:p>
            <a:fld id="{812A5277-1DB9-460F-9A21-B857ABB32666}" type="slidenum">
              <a:rPr lang="en-US" smtClean="0"/>
              <a:pPr/>
              <a:t>500</a:t>
            </a:fld>
            <a:endParaRPr lang="fr-FR" dirty="0"/>
          </a:p>
        </p:txBody>
      </p:sp>
    </p:spTree>
    <p:custDataLst>
      <p:tags r:id="rId1"/>
    </p:custData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sz="2600" dirty="0"/>
              <a:t>Découverte : Analyse du support pour les responsables des ventes</a:t>
            </a:r>
          </a:p>
        </p:txBody>
      </p:sp>
      <p:sp>
        <p:nvSpPr>
          <p:cNvPr id="21" name="Rectangle 14"/>
          <p:cNvSpPr>
            <a:spLocks noGrp="1" noChangeArrowheads="1"/>
          </p:cNvSpPr>
          <p:nvPr>
            <p:ph idx="4294967295"/>
          </p:nvPr>
        </p:nvSpPr>
        <p:spPr>
          <a:xfrm>
            <a:off x="4392782" y="1431940"/>
            <a:ext cx="7123928" cy="5118632"/>
          </a:xfrm>
          <a:prstGeom prst="roundRect">
            <a:avLst>
              <a:gd name="adj" fmla="val 3335"/>
            </a:avLst>
          </a:prstGeom>
          <a:solidFill>
            <a:schemeClr val="bg1"/>
          </a:solidFill>
          <a:ln w="38100">
            <a:solidFill>
              <a:srgbClr val="0066CC"/>
            </a:solidFill>
          </a:ln>
          <a:effectLst>
            <a:outerShdw blurRad="50800" dist="38100" dir="2700000" algn="tl" rotWithShape="0">
              <a:prstClr val="black">
                <a:alpha val="40000"/>
              </a:prstClr>
            </a:outerShdw>
          </a:effectLst>
        </p:spPr>
        <p:txBody>
          <a:bodyPr lIns="365760">
            <a:noAutofit/>
          </a:bodyPr>
          <a:lstStyle/>
          <a:p>
            <a:pPr marL="234950" indent="-234950">
              <a:lnSpc>
                <a:spcPct val="90000"/>
              </a:lnSpc>
              <a:buNone/>
            </a:pPr>
            <a:r>
              <a:rPr lang="fr-FR" sz="2200" dirty="0"/>
              <a:t>Qu'est ce qui pourrait aider Allison ?</a:t>
            </a:r>
          </a:p>
          <a:p>
            <a:pPr marL="234950" indent="-234950">
              <a:lnSpc>
                <a:spcPct val="90000"/>
              </a:lnSpc>
              <a:buFont typeface="Wingdings" pitchFamily="2" charset="2"/>
              <a:buChar char="§"/>
            </a:pPr>
            <a:r>
              <a:rPr lang="fr-FR" sz="1900" dirty="0"/>
              <a:t>Rapport personnalisé : Requêtes par compte par produit</a:t>
            </a:r>
          </a:p>
          <a:p>
            <a:pPr marL="234950" indent="-234950">
              <a:lnSpc>
                <a:spcPct val="90000"/>
              </a:lnSpc>
              <a:buNone/>
            </a:pPr>
            <a:r>
              <a:rPr lang="fr-FR" sz="2200" dirty="0"/>
              <a:t>Comment Allison pourrait-elle utiliser ce rapport ?</a:t>
            </a:r>
          </a:p>
          <a:p>
            <a:pPr marL="234950" indent="-234950">
              <a:lnSpc>
                <a:spcPct val="90000"/>
              </a:lnSpc>
              <a:buFont typeface="Wingdings" pitchFamily="2" charset="2"/>
              <a:buChar char="§"/>
            </a:pPr>
            <a:r>
              <a:rPr lang="fr-FR" sz="1900" dirty="0"/>
              <a:t>Afficher les comptes générant des requêtes et combien de ces requêtes concernent le même produit.</a:t>
            </a:r>
          </a:p>
          <a:p>
            <a:pPr marL="234950" indent="-234950">
              <a:lnSpc>
                <a:spcPct val="90000"/>
              </a:lnSpc>
              <a:buFont typeface="Wingdings" pitchFamily="2" charset="2"/>
              <a:buChar char="§"/>
            </a:pPr>
            <a:r>
              <a:rPr lang="fr-FR" sz="1900" dirty="0"/>
              <a:t>Recommander des produits nouveaux ou différents qui répondent mieux aux besoins d'un compte.</a:t>
            </a:r>
          </a:p>
          <a:p>
            <a:pPr marL="234950" indent="-234950">
              <a:lnSpc>
                <a:spcPct val="90000"/>
              </a:lnSpc>
              <a:buNone/>
            </a:pPr>
            <a:r>
              <a:rPr lang="fr-FR" sz="2200" dirty="0"/>
              <a:t>Par où commencer ?</a:t>
            </a:r>
          </a:p>
          <a:p>
            <a:pPr marL="234950" indent="-234950">
              <a:lnSpc>
                <a:spcPct val="90000"/>
              </a:lnSpc>
              <a:buFont typeface="Wingdings" pitchFamily="2" charset="2"/>
              <a:buChar char="§"/>
            </a:pPr>
            <a:r>
              <a:rPr lang="fr-FR" sz="1900" dirty="0"/>
              <a:t>Rapports sur le support : Personnaliser le rapport standard « Nombre total de requêtes créées par agent »</a:t>
            </a:r>
          </a:p>
          <a:p>
            <a:pPr marL="466725" lvl="1" indent="-234950">
              <a:lnSpc>
                <a:spcPct val="90000"/>
              </a:lnSpc>
              <a:buFont typeface="Wingdings" pitchFamily="2" charset="2"/>
              <a:buChar char="ü"/>
            </a:pPr>
            <a:r>
              <a:rPr lang="fr-FR" sz="1900" dirty="0"/>
              <a:t>Supprimer le regroupement par Propriétaire de la requête.</a:t>
            </a:r>
          </a:p>
          <a:p>
            <a:pPr marL="466725" lvl="1" indent="-234950">
              <a:lnSpc>
                <a:spcPct val="90000"/>
              </a:lnSpc>
              <a:buFont typeface="Wingdings" pitchFamily="2" charset="2"/>
              <a:buChar char="ü"/>
            </a:pPr>
            <a:r>
              <a:rPr lang="fr-FR" sz="1900" dirty="0"/>
              <a:t>Ajouter un regroupement par Nom de compte.</a:t>
            </a:r>
          </a:p>
          <a:p>
            <a:pPr marL="466725" lvl="1" indent="-234950">
              <a:lnSpc>
                <a:spcPct val="90000"/>
              </a:lnSpc>
              <a:buFont typeface="Wingdings" pitchFamily="2" charset="2"/>
              <a:buChar char="ü"/>
            </a:pPr>
            <a:r>
              <a:rPr lang="fr-FR" sz="1900" dirty="0"/>
              <a:t>Ajouter un regroupement par Produit.</a:t>
            </a:r>
          </a:p>
          <a:p>
            <a:pPr marL="466725" lvl="1" indent="-234950">
              <a:lnSpc>
                <a:spcPct val="90000"/>
              </a:lnSpc>
              <a:buFont typeface="Wingdings" pitchFamily="2" charset="2"/>
              <a:buChar char="ü"/>
            </a:pPr>
            <a:r>
              <a:rPr lang="fr-FR" sz="1900" dirty="0"/>
              <a:t>Remplacer le format Récapitulatif par Matriciel.</a:t>
            </a:r>
          </a:p>
        </p:txBody>
      </p:sp>
      <p:sp>
        <p:nvSpPr>
          <p:cNvPr id="5" name="Slide Number Placeholder 4"/>
          <p:cNvSpPr>
            <a:spLocks noGrp="1"/>
          </p:cNvSpPr>
          <p:nvPr>
            <p:ph type="sldNum" sz="quarter" idx="10"/>
          </p:nvPr>
        </p:nvSpPr>
        <p:spPr/>
        <p:txBody>
          <a:bodyPr/>
          <a:lstStyle/>
          <a:p>
            <a:fld id="{812A5277-1DB9-460F-9A21-B857ABB32666}" type="slidenum">
              <a:rPr lang="en-US" smtClean="0"/>
              <a:pPr/>
              <a:t>501</a:t>
            </a:fld>
            <a:endParaRPr lang="fr-FR" dirty="0"/>
          </a:p>
        </p:txBody>
      </p:sp>
      <p:grpSp>
        <p:nvGrpSpPr>
          <p:cNvPr id="23" name="Group 22"/>
          <p:cNvGrpSpPr/>
          <p:nvPr/>
        </p:nvGrpSpPr>
        <p:grpSpPr>
          <a:xfrm>
            <a:off x="1888125" y="3401568"/>
            <a:ext cx="2174195" cy="2503774"/>
            <a:chOff x="295835" y="1057835"/>
            <a:chExt cx="1586753" cy="1723597"/>
          </a:xfrm>
        </p:grpSpPr>
        <p:grpSp>
          <p:nvGrpSpPr>
            <p:cNvPr id="24" name="Group 23"/>
            <p:cNvGrpSpPr/>
            <p:nvPr/>
          </p:nvGrpSpPr>
          <p:grpSpPr>
            <a:xfrm>
              <a:off x="295835" y="1057835"/>
              <a:ext cx="1586753" cy="1722802"/>
              <a:chOff x="448235" y="3801035"/>
              <a:chExt cx="2166770" cy="1722802"/>
            </a:xfrm>
          </p:grpSpPr>
          <p:sp>
            <p:nvSpPr>
              <p:cNvPr id="26" name="Rounded Rectangle 25"/>
              <p:cNvSpPr/>
              <p:nvPr/>
            </p:nvSpPr>
            <p:spPr bwMode="auto">
              <a:xfrm>
                <a:off x="448235" y="3801035"/>
                <a:ext cx="2160494" cy="1722802"/>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27" name="Round Same Side Corner Rectangle 2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fr-FR" b="1" dirty="0">
                    <a:solidFill>
                      <a:schemeClr val="bg1"/>
                    </a:solidFill>
                    <a:latin typeface="Salesforce Sans" panose="020B0505020202020203" pitchFamily="34" charset="0"/>
                  </a:rPr>
                  <a:t>Allison Wheeler</a:t>
                </a:r>
              </a:p>
              <a:p>
                <a:pPr algn="ctr">
                  <a:spcBef>
                    <a:spcPts val="300"/>
                  </a:spcBef>
                  <a:spcAft>
                    <a:spcPts val="600"/>
                  </a:spcAft>
                </a:pPr>
                <a:r>
                  <a:rPr lang="fr-FR" sz="1400" dirty="0">
                    <a:latin typeface="Salesforce Sans" panose="020B0505020202020203" pitchFamily="34" charset="0"/>
                  </a:rPr>
                  <a:t>Vice-présidente des ventes internationales</a:t>
                </a:r>
              </a:p>
            </p:txBody>
          </p:sp>
        </p:grpSp>
        <p:pic>
          <p:nvPicPr>
            <p:cNvPr id="25" name="Picture 24" descr="C:\Documents and Settings\msharron\Desktop\AW Computing profile pics\Allison Wheeler.png"/>
            <p:cNvPicPr>
              <a:picLocks noChangeAspect="1" noChangeArrowheads="1"/>
            </p:cNvPicPr>
            <p:nvPr/>
          </p:nvPicPr>
          <p:blipFill>
            <a:blip r:embed="rId4" cstate="print"/>
            <a:srcRect l="4718" t="-2988" r="-7590" b="56699"/>
            <a:stretch>
              <a:fillRect/>
            </a:stretch>
          </p:blipFill>
          <p:spPr bwMode="auto">
            <a:xfrm>
              <a:off x="437593" y="1586458"/>
              <a:ext cx="1204932" cy="1194974"/>
            </a:xfrm>
            <a:prstGeom prst="rect">
              <a:avLst/>
            </a:prstGeom>
            <a:noFill/>
            <a:ln>
              <a:noFill/>
            </a:ln>
          </p:spPr>
        </p:pic>
      </p:grpSp>
      <p:sp>
        <p:nvSpPr>
          <p:cNvPr id="20" name="Allison quote"/>
          <p:cNvSpPr/>
          <p:nvPr/>
        </p:nvSpPr>
        <p:spPr>
          <a:xfrm>
            <a:off x="623039" y="1151250"/>
            <a:ext cx="3111566" cy="1946564"/>
          </a:xfrm>
          <a:prstGeom prst="wedgeRoundRectCallout">
            <a:avLst>
              <a:gd name="adj1" fmla="val -7163"/>
              <a:gd name="adj2" fmla="val 74578"/>
              <a:gd name="adj3" fmla="val 16667"/>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fr-FR" sz="2200" dirty="0">
                <a:solidFill>
                  <a:schemeClr val="bg1"/>
                </a:solidFill>
              </a:rPr>
              <a:t>Je veux savoir quand les requêtes sont susceptibles de conduire à des opportunités de vente potentielles.</a:t>
            </a:r>
          </a:p>
        </p:txBody>
      </p:sp>
    </p:spTree>
    <p:custDataLst>
      <p:tags r:id="rId1"/>
    </p:custData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010924" y="3424098"/>
            <a:ext cx="2174195" cy="2502619"/>
            <a:chOff x="7646895" y="1930671"/>
            <a:chExt cx="1497105" cy="1722802"/>
          </a:xfrm>
        </p:grpSpPr>
        <p:grpSp>
          <p:nvGrpSpPr>
            <p:cNvPr id="20" name="Group 19"/>
            <p:cNvGrpSpPr/>
            <p:nvPr/>
          </p:nvGrpSpPr>
          <p:grpSpPr>
            <a:xfrm>
              <a:off x="7646895" y="1930671"/>
              <a:ext cx="1497105" cy="1722802"/>
              <a:chOff x="448235" y="3801035"/>
              <a:chExt cx="2166770" cy="1722802"/>
            </a:xfrm>
          </p:grpSpPr>
          <p:sp>
            <p:nvSpPr>
              <p:cNvPr id="22" name="Rounded Rectangle 21"/>
              <p:cNvSpPr/>
              <p:nvPr/>
            </p:nvSpPr>
            <p:spPr bwMode="auto">
              <a:xfrm>
                <a:off x="448235" y="3801035"/>
                <a:ext cx="2160494" cy="1722802"/>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23" name="Round Same Side Corner Rectangle 22"/>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fr-FR" b="1" dirty="0">
                    <a:solidFill>
                      <a:schemeClr val="bg1"/>
                    </a:solidFill>
                    <a:latin typeface="Salesforce Sans" panose="020B0505020202020203" pitchFamily="34" charset="0"/>
                  </a:rPr>
                  <a:t>Conner McCoy</a:t>
                </a:r>
              </a:p>
              <a:p>
                <a:pPr algn="ctr">
                  <a:spcBef>
                    <a:spcPts val="300"/>
                  </a:spcBef>
                  <a:spcAft>
                    <a:spcPts val="600"/>
                  </a:spcAft>
                </a:pPr>
                <a:r>
                  <a:rPr lang="fr-FR" sz="1400" dirty="0">
                    <a:latin typeface="Salesforce Sans" panose="020B0505020202020203" pitchFamily="34" charset="0"/>
                  </a:rPr>
                  <a:t>Vice-président du service marketing</a:t>
                </a:r>
              </a:p>
            </p:txBody>
          </p:sp>
        </p:grpSp>
        <p:pic>
          <p:nvPicPr>
            <p:cNvPr id="21" name="Picture 20" descr="C:\Documents and Settings\msharron\Desktop\AW Computing profile pics\Connor McCoy.png"/>
            <p:cNvPicPr>
              <a:picLocks noChangeAspect="1" noChangeArrowheads="1"/>
            </p:cNvPicPr>
            <p:nvPr/>
          </p:nvPicPr>
          <p:blipFill rotWithShape="1">
            <a:blip r:embed="rId4" cstate="print"/>
            <a:srcRect l="1825" t="-3322" r="2853" b="55619"/>
            <a:stretch/>
          </p:blipFill>
          <p:spPr bwMode="auto">
            <a:xfrm flipH="1">
              <a:off x="7705931" y="2494983"/>
              <a:ext cx="1401126" cy="1158490"/>
            </a:xfrm>
            <a:prstGeom prst="rect">
              <a:avLst/>
            </a:prstGeom>
            <a:noFill/>
            <a:ln>
              <a:noFill/>
            </a:ln>
          </p:spPr>
        </p:pic>
      </p:grpSp>
      <p:sp>
        <p:nvSpPr>
          <p:cNvPr id="2" name="Title 1"/>
          <p:cNvSpPr>
            <a:spLocks noGrp="1"/>
          </p:cNvSpPr>
          <p:nvPr>
            <p:ph type="title"/>
          </p:nvPr>
        </p:nvSpPr>
        <p:spPr>
          <a:xfrm>
            <a:off x="128592" y="7"/>
            <a:ext cx="9848327" cy="746975"/>
          </a:xfrm>
        </p:spPr>
        <p:txBody>
          <a:bodyPr/>
          <a:lstStyle/>
          <a:p>
            <a:r>
              <a:rPr lang="fr-FR" sz="2600" dirty="0"/>
              <a:t>Découverte : Analyse du support pour les responsables du marketing</a:t>
            </a:r>
          </a:p>
        </p:txBody>
      </p:sp>
      <p:sp>
        <p:nvSpPr>
          <p:cNvPr id="24" name="Rectangle 14"/>
          <p:cNvSpPr txBox="1">
            <a:spLocks noChangeArrowheads="1"/>
          </p:cNvSpPr>
          <p:nvPr/>
        </p:nvSpPr>
        <p:spPr>
          <a:xfrm>
            <a:off x="212834" y="1372025"/>
            <a:ext cx="7577850" cy="5139134"/>
          </a:xfrm>
          <a:prstGeom prst="roundRect">
            <a:avLst>
              <a:gd name="adj" fmla="val 4417"/>
            </a:avLst>
          </a:prstGeom>
          <a:solidFill>
            <a:schemeClr val="bg1"/>
          </a:solidFill>
          <a:ln w="38100">
            <a:solidFill>
              <a:srgbClr val="0066CC"/>
            </a:solidFill>
          </a:ln>
          <a:effectLst>
            <a:outerShdw blurRad="50800" dist="38100" dir="2700000" algn="tl" rotWithShape="0">
              <a:prstClr val="black">
                <a:alpha val="40000"/>
              </a:prstClr>
            </a:outerShdw>
          </a:effectLst>
        </p:spPr>
        <p:txBody>
          <a:bodyPr lIns="91440" rIns="274320">
            <a:noAutofit/>
          </a:bodyPr>
          <a:lstStyle/>
          <a:p>
            <a:pPr marL="234950" marR="0" lvl="0" indent="-234950" algn="l" defTabSz="914400" rtl="0" eaLnBrk="1" fontAlgn="auto" latinLnBrk="0" hangingPunct="1">
              <a:lnSpc>
                <a:spcPct val="90000"/>
              </a:lnSpc>
              <a:spcBef>
                <a:spcPts val="900"/>
              </a:spcBef>
              <a:spcAft>
                <a:spcPts val="0"/>
              </a:spcAft>
              <a:buClrTx/>
              <a:buSzTx/>
              <a:buFont typeface="Wingdings" pitchFamily="2" charset="2"/>
              <a:buNone/>
              <a:tabLst/>
              <a:defRPr/>
            </a:pPr>
            <a:r>
              <a:rPr kumimoji="0" lang="fr-FR" sz="2200" b="0" i="0" u="none" strike="noStrike" cap="none" baseline="0" noProof="0" dirty="0">
                <a:ln>
                  <a:noFill/>
                </a:ln>
                <a:solidFill>
                  <a:schemeClr val="tx1"/>
                </a:solidFill>
                <a:effectLst/>
                <a:uLnTx/>
                <a:uFillTx/>
              </a:rPr>
              <a:t>Qu'est ce qui pourrait aider Conner ?</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Char char="§"/>
              <a:tabLst/>
              <a:defRPr/>
            </a:pPr>
            <a:r>
              <a:rPr kumimoji="0" lang="fr-FR" sz="1900" b="0" i="0" u="none" strike="noStrike" cap="none" baseline="0" noProof="0" dirty="0">
                <a:ln>
                  <a:noFill/>
                </a:ln>
                <a:solidFill>
                  <a:schemeClr val="tx1"/>
                </a:solidFill>
                <a:effectLst/>
                <a:uLnTx/>
                <a:uFillTx/>
              </a:rPr>
              <a:t>Rapport personnalisé : Requêtes hiérarchisées par produit</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None/>
              <a:tabLst/>
              <a:defRPr/>
            </a:pPr>
            <a:r>
              <a:rPr kumimoji="0" lang="fr-FR" sz="2200" b="0" i="0" u="none" strike="noStrike" cap="none" baseline="0" noProof="0" dirty="0">
                <a:ln>
                  <a:noFill/>
                </a:ln>
                <a:solidFill>
                  <a:schemeClr val="tx1"/>
                </a:solidFill>
                <a:effectLst/>
                <a:uLnTx/>
                <a:uFillTx/>
              </a:rPr>
              <a:t>Comment Conner pourrait-il utiliser ce rapport ?</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Char char="§"/>
              <a:tabLst/>
              <a:defRPr/>
            </a:pPr>
            <a:r>
              <a:rPr kumimoji="0" lang="fr-FR" sz="1900" b="0" i="0" u="none" strike="noStrike" cap="none" baseline="0" noProof="0" dirty="0">
                <a:ln>
                  <a:noFill/>
                </a:ln>
                <a:solidFill>
                  <a:schemeClr val="tx1"/>
                </a:solidFill>
                <a:effectLst/>
                <a:uLnTx/>
                <a:uFillTx/>
              </a:rPr>
              <a:t>Afficher le nombre de requêtes </a:t>
            </a:r>
            <a:r>
              <a:rPr kumimoji="0" lang="fr-FR" sz="1900" b="0" i="0" u="none" strike="noStrike" cap="none" noProof="0" dirty="0">
                <a:ln>
                  <a:noFill/>
                </a:ln>
                <a:solidFill>
                  <a:schemeClr val="tx1"/>
                </a:solidFill>
                <a:effectLst/>
                <a:uLnTx/>
                <a:uFillTx/>
              </a:rPr>
              <a:t> créées pour chaque produit et combien d'entre elles ont été hiérarchisées.</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Char char="§"/>
              <a:tabLst/>
              <a:defRPr/>
            </a:pPr>
            <a:r>
              <a:rPr kumimoji="0" lang="fr-FR" sz="1900" b="0" i="0" u="none" strike="noStrike" cap="none" baseline="0" noProof="0" dirty="0">
                <a:ln>
                  <a:noFill/>
                </a:ln>
                <a:solidFill>
                  <a:schemeClr val="tx1"/>
                </a:solidFill>
                <a:effectLst/>
                <a:uLnTx/>
                <a:uFillTx/>
              </a:rPr>
              <a:t>« Afficher les </a:t>
            </a:r>
            <a:r>
              <a:rPr lang="fr-FR" sz="1900" dirty="0"/>
              <a:t>détails</a:t>
            </a:r>
            <a:r>
              <a:rPr kumimoji="0" lang="fr-FR" sz="1900" b="0" i="0" u="none" strike="noStrike" cap="none" baseline="0" noProof="0" dirty="0">
                <a:ln>
                  <a:noFill/>
                </a:ln>
                <a:solidFill>
                  <a:schemeClr val="tx1"/>
                </a:solidFill>
                <a:effectLst/>
                <a:uLnTx/>
                <a:uFillTx/>
              </a:rPr>
              <a:t> »</a:t>
            </a:r>
            <a:r>
              <a:rPr kumimoji="0" lang="fr-FR" sz="1900" b="0" i="0" u="none" strike="noStrike" cap="none" noProof="0" dirty="0">
                <a:ln>
                  <a:noFill/>
                </a:ln>
                <a:solidFill>
                  <a:schemeClr val="tx1"/>
                </a:solidFill>
                <a:effectLst/>
                <a:uLnTx/>
                <a:uFillTx/>
              </a:rPr>
              <a:t> pour voir l'objet de chaque requête, en identifiant les problèmes propres à chaque produit.</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None/>
              <a:tabLst/>
              <a:defRPr/>
            </a:pPr>
            <a:r>
              <a:rPr kumimoji="0" lang="fr-FR" sz="2200" b="0" i="0" u="none" strike="noStrike" cap="none" baseline="0" noProof="0" dirty="0">
                <a:ln>
                  <a:noFill/>
                </a:ln>
                <a:solidFill>
                  <a:schemeClr val="tx1"/>
                </a:solidFill>
                <a:effectLst/>
                <a:uLnTx/>
                <a:uFillTx/>
              </a:rPr>
              <a:t>Par où commencer ?</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Char char="§"/>
              <a:tabLst/>
              <a:defRPr/>
            </a:pPr>
            <a:r>
              <a:rPr kumimoji="0" lang="fr-FR" sz="1900" b="0" i="0" u="none" strike="noStrike" cap="none" baseline="0" noProof="0" dirty="0">
                <a:ln>
                  <a:noFill/>
                </a:ln>
                <a:solidFill>
                  <a:schemeClr val="tx1"/>
                </a:solidFill>
                <a:effectLst/>
                <a:uLnTx/>
                <a:uFillTx/>
              </a:rPr>
              <a:t>Rapports sur le support : Personnaliser le rapport standard Nombre total de requêtes créées par agent.</a:t>
            </a:r>
          </a:p>
          <a:p>
            <a:pPr marL="466725" marR="0" lvl="1" indent="-234950" algn="l" defTabSz="914400" rtl="0" eaLnBrk="1" fontAlgn="auto" latinLnBrk="0" hangingPunct="1">
              <a:lnSpc>
                <a:spcPct val="90000"/>
              </a:lnSpc>
              <a:spcBef>
                <a:spcPts val="900"/>
              </a:spcBef>
              <a:spcAft>
                <a:spcPts val="0"/>
              </a:spcAft>
              <a:buClrTx/>
              <a:buSzTx/>
              <a:buFont typeface="Wingdings" pitchFamily="2" charset="2"/>
              <a:buChar char="ü"/>
              <a:tabLst/>
              <a:defRPr/>
            </a:pPr>
            <a:r>
              <a:rPr kumimoji="0" lang="fr-FR" sz="1900" b="0" i="0" u="none" strike="noStrike" cap="none" baseline="0" noProof="0" dirty="0">
                <a:ln>
                  <a:noFill/>
                </a:ln>
                <a:solidFill>
                  <a:schemeClr val="tx1"/>
                </a:solidFill>
                <a:effectLst/>
                <a:uLnTx/>
                <a:uFillTx/>
              </a:rPr>
              <a:t>Supprimer le regroupement par propriétaire de la requête.</a:t>
            </a:r>
          </a:p>
          <a:p>
            <a:pPr marL="466725" marR="0" lvl="1" indent="-234950" algn="l" defTabSz="914400" rtl="0" eaLnBrk="1" fontAlgn="auto" latinLnBrk="0" hangingPunct="1">
              <a:lnSpc>
                <a:spcPct val="90000"/>
              </a:lnSpc>
              <a:spcBef>
                <a:spcPts val="900"/>
              </a:spcBef>
              <a:spcAft>
                <a:spcPts val="0"/>
              </a:spcAft>
              <a:buClrTx/>
              <a:buSzTx/>
              <a:buFont typeface="Wingdings" pitchFamily="2" charset="2"/>
              <a:buChar char="ü"/>
              <a:tabLst/>
              <a:defRPr/>
            </a:pPr>
            <a:r>
              <a:rPr kumimoji="0" lang="fr-FR" sz="1900" b="0" i="0" u="none" strike="noStrike" cap="none" baseline="0" noProof="0" dirty="0">
                <a:ln>
                  <a:noFill/>
                </a:ln>
                <a:solidFill>
                  <a:schemeClr val="tx1"/>
                </a:solidFill>
                <a:effectLst/>
                <a:uLnTx/>
                <a:uFillTx/>
              </a:rPr>
              <a:t>Ajouter le produit et le # hiérarchisée en tant que groupements.</a:t>
            </a:r>
          </a:p>
          <a:p>
            <a:pPr marL="466725" marR="0" lvl="1" indent="-234950" algn="l" defTabSz="914400" rtl="0" eaLnBrk="1" fontAlgn="auto" latinLnBrk="0" hangingPunct="1">
              <a:lnSpc>
                <a:spcPct val="90000"/>
              </a:lnSpc>
              <a:spcBef>
                <a:spcPts val="900"/>
              </a:spcBef>
              <a:spcAft>
                <a:spcPts val="0"/>
              </a:spcAft>
              <a:buClrTx/>
              <a:buSzTx/>
              <a:buFont typeface="Wingdings" pitchFamily="2" charset="2"/>
              <a:buChar char="ü"/>
              <a:tabLst/>
              <a:defRPr/>
            </a:pPr>
            <a:r>
              <a:rPr kumimoji="0" lang="fr-FR" sz="1900" b="0" i="0" u="none" strike="noStrike" cap="none" baseline="0" noProof="0" dirty="0">
                <a:ln>
                  <a:noFill/>
                </a:ln>
                <a:solidFill>
                  <a:schemeClr val="tx1"/>
                </a:solidFill>
                <a:effectLst/>
                <a:uLnTx/>
                <a:uFillTx/>
              </a:rPr>
              <a:t>Modifiez le format Récapitulatif sur Matriciel.</a:t>
            </a:r>
          </a:p>
          <a:p>
            <a:pPr marL="234950" marR="0" lvl="0" indent="-234950" algn="l" defTabSz="914400" rtl="0" eaLnBrk="1" fontAlgn="auto" latinLnBrk="0" hangingPunct="1">
              <a:lnSpc>
                <a:spcPct val="90000"/>
              </a:lnSpc>
              <a:spcBef>
                <a:spcPts val="900"/>
              </a:spcBef>
              <a:spcAft>
                <a:spcPts val="0"/>
              </a:spcAft>
              <a:buClrTx/>
              <a:buSzTx/>
              <a:buFont typeface="Wingdings" pitchFamily="2" charset="2"/>
              <a:buNone/>
              <a:tabLst/>
              <a:defRPr/>
            </a:pPr>
            <a:endParaRPr kumimoji="0" lang="fr-FR" sz="1900" b="0" i="0" u="none" strike="noStrike" kern="1200" cap="none" spc="0" normalizeH="0" baseline="0" noProof="0" dirty="0">
              <a:ln>
                <a:noFill/>
              </a:ln>
              <a:solidFill>
                <a:schemeClr val="tx1"/>
              </a:solidFill>
              <a:effectLst/>
              <a:uLnTx/>
              <a:uFillTx/>
            </a:endParaRPr>
          </a:p>
        </p:txBody>
      </p:sp>
      <p:sp>
        <p:nvSpPr>
          <p:cNvPr id="14" name="Connor quote"/>
          <p:cNvSpPr/>
          <p:nvPr/>
        </p:nvSpPr>
        <p:spPr>
          <a:xfrm>
            <a:off x="8451925" y="1172672"/>
            <a:ext cx="3212800" cy="1947672"/>
          </a:xfrm>
          <a:prstGeom prst="wedgeRoundRectCallout">
            <a:avLst>
              <a:gd name="adj1" fmla="val 1735"/>
              <a:gd name="adj2" fmla="val 72970"/>
              <a:gd name="adj3" fmla="val 16667"/>
            </a:avLst>
          </a:prstGeom>
          <a:solidFill>
            <a:srgbClr val="015BA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fr-FR" sz="2200" dirty="0">
                <a:solidFill>
                  <a:schemeClr val="bg1"/>
                </a:solidFill>
              </a:rPr>
              <a:t>J'ai besoin de suivre les problèmes liés aux produits les plus courants et ceux qui sont généralement hiérarchisés.</a:t>
            </a:r>
          </a:p>
        </p:txBody>
      </p:sp>
      <p:sp>
        <p:nvSpPr>
          <p:cNvPr id="5" name="Slide Number Placeholder 4"/>
          <p:cNvSpPr>
            <a:spLocks noGrp="1"/>
          </p:cNvSpPr>
          <p:nvPr>
            <p:ph type="sldNum" sz="quarter" idx="10"/>
          </p:nvPr>
        </p:nvSpPr>
        <p:spPr/>
        <p:txBody>
          <a:bodyPr/>
          <a:lstStyle/>
          <a:p>
            <a:fld id="{812A5277-1DB9-460F-9A21-B857ABB32666}" type="slidenum">
              <a:rPr lang="en-US" smtClean="0"/>
              <a:pPr/>
              <a:t>502</a:t>
            </a:fld>
            <a:endParaRPr lang="fr-FR" dirty="0"/>
          </a:p>
        </p:txBody>
      </p:sp>
    </p:spTree>
    <p:custDataLst>
      <p:tags r:id="rId1"/>
    </p:custData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565293" y="3568177"/>
            <a:ext cx="2174195" cy="2503170"/>
            <a:chOff x="9486018" y="2018417"/>
            <a:chExt cx="1497105" cy="1723181"/>
          </a:xfrm>
        </p:grpSpPr>
        <p:grpSp>
          <p:nvGrpSpPr>
            <p:cNvPr id="26" name="Group 25"/>
            <p:cNvGrpSpPr/>
            <p:nvPr/>
          </p:nvGrpSpPr>
          <p:grpSpPr>
            <a:xfrm>
              <a:off x="9486018" y="2018417"/>
              <a:ext cx="1497105" cy="1722802"/>
              <a:chOff x="448235" y="3801035"/>
              <a:chExt cx="2166770" cy="1722802"/>
            </a:xfrm>
          </p:grpSpPr>
          <p:sp>
            <p:nvSpPr>
              <p:cNvPr id="28" name="Rounded Rectangle 27"/>
              <p:cNvSpPr/>
              <p:nvPr/>
            </p:nvSpPr>
            <p:spPr bwMode="auto">
              <a:xfrm>
                <a:off x="448235" y="3801035"/>
                <a:ext cx="2160494" cy="1722802"/>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p>
            </p:txBody>
          </p:sp>
          <p:sp>
            <p:nvSpPr>
              <p:cNvPr id="29" name="Round Same Side Corner Rectangle 2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fr-FR" b="1" dirty="0">
                    <a:solidFill>
                      <a:schemeClr val="bg1"/>
                    </a:solidFill>
                    <a:latin typeface="Salesforce Sans" panose="020B0505020202020203" pitchFamily="34" charset="0"/>
                  </a:rPr>
                  <a:t>Noah Larkin</a:t>
                </a:r>
              </a:p>
              <a:p>
                <a:pPr algn="ctr">
                  <a:spcBef>
                    <a:spcPts val="300"/>
                  </a:spcBef>
                  <a:spcAft>
                    <a:spcPts val="600"/>
                  </a:spcAft>
                </a:pPr>
                <a:r>
                  <a:rPr lang="fr-FR" sz="1400" dirty="0">
                    <a:latin typeface="Salesforce Sans" panose="020B0505020202020203" pitchFamily="34" charset="0"/>
                  </a:rPr>
                  <a:t>Vice-président des services</a:t>
                </a:r>
              </a:p>
            </p:txBody>
          </p:sp>
        </p:grpSp>
        <p:pic>
          <p:nvPicPr>
            <p:cNvPr id="27" name="Picture 26" descr="C:\Documents and Settings\msharron\Desktop\AW Computing profile pics\Noah Larkin.png"/>
            <p:cNvPicPr>
              <a:picLocks noChangeAspect="1" noChangeArrowheads="1"/>
            </p:cNvPicPr>
            <p:nvPr/>
          </p:nvPicPr>
          <p:blipFill rotWithShape="1">
            <a:blip r:embed="rId4" cstate="print"/>
            <a:srcRect l="7641" t="-3840" r="-4408" b="52365"/>
            <a:stretch/>
          </p:blipFill>
          <p:spPr bwMode="auto">
            <a:xfrm>
              <a:off x="9641934" y="2550106"/>
              <a:ext cx="1316958" cy="1191492"/>
            </a:xfrm>
            <a:prstGeom prst="rect">
              <a:avLst/>
            </a:prstGeom>
            <a:noFill/>
            <a:ln>
              <a:noFill/>
            </a:ln>
          </p:spPr>
        </p:pic>
      </p:grpSp>
      <p:sp>
        <p:nvSpPr>
          <p:cNvPr id="2" name="Title 1"/>
          <p:cNvSpPr>
            <a:spLocks noGrp="1"/>
          </p:cNvSpPr>
          <p:nvPr>
            <p:ph type="title"/>
          </p:nvPr>
        </p:nvSpPr>
        <p:spPr>
          <a:xfrm>
            <a:off x="128592" y="7"/>
            <a:ext cx="10736637" cy="746975"/>
          </a:xfrm>
        </p:spPr>
        <p:txBody>
          <a:bodyPr/>
          <a:lstStyle/>
          <a:p>
            <a:r>
              <a:rPr lang="fr-FR" sz="2600" dirty="0"/>
              <a:t>Découverte : Analyse du support pour les responsables du service</a:t>
            </a:r>
          </a:p>
        </p:txBody>
      </p:sp>
      <p:sp>
        <p:nvSpPr>
          <p:cNvPr id="21" name="Rectangle 14"/>
          <p:cNvSpPr>
            <a:spLocks noGrp="1" noChangeArrowheads="1"/>
          </p:cNvSpPr>
          <p:nvPr>
            <p:ph idx="4294967295"/>
          </p:nvPr>
        </p:nvSpPr>
        <p:spPr>
          <a:xfrm>
            <a:off x="4272455" y="957938"/>
            <a:ext cx="7835462" cy="5641108"/>
          </a:xfrm>
          <a:prstGeom prst="roundRect">
            <a:avLst>
              <a:gd name="adj" fmla="val 4947"/>
            </a:avLst>
          </a:prstGeom>
          <a:solidFill>
            <a:schemeClr val="bg1"/>
          </a:solidFill>
          <a:ln w="38100">
            <a:solidFill>
              <a:srgbClr val="0066CC"/>
            </a:solidFill>
          </a:ln>
          <a:effectLst>
            <a:outerShdw blurRad="50800" dist="38100" dir="2700000" algn="tl" rotWithShape="0">
              <a:prstClr val="black">
                <a:alpha val="40000"/>
              </a:prstClr>
            </a:outerShdw>
          </a:effectLst>
        </p:spPr>
        <p:txBody>
          <a:bodyPr lIns="365760">
            <a:noAutofit/>
          </a:bodyPr>
          <a:lstStyle/>
          <a:p>
            <a:pPr>
              <a:spcBef>
                <a:spcPts val="600"/>
              </a:spcBef>
              <a:buNone/>
            </a:pPr>
            <a:r>
              <a:rPr lang="fr-FR" sz="2200" dirty="0"/>
              <a:t>Comment Noah évalue-t-il la satisfaction client ?</a:t>
            </a:r>
          </a:p>
          <a:p>
            <a:pPr marL="234950" indent="-234950">
              <a:spcBef>
                <a:spcPts val="600"/>
              </a:spcBef>
              <a:buFont typeface="Wingdings" pitchFamily="2" charset="2"/>
              <a:buChar char="§"/>
            </a:pPr>
            <a:r>
              <a:rPr lang="fr-FR" sz="1900" dirty="0"/>
              <a:t>Il examine les tendances des mesures des performances afin d'identifier les points critiques dans le processus de support.</a:t>
            </a:r>
          </a:p>
          <a:p>
            <a:pPr marL="234950" indent="-234950">
              <a:spcBef>
                <a:spcPts val="600"/>
              </a:spcBef>
              <a:buNone/>
            </a:pPr>
            <a:r>
              <a:rPr lang="fr-FR" sz="2200" dirty="0"/>
              <a:t>Sur quoi pourrait-il se concentrer ?</a:t>
            </a:r>
          </a:p>
          <a:p>
            <a:pPr marL="234950" indent="-234950">
              <a:spcBef>
                <a:spcPts val="600"/>
              </a:spcBef>
              <a:buFont typeface="Wingdings" pitchFamily="2" charset="2"/>
              <a:buChar char="§"/>
            </a:pPr>
            <a:r>
              <a:rPr lang="fr-FR" sz="1900" dirty="0"/>
              <a:t>Suivi de la résolution au premier appel via :</a:t>
            </a:r>
          </a:p>
          <a:p>
            <a:pPr marL="466725" lvl="1" indent="-234950">
              <a:spcBef>
                <a:spcPts val="600"/>
              </a:spcBef>
              <a:buFont typeface="Wingdings" pitchFamily="2" charset="2"/>
              <a:buChar char="ü"/>
            </a:pPr>
            <a:r>
              <a:rPr lang="fr-FR" sz="1900" dirty="0"/>
              <a:t>L'historique des activités.</a:t>
            </a:r>
          </a:p>
          <a:p>
            <a:pPr marL="466725" lvl="1" indent="-234950">
              <a:spcBef>
                <a:spcPts val="600"/>
              </a:spcBef>
              <a:buFont typeface="Wingdings" pitchFamily="2" charset="2"/>
              <a:buChar char="ü"/>
            </a:pPr>
            <a:r>
              <a:rPr lang="fr-FR" sz="1900" dirty="0"/>
              <a:t>Les hiérarchisations et les modifications apportées à la propriété des requêtes.</a:t>
            </a:r>
          </a:p>
          <a:p>
            <a:pPr marL="466725" lvl="1" indent="-234950">
              <a:spcBef>
                <a:spcPts val="600"/>
              </a:spcBef>
              <a:buFont typeface="Wingdings" pitchFamily="2" charset="2"/>
              <a:buChar char="ü"/>
            </a:pPr>
            <a:r>
              <a:rPr lang="fr-FR" sz="1900" dirty="0"/>
              <a:t>Les requêtes concernant le même problème sur un compte.</a:t>
            </a:r>
          </a:p>
          <a:p>
            <a:pPr marL="234950" indent="-234950">
              <a:spcBef>
                <a:spcPts val="600"/>
              </a:spcBef>
              <a:buFont typeface="Wingdings" pitchFamily="2" charset="2"/>
              <a:buChar char="§"/>
            </a:pPr>
            <a:r>
              <a:rPr lang="fr-FR" sz="1900" dirty="0"/>
              <a:t>Calcul du temps moyen pour résoudre les requêtes via :</a:t>
            </a:r>
          </a:p>
          <a:p>
            <a:pPr marL="466725" lvl="1" indent="-234950">
              <a:spcBef>
                <a:spcPts val="600"/>
              </a:spcBef>
              <a:buFont typeface="Wingdings" pitchFamily="2" charset="2"/>
              <a:buChar char="ü"/>
            </a:pPr>
            <a:r>
              <a:rPr lang="fr-FR" sz="1900" dirty="0"/>
              <a:t>Date/heure de l'ouverture et date/heure de la fermeture.</a:t>
            </a:r>
          </a:p>
          <a:p>
            <a:pPr marL="234950" indent="-234950">
              <a:spcBef>
                <a:spcPts val="600"/>
              </a:spcBef>
              <a:buFont typeface="Wingdings" pitchFamily="2" charset="2"/>
              <a:buChar char="§"/>
            </a:pPr>
            <a:r>
              <a:rPr lang="fr-FR" sz="1900" dirty="0"/>
              <a:t>Identification des clients aux besoins importants via :</a:t>
            </a:r>
          </a:p>
          <a:p>
            <a:pPr marL="466725" lvl="1" indent="-234950">
              <a:spcBef>
                <a:spcPts val="600"/>
              </a:spcBef>
              <a:buFont typeface="Wingdings" pitchFamily="2" charset="2"/>
              <a:buChar char="ü"/>
            </a:pPr>
            <a:r>
              <a:rPr lang="fr-FR" sz="1900" dirty="0"/>
              <a:t>Le nombre de requêtes hiérarchisées par compte.</a:t>
            </a:r>
          </a:p>
          <a:p>
            <a:pPr marL="234950" indent="-234950">
              <a:spcBef>
                <a:spcPts val="600"/>
              </a:spcBef>
              <a:buFont typeface="Wingdings" pitchFamily="2" charset="2"/>
              <a:buChar char="§"/>
            </a:pPr>
            <a:r>
              <a:rPr lang="fr-FR" sz="1900" dirty="0"/>
              <a:t>Fidélisation des comptes prioritaires via :</a:t>
            </a:r>
          </a:p>
          <a:p>
            <a:pPr marL="466725" lvl="1" indent="-234950">
              <a:spcBef>
                <a:spcPts val="600"/>
              </a:spcBef>
              <a:buFont typeface="Wingdings" pitchFamily="2" charset="2"/>
              <a:buChar char="ü"/>
            </a:pPr>
            <a:r>
              <a:rPr lang="fr-FR" sz="1900" dirty="0"/>
              <a:t>Résumé des requêtes sur trois mois pour chaque compte.</a:t>
            </a:r>
          </a:p>
          <a:p>
            <a:pPr marL="234950" indent="-234950">
              <a:lnSpc>
                <a:spcPct val="90000"/>
              </a:lnSpc>
            </a:pPr>
            <a:endParaRPr lang="fr-FR" sz="1900" dirty="0"/>
          </a:p>
        </p:txBody>
      </p:sp>
      <p:sp>
        <p:nvSpPr>
          <p:cNvPr id="13" name="Noah quote"/>
          <p:cNvSpPr/>
          <p:nvPr/>
        </p:nvSpPr>
        <p:spPr>
          <a:xfrm>
            <a:off x="381580" y="1316751"/>
            <a:ext cx="2986943" cy="1947672"/>
          </a:xfrm>
          <a:prstGeom prst="wedgeRoundRectCallout">
            <a:avLst>
              <a:gd name="adj1" fmla="val -6092"/>
              <a:gd name="adj2" fmla="val 73084"/>
              <a:gd name="adj3" fmla="val 16667"/>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fr-FR" sz="2200" dirty="0">
                <a:solidFill>
                  <a:schemeClr val="bg1"/>
                </a:solidFill>
              </a:rPr>
              <a:t>J'ai besoin de données plus précises pour suivre </a:t>
            </a:r>
            <a:r>
              <a:rPr sz="2200" dirty="0"/>
              <a:t/>
            </a:r>
            <a:br>
              <a:rPr sz="2200" dirty="0"/>
            </a:br>
            <a:r>
              <a:rPr lang="fr-FR" sz="2200" dirty="0">
                <a:solidFill>
                  <a:schemeClr val="bg1"/>
                </a:solidFill>
              </a:rPr>
              <a:t>la satisfaction client.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503</a:t>
            </a:fld>
            <a:endParaRPr lang="fr-FR" dirty="0"/>
          </a:p>
        </p:txBody>
      </p:sp>
    </p:spTree>
    <p:custDataLst>
      <p:tags r:id="rId1"/>
    </p:custData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28597" y="836614"/>
            <a:ext cx="8088811" cy="5935663"/>
          </a:xfrm>
        </p:spPr>
        <p:txBody>
          <a:bodyPr/>
          <a:lstStyle/>
          <a:p>
            <a:pPr marL="457200" indent="-457200">
              <a:buFont typeface="+mj-lt"/>
              <a:buAutoNum type="arabicPeriod"/>
            </a:pPr>
            <a:r>
              <a:rPr lang="fr-FR" dirty="0"/>
              <a:t>Que permet de faire la fonction E-mail vers requête ? </a:t>
            </a:r>
          </a:p>
          <a:p>
            <a:pPr marL="457200" indent="-457200">
              <a:buFont typeface="+mj-lt"/>
              <a:buAutoNum type="arabicPeriod"/>
            </a:pPr>
            <a:r>
              <a:rPr lang="fr-FR" dirty="0"/>
              <a:t>L'équipe de support d'AW </a:t>
            </a:r>
            <a:r>
              <a:rPr lang="fr-FR" dirty="0" err="1"/>
              <a:t>Computing</a:t>
            </a:r>
            <a:r>
              <a:rPr lang="fr-FR" dirty="0"/>
              <a:t> veut que les requêtes à priorité élevée non résolues au bout de 3 heures changent de propriétaire. Elles doivent alors être attribuées à des agents de niveau 2. Comment un administrateur peut-il respecter cette exigence ? </a:t>
            </a:r>
          </a:p>
          <a:p>
            <a:pPr marL="457200" indent="-457200">
              <a:buFont typeface="+mj-lt"/>
              <a:buAutoNum type="arabicPeriod"/>
            </a:pPr>
            <a:r>
              <a:rPr lang="fr-FR" dirty="0"/>
              <a:t>Quelle section de la console </a:t>
            </a:r>
            <a:r>
              <a:rPr lang="fr-FR" dirty="0" err="1"/>
              <a:t>Salesforce</a:t>
            </a:r>
            <a:r>
              <a:rPr lang="fr-FR" dirty="0"/>
              <a:t> pour le service et du fil de requête permet aux utilisateurs de s'informer rapidement sur les détails d'une requête ? </a:t>
            </a:r>
          </a:p>
        </p:txBody>
      </p:sp>
      <p:sp>
        <p:nvSpPr>
          <p:cNvPr id="6" name="Title 5"/>
          <p:cNvSpPr>
            <a:spLocks noGrp="1"/>
          </p:cNvSpPr>
          <p:nvPr>
            <p:ph type="title"/>
          </p:nvPr>
        </p:nvSpPr>
        <p:spPr/>
        <p:txBody>
          <a:bodyPr/>
          <a:lstStyle/>
          <a:p>
            <a:r>
              <a:rPr lang="fr-FR"/>
              <a:t>Contrôle des connaissances</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504</a:t>
            </a:fld>
            <a:endParaRPr lang="fr-FR" dirty="0"/>
          </a:p>
        </p:txBody>
      </p:sp>
    </p:spTree>
    <p:custDataLst>
      <p:tags r:id="rId1"/>
    </p:custData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505</a:t>
            </a:fld>
            <a:endParaRPr lang="fr-FR" dirty="0"/>
          </a:p>
        </p:txBody>
      </p:sp>
    </p:spTree>
    <p:custDataLst>
      <p:tags r:id="rId1"/>
    </p:custData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12A5277-1DB9-460F-9A21-B857ABB32666}" type="slidenum">
              <a:rPr lang="en-US" smtClean="0"/>
              <a:pPr/>
              <a:t>506</a:t>
            </a:fld>
            <a:endParaRPr lang="fr-FR" dirty="0"/>
          </a:p>
        </p:txBody>
      </p:sp>
      <p:sp>
        <p:nvSpPr>
          <p:cNvPr id="4" name="Text Placeholder 3"/>
          <p:cNvSpPr>
            <a:spLocks noGrp="1"/>
          </p:cNvSpPr>
          <p:nvPr>
            <p:ph type="body" sz="quarter" idx="10"/>
          </p:nvPr>
        </p:nvSpPr>
        <p:spPr/>
        <p:txBody>
          <a:bodyPr/>
          <a:lstStyle/>
          <a:p>
            <a:r>
              <a:rPr lang="fr-FR" b="1" dirty="0"/>
              <a:t>Module 10 :</a:t>
            </a:r>
          </a:p>
          <a:p>
            <a:r>
              <a:rPr lang="fr-FR"/>
              <a:t>Récapitulatif</a:t>
            </a:r>
          </a:p>
        </p:txBody>
      </p:sp>
    </p:spTree>
    <p:custDataLst>
      <p:tags r:id="rId1"/>
    </p:custData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450" y="836615"/>
            <a:ext cx="7422349" cy="5914231"/>
          </a:xfrm>
        </p:spPr>
        <p:txBody>
          <a:bodyPr/>
          <a:lstStyle/>
          <a:p>
            <a:r>
              <a:rPr lang="fr-FR" dirty="0"/>
              <a:t>À la fin de ce module, vous serez en mesure de :</a:t>
            </a:r>
          </a:p>
          <a:p>
            <a:pPr lvl="1"/>
            <a:r>
              <a:rPr lang="fr-FR" dirty="0"/>
              <a:t>Revoir les domaines clés du cours.</a:t>
            </a:r>
          </a:p>
          <a:p>
            <a:pPr lvl="1"/>
            <a:r>
              <a:rPr lang="fr-FR" dirty="0"/>
              <a:t>Redimensionner </a:t>
            </a:r>
            <a:r>
              <a:rPr lang="fr-FR" dirty="0" err="1"/>
              <a:t>Salesforce</a:t>
            </a:r>
            <a:r>
              <a:rPr lang="fr-FR" dirty="0"/>
              <a:t> afin de créer de nouveaux utilisateurs avec des exigences personnalisées en matière de processus de piste, d'automatisation et de génération de rapports.</a:t>
            </a:r>
          </a:p>
          <a:p>
            <a:pPr lvl="1"/>
            <a:r>
              <a:rPr lang="fr-FR" dirty="0"/>
              <a:t>Savoir où trouver des ressources supplémentaires.</a:t>
            </a:r>
          </a:p>
          <a:p>
            <a:pPr lvl="1"/>
            <a:r>
              <a:rPr lang="fr-FR" dirty="0"/>
              <a:t>Décrire comment et quand étendre </a:t>
            </a:r>
            <a:r>
              <a:rPr lang="fr-FR" dirty="0" err="1"/>
              <a:t>Salesforce</a:t>
            </a:r>
            <a:r>
              <a:rPr lang="fr-FR" dirty="0"/>
              <a:t> à l'aide de la plate-forme </a:t>
            </a:r>
            <a:r>
              <a:rPr lang="fr-FR" dirty="0" err="1"/>
              <a:t>AppExchange</a:t>
            </a:r>
            <a:r>
              <a:rPr lang="fr-FR" dirty="0"/>
              <a:t>.</a:t>
            </a:r>
          </a:p>
          <a:p>
            <a:pPr lvl="1"/>
            <a:r>
              <a:rPr lang="fr-FR" dirty="0"/>
              <a:t>Élaborer un plan d'action de certification.</a:t>
            </a:r>
          </a:p>
          <a:p>
            <a:endParaRPr lang="fr-FR" dirty="0"/>
          </a:p>
          <a:p>
            <a:endParaRPr lang="fr-FR" dirty="0"/>
          </a:p>
        </p:txBody>
      </p:sp>
      <p:sp>
        <p:nvSpPr>
          <p:cNvPr id="5" name="Title 4"/>
          <p:cNvSpPr>
            <a:spLocks noGrp="1"/>
          </p:cNvSpPr>
          <p:nvPr>
            <p:ph type="title"/>
          </p:nvPr>
        </p:nvSpPr>
        <p:spPr/>
        <p:txBody>
          <a:bodyPr/>
          <a:lstStyle/>
          <a:p>
            <a:r>
              <a:rPr lang="fr-FR"/>
              <a:t>Objectifs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507</a:t>
            </a:fld>
            <a:endParaRPr lang="fr-FR" dirty="0"/>
          </a:p>
        </p:txBody>
      </p:sp>
    </p:spTree>
    <p:custDataLst>
      <p:tags r:id="rId1"/>
    </p:custData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8596" y="864525"/>
            <a:ext cx="11113836" cy="5693930"/>
          </a:xfrm>
        </p:spPr>
        <p:txBody>
          <a:bodyPr numCol="2" spcCol="457200"/>
          <a:lstStyle/>
          <a:p>
            <a:r>
              <a:rPr lang="fr-FR" dirty="0"/>
              <a:t>Dans le dernier module, vous avez appris à tirer parti de vos </a:t>
            </a:r>
            <a:r>
              <a:rPr dirty="0"/>
              <a:t/>
            </a:r>
            <a:br>
              <a:rPr dirty="0"/>
            </a:br>
            <a:r>
              <a:rPr lang="fr-FR" dirty="0"/>
              <a:t>connaissances afin de développer l'environnement de support et de service d'AW </a:t>
            </a:r>
            <a:r>
              <a:rPr lang="fr-FR" dirty="0" err="1"/>
              <a:t>Computing</a:t>
            </a:r>
            <a:r>
              <a:rPr lang="fr-FR" dirty="0"/>
              <a:t>. </a:t>
            </a:r>
          </a:p>
          <a:p>
            <a:r>
              <a:rPr lang="fr-FR" dirty="0"/>
              <a:t>Dans ce module, vous allez appliquer ce que vous savez afin de répondre aux exigences personnalisées des nouveaux utilisateurs. Vous passerez ensuite en revue les concepts clés du cours et découvrirez les ressources disponibles pour vous aider à réussir en tant qu'administrateur </a:t>
            </a:r>
            <a:r>
              <a:rPr lang="fr-FR" dirty="0" err="1"/>
              <a:t>Salesforce</a:t>
            </a:r>
            <a:r>
              <a:rPr lang="fr-FR" dirty="0"/>
              <a:t>. </a:t>
            </a:r>
          </a:p>
          <a:p>
            <a:pPr lvl="2"/>
            <a:r>
              <a:rPr lang="fr-FR" dirty="0"/>
              <a:t>Récapitulatif final de la formation</a:t>
            </a:r>
          </a:p>
          <a:p>
            <a:pPr lvl="2"/>
            <a:r>
              <a:rPr lang="fr-FR" b="0" dirty="0">
                <a:solidFill>
                  <a:schemeClr val="bg2">
                    <a:lumMod val="50000"/>
                  </a:schemeClr>
                </a:solidFill>
                <a:latin typeface="Salesforce Sans Thin" panose="020B0205020202020203" pitchFamily="34" charset="0"/>
              </a:rPr>
              <a:t>Exigences du projet final (ADM201) ou Présentation de la certification Salesforce (ADM201C)</a:t>
            </a:r>
          </a:p>
          <a:p>
            <a:pPr lvl="1"/>
            <a:r>
              <a:rPr lang="fr-FR" dirty="0"/>
              <a:t>Obtenir des ressources supplémentaires</a:t>
            </a:r>
          </a:p>
          <a:p>
            <a:endParaRPr lang="fr-FR" dirty="0"/>
          </a:p>
        </p:txBody>
      </p:sp>
      <p:sp>
        <p:nvSpPr>
          <p:cNvPr id="5" name="Title 4"/>
          <p:cNvSpPr>
            <a:spLocks noGrp="1"/>
          </p:cNvSpPr>
          <p:nvPr>
            <p:ph type="title"/>
          </p:nvPr>
        </p:nvSpPr>
        <p:spPr/>
        <p:txBody>
          <a:bodyPr/>
          <a:lstStyle/>
          <a:p>
            <a:r>
              <a:rPr lang="fr-FR" sz="2600" dirty="0"/>
              <a:t>Introduction et programme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508</a:t>
            </a:fld>
            <a:endParaRPr lang="fr-FR" dirty="0"/>
          </a:p>
        </p:txBody>
      </p:sp>
    </p:spTree>
    <p:custDataLst>
      <p:tags r:id="rId1"/>
    </p:custData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Sécurité et accès</a:t>
            </a:r>
            <a:endParaRPr lang="fr-FR"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4106850390"/>
              </p:ext>
            </p:extLst>
          </p:nvPr>
        </p:nvGraphicFramePr>
        <p:xfrm>
          <a:off x="2304288" y="1072896"/>
          <a:ext cx="7531100"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p:cNvSpPr txBox="1"/>
          <p:nvPr/>
        </p:nvSpPr>
        <p:spPr>
          <a:xfrm>
            <a:off x="8489453" y="1658433"/>
            <a:ext cx="2375776" cy="646331"/>
          </a:xfrm>
          <a:prstGeom prst="rect">
            <a:avLst/>
          </a:prstGeom>
          <a:solidFill>
            <a:schemeClr val="bg1">
              <a:lumMod val="95000"/>
            </a:schemeClr>
          </a:solidFill>
          <a:ln>
            <a:solidFill>
              <a:schemeClr val="bg1">
                <a:lumMod val="75000"/>
              </a:schemeClr>
            </a:solidFill>
          </a:ln>
        </p:spPr>
        <p:txBody>
          <a:bodyPr wrap="square" rtlCol="0">
            <a:spAutoFit/>
          </a:bodyPr>
          <a:lstStyle/>
          <a:p>
            <a:pPr algn="ctr"/>
            <a:r>
              <a:rPr lang="fr-FR" dirty="0"/>
              <a:t>Affecte TOUS les utilisateurs</a:t>
            </a:r>
          </a:p>
        </p:txBody>
      </p:sp>
      <p:sp>
        <p:nvSpPr>
          <p:cNvPr id="14" name="TextBox 13"/>
          <p:cNvSpPr txBox="1"/>
          <p:nvPr/>
        </p:nvSpPr>
        <p:spPr>
          <a:xfrm>
            <a:off x="7514942" y="3349766"/>
            <a:ext cx="3043330" cy="646331"/>
          </a:xfrm>
          <a:prstGeom prst="rect">
            <a:avLst/>
          </a:prstGeom>
          <a:solidFill>
            <a:schemeClr val="bg1">
              <a:lumMod val="95000"/>
            </a:schemeClr>
          </a:solidFill>
          <a:ln>
            <a:solidFill>
              <a:schemeClr val="bg1">
                <a:lumMod val="75000"/>
              </a:schemeClr>
            </a:solidFill>
          </a:ln>
        </p:spPr>
        <p:txBody>
          <a:bodyPr wrap="square" rtlCol="0">
            <a:spAutoFit/>
          </a:bodyPr>
          <a:lstStyle/>
          <a:p>
            <a:pPr algn="ctr"/>
            <a:r>
              <a:rPr lang="fr-FR" dirty="0"/>
              <a:t>Affecte les groupes d'utilisateurs</a:t>
            </a:r>
          </a:p>
        </p:txBody>
      </p:sp>
      <p:sp>
        <p:nvSpPr>
          <p:cNvPr id="15" name="TextBox 14"/>
          <p:cNvSpPr txBox="1"/>
          <p:nvPr/>
        </p:nvSpPr>
        <p:spPr>
          <a:xfrm>
            <a:off x="7132835" y="4851238"/>
            <a:ext cx="3101411" cy="646331"/>
          </a:xfrm>
          <a:prstGeom prst="rect">
            <a:avLst/>
          </a:prstGeom>
          <a:solidFill>
            <a:schemeClr val="bg1">
              <a:lumMod val="95000"/>
            </a:schemeClr>
          </a:solidFill>
          <a:ln>
            <a:solidFill>
              <a:schemeClr val="bg1">
                <a:lumMod val="75000"/>
              </a:schemeClr>
            </a:solidFill>
          </a:ln>
        </p:spPr>
        <p:txBody>
          <a:bodyPr wrap="square" rtlCol="0">
            <a:spAutoFit/>
          </a:bodyPr>
          <a:lstStyle/>
          <a:p>
            <a:pPr algn="ctr"/>
            <a:r>
              <a:rPr lang="fr-FR" dirty="0"/>
              <a:t>Affecte les utilisateurs individuels</a:t>
            </a:r>
          </a:p>
        </p:txBody>
      </p:sp>
      <p:grpSp>
        <p:nvGrpSpPr>
          <p:cNvPr id="17" name="Group 16"/>
          <p:cNvGrpSpPr/>
          <p:nvPr/>
        </p:nvGrpSpPr>
        <p:grpSpPr>
          <a:xfrm>
            <a:off x="5600236" y="5658185"/>
            <a:ext cx="967877" cy="967877"/>
            <a:chOff x="10327829" y="3866251"/>
            <a:chExt cx="967877" cy="967877"/>
          </a:xfrm>
        </p:grpSpPr>
        <p:sp>
          <p:nvSpPr>
            <p:cNvPr id="18" name="Rounded Rectangle 17"/>
            <p:cNvSpPr/>
            <p:nvPr/>
          </p:nvSpPr>
          <p:spPr bwMode="auto">
            <a:xfrm>
              <a:off x="10327829" y="3866251"/>
              <a:ext cx="967877" cy="967877"/>
            </a:xfrm>
            <a:prstGeom prst="roundRect">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19" name="Freeform 423"/>
            <p:cNvSpPr>
              <a:spLocks noChangeArrowheads="1"/>
            </p:cNvSpPr>
            <p:nvPr/>
          </p:nvSpPr>
          <p:spPr bwMode="auto">
            <a:xfrm>
              <a:off x="10511283" y="4006626"/>
              <a:ext cx="589534" cy="613761"/>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sz="1600"/>
            </a:p>
          </p:txBody>
        </p:sp>
      </p:grpSp>
      <p:grpSp>
        <p:nvGrpSpPr>
          <p:cNvPr id="20" name="Group 19"/>
          <p:cNvGrpSpPr/>
          <p:nvPr/>
        </p:nvGrpSpPr>
        <p:grpSpPr>
          <a:xfrm>
            <a:off x="4091041" y="3156212"/>
            <a:ext cx="967877" cy="967877"/>
            <a:chOff x="9846245" y="2525131"/>
            <a:chExt cx="967877" cy="967877"/>
          </a:xfrm>
        </p:grpSpPr>
        <p:sp>
          <p:nvSpPr>
            <p:cNvPr id="21" name="Rounded Rectangle 20"/>
            <p:cNvSpPr/>
            <p:nvPr/>
          </p:nvSpPr>
          <p:spPr bwMode="auto">
            <a:xfrm>
              <a:off x="9846245" y="2525131"/>
              <a:ext cx="967877" cy="967877"/>
            </a:xfrm>
            <a:prstGeom prst="roundRect">
              <a:avLst/>
            </a:prstGeom>
            <a:solidFill>
              <a:srgbClr val="00B05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22" name="Freeform 114"/>
            <p:cNvSpPr>
              <a:spLocks noChangeArrowheads="1"/>
            </p:cNvSpPr>
            <p:nvPr/>
          </p:nvSpPr>
          <p:spPr bwMode="auto">
            <a:xfrm>
              <a:off x="9987905" y="2724913"/>
              <a:ext cx="697694" cy="603774"/>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bg1"/>
            </a:solidFill>
            <a:ln>
              <a:noFill/>
            </a:ln>
          </p:spPr>
          <p:txBody>
            <a:bodyPr wrap="none" anchor="ctr"/>
            <a:lstStyle/>
            <a:p>
              <a:endParaRPr lang="en-US" sz="1600"/>
            </a:p>
          </p:txBody>
        </p:sp>
      </p:grpSp>
      <p:sp>
        <p:nvSpPr>
          <p:cNvPr id="23" name="Freeform 382"/>
          <p:cNvSpPr>
            <a:spLocks noChangeArrowheads="1"/>
          </p:cNvSpPr>
          <p:nvPr/>
        </p:nvSpPr>
        <p:spPr bwMode="auto">
          <a:xfrm>
            <a:off x="3087297" y="1416685"/>
            <a:ext cx="1003744" cy="1003744"/>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tx2">
              <a:lumMod val="75000"/>
            </a:schemeClr>
          </a:solidFill>
          <a:ln>
            <a:noFill/>
          </a:ln>
        </p:spPr>
        <p:txBody>
          <a:bodyPr wrap="none" anchor="ctr"/>
          <a:lstStyle/>
          <a:p>
            <a:endParaRPr lang="en-US" sz="1600"/>
          </a:p>
        </p:txBody>
      </p:sp>
      <p:sp>
        <p:nvSpPr>
          <p:cNvPr id="4" name="Slide Number Placeholder 3"/>
          <p:cNvSpPr>
            <a:spLocks noGrp="1"/>
          </p:cNvSpPr>
          <p:nvPr>
            <p:ph type="sldNum" sz="quarter" idx="10"/>
          </p:nvPr>
        </p:nvSpPr>
        <p:spPr/>
        <p:txBody>
          <a:bodyPr/>
          <a:lstStyle/>
          <a:p>
            <a:fld id="{812A5277-1DB9-460F-9A21-B857ABB32666}" type="slidenum">
              <a:rPr lang="en-US" smtClean="0"/>
              <a:pPr/>
              <a:t>509</a:t>
            </a:fld>
            <a:endParaRPr lang="fr-FR" dirty="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a:xfrm>
            <a:off x="128592" y="7"/>
            <a:ext cx="10736637" cy="746975"/>
          </a:xfrm>
        </p:spPr>
        <p:txBody>
          <a:bodyPr/>
          <a:lstStyle/>
          <a:p>
            <a:r>
              <a:rPr lang="fr-FR"/>
              <a:t>Qu'est-ce qu'un profil de société ?</a:t>
            </a:r>
          </a:p>
        </p:txBody>
      </p:sp>
      <p:graphicFrame>
        <p:nvGraphicFramePr>
          <p:cNvPr id="17" name="Diagram 16"/>
          <p:cNvGraphicFramePr/>
          <p:nvPr>
            <p:extLst>
              <p:ext uri="{D42A27DB-BD31-4B8C-83A1-F6EECF244321}">
                <p14:modId xmlns:p14="http://schemas.microsoft.com/office/powerpoint/2010/main" val="545554477"/>
              </p:ext>
            </p:extLst>
          </p:nvPr>
        </p:nvGraphicFramePr>
        <p:xfrm>
          <a:off x="1626225" y="1707349"/>
          <a:ext cx="8997695" cy="42306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latin typeface="Salesforce Sans" panose="020B0505020202020203" pitchFamily="34" charset="0"/>
              </a:rPr>
              <a:t>Configuration | Profil de la société</a:t>
            </a:r>
          </a:p>
        </p:txBody>
      </p:sp>
      <p:sp>
        <p:nvSpPr>
          <p:cNvPr id="18" name="Rectangle 17"/>
          <p:cNvSpPr/>
          <p:nvPr/>
        </p:nvSpPr>
        <p:spPr bwMode="auto">
          <a:xfrm>
            <a:off x="0" y="751092"/>
            <a:ext cx="12188825"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Salesforce Sans" panose="020B0505020202020203" pitchFamily="34" charset="0"/>
              </a:rPr>
              <a:t>Un regroupement d'informations sur votre organisation, la plupart collectées lors de l'inscription contractuelle.</a:t>
            </a:r>
          </a:p>
        </p:txBody>
      </p:sp>
      <p:sp>
        <p:nvSpPr>
          <p:cNvPr id="19" name="TextBox 18"/>
          <p:cNvSpPr txBox="1"/>
          <p:nvPr/>
        </p:nvSpPr>
        <p:spPr bwMode="white">
          <a:xfrm>
            <a:off x="0" y="808498"/>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grpSp>
        <p:nvGrpSpPr>
          <p:cNvPr id="20" name="Group 4"/>
          <p:cNvGrpSpPr>
            <a:grpSpLocks noChangeAspect="1"/>
          </p:cNvGrpSpPr>
          <p:nvPr/>
        </p:nvGrpSpPr>
        <p:grpSpPr bwMode="auto">
          <a:xfrm>
            <a:off x="436563" y="1113282"/>
            <a:ext cx="422275" cy="328613"/>
            <a:chOff x="275" y="1308"/>
            <a:chExt cx="266" cy="207"/>
          </a:xfrm>
        </p:grpSpPr>
        <p:sp>
          <p:nvSpPr>
            <p:cNvPr id="21"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Slide Number Placeholder 2"/>
          <p:cNvSpPr>
            <a:spLocks noGrp="1"/>
          </p:cNvSpPr>
          <p:nvPr>
            <p:ph type="sldNum" sz="quarter" idx="10"/>
          </p:nvPr>
        </p:nvSpPr>
        <p:spPr/>
        <p:txBody>
          <a:bodyPr/>
          <a:lstStyle/>
          <a:p>
            <a:fld id="{812A5277-1DB9-460F-9A21-B857ABB32666}" type="slidenum">
              <a:rPr lang="en-US" smtClean="0"/>
              <a:pPr/>
              <a:t>51</a:t>
            </a:fld>
            <a:endParaRPr lang="fr-FR" dirty="0"/>
          </a:p>
        </p:txBody>
      </p:sp>
      <p:sp>
        <p:nvSpPr>
          <p:cNvPr id="83" name="TextBox 8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84"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48" name="Title 25"/>
          <p:cNvSpPr>
            <a:spLocks noGrp="1"/>
          </p:cNvSpPr>
          <p:nvPr>
            <p:ph type="title"/>
          </p:nvPr>
        </p:nvSpPr>
        <p:spPr>
          <a:xfrm>
            <a:off x="128592" y="7"/>
            <a:ext cx="9706091" cy="746975"/>
          </a:xfrm>
        </p:spPr>
        <p:txBody>
          <a:bodyPr/>
          <a:lstStyle/>
          <a:p>
            <a:r>
              <a:rPr lang="fr-FR" sz="2300" dirty="0"/>
              <a:t>Valeurs par défaut à l'échelle de l'organisation/Hiérarchie des rôles/Partage</a:t>
            </a:r>
          </a:p>
        </p:txBody>
      </p:sp>
      <p:grpSp>
        <p:nvGrpSpPr>
          <p:cNvPr id="30" name="Group 12"/>
          <p:cNvGrpSpPr>
            <a:grpSpLocks/>
          </p:cNvGrpSpPr>
          <p:nvPr/>
        </p:nvGrpSpPr>
        <p:grpSpPr bwMode="auto">
          <a:xfrm>
            <a:off x="988806" y="1734509"/>
            <a:ext cx="8817736" cy="3417945"/>
            <a:chOff x="682625" y="974502"/>
            <a:chExt cx="7461250" cy="3711978"/>
          </a:xfrm>
        </p:grpSpPr>
        <p:sp>
          <p:nvSpPr>
            <p:cNvPr id="31" name="Isosceles Triangle 30"/>
            <p:cNvSpPr/>
            <p:nvPr/>
          </p:nvSpPr>
          <p:spPr>
            <a:xfrm>
              <a:off x="682625" y="974502"/>
              <a:ext cx="7461250" cy="3704191"/>
            </a:xfrm>
            <a:prstGeom prst="triangle">
              <a:avLst>
                <a:gd name="adj" fmla="val 100000"/>
              </a:avLst>
            </a:prstGeom>
            <a:gradFill flip="none" rotWithShape="1">
              <a:gsLst>
                <a:gs pos="0">
                  <a:srgbClr val="00B0F0"/>
                </a:gs>
                <a:gs pos="100000">
                  <a:srgbClr val="0070C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0" dirty="0">
                <a:solidFill>
                  <a:srgbClr val="FFFFFF"/>
                </a:solidFill>
                <a:ea typeface="MS PGothic" charset="-128"/>
                <a:cs typeface="MS PGothic" charset="-128"/>
              </a:endParaRPr>
            </a:p>
          </p:txBody>
        </p:sp>
        <p:cxnSp>
          <p:nvCxnSpPr>
            <p:cNvPr id="32" name="Straight Connector 31"/>
            <p:cNvCxnSpPr/>
            <p:nvPr/>
          </p:nvCxnSpPr>
          <p:spPr>
            <a:xfrm rot="5400000">
              <a:off x="2380873" y="4104044"/>
              <a:ext cx="1124705" cy="3175"/>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33" name="Straight Connector 32"/>
            <p:cNvCxnSpPr/>
            <p:nvPr/>
          </p:nvCxnSpPr>
          <p:spPr>
            <a:xfrm rot="16200000" flipH="1">
              <a:off x="3671571" y="3681831"/>
              <a:ext cx="1972309" cy="0"/>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cxnSp>
          <p:nvCxnSpPr>
            <p:cNvPr id="34" name="Straight Connector 33"/>
            <p:cNvCxnSpPr/>
            <p:nvPr/>
          </p:nvCxnSpPr>
          <p:spPr>
            <a:xfrm rot="5400000">
              <a:off x="5050874" y="3218523"/>
              <a:ext cx="2872888" cy="1588"/>
            </a:xfrm>
            <a:prstGeom prst="line">
              <a:avLst/>
            </a:prstGeom>
            <a:ln>
              <a:solidFill>
                <a:schemeClr val="bg1">
                  <a:lumMod val="65000"/>
                </a:schemeClr>
              </a:solidFill>
            </a:ln>
            <a:effectLst/>
          </p:spPr>
          <p:style>
            <a:lnRef idx="2">
              <a:schemeClr val="accent2"/>
            </a:lnRef>
            <a:fillRef idx="0">
              <a:schemeClr val="accent2"/>
            </a:fillRef>
            <a:effectRef idx="1">
              <a:schemeClr val="accent2"/>
            </a:effectRef>
            <a:fontRef idx="minor">
              <a:schemeClr val="tx1"/>
            </a:fontRef>
          </p:style>
        </p:cxnSp>
        <p:sp>
          <p:nvSpPr>
            <p:cNvPr id="35" name="TextBox 18"/>
            <p:cNvSpPr txBox="1">
              <a:spLocks noChangeArrowheads="1"/>
            </p:cNvSpPr>
            <p:nvPr/>
          </p:nvSpPr>
          <p:spPr bwMode="auto">
            <a:xfrm>
              <a:off x="1285138" y="4185100"/>
              <a:ext cx="1745700" cy="501380"/>
            </a:xfrm>
            <a:prstGeom prst="rect">
              <a:avLst/>
            </a:prstGeom>
            <a:noFill/>
            <a:ln w="9525">
              <a:noFill/>
              <a:miter lim="800000"/>
              <a:headEnd/>
              <a:tailEnd/>
            </a:ln>
          </p:spPr>
          <p:txBody>
            <a:bodyPr wrap="square">
              <a:spAutoFit/>
            </a:bodyPr>
            <a:lstStyle/>
            <a:p>
              <a:pPr algn="ctr"/>
              <a:r>
                <a:rPr lang="fr-FR" sz="1200" b="0" dirty="0">
                  <a:solidFill>
                    <a:schemeClr val="bg1">
                      <a:lumMod val="95000"/>
                    </a:schemeClr>
                  </a:solidFill>
                </a:rPr>
                <a:t>Valeur par défaut à l'échelle de l'organisation</a:t>
              </a:r>
            </a:p>
          </p:txBody>
        </p:sp>
        <p:sp>
          <p:nvSpPr>
            <p:cNvPr id="36" name="TextBox 19"/>
            <p:cNvSpPr txBox="1">
              <a:spLocks noChangeArrowheads="1"/>
            </p:cNvSpPr>
            <p:nvPr/>
          </p:nvSpPr>
          <p:spPr bwMode="auto">
            <a:xfrm>
              <a:off x="3337996" y="3499335"/>
              <a:ext cx="1031137" cy="635081"/>
            </a:xfrm>
            <a:prstGeom prst="rect">
              <a:avLst/>
            </a:prstGeom>
            <a:noFill/>
            <a:ln w="9525">
              <a:noFill/>
              <a:miter lim="800000"/>
              <a:headEnd/>
              <a:tailEnd/>
            </a:ln>
          </p:spPr>
          <p:txBody>
            <a:bodyPr wrap="none">
              <a:spAutoFit/>
            </a:bodyPr>
            <a:lstStyle/>
            <a:p>
              <a:pPr algn="ctr"/>
              <a:r>
                <a:rPr lang="fr-FR" sz="1600" b="0" dirty="0">
                  <a:solidFill>
                    <a:schemeClr val="bg1">
                      <a:lumMod val="95000"/>
                    </a:schemeClr>
                  </a:solidFill>
                </a:rPr>
                <a:t>Hiérarchie </a:t>
              </a:r>
            </a:p>
            <a:p>
              <a:pPr algn="ctr"/>
              <a:r>
                <a:rPr lang="fr-FR" sz="1600" b="0" dirty="0">
                  <a:solidFill>
                    <a:schemeClr val="bg1">
                      <a:lumMod val="95000"/>
                    </a:schemeClr>
                  </a:solidFill>
                </a:rPr>
                <a:t>des rôles</a:t>
              </a:r>
            </a:p>
          </p:txBody>
        </p:sp>
        <p:sp>
          <p:nvSpPr>
            <p:cNvPr id="37" name="TextBox 20"/>
            <p:cNvSpPr txBox="1">
              <a:spLocks noChangeArrowheads="1"/>
            </p:cNvSpPr>
            <p:nvPr/>
          </p:nvSpPr>
          <p:spPr bwMode="auto">
            <a:xfrm>
              <a:off x="5269631" y="2993345"/>
              <a:ext cx="974169" cy="635081"/>
            </a:xfrm>
            <a:prstGeom prst="rect">
              <a:avLst/>
            </a:prstGeom>
            <a:noFill/>
            <a:ln w="9525">
              <a:noFill/>
              <a:miter lim="800000"/>
              <a:headEnd/>
              <a:tailEnd/>
            </a:ln>
          </p:spPr>
          <p:txBody>
            <a:bodyPr wrap="none">
              <a:spAutoFit/>
            </a:bodyPr>
            <a:lstStyle/>
            <a:p>
              <a:pPr algn="ctr"/>
              <a:r>
                <a:rPr lang="fr-FR" sz="1600" b="0" dirty="0">
                  <a:solidFill>
                    <a:schemeClr val="bg1">
                      <a:lumMod val="95000"/>
                    </a:schemeClr>
                  </a:solidFill>
                </a:rPr>
                <a:t>Règles de </a:t>
              </a:r>
            </a:p>
            <a:p>
              <a:pPr algn="ctr"/>
              <a:r>
                <a:rPr lang="fr-FR" sz="1600" b="0" dirty="0">
                  <a:solidFill>
                    <a:schemeClr val="bg1">
                      <a:lumMod val="95000"/>
                    </a:schemeClr>
                  </a:solidFill>
                </a:rPr>
                <a:t>partage</a:t>
              </a:r>
            </a:p>
          </p:txBody>
        </p:sp>
        <p:sp>
          <p:nvSpPr>
            <p:cNvPr id="38" name="TextBox 20"/>
            <p:cNvSpPr txBox="1">
              <a:spLocks noChangeArrowheads="1"/>
            </p:cNvSpPr>
            <p:nvPr/>
          </p:nvSpPr>
          <p:spPr bwMode="auto">
            <a:xfrm>
              <a:off x="6868828" y="2276369"/>
              <a:ext cx="996950" cy="1169887"/>
            </a:xfrm>
            <a:prstGeom prst="rect">
              <a:avLst/>
            </a:prstGeom>
            <a:noFill/>
            <a:ln w="9525">
              <a:noFill/>
              <a:miter lim="800000"/>
              <a:headEnd/>
              <a:tailEnd/>
            </a:ln>
          </p:spPr>
          <p:txBody>
            <a:bodyPr wrap="square">
              <a:spAutoFit/>
            </a:bodyPr>
            <a:lstStyle/>
            <a:p>
              <a:pPr algn="ctr"/>
              <a:endParaRPr lang="fr-FR" sz="1600" b="0" dirty="0">
                <a:solidFill>
                  <a:schemeClr val="bg1">
                    <a:lumMod val="95000"/>
                  </a:schemeClr>
                </a:solidFill>
                <a:ea typeface="MS PGothic" charset="-128"/>
                <a:cs typeface="MS PGothic" charset="-128"/>
              </a:endParaRPr>
            </a:p>
            <a:p>
              <a:pPr algn="ctr"/>
              <a:r>
                <a:rPr lang="fr-FR" sz="1600" dirty="0">
                  <a:solidFill>
                    <a:schemeClr val="bg1">
                      <a:lumMod val="95000"/>
                    </a:schemeClr>
                  </a:solidFill>
                </a:rPr>
                <a:t>Équipes et</a:t>
              </a:r>
            </a:p>
            <a:p>
              <a:pPr algn="ctr"/>
              <a:r>
                <a:rPr lang="fr-FR" sz="1600" b="0" dirty="0">
                  <a:solidFill>
                    <a:schemeClr val="bg1">
                      <a:lumMod val="95000"/>
                    </a:schemeClr>
                  </a:solidFill>
                </a:rPr>
                <a:t>partage </a:t>
              </a:r>
            </a:p>
            <a:p>
              <a:pPr algn="ctr"/>
              <a:r>
                <a:rPr lang="fr-FR" sz="1600" b="0" dirty="0">
                  <a:solidFill>
                    <a:schemeClr val="bg1">
                      <a:lumMod val="95000"/>
                    </a:schemeClr>
                  </a:solidFill>
                </a:rPr>
                <a:t>manuel</a:t>
              </a:r>
            </a:p>
          </p:txBody>
        </p:sp>
      </p:grpSp>
      <p:sp>
        <p:nvSpPr>
          <p:cNvPr id="39" name="Right Brace 38"/>
          <p:cNvSpPr>
            <a:spLocks/>
          </p:cNvSpPr>
          <p:nvPr/>
        </p:nvSpPr>
        <p:spPr bwMode="auto">
          <a:xfrm rot="5400000">
            <a:off x="5135871" y="1602352"/>
            <a:ext cx="579889" cy="8817736"/>
          </a:xfrm>
          <a:prstGeom prst="rightBrace">
            <a:avLst>
              <a:gd name="adj1" fmla="val 31280"/>
              <a:gd name="adj2" fmla="val 50000"/>
            </a:avLst>
          </a:prstGeom>
          <a:noFill/>
          <a:ln w="28575" algn="ctr">
            <a:solidFill>
              <a:srgbClr val="C0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40" name="Right Brace 39"/>
          <p:cNvSpPr>
            <a:spLocks/>
          </p:cNvSpPr>
          <p:nvPr/>
        </p:nvSpPr>
        <p:spPr bwMode="auto">
          <a:xfrm rot="5400000">
            <a:off x="8646749" y="4304305"/>
            <a:ext cx="326444" cy="1924893"/>
          </a:xfrm>
          <a:prstGeom prst="rightBrace">
            <a:avLst>
              <a:gd name="adj1" fmla="val 34132"/>
              <a:gd name="adj2" fmla="val 48551"/>
            </a:avLst>
          </a:prstGeom>
          <a:noFill/>
          <a:ln w="28575" algn="ctr">
            <a:solidFill>
              <a:srgbClr val="FF0000"/>
            </a:solidFill>
            <a:round/>
            <a:headEnd/>
            <a:tailEnd/>
          </a:ln>
          <a:effectLst/>
        </p:spPr>
        <p:txBody>
          <a:bodyPr rot="10800000" vert="eaVert" anchor="ctr"/>
          <a:lstStyle/>
          <a:p>
            <a:pPr algn="ctr"/>
            <a:endParaRPr lang="en-US" sz="2000" b="0" dirty="0">
              <a:ea typeface="MS PGothic" charset="-128"/>
              <a:cs typeface="MS PGothic" charset="-128"/>
            </a:endParaRPr>
          </a:p>
        </p:txBody>
      </p:sp>
      <p:sp>
        <p:nvSpPr>
          <p:cNvPr id="41" name="TextBox 13"/>
          <p:cNvSpPr txBox="1">
            <a:spLocks noChangeArrowheads="1"/>
          </p:cNvSpPr>
          <p:nvPr/>
        </p:nvSpPr>
        <p:spPr bwMode="auto">
          <a:xfrm>
            <a:off x="4471571" y="5365691"/>
            <a:ext cx="5379999" cy="338554"/>
          </a:xfrm>
          <a:prstGeom prst="rect">
            <a:avLst/>
          </a:prstGeom>
          <a:noFill/>
          <a:ln w="9525">
            <a:noFill/>
            <a:miter lim="800000"/>
            <a:headEnd/>
            <a:tailEnd/>
          </a:ln>
        </p:spPr>
        <p:txBody>
          <a:bodyPr wrap="none">
            <a:spAutoFit/>
          </a:bodyPr>
          <a:lstStyle/>
          <a:p>
            <a:r>
              <a:rPr lang="fr-FR" sz="1600" b="0" dirty="0"/>
              <a:t>Propriétaire, toute personne au-dessus du propriétaire</a:t>
            </a:r>
          </a:p>
        </p:txBody>
      </p:sp>
      <p:sp>
        <p:nvSpPr>
          <p:cNvPr id="42" name="TextBox 14"/>
          <p:cNvSpPr txBox="1">
            <a:spLocks noChangeArrowheads="1"/>
          </p:cNvSpPr>
          <p:nvPr/>
        </p:nvSpPr>
        <p:spPr bwMode="auto">
          <a:xfrm>
            <a:off x="4591359" y="6304500"/>
            <a:ext cx="1790875" cy="369332"/>
          </a:xfrm>
          <a:prstGeom prst="rect">
            <a:avLst/>
          </a:prstGeom>
          <a:noFill/>
          <a:ln w="9525">
            <a:noFill/>
            <a:miter lim="800000"/>
            <a:headEnd/>
            <a:tailEnd/>
          </a:ln>
        </p:spPr>
        <p:txBody>
          <a:bodyPr wrap="none">
            <a:spAutoFit/>
          </a:bodyPr>
          <a:lstStyle/>
          <a:p>
            <a:pPr algn="ctr"/>
            <a:r>
              <a:rPr lang="fr-FR" b="0" dirty="0"/>
              <a:t>Administrateur</a:t>
            </a:r>
          </a:p>
        </p:txBody>
      </p:sp>
      <p:cxnSp>
        <p:nvCxnSpPr>
          <p:cNvPr id="43" name="Straight Connector 42"/>
          <p:cNvCxnSpPr/>
          <p:nvPr/>
        </p:nvCxnSpPr>
        <p:spPr>
          <a:xfrm rot="5400000">
            <a:off x="4903227" y="2280707"/>
            <a:ext cx="155923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44" name="Straight Connector 43"/>
          <p:cNvCxnSpPr/>
          <p:nvPr/>
        </p:nvCxnSpPr>
        <p:spPr>
          <a:xfrm rot="5400000">
            <a:off x="7475320" y="1869896"/>
            <a:ext cx="737616"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
        <p:nvSpPr>
          <p:cNvPr id="45" name="TextBox 37"/>
          <p:cNvSpPr txBox="1">
            <a:spLocks noChangeArrowheads="1"/>
          </p:cNvSpPr>
          <p:nvPr/>
        </p:nvSpPr>
        <p:spPr bwMode="auto">
          <a:xfrm>
            <a:off x="543910" y="1650601"/>
            <a:ext cx="3123989" cy="2400657"/>
          </a:xfrm>
          <a:prstGeom prst="rect">
            <a:avLst/>
          </a:prstGeom>
          <a:noFill/>
          <a:ln w="9525">
            <a:noFill/>
            <a:miter lim="800000"/>
            <a:headEnd/>
            <a:tailEnd/>
          </a:ln>
        </p:spPr>
        <p:txBody>
          <a:bodyPr wrap="square">
            <a:spAutoFit/>
          </a:bodyPr>
          <a:lstStyle/>
          <a:p>
            <a:pPr algn="ctr" eaLnBrk="0" hangingPunct="0"/>
            <a:r>
              <a:rPr lang="fr-FR" sz="1500" b="0" dirty="0"/>
              <a:t>Définir un niveau </a:t>
            </a:r>
            <a:br>
              <a:rPr lang="fr-FR" sz="1500" b="0" dirty="0"/>
            </a:br>
            <a:r>
              <a:rPr lang="fr-FR" sz="1500" b="0" dirty="0"/>
              <a:t>d'accès de base :</a:t>
            </a:r>
          </a:p>
          <a:p>
            <a:pPr algn="ctr" eaLnBrk="0" hangingPunct="0"/>
            <a:endParaRPr lang="fr-FR" sz="1500" b="0" dirty="0">
              <a:ea typeface="MS PGothic" charset="-128"/>
              <a:cs typeface="MS PGothic" charset="-128"/>
            </a:endParaRPr>
          </a:p>
          <a:p>
            <a:pPr algn="ctr" eaLnBrk="0" hangingPunct="0"/>
            <a:endParaRPr lang="fr-FR" sz="1500" b="0" dirty="0">
              <a:ea typeface="MS PGothic" charset="-128"/>
              <a:cs typeface="MS PGothic" charset="-128"/>
            </a:endParaRPr>
          </a:p>
          <a:p>
            <a:pPr eaLnBrk="0" hangingPunct="0"/>
            <a:r>
              <a:rPr lang="fr-FR" sz="1500" dirty="0"/>
              <a:t>Restreindre l'accès</a:t>
            </a:r>
          </a:p>
          <a:p>
            <a:pPr algn="ctr" eaLnBrk="0" hangingPunct="0"/>
            <a:endParaRPr lang="fr-FR" sz="1500" b="0" dirty="0">
              <a:ea typeface="MS PGothic" charset="-128"/>
              <a:cs typeface="MS PGothic" charset="-128"/>
            </a:endParaRPr>
          </a:p>
          <a:p>
            <a:pPr eaLnBrk="0" hangingPunct="0"/>
            <a:r>
              <a:rPr lang="fr-FR" sz="1500" b="0" dirty="0"/>
              <a:t>Accès public en lecture/écriture</a:t>
            </a:r>
          </a:p>
          <a:p>
            <a:pPr eaLnBrk="0" hangingPunct="0"/>
            <a:r>
              <a:rPr lang="fr-FR" sz="1500" b="0" dirty="0"/>
              <a:t>Accès public en lecture seule</a:t>
            </a:r>
          </a:p>
          <a:p>
            <a:pPr eaLnBrk="0" hangingPunct="0"/>
            <a:r>
              <a:rPr lang="fr-FR" sz="1500" b="0" dirty="0"/>
              <a:t>Privé</a:t>
            </a:r>
          </a:p>
          <a:p>
            <a:endParaRPr lang="fr-FR" sz="1500" b="0" dirty="0">
              <a:ea typeface="MS PGothic" charset="-128"/>
              <a:cs typeface="MS PGothic" charset="-128"/>
            </a:endParaRPr>
          </a:p>
        </p:txBody>
      </p:sp>
      <p:sp>
        <p:nvSpPr>
          <p:cNvPr id="46" name="TextBox 38"/>
          <p:cNvSpPr txBox="1">
            <a:spLocks noChangeArrowheads="1"/>
          </p:cNvSpPr>
          <p:nvPr/>
        </p:nvSpPr>
        <p:spPr bwMode="auto">
          <a:xfrm>
            <a:off x="3718553" y="1912105"/>
            <a:ext cx="1917389" cy="1708160"/>
          </a:xfrm>
          <a:prstGeom prst="rect">
            <a:avLst/>
          </a:prstGeom>
          <a:noFill/>
          <a:ln w="9525">
            <a:noFill/>
            <a:miter lim="800000"/>
            <a:headEnd/>
            <a:tailEnd/>
          </a:ln>
        </p:spPr>
        <p:txBody>
          <a:bodyPr>
            <a:spAutoFit/>
          </a:bodyPr>
          <a:lstStyle/>
          <a:p>
            <a:pPr algn="ctr" eaLnBrk="0" hangingPunct="0"/>
            <a:endParaRPr lang="fr-FR" sz="1500" b="0" dirty="0">
              <a:ea typeface="MS PGothic" charset="-128"/>
              <a:cs typeface="MS PGothic" charset="-128"/>
            </a:endParaRPr>
          </a:p>
          <a:p>
            <a:pPr algn="ctr" eaLnBrk="0" hangingPunct="0"/>
            <a:endParaRPr lang="fr-FR" sz="1500" b="0" dirty="0">
              <a:ea typeface="MS PGothic" charset="-128"/>
              <a:cs typeface="MS PGothic" charset="-128"/>
            </a:endParaRPr>
          </a:p>
          <a:p>
            <a:pPr eaLnBrk="0" hangingPunct="0"/>
            <a:r>
              <a:rPr lang="fr-FR" sz="1500" dirty="0"/>
              <a:t>Ouvrir un accès</a:t>
            </a:r>
          </a:p>
          <a:p>
            <a:pPr eaLnBrk="0" hangingPunct="0"/>
            <a:r>
              <a:rPr lang="fr-FR" sz="1500" b="0" dirty="0"/>
              <a:t>(accès vertical)</a:t>
            </a:r>
          </a:p>
          <a:p>
            <a:pPr algn="ctr" eaLnBrk="0" hangingPunct="0"/>
            <a:endParaRPr lang="fr-FR" sz="1500" b="0" dirty="0">
              <a:ea typeface="MS PGothic" charset="-128"/>
              <a:cs typeface="MS PGothic" charset="-128"/>
            </a:endParaRPr>
          </a:p>
          <a:p>
            <a:pPr algn="ctr" eaLnBrk="0" hangingPunct="0"/>
            <a:endParaRPr lang="fr-FR" sz="1500" b="0" dirty="0">
              <a:ea typeface="MS PGothic" charset="-128"/>
              <a:cs typeface="MS PGothic" charset="-128"/>
            </a:endParaRPr>
          </a:p>
          <a:p>
            <a:endParaRPr lang="fr-FR" sz="1500" b="0" dirty="0">
              <a:ea typeface="MS PGothic" charset="-128"/>
              <a:cs typeface="MS PGothic" charset="-128"/>
            </a:endParaRPr>
          </a:p>
        </p:txBody>
      </p:sp>
      <p:sp>
        <p:nvSpPr>
          <p:cNvPr id="47" name="TextBox 39"/>
          <p:cNvSpPr txBox="1">
            <a:spLocks noChangeArrowheads="1"/>
          </p:cNvSpPr>
          <p:nvPr/>
        </p:nvSpPr>
        <p:spPr bwMode="auto">
          <a:xfrm>
            <a:off x="5857323" y="1798120"/>
            <a:ext cx="1866733" cy="1477328"/>
          </a:xfrm>
          <a:prstGeom prst="rect">
            <a:avLst/>
          </a:prstGeom>
          <a:noFill/>
          <a:ln w="9525">
            <a:noFill/>
            <a:miter lim="800000"/>
            <a:headEnd/>
            <a:tailEnd/>
          </a:ln>
        </p:spPr>
        <p:txBody>
          <a:bodyPr>
            <a:spAutoFit/>
          </a:bodyPr>
          <a:lstStyle/>
          <a:p>
            <a:pPr algn="ctr" eaLnBrk="0" hangingPunct="0"/>
            <a:endParaRPr lang="fr-FR" sz="1500" b="0" dirty="0">
              <a:ea typeface="MS PGothic" charset="-128"/>
              <a:cs typeface="MS PGothic" charset="-128"/>
            </a:endParaRPr>
          </a:p>
          <a:p>
            <a:pPr eaLnBrk="0" hangingPunct="0"/>
            <a:r>
              <a:rPr lang="fr-FR" sz="1500" dirty="0"/>
              <a:t>Ouvrir un accès</a:t>
            </a:r>
          </a:p>
          <a:p>
            <a:pPr eaLnBrk="0" hangingPunct="0"/>
            <a:r>
              <a:rPr lang="fr-FR" sz="1500" b="0" dirty="0"/>
              <a:t>(accès latéral)</a:t>
            </a:r>
          </a:p>
          <a:p>
            <a:pPr algn="ctr" eaLnBrk="0" hangingPunct="0"/>
            <a:endParaRPr lang="fr-FR" sz="1500" b="0" dirty="0">
              <a:ea typeface="MS PGothic" charset="-128"/>
              <a:cs typeface="MS PGothic" charset="-128"/>
            </a:endParaRPr>
          </a:p>
          <a:p>
            <a:pPr algn="ctr" eaLnBrk="0" hangingPunct="0"/>
            <a:endParaRPr lang="fr-FR" sz="1500" b="0" dirty="0">
              <a:ea typeface="MS PGothic" charset="-128"/>
              <a:cs typeface="MS PGothic" charset="-128"/>
            </a:endParaRPr>
          </a:p>
          <a:p>
            <a:endParaRPr lang="fr-FR" sz="1500" b="0" dirty="0">
              <a:ea typeface="MS PGothic" charset="-128"/>
              <a:cs typeface="MS PGothic" charset="-128"/>
            </a:endParaRPr>
          </a:p>
        </p:txBody>
      </p:sp>
      <p:sp>
        <p:nvSpPr>
          <p:cNvPr id="49" name="TextBox 40"/>
          <p:cNvSpPr txBox="1">
            <a:spLocks noChangeArrowheads="1"/>
          </p:cNvSpPr>
          <p:nvPr/>
        </p:nvSpPr>
        <p:spPr bwMode="auto">
          <a:xfrm>
            <a:off x="838200" y="879378"/>
            <a:ext cx="8933144" cy="646331"/>
          </a:xfrm>
          <a:prstGeom prst="rect">
            <a:avLst/>
          </a:prstGeom>
          <a:solidFill>
            <a:schemeClr val="bg1"/>
          </a:solidFill>
          <a:ln w="9525">
            <a:noFill/>
            <a:miter lim="800000"/>
            <a:headEnd/>
            <a:tailEnd/>
          </a:ln>
        </p:spPr>
        <p:txBody>
          <a:bodyPr wrap="square">
            <a:spAutoFit/>
          </a:bodyPr>
          <a:lstStyle/>
          <a:p>
            <a:pPr algn="ctr"/>
            <a:r>
              <a:rPr lang="fr-FR" b="1" i="1" dirty="0">
                <a:solidFill>
                  <a:schemeClr val="tx2">
                    <a:lumMod val="75000"/>
                  </a:schemeClr>
                </a:solidFill>
              </a:rPr>
              <a:t>Si les valeurs par défaut à l'échelle de l'organisation définissent un accès privé ou public en lecture seule pour les objets :</a:t>
            </a:r>
          </a:p>
        </p:txBody>
      </p:sp>
      <p:sp>
        <p:nvSpPr>
          <p:cNvPr id="50" name="TextBox 42"/>
          <p:cNvSpPr txBox="1">
            <a:spLocks noChangeArrowheads="1"/>
          </p:cNvSpPr>
          <p:nvPr/>
        </p:nvSpPr>
        <p:spPr bwMode="auto">
          <a:xfrm>
            <a:off x="7949189" y="1536041"/>
            <a:ext cx="1572866" cy="553998"/>
          </a:xfrm>
          <a:prstGeom prst="rect">
            <a:avLst/>
          </a:prstGeom>
          <a:noFill/>
          <a:ln w="9525">
            <a:noFill/>
            <a:miter lim="800000"/>
            <a:headEnd/>
            <a:tailEnd/>
          </a:ln>
        </p:spPr>
        <p:txBody>
          <a:bodyPr wrap="none">
            <a:spAutoFit/>
          </a:bodyPr>
          <a:lstStyle/>
          <a:p>
            <a:pPr eaLnBrk="0" hangingPunct="0"/>
            <a:r>
              <a:rPr lang="fr-FR" sz="1500" dirty="0"/>
              <a:t>Ouvrir un accès</a:t>
            </a:r>
          </a:p>
          <a:p>
            <a:pPr eaLnBrk="0" hangingPunct="0"/>
            <a:r>
              <a:rPr lang="fr-FR" sz="1500" b="0" dirty="0"/>
              <a:t>(flexible)    </a:t>
            </a:r>
          </a:p>
        </p:txBody>
      </p:sp>
      <p:sp>
        <p:nvSpPr>
          <p:cNvPr id="51" name="Right Brace 50"/>
          <p:cNvSpPr/>
          <p:nvPr/>
        </p:nvSpPr>
        <p:spPr>
          <a:xfrm>
            <a:off x="9851570" y="5115912"/>
            <a:ext cx="218554" cy="1617753"/>
          </a:xfrm>
          <a:prstGeom prst="rightBrace">
            <a:avLst>
              <a:gd name="adj1" fmla="val 50621"/>
              <a:gd name="adj2" fmla="val 50000"/>
            </a:avLst>
          </a:prstGeom>
          <a:ln w="28575">
            <a:solidFill>
              <a:srgbClr val="6C0000"/>
            </a:solidFill>
          </a:ln>
          <a:effectLst/>
        </p:spPr>
        <p:style>
          <a:lnRef idx="2">
            <a:schemeClr val="accent2"/>
          </a:lnRef>
          <a:fillRef idx="0">
            <a:schemeClr val="accent2"/>
          </a:fillRef>
          <a:effectRef idx="1">
            <a:schemeClr val="accent2"/>
          </a:effectRef>
          <a:fontRef idx="minor">
            <a:schemeClr val="tx1"/>
          </a:fontRef>
        </p:style>
        <p:txBody>
          <a:bodyPr anchor="ctr"/>
          <a:lstStyle/>
          <a:p>
            <a:pPr algn="ctr"/>
            <a:endParaRPr lang="en-US" sz="2000" b="0" dirty="0">
              <a:ea typeface="MS PGothic" charset="-128"/>
              <a:cs typeface="MS PGothic" charset="-128"/>
            </a:endParaRPr>
          </a:p>
        </p:txBody>
      </p:sp>
      <p:sp>
        <p:nvSpPr>
          <p:cNvPr id="52" name="TextBox 48"/>
          <p:cNvSpPr txBox="1">
            <a:spLocks noChangeArrowheads="1"/>
          </p:cNvSpPr>
          <p:nvPr/>
        </p:nvSpPr>
        <p:spPr bwMode="auto">
          <a:xfrm>
            <a:off x="10100740" y="5047329"/>
            <a:ext cx="1769527" cy="1708160"/>
          </a:xfrm>
          <a:prstGeom prst="rect">
            <a:avLst/>
          </a:prstGeom>
          <a:noFill/>
          <a:ln w="9525">
            <a:noFill/>
            <a:miter lim="800000"/>
            <a:headEnd/>
            <a:tailEnd/>
          </a:ln>
        </p:spPr>
        <p:txBody>
          <a:bodyPr wrap="square">
            <a:spAutoFit/>
          </a:bodyPr>
          <a:lstStyle/>
          <a:p>
            <a:r>
              <a:rPr lang="fr-FR" sz="1500" b="0" dirty="0"/>
              <a:t>Qui peut définir une valeur par défaut à l'échelle de l'organisation, une hiérarchie des rôles et un partage ?</a:t>
            </a:r>
          </a:p>
        </p:txBody>
      </p:sp>
      <p:cxnSp>
        <p:nvCxnSpPr>
          <p:cNvPr id="53" name="Straight Connector 52"/>
          <p:cNvCxnSpPr/>
          <p:nvPr/>
        </p:nvCxnSpPr>
        <p:spPr>
          <a:xfrm rot="5400000">
            <a:off x="2514219" y="2667400"/>
            <a:ext cx="2332623" cy="0"/>
          </a:xfrm>
          <a:prstGeom prst="line">
            <a:avLst/>
          </a:prstGeom>
          <a:ln>
            <a:solidFill>
              <a:schemeClr val="accent2"/>
            </a:solidFill>
          </a:ln>
          <a:effectLst/>
        </p:spPr>
        <p:style>
          <a:lnRef idx="2">
            <a:schemeClr val="accent3"/>
          </a:lnRef>
          <a:fillRef idx="0">
            <a:schemeClr val="accent3"/>
          </a:fillRef>
          <a:effectRef idx="1">
            <a:schemeClr val="accent3"/>
          </a:effectRef>
          <a:fontRef idx="minor">
            <a:schemeClr val="tx1"/>
          </a:fontRef>
        </p:style>
      </p:cxnSp>
      <p:sp>
        <p:nvSpPr>
          <p:cNvPr id="3" name="Slide Number Placeholder 2"/>
          <p:cNvSpPr>
            <a:spLocks noGrp="1"/>
          </p:cNvSpPr>
          <p:nvPr>
            <p:ph type="sldNum" sz="quarter" idx="10"/>
          </p:nvPr>
        </p:nvSpPr>
        <p:spPr/>
        <p:txBody>
          <a:bodyPr/>
          <a:lstStyle/>
          <a:p>
            <a:fld id="{812A5277-1DB9-460F-9A21-B857ABB32666}" type="slidenum">
              <a:rPr lang="en-US" smtClean="0"/>
              <a:pPr/>
              <a:t>510</a:t>
            </a:fld>
            <a:endParaRPr lang="fr-FR" dirty="0"/>
          </a:p>
        </p:txBody>
      </p:sp>
    </p:spTree>
    <p:custDataLst>
      <p:tags r:id="rId1"/>
    </p:custData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sz="2600" dirty="0"/>
              <a:t>Accès aux objets/Accès aux enregistrements</a:t>
            </a:r>
          </a:p>
        </p:txBody>
      </p:sp>
      <p:pic>
        <p:nvPicPr>
          <p:cNvPr id="1026" name="Picture 2"/>
          <p:cNvPicPr>
            <a:picLocks noChangeAspect="1" noChangeArrowheads="1"/>
          </p:cNvPicPr>
          <p:nvPr/>
        </p:nvPicPr>
        <p:blipFill>
          <a:blip r:embed="rId4" cstate="print"/>
          <a:srcRect l="1855" t="2551" r="1549" b="2661"/>
          <a:stretch>
            <a:fillRect/>
          </a:stretch>
        </p:blipFill>
        <p:spPr bwMode="auto">
          <a:xfrm>
            <a:off x="1249131" y="4656548"/>
            <a:ext cx="2486284" cy="1560896"/>
          </a:xfrm>
          <a:prstGeom prst="roundRect">
            <a:avLst>
              <a:gd name="adj" fmla="val 10284"/>
            </a:avLst>
          </a:prstGeom>
          <a:noFill/>
          <a:ln w="9525">
            <a:no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3708853" y="5161596"/>
            <a:ext cx="975438" cy="6279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3778963" y="5748480"/>
            <a:ext cx="835219" cy="59745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7" cstate="print">
            <a:clrChange>
              <a:clrFrom>
                <a:srgbClr val="FFFFFF"/>
              </a:clrFrom>
              <a:clrTo>
                <a:srgbClr val="FFFFFF">
                  <a:alpha val="0"/>
                </a:srgbClr>
              </a:clrTo>
            </a:clrChange>
            <a:grayscl/>
          </a:blip>
          <a:srcRect/>
          <a:stretch>
            <a:fillRect/>
          </a:stretch>
        </p:blipFill>
        <p:spPr bwMode="auto">
          <a:xfrm>
            <a:off x="3855168" y="4694731"/>
            <a:ext cx="682808" cy="5182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474874" y="4591760"/>
            <a:ext cx="2478588" cy="147266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0" name="TextBox 19"/>
          <p:cNvSpPr txBox="1"/>
          <p:nvPr/>
        </p:nvSpPr>
        <p:spPr>
          <a:xfrm>
            <a:off x="531015" y="982246"/>
            <a:ext cx="5032968" cy="830997"/>
          </a:xfrm>
          <a:prstGeom prst="rect">
            <a:avLst/>
          </a:prstGeom>
          <a:noFill/>
        </p:spPr>
        <p:txBody>
          <a:bodyPr wrap="square" rtlCol="0">
            <a:spAutoFit/>
          </a:bodyPr>
          <a:lstStyle/>
          <a:p>
            <a:pPr algn="ctr"/>
            <a:r>
              <a:rPr lang="fr-FR" sz="2400" dirty="0"/>
              <a:t>Les autorisations d'objet définies sur le profil déterminent les </a:t>
            </a:r>
            <a:r>
              <a:rPr lang="fr-FR" sz="2400" i="1" dirty="0"/>
              <a:t>types</a:t>
            </a:r>
            <a:r>
              <a:rPr lang="fr-FR" sz="2400" dirty="0"/>
              <a:t> d'enregistrement.</a:t>
            </a:r>
          </a:p>
        </p:txBody>
      </p:sp>
      <p:cxnSp>
        <p:nvCxnSpPr>
          <p:cNvPr id="23" name="Straight Connector 22"/>
          <p:cNvCxnSpPr/>
          <p:nvPr/>
        </p:nvCxnSpPr>
        <p:spPr bwMode="auto">
          <a:xfrm>
            <a:off x="5992271" y="2236548"/>
            <a:ext cx="1" cy="4104404"/>
          </a:xfrm>
          <a:prstGeom prst="line">
            <a:avLst/>
          </a:prstGeom>
          <a:solidFill>
            <a:schemeClr val="accent1"/>
          </a:solidFill>
          <a:ln w="12700" cap="flat" cmpd="sng" algn="ctr">
            <a:solidFill>
              <a:schemeClr val="bg1">
                <a:lumMod val="75000"/>
              </a:schemeClr>
            </a:solidFill>
            <a:prstDash val="solid"/>
            <a:round/>
            <a:headEnd type="none" w="lg" len="lg"/>
            <a:tailEnd type="none" w="lg" len="lg"/>
          </a:ln>
          <a:effectLst/>
        </p:spPr>
      </p:cxnSp>
      <p:sp>
        <p:nvSpPr>
          <p:cNvPr id="25" name="TextBox 24"/>
          <p:cNvSpPr txBox="1"/>
          <p:nvPr/>
        </p:nvSpPr>
        <p:spPr>
          <a:xfrm>
            <a:off x="6292680" y="1048940"/>
            <a:ext cx="5035013" cy="1200329"/>
          </a:xfrm>
          <a:prstGeom prst="rect">
            <a:avLst/>
          </a:prstGeom>
          <a:noFill/>
        </p:spPr>
        <p:txBody>
          <a:bodyPr wrap="square" rtlCol="0">
            <a:spAutoFit/>
          </a:bodyPr>
          <a:lstStyle/>
          <a:p>
            <a:pPr algn="ctr"/>
            <a:r>
              <a:rPr lang="fr-FR" sz="2400" dirty="0"/>
              <a:t>L'accès aux enregistrements détermine les enregistrements</a:t>
            </a:r>
            <a:r>
              <a:rPr lang="fr-FR" sz="2400" i="1" dirty="0"/>
              <a:t> individuels.</a:t>
            </a:r>
            <a:endParaRPr lang="fr-FR" sz="2400" dirty="0"/>
          </a:p>
        </p:txBody>
      </p:sp>
      <p:pic>
        <p:nvPicPr>
          <p:cNvPr id="21" name="Picture 8"/>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601637" y="4682054"/>
            <a:ext cx="372699" cy="365014"/>
          </a:xfrm>
          <a:prstGeom prst="rect">
            <a:avLst/>
          </a:prstGeom>
          <a:noFill/>
          <a:ln w="9525">
            <a:noFill/>
            <a:miter lim="800000"/>
            <a:headEnd/>
            <a:tailEnd/>
          </a:ln>
        </p:spPr>
      </p:pic>
      <p:pic>
        <p:nvPicPr>
          <p:cNvPr id="24" name="Picture 8"/>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711365" y="5242537"/>
            <a:ext cx="372699" cy="365014"/>
          </a:xfrm>
          <a:prstGeom prst="rect">
            <a:avLst/>
          </a:prstGeom>
          <a:noFill/>
          <a:ln w="9525">
            <a:noFill/>
            <a:miter lim="800000"/>
            <a:headEnd/>
            <a:tailEnd/>
          </a:ln>
        </p:spPr>
      </p:pic>
      <p:pic>
        <p:nvPicPr>
          <p:cNvPr id="26" name="Picture 8"/>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747941" y="5878329"/>
            <a:ext cx="372699" cy="365014"/>
          </a:xfrm>
          <a:prstGeom prst="rect">
            <a:avLst/>
          </a:prstGeom>
          <a:noFill/>
          <a:ln w="9525">
            <a:noFill/>
            <a:miter lim="800000"/>
            <a:headEnd/>
            <a:tailEnd/>
          </a:ln>
        </p:spPr>
      </p:pic>
      <p:pic>
        <p:nvPicPr>
          <p:cNvPr id="27" name="Picture 8"/>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161445" y="4651574"/>
            <a:ext cx="372699" cy="365014"/>
          </a:xfrm>
          <a:prstGeom prst="rect">
            <a:avLst/>
          </a:prstGeom>
          <a:noFill/>
          <a:ln w="9525">
            <a:noFill/>
            <a:miter lim="800000"/>
            <a:headEnd/>
            <a:tailEnd/>
          </a:ln>
        </p:spPr>
      </p:pic>
      <p:pic>
        <p:nvPicPr>
          <p:cNvPr id="28" name="Picture 8"/>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380901" y="5157193"/>
            <a:ext cx="372699" cy="365014"/>
          </a:xfrm>
          <a:prstGeom prst="rect">
            <a:avLst/>
          </a:prstGeom>
          <a:noFill/>
          <a:ln w="9525">
            <a:noFill/>
            <a:miter lim="800000"/>
            <a:headEnd/>
            <a:tailEnd/>
          </a:ln>
        </p:spPr>
      </p:pic>
      <p:pic>
        <p:nvPicPr>
          <p:cNvPr id="32" name="Picture 8"/>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7881285" y="5664969"/>
            <a:ext cx="372699" cy="365014"/>
          </a:xfrm>
          <a:prstGeom prst="rect">
            <a:avLst/>
          </a:prstGeom>
          <a:noFill/>
          <a:ln w="9525">
            <a:noFill/>
            <a:miter lim="800000"/>
            <a:headEnd/>
            <a:tailEnd/>
          </a:ln>
        </p:spPr>
      </p:pic>
      <p:sp>
        <p:nvSpPr>
          <p:cNvPr id="4" name="Slide Number Placeholder 3"/>
          <p:cNvSpPr>
            <a:spLocks noGrp="1"/>
          </p:cNvSpPr>
          <p:nvPr>
            <p:ph type="sldNum" sz="quarter" idx="10"/>
          </p:nvPr>
        </p:nvSpPr>
        <p:spPr/>
        <p:txBody>
          <a:bodyPr/>
          <a:lstStyle/>
          <a:p>
            <a:fld id="{812A5277-1DB9-460F-9A21-B857ABB32666}" type="slidenum">
              <a:rPr lang="en-US" smtClean="0"/>
              <a:pPr/>
              <a:t>511</a:t>
            </a:fld>
            <a:endParaRPr lang="fr-FR" dirty="0"/>
          </a:p>
        </p:txBody>
      </p:sp>
      <p:pic>
        <p:nvPicPr>
          <p:cNvPr id="22" name="Espace réservé du contenu 3" descr="Capture d’écran"/>
          <p:cNvPicPr>
            <a:picLocks noChangeAspect="1"/>
          </p:cNvPicPr>
          <p:nvPr/>
        </p:nvPicPr>
        <p:blipFill rotWithShape="1">
          <a:blip r:embed="rId10">
            <a:extLst>
              <a:ext uri="{28A0092B-C50C-407E-A947-70E740481C1C}">
                <a14:useLocalDpi xmlns:a14="http://schemas.microsoft.com/office/drawing/2010/main" val="0"/>
              </a:ext>
            </a:extLst>
          </a:blip>
          <a:srcRect t="8624"/>
          <a:stretch/>
        </p:blipFill>
        <p:spPr>
          <a:xfrm>
            <a:off x="531015" y="2203242"/>
            <a:ext cx="4553049" cy="222691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9" name="Image 28" descr="Capture d’écran"/>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91919" y="2378426"/>
            <a:ext cx="2888981" cy="94190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0" name="Image 29" descr="Capture d’écran"/>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9822" y="3302373"/>
            <a:ext cx="3104020" cy="921284"/>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fr-FR" sz="2100" dirty="0"/>
              <a:t>Les présentations de page contrôlent les champs, les sections, les listes associées et les boutons qui apparaissent lorsque les utilisateurs affichent ou modifient un enregistrement</a:t>
            </a:r>
          </a:p>
        </p:txBody>
      </p:sp>
      <p:sp>
        <p:nvSpPr>
          <p:cNvPr id="164865" name="Title 7"/>
          <p:cNvSpPr>
            <a:spLocks noGrp="1"/>
          </p:cNvSpPr>
          <p:nvPr>
            <p:ph type="title"/>
          </p:nvPr>
        </p:nvSpPr>
        <p:spPr>
          <a:xfrm>
            <a:off x="128589" y="7"/>
            <a:ext cx="10734146" cy="746975"/>
          </a:xfrm>
        </p:spPr>
        <p:txBody>
          <a:bodyPr/>
          <a:lstStyle/>
          <a:p>
            <a:r>
              <a:rPr lang="fr-FR"/>
              <a:t>Présentations de page</a:t>
            </a:r>
          </a:p>
        </p:txBody>
      </p:sp>
      <p:sp>
        <p:nvSpPr>
          <p:cNvPr id="4" name="Slide Number Placeholder 3"/>
          <p:cNvSpPr>
            <a:spLocks noGrp="1"/>
          </p:cNvSpPr>
          <p:nvPr>
            <p:ph type="sldNum" sz="quarter" idx="10"/>
          </p:nvPr>
        </p:nvSpPr>
        <p:spPr/>
        <p:txBody>
          <a:bodyPr/>
          <a:lstStyle/>
          <a:p>
            <a:fld id="{812A5277-1DB9-460F-9A21-B857ABB32666}" type="slidenum">
              <a:rPr lang="en-US" smtClean="0"/>
              <a:pPr/>
              <a:t>512</a:t>
            </a:fld>
            <a:endParaRPr lang="fr-FR" dirty="0"/>
          </a:p>
        </p:txBody>
      </p:sp>
      <p:grpSp>
        <p:nvGrpSpPr>
          <p:cNvPr id="14" name="Groupe 2"/>
          <p:cNvGrpSpPr/>
          <p:nvPr/>
        </p:nvGrpSpPr>
        <p:grpSpPr>
          <a:xfrm>
            <a:off x="631407" y="1924296"/>
            <a:ext cx="11166582" cy="4740487"/>
            <a:chOff x="631407" y="1924296"/>
            <a:chExt cx="11166582" cy="4740487"/>
          </a:xfrm>
        </p:grpSpPr>
        <p:pic>
          <p:nvPicPr>
            <p:cNvPr id="15"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31407" y="1924296"/>
              <a:ext cx="9488691" cy="435133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6" name="Rounded Rectangle 15"/>
            <p:cNvSpPr/>
            <p:nvPr/>
          </p:nvSpPr>
          <p:spPr bwMode="auto">
            <a:xfrm>
              <a:off x="6809393" y="2254730"/>
              <a:ext cx="4988596" cy="799326"/>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700" b="1" dirty="0">
                  <a:solidFill>
                    <a:schemeClr val="bg1"/>
                  </a:solidFill>
                  <a:latin typeface="Salesforce Sans" panose="020B0505020202020203" pitchFamily="34" charset="0"/>
                </a:rPr>
                <a:t>Champs : Ajouter, supprimer, déplacer, activer la lecture seule ou le caractère obligatoire</a:t>
              </a:r>
              <a:endParaRPr kumimoji="0" lang="fr-FR" sz="1700" b="1"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809393" y="4000598"/>
              <a:ext cx="4988596" cy="477818"/>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700" b="1" dirty="0">
                  <a:solidFill>
                    <a:schemeClr val="bg1"/>
                  </a:solidFill>
                  <a:latin typeface="Salesforce Sans" panose="020B0505020202020203" pitchFamily="34" charset="0"/>
                </a:rPr>
                <a:t>Sections : Déplacer et créer</a:t>
              </a:r>
              <a:endParaRPr kumimoji="0" lang="fr-FR" sz="1700" b="1" i="0" u="none" strike="noStrike" cap="none" normalizeH="0" baseline="0" dirty="0">
                <a:ln>
                  <a:noFill/>
                </a:ln>
                <a:solidFill>
                  <a:schemeClr val="bg1"/>
                </a:solidFill>
                <a:effectLst/>
                <a:latin typeface="Times New Roman" pitchFamily="18" charset="0"/>
              </a:endParaRPr>
            </a:p>
          </p:txBody>
        </p:sp>
        <p:sp>
          <p:nvSpPr>
            <p:cNvPr id="18" name="Rounded Rectangle 17"/>
            <p:cNvSpPr/>
            <p:nvPr/>
          </p:nvSpPr>
          <p:spPr bwMode="auto">
            <a:xfrm>
              <a:off x="6417507" y="5619745"/>
              <a:ext cx="4988596" cy="1045038"/>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700" b="1" dirty="0">
                  <a:solidFill>
                    <a:schemeClr val="bg1"/>
                  </a:solidFill>
                  <a:latin typeface="Salesforce Sans" panose="020B0505020202020203" pitchFamily="34" charset="0"/>
                </a:rPr>
                <a:t>Listes associées : Ajouter, retirer </a:t>
              </a:r>
              <a:r>
                <a:rPr sz="1700" dirty="0"/>
                <a:t/>
              </a:r>
              <a:br>
                <a:rPr sz="1700" dirty="0"/>
              </a:br>
              <a:r>
                <a:rPr lang="fr-FR" sz="1700" b="1" dirty="0">
                  <a:solidFill>
                    <a:schemeClr val="bg1"/>
                  </a:solidFill>
                  <a:latin typeface="Salesforce Sans" panose="020B0505020202020203" pitchFamily="34" charset="0"/>
                </a:rPr>
                <a:t>et déplacer, modifier des colonnes </a:t>
              </a:r>
              <a:r>
                <a:rPr sz="1700" dirty="0"/>
                <a:t/>
              </a:r>
              <a:br>
                <a:rPr sz="1700" dirty="0"/>
              </a:br>
              <a:r>
                <a:rPr lang="fr-FR" sz="1700" b="1" dirty="0">
                  <a:solidFill>
                    <a:schemeClr val="bg1"/>
                  </a:solidFill>
                  <a:latin typeface="Salesforce Sans" panose="020B0505020202020203" pitchFamily="34" charset="0"/>
                </a:rPr>
                <a:t>et classer des enregistrements</a:t>
              </a:r>
              <a:endParaRPr kumimoji="0" lang="fr-FR" sz="1700" b="1" i="0" u="none" strike="noStrike" cap="none" normalizeH="0" baseline="0" dirty="0">
                <a:ln>
                  <a:noFill/>
                </a:ln>
                <a:solidFill>
                  <a:schemeClr val="bg1"/>
                </a:solidFill>
                <a:effectLst/>
                <a:latin typeface="Times New Roman" pitchFamily="18" charset="0"/>
              </a:endParaRPr>
            </a:p>
          </p:txBody>
        </p:sp>
      </p:grpSp>
    </p:spTree>
    <p:custDataLst>
      <p:tags r:id="rId1"/>
    </p:custData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lvl="1" indent="-457200">
              <a:buNone/>
            </a:pPr>
            <a:r>
              <a:rPr lang="fr-FR" dirty="0"/>
              <a:t>Les types d'enregistrement déterminent les éléments suivants :</a:t>
            </a:r>
          </a:p>
          <a:p>
            <a:pPr marL="457200" lvl="1" indent="-457200">
              <a:buFont typeface="+mj-lt"/>
              <a:buAutoNum type="arabicPeriod"/>
            </a:pPr>
            <a:r>
              <a:rPr lang="fr-FR" dirty="0"/>
              <a:t>Valeurs de liste de sélection</a:t>
            </a:r>
          </a:p>
          <a:p>
            <a:pPr marL="457200" lvl="1" indent="-457200">
              <a:buFont typeface="+mj-lt"/>
              <a:buAutoNum type="arabicPeriod"/>
            </a:pPr>
            <a:r>
              <a:rPr lang="fr-FR" dirty="0"/>
              <a:t>Présentations de page</a:t>
            </a:r>
          </a:p>
          <a:p>
            <a:pPr marL="457200" lvl="1" indent="-457200">
              <a:buFont typeface="+mj-lt"/>
              <a:buAutoNum type="arabicPeriod"/>
            </a:pPr>
            <a:r>
              <a:rPr lang="fr-FR" dirty="0"/>
              <a:t>Processus commerciaux</a:t>
            </a:r>
          </a:p>
        </p:txBody>
      </p:sp>
      <p:sp>
        <p:nvSpPr>
          <p:cNvPr id="2" name="Title 1"/>
          <p:cNvSpPr>
            <a:spLocks noGrp="1"/>
          </p:cNvSpPr>
          <p:nvPr>
            <p:ph type="title"/>
          </p:nvPr>
        </p:nvSpPr>
        <p:spPr>
          <a:xfrm>
            <a:off x="128589" y="7"/>
            <a:ext cx="10734146" cy="746975"/>
          </a:xfrm>
        </p:spPr>
        <p:txBody>
          <a:bodyPr/>
          <a:lstStyle/>
          <a:p>
            <a:r>
              <a:rPr lang="fr-FR"/>
              <a:t>Types d'enregistrement</a:t>
            </a:r>
          </a:p>
        </p:txBody>
      </p:sp>
      <p:grpSp>
        <p:nvGrpSpPr>
          <p:cNvPr id="24" name="Group 23"/>
          <p:cNvGrpSpPr/>
          <p:nvPr/>
        </p:nvGrpSpPr>
        <p:grpSpPr>
          <a:xfrm>
            <a:off x="9022856" y="3124266"/>
            <a:ext cx="2623764" cy="3148517"/>
            <a:chOff x="6791886" y="3307146"/>
            <a:chExt cx="1896202" cy="2275442"/>
          </a:xfrm>
        </p:grpSpPr>
        <p:sp>
          <p:nvSpPr>
            <p:cNvPr id="16" name="Freeform 15"/>
            <p:cNvSpPr/>
            <p:nvPr/>
          </p:nvSpPr>
          <p:spPr>
            <a:xfrm rot="16200000">
              <a:off x="6602266" y="3496766"/>
              <a:ext cx="2275442" cy="1896202"/>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579" tIns="58293" rIns="75566" bIns="1516961" numCol="1" spcCol="1270" anchor="t" anchorCtr="0">
              <a:noAutofit/>
            </a:bodyPr>
            <a:lstStyle/>
            <a:p>
              <a:pPr lvl="0" algn="r" defTabSz="755650">
                <a:lnSpc>
                  <a:spcPct val="90000"/>
                </a:lnSpc>
                <a:spcBef>
                  <a:spcPct val="0"/>
                </a:spcBef>
                <a:spcAft>
                  <a:spcPct val="35000"/>
                </a:spcAft>
              </a:pPr>
              <a:r>
                <a:rPr lang="fr-FR" sz="2100" dirty="0">
                  <a:solidFill>
                    <a:schemeClr val="bg1"/>
                  </a:solidFill>
                </a:rPr>
                <a:t>Statut de la solution</a:t>
              </a:r>
            </a:p>
          </p:txBody>
        </p:sp>
        <p:sp>
          <p:nvSpPr>
            <p:cNvPr id="18" name="Freeform 17"/>
            <p:cNvSpPr/>
            <p:nvPr/>
          </p:nvSpPr>
          <p:spPr>
            <a:xfrm>
              <a:off x="7151025" y="3307147"/>
              <a:ext cx="1516067"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fr-FR" sz="4000" dirty="0">
                  <a:solidFill>
                    <a:srgbClr val="CAEFF2"/>
                  </a:solidFill>
                </a:rPr>
                <a:t>Solution</a:t>
              </a:r>
            </a:p>
          </p:txBody>
        </p:sp>
      </p:grpSp>
      <p:grpSp>
        <p:nvGrpSpPr>
          <p:cNvPr id="23" name="Group 22"/>
          <p:cNvGrpSpPr/>
          <p:nvPr/>
        </p:nvGrpSpPr>
        <p:grpSpPr>
          <a:xfrm>
            <a:off x="6154316" y="3124266"/>
            <a:ext cx="2925497" cy="3148517"/>
            <a:chOff x="4658496" y="3307146"/>
            <a:chExt cx="2114265" cy="2275442"/>
          </a:xfrm>
        </p:grpSpPr>
        <p:grpSp>
          <p:nvGrpSpPr>
            <p:cNvPr id="21" name="Group 20"/>
            <p:cNvGrpSpPr/>
            <p:nvPr/>
          </p:nvGrpSpPr>
          <p:grpSpPr>
            <a:xfrm>
              <a:off x="4658496" y="3307146"/>
              <a:ext cx="2114265" cy="2275441"/>
              <a:chOff x="4658496" y="3307146"/>
              <a:chExt cx="2114265" cy="2275441"/>
            </a:xfrm>
            <a:effectLst>
              <a:outerShdw blurRad="50800" dist="38100" dir="2700000" algn="tl" rotWithShape="0">
                <a:prstClr val="black">
                  <a:alpha val="40000"/>
                </a:prstClr>
              </a:outerShdw>
            </a:effectLst>
          </p:grpSpPr>
          <p:sp>
            <p:nvSpPr>
              <p:cNvPr id="13" name="Freeform 12"/>
              <p:cNvSpPr/>
              <p:nvPr/>
            </p:nvSpPr>
            <p:spPr>
              <a:xfrm rot="16200000">
                <a:off x="4468876" y="3496766"/>
                <a:ext cx="2275441" cy="1896202"/>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578" tIns="58294" rIns="75566" bIns="1516961" numCol="1" spcCol="1270" anchor="t" anchorCtr="0">
                <a:noAutofit/>
              </a:bodyPr>
              <a:lstStyle/>
              <a:p>
                <a:pPr lvl="0" algn="r" defTabSz="755650">
                  <a:lnSpc>
                    <a:spcPct val="90000"/>
                  </a:lnSpc>
                  <a:spcBef>
                    <a:spcPct val="0"/>
                  </a:spcBef>
                  <a:spcAft>
                    <a:spcPct val="35000"/>
                  </a:spcAft>
                </a:pPr>
                <a:r>
                  <a:rPr lang="fr-FR" sz="2100" dirty="0">
                    <a:solidFill>
                      <a:schemeClr val="bg1"/>
                    </a:solidFill>
                  </a:rPr>
                  <a:t>Statut de la piste</a:t>
                </a:r>
              </a:p>
            </p:txBody>
          </p:sp>
          <p:sp>
            <p:nvSpPr>
              <p:cNvPr id="17" name="Flowchart: Extract 16"/>
              <p:cNvSpPr/>
              <p:nvPr/>
            </p:nvSpPr>
            <p:spPr>
              <a:xfrm rot="5400000">
                <a:off x="6463333" y="5115750"/>
                <a:ext cx="334426" cy="284430"/>
              </a:xfrm>
              <a:prstGeom prst="flowChartExtract">
                <a:avLst/>
              </a:prstGeom>
              <a:solidFill>
                <a:srgbClr val="00B0F0"/>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15" name="Freeform 14"/>
            <p:cNvSpPr/>
            <p:nvPr/>
          </p:nvSpPr>
          <p:spPr>
            <a:xfrm>
              <a:off x="5037736" y="3307147"/>
              <a:ext cx="1412670"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fr-FR" sz="4000" dirty="0">
                  <a:solidFill>
                    <a:srgbClr val="CAEFF2"/>
                  </a:solidFill>
                </a:rPr>
                <a:t>Piste</a:t>
              </a:r>
            </a:p>
          </p:txBody>
        </p:sp>
      </p:grpSp>
      <p:grpSp>
        <p:nvGrpSpPr>
          <p:cNvPr id="20" name="Group 19"/>
          <p:cNvGrpSpPr/>
          <p:nvPr/>
        </p:nvGrpSpPr>
        <p:grpSpPr>
          <a:xfrm>
            <a:off x="3285776" y="3124266"/>
            <a:ext cx="2925498" cy="3148517"/>
            <a:chOff x="2695926" y="3307146"/>
            <a:chExt cx="2114266" cy="2275442"/>
          </a:xfrm>
          <a:effectLst>
            <a:outerShdw blurRad="50800" dist="38100" dir="2700000" algn="tl" rotWithShape="0">
              <a:prstClr val="black">
                <a:alpha val="40000"/>
              </a:prstClr>
            </a:outerShdw>
          </a:effectLst>
        </p:grpSpPr>
        <p:sp>
          <p:nvSpPr>
            <p:cNvPr id="10" name="Freeform 9"/>
            <p:cNvSpPr/>
            <p:nvPr/>
          </p:nvSpPr>
          <p:spPr>
            <a:xfrm rot="16200000">
              <a:off x="2506306" y="3496766"/>
              <a:ext cx="2275442" cy="1896202"/>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579" tIns="58293" rIns="75565" bIns="1516960" numCol="1" spcCol="1270" anchor="t" anchorCtr="0">
              <a:noAutofit/>
            </a:bodyPr>
            <a:lstStyle/>
            <a:p>
              <a:pPr lvl="0" algn="r" defTabSz="755650">
                <a:lnSpc>
                  <a:spcPct val="90000"/>
                </a:lnSpc>
                <a:spcBef>
                  <a:spcPct val="0"/>
                </a:spcBef>
                <a:spcAft>
                  <a:spcPct val="35000"/>
                </a:spcAft>
              </a:pPr>
              <a:r>
                <a:rPr lang="fr-FR" sz="2100" dirty="0">
                  <a:solidFill>
                    <a:schemeClr val="bg1"/>
                  </a:solidFill>
                </a:rPr>
                <a:t>Statut de la requête </a:t>
              </a:r>
            </a:p>
          </p:txBody>
        </p:sp>
        <p:sp>
          <p:nvSpPr>
            <p:cNvPr id="12" name="Freeform 11"/>
            <p:cNvSpPr/>
            <p:nvPr/>
          </p:nvSpPr>
          <p:spPr>
            <a:xfrm>
              <a:off x="3075168" y="3307147"/>
              <a:ext cx="1412670"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fr-FR" sz="4000" dirty="0">
                  <a:solidFill>
                    <a:srgbClr val="CAEFF2"/>
                  </a:solidFill>
                </a:rPr>
                <a:t>Support</a:t>
              </a:r>
            </a:p>
          </p:txBody>
        </p:sp>
        <p:sp>
          <p:nvSpPr>
            <p:cNvPr id="14" name="Flowchart: Extract 13"/>
            <p:cNvSpPr/>
            <p:nvPr/>
          </p:nvSpPr>
          <p:spPr>
            <a:xfrm rot="5400000">
              <a:off x="4500764" y="5115750"/>
              <a:ext cx="334426" cy="284430"/>
            </a:xfrm>
            <a:prstGeom prst="flowChartExtract">
              <a:avLst/>
            </a:prstGeom>
            <a:solidFill>
              <a:srgbClr val="00B0F0"/>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oup 21"/>
          <p:cNvGrpSpPr/>
          <p:nvPr/>
        </p:nvGrpSpPr>
        <p:grpSpPr>
          <a:xfrm>
            <a:off x="417237" y="3124266"/>
            <a:ext cx="2925497" cy="3148518"/>
            <a:chOff x="733358" y="3307146"/>
            <a:chExt cx="2114265" cy="2275443"/>
          </a:xfrm>
        </p:grpSpPr>
        <p:grpSp>
          <p:nvGrpSpPr>
            <p:cNvPr id="19" name="Group 18"/>
            <p:cNvGrpSpPr/>
            <p:nvPr/>
          </p:nvGrpSpPr>
          <p:grpSpPr>
            <a:xfrm>
              <a:off x="733358" y="3307146"/>
              <a:ext cx="2114265" cy="2275443"/>
              <a:chOff x="733358" y="3307146"/>
              <a:chExt cx="2114265" cy="2275443"/>
            </a:xfrm>
            <a:effectLst>
              <a:outerShdw blurRad="50800" dist="38100" dir="2700000" algn="tl" rotWithShape="0">
                <a:prstClr val="black">
                  <a:alpha val="40000"/>
                </a:prstClr>
              </a:outerShdw>
            </a:effectLst>
          </p:grpSpPr>
          <p:sp>
            <p:nvSpPr>
              <p:cNvPr id="8" name="Freeform 7"/>
              <p:cNvSpPr/>
              <p:nvPr/>
            </p:nvSpPr>
            <p:spPr>
              <a:xfrm rot="16200000">
                <a:off x="543738" y="3496766"/>
                <a:ext cx="2275443" cy="1896203"/>
              </a:xfrm>
              <a:custGeom>
                <a:avLst/>
                <a:gdLst>
                  <a:gd name="connsiteX0" fmla="*/ 0 w 1896201"/>
                  <a:gd name="connsiteY0" fmla="*/ 94810 h 2275441"/>
                  <a:gd name="connsiteX1" fmla="*/ 27769 w 1896201"/>
                  <a:gd name="connsiteY1" fmla="*/ 27769 h 2275441"/>
                  <a:gd name="connsiteX2" fmla="*/ 94810 w 1896201"/>
                  <a:gd name="connsiteY2" fmla="*/ 0 h 2275441"/>
                  <a:gd name="connsiteX3" fmla="*/ 1801391 w 1896201"/>
                  <a:gd name="connsiteY3" fmla="*/ 0 h 2275441"/>
                  <a:gd name="connsiteX4" fmla="*/ 1868432 w 1896201"/>
                  <a:gd name="connsiteY4" fmla="*/ 27769 h 2275441"/>
                  <a:gd name="connsiteX5" fmla="*/ 1896201 w 1896201"/>
                  <a:gd name="connsiteY5" fmla="*/ 94810 h 2275441"/>
                  <a:gd name="connsiteX6" fmla="*/ 1896201 w 1896201"/>
                  <a:gd name="connsiteY6" fmla="*/ 2180631 h 2275441"/>
                  <a:gd name="connsiteX7" fmla="*/ 1868432 w 1896201"/>
                  <a:gd name="connsiteY7" fmla="*/ 2247672 h 2275441"/>
                  <a:gd name="connsiteX8" fmla="*/ 1801391 w 1896201"/>
                  <a:gd name="connsiteY8" fmla="*/ 2275441 h 2275441"/>
                  <a:gd name="connsiteX9" fmla="*/ 94810 w 1896201"/>
                  <a:gd name="connsiteY9" fmla="*/ 2275441 h 2275441"/>
                  <a:gd name="connsiteX10" fmla="*/ 27769 w 1896201"/>
                  <a:gd name="connsiteY10" fmla="*/ 2247672 h 2275441"/>
                  <a:gd name="connsiteX11" fmla="*/ 0 w 1896201"/>
                  <a:gd name="connsiteY11" fmla="*/ 2180631 h 2275441"/>
                  <a:gd name="connsiteX12" fmla="*/ 0 w 1896201"/>
                  <a:gd name="connsiteY12" fmla="*/ 94810 h 227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201" h="2275441">
                    <a:moveTo>
                      <a:pt x="1817192" y="1"/>
                    </a:moveTo>
                    <a:cubicBezTo>
                      <a:pt x="1838146" y="1"/>
                      <a:pt x="1858242" y="11988"/>
                      <a:pt x="1873059" y="33324"/>
                    </a:cubicBezTo>
                    <a:cubicBezTo>
                      <a:pt x="1887876" y="54660"/>
                      <a:pt x="1896200" y="83599"/>
                      <a:pt x="1896200" y="113773"/>
                    </a:cubicBezTo>
                    <a:lnTo>
                      <a:pt x="1896200" y="2161668"/>
                    </a:lnTo>
                    <a:cubicBezTo>
                      <a:pt x="1896200" y="2191842"/>
                      <a:pt x="1887876" y="2220780"/>
                      <a:pt x="1873059" y="2242117"/>
                    </a:cubicBezTo>
                    <a:cubicBezTo>
                      <a:pt x="1858243" y="2263453"/>
                      <a:pt x="1838146" y="2275440"/>
                      <a:pt x="1817192" y="2275440"/>
                    </a:cubicBezTo>
                    <a:lnTo>
                      <a:pt x="79009" y="2275440"/>
                    </a:lnTo>
                    <a:cubicBezTo>
                      <a:pt x="58055" y="2275440"/>
                      <a:pt x="37959" y="2263453"/>
                      <a:pt x="23142" y="2242117"/>
                    </a:cubicBezTo>
                    <a:cubicBezTo>
                      <a:pt x="8325" y="2220781"/>
                      <a:pt x="1" y="2191842"/>
                      <a:pt x="1" y="2161668"/>
                    </a:cubicBezTo>
                    <a:lnTo>
                      <a:pt x="1" y="113773"/>
                    </a:lnTo>
                    <a:cubicBezTo>
                      <a:pt x="1" y="83599"/>
                      <a:pt x="8325" y="54661"/>
                      <a:pt x="23142" y="33324"/>
                    </a:cubicBezTo>
                    <a:cubicBezTo>
                      <a:pt x="37958" y="11988"/>
                      <a:pt x="58055" y="1"/>
                      <a:pt x="79009" y="1"/>
                    </a:cubicBezTo>
                    <a:lnTo>
                      <a:pt x="1817192" y="1"/>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579" tIns="58295" rIns="75566" bIns="1516961" numCol="1" spcCol="1270" anchor="t" anchorCtr="0">
                <a:noAutofit/>
              </a:bodyPr>
              <a:lstStyle/>
              <a:p>
                <a:pPr lvl="0" algn="r" defTabSz="755650">
                  <a:lnSpc>
                    <a:spcPct val="90000"/>
                  </a:lnSpc>
                  <a:spcBef>
                    <a:spcPct val="0"/>
                  </a:spcBef>
                  <a:spcAft>
                    <a:spcPct val="35000"/>
                  </a:spcAft>
                </a:pPr>
                <a:r>
                  <a:rPr lang="fr-FR" sz="2100" dirty="0">
                    <a:solidFill>
                      <a:schemeClr val="bg1"/>
                    </a:solidFill>
                  </a:rPr>
                  <a:t>Étape d'opportunité</a:t>
                </a:r>
              </a:p>
            </p:txBody>
          </p:sp>
          <p:sp>
            <p:nvSpPr>
              <p:cNvPr id="11" name="Flowchart: Extract 10"/>
              <p:cNvSpPr/>
              <p:nvPr/>
            </p:nvSpPr>
            <p:spPr>
              <a:xfrm rot="5400000">
                <a:off x="2538195" y="5115750"/>
                <a:ext cx="334426" cy="284430"/>
              </a:xfrm>
              <a:prstGeom prst="flowChartExtract">
                <a:avLst/>
              </a:prstGeom>
              <a:solidFill>
                <a:srgbClr val="00B0F0"/>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9" name="Freeform 8"/>
            <p:cNvSpPr/>
            <p:nvPr/>
          </p:nvSpPr>
          <p:spPr>
            <a:xfrm>
              <a:off x="1112599" y="3307147"/>
              <a:ext cx="1412670" cy="2275441"/>
            </a:xfrm>
            <a:custGeom>
              <a:avLst/>
              <a:gdLst>
                <a:gd name="connsiteX0" fmla="*/ 0 w 1412670"/>
                <a:gd name="connsiteY0" fmla="*/ 0 h 2275441"/>
                <a:gd name="connsiteX1" fmla="*/ 1412670 w 1412670"/>
                <a:gd name="connsiteY1" fmla="*/ 0 h 2275441"/>
                <a:gd name="connsiteX2" fmla="*/ 1412670 w 1412670"/>
                <a:gd name="connsiteY2" fmla="*/ 2275441 h 2275441"/>
                <a:gd name="connsiteX3" fmla="*/ 0 w 1412670"/>
                <a:gd name="connsiteY3" fmla="*/ 2275441 h 2275441"/>
                <a:gd name="connsiteX4" fmla="*/ 0 w 1412670"/>
                <a:gd name="connsiteY4" fmla="*/ 0 h 227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670" h="2275441">
                  <a:moveTo>
                    <a:pt x="0" y="0"/>
                  </a:moveTo>
                  <a:lnTo>
                    <a:pt x="1412670" y="0"/>
                  </a:lnTo>
                  <a:lnTo>
                    <a:pt x="1412670" y="2275441"/>
                  </a:lnTo>
                  <a:lnTo>
                    <a:pt x="0" y="227544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02870" rIns="0" bIns="0" numCol="1" spcCol="1270" anchor="t" anchorCtr="0">
              <a:noAutofit/>
            </a:bodyPr>
            <a:lstStyle/>
            <a:p>
              <a:pPr lvl="0" algn="l" defTabSz="1333500">
                <a:lnSpc>
                  <a:spcPct val="90000"/>
                </a:lnSpc>
                <a:spcBef>
                  <a:spcPct val="0"/>
                </a:spcBef>
                <a:spcAft>
                  <a:spcPct val="35000"/>
                </a:spcAft>
              </a:pPr>
              <a:r>
                <a:rPr lang="fr-FR" sz="4000" dirty="0">
                  <a:solidFill>
                    <a:srgbClr val="CAEFF2"/>
                  </a:solidFill>
                </a:rPr>
                <a:t>Ventes</a:t>
              </a:r>
            </a:p>
          </p:txBody>
        </p:sp>
      </p:grpSp>
      <p:sp>
        <p:nvSpPr>
          <p:cNvPr id="5" name="Slide Number Placeholder 4"/>
          <p:cNvSpPr>
            <a:spLocks noGrp="1"/>
          </p:cNvSpPr>
          <p:nvPr>
            <p:ph type="sldNum" sz="quarter" idx="10"/>
          </p:nvPr>
        </p:nvSpPr>
        <p:spPr/>
        <p:txBody>
          <a:bodyPr/>
          <a:lstStyle/>
          <a:p>
            <a:fld id="{812A5277-1DB9-460F-9A21-B857ABB32666}" type="slidenum">
              <a:rPr lang="en-US" smtClean="0"/>
              <a:pPr/>
              <a:t>513</a:t>
            </a:fld>
            <a:endParaRPr lang="fr-FR" dirty="0"/>
          </a:p>
        </p:txBody>
      </p:sp>
    </p:spTree>
    <p:custDataLst>
      <p:tags r:id="rId1"/>
    </p:custData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3" y="7"/>
            <a:ext cx="8402344" cy="746975"/>
          </a:xfrm>
        </p:spPr>
        <p:txBody>
          <a:bodyPr/>
          <a:lstStyle/>
          <a:p>
            <a:r>
              <a:rPr lang="fr-FR" sz="2600" dirty="0"/>
              <a:t>Préparation des fonctions Web vers piste et Web vers requête</a:t>
            </a:r>
          </a:p>
        </p:txBody>
      </p:sp>
      <p:sp>
        <p:nvSpPr>
          <p:cNvPr id="7" name="Freeform 6"/>
          <p:cNvSpPr/>
          <p:nvPr/>
        </p:nvSpPr>
        <p:spPr>
          <a:xfrm>
            <a:off x="3401121" y="1030478"/>
            <a:ext cx="8582349" cy="1010136"/>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sz="1900" dirty="0">
                <a:latin typeface="Salesforce Sans" panose="020B0505020202020203" pitchFamily="34" charset="0"/>
              </a:rPr>
              <a:t>Vérifiez que vos champs recueillent les informations dont vous avez besoin sur le site Web.</a:t>
            </a:r>
          </a:p>
          <a:p>
            <a:pPr marL="171450" lvl="1" indent="-171450" defTabSz="711200">
              <a:lnSpc>
                <a:spcPct val="85000"/>
              </a:lnSpc>
              <a:spcBef>
                <a:spcPct val="0"/>
              </a:spcBef>
              <a:buFont typeface="Wingdings" pitchFamily="2" charset="2"/>
              <a:buChar char="§"/>
            </a:pPr>
            <a:r>
              <a:rPr lang="fr-FR" sz="1900" dirty="0">
                <a:latin typeface="Salesforce Sans" panose="020B0505020202020203" pitchFamily="34" charset="0"/>
              </a:rPr>
              <a:t>Définissez le statut de la piste et le statut de la requête par défaut.</a:t>
            </a:r>
          </a:p>
        </p:txBody>
      </p:sp>
      <p:sp>
        <p:nvSpPr>
          <p:cNvPr id="8" name="Freeform 7"/>
          <p:cNvSpPr/>
          <p:nvPr/>
        </p:nvSpPr>
        <p:spPr>
          <a:xfrm>
            <a:off x="237974" y="1009650"/>
            <a:ext cx="3256945" cy="1033802"/>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solidFill>
            <a:schemeClr val="tx1"/>
          </a:solidFill>
        </p:spPr>
        <p:style>
          <a:lnRef idx="2">
            <a:schemeClr val="lt1">
              <a:hueOff val="0"/>
              <a:satOff val="0"/>
              <a:lumOff val="0"/>
              <a:alphaOff val="0"/>
            </a:schemeClr>
          </a:lnRef>
          <a:fillRef idx="1">
            <a:schemeClr val="accent2">
              <a:hueOff val="-1197304"/>
              <a:satOff val="-8350"/>
              <a:lumOff val="1452"/>
              <a:alphaOff val="0"/>
            </a:schemeClr>
          </a:fillRef>
          <a:effectRef idx="0">
            <a:schemeClr val="accent2">
              <a:hueOff val="-1197304"/>
              <a:satOff val="-8350"/>
              <a:lumOff val="1452"/>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2000" dirty="0">
                <a:solidFill>
                  <a:schemeClr val="bg1"/>
                </a:solidFill>
                <a:latin typeface="Salesforce Sans" panose="020B0505020202020203" pitchFamily="34" charset="0"/>
              </a:rPr>
              <a:t>Champs personnalisés</a:t>
            </a:r>
          </a:p>
        </p:txBody>
      </p:sp>
      <p:sp>
        <p:nvSpPr>
          <p:cNvPr id="9" name="Freeform 8"/>
          <p:cNvSpPr/>
          <p:nvPr/>
        </p:nvSpPr>
        <p:spPr>
          <a:xfrm>
            <a:off x="3416968" y="2177612"/>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sz="1900" dirty="0">
                <a:latin typeface="Salesforce Sans" panose="020B0505020202020203" pitchFamily="34" charset="0"/>
              </a:rPr>
              <a:t>Créez les files d'attente nécessaires.</a:t>
            </a:r>
          </a:p>
        </p:txBody>
      </p:sp>
      <p:sp>
        <p:nvSpPr>
          <p:cNvPr id="11" name="Freeform 10"/>
          <p:cNvSpPr/>
          <p:nvPr/>
        </p:nvSpPr>
        <p:spPr>
          <a:xfrm>
            <a:off x="3441015" y="2945575"/>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sz="1900" dirty="0">
                <a:latin typeface="Salesforce Sans" panose="020B0505020202020203" pitchFamily="34" charset="0"/>
              </a:rPr>
              <a:t>Créez tout modèle d'e-mail nécessaire.</a:t>
            </a:r>
          </a:p>
        </p:txBody>
      </p:sp>
      <p:sp>
        <p:nvSpPr>
          <p:cNvPr id="13" name="Freeform 12"/>
          <p:cNvSpPr/>
          <p:nvPr/>
        </p:nvSpPr>
        <p:spPr>
          <a:xfrm>
            <a:off x="3416968" y="4455245"/>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sz="1900" dirty="0">
                <a:latin typeface="Salesforce Sans" panose="020B0505020202020203" pitchFamily="34" charset="0"/>
              </a:rPr>
              <a:t>Créez ou activez une règle qui détermine la manière dont les pistes/requêtes sont attribuées.</a:t>
            </a:r>
          </a:p>
        </p:txBody>
      </p:sp>
      <p:sp>
        <p:nvSpPr>
          <p:cNvPr id="15" name="Freeform 14"/>
          <p:cNvSpPr/>
          <p:nvPr/>
        </p:nvSpPr>
        <p:spPr>
          <a:xfrm>
            <a:off x="3416968" y="5223208"/>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sz="1900" dirty="0">
                <a:latin typeface="Salesforce Sans" panose="020B0505020202020203" pitchFamily="34" charset="0"/>
              </a:rPr>
              <a:t>Créez ou activez des règles pour envoyer des réponses ciblées par </a:t>
            </a:r>
            <a:br>
              <a:rPr lang="fr-FR" sz="1900" dirty="0">
                <a:latin typeface="Salesforce Sans" panose="020B0505020202020203" pitchFamily="34" charset="0"/>
              </a:rPr>
            </a:br>
            <a:r>
              <a:rPr lang="fr-FR" sz="1900" dirty="0">
                <a:latin typeface="Salesforce Sans" panose="020B0505020202020203" pitchFamily="34" charset="0"/>
              </a:rPr>
              <a:t>e-mail.</a:t>
            </a:r>
          </a:p>
        </p:txBody>
      </p:sp>
      <p:sp>
        <p:nvSpPr>
          <p:cNvPr id="17" name="Freeform 16"/>
          <p:cNvSpPr/>
          <p:nvPr/>
        </p:nvSpPr>
        <p:spPr>
          <a:xfrm>
            <a:off x="3416968" y="6010188"/>
            <a:ext cx="8566501" cy="599833"/>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sz="1900" dirty="0">
                <a:latin typeface="Salesforce Sans" panose="020B0505020202020203" pitchFamily="34" charset="0"/>
              </a:rPr>
              <a:t>Activez les fonctions Web vers piste et Web vers requête.</a:t>
            </a:r>
          </a:p>
        </p:txBody>
      </p:sp>
      <p:sp>
        <p:nvSpPr>
          <p:cNvPr id="21" name="Freeform 20"/>
          <p:cNvSpPr/>
          <p:nvPr/>
        </p:nvSpPr>
        <p:spPr>
          <a:xfrm>
            <a:off x="3435255" y="3636699"/>
            <a:ext cx="8566501" cy="729954"/>
          </a:xfrm>
          <a:custGeom>
            <a:avLst/>
            <a:gdLst>
              <a:gd name="connsiteX0" fmla="*/ 109079 w 654458"/>
              <a:gd name="connsiteY0" fmla="*/ 0 h 5438129"/>
              <a:gd name="connsiteX1" fmla="*/ 545379 w 654458"/>
              <a:gd name="connsiteY1" fmla="*/ 0 h 5438129"/>
              <a:gd name="connsiteX2" fmla="*/ 622509 w 654458"/>
              <a:gd name="connsiteY2" fmla="*/ 31949 h 5438129"/>
              <a:gd name="connsiteX3" fmla="*/ 654457 w 654458"/>
              <a:gd name="connsiteY3" fmla="*/ 109080 h 5438129"/>
              <a:gd name="connsiteX4" fmla="*/ 654458 w 654458"/>
              <a:gd name="connsiteY4" fmla="*/ 5438129 h 5438129"/>
              <a:gd name="connsiteX5" fmla="*/ 654458 w 654458"/>
              <a:gd name="connsiteY5" fmla="*/ 5438129 h 5438129"/>
              <a:gd name="connsiteX6" fmla="*/ 654458 w 654458"/>
              <a:gd name="connsiteY6" fmla="*/ 5438129 h 5438129"/>
              <a:gd name="connsiteX7" fmla="*/ 0 w 654458"/>
              <a:gd name="connsiteY7" fmla="*/ 5438129 h 5438129"/>
              <a:gd name="connsiteX8" fmla="*/ 0 w 654458"/>
              <a:gd name="connsiteY8" fmla="*/ 5438129 h 5438129"/>
              <a:gd name="connsiteX9" fmla="*/ 0 w 654458"/>
              <a:gd name="connsiteY9" fmla="*/ 5438129 h 5438129"/>
              <a:gd name="connsiteX10" fmla="*/ 0 w 654458"/>
              <a:gd name="connsiteY10" fmla="*/ 109079 h 5438129"/>
              <a:gd name="connsiteX11" fmla="*/ 31949 w 654458"/>
              <a:gd name="connsiteY11" fmla="*/ 31949 h 5438129"/>
              <a:gd name="connsiteX12" fmla="*/ 109080 w 654458"/>
              <a:gd name="connsiteY12" fmla="*/ 1 h 5438129"/>
              <a:gd name="connsiteX13" fmla="*/ 109079 w 654458"/>
              <a:gd name="connsiteY13" fmla="*/ 0 h 54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4458" h="5438129">
                <a:moveTo>
                  <a:pt x="654458" y="906380"/>
                </a:moveTo>
                <a:lnTo>
                  <a:pt x="654458" y="4531749"/>
                </a:lnTo>
                <a:cubicBezTo>
                  <a:pt x="654458" y="4772139"/>
                  <a:pt x="653075" y="5002673"/>
                  <a:pt x="650613" y="5172649"/>
                </a:cubicBezTo>
                <a:cubicBezTo>
                  <a:pt x="648151" y="5342625"/>
                  <a:pt x="644812" y="5438117"/>
                  <a:pt x="641331" y="5438117"/>
                </a:cubicBezTo>
                <a:cubicBezTo>
                  <a:pt x="427554" y="5438117"/>
                  <a:pt x="213777" y="5438125"/>
                  <a:pt x="0" y="5438125"/>
                </a:cubicBezTo>
                <a:lnTo>
                  <a:pt x="0" y="5438125"/>
                </a:lnTo>
                <a:lnTo>
                  <a:pt x="0" y="5438125"/>
                </a:lnTo>
                <a:lnTo>
                  <a:pt x="0" y="4"/>
                </a:lnTo>
                <a:lnTo>
                  <a:pt x="0" y="4"/>
                </a:lnTo>
                <a:lnTo>
                  <a:pt x="0" y="4"/>
                </a:lnTo>
                <a:lnTo>
                  <a:pt x="641331" y="4"/>
                </a:lnTo>
                <a:cubicBezTo>
                  <a:pt x="644812" y="4"/>
                  <a:pt x="648151" y="95495"/>
                  <a:pt x="650613" y="265480"/>
                </a:cubicBezTo>
                <a:cubicBezTo>
                  <a:pt x="653075" y="435456"/>
                  <a:pt x="654458" y="665999"/>
                  <a:pt x="654458" y="906388"/>
                </a:cubicBezTo>
                <a:lnTo>
                  <a:pt x="654458" y="906380"/>
                </a:lnTo>
                <a:close/>
              </a:path>
            </a:pathLst>
          </a:custGeom>
          <a:solidFill>
            <a:schemeClr val="bg1">
              <a:lumMod val="85000"/>
            </a:schemeClr>
          </a:solidFill>
          <a:ln>
            <a:noFill/>
          </a:ln>
        </p:spPr>
        <p:style>
          <a:lnRef idx="2">
            <a:schemeClr val="accent2">
              <a:tint val="40000"/>
              <a:alpha val="90000"/>
              <a:hueOff val="-1310417"/>
              <a:satOff val="-765"/>
              <a:lumOff val="-4"/>
              <a:alphaOff val="0"/>
            </a:schemeClr>
          </a:lnRef>
          <a:fillRef idx="1">
            <a:schemeClr val="accent2">
              <a:tint val="40000"/>
              <a:alpha val="90000"/>
              <a:hueOff val="-1310417"/>
              <a:satOff val="-765"/>
              <a:lumOff val="-4"/>
              <a:alphaOff val="0"/>
            </a:schemeClr>
          </a:fillRef>
          <a:effectRef idx="0">
            <a:schemeClr val="accent2">
              <a:tint val="40000"/>
              <a:alpha val="90000"/>
              <a:hueOff val="-1310417"/>
              <a:satOff val="-765"/>
              <a:lumOff val="-4"/>
              <a:alphaOff val="0"/>
            </a:schemeClr>
          </a:effectRef>
          <a:fontRef idx="minor">
            <a:schemeClr val="dk1">
              <a:hueOff val="0"/>
              <a:satOff val="0"/>
              <a:lumOff val="0"/>
              <a:alphaOff val="0"/>
            </a:schemeClr>
          </a:fontRef>
        </p:style>
        <p:txBody>
          <a:bodyPr spcFirstLastPara="0" vert="horz" wrap="square" lIns="247651" tIns="155773" rIns="279598" bIns="155774" numCol="1" spcCol="1270" anchor="ctr" anchorCtr="0">
            <a:noAutofit/>
          </a:bodyPr>
          <a:lstStyle/>
          <a:p>
            <a:pPr marL="171450" lvl="1" indent="-171450" defTabSz="711200">
              <a:lnSpc>
                <a:spcPct val="85000"/>
              </a:lnSpc>
              <a:spcBef>
                <a:spcPct val="0"/>
              </a:spcBef>
              <a:buFont typeface="Wingdings" pitchFamily="2" charset="2"/>
              <a:buChar char="§"/>
            </a:pPr>
            <a:r>
              <a:rPr lang="fr-FR" sz="1900" dirty="0">
                <a:latin typeface="Salesforce Sans" panose="020B0505020202020203" pitchFamily="34" charset="0"/>
              </a:rPr>
              <a:t>Créez toutes les adresses e-mail à l'échelle de l'organisation nécessaires à partir desquelles envoyer des réponses automatiques.</a:t>
            </a:r>
          </a:p>
        </p:txBody>
      </p:sp>
      <p:grpSp>
        <p:nvGrpSpPr>
          <p:cNvPr id="5" name="Group 4"/>
          <p:cNvGrpSpPr/>
          <p:nvPr/>
        </p:nvGrpSpPr>
        <p:grpSpPr>
          <a:xfrm>
            <a:off x="232213" y="2088170"/>
            <a:ext cx="3262706" cy="4601388"/>
            <a:chOff x="232213" y="2088170"/>
            <a:chExt cx="3262706" cy="4601388"/>
          </a:xfrm>
          <a:gradFill flip="none" rotWithShape="1">
            <a:gsLst>
              <a:gs pos="0">
                <a:schemeClr val="tx2"/>
              </a:gs>
              <a:gs pos="100000">
                <a:srgbClr val="00B0F0"/>
              </a:gs>
            </a:gsLst>
            <a:lin ang="5400000" scaled="1"/>
            <a:tileRect/>
          </a:gradFill>
        </p:grpSpPr>
        <p:sp>
          <p:nvSpPr>
            <p:cNvPr id="10" name="Freeform 9"/>
            <p:cNvSpPr/>
            <p:nvPr/>
          </p:nvSpPr>
          <p:spPr>
            <a:xfrm>
              <a:off x="237974" y="2088170"/>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2394607"/>
                <a:satOff val="-16701"/>
                <a:lumOff val="2903"/>
                <a:alphaOff val="0"/>
              </a:schemeClr>
            </a:fillRef>
            <a:effectRef idx="0">
              <a:schemeClr val="accent2">
                <a:hueOff val="-2394607"/>
                <a:satOff val="-16701"/>
                <a:lumOff val="2903"/>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2000" dirty="0">
                  <a:solidFill>
                    <a:schemeClr val="bg1"/>
                  </a:solidFill>
                  <a:latin typeface="Salesforce Sans" panose="020B0505020202020203" pitchFamily="34" charset="0"/>
                </a:rPr>
                <a:t>Files d'attente</a:t>
              </a:r>
            </a:p>
          </p:txBody>
        </p:sp>
        <p:sp>
          <p:nvSpPr>
            <p:cNvPr id="12" name="Freeform 11"/>
            <p:cNvSpPr/>
            <p:nvPr/>
          </p:nvSpPr>
          <p:spPr>
            <a:xfrm>
              <a:off x="237974" y="2856134"/>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2000" dirty="0">
                  <a:solidFill>
                    <a:schemeClr val="bg1"/>
                  </a:solidFill>
                  <a:latin typeface="Salesforce Sans" panose="020B0505020202020203" pitchFamily="34" charset="0"/>
                </a:rPr>
                <a:t>Modèles d'e-mail</a:t>
              </a:r>
            </a:p>
          </p:txBody>
        </p:sp>
        <p:sp>
          <p:nvSpPr>
            <p:cNvPr id="14" name="Freeform 13"/>
            <p:cNvSpPr/>
            <p:nvPr/>
          </p:nvSpPr>
          <p:spPr>
            <a:xfrm>
              <a:off x="237974" y="4384824"/>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4789215"/>
                <a:satOff val="-33402"/>
                <a:lumOff val="5806"/>
                <a:alphaOff val="0"/>
              </a:schemeClr>
            </a:fillRef>
            <a:effectRef idx="0">
              <a:schemeClr val="accent2">
                <a:hueOff val="-4789215"/>
                <a:satOff val="-33402"/>
                <a:lumOff val="5806"/>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2000" dirty="0">
                  <a:solidFill>
                    <a:schemeClr val="bg1"/>
                  </a:solidFill>
                  <a:latin typeface="Salesforce Sans" panose="020B0505020202020203" pitchFamily="34" charset="0"/>
                </a:rPr>
                <a:t>Règles d'attribution</a:t>
              </a:r>
            </a:p>
          </p:txBody>
        </p:sp>
        <p:sp>
          <p:nvSpPr>
            <p:cNvPr id="16" name="Freeform 15"/>
            <p:cNvSpPr/>
            <p:nvPr/>
          </p:nvSpPr>
          <p:spPr>
            <a:xfrm>
              <a:off x="237974" y="5152786"/>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2000" dirty="0">
                  <a:solidFill>
                    <a:schemeClr val="bg1"/>
                  </a:solidFill>
                  <a:latin typeface="Salesforce Sans" panose="020B0505020202020203" pitchFamily="34" charset="0"/>
                </a:rPr>
                <a:t>Règles de réponse automatique</a:t>
              </a:r>
            </a:p>
          </p:txBody>
        </p:sp>
        <p:sp>
          <p:nvSpPr>
            <p:cNvPr id="18" name="Freeform 17"/>
            <p:cNvSpPr/>
            <p:nvPr/>
          </p:nvSpPr>
          <p:spPr>
            <a:xfrm>
              <a:off x="237974" y="5939767"/>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5986518"/>
                <a:satOff val="-41752"/>
                <a:lumOff val="7258"/>
                <a:alphaOff val="0"/>
              </a:schemeClr>
            </a:fillRef>
            <a:effectRef idx="0">
              <a:schemeClr val="accent2">
                <a:hueOff val="-5986518"/>
                <a:satOff val="-41752"/>
                <a:lumOff val="7258"/>
                <a:alphaOff val="0"/>
              </a:schemeClr>
            </a:effectRef>
            <a:fontRef idx="minor">
              <a:schemeClr val="lt1"/>
            </a:fontRef>
          </p:style>
          <p:txBody>
            <a:bodyPr spcFirstLastPara="0" vert="horz" wrap="square" lIns="116135" tIns="78035" rIns="116135" bIns="78035" numCol="1" spcCol="1270" anchor="ctr" anchorCtr="0">
              <a:noAutofit/>
            </a:bodyPr>
            <a:lstStyle/>
            <a:p>
              <a:pPr lvl="0" algn="ctr" defTabSz="889000">
                <a:lnSpc>
                  <a:spcPct val="90000"/>
                </a:lnSpc>
                <a:spcBef>
                  <a:spcPct val="0"/>
                </a:spcBef>
                <a:spcAft>
                  <a:spcPct val="35000"/>
                </a:spcAft>
              </a:pPr>
              <a:r>
                <a:rPr lang="fr-FR" sz="2000" dirty="0">
                  <a:solidFill>
                    <a:schemeClr val="bg1"/>
                  </a:solidFill>
                  <a:latin typeface="Salesforce Sans" panose="020B0505020202020203" pitchFamily="34" charset="0"/>
                </a:rPr>
                <a:t>Web vers piste/requête</a:t>
              </a:r>
            </a:p>
          </p:txBody>
        </p:sp>
        <p:sp>
          <p:nvSpPr>
            <p:cNvPr id="20" name="Freeform 19"/>
            <p:cNvSpPr/>
            <p:nvPr/>
          </p:nvSpPr>
          <p:spPr>
            <a:xfrm>
              <a:off x="232213" y="3612317"/>
              <a:ext cx="3256945" cy="749791"/>
            </a:xfrm>
            <a:custGeom>
              <a:avLst/>
              <a:gdLst>
                <a:gd name="connsiteX0" fmla="*/ 0 w 3058947"/>
                <a:gd name="connsiteY0" fmla="*/ 136348 h 818073"/>
                <a:gd name="connsiteX1" fmla="*/ 39936 w 3058947"/>
                <a:gd name="connsiteY1" fmla="*/ 39935 h 818073"/>
                <a:gd name="connsiteX2" fmla="*/ 136349 w 3058947"/>
                <a:gd name="connsiteY2" fmla="*/ 0 h 818073"/>
                <a:gd name="connsiteX3" fmla="*/ 2922599 w 3058947"/>
                <a:gd name="connsiteY3" fmla="*/ 0 h 818073"/>
                <a:gd name="connsiteX4" fmla="*/ 3019012 w 3058947"/>
                <a:gd name="connsiteY4" fmla="*/ 39936 h 818073"/>
                <a:gd name="connsiteX5" fmla="*/ 3058947 w 3058947"/>
                <a:gd name="connsiteY5" fmla="*/ 136349 h 818073"/>
                <a:gd name="connsiteX6" fmla="*/ 3058947 w 3058947"/>
                <a:gd name="connsiteY6" fmla="*/ 681725 h 818073"/>
                <a:gd name="connsiteX7" fmla="*/ 3019012 w 3058947"/>
                <a:gd name="connsiteY7" fmla="*/ 778138 h 818073"/>
                <a:gd name="connsiteX8" fmla="*/ 2922599 w 3058947"/>
                <a:gd name="connsiteY8" fmla="*/ 818073 h 818073"/>
                <a:gd name="connsiteX9" fmla="*/ 136348 w 3058947"/>
                <a:gd name="connsiteY9" fmla="*/ 818073 h 818073"/>
                <a:gd name="connsiteX10" fmla="*/ 39935 w 3058947"/>
                <a:gd name="connsiteY10" fmla="*/ 778138 h 818073"/>
                <a:gd name="connsiteX11" fmla="*/ 0 w 3058947"/>
                <a:gd name="connsiteY11" fmla="*/ 681725 h 818073"/>
                <a:gd name="connsiteX12" fmla="*/ 0 w 3058947"/>
                <a:gd name="connsiteY12" fmla="*/ 136348 h 8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947" h="818073">
                  <a:moveTo>
                    <a:pt x="0" y="136348"/>
                  </a:moveTo>
                  <a:cubicBezTo>
                    <a:pt x="0" y="100186"/>
                    <a:pt x="14365" y="65506"/>
                    <a:pt x="39936" y="39935"/>
                  </a:cubicBezTo>
                  <a:cubicBezTo>
                    <a:pt x="65506" y="14365"/>
                    <a:pt x="100187" y="0"/>
                    <a:pt x="136349" y="0"/>
                  </a:cubicBezTo>
                  <a:lnTo>
                    <a:pt x="2922599" y="0"/>
                  </a:lnTo>
                  <a:cubicBezTo>
                    <a:pt x="2958761" y="0"/>
                    <a:pt x="2993441" y="14365"/>
                    <a:pt x="3019012" y="39936"/>
                  </a:cubicBezTo>
                  <a:cubicBezTo>
                    <a:pt x="3044582" y="65506"/>
                    <a:pt x="3058947" y="100187"/>
                    <a:pt x="3058947" y="136349"/>
                  </a:cubicBezTo>
                  <a:lnTo>
                    <a:pt x="3058947" y="681725"/>
                  </a:lnTo>
                  <a:cubicBezTo>
                    <a:pt x="3058947" y="717887"/>
                    <a:pt x="3044582" y="752567"/>
                    <a:pt x="3019012" y="778138"/>
                  </a:cubicBezTo>
                  <a:cubicBezTo>
                    <a:pt x="2993442" y="803708"/>
                    <a:pt x="2958761" y="818073"/>
                    <a:pt x="2922599" y="818073"/>
                  </a:cubicBezTo>
                  <a:lnTo>
                    <a:pt x="136348" y="818073"/>
                  </a:lnTo>
                  <a:cubicBezTo>
                    <a:pt x="100186" y="818073"/>
                    <a:pt x="65506" y="803708"/>
                    <a:pt x="39935" y="778138"/>
                  </a:cubicBezTo>
                  <a:cubicBezTo>
                    <a:pt x="14365" y="752568"/>
                    <a:pt x="0" y="717887"/>
                    <a:pt x="0" y="681725"/>
                  </a:cubicBezTo>
                  <a:lnTo>
                    <a:pt x="0" y="136348"/>
                  </a:lnTo>
                  <a:close/>
                </a:path>
              </a:pathLst>
            </a:custGeom>
            <a:grpFill/>
          </p:spPr>
          <p:style>
            <a:lnRef idx="2">
              <a:schemeClr val="lt1">
                <a:hueOff val="0"/>
                <a:satOff val="0"/>
                <a:lumOff val="0"/>
                <a:alphaOff val="0"/>
              </a:schemeClr>
            </a:lnRef>
            <a:fillRef idx="1">
              <a:schemeClr val="accent2">
                <a:hueOff val="-3591911"/>
                <a:satOff val="-25051"/>
                <a:lumOff val="4355"/>
                <a:alphaOff val="0"/>
              </a:schemeClr>
            </a:fillRef>
            <a:effectRef idx="0">
              <a:schemeClr val="accent2">
                <a:hueOff val="-3591911"/>
                <a:satOff val="-25051"/>
                <a:lumOff val="4355"/>
                <a:alphaOff val="0"/>
              </a:schemeClr>
            </a:effectRef>
            <a:fontRef idx="minor">
              <a:schemeClr val="lt1"/>
            </a:fontRef>
          </p:style>
          <p:txBody>
            <a:bodyPr spcFirstLastPara="0" vert="horz" wrap="square" lIns="116135" tIns="78035" rIns="116135" bIns="78035" numCol="1" spcCol="1270" anchor="ctr" anchorCtr="0">
              <a:noAutofit/>
            </a:bodyPr>
            <a:lstStyle/>
            <a:p>
              <a:pPr algn="ctr" defTabSz="889000">
                <a:lnSpc>
                  <a:spcPct val="90000"/>
                </a:lnSpc>
                <a:spcBef>
                  <a:spcPct val="0"/>
                </a:spcBef>
                <a:spcAft>
                  <a:spcPct val="35000"/>
                </a:spcAft>
              </a:pPr>
              <a:r>
                <a:rPr lang="fr-FR" sz="2000" dirty="0">
                  <a:solidFill>
                    <a:schemeClr val="bg1"/>
                  </a:solidFill>
                  <a:latin typeface="Salesforce Sans" panose="020B0505020202020203" pitchFamily="34" charset="0"/>
                </a:rPr>
                <a:t>Adresses e-mail à l'échelle de l'organisation</a:t>
              </a: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514</a:t>
            </a:fld>
            <a:endParaRPr lang="fr-FR" dirty="0"/>
          </a:p>
        </p:txBody>
      </p:sp>
    </p:spTree>
    <p:custDataLst>
      <p:tags r:id="rId1"/>
    </p:custDataLst>
    <p:extLst>
      <p:ext uri="{BB962C8B-B14F-4D97-AF65-F5344CB8AC3E}">
        <p14:creationId xmlns:p14="http://schemas.microsoft.com/office/powerpoint/2010/main" val="147999610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p:cNvSpPr>
            <a:spLocks noGrp="1"/>
          </p:cNvSpPr>
          <p:nvPr>
            <p:ph idx="1"/>
          </p:nvPr>
        </p:nvSpPr>
        <p:spPr/>
        <p:txBody>
          <a:bodyPr/>
          <a:lstStyle/>
          <a:p>
            <a:pPr marL="0" indent="0">
              <a:buNone/>
            </a:pPr>
            <a:r>
              <a:rPr lang="fr-FR" dirty="0"/>
              <a:t>Les règles d'attribution de piste et de requête affectent des pistes/requêtes à des propriétaires en fonction des critères que vous avez indiqués dans la règle.</a:t>
            </a:r>
          </a:p>
        </p:txBody>
      </p:sp>
      <p:sp>
        <p:nvSpPr>
          <p:cNvPr id="32" name="Title 31"/>
          <p:cNvSpPr>
            <a:spLocks noGrp="1"/>
          </p:cNvSpPr>
          <p:nvPr>
            <p:ph type="title"/>
          </p:nvPr>
        </p:nvSpPr>
        <p:spPr>
          <a:xfrm>
            <a:off x="128589" y="7"/>
            <a:ext cx="10734146" cy="746975"/>
          </a:xfrm>
        </p:spPr>
        <p:txBody>
          <a:bodyPr/>
          <a:lstStyle/>
          <a:p>
            <a:r>
              <a:rPr lang="fr-FR"/>
              <a:t>Règles d'attribution</a:t>
            </a:r>
          </a:p>
        </p:txBody>
      </p:sp>
      <p:grpSp>
        <p:nvGrpSpPr>
          <p:cNvPr id="44" name="Group 43"/>
          <p:cNvGrpSpPr/>
          <p:nvPr/>
        </p:nvGrpSpPr>
        <p:grpSpPr>
          <a:xfrm>
            <a:off x="1152450" y="1914429"/>
            <a:ext cx="9962240" cy="4656188"/>
            <a:chOff x="464709" y="2052777"/>
            <a:chExt cx="8949181" cy="4182701"/>
          </a:xfrm>
        </p:grpSpPr>
        <p:sp>
          <p:nvSpPr>
            <p:cNvPr id="46" name="Rounded Rectangle 45"/>
            <p:cNvSpPr/>
            <p:nvPr/>
          </p:nvSpPr>
          <p:spPr>
            <a:xfrm>
              <a:off x="464709" y="2052777"/>
              <a:ext cx="8949181" cy="4182701"/>
            </a:xfrm>
            <a:prstGeom prst="roundRect">
              <a:avLst>
                <a:gd name="adj" fmla="val 2381"/>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56" name="Rounded Rectangle 55"/>
            <p:cNvSpPr/>
            <p:nvPr/>
          </p:nvSpPr>
          <p:spPr>
            <a:xfrm>
              <a:off x="709147" y="2274262"/>
              <a:ext cx="3213988" cy="476893"/>
            </a:xfrm>
            <a:prstGeom prst="roundRect">
              <a:avLst>
                <a:gd name="adj" fmla="val 10000"/>
              </a:avLst>
            </a:pr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fr-FR" dirty="0">
                  <a:solidFill>
                    <a:schemeClr val="bg1"/>
                  </a:solidFill>
                </a:rPr>
                <a:t>Nouvelle piste</a:t>
              </a:r>
            </a:p>
          </p:txBody>
        </p:sp>
        <p:sp>
          <p:nvSpPr>
            <p:cNvPr id="57" name="Rounded Rectangle 56"/>
            <p:cNvSpPr/>
            <p:nvPr/>
          </p:nvSpPr>
          <p:spPr>
            <a:xfrm>
              <a:off x="736307" y="3200682"/>
              <a:ext cx="3159659" cy="492034"/>
            </a:xfrm>
            <a:prstGeom prst="roundRect">
              <a:avLst>
                <a:gd name="adj" fmla="val 10000"/>
              </a:avLst>
            </a:prstGeom>
            <a:solidFill>
              <a:srgbClr val="00277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solidFill>
                    <a:schemeClr val="bg1"/>
                  </a:solidFill>
                </a:rPr>
                <a:t>Source = Web ?</a:t>
              </a:r>
            </a:p>
          </p:txBody>
        </p:sp>
        <p:sp>
          <p:nvSpPr>
            <p:cNvPr id="58" name="Rounded Rectangle 12"/>
            <p:cNvSpPr/>
            <p:nvPr/>
          </p:nvSpPr>
          <p:spPr>
            <a:xfrm>
              <a:off x="1124694" y="4811670"/>
              <a:ext cx="2035170" cy="86083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endParaRPr lang="en-US" sz="4900" kern="1200" dirty="0">
                <a:solidFill>
                  <a:schemeClr val="bg1"/>
                </a:solidFill>
              </a:endParaRPr>
            </a:p>
          </p:txBody>
        </p:sp>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3802" y="2186689"/>
              <a:ext cx="663252" cy="663252"/>
            </a:xfrm>
            <a:prstGeom prst="rect">
              <a:avLst/>
            </a:prstGeom>
            <a:effectLst/>
          </p:spPr>
        </p:pic>
        <p:cxnSp>
          <p:nvCxnSpPr>
            <p:cNvPr id="60" name="Straight Arrow Connector 59"/>
            <p:cNvCxnSpPr>
              <a:stCxn id="57" idx="2"/>
              <a:endCxn id="72" idx="0"/>
            </p:cNvCxnSpPr>
            <p:nvPr/>
          </p:nvCxnSpPr>
          <p:spPr bwMode="auto">
            <a:xfrm rot="5400000">
              <a:off x="1860511" y="4146834"/>
              <a:ext cx="909744" cy="1509"/>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61" name="Straight Arrow Connector 60"/>
            <p:cNvCxnSpPr>
              <a:stCxn id="72" idx="2"/>
              <a:endCxn id="74" idx="0"/>
            </p:cNvCxnSpPr>
            <p:nvPr/>
          </p:nvCxnSpPr>
          <p:spPr bwMode="auto">
            <a:xfrm rot="5400000">
              <a:off x="2040071" y="5359997"/>
              <a:ext cx="540061" cy="9054"/>
            </a:xfrm>
            <a:prstGeom prst="straightConnector1">
              <a:avLst/>
            </a:prstGeom>
            <a:noFill/>
            <a:ln w="38100" cap="flat" cmpd="sng" algn="ctr">
              <a:solidFill>
                <a:schemeClr val="tx1"/>
              </a:solidFill>
              <a:prstDash val="solid"/>
              <a:round/>
              <a:headEnd type="none" w="med" len="med"/>
              <a:tailEnd type="triangle" w="lg" len="lg"/>
            </a:ln>
            <a:effectLst/>
          </p:spPr>
        </p:cxnSp>
        <p:sp>
          <p:nvSpPr>
            <p:cNvPr id="62" name="TextBox 61"/>
            <p:cNvSpPr txBox="1"/>
            <p:nvPr/>
          </p:nvSpPr>
          <p:spPr>
            <a:xfrm>
              <a:off x="4255627" y="4513809"/>
              <a:ext cx="804451" cy="523220"/>
            </a:xfrm>
            <a:prstGeom prst="rect">
              <a:avLst/>
            </a:prstGeom>
            <a:noFill/>
          </p:spPr>
          <p:txBody>
            <a:bodyPr wrap="none" rtlCol="0">
              <a:spAutoFit/>
            </a:bodyPr>
            <a:lstStyle/>
            <a:p>
              <a:r>
                <a:rPr lang="fr-FR" dirty="0">
                  <a:solidFill>
                    <a:srgbClr val="00B050"/>
                  </a:solidFill>
                </a:rPr>
                <a:t>Oui</a:t>
              </a:r>
            </a:p>
          </p:txBody>
        </p:sp>
        <p:sp>
          <p:nvSpPr>
            <p:cNvPr id="63" name="TextBox 62"/>
            <p:cNvSpPr txBox="1"/>
            <p:nvPr/>
          </p:nvSpPr>
          <p:spPr>
            <a:xfrm>
              <a:off x="1718736" y="5136450"/>
              <a:ext cx="663964" cy="523220"/>
            </a:xfrm>
            <a:prstGeom prst="rect">
              <a:avLst/>
            </a:prstGeom>
            <a:noFill/>
          </p:spPr>
          <p:txBody>
            <a:bodyPr wrap="none" rtlCol="0">
              <a:spAutoFit/>
            </a:bodyPr>
            <a:lstStyle/>
            <a:p>
              <a:r>
                <a:rPr lang="fr-FR" dirty="0">
                  <a:solidFill>
                    <a:srgbClr val="FF0000"/>
                  </a:solidFill>
                </a:rPr>
                <a:t>Non</a:t>
              </a:r>
            </a:p>
          </p:txBody>
        </p:sp>
        <p:sp>
          <p:nvSpPr>
            <p:cNvPr id="65" name="TextBox 64"/>
            <p:cNvSpPr txBox="1"/>
            <p:nvPr/>
          </p:nvSpPr>
          <p:spPr>
            <a:xfrm>
              <a:off x="1736843" y="3956140"/>
              <a:ext cx="663964" cy="523220"/>
            </a:xfrm>
            <a:prstGeom prst="rect">
              <a:avLst/>
            </a:prstGeom>
            <a:noFill/>
          </p:spPr>
          <p:txBody>
            <a:bodyPr wrap="none" rtlCol="0">
              <a:spAutoFit/>
            </a:bodyPr>
            <a:lstStyle/>
            <a:p>
              <a:r>
                <a:rPr lang="fr-FR" dirty="0">
                  <a:solidFill>
                    <a:srgbClr val="FF0000"/>
                  </a:solidFill>
                </a:rPr>
                <a:t>Non</a:t>
              </a:r>
            </a:p>
          </p:txBody>
        </p:sp>
        <p:cxnSp>
          <p:nvCxnSpPr>
            <p:cNvPr id="68" name="Straight Arrow Connector 67"/>
            <p:cNvCxnSpPr>
              <a:stCxn id="57" idx="3"/>
              <a:endCxn id="70" idx="1"/>
            </p:cNvCxnSpPr>
            <p:nvPr/>
          </p:nvCxnSpPr>
          <p:spPr bwMode="auto">
            <a:xfrm>
              <a:off x="3895966" y="3446699"/>
              <a:ext cx="1207201" cy="0"/>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69" name="Straight Arrow Connector 68"/>
            <p:cNvCxnSpPr>
              <a:stCxn id="72" idx="3"/>
              <a:endCxn id="73" idx="1"/>
            </p:cNvCxnSpPr>
            <p:nvPr/>
          </p:nvCxnSpPr>
          <p:spPr bwMode="auto">
            <a:xfrm>
              <a:off x="3894457" y="4848477"/>
              <a:ext cx="1208710" cy="0"/>
            </a:xfrm>
            <a:prstGeom prst="straightConnector1">
              <a:avLst/>
            </a:prstGeom>
            <a:noFill/>
            <a:ln w="38100" cap="flat" cmpd="sng" algn="ctr">
              <a:solidFill>
                <a:schemeClr val="tx1"/>
              </a:solidFill>
              <a:prstDash val="solid"/>
              <a:round/>
              <a:headEnd type="none" w="med" len="med"/>
              <a:tailEnd type="triangle" w="lg" len="lg"/>
            </a:ln>
            <a:effectLst/>
          </p:spPr>
        </p:cxnSp>
        <p:sp>
          <p:nvSpPr>
            <p:cNvPr id="70" name="Rounded Rectangle 69"/>
            <p:cNvSpPr/>
            <p:nvPr/>
          </p:nvSpPr>
          <p:spPr>
            <a:xfrm>
              <a:off x="5103167" y="3200682"/>
              <a:ext cx="3283954" cy="492034"/>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dirty="0">
                  <a:solidFill>
                    <a:schemeClr val="tx1"/>
                  </a:solidFill>
                </a:rPr>
                <a:t>File d'attente = Télémarketing</a:t>
              </a:r>
            </a:p>
          </p:txBody>
        </p:sp>
        <p:sp>
          <p:nvSpPr>
            <p:cNvPr id="71" name="TextBox 70"/>
            <p:cNvSpPr txBox="1"/>
            <p:nvPr/>
          </p:nvSpPr>
          <p:spPr>
            <a:xfrm>
              <a:off x="4255627" y="3091056"/>
              <a:ext cx="557110" cy="369332"/>
            </a:xfrm>
            <a:prstGeom prst="rect">
              <a:avLst/>
            </a:prstGeom>
            <a:noFill/>
          </p:spPr>
          <p:txBody>
            <a:bodyPr wrap="square" rtlCol="0">
              <a:spAutoFit/>
            </a:bodyPr>
            <a:lstStyle/>
            <a:p>
              <a:r>
                <a:rPr lang="fr-FR" dirty="0">
                  <a:solidFill>
                    <a:srgbClr val="00B050"/>
                  </a:solidFill>
                </a:rPr>
                <a:t>Oui</a:t>
              </a:r>
            </a:p>
          </p:txBody>
        </p:sp>
        <p:sp>
          <p:nvSpPr>
            <p:cNvPr id="72" name="Rounded Rectangle 71"/>
            <p:cNvSpPr/>
            <p:nvPr/>
          </p:nvSpPr>
          <p:spPr>
            <a:xfrm>
              <a:off x="734798" y="4602460"/>
              <a:ext cx="3159659" cy="492034"/>
            </a:xfrm>
            <a:prstGeom prst="roundRect">
              <a:avLst>
                <a:gd name="adj" fmla="val 10000"/>
              </a:avLst>
            </a:prstGeom>
            <a:solidFill>
              <a:srgbClr val="0070C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solidFill>
                    <a:schemeClr val="bg1"/>
                  </a:solidFill>
                </a:rPr>
                <a:t>Source = Autre ?</a:t>
              </a:r>
            </a:p>
          </p:txBody>
        </p:sp>
        <p:sp>
          <p:nvSpPr>
            <p:cNvPr id="73" name="Rounded Rectangle 72"/>
            <p:cNvSpPr/>
            <p:nvPr/>
          </p:nvSpPr>
          <p:spPr>
            <a:xfrm>
              <a:off x="5103167" y="4602460"/>
              <a:ext cx="3283954" cy="492034"/>
            </a:xfrm>
            <a:prstGeom prst="roundRect">
              <a:avLst>
                <a:gd name="adj" fmla="val 10000"/>
              </a:avLst>
            </a:prstGeom>
            <a:solidFill>
              <a:schemeClr val="accent2">
                <a:lumMod val="20000"/>
                <a:lumOff val="8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nchor="ctr"/>
            <a:lstStyle/>
            <a:p>
              <a:r>
                <a:rPr lang="fr-FR" dirty="0">
                  <a:solidFill>
                    <a:schemeClr val="tx1"/>
                  </a:solidFill>
                </a:rPr>
                <a:t>File d'attente = </a:t>
              </a:r>
              <a:br>
                <a:rPr lang="fr-FR" dirty="0">
                  <a:solidFill>
                    <a:schemeClr val="tx1"/>
                  </a:solidFill>
                </a:rPr>
              </a:br>
              <a:r>
                <a:rPr lang="fr-FR" dirty="0">
                  <a:solidFill>
                    <a:schemeClr val="tx1"/>
                  </a:solidFill>
                </a:rPr>
                <a:t>Représentants commerciaux</a:t>
              </a:r>
            </a:p>
          </p:txBody>
        </p:sp>
        <p:sp>
          <p:nvSpPr>
            <p:cNvPr id="74" name="Rounded Rectangle 73"/>
            <p:cNvSpPr/>
            <p:nvPr/>
          </p:nvSpPr>
          <p:spPr>
            <a:xfrm>
              <a:off x="725744" y="5634555"/>
              <a:ext cx="3159659" cy="492034"/>
            </a:xfrm>
            <a:prstGeom prst="roundRect">
              <a:avLst>
                <a:gd name="adj" fmla="val 10000"/>
              </a:avLst>
            </a:prstGeom>
            <a:solidFill>
              <a:srgbClr val="00B0F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ctr"/>
            <a:lstStyle/>
            <a:p>
              <a:r>
                <a:rPr lang="fr-FR" dirty="0"/>
                <a:t>Propriétaire de la </a:t>
              </a:r>
              <a:br>
                <a:rPr lang="fr-FR" dirty="0"/>
              </a:br>
              <a:r>
                <a:rPr lang="fr-FR" dirty="0"/>
                <a:t>piste par défaut</a:t>
              </a:r>
            </a:p>
          </p:txBody>
        </p:sp>
        <p:cxnSp>
          <p:nvCxnSpPr>
            <p:cNvPr id="75" name="Straight Arrow Connector 74"/>
            <p:cNvCxnSpPr>
              <a:endCxn id="57" idx="0"/>
            </p:cNvCxnSpPr>
            <p:nvPr/>
          </p:nvCxnSpPr>
          <p:spPr bwMode="auto">
            <a:xfrm rot="5400000">
              <a:off x="2084392" y="2968932"/>
              <a:ext cx="463495" cy="4"/>
            </a:xfrm>
            <a:prstGeom prst="straightConnector1">
              <a:avLst/>
            </a:prstGeom>
            <a:noFill/>
            <a:ln w="38100" cap="flat" cmpd="sng" algn="ctr">
              <a:solidFill>
                <a:schemeClr val="tx1"/>
              </a:solidFill>
              <a:prstDash val="solid"/>
              <a:round/>
              <a:headEnd type="none" w="med" len="med"/>
              <a:tailEnd type="triangle" w="lg" len="lg"/>
            </a:ln>
            <a:effectLst/>
          </p:spPr>
        </p:cxnSp>
      </p:grpSp>
      <p:sp>
        <p:nvSpPr>
          <p:cNvPr id="83" name="Freeform 114"/>
          <p:cNvSpPr>
            <a:spLocks noChangeArrowheads="1"/>
          </p:cNvSpPr>
          <p:nvPr/>
        </p:nvSpPr>
        <p:spPr bwMode="auto">
          <a:xfrm>
            <a:off x="9625023" y="2964474"/>
            <a:ext cx="1198944" cy="1037550"/>
          </a:xfrm>
          <a:custGeom>
            <a:avLst/>
            <a:gdLst>
              <a:gd name="T0" fmla="*/ 2899682 w 728"/>
              <a:gd name="T1" fmla="*/ 52454136 h 631"/>
              <a:gd name="T2" fmla="*/ 464004 w 728"/>
              <a:gd name="T3" fmla="*/ 51296307 h 631"/>
              <a:gd name="T4" fmla="*/ 116001 w 728"/>
              <a:gd name="T5" fmla="*/ 49443578 h 631"/>
              <a:gd name="T6" fmla="*/ 2203677 w 728"/>
              <a:gd name="T7" fmla="*/ 42727563 h 631"/>
              <a:gd name="T8" fmla="*/ 9047049 w 728"/>
              <a:gd name="T9" fmla="*/ 37285533 h 631"/>
              <a:gd name="T10" fmla="*/ 16818429 w 728"/>
              <a:gd name="T11" fmla="*/ 32190613 h 631"/>
              <a:gd name="T12" fmla="*/ 18442441 w 728"/>
              <a:gd name="T13" fmla="*/ 27906072 h 631"/>
              <a:gd name="T14" fmla="*/ 13570744 w 728"/>
              <a:gd name="T15" fmla="*/ 20958423 h 631"/>
              <a:gd name="T16" fmla="*/ 12294734 w 728"/>
              <a:gd name="T17" fmla="*/ 9379122 h 631"/>
              <a:gd name="T18" fmla="*/ 16818429 w 728"/>
              <a:gd name="T19" fmla="*/ 2547290 h 631"/>
              <a:gd name="T20" fmla="*/ 25169813 w 728"/>
              <a:gd name="T21" fmla="*/ 0 h 631"/>
              <a:gd name="T22" fmla="*/ 32013185 w 728"/>
              <a:gd name="T23" fmla="*/ 1505279 h 631"/>
              <a:gd name="T24" fmla="*/ 37580547 w 728"/>
              <a:gd name="T25" fmla="*/ 7179282 h 631"/>
              <a:gd name="T26" fmla="*/ 38856217 w 728"/>
              <a:gd name="T27" fmla="*/ 13432030 h 631"/>
              <a:gd name="T28" fmla="*/ 28649499 w 728"/>
              <a:gd name="T29" fmla="*/ 17832049 h 631"/>
              <a:gd name="T30" fmla="*/ 23197797 w 728"/>
              <a:gd name="T31" fmla="*/ 26169159 h 631"/>
              <a:gd name="T32" fmla="*/ 22385791 w 728"/>
              <a:gd name="T33" fmla="*/ 35895732 h 631"/>
              <a:gd name="T34" fmla="*/ 25401474 w 728"/>
              <a:gd name="T35" fmla="*/ 44464476 h 631"/>
              <a:gd name="T36" fmla="*/ 25053812 w 728"/>
              <a:gd name="T37" fmla="*/ 49791029 h 631"/>
              <a:gd name="T38" fmla="*/ 18906104 w 728"/>
              <a:gd name="T39" fmla="*/ 71907620 h 631"/>
              <a:gd name="T40" fmla="*/ 17050430 w 728"/>
              <a:gd name="T41" fmla="*/ 70402341 h 631"/>
              <a:gd name="T42" fmla="*/ 17514434 w 728"/>
              <a:gd name="T43" fmla="*/ 65770349 h 631"/>
              <a:gd name="T44" fmla="*/ 20994121 w 728"/>
              <a:gd name="T45" fmla="*/ 60212502 h 631"/>
              <a:gd name="T46" fmla="*/ 31897184 w 728"/>
              <a:gd name="T47" fmla="*/ 53380670 h 631"/>
              <a:gd name="T48" fmla="*/ 35028868 w 728"/>
              <a:gd name="T49" fmla="*/ 49906846 h 631"/>
              <a:gd name="T50" fmla="*/ 34100861 w 728"/>
              <a:gd name="T51" fmla="*/ 45622643 h 631"/>
              <a:gd name="T52" fmla="*/ 28881161 w 728"/>
              <a:gd name="T53" fmla="*/ 35664438 h 631"/>
              <a:gd name="T54" fmla="*/ 30041170 w 728"/>
              <a:gd name="T55" fmla="*/ 26748243 h 631"/>
              <a:gd name="T56" fmla="*/ 37000543 w 728"/>
              <a:gd name="T57" fmla="*/ 20379679 h 631"/>
              <a:gd name="T58" fmla="*/ 43843915 w 728"/>
              <a:gd name="T59" fmla="*/ 19684778 h 631"/>
              <a:gd name="T60" fmla="*/ 52079298 w 728"/>
              <a:gd name="T61" fmla="*/ 23274419 h 631"/>
              <a:gd name="T62" fmla="*/ 55674986 w 728"/>
              <a:gd name="T63" fmla="*/ 31148262 h 631"/>
              <a:gd name="T64" fmla="*/ 52195299 w 728"/>
              <a:gd name="T65" fmla="*/ 43075014 h 631"/>
              <a:gd name="T66" fmla="*/ 48947614 w 728"/>
              <a:gd name="T67" fmla="*/ 48401567 h 631"/>
              <a:gd name="T68" fmla="*/ 50571287 w 728"/>
              <a:gd name="T69" fmla="*/ 51759575 h 631"/>
              <a:gd name="T70" fmla="*/ 61822353 w 728"/>
              <a:gd name="T71" fmla="*/ 58938857 h 631"/>
              <a:gd name="T72" fmla="*/ 65881704 w 728"/>
              <a:gd name="T73" fmla="*/ 63454692 h 631"/>
              <a:gd name="T74" fmla="*/ 67389715 w 728"/>
              <a:gd name="T75" fmla="*/ 69591624 h 631"/>
              <a:gd name="T76" fmla="*/ 65881704 w 728"/>
              <a:gd name="T77" fmla="*/ 71791803 h 631"/>
              <a:gd name="T78" fmla="*/ 53470969 w 728"/>
              <a:gd name="T79" fmla="*/ 72833814 h 631"/>
              <a:gd name="T80" fmla="*/ 20066113 w 728"/>
              <a:gd name="T81" fmla="*/ 72139253 h 631"/>
              <a:gd name="T82" fmla="*/ 82816133 w 728"/>
              <a:gd name="T83" fmla="*/ 52107025 h 631"/>
              <a:gd name="T84" fmla="*/ 73073079 w 728"/>
              <a:gd name="T85" fmla="*/ 53033220 h 631"/>
              <a:gd name="T86" fmla="*/ 59270333 w 728"/>
              <a:gd name="T87" fmla="*/ 49791029 h 631"/>
              <a:gd name="T88" fmla="*/ 59966338 w 728"/>
              <a:gd name="T89" fmla="*/ 42727563 h 631"/>
              <a:gd name="T90" fmla="*/ 62170355 w 728"/>
              <a:gd name="T91" fmla="*/ 34390453 h 631"/>
              <a:gd name="T92" fmla="*/ 60082339 w 728"/>
              <a:gd name="T93" fmla="*/ 23969320 h 631"/>
              <a:gd name="T94" fmla="*/ 53818971 w 728"/>
              <a:gd name="T95" fmla="*/ 16558404 h 631"/>
              <a:gd name="T96" fmla="*/ 45351927 w 728"/>
              <a:gd name="T97" fmla="*/ 13432030 h 631"/>
              <a:gd name="T98" fmla="*/ 46743597 w 728"/>
              <a:gd name="T99" fmla="*/ 7179282 h 631"/>
              <a:gd name="T100" fmla="*/ 53934972 w 728"/>
              <a:gd name="T101" fmla="*/ 810718 h 631"/>
              <a:gd name="T102" fmla="*/ 60546343 w 728"/>
              <a:gd name="T103" fmla="*/ 0 h 631"/>
              <a:gd name="T104" fmla="*/ 68781726 w 728"/>
              <a:gd name="T105" fmla="*/ 3705458 h 631"/>
              <a:gd name="T106" fmla="*/ 72609415 w 728"/>
              <a:gd name="T107" fmla="*/ 11347668 h 631"/>
              <a:gd name="T108" fmla="*/ 69129729 w 728"/>
              <a:gd name="T109" fmla="*/ 23274419 h 631"/>
              <a:gd name="T110" fmla="*/ 65881704 w 728"/>
              <a:gd name="T111" fmla="*/ 28832606 h 631"/>
              <a:gd name="T112" fmla="*/ 67389715 w 728"/>
              <a:gd name="T113" fmla="*/ 32190613 h 631"/>
              <a:gd name="T114" fmla="*/ 78524780 w 728"/>
              <a:gd name="T115" fmla="*/ 39369556 h 631"/>
              <a:gd name="T116" fmla="*/ 82816133 w 728"/>
              <a:gd name="T117" fmla="*/ 43769915 h 631"/>
              <a:gd name="T118" fmla="*/ 84324145 w 728"/>
              <a:gd name="T119" fmla="*/ 49906846 h 6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8" h="631">
                <a:moveTo>
                  <a:pt x="169" y="459"/>
                </a:moveTo>
                <a:lnTo>
                  <a:pt x="169" y="459"/>
                </a:lnTo>
                <a:lnTo>
                  <a:pt x="97" y="458"/>
                </a:lnTo>
                <a:lnTo>
                  <a:pt x="50" y="455"/>
                </a:lnTo>
                <a:lnTo>
                  <a:pt x="25" y="453"/>
                </a:lnTo>
                <a:lnTo>
                  <a:pt x="17" y="452"/>
                </a:lnTo>
                <a:lnTo>
                  <a:pt x="13" y="450"/>
                </a:lnTo>
                <a:lnTo>
                  <a:pt x="10" y="449"/>
                </a:lnTo>
                <a:lnTo>
                  <a:pt x="4" y="443"/>
                </a:lnTo>
                <a:lnTo>
                  <a:pt x="1" y="439"/>
                </a:lnTo>
                <a:lnTo>
                  <a:pt x="0" y="434"/>
                </a:lnTo>
                <a:lnTo>
                  <a:pt x="0" y="431"/>
                </a:lnTo>
                <a:lnTo>
                  <a:pt x="1" y="427"/>
                </a:lnTo>
                <a:lnTo>
                  <a:pt x="7" y="399"/>
                </a:lnTo>
                <a:lnTo>
                  <a:pt x="10" y="389"/>
                </a:lnTo>
                <a:lnTo>
                  <a:pt x="13" y="378"/>
                </a:lnTo>
                <a:lnTo>
                  <a:pt x="19" y="369"/>
                </a:lnTo>
                <a:lnTo>
                  <a:pt x="26" y="361"/>
                </a:lnTo>
                <a:lnTo>
                  <a:pt x="36" y="350"/>
                </a:lnTo>
                <a:lnTo>
                  <a:pt x="50" y="340"/>
                </a:lnTo>
                <a:lnTo>
                  <a:pt x="78" y="322"/>
                </a:lnTo>
                <a:lnTo>
                  <a:pt x="106" y="306"/>
                </a:lnTo>
                <a:lnTo>
                  <a:pt x="129" y="291"/>
                </a:lnTo>
                <a:lnTo>
                  <a:pt x="138" y="284"/>
                </a:lnTo>
                <a:lnTo>
                  <a:pt x="145" y="278"/>
                </a:lnTo>
                <a:lnTo>
                  <a:pt x="153" y="268"/>
                </a:lnTo>
                <a:lnTo>
                  <a:pt x="157" y="262"/>
                </a:lnTo>
                <a:lnTo>
                  <a:pt x="159" y="256"/>
                </a:lnTo>
                <a:lnTo>
                  <a:pt x="159" y="249"/>
                </a:lnTo>
                <a:lnTo>
                  <a:pt x="159" y="241"/>
                </a:lnTo>
                <a:lnTo>
                  <a:pt x="154" y="234"/>
                </a:lnTo>
                <a:lnTo>
                  <a:pt x="148" y="225"/>
                </a:lnTo>
                <a:lnTo>
                  <a:pt x="131" y="201"/>
                </a:lnTo>
                <a:lnTo>
                  <a:pt x="117" y="181"/>
                </a:lnTo>
                <a:lnTo>
                  <a:pt x="109" y="159"/>
                </a:lnTo>
                <a:lnTo>
                  <a:pt x="103" y="138"/>
                </a:lnTo>
                <a:lnTo>
                  <a:pt x="101" y="119"/>
                </a:lnTo>
                <a:lnTo>
                  <a:pt x="101" y="98"/>
                </a:lnTo>
                <a:lnTo>
                  <a:pt x="106" y="81"/>
                </a:lnTo>
                <a:lnTo>
                  <a:pt x="113" y="62"/>
                </a:lnTo>
                <a:lnTo>
                  <a:pt x="122" y="45"/>
                </a:lnTo>
                <a:lnTo>
                  <a:pt x="134" y="32"/>
                </a:lnTo>
                <a:lnTo>
                  <a:pt x="145" y="22"/>
                </a:lnTo>
                <a:lnTo>
                  <a:pt x="159" y="13"/>
                </a:lnTo>
                <a:lnTo>
                  <a:pt x="173" y="7"/>
                </a:lnTo>
                <a:lnTo>
                  <a:pt x="190" y="3"/>
                </a:lnTo>
                <a:lnTo>
                  <a:pt x="204" y="0"/>
                </a:lnTo>
                <a:lnTo>
                  <a:pt x="217" y="0"/>
                </a:lnTo>
                <a:lnTo>
                  <a:pt x="232" y="0"/>
                </a:lnTo>
                <a:lnTo>
                  <a:pt x="247" y="3"/>
                </a:lnTo>
                <a:lnTo>
                  <a:pt x="262" y="7"/>
                </a:lnTo>
                <a:lnTo>
                  <a:pt x="276" y="13"/>
                </a:lnTo>
                <a:lnTo>
                  <a:pt x="290" y="22"/>
                </a:lnTo>
                <a:lnTo>
                  <a:pt x="303" y="32"/>
                </a:lnTo>
                <a:lnTo>
                  <a:pt x="315" y="45"/>
                </a:lnTo>
                <a:lnTo>
                  <a:pt x="324" y="62"/>
                </a:lnTo>
                <a:lnTo>
                  <a:pt x="328" y="75"/>
                </a:lnTo>
                <a:lnTo>
                  <a:pt x="332" y="88"/>
                </a:lnTo>
                <a:lnTo>
                  <a:pt x="334" y="103"/>
                </a:lnTo>
                <a:lnTo>
                  <a:pt x="335" y="116"/>
                </a:lnTo>
                <a:lnTo>
                  <a:pt x="318" y="119"/>
                </a:lnTo>
                <a:lnTo>
                  <a:pt x="299" y="125"/>
                </a:lnTo>
                <a:lnTo>
                  <a:pt x="281" y="132"/>
                </a:lnTo>
                <a:lnTo>
                  <a:pt x="263" y="143"/>
                </a:lnTo>
                <a:lnTo>
                  <a:pt x="247" y="154"/>
                </a:lnTo>
                <a:lnTo>
                  <a:pt x="232" y="169"/>
                </a:lnTo>
                <a:lnTo>
                  <a:pt x="219" y="187"/>
                </a:lnTo>
                <a:lnTo>
                  <a:pt x="207" y="207"/>
                </a:lnTo>
                <a:lnTo>
                  <a:pt x="200" y="226"/>
                </a:lnTo>
                <a:lnTo>
                  <a:pt x="194" y="249"/>
                </a:lnTo>
                <a:lnTo>
                  <a:pt x="191" y="272"/>
                </a:lnTo>
                <a:lnTo>
                  <a:pt x="191" y="284"/>
                </a:lnTo>
                <a:lnTo>
                  <a:pt x="191" y="297"/>
                </a:lnTo>
                <a:lnTo>
                  <a:pt x="193" y="310"/>
                </a:lnTo>
                <a:lnTo>
                  <a:pt x="195" y="325"/>
                </a:lnTo>
                <a:lnTo>
                  <a:pt x="198" y="338"/>
                </a:lnTo>
                <a:lnTo>
                  <a:pt x="204" y="355"/>
                </a:lnTo>
                <a:lnTo>
                  <a:pt x="210" y="369"/>
                </a:lnTo>
                <a:lnTo>
                  <a:pt x="219" y="384"/>
                </a:lnTo>
                <a:lnTo>
                  <a:pt x="228" y="400"/>
                </a:lnTo>
                <a:lnTo>
                  <a:pt x="240" y="416"/>
                </a:lnTo>
                <a:lnTo>
                  <a:pt x="217" y="430"/>
                </a:lnTo>
                <a:lnTo>
                  <a:pt x="216" y="430"/>
                </a:lnTo>
                <a:lnTo>
                  <a:pt x="194" y="445"/>
                </a:lnTo>
                <a:lnTo>
                  <a:pt x="169" y="459"/>
                </a:lnTo>
                <a:close/>
                <a:moveTo>
                  <a:pt x="163" y="621"/>
                </a:moveTo>
                <a:lnTo>
                  <a:pt x="163" y="621"/>
                </a:lnTo>
                <a:lnTo>
                  <a:pt x="159" y="620"/>
                </a:lnTo>
                <a:lnTo>
                  <a:pt x="154" y="618"/>
                </a:lnTo>
                <a:lnTo>
                  <a:pt x="148" y="612"/>
                </a:lnTo>
                <a:lnTo>
                  <a:pt x="147" y="608"/>
                </a:lnTo>
                <a:lnTo>
                  <a:pt x="145" y="605"/>
                </a:lnTo>
                <a:lnTo>
                  <a:pt x="145" y="601"/>
                </a:lnTo>
                <a:lnTo>
                  <a:pt x="145" y="596"/>
                </a:lnTo>
                <a:lnTo>
                  <a:pt x="151" y="568"/>
                </a:lnTo>
                <a:lnTo>
                  <a:pt x="154" y="558"/>
                </a:lnTo>
                <a:lnTo>
                  <a:pt x="159" y="548"/>
                </a:lnTo>
                <a:lnTo>
                  <a:pt x="163" y="539"/>
                </a:lnTo>
                <a:lnTo>
                  <a:pt x="170" y="530"/>
                </a:lnTo>
                <a:lnTo>
                  <a:pt x="181" y="520"/>
                </a:lnTo>
                <a:lnTo>
                  <a:pt x="194" y="509"/>
                </a:lnTo>
                <a:lnTo>
                  <a:pt x="222" y="492"/>
                </a:lnTo>
                <a:lnTo>
                  <a:pt x="250" y="475"/>
                </a:lnTo>
                <a:lnTo>
                  <a:pt x="275" y="461"/>
                </a:lnTo>
                <a:lnTo>
                  <a:pt x="284" y="453"/>
                </a:lnTo>
                <a:lnTo>
                  <a:pt x="291" y="447"/>
                </a:lnTo>
                <a:lnTo>
                  <a:pt x="299" y="437"/>
                </a:lnTo>
                <a:lnTo>
                  <a:pt x="302" y="431"/>
                </a:lnTo>
                <a:lnTo>
                  <a:pt x="305" y="425"/>
                </a:lnTo>
                <a:lnTo>
                  <a:pt x="305" y="418"/>
                </a:lnTo>
                <a:lnTo>
                  <a:pt x="303" y="411"/>
                </a:lnTo>
                <a:lnTo>
                  <a:pt x="300" y="403"/>
                </a:lnTo>
                <a:lnTo>
                  <a:pt x="294" y="394"/>
                </a:lnTo>
                <a:lnTo>
                  <a:pt x="276" y="372"/>
                </a:lnTo>
                <a:lnTo>
                  <a:pt x="263" y="350"/>
                </a:lnTo>
                <a:lnTo>
                  <a:pt x="254" y="328"/>
                </a:lnTo>
                <a:lnTo>
                  <a:pt x="249" y="308"/>
                </a:lnTo>
                <a:lnTo>
                  <a:pt x="246" y="288"/>
                </a:lnTo>
                <a:lnTo>
                  <a:pt x="247" y="269"/>
                </a:lnTo>
                <a:lnTo>
                  <a:pt x="251" y="250"/>
                </a:lnTo>
                <a:lnTo>
                  <a:pt x="259" y="231"/>
                </a:lnTo>
                <a:lnTo>
                  <a:pt x="268" y="215"/>
                </a:lnTo>
                <a:lnTo>
                  <a:pt x="278" y="201"/>
                </a:lnTo>
                <a:lnTo>
                  <a:pt x="291" y="191"/>
                </a:lnTo>
                <a:lnTo>
                  <a:pt x="305" y="182"/>
                </a:lnTo>
                <a:lnTo>
                  <a:pt x="319" y="176"/>
                </a:lnTo>
                <a:lnTo>
                  <a:pt x="334" y="172"/>
                </a:lnTo>
                <a:lnTo>
                  <a:pt x="349" y="170"/>
                </a:lnTo>
                <a:lnTo>
                  <a:pt x="363" y="169"/>
                </a:lnTo>
                <a:lnTo>
                  <a:pt x="378" y="170"/>
                </a:lnTo>
                <a:lnTo>
                  <a:pt x="393" y="172"/>
                </a:lnTo>
                <a:lnTo>
                  <a:pt x="408" y="176"/>
                </a:lnTo>
                <a:lnTo>
                  <a:pt x="422" y="182"/>
                </a:lnTo>
                <a:lnTo>
                  <a:pt x="436" y="191"/>
                </a:lnTo>
                <a:lnTo>
                  <a:pt x="449" y="201"/>
                </a:lnTo>
                <a:lnTo>
                  <a:pt x="459" y="215"/>
                </a:lnTo>
                <a:lnTo>
                  <a:pt x="468" y="231"/>
                </a:lnTo>
                <a:lnTo>
                  <a:pt x="475" y="250"/>
                </a:lnTo>
                <a:lnTo>
                  <a:pt x="480" y="269"/>
                </a:lnTo>
                <a:lnTo>
                  <a:pt x="481" y="288"/>
                </a:lnTo>
                <a:lnTo>
                  <a:pt x="478" y="308"/>
                </a:lnTo>
                <a:lnTo>
                  <a:pt x="472" y="328"/>
                </a:lnTo>
                <a:lnTo>
                  <a:pt x="464" y="350"/>
                </a:lnTo>
                <a:lnTo>
                  <a:pt x="450" y="372"/>
                </a:lnTo>
                <a:lnTo>
                  <a:pt x="433" y="394"/>
                </a:lnTo>
                <a:lnTo>
                  <a:pt x="427" y="403"/>
                </a:lnTo>
                <a:lnTo>
                  <a:pt x="424" y="411"/>
                </a:lnTo>
                <a:lnTo>
                  <a:pt x="422" y="418"/>
                </a:lnTo>
                <a:lnTo>
                  <a:pt x="422" y="425"/>
                </a:lnTo>
                <a:lnTo>
                  <a:pt x="425" y="431"/>
                </a:lnTo>
                <a:lnTo>
                  <a:pt x="428" y="437"/>
                </a:lnTo>
                <a:lnTo>
                  <a:pt x="436" y="447"/>
                </a:lnTo>
                <a:lnTo>
                  <a:pt x="443" y="453"/>
                </a:lnTo>
                <a:lnTo>
                  <a:pt x="452" y="461"/>
                </a:lnTo>
                <a:lnTo>
                  <a:pt x="475" y="475"/>
                </a:lnTo>
                <a:lnTo>
                  <a:pt x="503" y="492"/>
                </a:lnTo>
                <a:lnTo>
                  <a:pt x="533" y="509"/>
                </a:lnTo>
                <a:lnTo>
                  <a:pt x="546" y="520"/>
                </a:lnTo>
                <a:lnTo>
                  <a:pt x="555" y="530"/>
                </a:lnTo>
                <a:lnTo>
                  <a:pt x="562" y="539"/>
                </a:lnTo>
                <a:lnTo>
                  <a:pt x="568" y="548"/>
                </a:lnTo>
                <a:lnTo>
                  <a:pt x="571" y="558"/>
                </a:lnTo>
                <a:lnTo>
                  <a:pt x="574" y="568"/>
                </a:lnTo>
                <a:lnTo>
                  <a:pt x="581" y="596"/>
                </a:lnTo>
                <a:lnTo>
                  <a:pt x="581" y="601"/>
                </a:lnTo>
                <a:lnTo>
                  <a:pt x="581" y="605"/>
                </a:lnTo>
                <a:lnTo>
                  <a:pt x="578" y="612"/>
                </a:lnTo>
                <a:lnTo>
                  <a:pt x="573" y="618"/>
                </a:lnTo>
                <a:lnTo>
                  <a:pt x="568" y="620"/>
                </a:lnTo>
                <a:lnTo>
                  <a:pt x="564" y="621"/>
                </a:lnTo>
                <a:lnTo>
                  <a:pt x="553" y="623"/>
                </a:lnTo>
                <a:lnTo>
                  <a:pt x="521" y="626"/>
                </a:lnTo>
                <a:lnTo>
                  <a:pt x="461" y="629"/>
                </a:lnTo>
                <a:lnTo>
                  <a:pt x="363" y="630"/>
                </a:lnTo>
                <a:lnTo>
                  <a:pt x="266" y="629"/>
                </a:lnTo>
                <a:lnTo>
                  <a:pt x="206" y="626"/>
                </a:lnTo>
                <a:lnTo>
                  <a:pt x="173" y="623"/>
                </a:lnTo>
                <a:lnTo>
                  <a:pt x="163" y="621"/>
                </a:lnTo>
                <a:close/>
                <a:moveTo>
                  <a:pt x="723" y="443"/>
                </a:moveTo>
                <a:lnTo>
                  <a:pt x="723" y="443"/>
                </a:lnTo>
                <a:lnTo>
                  <a:pt x="717" y="449"/>
                </a:lnTo>
                <a:lnTo>
                  <a:pt x="714" y="450"/>
                </a:lnTo>
                <a:lnTo>
                  <a:pt x="710" y="452"/>
                </a:lnTo>
                <a:lnTo>
                  <a:pt x="701" y="453"/>
                </a:lnTo>
                <a:lnTo>
                  <a:pt x="676" y="455"/>
                </a:lnTo>
                <a:lnTo>
                  <a:pt x="630" y="458"/>
                </a:lnTo>
                <a:lnTo>
                  <a:pt x="558" y="459"/>
                </a:lnTo>
                <a:lnTo>
                  <a:pt x="533" y="445"/>
                </a:lnTo>
                <a:lnTo>
                  <a:pt x="511" y="430"/>
                </a:lnTo>
                <a:lnTo>
                  <a:pt x="487" y="416"/>
                </a:lnTo>
                <a:lnTo>
                  <a:pt x="499" y="400"/>
                </a:lnTo>
                <a:lnTo>
                  <a:pt x="508" y="384"/>
                </a:lnTo>
                <a:lnTo>
                  <a:pt x="517" y="369"/>
                </a:lnTo>
                <a:lnTo>
                  <a:pt x="522" y="355"/>
                </a:lnTo>
                <a:lnTo>
                  <a:pt x="528" y="340"/>
                </a:lnTo>
                <a:lnTo>
                  <a:pt x="531" y="325"/>
                </a:lnTo>
                <a:lnTo>
                  <a:pt x="534" y="310"/>
                </a:lnTo>
                <a:lnTo>
                  <a:pt x="536" y="297"/>
                </a:lnTo>
                <a:lnTo>
                  <a:pt x="536" y="284"/>
                </a:lnTo>
                <a:lnTo>
                  <a:pt x="536" y="272"/>
                </a:lnTo>
                <a:lnTo>
                  <a:pt x="533" y="249"/>
                </a:lnTo>
                <a:lnTo>
                  <a:pt x="527" y="226"/>
                </a:lnTo>
                <a:lnTo>
                  <a:pt x="518" y="207"/>
                </a:lnTo>
                <a:lnTo>
                  <a:pt x="508" y="187"/>
                </a:lnTo>
                <a:lnTo>
                  <a:pt x="495" y="169"/>
                </a:lnTo>
                <a:lnTo>
                  <a:pt x="480" y="154"/>
                </a:lnTo>
                <a:lnTo>
                  <a:pt x="464" y="143"/>
                </a:lnTo>
                <a:lnTo>
                  <a:pt x="446" y="132"/>
                </a:lnTo>
                <a:lnTo>
                  <a:pt x="428" y="125"/>
                </a:lnTo>
                <a:lnTo>
                  <a:pt x="409" y="119"/>
                </a:lnTo>
                <a:lnTo>
                  <a:pt x="391" y="116"/>
                </a:lnTo>
                <a:lnTo>
                  <a:pt x="393" y="103"/>
                </a:lnTo>
                <a:lnTo>
                  <a:pt x="394" y="88"/>
                </a:lnTo>
                <a:lnTo>
                  <a:pt x="399" y="75"/>
                </a:lnTo>
                <a:lnTo>
                  <a:pt x="403" y="62"/>
                </a:lnTo>
                <a:lnTo>
                  <a:pt x="412" y="45"/>
                </a:lnTo>
                <a:lnTo>
                  <a:pt x="424" y="32"/>
                </a:lnTo>
                <a:lnTo>
                  <a:pt x="437" y="22"/>
                </a:lnTo>
                <a:lnTo>
                  <a:pt x="450" y="13"/>
                </a:lnTo>
                <a:lnTo>
                  <a:pt x="465" y="7"/>
                </a:lnTo>
                <a:lnTo>
                  <a:pt x="480" y="3"/>
                </a:lnTo>
                <a:lnTo>
                  <a:pt x="495" y="0"/>
                </a:lnTo>
                <a:lnTo>
                  <a:pt x="509" y="0"/>
                </a:lnTo>
                <a:lnTo>
                  <a:pt x="522" y="0"/>
                </a:lnTo>
                <a:lnTo>
                  <a:pt x="537" y="3"/>
                </a:lnTo>
                <a:lnTo>
                  <a:pt x="553" y="7"/>
                </a:lnTo>
                <a:lnTo>
                  <a:pt x="568" y="13"/>
                </a:lnTo>
                <a:lnTo>
                  <a:pt x="581" y="22"/>
                </a:lnTo>
                <a:lnTo>
                  <a:pt x="593" y="32"/>
                </a:lnTo>
                <a:lnTo>
                  <a:pt x="605" y="45"/>
                </a:lnTo>
                <a:lnTo>
                  <a:pt x="614" y="62"/>
                </a:lnTo>
                <a:lnTo>
                  <a:pt x="621" y="81"/>
                </a:lnTo>
                <a:lnTo>
                  <a:pt x="626" y="98"/>
                </a:lnTo>
                <a:lnTo>
                  <a:pt x="626" y="119"/>
                </a:lnTo>
                <a:lnTo>
                  <a:pt x="624" y="138"/>
                </a:lnTo>
                <a:lnTo>
                  <a:pt x="618" y="159"/>
                </a:lnTo>
                <a:lnTo>
                  <a:pt x="610" y="181"/>
                </a:lnTo>
                <a:lnTo>
                  <a:pt x="596" y="201"/>
                </a:lnTo>
                <a:lnTo>
                  <a:pt x="578" y="225"/>
                </a:lnTo>
                <a:lnTo>
                  <a:pt x="573" y="234"/>
                </a:lnTo>
                <a:lnTo>
                  <a:pt x="568" y="241"/>
                </a:lnTo>
                <a:lnTo>
                  <a:pt x="568" y="249"/>
                </a:lnTo>
                <a:lnTo>
                  <a:pt x="568" y="256"/>
                </a:lnTo>
                <a:lnTo>
                  <a:pt x="570" y="262"/>
                </a:lnTo>
                <a:lnTo>
                  <a:pt x="574" y="268"/>
                </a:lnTo>
                <a:lnTo>
                  <a:pt x="581" y="278"/>
                </a:lnTo>
                <a:lnTo>
                  <a:pt x="589" y="284"/>
                </a:lnTo>
                <a:lnTo>
                  <a:pt x="598" y="291"/>
                </a:lnTo>
                <a:lnTo>
                  <a:pt x="621" y="306"/>
                </a:lnTo>
                <a:lnTo>
                  <a:pt x="649" y="322"/>
                </a:lnTo>
                <a:lnTo>
                  <a:pt x="677" y="340"/>
                </a:lnTo>
                <a:lnTo>
                  <a:pt x="691" y="350"/>
                </a:lnTo>
                <a:lnTo>
                  <a:pt x="701" y="361"/>
                </a:lnTo>
                <a:lnTo>
                  <a:pt x="708" y="369"/>
                </a:lnTo>
                <a:lnTo>
                  <a:pt x="714" y="378"/>
                </a:lnTo>
                <a:lnTo>
                  <a:pt x="717" y="389"/>
                </a:lnTo>
                <a:lnTo>
                  <a:pt x="720" y="399"/>
                </a:lnTo>
                <a:lnTo>
                  <a:pt x="726" y="427"/>
                </a:lnTo>
                <a:lnTo>
                  <a:pt x="727" y="431"/>
                </a:lnTo>
                <a:lnTo>
                  <a:pt x="726" y="434"/>
                </a:lnTo>
                <a:lnTo>
                  <a:pt x="723" y="443"/>
                </a:lnTo>
                <a:close/>
              </a:path>
            </a:pathLst>
          </a:custGeom>
          <a:solidFill>
            <a:schemeClr val="tx1">
              <a:lumMod val="75000"/>
              <a:lumOff val="25000"/>
            </a:schemeClr>
          </a:solidFill>
          <a:ln>
            <a:noFill/>
          </a:ln>
        </p:spPr>
        <p:txBody>
          <a:bodyPr wrap="none" anchor="ctr"/>
          <a:lstStyle/>
          <a:p>
            <a:endParaRPr lang="en-US"/>
          </a:p>
        </p:txBody>
      </p:sp>
      <p:grpSp>
        <p:nvGrpSpPr>
          <p:cNvPr id="84" name="Group 83"/>
          <p:cNvGrpSpPr/>
          <p:nvPr/>
        </p:nvGrpSpPr>
        <p:grpSpPr>
          <a:xfrm>
            <a:off x="4446531" y="3112008"/>
            <a:ext cx="822960" cy="822960"/>
            <a:chOff x="4230624" y="3188208"/>
            <a:chExt cx="822960" cy="822960"/>
          </a:xfrm>
        </p:grpSpPr>
        <p:sp>
          <p:nvSpPr>
            <p:cNvPr id="85" name="Rounded Rectangle 84"/>
            <p:cNvSpPr/>
            <p:nvPr/>
          </p:nvSpPr>
          <p:spPr bwMode="auto">
            <a:xfrm>
              <a:off x="4230624" y="3188208"/>
              <a:ext cx="822960" cy="822960"/>
            </a:xfrm>
            <a:prstGeom prst="roundRect">
              <a:avLst>
                <a:gd name="adj" fmla="val 10667"/>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86" name="Group 85"/>
            <p:cNvGrpSpPr/>
            <p:nvPr/>
          </p:nvGrpSpPr>
          <p:grpSpPr>
            <a:xfrm>
              <a:off x="4351592" y="3320754"/>
              <a:ext cx="570674" cy="570674"/>
              <a:chOff x="4351592" y="3288094"/>
              <a:chExt cx="570674" cy="570674"/>
            </a:xfrm>
          </p:grpSpPr>
          <p:sp>
            <p:nvSpPr>
              <p:cNvPr id="87" name="Freeform 279"/>
              <p:cNvSpPr>
                <a:spLocks noChangeArrowheads="1"/>
              </p:cNvSpPr>
              <p:nvPr/>
            </p:nvSpPr>
            <p:spPr bwMode="auto">
              <a:xfrm>
                <a:off x="4351592" y="3288094"/>
                <a:ext cx="570674" cy="570674"/>
              </a:xfrm>
              <a:custGeom>
                <a:avLst/>
                <a:gdLst>
                  <a:gd name="T0" fmla="*/ 0 w 680"/>
                  <a:gd name="T1" fmla="*/ 22478420 h 679"/>
                  <a:gd name="T2" fmla="*/ 0 w 680"/>
                  <a:gd name="T3" fmla="*/ 5473850 h 679"/>
                  <a:gd name="T4" fmla="*/ 0 w 680"/>
                  <a:gd name="T5" fmla="*/ 5473850 h 679"/>
                  <a:gd name="T6" fmla="*/ 232116 w 680"/>
                  <a:gd name="T7" fmla="*/ 4425913 h 679"/>
                  <a:gd name="T8" fmla="*/ 348344 w 680"/>
                  <a:gd name="T9" fmla="*/ 3494034 h 679"/>
                  <a:gd name="T10" fmla="*/ 1045033 w 680"/>
                  <a:gd name="T11" fmla="*/ 2445755 h 679"/>
                  <a:gd name="T12" fmla="*/ 1741721 w 680"/>
                  <a:gd name="T13" fmla="*/ 1630617 h 679"/>
                  <a:gd name="T14" fmla="*/ 2438750 w 680"/>
                  <a:gd name="T15" fmla="*/ 931879 h 679"/>
                  <a:gd name="T16" fmla="*/ 3483783 w 680"/>
                  <a:gd name="T17" fmla="*/ 349540 h 679"/>
                  <a:gd name="T18" fmla="*/ 4412928 w 680"/>
                  <a:gd name="T19" fmla="*/ 0 h 679"/>
                  <a:gd name="T20" fmla="*/ 5690076 w 680"/>
                  <a:gd name="T21" fmla="*/ 0 h 679"/>
                  <a:gd name="T22" fmla="*/ 73275325 w 680"/>
                  <a:gd name="T23" fmla="*/ 0 h 679"/>
                  <a:gd name="T24" fmla="*/ 73275325 w 680"/>
                  <a:gd name="T25" fmla="*/ 0 h 679"/>
                  <a:gd name="T26" fmla="*/ 74204130 w 680"/>
                  <a:gd name="T27" fmla="*/ 0 h 679"/>
                  <a:gd name="T28" fmla="*/ 75249503 w 680"/>
                  <a:gd name="T29" fmla="*/ 349540 h 679"/>
                  <a:gd name="T30" fmla="*/ 76294536 w 680"/>
                  <a:gd name="T31" fmla="*/ 931879 h 679"/>
                  <a:gd name="T32" fmla="*/ 77223681 w 680"/>
                  <a:gd name="T33" fmla="*/ 1630617 h 679"/>
                  <a:gd name="T34" fmla="*/ 77804141 w 680"/>
                  <a:gd name="T35" fmla="*/ 2445755 h 679"/>
                  <a:gd name="T36" fmla="*/ 78384942 w 680"/>
                  <a:gd name="T37" fmla="*/ 3494034 h 679"/>
                  <a:gd name="T38" fmla="*/ 78733286 w 680"/>
                  <a:gd name="T39" fmla="*/ 4425913 h 679"/>
                  <a:gd name="T40" fmla="*/ 78849173 w 680"/>
                  <a:gd name="T41" fmla="*/ 5473850 h 679"/>
                  <a:gd name="T42" fmla="*/ 78849173 w 680"/>
                  <a:gd name="T43" fmla="*/ 22478420 h 679"/>
                  <a:gd name="T44" fmla="*/ 0 w 680"/>
                  <a:gd name="T45" fmla="*/ 22478420 h 679"/>
                  <a:gd name="T46" fmla="*/ 5690076 w 680"/>
                  <a:gd name="T47" fmla="*/ 78965299 h 679"/>
                  <a:gd name="T48" fmla="*/ 5690076 w 680"/>
                  <a:gd name="T49" fmla="*/ 78965299 h 679"/>
                  <a:gd name="T50" fmla="*/ 4412928 w 680"/>
                  <a:gd name="T51" fmla="*/ 78965299 h 679"/>
                  <a:gd name="T52" fmla="*/ 3483783 w 680"/>
                  <a:gd name="T53" fmla="*/ 78615759 h 679"/>
                  <a:gd name="T54" fmla="*/ 2438750 w 680"/>
                  <a:gd name="T55" fmla="*/ 78033420 h 679"/>
                  <a:gd name="T56" fmla="*/ 1741721 w 680"/>
                  <a:gd name="T57" fmla="*/ 77451081 h 679"/>
                  <a:gd name="T58" fmla="*/ 1045033 w 680"/>
                  <a:gd name="T59" fmla="*/ 76519543 h 679"/>
                  <a:gd name="T60" fmla="*/ 348344 w 680"/>
                  <a:gd name="T61" fmla="*/ 75471265 h 679"/>
                  <a:gd name="T62" fmla="*/ 232116 w 680"/>
                  <a:gd name="T63" fmla="*/ 74539386 h 679"/>
                  <a:gd name="T64" fmla="*/ 0 w 680"/>
                  <a:gd name="T65" fmla="*/ 73258309 h 679"/>
                  <a:gd name="T66" fmla="*/ 0 w 680"/>
                  <a:gd name="T67" fmla="*/ 31096764 h 679"/>
                  <a:gd name="T68" fmla="*/ 22412302 w 680"/>
                  <a:gd name="T69" fmla="*/ 31096764 h 679"/>
                  <a:gd name="T70" fmla="*/ 22412302 w 680"/>
                  <a:gd name="T71" fmla="*/ 78965299 h 679"/>
                  <a:gd name="T72" fmla="*/ 5690076 w 680"/>
                  <a:gd name="T73" fmla="*/ 78965299 h 679"/>
                  <a:gd name="T74" fmla="*/ 31005701 w 680"/>
                  <a:gd name="T75" fmla="*/ 78965299 h 679"/>
                  <a:gd name="T76" fmla="*/ 31005701 w 680"/>
                  <a:gd name="T77" fmla="*/ 31096764 h 679"/>
                  <a:gd name="T78" fmla="*/ 78849173 w 680"/>
                  <a:gd name="T79" fmla="*/ 31096764 h 679"/>
                  <a:gd name="T80" fmla="*/ 78849173 w 680"/>
                  <a:gd name="T81" fmla="*/ 73258309 h 679"/>
                  <a:gd name="T82" fmla="*/ 78849173 w 680"/>
                  <a:gd name="T83" fmla="*/ 73258309 h 679"/>
                  <a:gd name="T84" fmla="*/ 78733286 w 680"/>
                  <a:gd name="T85" fmla="*/ 74539386 h 679"/>
                  <a:gd name="T86" fmla="*/ 78384942 w 680"/>
                  <a:gd name="T87" fmla="*/ 75471265 h 679"/>
                  <a:gd name="T88" fmla="*/ 77804141 w 680"/>
                  <a:gd name="T89" fmla="*/ 76519543 h 679"/>
                  <a:gd name="T90" fmla="*/ 77223681 w 680"/>
                  <a:gd name="T91" fmla="*/ 77451081 h 679"/>
                  <a:gd name="T92" fmla="*/ 76294536 w 680"/>
                  <a:gd name="T93" fmla="*/ 78033420 h 679"/>
                  <a:gd name="T94" fmla="*/ 75249503 w 680"/>
                  <a:gd name="T95" fmla="*/ 78615759 h 679"/>
                  <a:gd name="T96" fmla="*/ 74204130 w 680"/>
                  <a:gd name="T97" fmla="*/ 78965299 h 679"/>
                  <a:gd name="T98" fmla="*/ 73275325 w 680"/>
                  <a:gd name="T99" fmla="*/ 78965299 h 679"/>
                  <a:gd name="T100" fmla="*/ 31005701 w 680"/>
                  <a:gd name="T101" fmla="*/ 78965299 h 6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80" h="679">
                    <a:moveTo>
                      <a:pt x="0" y="193"/>
                    </a:moveTo>
                    <a:lnTo>
                      <a:pt x="0" y="47"/>
                    </a:lnTo>
                    <a:lnTo>
                      <a:pt x="2" y="38"/>
                    </a:lnTo>
                    <a:lnTo>
                      <a:pt x="3" y="30"/>
                    </a:lnTo>
                    <a:lnTo>
                      <a:pt x="9" y="21"/>
                    </a:lnTo>
                    <a:lnTo>
                      <a:pt x="15" y="14"/>
                    </a:lnTo>
                    <a:lnTo>
                      <a:pt x="21" y="8"/>
                    </a:lnTo>
                    <a:lnTo>
                      <a:pt x="30" y="3"/>
                    </a:lnTo>
                    <a:lnTo>
                      <a:pt x="38" y="0"/>
                    </a:lnTo>
                    <a:lnTo>
                      <a:pt x="49" y="0"/>
                    </a:lnTo>
                    <a:lnTo>
                      <a:pt x="631" y="0"/>
                    </a:lnTo>
                    <a:lnTo>
                      <a:pt x="639" y="0"/>
                    </a:lnTo>
                    <a:lnTo>
                      <a:pt x="648" y="3"/>
                    </a:lnTo>
                    <a:lnTo>
                      <a:pt x="657" y="8"/>
                    </a:lnTo>
                    <a:lnTo>
                      <a:pt x="665" y="14"/>
                    </a:lnTo>
                    <a:lnTo>
                      <a:pt x="670" y="21"/>
                    </a:lnTo>
                    <a:lnTo>
                      <a:pt x="675" y="30"/>
                    </a:lnTo>
                    <a:lnTo>
                      <a:pt x="678" y="38"/>
                    </a:lnTo>
                    <a:lnTo>
                      <a:pt x="679" y="47"/>
                    </a:lnTo>
                    <a:lnTo>
                      <a:pt x="679" y="193"/>
                    </a:lnTo>
                    <a:lnTo>
                      <a:pt x="0" y="193"/>
                    </a:lnTo>
                    <a:close/>
                    <a:moveTo>
                      <a:pt x="49" y="678"/>
                    </a:moveTo>
                    <a:lnTo>
                      <a:pt x="49" y="678"/>
                    </a:lnTo>
                    <a:lnTo>
                      <a:pt x="38" y="678"/>
                    </a:lnTo>
                    <a:lnTo>
                      <a:pt x="30" y="675"/>
                    </a:lnTo>
                    <a:lnTo>
                      <a:pt x="21" y="670"/>
                    </a:lnTo>
                    <a:lnTo>
                      <a:pt x="15" y="665"/>
                    </a:lnTo>
                    <a:lnTo>
                      <a:pt x="9" y="657"/>
                    </a:lnTo>
                    <a:lnTo>
                      <a:pt x="3" y="648"/>
                    </a:lnTo>
                    <a:lnTo>
                      <a:pt x="2" y="640"/>
                    </a:lnTo>
                    <a:lnTo>
                      <a:pt x="0" y="629"/>
                    </a:lnTo>
                    <a:lnTo>
                      <a:pt x="0" y="267"/>
                    </a:lnTo>
                    <a:lnTo>
                      <a:pt x="193" y="267"/>
                    </a:lnTo>
                    <a:lnTo>
                      <a:pt x="193" y="678"/>
                    </a:lnTo>
                    <a:lnTo>
                      <a:pt x="49" y="678"/>
                    </a:lnTo>
                    <a:close/>
                    <a:moveTo>
                      <a:pt x="267" y="678"/>
                    </a:moveTo>
                    <a:lnTo>
                      <a:pt x="267" y="267"/>
                    </a:lnTo>
                    <a:lnTo>
                      <a:pt x="679" y="267"/>
                    </a:lnTo>
                    <a:lnTo>
                      <a:pt x="679" y="629"/>
                    </a:lnTo>
                    <a:lnTo>
                      <a:pt x="678" y="640"/>
                    </a:lnTo>
                    <a:lnTo>
                      <a:pt x="675" y="648"/>
                    </a:lnTo>
                    <a:lnTo>
                      <a:pt x="670" y="657"/>
                    </a:lnTo>
                    <a:lnTo>
                      <a:pt x="665" y="665"/>
                    </a:lnTo>
                    <a:lnTo>
                      <a:pt x="657" y="670"/>
                    </a:lnTo>
                    <a:lnTo>
                      <a:pt x="648" y="675"/>
                    </a:lnTo>
                    <a:lnTo>
                      <a:pt x="639" y="678"/>
                    </a:lnTo>
                    <a:lnTo>
                      <a:pt x="631" y="678"/>
                    </a:lnTo>
                    <a:lnTo>
                      <a:pt x="267" y="6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8" name="Oval 87"/>
              <p:cNvSpPr/>
              <p:nvPr/>
            </p:nvSpPr>
            <p:spPr bwMode="auto">
              <a:xfrm>
                <a:off x="48234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47472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4671060" y="3349534"/>
                <a:ext cx="45719" cy="45719"/>
              </a:xfrm>
              <a:prstGeom prst="ellipse">
                <a:avLst/>
              </a:prstGeom>
              <a:solidFill>
                <a:schemeClr val="accent5"/>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91" name="Freeform 423"/>
          <p:cNvSpPr>
            <a:spLocks noChangeArrowheads="1"/>
          </p:cNvSpPr>
          <p:nvPr/>
        </p:nvSpPr>
        <p:spPr bwMode="auto">
          <a:xfrm flipH="1">
            <a:off x="4080621" y="5666232"/>
            <a:ext cx="813360" cy="843152"/>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tx2">
              <a:lumMod val="75000"/>
            </a:schemeClr>
          </a:solidFill>
          <a:ln>
            <a:noFill/>
          </a:ln>
        </p:spPr>
        <p:txBody>
          <a:bodyPr wrap="none" anchor="ctr"/>
          <a:lstStyle/>
          <a:p>
            <a:endParaRPr lang="en-US"/>
          </a:p>
        </p:txBody>
      </p:sp>
      <p:sp>
        <p:nvSpPr>
          <p:cNvPr id="92" name="Freeform 424"/>
          <p:cNvSpPr>
            <a:spLocks noChangeArrowheads="1"/>
          </p:cNvSpPr>
          <p:nvPr/>
        </p:nvSpPr>
        <p:spPr bwMode="auto">
          <a:xfrm>
            <a:off x="9673827" y="4414666"/>
            <a:ext cx="1166408" cy="995534"/>
          </a:xfrm>
          <a:custGeom>
            <a:avLst/>
            <a:gdLst>
              <a:gd name="T0" fmla="*/ 1170420 w 727"/>
              <a:gd name="T1" fmla="*/ 70852717 h 626"/>
              <a:gd name="T2" fmla="*/ 234153 w 727"/>
              <a:gd name="T3" fmla="*/ 69693264 h 626"/>
              <a:gd name="T4" fmla="*/ 0 w 727"/>
              <a:gd name="T5" fmla="*/ 67953744 h 626"/>
              <a:gd name="T6" fmla="*/ 3628850 w 727"/>
              <a:gd name="T7" fmla="*/ 60184184 h 626"/>
              <a:gd name="T8" fmla="*/ 10417901 w 727"/>
              <a:gd name="T9" fmla="*/ 54154144 h 626"/>
              <a:gd name="T10" fmla="*/ 15217170 w 727"/>
              <a:gd name="T11" fmla="*/ 52066992 h 626"/>
              <a:gd name="T12" fmla="*/ 21186859 w 727"/>
              <a:gd name="T13" fmla="*/ 48820048 h 626"/>
              <a:gd name="T14" fmla="*/ 22240374 w 727"/>
              <a:gd name="T15" fmla="*/ 46848773 h 626"/>
              <a:gd name="T16" fmla="*/ 20250249 w 727"/>
              <a:gd name="T17" fmla="*/ 41630215 h 626"/>
              <a:gd name="T18" fmla="*/ 15685132 w 727"/>
              <a:gd name="T19" fmla="*/ 32237352 h 626"/>
              <a:gd name="T20" fmla="*/ 14983018 w 727"/>
              <a:gd name="T21" fmla="*/ 25163736 h 626"/>
              <a:gd name="T22" fmla="*/ 16621742 w 727"/>
              <a:gd name="T23" fmla="*/ 20177272 h 626"/>
              <a:gd name="T24" fmla="*/ 19899192 w 727"/>
              <a:gd name="T25" fmla="*/ 15770874 h 626"/>
              <a:gd name="T26" fmla="*/ 26922396 w 727"/>
              <a:gd name="T27" fmla="*/ 11827986 h 626"/>
              <a:gd name="T28" fmla="*/ 33360390 w 727"/>
              <a:gd name="T29" fmla="*/ 11480354 h 626"/>
              <a:gd name="T30" fmla="*/ 41086051 w 727"/>
              <a:gd name="T31" fmla="*/ 14379326 h 626"/>
              <a:gd name="T32" fmla="*/ 45182863 w 727"/>
              <a:gd name="T33" fmla="*/ 18901942 h 626"/>
              <a:gd name="T34" fmla="*/ 47055740 w 727"/>
              <a:gd name="T35" fmla="*/ 23888066 h 626"/>
              <a:gd name="T36" fmla="*/ 47289892 w 727"/>
              <a:gd name="T37" fmla="*/ 29338380 h 626"/>
              <a:gd name="T38" fmla="*/ 44129348 w 727"/>
              <a:gd name="T39" fmla="*/ 38383270 h 626"/>
              <a:gd name="T40" fmla="*/ 40500841 w 727"/>
              <a:gd name="T41" fmla="*/ 44529527 h 626"/>
              <a:gd name="T42" fmla="*/ 40149784 w 727"/>
              <a:gd name="T43" fmla="*/ 47428500 h 626"/>
              <a:gd name="T44" fmla="*/ 42958928 w 727"/>
              <a:gd name="T45" fmla="*/ 50095718 h 626"/>
              <a:gd name="T46" fmla="*/ 49631075 w 727"/>
              <a:gd name="T47" fmla="*/ 53110568 h 626"/>
              <a:gd name="T48" fmla="*/ 55718011 w 727"/>
              <a:gd name="T49" fmla="*/ 56937239 h 626"/>
              <a:gd name="T50" fmla="*/ 61102490 w 727"/>
              <a:gd name="T51" fmla="*/ 63894978 h 626"/>
              <a:gd name="T52" fmla="*/ 62623967 w 727"/>
              <a:gd name="T53" fmla="*/ 68649688 h 626"/>
              <a:gd name="T54" fmla="*/ 62156005 w 727"/>
              <a:gd name="T55" fmla="*/ 70157113 h 626"/>
              <a:gd name="T56" fmla="*/ 60165880 w 727"/>
              <a:gd name="T57" fmla="*/ 71200689 h 626"/>
              <a:gd name="T58" fmla="*/ 44480748 w 727"/>
              <a:gd name="T59" fmla="*/ 72244264 h 626"/>
              <a:gd name="T60" fmla="*/ 9013329 w 727"/>
              <a:gd name="T61" fmla="*/ 71896632 h 626"/>
              <a:gd name="T62" fmla="*/ 84630189 w 727"/>
              <a:gd name="T63" fmla="*/ 58908854 h 626"/>
              <a:gd name="T64" fmla="*/ 82757312 w 727"/>
              <a:gd name="T65" fmla="*/ 59952429 h 626"/>
              <a:gd name="T66" fmla="*/ 74329536 w 727"/>
              <a:gd name="T67" fmla="*/ 60764251 h 626"/>
              <a:gd name="T68" fmla="*/ 65316207 w 727"/>
              <a:gd name="T69" fmla="*/ 57285211 h 626"/>
              <a:gd name="T70" fmla="*/ 59346518 w 727"/>
              <a:gd name="T71" fmla="*/ 50791322 h 626"/>
              <a:gd name="T72" fmla="*/ 52791619 w 727"/>
              <a:gd name="T73" fmla="*/ 46616679 h 626"/>
              <a:gd name="T74" fmla="*/ 48460655 w 727"/>
              <a:gd name="T75" fmla="*/ 44877159 h 626"/>
              <a:gd name="T76" fmla="*/ 53259581 w 727"/>
              <a:gd name="T77" fmla="*/ 35136665 h 626"/>
              <a:gd name="T78" fmla="*/ 54898649 w 727"/>
              <a:gd name="T79" fmla="*/ 27019133 h 626"/>
              <a:gd name="T80" fmla="*/ 54313096 w 727"/>
              <a:gd name="T81" fmla="*/ 20177272 h 626"/>
              <a:gd name="T82" fmla="*/ 52089162 w 727"/>
              <a:gd name="T83" fmla="*/ 15074930 h 626"/>
              <a:gd name="T84" fmla="*/ 48109255 w 727"/>
              <a:gd name="T85" fmla="*/ 9740834 h 626"/>
              <a:gd name="T86" fmla="*/ 42842023 w 727"/>
              <a:gd name="T87" fmla="*/ 6145917 h 626"/>
              <a:gd name="T88" fmla="*/ 46236378 w 727"/>
              <a:gd name="T89" fmla="*/ 2551001 h 626"/>
              <a:gd name="T90" fmla="*/ 51972257 w 727"/>
              <a:gd name="T91" fmla="*/ 115877 h 626"/>
              <a:gd name="T92" fmla="*/ 57941946 w 727"/>
              <a:gd name="T93" fmla="*/ 463849 h 626"/>
              <a:gd name="T94" fmla="*/ 65199302 w 727"/>
              <a:gd name="T95" fmla="*/ 4406398 h 626"/>
              <a:gd name="T96" fmla="*/ 68359847 w 727"/>
              <a:gd name="T97" fmla="*/ 8929013 h 626"/>
              <a:gd name="T98" fmla="*/ 69881324 w 727"/>
              <a:gd name="T99" fmla="*/ 14031355 h 626"/>
              <a:gd name="T100" fmla="*/ 69530266 w 727"/>
              <a:gd name="T101" fmla="*/ 19481668 h 626"/>
              <a:gd name="T102" fmla="*/ 64848245 w 727"/>
              <a:gd name="T103" fmla="*/ 30381955 h 626"/>
              <a:gd name="T104" fmla="*/ 62623967 w 727"/>
              <a:gd name="T105" fmla="*/ 34788693 h 626"/>
              <a:gd name="T106" fmla="*/ 63092272 w 727"/>
              <a:gd name="T107" fmla="*/ 36875845 h 626"/>
              <a:gd name="T108" fmla="*/ 67657389 w 727"/>
              <a:gd name="T109" fmla="*/ 39774818 h 626"/>
              <a:gd name="T110" fmla="*/ 74563688 w 727"/>
              <a:gd name="T111" fmla="*/ 42905885 h 626"/>
              <a:gd name="T112" fmla="*/ 79830920 w 727"/>
              <a:gd name="T113" fmla="*/ 47080528 h 626"/>
              <a:gd name="T114" fmla="*/ 84396036 w 727"/>
              <a:gd name="T115" fmla="*/ 54617993 h 626"/>
              <a:gd name="T116" fmla="*/ 84981589 w 727"/>
              <a:gd name="T117" fmla="*/ 57864938 h 6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7" h="626">
                <a:moveTo>
                  <a:pt x="19" y="614"/>
                </a:moveTo>
                <a:lnTo>
                  <a:pt x="19" y="614"/>
                </a:lnTo>
                <a:lnTo>
                  <a:pt x="15" y="614"/>
                </a:lnTo>
                <a:lnTo>
                  <a:pt x="10" y="611"/>
                </a:lnTo>
                <a:lnTo>
                  <a:pt x="6" y="608"/>
                </a:lnTo>
                <a:lnTo>
                  <a:pt x="3" y="605"/>
                </a:lnTo>
                <a:lnTo>
                  <a:pt x="2" y="601"/>
                </a:lnTo>
                <a:lnTo>
                  <a:pt x="0" y="597"/>
                </a:lnTo>
                <a:lnTo>
                  <a:pt x="0" y="592"/>
                </a:lnTo>
                <a:lnTo>
                  <a:pt x="0" y="586"/>
                </a:lnTo>
                <a:lnTo>
                  <a:pt x="6" y="569"/>
                </a:lnTo>
                <a:lnTo>
                  <a:pt x="12" y="551"/>
                </a:lnTo>
                <a:lnTo>
                  <a:pt x="21" y="535"/>
                </a:lnTo>
                <a:lnTo>
                  <a:pt x="31" y="519"/>
                </a:lnTo>
                <a:lnTo>
                  <a:pt x="44" y="504"/>
                </a:lnTo>
                <a:lnTo>
                  <a:pt x="58" y="491"/>
                </a:lnTo>
                <a:lnTo>
                  <a:pt x="72" y="479"/>
                </a:lnTo>
                <a:lnTo>
                  <a:pt x="89" y="467"/>
                </a:lnTo>
                <a:lnTo>
                  <a:pt x="108" y="458"/>
                </a:lnTo>
                <a:lnTo>
                  <a:pt x="130" y="449"/>
                </a:lnTo>
                <a:lnTo>
                  <a:pt x="149" y="440"/>
                </a:lnTo>
                <a:lnTo>
                  <a:pt x="167" y="432"/>
                </a:lnTo>
                <a:lnTo>
                  <a:pt x="175" y="427"/>
                </a:lnTo>
                <a:lnTo>
                  <a:pt x="181" y="421"/>
                </a:lnTo>
                <a:lnTo>
                  <a:pt x="187" y="415"/>
                </a:lnTo>
                <a:lnTo>
                  <a:pt x="190" y="409"/>
                </a:lnTo>
                <a:lnTo>
                  <a:pt x="190" y="404"/>
                </a:lnTo>
                <a:lnTo>
                  <a:pt x="190" y="398"/>
                </a:lnTo>
                <a:lnTo>
                  <a:pt x="187" y="384"/>
                </a:lnTo>
                <a:lnTo>
                  <a:pt x="180" y="371"/>
                </a:lnTo>
                <a:lnTo>
                  <a:pt x="173" y="359"/>
                </a:lnTo>
                <a:lnTo>
                  <a:pt x="156" y="331"/>
                </a:lnTo>
                <a:lnTo>
                  <a:pt x="145" y="303"/>
                </a:lnTo>
                <a:lnTo>
                  <a:pt x="134" y="278"/>
                </a:lnTo>
                <a:lnTo>
                  <a:pt x="130" y="253"/>
                </a:lnTo>
                <a:lnTo>
                  <a:pt x="128" y="240"/>
                </a:lnTo>
                <a:lnTo>
                  <a:pt x="128" y="228"/>
                </a:lnTo>
                <a:lnTo>
                  <a:pt x="128" y="217"/>
                </a:lnTo>
                <a:lnTo>
                  <a:pt x="131" y="206"/>
                </a:lnTo>
                <a:lnTo>
                  <a:pt x="134" y="194"/>
                </a:lnTo>
                <a:lnTo>
                  <a:pt x="137" y="184"/>
                </a:lnTo>
                <a:lnTo>
                  <a:pt x="142" y="174"/>
                </a:lnTo>
                <a:lnTo>
                  <a:pt x="148" y="163"/>
                </a:lnTo>
                <a:lnTo>
                  <a:pt x="158" y="149"/>
                </a:lnTo>
                <a:lnTo>
                  <a:pt x="170" y="136"/>
                </a:lnTo>
                <a:lnTo>
                  <a:pt x="183" y="124"/>
                </a:lnTo>
                <a:lnTo>
                  <a:pt x="198" y="115"/>
                </a:lnTo>
                <a:lnTo>
                  <a:pt x="214" y="108"/>
                </a:lnTo>
                <a:lnTo>
                  <a:pt x="230" y="102"/>
                </a:lnTo>
                <a:lnTo>
                  <a:pt x="248" y="99"/>
                </a:lnTo>
                <a:lnTo>
                  <a:pt x="267" y="97"/>
                </a:lnTo>
                <a:lnTo>
                  <a:pt x="285" y="99"/>
                </a:lnTo>
                <a:lnTo>
                  <a:pt x="302" y="102"/>
                </a:lnTo>
                <a:lnTo>
                  <a:pt x="320" y="108"/>
                </a:lnTo>
                <a:lnTo>
                  <a:pt x="336" y="115"/>
                </a:lnTo>
                <a:lnTo>
                  <a:pt x="351" y="124"/>
                </a:lnTo>
                <a:lnTo>
                  <a:pt x="364" y="136"/>
                </a:lnTo>
                <a:lnTo>
                  <a:pt x="376" y="149"/>
                </a:lnTo>
                <a:lnTo>
                  <a:pt x="386" y="163"/>
                </a:lnTo>
                <a:lnTo>
                  <a:pt x="392" y="174"/>
                </a:lnTo>
                <a:lnTo>
                  <a:pt x="396" y="184"/>
                </a:lnTo>
                <a:lnTo>
                  <a:pt x="399" y="194"/>
                </a:lnTo>
                <a:lnTo>
                  <a:pt x="402" y="206"/>
                </a:lnTo>
                <a:lnTo>
                  <a:pt x="404" y="217"/>
                </a:lnTo>
                <a:lnTo>
                  <a:pt x="405" y="228"/>
                </a:lnTo>
                <a:lnTo>
                  <a:pt x="405" y="240"/>
                </a:lnTo>
                <a:lnTo>
                  <a:pt x="404" y="253"/>
                </a:lnTo>
                <a:lnTo>
                  <a:pt x="402" y="265"/>
                </a:lnTo>
                <a:lnTo>
                  <a:pt x="399" y="278"/>
                </a:lnTo>
                <a:lnTo>
                  <a:pt x="389" y="303"/>
                </a:lnTo>
                <a:lnTo>
                  <a:pt x="377" y="331"/>
                </a:lnTo>
                <a:lnTo>
                  <a:pt x="360" y="359"/>
                </a:lnTo>
                <a:lnTo>
                  <a:pt x="352" y="371"/>
                </a:lnTo>
                <a:lnTo>
                  <a:pt x="346" y="384"/>
                </a:lnTo>
                <a:lnTo>
                  <a:pt x="343" y="398"/>
                </a:lnTo>
                <a:lnTo>
                  <a:pt x="342" y="404"/>
                </a:lnTo>
                <a:lnTo>
                  <a:pt x="343" y="409"/>
                </a:lnTo>
                <a:lnTo>
                  <a:pt x="346" y="415"/>
                </a:lnTo>
                <a:lnTo>
                  <a:pt x="352" y="421"/>
                </a:lnTo>
                <a:lnTo>
                  <a:pt x="358" y="427"/>
                </a:lnTo>
                <a:lnTo>
                  <a:pt x="367" y="432"/>
                </a:lnTo>
                <a:lnTo>
                  <a:pt x="385" y="440"/>
                </a:lnTo>
                <a:lnTo>
                  <a:pt x="404" y="449"/>
                </a:lnTo>
                <a:lnTo>
                  <a:pt x="424" y="458"/>
                </a:lnTo>
                <a:lnTo>
                  <a:pt x="445" y="467"/>
                </a:lnTo>
                <a:lnTo>
                  <a:pt x="461" y="479"/>
                </a:lnTo>
                <a:lnTo>
                  <a:pt x="476" y="491"/>
                </a:lnTo>
                <a:lnTo>
                  <a:pt x="489" y="504"/>
                </a:lnTo>
                <a:lnTo>
                  <a:pt x="502" y="519"/>
                </a:lnTo>
                <a:lnTo>
                  <a:pt x="513" y="535"/>
                </a:lnTo>
                <a:lnTo>
                  <a:pt x="522" y="551"/>
                </a:lnTo>
                <a:lnTo>
                  <a:pt x="529" y="569"/>
                </a:lnTo>
                <a:lnTo>
                  <a:pt x="533" y="586"/>
                </a:lnTo>
                <a:lnTo>
                  <a:pt x="535" y="592"/>
                </a:lnTo>
                <a:lnTo>
                  <a:pt x="533" y="597"/>
                </a:lnTo>
                <a:lnTo>
                  <a:pt x="532" y="601"/>
                </a:lnTo>
                <a:lnTo>
                  <a:pt x="531" y="605"/>
                </a:lnTo>
                <a:lnTo>
                  <a:pt x="528" y="608"/>
                </a:lnTo>
                <a:lnTo>
                  <a:pt x="523" y="611"/>
                </a:lnTo>
                <a:lnTo>
                  <a:pt x="519" y="614"/>
                </a:lnTo>
                <a:lnTo>
                  <a:pt x="514" y="614"/>
                </a:lnTo>
                <a:lnTo>
                  <a:pt x="500" y="617"/>
                </a:lnTo>
                <a:lnTo>
                  <a:pt x="455" y="620"/>
                </a:lnTo>
                <a:lnTo>
                  <a:pt x="380" y="623"/>
                </a:lnTo>
                <a:lnTo>
                  <a:pt x="267" y="625"/>
                </a:lnTo>
                <a:lnTo>
                  <a:pt x="153" y="623"/>
                </a:lnTo>
                <a:lnTo>
                  <a:pt x="77" y="620"/>
                </a:lnTo>
                <a:lnTo>
                  <a:pt x="34" y="617"/>
                </a:lnTo>
                <a:lnTo>
                  <a:pt x="19" y="614"/>
                </a:lnTo>
                <a:close/>
                <a:moveTo>
                  <a:pt x="723" y="508"/>
                </a:moveTo>
                <a:lnTo>
                  <a:pt x="723" y="508"/>
                </a:lnTo>
                <a:lnTo>
                  <a:pt x="721" y="511"/>
                </a:lnTo>
                <a:lnTo>
                  <a:pt x="716" y="514"/>
                </a:lnTo>
                <a:lnTo>
                  <a:pt x="712" y="517"/>
                </a:lnTo>
                <a:lnTo>
                  <a:pt x="707" y="517"/>
                </a:lnTo>
                <a:lnTo>
                  <a:pt x="698" y="519"/>
                </a:lnTo>
                <a:lnTo>
                  <a:pt x="675" y="521"/>
                </a:lnTo>
                <a:lnTo>
                  <a:pt x="635" y="524"/>
                </a:lnTo>
                <a:lnTo>
                  <a:pt x="578" y="526"/>
                </a:lnTo>
                <a:lnTo>
                  <a:pt x="569" y="510"/>
                </a:lnTo>
                <a:lnTo>
                  <a:pt x="558" y="494"/>
                </a:lnTo>
                <a:lnTo>
                  <a:pt x="548" y="479"/>
                </a:lnTo>
                <a:lnTo>
                  <a:pt x="535" y="464"/>
                </a:lnTo>
                <a:lnTo>
                  <a:pt x="522" y="451"/>
                </a:lnTo>
                <a:lnTo>
                  <a:pt x="507" y="438"/>
                </a:lnTo>
                <a:lnTo>
                  <a:pt x="492" y="426"/>
                </a:lnTo>
                <a:lnTo>
                  <a:pt x="476" y="415"/>
                </a:lnTo>
                <a:lnTo>
                  <a:pt x="451" y="402"/>
                </a:lnTo>
                <a:lnTo>
                  <a:pt x="426" y="393"/>
                </a:lnTo>
                <a:lnTo>
                  <a:pt x="414" y="387"/>
                </a:lnTo>
                <a:lnTo>
                  <a:pt x="427" y="365"/>
                </a:lnTo>
                <a:lnTo>
                  <a:pt x="438" y="345"/>
                </a:lnTo>
                <a:lnTo>
                  <a:pt x="448" y="324"/>
                </a:lnTo>
                <a:lnTo>
                  <a:pt x="455" y="303"/>
                </a:lnTo>
                <a:lnTo>
                  <a:pt x="461" y="286"/>
                </a:lnTo>
                <a:lnTo>
                  <a:pt x="466" y="267"/>
                </a:lnTo>
                <a:lnTo>
                  <a:pt x="467" y="249"/>
                </a:lnTo>
                <a:lnTo>
                  <a:pt x="469" y="233"/>
                </a:lnTo>
                <a:lnTo>
                  <a:pt x="470" y="217"/>
                </a:lnTo>
                <a:lnTo>
                  <a:pt x="469" y="202"/>
                </a:lnTo>
                <a:lnTo>
                  <a:pt x="467" y="187"/>
                </a:lnTo>
                <a:lnTo>
                  <a:pt x="464" y="174"/>
                </a:lnTo>
                <a:lnTo>
                  <a:pt x="460" y="162"/>
                </a:lnTo>
                <a:lnTo>
                  <a:pt x="455" y="150"/>
                </a:lnTo>
                <a:lnTo>
                  <a:pt x="451" y="138"/>
                </a:lnTo>
                <a:lnTo>
                  <a:pt x="445" y="130"/>
                </a:lnTo>
                <a:lnTo>
                  <a:pt x="429" y="105"/>
                </a:lnTo>
                <a:lnTo>
                  <a:pt x="420" y="94"/>
                </a:lnTo>
                <a:lnTo>
                  <a:pt x="411" y="84"/>
                </a:lnTo>
                <a:lnTo>
                  <a:pt x="401" y="75"/>
                </a:lnTo>
                <a:lnTo>
                  <a:pt x="389" y="68"/>
                </a:lnTo>
                <a:lnTo>
                  <a:pt x="377" y="60"/>
                </a:lnTo>
                <a:lnTo>
                  <a:pt x="366" y="53"/>
                </a:lnTo>
                <a:lnTo>
                  <a:pt x="374" y="41"/>
                </a:lnTo>
                <a:lnTo>
                  <a:pt x="385" y="31"/>
                </a:lnTo>
                <a:lnTo>
                  <a:pt x="395" y="22"/>
                </a:lnTo>
                <a:lnTo>
                  <a:pt x="405" y="15"/>
                </a:lnTo>
                <a:lnTo>
                  <a:pt x="417" y="9"/>
                </a:lnTo>
                <a:lnTo>
                  <a:pt x="429" y="4"/>
                </a:lnTo>
                <a:lnTo>
                  <a:pt x="444" y="1"/>
                </a:lnTo>
                <a:lnTo>
                  <a:pt x="460" y="0"/>
                </a:lnTo>
                <a:lnTo>
                  <a:pt x="477" y="1"/>
                </a:lnTo>
                <a:lnTo>
                  <a:pt x="495" y="4"/>
                </a:lnTo>
                <a:lnTo>
                  <a:pt x="513" y="10"/>
                </a:lnTo>
                <a:lnTo>
                  <a:pt x="529" y="18"/>
                </a:lnTo>
                <a:lnTo>
                  <a:pt x="542" y="27"/>
                </a:lnTo>
                <a:lnTo>
                  <a:pt x="557" y="38"/>
                </a:lnTo>
                <a:lnTo>
                  <a:pt x="569" y="52"/>
                </a:lnTo>
                <a:lnTo>
                  <a:pt x="579" y="66"/>
                </a:lnTo>
                <a:lnTo>
                  <a:pt x="584" y="77"/>
                </a:lnTo>
                <a:lnTo>
                  <a:pt x="590" y="87"/>
                </a:lnTo>
                <a:lnTo>
                  <a:pt x="592" y="97"/>
                </a:lnTo>
                <a:lnTo>
                  <a:pt x="595" y="109"/>
                </a:lnTo>
                <a:lnTo>
                  <a:pt x="597" y="121"/>
                </a:lnTo>
                <a:lnTo>
                  <a:pt x="598" y="131"/>
                </a:lnTo>
                <a:lnTo>
                  <a:pt x="598" y="144"/>
                </a:lnTo>
                <a:lnTo>
                  <a:pt x="597" y="156"/>
                </a:lnTo>
                <a:lnTo>
                  <a:pt x="594" y="168"/>
                </a:lnTo>
                <a:lnTo>
                  <a:pt x="591" y="181"/>
                </a:lnTo>
                <a:lnTo>
                  <a:pt x="582" y="208"/>
                </a:lnTo>
                <a:lnTo>
                  <a:pt x="570" y="234"/>
                </a:lnTo>
                <a:lnTo>
                  <a:pt x="554" y="262"/>
                </a:lnTo>
                <a:lnTo>
                  <a:pt x="545" y="274"/>
                </a:lnTo>
                <a:lnTo>
                  <a:pt x="539" y="287"/>
                </a:lnTo>
                <a:lnTo>
                  <a:pt x="535" y="300"/>
                </a:lnTo>
                <a:lnTo>
                  <a:pt x="535" y="306"/>
                </a:lnTo>
                <a:lnTo>
                  <a:pt x="536" y="312"/>
                </a:lnTo>
                <a:lnTo>
                  <a:pt x="539" y="318"/>
                </a:lnTo>
                <a:lnTo>
                  <a:pt x="544" y="324"/>
                </a:lnTo>
                <a:lnTo>
                  <a:pt x="551" y="330"/>
                </a:lnTo>
                <a:lnTo>
                  <a:pt x="558" y="334"/>
                </a:lnTo>
                <a:lnTo>
                  <a:pt x="578" y="343"/>
                </a:lnTo>
                <a:lnTo>
                  <a:pt x="597" y="352"/>
                </a:lnTo>
                <a:lnTo>
                  <a:pt x="617" y="361"/>
                </a:lnTo>
                <a:lnTo>
                  <a:pt x="637" y="370"/>
                </a:lnTo>
                <a:lnTo>
                  <a:pt x="653" y="381"/>
                </a:lnTo>
                <a:lnTo>
                  <a:pt x="669" y="393"/>
                </a:lnTo>
                <a:lnTo>
                  <a:pt x="682" y="406"/>
                </a:lnTo>
                <a:lnTo>
                  <a:pt x="696" y="421"/>
                </a:lnTo>
                <a:lnTo>
                  <a:pt x="706" y="438"/>
                </a:lnTo>
                <a:lnTo>
                  <a:pt x="715" y="454"/>
                </a:lnTo>
                <a:lnTo>
                  <a:pt x="721" y="471"/>
                </a:lnTo>
                <a:lnTo>
                  <a:pt x="726" y="489"/>
                </a:lnTo>
                <a:lnTo>
                  <a:pt x="726" y="495"/>
                </a:lnTo>
                <a:lnTo>
                  <a:pt x="726" y="499"/>
                </a:lnTo>
                <a:lnTo>
                  <a:pt x="723" y="508"/>
                </a:lnTo>
                <a:close/>
              </a:path>
            </a:pathLst>
          </a:custGeom>
          <a:solidFill>
            <a:schemeClr val="tx1">
              <a:lumMod val="75000"/>
              <a:lumOff val="25000"/>
            </a:schemeClr>
          </a:solidFill>
          <a:ln>
            <a:noFill/>
          </a:ln>
        </p:spPr>
        <p:txBody>
          <a:bodyPr wrap="none" anchor="ctr"/>
          <a:lstStyle/>
          <a:p>
            <a:endParaRPr lang="en-US"/>
          </a:p>
        </p:txBody>
      </p:sp>
      <p:sp>
        <p:nvSpPr>
          <p:cNvPr id="3" name="Slide Number Placeholder 2"/>
          <p:cNvSpPr>
            <a:spLocks noGrp="1"/>
          </p:cNvSpPr>
          <p:nvPr>
            <p:ph type="sldNum" sz="quarter" idx="10"/>
          </p:nvPr>
        </p:nvSpPr>
        <p:spPr/>
        <p:txBody>
          <a:bodyPr/>
          <a:lstStyle/>
          <a:p>
            <a:fld id="{812A5277-1DB9-460F-9A21-B857ABB32666}" type="slidenum">
              <a:rPr lang="en-US" smtClean="0"/>
              <a:pPr/>
              <a:t>515</a:t>
            </a:fld>
            <a:endParaRPr lang="fr-FR" dirty="0"/>
          </a:p>
        </p:txBody>
      </p:sp>
    </p:spTree>
    <p:custDataLst>
      <p:tags r:id="rId1"/>
    </p:custData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115713" y="843165"/>
            <a:ext cx="8453855" cy="5950440"/>
          </a:xfrm>
        </p:spPr>
        <p:txBody>
          <a:bodyPr>
            <a:normAutofit/>
          </a:bodyPr>
          <a:lstStyle/>
          <a:p>
            <a:pPr marL="0" indent="0">
              <a:buNone/>
            </a:pPr>
            <a:r>
              <a:rPr lang="fr-FR"/>
              <a:t>Une règle de workflow définit les actions de workflow déclenchées lorsque certaines conditions sont vérifiées. Ces actions peuvent se produire immédiatement ou à une date spécifique, en fonction d'un déclencheur.</a:t>
            </a:r>
          </a:p>
          <a:p>
            <a:endParaRPr lang="fr-FR" dirty="0"/>
          </a:p>
        </p:txBody>
      </p:sp>
      <p:sp>
        <p:nvSpPr>
          <p:cNvPr id="2" name="Title 1"/>
          <p:cNvSpPr>
            <a:spLocks noGrp="1"/>
          </p:cNvSpPr>
          <p:nvPr>
            <p:ph type="title"/>
          </p:nvPr>
        </p:nvSpPr>
        <p:spPr>
          <a:xfrm>
            <a:off x="128589" y="7"/>
            <a:ext cx="10734146" cy="746975"/>
          </a:xfrm>
        </p:spPr>
        <p:txBody>
          <a:bodyPr/>
          <a:lstStyle/>
          <a:p>
            <a:r>
              <a:rPr lang="fr-FR"/>
              <a:t>Règles de workflow</a:t>
            </a:r>
          </a:p>
        </p:txBody>
      </p:sp>
      <p:sp>
        <p:nvSpPr>
          <p:cNvPr id="43" name="Pentagon 42"/>
          <p:cNvSpPr/>
          <p:nvPr/>
        </p:nvSpPr>
        <p:spPr>
          <a:xfrm>
            <a:off x="3350522" y="3004947"/>
            <a:ext cx="1862506" cy="723909"/>
          </a:xfrm>
          <a:prstGeom prst="homePlate">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b="1" dirty="0">
                <a:solidFill>
                  <a:schemeClr val="bg1"/>
                </a:solidFill>
              </a:rPr>
              <a:t>Critères</a:t>
            </a:r>
            <a:r>
              <a:t/>
            </a:r>
            <a:br/>
            <a:r>
              <a:rPr lang="fr-FR" b="1" dirty="0">
                <a:solidFill>
                  <a:schemeClr val="bg1"/>
                </a:solidFill>
              </a:rPr>
              <a:t>de la règle</a:t>
            </a:r>
          </a:p>
        </p:txBody>
      </p:sp>
      <p:sp>
        <p:nvSpPr>
          <p:cNvPr id="46" name="Chevron 45"/>
          <p:cNvSpPr/>
          <p:nvPr/>
        </p:nvSpPr>
        <p:spPr>
          <a:xfrm>
            <a:off x="7465950" y="3004947"/>
            <a:ext cx="2343491" cy="723909"/>
          </a:xfrm>
          <a:prstGeom prst="chevron">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rtlCol="0" anchor="ctr">
            <a:noAutofit/>
          </a:bodyPr>
          <a:lstStyle/>
          <a:p>
            <a:pPr algn="ctr"/>
            <a:r>
              <a:rPr lang="fr-FR" b="1" dirty="0">
                <a:solidFill>
                  <a:schemeClr val="bg1"/>
                </a:solidFill>
              </a:rPr>
              <a:t>Déclencheurs temporels</a:t>
            </a:r>
          </a:p>
        </p:txBody>
      </p:sp>
      <p:sp>
        <p:nvSpPr>
          <p:cNvPr id="47" name="Pentagon 46"/>
          <p:cNvSpPr/>
          <p:nvPr/>
        </p:nvSpPr>
        <p:spPr>
          <a:xfrm>
            <a:off x="1352494" y="2986883"/>
            <a:ext cx="1890643" cy="723909"/>
          </a:xfrm>
          <a:prstGeom prst="homePlate">
            <a:avLst/>
          </a:prstGeom>
          <a:solidFill>
            <a:srgbClr val="0070C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b="1" dirty="0">
                <a:solidFill>
                  <a:schemeClr val="bg1"/>
                </a:solidFill>
              </a:rPr>
              <a:t>Critères</a:t>
            </a:r>
            <a:r>
              <a:rPr dirty="0"/>
              <a:t/>
            </a:r>
            <a:br>
              <a:rPr dirty="0"/>
            </a:br>
            <a:r>
              <a:rPr lang="fr-FR" b="1" dirty="0">
                <a:solidFill>
                  <a:schemeClr val="bg1"/>
                </a:solidFill>
              </a:rPr>
              <a:t>d'évaluation</a:t>
            </a:r>
          </a:p>
        </p:txBody>
      </p:sp>
      <p:grpSp>
        <p:nvGrpSpPr>
          <p:cNvPr id="48" name="Group 12"/>
          <p:cNvGrpSpPr/>
          <p:nvPr/>
        </p:nvGrpSpPr>
        <p:grpSpPr>
          <a:xfrm>
            <a:off x="5561413" y="2923293"/>
            <a:ext cx="1677543" cy="882028"/>
            <a:chOff x="954" y="2330"/>
            <a:chExt cx="1952621" cy="1114127"/>
          </a:xfrm>
          <a:solidFill>
            <a:srgbClr val="0070C0"/>
          </a:solidFill>
          <a:effectLst>
            <a:outerShdw blurRad="50800" dist="38100" dir="2700000" algn="tl" rotWithShape="0">
              <a:prstClr val="black">
                <a:alpha val="40000"/>
              </a:prstClr>
            </a:outerShdw>
          </a:effectLst>
        </p:grpSpPr>
        <p:sp>
          <p:nvSpPr>
            <p:cNvPr id="49" name="Rounded Rectangle 48"/>
            <p:cNvSpPr/>
            <p:nvPr/>
          </p:nvSpPr>
          <p:spPr>
            <a:xfrm>
              <a:off x="954" y="2330"/>
              <a:ext cx="1952621" cy="111412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0" name="Rounded Rectangle 4"/>
            <p:cNvSpPr/>
            <p:nvPr/>
          </p:nvSpPr>
          <p:spPr>
            <a:xfrm>
              <a:off x="33586" y="34962"/>
              <a:ext cx="1887357" cy="104886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b="1" dirty="0">
                  <a:solidFill>
                    <a:schemeClr val="bg1"/>
                  </a:solidFill>
                </a:rPr>
                <a:t>Actions</a:t>
              </a:r>
            </a:p>
          </p:txBody>
        </p:sp>
      </p:grpSp>
      <p:grpSp>
        <p:nvGrpSpPr>
          <p:cNvPr id="51" name="Group 13"/>
          <p:cNvGrpSpPr/>
          <p:nvPr/>
        </p:nvGrpSpPr>
        <p:grpSpPr>
          <a:xfrm>
            <a:off x="5463460" y="3975828"/>
            <a:ext cx="1920042" cy="490434"/>
            <a:chOff x="2860" y="1148043"/>
            <a:chExt cx="1948809" cy="619488"/>
          </a:xfrm>
          <a:solidFill>
            <a:srgbClr val="00B0F0"/>
          </a:solidFill>
          <a:effectLst>
            <a:outerShdw blurRad="50800" dist="38100" dir="2700000" algn="tl" rotWithShape="0">
              <a:prstClr val="black">
                <a:alpha val="40000"/>
              </a:prstClr>
            </a:outerShdw>
          </a:effectLst>
        </p:grpSpPr>
        <p:sp>
          <p:nvSpPr>
            <p:cNvPr id="52" name="Rounded Rectangle 51"/>
            <p:cNvSpPr/>
            <p:nvPr/>
          </p:nvSpPr>
          <p:spPr>
            <a:xfrm>
              <a:off x="2860" y="1148043"/>
              <a:ext cx="1948809" cy="619488"/>
            </a:xfrm>
            <a:prstGeom prst="roundRect">
              <a:avLst>
                <a:gd name="adj" fmla="val 10000"/>
              </a:avLst>
            </a:prstGeom>
            <a:grp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3" name="Rounded Rectangle 6"/>
            <p:cNvSpPr/>
            <p:nvPr/>
          </p:nvSpPr>
          <p:spPr>
            <a:xfrm>
              <a:off x="21004" y="1166187"/>
              <a:ext cx="1912521" cy="58320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Tâche(s)</a:t>
              </a:r>
            </a:p>
          </p:txBody>
        </p:sp>
      </p:grpSp>
      <p:grpSp>
        <p:nvGrpSpPr>
          <p:cNvPr id="54" name="Group 14"/>
          <p:cNvGrpSpPr/>
          <p:nvPr/>
        </p:nvGrpSpPr>
        <p:grpSpPr>
          <a:xfrm>
            <a:off x="5467952" y="4649082"/>
            <a:ext cx="1918922" cy="492258"/>
            <a:chOff x="6660" y="1799117"/>
            <a:chExt cx="1941208" cy="709264"/>
          </a:xfrm>
          <a:solidFill>
            <a:srgbClr val="00B050"/>
          </a:solidFill>
          <a:effectLst>
            <a:outerShdw blurRad="50800" dist="38100" dir="2700000" algn="tl" rotWithShape="0">
              <a:prstClr val="black">
                <a:alpha val="40000"/>
              </a:prstClr>
            </a:outerShdw>
          </a:effectLst>
        </p:grpSpPr>
        <p:sp>
          <p:nvSpPr>
            <p:cNvPr id="55" name="Rounded Rectangle 54"/>
            <p:cNvSpPr/>
            <p:nvPr/>
          </p:nvSpPr>
          <p:spPr>
            <a:xfrm>
              <a:off x="6660" y="1799117"/>
              <a:ext cx="1941208" cy="709264"/>
            </a:xfrm>
            <a:prstGeom prst="roundRect">
              <a:avLst>
                <a:gd name="adj" fmla="val 10000"/>
              </a:avLst>
            </a:prstGeom>
            <a:grp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6" name="Rounded Rectangle 8"/>
            <p:cNvSpPr/>
            <p:nvPr/>
          </p:nvSpPr>
          <p:spPr>
            <a:xfrm>
              <a:off x="27434" y="1819891"/>
              <a:ext cx="1899660" cy="66771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Alerte(s) </a:t>
              </a:r>
              <a:br>
                <a:rPr lang="fr-FR" dirty="0">
                  <a:solidFill>
                    <a:schemeClr val="tx1"/>
                  </a:solidFill>
                </a:rPr>
              </a:br>
              <a:r>
                <a:rPr lang="fr-FR" dirty="0">
                  <a:solidFill>
                    <a:schemeClr val="tx1"/>
                  </a:solidFill>
                </a:rPr>
                <a:t>par e-mail</a:t>
              </a:r>
            </a:p>
          </p:txBody>
        </p:sp>
      </p:grpSp>
      <p:grpSp>
        <p:nvGrpSpPr>
          <p:cNvPr id="57" name="Group 15"/>
          <p:cNvGrpSpPr/>
          <p:nvPr/>
        </p:nvGrpSpPr>
        <p:grpSpPr>
          <a:xfrm>
            <a:off x="5477402" y="5324640"/>
            <a:ext cx="1918922" cy="492258"/>
            <a:chOff x="14217" y="2539967"/>
            <a:chExt cx="1926094" cy="600860"/>
          </a:xfrm>
          <a:solidFill>
            <a:srgbClr val="93C029"/>
          </a:solidFill>
          <a:effectLst>
            <a:outerShdw blurRad="50800" dist="38100" dir="2700000" algn="tl" rotWithShape="0">
              <a:prstClr val="black">
                <a:alpha val="40000"/>
              </a:prstClr>
            </a:outerShdw>
          </a:effectLst>
        </p:grpSpPr>
        <p:sp>
          <p:nvSpPr>
            <p:cNvPr id="58" name="Rounded Rectangle 57"/>
            <p:cNvSpPr/>
            <p:nvPr/>
          </p:nvSpPr>
          <p:spPr>
            <a:xfrm>
              <a:off x="14217" y="2539967"/>
              <a:ext cx="1926094" cy="600860"/>
            </a:xfrm>
            <a:prstGeom prst="roundRect">
              <a:avLst>
                <a:gd name="adj" fmla="val 10000"/>
              </a:avLst>
            </a:prstGeom>
            <a:grp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9" name="Rounded Rectangle 10"/>
            <p:cNvSpPr/>
            <p:nvPr/>
          </p:nvSpPr>
          <p:spPr>
            <a:xfrm>
              <a:off x="31816" y="2557566"/>
              <a:ext cx="1890896" cy="56566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Mise(s) à jour de champ</a:t>
              </a:r>
            </a:p>
          </p:txBody>
        </p:sp>
      </p:grpSp>
      <p:grpSp>
        <p:nvGrpSpPr>
          <p:cNvPr id="60" name="Group 16"/>
          <p:cNvGrpSpPr/>
          <p:nvPr/>
        </p:nvGrpSpPr>
        <p:grpSpPr>
          <a:xfrm>
            <a:off x="5472499" y="6000198"/>
            <a:ext cx="1897662" cy="543135"/>
            <a:chOff x="14217" y="3172413"/>
            <a:chExt cx="1926094" cy="686057"/>
          </a:xfrm>
          <a:solidFill>
            <a:srgbClr val="FFC000"/>
          </a:solidFill>
          <a:effectLst>
            <a:outerShdw blurRad="50800" dist="38100" dir="2700000" algn="tl" rotWithShape="0">
              <a:prstClr val="black">
                <a:alpha val="40000"/>
              </a:prstClr>
            </a:outerShdw>
          </a:effectLst>
        </p:grpSpPr>
        <p:sp>
          <p:nvSpPr>
            <p:cNvPr id="61" name="Rounded Rectangle 60"/>
            <p:cNvSpPr/>
            <p:nvPr/>
          </p:nvSpPr>
          <p:spPr>
            <a:xfrm>
              <a:off x="14217" y="3172413"/>
              <a:ext cx="1926094" cy="68605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62" name="Rounded Rectangle 12"/>
            <p:cNvSpPr/>
            <p:nvPr/>
          </p:nvSpPr>
          <p:spPr>
            <a:xfrm>
              <a:off x="34311" y="3192507"/>
              <a:ext cx="1885906" cy="64586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Message(s) sortant(s)</a:t>
              </a:r>
            </a:p>
          </p:txBody>
        </p:sp>
      </p:grpSp>
      <p:grpSp>
        <p:nvGrpSpPr>
          <p:cNvPr id="63" name="Group 30"/>
          <p:cNvGrpSpPr/>
          <p:nvPr/>
        </p:nvGrpSpPr>
        <p:grpSpPr>
          <a:xfrm>
            <a:off x="10067085" y="2933801"/>
            <a:ext cx="1677543" cy="882028"/>
            <a:chOff x="954" y="2330"/>
            <a:chExt cx="1952621" cy="1114127"/>
          </a:xfrm>
          <a:solidFill>
            <a:srgbClr val="0070C0"/>
          </a:solidFill>
          <a:effectLst>
            <a:outerShdw blurRad="50800" dist="38100" dir="2700000" algn="tl" rotWithShape="0">
              <a:prstClr val="black">
                <a:alpha val="40000"/>
              </a:prstClr>
            </a:outerShdw>
          </a:effectLst>
        </p:grpSpPr>
        <p:sp>
          <p:nvSpPr>
            <p:cNvPr id="64" name="Rounded Rectangle 63"/>
            <p:cNvSpPr/>
            <p:nvPr/>
          </p:nvSpPr>
          <p:spPr>
            <a:xfrm>
              <a:off x="954" y="2330"/>
              <a:ext cx="1952621" cy="111412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33586" y="34962"/>
              <a:ext cx="1887357" cy="104886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b="1" dirty="0">
                  <a:solidFill>
                    <a:schemeClr val="bg1"/>
                  </a:solidFill>
                </a:rPr>
                <a:t>Actions</a:t>
              </a:r>
            </a:p>
          </p:txBody>
        </p:sp>
      </p:grpSp>
      <p:grpSp>
        <p:nvGrpSpPr>
          <p:cNvPr id="66" name="Group 33"/>
          <p:cNvGrpSpPr/>
          <p:nvPr/>
        </p:nvGrpSpPr>
        <p:grpSpPr>
          <a:xfrm>
            <a:off x="9969132" y="3986336"/>
            <a:ext cx="1920042" cy="490434"/>
            <a:chOff x="2860" y="1148043"/>
            <a:chExt cx="1948809" cy="619488"/>
          </a:xfrm>
          <a:solidFill>
            <a:srgbClr val="00B0F0"/>
          </a:solidFill>
          <a:effectLst>
            <a:outerShdw blurRad="50800" dist="38100" dir="2700000" algn="tl" rotWithShape="0">
              <a:prstClr val="black">
                <a:alpha val="40000"/>
              </a:prstClr>
            </a:outerShdw>
          </a:effectLst>
        </p:grpSpPr>
        <p:sp>
          <p:nvSpPr>
            <p:cNvPr id="67" name="Rounded Rectangle 66"/>
            <p:cNvSpPr/>
            <p:nvPr/>
          </p:nvSpPr>
          <p:spPr>
            <a:xfrm>
              <a:off x="2860" y="1148043"/>
              <a:ext cx="1948809" cy="619488"/>
            </a:xfrm>
            <a:prstGeom prst="roundRect">
              <a:avLst>
                <a:gd name="adj" fmla="val 10000"/>
              </a:avLst>
            </a:prstGeom>
            <a:grp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8" name="Rounded Rectangle 6"/>
            <p:cNvSpPr/>
            <p:nvPr/>
          </p:nvSpPr>
          <p:spPr>
            <a:xfrm>
              <a:off x="21004" y="1166187"/>
              <a:ext cx="1912521" cy="58320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Tâche(s)</a:t>
              </a:r>
            </a:p>
          </p:txBody>
        </p:sp>
      </p:grpSp>
      <p:grpSp>
        <p:nvGrpSpPr>
          <p:cNvPr id="69" name="Group 36"/>
          <p:cNvGrpSpPr/>
          <p:nvPr/>
        </p:nvGrpSpPr>
        <p:grpSpPr>
          <a:xfrm>
            <a:off x="9973624" y="4659590"/>
            <a:ext cx="1918922" cy="492258"/>
            <a:chOff x="6660" y="1799117"/>
            <a:chExt cx="1941208" cy="709264"/>
          </a:xfrm>
          <a:solidFill>
            <a:srgbClr val="00B050"/>
          </a:solidFill>
          <a:effectLst>
            <a:outerShdw blurRad="50800" dist="38100" dir="2700000" algn="tl" rotWithShape="0">
              <a:prstClr val="black">
                <a:alpha val="40000"/>
              </a:prstClr>
            </a:outerShdw>
          </a:effectLst>
        </p:grpSpPr>
        <p:sp>
          <p:nvSpPr>
            <p:cNvPr id="70" name="Rounded Rectangle 69"/>
            <p:cNvSpPr/>
            <p:nvPr/>
          </p:nvSpPr>
          <p:spPr>
            <a:xfrm>
              <a:off x="6660" y="1799117"/>
              <a:ext cx="1941208" cy="709264"/>
            </a:xfrm>
            <a:prstGeom prst="roundRect">
              <a:avLst>
                <a:gd name="adj" fmla="val 10000"/>
              </a:avLst>
            </a:prstGeom>
            <a:grp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1" name="Rounded Rectangle 8"/>
            <p:cNvSpPr/>
            <p:nvPr/>
          </p:nvSpPr>
          <p:spPr>
            <a:xfrm>
              <a:off x="27434" y="1819891"/>
              <a:ext cx="1899660" cy="66771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Alerte(s) </a:t>
              </a:r>
              <a:br>
                <a:rPr lang="fr-FR" dirty="0">
                  <a:solidFill>
                    <a:schemeClr val="tx1"/>
                  </a:solidFill>
                </a:rPr>
              </a:br>
              <a:r>
                <a:rPr lang="fr-FR" dirty="0">
                  <a:solidFill>
                    <a:schemeClr val="tx1"/>
                  </a:solidFill>
                </a:rPr>
                <a:t>par e-mail</a:t>
              </a:r>
            </a:p>
          </p:txBody>
        </p:sp>
      </p:grpSp>
      <p:grpSp>
        <p:nvGrpSpPr>
          <p:cNvPr id="72" name="Group 39"/>
          <p:cNvGrpSpPr/>
          <p:nvPr/>
        </p:nvGrpSpPr>
        <p:grpSpPr>
          <a:xfrm>
            <a:off x="9983073" y="5335148"/>
            <a:ext cx="1918922" cy="492258"/>
            <a:chOff x="14217" y="2539967"/>
            <a:chExt cx="1926094" cy="600860"/>
          </a:xfrm>
          <a:solidFill>
            <a:srgbClr val="93C029"/>
          </a:solidFill>
          <a:effectLst>
            <a:outerShdw blurRad="50800" dist="38100" dir="2700000" algn="tl" rotWithShape="0">
              <a:prstClr val="black">
                <a:alpha val="40000"/>
              </a:prstClr>
            </a:outerShdw>
          </a:effectLst>
        </p:grpSpPr>
        <p:sp>
          <p:nvSpPr>
            <p:cNvPr id="73" name="Rounded Rectangle 72"/>
            <p:cNvSpPr/>
            <p:nvPr/>
          </p:nvSpPr>
          <p:spPr>
            <a:xfrm>
              <a:off x="14217" y="2539967"/>
              <a:ext cx="1926094" cy="600860"/>
            </a:xfrm>
            <a:prstGeom prst="roundRect">
              <a:avLst>
                <a:gd name="adj" fmla="val 10000"/>
              </a:avLst>
            </a:prstGeom>
            <a:grp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74" name="Rounded Rectangle 10"/>
            <p:cNvSpPr/>
            <p:nvPr/>
          </p:nvSpPr>
          <p:spPr>
            <a:xfrm>
              <a:off x="31816" y="2557566"/>
              <a:ext cx="1890896" cy="56566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Mise(s) à jour de champ</a:t>
              </a:r>
            </a:p>
          </p:txBody>
        </p:sp>
      </p:grpSp>
      <p:grpSp>
        <p:nvGrpSpPr>
          <p:cNvPr id="75" name="Group 42"/>
          <p:cNvGrpSpPr/>
          <p:nvPr/>
        </p:nvGrpSpPr>
        <p:grpSpPr>
          <a:xfrm>
            <a:off x="9978170" y="6010706"/>
            <a:ext cx="1897662" cy="543135"/>
            <a:chOff x="14217" y="3172413"/>
            <a:chExt cx="1926094" cy="686057"/>
          </a:xfrm>
          <a:solidFill>
            <a:srgbClr val="FFC000"/>
          </a:solidFill>
          <a:effectLst>
            <a:outerShdw blurRad="50800" dist="38100" dir="2700000" algn="tl" rotWithShape="0">
              <a:prstClr val="black">
                <a:alpha val="40000"/>
              </a:prstClr>
            </a:outerShdw>
          </a:effectLst>
        </p:grpSpPr>
        <p:sp>
          <p:nvSpPr>
            <p:cNvPr id="76" name="Rounded Rectangle 75"/>
            <p:cNvSpPr/>
            <p:nvPr/>
          </p:nvSpPr>
          <p:spPr>
            <a:xfrm>
              <a:off x="14217" y="3172413"/>
              <a:ext cx="1926094" cy="686057"/>
            </a:xfrm>
            <a:prstGeom prst="roundRect">
              <a:avLst>
                <a:gd name="adj" fmla="val 10000"/>
              </a:avLst>
            </a:prstGeom>
            <a:grp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77" name="Rounded Rectangle 12"/>
            <p:cNvSpPr/>
            <p:nvPr/>
          </p:nvSpPr>
          <p:spPr>
            <a:xfrm>
              <a:off x="34311" y="3192507"/>
              <a:ext cx="1885906" cy="64586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dirty="0">
                  <a:solidFill>
                    <a:schemeClr val="tx1"/>
                  </a:solidFill>
                </a:rPr>
                <a:t>Message(s) sortant(s)</a:t>
              </a:r>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516</a:t>
            </a:fld>
            <a:endParaRPr lang="fr-FR" dirty="0"/>
          </a:p>
        </p:txBody>
      </p:sp>
    </p:spTree>
    <p:custDataLst>
      <p:tags r:id="rId1"/>
    </p:custData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ChangeArrowheads="1"/>
          </p:cNvSpPr>
          <p:nvPr>
            <p:ph type="title"/>
          </p:nvPr>
        </p:nvSpPr>
        <p:spPr>
          <a:xfrm>
            <a:off x="128593" y="7"/>
            <a:ext cx="9559318" cy="746975"/>
          </a:xfrm>
        </p:spPr>
        <p:txBody>
          <a:bodyPr/>
          <a:lstStyle/>
          <a:p>
            <a:r>
              <a:rPr lang="fr-FR" sz="2600" dirty="0"/>
              <a:t>Rechercher et créer des rapports et tableaux de bord</a:t>
            </a:r>
          </a:p>
        </p:txBody>
      </p:sp>
      <p:sp>
        <p:nvSpPr>
          <p:cNvPr id="7" name="Slide Number Placeholder 6"/>
          <p:cNvSpPr>
            <a:spLocks noGrp="1"/>
          </p:cNvSpPr>
          <p:nvPr>
            <p:ph type="sldNum" sz="quarter" idx="10"/>
          </p:nvPr>
        </p:nvSpPr>
        <p:spPr/>
        <p:txBody>
          <a:bodyPr/>
          <a:lstStyle/>
          <a:p>
            <a:fld id="{812A5277-1DB9-460F-9A21-B857ABB32666}" type="slidenum">
              <a:rPr lang="en-US" smtClean="0"/>
              <a:pPr/>
              <a:t>517</a:t>
            </a:fld>
            <a:endParaRPr lang="fr-FR" dirty="0"/>
          </a:p>
        </p:txBody>
      </p:sp>
      <p:grpSp>
        <p:nvGrpSpPr>
          <p:cNvPr id="25" name="Groupe 34"/>
          <p:cNvGrpSpPr/>
          <p:nvPr/>
        </p:nvGrpSpPr>
        <p:grpSpPr>
          <a:xfrm>
            <a:off x="372911" y="1237319"/>
            <a:ext cx="11485260" cy="4989309"/>
            <a:chOff x="256919" y="1623159"/>
            <a:chExt cx="11385950" cy="4352618"/>
          </a:xfrm>
        </p:grpSpPr>
        <p:pic>
          <p:nvPicPr>
            <p:cNvPr id="27"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56919" y="1713858"/>
              <a:ext cx="11385950" cy="4209053"/>
            </a:xfrm>
            <a:prstGeom prst="rect">
              <a:avLst/>
            </a:prstGeom>
            <a:noFill/>
            <a:ln w="9525">
              <a:noFill/>
              <a:miter lim="800000"/>
              <a:headEnd/>
              <a:tailEnd/>
            </a:ln>
          </p:spPr>
        </p:pic>
        <p:sp>
          <p:nvSpPr>
            <p:cNvPr id="28" name="Rounded Rectangular Callout 42"/>
            <p:cNvSpPr/>
            <p:nvPr/>
          </p:nvSpPr>
          <p:spPr bwMode="auto">
            <a:xfrm>
              <a:off x="2229614" y="1700644"/>
              <a:ext cx="3301901" cy="1096409"/>
            </a:xfrm>
            <a:prstGeom prst="wedgeRoundRectCallou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Rechercher en fonction du nom, de la description, du créateur ou de l'utilisateur ayant effectué la dernière modification </a:t>
              </a:r>
              <a:endParaRPr kumimoji="0" lang="fr-FR" sz="1500" b="1" i="0" u="none" strike="noStrike" cap="none" normalizeH="0" baseline="0" dirty="0">
                <a:ln>
                  <a:noFill/>
                </a:ln>
                <a:solidFill>
                  <a:schemeClr val="bg1"/>
                </a:solidFill>
                <a:effectLst/>
                <a:latin typeface="Times New Roman" pitchFamily="18" charset="0"/>
              </a:endParaRPr>
            </a:p>
          </p:txBody>
        </p:sp>
        <p:sp>
          <p:nvSpPr>
            <p:cNvPr id="29" name="Rounded Rectangle 43"/>
            <p:cNvSpPr/>
            <p:nvPr/>
          </p:nvSpPr>
          <p:spPr bwMode="auto">
            <a:xfrm>
              <a:off x="431016" y="5169821"/>
              <a:ext cx="2410221" cy="805956"/>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Cliquer sur un dossier pour afficher son contenu</a:t>
              </a:r>
              <a:endParaRPr kumimoji="0" lang="fr-FR" sz="1500" b="1" i="0" u="none" strike="noStrike" cap="none" normalizeH="0" baseline="0" dirty="0">
                <a:ln>
                  <a:noFill/>
                </a:ln>
                <a:solidFill>
                  <a:schemeClr val="bg1"/>
                </a:solidFill>
                <a:effectLst/>
                <a:latin typeface="Times New Roman" pitchFamily="18" charset="0"/>
              </a:endParaRPr>
            </a:p>
          </p:txBody>
        </p:sp>
        <p:sp>
          <p:nvSpPr>
            <p:cNvPr id="30" name="Rounded Rectangular Callout 44"/>
            <p:cNvSpPr/>
            <p:nvPr/>
          </p:nvSpPr>
          <p:spPr bwMode="auto">
            <a:xfrm>
              <a:off x="7983156" y="1623159"/>
              <a:ext cx="2277590" cy="1080069"/>
            </a:xfrm>
            <a:prstGeom prst="wedgeRoundRectCallou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Consulter les éléments visualisés, suivis </a:t>
              </a:r>
              <a:br>
                <a:rPr lang="fr-FR" sz="1500" b="1" dirty="0">
                  <a:solidFill>
                    <a:schemeClr val="bg1"/>
                  </a:solidFill>
                </a:rPr>
              </a:br>
              <a:r>
                <a:rPr lang="fr-FR" sz="1500" b="1" dirty="0">
                  <a:solidFill>
                    <a:schemeClr val="bg1"/>
                  </a:solidFill>
                </a:rPr>
                <a:t>ou créés</a:t>
              </a:r>
              <a:endParaRPr kumimoji="0" lang="fr-FR" sz="1500" b="1" i="0" u="none" strike="noStrike" cap="none" normalizeH="0" baseline="0" dirty="0">
                <a:ln>
                  <a:noFill/>
                </a:ln>
                <a:solidFill>
                  <a:schemeClr val="bg1"/>
                </a:solidFill>
                <a:effectLst/>
                <a:latin typeface="Times New Roman" pitchFamily="18" charset="0"/>
              </a:endParaRPr>
            </a:p>
          </p:txBody>
        </p:sp>
        <p:sp>
          <p:nvSpPr>
            <p:cNvPr id="31" name="Rounded Rectangular Callout 12"/>
            <p:cNvSpPr/>
            <p:nvPr/>
          </p:nvSpPr>
          <p:spPr bwMode="auto">
            <a:xfrm>
              <a:off x="2525006" y="4635622"/>
              <a:ext cx="1234011" cy="493006"/>
            </a:xfrm>
            <a:prstGeom prst="wedgeRoundRectCallout">
              <a:avLst>
                <a:gd name="adj1" fmla="val -20833"/>
                <a:gd name="adj2" fmla="val -74498"/>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Suivre</a:t>
              </a:r>
              <a:endParaRPr kumimoji="0" lang="fr-FR" sz="1500" b="1" i="0" u="none" strike="noStrike" cap="none" normalizeH="0" baseline="0" dirty="0">
                <a:ln>
                  <a:noFill/>
                </a:ln>
                <a:solidFill>
                  <a:schemeClr val="bg1"/>
                </a:solidFill>
                <a:effectLst/>
                <a:latin typeface="Times New Roman" pitchFamily="18" charset="0"/>
              </a:endParaRPr>
            </a:p>
          </p:txBody>
        </p:sp>
        <p:sp>
          <p:nvSpPr>
            <p:cNvPr id="32" name="Rounded Rectangular Callout 13"/>
            <p:cNvSpPr/>
            <p:nvPr/>
          </p:nvSpPr>
          <p:spPr bwMode="auto">
            <a:xfrm>
              <a:off x="431016" y="3174740"/>
              <a:ext cx="2530604" cy="493006"/>
            </a:xfrm>
            <a:prstGeom prst="wedgeRoundRectCallout">
              <a:avLst>
                <a:gd name="adj1" fmla="val -22898"/>
                <a:gd name="adj2" fmla="val -74498"/>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Rechercher des dossiers</a:t>
              </a:r>
              <a:endParaRPr kumimoji="0" lang="fr-FR" sz="1500" b="1" i="0" u="none" strike="noStrike" cap="none" normalizeH="0" baseline="0" dirty="0">
                <a:ln>
                  <a:noFill/>
                </a:ln>
                <a:solidFill>
                  <a:schemeClr val="bg1"/>
                </a:solidFill>
                <a:effectLst/>
                <a:latin typeface="Times New Roman" pitchFamily="18" charset="0"/>
              </a:endParaRPr>
            </a:p>
          </p:txBody>
        </p:sp>
        <p:sp>
          <p:nvSpPr>
            <p:cNvPr id="33" name="Rounded Rectangular Callout 20"/>
            <p:cNvSpPr/>
            <p:nvPr/>
          </p:nvSpPr>
          <p:spPr bwMode="auto">
            <a:xfrm>
              <a:off x="9347566" y="3118887"/>
              <a:ext cx="1911843" cy="1097718"/>
            </a:xfrm>
            <a:prstGeom prst="wedgeRoundRectCallout">
              <a:avLst>
                <a:gd name="adj1" fmla="val -84282"/>
                <a:gd name="adj2" fmla="val -7140"/>
                <a:gd name="adj3" fmla="val 16667"/>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Trier et personnaliser les colonnes</a:t>
              </a:r>
              <a:endParaRPr kumimoji="0" lang="fr-FR" sz="1500" b="1" i="0" u="none" strike="noStrike" cap="none" normalizeH="0" baseline="0" dirty="0">
                <a:ln>
                  <a:noFill/>
                </a:ln>
                <a:solidFill>
                  <a:schemeClr val="bg1"/>
                </a:solidFill>
                <a:effectLst/>
                <a:latin typeface="Times New Roman" pitchFamily="18" charset="0"/>
              </a:endParaRPr>
            </a:p>
          </p:txBody>
        </p:sp>
        <p:sp>
          <p:nvSpPr>
            <p:cNvPr id="34" name="Circular Arrow 23"/>
            <p:cNvSpPr/>
            <p:nvPr/>
          </p:nvSpPr>
          <p:spPr bwMode="auto">
            <a:xfrm flipH="1">
              <a:off x="1696317" y="3507589"/>
              <a:ext cx="4125399" cy="2094926"/>
            </a:xfrm>
            <a:prstGeom prst="circularArrow">
              <a:avLst>
                <a:gd name="adj1" fmla="val 4959"/>
                <a:gd name="adj2" fmla="val 1061467"/>
                <a:gd name="adj3" fmla="val 20573729"/>
                <a:gd name="adj4" fmla="val 10987419"/>
                <a:gd name="adj5" fmla="val 7273"/>
              </a:avLst>
            </a:prstGeom>
            <a:solidFill>
              <a:schemeClr val="accent5">
                <a:alpha val="78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Times New Roman" pitchFamily="18" charset="0"/>
              </a:endParaRPr>
            </a:p>
          </p:txBody>
        </p:sp>
        <p:sp>
          <p:nvSpPr>
            <p:cNvPr id="35" name="Rounded Rectangle 25"/>
            <p:cNvSpPr/>
            <p:nvPr/>
          </p:nvSpPr>
          <p:spPr bwMode="auto">
            <a:xfrm>
              <a:off x="4912690" y="4080580"/>
              <a:ext cx="2534165" cy="1096824"/>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r>
                <a:rPr lang="fr-FR" sz="1500" b="1" dirty="0">
                  <a:solidFill>
                    <a:schemeClr val="bg1"/>
                  </a:solidFill>
                </a:rPr>
                <a:t>Faire glisser les éléments dans des dossiers pour changer de dossier</a:t>
              </a:r>
              <a:endParaRPr kumimoji="0" lang="fr-FR" sz="1500" b="1" i="0" u="none" strike="noStrike" cap="none" normalizeH="0" baseline="0" dirty="0">
                <a:ln>
                  <a:noFill/>
                </a:ln>
                <a:solidFill>
                  <a:schemeClr val="bg1"/>
                </a:solidFill>
                <a:effectLst/>
                <a:latin typeface="Times New Roman" pitchFamily="18" charset="0"/>
              </a:endParaRPr>
            </a:p>
          </p:txBody>
        </p:sp>
        <p:sp>
          <p:nvSpPr>
            <p:cNvPr id="36" name="Rectangle 35"/>
            <p:cNvSpPr/>
            <p:nvPr/>
          </p:nvSpPr>
          <p:spPr>
            <a:xfrm>
              <a:off x="7648185" y="3174740"/>
              <a:ext cx="207286" cy="2465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ustDataLst>
      <p:tags r:id="rId1"/>
    </p:custData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182880" y="932688"/>
            <a:ext cx="11832336" cy="5742432"/>
          </a:xfrm>
          <a:prstGeom prst="roundRect">
            <a:avLst>
              <a:gd name="adj" fmla="val 3928"/>
            </a:avLst>
          </a:prstGeom>
          <a:solidFill>
            <a:schemeClr val="accent1">
              <a:lumMod val="20000"/>
              <a:lumOff val="8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28592" y="7"/>
            <a:ext cx="10736637" cy="746975"/>
          </a:xfrm>
        </p:spPr>
        <p:txBody>
          <a:bodyPr/>
          <a:lstStyle/>
          <a:p>
            <a:r>
              <a:rPr lang="fr-FR"/>
              <a:t>Outils de collaboration</a:t>
            </a:r>
          </a:p>
        </p:txBody>
      </p:sp>
      <p:grpSp>
        <p:nvGrpSpPr>
          <p:cNvPr id="15" name="Group 14"/>
          <p:cNvGrpSpPr/>
          <p:nvPr/>
        </p:nvGrpSpPr>
        <p:grpSpPr>
          <a:xfrm>
            <a:off x="343490" y="1046988"/>
            <a:ext cx="7569586" cy="5463540"/>
            <a:chOff x="288626" y="1028700"/>
            <a:chExt cx="7775070" cy="5657850"/>
          </a:xfrm>
        </p:grpSpPr>
        <p:sp>
          <p:nvSpPr>
            <p:cNvPr id="57" name="Rounded Rectangle 56"/>
            <p:cNvSpPr/>
            <p:nvPr/>
          </p:nvSpPr>
          <p:spPr>
            <a:xfrm>
              <a:off x="288626" y="1028700"/>
              <a:ext cx="7611790" cy="1770659"/>
            </a:xfrm>
            <a:prstGeom prst="roundRect">
              <a:avLst/>
            </a:prstGeom>
            <a:solidFill>
              <a:schemeClr val="bg2"/>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Arrow 51"/>
            <p:cNvSpPr/>
            <p:nvPr/>
          </p:nvSpPr>
          <p:spPr bwMode="auto">
            <a:xfrm>
              <a:off x="3257550" y="1614457"/>
              <a:ext cx="615770" cy="608367"/>
            </a:xfrm>
            <a:prstGeom prst="rightArrow">
              <a:avLst/>
            </a:prstGeom>
            <a:solidFill>
              <a:schemeClr val="bg1"/>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60" name="TextBox 59"/>
            <p:cNvSpPr txBox="1"/>
            <p:nvPr/>
          </p:nvSpPr>
          <p:spPr>
            <a:xfrm>
              <a:off x="3873322" y="1364023"/>
              <a:ext cx="4190374" cy="1051785"/>
            </a:xfrm>
            <a:prstGeom prst="rect">
              <a:avLst/>
            </a:prstGeom>
            <a:noFill/>
          </p:spPr>
          <p:txBody>
            <a:bodyPr wrap="square" rtlCol="0">
              <a:spAutoFit/>
            </a:bodyPr>
            <a:lstStyle/>
            <a:p>
              <a:r>
                <a:rPr lang="fr-FR" sz="2000" dirty="0">
                  <a:solidFill>
                    <a:schemeClr val="accent1">
                      <a:lumMod val="50000"/>
                    </a:schemeClr>
                  </a:solidFill>
                </a:rPr>
                <a:t>Objets activés par Chatter</a:t>
              </a:r>
            </a:p>
            <a:p>
              <a:r>
                <a:rPr lang="fr-FR" sz="2000" dirty="0">
                  <a:solidFill>
                    <a:schemeClr val="accent1">
                      <a:lumMod val="50000"/>
                    </a:schemeClr>
                  </a:solidFill>
                </a:rPr>
                <a:t>Chatter Messenger</a:t>
              </a:r>
            </a:p>
            <a:p>
              <a:r>
                <a:rPr lang="fr-FR" sz="2000" dirty="0">
                  <a:solidFill>
                    <a:schemeClr val="accent1">
                      <a:lumMod val="50000"/>
                    </a:schemeClr>
                  </a:solidFill>
                </a:rPr>
                <a:t>Groupes Chatter et invitations</a:t>
              </a:r>
            </a:p>
          </p:txBody>
        </p:sp>
        <p:pic>
          <p:nvPicPr>
            <p:cNvPr id="12" name="Chatter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586" y="1500208"/>
              <a:ext cx="2511828" cy="961676"/>
            </a:xfrm>
            <a:prstGeom prst="rect">
              <a:avLst/>
            </a:prstGeom>
            <a:effectLst/>
          </p:spPr>
        </p:pic>
        <p:sp>
          <p:nvSpPr>
            <p:cNvPr id="59" name="Rounded Rectangle 58"/>
            <p:cNvSpPr/>
            <p:nvPr/>
          </p:nvSpPr>
          <p:spPr>
            <a:xfrm>
              <a:off x="288626" y="4746357"/>
              <a:ext cx="7611790" cy="1940193"/>
            </a:xfrm>
            <a:prstGeom prst="roundRect">
              <a:avLst/>
            </a:prstGeom>
            <a:solidFill>
              <a:srgbClr val="0070C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p:cNvSpPr txBox="1"/>
            <p:nvPr/>
          </p:nvSpPr>
          <p:spPr>
            <a:xfrm>
              <a:off x="4047950" y="5139151"/>
              <a:ext cx="3464577" cy="1051785"/>
            </a:xfrm>
            <a:prstGeom prst="rect">
              <a:avLst/>
            </a:prstGeom>
            <a:noFill/>
          </p:spPr>
          <p:txBody>
            <a:bodyPr wrap="square" rtlCol="0">
              <a:spAutoFit/>
            </a:bodyPr>
            <a:lstStyle/>
            <a:p>
              <a:r>
                <a:rPr lang="fr-FR" sz="2000" dirty="0">
                  <a:solidFill>
                    <a:schemeClr val="bg1"/>
                  </a:solidFill>
                </a:rPr>
                <a:t>Équipe de comptes</a:t>
              </a:r>
            </a:p>
            <a:p>
              <a:r>
                <a:rPr lang="fr-FR" sz="2000" dirty="0">
                  <a:solidFill>
                    <a:schemeClr val="bg1"/>
                  </a:solidFill>
                </a:rPr>
                <a:t>Équipes d'opportunité</a:t>
              </a:r>
            </a:p>
            <a:p>
              <a:r>
                <a:rPr lang="fr-FR" sz="2000" dirty="0">
                  <a:solidFill>
                    <a:schemeClr val="bg1"/>
                  </a:solidFill>
                </a:rPr>
                <a:t>Équipes de requêtes</a:t>
              </a:r>
            </a:p>
          </p:txBody>
        </p:sp>
        <p:sp>
          <p:nvSpPr>
            <p:cNvPr id="58" name="Rounded Rectangle 57"/>
            <p:cNvSpPr/>
            <p:nvPr/>
          </p:nvSpPr>
          <p:spPr>
            <a:xfrm>
              <a:off x="288626" y="2894276"/>
              <a:ext cx="7611790" cy="1747567"/>
            </a:xfrm>
            <a:prstGeom prst="roundRect">
              <a:avLst/>
            </a:prstGeom>
            <a:solidFill>
              <a:srgbClr val="00B0F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p:cNvSpPr txBox="1"/>
            <p:nvPr/>
          </p:nvSpPr>
          <p:spPr>
            <a:xfrm>
              <a:off x="4057574" y="3571863"/>
              <a:ext cx="3316819" cy="414340"/>
            </a:xfrm>
            <a:prstGeom prst="rect">
              <a:avLst/>
            </a:prstGeom>
            <a:noFill/>
          </p:spPr>
          <p:txBody>
            <a:bodyPr wrap="square" rtlCol="0">
              <a:spAutoFit/>
            </a:bodyPr>
            <a:lstStyle/>
            <a:p>
              <a:r>
                <a:rPr lang="fr-FR" sz="2000" dirty="0">
                  <a:solidFill>
                    <a:schemeClr val="bg1"/>
                  </a:solidFill>
                </a:rPr>
                <a:t>Fil de requête</a:t>
              </a:r>
            </a:p>
          </p:txBody>
        </p:sp>
        <p:sp>
          <p:nvSpPr>
            <p:cNvPr id="29" name="Right Arrow 28"/>
            <p:cNvSpPr/>
            <p:nvPr/>
          </p:nvSpPr>
          <p:spPr bwMode="auto">
            <a:xfrm>
              <a:off x="2838451" y="3395526"/>
              <a:ext cx="1104900" cy="608367"/>
            </a:xfrm>
            <a:prstGeom prst="rightArrow">
              <a:avLst/>
            </a:prstGeom>
            <a:solidFill>
              <a:schemeClr val="bg1"/>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sp>
          <p:nvSpPr>
            <p:cNvPr id="30" name="Right Arrow 29"/>
            <p:cNvSpPr/>
            <p:nvPr/>
          </p:nvSpPr>
          <p:spPr bwMode="auto">
            <a:xfrm>
              <a:off x="2838451" y="5439707"/>
              <a:ext cx="1104900" cy="608367"/>
            </a:xfrm>
            <a:prstGeom prst="rightArrow">
              <a:avLst/>
            </a:prstGeom>
            <a:solidFill>
              <a:schemeClr val="bg1"/>
            </a:solidFill>
            <a:ln w="38100" algn="ctr">
              <a:noFill/>
              <a:round/>
              <a:headEnd/>
              <a:tailEnd/>
            </a:ln>
            <a:effectLst/>
          </p:spPr>
          <p:txBody>
            <a:bodyPr rtlCol="0" anchor="ctr"/>
            <a:lstStyle/>
            <a:p>
              <a:pPr algn="ctr">
                <a:lnSpc>
                  <a:spcPct val="90000"/>
                </a:lnSpc>
              </a:pPr>
              <a:endParaRPr lang="en-US" dirty="0">
                <a:ea typeface="MS PGothic" charset="-128"/>
                <a:cs typeface="MS PGothic" charset="-128"/>
              </a:endParaRPr>
            </a:p>
          </p:txBody>
        </p:sp>
        <p:pic>
          <p:nvPicPr>
            <p:cNvPr id="48" name="Group of support agents" descr="Z:\Graphics\IMAGES\People\business people\Transparent Background\Group of Headphone people.png"/>
            <p:cNvPicPr>
              <a:picLocks noChangeAspect="1" noChangeArrowheads="1"/>
            </p:cNvPicPr>
            <p:nvPr/>
          </p:nvPicPr>
          <p:blipFill>
            <a:blip r:embed="rId5" cstate="print"/>
            <a:srcRect/>
            <a:stretch>
              <a:fillRect/>
            </a:stretch>
          </p:blipFill>
          <p:spPr bwMode="auto">
            <a:xfrm>
              <a:off x="509303" y="4755430"/>
              <a:ext cx="2811426" cy="1922047"/>
            </a:xfrm>
            <a:prstGeom prst="rect">
              <a:avLst/>
            </a:prstGeom>
            <a:noFill/>
            <a:effectLst>
              <a:outerShdw blurRad="50800" dist="38100" dir="2700000" algn="tl" rotWithShape="0">
                <a:prstClr val="black">
                  <a:alpha val="40000"/>
                </a:prstClr>
              </a:outerShdw>
            </a:effectLst>
          </p:spPr>
        </p:pic>
        <p:pic>
          <p:nvPicPr>
            <p:cNvPr id="26" name="Screen: Case Feed example"/>
            <p:cNvPicPr>
              <a:picLocks noChangeAspect="1" noChangeArrowheads="1"/>
            </p:cNvPicPr>
            <p:nvPr/>
          </p:nvPicPr>
          <p:blipFill>
            <a:blip r:embed="rId6" cstate="print"/>
            <a:stretch>
              <a:fillRect/>
            </a:stretch>
          </p:blipFill>
          <p:spPr bwMode="auto">
            <a:xfrm>
              <a:off x="886288" y="2967791"/>
              <a:ext cx="2075325" cy="1592179"/>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grpSp>
        <p:nvGrpSpPr>
          <p:cNvPr id="13" name="Group 12"/>
          <p:cNvGrpSpPr/>
          <p:nvPr/>
        </p:nvGrpSpPr>
        <p:grpSpPr>
          <a:xfrm>
            <a:off x="8092271" y="2048256"/>
            <a:ext cx="3579112" cy="3401568"/>
            <a:chOff x="-7488618" y="1224265"/>
            <a:chExt cx="2686163" cy="2552914"/>
          </a:xfrm>
        </p:grpSpPr>
        <p:pic>
          <p:nvPicPr>
            <p:cNvPr id="5" name="accoun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9224" y="1224265"/>
              <a:ext cx="724114" cy="724114"/>
            </a:xfrm>
            <a:prstGeom prst="rect">
              <a:avLst/>
            </a:prstGeom>
            <a:effectLst/>
          </p:spPr>
        </p:pic>
        <p:pic>
          <p:nvPicPr>
            <p:cNvPr id="6" name="contac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0196" y="1224265"/>
              <a:ext cx="724114" cy="724114"/>
            </a:xfrm>
            <a:prstGeom prst="rect">
              <a:avLst/>
            </a:prstGeom>
            <a:effectLst/>
          </p:spPr>
        </p:pic>
        <p:pic>
          <p:nvPicPr>
            <p:cNvPr id="7" name="opportunity"/>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8618" y="2138665"/>
              <a:ext cx="724114" cy="724114"/>
            </a:xfrm>
            <a:prstGeom prst="rect">
              <a:avLst/>
            </a:prstGeom>
            <a:effectLst/>
          </p:spPr>
        </p:pic>
        <p:pic>
          <p:nvPicPr>
            <p:cNvPr id="8" name="cas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89590" y="2156668"/>
              <a:ext cx="688108" cy="688108"/>
            </a:xfrm>
            <a:prstGeom prst="rect">
              <a:avLst/>
            </a:prstGeom>
            <a:effectLst/>
          </p:spPr>
        </p:pic>
        <p:pic>
          <p:nvPicPr>
            <p:cNvPr id="9" name="solutio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526569" y="2138665"/>
              <a:ext cx="724114" cy="724114"/>
            </a:xfrm>
            <a:prstGeom prst="rect">
              <a:avLst/>
            </a:prstGeom>
            <a:effectLst/>
          </p:spPr>
        </p:pic>
        <p:pic>
          <p:nvPicPr>
            <p:cNvPr id="10" name="campaig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23091" y="3053065"/>
              <a:ext cx="724114" cy="724114"/>
            </a:xfrm>
            <a:prstGeom prst="rect">
              <a:avLst/>
            </a:prstGeom>
            <a:effectLst/>
          </p:spPr>
        </p:pic>
        <p:pic>
          <p:nvPicPr>
            <p:cNvPr id="11" name="lead"/>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6024062" y="3053326"/>
              <a:ext cx="723589" cy="723591"/>
            </a:xfrm>
            <a:prstGeom prst="rect">
              <a:avLst/>
            </a:prstGeom>
            <a:effectLst/>
          </p:spPr>
        </p:pic>
      </p:grpSp>
      <p:sp>
        <p:nvSpPr>
          <p:cNvPr id="14" name="Slide Number Placeholder 13"/>
          <p:cNvSpPr>
            <a:spLocks noGrp="1"/>
          </p:cNvSpPr>
          <p:nvPr>
            <p:ph type="sldNum" sz="quarter" idx="10"/>
          </p:nvPr>
        </p:nvSpPr>
        <p:spPr/>
        <p:txBody>
          <a:bodyPr/>
          <a:lstStyle/>
          <a:p>
            <a:fld id="{812A5277-1DB9-460F-9A21-B857ABB32666}" type="slidenum">
              <a:rPr lang="en-US" smtClean="0"/>
              <a:pPr/>
              <a:t>518</a:t>
            </a:fld>
            <a:endParaRPr lang="fr-FR" dirty="0"/>
          </a:p>
        </p:txBody>
      </p:sp>
    </p:spTree>
    <p:custDataLst>
      <p:tags r:id="rId1"/>
    </p:custData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Récapitulatif final de la formation</a:t>
            </a:r>
          </a:p>
          <a:p>
            <a:pPr lvl="1"/>
            <a:r>
              <a:rPr lang="fr-FR" b="1" dirty="0">
                <a:solidFill>
                  <a:schemeClr val="tx1"/>
                </a:solidFill>
                <a:latin typeface="Salesforce Sans" panose="020B0505020202020203" pitchFamily="34" charset="0"/>
              </a:rPr>
              <a:t>Dernières exigences du projet</a:t>
            </a:r>
          </a:p>
          <a:p>
            <a:pPr lvl="1"/>
            <a:r>
              <a:rPr lang="fr-FR" dirty="0">
                <a:solidFill>
                  <a:srgbClr val="D9E0E2">
                    <a:lumMod val="50000"/>
                  </a:srgbClr>
                </a:solidFill>
              </a:rPr>
              <a:t>Obtenir des ressources supplémentaires</a:t>
            </a:r>
          </a:p>
          <a:p>
            <a:pPr marL="3175" lvl="2" indent="0">
              <a:buNone/>
            </a:pPr>
            <a:endParaRPr lang="fr-FR" dirty="0"/>
          </a:p>
          <a:p>
            <a:endParaRPr lang="fr-FR" dirty="0"/>
          </a:p>
          <a:p>
            <a:endParaRPr lang="fr-FR" dirty="0"/>
          </a:p>
          <a:p>
            <a:endParaRPr lang="fr-FR" dirty="0"/>
          </a:p>
        </p:txBody>
      </p:sp>
      <p:sp>
        <p:nvSpPr>
          <p:cNvPr id="5" name="Title 4"/>
          <p:cNvSpPr>
            <a:spLocks noGrp="1"/>
          </p:cNvSpPr>
          <p:nvPr>
            <p:ph type="title"/>
          </p:nvPr>
        </p:nvSpPr>
        <p:spPr>
          <a:xfrm>
            <a:off x="771181" y="0"/>
            <a:ext cx="9271520" cy="746975"/>
          </a:xfrm>
        </p:spPr>
        <p:txBody>
          <a:bodyPr/>
          <a:lstStyle/>
          <a:p>
            <a:r>
              <a:rPr lang="fr-FR"/>
              <a:t>Programme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519</a:t>
            </a:fld>
            <a:endParaRPr lang="fr-FR" dirty="0"/>
          </a:p>
        </p:txBody>
      </p:sp>
    </p:spTree>
    <p:custDataLst>
      <p:tags r:id="rId1"/>
    </p:custDataLst>
    <p:extLst>
      <p:ext uri="{BB962C8B-B14F-4D97-AF65-F5344CB8AC3E}">
        <p14:creationId xmlns:p14="http://schemas.microsoft.com/office/powerpoint/2010/main" val="1600666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Que sont les paramètres régionaux ?</a:t>
            </a:r>
            <a:endParaRPr lang="fr-FR" dirty="0"/>
          </a:p>
        </p:txBody>
      </p:sp>
      <p:graphicFrame>
        <p:nvGraphicFramePr>
          <p:cNvPr id="9" name="Diagram 8"/>
          <p:cNvGraphicFramePr/>
          <p:nvPr>
            <p:extLst>
              <p:ext uri="{D42A27DB-BD31-4B8C-83A1-F6EECF244321}">
                <p14:modId xmlns:p14="http://schemas.microsoft.com/office/powerpoint/2010/main" val="3535424024"/>
              </p:ext>
            </p:extLst>
          </p:nvPr>
        </p:nvGraphicFramePr>
        <p:xfrm>
          <a:off x="1885070" y="2023872"/>
          <a:ext cx="8388096" cy="42838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10"/>
          <p:cNvSpPr/>
          <p:nvPr/>
        </p:nvSpPr>
        <p:spPr bwMode="auto">
          <a:xfrm>
            <a:off x="0" y="751092"/>
            <a:ext cx="12188825"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a:t>Les paramètres régionaux permettent de personnaliser l'affichage des données en fonction de la situation géographique des utilisateurs.</a:t>
            </a:r>
            <a:r>
              <a:rPr lang="fr-FR" sz="2400" dirty="0">
                <a:solidFill>
                  <a:schemeClr val="bg1"/>
                </a:solidFill>
                <a:latin typeface="Salesforce Sans" panose="020B0505020202020203" pitchFamily="34" charset="0"/>
              </a:rPr>
              <a:t> </a:t>
            </a:r>
          </a:p>
        </p:txBody>
      </p:sp>
      <p:sp>
        <p:nvSpPr>
          <p:cNvPr id="12" name="TextBox 11"/>
          <p:cNvSpPr txBox="1"/>
          <p:nvPr/>
        </p:nvSpPr>
        <p:spPr bwMode="white">
          <a:xfrm>
            <a:off x="0" y="808498"/>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grpSp>
        <p:nvGrpSpPr>
          <p:cNvPr id="13" name="Group 4"/>
          <p:cNvGrpSpPr>
            <a:grpSpLocks noChangeAspect="1"/>
          </p:cNvGrpSpPr>
          <p:nvPr/>
        </p:nvGrpSpPr>
        <p:grpSpPr bwMode="auto">
          <a:xfrm>
            <a:off x="436563" y="1113282"/>
            <a:ext cx="422275" cy="328613"/>
            <a:chOff x="275" y="1308"/>
            <a:chExt cx="266" cy="207"/>
          </a:xfrm>
        </p:grpSpPr>
        <p:sp>
          <p:nvSpPr>
            <p:cNvPr id="14"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p:cNvSpPr>
            <a:spLocks noGrp="1"/>
          </p:cNvSpPr>
          <p:nvPr>
            <p:ph type="sldNum" sz="quarter" idx="10"/>
          </p:nvPr>
        </p:nvSpPr>
        <p:spPr/>
        <p:txBody>
          <a:bodyPr/>
          <a:lstStyle/>
          <a:p>
            <a:fld id="{812A5277-1DB9-460F-9A21-B857ABB32666}" type="slidenum">
              <a:rPr lang="en-US" smtClean="0"/>
              <a:pPr/>
              <a:t>52</a:t>
            </a:fld>
            <a:endParaRPr lang="fr-FR" dirty="0"/>
          </a:p>
        </p:txBody>
      </p:sp>
    </p:spTree>
    <p:custDataLst>
      <p:tags r:id="rId1"/>
    </p:custData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596" y="836614"/>
            <a:ext cx="7099894" cy="5935663"/>
          </a:xfrm>
        </p:spPr>
        <p:txBody>
          <a:bodyPr/>
          <a:lstStyle/>
          <a:p>
            <a:r>
              <a:rPr lang="fr-FR" dirty="0"/>
              <a:t>AW </a:t>
            </a:r>
            <a:r>
              <a:rPr lang="fr-FR" dirty="0" err="1"/>
              <a:t>Computing</a:t>
            </a:r>
            <a:r>
              <a:rPr lang="fr-FR" dirty="0"/>
              <a:t> a engagé quatre personnes pour travailler dans un nouveau service de télémarketing en vue de générer de nouvelles pistes pour les équipes commerciales.</a:t>
            </a:r>
          </a:p>
          <a:p>
            <a:r>
              <a:rPr lang="fr-FR" dirty="0"/>
              <a:t>Ils ont engagé trois représentants en télémarketing et un directeur télémarketing. Cette équipe commencera à travailler </a:t>
            </a:r>
            <a:r>
              <a:rPr dirty="0"/>
              <a:t/>
            </a:r>
            <a:br>
              <a:rPr dirty="0"/>
            </a:br>
            <a:r>
              <a:rPr lang="fr-FR" dirty="0"/>
              <a:t>dans un mois.</a:t>
            </a:r>
          </a:p>
          <a:p>
            <a:r>
              <a:rPr lang="fr-FR" dirty="0"/>
              <a:t>En tant qu'administrateur, vous devez configurer </a:t>
            </a:r>
            <a:r>
              <a:rPr lang="fr-FR" dirty="0" err="1"/>
              <a:t>Salesforce</a:t>
            </a:r>
            <a:r>
              <a:rPr lang="fr-FR" dirty="0"/>
              <a:t> afin de prendre en charge ces nouveaux utilisateurs.</a:t>
            </a:r>
          </a:p>
        </p:txBody>
      </p:sp>
      <p:sp>
        <p:nvSpPr>
          <p:cNvPr id="2" name="Title 1"/>
          <p:cNvSpPr>
            <a:spLocks noGrp="1"/>
          </p:cNvSpPr>
          <p:nvPr>
            <p:ph type="title"/>
          </p:nvPr>
        </p:nvSpPr>
        <p:spPr>
          <a:xfrm>
            <a:off x="749147" y="5"/>
            <a:ext cx="9249432" cy="746975"/>
          </a:xfrm>
        </p:spPr>
        <p:txBody>
          <a:bodyPr/>
          <a:lstStyle/>
          <a:p>
            <a:r>
              <a:rPr lang="fr-FR"/>
              <a:t>AW Computing développe ses ventes</a:t>
            </a:r>
          </a:p>
        </p:txBody>
      </p:sp>
      <p:sp>
        <p:nvSpPr>
          <p:cNvPr id="5" name="Slide Number Placeholder 4"/>
          <p:cNvSpPr>
            <a:spLocks noGrp="1"/>
          </p:cNvSpPr>
          <p:nvPr>
            <p:ph type="sldNum" sz="quarter" idx="10"/>
          </p:nvPr>
        </p:nvSpPr>
        <p:spPr/>
        <p:txBody>
          <a:bodyPr/>
          <a:lstStyle/>
          <a:p>
            <a:fld id="{812A5277-1DB9-460F-9A21-B857ABB32666}" type="slidenum">
              <a:rPr lang="en-US" smtClean="0"/>
              <a:pPr/>
              <a:t>520</a:t>
            </a:fld>
            <a:endParaRPr lang="fr-FR" dirty="0"/>
          </a:p>
        </p:txBody>
      </p:sp>
      <p:pic>
        <p:nvPicPr>
          <p:cNvPr id="6" name="Picture 5" descr="AW Computing Logo.png"/>
          <p:cNvPicPr>
            <a:picLocks noChangeAspect="1"/>
          </p:cNvPicPr>
          <p:nvPr/>
        </p:nvPicPr>
        <p:blipFill>
          <a:blip r:embed="rId4" cstate="print"/>
          <a:stretch>
            <a:fillRect/>
          </a:stretch>
        </p:blipFill>
        <p:spPr>
          <a:xfrm>
            <a:off x="8768862" y="1009486"/>
            <a:ext cx="2914307" cy="1495500"/>
          </a:xfrm>
          <a:prstGeom prst="rect">
            <a:avLst/>
          </a:prstGeom>
        </p:spPr>
      </p:pic>
    </p:spTree>
    <p:custDataLst>
      <p:tags r:id="rId1"/>
    </p:custDataLst>
    <p:extLst>
      <p:ext uri="{BB962C8B-B14F-4D97-AF65-F5344CB8AC3E}">
        <p14:creationId xmlns:p14="http://schemas.microsoft.com/office/powerpoint/2010/main" val="3454211510"/>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Détails du scénario</a:t>
            </a:r>
          </a:p>
        </p:txBody>
      </p:sp>
      <p:grpSp>
        <p:nvGrpSpPr>
          <p:cNvPr id="3" name="Group 34"/>
          <p:cNvGrpSpPr/>
          <p:nvPr/>
        </p:nvGrpSpPr>
        <p:grpSpPr>
          <a:xfrm>
            <a:off x="2200274" y="2889650"/>
            <a:ext cx="7904233" cy="3390832"/>
            <a:chOff x="1299586" y="2564003"/>
            <a:chExt cx="6296967" cy="2701332"/>
          </a:xfrm>
        </p:grpSpPr>
        <p:sp>
          <p:nvSpPr>
            <p:cNvPr id="25" name="Rounded Rectangle 24"/>
            <p:cNvSpPr/>
            <p:nvPr/>
          </p:nvSpPr>
          <p:spPr bwMode="auto">
            <a:xfrm>
              <a:off x="5717511" y="4129871"/>
              <a:ext cx="1879042" cy="1135464"/>
            </a:xfrm>
            <a:prstGeom prst="roundRect">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fr-FR" sz="2400" b="1" dirty="0">
                  <a:solidFill>
                    <a:schemeClr val="bg1"/>
                  </a:solidFill>
                </a:rPr>
                <a:t>Peter Jones </a:t>
              </a:r>
              <a:r>
                <a:rPr lang="fr-FR" sz="2000" dirty="0">
                  <a:solidFill>
                    <a:schemeClr val="bg1"/>
                  </a:solidFill>
                </a:rPr>
                <a:t>représentant en télémarketing</a:t>
              </a:r>
            </a:p>
          </p:txBody>
        </p:sp>
        <p:sp>
          <p:nvSpPr>
            <p:cNvPr id="26" name="Rounded Rectangle 25"/>
            <p:cNvSpPr/>
            <p:nvPr/>
          </p:nvSpPr>
          <p:spPr bwMode="auto">
            <a:xfrm>
              <a:off x="3508548" y="4129871"/>
              <a:ext cx="1879042" cy="1135464"/>
            </a:xfrm>
            <a:prstGeom prst="roundRect">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fr-FR" sz="2400" b="1" dirty="0">
                  <a:solidFill>
                    <a:schemeClr val="bg1"/>
                  </a:solidFill>
                </a:rPr>
                <a:t>Carrie Ames </a:t>
              </a:r>
              <a:r>
                <a:rPr lang="fr-FR" sz="2000" dirty="0">
                  <a:solidFill>
                    <a:schemeClr val="bg1"/>
                  </a:solidFill>
                </a:rPr>
                <a:t>représentante en télémarketing</a:t>
              </a:r>
            </a:p>
          </p:txBody>
        </p:sp>
        <p:sp>
          <p:nvSpPr>
            <p:cNvPr id="27" name="Rounded Rectangle 26"/>
            <p:cNvSpPr/>
            <p:nvPr/>
          </p:nvSpPr>
          <p:spPr bwMode="auto">
            <a:xfrm>
              <a:off x="1299586" y="4129871"/>
              <a:ext cx="1879042" cy="1135464"/>
            </a:xfrm>
            <a:prstGeom prst="roundRect">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fr-FR" sz="2400" b="1" dirty="0">
                  <a:solidFill>
                    <a:schemeClr val="bg1"/>
                  </a:solidFill>
                </a:rPr>
                <a:t>Luke Pang</a:t>
              </a:r>
            </a:p>
            <a:p>
              <a:pPr lvl="0" algn="ctr" defTabSz="1155700">
                <a:lnSpc>
                  <a:spcPct val="90000"/>
                </a:lnSpc>
                <a:spcBef>
                  <a:spcPct val="0"/>
                </a:spcBef>
              </a:pPr>
              <a:r>
                <a:rPr lang="fr-FR" sz="2000" dirty="0">
                  <a:solidFill>
                    <a:schemeClr val="bg1"/>
                  </a:solidFill>
                </a:rPr>
                <a:t>représentant en télémarketing</a:t>
              </a:r>
            </a:p>
          </p:txBody>
        </p:sp>
        <p:sp>
          <p:nvSpPr>
            <p:cNvPr id="28" name="Rounded Rectangle 27"/>
            <p:cNvSpPr/>
            <p:nvPr/>
          </p:nvSpPr>
          <p:spPr bwMode="auto">
            <a:xfrm>
              <a:off x="3510224" y="2564003"/>
              <a:ext cx="1879042" cy="1135464"/>
            </a:xfrm>
            <a:prstGeom prst="roundRect">
              <a:avLst/>
            </a:prstGeom>
            <a:solidFill>
              <a:srgbClr val="002776"/>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defTabSz="1155700">
                <a:lnSpc>
                  <a:spcPct val="90000"/>
                </a:lnSpc>
                <a:spcBef>
                  <a:spcPct val="0"/>
                </a:spcBef>
              </a:pPr>
              <a:r>
                <a:rPr lang="fr-FR" sz="2400" b="1" dirty="0">
                  <a:solidFill>
                    <a:schemeClr val="bg1"/>
                  </a:solidFill>
                </a:rPr>
                <a:t>Mary Smith</a:t>
              </a:r>
            </a:p>
            <a:p>
              <a:pPr lvl="0" algn="ctr" defTabSz="1155700">
                <a:lnSpc>
                  <a:spcPct val="90000"/>
                </a:lnSpc>
                <a:spcBef>
                  <a:spcPct val="0"/>
                </a:spcBef>
              </a:pPr>
              <a:r>
                <a:rPr lang="fr-FR" sz="2000" dirty="0">
                  <a:solidFill>
                    <a:schemeClr val="bg1"/>
                  </a:solidFill>
                </a:rPr>
                <a:t>directrice télémarketing</a:t>
              </a:r>
            </a:p>
          </p:txBody>
        </p:sp>
        <p:cxnSp>
          <p:nvCxnSpPr>
            <p:cNvPr id="30" name="Elbow Connector 29"/>
            <p:cNvCxnSpPr>
              <a:stCxn id="28" idx="2"/>
              <a:endCxn id="27" idx="0"/>
            </p:cNvCxnSpPr>
            <p:nvPr/>
          </p:nvCxnSpPr>
          <p:spPr bwMode="auto">
            <a:xfrm rot="5400000">
              <a:off x="3129224" y="2809350"/>
              <a:ext cx="430404" cy="2210638"/>
            </a:xfrm>
            <a:prstGeom prst="bentConnector3">
              <a:avLst>
                <a:gd name="adj1" fmla="val 50000"/>
              </a:avLst>
            </a:prstGeom>
            <a:solidFill>
              <a:schemeClr val="accent1"/>
            </a:solidFill>
            <a:ln w="38100" cap="flat" cmpd="sng" algn="ctr">
              <a:solidFill>
                <a:schemeClr val="bg1">
                  <a:lumMod val="75000"/>
                </a:schemeClr>
              </a:solidFill>
              <a:prstDash val="solid"/>
              <a:round/>
              <a:headEnd type="none" w="lg" len="lg"/>
              <a:tailEnd type="none" w="lg" len="lg"/>
            </a:ln>
            <a:effectLst/>
          </p:spPr>
        </p:cxnSp>
        <p:cxnSp>
          <p:nvCxnSpPr>
            <p:cNvPr id="32" name="Elbow Connector 31"/>
            <p:cNvCxnSpPr>
              <a:stCxn id="28" idx="2"/>
              <a:endCxn id="25" idx="0"/>
            </p:cNvCxnSpPr>
            <p:nvPr/>
          </p:nvCxnSpPr>
          <p:spPr bwMode="auto">
            <a:xfrm rot="16200000" flipH="1">
              <a:off x="5338186" y="2811025"/>
              <a:ext cx="430404" cy="2207287"/>
            </a:xfrm>
            <a:prstGeom prst="bentConnector3">
              <a:avLst>
                <a:gd name="adj1" fmla="val 50000"/>
              </a:avLst>
            </a:prstGeom>
            <a:solidFill>
              <a:schemeClr val="accent1"/>
            </a:solidFill>
            <a:ln w="38100" cap="flat" cmpd="sng" algn="ctr">
              <a:solidFill>
                <a:schemeClr val="bg1">
                  <a:lumMod val="75000"/>
                </a:schemeClr>
              </a:solidFill>
              <a:prstDash val="solid"/>
              <a:round/>
              <a:headEnd type="none" w="lg" len="lg"/>
              <a:tailEnd type="none" w="lg" len="lg"/>
            </a:ln>
            <a:effectLst/>
          </p:spPr>
        </p:cxnSp>
        <p:cxnSp>
          <p:nvCxnSpPr>
            <p:cNvPr id="34" name="Straight Connector 33"/>
            <p:cNvCxnSpPr>
              <a:stCxn id="28" idx="2"/>
              <a:endCxn id="26" idx="0"/>
            </p:cNvCxnSpPr>
            <p:nvPr/>
          </p:nvCxnSpPr>
          <p:spPr bwMode="auto">
            <a:xfrm flipH="1">
              <a:off x="4448069" y="3699467"/>
              <a:ext cx="1676" cy="430404"/>
            </a:xfrm>
            <a:prstGeom prst="line">
              <a:avLst/>
            </a:prstGeom>
            <a:solidFill>
              <a:schemeClr val="accent1"/>
            </a:solidFill>
            <a:ln w="38100" cap="flat" cmpd="sng" algn="ctr">
              <a:solidFill>
                <a:schemeClr val="bg1">
                  <a:lumMod val="75000"/>
                </a:schemeClr>
              </a:solidFill>
              <a:prstDash val="solid"/>
              <a:round/>
              <a:headEnd type="none" w="lg" len="lg"/>
              <a:tailEnd type="none" w="lg" len="lg"/>
            </a:ln>
            <a:effectLst/>
          </p:spPr>
        </p:cxnSp>
      </p:grpSp>
      <p:sp>
        <p:nvSpPr>
          <p:cNvPr id="5" name="Rounded Rectangle 4"/>
          <p:cNvSpPr/>
          <p:nvPr/>
        </p:nvSpPr>
        <p:spPr bwMode="auto">
          <a:xfrm>
            <a:off x="742329" y="1458490"/>
            <a:ext cx="3816602" cy="1431160"/>
          </a:xfrm>
          <a:prstGeom prst="round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0000"/>
              </a:buClr>
              <a:buFont typeface="Wingdings" pitchFamily="2" charset="2"/>
              <a:buNone/>
            </a:pPr>
            <a:r>
              <a:rPr lang="fr-FR" sz="2200" dirty="0">
                <a:solidFill>
                  <a:schemeClr val="tx1">
                    <a:lumMod val="75000"/>
                    <a:lumOff val="25000"/>
                  </a:schemeClr>
                </a:solidFill>
              </a:rPr>
              <a:t>L'équipe de télémarketing </a:t>
            </a:r>
            <a:br>
              <a:rPr lang="fr-FR" sz="2200" dirty="0">
                <a:solidFill>
                  <a:schemeClr val="tx1">
                    <a:lumMod val="75000"/>
                    <a:lumOff val="25000"/>
                  </a:schemeClr>
                </a:solidFill>
              </a:rPr>
            </a:br>
            <a:r>
              <a:rPr lang="fr-FR" sz="2200" dirty="0">
                <a:solidFill>
                  <a:schemeClr val="tx1">
                    <a:lumMod val="75000"/>
                    <a:lumOff val="25000"/>
                  </a:schemeClr>
                </a:solidFill>
              </a:rPr>
              <a:t>sera rattachée au </a:t>
            </a:r>
            <a:br>
              <a:rPr lang="fr-FR" sz="2200" dirty="0">
                <a:solidFill>
                  <a:schemeClr val="tx1">
                    <a:lumMod val="75000"/>
                    <a:lumOff val="25000"/>
                  </a:schemeClr>
                </a:solidFill>
              </a:rPr>
            </a:br>
            <a:r>
              <a:rPr lang="fr-FR" sz="2200" dirty="0">
                <a:solidFill>
                  <a:schemeClr val="tx1">
                    <a:lumMod val="75000"/>
                    <a:lumOff val="25000"/>
                  </a:schemeClr>
                </a:solidFill>
              </a:rPr>
              <a:t>vice-président du </a:t>
            </a:r>
            <a:br>
              <a:rPr lang="fr-FR" sz="2200" dirty="0">
                <a:solidFill>
                  <a:schemeClr val="tx1">
                    <a:lumMod val="75000"/>
                    <a:lumOff val="25000"/>
                  </a:schemeClr>
                </a:solidFill>
              </a:rPr>
            </a:br>
            <a:r>
              <a:rPr lang="fr-FR" sz="2200" dirty="0">
                <a:solidFill>
                  <a:schemeClr val="tx1">
                    <a:lumMod val="75000"/>
                    <a:lumOff val="25000"/>
                  </a:schemeClr>
                </a:solidFill>
              </a:rPr>
              <a:t>service marketing</a:t>
            </a:r>
          </a:p>
        </p:txBody>
      </p:sp>
      <p:sp>
        <p:nvSpPr>
          <p:cNvPr id="18" name="Rounded Rectangle 17"/>
          <p:cNvSpPr/>
          <p:nvPr/>
        </p:nvSpPr>
        <p:spPr bwMode="auto">
          <a:xfrm>
            <a:off x="7695921" y="1458490"/>
            <a:ext cx="3600072" cy="1431160"/>
          </a:xfrm>
          <a:prstGeom prst="round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0000"/>
              </a:buClr>
              <a:buFont typeface="Wingdings" pitchFamily="2" charset="2"/>
              <a:buNone/>
            </a:pPr>
            <a:r>
              <a:rPr lang="fr-FR" sz="2200" dirty="0">
                <a:solidFill>
                  <a:schemeClr val="tx1">
                    <a:lumMod val="75000"/>
                    <a:lumOff val="25000"/>
                  </a:schemeClr>
                </a:solidFill>
              </a:rPr>
              <a:t>L'équipe de télémarketing sera basée à Atlanta, en Géorgie, aux États-Unis</a:t>
            </a:r>
          </a:p>
        </p:txBody>
      </p:sp>
      <p:sp>
        <p:nvSpPr>
          <p:cNvPr id="6" name="Slide Number Placeholder 5"/>
          <p:cNvSpPr>
            <a:spLocks noGrp="1"/>
          </p:cNvSpPr>
          <p:nvPr>
            <p:ph type="sldNum" sz="quarter" idx="10"/>
          </p:nvPr>
        </p:nvSpPr>
        <p:spPr/>
        <p:txBody>
          <a:bodyPr/>
          <a:lstStyle/>
          <a:p>
            <a:fld id="{812A5277-1DB9-460F-9A21-B857ABB32666}" type="slidenum">
              <a:rPr lang="en-US" smtClean="0"/>
              <a:pPr/>
              <a:t>521</a:t>
            </a:fld>
            <a:endParaRPr lang="fr-FR" dirty="0"/>
          </a:p>
        </p:txBody>
      </p:sp>
    </p:spTree>
    <p:custDataLst>
      <p:tags r:id="rId1"/>
    </p:custDataLst>
    <p:extLst>
      <p:ext uri="{BB962C8B-B14F-4D97-AF65-F5344CB8AC3E}">
        <p14:creationId xmlns:p14="http://schemas.microsoft.com/office/powerpoint/2010/main" val="211710389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3" y="843165"/>
            <a:ext cx="11572195" cy="5950440"/>
          </a:xfrm>
        </p:spPr>
        <p:txBody>
          <a:bodyPr numCol="2" spcCol="457200">
            <a:noAutofit/>
          </a:bodyPr>
          <a:lstStyle/>
          <a:p>
            <a:pPr marL="457200" indent="-457200">
              <a:buFont typeface="+mj-lt"/>
              <a:buAutoNum type="arabicPeriod"/>
            </a:pPr>
            <a:r>
              <a:rPr lang="fr-FR" sz="2000" dirty="0">
                <a:solidFill>
                  <a:schemeClr val="dk1"/>
                </a:solidFill>
              </a:rPr>
              <a:t>L'équipe de télémarketing a besoin de créer des pistes manuellement ou en important des listes de pistes. Les représentants en télémarketing ne doivent pas pouvoir supprimer des pistes.  </a:t>
            </a:r>
          </a:p>
          <a:p>
            <a:pPr marL="457200" indent="-457200">
              <a:buFont typeface="+mj-lt"/>
              <a:buAutoNum type="arabicPeriod"/>
            </a:pPr>
            <a:r>
              <a:rPr lang="fr-FR" sz="2000" dirty="0">
                <a:solidFill>
                  <a:schemeClr val="dk1"/>
                </a:solidFill>
              </a:rPr>
              <a:t>Le statut des pistes doit être signalé comme étant abandonné si les pistes ne sont pas poursuivies ou s'il s'agit d'une erreur.  </a:t>
            </a:r>
          </a:p>
          <a:p>
            <a:pPr marL="457200" indent="-457200">
              <a:buFont typeface="+mj-lt"/>
              <a:buAutoNum type="arabicPeriod"/>
            </a:pPr>
            <a:r>
              <a:rPr lang="fr-FR" sz="2000" dirty="0">
                <a:solidFill>
                  <a:schemeClr val="dk1"/>
                </a:solidFill>
              </a:rPr>
              <a:t>L'origine de la piste doit être Téléphone si elle est créée par l'équipe de télémarketing.</a:t>
            </a:r>
          </a:p>
          <a:p>
            <a:pPr marL="457200" indent="-457200">
              <a:buFont typeface="+mj-lt"/>
              <a:buAutoNum type="arabicPeriod"/>
            </a:pPr>
            <a:r>
              <a:rPr lang="fr-FR" sz="2000" dirty="0">
                <a:solidFill>
                  <a:schemeClr val="dk1"/>
                </a:solidFill>
              </a:rPr>
              <a:t>Les représentants en télémarketing doivent assurer le suivi de la date de décision probable (le jour où la piste est susceptible de décider d'acheter). Cette date ne doit jamais être antérieure au jour actuel.</a:t>
            </a:r>
          </a:p>
          <a:p>
            <a:pPr marL="457200" indent="-457200">
              <a:buFont typeface="+mj-lt"/>
              <a:buAutoNum type="arabicPeriod"/>
            </a:pPr>
            <a:r>
              <a:rPr lang="fr-FR" sz="2000" dirty="0">
                <a:solidFill>
                  <a:schemeClr val="dk1"/>
                </a:solidFill>
              </a:rPr>
              <a:t>AW Computing souhaite automatiser la notation des pistes en créant un champ Cote télémarketing, qui ne doit pas être visible par des utilisateurs </a:t>
            </a:r>
            <a:r>
              <a:rPr sz="2000" dirty="0"/>
              <a:t/>
            </a:r>
            <a:br>
              <a:rPr sz="2000" dirty="0"/>
            </a:br>
            <a:r>
              <a:rPr lang="fr-FR" sz="2000" dirty="0">
                <a:solidFill>
                  <a:schemeClr val="dk1"/>
                </a:solidFill>
              </a:rPr>
              <a:t>qui ne sont pas rattachés au vice-président du service Marketing :</a:t>
            </a:r>
          </a:p>
        </p:txBody>
      </p:sp>
      <p:sp>
        <p:nvSpPr>
          <p:cNvPr id="5" name="Title 4"/>
          <p:cNvSpPr>
            <a:spLocks noGrp="1"/>
          </p:cNvSpPr>
          <p:nvPr>
            <p:ph type="title"/>
          </p:nvPr>
        </p:nvSpPr>
        <p:spPr>
          <a:xfrm>
            <a:off x="128589" y="7"/>
            <a:ext cx="10734146" cy="746975"/>
          </a:xfrm>
        </p:spPr>
        <p:txBody>
          <a:bodyPr/>
          <a:lstStyle/>
          <a:p>
            <a:r>
              <a:rPr lang="fr-FR"/>
              <a:t>Exigences</a:t>
            </a:r>
            <a:endParaRPr lang="fr-FR" dirty="0"/>
          </a:p>
        </p:txBody>
      </p:sp>
      <p:graphicFrame>
        <p:nvGraphicFramePr>
          <p:cNvPr id="10" name="Table 9"/>
          <p:cNvGraphicFramePr>
            <a:graphicFrameLocks noGrp="1"/>
          </p:cNvGraphicFramePr>
          <p:nvPr>
            <p:extLst>
              <p:ext uri="{D42A27DB-BD31-4B8C-83A1-F6EECF244321}">
                <p14:modId xmlns:p14="http://schemas.microsoft.com/office/powerpoint/2010/main" val="3826874612"/>
              </p:ext>
            </p:extLst>
          </p:nvPr>
        </p:nvGraphicFramePr>
        <p:xfrm>
          <a:off x="6600092" y="3294184"/>
          <a:ext cx="5287108" cy="2103120"/>
        </p:xfrm>
        <a:graphic>
          <a:graphicData uri="http://schemas.openxmlformats.org/drawingml/2006/table">
            <a:tbl>
              <a:tblPr firstRow="1" bandRow="1">
                <a:tableStyleId>{5940675A-B579-460E-94D1-54222C63F5DA}</a:tableStyleId>
              </a:tblPr>
              <a:tblGrid>
                <a:gridCol w="3645877">
                  <a:extLst>
                    <a:ext uri="{9D8B030D-6E8A-4147-A177-3AD203B41FA5}">
                      <a16:colId xmlns:a16="http://schemas.microsoft.com/office/drawing/2014/main" xmlns="" val="20000"/>
                    </a:ext>
                  </a:extLst>
                </a:gridCol>
                <a:gridCol w="1641231">
                  <a:extLst>
                    <a:ext uri="{9D8B030D-6E8A-4147-A177-3AD203B41FA5}">
                      <a16:colId xmlns:a16="http://schemas.microsoft.com/office/drawing/2014/main" xmlns="" val="20001"/>
                    </a:ext>
                  </a:extLst>
                </a:gridCol>
              </a:tblGrid>
              <a:tr h="694642">
                <a:tc>
                  <a:txBody>
                    <a:bodyPr/>
                    <a:lstStyle/>
                    <a:p>
                      <a:r>
                        <a:rPr lang="fr-FR" sz="2000" dirty="0">
                          <a:solidFill>
                            <a:schemeClr val="tx1"/>
                          </a:solidFill>
                          <a:latin typeface="+mn-lt"/>
                        </a:rPr>
                        <a:t>Date de décision probable inconnue</a:t>
                      </a:r>
                      <a:endParaRPr lang="fr-FR" sz="2000" dirty="0">
                        <a:solidFill>
                          <a:schemeClr val="tx1"/>
                        </a:solidFill>
                      </a:endParaRPr>
                    </a:p>
                  </a:txBody>
                  <a:tcPr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fr-FR" sz="2000" b="1" dirty="0">
                          <a:solidFill>
                            <a:schemeClr val="tx1"/>
                          </a:solidFill>
                          <a:latin typeface="Courier New" pitchFamily="49" charset="0"/>
                        </a:rPr>
                        <a:t>Froid</a:t>
                      </a:r>
                      <a:endParaRPr lang="fr-FR" sz="2000" b="1" dirty="0">
                        <a:solidFill>
                          <a:schemeClr val="tx1"/>
                        </a:solidFill>
                        <a:latin typeface="Courier New" pitchFamily="49" charset="0"/>
                        <a:cs typeface="Courier New" pitchFamily="49" charset="0"/>
                      </a:endParaRPr>
                    </a:p>
                  </a:txBody>
                  <a:tcPr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349956">
                <a:tc>
                  <a:txBody>
                    <a:bodyPr/>
                    <a:lstStyle/>
                    <a:p>
                      <a:pPr marL="0" lvl="1" indent="0"/>
                      <a:r>
                        <a:rPr lang="fr-FR" sz="2000" dirty="0">
                          <a:solidFill>
                            <a:schemeClr val="tx1"/>
                          </a:solidFill>
                          <a:latin typeface="+mn-lt"/>
                        </a:rPr>
                        <a:t>Date de décision probable supérieure à trente jours</a:t>
                      </a:r>
                      <a:endParaRPr lang="fr-FR" sz="2000" dirty="0">
                        <a:solidFill>
                          <a:schemeClr val="tx1"/>
                        </a:solidFill>
                      </a:endParaRP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fr-FR" sz="2000" b="1" i="0" dirty="0">
                          <a:solidFill>
                            <a:schemeClr val="tx1"/>
                          </a:solidFill>
                          <a:latin typeface="Courier New" pitchFamily="49" charset="0"/>
                        </a:rPr>
                        <a:t>Tiède</a:t>
                      </a:r>
                      <a:endParaRPr lang="fr-FR" sz="2000" b="1" i="0" kern="1200" dirty="0">
                        <a:solidFill>
                          <a:schemeClr val="tx1"/>
                        </a:solidFill>
                        <a:latin typeface="Courier New" pitchFamily="49" charset="0"/>
                        <a:ea typeface="+mn-ea"/>
                        <a:cs typeface="Courier New" pitchFamily="49" charset="0"/>
                      </a:endParaRP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492125">
                <a:tc>
                  <a:txBody>
                    <a:bodyPr/>
                    <a:lstStyle/>
                    <a:p>
                      <a:r>
                        <a:rPr lang="fr-FR" sz="2000" dirty="0">
                          <a:solidFill>
                            <a:schemeClr val="tx1"/>
                          </a:solidFill>
                          <a:latin typeface="+mn-lt"/>
                        </a:rPr>
                        <a:t>Date de décision probable inférieure à trente jours</a:t>
                      </a:r>
                      <a:endParaRPr lang="fr-FR" sz="2000" dirty="0">
                        <a:solidFill>
                          <a:schemeClr val="tx1"/>
                        </a:solidFill>
                      </a:endParaRP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fr-FR" sz="2000" b="1" dirty="0">
                          <a:solidFill>
                            <a:schemeClr val="tx1"/>
                          </a:solidFill>
                          <a:latin typeface="Courier New" pitchFamily="49" charset="0"/>
                        </a:rPr>
                        <a:t>Chaud</a:t>
                      </a:r>
                      <a:endParaRPr lang="fr-FR" sz="2000" b="1" kern="1200" dirty="0">
                        <a:solidFill>
                          <a:schemeClr val="tx1"/>
                        </a:solidFill>
                        <a:latin typeface="Courier New" pitchFamily="49" charset="0"/>
                        <a:ea typeface="+mn-ea"/>
                        <a:cs typeface="Courier New" pitchFamily="49" charset="0"/>
                      </a:endParaRP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bl>
          </a:graphicData>
        </a:graphic>
      </p:graphicFrame>
      <p:sp>
        <p:nvSpPr>
          <p:cNvPr id="3" name="Slide Number Placeholder 2"/>
          <p:cNvSpPr>
            <a:spLocks noGrp="1"/>
          </p:cNvSpPr>
          <p:nvPr>
            <p:ph type="sldNum" sz="quarter" idx="10"/>
          </p:nvPr>
        </p:nvSpPr>
        <p:spPr/>
        <p:txBody>
          <a:bodyPr/>
          <a:lstStyle/>
          <a:p>
            <a:fld id="{812A5277-1DB9-460F-9A21-B857ABB32666}" type="slidenum">
              <a:rPr lang="en-US" smtClean="0"/>
              <a:pPr/>
              <a:t>522</a:t>
            </a:fld>
            <a:endParaRPr lang="fr-FR" dirty="0"/>
          </a:p>
        </p:txBody>
      </p:sp>
    </p:spTree>
    <p:custDataLst>
      <p:tags r:id="rId1"/>
    </p:custDataLst>
    <p:extLst>
      <p:ext uri="{BB962C8B-B14F-4D97-AF65-F5344CB8AC3E}">
        <p14:creationId xmlns:p14="http://schemas.microsoft.com/office/powerpoint/2010/main" val="3883450560"/>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3" y="843165"/>
            <a:ext cx="11888718" cy="5950440"/>
          </a:xfrm>
        </p:spPr>
        <p:txBody>
          <a:bodyPr numCol="2" spcCol="365760">
            <a:noAutofit/>
          </a:bodyPr>
          <a:lstStyle/>
          <a:p>
            <a:pPr marL="457200" indent="-457200">
              <a:buFont typeface="+mj-lt"/>
              <a:buAutoNum type="arabicPeriod" startAt="6"/>
            </a:pPr>
            <a:r>
              <a:rPr lang="fr-FR" sz="2000" dirty="0">
                <a:solidFill>
                  <a:schemeClr val="dk1"/>
                </a:solidFill>
              </a:rPr>
              <a:t>AW Computing a lancé une nouvelle campagne télémarketing grâce à laquelle les clients existants peuvent obtenir des remises s'ils transmettent le nom de nouveaux clients (c'est-à-dire, des pistes). Assurez-vous qu'un champ est disponible sur les pistes de manière à ce que le contact qui les a transmises soit suivi (ce champ peut être vide sur certains enregistrements s'il n'est pas nécessaire).  </a:t>
            </a:r>
          </a:p>
          <a:p>
            <a:pPr marL="457200" indent="-457200">
              <a:buFont typeface="+mj-lt"/>
              <a:buAutoNum type="arabicPeriod" startAt="6"/>
            </a:pPr>
            <a:r>
              <a:rPr lang="fr-FR" sz="2000" dirty="0"/>
              <a:t>Le directeur télémarketing souhaiterait que les exigences 2 à 6 soient disponibles pour l'équipe de télémarketing de manière à ce que, lorsqu'elle souhaite créer des pistes, elle dispose des champs, des valeurs de liste de sélection et des processus commerciaux appropriés.</a:t>
            </a:r>
          </a:p>
          <a:p>
            <a:pPr marL="457200" indent="-457200">
              <a:buFont typeface="+mj-lt"/>
              <a:buAutoNum type="arabicPeriod" startAt="6"/>
            </a:pPr>
            <a:endParaRPr lang="fr-FR" sz="2000" dirty="0"/>
          </a:p>
          <a:p>
            <a:pPr marL="457200" indent="-457200">
              <a:buFont typeface="+mj-lt"/>
              <a:buAutoNum type="arabicPeriod" startAt="6"/>
            </a:pPr>
            <a:r>
              <a:rPr lang="fr-FR" sz="2000" dirty="0">
                <a:solidFill>
                  <a:schemeClr val="dk1"/>
                </a:solidFill>
              </a:rPr>
              <a:t>Si la date de décision probable est passée et que la piste n'a pas été convertie, un rappel doit être envoyé au propriétaire de la piste afin qu'il puisse modifier la date de décision probable ou convertir la piste. Si rien ne se produit après 24 heures, la piste doit être réattribuée au directeur télémarketing.</a:t>
            </a:r>
            <a:endParaRPr lang="fr-FR" sz="2000" dirty="0"/>
          </a:p>
        </p:txBody>
      </p:sp>
      <p:sp>
        <p:nvSpPr>
          <p:cNvPr id="5" name="Title 4"/>
          <p:cNvSpPr>
            <a:spLocks noGrp="1"/>
          </p:cNvSpPr>
          <p:nvPr>
            <p:ph type="title"/>
          </p:nvPr>
        </p:nvSpPr>
        <p:spPr>
          <a:xfrm>
            <a:off x="128589" y="7"/>
            <a:ext cx="10734146" cy="746975"/>
          </a:xfrm>
        </p:spPr>
        <p:txBody>
          <a:bodyPr/>
          <a:lstStyle/>
          <a:p>
            <a:r>
              <a:rPr lang="fr-FR"/>
              <a:t>Exigences </a:t>
            </a:r>
            <a:r>
              <a:rPr lang="fr-FR" b="0" dirty="0"/>
              <a:t>(suite)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523</a:t>
            </a:fld>
            <a:endParaRPr lang="fr-FR" dirty="0"/>
          </a:p>
        </p:txBody>
      </p:sp>
    </p:spTree>
    <p:custDataLst>
      <p:tags r:id="rId1"/>
    </p:custDataLst>
    <p:extLst>
      <p:ext uri="{BB962C8B-B14F-4D97-AF65-F5344CB8AC3E}">
        <p14:creationId xmlns:p14="http://schemas.microsoft.com/office/powerpoint/2010/main" val="2749675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5" y="843165"/>
            <a:ext cx="7162910" cy="5950440"/>
          </a:xfrm>
        </p:spPr>
        <p:txBody>
          <a:bodyPr>
            <a:normAutofit/>
          </a:bodyPr>
          <a:lstStyle/>
          <a:p>
            <a:pPr marL="630238" indent="-630238">
              <a:buFont typeface="+mj-lt"/>
              <a:buAutoNum type="arabicPeriod" startAt="9"/>
            </a:pPr>
            <a:r>
              <a:rPr lang="fr-FR" sz="2000" dirty="0">
                <a:solidFill>
                  <a:schemeClr val="dk1"/>
                </a:solidFill>
              </a:rPr>
              <a:t>Une liste de pistes à importer pour l'équipe de télémarketing vous a été remise. (Regardez dans le dossier Documents partagés sur l'onglet Documents.)</a:t>
            </a:r>
          </a:p>
          <a:p>
            <a:pPr marL="568325" indent="-568325">
              <a:buFont typeface="+mj-lt"/>
              <a:buAutoNum type="arabicPeriod" startAt="9"/>
            </a:pPr>
            <a:r>
              <a:rPr lang="fr-FR" sz="2000" dirty="0">
                <a:solidFill>
                  <a:schemeClr val="dk1"/>
                </a:solidFill>
              </a:rPr>
              <a:t>L'équipe de télémarketing a besoin d'un tableau de bord pour effectuer le suivi des éléments suivants :</a:t>
            </a:r>
          </a:p>
          <a:p>
            <a:pPr marL="974725" lvl="2" indent="-344488"/>
            <a:r>
              <a:rPr lang="fr-FR" sz="2000" dirty="0">
                <a:solidFill>
                  <a:schemeClr val="dk1"/>
                </a:solidFill>
              </a:rPr>
              <a:t>Pistes par statut</a:t>
            </a:r>
          </a:p>
          <a:p>
            <a:pPr marL="974725" lvl="2" indent="-344488"/>
            <a:r>
              <a:rPr lang="fr-FR" sz="2000" dirty="0">
                <a:solidFill>
                  <a:schemeClr val="dk1"/>
                </a:solidFill>
              </a:rPr>
              <a:t>Pistes par propriétaire</a:t>
            </a:r>
          </a:p>
          <a:p>
            <a:pPr marL="974725" lvl="2" indent="-344488"/>
            <a:r>
              <a:rPr lang="fr-FR" sz="2000" dirty="0">
                <a:solidFill>
                  <a:schemeClr val="dk1"/>
                </a:solidFill>
              </a:rPr>
              <a:t>Les 10 pistes principales (pistes importantes dont la date de décision est la plus proche)</a:t>
            </a:r>
            <a:endParaRPr lang="fr-FR" sz="2000" dirty="0"/>
          </a:p>
        </p:txBody>
      </p:sp>
      <p:sp>
        <p:nvSpPr>
          <p:cNvPr id="5" name="Title 4"/>
          <p:cNvSpPr>
            <a:spLocks noGrp="1"/>
          </p:cNvSpPr>
          <p:nvPr>
            <p:ph type="title"/>
          </p:nvPr>
        </p:nvSpPr>
        <p:spPr>
          <a:xfrm>
            <a:off x="128589" y="7"/>
            <a:ext cx="10734146" cy="746975"/>
          </a:xfrm>
        </p:spPr>
        <p:txBody>
          <a:bodyPr/>
          <a:lstStyle/>
          <a:p>
            <a:r>
              <a:rPr lang="fr-FR"/>
              <a:t>Exigences </a:t>
            </a:r>
            <a:r>
              <a:rPr lang="fr-FR" b="0" dirty="0"/>
              <a:t>(suite)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524</a:t>
            </a:fld>
            <a:endParaRPr lang="fr-FR" dirty="0"/>
          </a:p>
        </p:txBody>
      </p:sp>
    </p:spTree>
    <p:custDataLst>
      <p:tags r:id="rId1"/>
    </p:custDataLst>
    <p:extLst>
      <p:ext uri="{BB962C8B-B14F-4D97-AF65-F5344CB8AC3E}">
        <p14:creationId xmlns:p14="http://schemas.microsoft.com/office/powerpoint/2010/main" val="809319638"/>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7" y="3"/>
            <a:ext cx="9844355" cy="746975"/>
          </a:xfrm>
        </p:spPr>
        <p:txBody>
          <a:bodyPr/>
          <a:lstStyle/>
          <a:p>
            <a:r>
              <a:rPr lang="fr-FR"/>
              <a:t>Remarques</a:t>
            </a:r>
          </a:p>
        </p:txBody>
      </p:sp>
      <p:sp>
        <p:nvSpPr>
          <p:cNvPr id="6" name="Slide Number Placeholder 5"/>
          <p:cNvSpPr>
            <a:spLocks noGrp="1"/>
          </p:cNvSpPr>
          <p:nvPr>
            <p:ph type="sldNum" sz="quarter" idx="4"/>
          </p:nvPr>
        </p:nvSpPr>
        <p:spPr/>
        <p:txBody>
          <a:bodyPr/>
          <a:lstStyle/>
          <a:p>
            <a:fld id="{812A5277-1DB9-460F-9A21-B857ABB32666}" type="slidenum">
              <a:rPr lang="en-US" smtClean="0"/>
              <a:pPr/>
              <a:t>525</a:t>
            </a:fld>
            <a:endParaRPr lang="fr-FR" dirty="0"/>
          </a:p>
        </p:txBody>
      </p:sp>
    </p:spTree>
    <p:custDataLst>
      <p:tags r:id="rId1"/>
    </p:custDataLst>
    <p:extLst>
      <p:ext uri="{BB962C8B-B14F-4D97-AF65-F5344CB8AC3E}">
        <p14:creationId xmlns:p14="http://schemas.microsoft.com/office/powerpoint/2010/main" val="39021150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6" name="Rectangle 7"/>
          <p:cNvSpPr>
            <a:spLocks noChangeArrowheads="1"/>
          </p:cNvSpPr>
          <p:nvPr/>
        </p:nvSpPr>
        <p:spPr bwMode="auto">
          <a:xfrm>
            <a:off x="3224588" y="1588983"/>
            <a:ext cx="4571460" cy="1200329"/>
          </a:xfrm>
          <a:prstGeom prst="rect">
            <a:avLst/>
          </a:prstGeom>
          <a:noFill/>
          <a:ln w="9525">
            <a:noFill/>
            <a:miter lim="800000"/>
            <a:headEnd/>
            <a:tailEnd/>
          </a:ln>
        </p:spPr>
        <p:txBody>
          <a:bodyPr wrap="square">
            <a:spAutoFit/>
          </a:bodyPr>
          <a:lstStyle/>
          <a:p>
            <a:pPr algn="ctr">
              <a:buClr>
                <a:srgbClr val="CC0000"/>
              </a:buClr>
              <a:buFont typeface="Wingdings" pitchFamily="2" charset="2"/>
              <a:buNone/>
            </a:pPr>
            <a:r>
              <a:rPr lang="fr-FR" sz="3600" b="1" dirty="0">
                <a:solidFill>
                  <a:srgbClr val="FFC000"/>
                </a:solidFill>
              </a:rPr>
              <a:t>À vous de</a:t>
            </a:r>
            <a:r>
              <a:rPr dirty="0"/>
              <a:t/>
            </a:r>
            <a:br>
              <a:rPr dirty="0"/>
            </a:br>
            <a:r>
              <a:rPr lang="fr-FR" sz="3600" b="1" dirty="0">
                <a:solidFill>
                  <a:srgbClr val="FFC000"/>
                </a:solidFill>
              </a:rPr>
              <a:t>jouer maintenant !</a:t>
            </a:r>
          </a:p>
        </p:txBody>
      </p:sp>
      <p:sp>
        <p:nvSpPr>
          <p:cNvPr id="16392" name="Rectangle 15"/>
          <p:cNvSpPr>
            <a:spLocks noGrp="1" noChangeArrowheads="1"/>
          </p:cNvSpPr>
          <p:nvPr>
            <p:ph type="title"/>
          </p:nvPr>
        </p:nvSpPr>
        <p:spPr>
          <a:xfrm>
            <a:off x="128592" y="7"/>
            <a:ext cx="10736637" cy="746975"/>
          </a:xfrm>
        </p:spPr>
        <p:txBody>
          <a:bodyPr/>
          <a:lstStyle/>
          <a:p>
            <a:pPr eaLnBrk="1" hangingPunct="1"/>
            <a:r>
              <a:rPr lang="fr-FR" sz="2600" dirty="0"/>
              <a:t>Étape de création</a:t>
            </a:r>
          </a:p>
        </p:txBody>
      </p:sp>
      <p:pic>
        <p:nvPicPr>
          <p:cNvPr id="7" name="Picture 6" descr="truck1.png"/>
          <p:cNvPicPr>
            <a:picLocks noChangeAspect="1"/>
          </p:cNvPicPr>
          <p:nvPr/>
        </p:nvPicPr>
        <p:blipFill>
          <a:blip r:embed="rId4" cstate="print"/>
          <a:stretch>
            <a:fillRect/>
          </a:stretch>
        </p:blipFill>
        <p:spPr>
          <a:xfrm>
            <a:off x="4023404" y="2709750"/>
            <a:ext cx="4730470" cy="2987666"/>
          </a:xfrm>
          <a:prstGeom prst="rect">
            <a:avLst/>
          </a:prstGeom>
          <a:effectLst>
            <a:outerShdw blurRad="50800" dist="38100" dir="2700000" algn="tl" rotWithShape="0">
              <a:prstClr val="black">
                <a:alpha val="40000"/>
              </a:prstClr>
            </a:outerShdw>
          </a:effectLst>
        </p:spPr>
      </p:pic>
      <p:sp>
        <p:nvSpPr>
          <p:cNvPr id="3" name="Slide Number Placeholder 2"/>
          <p:cNvSpPr>
            <a:spLocks noGrp="1"/>
          </p:cNvSpPr>
          <p:nvPr>
            <p:ph type="sldNum" sz="quarter" idx="10"/>
          </p:nvPr>
        </p:nvSpPr>
        <p:spPr/>
        <p:txBody>
          <a:bodyPr/>
          <a:lstStyle/>
          <a:p>
            <a:fld id="{812A5277-1DB9-460F-9A21-B857ABB32666}" type="slidenum">
              <a:rPr lang="en-US" smtClean="0"/>
              <a:pPr/>
              <a:t>526</a:t>
            </a:fld>
            <a:endParaRPr lang="fr-FR" dirty="0"/>
          </a:p>
        </p:txBody>
      </p:sp>
    </p:spTree>
    <p:custDataLst>
      <p:tags r:id="rId1"/>
    </p:custDataLst>
    <p:extLst>
      <p:ext uri="{BB962C8B-B14F-4D97-AF65-F5344CB8AC3E}">
        <p14:creationId xmlns:p14="http://schemas.microsoft.com/office/powerpoint/2010/main" val="3684764361"/>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5713" y="843165"/>
            <a:ext cx="11941175" cy="4971481"/>
          </a:xfrm>
        </p:spPr>
        <p:txBody>
          <a:bodyPr numCol="2" spcCol="457200">
            <a:noAutofit/>
          </a:bodyPr>
          <a:lstStyle/>
          <a:p>
            <a:pPr marL="577850" indent="-577850">
              <a:spcBef>
                <a:spcPts val="900"/>
              </a:spcBef>
              <a:buFont typeface="+mj-lt"/>
              <a:buAutoNum type="arabicPeriod"/>
            </a:pPr>
            <a:r>
              <a:rPr lang="fr-FR" sz="2200" dirty="0"/>
              <a:t>Créez un nouveau profil avec les utilisateurs et les rôles. (Le profil Utilisateur marketing dispose de la majorité des éléments dont vous avez besoin.)</a:t>
            </a:r>
          </a:p>
          <a:p>
            <a:pPr marL="577850" indent="-577850">
              <a:spcBef>
                <a:spcPts val="900"/>
              </a:spcBef>
              <a:buFont typeface="+mj-lt"/>
              <a:buAutoNum type="arabicPeriod"/>
            </a:pPr>
            <a:r>
              <a:rPr lang="fr-FR" sz="2200" dirty="0">
                <a:solidFill>
                  <a:schemeClr val="dk1"/>
                </a:solidFill>
              </a:rPr>
              <a:t>Ajoutez une nouvelle valeur de liste de sélection dans le champ Statut de la piste.</a:t>
            </a:r>
          </a:p>
          <a:p>
            <a:pPr marL="577850" indent="-577850">
              <a:spcBef>
                <a:spcPts val="900"/>
              </a:spcBef>
              <a:buFont typeface="+mj-lt"/>
              <a:buAutoNum type="arabicPeriod"/>
            </a:pPr>
            <a:r>
              <a:rPr lang="fr-FR" sz="2200" dirty="0">
                <a:solidFill>
                  <a:schemeClr val="dk1"/>
                </a:solidFill>
              </a:rPr>
              <a:t>Ajoutez une nouvelle valeur de liste de sélection dans le champ Origine de la piste.</a:t>
            </a:r>
          </a:p>
          <a:p>
            <a:pPr marL="577850" indent="-577850">
              <a:spcBef>
                <a:spcPts val="900"/>
              </a:spcBef>
              <a:buFont typeface="+mj-lt"/>
              <a:buAutoNum type="arabicPeriod"/>
            </a:pPr>
            <a:r>
              <a:rPr lang="fr-FR" sz="2200" dirty="0">
                <a:solidFill>
                  <a:schemeClr val="dk1"/>
                </a:solidFill>
              </a:rPr>
              <a:t>Créez un nouveau champ de date personnalisé et une règle de validation.</a:t>
            </a:r>
          </a:p>
          <a:p>
            <a:pPr marL="577850" indent="-577850">
              <a:spcBef>
                <a:spcPts val="900"/>
              </a:spcBef>
              <a:buFont typeface="+mj-lt"/>
              <a:buAutoNum type="arabicPeriod"/>
            </a:pPr>
            <a:r>
              <a:rPr lang="fr-FR" sz="2200" dirty="0">
                <a:solidFill>
                  <a:schemeClr val="dk1"/>
                </a:solidFill>
              </a:rPr>
              <a:t>Créez un nouveau champ de formule personnalisé.</a:t>
            </a:r>
          </a:p>
          <a:p>
            <a:pPr marL="577850" indent="-577850">
              <a:spcBef>
                <a:spcPts val="900"/>
              </a:spcBef>
              <a:buFont typeface="+mj-lt"/>
              <a:buAutoNum type="arabicPeriod"/>
            </a:pPr>
            <a:r>
              <a:rPr lang="fr-FR" sz="2200" dirty="0">
                <a:solidFill>
                  <a:schemeClr val="dk1"/>
                </a:solidFill>
              </a:rPr>
              <a:t>Créez un nouveau champ de recherche personnalisé.</a:t>
            </a:r>
          </a:p>
          <a:p>
            <a:pPr marL="577850" indent="-577850">
              <a:spcBef>
                <a:spcPts val="900"/>
              </a:spcBef>
              <a:buFont typeface="+mj-lt"/>
              <a:buAutoNum type="arabicPeriod"/>
            </a:pPr>
            <a:r>
              <a:rPr lang="fr-FR" sz="2200" dirty="0">
                <a:solidFill>
                  <a:schemeClr val="dk1"/>
                </a:solidFill>
              </a:rPr>
              <a:t>Créez une présentation de page, un processus de piste et le type d'enregistrement attribué au profil de télémarketing.</a:t>
            </a:r>
          </a:p>
          <a:p>
            <a:pPr marL="577850" indent="-577850">
              <a:spcBef>
                <a:spcPts val="900"/>
              </a:spcBef>
              <a:buFont typeface="+mj-lt"/>
              <a:buAutoNum type="arabicPeriod"/>
            </a:pPr>
            <a:r>
              <a:rPr lang="fr-FR" sz="2200" dirty="0"/>
              <a:t>Créez une règle de workflow temporelle.</a:t>
            </a:r>
          </a:p>
          <a:p>
            <a:pPr marL="577850" indent="-577850">
              <a:spcBef>
                <a:spcPts val="900"/>
              </a:spcBef>
              <a:buFont typeface="+mj-lt"/>
              <a:buAutoNum type="arabicPeriod"/>
            </a:pPr>
            <a:r>
              <a:rPr lang="fr-FR" sz="2200" dirty="0">
                <a:solidFill>
                  <a:schemeClr val="dk1"/>
                </a:solidFill>
              </a:rPr>
              <a:t>Importez les pistes en utilisant l'assistant d'importation de piste ainsi qu'une règle d'attribution et une file d'attente pour les affecter à l'équipe de télémarketing.</a:t>
            </a:r>
          </a:p>
          <a:p>
            <a:pPr marL="577850" indent="-577850">
              <a:spcBef>
                <a:spcPts val="900"/>
              </a:spcBef>
              <a:buFont typeface="+mj-lt"/>
              <a:buAutoNum type="arabicPeriod"/>
            </a:pPr>
            <a:r>
              <a:rPr lang="fr-FR" sz="2200" dirty="0">
                <a:solidFill>
                  <a:schemeClr val="dk1"/>
                </a:solidFill>
              </a:rPr>
              <a:t>Créez des rapports source puis le tableau de bord.</a:t>
            </a:r>
            <a:endParaRPr lang="fr-FR" sz="2200" dirty="0"/>
          </a:p>
        </p:txBody>
      </p:sp>
      <p:sp>
        <p:nvSpPr>
          <p:cNvPr id="5" name="Title 4"/>
          <p:cNvSpPr>
            <a:spLocks noGrp="1"/>
          </p:cNvSpPr>
          <p:nvPr>
            <p:ph type="title"/>
          </p:nvPr>
        </p:nvSpPr>
        <p:spPr>
          <a:xfrm>
            <a:off x="128589" y="7"/>
            <a:ext cx="10734146" cy="746975"/>
          </a:xfrm>
        </p:spPr>
        <p:txBody>
          <a:bodyPr/>
          <a:lstStyle/>
          <a:p>
            <a:r>
              <a:rPr lang="fr-FR"/>
              <a:t>Astuces</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527</a:t>
            </a:fld>
            <a:endParaRPr lang="fr-FR" dirty="0"/>
          </a:p>
        </p:txBody>
      </p:sp>
    </p:spTree>
    <p:custDataLst>
      <p:tags r:id="rId1"/>
    </p:custDataLst>
    <p:extLst>
      <p:ext uri="{BB962C8B-B14F-4D97-AF65-F5344CB8AC3E}">
        <p14:creationId xmlns:p14="http://schemas.microsoft.com/office/powerpoint/2010/main" val="295921230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Récapitulatif final de la formation</a:t>
            </a:r>
          </a:p>
          <a:p>
            <a:pPr lvl="1"/>
            <a:r>
              <a:rPr lang="fr-FR" b="1" dirty="0">
                <a:solidFill>
                  <a:schemeClr val="tx1"/>
                </a:solidFill>
                <a:latin typeface="Salesforce Sans" panose="020B0505020202020203" pitchFamily="34" charset="0"/>
              </a:rPr>
              <a:t>Présentation de la certification Salesforce</a:t>
            </a:r>
          </a:p>
          <a:p>
            <a:pPr lvl="1"/>
            <a:r>
              <a:rPr lang="fr-FR" dirty="0">
                <a:solidFill>
                  <a:srgbClr val="D9E0E2">
                    <a:lumMod val="50000"/>
                  </a:srgbClr>
                </a:solidFill>
              </a:rPr>
              <a:t>Obtenir des ressources supplémentaires</a:t>
            </a:r>
          </a:p>
          <a:p>
            <a:pPr marL="3175" lvl="2" indent="0">
              <a:buNone/>
            </a:pPr>
            <a:endParaRPr lang="fr-FR" dirty="0"/>
          </a:p>
          <a:p>
            <a:endParaRPr lang="fr-FR" dirty="0"/>
          </a:p>
          <a:p>
            <a:endParaRPr lang="fr-FR" dirty="0"/>
          </a:p>
          <a:p>
            <a:endParaRPr lang="fr-FR" dirty="0"/>
          </a:p>
        </p:txBody>
      </p:sp>
      <p:sp>
        <p:nvSpPr>
          <p:cNvPr id="5" name="Title 4"/>
          <p:cNvSpPr>
            <a:spLocks noGrp="1"/>
          </p:cNvSpPr>
          <p:nvPr>
            <p:ph type="title"/>
          </p:nvPr>
        </p:nvSpPr>
        <p:spPr>
          <a:xfrm>
            <a:off x="771181" y="0"/>
            <a:ext cx="9271520" cy="746975"/>
          </a:xfrm>
        </p:spPr>
        <p:txBody>
          <a:bodyPr/>
          <a:lstStyle/>
          <a:p>
            <a:r>
              <a:rPr lang="fr-FR"/>
              <a:t>Programme du module</a:t>
            </a:r>
          </a:p>
        </p:txBody>
      </p:sp>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528</a:t>
            </a:fld>
            <a:endParaRPr lang="fr-FR" dirty="0">
              <a:solidFill>
                <a:srgbClr val="FFFFFF"/>
              </a:solidFill>
            </a:endParaRPr>
          </a:p>
        </p:txBody>
      </p:sp>
    </p:spTree>
    <p:custDataLst>
      <p:tags r:id="rId1"/>
    </p:custDataLst>
    <p:extLst>
      <p:ext uri="{BB962C8B-B14F-4D97-AF65-F5344CB8AC3E}">
        <p14:creationId xmlns:p14="http://schemas.microsoft.com/office/powerpoint/2010/main" val="23545758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12A5277-1DB9-460F-9A21-B857ABB32666}" type="slidenum">
              <a:rPr lang="en-US" smtClean="0">
                <a:solidFill>
                  <a:srgbClr val="FFFFFF"/>
                </a:solidFill>
              </a:rPr>
              <a:pPr/>
              <a:t>529</a:t>
            </a:fld>
            <a:endParaRPr lang="fr-FR" dirty="0">
              <a:solidFill>
                <a:srgbClr val="FFFFFF"/>
              </a:solidFill>
            </a:endParaRPr>
          </a:p>
        </p:txBody>
      </p:sp>
      <p:sp>
        <p:nvSpPr>
          <p:cNvPr id="3" name="Text Placeholder 2"/>
          <p:cNvSpPr>
            <a:spLocks noGrp="1"/>
          </p:cNvSpPr>
          <p:nvPr>
            <p:ph type="body" sz="quarter" idx="10"/>
          </p:nvPr>
        </p:nvSpPr>
        <p:spPr>
          <a:xfrm>
            <a:off x="407035" y="643470"/>
            <a:ext cx="8840873" cy="4255911"/>
          </a:xfrm>
        </p:spPr>
        <p:txBody>
          <a:bodyPr/>
          <a:lstStyle/>
          <a:p>
            <a:r>
              <a:rPr lang="fr-FR" b="1" dirty="0">
                <a:solidFill>
                  <a:schemeClr val="tx1">
                    <a:lumMod val="75000"/>
                    <a:lumOff val="25000"/>
                  </a:schemeClr>
                </a:solidFill>
                <a:sym typeface="Arial"/>
              </a:rPr>
              <a:t>Bienvenue !</a:t>
            </a:r>
            <a:r>
              <a:t/>
            </a:r>
            <a:br/>
            <a:r>
              <a:rPr lang="fr-FR" b="0" dirty="0">
                <a:solidFill>
                  <a:schemeClr val="tx1">
                    <a:lumMod val="75000"/>
                    <a:lumOff val="25000"/>
                  </a:schemeClr>
                </a:solidFill>
                <a:sym typeface="Arial"/>
              </a:rPr>
              <a:t>Certification Salesforce</a:t>
            </a:r>
            <a:endParaRPr lang="fr-FR" b="0" dirty="0"/>
          </a:p>
        </p:txBody>
      </p:sp>
    </p:spTree>
    <p:custDataLst>
      <p:tags r:id="rId1"/>
    </p:custDataLst>
    <p:extLst>
      <p:ext uri="{BB962C8B-B14F-4D97-AF65-F5344CB8AC3E}">
        <p14:creationId xmlns:p14="http://schemas.microsoft.com/office/powerpoint/2010/main" val="3464810153"/>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4338046" cy="5950440"/>
          </a:xfrm>
        </p:spPr>
        <p:txBody>
          <a:bodyPr/>
          <a:lstStyle/>
          <a:p>
            <a:pPr lvl="0"/>
            <a:r>
              <a:rPr lang="fr-FR" dirty="0"/>
              <a:t>Définissez vos paramètres régionaux au niveau de la société et au niveau de l'utilisateur.</a:t>
            </a:r>
          </a:p>
          <a:p>
            <a:pPr lvl="1"/>
            <a:r>
              <a:rPr lang="fr-FR" dirty="0"/>
              <a:t>Définissez les paramètres par défaut de votre société comme paramètres du siège de votre organisation.</a:t>
            </a:r>
          </a:p>
          <a:p>
            <a:pPr lvl="1"/>
            <a:r>
              <a:rPr lang="fr-FR" dirty="0"/>
              <a:t>Les nouveaux utilisateurs héritent automatiquement des paramètres par défaut de la société.</a:t>
            </a:r>
          </a:p>
          <a:p>
            <a:pPr lvl="1"/>
            <a:r>
              <a:rPr lang="fr-FR" dirty="0"/>
              <a:t>Modifiez les paramètres régionaux de chaque utilisateur, si nécessaire.</a:t>
            </a:r>
          </a:p>
        </p:txBody>
      </p:sp>
      <p:sp>
        <p:nvSpPr>
          <p:cNvPr id="2" name="Title 1"/>
          <p:cNvSpPr>
            <a:spLocks noGrp="1"/>
          </p:cNvSpPr>
          <p:nvPr>
            <p:ph type="title"/>
          </p:nvPr>
        </p:nvSpPr>
        <p:spPr>
          <a:xfrm>
            <a:off x="128589" y="7"/>
            <a:ext cx="10734146" cy="746975"/>
          </a:xfrm>
        </p:spPr>
        <p:txBody>
          <a:bodyPr/>
          <a:lstStyle/>
          <a:p>
            <a:r>
              <a:rPr lang="fr-FR"/>
              <a:t>Comment fonctionnent les paramètres régionaux ?</a:t>
            </a:r>
            <a:endParaRPr lang="fr-FR"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53</a:t>
            </a:fld>
            <a:endParaRPr lang="fr-FR" dirty="0"/>
          </a:p>
        </p:txBody>
      </p:sp>
      <p:graphicFrame>
        <p:nvGraphicFramePr>
          <p:cNvPr id="10" name="Content Placeholder 5"/>
          <p:cNvGraphicFramePr>
            <a:graphicFrameLocks/>
          </p:cNvGraphicFramePr>
          <p:nvPr>
            <p:extLst>
              <p:ext uri="{D42A27DB-BD31-4B8C-83A1-F6EECF244321}">
                <p14:modId xmlns:p14="http://schemas.microsoft.com/office/powerpoint/2010/main" val="2987349492"/>
              </p:ext>
            </p:extLst>
          </p:nvPr>
        </p:nvGraphicFramePr>
        <p:xfrm>
          <a:off x="4767073" y="853439"/>
          <a:ext cx="7315200" cy="5876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p:cNvGrpSpPr/>
          <p:nvPr/>
        </p:nvGrpSpPr>
        <p:grpSpPr>
          <a:xfrm>
            <a:off x="5353493" y="5384155"/>
            <a:ext cx="967877" cy="967877"/>
            <a:chOff x="10327829" y="3866251"/>
            <a:chExt cx="967877" cy="967877"/>
          </a:xfrm>
        </p:grpSpPr>
        <p:sp>
          <p:nvSpPr>
            <p:cNvPr id="16" name="Rounded Rectangle 15"/>
            <p:cNvSpPr/>
            <p:nvPr/>
          </p:nvSpPr>
          <p:spPr bwMode="auto">
            <a:xfrm>
              <a:off x="10327829" y="3866251"/>
              <a:ext cx="967877" cy="967877"/>
            </a:xfrm>
            <a:prstGeom prst="roundRect">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Freeform 423"/>
            <p:cNvSpPr>
              <a:spLocks noChangeArrowheads="1"/>
            </p:cNvSpPr>
            <p:nvPr/>
          </p:nvSpPr>
          <p:spPr bwMode="auto">
            <a:xfrm>
              <a:off x="10511283" y="4006626"/>
              <a:ext cx="589534" cy="613761"/>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sp>
        <p:nvSpPr>
          <p:cNvPr id="18" name="Freeform 382"/>
          <p:cNvSpPr>
            <a:spLocks noChangeArrowheads="1"/>
          </p:cNvSpPr>
          <p:nvPr/>
        </p:nvSpPr>
        <p:spPr bwMode="auto">
          <a:xfrm>
            <a:off x="5353493" y="2115053"/>
            <a:ext cx="1003744" cy="1003744"/>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tx2"/>
          </a:solidFill>
          <a:ln>
            <a:noFill/>
          </a:ln>
        </p:spPr>
        <p:txBody>
          <a:bodyPr wrap="none" anchor="ctr"/>
          <a:lstStyle/>
          <a:p>
            <a:endParaRPr lang="en-US"/>
          </a:p>
        </p:txBody>
      </p:sp>
    </p:spTree>
    <p:custDataLst>
      <p:tags r:id="rId1"/>
    </p:custData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457200" indent="-457200">
              <a:buAutoNum type="arabicParenR"/>
            </a:pPr>
            <a:r>
              <a:rPr lang="fr-FR"/>
              <a:t>Préparation à l'examen</a:t>
            </a:r>
          </a:p>
          <a:p>
            <a:pPr marL="457200" indent="-457200">
              <a:buAutoNum type="arabicParenR"/>
            </a:pPr>
            <a:r>
              <a:rPr lang="fr-FR"/>
              <a:t>Accès à Webassessor</a:t>
            </a:r>
            <a:endParaRPr lang="fr-FR" dirty="0"/>
          </a:p>
          <a:p>
            <a:pPr marL="457200" indent="-457200">
              <a:buAutoNum type="arabicParenR"/>
            </a:pPr>
            <a:r>
              <a:rPr lang="fr-FR"/>
              <a:t>Inscription à l'examen</a:t>
            </a:r>
          </a:p>
          <a:p>
            <a:pPr marL="457200" indent="-457200">
              <a:buAutoNum type="arabicParenR"/>
            </a:pPr>
            <a:r>
              <a:rPr lang="fr-FR"/>
              <a:t>Jour de l'examen</a:t>
            </a:r>
          </a:p>
          <a:p>
            <a:pPr marL="457200" indent="-457200">
              <a:buAutoNum type="arabicParenR"/>
            </a:pPr>
            <a:r>
              <a:rPr lang="fr-FR"/>
              <a:t>Réussite/Échec : et ensuite ?</a:t>
            </a:r>
            <a:endParaRPr lang="fr-FR" dirty="0"/>
          </a:p>
        </p:txBody>
      </p:sp>
      <p:sp>
        <p:nvSpPr>
          <p:cNvPr id="4" name="Title 3"/>
          <p:cNvSpPr>
            <a:spLocks noGrp="1"/>
          </p:cNvSpPr>
          <p:nvPr>
            <p:ph type="title"/>
          </p:nvPr>
        </p:nvSpPr>
        <p:spPr/>
        <p:txBody>
          <a:bodyPr/>
          <a:lstStyle/>
          <a:p>
            <a:r>
              <a:rPr lang="fr-FR"/>
              <a:t>Processus d'examen</a:t>
            </a:r>
            <a:endParaRPr lang="fr-FR" dirty="0"/>
          </a:p>
        </p:txBody>
      </p:sp>
      <p:sp>
        <p:nvSpPr>
          <p:cNvPr id="2" name="Slide Number Placeholder 1"/>
          <p:cNvSpPr>
            <a:spLocks noGrp="1"/>
          </p:cNvSpPr>
          <p:nvPr>
            <p:ph type="sldNum" sz="quarter" idx="10"/>
          </p:nvPr>
        </p:nvSpPr>
        <p:spPr/>
        <p:txBody>
          <a:bodyPr/>
          <a:lstStyle/>
          <a:p>
            <a:fld id="{812A5277-1DB9-460F-9A21-B857ABB32666}" type="slidenum">
              <a:rPr lang="en-US" smtClean="0">
                <a:solidFill>
                  <a:srgbClr val="FFFFFF"/>
                </a:solidFill>
              </a:rPr>
              <a:pPr/>
              <a:t>530</a:t>
            </a:fld>
            <a:endParaRPr lang="fr-FR" dirty="0">
              <a:solidFill>
                <a:srgbClr val="FFFFFF"/>
              </a:solidFill>
            </a:endParaRPr>
          </a:p>
        </p:txBody>
      </p:sp>
    </p:spTree>
    <p:extLst>
      <p:ext uri="{BB962C8B-B14F-4D97-AF65-F5344CB8AC3E}">
        <p14:creationId xmlns:p14="http://schemas.microsoft.com/office/powerpoint/2010/main" val="29281436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4250" y="922936"/>
            <a:ext cx="11102234" cy="3662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5"/>
          <p:cNvSpPr>
            <a:spLocks noGrp="1"/>
          </p:cNvSpPr>
          <p:nvPr>
            <p:ph idx="1"/>
          </p:nvPr>
        </p:nvSpPr>
        <p:spPr>
          <a:xfrm>
            <a:off x="5423022" y="4426659"/>
            <a:ext cx="6632854" cy="2125061"/>
          </a:xfrm>
        </p:spPr>
        <p:txBody>
          <a:bodyPr/>
          <a:lstStyle/>
          <a:p>
            <a:endParaRPr lang="fr-FR" sz="2000" dirty="0"/>
          </a:p>
          <a:p>
            <a:r>
              <a:rPr lang="fr-FR" sz="2000" b="1" dirty="0"/>
              <a:t>Préparation à l'examen d'administrateur</a:t>
            </a:r>
          </a:p>
          <a:p>
            <a:pPr marL="342900" indent="-342900">
              <a:buFont typeface="Arial" panose="020B0604020202020204" pitchFamily="34" charset="0"/>
              <a:buChar char="•"/>
            </a:pPr>
            <a:r>
              <a:rPr lang="fr-FR" sz="1600" dirty="0">
                <a:hlinkClick r:id="rId4"/>
              </a:rPr>
              <a:t>Accédez à la page de la certification administrateur sur Salesforce.com.</a:t>
            </a:r>
            <a:endParaRPr lang="fr-FR" sz="1600" dirty="0"/>
          </a:p>
          <a:p>
            <a:pPr marL="342900" indent="-342900">
              <a:buFont typeface="Arial" panose="020B0604020202020204" pitchFamily="34" charset="0"/>
              <a:buChar char="•"/>
            </a:pPr>
            <a:r>
              <a:rPr lang="fr-FR" sz="1600" dirty="0">
                <a:hlinkClick r:id="rId5"/>
              </a:rPr>
              <a:t>Téléchargez le guide d'étude administrateur.</a:t>
            </a:r>
            <a:endParaRPr lang="fr-FR" sz="1600" dirty="0"/>
          </a:p>
          <a:p>
            <a:pPr marL="342900" indent="-342900">
              <a:buFont typeface="Arial" panose="020B0604020202020204" pitchFamily="34" charset="0"/>
              <a:buChar char="•"/>
            </a:pPr>
            <a:r>
              <a:rPr lang="fr-FR" sz="1600" dirty="0">
                <a:hlinkClick r:id="rId6"/>
              </a:rPr>
              <a:t>Consulter et remplir le formulaire de certification recommandé</a:t>
            </a:r>
            <a:endParaRPr lang="fr-FR" sz="1600" dirty="0"/>
          </a:p>
          <a:p>
            <a:pPr marL="342900" indent="-342900">
              <a:buFont typeface="Arial" panose="020B0604020202020204" pitchFamily="34" charset="0"/>
              <a:buChar char="•"/>
            </a:pPr>
            <a:r>
              <a:rPr lang="fr-FR" sz="1600" dirty="0">
                <a:hlinkClick r:id="rId7"/>
              </a:rPr>
              <a:t>Suivez un cours de préparation à la certification.</a:t>
            </a:r>
            <a:endParaRPr lang="fr-FR" sz="1600" dirty="0"/>
          </a:p>
        </p:txBody>
      </p:sp>
      <p:sp>
        <p:nvSpPr>
          <p:cNvPr id="5" name="Title 4"/>
          <p:cNvSpPr>
            <a:spLocks noGrp="1"/>
          </p:cNvSpPr>
          <p:nvPr>
            <p:ph type="title"/>
          </p:nvPr>
        </p:nvSpPr>
        <p:spPr/>
        <p:txBody>
          <a:bodyPr/>
          <a:lstStyle/>
          <a:p>
            <a:r>
              <a:rPr lang="fr-FR"/>
              <a:t>1) Préparation à l'examen</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solidFill>
                  <a:srgbClr val="FFFFFF"/>
                </a:solidFill>
              </a:rPr>
              <a:pPr/>
              <a:t>531</a:t>
            </a:fld>
            <a:endParaRPr lang="fr-FR" dirty="0">
              <a:solidFill>
                <a:srgbClr val="FFFFFF"/>
              </a:solidFill>
            </a:endParaRPr>
          </a:p>
        </p:txBody>
      </p:sp>
      <p:sp>
        <p:nvSpPr>
          <p:cNvPr id="2" name="Rectangle 1"/>
          <p:cNvSpPr/>
          <p:nvPr/>
        </p:nvSpPr>
        <p:spPr>
          <a:xfrm>
            <a:off x="870664" y="5223989"/>
            <a:ext cx="4048178" cy="1200329"/>
          </a:xfrm>
          <a:prstGeom prst="rect">
            <a:avLst/>
          </a:prstGeom>
        </p:spPr>
        <p:txBody>
          <a:bodyPr wrap="square">
            <a:spAutoFit/>
          </a:bodyPr>
          <a:lstStyle/>
          <a:p>
            <a:pPr algn="ctr"/>
            <a:r>
              <a:rPr lang="fr-FR" dirty="0">
                <a:solidFill>
                  <a:srgbClr val="262626"/>
                </a:solidFill>
              </a:rPr>
              <a:t>Que ce soit la première fois que vous passez l'examen ou non, vous devez connaître les conditions de l'examen avant de le passer.</a:t>
            </a:r>
          </a:p>
        </p:txBody>
      </p:sp>
    </p:spTree>
    <p:extLst>
      <p:ext uri="{BB962C8B-B14F-4D97-AF65-F5344CB8AC3E}">
        <p14:creationId xmlns:p14="http://schemas.microsoft.com/office/powerpoint/2010/main" val="11453187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53815" y="744708"/>
            <a:ext cx="10303133" cy="4351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1"/>
          <p:cNvSpPr>
            <a:spLocks noGrp="1"/>
          </p:cNvSpPr>
          <p:nvPr>
            <p:ph idx="1"/>
          </p:nvPr>
        </p:nvSpPr>
        <p:spPr>
          <a:xfrm>
            <a:off x="115713" y="6249881"/>
            <a:ext cx="11941175" cy="543724"/>
          </a:xfrm>
        </p:spPr>
        <p:txBody>
          <a:bodyPr/>
          <a:lstStyle/>
          <a:p>
            <a:pPr algn="ctr"/>
            <a:r>
              <a:rPr lang="fr-FR" sz="2200" dirty="0"/>
              <a:t>Pour vous inscrire à un examen, vous devez d'abord créer un compte </a:t>
            </a:r>
            <a:r>
              <a:rPr lang="fr-FR" sz="2200" dirty="0" err="1"/>
              <a:t>Webassessor</a:t>
            </a:r>
            <a:r>
              <a:rPr lang="fr-FR" sz="2200" dirty="0"/>
              <a:t>.</a:t>
            </a:r>
          </a:p>
        </p:txBody>
      </p:sp>
      <p:sp>
        <p:nvSpPr>
          <p:cNvPr id="3" name="Title 2"/>
          <p:cNvSpPr>
            <a:spLocks noGrp="1"/>
          </p:cNvSpPr>
          <p:nvPr>
            <p:ph type="title"/>
          </p:nvPr>
        </p:nvSpPr>
        <p:spPr/>
        <p:txBody>
          <a:bodyPr/>
          <a:lstStyle/>
          <a:p>
            <a:r>
              <a:rPr lang="fr-FR"/>
              <a:t>2) Accès à WebAssesor</a:t>
            </a:r>
            <a:r>
              <a:rPr lang="en-US"/>
              <a:t>	</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solidFill>
                  <a:srgbClr val="FFFFFF"/>
                </a:solidFill>
              </a:rPr>
              <a:pPr/>
              <a:t>532</a:t>
            </a:fld>
            <a:endParaRPr lang="fr-FR" dirty="0">
              <a:solidFill>
                <a:srgbClr val="FFFFFF"/>
              </a:solidFill>
            </a:endParaRPr>
          </a:p>
        </p:txBody>
      </p:sp>
      <p:pic>
        <p:nvPicPr>
          <p:cNvPr id="5" name="Picture 4"/>
          <p:cNvPicPr>
            <a:picLocks noChangeAspect="1"/>
          </p:cNvPicPr>
          <p:nvPr/>
        </p:nvPicPr>
        <p:blipFill>
          <a:blip r:embed="rId4"/>
          <a:stretch>
            <a:fillRect/>
          </a:stretch>
        </p:blipFill>
        <p:spPr>
          <a:xfrm>
            <a:off x="850081" y="2178564"/>
            <a:ext cx="9403895" cy="3810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Arrow Connector 6"/>
          <p:cNvCxnSpPr/>
          <p:nvPr/>
        </p:nvCxnSpPr>
        <p:spPr bwMode="auto">
          <a:xfrm flipH="1" flipV="1">
            <a:off x="9937996" y="5246706"/>
            <a:ext cx="442862" cy="257449"/>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6" name="TextBox 15"/>
          <p:cNvSpPr txBox="1"/>
          <p:nvPr/>
        </p:nvSpPr>
        <p:spPr>
          <a:xfrm>
            <a:off x="10380858" y="5207523"/>
            <a:ext cx="1380218" cy="930940"/>
          </a:xfrm>
          <a:prstGeom prst="rect">
            <a:avLst/>
          </a:prstGeom>
          <a:noFill/>
          <a:ln>
            <a:noFill/>
          </a:ln>
        </p:spPr>
        <p:txBody>
          <a:bodyPr wrap="square" rtlCol="0">
            <a:spAutoFit/>
          </a:bodyPr>
          <a:lstStyle/>
          <a:p>
            <a:r>
              <a:rPr lang="fr-FR" b="1" dirty="0">
                <a:solidFill>
                  <a:srgbClr val="262626"/>
                </a:solidFill>
              </a:rPr>
              <a:t>Nouveau ?</a:t>
            </a:r>
          </a:p>
          <a:p>
            <a:r>
              <a:rPr lang="fr-FR" b="1" dirty="0">
                <a:solidFill>
                  <a:srgbClr val="262626"/>
                </a:solidFill>
              </a:rPr>
              <a:t>Créez un compte</a:t>
            </a:r>
          </a:p>
        </p:txBody>
      </p:sp>
      <p:cxnSp>
        <p:nvCxnSpPr>
          <p:cNvPr id="21" name="Straight Arrow Connector 20"/>
          <p:cNvCxnSpPr/>
          <p:nvPr/>
        </p:nvCxnSpPr>
        <p:spPr bwMode="auto">
          <a:xfrm>
            <a:off x="9081857" y="1933601"/>
            <a:ext cx="8877" cy="48992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1" name="Oval 30"/>
          <p:cNvSpPr/>
          <p:nvPr/>
        </p:nvSpPr>
        <p:spPr bwMode="auto">
          <a:xfrm>
            <a:off x="1778000" y="5318941"/>
            <a:ext cx="1219200" cy="44685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a:solidFill>
                <a:srgbClr val="262626"/>
              </a:solidFill>
              <a:latin typeface="Times New Roman" pitchFamily="18" charset="0"/>
            </a:endParaRPr>
          </a:p>
        </p:txBody>
      </p:sp>
    </p:spTree>
    <p:extLst>
      <p:ext uri="{BB962C8B-B14F-4D97-AF65-F5344CB8AC3E}">
        <p14:creationId xmlns:p14="http://schemas.microsoft.com/office/powerpoint/2010/main" val="316682260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31194" y="980396"/>
            <a:ext cx="9583743" cy="3987130"/>
          </a:xfrm>
          <a:prstGeom prst="rect">
            <a:avLst/>
          </a:prstGeom>
        </p:spPr>
      </p:pic>
      <p:sp>
        <p:nvSpPr>
          <p:cNvPr id="3" name="Title 2"/>
          <p:cNvSpPr>
            <a:spLocks noGrp="1"/>
          </p:cNvSpPr>
          <p:nvPr>
            <p:ph type="title"/>
          </p:nvPr>
        </p:nvSpPr>
        <p:spPr/>
        <p:txBody>
          <a:bodyPr/>
          <a:lstStyle/>
          <a:p>
            <a:r>
              <a:rPr lang="fr-FR"/>
              <a:t>3) Inscription à un examen</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solidFill>
                  <a:srgbClr val="FFFFFF"/>
                </a:solidFill>
              </a:rPr>
              <a:pPr/>
              <a:t>533</a:t>
            </a:fld>
            <a:endParaRPr lang="fr-FR" dirty="0">
              <a:solidFill>
                <a:srgbClr val="FFFFFF"/>
              </a:solidFill>
            </a:endParaRPr>
          </a:p>
        </p:txBody>
      </p:sp>
      <p:pic>
        <p:nvPicPr>
          <p:cNvPr id="5" name="Picture 4"/>
          <p:cNvPicPr>
            <a:picLocks noChangeAspect="1"/>
          </p:cNvPicPr>
          <p:nvPr/>
        </p:nvPicPr>
        <p:blipFill>
          <a:blip r:embed="rId4"/>
          <a:stretch>
            <a:fillRect/>
          </a:stretch>
        </p:blipFill>
        <p:spPr>
          <a:xfrm>
            <a:off x="1473552" y="2430527"/>
            <a:ext cx="8641829" cy="2903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5"/>
          <p:cNvSpPr>
            <a:spLocks noGrp="1"/>
          </p:cNvSpPr>
          <p:nvPr>
            <p:ph idx="1"/>
          </p:nvPr>
        </p:nvSpPr>
        <p:spPr>
          <a:xfrm>
            <a:off x="671657" y="5727700"/>
            <a:ext cx="10829288" cy="723900"/>
          </a:xfrm>
        </p:spPr>
        <p:txBody>
          <a:bodyPr/>
          <a:lstStyle/>
          <a:p>
            <a:pPr algn="ctr"/>
            <a:r>
              <a:rPr lang="fr-FR" sz="2000" dirty="0"/>
              <a:t>Lorsque vous passez un examen, vous avez le choix entre deux options : </a:t>
            </a:r>
            <a:r>
              <a:rPr lang="fr-FR" sz="2000" b="1" dirty="0"/>
              <a:t>Examen surveillé sur site </a:t>
            </a:r>
            <a:r>
              <a:rPr lang="fr-FR" sz="2000" dirty="0"/>
              <a:t>ou </a:t>
            </a:r>
            <a:r>
              <a:rPr lang="fr-FR" sz="2000" b="1" dirty="0"/>
              <a:t>Examen surveillé en ligne</a:t>
            </a:r>
            <a:r>
              <a:rPr lang="fr-FR" sz="2000" dirty="0"/>
              <a:t>.  Pour en savoir plus sur ces deux options, accédez à la </a:t>
            </a:r>
            <a:r>
              <a:rPr lang="fr-FR" sz="2000" dirty="0">
                <a:hlinkClick r:id="rId5"/>
              </a:rPr>
              <a:t>base de connaissances</a:t>
            </a:r>
            <a:r>
              <a:rPr lang="fr-FR" sz="2000" dirty="0"/>
              <a:t> de Webassesor.</a:t>
            </a:r>
          </a:p>
        </p:txBody>
      </p:sp>
      <p:cxnSp>
        <p:nvCxnSpPr>
          <p:cNvPr id="9" name="Straight Arrow Connector 8"/>
          <p:cNvCxnSpPr/>
          <p:nvPr/>
        </p:nvCxnSpPr>
        <p:spPr bwMode="auto">
          <a:xfrm>
            <a:off x="8890000" y="2171700"/>
            <a:ext cx="12700" cy="80226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70443321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128592" y="7"/>
            <a:ext cx="10736637" cy="746975"/>
          </a:xfrm>
        </p:spPr>
        <p:txBody>
          <a:bodyPr/>
          <a:lstStyle/>
          <a:p>
            <a:pPr lvl="0"/>
            <a:r>
              <a:rPr lang="fr-FR" dirty="0">
                <a:sym typeface="Arial"/>
              </a:rPr>
              <a:t>4) Jour de l'examen</a:t>
            </a:r>
          </a:p>
        </p:txBody>
      </p:sp>
      <p:sp>
        <p:nvSpPr>
          <p:cNvPr id="673" name="Shape 673"/>
          <p:cNvSpPr txBox="1"/>
          <p:nvPr/>
        </p:nvSpPr>
        <p:spPr>
          <a:xfrm>
            <a:off x="378512" y="1238869"/>
            <a:ext cx="6530288" cy="4938125"/>
          </a:xfrm>
          <a:prstGeom prst="rect">
            <a:avLst/>
          </a:prstGeom>
          <a:noFill/>
          <a:ln>
            <a:noFill/>
          </a:ln>
        </p:spPr>
        <p:txBody>
          <a:bodyPr lIns="91425" tIns="45700" rIns="91425" bIns="45700" anchor="t" anchorCtr="0">
            <a:noAutofit/>
          </a:bodyPr>
          <a:lstStyle/>
          <a:p>
            <a:pPr>
              <a:lnSpc>
                <a:spcPct val="90000"/>
              </a:lnSpc>
            </a:pPr>
            <a:r>
              <a:rPr lang="fr-FR" sz="2400" b="1" dirty="0">
                <a:solidFill>
                  <a:srgbClr val="262626"/>
                </a:solidFill>
                <a:sym typeface="Arial"/>
              </a:rPr>
              <a:t>AVANT L'EXAMEN</a:t>
            </a:r>
          </a:p>
          <a:p>
            <a:pPr marL="342900" indent="-342900">
              <a:lnSpc>
                <a:spcPct val="90000"/>
              </a:lnSpc>
              <a:buFont typeface="Wingdings" panose="05000000000000000000" pitchFamily="2" charset="2"/>
              <a:buChar char="§"/>
            </a:pPr>
            <a:endParaRPr lang="fr-FR" sz="2400" dirty="0">
              <a:solidFill>
                <a:srgbClr val="262626"/>
              </a:solidFill>
              <a:ea typeface="Arial"/>
              <a:cs typeface="Arial"/>
              <a:sym typeface="Arial"/>
            </a:endParaRPr>
          </a:p>
          <a:p>
            <a:pPr marL="342900" indent="-342900">
              <a:lnSpc>
                <a:spcPct val="90000"/>
              </a:lnSpc>
              <a:buFont typeface="Wingdings" panose="05000000000000000000" pitchFamily="2" charset="2"/>
              <a:buChar char="§"/>
            </a:pPr>
            <a:r>
              <a:rPr lang="fr-FR" sz="2400" dirty="0">
                <a:solidFill>
                  <a:srgbClr val="262626"/>
                </a:solidFill>
                <a:sym typeface="Arial"/>
              </a:rPr>
              <a:t>Tous les téléphones mobiles doivent être éteints et rangés !</a:t>
            </a:r>
          </a:p>
          <a:p>
            <a:pPr marL="342900" indent="-342900">
              <a:lnSpc>
                <a:spcPct val="90000"/>
              </a:lnSpc>
              <a:spcBef>
                <a:spcPts val="1000"/>
              </a:spcBef>
              <a:buFont typeface="Wingdings" panose="05000000000000000000" pitchFamily="2" charset="2"/>
              <a:buChar char="§"/>
            </a:pPr>
            <a:r>
              <a:rPr lang="fr-FR" sz="2400" dirty="0">
                <a:solidFill>
                  <a:srgbClr val="262626"/>
                </a:solidFill>
                <a:sym typeface="Arial"/>
              </a:rPr>
              <a:t>Aucun livre, téléphone, sac ou manteau n'est autorisé dans la salle d'examen.</a:t>
            </a:r>
          </a:p>
          <a:p>
            <a:pPr marL="342900" indent="-342900">
              <a:lnSpc>
                <a:spcPct val="90000"/>
              </a:lnSpc>
              <a:spcBef>
                <a:spcPts val="1000"/>
              </a:spcBef>
              <a:buFont typeface="Wingdings" panose="05000000000000000000" pitchFamily="2" charset="2"/>
              <a:buChar char="§"/>
            </a:pPr>
            <a:r>
              <a:rPr lang="fr-FR" sz="2400" dirty="0">
                <a:solidFill>
                  <a:srgbClr val="262626"/>
                </a:solidFill>
                <a:sym typeface="Arial"/>
              </a:rPr>
              <a:t>Aucune pause n'est autorisée, y compris pour aller aux toilettes.</a:t>
            </a:r>
          </a:p>
          <a:p>
            <a:pPr marL="342900" indent="-342900">
              <a:lnSpc>
                <a:spcPct val="90000"/>
              </a:lnSpc>
              <a:spcBef>
                <a:spcPts val="1000"/>
              </a:spcBef>
              <a:buFont typeface="Wingdings" panose="05000000000000000000" pitchFamily="2" charset="2"/>
              <a:buChar char="§"/>
            </a:pPr>
            <a:r>
              <a:rPr lang="fr-FR" sz="2400" dirty="0">
                <a:solidFill>
                  <a:srgbClr val="262626"/>
                </a:solidFill>
                <a:sym typeface="Arial"/>
              </a:rPr>
              <a:t>Vous disposez de 3 feuilles blanches pour prendre des notes, qui </a:t>
            </a:r>
            <a:r>
              <a:rPr lang="fr-FR" sz="2400" u="sng" dirty="0">
                <a:solidFill>
                  <a:srgbClr val="262626"/>
                </a:solidFill>
                <a:sym typeface="Arial"/>
              </a:rPr>
              <a:t>doivent être récupérées</a:t>
            </a:r>
            <a:r>
              <a:rPr lang="fr-FR" sz="2400" dirty="0">
                <a:solidFill>
                  <a:srgbClr val="262626"/>
                </a:solidFill>
                <a:sym typeface="Arial"/>
              </a:rPr>
              <a:t> une fois que vous avez terminé l'examen.</a:t>
            </a:r>
          </a:p>
          <a:p>
            <a:pPr marL="342900" indent="-342900">
              <a:lnSpc>
                <a:spcPct val="90000"/>
              </a:lnSpc>
              <a:spcBef>
                <a:spcPts val="1000"/>
              </a:spcBef>
              <a:spcAft>
                <a:spcPts val="600"/>
              </a:spcAft>
              <a:buClr>
                <a:srgbClr val="7F7F7F"/>
              </a:buClr>
              <a:buFont typeface="Wingdings" panose="05000000000000000000" pitchFamily="2" charset="2"/>
              <a:buChar char="§"/>
            </a:pPr>
            <a:endParaRPr lang="fr-FR" sz="2400" b="1" dirty="0">
              <a:solidFill>
                <a:srgbClr val="262626"/>
              </a:solidFill>
              <a:ea typeface="Arial"/>
              <a:cs typeface="Arial"/>
              <a:sym typeface="Arial"/>
            </a:endParaRPr>
          </a:p>
        </p:txBody>
      </p:sp>
      <p:pic>
        <p:nvPicPr>
          <p:cNvPr id="674" name="Shape 674"/>
          <p:cNvPicPr preferRelativeResize="0"/>
          <p:nvPr/>
        </p:nvPicPr>
        <p:blipFill rotWithShape="1">
          <a:blip r:embed="rId4">
            <a:alphaModFix/>
          </a:blip>
          <a:srcRect/>
          <a:stretch/>
        </p:blipFill>
        <p:spPr>
          <a:xfrm>
            <a:off x="9421354" y="2144833"/>
            <a:ext cx="1875499" cy="4503144"/>
          </a:xfrm>
          <a:prstGeom prst="rect">
            <a:avLst/>
          </a:prstGeom>
          <a:noFill/>
          <a:ln>
            <a:noFill/>
          </a:ln>
          <a:effectLst>
            <a:outerShdw blurRad="50800" dist="38100" dir="2700000" algn="tl" rotWithShape="0">
              <a:prstClr val="black">
                <a:alpha val="40000"/>
              </a:prstClr>
            </a:outerShdw>
          </a:effectLst>
        </p:spPr>
      </p:pic>
      <p:sp>
        <p:nvSpPr>
          <p:cNvPr id="675" name="Shape 675"/>
          <p:cNvSpPr/>
          <p:nvPr/>
        </p:nvSpPr>
        <p:spPr>
          <a:xfrm>
            <a:off x="9108366" y="2833572"/>
            <a:ext cx="2758927" cy="2758209"/>
          </a:xfrm>
          <a:prstGeom prst="noSmoking">
            <a:avLst>
              <a:gd name="adj" fmla="val 18750"/>
            </a:avLst>
          </a:prstGeom>
          <a:solidFill>
            <a:srgbClr val="FF0000">
              <a:alpha val="56862"/>
            </a:srgbClr>
          </a:solidFill>
          <a:ln>
            <a:noFill/>
          </a:ln>
        </p:spPr>
        <p:txBody>
          <a:bodyPr lIns="91425" tIns="45700" rIns="91425" bIns="45700" anchor="ctr" anchorCtr="0">
            <a:noAutofit/>
          </a:bodyPr>
          <a:lstStyle/>
          <a:p>
            <a:pPr algn="ctr"/>
            <a:endParaRPr dirty="0">
              <a:solidFill>
                <a:srgbClr val="262626"/>
              </a:solidFill>
              <a:ea typeface="Arial"/>
              <a:cs typeface="Arial"/>
              <a:sym typeface="Arial"/>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534</a:t>
            </a:fld>
            <a:endParaRPr lang="fr-FR" dirty="0">
              <a:solidFill>
                <a:srgbClr val="FFFFFF"/>
              </a:solidFill>
            </a:endParaRPr>
          </a:p>
        </p:txBody>
      </p:sp>
    </p:spTree>
    <p:custDataLst>
      <p:tags r:id="rId1"/>
    </p:custDataLst>
    <p:extLst>
      <p:ext uri="{BB962C8B-B14F-4D97-AF65-F5344CB8AC3E}">
        <p14:creationId xmlns:p14="http://schemas.microsoft.com/office/powerpoint/2010/main" val="3002762663"/>
      </p:ext>
    </p:extLst>
  </p:cSld>
  <p:clrMapOvr>
    <a:masterClrMapping/>
  </p:clrMapOvr>
  <p:transition spd="med">
    <p:fade/>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128592" y="7"/>
            <a:ext cx="10736637" cy="746975"/>
          </a:xfrm>
        </p:spPr>
        <p:txBody>
          <a:bodyPr/>
          <a:lstStyle/>
          <a:p>
            <a:pPr lvl="0"/>
            <a:r>
              <a:rPr lang="fr-FR" dirty="0">
                <a:sym typeface="Arial"/>
              </a:rPr>
              <a:t>4) Jour de l'examen</a:t>
            </a:r>
          </a:p>
        </p:txBody>
      </p:sp>
      <p:sp>
        <p:nvSpPr>
          <p:cNvPr id="681" name="Shape 681"/>
          <p:cNvSpPr txBox="1"/>
          <p:nvPr/>
        </p:nvSpPr>
        <p:spPr>
          <a:xfrm>
            <a:off x="664118" y="1150265"/>
            <a:ext cx="7455124" cy="5175687"/>
          </a:xfrm>
          <a:prstGeom prst="rect">
            <a:avLst/>
          </a:prstGeom>
          <a:noFill/>
          <a:ln>
            <a:noFill/>
          </a:ln>
        </p:spPr>
        <p:txBody>
          <a:bodyPr lIns="91425" tIns="45700" rIns="91425" bIns="45700" anchor="t" anchorCtr="0">
            <a:noAutofit/>
          </a:bodyPr>
          <a:lstStyle/>
          <a:p>
            <a:pPr>
              <a:lnSpc>
                <a:spcPct val="90000"/>
              </a:lnSpc>
            </a:pPr>
            <a:r>
              <a:rPr lang="fr-FR" sz="2400" b="1" dirty="0">
                <a:solidFill>
                  <a:srgbClr val="262626"/>
                </a:solidFill>
                <a:sym typeface="Arial"/>
              </a:rPr>
              <a:t>PENDANT L'EXAMEN</a:t>
            </a:r>
          </a:p>
          <a:p>
            <a:pPr>
              <a:lnSpc>
                <a:spcPct val="90000"/>
              </a:lnSpc>
            </a:pPr>
            <a:endParaRPr lang="fr-FR" sz="2400" dirty="0">
              <a:solidFill>
                <a:srgbClr val="262626"/>
              </a:solidFill>
              <a:ea typeface="Arial"/>
              <a:cs typeface="Arial"/>
              <a:sym typeface="Arial"/>
            </a:endParaRPr>
          </a:p>
          <a:p>
            <a:pPr>
              <a:lnSpc>
                <a:spcPct val="90000"/>
              </a:lnSpc>
            </a:pPr>
            <a:r>
              <a:rPr lang="fr-FR" sz="2400" dirty="0">
                <a:solidFill>
                  <a:srgbClr val="262626"/>
                </a:solidFill>
                <a:sym typeface="Arial"/>
              </a:rPr>
              <a:t>Les surveillants observent la classe, mais ils </a:t>
            </a:r>
            <a:r>
              <a:rPr lang="fr-FR" sz="2400" b="1" u="sng" dirty="0">
                <a:solidFill>
                  <a:srgbClr val="262626"/>
                </a:solidFill>
                <a:sym typeface="Arial"/>
              </a:rPr>
              <a:t>ne doivent pas</a:t>
            </a:r>
            <a:r>
              <a:rPr lang="fr-FR" sz="2400" dirty="0">
                <a:solidFill>
                  <a:srgbClr val="262626"/>
                </a:solidFill>
                <a:sym typeface="Arial"/>
              </a:rPr>
              <a:t> répondre aux questions concernant le contenu de l'examen.</a:t>
            </a:r>
          </a:p>
          <a:p>
            <a:pPr>
              <a:lnSpc>
                <a:spcPct val="90000"/>
              </a:lnSpc>
              <a:spcBef>
                <a:spcPts val="1300"/>
              </a:spcBef>
            </a:pPr>
            <a:r>
              <a:rPr lang="fr-FR" sz="2400" dirty="0">
                <a:solidFill>
                  <a:srgbClr val="262626"/>
                </a:solidFill>
                <a:sym typeface="Arial"/>
              </a:rPr>
              <a:t>Vous pouvez marquer certaines questions à revoir et y revenir avant de rendre votre examen.</a:t>
            </a:r>
          </a:p>
          <a:p>
            <a:pPr>
              <a:lnSpc>
                <a:spcPct val="90000"/>
              </a:lnSpc>
              <a:spcBef>
                <a:spcPts val="1300"/>
              </a:spcBef>
            </a:pPr>
            <a:r>
              <a:rPr lang="fr-FR" sz="2400" dirty="0">
                <a:solidFill>
                  <a:srgbClr val="262626"/>
                </a:solidFill>
                <a:sym typeface="Arial"/>
              </a:rPr>
              <a:t>Votre session d'examen se termine dans les cas suivants :</a:t>
            </a:r>
          </a:p>
          <a:p>
            <a:pPr marL="342900" lvl="1" indent="-342900">
              <a:lnSpc>
                <a:spcPct val="90000"/>
              </a:lnSpc>
              <a:spcBef>
                <a:spcPts val="900"/>
              </a:spcBef>
              <a:buSzPct val="100000"/>
              <a:buFont typeface="Wingdings" panose="05000000000000000000" pitchFamily="2" charset="2"/>
              <a:buChar char="§"/>
            </a:pPr>
            <a:r>
              <a:rPr lang="fr-FR" sz="2000" dirty="0">
                <a:solidFill>
                  <a:srgbClr val="262626"/>
                </a:solidFill>
                <a:sym typeface="Arial"/>
              </a:rPr>
              <a:t>Si vous ouvrez un navigateur ou une fenêtre.</a:t>
            </a:r>
          </a:p>
          <a:p>
            <a:pPr marL="342900" lvl="1" indent="-342900">
              <a:lnSpc>
                <a:spcPct val="90000"/>
              </a:lnSpc>
              <a:spcBef>
                <a:spcPts val="900"/>
              </a:spcBef>
              <a:buSzPct val="100000"/>
              <a:buFont typeface="Wingdings" panose="05000000000000000000" pitchFamily="2" charset="2"/>
              <a:buChar char="§"/>
            </a:pPr>
            <a:r>
              <a:rPr lang="fr-FR" sz="2000" dirty="0">
                <a:solidFill>
                  <a:srgbClr val="262626"/>
                </a:solidFill>
                <a:sym typeface="Arial"/>
              </a:rPr>
              <a:t>Si vous sélectionnez les touches ALT, CTRL WINDOWS, </a:t>
            </a:r>
            <a:r>
              <a:rPr dirty="0"/>
              <a:t/>
            </a:r>
            <a:br>
              <a:rPr dirty="0"/>
            </a:br>
            <a:r>
              <a:rPr lang="fr-FR" sz="2000" dirty="0">
                <a:solidFill>
                  <a:srgbClr val="262626"/>
                </a:solidFill>
                <a:sym typeface="Arial"/>
              </a:rPr>
              <a:t>ou les touches de fonction (F), de tabulation, de retour arrière.</a:t>
            </a:r>
          </a:p>
          <a:p>
            <a:pPr>
              <a:lnSpc>
                <a:spcPct val="90000"/>
              </a:lnSpc>
              <a:spcBef>
                <a:spcPts val="1000"/>
              </a:spcBef>
            </a:pPr>
            <a:r>
              <a:rPr lang="fr-FR" sz="2400" dirty="0">
                <a:solidFill>
                  <a:srgbClr val="0078A8"/>
                </a:solidFill>
                <a:sym typeface="Arial"/>
              </a:rPr>
              <a:t>Si vous rencontrez des problèmes techniques, </a:t>
            </a:r>
            <a:r>
              <a:rPr lang="fr-FR" sz="2400" b="1" dirty="0">
                <a:solidFill>
                  <a:srgbClr val="0078A8"/>
                </a:solidFill>
                <a:sym typeface="Arial"/>
              </a:rPr>
              <a:t>levez la main pour obtenir de l'aide</a:t>
            </a:r>
            <a:r>
              <a:rPr lang="fr-FR" sz="2400" dirty="0">
                <a:solidFill>
                  <a:srgbClr val="0078A8"/>
                </a:solidFill>
                <a:sym typeface="Arial"/>
              </a:rPr>
              <a:t>.</a:t>
            </a:r>
          </a:p>
          <a:p>
            <a:pPr indent="127000">
              <a:lnSpc>
                <a:spcPct val="90000"/>
              </a:lnSpc>
              <a:spcBef>
                <a:spcPts val="1000"/>
              </a:spcBef>
              <a:spcAft>
                <a:spcPts val="600"/>
              </a:spcAft>
              <a:buClr>
                <a:srgbClr val="7F7F7F"/>
              </a:buClr>
              <a:buFont typeface="Arial"/>
              <a:buNone/>
            </a:pPr>
            <a:endParaRPr lang="fr-FR" sz="2800" b="1" dirty="0">
              <a:solidFill>
                <a:srgbClr val="0070C0"/>
              </a:solidFill>
              <a:ea typeface="Arial"/>
              <a:cs typeface="Arial"/>
              <a:sym typeface="Arial"/>
            </a:endParaRPr>
          </a:p>
        </p:txBody>
      </p:sp>
      <p:pic>
        <p:nvPicPr>
          <p:cNvPr id="682" name="Shape 682"/>
          <p:cNvPicPr preferRelativeResize="0"/>
          <p:nvPr/>
        </p:nvPicPr>
        <p:blipFill rotWithShape="1">
          <a:blip r:embed="rId4">
            <a:alphaModFix/>
          </a:blip>
          <a:srcRect/>
          <a:stretch/>
        </p:blipFill>
        <p:spPr>
          <a:xfrm>
            <a:off x="8548654" y="3403016"/>
            <a:ext cx="3079328" cy="3001764"/>
          </a:xfrm>
          <a:prstGeom prst="rect">
            <a:avLst/>
          </a:prstGeom>
          <a:noFill/>
          <a:ln>
            <a:noFill/>
          </a:ln>
          <a:effectLst>
            <a:outerShdw blurRad="50800" dist="38100" dir="2700000" algn="tl" rotWithShape="0">
              <a:prstClr val="black">
                <a:alpha val="40000"/>
              </a:prstClr>
            </a:outerShdw>
          </a:effectLst>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535</a:t>
            </a:fld>
            <a:endParaRPr lang="fr-FR" dirty="0">
              <a:solidFill>
                <a:srgbClr val="FFFFFF"/>
              </a:solidFill>
            </a:endParaRPr>
          </a:p>
        </p:txBody>
      </p:sp>
    </p:spTree>
    <p:custDataLst>
      <p:tags r:id="rId1"/>
    </p:custDataLst>
    <p:extLst>
      <p:ext uri="{BB962C8B-B14F-4D97-AF65-F5344CB8AC3E}">
        <p14:creationId xmlns:p14="http://schemas.microsoft.com/office/powerpoint/2010/main" val="1554665478"/>
      </p:ext>
    </p:extLst>
  </p:cSld>
  <p:clrMapOvr>
    <a:masterClrMapping/>
  </p:clrMapOvr>
  <p:transition spd="med">
    <p:fade/>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title"/>
          </p:nvPr>
        </p:nvSpPr>
        <p:spPr>
          <a:xfrm>
            <a:off x="128592" y="7"/>
            <a:ext cx="10736637" cy="746975"/>
          </a:xfrm>
        </p:spPr>
        <p:txBody>
          <a:bodyPr/>
          <a:lstStyle/>
          <a:p>
            <a:pPr lvl="0"/>
            <a:r>
              <a:rPr lang="fr-FR" dirty="0">
                <a:sym typeface="Arial"/>
              </a:rPr>
              <a:t>4) Jour de l'examen</a:t>
            </a:r>
          </a:p>
        </p:txBody>
      </p:sp>
      <p:grpSp>
        <p:nvGrpSpPr>
          <p:cNvPr id="688" name="Shape 688"/>
          <p:cNvGrpSpPr/>
          <p:nvPr/>
        </p:nvGrpSpPr>
        <p:grpSpPr>
          <a:xfrm>
            <a:off x="1578526" y="1877343"/>
            <a:ext cx="8767795" cy="4980657"/>
            <a:chOff x="2491473" y="1137920"/>
            <a:chExt cx="6834931" cy="3883680"/>
          </a:xfrm>
        </p:grpSpPr>
        <p:grpSp>
          <p:nvGrpSpPr>
            <p:cNvPr id="689" name="Shape 689"/>
            <p:cNvGrpSpPr/>
            <p:nvPr/>
          </p:nvGrpSpPr>
          <p:grpSpPr>
            <a:xfrm>
              <a:off x="2491473" y="1160058"/>
              <a:ext cx="6834931" cy="3861541"/>
              <a:chOff x="2491473" y="1160058"/>
              <a:chExt cx="6834931" cy="3861541"/>
            </a:xfrm>
          </p:grpSpPr>
          <p:pic>
            <p:nvPicPr>
              <p:cNvPr id="690" name="Shape 690"/>
              <p:cNvPicPr preferRelativeResize="0"/>
              <p:nvPr/>
            </p:nvPicPr>
            <p:blipFill rotWithShape="1">
              <a:blip r:embed="rId4">
                <a:alphaModFix/>
              </a:blip>
              <a:srcRect/>
              <a:stretch/>
            </p:blipFill>
            <p:spPr>
              <a:xfrm>
                <a:off x="2491473" y="1160058"/>
                <a:ext cx="6103887" cy="3459313"/>
              </a:xfrm>
              <a:prstGeom prst="rect">
                <a:avLst/>
              </a:prstGeom>
              <a:noFill/>
              <a:ln>
                <a:noFill/>
              </a:ln>
            </p:spPr>
          </p:pic>
          <p:pic>
            <p:nvPicPr>
              <p:cNvPr id="691" name="Shape 691"/>
              <p:cNvPicPr preferRelativeResize="0"/>
              <p:nvPr/>
            </p:nvPicPr>
            <p:blipFill rotWithShape="1">
              <a:blip r:embed="rId5">
                <a:alphaModFix/>
              </a:blip>
              <a:srcRect/>
              <a:stretch/>
            </p:blipFill>
            <p:spPr>
              <a:xfrm>
                <a:off x="4145280" y="4289869"/>
                <a:ext cx="5181124" cy="731730"/>
              </a:xfrm>
              <a:prstGeom prst="rect">
                <a:avLst/>
              </a:prstGeom>
              <a:noFill/>
              <a:ln>
                <a:noFill/>
              </a:ln>
            </p:spPr>
          </p:pic>
        </p:grpSp>
        <p:sp>
          <p:nvSpPr>
            <p:cNvPr id="692" name="Shape 692"/>
            <p:cNvSpPr/>
            <p:nvPr/>
          </p:nvSpPr>
          <p:spPr>
            <a:xfrm>
              <a:off x="2499359" y="1137920"/>
              <a:ext cx="2621279" cy="426720"/>
            </a:xfrm>
            <a:prstGeom prst="rect">
              <a:avLst/>
            </a:prstGeom>
            <a:noFill/>
            <a:ln w="57150" cap="flat" cmpd="sng">
              <a:solidFill>
                <a:srgbClr val="FF0000"/>
              </a:solidFill>
              <a:prstDash val="solid"/>
              <a:round/>
              <a:headEnd type="none" w="med" len="med"/>
              <a:tailEnd type="none" w="med" len="med"/>
            </a:ln>
          </p:spPr>
          <p:txBody>
            <a:bodyPr lIns="91425" tIns="45700" rIns="91425" bIns="45700" anchor="ctr" anchorCtr="0">
              <a:noAutofit/>
            </a:bodyPr>
            <a:lstStyle/>
            <a:p>
              <a:pPr algn="ctr"/>
              <a:endParaRPr dirty="0">
                <a:solidFill>
                  <a:srgbClr val="FFFFFF"/>
                </a:solidFill>
                <a:ea typeface="Arial"/>
                <a:cs typeface="Arial"/>
                <a:sym typeface="Arial"/>
              </a:endParaRPr>
            </a:p>
          </p:txBody>
        </p:sp>
        <p:sp>
          <p:nvSpPr>
            <p:cNvPr id="693" name="Shape 693"/>
            <p:cNvSpPr/>
            <p:nvPr/>
          </p:nvSpPr>
          <p:spPr>
            <a:xfrm>
              <a:off x="2529840" y="3606800"/>
              <a:ext cx="2621279" cy="426720"/>
            </a:xfrm>
            <a:prstGeom prst="rect">
              <a:avLst/>
            </a:prstGeom>
            <a:noFill/>
            <a:ln w="57150" cap="flat" cmpd="sng">
              <a:solidFill>
                <a:srgbClr val="FF0000"/>
              </a:solidFill>
              <a:prstDash val="solid"/>
              <a:round/>
              <a:headEnd type="none" w="med" len="med"/>
              <a:tailEnd type="none" w="med" len="med"/>
            </a:ln>
          </p:spPr>
          <p:txBody>
            <a:bodyPr lIns="91425" tIns="45700" rIns="91425" bIns="45700" anchor="ctr" anchorCtr="0">
              <a:noAutofit/>
            </a:bodyPr>
            <a:lstStyle/>
            <a:p>
              <a:pPr algn="ctr"/>
              <a:endParaRPr dirty="0">
                <a:solidFill>
                  <a:srgbClr val="FFFFFF"/>
                </a:solidFill>
                <a:ea typeface="Arial"/>
                <a:cs typeface="Arial"/>
                <a:sym typeface="Arial"/>
              </a:endParaRPr>
            </a:p>
          </p:txBody>
        </p:sp>
      </p:grpSp>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536</a:t>
            </a:fld>
            <a:endParaRPr lang="fr-FR" dirty="0">
              <a:solidFill>
                <a:srgbClr val="FFFFFF"/>
              </a:solidFill>
            </a:endParaRPr>
          </a:p>
        </p:txBody>
      </p:sp>
      <p:sp>
        <p:nvSpPr>
          <p:cNvPr id="5" name="Rectangle 4"/>
          <p:cNvSpPr/>
          <p:nvPr/>
        </p:nvSpPr>
        <p:spPr>
          <a:xfrm>
            <a:off x="270108" y="1083076"/>
            <a:ext cx="4681090" cy="480644"/>
          </a:xfrm>
          <a:prstGeom prst="rect">
            <a:avLst/>
          </a:prstGeom>
        </p:spPr>
        <p:txBody>
          <a:bodyPr wrap="none">
            <a:spAutoFit/>
          </a:bodyPr>
          <a:lstStyle/>
          <a:p>
            <a:pPr>
              <a:lnSpc>
                <a:spcPct val="90000"/>
              </a:lnSpc>
            </a:pPr>
            <a:r>
              <a:rPr lang="fr-FR" sz="2800" b="1" dirty="0">
                <a:solidFill>
                  <a:srgbClr val="262626"/>
                </a:solidFill>
                <a:sym typeface="Arial"/>
              </a:rPr>
              <a:t>CONSEILS POUR LE PARTICIPANT AU TEST</a:t>
            </a:r>
            <a:endParaRPr lang="fr-FR" sz="2800" b="1" dirty="0">
              <a:solidFill>
                <a:srgbClr val="262626"/>
              </a:solidFill>
              <a:ea typeface="Arial"/>
              <a:cs typeface="Arial"/>
              <a:sym typeface="Arial"/>
            </a:endParaRPr>
          </a:p>
        </p:txBody>
      </p:sp>
    </p:spTree>
    <p:custDataLst>
      <p:tags r:id="rId1"/>
    </p:custDataLst>
    <p:extLst>
      <p:ext uri="{BB962C8B-B14F-4D97-AF65-F5344CB8AC3E}">
        <p14:creationId xmlns:p14="http://schemas.microsoft.com/office/powerpoint/2010/main" val="2699771505"/>
      </p:ext>
    </p:extLst>
  </p:cSld>
  <p:clrMapOvr>
    <a:masterClrMapping/>
  </p:clrMapOvr>
  <p:transition spd="med">
    <p:fade/>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128592" y="7"/>
            <a:ext cx="10736637" cy="746975"/>
          </a:xfrm>
        </p:spPr>
        <p:txBody>
          <a:bodyPr/>
          <a:lstStyle/>
          <a:p>
            <a:pPr lvl="0"/>
            <a:r>
              <a:rPr lang="fr-FR" dirty="0">
                <a:sym typeface="Arial"/>
              </a:rPr>
              <a:t>4) Jour de l'examen</a:t>
            </a:r>
          </a:p>
        </p:txBody>
      </p:sp>
      <p:pic>
        <p:nvPicPr>
          <p:cNvPr id="699" name="Shape 699"/>
          <p:cNvPicPr preferRelativeResize="0"/>
          <p:nvPr/>
        </p:nvPicPr>
        <p:blipFill rotWithShape="1">
          <a:blip r:embed="rId4">
            <a:alphaModFix/>
          </a:blip>
          <a:srcRect/>
          <a:stretch/>
        </p:blipFill>
        <p:spPr>
          <a:xfrm>
            <a:off x="270669" y="1756833"/>
            <a:ext cx="11091872" cy="4797522"/>
          </a:xfrm>
          <a:prstGeom prst="rect">
            <a:avLst/>
          </a:prstGeom>
          <a:noFill/>
          <a:ln>
            <a:noFill/>
          </a:ln>
        </p:spPr>
      </p:pic>
      <p:sp>
        <p:nvSpPr>
          <p:cNvPr id="700" name="Shape 700"/>
          <p:cNvSpPr txBox="1"/>
          <p:nvPr/>
        </p:nvSpPr>
        <p:spPr>
          <a:xfrm>
            <a:off x="547868" y="2365292"/>
            <a:ext cx="11048841" cy="923329"/>
          </a:xfrm>
          <a:prstGeom prst="rect">
            <a:avLst/>
          </a:prstGeom>
          <a:noFill/>
          <a:ln>
            <a:noFill/>
          </a:ln>
        </p:spPr>
        <p:txBody>
          <a:bodyPr lIns="91425" tIns="45700" rIns="91425" bIns="45700" anchor="t" anchorCtr="0">
            <a:noAutofit/>
          </a:bodyPr>
          <a:lstStyle/>
          <a:p>
            <a:pPr>
              <a:buSzPct val="25000"/>
            </a:pPr>
            <a:r>
              <a:rPr lang="fr-FR" dirty="0">
                <a:solidFill>
                  <a:srgbClr val="262626"/>
                </a:solidFill>
                <a:sym typeface="Arial"/>
              </a:rPr>
              <a:t>Vos réponses d'évaluation sont répertoriées ci-dessous. Une astérisque en regard du numéro de l'élément indique que vous l'avez marqué comme élément à revoir. Cliquez sur le numéro de l'élément pour revenir dessus. Lorsque vous êtes prêt à soumettre votre évaluation, cliquez sur le bouton « Soumettre l'examen » ci-dessous pour envoyer vos réponses et terminer l'évaluation.</a:t>
            </a:r>
          </a:p>
        </p:txBody>
      </p:sp>
      <p:sp>
        <p:nvSpPr>
          <p:cNvPr id="701" name="Shape 701"/>
          <p:cNvSpPr/>
          <p:nvPr/>
        </p:nvSpPr>
        <p:spPr>
          <a:xfrm>
            <a:off x="496839" y="2343856"/>
            <a:ext cx="11280538" cy="4106589"/>
          </a:xfrm>
          <a:prstGeom prst="rect">
            <a:avLst/>
          </a:prstGeom>
          <a:noFill/>
          <a:ln w="19050" cap="flat" cmpd="sng">
            <a:solidFill>
              <a:schemeClr val="bg1">
                <a:lumMod val="75000"/>
              </a:schemeClr>
            </a:solidFill>
            <a:prstDash val="solid"/>
            <a:round/>
            <a:headEnd type="none" w="med" len="med"/>
            <a:tailEnd type="none" w="med" len="med"/>
          </a:ln>
          <a:effectLst/>
        </p:spPr>
        <p:txBody>
          <a:bodyPr lIns="91425" tIns="45700" rIns="91425" bIns="45700" anchor="ctr" anchorCtr="0">
            <a:noAutofit/>
          </a:bodyPr>
          <a:lstStyle/>
          <a:p>
            <a:pPr algn="ctr"/>
            <a:endParaRPr dirty="0">
              <a:solidFill>
                <a:srgbClr val="FFFFFF"/>
              </a:solidFill>
              <a:ea typeface="Arial"/>
              <a:cs typeface="Arial"/>
              <a:sym typeface="Arial"/>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537</a:t>
            </a:fld>
            <a:endParaRPr lang="fr-FR" dirty="0">
              <a:solidFill>
                <a:srgbClr val="FFFFFF"/>
              </a:solidFill>
            </a:endParaRPr>
          </a:p>
        </p:txBody>
      </p:sp>
      <p:sp>
        <p:nvSpPr>
          <p:cNvPr id="7" name="Rectangle 6"/>
          <p:cNvSpPr/>
          <p:nvPr/>
        </p:nvSpPr>
        <p:spPr>
          <a:xfrm>
            <a:off x="270108" y="1083076"/>
            <a:ext cx="4681090" cy="480644"/>
          </a:xfrm>
          <a:prstGeom prst="rect">
            <a:avLst/>
          </a:prstGeom>
        </p:spPr>
        <p:txBody>
          <a:bodyPr wrap="none">
            <a:spAutoFit/>
          </a:bodyPr>
          <a:lstStyle/>
          <a:p>
            <a:pPr>
              <a:lnSpc>
                <a:spcPct val="90000"/>
              </a:lnSpc>
            </a:pPr>
            <a:r>
              <a:rPr lang="fr-FR" sz="2800" b="1" dirty="0">
                <a:solidFill>
                  <a:srgbClr val="262626"/>
                </a:solidFill>
                <a:sym typeface="Arial"/>
              </a:rPr>
              <a:t>CONSEILS POUR LE PARTICIPANT AU TEST</a:t>
            </a:r>
            <a:endParaRPr lang="fr-FR" sz="2800" b="1" dirty="0">
              <a:solidFill>
                <a:srgbClr val="262626"/>
              </a:solidFill>
              <a:ea typeface="Arial"/>
              <a:cs typeface="Arial"/>
              <a:sym typeface="Arial"/>
            </a:endParaRPr>
          </a:p>
        </p:txBody>
      </p:sp>
    </p:spTree>
    <p:custDataLst>
      <p:tags r:id="rId1"/>
    </p:custDataLst>
    <p:extLst>
      <p:ext uri="{BB962C8B-B14F-4D97-AF65-F5344CB8AC3E}">
        <p14:creationId xmlns:p14="http://schemas.microsoft.com/office/powerpoint/2010/main" val="1144965316"/>
      </p:ext>
    </p:extLst>
  </p:cSld>
  <p:clrMapOvr>
    <a:masterClrMapping/>
  </p:clrMapOvr>
  <p:transition spd="med">
    <p:fade/>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128592" y="7"/>
            <a:ext cx="10736637" cy="746975"/>
          </a:xfrm>
        </p:spPr>
        <p:txBody>
          <a:bodyPr/>
          <a:lstStyle/>
          <a:p>
            <a:pPr lvl="0"/>
            <a:r>
              <a:rPr lang="fr-FR" sz="2600" dirty="0">
                <a:sym typeface="Arial"/>
              </a:rPr>
              <a:t>4) Jour de l'examen - Examen terminé</a:t>
            </a:r>
          </a:p>
        </p:txBody>
      </p:sp>
      <p:sp>
        <p:nvSpPr>
          <p:cNvPr id="707" name="Shape 707"/>
          <p:cNvSpPr txBox="1"/>
          <p:nvPr/>
        </p:nvSpPr>
        <p:spPr>
          <a:xfrm>
            <a:off x="6531517" y="934334"/>
            <a:ext cx="5228683" cy="5542666"/>
          </a:xfrm>
          <a:prstGeom prst="rect">
            <a:avLst/>
          </a:prstGeom>
          <a:noFill/>
          <a:ln>
            <a:noFill/>
          </a:ln>
        </p:spPr>
        <p:txBody>
          <a:bodyPr lIns="91425" tIns="45700" rIns="91425" bIns="45700" anchor="t" anchorCtr="0">
            <a:noAutofit/>
          </a:bodyPr>
          <a:lstStyle/>
          <a:p>
            <a:pPr>
              <a:lnSpc>
                <a:spcPct val="90000"/>
              </a:lnSpc>
            </a:pPr>
            <a:r>
              <a:rPr lang="fr-FR" dirty="0">
                <a:solidFill>
                  <a:srgbClr val="262626"/>
                </a:solidFill>
                <a:sym typeface="Arial"/>
              </a:rPr>
              <a:t>Une fois que vous avez terminé, vos résultats s'affichent immédiatement.  Les résultats apparaissent désormais sous la forme d'une liste de rubriques.  La liste de rubriques pour l'examen d'administrateur est indiquée à gauche.  Pour en savoir plus sur cette répartition, reportez-vous à la rubrique </a:t>
            </a:r>
            <a:r>
              <a:rPr lang="fr-FR" dirty="0">
                <a:solidFill>
                  <a:srgbClr val="262626"/>
                </a:solidFill>
                <a:hlinkClick r:id="rId4"/>
              </a:rPr>
              <a:t>Interpreting Your Section-Level Feedback Results</a:t>
            </a:r>
            <a:r>
              <a:rPr lang="fr-FR" dirty="0">
                <a:solidFill>
                  <a:srgbClr val="262626"/>
                </a:solidFill>
              </a:rPr>
              <a:t> d</a:t>
            </a:r>
            <a:r>
              <a:rPr lang="fr-FR" dirty="0">
                <a:solidFill>
                  <a:srgbClr val="262626"/>
                </a:solidFill>
                <a:sym typeface="Arial"/>
              </a:rPr>
              <a:t>e la base de connaissances de Webassessor.</a:t>
            </a:r>
          </a:p>
          <a:p>
            <a:pPr>
              <a:lnSpc>
                <a:spcPct val="90000"/>
              </a:lnSpc>
            </a:pPr>
            <a:endParaRPr lang="fr-FR" dirty="0">
              <a:solidFill>
                <a:srgbClr val="262626"/>
              </a:solidFill>
              <a:ea typeface="Arial"/>
              <a:cs typeface="Arial"/>
              <a:sym typeface="Arial"/>
            </a:endParaRPr>
          </a:p>
          <a:p>
            <a:pPr>
              <a:lnSpc>
                <a:spcPct val="90000"/>
              </a:lnSpc>
            </a:pPr>
            <a:r>
              <a:rPr lang="fr-FR" dirty="0">
                <a:solidFill>
                  <a:srgbClr val="262626"/>
                </a:solidFill>
                <a:sym typeface="Arial"/>
              </a:rPr>
              <a:t>Vous recevrez également un e-mail contenant vos résultats.</a:t>
            </a:r>
          </a:p>
          <a:p>
            <a:pPr marL="342900" lvl="1" indent="-342900">
              <a:lnSpc>
                <a:spcPct val="90000"/>
              </a:lnSpc>
              <a:spcBef>
                <a:spcPts val="900"/>
              </a:spcBef>
              <a:buClr>
                <a:srgbClr val="262626"/>
              </a:buClr>
              <a:buSzPct val="100000"/>
              <a:buFont typeface="Wingdings" panose="05000000000000000000" pitchFamily="2" charset="2"/>
              <a:buChar char="§"/>
            </a:pPr>
            <a:r>
              <a:rPr lang="fr-FR" sz="1600" dirty="0">
                <a:solidFill>
                  <a:srgbClr val="262626"/>
                </a:solidFill>
                <a:sym typeface="Arial"/>
              </a:rPr>
              <a:t>Si vous avez réussi l'examen, l'e-mail contient votre certificat et un lien permettant de télécharger votre logo de certification.</a:t>
            </a:r>
          </a:p>
          <a:p>
            <a:pPr>
              <a:lnSpc>
                <a:spcPct val="90000"/>
              </a:lnSpc>
              <a:spcBef>
                <a:spcPts val="2400"/>
              </a:spcBef>
            </a:pPr>
            <a:r>
              <a:rPr lang="fr-FR" dirty="0">
                <a:solidFill>
                  <a:srgbClr val="262626"/>
                </a:solidFill>
                <a:sym typeface="Arial"/>
              </a:rPr>
              <a:t>Une fois que vous avez terminé l'examen, levez la main pour qu'un surveillant vous déconnecte et récupère votre examen.</a:t>
            </a:r>
          </a:p>
          <a:p>
            <a:pPr>
              <a:lnSpc>
                <a:spcPct val="90000"/>
              </a:lnSpc>
              <a:spcBef>
                <a:spcPts val="2400"/>
              </a:spcBef>
            </a:pPr>
            <a:r>
              <a:rPr lang="fr-FR" dirty="0">
                <a:solidFill>
                  <a:srgbClr val="262626"/>
                </a:solidFill>
                <a:sym typeface="Arial"/>
              </a:rPr>
              <a:t>Veuillez sortir de la salle de test en silence.</a:t>
            </a:r>
            <a:endParaRPr lang="fr-FR" dirty="0">
              <a:solidFill>
                <a:srgbClr val="262626"/>
              </a:solidFill>
              <a:ea typeface="Arial"/>
              <a:cs typeface="Arial"/>
              <a:sym typeface="Arial"/>
            </a:endParaRPr>
          </a:p>
          <a:p>
            <a:pPr indent="127000">
              <a:lnSpc>
                <a:spcPct val="90000"/>
              </a:lnSpc>
              <a:spcBef>
                <a:spcPts val="1000"/>
              </a:spcBef>
              <a:spcAft>
                <a:spcPts val="600"/>
              </a:spcAft>
              <a:buClr>
                <a:srgbClr val="7F7F7F"/>
              </a:buClr>
              <a:buFont typeface="Arial"/>
              <a:buNone/>
            </a:pPr>
            <a:endParaRPr lang="fr-FR" b="1" dirty="0">
              <a:solidFill>
                <a:srgbClr val="262626"/>
              </a:solidFill>
              <a:ea typeface="Arial"/>
              <a:cs typeface="Arial"/>
              <a:sym typeface="Arial"/>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538</a:t>
            </a:fld>
            <a:endParaRPr lang="fr-FR" dirty="0">
              <a:solidFill>
                <a:srgbClr val="FFFFFF"/>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522" y="997834"/>
            <a:ext cx="5905804" cy="521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626767963"/>
      </p:ext>
    </p:extLst>
  </p:cSld>
  <p:clrMapOvr>
    <a:masterClrMapping/>
  </p:clrMapOvr>
  <p:transition spd="med">
    <p:fade/>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8300" y="1048633"/>
            <a:ext cx="11688588" cy="5744971"/>
          </a:xfrm>
        </p:spPr>
        <p:txBody>
          <a:bodyPr/>
          <a:lstStyle/>
          <a:p>
            <a:r>
              <a:rPr lang="fr-FR" b="1" dirty="0"/>
              <a:t>Que se passe-t-il si je rate l'examen la première fois ?</a:t>
            </a:r>
          </a:p>
          <a:p>
            <a:r>
              <a:rPr lang="fr-FR" dirty="0"/>
              <a:t>Si c'est le cas, ne paniquez pas.  Utilisez la liste de rubriques pour déterminer les domaines sur lesquels vous devez porter votre attention. Lorsque vous serez prêt, vous pourrez vous inscrire pour repasser l'examen. Pour en savoir plus sur les conditions lorsque vous repassez l'examen, reportez-vous à la section </a:t>
            </a:r>
            <a:r>
              <a:rPr lang="fr-FR" dirty="0">
                <a:hlinkClick r:id="rId2"/>
              </a:rPr>
              <a:t>Retake Policy for Proctored Multiple Choice Exams</a:t>
            </a:r>
            <a:r>
              <a:rPr lang="fr-FR" dirty="0"/>
              <a:t> de la base de connaissances de </a:t>
            </a:r>
            <a:r>
              <a:rPr lang="fr-FR" dirty="0" err="1"/>
              <a:t>Webassessor</a:t>
            </a:r>
            <a:r>
              <a:rPr lang="fr-FR" dirty="0"/>
              <a:t>.</a:t>
            </a:r>
          </a:p>
          <a:p>
            <a:endParaRPr lang="fr-FR" dirty="0"/>
          </a:p>
          <a:p>
            <a:r>
              <a:rPr lang="fr-FR" b="1" dirty="0"/>
              <a:t>Que se passe-t-il si je réussis l'examen ?</a:t>
            </a:r>
          </a:p>
          <a:p>
            <a:r>
              <a:rPr lang="fr-FR" dirty="0"/>
              <a:t>Comme indiqué précédemment, vous recevrez un e-mail contenant vos identifiants.  En fonction de l'examen, un examen de mise à jour peut être requis pour que votre certification reste à jour.  Pour en savoir plus sur les examens de mise à jour, reportez-vous à la section </a:t>
            </a:r>
            <a:r>
              <a:rPr lang="fr-FR" dirty="0">
                <a:hlinkClick r:id="rId3"/>
              </a:rPr>
              <a:t>Maintain Your Salesforce Credential</a:t>
            </a:r>
            <a:r>
              <a:rPr lang="fr-FR" dirty="0"/>
              <a:t> de la base de connaissances de </a:t>
            </a:r>
            <a:r>
              <a:rPr lang="fr-FR" dirty="0" err="1"/>
              <a:t>Webassessor</a:t>
            </a:r>
            <a:r>
              <a:rPr lang="fr-FR" dirty="0"/>
              <a:t>.</a:t>
            </a:r>
          </a:p>
        </p:txBody>
      </p:sp>
      <p:sp>
        <p:nvSpPr>
          <p:cNvPr id="2" name="Title 1"/>
          <p:cNvSpPr>
            <a:spLocks noGrp="1"/>
          </p:cNvSpPr>
          <p:nvPr>
            <p:ph type="title"/>
          </p:nvPr>
        </p:nvSpPr>
        <p:spPr/>
        <p:txBody>
          <a:bodyPr/>
          <a:lstStyle/>
          <a:p>
            <a:r>
              <a:rPr lang="fr-FR"/>
              <a:t>5) Réussite/Échec : et ensuite ?</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539</a:t>
            </a:fld>
            <a:endParaRPr lang="fr-FR" dirty="0">
              <a:solidFill>
                <a:srgbClr val="FFFFFF"/>
              </a:solidFill>
            </a:endParaRPr>
          </a:p>
        </p:txBody>
      </p:sp>
    </p:spTree>
    <p:extLst>
      <p:ext uri="{BB962C8B-B14F-4D97-AF65-F5344CB8AC3E}">
        <p14:creationId xmlns:p14="http://schemas.microsoft.com/office/powerpoint/2010/main" val="276100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idx="1"/>
          </p:nvPr>
        </p:nvSpPr>
        <p:spPr>
          <a:xfrm>
            <a:off x="114301" y="3941379"/>
            <a:ext cx="7878816" cy="2848149"/>
          </a:xfrm>
        </p:spPr>
        <p:txBody>
          <a:bodyPr/>
          <a:lstStyle/>
          <a:p>
            <a:r>
              <a:rPr lang="fr-FR" dirty="0"/>
              <a:t>Tâches :</a:t>
            </a:r>
          </a:p>
          <a:p>
            <a:pPr lvl="1"/>
            <a:r>
              <a:rPr lang="fr-FR" dirty="0"/>
              <a:t>Examen du profil de la société afin de déterminer le nombre de licences utilisateur disponibles.</a:t>
            </a:r>
          </a:p>
          <a:p>
            <a:pPr lvl="1"/>
            <a:r>
              <a:rPr lang="fr-FR" dirty="0"/>
              <a:t>Examen du profil de la société et des paramètres régionaux, linguistiques et horaires par défaut. </a:t>
            </a:r>
          </a:p>
          <a:p>
            <a:pPr lvl="1"/>
            <a:endParaRPr lang="fr-FR" dirty="0"/>
          </a:p>
        </p:txBody>
      </p:sp>
      <p:sp>
        <p:nvSpPr>
          <p:cNvPr id="2" name="Content Placeholder 1"/>
          <p:cNvSpPr>
            <a:spLocks noGrp="1"/>
          </p:cNvSpPr>
          <p:nvPr>
            <p:ph idx="11"/>
          </p:nvPr>
        </p:nvSpPr>
        <p:spPr>
          <a:xfrm>
            <a:off x="5" y="758823"/>
            <a:ext cx="12192000" cy="3103729"/>
          </a:xfrm>
        </p:spPr>
        <p:txBody>
          <a:bodyPr/>
          <a:lstStyle/>
          <a:p>
            <a:r>
              <a:rPr lang="fr-FR" dirty="0"/>
              <a:t>Objectifs : </a:t>
            </a:r>
          </a:p>
          <a:p>
            <a:pPr lvl="1"/>
            <a:r>
              <a:rPr lang="fr-FR" dirty="0"/>
              <a:t>John Wiseman, PDG, veut connaître le nombre de licences utilisateur </a:t>
            </a:r>
            <a:r>
              <a:rPr dirty="0"/>
              <a:t/>
            </a:r>
            <a:br>
              <a:rPr dirty="0"/>
            </a:br>
            <a:r>
              <a:rPr lang="fr-FR" dirty="0"/>
              <a:t>disponibles, afin de s'assurer que ce nombre est suffisant pour répondre à la croissance internationale des équipes de vente. </a:t>
            </a:r>
          </a:p>
          <a:p>
            <a:pPr lvl="1">
              <a:spcBef>
                <a:spcPts val="1200"/>
              </a:spcBef>
            </a:pPr>
            <a:r>
              <a:rPr lang="fr-FR" dirty="0"/>
              <a:t>Ling Wu, vice-présidente des ressources humaines, souhaite connaître les paramètres régionaux, linguistiques et horaire par défaut de manière à savoir quelles informations supplémentaires sont à fournir lors de la configuration d'utilisateurs situés en dehors des États-Unis.</a:t>
            </a:r>
          </a:p>
        </p:txBody>
      </p:sp>
      <p:sp>
        <p:nvSpPr>
          <p:cNvPr id="6" name="Content Placeholder 5"/>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p:txBody>
          <a:bodyPr/>
          <a:lstStyle/>
          <a:p>
            <a:r>
              <a:rPr lang="fr-FR"/>
              <a:t>2-1 : Vérification du profil de la société</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54</a:t>
            </a:fld>
            <a:endParaRPr lang="fr-FR" dirty="0"/>
          </a:p>
        </p:txBody>
      </p:sp>
      <p:sp>
        <p:nvSpPr>
          <p:cNvPr id="9" name="Text Placeholder 2"/>
          <p:cNvSpPr>
            <a:spLocks noGrp="1"/>
          </p:cNvSpPr>
          <p:nvPr>
            <p:ph type="body" sz="quarter" idx="12"/>
          </p:nvPr>
        </p:nvSpPr>
        <p:spPr>
          <a:xfrm>
            <a:off x="0" y="-50797"/>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128592" y="7"/>
            <a:ext cx="10736637" cy="746975"/>
          </a:xfrm>
        </p:spPr>
        <p:txBody>
          <a:bodyPr/>
          <a:lstStyle/>
          <a:p>
            <a:pPr lvl="0"/>
            <a:r>
              <a:rPr lang="fr-FR" sz="2500" dirty="0">
                <a:sym typeface="Arial"/>
              </a:rPr>
              <a:t>Rejoignez la communauté des professionnels certifiés</a:t>
            </a:r>
          </a:p>
        </p:txBody>
      </p:sp>
      <p:sp>
        <p:nvSpPr>
          <p:cNvPr id="663" name="Shape 663"/>
          <p:cNvSpPr txBox="1"/>
          <p:nvPr/>
        </p:nvSpPr>
        <p:spPr>
          <a:xfrm>
            <a:off x="172214" y="894421"/>
            <a:ext cx="3585747" cy="5695950"/>
          </a:xfrm>
          <a:prstGeom prst="rect">
            <a:avLst/>
          </a:prstGeom>
          <a:noFill/>
          <a:ln>
            <a:noFill/>
          </a:ln>
        </p:spPr>
        <p:txBody>
          <a:bodyPr lIns="9125" tIns="0" rIns="0" bIns="0" anchor="t" anchorCtr="0">
            <a:noAutofit/>
          </a:bodyPr>
          <a:lstStyle/>
          <a:p>
            <a:pPr>
              <a:lnSpc>
                <a:spcPct val="90000"/>
              </a:lnSpc>
              <a:buClr>
                <a:srgbClr val="7F7F7F"/>
              </a:buClr>
              <a:buSzPct val="25000"/>
              <a:buFont typeface="Arial"/>
              <a:buNone/>
            </a:pPr>
            <a:r>
              <a:rPr lang="fr-FR" sz="2400" dirty="0">
                <a:solidFill>
                  <a:srgbClr val="262626"/>
                </a:solidFill>
                <a:sym typeface="Arial"/>
              </a:rPr>
              <a:t>Lorsque vous obtenez votre première certification, vous êtes invité à rejoindre le groupe exclusif des professionnels certifiés Salesforce dans la Success Community !</a:t>
            </a:r>
          </a:p>
          <a:p>
            <a:pPr marL="234950" lvl="1" indent="-234950">
              <a:lnSpc>
                <a:spcPct val="90000"/>
              </a:lnSpc>
              <a:spcBef>
                <a:spcPts val="900"/>
              </a:spcBef>
              <a:buSzPct val="100000"/>
              <a:buFont typeface="Wingdings" panose="05000000000000000000" pitchFamily="2" charset="2"/>
              <a:buChar char="§"/>
            </a:pPr>
            <a:r>
              <a:rPr lang="fr-FR" sz="2000" dirty="0">
                <a:solidFill>
                  <a:srgbClr val="262626"/>
                </a:solidFill>
                <a:sym typeface="Arial"/>
              </a:rPr>
              <a:t>Collaborez avec des experts, obtenez des réponses à vos questions et partagez des connaissances.</a:t>
            </a:r>
          </a:p>
          <a:p>
            <a:pPr>
              <a:lnSpc>
                <a:spcPct val="90000"/>
              </a:lnSpc>
              <a:spcBef>
                <a:spcPts val="1000"/>
              </a:spcBef>
              <a:spcAft>
                <a:spcPts val="600"/>
              </a:spcAft>
              <a:buClr>
                <a:srgbClr val="7F7F7F"/>
              </a:buClr>
              <a:buFont typeface="Arial"/>
              <a:buNone/>
            </a:pPr>
            <a:endParaRPr lang="fr-FR" sz="3600" b="1" dirty="0">
              <a:solidFill>
                <a:srgbClr val="262626"/>
              </a:solidFill>
              <a:ea typeface="Arial"/>
              <a:cs typeface="Arial"/>
              <a:sym typeface="Arial"/>
            </a:endParaRPr>
          </a:p>
        </p:txBody>
      </p:sp>
      <p:pic>
        <p:nvPicPr>
          <p:cNvPr id="664" name="Shape 664"/>
          <p:cNvPicPr preferRelativeResize="0"/>
          <p:nvPr/>
        </p:nvPicPr>
        <p:blipFill rotWithShape="1">
          <a:blip r:embed="rId4">
            <a:alphaModFix/>
          </a:blip>
          <a:srcRect/>
          <a:stretch/>
        </p:blipFill>
        <p:spPr>
          <a:xfrm>
            <a:off x="4022130" y="1463737"/>
            <a:ext cx="5240374" cy="4484190"/>
          </a:xfrm>
          <a:prstGeom prst="rect">
            <a:avLst/>
          </a:prstGeom>
          <a:noFill/>
          <a:ln w="9525" cap="flat" cmpd="sng">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pic>
      <p:pic>
        <p:nvPicPr>
          <p:cNvPr id="665" name="Shape 665"/>
          <p:cNvPicPr preferRelativeResize="0"/>
          <p:nvPr/>
        </p:nvPicPr>
        <p:blipFill rotWithShape="1">
          <a:blip r:embed="rId5">
            <a:alphaModFix/>
          </a:blip>
          <a:srcRect/>
          <a:stretch/>
        </p:blipFill>
        <p:spPr>
          <a:xfrm>
            <a:off x="7668127" y="1129817"/>
            <a:ext cx="3928659" cy="1802848"/>
          </a:xfrm>
          <a:prstGeom prst="rect">
            <a:avLst/>
          </a:prstGeom>
          <a:noFill/>
          <a:ln w="9525" cap="flat" cmpd="sng">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pic>
      <p:pic>
        <p:nvPicPr>
          <p:cNvPr id="666" name="Shape 666"/>
          <p:cNvPicPr preferRelativeResize="0"/>
          <p:nvPr/>
        </p:nvPicPr>
        <p:blipFill rotWithShape="1">
          <a:blip r:embed="rId6">
            <a:alphaModFix/>
          </a:blip>
          <a:srcRect/>
          <a:stretch/>
        </p:blipFill>
        <p:spPr>
          <a:xfrm>
            <a:off x="7554672" y="3191388"/>
            <a:ext cx="4449955" cy="3060319"/>
          </a:xfrm>
          <a:prstGeom prst="rect">
            <a:avLst/>
          </a:prstGeom>
          <a:noFill/>
          <a:ln w="9525" cap="flat" cmpd="sng">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pic>
      <p:pic>
        <p:nvPicPr>
          <p:cNvPr id="667" name="Shape 667"/>
          <p:cNvPicPr preferRelativeResize="0"/>
          <p:nvPr/>
        </p:nvPicPr>
        <p:blipFill rotWithShape="1">
          <a:blip r:embed="rId7">
            <a:alphaModFix/>
          </a:blip>
          <a:srcRect/>
          <a:stretch/>
        </p:blipFill>
        <p:spPr>
          <a:xfrm>
            <a:off x="5615287" y="1465288"/>
            <a:ext cx="394993" cy="276423"/>
          </a:xfrm>
          <a:prstGeom prst="rect">
            <a:avLst/>
          </a:prstGeom>
          <a:noFill/>
          <a:ln>
            <a:noFill/>
          </a:ln>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540</a:t>
            </a:fld>
            <a:endParaRPr lang="fr-FR" dirty="0">
              <a:solidFill>
                <a:srgbClr val="FFFFFF"/>
              </a:solidFill>
            </a:endParaRPr>
          </a:p>
        </p:txBody>
      </p:sp>
    </p:spTree>
    <p:custDataLst>
      <p:tags r:id="rId1"/>
    </p:custDataLst>
    <p:extLst>
      <p:ext uri="{BB962C8B-B14F-4D97-AF65-F5344CB8AC3E}">
        <p14:creationId xmlns:p14="http://schemas.microsoft.com/office/powerpoint/2010/main" val="1205161597"/>
      </p:ext>
    </p:extLst>
  </p:cSld>
  <p:clrMapOvr>
    <a:masterClrMapping/>
  </p:clrMapOvr>
  <p:transition spd="med">
    <p:fade/>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xfrm>
            <a:off x="128592" y="7"/>
            <a:ext cx="10736637" cy="746975"/>
          </a:xfrm>
        </p:spPr>
        <p:txBody>
          <a:bodyPr/>
          <a:lstStyle/>
          <a:p>
            <a:pPr lvl="0"/>
            <a:r>
              <a:rPr lang="fr-FR" dirty="0">
                <a:sym typeface="Arial"/>
              </a:rPr>
              <a:t>Communiquez avec nous</a:t>
            </a:r>
          </a:p>
        </p:txBody>
      </p:sp>
      <p:sp>
        <p:nvSpPr>
          <p:cNvPr id="655" name="Shape 655"/>
          <p:cNvSpPr txBox="1"/>
          <p:nvPr/>
        </p:nvSpPr>
        <p:spPr>
          <a:xfrm>
            <a:off x="328331" y="1162050"/>
            <a:ext cx="11585417" cy="4938125"/>
          </a:xfrm>
          <a:prstGeom prst="rect">
            <a:avLst/>
          </a:prstGeom>
          <a:noFill/>
          <a:ln>
            <a:noFill/>
          </a:ln>
        </p:spPr>
        <p:txBody>
          <a:bodyPr lIns="91425" tIns="45700" rIns="91425" bIns="45700" anchor="t" anchorCtr="0">
            <a:noAutofit/>
          </a:bodyPr>
          <a:lstStyle/>
          <a:p>
            <a:pPr>
              <a:lnSpc>
                <a:spcPct val="90000"/>
              </a:lnSpc>
              <a:buClr>
                <a:srgbClr val="7F7F7F"/>
              </a:buClr>
              <a:buSzPct val="100000"/>
              <a:buFont typeface="Arial"/>
              <a:buChar char="​"/>
            </a:pPr>
            <a:r>
              <a:rPr lang="fr-FR" sz="2400" dirty="0">
                <a:solidFill>
                  <a:srgbClr val="262626"/>
                </a:solidFill>
                <a:sym typeface="Arial"/>
              </a:rPr>
              <a:t>Suivez le groupe</a:t>
            </a:r>
            <a:r>
              <a:rPr lang="fr-FR"/>
              <a:t> </a:t>
            </a:r>
            <a:r>
              <a:rPr lang="fr-FR" sz="2400" b="1" dirty="0">
                <a:solidFill>
                  <a:srgbClr val="0A9AD7"/>
                </a:solidFill>
                <a:sym typeface="Arial"/>
              </a:rPr>
              <a:t>Salesforce Training &amp; Certification</a:t>
            </a:r>
            <a:r>
              <a:rPr lang="fr-FR"/>
              <a:t> </a:t>
            </a:r>
            <a:r>
              <a:rPr lang="fr-FR" sz="2400" dirty="0">
                <a:solidFill>
                  <a:srgbClr val="262626"/>
                </a:solidFill>
                <a:sym typeface="Arial"/>
              </a:rPr>
              <a:t>dans la Success Community</a:t>
            </a:r>
          </a:p>
          <a:p>
            <a:pPr indent="127000">
              <a:lnSpc>
                <a:spcPct val="90000"/>
              </a:lnSpc>
              <a:spcBef>
                <a:spcPts val="1000"/>
              </a:spcBef>
              <a:buClr>
                <a:srgbClr val="7F7F7F"/>
              </a:buClr>
              <a:buFont typeface="Arial"/>
              <a:buNone/>
            </a:pPr>
            <a:endParaRPr lang="fr-FR" sz="2400" dirty="0">
              <a:solidFill>
                <a:srgbClr val="7C868D"/>
              </a:solidFill>
              <a:ea typeface="Arial"/>
              <a:cs typeface="Arial"/>
              <a:sym typeface="Arial"/>
            </a:endParaRPr>
          </a:p>
          <a:p>
            <a:pPr>
              <a:lnSpc>
                <a:spcPct val="90000"/>
              </a:lnSpc>
              <a:spcBef>
                <a:spcPts val="1000"/>
              </a:spcBef>
              <a:buClr>
                <a:srgbClr val="7F7F7F"/>
              </a:buClr>
              <a:buSzPct val="100000"/>
              <a:buFont typeface="Arial"/>
              <a:buChar char="​"/>
            </a:pPr>
            <a:r>
              <a:rPr lang="fr-FR" sz="2400" dirty="0">
                <a:solidFill>
                  <a:srgbClr val="262626"/>
                </a:solidFill>
                <a:sym typeface="Arial"/>
              </a:rPr>
              <a:t>Suivez Salesforce University sur Twitter</a:t>
            </a:r>
          </a:p>
          <a:p>
            <a:pPr>
              <a:lnSpc>
                <a:spcPct val="90000"/>
              </a:lnSpc>
              <a:spcBef>
                <a:spcPts val="1000"/>
              </a:spcBef>
              <a:buClr>
                <a:srgbClr val="7F7F7F"/>
              </a:buClr>
              <a:buSzPct val="25000"/>
              <a:buFont typeface="Arial"/>
              <a:buNone/>
            </a:pPr>
            <a:r>
              <a:rPr lang="en-US"/>
              <a:t>		</a:t>
            </a:r>
            <a:r>
              <a:rPr lang="fr-FR" sz="2400" b="1" dirty="0">
                <a:solidFill>
                  <a:srgbClr val="0A9AD7"/>
                </a:solidFill>
                <a:sym typeface="Arial"/>
              </a:rPr>
              <a:t>@SalesforceU</a:t>
            </a:r>
            <a:endParaRPr lang="fr-FR" sz="2400" b="1" dirty="0">
              <a:solidFill>
                <a:srgbClr val="0A9AD7"/>
              </a:solidFill>
              <a:ea typeface="Arial"/>
              <a:cs typeface="Arial"/>
              <a:sym typeface="Arial"/>
            </a:endParaRPr>
          </a:p>
          <a:p>
            <a:pPr indent="127000">
              <a:lnSpc>
                <a:spcPct val="90000"/>
              </a:lnSpc>
              <a:spcBef>
                <a:spcPts val="1000"/>
              </a:spcBef>
              <a:buClr>
                <a:srgbClr val="7F7F7F"/>
              </a:buClr>
              <a:buFont typeface="Arial"/>
              <a:buNone/>
            </a:pPr>
            <a:endParaRPr lang="fr-FR" sz="2400" dirty="0">
              <a:solidFill>
                <a:srgbClr val="7C868D"/>
              </a:solidFill>
              <a:ea typeface="Arial"/>
              <a:cs typeface="Arial"/>
              <a:sym typeface="Arial"/>
            </a:endParaRPr>
          </a:p>
          <a:p>
            <a:pPr>
              <a:lnSpc>
                <a:spcPct val="90000"/>
              </a:lnSpc>
              <a:spcBef>
                <a:spcPts val="1000"/>
              </a:spcBef>
              <a:buClr>
                <a:srgbClr val="7F7F7F"/>
              </a:buClr>
              <a:buSzPct val="100000"/>
              <a:buFont typeface="Arial"/>
              <a:buChar char="​"/>
            </a:pPr>
            <a:r>
              <a:rPr lang="fr-FR" sz="2400" dirty="0">
                <a:solidFill>
                  <a:srgbClr val="262626"/>
                </a:solidFill>
                <a:sym typeface="Arial"/>
              </a:rPr>
              <a:t>Abonnez-vous sur Facebook !</a:t>
            </a:r>
          </a:p>
          <a:p>
            <a:pPr>
              <a:lnSpc>
                <a:spcPct val="90000"/>
              </a:lnSpc>
              <a:spcBef>
                <a:spcPts val="1000"/>
              </a:spcBef>
              <a:spcAft>
                <a:spcPts val="600"/>
              </a:spcAft>
              <a:buClr>
                <a:srgbClr val="7F7F7F"/>
              </a:buClr>
              <a:buSzPct val="25000"/>
              <a:buFont typeface="Arial"/>
              <a:buNone/>
            </a:pPr>
            <a:r>
              <a:rPr lang="en-US"/>
              <a:t>		</a:t>
            </a:r>
            <a:r>
              <a:rPr lang="fr-FR" sz="2400" b="1" dirty="0">
                <a:solidFill>
                  <a:srgbClr val="0A9AD7"/>
                </a:solidFill>
                <a:sym typeface="Arial"/>
              </a:rPr>
              <a:t>/SalesforceCertification</a:t>
            </a:r>
            <a:endParaRPr lang="fr-FR" sz="2400" b="1" dirty="0">
              <a:solidFill>
                <a:srgbClr val="0A9AD7"/>
              </a:solidFill>
              <a:ea typeface="Arial"/>
              <a:cs typeface="Arial"/>
              <a:sym typeface="Arial"/>
            </a:endParaRPr>
          </a:p>
        </p:txBody>
      </p:sp>
      <p:pic>
        <p:nvPicPr>
          <p:cNvPr id="656" name="Shape 656"/>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1396872" y="2452075"/>
            <a:ext cx="569906" cy="569906"/>
          </a:xfrm>
          <a:prstGeom prst="rect">
            <a:avLst/>
          </a:prstGeom>
          <a:noFill/>
          <a:ln>
            <a:noFill/>
          </a:ln>
        </p:spPr>
      </p:pic>
      <p:pic>
        <p:nvPicPr>
          <p:cNvPr id="657" name="Shape 657"/>
          <p:cNvPicPr preferRelativeResize="0"/>
          <p:nvPr/>
        </p:nvPicPr>
        <p:blipFill>
          <a:blip r:embed="rId5" cstate="print">
            <a:extLst>
              <a:ext uri="{28A0092B-C50C-407E-A947-70E740481C1C}">
                <a14:useLocalDpi xmlns:a14="http://schemas.microsoft.com/office/drawing/2010/main" val="0"/>
              </a:ext>
            </a:extLst>
          </a:blip>
          <a:stretch>
            <a:fillRect/>
          </a:stretch>
        </p:blipFill>
        <p:spPr>
          <a:xfrm>
            <a:off x="1402065" y="3883906"/>
            <a:ext cx="492599" cy="492599"/>
          </a:xfrm>
          <a:prstGeom prst="rect">
            <a:avLst/>
          </a:prstGeom>
          <a:noFill/>
          <a:ln>
            <a:noFill/>
          </a:ln>
        </p:spPr>
      </p:pic>
      <p:sp>
        <p:nvSpPr>
          <p:cNvPr id="3" name="Slide Number Placeholder 2"/>
          <p:cNvSpPr>
            <a:spLocks noGrp="1"/>
          </p:cNvSpPr>
          <p:nvPr>
            <p:ph type="sldNum" sz="quarter" idx="10"/>
          </p:nvPr>
        </p:nvSpPr>
        <p:spPr/>
        <p:txBody>
          <a:bodyPr/>
          <a:lstStyle/>
          <a:p>
            <a:fld id="{812A5277-1DB9-460F-9A21-B857ABB32666}" type="slidenum">
              <a:rPr lang="en-US" smtClean="0">
                <a:solidFill>
                  <a:srgbClr val="FFFFFF"/>
                </a:solidFill>
              </a:rPr>
              <a:pPr/>
              <a:t>541</a:t>
            </a:fld>
            <a:endParaRPr lang="fr-FR" dirty="0">
              <a:solidFill>
                <a:srgbClr val="FFFFFF"/>
              </a:solidFill>
            </a:endParaRPr>
          </a:p>
        </p:txBody>
      </p:sp>
    </p:spTree>
    <p:custDataLst>
      <p:tags r:id="rId1"/>
    </p:custDataLst>
    <p:extLst>
      <p:ext uri="{BB962C8B-B14F-4D97-AF65-F5344CB8AC3E}">
        <p14:creationId xmlns:p14="http://schemas.microsoft.com/office/powerpoint/2010/main" val="1181587612"/>
      </p:ext>
    </p:extLst>
  </p:cSld>
  <p:clrMapOvr>
    <a:masterClrMapping/>
  </p:clrMapOvr>
  <p:transition spd="med">
    <p:fade/>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fr-FR"/>
              <a:t>Récapitulatif final de la formation</a:t>
            </a:r>
          </a:p>
          <a:p>
            <a:pPr lvl="1"/>
            <a:r>
              <a:rPr lang="fr-FR"/>
              <a:t>Exigences du projet final (ADM201) ou Présentation de la certification Salesforce (ADM201C)</a:t>
            </a:r>
            <a:endParaRPr lang="fr-FR" dirty="0"/>
          </a:p>
          <a:p>
            <a:pPr lvl="2"/>
            <a:r>
              <a:rPr lang="fr-FR"/>
              <a:t>Obtenir des ressources supplémentaires</a:t>
            </a:r>
            <a:endParaRPr lang="fr-FR" dirty="0"/>
          </a:p>
          <a:p>
            <a:endParaRPr lang="fr-FR" dirty="0"/>
          </a:p>
          <a:p>
            <a:endParaRPr lang="fr-FR" dirty="0"/>
          </a:p>
          <a:p>
            <a:endParaRPr lang="fr-FR" dirty="0"/>
          </a:p>
        </p:txBody>
      </p:sp>
      <p:sp>
        <p:nvSpPr>
          <p:cNvPr id="5" name="Title 4"/>
          <p:cNvSpPr>
            <a:spLocks noGrp="1"/>
          </p:cNvSpPr>
          <p:nvPr>
            <p:ph type="title"/>
          </p:nvPr>
        </p:nvSpPr>
        <p:spPr/>
        <p:txBody>
          <a:bodyPr/>
          <a:lstStyle/>
          <a:p>
            <a:r>
              <a:rPr lang="fr-FR"/>
              <a:t>Programme du module</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542</a:t>
            </a:fld>
            <a:endParaRPr lang="fr-FR" dirty="0"/>
          </a:p>
        </p:txBody>
      </p:sp>
    </p:spTree>
    <p:custDataLst>
      <p:tags r:id="rId1"/>
    </p:custData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3"/>
          <p:cNvSpPr>
            <a:spLocks noGrp="1" noChangeArrowheads="1"/>
          </p:cNvSpPr>
          <p:nvPr>
            <p:ph idx="1"/>
          </p:nvPr>
        </p:nvSpPr>
        <p:spPr>
          <a:xfrm>
            <a:off x="115709" y="843165"/>
            <a:ext cx="5007276" cy="5950440"/>
          </a:xfrm>
        </p:spPr>
        <p:txBody>
          <a:bodyPr>
            <a:normAutofit/>
          </a:bodyPr>
          <a:lstStyle/>
          <a:p>
            <a:r>
              <a:rPr lang="fr-FR" sz="2200" dirty="0">
                <a:hlinkClick r:id="rId4"/>
              </a:rPr>
              <a:t>http://success.salesforce.com</a:t>
            </a:r>
            <a:endParaRPr lang="fr-FR" sz="2200" dirty="0"/>
          </a:p>
          <a:p>
            <a:pPr lvl="1"/>
            <a:r>
              <a:rPr lang="fr-FR" sz="2200" dirty="0"/>
              <a:t>Nouvelles fonctionnalités</a:t>
            </a:r>
          </a:p>
          <a:p>
            <a:pPr lvl="1"/>
            <a:r>
              <a:rPr lang="fr-FR" sz="2200" dirty="0"/>
              <a:t>Meilleures pratiques</a:t>
            </a:r>
          </a:p>
          <a:p>
            <a:pPr lvl="1"/>
            <a:r>
              <a:rPr lang="fr-FR" sz="2200" dirty="0"/>
              <a:t>Événements communautaires</a:t>
            </a:r>
          </a:p>
          <a:p>
            <a:pPr>
              <a:spcBef>
                <a:spcPts val="1800"/>
              </a:spcBef>
            </a:pPr>
            <a:r>
              <a:rPr lang="fr-FR" sz="2200" dirty="0">
                <a:hlinkClick r:id="rId5"/>
              </a:rPr>
              <a:t>http://developer.force.com</a:t>
            </a:r>
            <a:endParaRPr lang="fr-FR" sz="2200" dirty="0"/>
          </a:p>
          <a:p>
            <a:pPr lvl="1"/>
            <a:r>
              <a:rPr lang="fr-FR" sz="2200" dirty="0"/>
              <a:t>Notes techniques</a:t>
            </a:r>
          </a:p>
          <a:p>
            <a:pPr lvl="1"/>
            <a:r>
              <a:rPr lang="fr-FR" sz="2200" dirty="0"/>
              <a:t>Communauté de développeurs</a:t>
            </a:r>
          </a:p>
        </p:txBody>
      </p:sp>
      <p:sp>
        <p:nvSpPr>
          <p:cNvPr id="743425" name="Rectangle 2"/>
          <p:cNvSpPr>
            <a:spLocks noGrp="1" noChangeArrowheads="1"/>
          </p:cNvSpPr>
          <p:nvPr>
            <p:ph type="title"/>
          </p:nvPr>
        </p:nvSpPr>
        <p:spPr>
          <a:xfrm>
            <a:off x="128589" y="7"/>
            <a:ext cx="10734146" cy="746975"/>
          </a:xfrm>
        </p:spPr>
        <p:txBody>
          <a:bodyPr/>
          <a:lstStyle/>
          <a:p>
            <a:r>
              <a:rPr lang="fr-FR" dirty="0"/>
              <a:t>Ressources supplémentaires</a:t>
            </a:r>
          </a:p>
        </p:txBody>
      </p:sp>
      <p:sp>
        <p:nvSpPr>
          <p:cNvPr id="2" name="Content Placeholder 1"/>
          <p:cNvSpPr>
            <a:spLocks noGrp="1"/>
          </p:cNvSpPr>
          <p:nvPr>
            <p:ph idx="10"/>
          </p:nvPr>
        </p:nvSpPr>
        <p:spPr>
          <a:xfrm>
            <a:off x="5303521" y="843165"/>
            <a:ext cx="6782800" cy="5950440"/>
          </a:xfrm>
        </p:spPr>
        <p:txBody>
          <a:bodyPr/>
          <a:lstStyle/>
          <a:p>
            <a:r>
              <a:rPr lang="fr-FR" sz="2200" dirty="0"/>
              <a:t>Solutions dans Aide et formation</a:t>
            </a:r>
          </a:p>
          <a:p>
            <a:pPr marL="227013" lvl="0" indent="-227013" fontAlgn="auto">
              <a:spcAft>
                <a:spcPts val="0"/>
              </a:spcAft>
              <a:buFont typeface="Wingdings" pitchFamily="2" charset="2"/>
              <a:buChar char="§"/>
              <a:defRPr/>
            </a:pPr>
            <a:r>
              <a:rPr lang="fr-FR" sz="2200" dirty="0">
                <a:hlinkClick r:id="rId6"/>
              </a:rPr>
              <a:t>http://success.salesforce.com/ideaSearch</a:t>
            </a:r>
            <a:endParaRPr lang="fr-FR" sz="2200" kern="1200" dirty="0"/>
          </a:p>
          <a:p>
            <a:pPr marL="457200" lvl="1" indent="-225425" fontAlgn="auto">
              <a:spcBef>
                <a:spcPts val="900"/>
              </a:spcBef>
              <a:spcAft>
                <a:spcPts val="0"/>
              </a:spcAft>
              <a:buFont typeface="Arial" pitchFamily="34" charset="0"/>
              <a:buChar char="–"/>
              <a:defRPr/>
            </a:pPr>
            <a:r>
              <a:rPr lang="fr-FR" sz="2200" dirty="0"/>
              <a:t>Publiez vos idées : Proposez un nouveau concept de produit.</a:t>
            </a:r>
          </a:p>
          <a:p>
            <a:pPr marL="457200" lvl="1" indent="-225425" fontAlgn="auto">
              <a:spcBef>
                <a:spcPts val="900"/>
              </a:spcBef>
              <a:spcAft>
                <a:spcPts val="0"/>
              </a:spcAft>
              <a:buFont typeface="Arial" pitchFamily="34" charset="0"/>
              <a:buChar char="–"/>
              <a:defRPr/>
            </a:pPr>
            <a:r>
              <a:rPr lang="fr-FR" sz="2200" dirty="0"/>
              <a:t>Faites la promotion des idées que vous voulez développer.</a:t>
            </a:r>
          </a:p>
          <a:p>
            <a:pPr marL="457200" lvl="1" indent="-225425" fontAlgn="auto">
              <a:spcBef>
                <a:spcPts val="900"/>
              </a:spcBef>
              <a:spcAft>
                <a:spcPts val="0"/>
              </a:spcAft>
              <a:buFont typeface="Arial" pitchFamily="34" charset="0"/>
              <a:buChar char="–"/>
              <a:defRPr/>
            </a:pPr>
            <a:r>
              <a:rPr lang="fr-FR" sz="2200" dirty="0"/>
              <a:t>Discutez avec les responsables de produit et d'autres utilisateurs.</a:t>
            </a:r>
          </a:p>
          <a:p>
            <a:pPr marL="457200" lvl="1" indent="-225425" fontAlgn="auto">
              <a:spcBef>
                <a:spcPts val="900"/>
              </a:spcBef>
              <a:spcAft>
                <a:spcPts val="0"/>
              </a:spcAft>
              <a:buFont typeface="Arial" pitchFamily="34" charset="0"/>
              <a:buChar char="–"/>
              <a:defRPr/>
            </a:pPr>
            <a:r>
              <a:rPr lang="fr-FR" sz="2200" dirty="0"/>
              <a:t>Examinez les projets à venir.</a:t>
            </a:r>
          </a:p>
          <a:p>
            <a:pPr marL="227013" lvl="0" indent="-227013" fontAlgn="auto">
              <a:spcBef>
                <a:spcPts val="1800"/>
              </a:spcBef>
              <a:spcAft>
                <a:spcPts val="0"/>
              </a:spcAft>
              <a:buFont typeface="Wingdings" pitchFamily="2" charset="2"/>
              <a:buChar char="§"/>
              <a:defRPr/>
            </a:pPr>
            <a:r>
              <a:rPr lang="fr-FR" sz="2200" dirty="0">
                <a:hlinkClick r:id="rId7"/>
              </a:rPr>
              <a:t>www.appexchange.com</a:t>
            </a:r>
            <a:endParaRPr lang="fr-FR" sz="2200" kern="1200" dirty="0"/>
          </a:p>
          <a:p>
            <a:pPr marL="457200" lvl="1" indent="-225425" fontAlgn="auto">
              <a:spcBef>
                <a:spcPts val="900"/>
              </a:spcBef>
              <a:spcAft>
                <a:spcPts val="0"/>
              </a:spcAft>
              <a:buFont typeface="Arial" pitchFamily="34" charset="0"/>
              <a:buChar char="–"/>
              <a:defRPr/>
            </a:pPr>
            <a:r>
              <a:rPr lang="fr-FR" sz="2200" dirty="0"/>
              <a:t>Parcourez, examinez et testez des applications publiées.</a:t>
            </a:r>
          </a:p>
        </p:txBody>
      </p:sp>
      <p:sp>
        <p:nvSpPr>
          <p:cNvPr id="4" name="Slide Number Placeholder 3"/>
          <p:cNvSpPr>
            <a:spLocks noGrp="1"/>
          </p:cNvSpPr>
          <p:nvPr>
            <p:ph type="sldNum" sz="quarter" idx="11"/>
          </p:nvPr>
        </p:nvSpPr>
        <p:spPr/>
        <p:txBody>
          <a:bodyPr/>
          <a:lstStyle/>
          <a:p>
            <a:fld id="{812A5277-1DB9-460F-9A21-B857ABB32666}" type="slidenum">
              <a:rPr lang="en-US" smtClean="0"/>
              <a:pPr/>
              <a:t>543</a:t>
            </a:fld>
            <a:endParaRPr lang="fr-FR" dirty="0"/>
          </a:p>
        </p:txBody>
      </p:sp>
    </p:spTree>
    <p:custDataLst>
      <p:tags r:id="rId1"/>
    </p:custData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4" cstate="print"/>
          <a:srcRect b="6278"/>
          <a:stretch/>
        </p:blipFill>
        <p:spPr bwMode="auto">
          <a:xfrm>
            <a:off x="2063475" y="1774349"/>
            <a:ext cx="8987021" cy="4145805"/>
          </a:xfrm>
          <a:prstGeom prst="rect">
            <a:avLst/>
          </a:prstGeom>
          <a:noFill/>
          <a:ln w="9525">
            <a:solidFill>
              <a:schemeClr val="accent1"/>
            </a:solidFill>
            <a:miter lim="800000"/>
            <a:headEnd/>
            <a:tailEnd/>
          </a:ln>
        </p:spPr>
      </p:pic>
      <p:sp>
        <p:nvSpPr>
          <p:cNvPr id="479233" name="Rectangle 2"/>
          <p:cNvSpPr>
            <a:spLocks noGrp="1" noChangeArrowheads="1"/>
          </p:cNvSpPr>
          <p:nvPr>
            <p:ph type="title"/>
          </p:nvPr>
        </p:nvSpPr>
        <p:spPr>
          <a:xfrm>
            <a:off x="128592" y="7"/>
            <a:ext cx="10736637" cy="746975"/>
          </a:xfrm>
        </p:spPr>
        <p:txBody>
          <a:bodyPr/>
          <a:lstStyle/>
          <a:p>
            <a:r>
              <a:rPr lang="fr-FR"/>
              <a:t>Qu'est-ce que l'AppExchange Salesforce ?</a:t>
            </a:r>
          </a:p>
        </p:txBody>
      </p:sp>
      <p:sp>
        <p:nvSpPr>
          <p:cNvPr id="12" name="Rounded Rectangle 11"/>
          <p:cNvSpPr/>
          <p:nvPr/>
        </p:nvSpPr>
        <p:spPr>
          <a:xfrm>
            <a:off x="4771041" y="1710598"/>
            <a:ext cx="3324552" cy="612934"/>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rPr>
              <a:t>Recherchez des applications par mots clés</a:t>
            </a:r>
            <a:endParaRPr lang="fr-FR" b="1" dirty="0">
              <a:solidFill>
                <a:schemeClr val="bg1"/>
              </a:solidFill>
              <a:latin typeface="Times New Roman" pitchFamily="18" charset="0"/>
            </a:endParaRPr>
          </a:p>
        </p:txBody>
      </p:sp>
      <p:sp>
        <p:nvSpPr>
          <p:cNvPr id="13" name="Rounded Rectangle 12"/>
          <p:cNvSpPr/>
          <p:nvPr/>
        </p:nvSpPr>
        <p:spPr>
          <a:xfrm>
            <a:off x="5898823" y="2483811"/>
            <a:ext cx="2096315" cy="306467"/>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rPr>
              <a:t>Filtrer et trier</a:t>
            </a:r>
            <a:endParaRPr lang="fr-FR" b="1" dirty="0">
              <a:solidFill>
                <a:schemeClr val="bg1"/>
              </a:solidFill>
              <a:latin typeface="Times New Roman" pitchFamily="18" charset="0"/>
            </a:endParaRPr>
          </a:p>
        </p:txBody>
      </p:sp>
      <p:sp>
        <p:nvSpPr>
          <p:cNvPr id="17" name="Rounded Rectangle 16"/>
          <p:cNvSpPr/>
          <p:nvPr/>
        </p:nvSpPr>
        <p:spPr>
          <a:xfrm>
            <a:off x="3026426" y="2990250"/>
            <a:ext cx="1616520" cy="612934"/>
          </a:xfrm>
          <a:prstGeom prst="roundRect">
            <a:avLst/>
          </a:prstGeom>
          <a:solidFill>
            <a:srgbClr val="FF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rPr>
              <a:t>Parcourez les applications</a:t>
            </a:r>
            <a:endParaRPr lang="fr-FR" b="1" dirty="0">
              <a:solidFill>
                <a:schemeClr val="bg1"/>
              </a:solidFill>
              <a:latin typeface="Times New Roman" pitchFamily="18" charset="0"/>
            </a:endParaRPr>
          </a:p>
        </p:txBody>
      </p:sp>
      <p:sp>
        <p:nvSpPr>
          <p:cNvPr id="14" name="Rectangle 13"/>
          <p:cNvSpPr/>
          <p:nvPr/>
        </p:nvSpPr>
        <p:spPr bwMode="auto">
          <a:xfrm>
            <a:off x="0" y="763284"/>
            <a:ext cx="12188825" cy="937500"/>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0" lvl="1">
              <a:spcBef>
                <a:spcPct val="50000"/>
              </a:spcBef>
            </a:pPr>
            <a:r>
              <a:rPr lang="fr-FR" sz="2000" dirty="0">
                <a:solidFill>
                  <a:schemeClr val="bg1"/>
                </a:solidFill>
                <a:latin typeface="Salesforce Sans" panose="020B0505020202020203" pitchFamily="34" charset="0"/>
              </a:rPr>
              <a:t>La plate-forme </a:t>
            </a:r>
            <a:r>
              <a:rPr lang="fr-FR" sz="2000" b="1" dirty="0">
                <a:solidFill>
                  <a:schemeClr val="bg1"/>
                </a:solidFill>
                <a:latin typeface="Salesforce Sans" panose="020B0505020202020203" pitchFamily="34" charset="0"/>
              </a:rPr>
              <a:t>AppExchange</a:t>
            </a:r>
            <a:r>
              <a:rPr lang="fr-FR" sz="2000" dirty="0">
                <a:solidFill>
                  <a:schemeClr val="bg1"/>
                </a:solidFill>
                <a:latin typeface="Salesforce Sans" panose="020B0505020202020203" pitchFamily="34" charset="0"/>
              </a:rPr>
              <a:t> est un marché en ligne où les clients de salesforce.com peuvent partager et installer des applications, et où les partenaires peuvent publier des applications.</a:t>
            </a:r>
          </a:p>
        </p:txBody>
      </p:sp>
      <p:sp>
        <p:nvSpPr>
          <p:cNvPr id="18" name="TextBox 17"/>
          <p:cNvSpPr txBox="1"/>
          <p:nvPr/>
        </p:nvSpPr>
        <p:spPr bwMode="white">
          <a:xfrm>
            <a:off x="0" y="875554"/>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DÉFINITION :</a:t>
            </a:r>
          </a:p>
        </p:txBody>
      </p:sp>
      <p:sp>
        <p:nvSpPr>
          <p:cNvPr id="19" name="Rectangle 18"/>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Menu d'application Force.com</a:t>
            </a:r>
            <a:r>
              <a:rPr lang="fr-FR" b="1" dirty="0"/>
              <a:t> </a:t>
            </a:r>
            <a:r>
              <a:rPr lang="fr-FR" sz="2400" b="1" dirty="0">
                <a:solidFill>
                  <a:schemeClr val="bg1"/>
                </a:solidFill>
              </a:rPr>
              <a:t>| AppExchange</a:t>
            </a:r>
          </a:p>
        </p:txBody>
      </p:sp>
      <p:grpSp>
        <p:nvGrpSpPr>
          <p:cNvPr id="3" name="Group 4"/>
          <p:cNvGrpSpPr>
            <a:grpSpLocks noChangeAspect="1"/>
          </p:cNvGrpSpPr>
          <p:nvPr/>
        </p:nvGrpSpPr>
        <p:grpSpPr bwMode="auto">
          <a:xfrm>
            <a:off x="436563" y="1180338"/>
            <a:ext cx="422275" cy="328613"/>
            <a:chOff x="275" y="1308"/>
            <a:chExt cx="266" cy="207"/>
          </a:xfrm>
        </p:grpSpPr>
        <p:sp>
          <p:nvSpPr>
            <p:cNvPr id="25"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Slide Number Placeholder 5"/>
          <p:cNvSpPr>
            <a:spLocks noGrp="1"/>
          </p:cNvSpPr>
          <p:nvPr>
            <p:ph type="sldNum" sz="quarter" idx="10"/>
          </p:nvPr>
        </p:nvSpPr>
        <p:spPr/>
        <p:txBody>
          <a:bodyPr/>
          <a:lstStyle/>
          <a:p>
            <a:fld id="{812A5277-1DB9-460F-9A21-B857ABB32666}" type="slidenum">
              <a:rPr lang="en-US" smtClean="0"/>
              <a:pPr/>
              <a:t>544</a:t>
            </a:fld>
            <a:endParaRPr lang="fr-FR" dirty="0"/>
          </a:p>
        </p:txBody>
      </p:sp>
      <p:grpSp>
        <p:nvGrpSpPr>
          <p:cNvPr id="87" name="Group 86"/>
          <p:cNvGrpSpPr/>
          <p:nvPr/>
        </p:nvGrpSpPr>
        <p:grpSpPr>
          <a:xfrm>
            <a:off x="0" y="6082210"/>
            <a:ext cx="1295063" cy="746147"/>
            <a:chOff x="0" y="6082210"/>
            <a:chExt cx="1295063" cy="746147"/>
          </a:xfrm>
        </p:grpSpPr>
        <p:sp>
          <p:nvSpPr>
            <p:cNvPr id="88" name="TextBox 87"/>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89"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
          <p:cNvSpPr>
            <a:spLocks noGrp="1" noChangeArrowheads="1"/>
          </p:cNvSpPr>
          <p:nvPr>
            <p:ph idx="1"/>
          </p:nvPr>
        </p:nvSpPr>
        <p:spPr>
          <a:xfrm>
            <a:off x="115713" y="843165"/>
            <a:ext cx="5388975" cy="5950440"/>
          </a:xfrm>
        </p:spPr>
        <p:txBody>
          <a:bodyPr/>
          <a:lstStyle/>
          <a:p>
            <a:r>
              <a:rPr lang="fr-FR" dirty="0"/>
              <a:t>Que pourriez-vous télécharger depuis </a:t>
            </a:r>
            <a:r>
              <a:rPr lang="fr-FR" dirty="0" err="1"/>
              <a:t>AppExchange</a:t>
            </a:r>
            <a:r>
              <a:rPr lang="fr-FR" dirty="0"/>
              <a:t> ?</a:t>
            </a:r>
          </a:p>
          <a:p>
            <a:pPr lvl="1"/>
            <a:r>
              <a:rPr lang="fr-FR" dirty="0"/>
              <a:t>Paquets analytiques</a:t>
            </a:r>
          </a:p>
          <a:p>
            <a:pPr lvl="1"/>
            <a:r>
              <a:rPr lang="fr-FR" dirty="0"/>
              <a:t>Tableaux de bord</a:t>
            </a:r>
          </a:p>
          <a:p>
            <a:pPr lvl="1"/>
            <a:r>
              <a:rPr lang="fr-FR" dirty="0"/>
              <a:t>Enquêtes et formulaires</a:t>
            </a:r>
          </a:p>
          <a:p>
            <a:pPr lvl="1"/>
            <a:r>
              <a:rPr lang="fr-FR" dirty="0"/>
              <a:t>Solutions d'enregistrement d'appels</a:t>
            </a:r>
          </a:p>
          <a:p>
            <a:pPr lvl="1"/>
            <a:r>
              <a:rPr lang="fr-FR" dirty="0"/>
              <a:t>Outils d'administration</a:t>
            </a:r>
          </a:p>
          <a:p>
            <a:pPr lvl="1"/>
            <a:r>
              <a:rPr lang="fr-FR" dirty="0"/>
              <a:t>Outils de productivité</a:t>
            </a:r>
          </a:p>
          <a:p>
            <a:endParaRPr lang="fr-FR" dirty="0"/>
          </a:p>
        </p:txBody>
      </p:sp>
      <p:sp>
        <p:nvSpPr>
          <p:cNvPr id="5" name="Title 4"/>
          <p:cNvSpPr>
            <a:spLocks noGrp="1"/>
          </p:cNvSpPr>
          <p:nvPr>
            <p:ph type="title"/>
          </p:nvPr>
        </p:nvSpPr>
        <p:spPr>
          <a:xfrm>
            <a:off x="128589" y="7"/>
            <a:ext cx="10734146" cy="746975"/>
          </a:xfrm>
        </p:spPr>
        <p:txBody>
          <a:bodyPr/>
          <a:lstStyle/>
          <a:p>
            <a:r>
              <a:rPr lang="fr-FR" sz="2700" dirty="0"/>
              <a:t>Extension de Salesforce avec AppExchange</a:t>
            </a:r>
            <a:endParaRPr lang="fr-FR" sz="2700" spc="200" dirty="0"/>
          </a:p>
        </p:txBody>
      </p:sp>
      <p:pic>
        <p:nvPicPr>
          <p:cNvPr id="2051" name="Picture 3"/>
          <p:cNvPicPr>
            <a:picLocks noChangeAspect="1" noChangeArrowheads="1"/>
          </p:cNvPicPr>
          <p:nvPr/>
        </p:nvPicPr>
        <p:blipFill>
          <a:blip r:embed="rId4" cstate="print"/>
          <a:srcRect/>
          <a:stretch>
            <a:fillRect/>
          </a:stretch>
        </p:blipFill>
        <p:spPr bwMode="auto">
          <a:xfrm>
            <a:off x="7381079" y="2372651"/>
            <a:ext cx="4044364" cy="375465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9" name="Appexchange logo"/>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582800" y="1605465"/>
            <a:ext cx="4053358" cy="1112396"/>
          </a:xfrm>
          <a:prstGeom prst="rect">
            <a:avLst/>
          </a:prstGeom>
          <a:noFill/>
        </p:spPr>
      </p:pic>
      <p:sp>
        <p:nvSpPr>
          <p:cNvPr id="3" name="Slide Number Placeholder 2"/>
          <p:cNvSpPr>
            <a:spLocks noGrp="1"/>
          </p:cNvSpPr>
          <p:nvPr>
            <p:ph type="sldNum" sz="quarter" idx="10"/>
          </p:nvPr>
        </p:nvSpPr>
        <p:spPr/>
        <p:txBody>
          <a:bodyPr/>
          <a:lstStyle/>
          <a:p>
            <a:fld id="{812A5277-1DB9-460F-9A21-B857ABB32666}" type="slidenum">
              <a:rPr lang="en-US" smtClean="0"/>
              <a:pPr/>
              <a:t>545</a:t>
            </a:fld>
            <a:endParaRPr lang="fr-FR" dirty="0"/>
          </a:p>
        </p:txBody>
      </p:sp>
    </p:spTree>
    <p:custDataLst>
      <p:tags r:id="rId1"/>
    </p:custData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Content Placeholder 5"/>
          <p:cNvSpPr>
            <a:spLocks noGrp="1"/>
          </p:cNvSpPr>
          <p:nvPr>
            <p:ph idx="1"/>
          </p:nvPr>
        </p:nvSpPr>
        <p:spPr>
          <a:xfrm>
            <a:off x="115713" y="914400"/>
            <a:ext cx="11941175" cy="5818867"/>
          </a:xfrm>
        </p:spPr>
        <p:txBody>
          <a:bodyPr numCol="2" spcCol="457200"/>
          <a:lstStyle/>
          <a:p>
            <a:pPr lvl="1"/>
            <a:r>
              <a:rPr lang="fr-FR" sz="2100" dirty="0"/>
              <a:t>Téléchargez le guide d'examen à l'adresse</a:t>
            </a:r>
            <a:r>
              <a:rPr sz="2100" dirty="0"/>
              <a:t/>
            </a:r>
            <a:br>
              <a:rPr sz="2100" dirty="0"/>
            </a:br>
            <a:r>
              <a:rPr lang="fr-FR" sz="2100" dirty="0">
                <a:solidFill>
                  <a:schemeClr val="tx2">
                    <a:lumMod val="40000"/>
                    <a:lumOff val="60000"/>
                  </a:schemeClr>
                </a:solidFill>
                <a:hlinkClick r:id="rId4"/>
              </a:rPr>
              <a:t>http://certification.salesforce.com/SG_CertifiedAdministrator.pdf</a:t>
            </a:r>
            <a:r>
              <a:rPr lang="fr-FR" sz="2100" dirty="0"/>
              <a:t>.</a:t>
            </a:r>
            <a:endParaRPr lang="fr-FR" sz="2100" dirty="0">
              <a:solidFill>
                <a:schemeClr val="tx2">
                  <a:lumMod val="40000"/>
                  <a:lumOff val="60000"/>
                </a:schemeClr>
              </a:solidFill>
            </a:endParaRPr>
          </a:p>
          <a:p>
            <a:pPr lvl="1"/>
            <a:r>
              <a:rPr lang="fr-FR" sz="2100" dirty="0"/>
              <a:t>Recherchez les rubriques non traitées dans ce cours ainsi que les sujets peu maîtrisés de la section Objectifs Examen du Guide d'étude (Aide et formation - saisir des critères de recherche - filtre pour la documentation).</a:t>
            </a:r>
          </a:p>
          <a:p>
            <a:pPr lvl="1"/>
            <a:r>
              <a:rPr lang="fr-FR" sz="2100" dirty="0"/>
              <a:t>Les clients Premier peuvent profiter des cours en ligne qui les intéressent </a:t>
            </a:r>
            <a:r>
              <a:rPr sz="2100" dirty="0"/>
              <a:t/>
            </a:r>
            <a:br>
              <a:rPr sz="2100" dirty="0"/>
            </a:br>
            <a:r>
              <a:rPr lang="fr-FR" sz="2100" dirty="0"/>
              <a:t>(Aide et formation - Suivre la formation).</a:t>
            </a:r>
          </a:p>
          <a:p>
            <a:pPr lvl="1"/>
            <a:r>
              <a:rPr lang="fr-FR" sz="2100" dirty="0"/>
              <a:t>Acquérez une expérience pratique en pratiquant dans votre organisation de formation et en testant les résultats de différents scénarios (accès, rapports, etc.).</a:t>
            </a:r>
          </a:p>
          <a:p>
            <a:pPr lvl="1"/>
            <a:r>
              <a:rPr lang="fr-FR" sz="2100" dirty="0"/>
              <a:t>Lorsque vous êtes prêt, configurez un compte de participation au test à l'adresse </a:t>
            </a:r>
            <a:r>
              <a:rPr lang="fr-FR" sz="2100" dirty="0">
                <a:hlinkClick r:id="rId5"/>
              </a:rPr>
              <a:t>www.webassessor.com/salesforce</a:t>
            </a:r>
            <a:r>
              <a:rPr lang="fr-FR" sz="2100" dirty="0"/>
              <a:t> </a:t>
            </a:r>
            <a:r>
              <a:rPr sz="2100" dirty="0"/>
              <a:t/>
            </a:r>
            <a:br>
              <a:rPr sz="2100" dirty="0"/>
            </a:br>
            <a:r>
              <a:rPr lang="fr-FR" sz="2100" dirty="0"/>
              <a:t>pour vous inscrire aux examens. </a:t>
            </a:r>
          </a:p>
          <a:p>
            <a:pPr lvl="1"/>
            <a:r>
              <a:rPr lang="fr-FR" sz="2100" dirty="0"/>
              <a:t>Si vous ne réussissez pas du premier coup, essayez plusieurs fois.</a:t>
            </a:r>
          </a:p>
          <a:p>
            <a:pPr lvl="1"/>
            <a:r>
              <a:rPr lang="fr-FR" sz="2100" dirty="0"/>
              <a:t>Une fois certifié, présentez fièrement votre logo et utilisez-le à volonté !</a:t>
            </a:r>
          </a:p>
        </p:txBody>
      </p:sp>
      <p:sp>
        <p:nvSpPr>
          <p:cNvPr id="51202" name="Title 4"/>
          <p:cNvSpPr>
            <a:spLocks noGrp="1"/>
          </p:cNvSpPr>
          <p:nvPr>
            <p:ph type="title"/>
          </p:nvPr>
        </p:nvSpPr>
        <p:spPr>
          <a:xfrm>
            <a:off x="128589" y="7"/>
            <a:ext cx="10734146" cy="746975"/>
          </a:xfrm>
        </p:spPr>
        <p:txBody>
          <a:bodyPr/>
          <a:lstStyle/>
          <a:p>
            <a:r>
              <a:rPr lang="fr-FR"/>
              <a:t>Plan d'action de certification</a:t>
            </a:r>
          </a:p>
        </p:txBody>
      </p:sp>
      <p:pic>
        <p:nvPicPr>
          <p:cNvPr id="5120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164612" y="4391115"/>
            <a:ext cx="1999296" cy="1999296"/>
          </a:xfrm>
          <a:prstGeom prst="rect">
            <a:avLst/>
          </a:prstGeom>
          <a:noFill/>
          <a:ln w="9525">
            <a:noFill/>
            <a:miter lim="800000"/>
            <a:headEnd/>
            <a:tailEnd/>
          </a:ln>
        </p:spPr>
      </p:pic>
      <p:sp>
        <p:nvSpPr>
          <p:cNvPr id="3" name="Slide Number Placeholder 2"/>
          <p:cNvSpPr>
            <a:spLocks noGrp="1"/>
          </p:cNvSpPr>
          <p:nvPr>
            <p:ph type="sldNum" sz="quarter" idx="10"/>
          </p:nvPr>
        </p:nvSpPr>
        <p:spPr/>
        <p:txBody>
          <a:bodyPr/>
          <a:lstStyle/>
          <a:p>
            <a:fld id="{812A5277-1DB9-460F-9A21-B857ABB32666}" type="slidenum">
              <a:rPr lang="en-US" smtClean="0"/>
              <a:pPr/>
              <a:t>546</a:t>
            </a:fld>
            <a:endParaRPr lang="fr-FR" dirty="0"/>
          </a:p>
        </p:txBody>
      </p:sp>
    </p:spTree>
    <p:custDataLst>
      <p:tags r:id="rId1"/>
    </p:custData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592" y="7"/>
            <a:ext cx="10736637" cy="746975"/>
          </a:xfrm>
        </p:spPr>
        <p:txBody>
          <a:bodyPr/>
          <a:lstStyle/>
          <a:p>
            <a:r>
              <a:rPr lang="fr-FR"/>
              <a:t>Et ensuite ?</a:t>
            </a:r>
          </a:p>
        </p:txBody>
      </p:sp>
      <p:sp>
        <p:nvSpPr>
          <p:cNvPr id="17" name="Rectangle 13"/>
          <p:cNvSpPr>
            <a:spLocks noChangeArrowheads="1"/>
          </p:cNvSpPr>
          <p:nvPr/>
        </p:nvSpPr>
        <p:spPr bwMode="auto">
          <a:xfrm>
            <a:off x="3535453" y="1869345"/>
            <a:ext cx="6502158" cy="1569644"/>
          </a:xfrm>
          <a:prstGeom prst="rect">
            <a:avLst/>
          </a:prstGeom>
          <a:noFill/>
          <a:ln w="9525">
            <a:noFill/>
            <a:miter lim="800000"/>
            <a:headEnd/>
            <a:tailEnd/>
          </a:ln>
        </p:spPr>
        <p:txBody>
          <a:bodyPr wrap="square" lIns="91424" tIns="45712" rIns="91424" bIns="45712">
            <a:spAutoFit/>
          </a:bodyPr>
          <a:lstStyle/>
          <a:p>
            <a:pPr algn="l">
              <a:lnSpc>
                <a:spcPct val="120000"/>
              </a:lnSpc>
              <a:spcBef>
                <a:spcPct val="20000"/>
              </a:spcBef>
              <a:buFont typeface="Wingdings" pitchFamily="2" charset="2"/>
              <a:buNone/>
            </a:pPr>
            <a:r>
              <a:rPr lang="fr-FR" sz="2000" dirty="0">
                <a:latin typeface="Salesforce Sans" panose="020B0505020202020203" pitchFamily="34" charset="0"/>
              </a:rPr>
              <a:t>Vous apporter satisfaction est très important pour nous. Cliquez sur le lien </a:t>
            </a:r>
            <a:r>
              <a:rPr lang="fr-FR" sz="2000" b="1" dirty="0">
                <a:latin typeface="Salesforce Sans" panose="020B0505020202020203" pitchFamily="34" charset="0"/>
              </a:rPr>
              <a:t>Évaluation de la formation </a:t>
            </a:r>
            <a:r>
              <a:rPr lang="fr-FR" sz="2000" dirty="0">
                <a:latin typeface="Salesforce Sans" panose="020B0505020202020203" pitchFamily="34" charset="0"/>
              </a:rPr>
              <a:t>sur la page d'accueil de votre organisation de formation pour nous faire part de vos commentaires.</a:t>
            </a:r>
          </a:p>
        </p:txBody>
      </p:sp>
      <p:sp>
        <p:nvSpPr>
          <p:cNvPr id="18" name="Rectangle 14"/>
          <p:cNvSpPr>
            <a:spLocks noChangeArrowheads="1"/>
          </p:cNvSpPr>
          <p:nvPr/>
        </p:nvSpPr>
        <p:spPr bwMode="auto">
          <a:xfrm>
            <a:off x="3535452" y="3525073"/>
            <a:ext cx="6649071" cy="830997"/>
          </a:xfrm>
          <a:prstGeom prst="rect">
            <a:avLst/>
          </a:prstGeom>
          <a:noFill/>
          <a:ln w="9525">
            <a:noFill/>
            <a:miter lim="800000"/>
            <a:headEnd/>
            <a:tailEnd/>
          </a:ln>
        </p:spPr>
        <p:txBody>
          <a:bodyPr wrap="square" lIns="91424" tIns="45712" rIns="91424" bIns="45712">
            <a:spAutoFit/>
          </a:bodyPr>
          <a:lstStyle/>
          <a:p>
            <a:pPr algn="l">
              <a:lnSpc>
                <a:spcPct val="120000"/>
              </a:lnSpc>
              <a:spcBef>
                <a:spcPct val="20000"/>
              </a:spcBef>
              <a:buFont typeface="Wingdings" pitchFamily="2" charset="2"/>
              <a:buNone/>
            </a:pPr>
            <a:r>
              <a:rPr lang="fr-FR" sz="2000" b="1" dirty="0">
                <a:latin typeface="Salesforce Sans" panose="020B0505020202020203" pitchFamily="34" charset="0"/>
              </a:rPr>
              <a:t>Obtenez votre certification !</a:t>
            </a:r>
            <a:r>
              <a:rPr lang="fr-FR" sz="2000" dirty="0">
                <a:latin typeface="Salesforce Sans" panose="020B0505020202020203" pitchFamily="34" charset="0"/>
              </a:rPr>
              <a:t> Accédez à : </a:t>
            </a:r>
            <a:r>
              <a:rPr lang="fr-FR" sz="2000" dirty="0">
                <a:latin typeface="Salesforce Sans" panose="020B0505020202020203" pitchFamily="34" charset="0"/>
                <a:hlinkClick r:id="rId4"/>
              </a:rPr>
              <a:t>www.webassessor.com/salesforce</a:t>
            </a:r>
            <a:r>
              <a:rPr lang="fr-FR" sz="2000" dirty="0">
                <a:latin typeface="Salesforce Sans" panose="020B0505020202020203" pitchFamily="34" charset="0"/>
              </a:rPr>
              <a:t> pour vous inscrire.</a:t>
            </a:r>
          </a:p>
        </p:txBody>
      </p:sp>
      <p:sp>
        <p:nvSpPr>
          <p:cNvPr id="19" name="Rectangle 15"/>
          <p:cNvSpPr>
            <a:spLocks noChangeArrowheads="1"/>
          </p:cNvSpPr>
          <p:nvPr/>
        </p:nvSpPr>
        <p:spPr bwMode="auto">
          <a:xfrm>
            <a:off x="3535453" y="4688744"/>
            <a:ext cx="5346215" cy="1200312"/>
          </a:xfrm>
          <a:prstGeom prst="rect">
            <a:avLst/>
          </a:prstGeom>
          <a:noFill/>
          <a:ln w="9525">
            <a:noFill/>
            <a:miter lim="800000"/>
            <a:headEnd/>
            <a:tailEnd/>
          </a:ln>
        </p:spPr>
        <p:txBody>
          <a:bodyPr wrap="square" lIns="91424" tIns="45712" rIns="91424" bIns="45712">
            <a:spAutoFit/>
          </a:bodyPr>
          <a:lstStyle/>
          <a:p>
            <a:pPr algn="l">
              <a:lnSpc>
                <a:spcPct val="120000"/>
              </a:lnSpc>
              <a:spcBef>
                <a:spcPct val="20000"/>
              </a:spcBef>
              <a:buFont typeface="Wingdings" pitchFamily="2" charset="2"/>
              <a:buNone/>
            </a:pPr>
            <a:r>
              <a:rPr lang="fr-FR" sz="2000" b="1" dirty="0">
                <a:latin typeface="Salesforce Sans" panose="020B0505020202020203" pitchFamily="34" charset="0"/>
              </a:rPr>
              <a:t>Passez à l'étape suivante !</a:t>
            </a:r>
            <a:r>
              <a:rPr lang="fr-FR" sz="2000" dirty="0">
                <a:latin typeface="Salesforce Sans" panose="020B0505020202020203" pitchFamily="34" charset="0"/>
              </a:rPr>
              <a:t> Inscrivez-vous au prochain cours ! Accédez à : </a:t>
            </a:r>
            <a:r>
              <a:rPr lang="fr-FR" sz="2000" dirty="0">
                <a:latin typeface="Salesforce Sans" panose="020B0505020202020203" pitchFamily="34" charset="0"/>
                <a:hlinkClick r:id="rId5"/>
              </a:rPr>
              <a:t>www.salesforce.com/training</a:t>
            </a:r>
            <a:r>
              <a:rPr lang="fr-FR" sz="2000" dirty="0">
                <a:latin typeface="Salesforce Sans" panose="020B0505020202020203" pitchFamily="34" charset="0"/>
              </a:rPr>
              <a:t>.</a:t>
            </a:r>
          </a:p>
        </p:txBody>
      </p:sp>
      <p:grpSp>
        <p:nvGrpSpPr>
          <p:cNvPr id="20" name="Group 19"/>
          <p:cNvGrpSpPr/>
          <p:nvPr/>
        </p:nvGrpSpPr>
        <p:grpSpPr>
          <a:xfrm>
            <a:off x="2553914" y="4705606"/>
            <a:ext cx="754136" cy="754332"/>
            <a:chOff x="1915934" y="3529204"/>
            <a:chExt cx="565749" cy="565749"/>
          </a:xfrm>
        </p:grpSpPr>
        <p:sp>
          <p:nvSpPr>
            <p:cNvPr id="21" name="Oval 5"/>
            <p:cNvSpPr>
              <a:spLocks noChangeArrowheads="1"/>
            </p:cNvSpPr>
            <p:nvPr/>
          </p:nvSpPr>
          <p:spPr bwMode="auto">
            <a:xfrm>
              <a:off x="1915934" y="3529204"/>
              <a:ext cx="565749" cy="565749"/>
            </a:xfrm>
            <a:prstGeom prst="ellipse">
              <a:avLst/>
            </a:prstGeom>
            <a:solidFill>
              <a:srgbClr val="009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white">
            <a:xfrm>
              <a:off x="2037336" y="3700595"/>
              <a:ext cx="322945" cy="222173"/>
            </a:xfrm>
            <a:custGeom>
              <a:avLst/>
              <a:gdLst>
                <a:gd name="T0" fmla="*/ 440 w 480"/>
                <a:gd name="T1" fmla="*/ 172 h 330"/>
                <a:gd name="T2" fmla="*/ 445 w 480"/>
                <a:gd name="T3" fmla="*/ 134 h 330"/>
                <a:gd name="T4" fmla="*/ 311 w 480"/>
                <a:gd name="T5" fmla="*/ 0 h 330"/>
                <a:gd name="T6" fmla="*/ 188 w 480"/>
                <a:gd name="T7" fmla="*/ 80 h 330"/>
                <a:gd name="T8" fmla="*/ 146 w 480"/>
                <a:gd name="T9" fmla="*/ 69 h 330"/>
                <a:gd name="T10" fmla="*/ 64 w 480"/>
                <a:gd name="T11" fmla="*/ 151 h 330"/>
                <a:gd name="T12" fmla="*/ 65 w 480"/>
                <a:gd name="T13" fmla="*/ 167 h 330"/>
                <a:gd name="T14" fmla="*/ 0 w 480"/>
                <a:gd name="T15" fmla="*/ 247 h 330"/>
                <a:gd name="T16" fmla="*/ 82 w 480"/>
                <a:gd name="T17" fmla="*/ 330 h 330"/>
                <a:gd name="T18" fmla="*/ 94 w 480"/>
                <a:gd name="T19" fmla="*/ 329 h 330"/>
                <a:gd name="T20" fmla="*/ 94 w 480"/>
                <a:gd name="T21" fmla="*/ 330 h 330"/>
                <a:gd name="T22" fmla="*/ 387 w 480"/>
                <a:gd name="T23" fmla="*/ 330 h 330"/>
                <a:gd name="T24" fmla="*/ 387 w 480"/>
                <a:gd name="T25" fmla="*/ 329 h 330"/>
                <a:gd name="T26" fmla="*/ 395 w 480"/>
                <a:gd name="T27" fmla="*/ 330 h 330"/>
                <a:gd name="T28" fmla="*/ 480 w 480"/>
                <a:gd name="T29" fmla="*/ 244 h 330"/>
                <a:gd name="T30" fmla="*/ 440 w 480"/>
                <a:gd name="T31" fmla="*/ 17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0" h="330">
                  <a:moveTo>
                    <a:pt x="440" y="172"/>
                  </a:moveTo>
                  <a:cubicBezTo>
                    <a:pt x="443" y="160"/>
                    <a:pt x="445" y="147"/>
                    <a:pt x="445" y="134"/>
                  </a:cubicBezTo>
                  <a:cubicBezTo>
                    <a:pt x="445" y="60"/>
                    <a:pt x="385" y="0"/>
                    <a:pt x="311" y="0"/>
                  </a:cubicBezTo>
                  <a:cubicBezTo>
                    <a:pt x="256" y="0"/>
                    <a:pt x="209" y="33"/>
                    <a:pt x="188" y="80"/>
                  </a:cubicBezTo>
                  <a:cubicBezTo>
                    <a:pt x="176" y="73"/>
                    <a:pt x="161" y="69"/>
                    <a:pt x="146" y="69"/>
                  </a:cubicBezTo>
                  <a:cubicBezTo>
                    <a:pt x="101" y="69"/>
                    <a:pt x="64" y="106"/>
                    <a:pt x="64" y="151"/>
                  </a:cubicBezTo>
                  <a:cubicBezTo>
                    <a:pt x="64" y="156"/>
                    <a:pt x="64" y="162"/>
                    <a:pt x="65" y="167"/>
                  </a:cubicBezTo>
                  <a:cubicBezTo>
                    <a:pt x="28" y="174"/>
                    <a:pt x="0" y="207"/>
                    <a:pt x="0" y="247"/>
                  </a:cubicBezTo>
                  <a:cubicBezTo>
                    <a:pt x="0" y="293"/>
                    <a:pt x="36" y="330"/>
                    <a:pt x="82" y="330"/>
                  </a:cubicBezTo>
                  <a:cubicBezTo>
                    <a:pt x="86" y="330"/>
                    <a:pt x="90" y="329"/>
                    <a:pt x="94" y="329"/>
                  </a:cubicBezTo>
                  <a:cubicBezTo>
                    <a:pt x="94" y="330"/>
                    <a:pt x="94" y="330"/>
                    <a:pt x="94" y="330"/>
                  </a:cubicBezTo>
                  <a:cubicBezTo>
                    <a:pt x="387" y="330"/>
                    <a:pt x="387" y="330"/>
                    <a:pt x="387" y="330"/>
                  </a:cubicBezTo>
                  <a:cubicBezTo>
                    <a:pt x="387" y="329"/>
                    <a:pt x="387" y="329"/>
                    <a:pt x="387" y="329"/>
                  </a:cubicBezTo>
                  <a:cubicBezTo>
                    <a:pt x="390" y="329"/>
                    <a:pt x="392" y="330"/>
                    <a:pt x="395" y="330"/>
                  </a:cubicBezTo>
                  <a:cubicBezTo>
                    <a:pt x="442" y="330"/>
                    <a:pt x="480" y="291"/>
                    <a:pt x="480" y="244"/>
                  </a:cubicBezTo>
                  <a:cubicBezTo>
                    <a:pt x="480" y="214"/>
                    <a:pt x="464" y="187"/>
                    <a:pt x="440" y="172"/>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2545709" y="2037031"/>
            <a:ext cx="754136" cy="754332"/>
            <a:chOff x="1909779" y="1527773"/>
            <a:chExt cx="565749" cy="565749"/>
          </a:xfrm>
        </p:grpSpPr>
        <p:sp>
          <p:nvSpPr>
            <p:cNvPr id="24" name="Oval 7"/>
            <p:cNvSpPr>
              <a:spLocks noChangeArrowheads="1"/>
            </p:cNvSpPr>
            <p:nvPr/>
          </p:nvSpPr>
          <p:spPr bwMode="auto">
            <a:xfrm>
              <a:off x="1909779" y="1527773"/>
              <a:ext cx="565749" cy="565749"/>
            </a:xfrm>
            <a:prstGeom prst="ellipse">
              <a:avLst/>
            </a:prstGeom>
            <a:solidFill>
              <a:srgbClr val="009DDC"/>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bwMode="white">
            <a:xfrm>
              <a:off x="2009757" y="1677740"/>
              <a:ext cx="363413" cy="262641"/>
              <a:chOff x="2009757" y="1677740"/>
              <a:chExt cx="363413" cy="262641"/>
            </a:xfrm>
          </p:grpSpPr>
          <p:sp>
            <p:nvSpPr>
              <p:cNvPr id="26" name="Freeform 8"/>
              <p:cNvSpPr>
                <a:spLocks/>
              </p:cNvSpPr>
              <p:nvPr/>
            </p:nvSpPr>
            <p:spPr bwMode="white">
              <a:xfrm>
                <a:off x="2009757" y="1677740"/>
                <a:ext cx="70620" cy="63478"/>
              </a:xfrm>
              <a:custGeom>
                <a:avLst/>
                <a:gdLst>
                  <a:gd name="T0" fmla="*/ 105 w 105"/>
                  <a:gd name="T1" fmla="*/ 48 h 94"/>
                  <a:gd name="T2" fmla="*/ 25 w 105"/>
                  <a:gd name="T3" fmla="*/ 94 h 94"/>
                  <a:gd name="T4" fmla="*/ 8 w 105"/>
                  <a:gd name="T5" fmla="*/ 65 h 94"/>
                  <a:gd name="T6" fmla="*/ 19 w 105"/>
                  <a:gd name="T7" fmla="*/ 25 h 94"/>
                  <a:gd name="T8" fmla="*/ 48 w 105"/>
                  <a:gd name="T9" fmla="*/ 8 h 94"/>
                  <a:gd name="T10" fmla="*/ 88 w 105"/>
                  <a:gd name="T11" fmla="*/ 19 h 94"/>
                  <a:gd name="T12" fmla="*/ 105 w 105"/>
                  <a:gd name="T13" fmla="*/ 48 h 94"/>
                </a:gdLst>
                <a:ahLst/>
                <a:cxnLst>
                  <a:cxn ang="0">
                    <a:pos x="T0" y="T1"/>
                  </a:cxn>
                  <a:cxn ang="0">
                    <a:pos x="T2" y="T3"/>
                  </a:cxn>
                  <a:cxn ang="0">
                    <a:pos x="T4" y="T5"/>
                  </a:cxn>
                  <a:cxn ang="0">
                    <a:pos x="T6" y="T7"/>
                  </a:cxn>
                  <a:cxn ang="0">
                    <a:pos x="T8" y="T9"/>
                  </a:cxn>
                  <a:cxn ang="0">
                    <a:pos x="T10" y="T11"/>
                  </a:cxn>
                  <a:cxn ang="0">
                    <a:pos x="T12" y="T13"/>
                  </a:cxn>
                </a:cxnLst>
                <a:rect l="0" t="0" r="r" b="b"/>
                <a:pathLst>
                  <a:path w="105" h="94">
                    <a:moveTo>
                      <a:pt x="105" y="48"/>
                    </a:moveTo>
                    <a:cubicBezTo>
                      <a:pt x="25" y="94"/>
                      <a:pt x="25" y="94"/>
                      <a:pt x="25" y="94"/>
                    </a:cubicBezTo>
                    <a:cubicBezTo>
                      <a:pt x="8" y="65"/>
                      <a:pt x="8" y="65"/>
                      <a:pt x="8" y="65"/>
                    </a:cubicBezTo>
                    <a:cubicBezTo>
                      <a:pt x="0" y="51"/>
                      <a:pt x="5" y="33"/>
                      <a:pt x="19" y="25"/>
                    </a:cubicBezTo>
                    <a:cubicBezTo>
                      <a:pt x="48" y="8"/>
                      <a:pt x="48" y="8"/>
                      <a:pt x="48" y="8"/>
                    </a:cubicBezTo>
                    <a:cubicBezTo>
                      <a:pt x="62" y="0"/>
                      <a:pt x="80" y="5"/>
                      <a:pt x="88" y="19"/>
                    </a:cubicBezTo>
                    <a:lnTo>
                      <a:pt x="105" y="48"/>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p:nvSpPr>
            <p:spPr bwMode="white">
              <a:xfrm>
                <a:off x="2034355" y="1723762"/>
                <a:ext cx="118229" cy="142826"/>
              </a:xfrm>
              <a:custGeom>
                <a:avLst/>
                <a:gdLst>
                  <a:gd name="T0" fmla="*/ 149 w 149"/>
                  <a:gd name="T1" fmla="*/ 141 h 180"/>
                  <a:gd name="T2" fmla="*/ 81 w 149"/>
                  <a:gd name="T3" fmla="*/ 180 h 180"/>
                  <a:gd name="T4" fmla="*/ 0 w 149"/>
                  <a:gd name="T5" fmla="*/ 39 h 180"/>
                  <a:gd name="T6" fmla="*/ 68 w 149"/>
                  <a:gd name="T7" fmla="*/ 0 h 180"/>
                  <a:gd name="T8" fmla="*/ 149 w 149"/>
                  <a:gd name="T9" fmla="*/ 141 h 180"/>
                </a:gdLst>
                <a:ahLst/>
                <a:cxnLst>
                  <a:cxn ang="0">
                    <a:pos x="T0" y="T1"/>
                  </a:cxn>
                  <a:cxn ang="0">
                    <a:pos x="T2" y="T3"/>
                  </a:cxn>
                  <a:cxn ang="0">
                    <a:pos x="T4" y="T5"/>
                  </a:cxn>
                  <a:cxn ang="0">
                    <a:pos x="T6" y="T7"/>
                  </a:cxn>
                  <a:cxn ang="0">
                    <a:pos x="T8" y="T9"/>
                  </a:cxn>
                </a:cxnLst>
                <a:rect l="0" t="0" r="r" b="b"/>
                <a:pathLst>
                  <a:path w="149" h="180">
                    <a:moveTo>
                      <a:pt x="149" y="141"/>
                    </a:moveTo>
                    <a:lnTo>
                      <a:pt x="81" y="180"/>
                    </a:lnTo>
                    <a:lnTo>
                      <a:pt x="0" y="39"/>
                    </a:lnTo>
                    <a:lnTo>
                      <a:pt x="68" y="0"/>
                    </a:lnTo>
                    <a:lnTo>
                      <a:pt x="149" y="141"/>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p:nvSpPr>
            <p:spPr bwMode="white">
              <a:xfrm>
                <a:off x="2104181" y="1845163"/>
                <a:ext cx="68239" cy="87283"/>
              </a:xfrm>
              <a:custGeom>
                <a:avLst/>
                <a:gdLst>
                  <a:gd name="T0" fmla="*/ 86 w 86"/>
                  <a:gd name="T1" fmla="*/ 110 h 110"/>
                  <a:gd name="T2" fmla="*/ 0 w 86"/>
                  <a:gd name="T3" fmla="*/ 39 h 110"/>
                  <a:gd name="T4" fmla="*/ 68 w 86"/>
                  <a:gd name="T5" fmla="*/ 0 h 110"/>
                  <a:gd name="T6" fmla="*/ 86 w 86"/>
                  <a:gd name="T7" fmla="*/ 110 h 110"/>
                </a:gdLst>
                <a:ahLst/>
                <a:cxnLst>
                  <a:cxn ang="0">
                    <a:pos x="T0" y="T1"/>
                  </a:cxn>
                  <a:cxn ang="0">
                    <a:pos x="T2" y="T3"/>
                  </a:cxn>
                  <a:cxn ang="0">
                    <a:pos x="T4" y="T5"/>
                  </a:cxn>
                  <a:cxn ang="0">
                    <a:pos x="T6" y="T7"/>
                  </a:cxn>
                </a:cxnLst>
                <a:rect l="0" t="0" r="r" b="b"/>
                <a:pathLst>
                  <a:path w="86" h="110">
                    <a:moveTo>
                      <a:pt x="86" y="110"/>
                    </a:moveTo>
                    <a:lnTo>
                      <a:pt x="0" y="39"/>
                    </a:lnTo>
                    <a:lnTo>
                      <a:pt x="68" y="0"/>
                    </a:lnTo>
                    <a:lnTo>
                      <a:pt x="86" y="11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p:nvSpPr>
            <p:spPr bwMode="white">
              <a:xfrm>
                <a:off x="2198605" y="1914196"/>
                <a:ext cx="174565" cy="26185"/>
              </a:xfrm>
              <a:custGeom>
                <a:avLst/>
                <a:gdLst>
                  <a:gd name="T0" fmla="*/ 20 w 259"/>
                  <a:gd name="T1" fmla="*/ 39 h 39"/>
                  <a:gd name="T2" fmla="*/ 239 w 259"/>
                  <a:gd name="T3" fmla="*/ 39 h 39"/>
                  <a:gd name="T4" fmla="*/ 259 w 259"/>
                  <a:gd name="T5" fmla="*/ 19 h 39"/>
                  <a:gd name="T6" fmla="*/ 239 w 259"/>
                  <a:gd name="T7" fmla="*/ 0 h 39"/>
                  <a:gd name="T8" fmla="*/ 20 w 259"/>
                  <a:gd name="T9" fmla="*/ 0 h 39"/>
                  <a:gd name="T10" fmla="*/ 0 w 259"/>
                  <a:gd name="T11" fmla="*/ 19 h 39"/>
                  <a:gd name="T12" fmla="*/ 20 w 25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59" h="39">
                    <a:moveTo>
                      <a:pt x="20" y="39"/>
                    </a:moveTo>
                    <a:cubicBezTo>
                      <a:pt x="239" y="39"/>
                      <a:pt x="239" y="39"/>
                      <a:pt x="239" y="39"/>
                    </a:cubicBezTo>
                    <a:cubicBezTo>
                      <a:pt x="250" y="39"/>
                      <a:pt x="259" y="30"/>
                      <a:pt x="259" y="19"/>
                    </a:cubicBezTo>
                    <a:cubicBezTo>
                      <a:pt x="259" y="9"/>
                      <a:pt x="250" y="0"/>
                      <a:pt x="239" y="0"/>
                    </a:cubicBezTo>
                    <a:cubicBezTo>
                      <a:pt x="20" y="0"/>
                      <a:pt x="20" y="0"/>
                      <a:pt x="20" y="0"/>
                    </a:cubicBezTo>
                    <a:cubicBezTo>
                      <a:pt x="9" y="0"/>
                      <a:pt x="0" y="9"/>
                      <a:pt x="0" y="19"/>
                    </a:cubicBezTo>
                    <a:cubicBezTo>
                      <a:pt x="0" y="30"/>
                      <a:pt x="9" y="39"/>
                      <a:pt x="20" y="39"/>
                    </a:cubicBezTo>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3" name="TextBox 32"/>
          <p:cNvSpPr txBox="1"/>
          <p:nvPr/>
        </p:nvSpPr>
        <p:spPr>
          <a:xfrm>
            <a:off x="2268031" y="1266826"/>
            <a:ext cx="3866732" cy="461649"/>
          </a:xfrm>
          <a:prstGeom prst="rect">
            <a:avLst/>
          </a:prstGeom>
          <a:noFill/>
          <a:ln>
            <a:noFill/>
          </a:ln>
        </p:spPr>
        <p:txBody>
          <a:bodyPr wrap="none" lIns="91424" tIns="45712" rIns="91424" bIns="45712" rtlCol="0">
            <a:spAutoFit/>
          </a:bodyPr>
          <a:lstStyle/>
          <a:p>
            <a:r>
              <a:rPr lang="fr-FR" sz="2400" b="1" dirty="0">
                <a:latin typeface="Salesforce Sans" panose="020B0505020202020203" pitchFamily="34" charset="0"/>
              </a:rPr>
              <a:t>Merci d'avoir suivi notre formation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547</a:t>
            </a:fld>
            <a:endParaRPr lang="fr-FR" dirty="0"/>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6428" y="3439368"/>
            <a:ext cx="849576" cy="849576"/>
          </a:xfrm>
          <a:prstGeom prst="rect">
            <a:avLst/>
          </a:prstGeom>
        </p:spPr>
      </p:pic>
    </p:spTree>
    <p:custDataLst>
      <p:tags r:id="rId1"/>
    </p:custData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50000"/>
          </a:schemeClr>
        </a:solidFill>
        <a:effectLst/>
      </p:bgPr>
    </p:bg>
    <p:spTree>
      <p:nvGrpSpPr>
        <p:cNvPr id="1" name=""/>
        <p:cNvGrpSpPr/>
        <p:nvPr/>
      </p:nvGrpSpPr>
      <p:grpSpPr>
        <a:xfrm>
          <a:off x="0" y="0"/>
          <a:ext cx="0" cy="0"/>
          <a:chOff x="0" y="0"/>
          <a:chExt cx="0" cy="0"/>
        </a:xfrm>
      </p:grpSpPr>
      <p:sp>
        <p:nvSpPr>
          <p:cNvPr id="17" name="TextBox 16"/>
          <p:cNvSpPr txBox="1"/>
          <p:nvPr/>
        </p:nvSpPr>
        <p:spPr>
          <a:xfrm>
            <a:off x="3354540" y="2519194"/>
            <a:ext cx="7302950" cy="715072"/>
          </a:xfrm>
          <a:prstGeom prst="roundRect">
            <a:avLst/>
          </a:prstGeom>
          <a:solidFill>
            <a:schemeClr val="bg1"/>
          </a:solidFill>
        </p:spPr>
        <p:txBody>
          <a:bodyPr wrap="square" lIns="91424" tIns="45712" rIns="91424" bIns="45712" rtlCol="0">
            <a:spAutoFit/>
          </a:bodyPr>
          <a:lstStyle/>
          <a:p>
            <a:pPr marL="339666" indent="-339666" algn="l" defTabSz="914240" fontAlgn="auto">
              <a:spcBef>
                <a:spcPts val="0"/>
              </a:spcBef>
              <a:spcAft>
                <a:spcPts val="0"/>
              </a:spcAft>
              <a:defRPr/>
            </a:pPr>
            <a:r>
              <a:rPr lang="fr-FR" b="1" dirty="0">
                <a:solidFill>
                  <a:srgbClr val="009DDC"/>
                </a:solidFill>
                <a:latin typeface="Salesforce Sans" panose="020B0505020202020203" pitchFamily="34" charset="0"/>
              </a:rPr>
              <a:t>Page Web de formation :</a:t>
            </a:r>
            <a:r>
              <a:rPr dirty="0"/>
              <a:t/>
            </a:r>
            <a:br>
              <a:rPr dirty="0"/>
            </a:br>
            <a:r>
              <a:rPr lang="fr-FR" dirty="0">
                <a:solidFill>
                  <a:srgbClr val="009DDC"/>
                </a:solidFill>
                <a:latin typeface="Salesforce Sans" panose="020B0505020202020203" pitchFamily="34" charset="0"/>
                <a:hlinkClick r:id="rId4"/>
              </a:rPr>
              <a:t>www.salesforce.com/training</a:t>
            </a:r>
            <a:endParaRPr lang="fr-FR" kern="0" dirty="0">
              <a:solidFill>
                <a:srgbClr val="009DDC"/>
              </a:solidFill>
              <a:latin typeface="Salesforce Sans" panose="020B0505020202020203" pitchFamily="34" charset="0"/>
              <a:cs typeface="Arial" pitchFamily="34" charset="0"/>
            </a:endParaRPr>
          </a:p>
        </p:txBody>
      </p:sp>
      <p:sp>
        <p:nvSpPr>
          <p:cNvPr id="18" name="Oval 17"/>
          <p:cNvSpPr/>
          <p:nvPr/>
        </p:nvSpPr>
        <p:spPr bwMode="auto">
          <a:xfrm>
            <a:off x="2403850" y="4381731"/>
            <a:ext cx="761802" cy="762000"/>
          </a:xfrm>
          <a:prstGeom prst="ellipse">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3739" y="4482951"/>
            <a:ext cx="594741" cy="554563"/>
          </a:xfrm>
          <a:prstGeom prst="rect">
            <a:avLst/>
          </a:prstGeom>
          <a:effectLst/>
        </p:spPr>
      </p:pic>
      <p:sp>
        <p:nvSpPr>
          <p:cNvPr id="24" name="Oval 23"/>
          <p:cNvSpPr/>
          <p:nvPr/>
        </p:nvSpPr>
        <p:spPr bwMode="auto">
          <a:xfrm>
            <a:off x="2374673" y="3418529"/>
            <a:ext cx="761802" cy="762000"/>
          </a:xfrm>
          <a:prstGeom prst="ellipse">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sp>
        <p:nvSpPr>
          <p:cNvPr id="28" name="Oval 27"/>
          <p:cNvSpPr/>
          <p:nvPr/>
        </p:nvSpPr>
        <p:spPr bwMode="auto">
          <a:xfrm>
            <a:off x="2374673" y="2503656"/>
            <a:ext cx="761802" cy="762000"/>
          </a:xfrm>
          <a:prstGeom prst="ellipse">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sp>
        <p:nvSpPr>
          <p:cNvPr id="34" name="Rectangle 33"/>
          <p:cNvSpPr/>
          <p:nvPr/>
        </p:nvSpPr>
        <p:spPr bwMode="ltGray">
          <a:xfrm>
            <a:off x="0" y="0"/>
            <a:ext cx="12188825" cy="1984443"/>
          </a:xfrm>
          <a:prstGeom prst="rect">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sp>
        <p:nvSpPr>
          <p:cNvPr id="35" name="TextBox 34"/>
          <p:cNvSpPr txBox="1"/>
          <p:nvPr/>
        </p:nvSpPr>
        <p:spPr>
          <a:xfrm>
            <a:off x="3354540" y="3457373"/>
            <a:ext cx="7336372" cy="715072"/>
          </a:xfrm>
          <a:prstGeom prst="roundRect">
            <a:avLst/>
          </a:prstGeom>
          <a:solidFill>
            <a:schemeClr val="bg1"/>
          </a:solidFill>
        </p:spPr>
        <p:txBody>
          <a:bodyPr wrap="square" lIns="91424" tIns="45712" rIns="91424" bIns="45712" rtlCol="0">
            <a:spAutoFit/>
          </a:bodyPr>
          <a:lstStyle/>
          <a:p>
            <a:pPr marL="339666" indent="-339666" algn="l" defTabSz="914240" fontAlgn="auto">
              <a:spcBef>
                <a:spcPts val="0"/>
              </a:spcBef>
              <a:spcAft>
                <a:spcPts val="0"/>
              </a:spcAft>
              <a:defRPr/>
            </a:pPr>
            <a:r>
              <a:rPr lang="fr-FR" b="1" dirty="0">
                <a:solidFill>
                  <a:srgbClr val="009DDC"/>
                </a:solidFill>
                <a:latin typeface="Salesforce Sans" panose="020B0505020202020203" pitchFamily="34" charset="0"/>
              </a:rPr>
              <a:t>Page Web de certification :</a:t>
            </a:r>
            <a:r>
              <a:t/>
            </a:r>
            <a:br/>
            <a:r>
              <a:rPr lang="fr-FR" dirty="0">
                <a:solidFill>
                  <a:srgbClr val="009DDC"/>
                </a:solidFill>
                <a:latin typeface="Salesforce Sans" panose="020B0505020202020203" pitchFamily="34" charset="0"/>
                <a:hlinkClick r:id="rId6"/>
              </a:rPr>
              <a:t>certification.salesforce.com</a:t>
            </a:r>
            <a:endParaRPr lang="fr-FR" kern="0" dirty="0">
              <a:solidFill>
                <a:srgbClr val="009DDC"/>
              </a:solidFill>
              <a:latin typeface="Salesforce Sans" panose="020B0505020202020203" pitchFamily="34" charset="0"/>
              <a:cs typeface="Arial" pitchFamily="34" charset="0"/>
            </a:endParaRPr>
          </a:p>
        </p:txBody>
      </p:sp>
      <p:sp>
        <p:nvSpPr>
          <p:cNvPr id="36" name="TextBox 35"/>
          <p:cNvSpPr txBox="1"/>
          <p:nvPr/>
        </p:nvSpPr>
        <p:spPr>
          <a:xfrm>
            <a:off x="3354539" y="4395550"/>
            <a:ext cx="7325232" cy="715072"/>
          </a:xfrm>
          <a:prstGeom prst="roundRect">
            <a:avLst/>
          </a:prstGeom>
          <a:solidFill>
            <a:schemeClr val="bg1"/>
          </a:solidFill>
        </p:spPr>
        <p:txBody>
          <a:bodyPr wrap="square" lIns="91424" tIns="45712" rIns="91424" bIns="45712" rtlCol="0">
            <a:spAutoFit/>
          </a:bodyPr>
          <a:lstStyle/>
          <a:p>
            <a:pPr marL="339666" indent="-339666" algn="l" defTabSz="914240" fontAlgn="auto">
              <a:spcBef>
                <a:spcPts val="0"/>
              </a:spcBef>
              <a:spcAft>
                <a:spcPts val="0"/>
              </a:spcAft>
              <a:defRPr/>
            </a:pPr>
            <a:r>
              <a:rPr lang="fr-FR" b="1" dirty="0">
                <a:solidFill>
                  <a:srgbClr val="009DDC"/>
                </a:solidFill>
                <a:latin typeface="Salesforce Sans" panose="020B0505020202020203" pitchFamily="34" charset="0"/>
              </a:rPr>
              <a:t>Suivez-nous sur Twitter :</a:t>
            </a:r>
            <a:r>
              <a:t/>
            </a:r>
            <a:br/>
            <a:r>
              <a:rPr lang="fr-FR" dirty="0">
                <a:solidFill>
                  <a:srgbClr val="009DDC"/>
                </a:solidFill>
                <a:latin typeface="Salesforce Sans" panose="020B0505020202020203" pitchFamily="34" charset="0"/>
                <a:hlinkClick r:id="rId7"/>
              </a:rPr>
              <a:t>@SalesforceU</a:t>
            </a:r>
            <a:endParaRPr lang="fr-FR" kern="0" dirty="0">
              <a:solidFill>
                <a:srgbClr val="009DDC"/>
              </a:solidFill>
              <a:latin typeface="Salesforce Sans" panose="020B0505020202020203" pitchFamily="34" charset="0"/>
              <a:cs typeface="Arial" pitchFamily="34" charset="0"/>
            </a:endParaRPr>
          </a:p>
        </p:txBody>
      </p:sp>
      <p:sp>
        <p:nvSpPr>
          <p:cNvPr id="37" name="TextBox 36"/>
          <p:cNvSpPr txBox="1"/>
          <p:nvPr/>
        </p:nvSpPr>
        <p:spPr>
          <a:xfrm>
            <a:off x="3354542" y="5333729"/>
            <a:ext cx="7330697" cy="715072"/>
          </a:xfrm>
          <a:prstGeom prst="roundRect">
            <a:avLst/>
          </a:prstGeom>
          <a:solidFill>
            <a:schemeClr val="bg1"/>
          </a:solidFill>
        </p:spPr>
        <p:txBody>
          <a:bodyPr wrap="square" lIns="91424" tIns="45712" rIns="91424" bIns="45712" rtlCol="0">
            <a:spAutoFit/>
          </a:bodyPr>
          <a:lstStyle/>
          <a:p>
            <a:pPr marL="339666" indent="-339666" algn="l">
              <a:defRPr/>
            </a:pPr>
            <a:r>
              <a:rPr lang="fr-FR" b="1" dirty="0">
                <a:solidFill>
                  <a:srgbClr val="009DDC"/>
                </a:solidFill>
                <a:latin typeface="Salesforce Sans" panose="020B0505020202020203" pitchFamily="34" charset="0"/>
              </a:rPr>
              <a:t>Communauté de clients Salesforce :</a:t>
            </a:r>
          </a:p>
          <a:p>
            <a:pPr marL="339666" indent="-339666" algn="l">
              <a:defRPr/>
            </a:pPr>
            <a:r>
              <a:rPr lang="fr-FR"/>
              <a:t> </a:t>
            </a:r>
            <a:r>
              <a:rPr lang="en-US"/>
              <a:t>	</a:t>
            </a:r>
            <a:r>
              <a:rPr lang="fr-FR" dirty="0">
                <a:solidFill>
                  <a:schemeClr val="accent1">
                    <a:lumMod val="75000"/>
                  </a:schemeClr>
                </a:solidFill>
                <a:latin typeface="Salesforce Sans" panose="020B0505020202020203" pitchFamily="34" charset="0"/>
              </a:rPr>
              <a:t>Connexion à Salesforce</a:t>
            </a:r>
            <a:r>
              <a:rPr lang="en-US" dirty="0">
                <a:solidFill>
                  <a:schemeClr val="accent1">
                    <a:lumMod val="75000"/>
                  </a:schemeClr>
                </a:solidFill>
                <a:latin typeface="Wingdings"/>
                <a:sym typeface="Wingdings" pitchFamily="2" charset="2"/>
              </a:rPr>
              <a:t></a:t>
            </a:r>
            <a:r>
              <a:rPr lang="fr-FR" dirty="0">
                <a:solidFill>
                  <a:schemeClr val="accent1">
                    <a:lumMod val="75000"/>
                  </a:schemeClr>
                </a:solidFill>
                <a:latin typeface="Salesforce Sans" panose="020B0505020202020203" pitchFamily="34" charset="0"/>
              </a:rPr>
              <a:t> Aide et formation </a:t>
            </a:r>
            <a:r>
              <a:rPr lang="en-US" dirty="0">
                <a:solidFill>
                  <a:schemeClr val="accent1">
                    <a:lumMod val="75000"/>
                  </a:schemeClr>
                </a:solidFill>
                <a:latin typeface="Wingdings"/>
                <a:sym typeface="Wingdings" pitchFamily="2" charset="2"/>
              </a:rPr>
              <a:t></a:t>
            </a:r>
            <a:r>
              <a:rPr lang="fr-FR" dirty="0">
                <a:solidFill>
                  <a:schemeClr val="accent1">
                    <a:lumMod val="75000"/>
                  </a:schemeClr>
                </a:solidFill>
                <a:latin typeface="Salesforce Sans" panose="020B0505020202020203" pitchFamily="34" charset="0"/>
                <a:sym typeface="Wingdings" pitchFamily="2" charset="2"/>
              </a:rPr>
              <a:t> Collaboration</a:t>
            </a:r>
            <a:endParaRPr lang="fr-FR" kern="0" dirty="0">
              <a:solidFill>
                <a:schemeClr val="accent1">
                  <a:lumMod val="75000"/>
                </a:schemeClr>
              </a:solidFill>
              <a:latin typeface="Salesforce Sans" panose="020B0505020202020203" pitchFamily="34" charset="0"/>
              <a:cs typeface="Arial" pitchFamily="34" charset="0"/>
            </a:endParaRPr>
          </a:p>
        </p:txBody>
      </p:sp>
      <p:sp>
        <p:nvSpPr>
          <p:cNvPr id="38" name="Oval 37"/>
          <p:cNvSpPr/>
          <p:nvPr/>
        </p:nvSpPr>
        <p:spPr bwMode="auto">
          <a:xfrm>
            <a:off x="2374673" y="5308263"/>
            <a:ext cx="761802" cy="762000"/>
          </a:xfrm>
          <a:prstGeom prst="ellipse">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sp>
        <p:nvSpPr>
          <p:cNvPr id="39" name="Freeform 5"/>
          <p:cNvSpPr>
            <a:spLocks/>
          </p:cNvSpPr>
          <p:nvPr/>
        </p:nvSpPr>
        <p:spPr bwMode="auto">
          <a:xfrm flipH="1">
            <a:off x="2494898" y="5476875"/>
            <a:ext cx="522043" cy="428967"/>
          </a:xfrm>
          <a:custGeom>
            <a:avLst/>
            <a:gdLst>
              <a:gd name="T0" fmla="*/ 587 w 587"/>
              <a:gd name="T1" fmla="*/ 206 h 515"/>
              <a:gd name="T2" fmla="*/ 294 w 587"/>
              <a:gd name="T3" fmla="*/ 0 h 515"/>
              <a:gd name="T4" fmla="*/ 0 w 587"/>
              <a:gd name="T5" fmla="*/ 206 h 515"/>
              <a:gd name="T6" fmla="*/ 161 w 587"/>
              <a:gd name="T7" fmla="*/ 390 h 515"/>
              <a:gd name="T8" fmla="*/ 93 w 587"/>
              <a:gd name="T9" fmla="*/ 515 h 515"/>
              <a:gd name="T10" fmla="*/ 314 w 587"/>
              <a:gd name="T11" fmla="*/ 412 h 515"/>
              <a:gd name="T12" fmla="*/ 587 w 587"/>
              <a:gd name="T13" fmla="*/ 206 h 515"/>
            </a:gdLst>
            <a:ahLst/>
            <a:cxnLst>
              <a:cxn ang="0">
                <a:pos x="T0" y="T1"/>
              </a:cxn>
              <a:cxn ang="0">
                <a:pos x="T2" y="T3"/>
              </a:cxn>
              <a:cxn ang="0">
                <a:pos x="T4" y="T5"/>
              </a:cxn>
              <a:cxn ang="0">
                <a:pos x="T6" y="T7"/>
              </a:cxn>
              <a:cxn ang="0">
                <a:pos x="T8" y="T9"/>
              </a:cxn>
              <a:cxn ang="0">
                <a:pos x="T10" y="T11"/>
              </a:cxn>
              <a:cxn ang="0">
                <a:pos x="T12" y="T13"/>
              </a:cxn>
            </a:cxnLst>
            <a:rect l="0" t="0" r="r" b="b"/>
            <a:pathLst>
              <a:path w="587" h="515">
                <a:moveTo>
                  <a:pt x="587" y="206"/>
                </a:moveTo>
                <a:cubicBezTo>
                  <a:pt x="587" y="92"/>
                  <a:pt x="456" y="0"/>
                  <a:pt x="294" y="0"/>
                </a:cubicBezTo>
                <a:cubicBezTo>
                  <a:pt x="132" y="0"/>
                  <a:pt x="0" y="92"/>
                  <a:pt x="0" y="206"/>
                </a:cubicBezTo>
                <a:cubicBezTo>
                  <a:pt x="0" y="287"/>
                  <a:pt x="66" y="356"/>
                  <a:pt x="161" y="390"/>
                </a:cubicBezTo>
                <a:cubicBezTo>
                  <a:pt x="166" y="414"/>
                  <a:pt x="159" y="456"/>
                  <a:pt x="93" y="515"/>
                </a:cubicBezTo>
                <a:cubicBezTo>
                  <a:pt x="93" y="515"/>
                  <a:pt x="233" y="477"/>
                  <a:pt x="314" y="412"/>
                </a:cubicBezTo>
                <a:cubicBezTo>
                  <a:pt x="466" y="405"/>
                  <a:pt x="587" y="316"/>
                  <a:pt x="587" y="206"/>
                </a:cubicBezTo>
                <a:close/>
              </a:path>
            </a:pathLst>
          </a:custGeom>
          <a:solidFill>
            <a:srgbClr val="009DDC"/>
          </a:solidFill>
          <a:ln>
            <a:noFill/>
          </a:ln>
          <a:effectLst/>
        </p:spPr>
        <p:txBody>
          <a:bodyPr vert="horz" wrap="square" lIns="91424" tIns="45712" rIns="91424" bIns="45712" numCol="1" anchor="t" anchorCtr="0" compatLnSpc="1">
            <a:prstTxWarp prst="textNoShape">
              <a:avLst/>
            </a:prstTxWarp>
          </a:bodyPr>
          <a:lstStyle/>
          <a:p>
            <a:endParaRPr lang="en-US"/>
          </a:p>
        </p:txBody>
      </p:sp>
      <p:sp>
        <p:nvSpPr>
          <p:cNvPr id="40" name="Text Box 13"/>
          <p:cNvSpPr txBox="1">
            <a:spLocks noChangeArrowheads="1"/>
          </p:cNvSpPr>
          <p:nvPr/>
        </p:nvSpPr>
        <p:spPr bwMode="gray">
          <a:xfrm>
            <a:off x="0" y="6505341"/>
            <a:ext cx="12188825" cy="215427"/>
          </a:xfrm>
          <a:prstGeom prst="rect">
            <a:avLst/>
          </a:prstGeom>
          <a:noFill/>
          <a:ln w="9525">
            <a:noFill/>
            <a:miter lim="800000"/>
            <a:headEnd/>
            <a:tailEnd/>
          </a:ln>
          <a:effectLst/>
        </p:spPr>
        <p:txBody>
          <a:bodyPr wrap="square" lIns="91424" tIns="45712" rIns="91424" bIns="45712">
            <a:spAutoFit/>
          </a:bodyPr>
          <a:lstStyle/>
          <a:p>
            <a:pPr algn="ctr"/>
            <a:r>
              <a:rPr lang="fr-FR" sz="800" dirty="0">
                <a:solidFill>
                  <a:schemeClr val="bg1"/>
                </a:solidFill>
                <a:latin typeface="+mn-lt"/>
              </a:rPr>
              <a:t>© Copyright 2017 salesforce.com, inc. Tous droits réservés.</a:t>
            </a:r>
            <a:r>
              <a:rPr lang="fr-FR" dirty="0"/>
              <a:t> </a:t>
            </a:r>
            <a:r>
              <a:rPr lang="fr-FR" sz="800" dirty="0">
                <a:solidFill>
                  <a:schemeClr val="bg1"/>
                </a:solidFill>
                <a:latin typeface="+mn-lt"/>
              </a:rPr>
              <a:t>Les autres marques appartiennent à leurs propriétaires respectifs.</a:t>
            </a:r>
          </a:p>
        </p:txBody>
      </p:sp>
      <p:sp>
        <p:nvSpPr>
          <p:cNvPr id="41" name="TextBox 40"/>
          <p:cNvSpPr txBox="1"/>
          <p:nvPr/>
        </p:nvSpPr>
        <p:spPr>
          <a:xfrm>
            <a:off x="843894" y="0"/>
            <a:ext cx="8086746" cy="2012610"/>
          </a:xfrm>
          <a:prstGeom prst="rect">
            <a:avLst/>
          </a:prstGeom>
          <a:noFill/>
        </p:spPr>
        <p:txBody>
          <a:bodyPr wrap="square" lIns="91424" tIns="45712" rIns="91424" bIns="45712" rtlCol="0" anchor="ctr">
            <a:noAutofit/>
          </a:bodyPr>
          <a:lstStyle/>
          <a:p>
            <a:pPr algn="ctr" defTabSz="914240" fontAlgn="auto">
              <a:lnSpc>
                <a:spcPct val="85000"/>
              </a:lnSpc>
              <a:spcBef>
                <a:spcPts val="0"/>
              </a:spcBef>
              <a:spcAft>
                <a:spcPts val="0"/>
              </a:spcAft>
              <a:defRPr/>
            </a:pPr>
            <a:r>
              <a:rPr lang="fr-FR" sz="4000" b="1" cap="all" dirty="0">
                <a:latin typeface="Salesforce Sans Light" panose="020B0305020202020203" pitchFamily="34" charset="0"/>
              </a:rPr>
              <a:t>Ressources de formation et certification</a:t>
            </a:r>
          </a:p>
        </p:txBody>
      </p:sp>
      <p:pic>
        <p:nvPicPr>
          <p:cNvPr id="42"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9646419" y="693989"/>
            <a:ext cx="1823634" cy="608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36199" y="3478467"/>
            <a:ext cx="643934" cy="643934"/>
          </a:xfrm>
          <a:prstGeom prst="rect">
            <a:avLst/>
          </a:prstGeom>
        </p:spPr>
      </p:pic>
      <p:pic>
        <p:nvPicPr>
          <p:cNvPr id="44" name="Picture 43"/>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0668" y="2471894"/>
            <a:ext cx="826268" cy="826268"/>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joatham\Documents\CDev\Graphics\AW Computing employees\AW Exec Headshots for Chatter\BBassi headshot.png"/>
          <p:cNvPicPr>
            <a:picLocks noChangeArrowheads="1"/>
          </p:cNvPicPr>
          <p:nvPr/>
        </p:nvPicPr>
        <p:blipFill>
          <a:blip r:embed="rId4" cstate="print"/>
          <a:srcRect r="7358" b="20998"/>
          <a:stretch>
            <a:fillRect/>
          </a:stretch>
        </p:blipFill>
        <p:spPr bwMode="auto">
          <a:xfrm>
            <a:off x="1599508" y="1823058"/>
            <a:ext cx="720000" cy="735667"/>
          </a:xfrm>
          <a:prstGeom prst="rect">
            <a:avLst/>
          </a:prstGeom>
          <a:noFill/>
          <a:ln w="6350">
            <a:solidFill>
              <a:schemeClr val="bg1">
                <a:lumMod val="75000"/>
              </a:schemeClr>
            </a:solidFill>
          </a:ln>
        </p:spPr>
      </p:pic>
      <p:sp>
        <p:nvSpPr>
          <p:cNvPr id="479233" name="Rectangle 2"/>
          <p:cNvSpPr>
            <a:spLocks noGrp="1" noChangeArrowheads="1"/>
          </p:cNvSpPr>
          <p:nvPr>
            <p:ph type="title"/>
          </p:nvPr>
        </p:nvSpPr>
        <p:spPr/>
        <p:txBody>
          <a:bodyPr/>
          <a:lstStyle/>
          <a:p>
            <a:r>
              <a:rPr lang="fr-FR"/>
              <a:t>Exercice fiscal et devises</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55</a:t>
            </a:fld>
            <a:endParaRPr lang="fr-FR" dirty="0"/>
          </a:p>
        </p:txBody>
      </p:sp>
      <p:sp>
        <p:nvSpPr>
          <p:cNvPr id="6" name="TextBox 5"/>
          <p:cNvSpPr txBox="1"/>
          <p:nvPr/>
        </p:nvSpPr>
        <p:spPr>
          <a:xfrm>
            <a:off x="2440004" y="1659456"/>
            <a:ext cx="7959772" cy="3408625"/>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Brent Bassi</a:t>
            </a:r>
            <a:r>
              <a:rPr lang="fr-FR" dirty="0"/>
              <a:t> </a:t>
            </a:r>
            <a:r>
              <a:rPr lang="fr-FR" sz="2000" dirty="0">
                <a:latin typeface="Segoe UI Semibold" pitchFamily="34" charset="0"/>
              </a:rPr>
              <a:t>à </a:t>
            </a:r>
            <a:r>
              <a:rPr lang="fr-FR" sz="2000" dirty="0">
                <a:solidFill>
                  <a:srgbClr val="0070C0"/>
                </a:solidFill>
                <a:latin typeface="Segoe UI Semibold" pitchFamily="34" charset="0"/>
              </a:rPr>
              <a:t>Utilisateur Admin :</a:t>
            </a:r>
            <a:r>
              <a:rPr lang="fr-FR" sz="2000" dirty="0">
                <a:latin typeface="Segoe UI Semibold" pitchFamily="34" charset="0"/>
              </a:rPr>
              <a:t> </a:t>
            </a:r>
          </a:p>
          <a:p>
            <a:r>
              <a:rPr lang="fr-FR" sz="2000" dirty="0">
                <a:latin typeface="Segoe UI Semibold" pitchFamily="34" charset="0"/>
              </a:rPr>
              <a:t>Maintenant que nous avons constitué toutes nos équipes de vente, pourriez-vous vérifier les points suivants :</a:t>
            </a:r>
            <a:r>
              <a:rPr dirty="0"/>
              <a:t/>
            </a:r>
            <a:br>
              <a:rPr dirty="0"/>
            </a:br>
            <a:r>
              <a:rPr lang="fr-FR" sz="2000" dirty="0">
                <a:latin typeface="Segoe UI Semibold" pitchFamily="34" charset="0"/>
              </a:rPr>
              <a:t>1. Notre exercice va de janvier à décembre. Assurez-vous que ce paramètre est configuré correctement dans Salesforce afin que nos rapports concordent avec le système de facturation.</a:t>
            </a:r>
            <a:r>
              <a:rPr dirty="0"/>
              <a:t/>
            </a:r>
            <a:br>
              <a:rPr dirty="0"/>
            </a:br>
            <a:r>
              <a:rPr lang="fr-FR" sz="2000" dirty="0">
                <a:latin typeface="Segoe UI Semibold" pitchFamily="34" charset="0"/>
              </a:rPr>
              <a:t>2. Nos représentants commerciaux internationaux doivent pouvoir générer des devis et des opportunités dans la devise de leurs clients. Par conséquent, vous devrez configurer l'euro, avec le taux de change correspondant.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14:21</a:t>
            </a:r>
            <a:endParaRPr lang="fr-FR" dirty="0"/>
          </a:p>
        </p:txBody>
      </p:sp>
    </p:spTree>
    <p:custDataLst>
      <p:tags r:id="rId1"/>
    </p:custData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a:xfrm>
            <a:off x="115713" y="843165"/>
            <a:ext cx="5431647" cy="5950440"/>
          </a:xfrm>
        </p:spPr>
        <p:txBody>
          <a:bodyPr/>
          <a:lstStyle/>
          <a:p>
            <a:pPr lvl="1"/>
            <a:r>
              <a:rPr lang="fr-FR"/>
              <a:t>Définissez l'exercice fiscal de votre organisation dans Salesforce de manière à ce que les rapports et les prévisions soient établis sur les périodes appropriées.</a:t>
            </a:r>
          </a:p>
          <a:p>
            <a:pPr lvl="1"/>
            <a:r>
              <a:rPr lang="fr-FR"/>
              <a:t>L'exercice fiscal standard par défaut suit le calendrier grégorien.</a:t>
            </a:r>
            <a:endParaRPr lang="fr-FR" dirty="0"/>
          </a:p>
        </p:txBody>
      </p:sp>
      <p:sp>
        <p:nvSpPr>
          <p:cNvPr id="466945" name="Rectangle 2"/>
          <p:cNvSpPr>
            <a:spLocks noGrp="1" noChangeArrowheads="1"/>
          </p:cNvSpPr>
          <p:nvPr>
            <p:ph type="title"/>
          </p:nvPr>
        </p:nvSpPr>
        <p:spPr>
          <a:xfrm>
            <a:off x="128589" y="7"/>
            <a:ext cx="10734146" cy="746975"/>
          </a:xfrm>
        </p:spPr>
        <p:txBody>
          <a:bodyPr/>
          <a:lstStyle/>
          <a:p>
            <a:r>
              <a:rPr lang="fr-FR"/>
              <a:t>Configuration de l'exercice fiscal</a:t>
            </a:r>
          </a:p>
        </p:txBody>
      </p:sp>
      <p:sp>
        <p:nvSpPr>
          <p:cNvPr id="18" name="Rectangle 17"/>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latin typeface="Salesforce Sans" panose="020B0505020202020203" pitchFamily="34" charset="0"/>
              </a:rPr>
              <a:t>Configuration | Profil de la société | Année fiscale</a:t>
            </a:r>
          </a:p>
        </p:txBody>
      </p:sp>
      <p:sp>
        <p:nvSpPr>
          <p:cNvPr id="19" name="TextBox 18"/>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0"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 name="Slide Number Placeholder 3"/>
          <p:cNvSpPr>
            <a:spLocks noGrp="1"/>
          </p:cNvSpPr>
          <p:nvPr>
            <p:ph type="sldNum" sz="quarter" idx="10"/>
          </p:nvPr>
        </p:nvSpPr>
        <p:spPr/>
        <p:txBody>
          <a:bodyPr/>
          <a:lstStyle/>
          <a:p>
            <a:fld id="{812A5277-1DB9-460F-9A21-B857ABB32666}" type="slidenum">
              <a:rPr lang="en-US" smtClean="0"/>
              <a:pPr/>
              <a:t>56</a:t>
            </a:fld>
            <a:endParaRPr lang="fr-FR" dirty="0"/>
          </a:p>
        </p:txBody>
      </p:sp>
      <p:grpSp>
        <p:nvGrpSpPr>
          <p:cNvPr id="13" name="Groupe 2"/>
          <p:cNvGrpSpPr/>
          <p:nvPr/>
        </p:nvGrpSpPr>
        <p:grpSpPr>
          <a:xfrm>
            <a:off x="5663073" y="1035209"/>
            <a:ext cx="6009250" cy="4765867"/>
            <a:chOff x="5663073" y="1035209"/>
            <a:chExt cx="6009250" cy="4765867"/>
          </a:xfrm>
        </p:grpSpPr>
        <p:pic>
          <p:nvPicPr>
            <p:cNvPr id="14" name="Image 1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3073" y="2942183"/>
              <a:ext cx="6009250" cy="284906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1" name="Rectangle 20"/>
            <p:cNvSpPr/>
            <p:nvPr/>
          </p:nvSpPr>
          <p:spPr bwMode="auto">
            <a:xfrm>
              <a:off x="9403106" y="4144078"/>
              <a:ext cx="1637986" cy="1656998"/>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22"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051143" y="1035209"/>
              <a:ext cx="3391074" cy="233692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3" name="Rectangle 22"/>
            <p:cNvSpPr/>
            <p:nvPr/>
          </p:nvSpPr>
          <p:spPr bwMode="auto">
            <a:xfrm>
              <a:off x="9405287" y="2174539"/>
              <a:ext cx="1457448" cy="232058"/>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spTree>
    <p:custDataLst>
      <p:tags r:id="rId1"/>
    </p:custData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a:xfrm>
            <a:off x="115713" y="843165"/>
            <a:ext cx="4529439" cy="5950440"/>
          </a:xfrm>
        </p:spPr>
        <p:txBody>
          <a:bodyPr/>
          <a:lstStyle/>
          <a:p>
            <a:pPr marL="0" indent="0">
              <a:spcBef>
                <a:spcPts val="600"/>
              </a:spcBef>
              <a:buNone/>
            </a:pPr>
            <a:r>
              <a:rPr lang="fr-FR"/>
              <a:t>Définissez un exercice fiscal personnalisé si l'exercice fiscal de votre organisation ne suit pas le calendrier grégorien. Par exemple, si vous avez :</a:t>
            </a:r>
          </a:p>
          <a:p>
            <a:pPr lvl="1">
              <a:spcBef>
                <a:spcPts val="600"/>
              </a:spcBef>
              <a:buFont typeface="Wingdings" pitchFamily="2" charset="2"/>
              <a:buChar char="§"/>
            </a:pPr>
            <a:r>
              <a:rPr lang="fr-FR"/>
              <a:t>un exercice fiscal sur 13 mois ;</a:t>
            </a:r>
          </a:p>
          <a:p>
            <a:pPr lvl="1">
              <a:spcBef>
                <a:spcPts val="600"/>
              </a:spcBef>
              <a:buFont typeface="Wingdings" pitchFamily="2" charset="2"/>
              <a:buChar char="§"/>
            </a:pPr>
            <a:r>
              <a:rPr lang="fr-FR"/>
              <a:t>des trimestres d'exercice fiscal sur 13 semaines ;</a:t>
            </a:r>
          </a:p>
          <a:p>
            <a:pPr lvl="1">
              <a:spcBef>
                <a:spcPts val="600"/>
              </a:spcBef>
              <a:buFont typeface="Wingdings" pitchFamily="2" charset="2"/>
              <a:buChar char="§"/>
            </a:pPr>
            <a:r>
              <a:rPr lang="fr-FR"/>
              <a:t>un exercice fiscal ne commençant pas le premier jour du mois.</a:t>
            </a:r>
          </a:p>
        </p:txBody>
      </p:sp>
      <p:sp>
        <p:nvSpPr>
          <p:cNvPr id="466945" name="Rectangle 2"/>
          <p:cNvSpPr>
            <a:spLocks noGrp="1" noChangeArrowheads="1"/>
          </p:cNvSpPr>
          <p:nvPr>
            <p:ph type="title"/>
          </p:nvPr>
        </p:nvSpPr>
        <p:spPr>
          <a:xfrm>
            <a:off x="128589" y="7"/>
            <a:ext cx="10734146" cy="746975"/>
          </a:xfrm>
        </p:spPr>
        <p:txBody>
          <a:bodyPr/>
          <a:lstStyle/>
          <a:p>
            <a:r>
              <a:rPr lang="fr-FR" sz="2600" dirty="0"/>
              <a:t>Utilisation d'un exercice fiscal personnalisé</a:t>
            </a:r>
          </a:p>
        </p:txBody>
      </p:sp>
      <p:sp>
        <p:nvSpPr>
          <p:cNvPr id="9" name="Rectangle 8"/>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Salesforce Sans" panose="020B0505020202020203" pitchFamily="34" charset="0"/>
              </a:rPr>
              <a:t>Rechercher : </a:t>
            </a:r>
            <a:r>
              <a:rPr lang="fr-FR" sz="2400" dirty="0">
                <a:solidFill>
                  <a:schemeClr val="bg1"/>
                </a:solidFill>
                <a:latin typeface="Courier New" panose="02070309020205020404" pitchFamily="49" charset="0"/>
                <a:cs typeface="Courier New" panose="02070309020205020404" pitchFamily="49" charset="0"/>
              </a:rPr>
              <a:t>Définition d'un exercice fiscal personnalisé</a:t>
            </a:r>
          </a:p>
        </p:txBody>
      </p:sp>
      <p:sp>
        <p:nvSpPr>
          <p:cNvPr id="13" name="TextBox 12"/>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4"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 name="Slide Number Placeholder 3"/>
          <p:cNvSpPr>
            <a:spLocks noGrp="1"/>
          </p:cNvSpPr>
          <p:nvPr>
            <p:ph type="sldNum" sz="quarter" idx="10"/>
          </p:nvPr>
        </p:nvSpPr>
        <p:spPr/>
        <p:txBody>
          <a:bodyPr/>
          <a:lstStyle/>
          <a:p>
            <a:fld id="{812A5277-1DB9-460F-9A21-B857ABB32666}" type="slidenum">
              <a:rPr lang="en-US" smtClean="0"/>
              <a:pPr/>
              <a:t>57</a:t>
            </a:fld>
            <a:endParaRPr lang="fr-FR" dirty="0"/>
          </a:p>
        </p:txBody>
      </p:sp>
      <p:pic>
        <p:nvPicPr>
          <p:cNvPr id="10"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051685" y="947278"/>
            <a:ext cx="2690736" cy="2709082"/>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1" name="Image 10"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914" y="3048047"/>
            <a:ext cx="5557202" cy="2731329"/>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pPr>
              <a:buNone/>
            </a:pPr>
            <a:r>
              <a:rPr lang="fr-FR" dirty="0"/>
              <a:t>Les organisations </a:t>
            </a:r>
            <a:r>
              <a:rPr lang="fr-FR" dirty="0" err="1"/>
              <a:t>Salesforce</a:t>
            </a:r>
            <a:r>
              <a:rPr lang="fr-FR" dirty="0"/>
              <a:t> ne sont dotées, par défaut, que d'une seule devise. Par conséquent :</a:t>
            </a:r>
          </a:p>
          <a:p>
            <a:pPr lvl="1">
              <a:buFont typeface="Wingdings" pitchFamily="2" charset="2"/>
              <a:buChar char="§"/>
            </a:pPr>
            <a:r>
              <a:rPr lang="fr-FR" dirty="0"/>
              <a:t>Vous définissez le </a:t>
            </a:r>
            <a:r>
              <a:rPr lang="fr-FR" b="1" dirty="0"/>
              <a:t>paramètre régional</a:t>
            </a:r>
            <a:r>
              <a:rPr lang="fr-FR" dirty="0"/>
              <a:t> </a:t>
            </a:r>
            <a:r>
              <a:rPr lang="fr-FR" b="1" dirty="0"/>
              <a:t>Devise</a:t>
            </a:r>
            <a:r>
              <a:rPr lang="fr-FR" dirty="0"/>
              <a:t> requis dans le profil de la société.</a:t>
            </a:r>
          </a:p>
          <a:p>
            <a:pPr lvl="1">
              <a:buFont typeface="Wingdings" pitchFamily="2" charset="2"/>
              <a:buChar char="§"/>
            </a:pPr>
            <a:r>
              <a:rPr lang="fr-FR" dirty="0"/>
              <a:t>Toutes les valeurs de devise affichées dans les enregistrements apparaissent dans la devise appropriée.</a:t>
            </a:r>
          </a:p>
        </p:txBody>
      </p:sp>
      <p:sp>
        <p:nvSpPr>
          <p:cNvPr id="466945" name="Rectangle 2"/>
          <p:cNvSpPr>
            <a:spLocks noGrp="1" noChangeArrowheads="1"/>
          </p:cNvSpPr>
          <p:nvPr>
            <p:ph type="title"/>
          </p:nvPr>
        </p:nvSpPr>
        <p:spPr>
          <a:xfrm>
            <a:off x="128589" y="7"/>
            <a:ext cx="10734146" cy="746975"/>
          </a:xfrm>
        </p:spPr>
        <p:txBody>
          <a:bodyPr/>
          <a:lstStyle/>
          <a:p>
            <a:r>
              <a:rPr lang="fr-FR"/>
              <a:t>Configuration de la devise de votre organisation</a:t>
            </a:r>
          </a:p>
        </p:txBody>
      </p:sp>
      <p:sp>
        <p:nvSpPr>
          <p:cNvPr id="5" name="Slide Number Placeholder 4"/>
          <p:cNvSpPr>
            <a:spLocks noGrp="1"/>
          </p:cNvSpPr>
          <p:nvPr>
            <p:ph type="sldNum" sz="quarter" idx="10"/>
          </p:nvPr>
        </p:nvSpPr>
        <p:spPr/>
        <p:txBody>
          <a:bodyPr/>
          <a:lstStyle/>
          <a:p>
            <a:fld id="{812A5277-1DB9-460F-9A21-B857ABB32666}" type="slidenum">
              <a:rPr lang="en-US" smtClean="0"/>
              <a:pPr/>
              <a:t>58</a:t>
            </a:fld>
            <a:endParaRPr lang="fr-FR" dirty="0"/>
          </a:p>
        </p:txBody>
      </p:sp>
      <p:pic>
        <p:nvPicPr>
          <p:cNvPr id="14" name="Image 1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155" y="3005930"/>
            <a:ext cx="8501250" cy="272872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3" name="Espace réservé du contenu 7"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76317" y="3455199"/>
            <a:ext cx="5739670" cy="1331919"/>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5" name="Rectangle 14"/>
          <p:cNvSpPr/>
          <p:nvPr/>
        </p:nvSpPr>
        <p:spPr bwMode="auto">
          <a:xfrm>
            <a:off x="1150444" y="4291464"/>
            <a:ext cx="2185409" cy="285200"/>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16" name="Rectangle 15"/>
          <p:cNvSpPr/>
          <p:nvPr/>
        </p:nvSpPr>
        <p:spPr bwMode="auto">
          <a:xfrm>
            <a:off x="8460748" y="4917094"/>
            <a:ext cx="1806173" cy="213361"/>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Tree>
    <p:custDataLst>
      <p:tags r:id="rId1"/>
    </p:custData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5713" y="843165"/>
            <a:ext cx="6320256" cy="5950440"/>
          </a:xfrm>
        </p:spPr>
        <p:txBody>
          <a:bodyPr/>
          <a:lstStyle/>
          <a:p>
            <a:pPr lvl="0"/>
            <a:r>
              <a:rPr lang="fr-FR" sz="2350" dirty="0"/>
              <a:t>Activez des devises supplémentaires par le biais de la fonctionnalité multidevise. </a:t>
            </a:r>
          </a:p>
          <a:p>
            <a:pPr lvl="1"/>
            <a:r>
              <a:rPr lang="fr-FR" sz="2350" dirty="0"/>
              <a:t>Les administrateurs définissent la devise de l'entreprise et en activent de nouvelles.</a:t>
            </a:r>
          </a:p>
          <a:p>
            <a:pPr lvl="1"/>
            <a:r>
              <a:rPr lang="fr-FR" sz="2350" dirty="0"/>
              <a:t>Les nouveaux utilisateurs héritent de la devise de l'entreprise, mais peuvent définir une devise personnelle.</a:t>
            </a:r>
          </a:p>
          <a:p>
            <a:pPr lvl="1"/>
            <a:r>
              <a:rPr lang="fr-FR" sz="2350" dirty="0"/>
              <a:t>Les nouveaux enregistrements  héritent de la devise personnelle d'un utilisateur, mais cette devise est modifiable.</a:t>
            </a:r>
          </a:p>
          <a:p>
            <a:pPr lvl="1"/>
            <a:r>
              <a:rPr lang="fr-FR" sz="2350" dirty="0"/>
              <a:t>Les pistes, les comptes, les contacts, les opportunités et les requêtes indiquent les montants dans la devise de l'enregistrement et éventuellement de l'utilisateur.</a:t>
            </a:r>
          </a:p>
        </p:txBody>
      </p:sp>
      <p:sp>
        <p:nvSpPr>
          <p:cNvPr id="2" name="Title 1"/>
          <p:cNvSpPr>
            <a:spLocks noGrp="1"/>
          </p:cNvSpPr>
          <p:nvPr>
            <p:ph type="title"/>
          </p:nvPr>
        </p:nvSpPr>
        <p:spPr/>
        <p:txBody>
          <a:bodyPr/>
          <a:lstStyle/>
          <a:p>
            <a:r>
              <a:rPr lang="fr-FR"/>
              <a:t>Utilisation de plusieurs devises</a:t>
            </a:r>
            <a:endParaRPr lang="fr-FR" dirty="0"/>
          </a:p>
        </p:txBody>
      </p:sp>
      <p:sp>
        <p:nvSpPr>
          <p:cNvPr id="8" name="Slide Number Placeholder 7"/>
          <p:cNvSpPr>
            <a:spLocks noGrp="1"/>
          </p:cNvSpPr>
          <p:nvPr>
            <p:ph type="sldNum" sz="quarter" idx="10"/>
          </p:nvPr>
        </p:nvSpPr>
        <p:spPr/>
        <p:txBody>
          <a:bodyPr/>
          <a:lstStyle/>
          <a:p>
            <a:fld id="{812A5277-1DB9-460F-9A21-B857ABB32666}" type="slidenum">
              <a:rPr lang="en-US" smtClean="0"/>
              <a:pPr/>
              <a:t>59</a:t>
            </a:fld>
            <a:endParaRPr lang="fr-FR" dirty="0"/>
          </a:p>
        </p:txBody>
      </p:sp>
      <p:sp>
        <p:nvSpPr>
          <p:cNvPr id="4" name="Freeform 3"/>
          <p:cNvSpPr/>
          <p:nvPr/>
        </p:nvSpPr>
        <p:spPr>
          <a:xfrm>
            <a:off x="6705600" y="5028154"/>
            <a:ext cx="5396992" cy="1694249"/>
          </a:xfrm>
          <a:custGeom>
            <a:avLst/>
            <a:gdLst>
              <a:gd name="connsiteX0" fmla="*/ 0 w 5396992"/>
              <a:gd name="connsiteY0" fmla="*/ 193411 h 1934110"/>
              <a:gd name="connsiteX1" fmla="*/ 193411 w 5396992"/>
              <a:gd name="connsiteY1" fmla="*/ 0 h 1934110"/>
              <a:gd name="connsiteX2" fmla="*/ 5203581 w 5396992"/>
              <a:gd name="connsiteY2" fmla="*/ 0 h 1934110"/>
              <a:gd name="connsiteX3" fmla="*/ 5396992 w 5396992"/>
              <a:gd name="connsiteY3" fmla="*/ 193411 h 1934110"/>
              <a:gd name="connsiteX4" fmla="*/ 5396992 w 5396992"/>
              <a:gd name="connsiteY4" fmla="*/ 1740699 h 1934110"/>
              <a:gd name="connsiteX5" fmla="*/ 5203581 w 5396992"/>
              <a:gd name="connsiteY5" fmla="*/ 1934110 h 1934110"/>
              <a:gd name="connsiteX6" fmla="*/ 193411 w 5396992"/>
              <a:gd name="connsiteY6" fmla="*/ 1934110 h 1934110"/>
              <a:gd name="connsiteX7" fmla="*/ 0 w 5396992"/>
              <a:gd name="connsiteY7" fmla="*/ 1740699 h 1934110"/>
              <a:gd name="connsiteX8" fmla="*/ 0 w 5396992"/>
              <a:gd name="connsiteY8" fmla="*/ 193411 h 193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992" h="1934110">
                <a:moveTo>
                  <a:pt x="0" y="193411"/>
                </a:moveTo>
                <a:cubicBezTo>
                  <a:pt x="0" y="86593"/>
                  <a:pt x="86593" y="0"/>
                  <a:pt x="193411" y="0"/>
                </a:cubicBezTo>
                <a:lnTo>
                  <a:pt x="5203581" y="0"/>
                </a:lnTo>
                <a:cubicBezTo>
                  <a:pt x="5310399" y="0"/>
                  <a:pt x="5396992" y="86593"/>
                  <a:pt x="5396992" y="193411"/>
                </a:cubicBezTo>
                <a:lnTo>
                  <a:pt x="5396992" y="1740699"/>
                </a:lnTo>
                <a:cubicBezTo>
                  <a:pt x="5396992" y="1847517"/>
                  <a:pt x="5310399" y="1934110"/>
                  <a:pt x="5203581" y="1934110"/>
                </a:cubicBezTo>
                <a:lnTo>
                  <a:pt x="193411" y="1934110"/>
                </a:lnTo>
                <a:cubicBezTo>
                  <a:pt x="86593" y="1934110"/>
                  <a:pt x="0" y="1847517"/>
                  <a:pt x="0" y="1740699"/>
                </a:cubicBezTo>
                <a:lnTo>
                  <a:pt x="0" y="19341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142240" rIns="3840480" bIns="142240" numCol="1" spcCol="1270" anchor="ctr" anchorCtr="0">
            <a:noAutofit/>
          </a:bodyPr>
          <a:lstStyle/>
          <a:p>
            <a:pPr lvl="0" algn="ctr" defTabSz="889000">
              <a:lnSpc>
                <a:spcPct val="90000"/>
              </a:lnSpc>
              <a:spcBef>
                <a:spcPct val="0"/>
              </a:spcBef>
              <a:spcAft>
                <a:spcPts val="0"/>
              </a:spcAft>
            </a:pPr>
            <a:r>
              <a:rPr lang="fr-FR" sz="1650" b="1" dirty="0"/>
              <a:t>Utilisateur</a:t>
            </a:r>
          </a:p>
          <a:p>
            <a:pPr lvl="0" algn="ctr" defTabSz="889000">
              <a:lnSpc>
                <a:spcPct val="90000"/>
              </a:lnSpc>
              <a:spcBef>
                <a:spcPct val="0"/>
              </a:spcBef>
              <a:spcAft>
                <a:spcPts val="0"/>
              </a:spcAft>
            </a:pPr>
            <a:endParaRPr lang="fr-FR" sz="1650" b="1" dirty="0"/>
          </a:p>
          <a:p>
            <a:pPr lvl="0" algn="ctr" defTabSz="889000">
              <a:lnSpc>
                <a:spcPct val="90000"/>
              </a:lnSpc>
              <a:spcBef>
                <a:spcPct val="0"/>
              </a:spcBef>
              <a:spcAft>
                <a:spcPts val="0"/>
              </a:spcAft>
            </a:pPr>
            <a:endParaRPr lang="fr-FR" sz="1650" b="1" kern="1200" dirty="0"/>
          </a:p>
          <a:p>
            <a:pPr lvl="0" algn="ctr" defTabSz="889000">
              <a:lnSpc>
                <a:spcPct val="90000"/>
              </a:lnSpc>
              <a:spcBef>
                <a:spcPct val="0"/>
              </a:spcBef>
              <a:spcAft>
                <a:spcPts val="0"/>
              </a:spcAft>
            </a:pPr>
            <a:endParaRPr lang="fr-FR" sz="1650" b="1" kern="1200" dirty="0"/>
          </a:p>
        </p:txBody>
      </p:sp>
      <p:sp>
        <p:nvSpPr>
          <p:cNvPr id="5" name="Freeform 4"/>
          <p:cNvSpPr/>
          <p:nvPr/>
        </p:nvSpPr>
        <p:spPr>
          <a:xfrm>
            <a:off x="6705600" y="3084111"/>
            <a:ext cx="5396992" cy="1600190"/>
          </a:xfrm>
          <a:custGeom>
            <a:avLst/>
            <a:gdLst>
              <a:gd name="connsiteX0" fmla="*/ 0 w 5396992"/>
              <a:gd name="connsiteY0" fmla="*/ 173480 h 1734798"/>
              <a:gd name="connsiteX1" fmla="*/ 173480 w 5396992"/>
              <a:gd name="connsiteY1" fmla="*/ 0 h 1734798"/>
              <a:gd name="connsiteX2" fmla="*/ 5223512 w 5396992"/>
              <a:gd name="connsiteY2" fmla="*/ 0 h 1734798"/>
              <a:gd name="connsiteX3" fmla="*/ 5396992 w 5396992"/>
              <a:gd name="connsiteY3" fmla="*/ 173480 h 1734798"/>
              <a:gd name="connsiteX4" fmla="*/ 5396992 w 5396992"/>
              <a:gd name="connsiteY4" fmla="*/ 1561318 h 1734798"/>
              <a:gd name="connsiteX5" fmla="*/ 5223512 w 5396992"/>
              <a:gd name="connsiteY5" fmla="*/ 1734798 h 1734798"/>
              <a:gd name="connsiteX6" fmla="*/ 173480 w 5396992"/>
              <a:gd name="connsiteY6" fmla="*/ 1734798 h 1734798"/>
              <a:gd name="connsiteX7" fmla="*/ 0 w 5396992"/>
              <a:gd name="connsiteY7" fmla="*/ 1561318 h 1734798"/>
              <a:gd name="connsiteX8" fmla="*/ 0 w 5396992"/>
              <a:gd name="connsiteY8" fmla="*/ 173480 h 173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992" h="1734798">
                <a:moveTo>
                  <a:pt x="0" y="173480"/>
                </a:moveTo>
                <a:cubicBezTo>
                  <a:pt x="0" y="77670"/>
                  <a:pt x="77670" y="0"/>
                  <a:pt x="173480" y="0"/>
                </a:cubicBezTo>
                <a:lnTo>
                  <a:pt x="5223512" y="0"/>
                </a:lnTo>
                <a:cubicBezTo>
                  <a:pt x="5319322" y="0"/>
                  <a:pt x="5396992" y="77670"/>
                  <a:pt x="5396992" y="173480"/>
                </a:cubicBezTo>
                <a:lnTo>
                  <a:pt x="5396992" y="1561318"/>
                </a:lnTo>
                <a:cubicBezTo>
                  <a:pt x="5396992" y="1657128"/>
                  <a:pt x="5319322" y="1734798"/>
                  <a:pt x="5223512" y="1734798"/>
                </a:cubicBezTo>
                <a:lnTo>
                  <a:pt x="173480" y="1734798"/>
                </a:lnTo>
                <a:cubicBezTo>
                  <a:pt x="77670" y="1734798"/>
                  <a:pt x="0" y="1657128"/>
                  <a:pt x="0" y="1561318"/>
                </a:cubicBezTo>
                <a:lnTo>
                  <a:pt x="0" y="173480"/>
                </a:lnTo>
                <a:close/>
              </a:path>
            </a:pathLst>
          </a:custGeom>
          <a:ln w="76200"/>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142240" rIns="3840480" bIns="142240" numCol="1" spcCol="1270" anchor="ctr" anchorCtr="0">
            <a:noAutofit/>
          </a:bodyPr>
          <a:lstStyle/>
          <a:p>
            <a:pPr lvl="0" algn="ctr" defTabSz="889000">
              <a:lnSpc>
                <a:spcPct val="90000"/>
              </a:lnSpc>
              <a:spcBef>
                <a:spcPct val="0"/>
              </a:spcBef>
              <a:spcAft>
                <a:spcPts val="0"/>
              </a:spcAft>
            </a:pPr>
            <a:r>
              <a:rPr lang="fr-FR" sz="1650" b="1" dirty="0"/>
              <a:t>Enregistrement</a:t>
            </a:r>
          </a:p>
          <a:p>
            <a:pPr lvl="0" algn="ctr" defTabSz="889000">
              <a:lnSpc>
                <a:spcPct val="90000"/>
              </a:lnSpc>
              <a:spcBef>
                <a:spcPct val="0"/>
              </a:spcBef>
              <a:spcAft>
                <a:spcPts val="0"/>
              </a:spcAft>
            </a:pPr>
            <a:r>
              <a:rPr lang="fr-FR" sz="1650" dirty="0"/>
              <a:t>(Personnel)</a:t>
            </a:r>
          </a:p>
          <a:p>
            <a:pPr lvl="0" algn="ctr" defTabSz="889000">
              <a:lnSpc>
                <a:spcPct val="90000"/>
              </a:lnSpc>
              <a:spcBef>
                <a:spcPct val="0"/>
              </a:spcBef>
              <a:spcAft>
                <a:spcPts val="0"/>
              </a:spcAft>
            </a:pPr>
            <a:endParaRPr lang="fr-FR" sz="1650" b="1" dirty="0"/>
          </a:p>
          <a:p>
            <a:pPr lvl="0" algn="ctr" defTabSz="889000">
              <a:lnSpc>
                <a:spcPct val="90000"/>
              </a:lnSpc>
              <a:spcBef>
                <a:spcPct val="0"/>
              </a:spcBef>
              <a:spcAft>
                <a:spcPts val="0"/>
              </a:spcAft>
            </a:pPr>
            <a:endParaRPr lang="fr-FR" sz="1650" b="1" kern="1200" dirty="0"/>
          </a:p>
          <a:p>
            <a:pPr lvl="0" algn="ctr" defTabSz="889000">
              <a:lnSpc>
                <a:spcPct val="90000"/>
              </a:lnSpc>
              <a:spcBef>
                <a:spcPct val="0"/>
              </a:spcBef>
              <a:spcAft>
                <a:spcPts val="0"/>
              </a:spcAft>
            </a:pPr>
            <a:endParaRPr lang="fr-FR" sz="1650" b="1" kern="1200" dirty="0"/>
          </a:p>
        </p:txBody>
      </p:sp>
      <p:sp>
        <p:nvSpPr>
          <p:cNvPr id="6" name="Freeform 5"/>
          <p:cNvSpPr/>
          <p:nvPr/>
        </p:nvSpPr>
        <p:spPr>
          <a:xfrm>
            <a:off x="6705600" y="1036321"/>
            <a:ext cx="5396992" cy="1633728"/>
          </a:xfrm>
          <a:custGeom>
            <a:avLst/>
            <a:gdLst>
              <a:gd name="connsiteX0" fmla="*/ 0 w 5396992"/>
              <a:gd name="connsiteY0" fmla="*/ 208435 h 2084353"/>
              <a:gd name="connsiteX1" fmla="*/ 208435 w 5396992"/>
              <a:gd name="connsiteY1" fmla="*/ 0 h 2084353"/>
              <a:gd name="connsiteX2" fmla="*/ 5188557 w 5396992"/>
              <a:gd name="connsiteY2" fmla="*/ 0 h 2084353"/>
              <a:gd name="connsiteX3" fmla="*/ 5396992 w 5396992"/>
              <a:gd name="connsiteY3" fmla="*/ 208435 h 2084353"/>
              <a:gd name="connsiteX4" fmla="*/ 5396992 w 5396992"/>
              <a:gd name="connsiteY4" fmla="*/ 1875918 h 2084353"/>
              <a:gd name="connsiteX5" fmla="*/ 5188557 w 5396992"/>
              <a:gd name="connsiteY5" fmla="*/ 2084353 h 2084353"/>
              <a:gd name="connsiteX6" fmla="*/ 208435 w 5396992"/>
              <a:gd name="connsiteY6" fmla="*/ 2084353 h 2084353"/>
              <a:gd name="connsiteX7" fmla="*/ 0 w 5396992"/>
              <a:gd name="connsiteY7" fmla="*/ 1875918 h 2084353"/>
              <a:gd name="connsiteX8" fmla="*/ 0 w 5396992"/>
              <a:gd name="connsiteY8" fmla="*/ 208435 h 208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992" h="2084353">
                <a:moveTo>
                  <a:pt x="0" y="208435"/>
                </a:moveTo>
                <a:cubicBezTo>
                  <a:pt x="0" y="93320"/>
                  <a:pt x="93320" y="0"/>
                  <a:pt x="208435" y="0"/>
                </a:cubicBezTo>
                <a:lnTo>
                  <a:pt x="5188557" y="0"/>
                </a:lnTo>
                <a:cubicBezTo>
                  <a:pt x="5303672" y="0"/>
                  <a:pt x="5396992" y="93320"/>
                  <a:pt x="5396992" y="208435"/>
                </a:cubicBezTo>
                <a:lnTo>
                  <a:pt x="5396992" y="1875918"/>
                </a:lnTo>
                <a:cubicBezTo>
                  <a:pt x="5396992" y="1991033"/>
                  <a:pt x="5303672" y="2084353"/>
                  <a:pt x="5188557" y="2084353"/>
                </a:cubicBezTo>
                <a:lnTo>
                  <a:pt x="208435" y="2084353"/>
                </a:lnTo>
                <a:cubicBezTo>
                  <a:pt x="93320" y="2084353"/>
                  <a:pt x="0" y="1991033"/>
                  <a:pt x="0" y="1875918"/>
                </a:cubicBezTo>
                <a:lnTo>
                  <a:pt x="0" y="20843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142240" rIns="3840480" bIns="142240" numCol="1" spcCol="1270" anchor="ctr" anchorCtr="0">
            <a:noAutofit/>
          </a:bodyPr>
          <a:lstStyle/>
          <a:p>
            <a:pPr lvl="0" algn="ctr" defTabSz="889000">
              <a:lnSpc>
                <a:spcPct val="90000"/>
              </a:lnSpc>
              <a:spcBef>
                <a:spcPct val="0"/>
              </a:spcBef>
              <a:spcAft>
                <a:spcPts val="0"/>
              </a:spcAft>
            </a:pPr>
            <a:r>
              <a:rPr lang="fr-FR" sz="1650" b="1" dirty="0"/>
              <a:t>Entreprise</a:t>
            </a:r>
          </a:p>
          <a:p>
            <a:pPr lvl="0" algn="ctr" defTabSz="889000">
              <a:lnSpc>
                <a:spcPct val="90000"/>
              </a:lnSpc>
              <a:spcBef>
                <a:spcPct val="0"/>
              </a:spcBef>
              <a:spcAft>
                <a:spcPts val="0"/>
              </a:spcAft>
            </a:pPr>
            <a:r>
              <a:rPr lang="fr-FR" sz="1650" dirty="0"/>
              <a:t>(Par défaut)</a:t>
            </a:r>
          </a:p>
          <a:p>
            <a:pPr lvl="0" algn="ctr" defTabSz="889000">
              <a:lnSpc>
                <a:spcPct val="90000"/>
              </a:lnSpc>
              <a:spcBef>
                <a:spcPct val="0"/>
              </a:spcBef>
              <a:spcAft>
                <a:spcPts val="0"/>
              </a:spcAft>
            </a:pPr>
            <a:endParaRPr lang="fr-FR" sz="1650" b="1" dirty="0"/>
          </a:p>
          <a:p>
            <a:pPr lvl="0" algn="ctr" defTabSz="889000">
              <a:lnSpc>
                <a:spcPct val="90000"/>
              </a:lnSpc>
              <a:spcBef>
                <a:spcPct val="0"/>
              </a:spcBef>
              <a:spcAft>
                <a:spcPts val="0"/>
              </a:spcAft>
            </a:pPr>
            <a:endParaRPr lang="fr-FR" sz="1650" b="1" kern="1200" dirty="0"/>
          </a:p>
          <a:p>
            <a:pPr lvl="0" algn="ctr" defTabSz="889000">
              <a:lnSpc>
                <a:spcPct val="90000"/>
              </a:lnSpc>
              <a:spcBef>
                <a:spcPct val="0"/>
              </a:spcBef>
              <a:spcAft>
                <a:spcPts val="0"/>
              </a:spcAft>
            </a:pPr>
            <a:endParaRPr lang="fr-FR" sz="1650" b="1" kern="1200" dirty="0"/>
          </a:p>
        </p:txBody>
      </p:sp>
      <p:sp>
        <p:nvSpPr>
          <p:cNvPr id="7" name="Rounded Rectangle 6"/>
          <p:cNvSpPr/>
          <p:nvPr/>
        </p:nvSpPr>
        <p:spPr>
          <a:xfrm>
            <a:off x="9873817" y="1597151"/>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USD</a:t>
            </a:r>
            <a:endParaRPr lang="fr-FR" sz="1600" kern="1200" dirty="0">
              <a:solidFill>
                <a:schemeClr val="tx1"/>
              </a:solidFill>
            </a:endParaRPr>
          </a:p>
        </p:txBody>
      </p:sp>
      <p:sp>
        <p:nvSpPr>
          <p:cNvPr id="9" name="Rounded Rectangle 8"/>
          <p:cNvSpPr/>
          <p:nvPr/>
        </p:nvSpPr>
        <p:spPr>
          <a:xfrm>
            <a:off x="8602836" y="3543675"/>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USD</a:t>
            </a:r>
            <a:endParaRPr lang="fr-FR" sz="1600" kern="1200" dirty="0">
              <a:solidFill>
                <a:schemeClr val="tx1"/>
              </a:solidFill>
            </a:endParaRPr>
          </a:p>
        </p:txBody>
      </p:sp>
      <p:sp>
        <p:nvSpPr>
          <p:cNvPr id="16" name="Rounded Rectangle 15"/>
          <p:cNvSpPr/>
          <p:nvPr/>
        </p:nvSpPr>
        <p:spPr>
          <a:xfrm>
            <a:off x="8285091" y="5305212"/>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USD</a:t>
            </a:r>
            <a:endParaRPr lang="fr-FR" sz="1600" kern="1200" dirty="0">
              <a:solidFill>
                <a:schemeClr val="tx1"/>
              </a:solidFill>
            </a:endParaRPr>
          </a:p>
        </p:txBody>
      </p:sp>
      <p:sp>
        <p:nvSpPr>
          <p:cNvPr id="18" name="Rounded Rectangle 17"/>
          <p:cNvSpPr/>
          <p:nvPr/>
        </p:nvSpPr>
        <p:spPr>
          <a:xfrm>
            <a:off x="8920581" y="5305212"/>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JPY</a:t>
            </a:r>
            <a:endParaRPr lang="fr-FR" sz="1600" kern="1200" dirty="0">
              <a:solidFill>
                <a:schemeClr val="tx1"/>
              </a:solidFill>
            </a:endParaRPr>
          </a:p>
        </p:txBody>
      </p:sp>
      <p:sp>
        <p:nvSpPr>
          <p:cNvPr id="20" name="Rounded Rectangle 19"/>
          <p:cNvSpPr/>
          <p:nvPr/>
        </p:nvSpPr>
        <p:spPr>
          <a:xfrm>
            <a:off x="9873817" y="3543675"/>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GBP</a:t>
            </a:r>
            <a:endParaRPr lang="fr-FR" sz="1600" kern="1200" dirty="0">
              <a:solidFill>
                <a:schemeClr val="tx1"/>
              </a:solidFill>
            </a:endParaRPr>
          </a:p>
        </p:txBody>
      </p:sp>
      <p:sp>
        <p:nvSpPr>
          <p:cNvPr id="22" name="Rounded Rectangle 21"/>
          <p:cNvSpPr/>
          <p:nvPr/>
        </p:nvSpPr>
        <p:spPr>
          <a:xfrm>
            <a:off x="9556072" y="5707548"/>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GBP</a:t>
            </a:r>
            <a:endParaRPr lang="fr-FR" sz="1600" kern="1200" dirty="0">
              <a:solidFill>
                <a:schemeClr val="tx1"/>
              </a:solidFill>
            </a:endParaRPr>
          </a:p>
        </p:txBody>
      </p:sp>
      <p:sp>
        <p:nvSpPr>
          <p:cNvPr id="24" name="Rounded Rectangle 23"/>
          <p:cNvSpPr/>
          <p:nvPr/>
        </p:nvSpPr>
        <p:spPr>
          <a:xfrm>
            <a:off x="10191562" y="5707548"/>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EUR</a:t>
            </a:r>
            <a:endParaRPr lang="fr-FR" sz="1600" kern="1200" dirty="0">
              <a:solidFill>
                <a:schemeClr val="tx1"/>
              </a:solidFill>
            </a:endParaRPr>
          </a:p>
        </p:txBody>
      </p:sp>
      <p:sp>
        <p:nvSpPr>
          <p:cNvPr id="26" name="Rounded Rectangle 25"/>
          <p:cNvSpPr/>
          <p:nvPr/>
        </p:nvSpPr>
        <p:spPr>
          <a:xfrm>
            <a:off x="11144798" y="3543675"/>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JPY</a:t>
            </a:r>
            <a:endParaRPr lang="fr-FR" sz="1600" kern="1200" dirty="0">
              <a:solidFill>
                <a:schemeClr val="tx1"/>
              </a:solidFill>
            </a:endParaRPr>
          </a:p>
        </p:txBody>
      </p:sp>
      <p:sp>
        <p:nvSpPr>
          <p:cNvPr id="28" name="Rounded Rectangle 27"/>
          <p:cNvSpPr/>
          <p:nvPr/>
        </p:nvSpPr>
        <p:spPr>
          <a:xfrm>
            <a:off x="10827053" y="6012348"/>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JPY</a:t>
            </a:r>
            <a:endParaRPr lang="fr-FR" sz="1600" kern="1200" dirty="0">
              <a:solidFill>
                <a:schemeClr val="tx1"/>
              </a:solidFill>
            </a:endParaRPr>
          </a:p>
        </p:txBody>
      </p:sp>
      <p:sp>
        <p:nvSpPr>
          <p:cNvPr id="30" name="Rounded Rectangle 29"/>
          <p:cNvSpPr/>
          <p:nvPr/>
        </p:nvSpPr>
        <p:spPr>
          <a:xfrm>
            <a:off x="11462543" y="6012348"/>
            <a:ext cx="571714" cy="5972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63848" rIns="0" bIns="63848" numCol="1" spcCol="1270" anchor="ctr" anchorCtr="0">
            <a:noAutofit/>
          </a:bodyPr>
          <a:lstStyle/>
          <a:p>
            <a:pPr lvl="0" algn="ctr" defTabSz="577850">
              <a:lnSpc>
                <a:spcPct val="90000"/>
              </a:lnSpc>
              <a:spcBef>
                <a:spcPct val="0"/>
              </a:spcBef>
              <a:spcAft>
                <a:spcPct val="35000"/>
              </a:spcAft>
            </a:pPr>
            <a:r>
              <a:rPr lang="fr-FR" sz="1600" dirty="0">
                <a:solidFill>
                  <a:schemeClr val="tx1"/>
                </a:solidFill>
              </a:rPr>
              <a:t>USD</a:t>
            </a:r>
            <a:endParaRPr lang="fr-FR" sz="1600" kern="1200" dirty="0">
              <a:solidFill>
                <a:schemeClr val="tx1"/>
              </a:solidFill>
            </a:endParaRP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39432" y="5731374"/>
            <a:ext cx="724290" cy="724290"/>
          </a:xfrm>
          <a:prstGeom prst="rect">
            <a:avLst/>
          </a:prstGeom>
          <a:noFill/>
          <a:effectLst/>
        </p:spPr>
      </p:pic>
      <p:cxnSp>
        <p:nvCxnSpPr>
          <p:cNvPr id="34" name="Elbow Connector 33"/>
          <p:cNvCxnSpPr>
            <a:stCxn id="7" idx="2"/>
            <a:endCxn id="9" idx="0"/>
          </p:cNvCxnSpPr>
          <p:nvPr/>
        </p:nvCxnSpPr>
        <p:spPr bwMode="auto">
          <a:xfrm rot="5400000">
            <a:off x="8849572" y="2233572"/>
            <a:ext cx="1349225" cy="1270981"/>
          </a:xfrm>
          <a:prstGeom prst="bentConnector3">
            <a:avLst/>
          </a:prstGeom>
          <a:solidFill>
            <a:schemeClr val="accent1"/>
          </a:solidFill>
          <a:ln w="28575" cap="flat" cmpd="sng" algn="ctr">
            <a:solidFill>
              <a:schemeClr val="tx2"/>
            </a:solidFill>
            <a:prstDash val="solid"/>
            <a:round/>
            <a:headEnd type="none" w="med" len="med"/>
            <a:tailEnd type="none" w="med" len="med"/>
          </a:ln>
          <a:effectLst/>
        </p:spPr>
      </p:cxnSp>
      <p:cxnSp>
        <p:nvCxnSpPr>
          <p:cNvPr id="36" name="Elbow Connector 35"/>
          <p:cNvCxnSpPr>
            <a:stCxn id="7" idx="2"/>
            <a:endCxn id="26" idx="0"/>
          </p:cNvCxnSpPr>
          <p:nvPr/>
        </p:nvCxnSpPr>
        <p:spPr bwMode="auto">
          <a:xfrm rot="16200000" flipH="1">
            <a:off x="10120552" y="2233571"/>
            <a:ext cx="1349225" cy="1270981"/>
          </a:xfrm>
          <a:prstGeom prst="bentConnector3">
            <a:avLst/>
          </a:prstGeom>
          <a:solidFill>
            <a:schemeClr val="accent1"/>
          </a:solidFill>
          <a:ln w="28575" cap="flat" cmpd="sng" algn="ctr">
            <a:solidFill>
              <a:schemeClr val="tx2"/>
            </a:solidFill>
            <a:prstDash val="solid"/>
            <a:round/>
            <a:headEnd type="none" w="med" len="med"/>
            <a:tailEnd type="none" w="med" len="med"/>
          </a:ln>
          <a:effectLst/>
        </p:spPr>
      </p:cxnSp>
      <p:cxnSp>
        <p:nvCxnSpPr>
          <p:cNvPr id="38" name="Straight Connector 37"/>
          <p:cNvCxnSpPr>
            <a:stCxn id="7" idx="2"/>
            <a:endCxn id="20" idx="0"/>
          </p:cNvCxnSpPr>
          <p:nvPr/>
        </p:nvCxnSpPr>
        <p:spPr bwMode="auto">
          <a:xfrm>
            <a:off x="10159674" y="2194450"/>
            <a:ext cx="0" cy="1349225"/>
          </a:xfrm>
          <a:prstGeom prst="line">
            <a:avLst/>
          </a:prstGeom>
          <a:solidFill>
            <a:schemeClr val="accent1"/>
          </a:solidFill>
          <a:ln w="28575" cap="flat" cmpd="sng" algn="ctr">
            <a:solidFill>
              <a:schemeClr val="tx2"/>
            </a:solidFill>
            <a:prstDash val="solid"/>
            <a:round/>
            <a:headEnd type="none" w="med" len="med"/>
            <a:tailEnd type="none" w="med" len="med"/>
          </a:ln>
          <a:effectLst/>
        </p:spPr>
      </p:cxnSp>
      <p:cxnSp>
        <p:nvCxnSpPr>
          <p:cNvPr id="45" name="Elbow Connector 44"/>
          <p:cNvCxnSpPr>
            <a:stCxn id="9" idx="2"/>
            <a:endCxn id="16" idx="0"/>
          </p:cNvCxnSpPr>
          <p:nvPr/>
        </p:nvCxnSpPr>
        <p:spPr bwMode="auto">
          <a:xfrm rot="5400000">
            <a:off x="8147702" y="4564221"/>
            <a:ext cx="1164238" cy="317745"/>
          </a:xfrm>
          <a:prstGeom prst="bentConnector3">
            <a:avLst>
              <a:gd name="adj1" fmla="val 57330"/>
            </a:avLst>
          </a:prstGeom>
          <a:solidFill>
            <a:schemeClr val="accent1"/>
          </a:solidFill>
          <a:ln w="28575" cap="flat" cmpd="sng" algn="ctr">
            <a:solidFill>
              <a:schemeClr val="tx2"/>
            </a:solidFill>
            <a:prstDash val="solid"/>
            <a:round/>
            <a:headEnd type="none" w="med" len="med"/>
            <a:tailEnd type="none" w="med" len="med"/>
          </a:ln>
          <a:effectLst/>
        </p:spPr>
      </p:cxnSp>
      <p:cxnSp>
        <p:nvCxnSpPr>
          <p:cNvPr id="48" name="Elbow Connector 47"/>
          <p:cNvCxnSpPr>
            <a:stCxn id="9" idx="2"/>
            <a:endCxn id="18" idx="0"/>
          </p:cNvCxnSpPr>
          <p:nvPr/>
        </p:nvCxnSpPr>
        <p:spPr bwMode="auto">
          <a:xfrm rot="16200000" flipH="1">
            <a:off x="8465446" y="4564220"/>
            <a:ext cx="1164238" cy="317745"/>
          </a:xfrm>
          <a:prstGeom prst="bentConnector3">
            <a:avLst>
              <a:gd name="adj1" fmla="val 57330"/>
            </a:avLst>
          </a:prstGeom>
          <a:solidFill>
            <a:schemeClr val="accent1"/>
          </a:solidFill>
          <a:ln w="28575" cap="flat" cmpd="sng" algn="ctr">
            <a:solidFill>
              <a:schemeClr val="tx2"/>
            </a:solidFill>
            <a:prstDash val="solid"/>
            <a:round/>
            <a:headEnd type="none" w="med" len="med"/>
            <a:tailEnd type="none" w="med" len="med"/>
          </a:ln>
          <a:effectLst/>
        </p:spPr>
      </p:cxnSp>
      <p:cxnSp>
        <p:nvCxnSpPr>
          <p:cNvPr id="51" name="Elbow Connector 50"/>
          <p:cNvCxnSpPr>
            <a:stCxn id="20" idx="2"/>
            <a:endCxn id="22" idx="0"/>
          </p:cNvCxnSpPr>
          <p:nvPr/>
        </p:nvCxnSpPr>
        <p:spPr bwMode="auto">
          <a:xfrm rot="5400000">
            <a:off x="9217515" y="4765389"/>
            <a:ext cx="1566574" cy="317745"/>
          </a:xfrm>
          <a:prstGeom prst="bentConnector3">
            <a:avLst>
              <a:gd name="adj1" fmla="val 45330"/>
            </a:avLst>
          </a:prstGeom>
          <a:solidFill>
            <a:schemeClr val="accent1"/>
          </a:solidFill>
          <a:ln w="28575" cap="flat" cmpd="sng" algn="ctr">
            <a:solidFill>
              <a:schemeClr val="tx2"/>
            </a:solidFill>
            <a:prstDash val="solid"/>
            <a:round/>
            <a:headEnd type="none" w="med" len="med"/>
            <a:tailEnd type="none" w="med" len="med"/>
          </a:ln>
          <a:effectLst/>
        </p:spPr>
      </p:cxnSp>
      <p:cxnSp>
        <p:nvCxnSpPr>
          <p:cNvPr id="54" name="Elbow Connector 53"/>
          <p:cNvCxnSpPr>
            <a:stCxn id="20" idx="2"/>
            <a:endCxn id="24" idx="0"/>
          </p:cNvCxnSpPr>
          <p:nvPr/>
        </p:nvCxnSpPr>
        <p:spPr bwMode="auto">
          <a:xfrm rot="16200000" flipH="1">
            <a:off x="9535259" y="4765388"/>
            <a:ext cx="1566574" cy="317745"/>
          </a:xfrm>
          <a:prstGeom prst="bentConnector3">
            <a:avLst>
              <a:gd name="adj1" fmla="val 45330"/>
            </a:avLst>
          </a:prstGeom>
          <a:solidFill>
            <a:schemeClr val="accent1"/>
          </a:solidFill>
          <a:ln w="28575" cap="flat" cmpd="sng" algn="ctr">
            <a:solidFill>
              <a:schemeClr val="tx2"/>
            </a:solidFill>
            <a:prstDash val="solid"/>
            <a:round/>
            <a:headEnd type="none" w="med" len="med"/>
            <a:tailEnd type="none" w="med" len="med"/>
          </a:ln>
          <a:effectLst/>
        </p:spPr>
      </p:cxnSp>
      <p:cxnSp>
        <p:nvCxnSpPr>
          <p:cNvPr id="4096" name="Elbow Connector 4095"/>
          <p:cNvCxnSpPr>
            <a:stCxn id="26" idx="2"/>
            <a:endCxn id="28" idx="0"/>
          </p:cNvCxnSpPr>
          <p:nvPr/>
        </p:nvCxnSpPr>
        <p:spPr bwMode="auto">
          <a:xfrm rot="5400000">
            <a:off x="10336096" y="4917789"/>
            <a:ext cx="1871374" cy="317745"/>
          </a:xfrm>
          <a:prstGeom prst="bentConnector3">
            <a:avLst>
              <a:gd name="adj1" fmla="val 36970"/>
            </a:avLst>
          </a:prstGeom>
          <a:solidFill>
            <a:schemeClr val="accent1"/>
          </a:solidFill>
          <a:ln w="28575" cap="flat" cmpd="sng" algn="ctr">
            <a:solidFill>
              <a:schemeClr val="tx2"/>
            </a:solidFill>
            <a:prstDash val="solid"/>
            <a:round/>
            <a:headEnd type="none" w="med" len="med"/>
            <a:tailEnd type="none" w="med" len="med"/>
          </a:ln>
          <a:effectLst/>
        </p:spPr>
      </p:cxnSp>
      <p:cxnSp>
        <p:nvCxnSpPr>
          <p:cNvPr id="4099" name="Elbow Connector 4098"/>
          <p:cNvCxnSpPr>
            <a:stCxn id="26" idx="2"/>
            <a:endCxn id="30" idx="0"/>
          </p:cNvCxnSpPr>
          <p:nvPr/>
        </p:nvCxnSpPr>
        <p:spPr bwMode="auto">
          <a:xfrm rot="16200000" flipH="1">
            <a:off x="10653840" y="4917788"/>
            <a:ext cx="1871374" cy="317745"/>
          </a:xfrm>
          <a:prstGeom prst="bentConnector3">
            <a:avLst>
              <a:gd name="adj1" fmla="val 36970"/>
            </a:avLst>
          </a:prstGeom>
          <a:solidFill>
            <a:schemeClr val="accent1"/>
          </a:solidFill>
          <a:ln w="28575" cap="flat" cmpd="sng" algn="ctr">
            <a:solidFill>
              <a:schemeClr val="tx2"/>
            </a:solidFill>
            <a:prstDash val="solid"/>
            <a:round/>
            <a:headEnd type="none" w="med" len="med"/>
            <a:tailEnd type="none" w="med" len="med"/>
          </a:ln>
          <a:effectLst/>
        </p:spPr>
      </p:cxnSp>
      <p:grpSp>
        <p:nvGrpSpPr>
          <p:cNvPr id="31" name="Group 30"/>
          <p:cNvGrpSpPr/>
          <p:nvPr/>
        </p:nvGrpSpPr>
        <p:grpSpPr>
          <a:xfrm>
            <a:off x="7127429" y="3829675"/>
            <a:ext cx="699835" cy="699835"/>
            <a:chOff x="10327829" y="3866251"/>
            <a:chExt cx="967877" cy="967877"/>
          </a:xfrm>
        </p:grpSpPr>
        <p:sp>
          <p:nvSpPr>
            <p:cNvPr id="32" name="Rounded Rectangle 31"/>
            <p:cNvSpPr/>
            <p:nvPr/>
          </p:nvSpPr>
          <p:spPr bwMode="auto">
            <a:xfrm>
              <a:off x="10327829" y="3866251"/>
              <a:ext cx="967877" cy="967877"/>
            </a:xfrm>
            <a:prstGeom prst="roundRect">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3" name="Freeform 423"/>
            <p:cNvSpPr>
              <a:spLocks noChangeArrowheads="1"/>
            </p:cNvSpPr>
            <p:nvPr/>
          </p:nvSpPr>
          <p:spPr bwMode="auto">
            <a:xfrm>
              <a:off x="10511283" y="4006626"/>
              <a:ext cx="589534" cy="613761"/>
            </a:xfrm>
            <a:custGeom>
              <a:avLst/>
              <a:gdLst>
                <a:gd name="T0" fmla="*/ 63056093 w 680"/>
                <a:gd name="T1" fmla="*/ 81564199 h 704"/>
                <a:gd name="T2" fmla="*/ 39250415 w 680"/>
                <a:gd name="T3" fmla="*/ 82384413 h 704"/>
                <a:gd name="T4" fmla="*/ 22063957 w 680"/>
                <a:gd name="T5" fmla="*/ 81915523 h 704"/>
                <a:gd name="T6" fmla="*/ 6851337 w 680"/>
                <a:gd name="T7" fmla="*/ 80509539 h 704"/>
                <a:gd name="T8" fmla="*/ 1974178 w 680"/>
                <a:gd name="T9" fmla="*/ 79454537 h 704"/>
                <a:gd name="T10" fmla="*/ 0 w 680"/>
                <a:gd name="T11" fmla="*/ 77227996 h 704"/>
                <a:gd name="T12" fmla="*/ 0 w 680"/>
                <a:gd name="T13" fmla="*/ 76056115 h 704"/>
                <a:gd name="T14" fmla="*/ 3251667 w 680"/>
                <a:gd name="T15" fmla="*/ 68204610 h 704"/>
                <a:gd name="T16" fmla="*/ 8360942 w 680"/>
                <a:gd name="T17" fmla="*/ 62344859 h 704"/>
                <a:gd name="T18" fmla="*/ 12657642 w 680"/>
                <a:gd name="T19" fmla="*/ 59298104 h 704"/>
                <a:gd name="T20" fmla="*/ 18812291 w 680"/>
                <a:gd name="T21" fmla="*/ 56368228 h 704"/>
                <a:gd name="T22" fmla="*/ 23573563 w 680"/>
                <a:gd name="T23" fmla="*/ 54258910 h 704"/>
                <a:gd name="T24" fmla="*/ 27521918 w 680"/>
                <a:gd name="T25" fmla="*/ 51680702 h 704"/>
                <a:gd name="T26" fmla="*/ 29031523 w 680"/>
                <a:gd name="T27" fmla="*/ 49454161 h 704"/>
                <a:gd name="T28" fmla="*/ 29031523 w 680"/>
                <a:gd name="T29" fmla="*/ 46641508 h 704"/>
                <a:gd name="T30" fmla="*/ 27870262 w 680"/>
                <a:gd name="T31" fmla="*/ 43360308 h 704"/>
                <a:gd name="T32" fmla="*/ 25083168 w 680"/>
                <a:gd name="T33" fmla="*/ 38321113 h 704"/>
                <a:gd name="T34" fmla="*/ 22063957 w 680"/>
                <a:gd name="T35" fmla="*/ 31992815 h 704"/>
                <a:gd name="T36" fmla="*/ 20089780 w 680"/>
                <a:gd name="T37" fmla="*/ 25898962 h 704"/>
                <a:gd name="T38" fmla="*/ 19625207 w 680"/>
                <a:gd name="T39" fmla="*/ 20390878 h 704"/>
                <a:gd name="T40" fmla="*/ 20438124 w 680"/>
                <a:gd name="T41" fmla="*/ 15117582 h 704"/>
                <a:gd name="T42" fmla="*/ 22528530 w 680"/>
                <a:gd name="T43" fmla="*/ 10195611 h 704"/>
                <a:gd name="T44" fmla="*/ 25663628 w 680"/>
                <a:gd name="T45" fmla="*/ 5976631 h 704"/>
                <a:gd name="T46" fmla="*/ 31934505 w 680"/>
                <a:gd name="T47" fmla="*/ 1640771 h 704"/>
                <a:gd name="T48" fmla="*/ 39250415 w 680"/>
                <a:gd name="T49" fmla="*/ 0 h 704"/>
                <a:gd name="T50" fmla="*/ 44476259 w 680"/>
                <a:gd name="T51" fmla="*/ 702992 h 704"/>
                <a:gd name="T52" fmla="*/ 51095140 w 680"/>
                <a:gd name="T53" fmla="*/ 4218980 h 704"/>
                <a:gd name="T54" fmla="*/ 56204756 w 680"/>
                <a:gd name="T55" fmla="*/ 10195611 h 704"/>
                <a:gd name="T56" fmla="*/ 57714361 w 680"/>
                <a:gd name="T57" fmla="*/ 13359588 h 704"/>
                <a:gd name="T58" fmla="*/ 58991850 w 680"/>
                <a:gd name="T59" fmla="*/ 18516005 h 704"/>
                <a:gd name="T60" fmla="*/ 58759393 w 680"/>
                <a:gd name="T61" fmla="*/ 24023746 h 704"/>
                <a:gd name="T62" fmla="*/ 57482245 w 680"/>
                <a:gd name="T63" fmla="*/ 29883497 h 704"/>
                <a:gd name="T64" fmla="*/ 54811379 w 680"/>
                <a:gd name="T65" fmla="*/ 36328675 h 704"/>
                <a:gd name="T66" fmla="*/ 52256401 w 680"/>
                <a:gd name="T67" fmla="*/ 40664877 h 704"/>
                <a:gd name="T68" fmla="*/ 49701763 w 680"/>
                <a:gd name="T69" fmla="*/ 46641508 h 704"/>
                <a:gd name="T70" fmla="*/ 49701763 w 680"/>
                <a:gd name="T71" fmla="*/ 49454161 h 704"/>
                <a:gd name="T72" fmla="*/ 51095140 w 680"/>
                <a:gd name="T73" fmla="*/ 51680702 h 704"/>
                <a:gd name="T74" fmla="*/ 55043495 w 680"/>
                <a:gd name="T75" fmla="*/ 54258910 h 704"/>
                <a:gd name="T76" fmla="*/ 60036883 w 680"/>
                <a:gd name="T77" fmla="*/ 56368228 h 704"/>
                <a:gd name="T78" fmla="*/ 66191532 w 680"/>
                <a:gd name="T79" fmla="*/ 59298104 h 704"/>
                <a:gd name="T80" fmla="*/ 72346180 w 680"/>
                <a:gd name="T81" fmla="*/ 64102853 h 704"/>
                <a:gd name="T82" fmla="*/ 76759108 w 680"/>
                <a:gd name="T83" fmla="*/ 70548374 h 704"/>
                <a:gd name="T84" fmla="*/ 78617057 w 680"/>
                <a:gd name="T85" fmla="*/ 76056115 h 704"/>
                <a:gd name="T86" fmla="*/ 78268713 w 680"/>
                <a:gd name="T87" fmla="*/ 78048554 h 704"/>
                <a:gd name="T88" fmla="*/ 76759108 w 680"/>
                <a:gd name="T89" fmla="*/ 79454537 h 704"/>
                <a:gd name="T90" fmla="*/ 68049481 w 680"/>
                <a:gd name="T91" fmla="*/ 80978086 h 7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0" h="704">
                  <a:moveTo>
                    <a:pt x="586" y="691"/>
                  </a:moveTo>
                  <a:lnTo>
                    <a:pt x="586" y="691"/>
                  </a:lnTo>
                  <a:lnTo>
                    <a:pt x="543" y="696"/>
                  </a:lnTo>
                  <a:lnTo>
                    <a:pt x="487" y="699"/>
                  </a:lnTo>
                  <a:lnTo>
                    <a:pt x="419" y="702"/>
                  </a:lnTo>
                  <a:lnTo>
                    <a:pt x="338" y="703"/>
                  </a:lnTo>
                  <a:lnTo>
                    <a:pt x="257" y="702"/>
                  </a:lnTo>
                  <a:lnTo>
                    <a:pt x="190" y="699"/>
                  </a:lnTo>
                  <a:lnTo>
                    <a:pt x="134" y="696"/>
                  </a:lnTo>
                  <a:lnTo>
                    <a:pt x="91" y="691"/>
                  </a:lnTo>
                  <a:lnTo>
                    <a:pt x="59" y="687"/>
                  </a:lnTo>
                  <a:lnTo>
                    <a:pt x="35" y="683"/>
                  </a:lnTo>
                  <a:lnTo>
                    <a:pt x="17" y="678"/>
                  </a:lnTo>
                  <a:lnTo>
                    <a:pt x="8" y="674"/>
                  </a:lnTo>
                  <a:lnTo>
                    <a:pt x="3" y="666"/>
                  </a:lnTo>
                  <a:lnTo>
                    <a:pt x="0" y="659"/>
                  </a:lnTo>
                  <a:lnTo>
                    <a:pt x="0" y="654"/>
                  </a:lnTo>
                  <a:lnTo>
                    <a:pt x="0" y="649"/>
                  </a:lnTo>
                  <a:lnTo>
                    <a:pt x="7" y="624"/>
                  </a:lnTo>
                  <a:lnTo>
                    <a:pt x="16" y="602"/>
                  </a:lnTo>
                  <a:lnTo>
                    <a:pt x="28" y="582"/>
                  </a:lnTo>
                  <a:lnTo>
                    <a:pt x="39" y="563"/>
                  </a:lnTo>
                  <a:lnTo>
                    <a:pt x="54" y="547"/>
                  </a:lnTo>
                  <a:lnTo>
                    <a:pt x="72" y="532"/>
                  </a:lnTo>
                  <a:lnTo>
                    <a:pt x="89" y="519"/>
                  </a:lnTo>
                  <a:lnTo>
                    <a:pt x="109" y="506"/>
                  </a:lnTo>
                  <a:lnTo>
                    <a:pt x="120" y="500"/>
                  </a:lnTo>
                  <a:lnTo>
                    <a:pt x="134" y="494"/>
                  </a:lnTo>
                  <a:lnTo>
                    <a:pt x="162" y="481"/>
                  </a:lnTo>
                  <a:lnTo>
                    <a:pt x="190" y="470"/>
                  </a:lnTo>
                  <a:lnTo>
                    <a:pt x="203" y="463"/>
                  </a:lnTo>
                  <a:lnTo>
                    <a:pt x="216" y="457"/>
                  </a:lnTo>
                  <a:lnTo>
                    <a:pt x="228" y="450"/>
                  </a:lnTo>
                  <a:lnTo>
                    <a:pt x="237" y="441"/>
                  </a:lnTo>
                  <a:lnTo>
                    <a:pt x="244" y="432"/>
                  </a:lnTo>
                  <a:lnTo>
                    <a:pt x="250" y="422"/>
                  </a:lnTo>
                  <a:lnTo>
                    <a:pt x="251" y="414"/>
                  </a:lnTo>
                  <a:lnTo>
                    <a:pt x="251" y="407"/>
                  </a:lnTo>
                  <a:lnTo>
                    <a:pt x="250" y="398"/>
                  </a:lnTo>
                  <a:lnTo>
                    <a:pt x="249" y="389"/>
                  </a:lnTo>
                  <a:lnTo>
                    <a:pt x="246" y="381"/>
                  </a:lnTo>
                  <a:lnTo>
                    <a:pt x="240" y="370"/>
                  </a:lnTo>
                  <a:lnTo>
                    <a:pt x="228" y="347"/>
                  </a:lnTo>
                  <a:lnTo>
                    <a:pt x="216" y="327"/>
                  </a:lnTo>
                  <a:lnTo>
                    <a:pt x="206" y="310"/>
                  </a:lnTo>
                  <a:lnTo>
                    <a:pt x="197" y="291"/>
                  </a:lnTo>
                  <a:lnTo>
                    <a:pt x="190" y="273"/>
                  </a:lnTo>
                  <a:lnTo>
                    <a:pt x="184" y="255"/>
                  </a:lnTo>
                  <a:lnTo>
                    <a:pt x="178" y="239"/>
                  </a:lnTo>
                  <a:lnTo>
                    <a:pt x="173" y="221"/>
                  </a:lnTo>
                  <a:lnTo>
                    <a:pt x="172" y="205"/>
                  </a:lnTo>
                  <a:lnTo>
                    <a:pt x="169" y="189"/>
                  </a:lnTo>
                  <a:lnTo>
                    <a:pt x="169" y="174"/>
                  </a:lnTo>
                  <a:lnTo>
                    <a:pt x="170" y="158"/>
                  </a:lnTo>
                  <a:lnTo>
                    <a:pt x="172" y="143"/>
                  </a:lnTo>
                  <a:lnTo>
                    <a:pt x="176" y="129"/>
                  </a:lnTo>
                  <a:lnTo>
                    <a:pt x="181" y="114"/>
                  </a:lnTo>
                  <a:lnTo>
                    <a:pt x="187" y="101"/>
                  </a:lnTo>
                  <a:lnTo>
                    <a:pt x="194" y="87"/>
                  </a:lnTo>
                  <a:lnTo>
                    <a:pt x="206" y="68"/>
                  </a:lnTo>
                  <a:lnTo>
                    <a:pt x="221" y="51"/>
                  </a:lnTo>
                  <a:lnTo>
                    <a:pt x="238" y="36"/>
                  </a:lnTo>
                  <a:lnTo>
                    <a:pt x="256" y="23"/>
                  </a:lnTo>
                  <a:lnTo>
                    <a:pt x="275" y="14"/>
                  </a:lnTo>
                  <a:lnTo>
                    <a:pt x="296" y="6"/>
                  </a:lnTo>
                  <a:lnTo>
                    <a:pt x="316" y="2"/>
                  </a:lnTo>
                  <a:lnTo>
                    <a:pt x="338" y="0"/>
                  </a:lnTo>
                  <a:lnTo>
                    <a:pt x="361" y="2"/>
                  </a:lnTo>
                  <a:lnTo>
                    <a:pt x="383" y="6"/>
                  </a:lnTo>
                  <a:lnTo>
                    <a:pt x="403" y="14"/>
                  </a:lnTo>
                  <a:lnTo>
                    <a:pt x="422" y="23"/>
                  </a:lnTo>
                  <a:lnTo>
                    <a:pt x="440" y="36"/>
                  </a:lnTo>
                  <a:lnTo>
                    <a:pt x="456" y="51"/>
                  </a:lnTo>
                  <a:lnTo>
                    <a:pt x="471" y="68"/>
                  </a:lnTo>
                  <a:lnTo>
                    <a:pt x="484" y="87"/>
                  </a:lnTo>
                  <a:lnTo>
                    <a:pt x="492" y="101"/>
                  </a:lnTo>
                  <a:lnTo>
                    <a:pt x="497" y="114"/>
                  </a:lnTo>
                  <a:lnTo>
                    <a:pt x="502" y="129"/>
                  </a:lnTo>
                  <a:lnTo>
                    <a:pt x="505" y="143"/>
                  </a:lnTo>
                  <a:lnTo>
                    <a:pt x="508" y="158"/>
                  </a:lnTo>
                  <a:lnTo>
                    <a:pt x="508" y="174"/>
                  </a:lnTo>
                  <a:lnTo>
                    <a:pt x="508" y="189"/>
                  </a:lnTo>
                  <a:lnTo>
                    <a:pt x="506" y="205"/>
                  </a:lnTo>
                  <a:lnTo>
                    <a:pt x="503" y="221"/>
                  </a:lnTo>
                  <a:lnTo>
                    <a:pt x="500" y="239"/>
                  </a:lnTo>
                  <a:lnTo>
                    <a:pt x="495" y="255"/>
                  </a:lnTo>
                  <a:lnTo>
                    <a:pt x="489" y="273"/>
                  </a:lnTo>
                  <a:lnTo>
                    <a:pt x="481" y="291"/>
                  </a:lnTo>
                  <a:lnTo>
                    <a:pt x="472" y="310"/>
                  </a:lnTo>
                  <a:lnTo>
                    <a:pt x="462" y="327"/>
                  </a:lnTo>
                  <a:lnTo>
                    <a:pt x="450" y="347"/>
                  </a:lnTo>
                  <a:lnTo>
                    <a:pt x="439" y="370"/>
                  </a:lnTo>
                  <a:lnTo>
                    <a:pt x="430" y="389"/>
                  </a:lnTo>
                  <a:lnTo>
                    <a:pt x="428" y="398"/>
                  </a:lnTo>
                  <a:lnTo>
                    <a:pt x="427" y="407"/>
                  </a:lnTo>
                  <a:lnTo>
                    <a:pt x="427" y="414"/>
                  </a:lnTo>
                  <a:lnTo>
                    <a:pt x="428" y="422"/>
                  </a:lnTo>
                  <a:lnTo>
                    <a:pt x="433" y="432"/>
                  </a:lnTo>
                  <a:lnTo>
                    <a:pt x="440" y="441"/>
                  </a:lnTo>
                  <a:lnTo>
                    <a:pt x="450" y="450"/>
                  </a:lnTo>
                  <a:lnTo>
                    <a:pt x="462" y="457"/>
                  </a:lnTo>
                  <a:lnTo>
                    <a:pt x="474" y="463"/>
                  </a:lnTo>
                  <a:lnTo>
                    <a:pt x="487" y="470"/>
                  </a:lnTo>
                  <a:lnTo>
                    <a:pt x="517" y="481"/>
                  </a:lnTo>
                  <a:lnTo>
                    <a:pt x="545" y="494"/>
                  </a:lnTo>
                  <a:lnTo>
                    <a:pt x="570" y="506"/>
                  </a:lnTo>
                  <a:lnTo>
                    <a:pt x="589" y="519"/>
                  </a:lnTo>
                  <a:lnTo>
                    <a:pt x="607" y="532"/>
                  </a:lnTo>
                  <a:lnTo>
                    <a:pt x="623" y="547"/>
                  </a:lnTo>
                  <a:lnTo>
                    <a:pt x="637" y="563"/>
                  </a:lnTo>
                  <a:lnTo>
                    <a:pt x="651" y="582"/>
                  </a:lnTo>
                  <a:lnTo>
                    <a:pt x="661" y="602"/>
                  </a:lnTo>
                  <a:lnTo>
                    <a:pt x="670" y="624"/>
                  </a:lnTo>
                  <a:lnTo>
                    <a:pt x="677" y="649"/>
                  </a:lnTo>
                  <a:lnTo>
                    <a:pt x="679" y="654"/>
                  </a:lnTo>
                  <a:lnTo>
                    <a:pt x="677" y="659"/>
                  </a:lnTo>
                  <a:lnTo>
                    <a:pt x="674" y="666"/>
                  </a:lnTo>
                  <a:lnTo>
                    <a:pt x="668" y="674"/>
                  </a:lnTo>
                  <a:lnTo>
                    <a:pt x="661" y="678"/>
                  </a:lnTo>
                  <a:lnTo>
                    <a:pt x="642" y="683"/>
                  </a:lnTo>
                  <a:lnTo>
                    <a:pt x="620" y="687"/>
                  </a:lnTo>
                  <a:lnTo>
                    <a:pt x="586" y="691"/>
                  </a:lnTo>
                </a:path>
              </a:pathLst>
            </a:custGeom>
            <a:solidFill>
              <a:schemeClr val="bg1"/>
            </a:solidFill>
            <a:ln>
              <a:noFill/>
            </a:ln>
          </p:spPr>
          <p:txBody>
            <a:bodyPr wrap="none" anchor="ctr"/>
            <a:lstStyle/>
            <a:p>
              <a:endParaRPr lang="en-US"/>
            </a:p>
          </p:txBody>
        </p:sp>
      </p:grpSp>
      <p:sp>
        <p:nvSpPr>
          <p:cNvPr id="35" name="Freeform 382"/>
          <p:cNvSpPr>
            <a:spLocks noChangeArrowheads="1"/>
          </p:cNvSpPr>
          <p:nvPr/>
        </p:nvSpPr>
        <p:spPr bwMode="auto">
          <a:xfrm>
            <a:off x="7116128" y="1837309"/>
            <a:ext cx="729424" cy="729424"/>
          </a:xfrm>
          <a:custGeom>
            <a:avLst/>
            <a:gdLst>
              <a:gd name="T0" fmla="*/ 82820750 w 729"/>
              <a:gd name="T1" fmla="*/ 52514709 h 729"/>
              <a:gd name="T2" fmla="*/ 68824279 w 729"/>
              <a:gd name="T3" fmla="*/ 74492373 h 729"/>
              <a:gd name="T4" fmla="*/ 48581864 w 729"/>
              <a:gd name="T5" fmla="*/ 83630284 h 729"/>
              <a:gd name="T6" fmla="*/ 35626610 w 729"/>
              <a:gd name="T7" fmla="*/ 83630284 h 729"/>
              <a:gd name="T8" fmla="*/ 15268693 w 729"/>
              <a:gd name="T9" fmla="*/ 74492373 h 729"/>
              <a:gd name="T10" fmla="*/ 1388063 w 729"/>
              <a:gd name="T11" fmla="*/ 52514709 h 729"/>
              <a:gd name="T12" fmla="*/ 0 w 729"/>
              <a:gd name="T13" fmla="*/ 39906640 h 729"/>
              <a:gd name="T14" fmla="*/ 5089564 w 729"/>
              <a:gd name="T15" fmla="*/ 21977664 h 729"/>
              <a:gd name="T16" fmla="*/ 25679165 w 729"/>
              <a:gd name="T17" fmla="*/ 3238814 h 729"/>
              <a:gd name="T18" fmla="*/ 42104237 w 729"/>
              <a:gd name="T19" fmla="*/ 0 h 729"/>
              <a:gd name="T20" fmla="*/ 54481301 w 729"/>
              <a:gd name="T21" fmla="*/ 1850751 h 729"/>
              <a:gd name="T22" fmla="*/ 77037155 w 729"/>
              <a:gd name="T23" fmla="*/ 18623008 h 729"/>
              <a:gd name="T24" fmla="*/ 83861628 w 729"/>
              <a:gd name="T25" fmla="*/ 37824546 h 729"/>
              <a:gd name="T26" fmla="*/ 44070829 w 729"/>
              <a:gd name="T27" fmla="*/ 70212342 h 729"/>
              <a:gd name="T28" fmla="*/ 46846955 w 729"/>
              <a:gd name="T29" fmla="*/ 65932651 h 729"/>
              <a:gd name="T30" fmla="*/ 52167863 w 729"/>
              <a:gd name="T31" fmla="*/ 62346652 h 729"/>
              <a:gd name="T32" fmla="*/ 54481301 w 729"/>
              <a:gd name="T33" fmla="*/ 55869364 h 729"/>
              <a:gd name="T34" fmla="*/ 50085769 w 729"/>
              <a:gd name="T35" fmla="*/ 50779800 h 729"/>
              <a:gd name="T36" fmla="*/ 41410205 w 729"/>
              <a:gd name="T37" fmla="*/ 45458892 h 729"/>
              <a:gd name="T38" fmla="*/ 32734982 w 729"/>
              <a:gd name="T39" fmla="*/ 42914110 h 729"/>
              <a:gd name="T40" fmla="*/ 28454951 w 729"/>
              <a:gd name="T41" fmla="*/ 40947518 h 729"/>
              <a:gd name="T42" fmla="*/ 27529915 w 729"/>
              <a:gd name="T43" fmla="*/ 36089297 h 729"/>
              <a:gd name="T44" fmla="*/ 23134383 w 729"/>
              <a:gd name="T45" fmla="*/ 34585732 h 729"/>
              <a:gd name="T46" fmla="*/ 20242415 w 729"/>
              <a:gd name="T47" fmla="*/ 36667827 h 729"/>
              <a:gd name="T48" fmla="*/ 18160321 w 729"/>
              <a:gd name="T49" fmla="*/ 33429013 h 729"/>
              <a:gd name="T50" fmla="*/ 23712572 w 729"/>
              <a:gd name="T51" fmla="*/ 28108105 h 729"/>
              <a:gd name="T52" fmla="*/ 31809606 w 729"/>
              <a:gd name="T53" fmla="*/ 28686295 h 729"/>
              <a:gd name="T54" fmla="*/ 33891701 w 729"/>
              <a:gd name="T55" fmla="*/ 32387796 h 729"/>
              <a:gd name="T56" fmla="*/ 37130514 w 729"/>
              <a:gd name="T57" fmla="*/ 28339449 h 729"/>
              <a:gd name="T58" fmla="*/ 34585732 w 729"/>
              <a:gd name="T59" fmla="*/ 21630478 h 729"/>
              <a:gd name="T60" fmla="*/ 37708704 w 729"/>
              <a:gd name="T61" fmla="*/ 16772258 h 729"/>
              <a:gd name="T62" fmla="*/ 46037082 w 729"/>
              <a:gd name="T63" fmla="*/ 11104504 h 729"/>
              <a:gd name="T64" fmla="*/ 38634079 w 729"/>
              <a:gd name="T65" fmla="*/ 8328378 h 729"/>
              <a:gd name="T66" fmla="*/ 18391664 w 729"/>
              <a:gd name="T67" fmla="*/ 18276162 h 729"/>
              <a:gd name="T68" fmla="*/ 10873160 w 729"/>
              <a:gd name="T69" fmla="*/ 29843014 h 729"/>
              <a:gd name="T70" fmla="*/ 13764788 w 729"/>
              <a:gd name="T71" fmla="*/ 39675297 h 729"/>
              <a:gd name="T72" fmla="*/ 24406604 w 729"/>
              <a:gd name="T73" fmla="*/ 43954987 h 729"/>
              <a:gd name="T74" fmla="*/ 28570793 w 729"/>
              <a:gd name="T75" fmla="*/ 52283365 h 729"/>
              <a:gd name="T76" fmla="*/ 28917639 w 729"/>
              <a:gd name="T77" fmla="*/ 61652620 h 729"/>
              <a:gd name="T78" fmla="*/ 33544515 w 729"/>
              <a:gd name="T79" fmla="*/ 64891434 h 729"/>
              <a:gd name="T80" fmla="*/ 32850484 w 729"/>
              <a:gd name="T81" fmla="*/ 71022215 h 729"/>
              <a:gd name="T82" fmla="*/ 36320641 w 729"/>
              <a:gd name="T83" fmla="*/ 73682499 h 729"/>
              <a:gd name="T84" fmla="*/ 74261029 w 729"/>
              <a:gd name="T85" fmla="*/ 32272294 h 729"/>
              <a:gd name="T86" fmla="*/ 64197402 w 729"/>
              <a:gd name="T87" fmla="*/ 16888099 h 729"/>
              <a:gd name="T88" fmla="*/ 58413807 w 729"/>
              <a:gd name="T89" fmla="*/ 14690163 h 729"/>
              <a:gd name="T90" fmla="*/ 58760992 w 729"/>
              <a:gd name="T91" fmla="*/ 18738850 h 729"/>
              <a:gd name="T92" fmla="*/ 58413807 w 729"/>
              <a:gd name="T93" fmla="*/ 24753790 h 729"/>
              <a:gd name="T94" fmla="*/ 65816809 w 729"/>
              <a:gd name="T95" fmla="*/ 25910509 h 729"/>
              <a:gd name="T96" fmla="*/ 64544588 w 729"/>
              <a:gd name="T97" fmla="*/ 28108105 h 729"/>
              <a:gd name="T98" fmla="*/ 58992336 w 729"/>
              <a:gd name="T99" fmla="*/ 31693765 h 729"/>
              <a:gd name="T100" fmla="*/ 58645151 w 729"/>
              <a:gd name="T101" fmla="*/ 39096767 h 729"/>
              <a:gd name="T102" fmla="*/ 61999806 w 729"/>
              <a:gd name="T103" fmla="*/ 43608142 h 729"/>
              <a:gd name="T104" fmla="*/ 68130248 w 729"/>
              <a:gd name="T105" fmla="*/ 43954987 h 729"/>
              <a:gd name="T106" fmla="*/ 69865496 w 729"/>
              <a:gd name="T107" fmla="*/ 46499770 h 729"/>
              <a:gd name="T108" fmla="*/ 69286967 w 729"/>
              <a:gd name="T109" fmla="*/ 53555926 h 729"/>
              <a:gd name="T110" fmla="*/ 69634152 w 729"/>
              <a:gd name="T111" fmla="*/ 61074431 h 729"/>
              <a:gd name="T112" fmla="*/ 75301906 w 729"/>
              <a:gd name="T113" fmla="*/ 47078299 h 7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9" h="729">
                <a:moveTo>
                  <a:pt x="728" y="364"/>
                </a:moveTo>
                <a:lnTo>
                  <a:pt x="728" y="364"/>
                </a:lnTo>
                <a:lnTo>
                  <a:pt x="726" y="382"/>
                </a:lnTo>
                <a:lnTo>
                  <a:pt x="725" y="401"/>
                </a:lnTo>
                <a:lnTo>
                  <a:pt x="723" y="419"/>
                </a:lnTo>
                <a:lnTo>
                  <a:pt x="720" y="436"/>
                </a:lnTo>
                <a:lnTo>
                  <a:pt x="716" y="454"/>
                </a:lnTo>
                <a:lnTo>
                  <a:pt x="712" y="472"/>
                </a:lnTo>
                <a:lnTo>
                  <a:pt x="698" y="506"/>
                </a:lnTo>
                <a:lnTo>
                  <a:pt x="683" y="536"/>
                </a:lnTo>
                <a:lnTo>
                  <a:pt x="666" y="567"/>
                </a:lnTo>
                <a:lnTo>
                  <a:pt x="644" y="595"/>
                </a:lnTo>
                <a:lnTo>
                  <a:pt x="620" y="620"/>
                </a:lnTo>
                <a:lnTo>
                  <a:pt x="595" y="644"/>
                </a:lnTo>
                <a:lnTo>
                  <a:pt x="567" y="665"/>
                </a:lnTo>
                <a:lnTo>
                  <a:pt x="538" y="684"/>
                </a:lnTo>
                <a:lnTo>
                  <a:pt x="505" y="698"/>
                </a:lnTo>
                <a:lnTo>
                  <a:pt x="471" y="710"/>
                </a:lnTo>
                <a:lnTo>
                  <a:pt x="455" y="716"/>
                </a:lnTo>
                <a:lnTo>
                  <a:pt x="437" y="720"/>
                </a:lnTo>
                <a:lnTo>
                  <a:pt x="420" y="723"/>
                </a:lnTo>
                <a:lnTo>
                  <a:pt x="401" y="725"/>
                </a:lnTo>
                <a:lnTo>
                  <a:pt x="383" y="727"/>
                </a:lnTo>
                <a:lnTo>
                  <a:pt x="364" y="728"/>
                </a:lnTo>
                <a:lnTo>
                  <a:pt x="345" y="727"/>
                </a:lnTo>
                <a:lnTo>
                  <a:pt x="327" y="725"/>
                </a:lnTo>
                <a:lnTo>
                  <a:pt x="308" y="723"/>
                </a:lnTo>
                <a:lnTo>
                  <a:pt x="290" y="720"/>
                </a:lnTo>
                <a:lnTo>
                  <a:pt x="272" y="716"/>
                </a:lnTo>
                <a:lnTo>
                  <a:pt x="256" y="710"/>
                </a:lnTo>
                <a:lnTo>
                  <a:pt x="222" y="698"/>
                </a:lnTo>
                <a:lnTo>
                  <a:pt x="190" y="684"/>
                </a:lnTo>
                <a:lnTo>
                  <a:pt x="160" y="665"/>
                </a:lnTo>
                <a:lnTo>
                  <a:pt x="132" y="644"/>
                </a:lnTo>
                <a:lnTo>
                  <a:pt x="106" y="620"/>
                </a:lnTo>
                <a:lnTo>
                  <a:pt x="84" y="595"/>
                </a:lnTo>
                <a:lnTo>
                  <a:pt x="62" y="567"/>
                </a:lnTo>
                <a:lnTo>
                  <a:pt x="44" y="536"/>
                </a:lnTo>
                <a:lnTo>
                  <a:pt x="29" y="506"/>
                </a:lnTo>
                <a:lnTo>
                  <a:pt x="16" y="472"/>
                </a:lnTo>
                <a:lnTo>
                  <a:pt x="12" y="454"/>
                </a:lnTo>
                <a:lnTo>
                  <a:pt x="7" y="436"/>
                </a:lnTo>
                <a:lnTo>
                  <a:pt x="4" y="419"/>
                </a:lnTo>
                <a:lnTo>
                  <a:pt x="1" y="401"/>
                </a:lnTo>
                <a:lnTo>
                  <a:pt x="0" y="382"/>
                </a:lnTo>
                <a:lnTo>
                  <a:pt x="0" y="364"/>
                </a:lnTo>
                <a:lnTo>
                  <a:pt x="0" y="345"/>
                </a:lnTo>
                <a:lnTo>
                  <a:pt x="1" y="327"/>
                </a:lnTo>
                <a:lnTo>
                  <a:pt x="4" y="308"/>
                </a:lnTo>
                <a:lnTo>
                  <a:pt x="7" y="290"/>
                </a:lnTo>
                <a:lnTo>
                  <a:pt x="12" y="273"/>
                </a:lnTo>
                <a:lnTo>
                  <a:pt x="16" y="255"/>
                </a:lnTo>
                <a:lnTo>
                  <a:pt x="29" y="223"/>
                </a:lnTo>
                <a:lnTo>
                  <a:pt x="44" y="190"/>
                </a:lnTo>
                <a:lnTo>
                  <a:pt x="62" y="161"/>
                </a:lnTo>
                <a:lnTo>
                  <a:pt x="84" y="133"/>
                </a:lnTo>
                <a:lnTo>
                  <a:pt x="106" y="106"/>
                </a:lnTo>
                <a:lnTo>
                  <a:pt x="132" y="83"/>
                </a:lnTo>
                <a:lnTo>
                  <a:pt x="160" y="62"/>
                </a:lnTo>
                <a:lnTo>
                  <a:pt x="190" y="44"/>
                </a:lnTo>
                <a:lnTo>
                  <a:pt x="222" y="28"/>
                </a:lnTo>
                <a:lnTo>
                  <a:pt x="256" y="16"/>
                </a:lnTo>
                <a:lnTo>
                  <a:pt x="272" y="12"/>
                </a:lnTo>
                <a:lnTo>
                  <a:pt x="290" y="7"/>
                </a:lnTo>
                <a:lnTo>
                  <a:pt x="308" y="5"/>
                </a:lnTo>
                <a:lnTo>
                  <a:pt x="327" y="2"/>
                </a:lnTo>
                <a:lnTo>
                  <a:pt x="345" y="0"/>
                </a:lnTo>
                <a:lnTo>
                  <a:pt x="364" y="0"/>
                </a:lnTo>
                <a:lnTo>
                  <a:pt x="383" y="0"/>
                </a:lnTo>
                <a:lnTo>
                  <a:pt x="401" y="2"/>
                </a:lnTo>
                <a:lnTo>
                  <a:pt x="420" y="5"/>
                </a:lnTo>
                <a:lnTo>
                  <a:pt x="437" y="7"/>
                </a:lnTo>
                <a:lnTo>
                  <a:pt x="455" y="12"/>
                </a:lnTo>
                <a:lnTo>
                  <a:pt x="471" y="16"/>
                </a:lnTo>
                <a:lnTo>
                  <a:pt x="505" y="28"/>
                </a:lnTo>
                <a:lnTo>
                  <a:pt x="538" y="44"/>
                </a:lnTo>
                <a:lnTo>
                  <a:pt x="567" y="62"/>
                </a:lnTo>
                <a:lnTo>
                  <a:pt x="595" y="83"/>
                </a:lnTo>
                <a:lnTo>
                  <a:pt x="620" y="106"/>
                </a:lnTo>
                <a:lnTo>
                  <a:pt x="644" y="133"/>
                </a:lnTo>
                <a:lnTo>
                  <a:pt x="666" y="161"/>
                </a:lnTo>
                <a:lnTo>
                  <a:pt x="683" y="190"/>
                </a:lnTo>
                <a:lnTo>
                  <a:pt x="698" y="223"/>
                </a:lnTo>
                <a:lnTo>
                  <a:pt x="712" y="255"/>
                </a:lnTo>
                <a:lnTo>
                  <a:pt x="716" y="273"/>
                </a:lnTo>
                <a:lnTo>
                  <a:pt x="720" y="290"/>
                </a:lnTo>
                <a:lnTo>
                  <a:pt x="723" y="308"/>
                </a:lnTo>
                <a:lnTo>
                  <a:pt x="725" y="327"/>
                </a:lnTo>
                <a:lnTo>
                  <a:pt x="726" y="345"/>
                </a:lnTo>
                <a:lnTo>
                  <a:pt x="728" y="364"/>
                </a:lnTo>
                <a:close/>
                <a:moveTo>
                  <a:pt x="336" y="629"/>
                </a:moveTo>
                <a:lnTo>
                  <a:pt x="336" y="629"/>
                </a:lnTo>
                <a:lnTo>
                  <a:pt x="359" y="617"/>
                </a:lnTo>
                <a:lnTo>
                  <a:pt x="376" y="610"/>
                </a:lnTo>
                <a:lnTo>
                  <a:pt x="381" y="607"/>
                </a:lnTo>
                <a:lnTo>
                  <a:pt x="386" y="601"/>
                </a:lnTo>
                <a:lnTo>
                  <a:pt x="390" y="597"/>
                </a:lnTo>
                <a:lnTo>
                  <a:pt x="395" y="588"/>
                </a:lnTo>
                <a:lnTo>
                  <a:pt x="398" y="581"/>
                </a:lnTo>
                <a:lnTo>
                  <a:pt x="401" y="575"/>
                </a:lnTo>
                <a:lnTo>
                  <a:pt x="405" y="570"/>
                </a:lnTo>
                <a:lnTo>
                  <a:pt x="409" y="567"/>
                </a:lnTo>
                <a:lnTo>
                  <a:pt x="418" y="561"/>
                </a:lnTo>
                <a:lnTo>
                  <a:pt x="430" y="555"/>
                </a:lnTo>
                <a:lnTo>
                  <a:pt x="439" y="550"/>
                </a:lnTo>
                <a:lnTo>
                  <a:pt x="446" y="545"/>
                </a:lnTo>
                <a:lnTo>
                  <a:pt x="451" y="539"/>
                </a:lnTo>
                <a:lnTo>
                  <a:pt x="455" y="533"/>
                </a:lnTo>
                <a:lnTo>
                  <a:pt x="461" y="520"/>
                </a:lnTo>
                <a:lnTo>
                  <a:pt x="467" y="507"/>
                </a:lnTo>
                <a:lnTo>
                  <a:pt x="471" y="500"/>
                </a:lnTo>
                <a:lnTo>
                  <a:pt x="473" y="492"/>
                </a:lnTo>
                <a:lnTo>
                  <a:pt x="471" y="483"/>
                </a:lnTo>
                <a:lnTo>
                  <a:pt x="470" y="476"/>
                </a:lnTo>
                <a:lnTo>
                  <a:pt x="467" y="469"/>
                </a:lnTo>
                <a:lnTo>
                  <a:pt x="462" y="463"/>
                </a:lnTo>
                <a:lnTo>
                  <a:pt x="454" y="452"/>
                </a:lnTo>
                <a:lnTo>
                  <a:pt x="445" y="445"/>
                </a:lnTo>
                <a:lnTo>
                  <a:pt x="433" y="439"/>
                </a:lnTo>
                <a:lnTo>
                  <a:pt x="415" y="432"/>
                </a:lnTo>
                <a:lnTo>
                  <a:pt x="390" y="423"/>
                </a:lnTo>
                <a:lnTo>
                  <a:pt x="380" y="410"/>
                </a:lnTo>
                <a:lnTo>
                  <a:pt x="370" y="399"/>
                </a:lnTo>
                <a:lnTo>
                  <a:pt x="364" y="396"/>
                </a:lnTo>
                <a:lnTo>
                  <a:pt x="358" y="393"/>
                </a:lnTo>
                <a:lnTo>
                  <a:pt x="336" y="391"/>
                </a:lnTo>
                <a:lnTo>
                  <a:pt x="324" y="389"/>
                </a:lnTo>
                <a:lnTo>
                  <a:pt x="311" y="385"/>
                </a:lnTo>
                <a:lnTo>
                  <a:pt x="293" y="374"/>
                </a:lnTo>
                <a:lnTo>
                  <a:pt x="283" y="371"/>
                </a:lnTo>
                <a:lnTo>
                  <a:pt x="268" y="370"/>
                </a:lnTo>
                <a:lnTo>
                  <a:pt x="259" y="368"/>
                </a:lnTo>
                <a:lnTo>
                  <a:pt x="253" y="367"/>
                </a:lnTo>
                <a:lnTo>
                  <a:pt x="249" y="364"/>
                </a:lnTo>
                <a:lnTo>
                  <a:pt x="246" y="360"/>
                </a:lnTo>
                <a:lnTo>
                  <a:pt x="246" y="354"/>
                </a:lnTo>
                <a:lnTo>
                  <a:pt x="246" y="348"/>
                </a:lnTo>
                <a:lnTo>
                  <a:pt x="246" y="333"/>
                </a:lnTo>
                <a:lnTo>
                  <a:pt x="246" y="327"/>
                </a:lnTo>
                <a:lnTo>
                  <a:pt x="244" y="321"/>
                </a:lnTo>
                <a:lnTo>
                  <a:pt x="241" y="317"/>
                </a:lnTo>
                <a:lnTo>
                  <a:pt x="238" y="312"/>
                </a:lnTo>
                <a:lnTo>
                  <a:pt x="231" y="307"/>
                </a:lnTo>
                <a:lnTo>
                  <a:pt x="225" y="299"/>
                </a:lnTo>
                <a:lnTo>
                  <a:pt x="219" y="295"/>
                </a:lnTo>
                <a:lnTo>
                  <a:pt x="213" y="293"/>
                </a:lnTo>
                <a:lnTo>
                  <a:pt x="208" y="295"/>
                </a:lnTo>
                <a:lnTo>
                  <a:pt x="200" y="299"/>
                </a:lnTo>
                <a:lnTo>
                  <a:pt x="197" y="302"/>
                </a:lnTo>
                <a:lnTo>
                  <a:pt x="194" y="307"/>
                </a:lnTo>
                <a:lnTo>
                  <a:pt x="190" y="315"/>
                </a:lnTo>
                <a:lnTo>
                  <a:pt x="187" y="318"/>
                </a:lnTo>
                <a:lnTo>
                  <a:pt x="183" y="318"/>
                </a:lnTo>
                <a:lnTo>
                  <a:pt x="175" y="317"/>
                </a:lnTo>
                <a:lnTo>
                  <a:pt x="168" y="312"/>
                </a:lnTo>
                <a:lnTo>
                  <a:pt x="163" y="308"/>
                </a:lnTo>
                <a:lnTo>
                  <a:pt x="160" y="304"/>
                </a:lnTo>
                <a:lnTo>
                  <a:pt x="159" y="299"/>
                </a:lnTo>
                <a:lnTo>
                  <a:pt x="157" y="295"/>
                </a:lnTo>
                <a:lnTo>
                  <a:pt x="157" y="289"/>
                </a:lnTo>
                <a:lnTo>
                  <a:pt x="157" y="285"/>
                </a:lnTo>
                <a:lnTo>
                  <a:pt x="162" y="273"/>
                </a:lnTo>
                <a:lnTo>
                  <a:pt x="169" y="262"/>
                </a:lnTo>
                <a:lnTo>
                  <a:pt x="180" y="253"/>
                </a:lnTo>
                <a:lnTo>
                  <a:pt x="191" y="248"/>
                </a:lnTo>
                <a:lnTo>
                  <a:pt x="199" y="245"/>
                </a:lnTo>
                <a:lnTo>
                  <a:pt x="205" y="243"/>
                </a:lnTo>
                <a:lnTo>
                  <a:pt x="233" y="240"/>
                </a:lnTo>
                <a:lnTo>
                  <a:pt x="246" y="240"/>
                </a:lnTo>
                <a:lnTo>
                  <a:pt x="256" y="240"/>
                </a:lnTo>
                <a:lnTo>
                  <a:pt x="267" y="243"/>
                </a:lnTo>
                <a:lnTo>
                  <a:pt x="271" y="245"/>
                </a:lnTo>
                <a:lnTo>
                  <a:pt x="275" y="248"/>
                </a:lnTo>
                <a:lnTo>
                  <a:pt x="278" y="252"/>
                </a:lnTo>
                <a:lnTo>
                  <a:pt x="281" y="256"/>
                </a:lnTo>
                <a:lnTo>
                  <a:pt x="284" y="264"/>
                </a:lnTo>
                <a:lnTo>
                  <a:pt x="286" y="270"/>
                </a:lnTo>
                <a:lnTo>
                  <a:pt x="289" y="277"/>
                </a:lnTo>
                <a:lnTo>
                  <a:pt x="293" y="280"/>
                </a:lnTo>
                <a:lnTo>
                  <a:pt x="299" y="282"/>
                </a:lnTo>
                <a:lnTo>
                  <a:pt x="305" y="282"/>
                </a:lnTo>
                <a:lnTo>
                  <a:pt x="311" y="277"/>
                </a:lnTo>
                <a:lnTo>
                  <a:pt x="317" y="270"/>
                </a:lnTo>
                <a:lnTo>
                  <a:pt x="319" y="260"/>
                </a:lnTo>
                <a:lnTo>
                  <a:pt x="321" y="245"/>
                </a:lnTo>
                <a:lnTo>
                  <a:pt x="319" y="236"/>
                </a:lnTo>
                <a:lnTo>
                  <a:pt x="318" y="227"/>
                </a:lnTo>
                <a:lnTo>
                  <a:pt x="314" y="218"/>
                </a:lnTo>
                <a:lnTo>
                  <a:pt x="309" y="211"/>
                </a:lnTo>
                <a:lnTo>
                  <a:pt x="302" y="198"/>
                </a:lnTo>
                <a:lnTo>
                  <a:pt x="299" y="192"/>
                </a:lnTo>
                <a:lnTo>
                  <a:pt x="299" y="187"/>
                </a:lnTo>
                <a:lnTo>
                  <a:pt x="299" y="180"/>
                </a:lnTo>
                <a:lnTo>
                  <a:pt x="302" y="172"/>
                </a:lnTo>
                <a:lnTo>
                  <a:pt x="305" y="164"/>
                </a:lnTo>
                <a:lnTo>
                  <a:pt x="311" y="156"/>
                </a:lnTo>
                <a:lnTo>
                  <a:pt x="317" y="150"/>
                </a:lnTo>
                <a:lnTo>
                  <a:pt x="326" y="145"/>
                </a:lnTo>
                <a:lnTo>
                  <a:pt x="336" y="139"/>
                </a:lnTo>
                <a:lnTo>
                  <a:pt x="348" y="133"/>
                </a:lnTo>
                <a:lnTo>
                  <a:pt x="355" y="130"/>
                </a:lnTo>
                <a:lnTo>
                  <a:pt x="362" y="125"/>
                </a:lnTo>
                <a:lnTo>
                  <a:pt x="380" y="112"/>
                </a:lnTo>
                <a:lnTo>
                  <a:pt x="398" y="96"/>
                </a:lnTo>
                <a:lnTo>
                  <a:pt x="414" y="77"/>
                </a:lnTo>
                <a:lnTo>
                  <a:pt x="396" y="74"/>
                </a:lnTo>
                <a:lnTo>
                  <a:pt x="380" y="72"/>
                </a:lnTo>
                <a:lnTo>
                  <a:pt x="364" y="71"/>
                </a:lnTo>
                <a:lnTo>
                  <a:pt x="334" y="72"/>
                </a:lnTo>
                <a:lnTo>
                  <a:pt x="306" y="77"/>
                </a:lnTo>
                <a:lnTo>
                  <a:pt x="280" y="84"/>
                </a:lnTo>
                <a:lnTo>
                  <a:pt x="253" y="94"/>
                </a:lnTo>
                <a:lnTo>
                  <a:pt x="227" y="106"/>
                </a:lnTo>
                <a:lnTo>
                  <a:pt x="203" y="122"/>
                </a:lnTo>
                <a:lnTo>
                  <a:pt x="180" y="139"/>
                </a:lnTo>
                <a:lnTo>
                  <a:pt x="159" y="158"/>
                </a:lnTo>
                <a:lnTo>
                  <a:pt x="144" y="172"/>
                </a:lnTo>
                <a:lnTo>
                  <a:pt x="132" y="189"/>
                </a:lnTo>
                <a:lnTo>
                  <a:pt x="121" y="205"/>
                </a:lnTo>
                <a:lnTo>
                  <a:pt x="110" y="223"/>
                </a:lnTo>
                <a:lnTo>
                  <a:pt x="102" y="240"/>
                </a:lnTo>
                <a:lnTo>
                  <a:pt x="94" y="258"/>
                </a:lnTo>
                <a:lnTo>
                  <a:pt x="87" y="276"/>
                </a:lnTo>
                <a:lnTo>
                  <a:pt x="82" y="295"/>
                </a:lnTo>
                <a:lnTo>
                  <a:pt x="94" y="315"/>
                </a:lnTo>
                <a:lnTo>
                  <a:pt x="102" y="326"/>
                </a:lnTo>
                <a:lnTo>
                  <a:pt x="109" y="334"/>
                </a:lnTo>
                <a:lnTo>
                  <a:pt x="119" y="343"/>
                </a:lnTo>
                <a:lnTo>
                  <a:pt x="131" y="351"/>
                </a:lnTo>
                <a:lnTo>
                  <a:pt x="144" y="357"/>
                </a:lnTo>
                <a:lnTo>
                  <a:pt x="160" y="361"/>
                </a:lnTo>
                <a:lnTo>
                  <a:pt x="178" y="366"/>
                </a:lnTo>
                <a:lnTo>
                  <a:pt x="196" y="371"/>
                </a:lnTo>
                <a:lnTo>
                  <a:pt x="211" y="380"/>
                </a:lnTo>
                <a:lnTo>
                  <a:pt x="224" y="388"/>
                </a:lnTo>
                <a:lnTo>
                  <a:pt x="236" y="396"/>
                </a:lnTo>
                <a:lnTo>
                  <a:pt x="246" y="405"/>
                </a:lnTo>
                <a:lnTo>
                  <a:pt x="261" y="420"/>
                </a:lnTo>
                <a:lnTo>
                  <a:pt x="253" y="436"/>
                </a:lnTo>
                <a:lnTo>
                  <a:pt x="247" y="452"/>
                </a:lnTo>
                <a:lnTo>
                  <a:pt x="241" y="473"/>
                </a:lnTo>
                <a:lnTo>
                  <a:pt x="240" y="483"/>
                </a:lnTo>
                <a:lnTo>
                  <a:pt x="238" y="494"/>
                </a:lnTo>
                <a:lnTo>
                  <a:pt x="240" y="506"/>
                </a:lnTo>
                <a:lnTo>
                  <a:pt x="241" y="516"/>
                </a:lnTo>
                <a:lnTo>
                  <a:pt x="246" y="525"/>
                </a:lnTo>
                <a:lnTo>
                  <a:pt x="250" y="533"/>
                </a:lnTo>
                <a:lnTo>
                  <a:pt x="259" y="541"/>
                </a:lnTo>
                <a:lnTo>
                  <a:pt x="270" y="547"/>
                </a:lnTo>
                <a:lnTo>
                  <a:pt x="277" y="551"/>
                </a:lnTo>
                <a:lnTo>
                  <a:pt x="283" y="554"/>
                </a:lnTo>
                <a:lnTo>
                  <a:pt x="287" y="558"/>
                </a:lnTo>
                <a:lnTo>
                  <a:pt x="290" y="561"/>
                </a:lnTo>
                <a:lnTo>
                  <a:pt x="292" y="566"/>
                </a:lnTo>
                <a:lnTo>
                  <a:pt x="292" y="567"/>
                </a:lnTo>
                <a:lnTo>
                  <a:pt x="287" y="587"/>
                </a:lnTo>
                <a:lnTo>
                  <a:pt x="284" y="601"/>
                </a:lnTo>
                <a:lnTo>
                  <a:pt x="284" y="609"/>
                </a:lnTo>
                <a:lnTo>
                  <a:pt x="284" y="614"/>
                </a:lnTo>
                <a:lnTo>
                  <a:pt x="287" y="620"/>
                </a:lnTo>
                <a:lnTo>
                  <a:pt x="289" y="625"/>
                </a:lnTo>
                <a:lnTo>
                  <a:pt x="293" y="631"/>
                </a:lnTo>
                <a:lnTo>
                  <a:pt x="299" y="634"/>
                </a:lnTo>
                <a:lnTo>
                  <a:pt x="306" y="637"/>
                </a:lnTo>
                <a:lnTo>
                  <a:pt x="314" y="637"/>
                </a:lnTo>
                <a:lnTo>
                  <a:pt x="324" y="634"/>
                </a:lnTo>
                <a:lnTo>
                  <a:pt x="336" y="629"/>
                </a:lnTo>
                <a:close/>
                <a:moveTo>
                  <a:pt x="654" y="364"/>
                </a:moveTo>
                <a:lnTo>
                  <a:pt x="654" y="364"/>
                </a:lnTo>
                <a:lnTo>
                  <a:pt x="653" y="334"/>
                </a:lnTo>
                <a:lnTo>
                  <a:pt x="650" y="307"/>
                </a:lnTo>
                <a:lnTo>
                  <a:pt x="642" y="279"/>
                </a:lnTo>
                <a:lnTo>
                  <a:pt x="632" y="252"/>
                </a:lnTo>
                <a:lnTo>
                  <a:pt x="620" y="227"/>
                </a:lnTo>
                <a:lnTo>
                  <a:pt x="605" y="203"/>
                </a:lnTo>
                <a:lnTo>
                  <a:pt x="588" y="180"/>
                </a:lnTo>
                <a:lnTo>
                  <a:pt x="569" y="158"/>
                </a:lnTo>
                <a:lnTo>
                  <a:pt x="555" y="146"/>
                </a:lnTo>
                <a:lnTo>
                  <a:pt x="540" y="134"/>
                </a:lnTo>
                <a:lnTo>
                  <a:pt x="526" y="124"/>
                </a:lnTo>
                <a:lnTo>
                  <a:pt x="511" y="115"/>
                </a:lnTo>
                <a:lnTo>
                  <a:pt x="507" y="121"/>
                </a:lnTo>
                <a:lnTo>
                  <a:pt x="505" y="124"/>
                </a:lnTo>
                <a:lnTo>
                  <a:pt x="505" y="127"/>
                </a:lnTo>
                <a:lnTo>
                  <a:pt x="507" y="140"/>
                </a:lnTo>
                <a:lnTo>
                  <a:pt x="510" y="147"/>
                </a:lnTo>
                <a:lnTo>
                  <a:pt x="511" y="150"/>
                </a:lnTo>
                <a:lnTo>
                  <a:pt x="511" y="153"/>
                </a:lnTo>
                <a:lnTo>
                  <a:pt x="510" y="158"/>
                </a:lnTo>
                <a:lnTo>
                  <a:pt x="508" y="162"/>
                </a:lnTo>
                <a:lnTo>
                  <a:pt x="504" y="174"/>
                </a:lnTo>
                <a:lnTo>
                  <a:pt x="502" y="184"/>
                </a:lnTo>
                <a:lnTo>
                  <a:pt x="502" y="196"/>
                </a:lnTo>
                <a:lnTo>
                  <a:pt x="504" y="209"/>
                </a:lnTo>
                <a:lnTo>
                  <a:pt x="505" y="214"/>
                </a:lnTo>
                <a:lnTo>
                  <a:pt x="507" y="217"/>
                </a:lnTo>
                <a:lnTo>
                  <a:pt x="511" y="218"/>
                </a:lnTo>
                <a:lnTo>
                  <a:pt x="514" y="220"/>
                </a:lnTo>
                <a:lnTo>
                  <a:pt x="524" y="221"/>
                </a:lnTo>
                <a:lnTo>
                  <a:pt x="536" y="221"/>
                </a:lnTo>
                <a:lnTo>
                  <a:pt x="560" y="223"/>
                </a:lnTo>
                <a:lnTo>
                  <a:pt x="569" y="224"/>
                </a:lnTo>
                <a:lnTo>
                  <a:pt x="572" y="226"/>
                </a:lnTo>
                <a:lnTo>
                  <a:pt x="573" y="228"/>
                </a:lnTo>
                <a:lnTo>
                  <a:pt x="572" y="233"/>
                </a:lnTo>
                <a:lnTo>
                  <a:pt x="569" y="237"/>
                </a:lnTo>
                <a:lnTo>
                  <a:pt x="564" y="240"/>
                </a:lnTo>
                <a:lnTo>
                  <a:pt x="558" y="243"/>
                </a:lnTo>
                <a:lnTo>
                  <a:pt x="548" y="248"/>
                </a:lnTo>
                <a:lnTo>
                  <a:pt x="539" y="251"/>
                </a:lnTo>
                <a:lnTo>
                  <a:pt x="530" y="256"/>
                </a:lnTo>
                <a:lnTo>
                  <a:pt x="521" y="262"/>
                </a:lnTo>
                <a:lnTo>
                  <a:pt x="513" y="268"/>
                </a:lnTo>
                <a:lnTo>
                  <a:pt x="510" y="274"/>
                </a:lnTo>
                <a:lnTo>
                  <a:pt x="508" y="279"/>
                </a:lnTo>
                <a:lnTo>
                  <a:pt x="505" y="290"/>
                </a:lnTo>
                <a:lnTo>
                  <a:pt x="504" y="305"/>
                </a:lnTo>
                <a:lnTo>
                  <a:pt x="504" y="320"/>
                </a:lnTo>
                <a:lnTo>
                  <a:pt x="507" y="338"/>
                </a:lnTo>
                <a:lnTo>
                  <a:pt x="508" y="345"/>
                </a:lnTo>
                <a:lnTo>
                  <a:pt x="511" y="351"/>
                </a:lnTo>
                <a:lnTo>
                  <a:pt x="514" y="358"/>
                </a:lnTo>
                <a:lnTo>
                  <a:pt x="520" y="364"/>
                </a:lnTo>
                <a:lnTo>
                  <a:pt x="524" y="368"/>
                </a:lnTo>
                <a:lnTo>
                  <a:pt x="530" y="373"/>
                </a:lnTo>
                <a:lnTo>
                  <a:pt x="536" y="377"/>
                </a:lnTo>
                <a:lnTo>
                  <a:pt x="543" y="379"/>
                </a:lnTo>
                <a:lnTo>
                  <a:pt x="557" y="382"/>
                </a:lnTo>
                <a:lnTo>
                  <a:pt x="570" y="382"/>
                </a:lnTo>
                <a:lnTo>
                  <a:pt x="580" y="382"/>
                </a:lnTo>
                <a:lnTo>
                  <a:pt x="589" y="380"/>
                </a:lnTo>
                <a:lnTo>
                  <a:pt x="592" y="380"/>
                </a:lnTo>
                <a:lnTo>
                  <a:pt x="594" y="380"/>
                </a:lnTo>
                <a:lnTo>
                  <a:pt x="598" y="383"/>
                </a:lnTo>
                <a:lnTo>
                  <a:pt x="599" y="388"/>
                </a:lnTo>
                <a:lnTo>
                  <a:pt x="601" y="392"/>
                </a:lnTo>
                <a:lnTo>
                  <a:pt x="604" y="402"/>
                </a:lnTo>
                <a:lnTo>
                  <a:pt x="605" y="419"/>
                </a:lnTo>
                <a:lnTo>
                  <a:pt x="607" y="436"/>
                </a:lnTo>
                <a:lnTo>
                  <a:pt x="605" y="444"/>
                </a:lnTo>
                <a:lnTo>
                  <a:pt x="604" y="449"/>
                </a:lnTo>
                <a:lnTo>
                  <a:pt x="601" y="455"/>
                </a:lnTo>
                <a:lnTo>
                  <a:pt x="599" y="463"/>
                </a:lnTo>
                <a:lnTo>
                  <a:pt x="595" y="482"/>
                </a:lnTo>
                <a:lnTo>
                  <a:pt x="594" y="503"/>
                </a:lnTo>
                <a:lnTo>
                  <a:pt x="595" y="510"/>
                </a:lnTo>
                <a:lnTo>
                  <a:pt x="595" y="517"/>
                </a:lnTo>
                <a:lnTo>
                  <a:pt x="598" y="522"/>
                </a:lnTo>
                <a:lnTo>
                  <a:pt x="602" y="528"/>
                </a:lnTo>
                <a:lnTo>
                  <a:pt x="614" y="508"/>
                </a:lnTo>
                <a:lnTo>
                  <a:pt x="624" y="489"/>
                </a:lnTo>
                <a:lnTo>
                  <a:pt x="633" y="470"/>
                </a:lnTo>
                <a:lnTo>
                  <a:pt x="641" y="449"/>
                </a:lnTo>
                <a:lnTo>
                  <a:pt x="647" y="429"/>
                </a:lnTo>
                <a:lnTo>
                  <a:pt x="651" y="407"/>
                </a:lnTo>
                <a:lnTo>
                  <a:pt x="654" y="386"/>
                </a:lnTo>
                <a:lnTo>
                  <a:pt x="654" y="364"/>
                </a:lnTo>
                <a:close/>
              </a:path>
            </a:pathLst>
          </a:custGeom>
          <a:solidFill>
            <a:schemeClr val="tx2"/>
          </a:solidFill>
          <a:ln>
            <a:noFill/>
          </a:ln>
        </p:spPr>
        <p:txBody>
          <a:bodyPr wrap="none" anchor="ctr"/>
          <a:lstStyle/>
          <a:p>
            <a:endParaRPr 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a:t>Introductions et présentation</a:t>
            </a:r>
          </a:p>
        </p:txBody>
      </p:sp>
      <p:sp>
        <p:nvSpPr>
          <p:cNvPr id="4" name="Slide Number Placeholder 3"/>
          <p:cNvSpPr>
            <a:spLocks noGrp="1"/>
          </p:cNvSpPr>
          <p:nvPr>
            <p:ph type="sldNum" sz="quarter" idx="4"/>
          </p:nvPr>
        </p:nvSpPr>
        <p:spPr/>
        <p:txBody>
          <a:bodyPr/>
          <a:lstStyle/>
          <a:p>
            <a:fld id="{812A5277-1DB9-460F-9A21-B857ABB32666}" type="slidenum">
              <a:rPr lang="en-US" smtClean="0"/>
              <a:pPr/>
              <a:t>6</a:t>
            </a:fld>
            <a:endParaRPr lang="fr-FR" dirty="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3" y="843165"/>
            <a:ext cx="11966559" cy="2936355"/>
          </a:xfrm>
        </p:spPr>
        <p:txBody>
          <a:bodyPr numCol="2" spcCol="365760"/>
          <a:lstStyle/>
          <a:p>
            <a:pPr lvl="0">
              <a:spcBef>
                <a:spcPct val="20000"/>
              </a:spcBef>
              <a:buNone/>
              <a:defRPr/>
            </a:pPr>
            <a:r>
              <a:rPr lang="fr-FR" sz="2200" dirty="0"/>
              <a:t>Les administrateurs doivent effectuer les opérations suivantes :</a:t>
            </a:r>
          </a:p>
          <a:p>
            <a:pPr lvl="1">
              <a:spcBef>
                <a:spcPct val="20000"/>
              </a:spcBef>
              <a:defRPr/>
            </a:pPr>
            <a:r>
              <a:rPr lang="fr-FR" sz="2200" dirty="0"/>
              <a:t>Cochez la case </a:t>
            </a:r>
            <a:r>
              <a:rPr lang="fr-FR" sz="2200" b="1" dirty="0"/>
              <a:t>Autoriser le support à activer les devises multiples</a:t>
            </a:r>
            <a:r>
              <a:rPr lang="fr-FR" sz="2200" dirty="0"/>
              <a:t> sous </a:t>
            </a:r>
            <a:r>
              <a:rPr lang="fr-FR" sz="2200" b="1" dirty="0"/>
              <a:t>Configuration | Profil de la société | Informations sur la société</a:t>
            </a:r>
          </a:p>
          <a:p>
            <a:pPr lvl="1">
              <a:spcBef>
                <a:spcPct val="20000"/>
              </a:spcBef>
              <a:defRPr/>
            </a:pPr>
            <a:r>
              <a:rPr lang="fr-FR" sz="2200" dirty="0"/>
              <a:t>Contacter salesforce.com </a:t>
            </a:r>
            <a:r>
              <a:rPr sz="2200" dirty="0"/>
              <a:t/>
            </a:r>
            <a:br>
              <a:rPr sz="2200" dirty="0"/>
            </a:br>
            <a:r>
              <a:rPr lang="fr-FR" sz="2200" dirty="0"/>
              <a:t>pour activer la fonction multidevise.</a:t>
            </a:r>
          </a:p>
          <a:p>
            <a:pPr lvl="1">
              <a:spcBef>
                <a:spcPct val="20000"/>
              </a:spcBef>
              <a:defRPr/>
            </a:pPr>
            <a:endParaRPr lang="fr-FR" sz="2200" dirty="0"/>
          </a:p>
          <a:p>
            <a:pPr marL="0" lvl="1" indent="0">
              <a:spcBef>
                <a:spcPct val="20000"/>
              </a:spcBef>
              <a:buNone/>
              <a:defRPr/>
            </a:pPr>
            <a:r>
              <a:rPr lang="fr-FR" sz="2200" dirty="0"/>
              <a:t/>
            </a:r>
            <a:br>
              <a:rPr lang="fr-FR" sz="2200" dirty="0"/>
            </a:br>
            <a:r>
              <a:rPr lang="fr-FR" sz="2200" dirty="0"/>
              <a:t/>
            </a:r>
            <a:br>
              <a:rPr lang="fr-FR" sz="2200" dirty="0"/>
            </a:br>
            <a:endParaRPr lang="fr-FR" sz="2200" dirty="0"/>
          </a:p>
          <a:p>
            <a:pPr lvl="1">
              <a:spcBef>
                <a:spcPct val="20000"/>
              </a:spcBef>
              <a:defRPr/>
            </a:pPr>
            <a:r>
              <a:rPr lang="fr-FR" sz="2200" dirty="0"/>
              <a:t>Définir la devise de l'entreprise et activer des devises supplémentaires.</a:t>
            </a:r>
          </a:p>
          <a:p>
            <a:pPr lvl="1">
              <a:spcBef>
                <a:spcPct val="20000"/>
              </a:spcBef>
              <a:defRPr/>
            </a:pPr>
            <a:r>
              <a:rPr lang="fr-FR" sz="2200" dirty="0"/>
              <a:t>S'assurer que les utilisateurs disposent des devises personnelles appropriées.</a:t>
            </a:r>
          </a:p>
          <a:p>
            <a:pPr lvl="1">
              <a:spcBef>
                <a:spcPct val="20000"/>
              </a:spcBef>
              <a:defRPr/>
            </a:pPr>
            <a:r>
              <a:rPr lang="fr-FR" sz="2200" dirty="0"/>
              <a:t>S'assurer que les utilisateurs emploient la devise appropriée lors de la création d'enregistrements.</a:t>
            </a:r>
          </a:p>
          <a:p>
            <a:pPr lvl="1"/>
            <a:endParaRPr lang="fr-FR" sz="2200" dirty="0"/>
          </a:p>
        </p:txBody>
      </p:sp>
      <p:sp>
        <p:nvSpPr>
          <p:cNvPr id="2" name="Title 1"/>
          <p:cNvSpPr>
            <a:spLocks noGrp="1"/>
          </p:cNvSpPr>
          <p:nvPr>
            <p:ph type="title"/>
          </p:nvPr>
        </p:nvSpPr>
        <p:spPr>
          <a:xfrm>
            <a:off x="128589" y="7"/>
            <a:ext cx="10734146" cy="746975"/>
          </a:xfrm>
        </p:spPr>
        <p:txBody>
          <a:bodyPr/>
          <a:lstStyle/>
          <a:p>
            <a:r>
              <a:rPr lang="fr-FR"/>
              <a:t>Configuration de plusieurs devises</a:t>
            </a:r>
            <a:endParaRPr lang="fr-FR" dirty="0"/>
          </a:p>
        </p:txBody>
      </p:sp>
      <p:sp>
        <p:nvSpPr>
          <p:cNvPr id="8" name="Rectangle 7"/>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latin typeface="Salesforce Sans" panose="020B0505020202020203" pitchFamily="34" charset="0"/>
              </a:rPr>
              <a:t>Configuration | Profil de la société | Gérer les devises</a:t>
            </a:r>
          </a:p>
        </p:txBody>
      </p:sp>
      <p:sp>
        <p:nvSpPr>
          <p:cNvPr id="4" name="Slide Number Placeholder 3"/>
          <p:cNvSpPr>
            <a:spLocks noGrp="1"/>
          </p:cNvSpPr>
          <p:nvPr>
            <p:ph type="sldNum" sz="quarter" idx="10"/>
          </p:nvPr>
        </p:nvSpPr>
        <p:spPr/>
        <p:txBody>
          <a:bodyPr/>
          <a:lstStyle/>
          <a:p>
            <a:fld id="{812A5277-1DB9-460F-9A21-B857ABB32666}" type="slidenum">
              <a:rPr lang="en-US" smtClean="0"/>
              <a:pPr/>
              <a:t>60</a:t>
            </a:fld>
            <a:endParaRPr lang="fr-FR" dirty="0"/>
          </a:p>
        </p:txBody>
      </p:sp>
      <p:pic>
        <p:nvPicPr>
          <p:cNvPr id="10"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563" y="4220889"/>
            <a:ext cx="9831172" cy="1638529"/>
          </a:xfrm>
          <a:prstGeom prst="rect">
            <a:avLst/>
          </a:prstGeom>
          <a:ln>
            <a:solidFill>
              <a:schemeClr val="bg2"/>
            </a:solidFill>
          </a:ln>
          <a:effectLst>
            <a:outerShdw blurRad="50800" dist="38100" dir="2700000" algn="tl" rotWithShape="0">
              <a:prstClr val="black">
                <a:alpha val="40000"/>
              </a:prstClr>
            </a:outerShdw>
          </a:effectLst>
        </p:spPr>
      </p:pic>
      <p:sp>
        <p:nvSpPr>
          <p:cNvPr id="11" name="TextBox 10"/>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2"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461846"/>
            <a:ext cx="9287607" cy="4327683"/>
          </a:xfrm>
        </p:spPr>
        <p:txBody>
          <a:bodyPr/>
          <a:lstStyle/>
          <a:p>
            <a:r>
              <a:rPr lang="fr-FR" dirty="0"/>
              <a:t>Tâches : </a:t>
            </a:r>
          </a:p>
          <a:p>
            <a:pPr lvl="1"/>
            <a:r>
              <a:rPr lang="fr-FR" dirty="0"/>
              <a:t>Vérification que l'année fiscale est une année standard, débutant au 1er janvier. </a:t>
            </a:r>
          </a:p>
          <a:p>
            <a:pPr lvl="1"/>
            <a:r>
              <a:rPr lang="fr-FR" dirty="0"/>
              <a:t>Activation de la devise euro et ajout du taux de change.</a:t>
            </a:r>
          </a:p>
          <a:p>
            <a:pPr lvl="1"/>
            <a:r>
              <a:rPr lang="fr-FR" dirty="0"/>
              <a:t>Test de la nouvelle devise à l'aide d'une opportunité et relevé de la somme convertie.</a:t>
            </a:r>
          </a:p>
          <a:p>
            <a:endParaRPr lang="fr-FR" dirty="0"/>
          </a:p>
        </p:txBody>
      </p:sp>
      <p:sp>
        <p:nvSpPr>
          <p:cNvPr id="4" name="Content Placeholder 3"/>
          <p:cNvSpPr>
            <a:spLocks noGrp="1"/>
          </p:cNvSpPr>
          <p:nvPr>
            <p:ph idx="11"/>
          </p:nvPr>
        </p:nvSpPr>
        <p:spPr>
          <a:xfrm>
            <a:off x="5" y="758825"/>
            <a:ext cx="12192000" cy="1597513"/>
          </a:xfrm>
        </p:spPr>
        <p:txBody>
          <a:bodyPr/>
          <a:lstStyle/>
          <a:p>
            <a:r>
              <a:rPr lang="fr-FR"/>
              <a:t>Objectifs : </a:t>
            </a:r>
          </a:p>
          <a:p>
            <a:pPr lvl="1"/>
            <a:r>
              <a:rPr lang="fr-FR"/>
              <a:t>Brent Bassi, vice-président des finances, vous demande de vérifier que </a:t>
            </a:r>
            <a:r>
              <a:t/>
            </a:r>
            <a:br/>
            <a:r>
              <a:rPr lang="fr-FR"/>
              <a:t>l'exercice fiscal a bien été défini. Il vous demande également d'indiquer le dernier taux de change pour l'euro.</a:t>
            </a:r>
          </a:p>
        </p:txBody>
      </p:sp>
      <p:sp>
        <p:nvSpPr>
          <p:cNvPr id="6" name="Content Placeholder 5"/>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sz="2400" dirty="0"/>
              <a:t>2-2 : Vérification de l'exercice fiscal et configuration de la devise euro</a:t>
            </a:r>
          </a:p>
        </p:txBody>
      </p:sp>
      <p:sp>
        <p:nvSpPr>
          <p:cNvPr id="3" name="Slide Number Placeholder 2"/>
          <p:cNvSpPr>
            <a:spLocks noGrp="1"/>
          </p:cNvSpPr>
          <p:nvPr>
            <p:ph type="sldNum" sz="quarter" idx="13"/>
          </p:nvPr>
        </p:nvSpPr>
        <p:spPr/>
        <p:txBody>
          <a:bodyPr/>
          <a:lstStyle/>
          <a:p>
            <a:fld id="{812A5277-1DB9-460F-9A21-B857ABB32666}" type="slidenum">
              <a:rPr lang="en-US" smtClean="0"/>
              <a:pPr/>
              <a:t>61</a:t>
            </a:fld>
            <a:endParaRPr lang="fr-FR" dirty="0"/>
          </a:p>
        </p:txBody>
      </p:sp>
      <p:sp>
        <p:nvSpPr>
          <p:cNvPr id="16" name="Rectangle 15"/>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Courier New" panose="02070309020205020404" pitchFamily="49" charset="0"/>
              </a:rPr>
              <a:t>http://www.bloomberg.com/markets/currencies/cross-rates/</a:t>
            </a:r>
          </a:p>
        </p:txBody>
      </p:sp>
      <p:sp>
        <p:nvSpPr>
          <p:cNvPr id="12" name="Text Placeholder 4"/>
          <p:cNvSpPr>
            <a:spLocks noGrp="1"/>
          </p:cNvSpPr>
          <p:nvPr>
            <p:ph type="body" sz="quarter" idx="12"/>
          </p:nvPr>
        </p:nvSpPr>
        <p:spPr>
          <a:xfrm>
            <a:off x="0" y="-50797"/>
            <a:ext cx="1194319" cy="249767"/>
          </a:xfrm>
        </p:spPr>
        <p:txBody>
          <a:bodyPr/>
          <a:lstStyle/>
          <a:p>
            <a:r>
              <a:rPr lang="fr-FR" sz="1000" dirty="0"/>
              <a:t>Suivez les instructions</a:t>
            </a:r>
          </a:p>
        </p:txBody>
      </p:sp>
      <p:sp>
        <p:nvSpPr>
          <p:cNvPr id="13" name="TextBox 1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4"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fr-FR"/>
              <a:t>Gestion avancée des devises</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62</a:t>
            </a:fld>
            <a:endParaRPr lang="fr-FR" dirty="0"/>
          </a:p>
        </p:txBody>
      </p:sp>
      <p:pic>
        <p:nvPicPr>
          <p:cNvPr id="6" name="Picture 2" descr="C:\Users\joatham\Documents\CDev\Graphics\AW Computing employees\AW Exec Headshots for Chatter\BBassi headshot.png"/>
          <p:cNvPicPr>
            <a:picLocks noChangeArrowheads="1"/>
          </p:cNvPicPr>
          <p:nvPr/>
        </p:nvPicPr>
        <p:blipFill>
          <a:blip r:embed="rId4" cstate="print"/>
          <a:srcRect r="7358" b="20998"/>
          <a:stretch>
            <a:fillRect/>
          </a:stretch>
        </p:blipFill>
        <p:spPr bwMode="auto">
          <a:xfrm>
            <a:off x="343732" y="987199"/>
            <a:ext cx="786574" cy="735667"/>
          </a:xfrm>
          <a:prstGeom prst="rect">
            <a:avLst/>
          </a:prstGeom>
          <a:noFill/>
          <a:ln w="6350">
            <a:solidFill>
              <a:schemeClr val="bg1">
                <a:lumMod val="75000"/>
              </a:schemeClr>
            </a:solidFill>
          </a:ln>
        </p:spPr>
      </p:pic>
      <p:sp>
        <p:nvSpPr>
          <p:cNvPr id="7" name="TextBox 6"/>
          <p:cNvSpPr txBox="1"/>
          <p:nvPr/>
        </p:nvSpPr>
        <p:spPr>
          <a:xfrm>
            <a:off x="1184228" y="823597"/>
            <a:ext cx="10227484" cy="3185487"/>
          </a:xfrm>
          <a:prstGeom prst="rect">
            <a:avLst/>
          </a:prstGeom>
          <a:noFill/>
        </p:spPr>
        <p:txBody>
          <a:bodyPr wrap="square" rtlCol="0">
            <a:spAutoFit/>
          </a:bodyPr>
          <a:lstStyle/>
          <a:p>
            <a:pPr>
              <a:lnSpc>
                <a:spcPct val="150000"/>
              </a:lnSpc>
            </a:pPr>
            <a:r>
              <a:rPr lang="fr-FR" b="1" dirty="0">
                <a:solidFill>
                  <a:srgbClr val="0070C0"/>
                </a:solidFill>
                <a:latin typeface="Segoe UI" pitchFamily="34" charset="0"/>
              </a:rPr>
              <a:t>Brent Bassi</a:t>
            </a:r>
            <a:r>
              <a:rPr lang="fr-FR" dirty="0"/>
              <a:t> </a:t>
            </a:r>
            <a:r>
              <a:rPr lang="fr-FR" dirty="0">
                <a:latin typeface="Segoe UI Semibold" pitchFamily="34" charset="0"/>
              </a:rPr>
              <a:t>à </a:t>
            </a:r>
            <a:r>
              <a:rPr lang="fr-FR" dirty="0">
                <a:solidFill>
                  <a:srgbClr val="0070C0"/>
                </a:solidFill>
                <a:latin typeface="Segoe UI Semibold" pitchFamily="34" charset="0"/>
              </a:rPr>
              <a:t>Utilisateur Admin :</a:t>
            </a:r>
            <a:r>
              <a:rPr lang="fr-FR" dirty="0">
                <a:latin typeface="Segoe UI Semibold" pitchFamily="34" charset="0"/>
              </a:rPr>
              <a:t> </a:t>
            </a:r>
          </a:p>
          <a:p>
            <a:r>
              <a:rPr lang="fr-FR" dirty="0">
                <a:latin typeface="Segoe UI Semibold" pitchFamily="34" charset="0"/>
              </a:rPr>
              <a:t>Maintenant que nous avons constitué toutes nos équipes de vente, pourriez-vous vérifier les points suivants :</a:t>
            </a:r>
            <a:r>
              <a:rPr dirty="0"/>
              <a:t/>
            </a:r>
            <a:br>
              <a:rPr dirty="0"/>
            </a:br>
            <a:r>
              <a:rPr lang="fr-FR" dirty="0">
                <a:latin typeface="Segoe UI Semibold" pitchFamily="34" charset="0"/>
              </a:rPr>
              <a:t>1. Notre exercice va de janvier à décembre. Assurez-vous que ce paramètre </a:t>
            </a:r>
            <a:r>
              <a:rPr dirty="0"/>
              <a:t/>
            </a:r>
            <a:br>
              <a:rPr dirty="0"/>
            </a:br>
            <a:r>
              <a:rPr lang="fr-FR" dirty="0">
                <a:latin typeface="Segoe UI Semibold" pitchFamily="34" charset="0"/>
              </a:rPr>
              <a:t>est configuré correctement dans Salesforce afin que nos rapports concordent avec le système de facturation.</a:t>
            </a:r>
            <a:r>
              <a:rPr dirty="0"/>
              <a:t/>
            </a:r>
            <a:br>
              <a:rPr dirty="0"/>
            </a:br>
            <a:r>
              <a:rPr lang="fr-FR" dirty="0">
                <a:latin typeface="Segoe UI Semibold" pitchFamily="34" charset="0"/>
              </a:rPr>
              <a:t>2. Nos représentants commerciaux internationaux doivent pouvoir générer des devis et des opportunités dans la devise de leurs clients. Par conséquent, vous devrez configurer l'euro, avec le taux de change correspondant.</a:t>
            </a:r>
          </a:p>
          <a:p>
            <a:pPr>
              <a:lnSpc>
                <a:spcPct val="150000"/>
              </a:lnSpc>
            </a:pPr>
            <a:r>
              <a:rPr lang="fr-FR" sz="1700" dirty="0">
                <a:solidFill>
                  <a:srgbClr val="0070C0"/>
                </a:solidFill>
                <a:latin typeface="Segoe UI" pitchFamily="34" charset="0"/>
              </a:rPr>
              <a:t>Commenter </a:t>
            </a:r>
            <a:r>
              <a:rPr lang="fr-FR" sz="1700" dirty="0"/>
              <a:t> </a:t>
            </a:r>
            <a:r>
              <a:rPr lang="fr-FR" sz="1700" dirty="0">
                <a:solidFill>
                  <a:schemeClr val="bg1">
                    <a:lumMod val="50000"/>
                  </a:schemeClr>
                </a:solidFill>
                <a:latin typeface="Segoe UI" pitchFamily="34" charset="0"/>
              </a:rPr>
              <a:t>· </a:t>
            </a:r>
            <a:r>
              <a:rPr lang="fr-FR" sz="1700" dirty="0"/>
              <a:t> </a:t>
            </a:r>
            <a:r>
              <a:rPr lang="fr-FR" sz="1700" dirty="0">
                <a:solidFill>
                  <a:srgbClr val="0070C0"/>
                </a:solidFill>
                <a:latin typeface="Segoe UI" pitchFamily="34" charset="0"/>
              </a:rPr>
              <a:t>J'aime</a:t>
            </a:r>
            <a:r>
              <a:rPr lang="fr-FR" sz="1700" dirty="0"/>
              <a:t>  </a:t>
            </a:r>
            <a:r>
              <a:rPr lang="fr-FR" sz="1700" dirty="0">
                <a:solidFill>
                  <a:schemeClr val="bg1">
                    <a:lumMod val="50000"/>
                  </a:schemeClr>
                </a:solidFill>
                <a:latin typeface="Segoe UI" pitchFamily="34" charset="0"/>
              </a:rPr>
              <a:t>·  </a:t>
            </a:r>
            <a:r>
              <a:rPr lang="fr-FR" sz="1700" dirty="0">
                <a:solidFill>
                  <a:srgbClr val="0070C0"/>
                </a:solidFill>
                <a:latin typeface="Segoe UI" pitchFamily="34" charset="0"/>
              </a:rPr>
              <a:t>Partager </a:t>
            </a:r>
            <a:r>
              <a:rPr lang="fr-FR" sz="1700" dirty="0">
                <a:solidFill>
                  <a:schemeClr val="bg1">
                    <a:lumMod val="50000"/>
                  </a:schemeClr>
                </a:solidFill>
                <a:latin typeface="Segoe UI" pitchFamily="34" charset="0"/>
              </a:rPr>
              <a:t>· Aujourd'hui à 14:21</a:t>
            </a:r>
            <a:endParaRPr lang="fr-FR" sz="1700" dirty="0"/>
          </a:p>
        </p:txBody>
      </p:sp>
      <p:graphicFrame>
        <p:nvGraphicFramePr>
          <p:cNvPr id="8" name="Table 7"/>
          <p:cNvGraphicFramePr>
            <a:graphicFrameLocks noGrp="1"/>
          </p:cNvGraphicFramePr>
          <p:nvPr>
            <p:extLst>
              <p:ext uri="{D42A27DB-BD31-4B8C-83A1-F6EECF244321}">
                <p14:modId xmlns:p14="http://schemas.microsoft.com/office/powerpoint/2010/main" val="1357878842"/>
              </p:ext>
            </p:extLst>
          </p:nvPr>
        </p:nvGraphicFramePr>
        <p:xfrm>
          <a:off x="1256236" y="3896927"/>
          <a:ext cx="9907875" cy="1485900"/>
        </p:xfrm>
        <a:graphic>
          <a:graphicData uri="http://schemas.openxmlformats.org/drawingml/2006/table">
            <a:tbl>
              <a:tblPr firstRow="1" bandRow="1">
                <a:tableStyleId>{5C22544A-7EE6-4342-B048-85BDC9FD1C3A}</a:tableStyleId>
              </a:tblPr>
              <a:tblGrid>
                <a:gridCol w="9907875">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fr-FR" sz="2000" b="1" dirty="0">
                          <a:solidFill>
                            <a:srgbClr val="0070C0"/>
                          </a:solidFill>
                          <a:latin typeface="Segoe UI" pitchFamily="34" charset="0"/>
                        </a:rPr>
                        <a:t>Utilisateur Admin</a:t>
                      </a:r>
                      <a:endParaRPr lang="fr-FR" sz="2000" b="1" dirty="0">
                        <a:solidFill>
                          <a:srgbClr val="0070C0"/>
                        </a:solidFill>
                        <a:latin typeface="Segoe UI"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cap="none" baseline="0" noProof="0" dirty="0">
                          <a:ln>
                            <a:noFill/>
                          </a:ln>
                          <a:solidFill>
                            <a:srgbClr val="000000"/>
                          </a:solidFill>
                          <a:effectLst/>
                          <a:uLnTx/>
                          <a:uFillTx/>
                          <a:latin typeface="Segoe UI Semibold" pitchFamily="34" charset="0"/>
                        </a:rPr>
                        <a:t>Brent, je peux confirmer que l'exercice fiscal est configuré tel que vous l'avez indiqué. L'euro est maintenant disponible pour nos équipes de vente EMEA.</a:t>
                      </a:r>
                    </a:p>
                    <a:p>
                      <a:pPr marL="0" marR="0" indent="0" algn="l" defTabSz="914400" rtl="0" eaLnBrk="1" fontAlgn="auto" latinLnBrk="0" hangingPunct="1">
                        <a:lnSpc>
                          <a:spcPct val="150000"/>
                        </a:lnSpc>
                        <a:spcBef>
                          <a:spcPts val="0"/>
                        </a:spcBef>
                        <a:spcAft>
                          <a:spcPts val="0"/>
                        </a:spcAft>
                        <a:buClrTx/>
                        <a:buSzTx/>
                        <a:buFontTx/>
                        <a:buNone/>
                        <a:tabLst/>
                        <a:defRPr/>
                      </a:pPr>
                      <a:r>
                        <a:rPr lang="fr-FR" sz="1700" b="0" dirty="0">
                          <a:solidFill>
                            <a:srgbClr val="0070C0"/>
                          </a:solidFill>
                          <a:latin typeface="Segoe UI" pitchFamily="34" charset="0"/>
                        </a:rPr>
                        <a:t>J'aime</a:t>
                      </a:r>
                      <a:r>
                        <a:rPr sz="1700" dirty="0"/>
                        <a:t>  </a:t>
                      </a:r>
                      <a:r>
                        <a:rPr lang="fr-FR" sz="1700" b="0" dirty="0">
                          <a:solidFill>
                            <a:schemeClr val="bg1">
                              <a:lumMod val="50000"/>
                            </a:schemeClr>
                          </a:solidFill>
                          <a:latin typeface="Segoe UI" pitchFamily="34" charset="0"/>
                        </a:rPr>
                        <a:t>·  Aujourd'hui à 14:23</a:t>
                      </a:r>
                      <a:endParaRPr lang="fr-FR" sz="17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2051" name="Picture 3" descr="C:\Users\joatham\Documents\CDev\Graphics\AW Computing employees\Admin Profile Icon Pic.png"/>
          <p:cNvPicPr>
            <a:picLocks noChangeAspect="1" noChangeArrowheads="1"/>
          </p:cNvPicPr>
          <p:nvPr/>
        </p:nvPicPr>
        <p:blipFill>
          <a:blip r:embed="rId5" cstate="print"/>
          <a:srcRect/>
          <a:stretch>
            <a:fillRect/>
          </a:stretch>
        </p:blipFill>
        <p:spPr bwMode="auto">
          <a:xfrm>
            <a:off x="1406513" y="4024575"/>
            <a:ext cx="468012" cy="428400"/>
          </a:xfrm>
          <a:prstGeom prst="rect">
            <a:avLst/>
          </a:prstGeom>
          <a:noFill/>
        </p:spPr>
      </p:pic>
      <p:graphicFrame>
        <p:nvGraphicFramePr>
          <p:cNvPr id="11" name="Table 10"/>
          <p:cNvGraphicFramePr>
            <a:graphicFrameLocks noGrp="1"/>
          </p:cNvGraphicFramePr>
          <p:nvPr>
            <p:extLst>
              <p:ext uri="{D42A27DB-BD31-4B8C-83A1-F6EECF244321}">
                <p14:modId xmlns:p14="http://schemas.microsoft.com/office/powerpoint/2010/main" val="3752923061"/>
              </p:ext>
            </p:extLst>
          </p:nvPr>
        </p:nvGraphicFramePr>
        <p:xfrm>
          <a:off x="1254261" y="5471160"/>
          <a:ext cx="9907875" cy="1211580"/>
        </p:xfrm>
        <a:graphic>
          <a:graphicData uri="http://schemas.openxmlformats.org/drawingml/2006/table">
            <a:tbl>
              <a:tblPr firstRow="1" bandRow="1">
                <a:tableStyleId>{5C22544A-7EE6-4342-B048-85BDC9FD1C3A}</a:tableStyleId>
              </a:tblPr>
              <a:tblGrid>
                <a:gridCol w="9907875">
                  <a:extLst>
                    <a:ext uri="{9D8B030D-6E8A-4147-A177-3AD203B41FA5}">
                      <a16:colId xmlns:a16="http://schemas.microsoft.com/office/drawing/2014/main" xmlns="" val="20000"/>
                    </a:ext>
                  </a:extLst>
                </a:gridCol>
              </a:tblGrid>
              <a:tr h="82639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fr-FR" sz="2000" b="1" dirty="0">
                          <a:solidFill>
                            <a:srgbClr val="0070C0"/>
                          </a:solidFill>
                          <a:latin typeface="Segoe UI" pitchFamily="34" charset="0"/>
                        </a:rPr>
                        <a:t>Brent Bassi</a:t>
                      </a:r>
                      <a:endParaRPr lang="fr-FR" sz="2000" b="1" dirty="0">
                        <a:solidFill>
                          <a:srgbClr val="0070C0"/>
                        </a:solidFill>
                        <a:latin typeface="Segoe UI"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cap="none" baseline="0" noProof="0" dirty="0">
                          <a:ln>
                            <a:noFill/>
                          </a:ln>
                          <a:solidFill>
                            <a:srgbClr val="000000"/>
                          </a:solidFill>
                          <a:effectLst/>
                          <a:uLnTx/>
                          <a:uFillTx/>
                          <a:latin typeface="Segoe UI Semibold" pitchFamily="34" charset="0"/>
                        </a:rPr>
                        <a:t>Super ! Pourriez-vous mettre à jour le taux de change sur une base hebdomadaire ?</a:t>
                      </a:r>
                    </a:p>
                    <a:p>
                      <a:pPr marL="0" marR="0" indent="0" algn="l" defTabSz="914400" rtl="0" eaLnBrk="1" fontAlgn="auto" latinLnBrk="0" hangingPunct="1">
                        <a:lnSpc>
                          <a:spcPct val="150000"/>
                        </a:lnSpc>
                        <a:spcBef>
                          <a:spcPts val="0"/>
                        </a:spcBef>
                        <a:spcAft>
                          <a:spcPts val="0"/>
                        </a:spcAft>
                        <a:buClrTx/>
                        <a:buSzTx/>
                        <a:buFontTx/>
                        <a:buNone/>
                        <a:tabLst/>
                        <a:defRPr/>
                      </a:pPr>
                      <a:r>
                        <a:rPr lang="fr-FR" sz="1700" b="0" dirty="0">
                          <a:solidFill>
                            <a:srgbClr val="0070C0"/>
                          </a:solidFill>
                          <a:latin typeface="Segoe UI" pitchFamily="34" charset="0"/>
                        </a:rPr>
                        <a:t>J'aime</a:t>
                      </a:r>
                      <a:r>
                        <a:rPr sz="1700" dirty="0"/>
                        <a:t>  </a:t>
                      </a:r>
                      <a:r>
                        <a:rPr lang="fr-FR" sz="1700" b="0" dirty="0">
                          <a:solidFill>
                            <a:schemeClr val="bg1">
                              <a:lumMod val="50000"/>
                            </a:schemeClr>
                          </a:solidFill>
                          <a:latin typeface="Segoe UI" pitchFamily="34" charset="0"/>
                        </a:rPr>
                        <a:t>·  Aujourd'hui à 14:24</a:t>
                      </a:r>
                      <a:endParaRPr lang="fr-FR" sz="1700" b="0" dirty="0">
                        <a:solidFill>
                          <a:srgbClr val="0070C0"/>
                        </a:solidFill>
                        <a:latin typeface="Segoe UI" pitchFamily="34" charset="0"/>
                        <a:ea typeface="Segoe UI" pitchFamily="34" charset="0"/>
                        <a:cs typeface="Segoe UI" pitchFamily="34" charset="0"/>
                      </a:endParaRPr>
                    </a:p>
                  </a:txBody>
                  <a:tcPr marL="731520">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7FA"/>
                    </a:solidFill>
                  </a:tcPr>
                </a:tc>
                <a:extLst>
                  <a:ext uri="{0D108BD9-81ED-4DB2-BD59-A6C34878D82A}">
                    <a16:rowId xmlns:a16="http://schemas.microsoft.com/office/drawing/2014/main" xmlns="" val="10000"/>
                  </a:ext>
                </a:extLst>
              </a:tr>
            </a:tbl>
          </a:graphicData>
        </a:graphic>
      </p:graphicFrame>
      <p:pic>
        <p:nvPicPr>
          <p:cNvPr id="13" name="Picture 2" descr="C:\Users\joatham\Documents\CDev\Graphics\AW Computing employees\AW Exec Headshots for Chatter\BBassi headshot.png"/>
          <p:cNvPicPr>
            <a:picLocks noChangeArrowheads="1"/>
          </p:cNvPicPr>
          <p:nvPr/>
        </p:nvPicPr>
        <p:blipFill>
          <a:blip r:embed="rId6" cstate="print"/>
          <a:srcRect r="7358" b="20998"/>
          <a:stretch>
            <a:fillRect/>
          </a:stretch>
        </p:blipFill>
        <p:spPr bwMode="auto">
          <a:xfrm>
            <a:off x="1406514" y="5633216"/>
            <a:ext cx="468012" cy="487167"/>
          </a:xfrm>
          <a:prstGeom prst="rect">
            <a:avLst/>
          </a:prstGeom>
          <a:noFill/>
          <a:ln w="6350">
            <a:solidFill>
              <a:schemeClr val="bg1">
                <a:lumMod val="75000"/>
              </a:schemeClr>
            </a:solidFill>
          </a:ln>
        </p:spPr>
      </p:pic>
    </p:spTree>
    <p:custDataLst>
      <p:tags r:id="rId1"/>
    </p:custData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p:cNvSpPr>
            <a:spLocks noGrp="1"/>
          </p:cNvSpPr>
          <p:nvPr>
            <p:ph idx="1"/>
          </p:nvPr>
        </p:nvSpPr>
        <p:spPr>
          <a:xfrm>
            <a:off x="114302" y="2159876"/>
            <a:ext cx="7470530" cy="4629653"/>
          </a:xfrm>
        </p:spPr>
        <p:txBody>
          <a:bodyPr/>
          <a:lstStyle/>
          <a:p>
            <a:r>
              <a:rPr lang="fr-FR" dirty="0"/>
              <a:t>Tâches : </a:t>
            </a:r>
          </a:p>
          <a:p>
            <a:pPr lvl="1"/>
            <a:r>
              <a:rPr lang="fr-FR" dirty="0"/>
              <a:t>Mise à jour des taux de change.</a:t>
            </a:r>
          </a:p>
          <a:p>
            <a:pPr lvl="1"/>
            <a:r>
              <a:rPr lang="fr-FR" dirty="0"/>
              <a:t>Observation de l'opportunité de l'exercice fiscal précédent et comparaison des montants convertis à ceux relevés.</a:t>
            </a:r>
          </a:p>
          <a:p>
            <a:endParaRPr lang="fr-FR" dirty="0"/>
          </a:p>
        </p:txBody>
      </p:sp>
      <p:sp>
        <p:nvSpPr>
          <p:cNvPr id="2" name="Content Placeholder 1"/>
          <p:cNvSpPr>
            <a:spLocks noGrp="1"/>
          </p:cNvSpPr>
          <p:nvPr>
            <p:ph idx="11"/>
          </p:nvPr>
        </p:nvSpPr>
        <p:spPr>
          <a:xfrm>
            <a:off x="5" y="758825"/>
            <a:ext cx="12192000" cy="1211865"/>
          </a:xfrm>
        </p:spPr>
        <p:txBody>
          <a:bodyPr/>
          <a:lstStyle/>
          <a:p>
            <a:r>
              <a:rPr lang="fr-FR" dirty="0"/>
              <a:t>Objectif : </a:t>
            </a:r>
          </a:p>
          <a:p>
            <a:pPr lvl="1"/>
            <a:r>
              <a:rPr lang="fr-FR" dirty="0"/>
              <a:t>Brent Bassi, vice-président des finances, vous demande de mettre à jour les taux de change chaque semaine.</a:t>
            </a:r>
          </a:p>
        </p:txBody>
      </p:sp>
      <p:sp>
        <p:nvSpPr>
          <p:cNvPr id="8" name="Content Placeholder 7"/>
          <p:cNvSpPr>
            <a:spLocks noGrp="1"/>
          </p:cNvSpPr>
          <p:nvPr>
            <p:ph idx="10"/>
          </p:nvPr>
        </p:nvSpPr>
        <p:spPr/>
        <p:txBody>
          <a:bodyPr/>
          <a:lstStyle/>
          <a:p>
            <a:r>
              <a:rPr lang="fr-FR"/>
              <a:t>5 min </a:t>
            </a:r>
            <a:endParaRPr lang="fr-FR" dirty="0"/>
          </a:p>
        </p:txBody>
      </p:sp>
      <p:sp>
        <p:nvSpPr>
          <p:cNvPr id="3" name="Text Placeholder 2"/>
          <p:cNvSpPr>
            <a:spLocks noGrp="1"/>
          </p:cNvSpPr>
          <p:nvPr>
            <p:ph type="body" sz="quarter" idx="12"/>
          </p:nvPr>
        </p:nvSpPr>
        <p:spPr/>
        <p:txBody>
          <a:bodyPr/>
          <a:lstStyle/>
          <a:p>
            <a:r>
              <a:rPr lang="fr-FR"/>
              <a:t>OBSERVEZ</a:t>
            </a:r>
            <a:endParaRPr lang="fr-FR" dirty="0"/>
          </a:p>
        </p:txBody>
      </p:sp>
      <p:sp>
        <p:nvSpPr>
          <p:cNvPr id="6" name="Title 5"/>
          <p:cNvSpPr>
            <a:spLocks noGrp="1"/>
          </p:cNvSpPr>
          <p:nvPr>
            <p:ph type="title"/>
          </p:nvPr>
        </p:nvSpPr>
        <p:spPr/>
        <p:txBody>
          <a:bodyPr/>
          <a:lstStyle/>
          <a:p>
            <a:r>
              <a:rPr lang="fr-FR"/>
              <a:t>2-3 : Mise à jour des taux de change</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63</a:t>
            </a:fld>
            <a:endParaRPr lang="fr-FR" dirty="0"/>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938272"/>
            <a:ext cx="12192000" cy="3919728"/>
          </a:xfrm>
          <a:prstGeom prst="rect">
            <a:avLst/>
          </a:prstGeom>
          <a:solidFill>
            <a:srgbClr val="D9EEFF"/>
          </a:solidFill>
        </p:spPr>
      </p:sp>
      <p:sp>
        <p:nvSpPr>
          <p:cNvPr id="11" name="Freeform 10"/>
          <p:cNvSpPr/>
          <p:nvPr/>
        </p:nvSpPr>
        <p:spPr>
          <a:xfrm>
            <a:off x="1950720" y="3828288"/>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chemeClr val="accent3"/>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37" name="Freeform 36"/>
          <p:cNvSpPr/>
          <p:nvPr/>
        </p:nvSpPr>
        <p:spPr>
          <a:xfrm>
            <a:off x="5031955" y="3828288"/>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chemeClr val="accent3"/>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40" name="Freeform 39"/>
          <p:cNvSpPr/>
          <p:nvPr/>
        </p:nvSpPr>
        <p:spPr>
          <a:xfrm>
            <a:off x="8113189" y="3828288"/>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chemeClr val="accent3"/>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5" name="Content Placeholder 4"/>
          <p:cNvSpPr>
            <a:spLocks noGrp="1"/>
          </p:cNvSpPr>
          <p:nvPr>
            <p:ph idx="1"/>
          </p:nvPr>
        </p:nvSpPr>
        <p:spPr/>
        <p:txBody>
          <a:bodyPr/>
          <a:lstStyle/>
          <a:p>
            <a:pPr lvl="0" fontAlgn="auto">
              <a:spcBef>
                <a:spcPct val="20000"/>
              </a:spcBef>
              <a:spcAft>
                <a:spcPts val="0"/>
              </a:spcAft>
              <a:defRPr/>
            </a:pPr>
            <a:r>
              <a:rPr lang="fr-FR" sz="2200" dirty="0"/>
              <a:t>La fonction multidevise ne permet, par défaut, l'application que d'un seul taux de change par devise. Par conséquent, lorsque vous mettez à jour un taux de change, vous mettez à jour le montant converti indiqué sur l'ensemble des enregistrements utilisant la devise correspondante. </a:t>
            </a:r>
            <a:endParaRPr lang="fr-FR" sz="2200" kern="1200" dirty="0"/>
          </a:p>
          <a:p>
            <a:pPr marL="227013" lvl="0" indent="-227013" fontAlgn="auto">
              <a:spcBef>
                <a:spcPct val="20000"/>
              </a:spcBef>
              <a:spcAft>
                <a:spcPts val="0"/>
              </a:spcAft>
              <a:defRPr/>
            </a:pPr>
            <a:r>
              <a:rPr lang="fr-FR" sz="2200" dirty="0"/>
              <a:t>Les opportunités qui sont à l'origine de votre réussite peuvent ainsi être revues à la baisse !</a:t>
            </a:r>
          </a:p>
        </p:txBody>
      </p:sp>
      <p:sp>
        <p:nvSpPr>
          <p:cNvPr id="7" name="Title 6"/>
          <p:cNvSpPr>
            <a:spLocks noGrp="1"/>
          </p:cNvSpPr>
          <p:nvPr>
            <p:ph type="title"/>
          </p:nvPr>
        </p:nvSpPr>
        <p:spPr>
          <a:xfrm>
            <a:off x="128589" y="7"/>
            <a:ext cx="10734146" cy="746975"/>
          </a:xfrm>
        </p:spPr>
        <p:txBody>
          <a:bodyPr/>
          <a:lstStyle/>
          <a:p>
            <a:r>
              <a:rPr lang="fr-FR" sz="2600" dirty="0"/>
              <a:t>Qu'advient-il de mes opportunités closes ?</a:t>
            </a:r>
            <a:endParaRPr lang="fr-FR" sz="2600" spc="200" dirty="0"/>
          </a:p>
        </p:txBody>
      </p:sp>
      <p:sp>
        <p:nvSpPr>
          <p:cNvPr id="9" name="Rounded Rectangle 8"/>
          <p:cNvSpPr/>
          <p:nvPr/>
        </p:nvSpPr>
        <p:spPr>
          <a:xfrm>
            <a:off x="302909" y="3474218"/>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10" name="Rounded Rectangle 9"/>
          <p:cNvSpPr/>
          <p:nvPr/>
        </p:nvSpPr>
        <p:spPr>
          <a:xfrm>
            <a:off x="626446" y="4495996"/>
            <a:ext cx="1869560" cy="1673156"/>
          </a:xfrm>
          <a:prstGeom prst="roundRect">
            <a:avLst>
              <a:gd name="adj" fmla="val 8079"/>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fr-FR" sz="1600" b="1" dirty="0">
                <a:solidFill>
                  <a:schemeClr val="tx1"/>
                </a:solidFill>
              </a:rPr>
              <a:t>Nouvelle opportunité </a:t>
            </a:r>
            <a:br>
              <a:rPr lang="fr-FR" sz="1600" b="1" dirty="0">
                <a:solidFill>
                  <a:schemeClr val="tx1"/>
                </a:solidFill>
              </a:rPr>
            </a:br>
            <a:r>
              <a:rPr lang="fr-FR" sz="1600" b="1" dirty="0">
                <a:solidFill>
                  <a:schemeClr val="tx1"/>
                </a:solidFill>
              </a:rPr>
              <a:t>en euro</a:t>
            </a:r>
            <a:endParaRPr lang="fr-FR" sz="16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Taux de change 0,6942</a:t>
            </a:r>
            <a:endParaRPr lang="fr-FR" sz="12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10 000 EUR </a:t>
            </a:r>
            <a:endParaRPr lang="fr-FR" sz="12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14 405 USD</a:t>
            </a:r>
            <a:endParaRPr lang="fr-FR" sz="1200" b="1" kern="1200" dirty="0">
              <a:solidFill>
                <a:schemeClr val="tx1"/>
              </a:solidFill>
            </a:endParaRPr>
          </a:p>
        </p:txBody>
      </p:sp>
      <p:sp>
        <p:nvSpPr>
          <p:cNvPr id="15" name="Rounded Rectangle 14"/>
          <p:cNvSpPr/>
          <p:nvPr/>
        </p:nvSpPr>
        <p:spPr>
          <a:xfrm>
            <a:off x="3384143" y="3474218"/>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16" name="Rounded Rectangle 15"/>
          <p:cNvSpPr/>
          <p:nvPr/>
        </p:nvSpPr>
        <p:spPr>
          <a:xfrm>
            <a:off x="3707681" y="4495996"/>
            <a:ext cx="1869560" cy="1673156"/>
          </a:xfrm>
          <a:prstGeom prst="roundRect">
            <a:avLst>
              <a:gd name="adj" fmla="val 11146"/>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fr-FR" sz="1600" b="1" dirty="0">
                <a:solidFill>
                  <a:schemeClr val="tx1"/>
                </a:solidFill>
              </a:rPr>
              <a:t>Opportunité fermée</a:t>
            </a:r>
            <a:endParaRPr lang="fr-FR" sz="16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Taux de change 0,6942</a:t>
            </a:r>
            <a:endParaRPr lang="fr-FR" sz="12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10 000 EUR</a:t>
            </a:r>
            <a:endParaRPr lang="fr-FR" sz="12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14 405 USD</a:t>
            </a:r>
            <a:endParaRPr lang="fr-FR" sz="1200" b="1" kern="1200" dirty="0">
              <a:solidFill>
                <a:schemeClr val="tx1"/>
              </a:solidFill>
            </a:endParaRPr>
          </a:p>
        </p:txBody>
      </p:sp>
      <p:sp>
        <p:nvSpPr>
          <p:cNvPr id="38" name="Rounded Rectangle 37"/>
          <p:cNvSpPr/>
          <p:nvPr/>
        </p:nvSpPr>
        <p:spPr>
          <a:xfrm>
            <a:off x="6465378" y="3474218"/>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42" name="Rounded Rectangle 41"/>
          <p:cNvSpPr/>
          <p:nvPr/>
        </p:nvSpPr>
        <p:spPr>
          <a:xfrm>
            <a:off x="9554344" y="3499597"/>
            <a:ext cx="1869560" cy="1633235"/>
          </a:xfrm>
          <a:prstGeom prst="roundRect">
            <a:avLst>
              <a:gd name="adj" fmla="val 7465"/>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fr-FR" sz="1600" b="1" dirty="0">
                <a:solidFill>
                  <a:schemeClr val="tx1"/>
                </a:solidFill>
              </a:rPr>
              <a:t>Opportunité fermée</a:t>
            </a:r>
            <a:endParaRPr lang="fr-FR" sz="1600" kern="1200" dirty="0"/>
          </a:p>
          <a:p>
            <a:pPr marL="114300" lvl="1" indent="-114300" algn="l" defTabSz="577850">
              <a:lnSpc>
                <a:spcPct val="90000"/>
              </a:lnSpc>
              <a:spcBef>
                <a:spcPct val="0"/>
              </a:spcBef>
              <a:spcAft>
                <a:spcPct val="15000"/>
              </a:spcAft>
              <a:buChar char="••"/>
            </a:pPr>
            <a:r>
              <a:rPr lang="fr-FR" sz="1200" b="1" dirty="0">
                <a:solidFill>
                  <a:schemeClr val="tx1"/>
                </a:solidFill>
              </a:rPr>
              <a:t>Taux de change 0,6859</a:t>
            </a:r>
            <a:endParaRPr lang="fr-FR" sz="12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10 000 EUR</a:t>
            </a:r>
            <a:endParaRPr lang="fr-FR" sz="12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rgbClr val="FF0000"/>
                </a:solidFill>
              </a:rPr>
              <a:t>14 579 USD !</a:t>
            </a:r>
            <a:endParaRPr lang="fr-FR" sz="1200" b="1" kern="1200" dirty="0">
              <a:solidFill>
                <a:srgbClr val="FF0000"/>
              </a:solidFill>
            </a:endParaRPr>
          </a:p>
        </p:txBody>
      </p:sp>
      <p:sp>
        <p:nvSpPr>
          <p:cNvPr id="27" name="Rounded Rectangle 26"/>
          <p:cNvSpPr/>
          <p:nvPr/>
        </p:nvSpPr>
        <p:spPr bwMode="auto">
          <a:xfrm>
            <a:off x="972549" y="4145403"/>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28" name="Rounded Rectangle 27"/>
          <p:cNvSpPr/>
          <p:nvPr/>
        </p:nvSpPr>
        <p:spPr bwMode="auto">
          <a:xfrm>
            <a:off x="4972191" y="4147490"/>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29" name="Rounded Rectangle 28"/>
          <p:cNvSpPr/>
          <p:nvPr/>
        </p:nvSpPr>
        <p:spPr bwMode="auto">
          <a:xfrm>
            <a:off x="7132665" y="4375654"/>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107284" y="5574991"/>
            <a:ext cx="861164" cy="861164"/>
          </a:xfrm>
          <a:prstGeom prst="rect">
            <a:avLst/>
          </a:prstGeom>
          <a:noFill/>
          <a:effectLst/>
        </p:spPr>
      </p:pic>
      <p:pic>
        <p:nvPicPr>
          <p:cNvPr id="3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219010" y="5588404"/>
            <a:ext cx="861164" cy="861164"/>
          </a:xfrm>
          <a:prstGeom prst="rect">
            <a:avLst/>
          </a:prstGeom>
          <a:noFill/>
          <a:effectLst/>
        </p:spPr>
      </p:pic>
      <p:pic>
        <p:nvPicPr>
          <p:cNvPr id="32"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295260" y="4714131"/>
            <a:ext cx="807351" cy="807351"/>
          </a:xfrm>
          <a:prstGeom prst="rect">
            <a:avLst/>
          </a:prstGeom>
          <a:noFill/>
          <a:effectLst/>
        </p:spPr>
      </p:pic>
      <p:sp>
        <p:nvSpPr>
          <p:cNvPr id="44" name="Rectangle 43"/>
          <p:cNvSpPr/>
          <p:nvPr/>
        </p:nvSpPr>
        <p:spPr bwMode="auto">
          <a:xfrm>
            <a:off x="707136" y="3563112"/>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0" i="0" u="none" strike="noStrike" cap="none" baseline="0" dirty="0">
                <a:ln>
                  <a:noFill/>
                </a:ln>
                <a:solidFill>
                  <a:schemeClr val="tx1"/>
                </a:solidFill>
                <a:effectLst/>
                <a:latin typeface="Salesforce Sans" panose="020B0505020202020203" pitchFamily="34" charset="0"/>
              </a:rPr>
              <a:t>MAI</a:t>
            </a:r>
          </a:p>
        </p:txBody>
      </p:sp>
      <p:sp>
        <p:nvSpPr>
          <p:cNvPr id="48" name="Rectangle 47"/>
          <p:cNvSpPr/>
          <p:nvPr/>
        </p:nvSpPr>
        <p:spPr bwMode="auto">
          <a:xfrm>
            <a:off x="3785616" y="3563112"/>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0" i="0" u="none" strike="noStrike" cap="none" baseline="0" dirty="0">
                <a:ln>
                  <a:noFill/>
                </a:ln>
                <a:solidFill>
                  <a:schemeClr val="tx1"/>
                </a:solidFill>
                <a:effectLst/>
                <a:latin typeface="Salesforce Sans" panose="020B0505020202020203" pitchFamily="34" charset="0"/>
              </a:rPr>
              <a:t>MAI</a:t>
            </a:r>
          </a:p>
        </p:txBody>
      </p:sp>
      <p:sp>
        <p:nvSpPr>
          <p:cNvPr id="49" name="Rectangle 48"/>
          <p:cNvSpPr/>
          <p:nvPr/>
        </p:nvSpPr>
        <p:spPr bwMode="auto">
          <a:xfrm>
            <a:off x="6888480" y="3563112"/>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0" i="0" u="none" strike="noStrike" cap="none" baseline="0" dirty="0">
                <a:ln>
                  <a:noFill/>
                </a:ln>
                <a:solidFill>
                  <a:schemeClr val="tx1"/>
                </a:solidFill>
                <a:effectLst/>
                <a:latin typeface="Salesforce Sans" panose="020B0505020202020203" pitchFamily="34" charset="0"/>
              </a:rPr>
              <a:t>MAI</a:t>
            </a:r>
          </a:p>
        </p:txBody>
      </p:sp>
      <p:sp>
        <p:nvSpPr>
          <p:cNvPr id="39" name="Rounded Rectangle 38"/>
          <p:cNvSpPr/>
          <p:nvPr/>
        </p:nvSpPr>
        <p:spPr>
          <a:xfrm>
            <a:off x="6788915" y="4495996"/>
            <a:ext cx="1869560" cy="1673156"/>
          </a:xfrm>
          <a:prstGeom prst="roundRect">
            <a:avLst>
              <a:gd name="adj" fmla="val 8692"/>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fr-FR" sz="1600" b="1" dirty="0">
                <a:solidFill>
                  <a:schemeClr val="tx1"/>
                </a:solidFill>
              </a:rPr>
              <a:t>Taux de change de l'euro mis </a:t>
            </a:r>
            <a:br>
              <a:rPr lang="fr-FR" sz="1600" b="1" dirty="0">
                <a:solidFill>
                  <a:schemeClr val="tx1"/>
                </a:solidFill>
              </a:rPr>
            </a:br>
            <a:r>
              <a:rPr lang="fr-FR" sz="1600" b="1" dirty="0">
                <a:solidFill>
                  <a:schemeClr val="tx1"/>
                </a:solidFill>
              </a:rPr>
              <a:t>à jour</a:t>
            </a:r>
            <a:endParaRPr lang="fr-FR" sz="16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Taux de change 0,6859</a:t>
            </a:r>
            <a:endParaRPr lang="fr-FR" sz="1200" b="1" kern="1200" dirty="0">
              <a:solidFill>
                <a:schemeClr val="tx1"/>
              </a:solidFill>
            </a:endParaRPr>
          </a:p>
        </p:txBody>
      </p:sp>
      <p:sp>
        <p:nvSpPr>
          <p:cNvPr id="41" name="Freeform 431"/>
          <p:cNvSpPr>
            <a:spLocks noChangeArrowheads="1"/>
          </p:cNvSpPr>
          <p:nvPr/>
        </p:nvSpPr>
        <p:spPr bwMode="auto">
          <a:xfrm>
            <a:off x="8134350" y="5598160"/>
            <a:ext cx="414338" cy="448628"/>
          </a:xfrm>
          <a:custGeom>
            <a:avLst/>
            <a:gdLst>
              <a:gd name="T0" fmla="*/ 27218038 w 680"/>
              <a:gd name="T1" fmla="*/ 83584654 h 729"/>
              <a:gd name="T2" fmla="*/ 10841178 w 680"/>
              <a:gd name="T3" fmla="*/ 76716106 h 729"/>
              <a:gd name="T4" fmla="*/ 2422052 w 680"/>
              <a:gd name="T5" fmla="*/ 67286810 h 729"/>
              <a:gd name="T6" fmla="*/ 115433 w 680"/>
              <a:gd name="T7" fmla="*/ 59952610 h 729"/>
              <a:gd name="T8" fmla="*/ 345959 w 680"/>
              <a:gd name="T9" fmla="*/ 52153099 h 729"/>
              <a:gd name="T10" fmla="*/ 5651115 w 680"/>
              <a:gd name="T11" fmla="*/ 40046129 h 729"/>
              <a:gd name="T12" fmla="*/ 15108457 w 680"/>
              <a:gd name="T13" fmla="*/ 29918013 h 729"/>
              <a:gd name="T14" fmla="*/ 26987173 w 680"/>
              <a:gd name="T15" fmla="*/ 22118502 h 729"/>
              <a:gd name="T16" fmla="*/ 17299644 w 680"/>
              <a:gd name="T17" fmla="*/ 7450443 h 729"/>
              <a:gd name="T18" fmla="*/ 16953685 w 680"/>
              <a:gd name="T19" fmla="*/ 4889353 h 729"/>
              <a:gd name="T20" fmla="*/ 18683480 w 680"/>
              <a:gd name="T21" fmla="*/ 2910158 h 729"/>
              <a:gd name="T22" fmla="*/ 39097093 w 680"/>
              <a:gd name="T23" fmla="*/ 0 h 729"/>
              <a:gd name="T24" fmla="*/ 59395274 w 680"/>
              <a:gd name="T25" fmla="*/ 2910158 h 729"/>
              <a:gd name="T26" fmla="*/ 61355934 w 680"/>
              <a:gd name="T27" fmla="*/ 4889353 h 729"/>
              <a:gd name="T28" fmla="*/ 60779110 w 680"/>
              <a:gd name="T29" fmla="*/ 7450443 h 729"/>
              <a:gd name="T30" fmla="*/ 53167335 w 680"/>
              <a:gd name="T31" fmla="*/ 23515460 h 729"/>
              <a:gd name="T32" fmla="*/ 64930957 w 680"/>
              <a:gd name="T33" fmla="*/ 31547797 h 729"/>
              <a:gd name="T34" fmla="*/ 73926907 w 680"/>
              <a:gd name="T35" fmla="*/ 42257809 h 729"/>
              <a:gd name="T36" fmla="*/ 78194187 w 680"/>
              <a:gd name="T37" fmla="*/ 54947015 h 729"/>
              <a:gd name="T38" fmla="*/ 77848228 w 680"/>
              <a:gd name="T39" fmla="*/ 61466152 h 729"/>
              <a:gd name="T40" fmla="*/ 75080217 w 680"/>
              <a:gd name="T41" fmla="*/ 68683768 h 729"/>
              <a:gd name="T42" fmla="*/ 64584998 w 680"/>
              <a:gd name="T43" fmla="*/ 78578717 h 729"/>
              <a:gd name="T44" fmla="*/ 47170260 w 680"/>
              <a:gd name="T45" fmla="*/ 84283133 h 729"/>
              <a:gd name="T46" fmla="*/ 55243427 w 680"/>
              <a:gd name="T47" fmla="*/ 57508104 h 729"/>
              <a:gd name="T48" fmla="*/ 52705943 w 680"/>
              <a:gd name="T49" fmla="*/ 52851578 h 729"/>
              <a:gd name="T50" fmla="*/ 43364373 w 680"/>
              <a:gd name="T51" fmla="*/ 49475425 h 729"/>
              <a:gd name="T52" fmla="*/ 35637165 w 680"/>
              <a:gd name="T53" fmla="*/ 47729398 h 729"/>
              <a:gd name="T54" fmla="*/ 34599287 w 680"/>
              <a:gd name="T55" fmla="*/ 45633961 h 729"/>
              <a:gd name="T56" fmla="*/ 36559609 w 680"/>
              <a:gd name="T57" fmla="*/ 43305698 h 729"/>
              <a:gd name="T58" fmla="*/ 41634239 w 680"/>
              <a:gd name="T59" fmla="*/ 42956288 h 729"/>
              <a:gd name="T60" fmla="*/ 47516219 w 680"/>
              <a:gd name="T61" fmla="*/ 43771351 h 729"/>
              <a:gd name="T62" fmla="*/ 52014025 w 680"/>
              <a:gd name="T63" fmla="*/ 40860851 h 729"/>
              <a:gd name="T64" fmla="*/ 51668066 w 680"/>
              <a:gd name="T65" fmla="*/ 38998240 h 729"/>
              <a:gd name="T66" fmla="*/ 43825426 w 680"/>
              <a:gd name="T67" fmla="*/ 37252213 h 729"/>
              <a:gd name="T68" fmla="*/ 43018414 w 680"/>
              <a:gd name="T69" fmla="*/ 31780624 h 729"/>
              <a:gd name="T70" fmla="*/ 37251866 w 680"/>
              <a:gd name="T71" fmla="*/ 31431555 h 729"/>
              <a:gd name="T72" fmla="*/ 35291206 w 680"/>
              <a:gd name="T73" fmla="*/ 37252213 h 729"/>
              <a:gd name="T74" fmla="*/ 26641214 w 680"/>
              <a:gd name="T75" fmla="*/ 39813303 h 729"/>
              <a:gd name="T76" fmla="*/ 23642677 w 680"/>
              <a:gd name="T77" fmla="*/ 44120419 h 729"/>
              <a:gd name="T78" fmla="*/ 23642677 w 680"/>
              <a:gd name="T79" fmla="*/ 48078467 h 729"/>
              <a:gd name="T80" fmla="*/ 26526120 w 680"/>
              <a:gd name="T81" fmla="*/ 51803688 h 729"/>
              <a:gd name="T82" fmla="*/ 37366960 w 680"/>
              <a:gd name="T83" fmla="*/ 55412667 h 729"/>
              <a:gd name="T84" fmla="*/ 43133508 w 680"/>
              <a:gd name="T85" fmla="*/ 57158694 h 729"/>
              <a:gd name="T86" fmla="*/ 43825426 w 680"/>
              <a:gd name="T87" fmla="*/ 59719784 h 729"/>
              <a:gd name="T88" fmla="*/ 40250403 w 680"/>
              <a:gd name="T89" fmla="*/ 62164631 h 729"/>
              <a:gd name="T90" fmla="*/ 32407762 w 680"/>
              <a:gd name="T91" fmla="*/ 61931805 h 729"/>
              <a:gd name="T92" fmla="*/ 25603337 w 680"/>
              <a:gd name="T93" fmla="*/ 60767673 h 729"/>
              <a:gd name="T94" fmla="*/ 22720233 w 680"/>
              <a:gd name="T95" fmla="*/ 63794415 h 729"/>
              <a:gd name="T96" fmla="*/ 23066192 w 680"/>
              <a:gd name="T97" fmla="*/ 65773268 h 729"/>
              <a:gd name="T98" fmla="*/ 31369885 w 680"/>
              <a:gd name="T99" fmla="*/ 67635879 h 729"/>
              <a:gd name="T100" fmla="*/ 34483855 w 680"/>
              <a:gd name="T101" fmla="*/ 72292406 h 729"/>
              <a:gd name="T102" fmla="*/ 39558485 w 680"/>
              <a:gd name="T103" fmla="*/ 73456537 h 729"/>
              <a:gd name="T104" fmla="*/ 42672116 w 680"/>
              <a:gd name="T105" fmla="*/ 71593927 h 729"/>
              <a:gd name="T106" fmla="*/ 50630189 w 680"/>
              <a:gd name="T107" fmla="*/ 65889852 h 729"/>
              <a:gd name="T108" fmla="*/ 54666603 w 680"/>
              <a:gd name="T109" fmla="*/ 62164631 h 7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80" h="729">
                <a:moveTo>
                  <a:pt x="339" y="728"/>
                </a:moveTo>
                <a:lnTo>
                  <a:pt x="339" y="728"/>
                </a:lnTo>
                <a:lnTo>
                  <a:pt x="303" y="727"/>
                </a:lnTo>
                <a:lnTo>
                  <a:pt x="270" y="724"/>
                </a:lnTo>
                <a:lnTo>
                  <a:pt x="236" y="718"/>
                </a:lnTo>
                <a:lnTo>
                  <a:pt x="205" y="711"/>
                </a:lnTo>
                <a:lnTo>
                  <a:pt x="174" y="700"/>
                </a:lnTo>
                <a:lnTo>
                  <a:pt x="144" y="688"/>
                </a:lnTo>
                <a:lnTo>
                  <a:pt x="118" y="675"/>
                </a:lnTo>
                <a:lnTo>
                  <a:pt x="94" y="659"/>
                </a:lnTo>
                <a:lnTo>
                  <a:pt x="72" y="641"/>
                </a:lnTo>
                <a:lnTo>
                  <a:pt x="51" y="622"/>
                </a:lnTo>
                <a:lnTo>
                  <a:pt x="35" y="601"/>
                </a:lnTo>
                <a:lnTo>
                  <a:pt x="28" y="590"/>
                </a:lnTo>
                <a:lnTo>
                  <a:pt x="21" y="578"/>
                </a:lnTo>
                <a:lnTo>
                  <a:pt x="16" y="566"/>
                </a:lnTo>
                <a:lnTo>
                  <a:pt x="10" y="554"/>
                </a:lnTo>
                <a:lnTo>
                  <a:pt x="7" y="541"/>
                </a:lnTo>
                <a:lnTo>
                  <a:pt x="3" y="528"/>
                </a:lnTo>
                <a:lnTo>
                  <a:pt x="1" y="515"/>
                </a:lnTo>
                <a:lnTo>
                  <a:pt x="0" y="500"/>
                </a:lnTo>
                <a:lnTo>
                  <a:pt x="0" y="487"/>
                </a:lnTo>
                <a:lnTo>
                  <a:pt x="0" y="472"/>
                </a:lnTo>
                <a:lnTo>
                  <a:pt x="3" y="448"/>
                </a:lnTo>
                <a:lnTo>
                  <a:pt x="9" y="426"/>
                </a:lnTo>
                <a:lnTo>
                  <a:pt x="16" y="404"/>
                </a:lnTo>
                <a:lnTo>
                  <a:pt x="25" y="383"/>
                </a:lnTo>
                <a:lnTo>
                  <a:pt x="37" y="363"/>
                </a:lnTo>
                <a:lnTo>
                  <a:pt x="49" y="344"/>
                </a:lnTo>
                <a:lnTo>
                  <a:pt x="63" y="325"/>
                </a:lnTo>
                <a:lnTo>
                  <a:pt x="78" y="305"/>
                </a:lnTo>
                <a:lnTo>
                  <a:pt x="94" y="289"/>
                </a:lnTo>
                <a:lnTo>
                  <a:pt x="113" y="271"/>
                </a:lnTo>
                <a:lnTo>
                  <a:pt x="131" y="257"/>
                </a:lnTo>
                <a:lnTo>
                  <a:pt x="150" y="242"/>
                </a:lnTo>
                <a:lnTo>
                  <a:pt x="171" y="227"/>
                </a:lnTo>
                <a:lnTo>
                  <a:pt x="191" y="214"/>
                </a:lnTo>
                <a:lnTo>
                  <a:pt x="212" y="202"/>
                </a:lnTo>
                <a:lnTo>
                  <a:pt x="234" y="190"/>
                </a:lnTo>
                <a:lnTo>
                  <a:pt x="191" y="124"/>
                </a:lnTo>
                <a:lnTo>
                  <a:pt x="171" y="93"/>
                </a:lnTo>
                <a:lnTo>
                  <a:pt x="150" y="64"/>
                </a:lnTo>
                <a:lnTo>
                  <a:pt x="147" y="59"/>
                </a:lnTo>
                <a:lnTo>
                  <a:pt x="146" y="53"/>
                </a:lnTo>
                <a:lnTo>
                  <a:pt x="146" y="48"/>
                </a:lnTo>
                <a:lnTo>
                  <a:pt x="147" y="42"/>
                </a:lnTo>
                <a:lnTo>
                  <a:pt x="149" y="36"/>
                </a:lnTo>
                <a:lnTo>
                  <a:pt x="153" y="31"/>
                </a:lnTo>
                <a:lnTo>
                  <a:pt x="158" y="28"/>
                </a:lnTo>
                <a:lnTo>
                  <a:pt x="162" y="25"/>
                </a:lnTo>
                <a:lnTo>
                  <a:pt x="206" y="15"/>
                </a:lnTo>
                <a:lnTo>
                  <a:pt x="250" y="8"/>
                </a:lnTo>
                <a:lnTo>
                  <a:pt x="294" y="2"/>
                </a:lnTo>
                <a:lnTo>
                  <a:pt x="339" y="0"/>
                </a:lnTo>
                <a:lnTo>
                  <a:pt x="384" y="2"/>
                </a:lnTo>
                <a:lnTo>
                  <a:pt x="429" y="8"/>
                </a:lnTo>
                <a:lnTo>
                  <a:pt x="473" y="15"/>
                </a:lnTo>
                <a:lnTo>
                  <a:pt x="515" y="25"/>
                </a:lnTo>
                <a:lnTo>
                  <a:pt x="521" y="28"/>
                </a:lnTo>
                <a:lnTo>
                  <a:pt x="526" y="31"/>
                </a:lnTo>
                <a:lnTo>
                  <a:pt x="529" y="36"/>
                </a:lnTo>
                <a:lnTo>
                  <a:pt x="532" y="42"/>
                </a:lnTo>
                <a:lnTo>
                  <a:pt x="533" y="48"/>
                </a:lnTo>
                <a:lnTo>
                  <a:pt x="533" y="53"/>
                </a:lnTo>
                <a:lnTo>
                  <a:pt x="530" y="59"/>
                </a:lnTo>
                <a:lnTo>
                  <a:pt x="527" y="64"/>
                </a:lnTo>
                <a:lnTo>
                  <a:pt x="485" y="124"/>
                </a:lnTo>
                <a:lnTo>
                  <a:pt x="461" y="157"/>
                </a:lnTo>
                <a:lnTo>
                  <a:pt x="440" y="190"/>
                </a:lnTo>
                <a:lnTo>
                  <a:pt x="461" y="202"/>
                </a:lnTo>
                <a:lnTo>
                  <a:pt x="482" y="214"/>
                </a:lnTo>
                <a:lnTo>
                  <a:pt x="504" y="227"/>
                </a:lnTo>
                <a:lnTo>
                  <a:pt x="523" y="242"/>
                </a:lnTo>
                <a:lnTo>
                  <a:pt x="544" y="257"/>
                </a:lnTo>
                <a:lnTo>
                  <a:pt x="563" y="271"/>
                </a:lnTo>
                <a:lnTo>
                  <a:pt x="580" y="289"/>
                </a:lnTo>
                <a:lnTo>
                  <a:pt x="598" y="305"/>
                </a:lnTo>
                <a:lnTo>
                  <a:pt x="614" y="325"/>
                </a:lnTo>
                <a:lnTo>
                  <a:pt x="628" y="344"/>
                </a:lnTo>
                <a:lnTo>
                  <a:pt x="641" y="363"/>
                </a:lnTo>
                <a:lnTo>
                  <a:pt x="653" y="383"/>
                </a:lnTo>
                <a:lnTo>
                  <a:pt x="661" y="404"/>
                </a:lnTo>
                <a:lnTo>
                  <a:pt x="669" y="426"/>
                </a:lnTo>
                <a:lnTo>
                  <a:pt x="675" y="448"/>
                </a:lnTo>
                <a:lnTo>
                  <a:pt x="678" y="472"/>
                </a:lnTo>
                <a:lnTo>
                  <a:pt x="679" y="487"/>
                </a:lnTo>
                <a:lnTo>
                  <a:pt x="678" y="500"/>
                </a:lnTo>
                <a:lnTo>
                  <a:pt x="676" y="515"/>
                </a:lnTo>
                <a:lnTo>
                  <a:pt x="675" y="528"/>
                </a:lnTo>
                <a:lnTo>
                  <a:pt x="672" y="541"/>
                </a:lnTo>
                <a:lnTo>
                  <a:pt x="667" y="554"/>
                </a:lnTo>
                <a:lnTo>
                  <a:pt x="663" y="566"/>
                </a:lnTo>
                <a:lnTo>
                  <a:pt x="657" y="578"/>
                </a:lnTo>
                <a:lnTo>
                  <a:pt x="651" y="590"/>
                </a:lnTo>
                <a:lnTo>
                  <a:pt x="644" y="601"/>
                </a:lnTo>
                <a:lnTo>
                  <a:pt x="626" y="622"/>
                </a:lnTo>
                <a:lnTo>
                  <a:pt x="607" y="641"/>
                </a:lnTo>
                <a:lnTo>
                  <a:pt x="585" y="659"/>
                </a:lnTo>
                <a:lnTo>
                  <a:pt x="560" y="675"/>
                </a:lnTo>
                <a:lnTo>
                  <a:pt x="533" y="688"/>
                </a:lnTo>
                <a:lnTo>
                  <a:pt x="504" y="700"/>
                </a:lnTo>
                <a:lnTo>
                  <a:pt x="474" y="711"/>
                </a:lnTo>
                <a:lnTo>
                  <a:pt x="442" y="718"/>
                </a:lnTo>
                <a:lnTo>
                  <a:pt x="409" y="724"/>
                </a:lnTo>
                <a:lnTo>
                  <a:pt x="374" y="727"/>
                </a:lnTo>
                <a:lnTo>
                  <a:pt x="339" y="728"/>
                </a:lnTo>
                <a:close/>
                <a:moveTo>
                  <a:pt x="480" y="504"/>
                </a:moveTo>
                <a:lnTo>
                  <a:pt x="480" y="504"/>
                </a:lnTo>
                <a:lnTo>
                  <a:pt x="479" y="494"/>
                </a:lnTo>
                <a:lnTo>
                  <a:pt x="477" y="484"/>
                </a:lnTo>
                <a:lnTo>
                  <a:pt x="474" y="475"/>
                </a:lnTo>
                <a:lnTo>
                  <a:pt x="470" y="467"/>
                </a:lnTo>
                <a:lnTo>
                  <a:pt x="464" y="460"/>
                </a:lnTo>
                <a:lnTo>
                  <a:pt x="457" y="454"/>
                </a:lnTo>
                <a:lnTo>
                  <a:pt x="449" y="450"/>
                </a:lnTo>
                <a:lnTo>
                  <a:pt x="440" y="444"/>
                </a:lnTo>
                <a:lnTo>
                  <a:pt x="421" y="436"/>
                </a:lnTo>
                <a:lnTo>
                  <a:pt x="399" y="429"/>
                </a:lnTo>
                <a:lnTo>
                  <a:pt x="376" y="425"/>
                </a:lnTo>
                <a:lnTo>
                  <a:pt x="351" y="420"/>
                </a:lnTo>
                <a:lnTo>
                  <a:pt x="324" y="414"/>
                </a:lnTo>
                <a:lnTo>
                  <a:pt x="317" y="411"/>
                </a:lnTo>
                <a:lnTo>
                  <a:pt x="309" y="410"/>
                </a:lnTo>
                <a:lnTo>
                  <a:pt x="305" y="406"/>
                </a:lnTo>
                <a:lnTo>
                  <a:pt x="302" y="403"/>
                </a:lnTo>
                <a:lnTo>
                  <a:pt x="300" y="398"/>
                </a:lnTo>
                <a:lnTo>
                  <a:pt x="300" y="392"/>
                </a:lnTo>
                <a:lnTo>
                  <a:pt x="300" y="386"/>
                </a:lnTo>
                <a:lnTo>
                  <a:pt x="303" y="382"/>
                </a:lnTo>
                <a:lnTo>
                  <a:pt x="306" y="377"/>
                </a:lnTo>
                <a:lnTo>
                  <a:pt x="311" y="375"/>
                </a:lnTo>
                <a:lnTo>
                  <a:pt x="317" y="372"/>
                </a:lnTo>
                <a:lnTo>
                  <a:pt x="326" y="370"/>
                </a:lnTo>
                <a:lnTo>
                  <a:pt x="334" y="369"/>
                </a:lnTo>
                <a:lnTo>
                  <a:pt x="345" y="369"/>
                </a:lnTo>
                <a:lnTo>
                  <a:pt x="361" y="369"/>
                </a:lnTo>
                <a:lnTo>
                  <a:pt x="376" y="370"/>
                </a:lnTo>
                <a:lnTo>
                  <a:pt x="389" y="372"/>
                </a:lnTo>
                <a:lnTo>
                  <a:pt x="402" y="375"/>
                </a:lnTo>
                <a:lnTo>
                  <a:pt x="412" y="376"/>
                </a:lnTo>
                <a:lnTo>
                  <a:pt x="423" y="375"/>
                </a:lnTo>
                <a:lnTo>
                  <a:pt x="432" y="372"/>
                </a:lnTo>
                <a:lnTo>
                  <a:pt x="439" y="367"/>
                </a:lnTo>
                <a:lnTo>
                  <a:pt x="451" y="351"/>
                </a:lnTo>
                <a:lnTo>
                  <a:pt x="454" y="348"/>
                </a:lnTo>
                <a:lnTo>
                  <a:pt x="454" y="345"/>
                </a:lnTo>
                <a:lnTo>
                  <a:pt x="454" y="342"/>
                </a:lnTo>
                <a:lnTo>
                  <a:pt x="452" y="339"/>
                </a:lnTo>
                <a:lnTo>
                  <a:pt x="448" y="335"/>
                </a:lnTo>
                <a:lnTo>
                  <a:pt x="440" y="330"/>
                </a:lnTo>
                <a:lnTo>
                  <a:pt x="426" y="327"/>
                </a:lnTo>
                <a:lnTo>
                  <a:pt x="412" y="325"/>
                </a:lnTo>
                <a:lnTo>
                  <a:pt x="380" y="320"/>
                </a:lnTo>
                <a:lnTo>
                  <a:pt x="380" y="285"/>
                </a:lnTo>
                <a:lnTo>
                  <a:pt x="380" y="282"/>
                </a:lnTo>
                <a:lnTo>
                  <a:pt x="379" y="279"/>
                </a:lnTo>
                <a:lnTo>
                  <a:pt x="373" y="273"/>
                </a:lnTo>
                <a:lnTo>
                  <a:pt x="364" y="270"/>
                </a:lnTo>
                <a:lnTo>
                  <a:pt x="353" y="269"/>
                </a:lnTo>
                <a:lnTo>
                  <a:pt x="333" y="269"/>
                </a:lnTo>
                <a:lnTo>
                  <a:pt x="323" y="270"/>
                </a:lnTo>
                <a:lnTo>
                  <a:pt x="314" y="273"/>
                </a:lnTo>
                <a:lnTo>
                  <a:pt x="308" y="279"/>
                </a:lnTo>
                <a:lnTo>
                  <a:pt x="306" y="282"/>
                </a:lnTo>
                <a:lnTo>
                  <a:pt x="306" y="285"/>
                </a:lnTo>
                <a:lnTo>
                  <a:pt x="306" y="320"/>
                </a:lnTo>
                <a:lnTo>
                  <a:pt x="284" y="323"/>
                </a:lnTo>
                <a:lnTo>
                  <a:pt x="264" y="329"/>
                </a:lnTo>
                <a:lnTo>
                  <a:pt x="246" y="335"/>
                </a:lnTo>
                <a:lnTo>
                  <a:pt x="231" y="342"/>
                </a:lnTo>
                <a:lnTo>
                  <a:pt x="219" y="352"/>
                </a:lnTo>
                <a:lnTo>
                  <a:pt x="213" y="358"/>
                </a:lnTo>
                <a:lnTo>
                  <a:pt x="211" y="364"/>
                </a:lnTo>
                <a:lnTo>
                  <a:pt x="208" y="372"/>
                </a:lnTo>
                <a:lnTo>
                  <a:pt x="205" y="379"/>
                </a:lnTo>
                <a:lnTo>
                  <a:pt x="203" y="386"/>
                </a:lnTo>
                <a:lnTo>
                  <a:pt x="203" y="395"/>
                </a:lnTo>
                <a:lnTo>
                  <a:pt x="203" y="404"/>
                </a:lnTo>
                <a:lnTo>
                  <a:pt x="205" y="413"/>
                </a:lnTo>
                <a:lnTo>
                  <a:pt x="208" y="420"/>
                </a:lnTo>
                <a:lnTo>
                  <a:pt x="212" y="428"/>
                </a:lnTo>
                <a:lnTo>
                  <a:pt x="216" y="435"/>
                </a:lnTo>
                <a:lnTo>
                  <a:pt x="222" y="441"/>
                </a:lnTo>
                <a:lnTo>
                  <a:pt x="230" y="445"/>
                </a:lnTo>
                <a:lnTo>
                  <a:pt x="237" y="451"/>
                </a:lnTo>
                <a:lnTo>
                  <a:pt x="255" y="458"/>
                </a:lnTo>
                <a:lnTo>
                  <a:pt x="275" y="466"/>
                </a:lnTo>
                <a:lnTo>
                  <a:pt x="299" y="470"/>
                </a:lnTo>
                <a:lnTo>
                  <a:pt x="324" y="476"/>
                </a:lnTo>
                <a:lnTo>
                  <a:pt x="351" y="481"/>
                </a:lnTo>
                <a:lnTo>
                  <a:pt x="361" y="484"/>
                </a:lnTo>
                <a:lnTo>
                  <a:pt x="368" y="487"/>
                </a:lnTo>
                <a:lnTo>
                  <a:pt x="374" y="491"/>
                </a:lnTo>
                <a:lnTo>
                  <a:pt x="377" y="495"/>
                </a:lnTo>
                <a:lnTo>
                  <a:pt x="380" y="500"/>
                </a:lnTo>
                <a:lnTo>
                  <a:pt x="380" y="507"/>
                </a:lnTo>
                <a:lnTo>
                  <a:pt x="380" y="513"/>
                </a:lnTo>
                <a:lnTo>
                  <a:pt x="377" y="519"/>
                </a:lnTo>
                <a:lnTo>
                  <a:pt x="373" y="523"/>
                </a:lnTo>
                <a:lnTo>
                  <a:pt x="367" y="528"/>
                </a:lnTo>
                <a:lnTo>
                  <a:pt x="359" y="531"/>
                </a:lnTo>
                <a:lnTo>
                  <a:pt x="349" y="534"/>
                </a:lnTo>
                <a:lnTo>
                  <a:pt x="337" y="535"/>
                </a:lnTo>
                <a:lnTo>
                  <a:pt x="323" y="535"/>
                </a:lnTo>
                <a:lnTo>
                  <a:pt x="302" y="534"/>
                </a:lnTo>
                <a:lnTo>
                  <a:pt x="281" y="532"/>
                </a:lnTo>
                <a:lnTo>
                  <a:pt x="262" y="528"/>
                </a:lnTo>
                <a:lnTo>
                  <a:pt x="243" y="523"/>
                </a:lnTo>
                <a:lnTo>
                  <a:pt x="233" y="520"/>
                </a:lnTo>
                <a:lnTo>
                  <a:pt x="222" y="522"/>
                </a:lnTo>
                <a:lnTo>
                  <a:pt x="215" y="525"/>
                </a:lnTo>
                <a:lnTo>
                  <a:pt x="211" y="528"/>
                </a:lnTo>
                <a:lnTo>
                  <a:pt x="209" y="531"/>
                </a:lnTo>
                <a:lnTo>
                  <a:pt x="197" y="548"/>
                </a:lnTo>
                <a:lnTo>
                  <a:pt x="194" y="551"/>
                </a:lnTo>
                <a:lnTo>
                  <a:pt x="194" y="554"/>
                </a:lnTo>
                <a:lnTo>
                  <a:pt x="194" y="557"/>
                </a:lnTo>
                <a:lnTo>
                  <a:pt x="196" y="560"/>
                </a:lnTo>
                <a:lnTo>
                  <a:pt x="200" y="565"/>
                </a:lnTo>
                <a:lnTo>
                  <a:pt x="209" y="569"/>
                </a:lnTo>
                <a:lnTo>
                  <a:pt x="228" y="573"/>
                </a:lnTo>
                <a:lnTo>
                  <a:pt x="249" y="578"/>
                </a:lnTo>
                <a:lnTo>
                  <a:pt x="272" y="581"/>
                </a:lnTo>
                <a:lnTo>
                  <a:pt x="296" y="584"/>
                </a:lnTo>
                <a:lnTo>
                  <a:pt x="296" y="615"/>
                </a:lnTo>
                <a:lnTo>
                  <a:pt x="297" y="618"/>
                </a:lnTo>
                <a:lnTo>
                  <a:pt x="299" y="621"/>
                </a:lnTo>
                <a:lnTo>
                  <a:pt x="305" y="627"/>
                </a:lnTo>
                <a:lnTo>
                  <a:pt x="312" y="630"/>
                </a:lnTo>
                <a:lnTo>
                  <a:pt x="323" y="631"/>
                </a:lnTo>
                <a:lnTo>
                  <a:pt x="343" y="631"/>
                </a:lnTo>
                <a:lnTo>
                  <a:pt x="353" y="630"/>
                </a:lnTo>
                <a:lnTo>
                  <a:pt x="362" y="627"/>
                </a:lnTo>
                <a:lnTo>
                  <a:pt x="367" y="621"/>
                </a:lnTo>
                <a:lnTo>
                  <a:pt x="368" y="618"/>
                </a:lnTo>
                <a:lnTo>
                  <a:pt x="370" y="615"/>
                </a:lnTo>
                <a:lnTo>
                  <a:pt x="370" y="584"/>
                </a:lnTo>
                <a:lnTo>
                  <a:pt x="396" y="579"/>
                </a:lnTo>
                <a:lnTo>
                  <a:pt x="420" y="573"/>
                </a:lnTo>
                <a:lnTo>
                  <a:pt x="439" y="566"/>
                </a:lnTo>
                <a:lnTo>
                  <a:pt x="454" y="557"/>
                </a:lnTo>
                <a:lnTo>
                  <a:pt x="460" y="551"/>
                </a:lnTo>
                <a:lnTo>
                  <a:pt x="466" y="546"/>
                </a:lnTo>
                <a:lnTo>
                  <a:pt x="470" y="540"/>
                </a:lnTo>
                <a:lnTo>
                  <a:pt x="474" y="534"/>
                </a:lnTo>
                <a:lnTo>
                  <a:pt x="476" y="526"/>
                </a:lnTo>
                <a:lnTo>
                  <a:pt x="479" y="519"/>
                </a:lnTo>
                <a:lnTo>
                  <a:pt x="480" y="5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 name="Slide Number Placeholder 2"/>
          <p:cNvSpPr>
            <a:spLocks noGrp="1"/>
          </p:cNvSpPr>
          <p:nvPr>
            <p:ph type="sldNum" sz="quarter" idx="10"/>
          </p:nvPr>
        </p:nvSpPr>
        <p:spPr/>
        <p:txBody>
          <a:bodyPr/>
          <a:lstStyle/>
          <a:p>
            <a:fld id="{812A5277-1DB9-460F-9A21-B857ABB32666}" type="slidenum">
              <a:rPr lang="en-US" smtClean="0"/>
              <a:pPr/>
              <a:t>64</a:t>
            </a:fld>
            <a:endParaRPr lang="fr-FR" dirty="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2938272"/>
            <a:ext cx="12192000" cy="3919728"/>
          </a:xfrm>
          <a:prstGeom prst="rect">
            <a:avLst/>
          </a:prstGeom>
          <a:solidFill>
            <a:srgbClr val="D9EEFF"/>
          </a:solidFill>
        </p:spPr>
      </p:sp>
      <p:sp>
        <p:nvSpPr>
          <p:cNvPr id="3" name="Content Placeholder 2"/>
          <p:cNvSpPr>
            <a:spLocks noGrp="1"/>
          </p:cNvSpPr>
          <p:nvPr>
            <p:ph idx="1"/>
          </p:nvPr>
        </p:nvSpPr>
        <p:spPr/>
        <p:txBody>
          <a:bodyPr/>
          <a:lstStyle/>
          <a:p>
            <a:pPr lvl="0"/>
            <a:r>
              <a:rPr lang="fr-FR" dirty="0"/>
              <a:t>La gestion avancée des devises vous permet de « verrouiller » efficacement le montant converti des opportunités en fonction de leur date de clôture.</a:t>
            </a:r>
          </a:p>
          <a:p>
            <a:pPr lvl="1"/>
            <a:r>
              <a:rPr lang="fr-FR" dirty="0"/>
              <a:t>Vous pouvez attribuer une date de début à chaque nouveau taux de change.</a:t>
            </a:r>
          </a:p>
          <a:p>
            <a:pPr lvl="1"/>
            <a:r>
              <a:rPr lang="fr-FR" dirty="0"/>
              <a:t>Les opportunités utilisent le taux correspondant à la date de clôture. </a:t>
            </a:r>
          </a:p>
        </p:txBody>
      </p:sp>
      <p:sp>
        <p:nvSpPr>
          <p:cNvPr id="7" name="Title 6"/>
          <p:cNvSpPr>
            <a:spLocks noGrp="1"/>
          </p:cNvSpPr>
          <p:nvPr>
            <p:ph type="title"/>
          </p:nvPr>
        </p:nvSpPr>
        <p:spPr>
          <a:xfrm>
            <a:off x="128589" y="7"/>
            <a:ext cx="10734146" cy="746975"/>
          </a:xfrm>
        </p:spPr>
        <p:txBody>
          <a:bodyPr/>
          <a:lstStyle/>
          <a:p>
            <a:r>
              <a:rPr lang="fr-FR"/>
              <a:t>Qu'est-ce que la gestion avancée des devises ?</a:t>
            </a:r>
            <a:endParaRPr lang="fr-FR" dirty="0"/>
          </a:p>
        </p:txBody>
      </p:sp>
      <p:sp>
        <p:nvSpPr>
          <p:cNvPr id="25" name="Rectangle 24"/>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latin typeface="Salesforce Sans" panose="020B0505020202020203" pitchFamily="34" charset="0"/>
              </a:rPr>
              <a:t>Configuration | Profil de la société | Gérer des devises | Activer</a:t>
            </a:r>
          </a:p>
        </p:txBody>
      </p:sp>
      <p:sp>
        <p:nvSpPr>
          <p:cNvPr id="29" name="Freeform 28"/>
          <p:cNvSpPr/>
          <p:nvPr/>
        </p:nvSpPr>
        <p:spPr>
          <a:xfrm>
            <a:off x="1950720" y="3438144"/>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chemeClr val="accent3"/>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39" name="Freeform 38"/>
          <p:cNvSpPr/>
          <p:nvPr/>
        </p:nvSpPr>
        <p:spPr>
          <a:xfrm>
            <a:off x="5031955" y="3438144"/>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chemeClr val="accent3"/>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40" name="Freeform 39"/>
          <p:cNvSpPr/>
          <p:nvPr/>
        </p:nvSpPr>
        <p:spPr>
          <a:xfrm>
            <a:off x="7960789" y="3438144"/>
            <a:ext cx="1305033" cy="719327"/>
          </a:xfrm>
          <a:custGeom>
            <a:avLst/>
            <a:gdLst>
              <a:gd name="connsiteX0" fmla="*/ 0 w 527320"/>
              <a:gd name="connsiteY0" fmla="*/ 71554 h 357771"/>
              <a:gd name="connsiteX1" fmla="*/ 348435 w 527320"/>
              <a:gd name="connsiteY1" fmla="*/ 71554 h 357771"/>
              <a:gd name="connsiteX2" fmla="*/ 348435 w 527320"/>
              <a:gd name="connsiteY2" fmla="*/ 0 h 357771"/>
              <a:gd name="connsiteX3" fmla="*/ 527320 w 527320"/>
              <a:gd name="connsiteY3" fmla="*/ 178886 h 357771"/>
              <a:gd name="connsiteX4" fmla="*/ 348435 w 527320"/>
              <a:gd name="connsiteY4" fmla="*/ 357771 h 357771"/>
              <a:gd name="connsiteX5" fmla="*/ 348435 w 527320"/>
              <a:gd name="connsiteY5" fmla="*/ 286217 h 357771"/>
              <a:gd name="connsiteX6" fmla="*/ 0 w 527320"/>
              <a:gd name="connsiteY6" fmla="*/ 286217 h 357771"/>
              <a:gd name="connsiteX7" fmla="*/ 0 w 527320"/>
              <a:gd name="connsiteY7" fmla="*/ 71554 h 3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320" h="357771">
                <a:moveTo>
                  <a:pt x="0" y="71554"/>
                </a:moveTo>
                <a:lnTo>
                  <a:pt x="348435" y="71554"/>
                </a:lnTo>
                <a:lnTo>
                  <a:pt x="348435" y="0"/>
                </a:lnTo>
                <a:lnTo>
                  <a:pt x="527320" y="178886"/>
                </a:lnTo>
                <a:lnTo>
                  <a:pt x="348435" y="357771"/>
                </a:lnTo>
                <a:lnTo>
                  <a:pt x="348435" y="286217"/>
                </a:lnTo>
                <a:lnTo>
                  <a:pt x="0" y="286217"/>
                </a:lnTo>
                <a:lnTo>
                  <a:pt x="0" y="71554"/>
                </a:lnTo>
                <a:close/>
              </a:path>
            </a:pathLst>
          </a:custGeom>
          <a:solidFill>
            <a:schemeClr val="accent3"/>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0" tIns="71554" rIns="107331" bIns="71554"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41" name="Rounded Rectangle 40"/>
          <p:cNvSpPr/>
          <p:nvPr/>
        </p:nvSpPr>
        <p:spPr>
          <a:xfrm>
            <a:off x="302909" y="3084074"/>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42" name="Rounded Rectangle 41"/>
          <p:cNvSpPr/>
          <p:nvPr/>
        </p:nvSpPr>
        <p:spPr>
          <a:xfrm>
            <a:off x="626446" y="4105852"/>
            <a:ext cx="1909394" cy="1673156"/>
          </a:xfrm>
          <a:prstGeom prst="roundRect">
            <a:avLst>
              <a:gd name="adj" fmla="val 8079"/>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r>
              <a:rPr lang="fr-FR" sz="1300" b="1" dirty="0">
                <a:solidFill>
                  <a:schemeClr val="tx1"/>
                </a:solidFill>
              </a:rPr>
              <a:t>Opportunité fermée</a:t>
            </a:r>
          </a:p>
          <a:p>
            <a:pPr lvl="0" defTabSz="755650">
              <a:lnSpc>
                <a:spcPct val="90000"/>
              </a:lnSpc>
              <a:spcBef>
                <a:spcPct val="0"/>
              </a:spcBef>
            </a:pPr>
            <a:endParaRPr lang="fr-FR" sz="600" b="1" dirty="0">
              <a:solidFill>
                <a:schemeClr val="tx1"/>
              </a:solidFill>
            </a:endParaRPr>
          </a:p>
          <a:p>
            <a:pPr marL="166688" lvl="1" indent="-161925">
              <a:buFont typeface="Arial" panose="020B0604020202020204" pitchFamily="34" charset="0"/>
              <a:buChar char="•"/>
            </a:pPr>
            <a:r>
              <a:rPr lang="fr-FR" sz="1200" b="1" dirty="0">
                <a:solidFill>
                  <a:schemeClr val="tx1"/>
                </a:solidFill>
              </a:rPr>
              <a:t>Taux de change 0,6942</a:t>
            </a:r>
          </a:p>
          <a:p>
            <a:pPr marL="166688" lvl="1" indent="-161925">
              <a:buFont typeface="Arial" panose="020B0604020202020204" pitchFamily="34" charset="0"/>
              <a:buChar char="•"/>
            </a:pPr>
            <a:r>
              <a:rPr lang="fr-FR" sz="1200" b="1" dirty="0">
                <a:solidFill>
                  <a:schemeClr val="tx1"/>
                </a:solidFill>
              </a:rPr>
              <a:t>10 000 EUR </a:t>
            </a:r>
          </a:p>
          <a:p>
            <a:pPr marL="166688" lvl="1" indent="-161925">
              <a:buFont typeface="Arial" panose="020B0604020202020204" pitchFamily="34" charset="0"/>
              <a:buChar char="•"/>
            </a:pPr>
            <a:r>
              <a:rPr lang="fr-FR" sz="1200" b="1" dirty="0">
                <a:solidFill>
                  <a:schemeClr val="tx1"/>
                </a:solidFill>
              </a:rPr>
              <a:t>14 405 USD</a:t>
            </a:r>
          </a:p>
        </p:txBody>
      </p:sp>
      <p:sp>
        <p:nvSpPr>
          <p:cNvPr id="43" name="Rounded Rectangle 42"/>
          <p:cNvSpPr/>
          <p:nvPr/>
        </p:nvSpPr>
        <p:spPr>
          <a:xfrm>
            <a:off x="3384143" y="3084074"/>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45" name="Rounded Rectangle 44"/>
          <p:cNvSpPr/>
          <p:nvPr/>
        </p:nvSpPr>
        <p:spPr>
          <a:xfrm>
            <a:off x="9345738" y="3084074"/>
            <a:ext cx="1987444" cy="1987444"/>
          </a:xfrm>
          <a:prstGeom prst="roundRect">
            <a:avLst>
              <a:gd name="adj" fmla="val 10000"/>
            </a:avLst>
          </a:prstGeom>
          <a:blipFill rotWithShape="0">
            <a:blip r:embed="rId4" cstate="prin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47" name="Rounded Rectangle 46"/>
          <p:cNvSpPr/>
          <p:nvPr/>
        </p:nvSpPr>
        <p:spPr bwMode="auto">
          <a:xfrm>
            <a:off x="1911333" y="3755259"/>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48" name="Rounded Rectangle 47"/>
          <p:cNvSpPr/>
          <p:nvPr/>
        </p:nvSpPr>
        <p:spPr bwMode="auto">
          <a:xfrm>
            <a:off x="4045599" y="3988994"/>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49" name="Rounded Rectangle 48"/>
          <p:cNvSpPr/>
          <p:nvPr/>
        </p:nvSpPr>
        <p:spPr bwMode="auto">
          <a:xfrm>
            <a:off x="10256865" y="3985510"/>
            <a:ext cx="228014" cy="201190"/>
          </a:xfrm>
          <a:prstGeom prst="roundRect">
            <a:avLst/>
          </a:prstGeom>
          <a:solidFill>
            <a:schemeClr val="accent1">
              <a:lumMod val="50000"/>
              <a:alpha val="40000"/>
            </a:schemeClr>
          </a:solidFill>
          <a:ln w="38100" algn="ctr">
            <a:noFill/>
            <a:round/>
            <a:headEnd/>
            <a:tailEnd/>
          </a:ln>
        </p:spPr>
        <p:txBody>
          <a:bodyPr rtlCol="0" anchor="ctr"/>
          <a:lstStyle/>
          <a:p>
            <a:pPr algn="ctr">
              <a:lnSpc>
                <a:spcPct val="90000"/>
              </a:lnSpc>
            </a:pPr>
            <a:endParaRPr lang="en-US" dirty="0">
              <a:ea typeface="MS PGothic" charset="-128"/>
              <a:cs typeface="MS PGothic" charset="-128"/>
            </a:endParaRPr>
          </a:p>
        </p:txBody>
      </p:sp>
      <p:pic>
        <p:nvPicPr>
          <p:cNvPr id="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220295" y="5051497"/>
            <a:ext cx="861164" cy="861164"/>
          </a:xfrm>
          <a:prstGeom prst="rect">
            <a:avLst/>
          </a:prstGeom>
          <a:noFill/>
          <a:effectLst/>
        </p:spPr>
      </p:pic>
      <p:sp>
        <p:nvSpPr>
          <p:cNvPr id="53" name="Rectangle 52"/>
          <p:cNvSpPr/>
          <p:nvPr/>
        </p:nvSpPr>
        <p:spPr bwMode="auto">
          <a:xfrm>
            <a:off x="707136" y="3172968"/>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0" i="0" u="none" strike="noStrike" cap="none" baseline="0" dirty="0">
                <a:ln>
                  <a:noFill/>
                </a:ln>
                <a:solidFill>
                  <a:schemeClr val="tx1"/>
                </a:solidFill>
                <a:effectLst/>
                <a:latin typeface="Salesforce Sans" panose="020B0505020202020203" pitchFamily="34" charset="0"/>
              </a:rPr>
              <a:t>MAI</a:t>
            </a:r>
          </a:p>
        </p:txBody>
      </p:sp>
      <p:sp>
        <p:nvSpPr>
          <p:cNvPr id="54" name="Rectangle 53"/>
          <p:cNvSpPr/>
          <p:nvPr/>
        </p:nvSpPr>
        <p:spPr bwMode="auto">
          <a:xfrm>
            <a:off x="3785616" y="3172968"/>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0" i="0" u="none" strike="noStrike" cap="none" baseline="0" dirty="0">
                <a:ln>
                  <a:noFill/>
                </a:ln>
                <a:solidFill>
                  <a:schemeClr val="tx1"/>
                </a:solidFill>
                <a:effectLst/>
                <a:latin typeface="Salesforce Sans" panose="020B0505020202020203" pitchFamily="34" charset="0"/>
              </a:rPr>
              <a:t>MAI</a:t>
            </a:r>
          </a:p>
        </p:txBody>
      </p:sp>
      <p:sp>
        <p:nvSpPr>
          <p:cNvPr id="55" name="Rectangle 54"/>
          <p:cNvSpPr/>
          <p:nvPr/>
        </p:nvSpPr>
        <p:spPr bwMode="auto">
          <a:xfrm>
            <a:off x="9768840" y="3172968"/>
            <a:ext cx="1158240" cy="31699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0" i="0" u="none" strike="noStrike" cap="none" baseline="0" dirty="0">
                <a:ln>
                  <a:noFill/>
                </a:ln>
                <a:solidFill>
                  <a:schemeClr val="tx1"/>
                </a:solidFill>
                <a:effectLst/>
                <a:latin typeface="Salesforce Sans" panose="020B0505020202020203" pitchFamily="34" charset="0"/>
              </a:rPr>
              <a:t>MAI</a:t>
            </a:r>
          </a:p>
        </p:txBody>
      </p:sp>
      <p:sp>
        <p:nvSpPr>
          <p:cNvPr id="56" name="Rounded Rectangle 55"/>
          <p:cNvSpPr/>
          <p:nvPr/>
        </p:nvSpPr>
        <p:spPr>
          <a:xfrm>
            <a:off x="6410963" y="3093916"/>
            <a:ext cx="1869560" cy="1673156"/>
          </a:xfrm>
          <a:prstGeom prst="roundRect">
            <a:avLst>
              <a:gd name="adj" fmla="val 8692"/>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fr-FR" sz="1300" b="1" dirty="0">
                <a:solidFill>
                  <a:schemeClr val="tx1"/>
                </a:solidFill>
              </a:rPr>
              <a:t>Taux de change de l'euro mis à jour</a:t>
            </a:r>
            <a:endParaRPr lang="fr-FR" sz="13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Taux de change 0,6859</a:t>
            </a:r>
            <a:endParaRPr lang="fr-FR" sz="1200" b="1" kern="1200" dirty="0">
              <a:solidFill>
                <a:schemeClr val="tx1"/>
              </a:solidFill>
            </a:endParaRPr>
          </a:p>
        </p:txBody>
      </p:sp>
      <p:pic>
        <p:nvPicPr>
          <p:cNvPr id="58"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782069" y="4360020"/>
            <a:ext cx="645160" cy="645160"/>
          </a:xfrm>
          <a:prstGeom prst="rect">
            <a:avLst/>
          </a:prstGeom>
          <a:noFill/>
          <a:effectLst/>
        </p:spPr>
      </p:pic>
      <p:sp>
        <p:nvSpPr>
          <p:cNvPr id="57" name="Freeform 473"/>
          <p:cNvSpPr>
            <a:spLocks noChangeArrowheads="1"/>
          </p:cNvSpPr>
          <p:nvPr/>
        </p:nvSpPr>
        <p:spPr bwMode="auto">
          <a:xfrm>
            <a:off x="6507163" y="4271749"/>
            <a:ext cx="357662" cy="408200"/>
          </a:xfrm>
          <a:custGeom>
            <a:avLst/>
            <a:gdLst>
              <a:gd name="T0" fmla="*/ 61999761 w 535"/>
              <a:gd name="T1" fmla="*/ 72977094 h 703"/>
              <a:gd name="T2" fmla="*/ 61651358 w 535"/>
              <a:gd name="T3" fmla="*/ 74949696 h 703"/>
              <a:gd name="T4" fmla="*/ 60606489 w 535"/>
              <a:gd name="T5" fmla="*/ 76573812 h 703"/>
              <a:gd name="T6" fmla="*/ 59097196 w 535"/>
              <a:gd name="T7" fmla="*/ 77850121 h 703"/>
              <a:gd name="T8" fmla="*/ 57355521 w 535"/>
              <a:gd name="T9" fmla="*/ 78546073 h 703"/>
              <a:gd name="T10" fmla="*/ 50737563 w 535"/>
              <a:gd name="T11" fmla="*/ 79938318 h 703"/>
              <a:gd name="T12" fmla="*/ 37617668 w 535"/>
              <a:gd name="T13" fmla="*/ 81330563 h 703"/>
              <a:gd name="T14" fmla="*/ 30999710 w 535"/>
              <a:gd name="T15" fmla="*/ 81446839 h 703"/>
              <a:gd name="T16" fmla="*/ 17647774 w 535"/>
              <a:gd name="T17" fmla="*/ 80750546 h 703"/>
              <a:gd name="T18" fmla="*/ 4295837 w 535"/>
              <a:gd name="T19" fmla="*/ 78546073 h 703"/>
              <a:gd name="T20" fmla="*/ 3483010 w 535"/>
              <a:gd name="T21" fmla="*/ 78198268 h 703"/>
              <a:gd name="T22" fmla="*/ 1973717 w 535"/>
              <a:gd name="T23" fmla="*/ 77270105 h 703"/>
              <a:gd name="T24" fmla="*/ 696465 w 535"/>
              <a:gd name="T25" fmla="*/ 75877860 h 703"/>
              <a:gd name="T26" fmla="*/ 0 w 535"/>
              <a:gd name="T27" fmla="*/ 74021533 h 703"/>
              <a:gd name="T28" fmla="*/ 0 w 535"/>
              <a:gd name="T29" fmla="*/ 42811787 h 703"/>
              <a:gd name="T30" fmla="*/ 0 w 535"/>
              <a:gd name="T31" fmla="*/ 41651412 h 703"/>
              <a:gd name="T32" fmla="*/ 928848 w 535"/>
              <a:gd name="T33" fmla="*/ 39447280 h 703"/>
              <a:gd name="T34" fmla="*/ 2438141 w 535"/>
              <a:gd name="T35" fmla="*/ 37706889 h 703"/>
              <a:gd name="T36" fmla="*/ 4295837 w 535"/>
              <a:gd name="T37" fmla="*/ 36662791 h 703"/>
              <a:gd name="T38" fmla="*/ 8475654 w 535"/>
              <a:gd name="T39" fmla="*/ 36546514 h 703"/>
              <a:gd name="T40" fmla="*/ 8475654 w 535"/>
              <a:gd name="T41" fmla="*/ 22508130 h 703"/>
              <a:gd name="T42" fmla="*/ 8940078 w 535"/>
              <a:gd name="T43" fmla="*/ 17519167 h 703"/>
              <a:gd name="T44" fmla="*/ 10100968 w 535"/>
              <a:gd name="T45" fmla="*/ 13342432 h 703"/>
              <a:gd name="T46" fmla="*/ 11958664 w 535"/>
              <a:gd name="T47" fmla="*/ 9397568 h 703"/>
              <a:gd name="T48" fmla="*/ 14629188 w 535"/>
              <a:gd name="T49" fmla="*/ 6148996 h 703"/>
              <a:gd name="T50" fmla="*/ 17996177 w 535"/>
              <a:gd name="T51" fmla="*/ 3596718 h 703"/>
              <a:gd name="T52" fmla="*/ 21827590 w 535"/>
              <a:gd name="T53" fmla="*/ 1624456 h 703"/>
              <a:gd name="T54" fmla="*/ 26239449 w 535"/>
              <a:gd name="T55" fmla="*/ 464082 h 703"/>
              <a:gd name="T56" fmla="*/ 30999710 w 535"/>
              <a:gd name="T57" fmla="*/ 0 h 703"/>
              <a:gd name="T58" fmla="*/ 33438192 w 535"/>
              <a:gd name="T59" fmla="*/ 115935 h 703"/>
              <a:gd name="T60" fmla="*/ 37966071 w 535"/>
              <a:gd name="T61" fmla="*/ 928163 h 703"/>
              <a:gd name="T62" fmla="*/ 42145888 w 535"/>
              <a:gd name="T63" fmla="*/ 2552620 h 703"/>
              <a:gd name="T64" fmla="*/ 45744919 w 535"/>
              <a:gd name="T65" fmla="*/ 4756752 h 703"/>
              <a:gd name="T66" fmla="*/ 48647825 w 535"/>
              <a:gd name="T67" fmla="*/ 7657518 h 703"/>
              <a:gd name="T68" fmla="*/ 50969604 w 535"/>
              <a:gd name="T69" fmla="*/ 11253895 h 703"/>
              <a:gd name="T70" fmla="*/ 52595259 w 535"/>
              <a:gd name="T71" fmla="*/ 15314694 h 703"/>
              <a:gd name="T72" fmla="*/ 53408087 w 535"/>
              <a:gd name="T73" fmla="*/ 19955511 h 703"/>
              <a:gd name="T74" fmla="*/ 53408087 w 535"/>
              <a:gd name="T75" fmla="*/ 36546514 h 703"/>
              <a:gd name="T76" fmla="*/ 56194631 w 535"/>
              <a:gd name="T77" fmla="*/ 36546514 h 703"/>
              <a:gd name="T78" fmla="*/ 58400389 w 535"/>
              <a:gd name="T79" fmla="*/ 37010596 h 703"/>
              <a:gd name="T80" fmla="*/ 60258086 w 535"/>
              <a:gd name="T81" fmla="*/ 38402841 h 703"/>
              <a:gd name="T82" fmla="*/ 61419317 w 535"/>
              <a:gd name="T83" fmla="*/ 40259168 h 703"/>
              <a:gd name="T84" fmla="*/ 61999761 w 535"/>
              <a:gd name="T85" fmla="*/ 42695852 h 703"/>
              <a:gd name="T86" fmla="*/ 39359343 w 535"/>
              <a:gd name="T87" fmla="*/ 36546514 h 703"/>
              <a:gd name="T88" fmla="*/ 39359343 w 535"/>
              <a:gd name="T89" fmla="*/ 22508130 h 703"/>
              <a:gd name="T90" fmla="*/ 39243323 w 535"/>
              <a:gd name="T91" fmla="*/ 19607705 h 703"/>
              <a:gd name="T92" fmla="*/ 37966071 w 535"/>
              <a:gd name="T93" fmla="*/ 16939150 h 703"/>
              <a:gd name="T94" fmla="*/ 37037223 w 535"/>
              <a:gd name="T95" fmla="*/ 15662841 h 703"/>
              <a:gd name="T96" fmla="*/ 35411909 w 535"/>
              <a:gd name="T97" fmla="*/ 14850612 h 703"/>
              <a:gd name="T98" fmla="*/ 33554213 w 535"/>
              <a:gd name="T99" fmla="*/ 14270596 h 703"/>
              <a:gd name="T100" fmla="*/ 30999710 w 535"/>
              <a:gd name="T101" fmla="*/ 14038384 h 703"/>
              <a:gd name="T102" fmla="*/ 29606438 w 535"/>
              <a:gd name="T103" fmla="*/ 14154661 h 703"/>
              <a:gd name="T104" fmla="*/ 27400679 w 535"/>
              <a:gd name="T105" fmla="*/ 14502466 h 703"/>
              <a:gd name="T106" fmla="*/ 25659004 w 535"/>
              <a:gd name="T107" fmla="*/ 15314694 h 703"/>
              <a:gd name="T108" fmla="*/ 24381752 w 535"/>
              <a:gd name="T109" fmla="*/ 16359134 h 703"/>
              <a:gd name="T110" fmla="*/ 23104842 w 535"/>
              <a:gd name="T111" fmla="*/ 18215460 h 703"/>
              <a:gd name="T112" fmla="*/ 22640418 w 535"/>
              <a:gd name="T113" fmla="*/ 21115885 h 703"/>
              <a:gd name="T114" fmla="*/ 22408035 w 535"/>
              <a:gd name="T115" fmla="*/ 36546514 h 7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5" h="703">
                <a:moveTo>
                  <a:pt x="534" y="629"/>
                </a:moveTo>
                <a:lnTo>
                  <a:pt x="534" y="629"/>
                </a:lnTo>
                <a:lnTo>
                  <a:pt x="532" y="638"/>
                </a:lnTo>
                <a:lnTo>
                  <a:pt x="531" y="646"/>
                </a:lnTo>
                <a:lnTo>
                  <a:pt x="526" y="654"/>
                </a:lnTo>
                <a:lnTo>
                  <a:pt x="522" y="660"/>
                </a:lnTo>
                <a:lnTo>
                  <a:pt x="516" y="666"/>
                </a:lnTo>
                <a:lnTo>
                  <a:pt x="509" y="671"/>
                </a:lnTo>
                <a:lnTo>
                  <a:pt x="501" y="674"/>
                </a:lnTo>
                <a:lnTo>
                  <a:pt x="494" y="677"/>
                </a:lnTo>
                <a:lnTo>
                  <a:pt x="437" y="689"/>
                </a:lnTo>
                <a:lnTo>
                  <a:pt x="380" y="696"/>
                </a:lnTo>
                <a:lnTo>
                  <a:pt x="324" y="701"/>
                </a:lnTo>
                <a:lnTo>
                  <a:pt x="267" y="702"/>
                </a:lnTo>
                <a:lnTo>
                  <a:pt x="210" y="701"/>
                </a:lnTo>
                <a:lnTo>
                  <a:pt x="152" y="696"/>
                </a:lnTo>
                <a:lnTo>
                  <a:pt x="95" y="689"/>
                </a:lnTo>
                <a:lnTo>
                  <a:pt x="37" y="677"/>
                </a:lnTo>
                <a:lnTo>
                  <a:pt x="30" y="674"/>
                </a:lnTo>
                <a:lnTo>
                  <a:pt x="22" y="671"/>
                </a:lnTo>
                <a:lnTo>
                  <a:pt x="17" y="666"/>
                </a:lnTo>
                <a:lnTo>
                  <a:pt x="11" y="660"/>
                </a:lnTo>
                <a:lnTo>
                  <a:pt x="6" y="654"/>
                </a:lnTo>
                <a:lnTo>
                  <a:pt x="3" y="646"/>
                </a:lnTo>
                <a:lnTo>
                  <a:pt x="0" y="638"/>
                </a:lnTo>
                <a:lnTo>
                  <a:pt x="0" y="629"/>
                </a:lnTo>
                <a:lnTo>
                  <a:pt x="0" y="369"/>
                </a:lnTo>
                <a:lnTo>
                  <a:pt x="0" y="359"/>
                </a:lnTo>
                <a:lnTo>
                  <a:pt x="3" y="349"/>
                </a:lnTo>
                <a:lnTo>
                  <a:pt x="8" y="340"/>
                </a:lnTo>
                <a:lnTo>
                  <a:pt x="14" y="333"/>
                </a:lnTo>
                <a:lnTo>
                  <a:pt x="21" y="325"/>
                </a:lnTo>
                <a:lnTo>
                  <a:pt x="28" y="319"/>
                </a:lnTo>
                <a:lnTo>
                  <a:pt x="37" y="316"/>
                </a:lnTo>
                <a:lnTo>
                  <a:pt x="48" y="315"/>
                </a:lnTo>
                <a:lnTo>
                  <a:pt x="73" y="315"/>
                </a:lnTo>
                <a:lnTo>
                  <a:pt x="73" y="194"/>
                </a:lnTo>
                <a:lnTo>
                  <a:pt x="74" y="172"/>
                </a:lnTo>
                <a:lnTo>
                  <a:pt x="77" y="151"/>
                </a:lnTo>
                <a:lnTo>
                  <a:pt x="81" y="132"/>
                </a:lnTo>
                <a:lnTo>
                  <a:pt x="87" y="115"/>
                </a:lnTo>
                <a:lnTo>
                  <a:pt x="95" y="97"/>
                </a:lnTo>
                <a:lnTo>
                  <a:pt x="103" y="81"/>
                </a:lnTo>
                <a:lnTo>
                  <a:pt x="114" y="66"/>
                </a:lnTo>
                <a:lnTo>
                  <a:pt x="126" y="53"/>
                </a:lnTo>
                <a:lnTo>
                  <a:pt x="140" y="41"/>
                </a:lnTo>
                <a:lnTo>
                  <a:pt x="155" y="31"/>
                </a:lnTo>
                <a:lnTo>
                  <a:pt x="170" y="22"/>
                </a:lnTo>
                <a:lnTo>
                  <a:pt x="188" y="14"/>
                </a:lnTo>
                <a:lnTo>
                  <a:pt x="205" y="8"/>
                </a:lnTo>
                <a:lnTo>
                  <a:pt x="226" y="4"/>
                </a:lnTo>
                <a:lnTo>
                  <a:pt x="245" y="1"/>
                </a:lnTo>
                <a:lnTo>
                  <a:pt x="267" y="0"/>
                </a:lnTo>
                <a:lnTo>
                  <a:pt x="288" y="1"/>
                </a:lnTo>
                <a:lnTo>
                  <a:pt x="308" y="4"/>
                </a:lnTo>
                <a:lnTo>
                  <a:pt x="327" y="8"/>
                </a:lnTo>
                <a:lnTo>
                  <a:pt x="347" y="14"/>
                </a:lnTo>
                <a:lnTo>
                  <a:pt x="363" y="22"/>
                </a:lnTo>
                <a:lnTo>
                  <a:pt x="379" y="31"/>
                </a:lnTo>
                <a:lnTo>
                  <a:pt x="394" y="41"/>
                </a:lnTo>
                <a:lnTo>
                  <a:pt x="407" y="53"/>
                </a:lnTo>
                <a:lnTo>
                  <a:pt x="419" y="66"/>
                </a:lnTo>
                <a:lnTo>
                  <a:pt x="429" y="81"/>
                </a:lnTo>
                <a:lnTo>
                  <a:pt x="439" y="97"/>
                </a:lnTo>
                <a:lnTo>
                  <a:pt x="447" y="115"/>
                </a:lnTo>
                <a:lnTo>
                  <a:pt x="453" y="132"/>
                </a:lnTo>
                <a:lnTo>
                  <a:pt x="457" y="151"/>
                </a:lnTo>
                <a:lnTo>
                  <a:pt x="460" y="172"/>
                </a:lnTo>
                <a:lnTo>
                  <a:pt x="460" y="194"/>
                </a:lnTo>
                <a:lnTo>
                  <a:pt x="460" y="315"/>
                </a:lnTo>
                <a:lnTo>
                  <a:pt x="484" y="315"/>
                </a:lnTo>
                <a:lnTo>
                  <a:pt x="494" y="316"/>
                </a:lnTo>
                <a:lnTo>
                  <a:pt x="503" y="319"/>
                </a:lnTo>
                <a:lnTo>
                  <a:pt x="512" y="324"/>
                </a:lnTo>
                <a:lnTo>
                  <a:pt x="519" y="331"/>
                </a:lnTo>
                <a:lnTo>
                  <a:pt x="525" y="339"/>
                </a:lnTo>
                <a:lnTo>
                  <a:pt x="529" y="347"/>
                </a:lnTo>
                <a:lnTo>
                  <a:pt x="532" y="358"/>
                </a:lnTo>
                <a:lnTo>
                  <a:pt x="534" y="368"/>
                </a:lnTo>
                <a:lnTo>
                  <a:pt x="534" y="629"/>
                </a:lnTo>
                <a:close/>
                <a:moveTo>
                  <a:pt x="339" y="315"/>
                </a:moveTo>
                <a:lnTo>
                  <a:pt x="339" y="194"/>
                </a:lnTo>
                <a:lnTo>
                  <a:pt x="339" y="182"/>
                </a:lnTo>
                <a:lnTo>
                  <a:pt x="338" y="169"/>
                </a:lnTo>
                <a:lnTo>
                  <a:pt x="333" y="157"/>
                </a:lnTo>
                <a:lnTo>
                  <a:pt x="327" y="146"/>
                </a:lnTo>
                <a:lnTo>
                  <a:pt x="323" y="141"/>
                </a:lnTo>
                <a:lnTo>
                  <a:pt x="319" y="135"/>
                </a:lnTo>
                <a:lnTo>
                  <a:pt x="313" y="132"/>
                </a:lnTo>
                <a:lnTo>
                  <a:pt x="305" y="128"/>
                </a:lnTo>
                <a:lnTo>
                  <a:pt x="298" y="125"/>
                </a:lnTo>
                <a:lnTo>
                  <a:pt x="289" y="123"/>
                </a:lnTo>
                <a:lnTo>
                  <a:pt x="279" y="122"/>
                </a:lnTo>
                <a:lnTo>
                  <a:pt x="267" y="121"/>
                </a:lnTo>
                <a:lnTo>
                  <a:pt x="255" y="122"/>
                </a:lnTo>
                <a:lnTo>
                  <a:pt x="245" y="123"/>
                </a:lnTo>
                <a:lnTo>
                  <a:pt x="236" y="125"/>
                </a:lnTo>
                <a:lnTo>
                  <a:pt x="227" y="128"/>
                </a:lnTo>
                <a:lnTo>
                  <a:pt x="221" y="132"/>
                </a:lnTo>
                <a:lnTo>
                  <a:pt x="216" y="135"/>
                </a:lnTo>
                <a:lnTo>
                  <a:pt x="210" y="141"/>
                </a:lnTo>
                <a:lnTo>
                  <a:pt x="207" y="146"/>
                </a:lnTo>
                <a:lnTo>
                  <a:pt x="199" y="157"/>
                </a:lnTo>
                <a:lnTo>
                  <a:pt x="196" y="169"/>
                </a:lnTo>
                <a:lnTo>
                  <a:pt x="195" y="182"/>
                </a:lnTo>
                <a:lnTo>
                  <a:pt x="193" y="194"/>
                </a:lnTo>
                <a:lnTo>
                  <a:pt x="193" y="315"/>
                </a:lnTo>
                <a:lnTo>
                  <a:pt x="339" y="3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 name="Slide Number Placeholder 3"/>
          <p:cNvSpPr>
            <a:spLocks noGrp="1"/>
          </p:cNvSpPr>
          <p:nvPr>
            <p:ph type="sldNum" sz="quarter" idx="10"/>
          </p:nvPr>
        </p:nvSpPr>
        <p:spPr/>
        <p:txBody>
          <a:bodyPr/>
          <a:lstStyle/>
          <a:p>
            <a:fld id="{812A5277-1DB9-460F-9A21-B857ABB32666}" type="slidenum">
              <a:rPr lang="en-US" smtClean="0"/>
              <a:pPr/>
              <a:t>65</a:t>
            </a:fld>
            <a:endParaRPr lang="fr-FR" dirty="0"/>
          </a:p>
        </p:txBody>
      </p:sp>
      <p:sp>
        <p:nvSpPr>
          <p:cNvPr id="44" name="Rounded Rectangle 43"/>
          <p:cNvSpPr/>
          <p:nvPr/>
        </p:nvSpPr>
        <p:spPr>
          <a:xfrm>
            <a:off x="3707681" y="4105852"/>
            <a:ext cx="1951179" cy="1673156"/>
          </a:xfrm>
          <a:prstGeom prst="roundRect">
            <a:avLst>
              <a:gd name="adj" fmla="val 11146"/>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lgn="l" defTabSz="755650">
              <a:lnSpc>
                <a:spcPct val="90000"/>
              </a:lnSpc>
              <a:spcBef>
                <a:spcPct val="0"/>
              </a:spcBef>
              <a:spcAft>
                <a:spcPct val="35000"/>
              </a:spcAft>
            </a:pPr>
            <a:r>
              <a:rPr lang="fr-FR" sz="1300" b="1" dirty="0">
                <a:solidFill>
                  <a:schemeClr val="tx1"/>
                </a:solidFill>
              </a:rPr>
              <a:t>Opportunité fermée</a:t>
            </a:r>
          </a:p>
          <a:p>
            <a:pPr lvl="0" defTabSz="755650">
              <a:lnSpc>
                <a:spcPct val="90000"/>
              </a:lnSpc>
              <a:spcBef>
                <a:spcPct val="0"/>
              </a:spcBef>
            </a:pPr>
            <a:endParaRPr lang="fr-FR" sz="800" b="1"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Taux de change 0,6942</a:t>
            </a:r>
            <a:endParaRPr lang="fr-FR" sz="12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10 000 EUR</a:t>
            </a:r>
            <a:endParaRPr lang="fr-FR" sz="1200" b="1" kern="1200" dirty="0">
              <a:solidFill>
                <a:schemeClr val="tx1"/>
              </a:solidFill>
            </a:endParaRPr>
          </a:p>
          <a:p>
            <a:pPr marL="114300" lvl="1" indent="-114300" algn="l" defTabSz="577850">
              <a:lnSpc>
                <a:spcPct val="90000"/>
              </a:lnSpc>
              <a:spcBef>
                <a:spcPct val="0"/>
              </a:spcBef>
              <a:spcAft>
                <a:spcPct val="15000"/>
              </a:spcAft>
              <a:buChar char="••"/>
            </a:pPr>
            <a:r>
              <a:rPr lang="fr-FR" sz="1200" b="1" dirty="0">
                <a:solidFill>
                  <a:schemeClr val="tx1"/>
                </a:solidFill>
              </a:rPr>
              <a:t>14 405 USD</a:t>
            </a:r>
            <a:endParaRPr lang="fr-FR" sz="1200" b="1" kern="1200" dirty="0">
              <a:solidFill>
                <a:schemeClr val="tx1"/>
              </a:solidFill>
            </a:endParaRPr>
          </a:p>
        </p:txBody>
      </p:sp>
      <p:pic>
        <p:nvPicPr>
          <p:cNvPr id="5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332021" y="5064910"/>
            <a:ext cx="861164" cy="861164"/>
          </a:xfrm>
          <a:prstGeom prst="rect">
            <a:avLst/>
          </a:prstGeom>
          <a:noFill/>
          <a:effectLst/>
        </p:spPr>
      </p:pic>
      <p:sp>
        <p:nvSpPr>
          <p:cNvPr id="46" name="Rounded Rectangle 45"/>
          <p:cNvSpPr/>
          <p:nvPr/>
        </p:nvSpPr>
        <p:spPr>
          <a:xfrm>
            <a:off x="9801232" y="4157965"/>
            <a:ext cx="1920430" cy="1633235"/>
          </a:xfrm>
          <a:prstGeom prst="roundRect">
            <a:avLst>
              <a:gd name="adj" fmla="val 7465"/>
            </a:avLst>
          </a:prstGeom>
          <a:solidFill>
            <a:schemeClr val="accent1">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8379" tIns="108379" rIns="108379" bIns="108379" numCol="1" spcCol="1270" anchor="t" anchorCtr="0">
            <a:noAutofit/>
          </a:bodyPr>
          <a:lstStyle/>
          <a:p>
            <a:pPr lvl="0">
              <a:spcAft>
                <a:spcPts val="900"/>
              </a:spcAft>
            </a:pPr>
            <a:r>
              <a:rPr lang="fr-FR" sz="1300" b="1" dirty="0">
                <a:solidFill>
                  <a:schemeClr val="tx1"/>
                </a:solidFill>
              </a:rPr>
              <a:t>Nouvelle opportunité en euro</a:t>
            </a:r>
            <a:endParaRPr lang="fr-FR" sz="1300" dirty="0"/>
          </a:p>
          <a:p>
            <a:pPr marL="171450" lvl="1" indent="-166688">
              <a:spcBef>
                <a:spcPts val="300"/>
              </a:spcBef>
              <a:buFont typeface="Arial" panose="020B0604020202020204" pitchFamily="34" charset="0"/>
              <a:buChar char="•"/>
            </a:pPr>
            <a:r>
              <a:rPr lang="fr-FR" sz="1200" b="1" dirty="0">
                <a:solidFill>
                  <a:schemeClr val="tx1"/>
                </a:solidFill>
              </a:rPr>
              <a:t>Taux de change 0,6859</a:t>
            </a:r>
          </a:p>
          <a:p>
            <a:pPr marL="171450" lvl="1" indent="-166688">
              <a:buFont typeface="Arial" panose="020B0604020202020204" pitchFamily="34" charset="0"/>
              <a:buChar char="•"/>
            </a:pPr>
            <a:r>
              <a:rPr lang="fr-FR" sz="1200" b="1" dirty="0">
                <a:solidFill>
                  <a:schemeClr val="tx1"/>
                </a:solidFill>
              </a:rPr>
              <a:t>10 000 EUR</a:t>
            </a:r>
          </a:p>
          <a:p>
            <a:pPr marL="171450" lvl="1" indent="-166688">
              <a:buFont typeface="Arial" panose="020B0604020202020204" pitchFamily="34" charset="0"/>
              <a:buChar char="•"/>
            </a:pPr>
            <a:r>
              <a:rPr lang="fr-FR" sz="1200" b="1" dirty="0">
                <a:solidFill>
                  <a:schemeClr val="tx1"/>
                </a:solidFill>
              </a:rPr>
              <a:t>14 579 USD</a:t>
            </a:r>
          </a:p>
        </p:txBody>
      </p:sp>
      <p:pic>
        <p:nvPicPr>
          <p:cNvPr id="5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299364" y="5086749"/>
            <a:ext cx="861164" cy="861164"/>
          </a:xfrm>
          <a:prstGeom prst="rect">
            <a:avLst/>
          </a:prstGeom>
          <a:noFill/>
          <a:effectLst/>
        </p:spPr>
      </p:pic>
      <p:sp>
        <p:nvSpPr>
          <p:cNvPr id="30" name="TextBox 29"/>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31"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p:cNvSpPr>
            <a:spLocks noGrp="1"/>
          </p:cNvSpPr>
          <p:nvPr>
            <p:ph idx="1"/>
          </p:nvPr>
        </p:nvSpPr>
        <p:spPr>
          <a:xfrm>
            <a:off x="114301" y="2133600"/>
            <a:ext cx="9287607" cy="4655929"/>
          </a:xfrm>
        </p:spPr>
        <p:txBody>
          <a:bodyPr/>
          <a:lstStyle/>
          <a:p>
            <a:r>
              <a:rPr lang="fr-FR"/>
              <a:t>Tâches : </a:t>
            </a:r>
          </a:p>
          <a:p>
            <a:pPr lvl="1"/>
            <a:r>
              <a:rPr lang="fr-FR"/>
              <a:t>Activation de la gestion avancée des devises.</a:t>
            </a:r>
          </a:p>
          <a:p>
            <a:pPr lvl="1"/>
            <a:r>
              <a:rPr lang="fr-FR"/>
              <a:t>Mise à jour du taux de change de l'euro en utilisant le premier jour du mois suivant comme date de début.</a:t>
            </a:r>
          </a:p>
          <a:p>
            <a:pPr lvl="1"/>
            <a:r>
              <a:rPr lang="fr-FR"/>
              <a:t>Modification de la date de clôture de l'opportunité euro afin d'observer l'évolution des sommes converties en fonction des taux de change respectivement appliqués.</a:t>
            </a:r>
          </a:p>
          <a:p>
            <a:endParaRPr lang="fr-FR" dirty="0"/>
          </a:p>
        </p:txBody>
      </p:sp>
      <p:sp>
        <p:nvSpPr>
          <p:cNvPr id="2" name="Content Placeholder 1"/>
          <p:cNvSpPr>
            <a:spLocks noGrp="1"/>
          </p:cNvSpPr>
          <p:nvPr>
            <p:ph idx="11"/>
          </p:nvPr>
        </p:nvSpPr>
        <p:spPr>
          <a:xfrm>
            <a:off x="5" y="758825"/>
            <a:ext cx="12192000" cy="1257544"/>
          </a:xfrm>
        </p:spPr>
        <p:txBody>
          <a:bodyPr/>
          <a:lstStyle/>
          <a:p>
            <a:r>
              <a:rPr lang="fr-FR"/>
              <a:t>Objectif : </a:t>
            </a:r>
          </a:p>
          <a:p>
            <a:pPr lvl="1"/>
            <a:r>
              <a:rPr lang="fr-FR"/>
              <a:t>Être en mesure de mettre à jour le taux de change chaque semaine sans </a:t>
            </a:r>
            <a:r>
              <a:t/>
            </a:r>
            <a:br/>
            <a:r>
              <a:rPr lang="fr-FR"/>
              <a:t>incidence sur l'historique des opportunités.</a:t>
            </a:r>
          </a:p>
        </p:txBody>
      </p:sp>
      <p:sp>
        <p:nvSpPr>
          <p:cNvPr id="10" name="Content Placeholder 9"/>
          <p:cNvSpPr>
            <a:spLocks noGrp="1"/>
          </p:cNvSpPr>
          <p:nvPr>
            <p:ph idx="10"/>
          </p:nvPr>
        </p:nvSpPr>
        <p:spPr/>
        <p:txBody>
          <a:bodyPr/>
          <a:lstStyle/>
          <a:p>
            <a:r>
              <a:rPr lang="fr-FR"/>
              <a:t>5 min</a:t>
            </a:r>
            <a:endParaRPr lang="fr-FR" dirty="0"/>
          </a:p>
        </p:txBody>
      </p:sp>
      <p:sp>
        <p:nvSpPr>
          <p:cNvPr id="6" name="Title 5"/>
          <p:cNvSpPr>
            <a:spLocks noGrp="1"/>
          </p:cNvSpPr>
          <p:nvPr>
            <p:ph type="title"/>
          </p:nvPr>
        </p:nvSpPr>
        <p:spPr>
          <a:xfrm>
            <a:off x="1179319" y="5"/>
            <a:ext cx="8910611" cy="746975"/>
          </a:xfrm>
        </p:spPr>
        <p:txBody>
          <a:bodyPr/>
          <a:lstStyle/>
          <a:p>
            <a:r>
              <a:rPr lang="fr-FR" sz="2300" dirty="0"/>
              <a:t>2-4 : Mise à jour du taux de change de l'euro à l'aide de la gestion avancée des devises</a:t>
            </a:r>
          </a:p>
        </p:txBody>
      </p:sp>
      <p:sp>
        <p:nvSpPr>
          <p:cNvPr id="5" name="Slide Number Placeholder 4"/>
          <p:cNvSpPr>
            <a:spLocks noGrp="1"/>
          </p:cNvSpPr>
          <p:nvPr>
            <p:ph type="sldNum" sz="quarter" idx="13"/>
          </p:nvPr>
        </p:nvSpPr>
        <p:spPr/>
        <p:txBody>
          <a:bodyPr/>
          <a:lstStyle/>
          <a:p>
            <a:fld id="{812A5277-1DB9-460F-9A21-B857ABB32666}" type="slidenum">
              <a:rPr lang="en-US" smtClean="0"/>
              <a:pPr/>
              <a:t>66</a:t>
            </a:fld>
            <a:endParaRPr lang="fr-FR" dirty="0"/>
          </a:p>
        </p:txBody>
      </p:sp>
      <p:sp>
        <p:nvSpPr>
          <p:cNvPr id="9" name="Text Placeholder 2"/>
          <p:cNvSpPr>
            <a:spLocks noGrp="1"/>
          </p:cNvSpPr>
          <p:nvPr>
            <p:ph type="body" sz="quarter" idx="12"/>
          </p:nvPr>
        </p:nvSpPr>
        <p:spPr>
          <a:xfrm>
            <a:off x="0" y="-50797"/>
            <a:ext cx="1194319" cy="249767"/>
          </a:xfrm>
        </p:spPr>
        <p:txBody>
          <a:bodyPr/>
          <a:lstStyle/>
          <a:p>
            <a:r>
              <a:rPr lang="fr-FR" sz="1000" dirty="0"/>
              <a:t>SUIVEZ LES INSTRUCTIONS</a:t>
            </a:r>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Configuration du profil de la société</a:t>
            </a:r>
          </a:p>
          <a:p>
            <a:pPr lvl="2"/>
            <a:r>
              <a:rPr lang="fr-FR" b="1" dirty="0"/>
              <a:t>Configuration de l'interface utilisateur</a:t>
            </a:r>
          </a:p>
          <a:p>
            <a:pPr lvl="1"/>
            <a:r>
              <a:rPr lang="fr-FR"/>
              <a:t>Configuration des activités et des calendriers</a:t>
            </a:r>
          </a:p>
          <a:p>
            <a:pPr lvl="1"/>
            <a:r>
              <a:rPr lang="fr-FR"/>
              <a:t>Configuration des paramètres de recherche </a:t>
            </a:r>
          </a:p>
          <a:p>
            <a:pPr lvl="1"/>
            <a:r>
              <a:rPr lang="fr-FR"/>
              <a:t>Configuration des groupes Chatter</a:t>
            </a:r>
          </a:p>
          <a:p>
            <a:pPr lvl="1"/>
            <a:r>
              <a:rPr lang="fr-FR"/>
              <a:t>Accès mobile avec Salesforce1</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67</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Larkin headshot.png"/>
          <p:cNvPicPr>
            <a:picLocks noChangeAspect="1"/>
          </p:cNvPicPr>
          <p:nvPr/>
        </p:nvPicPr>
        <p:blipFill>
          <a:blip r:embed="rId4" cstate="print"/>
          <a:srcRect l="3327" r="4243" b="14125"/>
          <a:stretch>
            <a:fillRect/>
          </a:stretch>
        </p:blipFill>
        <p:spPr>
          <a:xfrm>
            <a:off x="900509" y="1603262"/>
            <a:ext cx="720795" cy="720000"/>
          </a:xfrm>
          <a:prstGeom prst="rect">
            <a:avLst/>
          </a:prstGeom>
          <a:solidFill>
            <a:schemeClr val="bg1"/>
          </a:solidFill>
          <a:ln w="19050">
            <a:solidFill>
              <a:schemeClr val="bg1">
                <a:lumMod val="85000"/>
              </a:schemeClr>
            </a:solidFill>
          </a:ln>
        </p:spPr>
      </p:pic>
      <p:sp>
        <p:nvSpPr>
          <p:cNvPr id="479233" name="Rectangle 2"/>
          <p:cNvSpPr>
            <a:spLocks noGrp="1" noChangeArrowheads="1"/>
          </p:cNvSpPr>
          <p:nvPr>
            <p:ph type="title"/>
          </p:nvPr>
        </p:nvSpPr>
        <p:spPr>
          <a:xfrm>
            <a:off x="128592" y="7"/>
            <a:ext cx="10736637" cy="746975"/>
          </a:xfrm>
        </p:spPr>
        <p:txBody>
          <a:bodyPr/>
          <a:lstStyle/>
          <a:p>
            <a:r>
              <a:rPr lang="fr-FR" sz="2600" dirty="0"/>
              <a:t>Modification de l'interface utilisateur </a:t>
            </a:r>
            <a:br>
              <a:rPr lang="fr-FR" sz="2600" dirty="0"/>
            </a:br>
            <a:r>
              <a:rPr lang="fr-FR" sz="2600" dirty="0"/>
              <a:t>afin d'améliorer l'expérience utilisateur</a:t>
            </a:r>
          </a:p>
        </p:txBody>
      </p:sp>
      <p:sp>
        <p:nvSpPr>
          <p:cNvPr id="6" name="TextBox 5"/>
          <p:cNvSpPr txBox="1"/>
          <p:nvPr/>
        </p:nvSpPr>
        <p:spPr>
          <a:xfrm>
            <a:off x="1738642" y="1440000"/>
            <a:ext cx="9205282" cy="404726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Noah Larkin </a:t>
            </a:r>
            <a:r>
              <a:rPr lang="fr-FR" sz="2000" dirty="0">
                <a:latin typeface="Segoe UI Semibold" pitchFamily="34" charset="0"/>
              </a:rPr>
              <a:t>à </a:t>
            </a:r>
            <a:r>
              <a:rPr lang="fr-FR" sz="2000" dirty="0">
                <a:solidFill>
                  <a:srgbClr val="0070C0"/>
                </a:solidFill>
                <a:latin typeface="Segoe UI Semibold" pitchFamily="34" charset="0"/>
              </a:rPr>
              <a:t>Utilisateur Admin</a:t>
            </a:r>
            <a:r>
              <a:rPr lang="fr-FR" sz="2000" dirty="0">
                <a:latin typeface="Segoe UI Semibold" pitchFamily="34" charset="0"/>
              </a:rPr>
              <a:t> : </a:t>
            </a:r>
          </a:p>
          <a:p>
            <a:r>
              <a:rPr lang="fr-FR" sz="2000" dirty="0">
                <a:latin typeface="Segoe UI Semibold" pitchFamily="34" charset="0"/>
              </a:rPr>
              <a:t>J'ai surveillé les requêtes de support internes et voici les principaux </a:t>
            </a:r>
            <a:r>
              <a:rPr dirty="0"/>
              <a:t/>
            </a:r>
            <a:br>
              <a:rPr dirty="0"/>
            </a:br>
            <a:r>
              <a:rPr lang="fr-FR" sz="2000" dirty="0">
                <a:latin typeface="Segoe UI Semibold" pitchFamily="34" charset="0"/>
              </a:rPr>
              <a:t>problèmes rencontrés par les utilisateurs :</a:t>
            </a:r>
          </a:p>
          <a:p>
            <a:r>
              <a:rPr lang="fr-FR" sz="2000" dirty="0">
                <a:latin typeface="Segoe UI Semibold" pitchFamily="34" charset="0"/>
              </a:rPr>
              <a:t>-Le menu latéral prend trop de place sur les ordinateurs portables.</a:t>
            </a:r>
            <a:r>
              <a:rPr dirty="0"/>
              <a:t/>
            </a:r>
            <a:br>
              <a:rPr dirty="0"/>
            </a:br>
            <a:r>
              <a:rPr lang="fr-FR" sz="2000" dirty="0">
                <a:latin typeface="Segoe UI Semibold" pitchFamily="34" charset="0"/>
              </a:rPr>
              <a:t>-Les utilisateurs créent trop d'enregistrements incomplets.</a:t>
            </a:r>
            <a:r>
              <a:rPr dirty="0"/>
              <a:t/>
            </a:r>
            <a:br>
              <a:rPr dirty="0"/>
            </a:br>
            <a:r>
              <a:rPr lang="fr-FR" sz="2000" dirty="0">
                <a:latin typeface="Segoe UI Semibold" pitchFamily="34" charset="0"/>
              </a:rPr>
              <a:t>-Il y a trop de champs sur les enregistrements : les utilisateurs n'ont </a:t>
            </a:r>
            <a:r>
              <a:rPr dirty="0"/>
              <a:t/>
            </a:r>
            <a:br>
              <a:rPr dirty="0"/>
            </a:br>
            <a:r>
              <a:rPr lang="es-ES" dirty="0"/>
              <a:t>  </a:t>
            </a:r>
            <a:r>
              <a:rPr lang="fr-FR" sz="2000" dirty="0">
                <a:latin typeface="Segoe UI Semibold" pitchFamily="34" charset="0"/>
              </a:rPr>
              <a:t>pas besoin de voir chacun d'entre eux tout le temps.</a:t>
            </a:r>
            <a:r>
              <a:rPr dirty="0"/>
              <a:t/>
            </a:r>
            <a:br>
              <a:rPr dirty="0"/>
            </a:br>
            <a:r>
              <a:rPr lang="fr-FR" sz="2000" dirty="0">
                <a:latin typeface="Segoe UI Semibold" pitchFamily="34" charset="0"/>
              </a:rPr>
              <a:t>-Il faut beaucoup naviguer pour voir les enregistrements récents et connexes.</a:t>
            </a:r>
            <a:r>
              <a:rPr dirty="0"/>
              <a:t/>
            </a:r>
            <a:br>
              <a:rPr dirty="0"/>
            </a:br>
            <a:r>
              <a:rPr lang="fr-FR" sz="2000" dirty="0">
                <a:latin typeface="Segoe UI Semibold" pitchFamily="34" charset="0"/>
              </a:rPr>
              <a:t>-La modification en masse n'est pas possible.</a:t>
            </a:r>
            <a:r>
              <a:rPr dirty="0"/>
              <a:t/>
            </a:r>
            <a:br>
              <a:rPr dirty="0"/>
            </a:br>
            <a:r>
              <a:rPr lang="fr-FR" sz="2000" dirty="0">
                <a:latin typeface="Segoe UI Semibold" pitchFamily="34" charset="0"/>
              </a:rPr>
              <a:t>-L'impression de vues de liste n'est pas possible.</a:t>
            </a:r>
            <a:r>
              <a:rPr dirty="0"/>
              <a:t/>
            </a:r>
            <a:br>
              <a:rPr dirty="0"/>
            </a:br>
            <a:r>
              <a:rPr lang="fr-FR" sz="2000" dirty="0">
                <a:latin typeface="Segoe UI Semibold" pitchFamily="34" charset="0"/>
              </a:rPr>
              <a:t>Y-a-t-il quelque chose que vous pouvez faire ? Aidez-moi !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09:58</a:t>
            </a:r>
            <a:endParaRPr lang="fr-FR"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68</a:t>
            </a:fld>
            <a:endParaRPr lang="fr-FR" dirty="0"/>
          </a:p>
        </p:txBody>
      </p:sp>
    </p:spTree>
    <p:custDataLst>
      <p:tags r:id="rId1"/>
    </p:custData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15714" y="1820285"/>
            <a:ext cx="6120964" cy="4656796"/>
          </a:xfrm>
        </p:spPr>
        <p:txBody>
          <a:bodyPr/>
          <a:lstStyle/>
          <a:p>
            <a:pPr marL="0" lvl="0" indent="0">
              <a:spcBef>
                <a:spcPct val="20000"/>
              </a:spcBef>
              <a:buNone/>
              <a:defRPr/>
            </a:pPr>
            <a:r>
              <a:rPr lang="fr-FR"/>
              <a:t>Les paramètres d'interface utilisateur sont des paramètres généraux qui permettent de configurer la manière dont </a:t>
            </a:r>
            <a:r>
              <a:rPr lang="fr-FR" i="1" dirty="0"/>
              <a:t>tous</a:t>
            </a:r>
            <a:r>
              <a:rPr lang="fr-FR"/>
              <a:t> les utilisateurs interagissent avec Salesforce et leurs données. Utilisez-les pour :</a:t>
            </a:r>
          </a:p>
          <a:p>
            <a:pPr marL="285750" lvl="1" indent="-285750">
              <a:spcBef>
                <a:spcPct val="20000"/>
              </a:spcBef>
              <a:defRPr/>
            </a:pPr>
            <a:r>
              <a:rPr lang="fr-FR"/>
              <a:t> Accélérer la navigation.</a:t>
            </a:r>
          </a:p>
          <a:p>
            <a:pPr marL="285750" lvl="1" indent="-285750">
              <a:spcBef>
                <a:spcPct val="20000"/>
              </a:spcBef>
              <a:defRPr/>
            </a:pPr>
            <a:r>
              <a:rPr lang="fr-FR"/>
              <a:t> Améliorer la productivité</a:t>
            </a:r>
          </a:p>
          <a:p>
            <a:pPr lvl="0">
              <a:spcBef>
                <a:spcPct val="20000"/>
              </a:spcBef>
              <a:buNone/>
              <a:defRPr/>
            </a:pPr>
            <a:endParaRPr lang="fr-FR" dirty="0"/>
          </a:p>
        </p:txBody>
      </p:sp>
      <p:sp>
        <p:nvSpPr>
          <p:cNvPr id="2" name="Title 1"/>
          <p:cNvSpPr>
            <a:spLocks noGrp="1"/>
          </p:cNvSpPr>
          <p:nvPr>
            <p:ph type="title"/>
          </p:nvPr>
        </p:nvSpPr>
        <p:spPr>
          <a:xfrm>
            <a:off x="128589" y="7"/>
            <a:ext cx="10734146" cy="746975"/>
          </a:xfrm>
        </p:spPr>
        <p:txBody>
          <a:bodyPr/>
          <a:lstStyle/>
          <a:p>
            <a:r>
              <a:rPr lang="fr-FR"/>
              <a:t>Que sont les paramètres d'interface utilisateur ?</a:t>
            </a:r>
            <a:endParaRPr lang="fr-FR" dirty="0"/>
          </a:p>
        </p:txBody>
      </p:sp>
      <p:sp>
        <p:nvSpPr>
          <p:cNvPr id="10" name="Rectangle 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90000"/>
              </a:lnSpc>
              <a:defRPr/>
            </a:pPr>
            <a:r>
              <a:rPr lang="fr-FR" sz="2400" b="1" dirty="0">
                <a:solidFill>
                  <a:schemeClr val="bg1"/>
                </a:solidFill>
                <a:latin typeface="Salesforce Sans" panose="020B0505020202020203" pitchFamily="34" charset="0"/>
              </a:rPr>
              <a:t>Configuration | Personnaliser | Interface utilisateur</a:t>
            </a:r>
          </a:p>
        </p:txBody>
      </p:sp>
      <p:sp>
        <p:nvSpPr>
          <p:cNvPr id="18" name="Rectangle 17"/>
          <p:cNvSpPr/>
          <p:nvPr/>
        </p:nvSpPr>
        <p:spPr bwMode="auto">
          <a:xfrm>
            <a:off x="0" y="758486"/>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latin typeface="Salesforce Sans" panose="020B0505020202020203" pitchFamily="34" charset="0"/>
              </a:rPr>
              <a:t>Rechercher : </a:t>
            </a:r>
            <a:r>
              <a:rPr lang="fr-FR" sz="2400" dirty="0">
                <a:solidFill>
                  <a:schemeClr val="bg1"/>
                </a:solidFill>
                <a:latin typeface="Courier New" pitchFamily="49" charset="0"/>
              </a:rPr>
              <a:t>Personnalisation des paramètres </a:t>
            </a:r>
            <a:r>
              <a:t/>
            </a:r>
            <a:br/>
            <a:r>
              <a:rPr lang="fr-FR" sz="2400" dirty="0">
                <a:solidFill>
                  <a:schemeClr val="bg1"/>
                </a:solidFill>
                <a:latin typeface="Courier New" pitchFamily="49" charset="0"/>
              </a:rPr>
              <a:t>de l'interface utilisateur</a:t>
            </a:r>
          </a:p>
        </p:txBody>
      </p:sp>
      <p:sp>
        <p:nvSpPr>
          <p:cNvPr id="19" name="TextBox 18"/>
          <p:cNvSpPr txBox="1"/>
          <p:nvPr/>
        </p:nvSpPr>
        <p:spPr bwMode="white">
          <a:xfrm>
            <a:off x="-15807" y="817242"/>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20" name="Freeform 343"/>
          <p:cNvSpPr>
            <a:spLocks noEditPoints="1"/>
          </p:cNvSpPr>
          <p:nvPr/>
        </p:nvSpPr>
        <p:spPr bwMode="auto">
          <a:xfrm>
            <a:off x="438037" y="1069697"/>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5" name="Slide Number Placeholder 4"/>
          <p:cNvSpPr>
            <a:spLocks noGrp="1"/>
          </p:cNvSpPr>
          <p:nvPr>
            <p:ph type="sldNum" sz="quarter" idx="10"/>
          </p:nvPr>
        </p:nvSpPr>
        <p:spPr/>
        <p:txBody>
          <a:bodyPr/>
          <a:lstStyle/>
          <a:p>
            <a:fld id="{812A5277-1DB9-460F-9A21-B857ABB32666}" type="slidenum">
              <a:rPr lang="en-US" smtClean="0"/>
              <a:pPr/>
              <a:t>69</a:t>
            </a:fld>
            <a:endParaRPr lang="fr-FR" dirty="0"/>
          </a:p>
        </p:txBody>
      </p:sp>
      <p:pic>
        <p:nvPicPr>
          <p:cNvPr id="12"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028239" y="1469746"/>
            <a:ext cx="4369025" cy="3981655"/>
          </a:xfrm>
          <a:prstGeom prst="rect">
            <a:avLst/>
          </a:prstGeom>
          <a:noFill/>
          <a:ln w="9525">
            <a:solidFill>
              <a:schemeClr val="bg1">
                <a:lumMod val="65000"/>
              </a:schemeClr>
            </a:solidFill>
            <a:miter lim="800000"/>
            <a:headEnd/>
            <a:tailEnd/>
          </a:ln>
          <a:effectLst>
            <a:outerShdw blurRad="50800" dist="38100" dir="2700000" algn="tl" rotWithShape="0">
              <a:prstClr val="black">
                <a:alpha val="40000"/>
              </a:prstClr>
            </a:outerShdw>
          </a:effectLst>
        </p:spPr>
      </p:pic>
      <p:sp>
        <p:nvSpPr>
          <p:cNvPr id="13" name="TextBox 1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5"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fr-FR"/>
              <a:t>À la fin de ces introductions :</a:t>
            </a:r>
          </a:p>
          <a:p>
            <a:pPr lvl="1"/>
            <a:r>
              <a:rPr lang="fr-FR"/>
              <a:t>Vous vous serez familiarisés avec les locaux, le matériel de formation et les autres participants. </a:t>
            </a:r>
          </a:p>
          <a:p>
            <a:pPr lvl="1"/>
            <a:r>
              <a:rPr lang="fr-FR"/>
              <a:t>Vous connaîtrez votre nouvelle société, AW Computing.</a:t>
            </a:r>
          </a:p>
        </p:txBody>
      </p:sp>
      <p:sp>
        <p:nvSpPr>
          <p:cNvPr id="6" name="Title 5"/>
          <p:cNvSpPr>
            <a:spLocks noGrp="1"/>
          </p:cNvSpPr>
          <p:nvPr>
            <p:ph type="title"/>
          </p:nvPr>
        </p:nvSpPr>
        <p:spPr>
          <a:xfrm>
            <a:off x="695465" y="9"/>
            <a:ext cx="10166216" cy="746975"/>
          </a:xfrm>
        </p:spPr>
        <p:txBody>
          <a:bodyPr/>
          <a:lstStyle/>
          <a:p>
            <a:r>
              <a:rPr lang="fr-FR"/>
              <a:t>Objectifs de l'introduction</a:t>
            </a:r>
          </a:p>
        </p:txBody>
      </p:sp>
      <p:sp>
        <p:nvSpPr>
          <p:cNvPr id="3" name="Slide Number Placeholder 2"/>
          <p:cNvSpPr>
            <a:spLocks noGrp="1"/>
          </p:cNvSpPr>
          <p:nvPr>
            <p:ph type="sldNum" sz="quarter" idx="10"/>
          </p:nvPr>
        </p:nvSpPr>
        <p:spPr/>
        <p:txBody>
          <a:bodyPr/>
          <a:lstStyle/>
          <a:p>
            <a:fld id="{812A5277-1DB9-460F-9A21-B857ABB32666}" type="slidenum">
              <a:rPr lang="en-US" smtClean="0"/>
              <a:pPr/>
              <a:t>7</a:t>
            </a:fld>
            <a:endParaRPr lang="fr-FR" dirty="0"/>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Paramètres d'interface utilisateur pour le menu latéral</a:t>
            </a:r>
            <a:endParaRPr lang="fr-FR"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70</a:t>
            </a:fld>
            <a:endParaRPr lang="fr-FR" dirty="0"/>
          </a:p>
        </p:txBody>
      </p:sp>
      <p:grpSp>
        <p:nvGrpSpPr>
          <p:cNvPr id="10" name="Groupe 2"/>
          <p:cNvGrpSpPr/>
          <p:nvPr/>
        </p:nvGrpSpPr>
        <p:grpSpPr>
          <a:xfrm>
            <a:off x="2576515" y="1094663"/>
            <a:ext cx="8715065" cy="5177550"/>
            <a:chOff x="2576515" y="1094663"/>
            <a:chExt cx="8715065" cy="5177550"/>
          </a:xfrm>
        </p:grpSpPr>
        <p:pic>
          <p:nvPicPr>
            <p:cNvPr id="11"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515" y="1094663"/>
              <a:ext cx="6971857" cy="5177550"/>
            </a:xfrm>
            <a:prstGeom prst="rect">
              <a:avLst/>
            </a:prstGeom>
            <a:ln>
              <a:solidFill>
                <a:schemeClr val="bg2"/>
              </a:solidFill>
            </a:ln>
            <a:effectLst>
              <a:outerShdw blurRad="50800" dist="38100" dir="2700000" algn="tl" rotWithShape="0">
                <a:prstClr val="black">
                  <a:alpha val="40000"/>
                </a:prstClr>
              </a:outerShdw>
            </a:effectLst>
          </p:spPr>
        </p:pic>
        <p:sp>
          <p:nvSpPr>
            <p:cNvPr id="12" name="Rounded Rectangular Callout 11"/>
            <p:cNvSpPr/>
            <p:nvPr/>
          </p:nvSpPr>
          <p:spPr>
            <a:xfrm>
              <a:off x="5528842" y="1337559"/>
              <a:ext cx="2224509" cy="612934"/>
            </a:xfrm>
            <a:prstGeom prst="wedgeRoundRectCallout">
              <a:avLst>
                <a:gd name="adj1" fmla="val -64474"/>
                <a:gd name="adj2" fmla="val 21054"/>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rPr>
                <a:t>Menu latéral pouvant être réduit</a:t>
              </a:r>
              <a:endParaRPr lang="fr-FR" sz="2400" b="1" dirty="0">
                <a:solidFill>
                  <a:schemeClr val="bg1"/>
                </a:solidFill>
                <a:latin typeface="Times New Roman" pitchFamily="18" charset="0"/>
              </a:endParaRPr>
            </a:p>
          </p:txBody>
        </p:sp>
        <p:sp>
          <p:nvSpPr>
            <p:cNvPr id="13" name="Rounded Rectangular Callout 12"/>
            <p:cNvSpPr/>
            <p:nvPr/>
          </p:nvSpPr>
          <p:spPr>
            <a:xfrm>
              <a:off x="9469409" y="2654037"/>
              <a:ext cx="1822171" cy="612934"/>
            </a:xfrm>
            <a:prstGeom prst="wedgeRoundRectCallout">
              <a:avLst>
                <a:gd name="adj1" fmla="val -59977"/>
                <a:gd name="adj2" fmla="val -22599"/>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rPr>
                <a:t>Détails de survol</a:t>
              </a:r>
              <a:endParaRPr lang="fr-FR" b="1" dirty="0">
                <a:solidFill>
                  <a:schemeClr val="bg1"/>
                </a:solidFill>
                <a:latin typeface="Times New Roman" pitchFamily="18" charset="0"/>
              </a:endParaRPr>
            </a:p>
          </p:txBody>
        </p:sp>
        <p:sp>
          <p:nvSpPr>
            <p:cNvPr id="14" name="Rounded Rectangular Callout 13"/>
            <p:cNvSpPr/>
            <p:nvPr/>
          </p:nvSpPr>
          <p:spPr>
            <a:xfrm>
              <a:off x="4990372" y="4971778"/>
              <a:ext cx="1884845" cy="306467"/>
            </a:xfrm>
            <a:prstGeom prst="wedgeRoundRectCallout">
              <a:avLst>
                <a:gd name="adj1" fmla="val -58411"/>
                <a:gd name="adj2" fmla="val -20904"/>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rPr>
                <a:t>Création rapide</a:t>
              </a:r>
              <a:endParaRPr lang="fr-FR" sz="2400" b="1" dirty="0">
                <a:solidFill>
                  <a:schemeClr val="bg1"/>
                </a:solidFill>
                <a:latin typeface="Times New Roman" pitchFamily="18" charset="0"/>
              </a:endParaRPr>
            </a:p>
          </p:txBody>
        </p:sp>
      </p:gr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sz="2600" dirty="0"/>
              <a:t>Paramètres d'interface utilisateur pour </a:t>
            </a:r>
            <a:br>
              <a:rPr lang="fr-FR" sz="2600" dirty="0"/>
            </a:br>
            <a:r>
              <a:rPr lang="fr-FR" sz="2600" dirty="0"/>
              <a:t>les pages de détails des enregistrements</a:t>
            </a:r>
          </a:p>
        </p:txBody>
      </p:sp>
      <p:sp>
        <p:nvSpPr>
          <p:cNvPr id="5" name="Slide Number Placeholder 4"/>
          <p:cNvSpPr>
            <a:spLocks noGrp="1"/>
          </p:cNvSpPr>
          <p:nvPr>
            <p:ph type="sldNum" sz="quarter" idx="10"/>
          </p:nvPr>
        </p:nvSpPr>
        <p:spPr/>
        <p:txBody>
          <a:bodyPr/>
          <a:lstStyle/>
          <a:p>
            <a:fld id="{812A5277-1DB9-460F-9A21-B857ABB32666}" type="slidenum">
              <a:rPr lang="en-US" smtClean="0"/>
              <a:pPr/>
              <a:t>71</a:t>
            </a:fld>
            <a:endParaRPr lang="fr-FR" dirty="0"/>
          </a:p>
        </p:txBody>
      </p:sp>
      <p:grpSp>
        <p:nvGrpSpPr>
          <p:cNvPr id="21" name="Group 20"/>
          <p:cNvGrpSpPr/>
          <p:nvPr/>
        </p:nvGrpSpPr>
        <p:grpSpPr>
          <a:xfrm>
            <a:off x="374339" y="1801536"/>
            <a:ext cx="11186289" cy="3346147"/>
            <a:chOff x="374339" y="1801536"/>
            <a:chExt cx="11186289" cy="3346147"/>
          </a:xfrm>
        </p:grpSpPr>
        <p:grpSp>
          <p:nvGrpSpPr>
            <p:cNvPr id="22" name="Groupe 2"/>
            <p:cNvGrpSpPr/>
            <p:nvPr/>
          </p:nvGrpSpPr>
          <p:grpSpPr>
            <a:xfrm>
              <a:off x="374339" y="1801536"/>
              <a:ext cx="11186289" cy="3285481"/>
              <a:chOff x="838200" y="2469427"/>
              <a:chExt cx="10515600" cy="3063734"/>
            </a:xfrm>
          </p:grpSpPr>
          <p:pic>
            <p:nvPicPr>
              <p:cNvPr id="27"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69427"/>
                <a:ext cx="10515600" cy="3063734"/>
              </a:xfrm>
              <a:prstGeom prst="rect">
                <a:avLst/>
              </a:prstGeom>
              <a:ln>
                <a:solidFill>
                  <a:schemeClr val="bg2"/>
                </a:solidFill>
              </a:ln>
              <a:effectLst>
                <a:outerShdw blurRad="50800" dist="38100" dir="2700000" algn="tl" rotWithShape="0">
                  <a:prstClr val="black">
                    <a:alpha val="40000"/>
                  </a:prstClr>
                </a:outerShdw>
              </a:effectLst>
            </p:spPr>
          </p:pic>
          <p:pic>
            <p:nvPicPr>
              <p:cNvPr id="28"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997" y="3594102"/>
                <a:ext cx="8468005" cy="814383"/>
              </a:xfrm>
              <a:prstGeom prst="rect">
                <a:avLst/>
              </a:prstGeom>
            </p:spPr>
          </p:pic>
          <p:pic>
            <p:nvPicPr>
              <p:cNvPr id="2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2106" y="4734573"/>
                <a:ext cx="3585167" cy="180832"/>
              </a:xfrm>
              <a:prstGeom prst="rect">
                <a:avLst/>
              </a:prstGeom>
            </p:spPr>
          </p:pic>
        </p:grpSp>
        <p:sp>
          <p:nvSpPr>
            <p:cNvPr id="23" name="Rounded Rectangular Callout 22"/>
            <p:cNvSpPr/>
            <p:nvPr/>
          </p:nvSpPr>
          <p:spPr>
            <a:xfrm>
              <a:off x="6838942" y="2156326"/>
              <a:ext cx="2295425" cy="681038"/>
            </a:xfrm>
            <a:prstGeom prst="wedgeRoundRectCallout">
              <a:avLst>
                <a:gd name="adj1" fmla="val -60688"/>
                <a:gd name="adj2" fmla="val 68510"/>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b="1" dirty="0">
                  <a:solidFill>
                    <a:schemeClr val="bg1"/>
                  </a:solidFill>
                </a:rPr>
                <a:t>Lien de survol de la liste associée</a:t>
              </a:r>
              <a:endParaRPr lang="fr-FR" sz="2000" b="1" dirty="0">
                <a:solidFill>
                  <a:schemeClr val="bg1"/>
                </a:solidFill>
                <a:latin typeface="Times New Roman" pitchFamily="18" charset="0"/>
              </a:endParaRPr>
            </a:p>
          </p:txBody>
        </p:sp>
        <p:sp>
          <p:nvSpPr>
            <p:cNvPr id="24" name="Rounded Rectangular Callout 23"/>
            <p:cNvSpPr/>
            <p:nvPr/>
          </p:nvSpPr>
          <p:spPr>
            <a:xfrm>
              <a:off x="9922401" y="4534749"/>
              <a:ext cx="1638227" cy="612934"/>
            </a:xfrm>
            <a:prstGeom prst="wedgeRoundRectCallout">
              <a:avLst>
                <a:gd name="adj1" fmla="val -21591"/>
                <a:gd name="adj2" fmla="val -71930"/>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Modification en ligne</a:t>
              </a:r>
              <a:endParaRPr lang="fr-FR" b="1" dirty="0">
                <a:solidFill>
                  <a:schemeClr val="bg1"/>
                </a:solidFill>
                <a:latin typeface="Salesforce Sans" panose="020B0505020202020203" pitchFamily="34" charset="0"/>
                <a:ea typeface="MS PGothic"/>
                <a:cs typeface="Arial" pitchFamily="34" charset="0"/>
              </a:endParaRPr>
            </a:p>
          </p:txBody>
        </p:sp>
        <p:sp>
          <p:nvSpPr>
            <p:cNvPr id="25" name="Rounded Rectangular Callout 24"/>
            <p:cNvSpPr/>
            <p:nvPr/>
          </p:nvSpPr>
          <p:spPr>
            <a:xfrm>
              <a:off x="5929982" y="4177511"/>
              <a:ext cx="1585992" cy="612934"/>
            </a:xfrm>
            <a:prstGeom prst="wedgeRoundRectCallout">
              <a:avLst>
                <a:gd name="adj1" fmla="val -59977"/>
                <a:gd name="adj2" fmla="val -22599"/>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rPr>
                <a:t>Détails de survol</a:t>
              </a:r>
              <a:endParaRPr lang="fr-FR" sz="2400" b="1" dirty="0">
                <a:solidFill>
                  <a:schemeClr val="bg1"/>
                </a:solidFill>
                <a:latin typeface="Times New Roman" pitchFamily="18" charset="0"/>
              </a:endParaRPr>
            </a:p>
          </p:txBody>
        </p:sp>
        <p:sp>
          <p:nvSpPr>
            <p:cNvPr id="26" name="Rounded Rectangular Callout 25"/>
            <p:cNvSpPr/>
            <p:nvPr/>
          </p:nvSpPr>
          <p:spPr>
            <a:xfrm>
              <a:off x="374339" y="3417316"/>
              <a:ext cx="1572340" cy="919401"/>
            </a:xfrm>
            <a:prstGeom prst="wedgeRoundRectCallout">
              <a:avLst>
                <a:gd name="adj1" fmla="val -21341"/>
                <a:gd name="adj2" fmla="val 67567"/>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rPr>
                <a:t>Sections pouvant être réduites</a:t>
              </a:r>
              <a:endParaRPr lang="fr-FR" sz="2400" b="1" dirty="0">
                <a:solidFill>
                  <a:schemeClr val="bg1"/>
                </a:solidFill>
                <a:latin typeface="Times New Roman" pitchFamily="18" charset="0"/>
              </a:endParaRPr>
            </a:p>
          </p:txBody>
        </p:sp>
      </p:gr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pPr>
              <a:buNone/>
            </a:pPr>
            <a:r>
              <a:rPr lang="fr-FR"/>
              <a:t>Activez les listes étendues de manière à rendre la modification en ligne disponible dans les vues de liste également.</a:t>
            </a:r>
            <a:endParaRPr lang="fr-FR" dirty="0"/>
          </a:p>
        </p:txBody>
      </p:sp>
      <p:sp>
        <p:nvSpPr>
          <p:cNvPr id="2" name="Title 1"/>
          <p:cNvSpPr>
            <a:spLocks noGrp="1"/>
          </p:cNvSpPr>
          <p:nvPr>
            <p:ph type="title"/>
          </p:nvPr>
        </p:nvSpPr>
        <p:spPr>
          <a:xfrm>
            <a:off x="128589" y="7"/>
            <a:ext cx="10734146" cy="746975"/>
          </a:xfrm>
        </p:spPr>
        <p:txBody>
          <a:bodyPr/>
          <a:lstStyle/>
          <a:p>
            <a:r>
              <a:rPr lang="fr-FR"/>
              <a:t>Listes étendues</a:t>
            </a:r>
            <a:endParaRPr lang="fr-FR"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72</a:t>
            </a:fld>
            <a:endParaRPr lang="fr-FR" dirty="0"/>
          </a:p>
        </p:txBody>
      </p:sp>
      <p:grpSp>
        <p:nvGrpSpPr>
          <p:cNvPr id="16" name="Groupe 3"/>
          <p:cNvGrpSpPr/>
          <p:nvPr/>
        </p:nvGrpSpPr>
        <p:grpSpPr>
          <a:xfrm>
            <a:off x="291879" y="1498910"/>
            <a:ext cx="11676701" cy="4928398"/>
            <a:chOff x="291879" y="1498910"/>
            <a:chExt cx="11676701" cy="4928398"/>
          </a:xfrm>
        </p:grpSpPr>
        <p:pic>
          <p:nvPicPr>
            <p:cNvPr id="17"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72" y="1842453"/>
              <a:ext cx="11353800" cy="4584855"/>
            </a:xfrm>
            <a:prstGeom prst="rect">
              <a:avLst/>
            </a:prstGeom>
            <a:ln>
              <a:solidFill>
                <a:schemeClr val="bg2"/>
              </a:solidFill>
            </a:ln>
            <a:effectLst>
              <a:outerShdw blurRad="50800" dist="38100" dir="2700000" algn="tl" rotWithShape="0">
                <a:prstClr val="black">
                  <a:alpha val="40000"/>
                </a:prstClr>
              </a:outerShdw>
            </a:effectLst>
          </p:spPr>
        </p:pic>
        <p:sp>
          <p:nvSpPr>
            <p:cNvPr id="18" name="Rounded Rectangular Callout 17"/>
            <p:cNvSpPr/>
            <p:nvPr/>
          </p:nvSpPr>
          <p:spPr>
            <a:xfrm>
              <a:off x="8068129" y="3495485"/>
              <a:ext cx="1612901" cy="612933"/>
            </a:xfrm>
            <a:prstGeom prst="wedgeRoundRectCallout">
              <a:avLst>
                <a:gd name="adj1" fmla="val -21591"/>
                <a:gd name="adj2" fmla="val 72336"/>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Modification en ligne</a:t>
              </a:r>
              <a:endParaRPr lang="fr-FR" b="1" dirty="0">
                <a:solidFill>
                  <a:schemeClr val="bg1"/>
                </a:solidFill>
                <a:latin typeface="Salesforce Sans" panose="020B0505020202020203" pitchFamily="34" charset="0"/>
                <a:ea typeface="MS PGothic"/>
                <a:cs typeface="Arial" pitchFamily="34" charset="0"/>
              </a:endParaRPr>
            </a:p>
          </p:txBody>
        </p:sp>
        <p:sp>
          <p:nvSpPr>
            <p:cNvPr id="19" name="Rounded Rectangular Callout 18"/>
            <p:cNvSpPr/>
            <p:nvPr/>
          </p:nvSpPr>
          <p:spPr>
            <a:xfrm>
              <a:off x="456887" y="3295854"/>
              <a:ext cx="1536344" cy="612933"/>
            </a:xfrm>
            <a:prstGeom prst="wedgeRoundRectCallout">
              <a:avLst>
                <a:gd name="adj1" fmla="val -27336"/>
                <a:gd name="adj2" fmla="val 84768"/>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Modification en masse</a:t>
              </a:r>
              <a:endParaRPr lang="fr-FR" b="1" dirty="0">
                <a:solidFill>
                  <a:schemeClr val="bg1"/>
                </a:solidFill>
                <a:latin typeface="Salesforce Sans" panose="020B0505020202020203" pitchFamily="34" charset="0"/>
                <a:ea typeface="MS PGothic"/>
                <a:cs typeface="Arial" pitchFamily="34" charset="0"/>
              </a:endParaRPr>
            </a:p>
          </p:txBody>
        </p:sp>
        <p:sp>
          <p:nvSpPr>
            <p:cNvPr id="20" name="Rounded Rectangular Callout 19"/>
            <p:cNvSpPr/>
            <p:nvPr/>
          </p:nvSpPr>
          <p:spPr>
            <a:xfrm flipH="1">
              <a:off x="10196992" y="2773038"/>
              <a:ext cx="1752865" cy="612933"/>
            </a:xfrm>
            <a:prstGeom prst="wedgeRoundRectCallout">
              <a:avLst>
                <a:gd name="adj1" fmla="val -20308"/>
                <a:gd name="adj2" fmla="val -77941"/>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rPr>
                <a:t>Vues de liste imprimables</a:t>
              </a:r>
            </a:p>
          </p:txBody>
        </p:sp>
        <p:sp>
          <p:nvSpPr>
            <p:cNvPr id="21" name="Rounded Rectangular Callout 20"/>
            <p:cNvSpPr/>
            <p:nvPr/>
          </p:nvSpPr>
          <p:spPr>
            <a:xfrm>
              <a:off x="291879" y="5654504"/>
              <a:ext cx="4611109" cy="340520"/>
            </a:xfrm>
            <a:prstGeom prst="wedgeRoundRectCallout">
              <a:avLst>
                <a:gd name="adj1" fmla="val -23201"/>
                <a:gd name="adj2" fmla="val 92008"/>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sz="2000" b="1" dirty="0">
                  <a:solidFill>
                    <a:schemeClr val="bg1"/>
                  </a:solidFill>
                  <a:latin typeface="Salesforce Sans" panose="020B0505020202020203" pitchFamily="34" charset="0"/>
                </a:rPr>
                <a:t>Nombre d'enregistrements par page</a:t>
              </a:r>
              <a:endParaRPr lang="fr-FR" sz="2000" b="1" dirty="0">
                <a:solidFill>
                  <a:schemeClr val="bg1"/>
                </a:solidFill>
                <a:latin typeface="Salesforce Sans" panose="020B0505020202020203" pitchFamily="34" charset="0"/>
                <a:ea typeface="MS PGothic"/>
                <a:cs typeface="Arial" pitchFamily="34" charset="0"/>
              </a:endParaRPr>
            </a:p>
          </p:txBody>
        </p:sp>
        <p:sp>
          <p:nvSpPr>
            <p:cNvPr id="22" name="Rounded Rectangular Callout 21"/>
            <p:cNvSpPr/>
            <p:nvPr/>
          </p:nvSpPr>
          <p:spPr>
            <a:xfrm>
              <a:off x="9781156" y="5208725"/>
              <a:ext cx="2187424" cy="612933"/>
            </a:xfrm>
            <a:prstGeom prst="wedgeRoundRectCallout">
              <a:avLst>
                <a:gd name="adj1" fmla="val 21487"/>
                <a:gd name="adj2" fmla="val 98565"/>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Accès aux différentes pages</a:t>
              </a:r>
              <a:endParaRPr lang="fr-FR" b="1" dirty="0">
                <a:solidFill>
                  <a:schemeClr val="bg1"/>
                </a:solidFill>
                <a:latin typeface="Salesforce Sans" panose="020B0505020202020203" pitchFamily="34" charset="0"/>
                <a:ea typeface="MS PGothic"/>
                <a:cs typeface="Arial" pitchFamily="34" charset="0"/>
              </a:endParaRPr>
            </a:p>
          </p:txBody>
        </p:sp>
        <p:sp>
          <p:nvSpPr>
            <p:cNvPr id="23" name="Rounded Rectangular Callout 22"/>
            <p:cNvSpPr/>
            <p:nvPr/>
          </p:nvSpPr>
          <p:spPr>
            <a:xfrm>
              <a:off x="9490904" y="1498910"/>
              <a:ext cx="1946176" cy="612933"/>
            </a:xfrm>
            <a:prstGeom prst="wedgeRoundRectCallout">
              <a:avLst>
                <a:gd name="adj1" fmla="val 21302"/>
                <a:gd name="adj2" fmla="val 80624"/>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Fonction Chatter associée à la vue</a:t>
              </a:r>
              <a:endParaRPr lang="fr-FR" b="1" dirty="0">
                <a:solidFill>
                  <a:schemeClr val="bg1"/>
                </a:solidFill>
                <a:latin typeface="Salesforce Sans" panose="020B0505020202020203" pitchFamily="34" charset="0"/>
                <a:ea typeface="MS PGothic"/>
                <a:cs typeface="Arial" pitchFamily="34" charset="0"/>
              </a:endParaRPr>
            </a:p>
          </p:txBody>
        </p:sp>
      </p:gr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p:cNvSpPr>
            <a:spLocks noGrp="1"/>
          </p:cNvSpPr>
          <p:nvPr>
            <p:ph idx="1"/>
          </p:nvPr>
        </p:nvSpPr>
        <p:spPr>
          <a:xfrm>
            <a:off x="114301" y="2473569"/>
            <a:ext cx="9522068" cy="4315960"/>
          </a:xfrm>
        </p:spPr>
        <p:txBody>
          <a:bodyPr/>
          <a:lstStyle/>
          <a:p>
            <a:r>
              <a:rPr lang="fr-FR" dirty="0"/>
              <a:t>Tâches : </a:t>
            </a:r>
          </a:p>
          <a:p>
            <a:pPr lvl="1"/>
            <a:r>
              <a:rPr lang="fr-FR" dirty="0"/>
              <a:t>Navigation dans l'interface utilisateur afin d'identifier les problèmes répertoriés.</a:t>
            </a:r>
          </a:p>
          <a:p>
            <a:pPr lvl="1"/>
            <a:r>
              <a:rPr lang="fr-FR" dirty="0"/>
              <a:t>Modification des paramètres de l'interface utilisateur de manière à résoudre les problèmes.</a:t>
            </a:r>
          </a:p>
          <a:p>
            <a:pPr lvl="1"/>
            <a:r>
              <a:rPr lang="fr-FR" dirty="0"/>
              <a:t>Navigation dans l'interface utilisateur pour constater la résolution des problèmes.</a:t>
            </a:r>
          </a:p>
          <a:p>
            <a:endParaRPr lang="fr-FR" dirty="0"/>
          </a:p>
        </p:txBody>
      </p:sp>
      <p:sp>
        <p:nvSpPr>
          <p:cNvPr id="2" name="Content Placeholder 1"/>
          <p:cNvSpPr>
            <a:spLocks noGrp="1"/>
          </p:cNvSpPr>
          <p:nvPr>
            <p:ph idx="11"/>
          </p:nvPr>
        </p:nvSpPr>
        <p:spPr>
          <a:xfrm>
            <a:off x="5" y="758825"/>
            <a:ext cx="12192000" cy="1550621"/>
          </a:xfrm>
        </p:spPr>
        <p:txBody>
          <a:bodyPr/>
          <a:lstStyle/>
          <a:p>
            <a:r>
              <a:rPr lang="fr-FR" dirty="0"/>
              <a:t>Objectif : </a:t>
            </a:r>
          </a:p>
          <a:p>
            <a:pPr lvl="1"/>
            <a:r>
              <a:rPr lang="fr-FR" dirty="0"/>
              <a:t>Noah Larkin, vice-président des services, a passé en revue des requêtes adressées au support technique et vous fournit une liste des problèmes liés à l'interface utilisateur. Essayez de les résoudre.</a:t>
            </a:r>
          </a:p>
        </p:txBody>
      </p:sp>
      <p:sp>
        <p:nvSpPr>
          <p:cNvPr id="10" name="Content Placeholder 9"/>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sz="2000" dirty="0"/>
              <a:t>2-5 : Modification de l'interface utilisateur afin d'améliorer l'expérience utilisateur</a:t>
            </a:r>
          </a:p>
        </p:txBody>
      </p:sp>
      <p:sp>
        <p:nvSpPr>
          <p:cNvPr id="5" name="Slide Number Placeholder 4"/>
          <p:cNvSpPr>
            <a:spLocks noGrp="1"/>
          </p:cNvSpPr>
          <p:nvPr>
            <p:ph type="sldNum" sz="quarter" idx="13"/>
          </p:nvPr>
        </p:nvSpPr>
        <p:spPr/>
        <p:txBody>
          <a:bodyPr/>
          <a:lstStyle/>
          <a:p>
            <a:fld id="{812A5277-1DB9-460F-9A21-B857ABB32666}" type="slidenum">
              <a:rPr lang="en-US" smtClean="0"/>
              <a:pPr/>
              <a:t>73</a:t>
            </a:fld>
            <a:endParaRPr lang="fr-FR" dirty="0"/>
          </a:p>
        </p:txBody>
      </p:sp>
      <p:sp>
        <p:nvSpPr>
          <p:cNvPr id="9" name="Text Placeholder 2"/>
          <p:cNvSpPr>
            <a:spLocks noGrp="1"/>
          </p:cNvSpPr>
          <p:nvPr>
            <p:ph type="body" sz="quarter" idx="12"/>
          </p:nvPr>
        </p:nvSpPr>
        <p:spPr>
          <a:xfrm>
            <a:off x="0" y="-50797"/>
            <a:ext cx="1194319" cy="249767"/>
          </a:xfrm>
        </p:spPr>
        <p:txBody>
          <a:bodyPr/>
          <a:lstStyle/>
          <a:p>
            <a:r>
              <a:rPr lang="fr-FR" sz="1000" dirty="0"/>
              <a:t>SUIVEZ LES INSTRUCTIONS</a:t>
            </a: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Configuration du profil de la société</a:t>
            </a:r>
          </a:p>
          <a:p>
            <a:pPr lvl="1"/>
            <a:r>
              <a:rPr lang="fr-FR"/>
              <a:t>Configuration de l'interface utilisateur</a:t>
            </a:r>
          </a:p>
          <a:p>
            <a:pPr lvl="2"/>
            <a:r>
              <a:rPr lang="fr-FR" b="1" dirty="0"/>
              <a:t>Configuration des activités et des calendriers</a:t>
            </a:r>
          </a:p>
          <a:p>
            <a:pPr lvl="1"/>
            <a:r>
              <a:rPr lang="fr-FR"/>
              <a:t>Configuration des paramètres de recherche </a:t>
            </a:r>
          </a:p>
          <a:p>
            <a:pPr lvl="1"/>
            <a:r>
              <a:rPr lang="fr-FR"/>
              <a:t>Configuration des groupes Chatter</a:t>
            </a:r>
          </a:p>
          <a:p>
            <a:pPr lvl="1"/>
            <a:r>
              <a:rPr lang="fr-FR"/>
              <a:t>Accès mobile avec Salesforce1</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74</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90752" y="5"/>
            <a:ext cx="9107826" cy="746975"/>
          </a:xfrm>
        </p:spPr>
        <p:txBody>
          <a:bodyPr/>
          <a:lstStyle/>
          <a:p>
            <a:r>
              <a:rPr lang="fr-FR" dirty="0"/>
              <a:t>Configuration des activités et des calendriers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75</a:t>
            </a:fld>
            <a:endParaRPr lang="fr-FR" dirty="0"/>
          </a:p>
        </p:txBody>
      </p:sp>
      <p:pic>
        <p:nvPicPr>
          <p:cNvPr id="5" name="Picture: Allison Wheeler" descr="AWheeler headshot.png"/>
          <p:cNvPicPr>
            <a:picLocks noChangeAspect="1"/>
          </p:cNvPicPr>
          <p:nvPr/>
        </p:nvPicPr>
        <p:blipFill>
          <a:blip r:embed="rId4" cstate="print"/>
          <a:srcRect l="12167" r="-3772" b="12284"/>
          <a:stretch>
            <a:fillRect/>
          </a:stretch>
        </p:blipFill>
        <p:spPr>
          <a:xfrm>
            <a:off x="1723959" y="1905127"/>
            <a:ext cx="722172" cy="720000"/>
          </a:xfrm>
          <a:prstGeom prst="rect">
            <a:avLst/>
          </a:prstGeom>
          <a:solidFill>
            <a:schemeClr val="bg1"/>
          </a:solidFill>
          <a:ln w="19050">
            <a:solidFill>
              <a:schemeClr val="bg1">
                <a:lumMod val="85000"/>
              </a:schemeClr>
            </a:solidFill>
          </a:ln>
        </p:spPr>
      </p:pic>
      <p:sp>
        <p:nvSpPr>
          <p:cNvPr id="8" name="TextBox 7"/>
          <p:cNvSpPr txBox="1"/>
          <p:nvPr/>
        </p:nvSpPr>
        <p:spPr>
          <a:xfrm>
            <a:off x="2556790" y="1738383"/>
            <a:ext cx="7299979" cy="3123932"/>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Chaque représentant commercial doit assurer le suivi de l'ensemble des e-mails, réunions et tâches liés aux comptes et aux contacts. </a:t>
            </a:r>
          </a:p>
          <a:p>
            <a:r>
              <a:rPr lang="fr-FR" sz="2000" dirty="0">
                <a:latin typeface="Segoe UI Semibold" pitchFamily="34" charset="0"/>
              </a:rPr>
              <a:t>Je voudrais pouvoir consulter les événements planifiés dans les calendriers de mes représentants commerciaux. Pouvez-vous vous assurer que nous disposons de cette fonctionnalité ?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16:05</a:t>
            </a:r>
            <a:endParaRPr lang="fr-FR" dirty="0"/>
          </a:p>
        </p:txBody>
      </p:sp>
    </p:spTree>
    <p:custDataLst>
      <p:tags r:id="rId1"/>
    </p:custData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Quelles sont les activités ? </a:t>
            </a:r>
          </a:p>
        </p:txBody>
      </p:sp>
      <p:sp>
        <p:nvSpPr>
          <p:cNvPr id="4" name="Rectangle 3"/>
          <p:cNvSpPr/>
          <p:nvPr/>
        </p:nvSpPr>
        <p:spPr bwMode="auto">
          <a:xfrm>
            <a:off x="0" y="5608320"/>
            <a:ext cx="12188825" cy="1249680"/>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dirty="0">
                <a:solidFill>
                  <a:schemeClr val="bg1"/>
                </a:solidFill>
              </a:rPr>
              <a:t>Les activités sont des enregistrements des interactions de votre organisation avec des enregistrements tels que vos comptes, contacts et opportunités. Il peut s'agir de tâches ou d'événements.</a:t>
            </a:r>
          </a:p>
        </p:txBody>
      </p:sp>
      <p:sp>
        <p:nvSpPr>
          <p:cNvPr id="5" name="TextBox 4"/>
          <p:cNvSpPr txBox="1"/>
          <p:nvPr/>
        </p:nvSpPr>
        <p:spPr bwMode="white">
          <a:xfrm>
            <a:off x="0" y="5714414"/>
            <a:ext cx="1295063" cy="275103"/>
          </a:xfrm>
          <a:prstGeom prst="rect">
            <a:avLst/>
          </a:prstGeom>
          <a:noFill/>
          <a:ln>
            <a:noFill/>
          </a:ln>
        </p:spPr>
        <p:txBody>
          <a:bodyPr wrap="square" lIns="91424" tIns="45712" rIns="91424" bIns="45712" rtlCol="0">
            <a:spAutoFit/>
          </a:bodyPr>
          <a:lstStyle/>
          <a:p>
            <a:pPr algn="ctr"/>
            <a:r>
              <a:rPr lang="fr-FR" sz="1200" dirty="0">
                <a:solidFill>
                  <a:schemeClr val="bg1"/>
                </a:solidFill>
                <a:latin typeface="Arial" panose="020B0604020202020204" pitchFamily="34" charset="0"/>
              </a:rPr>
              <a:t>DÉFINITION :</a:t>
            </a:r>
          </a:p>
        </p:txBody>
      </p:sp>
      <p:grpSp>
        <p:nvGrpSpPr>
          <p:cNvPr id="6" name="Group 4"/>
          <p:cNvGrpSpPr>
            <a:grpSpLocks noChangeAspect="1"/>
          </p:cNvGrpSpPr>
          <p:nvPr/>
        </p:nvGrpSpPr>
        <p:grpSpPr bwMode="auto">
          <a:xfrm>
            <a:off x="436563" y="6019198"/>
            <a:ext cx="422275" cy="328613"/>
            <a:chOff x="275" y="1308"/>
            <a:chExt cx="266" cy="207"/>
          </a:xfrm>
        </p:grpSpPr>
        <p:sp>
          <p:nvSpPr>
            <p:cNvPr id="7"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1643134" y="2951549"/>
            <a:ext cx="864339" cy="338554"/>
          </a:xfrm>
          <a:prstGeom prst="rect">
            <a:avLst/>
          </a:prstGeom>
          <a:noFill/>
        </p:spPr>
        <p:txBody>
          <a:bodyPr wrap="none" rtlCol="0">
            <a:spAutoFit/>
          </a:bodyPr>
          <a:lstStyle/>
          <a:p>
            <a:r>
              <a:rPr lang="fr-FR" sz="1600" b="1" dirty="0"/>
              <a:t>Tâches</a:t>
            </a:r>
          </a:p>
        </p:txBody>
      </p:sp>
      <p:sp>
        <p:nvSpPr>
          <p:cNvPr id="74" name="TextBox 73"/>
          <p:cNvSpPr txBox="1"/>
          <p:nvPr/>
        </p:nvSpPr>
        <p:spPr>
          <a:xfrm>
            <a:off x="1374522" y="5167162"/>
            <a:ext cx="1394934" cy="338554"/>
          </a:xfrm>
          <a:prstGeom prst="rect">
            <a:avLst/>
          </a:prstGeom>
          <a:noFill/>
        </p:spPr>
        <p:txBody>
          <a:bodyPr wrap="none" rtlCol="0">
            <a:spAutoFit/>
          </a:bodyPr>
          <a:lstStyle/>
          <a:p>
            <a:pPr algn="ctr"/>
            <a:r>
              <a:rPr lang="fr-FR" sz="1600" b="1" dirty="0"/>
              <a:t>Événements</a:t>
            </a:r>
          </a:p>
        </p:txBody>
      </p:sp>
      <p:sp>
        <p:nvSpPr>
          <p:cNvPr id="75" name="TextBox 74"/>
          <p:cNvSpPr txBox="1"/>
          <p:nvPr/>
        </p:nvSpPr>
        <p:spPr>
          <a:xfrm>
            <a:off x="3990043" y="1164938"/>
            <a:ext cx="2220480" cy="338554"/>
          </a:xfrm>
          <a:prstGeom prst="rect">
            <a:avLst/>
          </a:prstGeom>
          <a:noFill/>
        </p:spPr>
        <p:txBody>
          <a:bodyPr wrap="none" rtlCol="0">
            <a:spAutoFit/>
          </a:bodyPr>
          <a:lstStyle/>
          <a:p>
            <a:r>
              <a:rPr lang="fr-FR" sz="1600" dirty="0"/>
              <a:t>Créée par l'utilisateur</a:t>
            </a:r>
          </a:p>
        </p:txBody>
      </p:sp>
      <p:sp>
        <p:nvSpPr>
          <p:cNvPr id="76" name="TextBox 75"/>
          <p:cNvSpPr txBox="1"/>
          <p:nvPr/>
        </p:nvSpPr>
        <p:spPr>
          <a:xfrm>
            <a:off x="7758606" y="1096419"/>
            <a:ext cx="3807453" cy="584775"/>
          </a:xfrm>
          <a:prstGeom prst="rect">
            <a:avLst/>
          </a:prstGeom>
          <a:noFill/>
        </p:spPr>
        <p:txBody>
          <a:bodyPr wrap="none" rtlCol="0">
            <a:spAutoFit/>
          </a:bodyPr>
          <a:lstStyle/>
          <a:p>
            <a:r>
              <a:rPr lang="fr-FR" sz="1600" dirty="0"/>
              <a:t>Tâche marquée comme terminée par </a:t>
            </a:r>
            <a:br>
              <a:rPr lang="fr-FR" sz="1600" dirty="0"/>
            </a:br>
            <a:r>
              <a:rPr lang="fr-FR" sz="1600" dirty="0"/>
              <a:t>l'utilisateur une fois qu'il a terminé</a:t>
            </a:r>
          </a:p>
        </p:txBody>
      </p:sp>
      <p:sp>
        <p:nvSpPr>
          <p:cNvPr id="77" name="TextBox 76"/>
          <p:cNvSpPr txBox="1"/>
          <p:nvPr/>
        </p:nvSpPr>
        <p:spPr>
          <a:xfrm>
            <a:off x="3990043" y="2680917"/>
            <a:ext cx="3086101" cy="502702"/>
          </a:xfrm>
          <a:prstGeom prst="rect">
            <a:avLst/>
          </a:prstGeom>
          <a:noFill/>
        </p:spPr>
        <p:txBody>
          <a:bodyPr wrap="none" rtlCol="0">
            <a:spAutoFit/>
          </a:bodyPr>
          <a:lstStyle/>
          <a:p>
            <a:pPr>
              <a:lnSpc>
                <a:spcPts val="1600"/>
              </a:lnSpc>
            </a:pPr>
            <a:r>
              <a:rPr lang="fr-FR" sz="1600"/>
              <a:t>Créée par le système au cours </a:t>
            </a:r>
            <a:r>
              <a:rPr sz="1600"/>
              <a:t/>
            </a:r>
            <a:br>
              <a:rPr sz="1600"/>
            </a:br>
            <a:r>
              <a:rPr lang="fr-FR" sz="1600"/>
              <a:t>du publipostage</a:t>
            </a:r>
          </a:p>
        </p:txBody>
      </p:sp>
      <p:grpSp>
        <p:nvGrpSpPr>
          <p:cNvPr id="78" name="Group 71"/>
          <p:cNvGrpSpPr/>
          <p:nvPr/>
        </p:nvGrpSpPr>
        <p:grpSpPr>
          <a:xfrm>
            <a:off x="3210711" y="1020015"/>
            <a:ext cx="652102" cy="688125"/>
            <a:chOff x="1311391" y="2550131"/>
            <a:chExt cx="652102" cy="688125"/>
          </a:xfrm>
        </p:grpSpPr>
        <p:pic>
          <p:nvPicPr>
            <p:cNvPr id="79" name="Picture 7" descr="http://suvendugiri.files.wordpress.com/2012/02/checkbox.png"/>
            <p:cNvPicPr>
              <a:picLocks noChangeAspect="1" noChangeArrowheads="1"/>
            </p:cNvPicPr>
            <p:nvPr/>
          </p:nvPicPr>
          <p:blipFill>
            <a:blip r:embed="rId3" cstate="print"/>
            <a:srcRect/>
            <a:stretch>
              <a:fillRect/>
            </a:stretch>
          </p:blipFill>
          <p:spPr bwMode="auto">
            <a:xfrm>
              <a:off x="1422525" y="2550131"/>
              <a:ext cx="491456" cy="491456"/>
            </a:xfrm>
            <a:prstGeom prst="rect">
              <a:avLst/>
            </a:prstGeom>
            <a:noFill/>
          </p:spPr>
        </p:pic>
        <p:sp>
          <p:nvSpPr>
            <p:cNvPr id="80" name="TextBox 79"/>
            <p:cNvSpPr txBox="1"/>
            <p:nvPr/>
          </p:nvSpPr>
          <p:spPr>
            <a:xfrm>
              <a:off x="1311391" y="2930479"/>
              <a:ext cx="652102" cy="307777"/>
            </a:xfrm>
            <a:prstGeom prst="rect">
              <a:avLst/>
            </a:prstGeom>
            <a:noFill/>
          </p:spPr>
          <p:txBody>
            <a:bodyPr wrap="none" rtlCol="0">
              <a:spAutoFit/>
            </a:bodyPr>
            <a:lstStyle/>
            <a:p>
              <a:r>
                <a:rPr lang="fr-FR" sz="1400" dirty="0"/>
                <a:t>À faire</a:t>
              </a:r>
            </a:p>
          </p:txBody>
        </p:sp>
      </p:grpSp>
      <p:grpSp>
        <p:nvGrpSpPr>
          <p:cNvPr id="81" name="Group 68"/>
          <p:cNvGrpSpPr/>
          <p:nvPr/>
        </p:nvGrpSpPr>
        <p:grpSpPr>
          <a:xfrm>
            <a:off x="3262545" y="3493376"/>
            <a:ext cx="702436" cy="601975"/>
            <a:chOff x="1256069" y="5350742"/>
            <a:chExt cx="702436" cy="601975"/>
          </a:xfrm>
        </p:grpSpPr>
        <p:pic>
          <p:nvPicPr>
            <p:cNvPr id="82" name="Picture 4"/>
            <p:cNvPicPr>
              <a:picLocks noChangeAspect="1" noChangeArrowheads="1"/>
            </p:cNvPicPr>
            <p:nvPr/>
          </p:nvPicPr>
          <p:blipFill>
            <a:blip r:embed="rId4" cstate="print"/>
            <a:srcRect t="68110" r="52667" b="1473"/>
            <a:stretch>
              <a:fillRect/>
            </a:stretch>
          </p:blipFill>
          <p:spPr bwMode="auto">
            <a:xfrm>
              <a:off x="1351042" y="5350742"/>
              <a:ext cx="499668" cy="347416"/>
            </a:xfrm>
            <a:prstGeom prst="rect">
              <a:avLst/>
            </a:prstGeom>
            <a:noFill/>
            <a:ln w="9525">
              <a:noFill/>
              <a:miter lim="800000"/>
              <a:headEnd/>
              <a:tailEnd/>
            </a:ln>
          </p:spPr>
        </p:pic>
        <p:sp>
          <p:nvSpPr>
            <p:cNvPr id="83" name="TextBox 82"/>
            <p:cNvSpPr txBox="1"/>
            <p:nvPr/>
          </p:nvSpPr>
          <p:spPr>
            <a:xfrm>
              <a:off x="1256069" y="5644940"/>
              <a:ext cx="702436" cy="307777"/>
            </a:xfrm>
            <a:prstGeom prst="rect">
              <a:avLst/>
            </a:prstGeom>
            <a:noFill/>
          </p:spPr>
          <p:txBody>
            <a:bodyPr wrap="none" rtlCol="0">
              <a:spAutoFit/>
            </a:bodyPr>
            <a:lstStyle/>
            <a:p>
              <a:pPr algn="ctr"/>
              <a:r>
                <a:rPr lang="fr-FR" sz="1400" dirty="0"/>
                <a:t>E-mail</a:t>
              </a:r>
            </a:p>
          </p:txBody>
        </p:sp>
      </p:grpSp>
      <p:grpSp>
        <p:nvGrpSpPr>
          <p:cNvPr id="84" name="Group 69"/>
          <p:cNvGrpSpPr/>
          <p:nvPr/>
        </p:nvGrpSpPr>
        <p:grpSpPr>
          <a:xfrm>
            <a:off x="2992466" y="2641868"/>
            <a:ext cx="1319593" cy="802501"/>
            <a:chOff x="1073238" y="4455592"/>
            <a:chExt cx="1319593" cy="802501"/>
          </a:xfrm>
        </p:grpSpPr>
        <p:pic>
          <p:nvPicPr>
            <p:cNvPr id="85" name="Picture 2"/>
            <p:cNvPicPr>
              <a:picLocks noChangeAspect="1" noChangeArrowheads="1"/>
            </p:cNvPicPr>
            <p:nvPr/>
          </p:nvPicPr>
          <p:blipFill>
            <a:blip r:embed="rId5" cstate="print">
              <a:clrChange>
                <a:clrFrom>
                  <a:srgbClr val="D6E2F2"/>
                </a:clrFrom>
                <a:clrTo>
                  <a:srgbClr val="D6E2F2">
                    <a:alpha val="0"/>
                  </a:srgbClr>
                </a:clrTo>
              </a:clrChange>
            </a:blip>
            <a:srcRect/>
            <a:stretch>
              <a:fillRect/>
            </a:stretch>
          </p:blipFill>
          <p:spPr bwMode="auto">
            <a:xfrm>
              <a:off x="1461861" y="4455592"/>
              <a:ext cx="412784" cy="544123"/>
            </a:xfrm>
            <a:prstGeom prst="rect">
              <a:avLst/>
            </a:prstGeom>
            <a:noFill/>
            <a:ln w="9525">
              <a:noFill/>
              <a:miter lim="800000"/>
              <a:headEnd/>
              <a:tailEnd/>
            </a:ln>
          </p:spPr>
        </p:pic>
        <p:sp>
          <p:nvSpPr>
            <p:cNvPr id="86" name="TextBox 85"/>
            <p:cNvSpPr txBox="1"/>
            <p:nvPr/>
          </p:nvSpPr>
          <p:spPr>
            <a:xfrm>
              <a:off x="1073238" y="4950316"/>
              <a:ext cx="1319593" cy="307777"/>
            </a:xfrm>
            <a:prstGeom prst="rect">
              <a:avLst/>
            </a:prstGeom>
            <a:noFill/>
          </p:spPr>
          <p:txBody>
            <a:bodyPr wrap="none" rtlCol="0">
              <a:spAutoFit/>
            </a:bodyPr>
            <a:lstStyle/>
            <a:p>
              <a:pPr algn="ctr"/>
              <a:r>
                <a:rPr lang="fr-FR" sz="1400" dirty="0"/>
                <a:t>Publipostage </a:t>
              </a:r>
            </a:p>
          </p:txBody>
        </p:sp>
      </p:grpSp>
      <p:grpSp>
        <p:nvGrpSpPr>
          <p:cNvPr id="87" name="Group 70"/>
          <p:cNvGrpSpPr/>
          <p:nvPr/>
        </p:nvGrpSpPr>
        <p:grpSpPr>
          <a:xfrm>
            <a:off x="2838551" y="1826263"/>
            <a:ext cx="1550424" cy="766599"/>
            <a:chOff x="913811" y="3267485"/>
            <a:chExt cx="1550424" cy="766599"/>
          </a:xfrm>
        </p:grpSpPr>
        <p:pic>
          <p:nvPicPr>
            <p:cNvPr id="88" name="Picture 5" descr="http://ondemandservices.ca/ESW/Images/iphone-call-icon.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414404" y="3267485"/>
              <a:ext cx="507698" cy="509822"/>
            </a:xfrm>
            <a:prstGeom prst="rect">
              <a:avLst/>
            </a:prstGeom>
            <a:noFill/>
          </p:spPr>
        </p:pic>
        <p:sp>
          <p:nvSpPr>
            <p:cNvPr id="89" name="TextBox 88"/>
            <p:cNvSpPr txBox="1"/>
            <p:nvPr/>
          </p:nvSpPr>
          <p:spPr>
            <a:xfrm>
              <a:off x="913811" y="3726307"/>
              <a:ext cx="1550424" cy="307777"/>
            </a:xfrm>
            <a:prstGeom prst="rect">
              <a:avLst/>
            </a:prstGeom>
            <a:noFill/>
          </p:spPr>
          <p:txBody>
            <a:bodyPr wrap="none" rtlCol="0">
              <a:spAutoFit/>
            </a:bodyPr>
            <a:lstStyle/>
            <a:p>
              <a:pPr algn="ctr"/>
              <a:r>
                <a:rPr lang="fr-FR" sz="1400" dirty="0"/>
                <a:t>Journal d'appels</a:t>
              </a:r>
            </a:p>
          </p:txBody>
        </p:sp>
      </p:grpSp>
      <p:sp>
        <p:nvSpPr>
          <p:cNvPr id="90" name="TextBox 89"/>
          <p:cNvSpPr txBox="1"/>
          <p:nvPr/>
        </p:nvSpPr>
        <p:spPr>
          <a:xfrm>
            <a:off x="3990043" y="1914102"/>
            <a:ext cx="2220480" cy="338554"/>
          </a:xfrm>
          <a:prstGeom prst="rect">
            <a:avLst/>
          </a:prstGeom>
          <a:noFill/>
        </p:spPr>
        <p:txBody>
          <a:bodyPr wrap="none" rtlCol="0">
            <a:spAutoFit/>
          </a:bodyPr>
          <a:lstStyle/>
          <a:p>
            <a:r>
              <a:rPr lang="fr-FR" sz="1600"/>
              <a:t>Créée par l'utilisateur</a:t>
            </a:r>
          </a:p>
        </p:txBody>
      </p:sp>
      <p:sp>
        <p:nvSpPr>
          <p:cNvPr id="91" name="TextBox 90"/>
          <p:cNvSpPr txBox="1"/>
          <p:nvPr/>
        </p:nvSpPr>
        <p:spPr>
          <a:xfrm>
            <a:off x="3990043" y="3449335"/>
            <a:ext cx="3704860" cy="707886"/>
          </a:xfrm>
          <a:prstGeom prst="rect">
            <a:avLst/>
          </a:prstGeom>
          <a:noFill/>
        </p:spPr>
        <p:txBody>
          <a:bodyPr wrap="none" rtlCol="0">
            <a:spAutoFit/>
          </a:bodyPr>
          <a:lstStyle/>
          <a:p>
            <a:pPr>
              <a:lnSpc>
                <a:spcPts val="1600"/>
              </a:lnSpc>
            </a:pPr>
            <a:r>
              <a:rPr lang="fr-FR" sz="1600"/>
              <a:t>Créée par le système lors de </a:t>
            </a:r>
            <a:r>
              <a:rPr sz="1600"/>
              <a:t/>
            </a:r>
            <a:br>
              <a:rPr sz="1600"/>
            </a:br>
            <a:r>
              <a:rPr lang="fr-FR" sz="1600"/>
              <a:t>l'envoi d'un e-mail depuis Salesforce </a:t>
            </a:r>
            <a:r>
              <a:rPr sz="1600"/>
              <a:t/>
            </a:r>
            <a:br>
              <a:rPr sz="1600"/>
            </a:br>
            <a:r>
              <a:rPr lang="fr-FR" sz="1600"/>
              <a:t>ou de l'ajout depuis Outlook</a:t>
            </a:r>
          </a:p>
        </p:txBody>
      </p:sp>
      <p:sp>
        <p:nvSpPr>
          <p:cNvPr id="92" name="TextBox 91"/>
          <p:cNvSpPr txBox="1"/>
          <p:nvPr/>
        </p:nvSpPr>
        <p:spPr>
          <a:xfrm>
            <a:off x="7758606" y="2644012"/>
            <a:ext cx="3682418" cy="584775"/>
          </a:xfrm>
          <a:prstGeom prst="rect">
            <a:avLst/>
          </a:prstGeom>
          <a:noFill/>
        </p:spPr>
        <p:txBody>
          <a:bodyPr wrap="none" rtlCol="0">
            <a:spAutoFit/>
          </a:bodyPr>
          <a:lstStyle/>
          <a:p>
            <a:r>
              <a:rPr lang="fr-FR" sz="1600"/>
              <a:t>Créées en tant que tâches terminées</a:t>
            </a:r>
          </a:p>
          <a:p>
            <a:r>
              <a:rPr lang="fr-FR" sz="1600"/>
              <a:t>Date d'échéance = Date de création</a:t>
            </a:r>
          </a:p>
        </p:txBody>
      </p:sp>
      <p:sp>
        <p:nvSpPr>
          <p:cNvPr id="93" name="Right Bracket 92"/>
          <p:cNvSpPr/>
          <p:nvPr/>
        </p:nvSpPr>
        <p:spPr>
          <a:xfrm>
            <a:off x="7444548" y="1906082"/>
            <a:ext cx="259879" cy="224268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4" name="Right Bracket 93"/>
          <p:cNvSpPr/>
          <p:nvPr/>
        </p:nvSpPr>
        <p:spPr>
          <a:xfrm>
            <a:off x="7444548" y="1095954"/>
            <a:ext cx="259879" cy="598369"/>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5" name="Right Bracket 94"/>
          <p:cNvSpPr/>
          <p:nvPr/>
        </p:nvSpPr>
        <p:spPr>
          <a:xfrm rot="10800000">
            <a:off x="2868691" y="1095953"/>
            <a:ext cx="259879" cy="3072068"/>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6" name="TextBox 95"/>
          <p:cNvSpPr txBox="1"/>
          <p:nvPr/>
        </p:nvSpPr>
        <p:spPr>
          <a:xfrm>
            <a:off x="2871908" y="4645570"/>
            <a:ext cx="4283545" cy="707886"/>
          </a:xfrm>
          <a:prstGeom prst="rect">
            <a:avLst/>
          </a:prstGeom>
          <a:noFill/>
        </p:spPr>
        <p:txBody>
          <a:bodyPr wrap="none" rtlCol="0">
            <a:spAutoFit/>
          </a:bodyPr>
          <a:lstStyle/>
          <a:p>
            <a:pPr>
              <a:lnSpc>
                <a:spcPts val="1600"/>
              </a:lnSpc>
            </a:pPr>
            <a:r>
              <a:rPr lang="fr-FR" sz="1600" dirty="0"/>
              <a:t>Interactions planifiées par l'utilisateur, </a:t>
            </a:r>
            <a:r>
              <a:rPr sz="1600" dirty="0"/>
              <a:t/>
            </a:r>
            <a:br>
              <a:rPr sz="1600" dirty="0"/>
            </a:br>
            <a:r>
              <a:rPr lang="fr-FR" sz="1600" dirty="0"/>
              <a:t>avec une date de début et une date de fin, </a:t>
            </a:r>
            <a:br>
              <a:rPr lang="fr-FR" sz="1600" dirty="0"/>
            </a:br>
            <a:r>
              <a:rPr lang="fr-FR" sz="1600" dirty="0"/>
              <a:t>apparaissant dans les calendriers</a:t>
            </a:r>
          </a:p>
        </p:txBody>
      </p:sp>
      <p:cxnSp>
        <p:nvCxnSpPr>
          <p:cNvPr id="97" name="Straight Connector 96"/>
          <p:cNvCxnSpPr/>
          <p:nvPr/>
        </p:nvCxnSpPr>
        <p:spPr>
          <a:xfrm>
            <a:off x="215153" y="4339471"/>
            <a:ext cx="11370142"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8" name="Right Bracket 97"/>
          <p:cNvSpPr/>
          <p:nvPr/>
        </p:nvSpPr>
        <p:spPr>
          <a:xfrm>
            <a:off x="7442918" y="4603600"/>
            <a:ext cx="259879" cy="785240"/>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9" name="Right Bracket 98"/>
          <p:cNvSpPr/>
          <p:nvPr/>
        </p:nvSpPr>
        <p:spPr>
          <a:xfrm rot="10800000">
            <a:off x="2868682" y="4617192"/>
            <a:ext cx="259879" cy="760037"/>
          </a:xfrm>
          <a:prstGeom prst="righ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00" name="TextBox 99"/>
          <p:cNvSpPr txBox="1"/>
          <p:nvPr/>
        </p:nvSpPr>
        <p:spPr>
          <a:xfrm>
            <a:off x="7758606" y="4729149"/>
            <a:ext cx="4568879" cy="584775"/>
          </a:xfrm>
          <a:prstGeom prst="rect">
            <a:avLst/>
          </a:prstGeom>
          <a:noFill/>
        </p:spPr>
        <p:txBody>
          <a:bodyPr wrap="none" rtlCol="0">
            <a:spAutoFit/>
          </a:bodyPr>
          <a:lstStyle/>
          <a:p>
            <a:r>
              <a:rPr lang="fr-FR" sz="1600" dirty="0"/>
              <a:t>Marqués automatiquement comme terminés </a:t>
            </a:r>
            <a:r>
              <a:rPr sz="1600" dirty="0"/>
              <a:t/>
            </a:r>
            <a:br>
              <a:rPr sz="1600" dirty="0"/>
            </a:br>
            <a:r>
              <a:rPr lang="fr-FR" sz="1600" dirty="0"/>
              <a:t>lorsque la date de début est atteinte</a:t>
            </a:r>
          </a:p>
        </p:txBody>
      </p:sp>
      <p:pic>
        <p:nvPicPr>
          <p:cNvPr id="10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683148" y="2040128"/>
            <a:ext cx="73133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C:\Users\jgoldie\Downloads\Even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3148" y="4428208"/>
            <a:ext cx="731520" cy="731710"/>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0041198" y="242689"/>
            <a:ext cx="357790" cy="261610"/>
          </a:xfrm>
          <a:prstGeom prst="rect">
            <a:avLst/>
          </a:prstGeom>
        </p:spPr>
        <p:txBody>
          <a:bodyPr wrap="none">
            <a:spAutoFit/>
          </a:bodyPr>
          <a:lstStyle/>
          <a:p>
            <a:r>
              <a:rPr lang="fr-FR" sz="1100" dirty="0">
                <a:solidFill>
                  <a:schemeClr val="bg1"/>
                </a:solidFill>
              </a:rPr>
              <a:t>76</a:t>
            </a:r>
          </a:p>
        </p:txBody>
      </p:sp>
    </p:spTree>
    <p:extLst>
      <p:ext uri="{BB962C8B-B14F-4D97-AF65-F5344CB8AC3E}">
        <p14:creationId xmlns:p14="http://schemas.microsoft.com/office/powerpoint/2010/main" val="1973204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3" y="843165"/>
            <a:ext cx="11941175" cy="1513173"/>
          </a:xfrm>
        </p:spPr>
        <p:txBody>
          <a:bodyPr numCol="2" spcCol="548640"/>
          <a:lstStyle/>
          <a:p>
            <a:r>
              <a:rPr lang="fr-FR" sz="2300" dirty="0"/>
              <a:t>Chaque utilisateur dispose d'un calendrier personnel. L'administrateur définit le niveau d'accès aux calendriers personnels dans Contrôles de sécurité.</a:t>
            </a:r>
          </a:p>
          <a:p>
            <a:r>
              <a:rPr lang="fr-FR" sz="2300" dirty="0"/>
              <a:t>Chaque utilisateur octroie ensuite un accès à des utilisateurs spécifiques.</a:t>
            </a:r>
          </a:p>
        </p:txBody>
      </p:sp>
      <p:sp>
        <p:nvSpPr>
          <p:cNvPr id="2" name="Title 1"/>
          <p:cNvSpPr>
            <a:spLocks noGrp="1"/>
          </p:cNvSpPr>
          <p:nvPr>
            <p:ph type="title"/>
          </p:nvPr>
        </p:nvSpPr>
        <p:spPr>
          <a:xfrm>
            <a:off x="128589" y="7"/>
            <a:ext cx="10734146" cy="746975"/>
          </a:xfrm>
        </p:spPr>
        <p:txBody>
          <a:bodyPr/>
          <a:lstStyle/>
          <a:p>
            <a:r>
              <a:rPr lang="fr-FR"/>
              <a:t>Calendriers personnels</a:t>
            </a:r>
          </a:p>
        </p:txBody>
      </p:sp>
      <p:sp>
        <p:nvSpPr>
          <p:cNvPr id="20" name="Rectangle 1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Contrôles de sécurité | Paramètres de partage</a:t>
            </a:r>
          </a:p>
        </p:txBody>
      </p:sp>
      <p:sp>
        <p:nvSpPr>
          <p:cNvPr id="9" name="Slide Number Placeholder 8"/>
          <p:cNvSpPr>
            <a:spLocks noGrp="1"/>
          </p:cNvSpPr>
          <p:nvPr>
            <p:ph type="sldNum" sz="quarter" idx="10"/>
          </p:nvPr>
        </p:nvSpPr>
        <p:spPr/>
        <p:txBody>
          <a:bodyPr/>
          <a:lstStyle/>
          <a:p>
            <a:fld id="{812A5277-1DB9-460F-9A21-B857ABB32666}" type="slidenum">
              <a:rPr lang="en-US" smtClean="0"/>
              <a:pPr/>
              <a:t>77</a:t>
            </a:fld>
            <a:endParaRPr lang="fr-FR" dirty="0"/>
          </a:p>
        </p:txBody>
      </p:sp>
      <p:grpSp>
        <p:nvGrpSpPr>
          <p:cNvPr id="17" name="Groupe 11"/>
          <p:cNvGrpSpPr/>
          <p:nvPr/>
        </p:nvGrpSpPr>
        <p:grpSpPr>
          <a:xfrm>
            <a:off x="6337028" y="2130245"/>
            <a:ext cx="5582833" cy="2076664"/>
            <a:chOff x="5961467" y="2130245"/>
            <a:chExt cx="5984805" cy="2300796"/>
          </a:xfrm>
        </p:grpSpPr>
        <p:grpSp>
          <p:nvGrpSpPr>
            <p:cNvPr id="19" name="Groupe 7"/>
            <p:cNvGrpSpPr/>
            <p:nvPr/>
          </p:nvGrpSpPr>
          <p:grpSpPr>
            <a:xfrm>
              <a:off x="8810256" y="2130245"/>
              <a:ext cx="3136016" cy="2300796"/>
              <a:chOff x="8810256" y="2130245"/>
              <a:chExt cx="3136016" cy="2300796"/>
            </a:xfrm>
          </p:grpSpPr>
          <p:pic>
            <p:nvPicPr>
              <p:cNvPr id="26" name="Imag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0256" y="2130245"/>
                <a:ext cx="3136016" cy="2300796"/>
              </a:xfrm>
              <a:prstGeom prst="rect">
                <a:avLst/>
              </a:prstGeom>
              <a:ln>
                <a:solidFill>
                  <a:schemeClr val="bg2"/>
                </a:solidFill>
              </a:ln>
              <a:effectLst>
                <a:outerShdw blurRad="50800" dist="38100" dir="2700000" algn="tl" rotWithShape="0">
                  <a:prstClr val="black">
                    <a:alpha val="40000"/>
                  </a:prstClr>
                </a:outerShdw>
              </a:effectLst>
            </p:spPr>
          </p:pic>
          <p:sp>
            <p:nvSpPr>
              <p:cNvPr id="27" name="Rectangle 26"/>
              <p:cNvSpPr/>
              <p:nvPr/>
            </p:nvSpPr>
            <p:spPr>
              <a:xfrm>
                <a:off x="10036853" y="2357869"/>
                <a:ext cx="1650319" cy="3169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e 10"/>
            <p:cNvGrpSpPr/>
            <p:nvPr/>
          </p:nvGrpSpPr>
          <p:grpSpPr>
            <a:xfrm>
              <a:off x="5961467" y="2130245"/>
              <a:ext cx="2717544" cy="2300796"/>
              <a:chOff x="5847164" y="2130245"/>
              <a:chExt cx="2717544" cy="2300796"/>
            </a:xfrm>
          </p:grpSpPr>
          <p:pic>
            <p:nvPicPr>
              <p:cNvPr id="24"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164" y="2130245"/>
                <a:ext cx="2717544" cy="2300796"/>
              </a:xfrm>
              <a:prstGeom prst="rect">
                <a:avLst/>
              </a:prstGeom>
              <a:ln>
                <a:solidFill>
                  <a:schemeClr val="bg2"/>
                </a:solidFill>
              </a:ln>
              <a:effectLst>
                <a:outerShdw blurRad="50800" dist="38100" dir="2700000" algn="tl" rotWithShape="0">
                  <a:prstClr val="black">
                    <a:alpha val="40000"/>
                  </a:prstClr>
                </a:outerShdw>
              </a:effectLst>
            </p:spPr>
          </p:pic>
          <p:sp>
            <p:nvSpPr>
              <p:cNvPr id="25" name="Rectangle 24"/>
              <p:cNvSpPr/>
              <p:nvPr/>
            </p:nvSpPr>
            <p:spPr>
              <a:xfrm>
                <a:off x="7022433" y="4106984"/>
                <a:ext cx="1046005" cy="3240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28"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892" y="2578676"/>
            <a:ext cx="4967735" cy="1178937"/>
          </a:xfrm>
          <a:prstGeom prst="rect">
            <a:avLst/>
          </a:prstGeom>
          <a:ln>
            <a:solidFill>
              <a:schemeClr val="bg2"/>
            </a:solidFill>
          </a:ln>
          <a:effectLst>
            <a:outerShdw blurRad="50800" dist="38100" dir="2700000" algn="tl" rotWithShape="0">
              <a:prstClr val="black">
                <a:alpha val="40000"/>
              </a:prstClr>
            </a:outerShdw>
          </a:effectLst>
        </p:spPr>
      </p:pic>
      <p:sp>
        <p:nvSpPr>
          <p:cNvPr id="29" name="TextBox 28"/>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30"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08" y="843165"/>
            <a:ext cx="10613251" cy="1418772"/>
          </a:xfrm>
        </p:spPr>
        <p:txBody>
          <a:bodyPr>
            <a:normAutofit lnSpcReduction="10000"/>
          </a:bodyPr>
          <a:lstStyle/>
          <a:p>
            <a:r>
              <a:rPr lang="fr-FR"/>
              <a:t>Les tâches constituent votre liste de choses à faire. Les événements sont répertoriés dans votre calendrier. Associez les tâches et les événements aux contacts, aux requêtes et aux opportunités pour obtenir une vue à 360 degrés de l'ensemble des activités de vos comptes.</a:t>
            </a:r>
          </a:p>
        </p:txBody>
      </p:sp>
      <p:sp>
        <p:nvSpPr>
          <p:cNvPr id="2" name="Title 1"/>
          <p:cNvSpPr>
            <a:spLocks noGrp="1"/>
          </p:cNvSpPr>
          <p:nvPr>
            <p:ph type="title"/>
          </p:nvPr>
        </p:nvSpPr>
        <p:spPr>
          <a:xfrm>
            <a:off x="128589" y="7"/>
            <a:ext cx="10734146" cy="746975"/>
          </a:xfrm>
        </p:spPr>
        <p:txBody>
          <a:bodyPr/>
          <a:lstStyle/>
          <a:p>
            <a:r>
              <a:rPr lang="fr-FR"/>
              <a:t>Tâches, événements et e-mails dans Salesforce</a:t>
            </a:r>
          </a:p>
        </p:txBody>
      </p:sp>
      <p:sp>
        <p:nvSpPr>
          <p:cNvPr id="10" name="Content Placeholder 2"/>
          <p:cNvSpPr>
            <a:spLocks noGrp="1"/>
          </p:cNvSpPr>
          <p:nvPr>
            <p:ph idx="1"/>
          </p:nvPr>
        </p:nvSpPr>
        <p:spPr>
          <a:xfrm>
            <a:off x="220035" y="2353660"/>
            <a:ext cx="4100157" cy="1418772"/>
          </a:xfrm>
        </p:spPr>
        <p:txBody>
          <a:bodyPr>
            <a:noAutofit/>
          </a:bodyPr>
          <a:lstStyle/>
          <a:p>
            <a:pPr lvl="1"/>
            <a:r>
              <a:rPr lang="fr-FR"/>
              <a:t>Les tâches et les événements sont suivis dans la liste associée Activités en cours.</a:t>
            </a:r>
          </a:p>
        </p:txBody>
      </p:sp>
      <p:sp>
        <p:nvSpPr>
          <p:cNvPr id="11" name="Content Placeholder 2"/>
          <p:cNvSpPr>
            <a:spLocks noGrp="1"/>
          </p:cNvSpPr>
          <p:nvPr>
            <p:ph idx="1"/>
          </p:nvPr>
        </p:nvSpPr>
        <p:spPr>
          <a:xfrm>
            <a:off x="143225" y="4005074"/>
            <a:ext cx="4262955" cy="2265895"/>
          </a:xfrm>
        </p:spPr>
        <p:txBody>
          <a:bodyPr>
            <a:noAutofit/>
          </a:bodyPr>
          <a:lstStyle/>
          <a:p>
            <a:pPr lvl="1"/>
            <a:r>
              <a:rPr lang="fr-FR" dirty="0"/>
              <a:t>Les tâches terminées, les événements passés et les e-mails envoyés sont suivis dans la liste associée Historique des activités.</a:t>
            </a:r>
          </a:p>
        </p:txBody>
      </p:sp>
      <p:sp>
        <p:nvSpPr>
          <p:cNvPr id="9" name="Rectangle 8"/>
          <p:cNvSpPr/>
          <p:nvPr/>
        </p:nvSpPr>
        <p:spPr>
          <a:xfrm>
            <a:off x="8292799" y="4639753"/>
            <a:ext cx="3542281" cy="1631216"/>
          </a:xfrm>
          <a:prstGeom prst="rect">
            <a:avLst/>
          </a:prstGeom>
        </p:spPr>
        <p:txBody>
          <a:bodyPr wrap="square">
            <a:spAutoFit/>
          </a:bodyPr>
          <a:lstStyle/>
          <a:p>
            <a:r>
              <a:rPr lang="fr-FR" sz="2000" dirty="0"/>
              <a:t>Exécutez les rapports d'activité standard (ou créez vos propres rapports) pour mesurer et surveiller les activités.</a:t>
            </a:r>
          </a:p>
        </p:txBody>
      </p:sp>
      <p:sp>
        <p:nvSpPr>
          <p:cNvPr id="5" name="Slide Number Placeholder 4"/>
          <p:cNvSpPr>
            <a:spLocks noGrp="1"/>
          </p:cNvSpPr>
          <p:nvPr>
            <p:ph type="sldNum" sz="quarter" idx="11"/>
          </p:nvPr>
        </p:nvSpPr>
        <p:spPr/>
        <p:txBody>
          <a:bodyPr/>
          <a:lstStyle/>
          <a:p>
            <a:fld id="{812A5277-1DB9-460F-9A21-B857ABB32666}" type="slidenum">
              <a:rPr lang="en-US" smtClean="0"/>
              <a:pPr/>
              <a:t>78</a:t>
            </a:fld>
            <a:endParaRPr lang="fr-FR" dirty="0"/>
          </a:p>
        </p:txBody>
      </p:sp>
      <p:pic>
        <p:nvPicPr>
          <p:cNvPr id="12"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192" y="2357049"/>
            <a:ext cx="7514888" cy="1788428"/>
          </a:xfrm>
          <a:prstGeom prst="rect">
            <a:avLst/>
          </a:prstGeom>
          <a:ln>
            <a:solidFill>
              <a:schemeClr val="bg2"/>
            </a:solidFill>
          </a:ln>
          <a:effectLst>
            <a:outerShdw blurRad="50800" dist="38100" dir="2700000" algn="tl" rotWithShape="0">
              <a:prstClr val="black">
                <a:alpha val="40000"/>
              </a:prstClr>
            </a:outerShdw>
          </a:effectLst>
        </p:spPr>
      </p:pic>
      <p:pic>
        <p:nvPicPr>
          <p:cNvPr id="13"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3011" y="4410391"/>
            <a:ext cx="3307831" cy="2020621"/>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220035" y="1585560"/>
            <a:ext cx="6490445" cy="4109335"/>
          </a:xfrm>
        </p:spPr>
        <p:txBody>
          <a:bodyPr/>
          <a:lstStyle/>
          <a:p>
            <a:pPr marL="0" lvl="1" indent="0">
              <a:buNone/>
            </a:pPr>
            <a:r>
              <a:rPr lang="fr-FR" sz="2300" dirty="0"/>
              <a:t>Les paramètres d'activité sont disponibles dans deux zones différentes du menu Configuration. </a:t>
            </a:r>
          </a:p>
          <a:p>
            <a:pPr lvl="1"/>
            <a:r>
              <a:rPr lang="fr-FR" sz="2300" dirty="0"/>
              <a:t>Les options d'interaction utilisateur pour les calendriers sont définies dans la section Calendrier sous Interface utilisateur.</a:t>
            </a:r>
          </a:p>
          <a:p>
            <a:pPr lvl="1"/>
            <a:r>
              <a:rPr lang="fr-FR" sz="2300" dirty="0"/>
              <a:t>Les détails du calendrier, ainsi que les fonctionnalités de tâche et d'événement, telles que les tâches répétitives, les tâches de groupe et bien d'autres encore, sont définis dans Paramètres d'activité.</a:t>
            </a:r>
          </a:p>
        </p:txBody>
      </p:sp>
      <p:sp>
        <p:nvSpPr>
          <p:cNvPr id="2" name="Title 1"/>
          <p:cNvSpPr>
            <a:spLocks noGrp="1"/>
          </p:cNvSpPr>
          <p:nvPr>
            <p:ph type="title"/>
          </p:nvPr>
        </p:nvSpPr>
        <p:spPr>
          <a:xfrm>
            <a:off x="128589" y="7"/>
            <a:ext cx="10734146" cy="746975"/>
          </a:xfrm>
        </p:spPr>
        <p:txBody>
          <a:bodyPr/>
          <a:lstStyle/>
          <a:p>
            <a:r>
              <a:rPr lang="fr-FR"/>
              <a:t>Paramètres de calendrier et d'activité</a:t>
            </a:r>
          </a:p>
        </p:txBody>
      </p:sp>
      <p:sp>
        <p:nvSpPr>
          <p:cNvPr id="20" name="Rectangle 19"/>
          <p:cNvSpPr/>
          <p:nvPr/>
        </p:nvSpPr>
        <p:spPr bwMode="auto">
          <a:xfrm>
            <a:off x="0" y="758287"/>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Personnaliser | Interface utilisateur</a:t>
            </a:r>
          </a:p>
        </p:txBody>
      </p:sp>
      <p:sp>
        <p:nvSpPr>
          <p:cNvPr id="23" name="Rectangle 22"/>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Personnaliser | Activités | Paramètres d'activité</a:t>
            </a:r>
          </a:p>
        </p:txBody>
      </p:sp>
      <p:sp>
        <p:nvSpPr>
          <p:cNvPr id="4" name="Slide Number Placeholder 3"/>
          <p:cNvSpPr>
            <a:spLocks noGrp="1"/>
          </p:cNvSpPr>
          <p:nvPr>
            <p:ph type="sldNum" sz="quarter" idx="10"/>
          </p:nvPr>
        </p:nvSpPr>
        <p:spPr/>
        <p:txBody>
          <a:bodyPr/>
          <a:lstStyle/>
          <a:p>
            <a:fld id="{812A5277-1DB9-460F-9A21-B857ABB32666}" type="slidenum">
              <a:rPr lang="en-US" smtClean="0"/>
              <a:pPr/>
              <a:t>79</a:t>
            </a:fld>
            <a:endParaRPr lang="fr-FR" dirty="0"/>
          </a:p>
        </p:txBody>
      </p:sp>
      <p:sp>
        <p:nvSpPr>
          <p:cNvPr id="13" name="TextBox 1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4"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16" name="TextBox 15"/>
          <p:cNvSpPr txBox="1"/>
          <p:nvPr/>
        </p:nvSpPr>
        <p:spPr bwMode="white">
          <a:xfrm>
            <a:off x="152400" y="790589"/>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7" name="Freeform 202"/>
          <p:cNvSpPr>
            <a:spLocks noEditPoints="1"/>
          </p:cNvSpPr>
          <p:nvPr/>
        </p:nvSpPr>
        <p:spPr bwMode="auto">
          <a:xfrm flipH="1">
            <a:off x="602405" y="1215241"/>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18"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1089" y="1440186"/>
            <a:ext cx="3440855" cy="1081988"/>
          </a:xfrm>
          <a:prstGeom prst="rect">
            <a:avLst/>
          </a:prstGeom>
          <a:ln>
            <a:solidFill>
              <a:schemeClr val="bg2"/>
            </a:solidFill>
          </a:ln>
          <a:effectLst>
            <a:outerShdw blurRad="50800" dist="38100" dir="2700000" algn="tl" rotWithShape="0">
              <a:prstClr val="black">
                <a:alpha val="40000"/>
              </a:prstClr>
            </a:outerShdw>
          </a:effectLst>
        </p:spPr>
      </p:pic>
      <p:pic>
        <p:nvPicPr>
          <p:cNvPr id="19"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285" y="2607960"/>
            <a:ext cx="3968465" cy="3437301"/>
          </a:xfrm>
          <a:prstGeom prst="rect">
            <a:avLst/>
          </a:prstGeom>
          <a:ln>
            <a:solidFill>
              <a:schemeClr val="bg2"/>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lvl="2"/>
            <a:r>
              <a:rPr lang="fr-FR"/>
              <a:t>Introduction</a:t>
            </a:r>
          </a:p>
          <a:p>
            <a:pPr lvl="1"/>
            <a:r>
              <a:rPr lang="fr-FR"/>
              <a:t>Bienvenue chez AW Computing</a:t>
            </a:r>
          </a:p>
        </p:txBody>
      </p:sp>
      <p:sp>
        <p:nvSpPr>
          <p:cNvPr id="6" name="Title 5"/>
          <p:cNvSpPr>
            <a:spLocks noGrp="1"/>
          </p:cNvSpPr>
          <p:nvPr>
            <p:ph type="title"/>
          </p:nvPr>
        </p:nvSpPr>
        <p:spPr/>
        <p:txBody>
          <a:bodyPr/>
          <a:lstStyle/>
          <a:p>
            <a:r>
              <a:rPr lang="fr-FR"/>
              <a:t>Programme</a:t>
            </a:r>
          </a:p>
        </p:txBody>
      </p:sp>
      <p:sp>
        <p:nvSpPr>
          <p:cNvPr id="3" name="Slide Number Placeholder 2"/>
          <p:cNvSpPr>
            <a:spLocks noGrp="1"/>
          </p:cNvSpPr>
          <p:nvPr>
            <p:ph type="sldNum" sz="quarter" idx="10"/>
          </p:nvPr>
        </p:nvSpPr>
        <p:spPr/>
        <p:txBody>
          <a:bodyPr/>
          <a:lstStyle/>
          <a:p>
            <a:fld id="{812A5277-1DB9-460F-9A21-B857ABB32666}" type="slidenum">
              <a:rPr lang="en-US" smtClean="0"/>
              <a:pPr/>
              <a:t>8</a:t>
            </a:fld>
            <a:endParaRPr lang="fr-FR" dirty="0"/>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15712" y="843165"/>
            <a:ext cx="11850315" cy="5950440"/>
          </a:xfrm>
        </p:spPr>
        <p:txBody>
          <a:bodyPr/>
          <a:lstStyle/>
          <a:p>
            <a:pPr lvl="1"/>
            <a:r>
              <a:rPr lang="fr-FR" sz="2300" dirty="0"/>
              <a:t>Les tâches et les événements sont des activités.</a:t>
            </a:r>
          </a:p>
          <a:p>
            <a:pPr lvl="1"/>
            <a:r>
              <a:rPr lang="fr-FR" sz="2300" dirty="0"/>
              <a:t>Ils peuvent être personnalisés à l'instar de n'importe quel autre objet.</a:t>
            </a:r>
          </a:p>
          <a:p>
            <a:pPr lvl="1"/>
            <a:r>
              <a:rPr lang="fr-FR" sz="2300" dirty="0"/>
              <a:t>Vous pouvez créer des champs personnalisés pour toutes les activités à l'aide des règles de validation, des types d'enregistrement et des présentations de page.</a:t>
            </a:r>
          </a:p>
          <a:p>
            <a:pPr lvl="1"/>
            <a:r>
              <a:rPr lang="fr-FR" sz="2300" dirty="0"/>
              <a:t>Il n'existe pas d'onglet Activités.</a:t>
            </a:r>
          </a:p>
        </p:txBody>
      </p:sp>
      <p:sp>
        <p:nvSpPr>
          <p:cNvPr id="2" name="Title 1"/>
          <p:cNvSpPr>
            <a:spLocks noGrp="1"/>
          </p:cNvSpPr>
          <p:nvPr>
            <p:ph type="title"/>
          </p:nvPr>
        </p:nvSpPr>
        <p:spPr>
          <a:xfrm>
            <a:off x="128589" y="7"/>
            <a:ext cx="10734146" cy="746975"/>
          </a:xfrm>
        </p:spPr>
        <p:txBody>
          <a:bodyPr/>
          <a:lstStyle/>
          <a:p>
            <a:r>
              <a:rPr lang="fr-FR"/>
              <a:t>Personnalisation d'activités</a:t>
            </a:r>
          </a:p>
        </p:txBody>
      </p:sp>
      <p:sp>
        <p:nvSpPr>
          <p:cNvPr id="14" name="Rectangle 13"/>
          <p:cNvSpPr/>
          <p:nvPr/>
        </p:nvSpPr>
        <p:spPr bwMode="auto">
          <a:xfrm>
            <a:off x="0" y="6078945"/>
            <a:ext cx="12188825" cy="779055"/>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Personnaliser | Activités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80</a:t>
            </a:fld>
            <a:endParaRPr lang="fr-FR" dirty="0"/>
          </a:p>
        </p:txBody>
      </p:sp>
      <p:grpSp>
        <p:nvGrpSpPr>
          <p:cNvPr id="4" name="Group 3"/>
          <p:cNvGrpSpPr/>
          <p:nvPr/>
        </p:nvGrpSpPr>
        <p:grpSpPr>
          <a:xfrm>
            <a:off x="397811" y="3218603"/>
            <a:ext cx="10966876" cy="2556097"/>
            <a:chOff x="397811" y="3218603"/>
            <a:chExt cx="10966876" cy="2556097"/>
          </a:xfrm>
        </p:grpSpPr>
        <p:grpSp>
          <p:nvGrpSpPr>
            <p:cNvPr id="21" name="Groupe 12"/>
            <p:cNvGrpSpPr/>
            <p:nvPr/>
          </p:nvGrpSpPr>
          <p:grpSpPr>
            <a:xfrm>
              <a:off x="397811" y="3218603"/>
              <a:ext cx="10966876" cy="2556097"/>
              <a:chOff x="397811" y="3218603"/>
              <a:chExt cx="10966876" cy="2556097"/>
            </a:xfrm>
          </p:grpSpPr>
          <p:pic>
            <p:nvPicPr>
              <p:cNvPr id="22" name="Image 5"/>
              <p:cNvPicPr>
                <a:picLocks noChangeAspect="1"/>
              </p:cNvPicPr>
              <p:nvPr/>
            </p:nvPicPr>
            <p:blipFill>
              <a:blip r:embed="rId4"/>
              <a:stretch>
                <a:fillRect/>
              </a:stretch>
            </p:blipFill>
            <p:spPr>
              <a:xfrm>
                <a:off x="2838476" y="3219258"/>
                <a:ext cx="8526211" cy="2555442"/>
              </a:xfrm>
              <a:prstGeom prst="rect">
                <a:avLst/>
              </a:prstGeom>
            </p:spPr>
          </p:pic>
          <p:pic>
            <p:nvPicPr>
              <p:cNvPr id="23" name="Image 6"/>
              <p:cNvPicPr>
                <a:picLocks noChangeAspect="1"/>
              </p:cNvPicPr>
              <p:nvPr/>
            </p:nvPicPr>
            <p:blipFill>
              <a:blip r:embed="rId5"/>
              <a:stretch>
                <a:fillRect/>
              </a:stretch>
            </p:blipFill>
            <p:spPr>
              <a:xfrm>
                <a:off x="397811" y="3218603"/>
                <a:ext cx="2448741" cy="2541584"/>
              </a:xfrm>
              <a:prstGeom prst="rect">
                <a:avLst/>
              </a:prstGeom>
            </p:spPr>
          </p:pic>
        </p:grpSp>
        <p:sp>
          <p:nvSpPr>
            <p:cNvPr id="24" name="Rectangle 23"/>
            <p:cNvSpPr/>
            <p:nvPr/>
          </p:nvSpPr>
          <p:spPr>
            <a:xfrm>
              <a:off x="3145669" y="4033148"/>
              <a:ext cx="2392932" cy="198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3127920" y="4659827"/>
              <a:ext cx="3490593" cy="210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3127919" y="5025091"/>
              <a:ext cx="2735851" cy="1927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7116095" y="4232147"/>
              <a:ext cx="3761154" cy="456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7116095" y="4841013"/>
              <a:ext cx="3145505" cy="1840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7093721" y="5217827"/>
              <a:ext cx="2558279" cy="3992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124063" y="5370227"/>
              <a:ext cx="2739708" cy="166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32"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Configuration du profil de la société</a:t>
            </a:r>
          </a:p>
          <a:p>
            <a:pPr lvl="1"/>
            <a:r>
              <a:rPr lang="fr-FR"/>
              <a:t>Configuration de l'interface utilisateur</a:t>
            </a:r>
          </a:p>
          <a:p>
            <a:pPr lvl="1"/>
            <a:r>
              <a:rPr lang="fr-FR"/>
              <a:t>Configuration des activités et des calendriers</a:t>
            </a:r>
            <a:endParaRPr lang="fr-FR" dirty="0"/>
          </a:p>
          <a:p>
            <a:pPr lvl="2"/>
            <a:r>
              <a:rPr lang="fr-FR" b="1" dirty="0"/>
              <a:t>Configuration des paramètres de recherche </a:t>
            </a:r>
          </a:p>
          <a:p>
            <a:pPr lvl="1"/>
            <a:r>
              <a:rPr lang="fr-FR"/>
              <a:t>Configuration des groupes Chatter</a:t>
            </a:r>
          </a:p>
          <a:p>
            <a:pPr lvl="1"/>
            <a:r>
              <a:rPr lang="fr-FR"/>
              <a:t>Accès mobile avec Salesforce1</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81</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82869" y="5"/>
            <a:ext cx="9115709" cy="746975"/>
          </a:xfrm>
        </p:spPr>
        <p:txBody>
          <a:bodyPr/>
          <a:lstStyle/>
          <a:p>
            <a:r>
              <a:rPr lang="fr-FR" dirty="0"/>
              <a:t>Configuration des recherches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82</a:t>
            </a:fld>
            <a:endParaRPr lang="fr-FR" dirty="0"/>
          </a:p>
        </p:txBody>
      </p:sp>
      <p:pic>
        <p:nvPicPr>
          <p:cNvPr id="6" name="Picture: Allison Wheeler" descr="AWheeler headshot.png"/>
          <p:cNvPicPr>
            <a:picLocks noChangeAspect="1"/>
          </p:cNvPicPr>
          <p:nvPr/>
        </p:nvPicPr>
        <p:blipFill>
          <a:blip r:embed="rId4" cstate="print"/>
          <a:srcRect l="12167" r="-3772" b="12284"/>
          <a:stretch>
            <a:fillRect/>
          </a:stretch>
        </p:blipFill>
        <p:spPr>
          <a:xfrm>
            <a:off x="1464077" y="1606744"/>
            <a:ext cx="722172" cy="720000"/>
          </a:xfrm>
          <a:prstGeom prst="rect">
            <a:avLst/>
          </a:prstGeom>
          <a:solidFill>
            <a:schemeClr val="bg1"/>
          </a:solidFill>
          <a:ln w="19050">
            <a:solidFill>
              <a:schemeClr val="bg1">
                <a:lumMod val="85000"/>
              </a:schemeClr>
            </a:solidFill>
          </a:ln>
        </p:spPr>
      </p:pic>
      <p:sp>
        <p:nvSpPr>
          <p:cNvPr id="7" name="TextBox 6"/>
          <p:cNvSpPr txBox="1"/>
          <p:nvPr/>
        </p:nvSpPr>
        <p:spPr>
          <a:xfrm>
            <a:off x="2296908" y="1440000"/>
            <a:ext cx="8079126" cy="3739485"/>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Allison Wheeler</a:t>
            </a:r>
            <a:r>
              <a:rPr lang="fr-FR" dirty="0"/>
              <a:t> </a:t>
            </a:r>
            <a:r>
              <a:rPr lang="fr-FR" b="1" dirty="0"/>
              <a:t>à</a:t>
            </a:r>
            <a:r>
              <a:rPr lang="fr-FR" dirty="0"/>
              <a:t> </a:t>
            </a:r>
            <a:r>
              <a:rPr lang="fr-FR" sz="2000" dirty="0">
                <a:solidFill>
                  <a:srgbClr val="0070C0"/>
                </a:solidFill>
                <a:latin typeface="Segoe UI Semibold" pitchFamily="34" charset="0"/>
              </a:rPr>
              <a:t>Utilisateur Admin</a:t>
            </a:r>
            <a:r>
              <a:rPr lang="fr-FR" dirty="0"/>
              <a:t> :</a:t>
            </a:r>
            <a:r>
              <a:rPr lang="fr-FR" sz="2000" dirty="0">
                <a:latin typeface="Segoe UI Semibold" pitchFamily="34" charset="0"/>
              </a:rPr>
              <a:t> </a:t>
            </a:r>
          </a:p>
          <a:p>
            <a:r>
              <a:rPr lang="fr-FR" sz="2000" dirty="0">
                <a:latin typeface="Segoe UI Semibold" pitchFamily="34" charset="0"/>
              </a:rPr>
              <a:t>Je viens de voir la publication de Noah et mes représentants commerciaux rencontrent des problèmes similaires. Ils consacrent trop de temps à passer en revue les contacts. Est-il possible de configurer la recherche de sorte que les représentants voient moins de résultats de recherche, peut-être en les filtrant par compte ou par fonction ? Et même lorsqu'ils trouvent le contact, les informations dont ils ont besoin sont enfouies sous les détails d'enregistrement. Y-a-t-il un moyen d'afficher les champs importants, comme le numéro de téléphone mobile, dans les résultats de recherche ?</a:t>
            </a:r>
          </a:p>
          <a:p>
            <a:pPr>
              <a:lnSpc>
                <a:spcPct val="150000"/>
              </a:lnSpc>
            </a:pPr>
            <a:r>
              <a:rPr lang="fr-FR" dirty="0">
                <a:solidFill>
                  <a:srgbClr val="0070C0"/>
                </a:solidFill>
                <a:latin typeface="Segoe UI" pitchFamily="34" charset="0"/>
              </a:rPr>
              <a:t>Commenter </a:t>
            </a:r>
            <a:r>
              <a:rPr lang="fr-FR" dirty="0"/>
              <a:t> </a:t>
            </a:r>
            <a:r>
              <a:rPr lang="fr-FR" dirty="0">
                <a:solidFill>
                  <a:schemeClr val="bg1">
                    <a:lumMod val="50000"/>
                  </a:schemeClr>
                </a:solidFill>
                <a:latin typeface="Segoe UI" pitchFamily="34" charset="0"/>
              </a:rPr>
              <a:t>· </a:t>
            </a:r>
            <a:r>
              <a:rPr lang="fr-FR" dirty="0"/>
              <a:t> </a:t>
            </a:r>
            <a:r>
              <a:rPr lang="fr-FR" dirty="0">
                <a:solidFill>
                  <a:srgbClr val="0070C0"/>
                </a:solidFill>
                <a:latin typeface="Segoe UI" pitchFamily="34" charset="0"/>
              </a:rPr>
              <a:t>J'aime</a:t>
            </a:r>
            <a:r>
              <a:rPr lang="fr-FR" dirty="0"/>
              <a:t>  </a:t>
            </a:r>
            <a:r>
              <a:rPr lang="fr-FR" dirty="0">
                <a:solidFill>
                  <a:schemeClr val="bg1">
                    <a:lumMod val="50000"/>
                  </a:schemeClr>
                </a:solidFill>
                <a:latin typeface="Segoe UI" pitchFamily="34" charset="0"/>
              </a:rPr>
              <a:t>·  </a:t>
            </a:r>
            <a:r>
              <a:rPr lang="fr-FR" dirty="0">
                <a:solidFill>
                  <a:srgbClr val="0070C0"/>
                </a:solidFill>
                <a:latin typeface="Segoe UI" pitchFamily="34" charset="0"/>
              </a:rPr>
              <a:t>Partager </a:t>
            </a:r>
            <a:r>
              <a:rPr lang="fr-FR" dirty="0">
                <a:solidFill>
                  <a:schemeClr val="bg1">
                    <a:lumMod val="50000"/>
                  </a:schemeClr>
                </a:solidFill>
                <a:latin typeface="Segoe UI" pitchFamily="34" charset="0"/>
              </a:rPr>
              <a:t>· Aujourd'hui à 14:34</a:t>
            </a:r>
            <a:endParaRPr lang="fr-FR" dirty="0"/>
          </a:p>
        </p:txBody>
      </p:sp>
    </p:spTree>
    <p:custDataLst>
      <p:tags r:id="rId1"/>
    </p:custData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115713" y="843165"/>
            <a:ext cx="10223103" cy="5950440"/>
          </a:xfrm>
        </p:spPr>
        <p:txBody>
          <a:bodyPr/>
          <a:lstStyle/>
          <a:p>
            <a:pPr marL="0" indent="0">
              <a:buNone/>
            </a:pPr>
            <a:r>
              <a:rPr lang="fr-FR"/>
              <a:t>Personnalisez les paramètres et les présentations de recherche pour faciliter la recherche d'informations.</a:t>
            </a:r>
            <a:endParaRPr lang="fr-FR" dirty="0"/>
          </a:p>
        </p:txBody>
      </p:sp>
      <p:sp>
        <p:nvSpPr>
          <p:cNvPr id="2" name="Title 1"/>
          <p:cNvSpPr>
            <a:spLocks noGrp="1"/>
          </p:cNvSpPr>
          <p:nvPr>
            <p:ph type="title"/>
          </p:nvPr>
        </p:nvSpPr>
        <p:spPr>
          <a:xfrm>
            <a:off x="128589" y="7"/>
            <a:ext cx="10734146" cy="746975"/>
          </a:xfrm>
        </p:spPr>
        <p:txBody>
          <a:bodyPr/>
          <a:lstStyle/>
          <a:p>
            <a:r>
              <a:rPr lang="fr-FR"/>
              <a:t>Configuration de la recherche</a:t>
            </a:r>
            <a:endParaRPr lang="fr-FR"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83</a:t>
            </a:fld>
            <a:endParaRPr lang="fr-FR" dirty="0"/>
          </a:p>
        </p:txBody>
      </p:sp>
      <p:grpSp>
        <p:nvGrpSpPr>
          <p:cNvPr id="12" name="Groupe 3"/>
          <p:cNvGrpSpPr/>
          <p:nvPr/>
        </p:nvGrpSpPr>
        <p:grpSpPr>
          <a:xfrm>
            <a:off x="1609317" y="1920106"/>
            <a:ext cx="8847722" cy="4586276"/>
            <a:chOff x="1609317" y="1920106"/>
            <a:chExt cx="8847722" cy="4586276"/>
          </a:xfrm>
        </p:grpSpPr>
        <p:pic>
          <p:nvPicPr>
            <p:cNvPr id="15"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609317" y="1920106"/>
              <a:ext cx="8847722" cy="458627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6" name="Rounded Rectangular Callout 15"/>
            <p:cNvSpPr/>
            <p:nvPr/>
          </p:nvSpPr>
          <p:spPr>
            <a:xfrm>
              <a:off x="4479161" y="2053079"/>
              <a:ext cx="2657829" cy="919401"/>
            </a:xfrm>
            <a:prstGeom prst="wedgeRoundRectCallout">
              <a:avLst>
                <a:gd name="adj1" fmla="val -19411"/>
                <a:gd name="adj2" fmla="val 67336"/>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Limiter le nombre de résultats par page </a:t>
              </a:r>
              <a:br>
                <a:rPr lang="fr-FR" b="1" dirty="0">
                  <a:solidFill>
                    <a:schemeClr val="bg1"/>
                  </a:solidFill>
                  <a:latin typeface="Salesforce Sans" panose="020B0505020202020203" pitchFamily="34" charset="0"/>
                </a:rPr>
              </a:br>
              <a:r>
                <a:rPr lang="fr-FR" b="1" dirty="0">
                  <a:solidFill>
                    <a:schemeClr val="bg1"/>
                  </a:solidFill>
                  <a:latin typeface="Salesforce Sans" panose="020B0505020202020203" pitchFamily="34" charset="0"/>
                </a:rPr>
                <a:t>(de 5 à 50)</a:t>
              </a:r>
              <a:endParaRPr lang="fr-FR" b="1" dirty="0">
                <a:solidFill>
                  <a:schemeClr val="bg1"/>
                </a:solidFill>
                <a:latin typeface="Salesforce Sans" panose="020B0505020202020203" pitchFamily="34" charset="0"/>
                <a:ea typeface="MS PGothic"/>
                <a:cs typeface="Arial" pitchFamily="34" charset="0"/>
              </a:endParaRPr>
            </a:p>
          </p:txBody>
        </p:sp>
        <p:sp>
          <p:nvSpPr>
            <p:cNvPr id="17" name="Rounded Rectangular Callout 16"/>
            <p:cNvSpPr/>
            <p:nvPr/>
          </p:nvSpPr>
          <p:spPr>
            <a:xfrm>
              <a:off x="7213453" y="3154035"/>
              <a:ext cx="2806622" cy="306467"/>
            </a:xfrm>
            <a:prstGeom prst="wedgeRoundRectCallout">
              <a:avLst>
                <a:gd name="adj1" fmla="val -22509"/>
                <a:gd name="adj2" fmla="val 77254"/>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Ajouter jusqu'à </a:t>
              </a:r>
              <a:r>
                <a:rPr lang="fr-FR" b="1" dirty="0">
                  <a:solidFill>
                    <a:schemeClr val="bg1"/>
                  </a:solidFill>
                </a:rPr>
                <a:t>10 filtres</a:t>
              </a:r>
              <a:endParaRPr lang="fr-FR" b="1" dirty="0">
                <a:solidFill>
                  <a:schemeClr val="bg1"/>
                </a:solidFill>
                <a:latin typeface="Salesforce Sans" panose="020B0505020202020203" pitchFamily="34" charset="0"/>
                <a:ea typeface="MS PGothic"/>
                <a:cs typeface="Arial" pitchFamily="34" charset="0"/>
              </a:endParaRPr>
            </a:p>
          </p:txBody>
        </p:sp>
        <p:sp>
          <p:nvSpPr>
            <p:cNvPr id="18" name="Rounded Rectangular Callout 17"/>
            <p:cNvSpPr/>
            <p:nvPr/>
          </p:nvSpPr>
          <p:spPr>
            <a:xfrm>
              <a:off x="7362093" y="4966189"/>
              <a:ext cx="2805266" cy="1225868"/>
            </a:xfrm>
            <a:prstGeom prst="wedgeRoundRectCallout">
              <a:avLst>
                <a:gd name="adj1" fmla="val -21558"/>
                <a:gd name="adj2" fmla="val -67012"/>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algn="ctr"/>
              <a:r>
                <a:rPr lang="fr-FR" b="1" dirty="0">
                  <a:solidFill>
                    <a:schemeClr val="bg1"/>
                  </a:solidFill>
                  <a:latin typeface="Salesforce Sans" panose="020B0505020202020203" pitchFamily="34" charset="0"/>
                </a:rPr>
                <a:t>Ajouter, supprimer et réorganiser des colonnes</a:t>
              </a:r>
            </a:p>
            <a:p>
              <a:pPr algn="ctr"/>
              <a:r>
                <a:rPr lang="fr-FR" b="1" dirty="0">
                  <a:solidFill>
                    <a:schemeClr val="bg1"/>
                  </a:solidFill>
                  <a:latin typeface="Salesforce Sans" panose="020B0505020202020203" pitchFamily="34" charset="0"/>
                </a:rPr>
                <a:t> (</a:t>
              </a:r>
              <a:r>
                <a:rPr lang="fr-FR" b="1" dirty="0">
                  <a:solidFill>
                    <a:schemeClr val="bg1"/>
                  </a:solidFill>
                </a:rPr>
                <a:t>10 maximum)</a:t>
              </a:r>
              <a:endParaRPr lang="fr-FR" b="1" dirty="0">
                <a:solidFill>
                  <a:schemeClr val="bg1"/>
                </a:solidFill>
                <a:latin typeface="Salesforce Sans" panose="020B0505020202020203" pitchFamily="34" charset="0"/>
                <a:ea typeface="MS PGothic"/>
                <a:cs typeface="Arial" pitchFamily="34" charset="0"/>
              </a:endParaRPr>
            </a:p>
          </p:txBody>
        </p:sp>
      </p:gr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115713" y="843165"/>
            <a:ext cx="3647765" cy="5950440"/>
          </a:xfrm>
        </p:spPr>
        <p:txBody>
          <a:bodyPr/>
          <a:lstStyle/>
          <a:p>
            <a:pPr marL="0" indent="0">
              <a:buNone/>
            </a:pPr>
            <a:r>
              <a:rPr lang="fr-FR" dirty="0"/>
              <a:t>Personnalisez les paramètres de recherche de manière à ce que les utilisateurs puissent effectuer des recherches uniquement sur leurs enregistrements et définissez le nombre de résultats affichés par objet.</a:t>
            </a:r>
          </a:p>
        </p:txBody>
      </p:sp>
      <p:sp>
        <p:nvSpPr>
          <p:cNvPr id="2" name="Title 1"/>
          <p:cNvSpPr>
            <a:spLocks noGrp="1"/>
          </p:cNvSpPr>
          <p:nvPr>
            <p:ph type="title"/>
          </p:nvPr>
        </p:nvSpPr>
        <p:spPr>
          <a:xfrm>
            <a:off x="128589" y="7"/>
            <a:ext cx="10734146" cy="746975"/>
          </a:xfrm>
        </p:spPr>
        <p:txBody>
          <a:bodyPr/>
          <a:lstStyle/>
          <a:p>
            <a:r>
              <a:rPr lang="fr-FR"/>
              <a:t>Personnalisation des paramètres de recherche</a:t>
            </a:r>
            <a:endParaRPr lang="fr-FR" dirty="0"/>
          </a:p>
        </p:txBody>
      </p:sp>
      <p:sp>
        <p:nvSpPr>
          <p:cNvPr id="10" name="Rectangle 9"/>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Personnaliser | Recherche | Paramètres de recherche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84</a:t>
            </a:fld>
            <a:endParaRPr lang="fr-FR" dirty="0"/>
          </a:p>
        </p:txBody>
      </p:sp>
      <p:grpSp>
        <p:nvGrpSpPr>
          <p:cNvPr id="12" name="Groupe 6"/>
          <p:cNvGrpSpPr/>
          <p:nvPr/>
        </p:nvGrpSpPr>
        <p:grpSpPr>
          <a:xfrm>
            <a:off x="3763478" y="897043"/>
            <a:ext cx="7837972" cy="4705996"/>
            <a:chOff x="3763478" y="897043"/>
            <a:chExt cx="7837972" cy="4705996"/>
          </a:xfrm>
        </p:grpSpPr>
        <p:pic>
          <p:nvPicPr>
            <p:cNvPr id="14"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763478" y="897043"/>
              <a:ext cx="7837972" cy="470599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19" name="Groupe 5"/>
            <p:cNvGrpSpPr/>
            <p:nvPr/>
          </p:nvGrpSpPr>
          <p:grpSpPr>
            <a:xfrm>
              <a:off x="3785180" y="1828511"/>
              <a:ext cx="7816270" cy="3774528"/>
              <a:chOff x="3785180" y="1828511"/>
              <a:chExt cx="7816270" cy="3774528"/>
            </a:xfrm>
          </p:grpSpPr>
          <p:sp>
            <p:nvSpPr>
              <p:cNvPr id="20" name="Rectangle 19"/>
              <p:cNvSpPr/>
              <p:nvPr/>
            </p:nvSpPr>
            <p:spPr bwMode="auto">
              <a:xfrm>
                <a:off x="3785180" y="3614738"/>
                <a:ext cx="7816270" cy="1988301"/>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
            <p:nvSpPr>
              <p:cNvPr id="21" name="Rectangle 20"/>
              <p:cNvSpPr/>
              <p:nvPr/>
            </p:nvSpPr>
            <p:spPr bwMode="auto">
              <a:xfrm>
                <a:off x="3860452" y="1828511"/>
                <a:ext cx="3550791" cy="243177"/>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grpSp>
      </p:grpSp>
      <p:sp>
        <p:nvSpPr>
          <p:cNvPr id="22" name="TextBox 21"/>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3"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60534" y="746982"/>
            <a:ext cx="11566534" cy="5950440"/>
          </a:xfrm>
        </p:spPr>
        <p:txBody>
          <a:bodyPr/>
          <a:lstStyle/>
          <a:p>
            <a:pPr marL="0" indent="0">
              <a:buNone/>
            </a:pPr>
            <a:r>
              <a:rPr lang="fr-FR" dirty="0"/>
              <a:t>Personnalisez les présentations de recherche correspondant à un objet afin de déterminer les colonnes et les filtres disponibles dans les résultats de recherche de vos utilisateurs. Effectuez cette opération à partir de la page des résultats de recherche ou du menu Configuration.</a:t>
            </a:r>
          </a:p>
        </p:txBody>
      </p:sp>
      <p:sp>
        <p:nvSpPr>
          <p:cNvPr id="2" name="Title 1"/>
          <p:cNvSpPr>
            <a:spLocks noGrp="1"/>
          </p:cNvSpPr>
          <p:nvPr>
            <p:ph type="title"/>
          </p:nvPr>
        </p:nvSpPr>
        <p:spPr>
          <a:xfrm>
            <a:off x="128589" y="7"/>
            <a:ext cx="10734146" cy="746975"/>
          </a:xfrm>
        </p:spPr>
        <p:txBody>
          <a:bodyPr/>
          <a:lstStyle/>
          <a:p>
            <a:r>
              <a:rPr lang="fr-FR" sz="2600" dirty="0"/>
              <a:t>Personnalisation des présentations </a:t>
            </a:r>
            <a:br>
              <a:rPr lang="fr-FR" sz="2600" dirty="0"/>
            </a:br>
            <a:r>
              <a:rPr lang="fr-FR" sz="2600" dirty="0"/>
              <a:t>de recherche</a:t>
            </a:r>
          </a:p>
        </p:txBody>
      </p:sp>
      <p:sp>
        <p:nvSpPr>
          <p:cNvPr id="18" name="Rectangle 17"/>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Configuration | Personnaliser | Objet | Présentations de recherche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85</a:t>
            </a:fld>
            <a:endParaRPr lang="fr-FR" dirty="0"/>
          </a:p>
        </p:txBody>
      </p:sp>
      <p:sp>
        <p:nvSpPr>
          <p:cNvPr id="14" name="TextBox 13"/>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6"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nvGrpSpPr>
          <p:cNvPr id="17" name="Groupe 2"/>
          <p:cNvGrpSpPr/>
          <p:nvPr/>
        </p:nvGrpSpPr>
        <p:grpSpPr>
          <a:xfrm>
            <a:off x="6284503" y="2123711"/>
            <a:ext cx="2790825" cy="876300"/>
            <a:chOff x="8584794" y="2080847"/>
            <a:chExt cx="2790825" cy="876300"/>
          </a:xfrm>
          <a:effectLst>
            <a:outerShdw blurRad="50800" dist="38100" dir="2700000" algn="tl" rotWithShape="0">
              <a:prstClr val="black">
                <a:alpha val="40000"/>
              </a:prstClr>
            </a:outerShdw>
          </a:effectLst>
        </p:grpSpPr>
        <p:pic>
          <p:nvPicPr>
            <p:cNvPr id="21" name="Image 6" descr="recherche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84794" y="2080847"/>
              <a:ext cx="2790825" cy="876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8655517" y="2486122"/>
              <a:ext cx="2574458" cy="413095"/>
            </a:xfrm>
            <a:prstGeom prst="rect">
              <a:avLst/>
            </a:prstGeom>
            <a:noFill/>
            <a:ln w="38100" algn="ctr">
              <a:solidFill>
                <a:schemeClr val="bg1">
                  <a:lumMod val="75000"/>
                </a:schemeClr>
              </a:solidFill>
              <a:round/>
              <a:headEnd/>
              <a:tailEnd/>
            </a:ln>
          </p:spPr>
          <p:txBody>
            <a:bodyPr rtlCol="0" anchor="ctr"/>
            <a:lstStyle/>
            <a:p>
              <a:pPr algn="ctr">
                <a:lnSpc>
                  <a:spcPct val="90000"/>
                </a:lnSpc>
              </a:pPr>
              <a:endParaRPr lang="en-US" dirty="0">
                <a:ea typeface="MS PGothic" charset="-128"/>
                <a:cs typeface="MS PGothic" charset="-128"/>
              </a:endParaRPr>
            </a:p>
          </p:txBody>
        </p:sp>
      </p:grpSp>
      <p:pic>
        <p:nvPicPr>
          <p:cNvPr id="23"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86475" y="2518997"/>
            <a:ext cx="5494977" cy="294064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4" name="Image 15"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1452" y="3064728"/>
            <a:ext cx="4788615" cy="2877692"/>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5" name="Rectangle 14"/>
          <p:cNvSpPr/>
          <p:nvPr/>
        </p:nvSpPr>
        <p:spPr bwMode="auto">
          <a:xfrm>
            <a:off x="6353460" y="2540503"/>
            <a:ext cx="2576224" cy="413095"/>
          </a:xfrm>
          <a:prstGeom prst="rect">
            <a:avLst/>
          </a:prstGeom>
          <a:noFill/>
          <a:ln w="38100" algn="ctr">
            <a:solidFill>
              <a:srgbClr val="FF0000"/>
            </a:solidFill>
            <a:round/>
            <a:headEnd/>
            <a:tailEnd/>
          </a:ln>
        </p:spPr>
        <p:txBody>
          <a:bodyPr rtlCol="0" anchor="ctr"/>
          <a:lstStyle/>
          <a:p>
            <a:pPr algn="ctr">
              <a:lnSpc>
                <a:spcPct val="90000"/>
              </a:lnSpc>
            </a:pPr>
            <a:endParaRPr lang="en-US" dirty="0">
              <a:ea typeface="MS PGothic" charset="-128"/>
              <a:cs typeface="MS PGothic" charset="-128"/>
            </a:endParaRP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9"/>
          <p:cNvSpPr>
            <a:spLocks noGrp="1"/>
          </p:cNvSpPr>
          <p:nvPr>
            <p:ph idx="1"/>
          </p:nvPr>
        </p:nvSpPr>
        <p:spPr>
          <a:xfrm>
            <a:off x="114301" y="2806262"/>
            <a:ext cx="10448191" cy="3983267"/>
          </a:xfrm>
        </p:spPr>
        <p:txBody>
          <a:bodyPr/>
          <a:lstStyle/>
          <a:p>
            <a:r>
              <a:rPr lang="fr-FR" dirty="0"/>
              <a:t>Tâches : </a:t>
            </a:r>
          </a:p>
          <a:p>
            <a:pPr lvl="1"/>
            <a:r>
              <a:rPr lang="fr-FR" dirty="0"/>
              <a:t>Restriction du nombre de comptes et de contacts affichés dans les résultats de recherche à 10 par page.</a:t>
            </a:r>
          </a:p>
          <a:p>
            <a:pPr lvl="1"/>
            <a:r>
              <a:rPr lang="fr-FR" dirty="0"/>
              <a:t>Ajout des colonnes Ville et Téléphone mobile aux résultats de recherche de contacts. </a:t>
            </a:r>
          </a:p>
          <a:p>
            <a:pPr lvl="1"/>
            <a:r>
              <a:rPr lang="fr-FR" dirty="0"/>
              <a:t>Ajout des filtres Nom du compte et Fonction aux résultats de recherche de contacts.</a:t>
            </a:r>
          </a:p>
          <a:p>
            <a:pPr lvl="1"/>
            <a:r>
              <a:rPr lang="fr-FR" dirty="0"/>
              <a:t>Vérification des modifications.</a:t>
            </a:r>
          </a:p>
          <a:p>
            <a:endParaRPr lang="fr-FR" dirty="0"/>
          </a:p>
        </p:txBody>
      </p:sp>
      <p:sp>
        <p:nvSpPr>
          <p:cNvPr id="2" name="Content Placeholder 1"/>
          <p:cNvSpPr>
            <a:spLocks noGrp="1"/>
          </p:cNvSpPr>
          <p:nvPr>
            <p:ph idx="11"/>
          </p:nvPr>
        </p:nvSpPr>
        <p:spPr>
          <a:xfrm>
            <a:off x="5" y="758825"/>
            <a:ext cx="12192000" cy="1933335"/>
          </a:xfrm>
        </p:spPr>
        <p:txBody>
          <a:bodyPr/>
          <a:lstStyle/>
          <a:p>
            <a:r>
              <a:rPr lang="fr-FR" dirty="0"/>
              <a:t>Objectif : </a:t>
            </a:r>
          </a:p>
          <a:p>
            <a:pPr lvl="1"/>
            <a:r>
              <a:rPr lang="fr-FR" dirty="0"/>
              <a:t>Les commerciaux doivent être en mesure de trouver rapidement les coordonnées de leurs clients. Allison Wheeler, vice- présidente des ventes internationales, vous demande de configurer la fonction de recherche de manière à faciliter la recherche de coordonnées pour les commerciaux. </a:t>
            </a:r>
          </a:p>
        </p:txBody>
      </p:sp>
      <p:sp>
        <p:nvSpPr>
          <p:cNvPr id="6" name="Content Placeholder 5"/>
          <p:cNvSpPr>
            <a:spLocks noGrp="1"/>
          </p:cNvSpPr>
          <p:nvPr>
            <p:ph idx="10"/>
          </p:nvPr>
        </p:nvSpPr>
        <p:spPr/>
        <p:txBody>
          <a:bodyPr/>
          <a:lstStyle/>
          <a:p>
            <a:r>
              <a:rPr lang="fr-FR"/>
              <a:t>10 min</a:t>
            </a:r>
            <a:endParaRPr lang="fr-FR" dirty="0"/>
          </a:p>
        </p:txBody>
      </p:sp>
      <p:sp>
        <p:nvSpPr>
          <p:cNvPr id="103425" name="Rectangle 2"/>
          <p:cNvSpPr>
            <a:spLocks noGrp="1" noChangeArrowheads="1"/>
          </p:cNvSpPr>
          <p:nvPr>
            <p:ph type="title"/>
          </p:nvPr>
        </p:nvSpPr>
        <p:spPr/>
        <p:txBody>
          <a:bodyPr/>
          <a:lstStyle/>
          <a:p>
            <a:r>
              <a:rPr lang="fr-FR"/>
              <a:t>2-6 : Configuration des recherches</a:t>
            </a:r>
            <a:endParaRPr lang="fr-FR" dirty="0"/>
          </a:p>
        </p:txBody>
      </p:sp>
      <p:sp>
        <p:nvSpPr>
          <p:cNvPr id="5" name="Slide Number Placeholder 4"/>
          <p:cNvSpPr>
            <a:spLocks noGrp="1"/>
          </p:cNvSpPr>
          <p:nvPr>
            <p:ph type="sldNum" sz="quarter" idx="13"/>
          </p:nvPr>
        </p:nvSpPr>
        <p:spPr/>
        <p:txBody>
          <a:bodyPr/>
          <a:lstStyle/>
          <a:p>
            <a:fld id="{812A5277-1DB9-460F-9A21-B857ABB32666}" type="slidenum">
              <a:rPr lang="en-US" smtClean="0"/>
              <a:pPr/>
              <a:t>86</a:t>
            </a:fld>
            <a:endParaRPr lang="fr-FR" dirty="0"/>
          </a:p>
        </p:txBody>
      </p:sp>
      <p:sp>
        <p:nvSpPr>
          <p:cNvPr id="10" name="Text Placeholder 2"/>
          <p:cNvSpPr>
            <a:spLocks noGrp="1"/>
          </p:cNvSpPr>
          <p:nvPr>
            <p:ph type="body" sz="quarter" idx="12"/>
          </p:nvPr>
        </p:nvSpPr>
        <p:spPr>
          <a:xfrm>
            <a:off x="0" y="-50797"/>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a:xfrm>
            <a:off x="890752" y="5"/>
            <a:ext cx="9107826" cy="746975"/>
          </a:xfrm>
        </p:spPr>
        <p:txBody>
          <a:bodyPr/>
          <a:lstStyle/>
          <a:p>
            <a:r>
              <a:rPr lang="fr-FR" sz="2600" dirty="0"/>
              <a:t>Utilisation des vues de liste pour </a:t>
            </a:r>
            <a:br>
              <a:rPr lang="fr-FR" sz="2600" dirty="0"/>
            </a:br>
            <a:r>
              <a:rPr lang="fr-FR" sz="2600" dirty="0"/>
              <a:t>de meilleurs résultats</a:t>
            </a:r>
          </a:p>
        </p:txBody>
      </p:sp>
      <p:sp>
        <p:nvSpPr>
          <p:cNvPr id="3" name="Slide Number Placeholder 2"/>
          <p:cNvSpPr>
            <a:spLocks noGrp="1"/>
          </p:cNvSpPr>
          <p:nvPr>
            <p:ph type="sldNum" sz="quarter" idx="10"/>
          </p:nvPr>
        </p:nvSpPr>
        <p:spPr/>
        <p:txBody>
          <a:bodyPr/>
          <a:lstStyle/>
          <a:p>
            <a:fld id="{812A5277-1DB9-460F-9A21-B857ABB32666}" type="slidenum">
              <a:rPr lang="en-US" smtClean="0"/>
              <a:pPr/>
              <a:t>87</a:t>
            </a:fld>
            <a:endParaRPr lang="fr-FR" dirty="0"/>
          </a:p>
        </p:txBody>
      </p:sp>
      <p:sp>
        <p:nvSpPr>
          <p:cNvPr id="8" name="TextBox 7"/>
          <p:cNvSpPr txBox="1"/>
          <p:nvPr/>
        </p:nvSpPr>
        <p:spPr>
          <a:xfrm>
            <a:off x="2999553" y="1632505"/>
            <a:ext cx="7145473" cy="2508379"/>
          </a:xfrm>
          <a:prstGeom prst="rect">
            <a:avLst/>
          </a:prstGeom>
          <a:noFill/>
        </p:spPr>
        <p:txBody>
          <a:bodyPr wrap="square" rtlCol="0">
            <a:spAutoFit/>
          </a:bodyPr>
          <a:lstStyle/>
          <a:p>
            <a:pPr>
              <a:lnSpc>
                <a:spcPct val="150000"/>
              </a:lnSpc>
            </a:pPr>
            <a:r>
              <a:rPr lang="fr-FR" sz="2000" b="1" dirty="0">
                <a:solidFill>
                  <a:srgbClr val="0070C0"/>
                </a:solidFill>
                <a:latin typeface="Segoe UI" pitchFamily="34" charset="0"/>
              </a:rPr>
              <a:t>Conner McCoy </a:t>
            </a:r>
            <a:r>
              <a:rPr lang="fr-FR" b="1" dirty="0"/>
              <a:t>à</a:t>
            </a:r>
            <a:r>
              <a:rPr lang="fr-FR" dirty="0"/>
              <a:t> </a:t>
            </a:r>
            <a:r>
              <a:rPr lang="fr-FR" sz="2000" dirty="0">
                <a:solidFill>
                  <a:srgbClr val="0070C0"/>
                </a:solidFill>
                <a:latin typeface="Segoe UI Semibold" pitchFamily="34" charset="0"/>
              </a:rPr>
              <a:t>Utilisateur Admin :</a:t>
            </a:r>
            <a:r>
              <a:rPr lang="fr-FR" sz="2000" dirty="0">
                <a:latin typeface="Segoe UI Semibold" pitchFamily="34" charset="0"/>
              </a:rPr>
              <a:t> </a:t>
            </a:r>
          </a:p>
          <a:p>
            <a:r>
              <a:rPr lang="fr-FR" sz="2000" dirty="0">
                <a:latin typeface="Segoe UI Semibold" pitchFamily="34" charset="0"/>
              </a:rPr>
              <a:t>Le service Marketing cible actuellement des comptes dans les secteurs des technologies et de la fabrication. À part en exécutant un rapport, existe-t-il un moyen pour que mon équipe puisse accéder à de simples listes de ces secteurs d'activité uniquement ?</a:t>
            </a:r>
          </a:p>
          <a:p>
            <a:pPr>
              <a:lnSpc>
                <a:spcPct val="150000"/>
              </a:lnSpc>
            </a:pPr>
            <a:r>
              <a:rPr lang="fr-FR" sz="1600" dirty="0">
                <a:solidFill>
                  <a:srgbClr val="0070C0"/>
                </a:solidFill>
                <a:latin typeface="Segoe UI" pitchFamily="34" charset="0"/>
              </a:rPr>
              <a:t>Commenter </a:t>
            </a:r>
            <a:r>
              <a:rPr lang="fr-FR" dirty="0"/>
              <a:t> </a:t>
            </a:r>
            <a:r>
              <a:rPr lang="fr-FR" sz="1600" dirty="0">
                <a:solidFill>
                  <a:schemeClr val="bg1">
                    <a:lumMod val="50000"/>
                  </a:schemeClr>
                </a:solidFill>
                <a:latin typeface="Segoe UI" pitchFamily="34" charset="0"/>
              </a:rPr>
              <a:t>· </a:t>
            </a:r>
            <a:r>
              <a:rPr lang="fr-FR" dirty="0"/>
              <a:t> </a:t>
            </a:r>
            <a:r>
              <a:rPr lang="fr-FR" sz="1600" dirty="0">
                <a:solidFill>
                  <a:srgbClr val="0070C0"/>
                </a:solidFill>
                <a:latin typeface="Segoe UI" pitchFamily="34" charset="0"/>
              </a:rPr>
              <a:t>J'aime</a:t>
            </a:r>
            <a:r>
              <a:rPr lang="fr-FR" dirty="0"/>
              <a:t>  </a:t>
            </a:r>
            <a:r>
              <a:rPr lang="fr-FR" sz="1600" dirty="0">
                <a:solidFill>
                  <a:schemeClr val="bg1">
                    <a:lumMod val="50000"/>
                  </a:schemeClr>
                </a:solidFill>
                <a:latin typeface="Segoe UI" pitchFamily="34" charset="0"/>
              </a:rPr>
              <a:t>·  </a:t>
            </a:r>
            <a:r>
              <a:rPr lang="fr-FR" sz="1600" dirty="0">
                <a:solidFill>
                  <a:srgbClr val="0070C0"/>
                </a:solidFill>
                <a:latin typeface="Segoe UI" pitchFamily="34" charset="0"/>
              </a:rPr>
              <a:t>Partager </a:t>
            </a:r>
            <a:r>
              <a:rPr lang="fr-FR" sz="1600" dirty="0">
                <a:solidFill>
                  <a:schemeClr val="bg1">
                    <a:lumMod val="50000"/>
                  </a:schemeClr>
                </a:solidFill>
                <a:latin typeface="Segoe UI" pitchFamily="34" charset="0"/>
              </a:rPr>
              <a:t>· Aujourd'hui à 14:34</a:t>
            </a:r>
            <a:endParaRPr lang="fr-FR" sz="1600" dirty="0"/>
          </a:p>
        </p:txBody>
      </p:sp>
      <p:pic>
        <p:nvPicPr>
          <p:cNvPr id="9" name="Picture 8" descr="CMcCoy headshot.png"/>
          <p:cNvPicPr>
            <a:picLocks noChangeAspect="1"/>
          </p:cNvPicPr>
          <p:nvPr/>
        </p:nvPicPr>
        <p:blipFill>
          <a:blip r:embed="rId4" cstate="print"/>
          <a:srcRect t="-534" r="7914" b="15280"/>
          <a:stretch>
            <a:fillRect/>
          </a:stretch>
        </p:blipFill>
        <p:spPr>
          <a:xfrm>
            <a:off x="2172309" y="1805263"/>
            <a:ext cx="720000" cy="721166"/>
          </a:xfrm>
          <a:prstGeom prst="rect">
            <a:avLst/>
          </a:prstGeom>
          <a:solidFill>
            <a:schemeClr val="bg1"/>
          </a:solidFill>
          <a:ln w="19050">
            <a:solidFill>
              <a:schemeClr val="bg1">
                <a:lumMod val="85000"/>
              </a:schemeClr>
            </a:solidFill>
          </a:ln>
        </p:spPr>
      </p:pic>
    </p:spTree>
    <p:custDataLst>
      <p:tags r:id="rId1"/>
    </p:custData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pPr>
              <a:buNone/>
            </a:pPr>
            <a:r>
              <a:rPr lang="fr-FR" sz="2100" dirty="0"/>
              <a:t>Créez des vues de liste pour les recherches fréquemment réalisées. Vous pouvez effectuer les actions suivantes :</a:t>
            </a:r>
          </a:p>
          <a:p>
            <a:pPr marL="236538" lvl="1">
              <a:buFont typeface="Wingdings" pitchFamily="2" charset="2"/>
              <a:buChar char="§"/>
            </a:pPr>
            <a:r>
              <a:rPr lang="fr-FR" sz="2100" dirty="0"/>
              <a:t>Enregistrer des vues de liste à des fins d'utilisation ultérieure. </a:t>
            </a:r>
          </a:p>
          <a:p>
            <a:pPr marL="236538" lvl="1">
              <a:buFont typeface="Wingdings" pitchFamily="2" charset="2"/>
              <a:buChar char="§"/>
            </a:pPr>
            <a:r>
              <a:rPr lang="fr-FR" sz="2100" dirty="0"/>
              <a:t>Filtrer sur un champ spécifique ou sur plusieurs champs.</a:t>
            </a:r>
          </a:p>
          <a:p>
            <a:pPr marL="236538" lvl="1">
              <a:buFont typeface="Wingdings" pitchFamily="2" charset="2"/>
              <a:buChar char="§"/>
            </a:pPr>
            <a:r>
              <a:rPr lang="fr-FR" sz="2100" dirty="0"/>
              <a:t>Indiquer les groupes d'utilisateurs ayant accès à une vue de liste.</a:t>
            </a:r>
          </a:p>
          <a:p>
            <a:pPr marL="236538" lvl="1">
              <a:buFont typeface="Wingdings" pitchFamily="2" charset="2"/>
              <a:buChar char="§"/>
            </a:pPr>
            <a:r>
              <a:rPr lang="fr-FR" sz="2100" dirty="0"/>
              <a:t>Imprimer des vues de liste.</a:t>
            </a:r>
          </a:p>
          <a:p>
            <a:pPr marL="236538" lvl="1">
              <a:buFont typeface="Wingdings" pitchFamily="2" charset="2"/>
              <a:buChar char="§"/>
            </a:pPr>
            <a:r>
              <a:rPr lang="fr-FR" sz="2100" dirty="0"/>
              <a:t>Modifier des enregistrements dans des vues de liste.</a:t>
            </a:r>
          </a:p>
          <a:p>
            <a:pPr marL="236538" lvl="1">
              <a:buFont typeface="Wingdings" pitchFamily="2" charset="2"/>
              <a:buChar char="§"/>
            </a:pPr>
            <a:r>
              <a:rPr lang="fr-FR" sz="2100" dirty="0"/>
              <a:t>Suivre des enregistrements et afficher les publications Chatter associées.</a:t>
            </a:r>
          </a:p>
          <a:p>
            <a:pPr lvl="1"/>
            <a:endParaRPr lang="fr-FR" sz="2100" dirty="0"/>
          </a:p>
        </p:txBody>
      </p:sp>
      <p:sp>
        <p:nvSpPr>
          <p:cNvPr id="2" name="Title 1"/>
          <p:cNvSpPr>
            <a:spLocks noGrp="1"/>
          </p:cNvSpPr>
          <p:nvPr>
            <p:ph type="title"/>
          </p:nvPr>
        </p:nvSpPr>
        <p:spPr>
          <a:xfrm>
            <a:off x="128589" y="7"/>
            <a:ext cx="10734146" cy="746975"/>
          </a:xfrm>
        </p:spPr>
        <p:txBody>
          <a:bodyPr/>
          <a:lstStyle/>
          <a:p>
            <a:r>
              <a:rPr lang="fr-FR" sz="2200" dirty="0"/>
              <a:t>Quels avantages vos utilisateurs trouveraient-ils </a:t>
            </a:r>
            <a:br>
              <a:rPr lang="fr-FR" sz="2200" dirty="0"/>
            </a:br>
            <a:r>
              <a:rPr lang="fr-FR" sz="2200" dirty="0"/>
              <a:t>à l'utilisation des vues de liste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88</a:t>
            </a:fld>
            <a:endParaRPr lang="fr-FR" dirty="0"/>
          </a:p>
        </p:txBody>
      </p:sp>
      <p:pic>
        <p:nvPicPr>
          <p:cNvPr id="9" name="Espace réservé du contenu 3"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0030" y="4039273"/>
            <a:ext cx="9523962" cy="248486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2" y="7"/>
            <a:ext cx="10736637" cy="746975"/>
          </a:xfrm>
        </p:spPr>
        <p:txBody>
          <a:bodyPr/>
          <a:lstStyle/>
          <a:p>
            <a:r>
              <a:rPr lang="fr-FR"/>
              <a:t>Création d'une vue de liste</a:t>
            </a:r>
            <a:endParaRPr lang="fr-FR" dirty="0"/>
          </a:p>
        </p:txBody>
      </p:sp>
      <p:sp>
        <p:nvSpPr>
          <p:cNvPr id="12" name="Content Placeholder 11"/>
          <p:cNvSpPr>
            <a:spLocks noGrp="1"/>
          </p:cNvSpPr>
          <p:nvPr>
            <p:ph idx="4294967295"/>
          </p:nvPr>
        </p:nvSpPr>
        <p:spPr>
          <a:xfrm>
            <a:off x="1200728" y="1103697"/>
            <a:ext cx="5610303" cy="426720"/>
          </a:xfrm>
        </p:spPr>
        <p:txBody>
          <a:bodyPr>
            <a:normAutofit/>
          </a:bodyPr>
          <a:lstStyle/>
          <a:p>
            <a:pPr algn="r"/>
            <a:r>
              <a:rPr lang="fr-FR" sz="2000" dirty="0"/>
              <a:t>Saisissez un nom approprié.</a:t>
            </a:r>
          </a:p>
        </p:txBody>
      </p:sp>
      <p:sp>
        <p:nvSpPr>
          <p:cNvPr id="23" name="Content Placeholder 11"/>
          <p:cNvSpPr txBox="1">
            <a:spLocks/>
          </p:cNvSpPr>
          <p:nvPr/>
        </p:nvSpPr>
        <p:spPr>
          <a:xfrm>
            <a:off x="2143521" y="2518128"/>
            <a:ext cx="4667511" cy="448827"/>
          </a:xfrm>
          <a:prstGeom prst="rect">
            <a:avLst/>
          </a:prstGeom>
        </p:spPr>
        <p:txBody>
          <a:bodyPr lIns="91440">
            <a:normAutofit/>
          </a:bodyPr>
          <a:lstStyle/>
          <a:p>
            <a:pPr marL="0" marR="0" lvl="0" indent="0" algn="r" defTabSz="914400" rtl="0" eaLnBrk="1" fontAlgn="auto" latinLnBrk="0" hangingPunct="1">
              <a:lnSpc>
                <a:spcPct val="100000"/>
              </a:lnSpc>
              <a:spcBef>
                <a:spcPts val="900"/>
              </a:spcBef>
              <a:spcAft>
                <a:spcPts val="0"/>
              </a:spcAft>
              <a:buClrTx/>
              <a:buSzTx/>
              <a:buFont typeface="Wingdings" pitchFamily="2" charset="2"/>
              <a:buNone/>
              <a:tabLst/>
              <a:defRPr/>
            </a:pPr>
            <a:r>
              <a:rPr kumimoji="0" lang="fr-FR" sz="2000" b="0" i="0" u="none" strike="noStrike" cap="none" baseline="0" noProof="0" dirty="0">
                <a:ln>
                  <a:noFill/>
                </a:ln>
                <a:solidFill>
                  <a:schemeClr val="tx1"/>
                </a:solidFill>
                <a:effectLst/>
                <a:uLnTx/>
                <a:uFillTx/>
                <a:latin typeface="+mn-lt"/>
              </a:rPr>
              <a:t>Indiquez 10 filtres maximum.</a:t>
            </a:r>
            <a:endParaRPr kumimoji="0" lang="fr-FR" sz="2000" b="0" i="0" u="none" strike="noStrike" kern="1200" cap="none" spc="0" normalizeH="0" baseline="0" noProof="0" dirty="0">
              <a:ln>
                <a:noFill/>
              </a:ln>
              <a:solidFill>
                <a:schemeClr val="tx1"/>
              </a:solidFill>
              <a:effectLst/>
              <a:uLnTx/>
              <a:uFillTx/>
              <a:latin typeface="+mn-lt"/>
            </a:endParaRPr>
          </a:p>
        </p:txBody>
      </p:sp>
      <p:sp>
        <p:nvSpPr>
          <p:cNvPr id="24" name="Content Placeholder 11"/>
          <p:cNvSpPr txBox="1">
            <a:spLocks/>
          </p:cNvSpPr>
          <p:nvPr/>
        </p:nvSpPr>
        <p:spPr>
          <a:xfrm>
            <a:off x="2143521" y="4181412"/>
            <a:ext cx="4667511" cy="448827"/>
          </a:xfrm>
          <a:prstGeom prst="rect">
            <a:avLst/>
          </a:prstGeom>
        </p:spPr>
        <p:txBody>
          <a:bodyPr lIns="91440">
            <a:normAutofit/>
          </a:bodyPr>
          <a:lstStyle/>
          <a:p>
            <a:pPr marL="0" marR="0" lvl="0" indent="0" algn="r" defTabSz="914400" rtl="0" eaLnBrk="1" fontAlgn="auto" latinLnBrk="0" hangingPunct="1">
              <a:lnSpc>
                <a:spcPct val="100000"/>
              </a:lnSpc>
              <a:spcBef>
                <a:spcPts val="900"/>
              </a:spcBef>
              <a:spcAft>
                <a:spcPts val="0"/>
              </a:spcAft>
              <a:buClrTx/>
              <a:buSzTx/>
              <a:buFont typeface="Wingdings" pitchFamily="2" charset="2"/>
              <a:buNone/>
              <a:tabLst/>
              <a:defRPr/>
            </a:pPr>
            <a:r>
              <a:rPr kumimoji="0" lang="fr-FR" sz="2000" b="0" i="0" u="none" strike="noStrike" cap="none" baseline="0" noProof="0" dirty="0">
                <a:ln>
                  <a:noFill/>
                </a:ln>
                <a:solidFill>
                  <a:schemeClr val="tx1"/>
                </a:solidFill>
                <a:effectLst/>
                <a:uLnTx/>
                <a:uFillTx/>
                <a:latin typeface="+mn-lt"/>
              </a:rPr>
              <a:t>Sélectionnez 15 colonnes maximum.</a:t>
            </a:r>
            <a:endParaRPr kumimoji="0" lang="fr-FR" sz="2000" b="0" i="0" u="none" strike="noStrike" kern="1200" cap="none" spc="0" normalizeH="0" baseline="0" noProof="0" dirty="0">
              <a:ln>
                <a:noFill/>
              </a:ln>
              <a:solidFill>
                <a:schemeClr val="tx1"/>
              </a:solidFill>
              <a:effectLst/>
              <a:uLnTx/>
              <a:uFillTx/>
              <a:latin typeface="+mn-lt"/>
            </a:endParaRPr>
          </a:p>
        </p:txBody>
      </p:sp>
      <p:sp>
        <p:nvSpPr>
          <p:cNvPr id="30" name="Content Placeholder 11"/>
          <p:cNvSpPr txBox="1">
            <a:spLocks/>
          </p:cNvSpPr>
          <p:nvPr/>
        </p:nvSpPr>
        <p:spPr>
          <a:xfrm>
            <a:off x="480844" y="5344335"/>
            <a:ext cx="6330188" cy="400110"/>
          </a:xfrm>
          <a:prstGeom prst="rect">
            <a:avLst/>
          </a:prstGeom>
        </p:spPr>
        <p:txBody>
          <a:bodyPr wrap="square" lIns="91440">
            <a:spAutoFit/>
          </a:bodyPr>
          <a:lstStyle/>
          <a:p>
            <a:pPr marL="0" marR="0" lvl="0" indent="0" algn="r" defTabSz="914400" rtl="0" eaLnBrk="1" fontAlgn="auto" latinLnBrk="0" hangingPunct="1">
              <a:lnSpc>
                <a:spcPct val="100000"/>
              </a:lnSpc>
              <a:spcBef>
                <a:spcPts val="900"/>
              </a:spcBef>
              <a:spcAft>
                <a:spcPts val="0"/>
              </a:spcAft>
              <a:buClrTx/>
              <a:buSzTx/>
              <a:buFont typeface="Wingdings" pitchFamily="2" charset="2"/>
              <a:buNone/>
              <a:tabLst/>
              <a:defRPr/>
            </a:pPr>
            <a:r>
              <a:rPr kumimoji="0" lang="fr-FR" sz="2000" b="0" i="0" u="none" strike="noStrike" cap="none" baseline="0" noProof="0" dirty="0">
                <a:ln>
                  <a:noFill/>
                </a:ln>
                <a:solidFill>
                  <a:schemeClr val="tx1"/>
                </a:solidFill>
                <a:effectLst/>
                <a:uLnTx/>
                <a:uFillTx/>
                <a:latin typeface="+mn-lt"/>
              </a:rPr>
              <a:t>Choisissez les utilisateurs autorisés à activer la vue.</a:t>
            </a:r>
            <a:endParaRPr kumimoji="0" lang="fr-FR" sz="2000" b="0" i="0" u="none" strike="noStrike" kern="1200" cap="none" spc="0" normalizeH="0" baseline="0" noProof="0" dirty="0">
              <a:ln>
                <a:noFill/>
              </a:ln>
              <a:solidFill>
                <a:schemeClr val="tx1"/>
              </a:solidFill>
              <a:effectLst/>
              <a:uLnTx/>
              <a:uFillTx/>
              <a:latin typeface="+mn-lt"/>
            </a:endParaRPr>
          </a:p>
        </p:txBody>
      </p:sp>
      <p:sp>
        <p:nvSpPr>
          <p:cNvPr id="15" name="Rectangle 14"/>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2400" b="1" dirty="0">
                <a:solidFill>
                  <a:schemeClr val="bg1"/>
                </a:solidFill>
              </a:rPr>
              <a:t>Objet | Créer une vue</a:t>
            </a:r>
          </a:p>
        </p:txBody>
      </p:sp>
      <p:sp>
        <p:nvSpPr>
          <p:cNvPr id="5" name="Slide Number Placeholder 4"/>
          <p:cNvSpPr>
            <a:spLocks noGrp="1"/>
          </p:cNvSpPr>
          <p:nvPr>
            <p:ph type="sldNum" sz="quarter" idx="10"/>
          </p:nvPr>
        </p:nvSpPr>
        <p:spPr/>
        <p:txBody>
          <a:bodyPr/>
          <a:lstStyle/>
          <a:p>
            <a:fld id="{812A5277-1DB9-460F-9A21-B857ABB32666}" type="slidenum">
              <a:rPr lang="en-US" smtClean="0"/>
              <a:pPr/>
              <a:t>89</a:t>
            </a:fld>
            <a:endParaRPr lang="fr-FR" dirty="0"/>
          </a:p>
        </p:txBody>
      </p:sp>
      <p:grpSp>
        <p:nvGrpSpPr>
          <p:cNvPr id="22" name="Group 21"/>
          <p:cNvGrpSpPr/>
          <p:nvPr/>
        </p:nvGrpSpPr>
        <p:grpSpPr>
          <a:xfrm>
            <a:off x="6867447" y="946187"/>
            <a:ext cx="4909787" cy="5092416"/>
            <a:chOff x="6867447" y="946187"/>
            <a:chExt cx="4909787" cy="5092416"/>
          </a:xfrm>
        </p:grpSpPr>
        <p:pic>
          <p:nvPicPr>
            <p:cNvPr id="25" name="Image 16"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4638" y="1750047"/>
              <a:ext cx="4863582" cy="1915580"/>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26" name="Groupe 3"/>
            <p:cNvGrpSpPr/>
            <p:nvPr/>
          </p:nvGrpSpPr>
          <p:grpSpPr>
            <a:xfrm>
              <a:off x="6867447" y="946187"/>
              <a:ext cx="4909787" cy="5092416"/>
              <a:chOff x="6867447" y="946187"/>
              <a:chExt cx="4909787" cy="5092416"/>
            </a:xfrm>
          </p:grpSpPr>
          <p:pic>
            <p:nvPicPr>
              <p:cNvPr id="27" name="Espace réservé du contenu 3"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447" y="946187"/>
                <a:ext cx="4502381" cy="58423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8" name="Image 17"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638" y="3893169"/>
                <a:ext cx="4902596" cy="895009"/>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9" name="Image 20" descr="Capture d’écra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638" y="4927296"/>
                <a:ext cx="4838950" cy="1111307"/>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grpSp>
      <p:grpSp>
        <p:nvGrpSpPr>
          <p:cNvPr id="4" name="Group 3"/>
          <p:cNvGrpSpPr/>
          <p:nvPr/>
        </p:nvGrpSpPr>
        <p:grpSpPr>
          <a:xfrm>
            <a:off x="0" y="6082210"/>
            <a:ext cx="1295063" cy="746147"/>
            <a:chOff x="0" y="6082210"/>
            <a:chExt cx="1295063" cy="746147"/>
          </a:xfrm>
        </p:grpSpPr>
        <p:sp>
          <p:nvSpPr>
            <p:cNvPr id="31" name="TextBox 30"/>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32"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Introduction</a:t>
            </a:r>
          </a:p>
        </p:txBody>
      </p:sp>
      <p:sp>
        <p:nvSpPr>
          <p:cNvPr id="6" name="Slide Number Placeholder 5"/>
          <p:cNvSpPr>
            <a:spLocks noGrp="1"/>
          </p:cNvSpPr>
          <p:nvPr>
            <p:ph type="sldNum" sz="quarter" idx="4"/>
          </p:nvPr>
        </p:nvSpPr>
        <p:spPr/>
        <p:txBody>
          <a:bodyPr/>
          <a:lstStyle/>
          <a:p>
            <a:fld id="{812A5277-1DB9-460F-9A21-B857ABB32666}" type="slidenum">
              <a:rPr lang="en-US" smtClean="0"/>
              <a:pPr/>
              <a:t>9</a:t>
            </a:fld>
            <a:endParaRPr lang="fr-FR" dirty="0"/>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4301" y="2420007"/>
            <a:ext cx="11955462" cy="4369522"/>
          </a:xfrm>
        </p:spPr>
        <p:txBody>
          <a:bodyPr/>
          <a:lstStyle/>
          <a:p>
            <a:r>
              <a:rPr lang="fr-FR" dirty="0"/>
              <a:t>Tâche : </a:t>
            </a:r>
          </a:p>
          <a:p>
            <a:pPr marL="0" lvl="1" indent="0">
              <a:buNone/>
            </a:pPr>
            <a:r>
              <a:rPr lang="fr-FR" dirty="0"/>
              <a:t>Création d'une vue de liste permettant d'afficher les comptes du secteur de la fabrication et des technologies.</a:t>
            </a:r>
          </a:p>
        </p:txBody>
      </p:sp>
      <p:sp>
        <p:nvSpPr>
          <p:cNvPr id="2" name="Content Placeholder 1"/>
          <p:cNvSpPr>
            <a:spLocks noGrp="1"/>
          </p:cNvSpPr>
          <p:nvPr>
            <p:ph idx="11"/>
          </p:nvPr>
        </p:nvSpPr>
        <p:spPr>
          <a:xfrm>
            <a:off x="5" y="758825"/>
            <a:ext cx="12192000" cy="1566589"/>
          </a:xfrm>
        </p:spPr>
        <p:txBody>
          <a:bodyPr/>
          <a:lstStyle/>
          <a:p>
            <a:r>
              <a:rPr lang="fr-FR" dirty="0"/>
              <a:t>Objectif : </a:t>
            </a:r>
          </a:p>
          <a:p>
            <a:pPr lvl="1"/>
            <a:r>
              <a:rPr lang="fr-FR" dirty="0"/>
              <a:t>Le service Marketing cible actuellement des comptes dans les secteurs des technologies et de la fabrication. Il requiert un accès régulier et rapide à ces comptes. </a:t>
            </a:r>
          </a:p>
          <a:p>
            <a:endParaRPr lang="fr-FR" dirty="0"/>
          </a:p>
        </p:txBody>
      </p:sp>
      <p:sp>
        <p:nvSpPr>
          <p:cNvPr id="6" name="Content Placeholder 5"/>
          <p:cNvSpPr>
            <a:spLocks noGrp="1"/>
          </p:cNvSpPr>
          <p:nvPr>
            <p:ph idx="10"/>
          </p:nvPr>
        </p:nvSpPr>
        <p:spPr/>
        <p:txBody>
          <a:bodyPr/>
          <a:lstStyle/>
          <a:p>
            <a:r>
              <a:rPr lang="fr-FR"/>
              <a:t>5 min</a:t>
            </a:r>
            <a:endParaRPr lang="fr-FR" dirty="0"/>
          </a:p>
        </p:txBody>
      </p:sp>
      <p:sp>
        <p:nvSpPr>
          <p:cNvPr id="103425" name="Rectangle 2"/>
          <p:cNvSpPr>
            <a:spLocks noGrp="1" noChangeArrowheads="1"/>
          </p:cNvSpPr>
          <p:nvPr>
            <p:ph type="title"/>
          </p:nvPr>
        </p:nvSpPr>
        <p:spPr>
          <a:xfrm>
            <a:off x="1179320" y="5"/>
            <a:ext cx="9091914" cy="746975"/>
          </a:xfrm>
        </p:spPr>
        <p:txBody>
          <a:bodyPr/>
          <a:lstStyle/>
          <a:p>
            <a:r>
              <a:rPr lang="fr-FR" sz="2050" dirty="0"/>
              <a:t>2-7 : Création d'une vue de liste de comptes dans le secteur de la fabrication et des technologies </a:t>
            </a:r>
          </a:p>
        </p:txBody>
      </p:sp>
      <p:sp>
        <p:nvSpPr>
          <p:cNvPr id="5" name="Slide Number Placeholder 4"/>
          <p:cNvSpPr>
            <a:spLocks noGrp="1"/>
          </p:cNvSpPr>
          <p:nvPr>
            <p:ph type="sldNum" sz="quarter" idx="13"/>
          </p:nvPr>
        </p:nvSpPr>
        <p:spPr/>
        <p:txBody>
          <a:bodyPr/>
          <a:lstStyle/>
          <a:p>
            <a:fld id="{812A5277-1DB9-460F-9A21-B857ABB32666}" type="slidenum">
              <a:rPr lang="en-US" smtClean="0"/>
              <a:pPr/>
              <a:t>90</a:t>
            </a:fld>
            <a:endParaRPr lang="fr-FR" dirty="0"/>
          </a:p>
        </p:txBody>
      </p:sp>
      <p:sp>
        <p:nvSpPr>
          <p:cNvPr id="9" name="Text Placeholder 2"/>
          <p:cNvSpPr>
            <a:spLocks noGrp="1"/>
          </p:cNvSpPr>
          <p:nvPr>
            <p:ph type="body" sz="quarter" idx="12"/>
          </p:nvPr>
        </p:nvSpPr>
        <p:spPr>
          <a:xfrm>
            <a:off x="0" y="-50797"/>
            <a:ext cx="1194319" cy="249767"/>
          </a:xfrm>
        </p:spPr>
        <p:txBody>
          <a:bodyPr/>
          <a:lstStyle/>
          <a:p>
            <a:r>
              <a:rPr lang="fr-FR" sz="1000" dirty="0"/>
              <a:t>Suivez les instructions</a:t>
            </a:r>
          </a:p>
        </p:txBody>
      </p:sp>
    </p:spTree>
    <p:custDataLst>
      <p:tags r:id="rId1"/>
    </p:custData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Configuration du profil de la société</a:t>
            </a:r>
          </a:p>
          <a:p>
            <a:pPr lvl="1"/>
            <a:r>
              <a:rPr lang="fr-FR"/>
              <a:t>Configuration de l'interface utilisateur</a:t>
            </a:r>
          </a:p>
          <a:p>
            <a:pPr lvl="1"/>
            <a:r>
              <a:rPr lang="fr-FR"/>
              <a:t>Configuration des activités et des calendriers</a:t>
            </a:r>
          </a:p>
          <a:p>
            <a:pPr lvl="1"/>
            <a:r>
              <a:rPr lang="fr-FR"/>
              <a:t>Configuration des paramètres de recherche </a:t>
            </a:r>
          </a:p>
          <a:p>
            <a:pPr lvl="2"/>
            <a:r>
              <a:rPr lang="fr-FR" b="1" dirty="0"/>
              <a:t>Configuration des groupes Chatter</a:t>
            </a:r>
          </a:p>
          <a:p>
            <a:pPr lvl="1"/>
            <a:r>
              <a:rPr lang="fr-FR"/>
              <a:t>Accès mobile avec Salesforce1</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91</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596" y="836614"/>
            <a:ext cx="5650882" cy="5935663"/>
          </a:xfrm>
        </p:spPr>
        <p:txBody>
          <a:bodyPr/>
          <a:lstStyle/>
          <a:p>
            <a:r>
              <a:rPr lang="fr-FR" dirty="0"/>
              <a:t>Tous les vice-présidents et le PDG viennent de rentrer d'une réunion professionnelle de trois jours. Ils ont principalement débattu de l'amélioration de la communication.  </a:t>
            </a:r>
          </a:p>
          <a:p>
            <a:endParaRPr lang="fr-FR" dirty="0"/>
          </a:p>
        </p:txBody>
      </p:sp>
      <p:sp>
        <p:nvSpPr>
          <p:cNvPr id="9" name="Title 8"/>
          <p:cNvSpPr>
            <a:spLocks noGrp="1"/>
          </p:cNvSpPr>
          <p:nvPr>
            <p:ph type="title"/>
          </p:nvPr>
        </p:nvSpPr>
        <p:spPr/>
        <p:txBody>
          <a:bodyPr/>
          <a:lstStyle/>
          <a:p>
            <a:r>
              <a:rPr lang="fr-FR"/>
              <a:t>Amélioration de l'expérience utilisateur avec Chatter</a:t>
            </a:r>
          </a:p>
        </p:txBody>
      </p:sp>
      <p:sp>
        <p:nvSpPr>
          <p:cNvPr id="5" name="Slide Number Placeholder 4"/>
          <p:cNvSpPr>
            <a:spLocks noGrp="1"/>
          </p:cNvSpPr>
          <p:nvPr>
            <p:ph type="sldNum" sz="quarter" idx="10"/>
          </p:nvPr>
        </p:nvSpPr>
        <p:spPr/>
        <p:txBody>
          <a:bodyPr/>
          <a:lstStyle/>
          <a:p>
            <a:fld id="{812A5277-1DB9-460F-9A21-B857ABB32666}" type="slidenum">
              <a:rPr lang="en-US" smtClean="0"/>
              <a:pPr/>
              <a:t>92</a:t>
            </a:fld>
            <a:endParaRPr lang="fr-FR" dirty="0"/>
          </a:p>
        </p:txBody>
      </p:sp>
      <p:grpSp>
        <p:nvGrpSpPr>
          <p:cNvPr id="3" name="Group 2"/>
          <p:cNvGrpSpPr/>
          <p:nvPr/>
        </p:nvGrpSpPr>
        <p:grpSpPr>
          <a:xfrm>
            <a:off x="907764" y="3672153"/>
            <a:ext cx="4588468" cy="2932615"/>
            <a:chOff x="301371" y="3595795"/>
            <a:chExt cx="4090481" cy="2614338"/>
          </a:xfrm>
        </p:grpSpPr>
        <p:pic>
          <p:nvPicPr>
            <p:cNvPr id="1026" name="Picture 2" descr="C:\Documents and Settings\msharron\Desktop\Essentials for New Admins\AW Computing employees\AW Exec Headshots for Chatter\NLarkin headshot.png"/>
            <p:cNvPicPr>
              <a:picLocks noChangeAspect="1" noChangeArrowheads="1"/>
            </p:cNvPicPr>
            <p:nvPr/>
          </p:nvPicPr>
          <p:blipFill>
            <a:blip r:embed="rId4" cstate="print"/>
            <a:srcRect t="-3154" r="12230" b="19426"/>
            <a:stretch>
              <a:fillRect/>
            </a:stretch>
          </p:blipFill>
          <p:spPr bwMode="auto">
            <a:xfrm>
              <a:off x="1714828" y="3595795"/>
              <a:ext cx="1219095" cy="1250533"/>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1027" name="Picture 3" descr="C:\Documents and Settings\msharron\Desktop\Essentials for New Admins\AW Computing employees\AW Exec Headshots for Chatter\AWheeler headshot.png"/>
            <p:cNvPicPr>
              <a:picLocks noChangeAspect="1" noChangeArrowheads="1"/>
            </p:cNvPicPr>
            <p:nvPr/>
          </p:nvPicPr>
          <p:blipFill>
            <a:blip r:embed="rId5" cstate="print"/>
            <a:srcRect l="13490" t="-4758" r="-3034" b="17485"/>
            <a:stretch>
              <a:fillRect/>
            </a:stretch>
          </p:blipFill>
          <p:spPr bwMode="auto">
            <a:xfrm>
              <a:off x="3138476" y="3595795"/>
              <a:ext cx="1217046" cy="1235211"/>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1028" name="Picture 4" descr="C:\Documents and Settings\msharron\Desktop\Essentials for New Admins\AW Computing employees\AW Exec Headshots for Chatter\BBassi headshot.png"/>
            <p:cNvPicPr>
              <a:picLocks noChangeAspect="1" noChangeArrowheads="1"/>
            </p:cNvPicPr>
            <p:nvPr/>
          </p:nvPicPr>
          <p:blipFill>
            <a:blip r:embed="rId6" cstate="print"/>
            <a:srcRect l="3362" t="-2150" r="6963" b="25302"/>
            <a:stretch>
              <a:fillRect/>
            </a:stretch>
          </p:blipFill>
          <p:spPr bwMode="auto">
            <a:xfrm>
              <a:off x="3138476" y="4923186"/>
              <a:ext cx="1253376" cy="1286947"/>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1029" name="Picture 5" descr="C:\Documents and Settings\msharron\Desktop\Essentials for New Admins\AW Computing employees\AW Exec Headshots for Chatter\CMcCoy headshot.png"/>
            <p:cNvPicPr>
              <a:picLocks noChangeAspect="1" noChangeArrowheads="1"/>
            </p:cNvPicPr>
            <p:nvPr/>
          </p:nvPicPr>
          <p:blipFill>
            <a:blip r:embed="rId7" cstate="print"/>
            <a:srcRect l="3548" t="-4444" r="5617" b="18401"/>
            <a:stretch>
              <a:fillRect/>
            </a:stretch>
          </p:blipFill>
          <p:spPr bwMode="auto">
            <a:xfrm>
              <a:off x="1715678" y="4923186"/>
              <a:ext cx="1218245" cy="1247084"/>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1031" name="Picture 7" descr="C:\Documents and Settings\msharron\Desktop\Essentials for New Admins\AW Computing employees\AW Exec Headshots for Chatter\JWiseman headshot.png"/>
            <p:cNvPicPr>
              <a:picLocks noChangeAspect="1" noChangeArrowheads="1"/>
            </p:cNvPicPr>
            <p:nvPr/>
          </p:nvPicPr>
          <p:blipFill>
            <a:blip r:embed="rId8" cstate="print"/>
            <a:srcRect l="-2389" t="-3963" r="5583" b="27469"/>
            <a:stretch>
              <a:fillRect/>
            </a:stretch>
          </p:blipFill>
          <p:spPr bwMode="auto">
            <a:xfrm>
              <a:off x="301371" y="3595795"/>
              <a:ext cx="1198882" cy="1198882"/>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pic>
          <p:nvPicPr>
            <p:cNvPr id="1032" name="Picture 8" descr="C:\Documents and Settings\msharron\Desktop\Essentials for New Admins\AW Computing employees\AW Exec Headshots for Chatter\LWu headshot.png"/>
            <p:cNvPicPr>
              <a:picLocks noChangeAspect="1" noChangeArrowheads="1"/>
            </p:cNvPicPr>
            <p:nvPr/>
          </p:nvPicPr>
          <p:blipFill>
            <a:blip r:embed="rId9" cstate="print"/>
            <a:srcRect l="7502" r="2387" b="16770"/>
            <a:stretch>
              <a:fillRect/>
            </a:stretch>
          </p:blipFill>
          <p:spPr bwMode="auto">
            <a:xfrm>
              <a:off x="301371" y="4923186"/>
              <a:ext cx="1235198" cy="1224392"/>
            </a:xfrm>
            <a:prstGeom prst="ellipse">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pic>
      </p:grpSp>
      <p:pic>
        <p:nvPicPr>
          <p:cNvPr id="17" name="Picture 16"/>
          <p:cNvPicPr>
            <a:picLocks noChangeAspect="1"/>
          </p:cNvPicPr>
          <p:nvPr/>
        </p:nvPicPr>
        <p:blipFill>
          <a:blip r:embed="rId10" cstate="print">
            <a:extLst>
              <a:ext uri="{BEBA8EAE-BF5A-486C-A8C5-ECC9F3942E4B}">
                <a14:imgProps xmlns:a14="http://schemas.microsoft.com/office/drawing/2010/main">
                  <a14:imgLayer r:embed="rId11">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228473">
            <a:off x="5353181" y="122962"/>
            <a:ext cx="7769384" cy="8126970"/>
          </a:xfrm>
          <a:prstGeom prst="rect">
            <a:avLst/>
          </a:prstGeom>
          <a:effectLst>
            <a:outerShdw blurRad="165100" dist="38100" dir="2700000" sx="102000" sy="102000" algn="tl" rotWithShape="0">
              <a:prstClr val="black">
                <a:alpha val="27000"/>
              </a:prstClr>
            </a:outerShdw>
          </a:effectLst>
        </p:spPr>
      </p:pic>
      <p:sp>
        <p:nvSpPr>
          <p:cNvPr id="18" name="Content Placeholder 4"/>
          <p:cNvSpPr txBox="1">
            <a:spLocks/>
          </p:cNvSpPr>
          <p:nvPr/>
        </p:nvSpPr>
        <p:spPr bwMode="auto">
          <a:xfrm rot="20820167">
            <a:off x="7180465" y="1682202"/>
            <a:ext cx="4230381" cy="4818349"/>
          </a:xfrm>
          <a:prstGeom prst="rect">
            <a:avLst/>
          </a:prstGeom>
          <a:noFill/>
          <a:ln w="9525">
            <a:noFill/>
            <a:miter lim="800000"/>
            <a:headEnd/>
            <a:tailEnd/>
          </a:ln>
        </p:spPr>
        <p:txBody>
          <a:bodyPr vert="horz" wrap="square" lIns="91424" tIns="45712" rIns="91424" bIns="45712" numCol="1" anchor="t" anchorCtr="0" compatLnSpc="1">
            <a:prstTxWarp prst="textNoShape">
              <a:avLst/>
            </a:prstTxWarp>
            <a:noAutofit/>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gn="ctr">
              <a:spcAft>
                <a:spcPts val="1200"/>
              </a:spcAft>
            </a:pPr>
            <a:r>
              <a:rPr lang="fr-FR" sz="2000" b="1" dirty="0">
                <a:latin typeface="Segoe Print" panose="02000600000000000000" pitchFamily="2" charset="0"/>
              </a:rPr>
              <a:t>Bilan de la réunion</a:t>
            </a:r>
            <a:r>
              <a:rPr dirty="0"/>
              <a:t/>
            </a:r>
            <a:br>
              <a:rPr dirty="0"/>
            </a:br>
            <a:r>
              <a:rPr lang="fr-FR" sz="2000" b="1" dirty="0">
                <a:latin typeface="Segoe Print" panose="02000600000000000000" pitchFamily="2" charset="0"/>
              </a:rPr>
              <a:t>Améliorer la communication !</a:t>
            </a:r>
          </a:p>
          <a:p>
            <a:pPr marL="285750" indent="-285750">
              <a:spcAft>
                <a:spcPts val="1200"/>
              </a:spcAft>
              <a:buFont typeface="Wingdings" pitchFamily="2" charset="2"/>
              <a:buChar char="ü"/>
            </a:pPr>
            <a:r>
              <a:rPr lang="fr-FR" sz="2000" dirty="0">
                <a:latin typeface="Segoe Print" panose="02000600000000000000" pitchFamily="2" charset="0"/>
              </a:rPr>
              <a:t>Signaler les problèmes à la direction au plus tôt.</a:t>
            </a:r>
          </a:p>
          <a:p>
            <a:pPr marL="285750" indent="-285750">
              <a:spcAft>
                <a:spcPts val="1200"/>
              </a:spcAft>
              <a:buFont typeface="Wingdings" pitchFamily="2" charset="2"/>
              <a:buChar char="ü"/>
            </a:pPr>
            <a:r>
              <a:rPr lang="fr-FR" sz="2000" dirty="0">
                <a:latin typeface="Segoe Print" panose="02000600000000000000" pitchFamily="2" charset="0"/>
              </a:rPr>
              <a:t>Trouver le moyen de partager connaissances et expérience avec les différents services, équipes et personnes extérieures à AW Computing.</a:t>
            </a:r>
          </a:p>
          <a:p>
            <a:pPr marL="285750" indent="-285750">
              <a:spcAft>
                <a:spcPts val="1200"/>
              </a:spcAft>
              <a:buFont typeface="Wingdings" pitchFamily="2" charset="2"/>
              <a:buChar char="ü"/>
            </a:pPr>
            <a:r>
              <a:rPr lang="fr-FR" sz="2000" dirty="0">
                <a:latin typeface="Segoe Print" panose="02000600000000000000" pitchFamily="2" charset="0"/>
              </a:rPr>
              <a:t>Trouver le moyen de réduire les pièces jointes d'e-mail volumineuses et redondantes.</a:t>
            </a:r>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0" y="6068292"/>
            <a:ext cx="12188825" cy="7897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000" dirty="0">
                <a:solidFill>
                  <a:schemeClr val="bg1"/>
                </a:solidFill>
              </a:rPr>
              <a:t>Demandez à Salesforce d'activer Chatter en fonction des profils de votre organisation si vous voulez seulement que certains groupes d'utilisateurs y aient accès. </a:t>
            </a:r>
            <a:endParaRPr lang="fr-FR" sz="2000" dirty="0">
              <a:solidFill>
                <a:schemeClr val="bg1"/>
              </a:solidFill>
              <a:latin typeface="Salesforce Sans" panose="020B0505020202020203" pitchFamily="34" charset="0"/>
              <a:cs typeface="Arial" pitchFamily="34" charset="0"/>
            </a:endParaRPr>
          </a:p>
        </p:txBody>
      </p:sp>
      <p:sp>
        <p:nvSpPr>
          <p:cNvPr id="46" name="Rectangle 45"/>
          <p:cNvSpPr/>
          <p:nvPr/>
        </p:nvSpPr>
        <p:spPr bwMode="auto">
          <a:xfrm>
            <a:off x="0" y="758486"/>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1900" b="1" dirty="0">
                <a:solidFill>
                  <a:schemeClr val="bg1"/>
                </a:solidFill>
              </a:rPr>
              <a:t>Chatter</a:t>
            </a:r>
            <a:r>
              <a:rPr lang="fr-FR" sz="1900" dirty="0">
                <a:solidFill>
                  <a:schemeClr val="bg1"/>
                </a:solidFill>
              </a:rPr>
              <a:t> permet à vos employés de collaborer avec leurs collègues sur des fichiers et des enregistrements. Chatter est automatiquement activé dans toutes les nouvelles organisations. </a:t>
            </a:r>
            <a:endParaRPr lang="fr-FR" sz="1900" dirty="0">
              <a:solidFill>
                <a:schemeClr val="bg1"/>
              </a:solidFill>
              <a:latin typeface="Salesforce Sans" panose="020B0505020202020203" pitchFamily="34" charset="0"/>
              <a:cs typeface="Arial" pitchFamily="34" charset="0"/>
            </a:endParaRPr>
          </a:p>
        </p:txBody>
      </p:sp>
      <p:sp>
        <p:nvSpPr>
          <p:cNvPr id="60" name="TextBox 59"/>
          <p:cNvSpPr txBox="1"/>
          <p:nvPr/>
        </p:nvSpPr>
        <p:spPr bwMode="white">
          <a:xfrm>
            <a:off x="-15807" y="817242"/>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grpSp>
        <p:nvGrpSpPr>
          <p:cNvPr id="23" name="Group 22"/>
          <p:cNvGrpSpPr/>
          <p:nvPr/>
        </p:nvGrpSpPr>
        <p:grpSpPr>
          <a:xfrm>
            <a:off x="0" y="6089380"/>
            <a:ext cx="1310871" cy="710979"/>
            <a:chOff x="0" y="6089380"/>
            <a:chExt cx="1310871" cy="710979"/>
          </a:xfrm>
        </p:grpSpPr>
        <p:pic>
          <p:nvPicPr>
            <p:cNvPr id="45" name="Picture 4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6491120"/>
              <a:ext cx="353832" cy="309239"/>
            </a:xfrm>
            <a:prstGeom prst="rect">
              <a:avLst/>
            </a:prstGeom>
            <a:noFill/>
            <a:ln>
              <a:noFill/>
            </a:ln>
            <a:effectLst/>
          </p:spPr>
        </p:pic>
        <p:sp>
          <p:nvSpPr>
            <p:cNvPr id="63" name="TextBox 62"/>
            <p:cNvSpPr txBox="1"/>
            <p:nvPr/>
          </p:nvSpPr>
          <p:spPr bwMode="white">
            <a:xfrm>
              <a:off x="0" y="6089380"/>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MISE EN GARDE :</a:t>
              </a:r>
            </a:p>
          </p:txBody>
        </p:sp>
      </p:grpSp>
      <p:sp>
        <p:nvSpPr>
          <p:cNvPr id="64" name="Freeform 343"/>
          <p:cNvSpPr>
            <a:spLocks noEditPoints="1"/>
          </p:cNvSpPr>
          <p:nvPr/>
        </p:nvSpPr>
        <p:spPr bwMode="auto">
          <a:xfrm>
            <a:off x="438037" y="1069697"/>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 name="Title 3"/>
          <p:cNvSpPr>
            <a:spLocks noGrp="1"/>
          </p:cNvSpPr>
          <p:nvPr>
            <p:ph type="title"/>
          </p:nvPr>
        </p:nvSpPr>
        <p:spPr>
          <a:xfrm>
            <a:off x="128592" y="7"/>
            <a:ext cx="10736637" cy="746975"/>
          </a:xfrm>
        </p:spPr>
        <p:txBody>
          <a:bodyPr/>
          <a:lstStyle/>
          <a:p>
            <a:r>
              <a:rPr lang="fr-FR"/>
              <a:t>Qu'est-ce que Chatter ?</a:t>
            </a:r>
          </a:p>
        </p:txBody>
      </p:sp>
      <p:grpSp>
        <p:nvGrpSpPr>
          <p:cNvPr id="22" name="Group 21"/>
          <p:cNvGrpSpPr/>
          <p:nvPr/>
        </p:nvGrpSpPr>
        <p:grpSpPr>
          <a:xfrm>
            <a:off x="2918838" y="1869351"/>
            <a:ext cx="1968951" cy="3991376"/>
            <a:chOff x="2918838" y="1869351"/>
            <a:chExt cx="1968951" cy="3991376"/>
          </a:xfrm>
        </p:grpSpPr>
        <p:sp>
          <p:nvSpPr>
            <p:cNvPr id="17" name="Rectangle 16"/>
            <p:cNvSpPr/>
            <p:nvPr/>
          </p:nvSpPr>
          <p:spPr>
            <a:xfrm>
              <a:off x="2918839" y="1869351"/>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Suivre</a:t>
              </a:r>
            </a:p>
          </p:txBody>
        </p:sp>
        <p:grpSp>
          <p:nvGrpSpPr>
            <p:cNvPr id="21" name="Group 20"/>
            <p:cNvGrpSpPr/>
            <p:nvPr/>
          </p:nvGrpSpPr>
          <p:grpSpPr>
            <a:xfrm>
              <a:off x="2918838" y="1941315"/>
              <a:ext cx="1968951" cy="3919412"/>
              <a:chOff x="2918838" y="1941315"/>
              <a:chExt cx="1968951" cy="3919412"/>
            </a:xfrm>
          </p:grpSpPr>
          <p:sp>
            <p:nvSpPr>
              <p:cNvPr id="50" name="Rectangle 49"/>
              <p:cNvSpPr/>
              <p:nvPr/>
            </p:nvSpPr>
            <p:spPr>
              <a:xfrm>
                <a:off x="2932645" y="5521060"/>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 Organiser</a:t>
                </a:r>
              </a:p>
            </p:txBody>
          </p:sp>
          <p:sp>
            <p:nvSpPr>
              <p:cNvPr id="12" name="Rectangle 11"/>
              <p:cNvSpPr/>
              <p:nvPr/>
            </p:nvSpPr>
            <p:spPr>
              <a:xfrm>
                <a:off x="2932645" y="4908112"/>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Joindre</a:t>
                </a:r>
              </a:p>
            </p:txBody>
          </p:sp>
          <p:sp>
            <p:nvSpPr>
              <p:cNvPr id="13" name="Rectangle 12"/>
              <p:cNvSpPr/>
              <p:nvPr/>
            </p:nvSpPr>
            <p:spPr>
              <a:xfrm>
                <a:off x="2918838" y="4267893"/>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  </a:t>
                </a:r>
                <a:r>
                  <a:rPr lang="fr-FR" sz="2000" spc="-50" dirty="0">
                    <a:solidFill>
                      <a:schemeClr val="tx1"/>
                    </a:solidFill>
                  </a:rPr>
                  <a:t>Commentaire</a:t>
                </a:r>
              </a:p>
            </p:txBody>
          </p:sp>
          <p:sp>
            <p:nvSpPr>
              <p:cNvPr id="14" name="Rectangle 13"/>
              <p:cNvSpPr/>
              <p:nvPr/>
            </p:nvSpPr>
            <p:spPr>
              <a:xfrm>
                <a:off x="2918838" y="3650521"/>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Lien</a:t>
                </a:r>
              </a:p>
            </p:txBody>
          </p:sp>
          <p:sp>
            <p:nvSpPr>
              <p:cNvPr id="15" name="Rectangle 14"/>
              <p:cNvSpPr/>
              <p:nvPr/>
            </p:nvSpPr>
            <p:spPr>
              <a:xfrm>
                <a:off x="2918839" y="3025265"/>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Télécharger</a:t>
                </a:r>
              </a:p>
            </p:txBody>
          </p:sp>
          <p:sp>
            <p:nvSpPr>
              <p:cNvPr id="16" name="Rectangle 15"/>
              <p:cNvSpPr/>
              <p:nvPr/>
            </p:nvSpPr>
            <p:spPr>
              <a:xfrm>
                <a:off x="2918839" y="2470957"/>
                <a:ext cx="1955144" cy="33966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J'aime</a:t>
                </a:r>
              </a:p>
            </p:txBody>
          </p:sp>
          <p:pic>
            <p:nvPicPr>
              <p:cNvPr id="36" name="Picture 35" descr="Hand.png"/>
              <p:cNvPicPr>
                <a:picLocks noChangeAspect="1"/>
              </p:cNvPicPr>
              <p:nvPr/>
            </p:nvPicPr>
            <p:blipFill>
              <a:blip r:embed="rId6" cstate="print"/>
              <a:stretch>
                <a:fillRect/>
              </a:stretch>
            </p:blipFill>
            <p:spPr>
              <a:xfrm>
                <a:off x="2941317" y="2454851"/>
                <a:ext cx="330971" cy="311664"/>
              </a:xfrm>
              <a:prstGeom prst="rect">
                <a:avLst/>
              </a:prstGeom>
            </p:spPr>
          </p:pic>
          <p:pic>
            <p:nvPicPr>
              <p:cNvPr id="38" name="Picture 37" descr="chatter.png"/>
              <p:cNvPicPr>
                <a:picLocks noChangeAspect="1"/>
              </p:cNvPicPr>
              <p:nvPr/>
            </p:nvPicPr>
            <p:blipFill>
              <a:blip r:embed="rId7" cstate="print"/>
              <a:srcRect l="50203" t="30405" r="48157" b="68362"/>
              <a:stretch>
                <a:fillRect/>
              </a:stretch>
            </p:blipFill>
            <p:spPr>
              <a:xfrm>
                <a:off x="3014985" y="3087362"/>
                <a:ext cx="199311" cy="224224"/>
              </a:xfrm>
              <a:prstGeom prst="rect">
                <a:avLst/>
              </a:prstGeom>
            </p:spPr>
          </p:pic>
          <p:pic>
            <p:nvPicPr>
              <p:cNvPr id="39" name="Picture 2"/>
              <p:cNvPicPr>
                <a:picLocks noChangeAspect="1" noChangeArrowheads="1"/>
              </p:cNvPicPr>
              <p:nvPr/>
            </p:nvPicPr>
            <p:blipFill>
              <a:blip r:embed="rId8" cstate="print"/>
              <a:srcRect l="1724" t="15544" r="94726" b="65456"/>
              <a:stretch>
                <a:fillRect/>
              </a:stretch>
            </p:blipFill>
            <p:spPr bwMode="auto">
              <a:xfrm>
                <a:off x="2940797" y="4336892"/>
                <a:ext cx="240825" cy="218292"/>
              </a:xfrm>
              <a:prstGeom prst="rect">
                <a:avLst/>
              </a:prstGeom>
              <a:noFill/>
              <a:ln w="9525">
                <a:noFill/>
                <a:miter lim="800000"/>
                <a:headEnd/>
                <a:tailEnd/>
              </a:ln>
            </p:spPr>
          </p:pic>
          <p:pic>
            <p:nvPicPr>
              <p:cNvPr id="40" name="Picture 2"/>
              <p:cNvPicPr>
                <a:picLocks noChangeAspect="1" noChangeArrowheads="1"/>
              </p:cNvPicPr>
              <p:nvPr/>
            </p:nvPicPr>
            <p:blipFill>
              <a:blip r:embed="rId8" cstate="print"/>
              <a:srcRect l="14226" t="14718" r="83369" b="66282"/>
              <a:stretch>
                <a:fillRect/>
              </a:stretch>
            </p:blipFill>
            <p:spPr bwMode="auto">
              <a:xfrm>
                <a:off x="3006701" y="4967033"/>
                <a:ext cx="199311" cy="218293"/>
              </a:xfrm>
              <a:prstGeom prst="rect">
                <a:avLst/>
              </a:prstGeom>
              <a:noFill/>
              <a:ln w="9525">
                <a:noFill/>
                <a:miter lim="800000"/>
                <a:headEnd/>
                <a:tailEnd/>
              </a:ln>
            </p:spPr>
          </p:pic>
          <p:pic>
            <p:nvPicPr>
              <p:cNvPr id="41" name="Picture 2"/>
              <p:cNvPicPr>
                <a:picLocks noChangeAspect="1" noChangeArrowheads="1"/>
              </p:cNvPicPr>
              <p:nvPr/>
            </p:nvPicPr>
            <p:blipFill>
              <a:blip r:embed="rId8" cstate="print"/>
              <a:srcRect l="23731" t="14718" r="73062" b="67109"/>
              <a:stretch>
                <a:fillRect/>
              </a:stretch>
            </p:blipFill>
            <p:spPr bwMode="auto">
              <a:xfrm>
                <a:off x="2963519" y="3703904"/>
                <a:ext cx="308769" cy="242605"/>
              </a:xfrm>
              <a:prstGeom prst="rect">
                <a:avLst/>
              </a:prstGeom>
              <a:noFill/>
              <a:ln w="9525">
                <a:noFill/>
                <a:miter lim="800000"/>
                <a:headEnd/>
                <a:tailEnd/>
              </a:ln>
            </p:spPr>
          </p:pic>
          <p:grpSp>
            <p:nvGrpSpPr>
              <p:cNvPr id="6" name="Group 21"/>
              <p:cNvGrpSpPr/>
              <p:nvPr/>
            </p:nvGrpSpPr>
            <p:grpSpPr>
              <a:xfrm>
                <a:off x="3012598" y="1941315"/>
                <a:ext cx="195514" cy="195514"/>
                <a:chOff x="7828547" y="2277979"/>
                <a:chExt cx="194355" cy="194355"/>
              </a:xfrm>
            </p:grpSpPr>
            <p:sp>
              <p:nvSpPr>
                <p:cNvPr id="48" name="Oval 47"/>
                <p:cNvSpPr/>
                <p:nvPr/>
              </p:nvSpPr>
              <p:spPr>
                <a:xfrm>
                  <a:off x="7828547" y="2277979"/>
                  <a:ext cx="194355" cy="194355"/>
                </a:xfrm>
                <a:prstGeom prst="ellipse">
                  <a:avLst/>
                </a:prstGeom>
                <a:solidFill>
                  <a:srgbClr val="78B832"/>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400" dirty="0"/>
                </a:p>
              </p:txBody>
            </p:sp>
            <p:sp>
              <p:nvSpPr>
                <p:cNvPr id="49" name="Plus 48"/>
                <p:cNvSpPr/>
                <p:nvPr/>
              </p:nvSpPr>
              <p:spPr>
                <a:xfrm rot="5400000">
                  <a:off x="7851156" y="2301797"/>
                  <a:ext cx="146349" cy="146349"/>
                </a:xfrm>
                <a:prstGeom prst="mathPlus">
                  <a:avLst>
                    <a:gd name="adj1" fmla="val 13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grpSp>
          <p:pic>
            <p:nvPicPr>
              <p:cNvPr id="51" name="Picture 2"/>
              <p:cNvPicPr>
                <a:picLocks noChangeAspect="1" noChangeArrowheads="1"/>
              </p:cNvPicPr>
              <p:nvPr/>
            </p:nvPicPr>
            <p:blipFill>
              <a:blip r:embed="rId9" cstate="print"/>
              <a:srcRect l="9821" t="12160" b="14269"/>
              <a:stretch>
                <a:fillRect/>
              </a:stretch>
            </p:blipFill>
            <p:spPr bwMode="auto">
              <a:xfrm>
                <a:off x="2953684" y="5545900"/>
                <a:ext cx="404776" cy="304827"/>
              </a:xfrm>
              <a:prstGeom prst="rect">
                <a:avLst/>
              </a:prstGeom>
              <a:noFill/>
              <a:ln w="9525">
                <a:noFill/>
                <a:miter lim="800000"/>
                <a:headEnd/>
                <a:tailEnd/>
              </a:ln>
            </p:spPr>
          </p:pic>
        </p:grpSp>
      </p:grpSp>
      <p:sp>
        <p:nvSpPr>
          <p:cNvPr id="47" name="Rounded Rectangle 46"/>
          <p:cNvSpPr/>
          <p:nvPr/>
        </p:nvSpPr>
        <p:spPr bwMode="auto">
          <a:xfrm>
            <a:off x="5579012" y="1741592"/>
            <a:ext cx="3733872" cy="597600"/>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kumimoji="0" lang="fr-FR" sz="2000" b="0" i="0" u="none" strike="noStrike" cap="none" baseline="0" dirty="0">
                <a:ln>
                  <a:noFill/>
                </a:ln>
                <a:solidFill>
                  <a:schemeClr val="bg1"/>
                </a:solidFill>
                <a:effectLst/>
              </a:rPr>
              <a:t>Personnes,</a:t>
            </a:r>
            <a:r>
              <a:rPr kumimoji="0" lang="fr-FR" sz="2000" b="0" i="0" u="none" strike="noStrike" cap="none" dirty="0">
                <a:ln>
                  <a:noFill/>
                </a:ln>
                <a:solidFill>
                  <a:schemeClr val="bg1"/>
                </a:solidFill>
                <a:effectLst/>
              </a:rPr>
              <a:t> enregistrements, fichiers </a:t>
            </a:r>
            <a:endParaRPr kumimoji="0" lang="fr-FR" sz="2000" b="0" i="0" u="none" strike="noStrike" cap="none" normalizeH="0" baseline="0" dirty="0">
              <a:ln>
                <a:noFill/>
              </a:ln>
              <a:solidFill>
                <a:schemeClr val="bg1"/>
              </a:solidFill>
              <a:effectLst/>
            </a:endParaRPr>
          </a:p>
        </p:txBody>
      </p:sp>
      <p:sp>
        <p:nvSpPr>
          <p:cNvPr id="52" name="Rounded Rectangle 51"/>
          <p:cNvSpPr/>
          <p:nvPr/>
        </p:nvSpPr>
        <p:spPr bwMode="auto">
          <a:xfrm>
            <a:off x="5589194" y="2435231"/>
            <a:ext cx="3730651" cy="407322"/>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kumimoji="0" lang="fr-FR" sz="2000" b="0" i="0" u="none" strike="noStrike" cap="none" baseline="0" dirty="0">
                <a:ln>
                  <a:noFill/>
                </a:ln>
                <a:solidFill>
                  <a:schemeClr val="bg1"/>
                </a:solidFill>
                <a:effectLst/>
              </a:rPr>
              <a:t>Publications</a:t>
            </a:r>
          </a:p>
        </p:txBody>
      </p:sp>
      <p:sp>
        <p:nvSpPr>
          <p:cNvPr id="53" name="Rounded Rectangle 52"/>
          <p:cNvSpPr/>
          <p:nvPr/>
        </p:nvSpPr>
        <p:spPr bwMode="auto">
          <a:xfrm>
            <a:off x="5599377" y="2947489"/>
            <a:ext cx="3726325" cy="493200"/>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kumimoji="0" lang="fr-FR" sz="2000" b="0" i="0" u="none" strike="noStrike" cap="none" baseline="0" dirty="0">
                <a:ln>
                  <a:noFill/>
                </a:ln>
                <a:solidFill>
                  <a:schemeClr val="bg1"/>
                </a:solidFill>
                <a:effectLst/>
              </a:rPr>
              <a:t>Fichiers</a:t>
            </a:r>
          </a:p>
        </p:txBody>
      </p:sp>
      <p:sp>
        <p:nvSpPr>
          <p:cNvPr id="54" name="Rounded Rectangle 53"/>
          <p:cNvSpPr/>
          <p:nvPr/>
        </p:nvSpPr>
        <p:spPr bwMode="auto">
          <a:xfrm>
            <a:off x="5609560" y="3520231"/>
            <a:ext cx="3733872" cy="597600"/>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kumimoji="0" lang="fr-FR" sz="2000" b="0" i="0" u="none" strike="noStrike" cap="none" baseline="0" dirty="0">
                <a:ln>
                  <a:noFill/>
                </a:ln>
                <a:solidFill>
                  <a:schemeClr val="bg1"/>
                </a:solidFill>
                <a:effectLst/>
              </a:rPr>
              <a:t>Vers des liens internes et externes</a:t>
            </a:r>
          </a:p>
        </p:txBody>
      </p:sp>
      <p:sp>
        <p:nvSpPr>
          <p:cNvPr id="55" name="Rounded Rectangle 54"/>
          <p:cNvSpPr/>
          <p:nvPr/>
        </p:nvSpPr>
        <p:spPr bwMode="auto">
          <a:xfrm>
            <a:off x="5599378" y="4195301"/>
            <a:ext cx="3733872" cy="493200"/>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kumimoji="0" lang="fr-FR" sz="2000" b="0" i="0" u="none" strike="noStrike" cap="none" baseline="0" dirty="0">
                <a:ln>
                  <a:noFill/>
                </a:ln>
                <a:solidFill>
                  <a:schemeClr val="bg1"/>
                </a:solidFill>
                <a:effectLst/>
              </a:rPr>
              <a:t>Publications, enregistrements</a:t>
            </a:r>
          </a:p>
        </p:txBody>
      </p:sp>
      <p:sp>
        <p:nvSpPr>
          <p:cNvPr id="56" name="Rounded Rectangle 55"/>
          <p:cNvSpPr/>
          <p:nvPr/>
        </p:nvSpPr>
        <p:spPr bwMode="auto">
          <a:xfrm>
            <a:off x="5589195" y="4777379"/>
            <a:ext cx="3733872" cy="597600"/>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kumimoji="0" lang="fr-FR" sz="2000" b="0" i="0" u="none" strike="noStrike" cap="none" baseline="0" dirty="0">
                <a:ln>
                  <a:noFill/>
                </a:ln>
                <a:solidFill>
                  <a:schemeClr val="bg1"/>
                </a:solidFill>
                <a:effectLst/>
              </a:rPr>
              <a:t>Des fichiers aux publications, aux enregistrements</a:t>
            </a:r>
          </a:p>
        </p:txBody>
      </p:sp>
      <p:sp>
        <p:nvSpPr>
          <p:cNvPr id="57" name="Rounded Rectangle 56"/>
          <p:cNvSpPr/>
          <p:nvPr/>
        </p:nvSpPr>
        <p:spPr bwMode="auto">
          <a:xfrm>
            <a:off x="5595984" y="5446737"/>
            <a:ext cx="3733872" cy="493200"/>
          </a:xfrm>
          <a:prstGeom prst="roundRect">
            <a:avLst/>
          </a:prstGeom>
          <a:solidFill>
            <a:srgbClr val="0070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kumimoji="0" lang="fr-FR" sz="2000" b="0" i="0" u="none" strike="noStrike" cap="none" baseline="0" dirty="0">
                <a:ln>
                  <a:noFill/>
                </a:ln>
                <a:solidFill>
                  <a:schemeClr val="bg1"/>
                </a:solidFill>
                <a:effectLst/>
              </a:rPr>
              <a:t>Publications, enregistrements</a:t>
            </a:r>
          </a:p>
        </p:txBody>
      </p:sp>
      <p:cxnSp>
        <p:nvCxnSpPr>
          <p:cNvPr id="59" name="Straight Connector 58"/>
          <p:cNvCxnSpPr>
            <a:stCxn id="17" idx="3"/>
            <a:endCxn id="47" idx="1"/>
          </p:cNvCxnSpPr>
          <p:nvPr/>
        </p:nvCxnSpPr>
        <p:spPr>
          <a:xfrm>
            <a:off x="4873983" y="2039185"/>
            <a:ext cx="705029" cy="12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16" idx="3"/>
            <a:endCxn id="52" idx="1"/>
          </p:cNvCxnSpPr>
          <p:nvPr/>
        </p:nvCxnSpPr>
        <p:spPr>
          <a:xfrm flipV="1">
            <a:off x="4873983" y="2638892"/>
            <a:ext cx="715211" cy="18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5" idx="3"/>
            <a:endCxn id="53" idx="1"/>
          </p:cNvCxnSpPr>
          <p:nvPr/>
        </p:nvCxnSpPr>
        <p:spPr>
          <a:xfrm flipV="1">
            <a:off x="4873983" y="3194089"/>
            <a:ext cx="725394" cy="10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14" idx="3"/>
            <a:endCxn id="54" idx="1"/>
          </p:cNvCxnSpPr>
          <p:nvPr/>
        </p:nvCxnSpPr>
        <p:spPr>
          <a:xfrm flipV="1">
            <a:off x="4873982" y="3819031"/>
            <a:ext cx="735578" cy="13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13" idx="3"/>
            <a:endCxn id="55" idx="1"/>
          </p:cNvCxnSpPr>
          <p:nvPr/>
        </p:nvCxnSpPr>
        <p:spPr>
          <a:xfrm>
            <a:off x="4873982" y="4437727"/>
            <a:ext cx="725396" cy="41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50" idx="3"/>
            <a:endCxn id="57" idx="1"/>
          </p:cNvCxnSpPr>
          <p:nvPr/>
        </p:nvCxnSpPr>
        <p:spPr>
          <a:xfrm>
            <a:off x="4887789" y="5690894"/>
            <a:ext cx="708195" cy="24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12" idx="3"/>
            <a:endCxn id="56" idx="1"/>
          </p:cNvCxnSpPr>
          <p:nvPr/>
        </p:nvCxnSpPr>
        <p:spPr>
          <a:xfrm flipV="1">
            <a:off x="4887789" y="5076179"/>
            <a:ext cx="701406" cy="176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0"/>
          </p:nvPr>
        </p:nvSpPr>
        <p:spPr/>
        <p:txBody>
          <a:bodyPr/>
          <a:lstStyle/>
          <a:p>
            <a:fld id="{812A5277-1DB9-460F-9A21-B857ABB32666}" type="slidenum">
              <a:rPr lang="en-US" smtClean="0"/>
              <a:pPr/>
              <a:t>93</a:t>
            </a:fld>
            <a:endParaRPr lang="fr-FR" dirty="0"/>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2718488" y="903741"/>
            <a:ext cx="9470337" cy="4462622"/>
          </a:xfrm>
          <a:prstGeom prst="rect">
            <a:avLst/>
          </a:prstGeom>
        </p:spPr>
      </p:pic>
      <p:sp>
        <p:nvSpPr>
          <p:cNvPr id="2" name="Title 1"/>
          <p:cNvSpPr>
            <a:spLocks noGrp="1"/>
          </p:cNvSpPr>
          <p:nvPr>
            <p:ph type="title"/>
          </p:nvPr>
        </p:nvSpPr>
        <p:spPr>
          <a:xfrm>
            <a:off x="128589" y="7"/>
            <a:ext cx="10734146" cy="746975"/>
          </a:xfrm>
        </p:spPr>
        <p:txBody>
          <a:bodyPr/>
          <a:lstStyle/>
          <a:p>
            <a:r>
              <a:rPr lang="fr-FR"/>
              <a:t>Page d'accueil Chatter dans Lightning Experience</a:t>
            </a:r>
          </a:p>
        </p:txBody>
      </p:sp>
      <p:sp>
        <p:nvSpPr>
          <p:cNvPr id="16" name="TextBox 15"/>
          <p:cNvSpPr txBox="1"/>
          <p:nvPr/>
        </p:nvSpPr>
        <p:spPr bwMode="white">
          <a:xfrm>
            <a:off x="-15807" y="817242"/>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7" name="Freeform 343"/>
          <p:cNvSpPr>
            <a:spLocks noEditPoints="1"/>
          </p:cNvSpPr>
          <p:nvPr/>
        </p:nvSpPr>
        <p:spPr bwMode="auto">
          <a:xfrm>
            <a:off x="438037" y="1069697"/>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18" name="Rectangle 17"/>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b="1" dirty="0">
                <a:solidFill>
                  <a:schemeClr val="bg1"/>
                </a:solidFill>
              </a:rPr>
              <a:t>Onglet Chatter</a:t>
            </a:r>
          </a:p>
        </p:txBody>
      </p:sp>
      <p:sp>
        <p:nvSpPr>
          <p:cNvPr id="4" name="Slide Number Placeholder 3"/>
          <p:cNvSpPr>
            <a:spLocks noGrp="1"/>
          </p:cNvSpPr>
          <p:nvPr>
            <p:ph type="sldNum" sz="quarter" idx="10"/>
          </p:nvPr>
        </p:nvSpPr>
        <p:spPr/>
        <p:txBody>
          <a:bodyPr/>
          <a:lstStyle/>
          <a:p>
            <a:fld id="{812A5277-1DB9-460F-9A21-B857ABB32666}" type="slidenum">
              <a:rPr lang="en-US" smtClean="0"/>
              <a:pPr/>
              <a:t>94</a:t>
            </a:fld>
            <a:endParaRPr lang="fr-FR" dirty="0"/>
          </a:p>
        </p:txBody>
      </p:sp>
      <p:sp>
        <p:nvSpPr>
          <p:cNvPr id="14" name="Shape 830"/>
          <p:cNvSpPr/>
          <p:nvPr/>
        </p:nvSpPr>
        <p:spPr>
          <a:xfrm>
            <a:off x="498756" y="1079472"/>
            <a:ext cx="1591318" cy="1217342"/>
          </a:xfrm>
          <a:prstGeom prst="wedgeRoundRectCallout">
            <a:avLst>
              <a:gd name="adj1" fmla="val 91946"/>
              <a:gd name="adj2" fmla="val 23279"/>
              <a:gd name="adj3" fmla="val 16667"/>
            </a:avLst>
          </a:prstGeom>
          <a:solidFill>
            <a:srgbClr val="9FC5E8"/>
          </a:solidFill>
          <a:ln w="9525" cap="flat" cmpd="sng">
            <a:solidFill>
              <a:srgbClr val="00B0F0"/>
            </a:solidFill>
            <a:prstDash val="solid"/>
            <a:round/>
            <a:headEnd type="none" w="med" len="med"/>
            <a:tailEnd type="none" w="med" len="med"/>
          </a:ln>
        </p:spPr>
        <p:txBody>
          <a:bodyPr lIns="51450" tIns="25700" rIns="51450" bIns="25700" anchor="ctr" anchorCtr="0">
            <a:noAutofit/>
          </a:bodyPr>
          <a:lstStyle/>
          <a:p>
            <a:pPr marL="0" marR="0" lvl="0" indent="0" algn="ctr" rtl="0">
              <a:spcBef>
                <a:spcPts val="0"/>
              </a:spcBef>
              <a:buClr>
                <a:srgbClr val="FF0000"/>
              </a:buClr>
              <a:buSzPct val="25000"/>
              <a:buFont typeface="Arial"/>
              <a:buNone/>
            </a:pPr>
            <a:r>
              <a:rPr lang="fr-FR" sz="1200" dirty="0"/>
              <a:t>Présentation de la société remplace le fil Toute la société</a:t>
            </a:r>
          </a:p>
        </p:txBody>
      </p:sp>
      <p:sp>
        <p:nvSpPr>
          <p:cNvPr id="15" name="Shape 831"/>
          <p:cNvSpPr/>
          <p:nvPr/>
        </p:nvSpPr>
        <p:spPr>
          <a:xfrm>
            <a:off x="438037" y="2967748"/>
            <a:ext cx="1652037" cy="974350"/>
          </a:xfrm>
          <a:prstGeom prst="wedgeRoundRectCallout">
            <a:avLst>
              <a:gd name="adj1" fmla="val 86230"/>
              <a:gd name="adj2" fmla="val -67018"/>
              <a:gd name="adj3" fmla="val 16667"/>
            </a:avLst>
          </a:prstGeom>
          <a:solidFill>
            <a:srgbClr val="9FC5E8"/>
          </a:solidFill>
          <a:ln w="9525" cap="flat" cmpd="sng">
            <a:solidFill>
              <a:srgbClr val="00B0F0"/>
            </a:solidFill>
            <a:prstDash val="solid"/>
            <a:round/>
            <a:headEnd type="none" w="med" len="med"/>
            <a:tailEnd type="none" w="med" len="med"/>
          </a:ln>
        </p:spPr>
        <p:txBody>
          <a:bodyPr lIns="51450" tIns="25700" rIns="51450" bIns="25700" anchor="ctr" anchorCtr="0">
            <a:noAutofit/>
          </a:bodyPr>
          <a:lstStyle/>
          <a:p>
            <a:pPr marL="0" marR="0" lvl="0" indent="0" algn="ctr" rtl="0">
              <a:spcBef>
                <a:spcPts val="0"/>
              </a:spcBef>
              <a:buClr>
                <a:srgbClr val="FF0000"/>
              </a:buClr>
              <a:buSzPct val="25000"/>
              <a:buFont typeface="Arial"/>
              <a:buNone/>
            </a:pPr>
            <a:r>
              <a:rPr lang="fr-FR" sz="1200" dirty="0"/>
              <a:t>Section des flux Chatter </a:t>
            </a:r>
          </a:p>
        </p:txBody>
      </p:sp>
      <p:sp>
        <p:nvSpPr>
          <p:cNvPr id="21" name="Shape 832"/>
          <p:cNvSpPr/>
          <p:nvPr/>
        </p:nvSpPr>
        <p:spPr>
          <a:xfrm>
            <a:off x="859955" y="4153902"/>
            <a:ext cx="1332049" cy="794908"/>
          </a:xfrm>
          <a:prstGeom prst="wedgeRoundRectCallout">
            <a:avLst>
              <a:gd name="adj1" fmla="val 86230"/>
              <a:gd name="adj2" fmla="val -67018"/>
              <a:gd name="adj3" fmla="val 16667"/>
            </a:avLst>
          </a:prstGeom>
          <a:solidFill>
            <a:srgbClr val="9FC5E8"/>
          </a:solidFill>
          <a:ln w="9525" cap="flat" cmpd="sng">
            <a:solidFill>
              <a:srgbClr val="00B0F0"/>
            </a:solidFill>
            <a:prstDash val="solid"/>
            <a:round/>
            <a:headEnd type="none" w="med" len="med"/>
            <a:tailEnd type="none" w="med" len="med"/>
          </a:ln>
        </p:spPr>
        <p:txBody>
          <a:bodyPr lIns="51450" tIns="25700" rIns="51450" bIns="25700" anchor="ctr" anchorCtr="0">
            <a:noAutofit/>
          </a:bodyPr>
          <a:lstStyle/>
          <a:p>
            <a:pPr marL="0" marR="0" lvl="0" indent="0" algn="ctr" rtl="0">
              <a:spcBef>
                <a:spcPts val="0"/>
              </a:spcBef>
              <a:buClr>
                <a:srgbClr val="FF0000"/>
              </a:buClr>
              <a:buSzPct val="25000"/>
              <a:buFont typeface="Arial"/>
              <a:buNone/>
            </a:pPr>
            <a:r>
              <a:rPr lang="fr-FR" sz="1200" dirty="0"/>
              <a:t>Liste des groupes récents</a:t>
            </a:r>
          </a:p>
        </p:txBody>
      </p:sp>
      <p:grpSp>
        <p:nvGrpSpPr>
          <p:cNvPr id="22" name="Group 21"/>
          <p:cNvGrpSpPr/>
          <p:nvPr/>
        </p:nvGrpSpPr>
        <p:grpSpPr>
          <a:xfrm>
            <a:off x="0" y="6082210"/>
            <a:ext cx="1295063" cy="746147"/>
            <a:chOff x="0" y="6082210"/>
            <a:chExt cx="1295063" cy="746147"/>
          </a:xfrm>
        </p:grpSpPr>
        <p:sp>
          <p:nvSpPr>
            <p:cNvPr id="23" name="TextBox 2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24"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extLst>
      <p:ext uri="{BB962C8B-B14F-4D97-AF65-F5344CB8AC3E}">
        <p14:creationId xmlns:p14="http://schemas.microsoft.com/office/powerpoint/2010/main" val="2155675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15713" y="1684421"/>
            <a:ext cx="8571087" cy="5109184"/>
          </a:xfrm>
        </p:spPr>
        <p:txBody>
          <a:bodyPr>
            <a:noAutofit/>
          </a:bodyPr>
          <a:lstStyle/>
          <a:p>
            <a:pPr lvl="1"/>
            <a:r>
              <a:rPr lang="fr-FR" sz="2100" dirty="0"/>
              <a:t>En tant qu'administrateur, vous pouvez : </a:t>
            </a:r>
          </a:p>
          <a:p>
            <a:pPr lvl="2"/>
            <a:r>
              <a:rPr lang="fr-FR" sz="2100" dirty="0"/>
              <a:t>Accorder aux utilisateurs l'accès à Chatter en fonction de leur profil.</a:t>
            </a:r>
          </a:p>
          <a:p>
            <a:pPr lvl="2"/>
            <a:r>
              <a:rPr lang="fr-FR" sz="2100" dirty="0"/>
              <a:t>Activer les notifications par e-mail, ce qui permet aux publications et commentaires Chatter de générer des e-mails. </a:t>
            </a:r>
          </a:p>
          <a:p>
            <a:pPr lvl="2"/>
            <a:r>
              <a:rPr lang="fr-FR" sz="2100" dirty="0"/>
              <a:t>Autoriser l'archivage de groupes. </a:t>
            </a:r>
          </a:p>
          <a:p>
            <a:pPr lvl="2"/>
            <a:r>
              <a:rPr lang="fr-FR" sz="2100" dirty="0"/>
              <a:t>Configurer des invitations, ce qui permet aux utilisateurs d'inviter des utilisateurs non </a:t>
            </a:r>
            <a:r>
              <a:rPr lang="fr-FR" sz="2100" dirty="0" err="1"/>
              <a:t>Salesforce</a:t>
            </a:r>
            <a:r>
              <a:rPr lang="fr-FR" sz="2100" dirty="0"/>
              <a:t> et des personnes extérieures à la société à rejoindre la communauté Chatter.</a:t>
            </a:r>
          </a:p>
          <a:p>
            <a:pPr lvl="2"/>
            <a:r>
              <a:rPr lang="fr-FR" sz="2100" dirty="0"/>
              <a:t>Activer des objets et des champs pour le suivi de fil, ce qui permet d'alerter les suiveurs en cas de modification apportée aux enregistrements qu'ils suivent.</a:t>
            </a:r>
          </a:p>
          <a:p>
            <a:endParaRPr lang="fr-FR" sz="2100" dirty="0"/>
          </a:p>
        </p:txBody>
      </p:sp>
      <p:sp>
        <p:nvSpPr>
          <p:cNvPr id="2" name="Title 1"/>
          <p:cNvSpPr>
            <a:spLocks noGrp="1"/>
          </p:cNvSpPr>
          <p:nvPr>
            <p:ph type="title"/>
          </p:nvPr>
        </p:nvSpPr>
        <p:spPr>
          <a:xfrm>
            <a:off x="128589" y="7"/>
            <a:ext cx="10734146" cy="746975"/>
          </a:xfrm>
        </p:spPr>
        <p:txBody>
          <a:bodyPr/>
          <a:lstStyle/>
          <a:p>
            <a:r>
              <a:rPr lang="fr-FR"/>
              <a:t>Administration de Chatter </a:t>
            </a:r>
          </a:p>
        </p:txBody>
      </p:sp>
      <p:sp>
        <p:nvSpPr>
          <p:cNvPr id="11" name="Rectangle 10"/>
          <p:cNvSpPr/>
          <p:nvPr/>
        </p:nvSpPr>
        <p:spPr bwMode="auto">
          <a:xfrm>
            <a:off x="0" y="758486"/>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300" dirty="0">
                <a:solidFill>
                  <a:schemeClr val="bg1"/>
                </a:solidFill>
              </a:rPr>
              <a:t>Chatter est sûr et fonctionne conformément à l'ensemble des paramètres d'autorisation et de sécurité de votre organisation Salesforce !</a:t>
            </a:r>
          </a:p>
        </p:txBody>
      </p:sp>
      <p:sp>
        <p:nvSpPr>
          <p:cNvPr id="16" name="TextBox 15"/>
          <p:cNvSpPr txBox="1"/>
          <p:nvPr/>
        </p:nvSpPr>
        <p:spPr bwMode="white">
          <a:xfrm>
            <a:off x="-15807" y="817242"/>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17" name="Freeform 343"/>
          <p:cNvSpPr>
            <a:spLocks noEditPoints="1"/>
          </p:cNvSpPr>
          <p:nvPr/>
        </p:nvSpPr>
        <p:spPr bwMode="auto">
          <a:xfrm>
            <a:off x="438037" y="1069697"/>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5" name="Rectangle 4"/>
          <p:cNvSpPr/>
          <p:nvPr/>
        </p:nvSpPr>
        <p:spPr>
          <a:xfrm>
            <a:off x="8686800" y="1684421"/>
            <a:ext cx="3639311" cy="2031325"/>
          </a:xfrm>
          <a:prstGeom prst="rect">
            <a:avLst/>
          </a:prstGeom>
        </p:spPr>
        <p:txBody>
          <a:bodyPr wrap="square">
            <a:spAutoFit/>
          </a:bodyPr>
          <a:lstStyle/>
          <a:p>
            <a:pPr marL="231775" lvl="1" indent="-227013">
              <a:buFont typeface="Wingdings" panose="05000000000000000000" pitchFamily="2" charset="2"/>
              <a:buChar char="§"/>
            </a:pPr>
            <a:r>
              <a:rPr lang="fr-FR" sz="2100" dirty="0"/>
              <a:t>La réception des notifications par e-mail est contrôlée par chaque utilisateur dans la zone de configuration personnelle.</a:t>
            </a:r>
          </a:p>
        </p:txBody>
      </p:sp>
      <p:sp>
        <p:nvSpPr>
          <p:cNvPr id="18" name="Rectangle 17"/>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400" dirty="0">
                <a:solidFill>
                  <a:schemeClr val="bg1"/>
                </a:solidFill>
              </a:rPr>
              <a:t>Pour activer et administrer Chatter :</a:t>
            </a:r>
          </a:p>
          <a:p>
            <a:r>
              <a:rPr lang="fr-FR" sz="2400" b="1" dirty="0">
                <a:solidFill>
                  <a:schemeClr val="bg1"/>
                </a:solidFill>
              </a:rPr>
              <a:t>Configuration | Personnaliser | Chatter | Paramètres Chatter</a:t>
            </a:r>
          </a:p>
        </p:txBody>
      </p:sp>
      <p:sp>
        <p:nvSpPr>
          <p:cNvPr id="4" name="Slide Number Placeholder 3"/>
          <p:cNvSpPr>
            <a:spLocks noGrp="1"/>
          </p:cNvSpPr>
          <p:nvPr>
            <p:ph type="sldNum" sz="quarter" idx="10"/>
          </p:nvPr>
        </p:nvSpPr>
        <p:spPr/>
        <p:txBody>
          <a:bodyPr/>
          <a:lstStyle/>
          <a:p>
            <a:fld id="{812A5277-1DB9-460F-9A21-B857ABB32666}" type="slidenum">
              <a:rPr lang="en-US" smtClean="0"/>
              <a:pPr/>
              <a:t>95</a:t>
            </a:fld>
            <a:endParaRPr lang="fr-FR" dirty="0"/>
          </a:p>
        </p:txBody>
      </p:sp>
      <p:grpSp>
        <p:nvGrpSpPr>
          <p:cNvPr id="12" name="Group 11"/>
          <p:cNvGrpSpPr/>
          <p:nvPr/>
        </p:nvGrpSpPr>
        <p:grpSpPr>
          <a:xfrm>
            <a:off x="0" y="6082210"/>
            <a:ext cx="1295063" cy="746147"/>
            <a:chOff x="0" y="6082210"/>
            <a:chExt cx="1295063" cy="746147"/>
          </a:xfrm>
        </p:grpSpPr>
        <p:sp>
          <p:nvSpPr>
            <p:cNvPr id="13" name="TextBox 12"/>
            <p:cNvSpPr txBox="1"/>
            <p:nvPr/>
          </p:nvSpPr>
          <p:spPr bwMode="white">
            <a:xfrm>
              <a:off x="0" y="6082210"/>
              <a:ext cx="1295063"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CHEMIN D'ACCÈS :</a:t>
              </a:r>
            </a:p>
          </p:txBody>
        </p:sp>
        <p:sp>
          <p:nvSpPr>
            <p:cNvPr id="14" name="Freeform 202"/>
            <p:cNvSpPr>
              <a:spLocks noEditPoints="1"/>
            </p:cNvSpPr>
            <p:nvPr/>
          </p:nvSpPr>
          <p:spPr bwMode="auto">
            <a:xfrm flipH="1">
              <a:off x="450005" y="6506862"/>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gr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592" y="7"/>
            <a:ext cx="10736637" cy="746975"/>
          </a:xfrm>
        </p:spPr>
        <p:txBody>
          <a:bodyPr/>
          <a:lstStyle/>
          <a:p>
            <a:r>
              <a:rPr lang="fr-FR"/>
              <a:t>Suivi des enregistrements sur Chatter</a:t>
            </a:r>
          </a:p>
        </p:txBody>
      </p:sp>
      <p:sp>
        <p:nvSpPr>
          <p:cNvPr id="38" name="Rectangle 37"/>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fr-FR" sz="1900" dirty="0">
                <a:solidFill>
                  <a:schemeClr val="bg1"/>
                </a:solidFill>
              </a:rPr>
              <a:t>Le suivi de fil doit être activé pour les objets afin que les utilisateurs puissent voir les informations les plus récentes à propos des enregistrements qu'ils suivent sur le fil Chatter. </a:t>
            </a:r>
          </a:p>
        </p:txBody>
      </p:sp>
      <p:sp>
        <p:nvSpPr>
          <p:cNvPr id="39" name="TextBox 3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40"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41" name="Rectangle 40"/>
          <p:cNvSpPr/>
          <p:nvPr/>
        </p:nvSpPr>
        <p:spPr bwMode="auto">
          <a:xfrm>
            <a:off x="0" y="748860"/>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fr-FR" sz="2300" dirty="0">
                <a:solidFill>
                  <a:schemeClr val="bg1"/>
                </a:solidFill>
              </a:rPr>
              <a:t>Les publications sur Chatter liées à des enregistrements s'affichent dans le fil Chatter à la vue de toute personne ayant accès à l'enregistrement de l'objet. </a:t>
            </a:r>
          </a:p>
        </p:txBody>
      </p:sp>
      <p:sp>
        <p:nvSpPr>
          <p:cNvPr id="43" name="TextBox 42"/>
          <p:cNvSpPr txBox="1"/>
          <p:nvPr/>
        </p:nvSpPr>
        <p:spPr bwMode="white">
          <a:xfrm>
            <a:off x="-15807" y="807616"/>
            <a:ext cx="1310871" cy="276999"/>
          </a:xfrm>
          <a:prstGeom prst="rect">
            <a:avLst/>
          </a:prstGeom>
          <a:noFill/>
          <a:ln>
            <a:noFill/>
          </a:ln>
        </p:spPr>
        <p:txBody>
          <a:bodyPr wrap="square" lIns="91424" tIns="45712" rIns="91424" bIns="45712" rtlCol="0">
            <a:spAutoFit/>
          </a:bodyPr>
          <a:lstStyle/>
          <a:p>
            <a:pPr algn="ctr"/>
            <a:r>
              <a:rPr lang="fr-FR" sz="1200" dirty="0">
                <a:solidFill>
                  <a:schemeClr val="bg1"/>
                </a:solidFill>
                <a:latin typeface="Salesforce Sans" panose="020B0505020202020203" pitchFamily="34" charset="0"/>
              </a:rPr>
              <a:t>REMARQUE :</a:t>
            </a:r>
          </a:p>
        </p:txBody>
      </p:sp>
      <p:sp>
        <p:nvSpPr>
          <p:cNvPr id="57" name="Freeform 343"/>
          <p:cNvSpPr>
            <a:spLocks noEditPoints="1"/>
          </p:cNvSpPr>
          <p:nvPr/>
        </p:nvSpPr>
        <p:spPr bwMode="auto">
          <a:xfrm>
            <a:off x="438037" y="1060071"/>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5" name="Slide Number Placeholder 4"/>
          <p:cNvSpPr>
            <a:spLocks noGrp="1"/>
          </p:cNvSpPr>
          <p:nvPr>
            <p:ph type="sldNum" sz="quarter" idx="10"/>
          </p:nvPr>
        </p:nvSpPr>
        <p:spPr/>
        <p:txBody>
          <a:bodyPr/>
          <a:lstStyle/>
          <a:p>
            <a:fld id="{812A5277-1DB9-460F-9A21-B857ABB32666}" type="slidenum">
              <a:rPr lang="en-US" smtClean="0"/>
              <a:pPr/>
              <a:t>96</a:t>
            </a:fld>
            <a:endParaRPr lang="fr-FR" dirty="0"/>
          </a:p>
        </p:txBody>
      </p:sp>
      <p:grpSp>
        <p:nvGrpSpPr>
          <p:cNvPr id="44" name="Group 43"/>
          <p:cNvGrpSpPr/>
          <p:nvPr/>
        </p:nvGrpSpPr>
        <p:grpSpPr>
          <a:xfrm>
            <a:off x="1150699" y="1600002"/>
            <a:ext cx="8106043" cy="4260472"/>
            <a:chOff x="1150699" y="1600002"/>
            <a:chExt cx="8106043" cy="4260472"/>
          </a:xfrm>
        </p:grpSpPr>
        <p:pic>
          <p:nvPicPr>
            <p:cNvPr id="63" name="Image 8"/>
            <p:cNvPicPr>
              <a:picLocks noChangeAspect="1"/>
            </p:cNvPicPr>
            <p:nvPr/>
          </p:nvPicPr>
          <p:blipFill>
            <a:blip r:embed="rId4"/>
            <a:stretch>
              <a:fillRect/>
            </a:stretch>
          </p:blipFill>
          <p:spPr>
            <a:xfrm>
              <a:off x="3169874" y="1725855"/>
              <a:ext cx="5191850" cy="4001058"/>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64" name="Rectangle 63"/>
            <p:cNvSpPr/>
            <p:nvPr/>
          </p:nvSpPr>
          <p:spPr>
            <a:xfrm>
              <a:off x="4078160" y="1777906"/>
              <a:ext cx="5178582" cy="408256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ounded Rectangular Callout 66"/>
            <p:cNvSpPr/>
            <p:nvPr/>
          </p:nvSpPr>
          <p:spPr>
            <a:xfrm>
              <a:off x="5496910" y="1600002"/>
              <a:ext cx="1938882" cy="620829"/>
            </a:xfrm>
            <a:prstGeom prst="wedgeRoundRectCallout">
              <a:avLst>
                <a:gd name="adj1" fmla="val -94647"/>
                <a:gd name="adj2" fmla="val -6029"/>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Enregistrement d'objet</a:t>
              </a:r>
            </a:p>
          </p:txBody>
        </p:sp>
        <p:sp>
          <p:nvSpPr>
            <p:cNvPr id="68" name="Rounded Rectangular Callout 67"/>
            <p:cNvSpPr/>
            <p:nvPr/>
          </p:nvSpPr>
          <p:spPr>
            <a:xfrm>
              <a:off x="5068913" y="2333377"/>
              <a:ext cx="3612032" cy="374539"/>
            </a:xfrm>
            <a:prstGeom prst="wedgeRoundRectCallout">
              <a:avLst>
                <a:gd name="adj1" fmla="val -20833"/>
                <a:gd name="adj2" fmla="val 77668"/>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Écrire une nouvelle publication</a:t>
              </a:r>
            </a:p>
          </p:txBody>
        </p:sp>
        <p:sp>
          <p:nvSpPr>
            <p:cNvPr id="69" name="Rounded Rectangular Callout 68"/>
            <p:cNvSpPr/>
            <p:nvPr/>
          </p:nvSpPr>
          <p:spPr>
            <a:xfrm>
              <a:off x="1150699" y="4986653"/>
              <a:ext cx="2634859" cy="658679"/>
            </a:xfrm>
            <a:prstGeom prst="wedgeRoundRectCallout">
              <a:avLst>
                <a:gd name="adj1" fmla="val 57324"/>
                <a:gd name="adj2" fmla="val -76128"/>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Commentaire sur cette publication</a:t>
              </a:r>
            </a:p>
          </p:txBody>
        </p:sp>
        <p:sp>
          <p:nvSpPr>
            <p:cNvPr id="70" name="Rounded Rectangular Callout 69"/>
            <p:cNvSpPr/>
            <p:nvPr/>
          </p:nvSpPr>
          <p:spPr>
            <a:xfrm>
              <a:off x="5765799" y="3231106"/>
              <a:ext cx="1918891" cy="408119"/>
            </a:xfrm>
            <a:prstGeom prst="wedgeRoundRectCallout">
              <a:avLst>
                <a:gd name="adj1" fmla="val -20833"/>
                <a:gd name="adj2" fmla="val 77668"/>
                <a:gd name="adj3" fmla="val 16667"/>
              </a:avLst>
            </a:prstGeom>
            <a:solidFill>
              <a:srgbClr val="FF0000"/>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Fil Chatter</a:t>
              </a:r>
            </a:p>
          </p:txBody>
        </p:sp>
      </p:gr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hidden="1"/>
          <p:cNvPicPr>
            <a:picLocks noChangeAspect="1" noChangeArrowheads="1"/>
          </p:cNvPicPr>
          <p:nvPr/>
        </p:nvPicPr>
        <p:blipFill>
          <a:blip r:embed="rId4" cstate="print"/>
          <a:srcRect b="21716"/>
          <a:stretch>
            <a:fillRect/>
          </a:stretch>
        </p:blipFill>
        <p:spPr bwMode="auto">
          <a:xfrm>
            <a:off x="1345471" y="3214859"/>
            <a:ext cx="6415565" cy="3199005"/>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8" name="Content Placeholder 7"/>
          <p:cNvSpPr>
            <a:spLocks noGrp="1"/>
          </p:cNvSpPr>
          <p:nvPr>
            <p:ph idx="1"/>
          </p:nvPr>
        </p:nvSpPr>
        <p:spPr>
          <a:xfrm>
            <a:off x="115715" y="843165"/>
            <a:ext cx="4267100" cy="5950440"/>
          </a:xfrm>
        </p:spPr>
        <p:txBody>
          <a:bodyPr>
            <a:normAutofit fontScale="85000" lnSpcReduction="10000"/>
          </a:bodyPr>
          <a:lstStyle/>
          <a:p>
            <a:pPr marL="0" indent="0">
              <a:buNone/>
            </a:pPr>
            <a:r>
              <a:rPr lang="fr-FR" dirty="0"/>
              <a:t>Les groupes constituent une fonctionnalité puissante </a:t>
            </a:r>
            <a:r>
              <a:rPr dirty="0"/>
              <a:t/>
            </a:r>
            <a:br>
              <a:rPr dirty="0"/>
            </a:br>
            <a:r>
              <a:rPr lang="fr-FR" dirty="0"/>
              <a:t>de Chatter et les utilisateurs peuvent en créer. Les utilisateurs d'un groupe Chatter peuvent :</a:t>
            </a:r>
            <a:r>
              <a:rPr dirty="0"/>
              <a:t/>
            </a:r>
            <a:br>
              <a:rPr dirty="0"/>
            </a:br>
            <a:endParaRPr lang="fr-FR" dirty="0"/>
          </a:p>
          <a:p>
            <a:pPr lvl="1" fontAlgn="t"/>
            <a:r>
              <a:rPr lang="fr-FR" sz="2400" dirty="0"/>
              <a:t>Collaborer au sein d'un groupe privé, public ou non répertorié</a:t>
            </a:r>
          </a:p>
          <a:p>
            <a:pPr lvl="1" fontAlgn="t"/>
            <a:r>
              <a:rPr lang="fr-FR" dirty="0"/>
              <a:t>Utiliser des groupes de diffusion pour les annonces de l'entreprise.</a:t>
            </a:r>
            <a:endParaRPr lang="fr-FR" sz="2400" dirty="0"/>
          </a:p>
          <a:p>
            <a:pPr lvl="1" fontAlgn="t"/>
            <a:r>
              <a:rPr lang="fr-FR" sz="2400" dirty="0"/>
              <a:t>Publier des mises à jour, des fichiers, des tâches et des liens</a:t>
            </a:r>
          </a:p>
          <a:p>
            <a:pPr lvl="1" fontAlgn="auto"/>
            <a:r>
              <a:rPr lang="fr-FR" sz="2400" dirty="0"/>
              <a:t>Inclure des clients dans les groupes privés</a:t>
            </a:r>
          </a:p>
          <a:p>
            <a:pPr lvl="1" fontAlgn="t"/>
            <a:r>
              <a:rPr lang="fr-FR" sz="2400" dirty="0"/>
              <a:t>Réduire le volume d'e-mails envoyés au groupe</a:t>
            </a:r>
          </a:p>
          <a:p>
            <a:pPr lvl="1" fontAlgn="t"/>
            <a:r>
              <a:rPr lang="fr-FR" sz="2400" dirty="0"/>
              <a:t>Réduire le volume des pièces jointes aux e-mails</a:t>
            </a:r>
          </a:p>
        </p:txBody>
      </p:sp>
      <p:sp>
        <p:nvSpPr>
          <p:cNvPr id="7" name="Title 6"/>
          <p:cNvSpPr>
            <a:spLocks noGrp="1"/>
          </p:cNvSpPr>
          <p:nvPr>
            <p:ph type="title"/>
          </p:nvPr>
        </p:nvSpPr>
        <p:spPr>
          <a:xfrm>
            <a:off x="128589" y="7"/>
            <a:ext cx="10734146" cy="746975"/>
          </a:xfrm>
        </p:spPr>
        <p:txBody>
          <a:bodyPr/>
          <a:lstStyle/>
          <a:p>
            <a:r>
              <a:rPr lang="fr-FR"/>
              <a:t>Que sont les groupes Chatter ?</a:t>
            </a:r>
          </a:p>
        </p:txBody>
      </p:sp>
      <p:sp>
        <p:nvSpPr>
          <p:cNvPr id="4" name="Slide Number Placeholder 3"/>
          <p:cNvSpPr>
            <a:spLocks noGrp="1"/>
          </p:cNvSpPr>
          <p:nvPr>
            <p:ph type="sldNum" sz="quarter" idx="10"/>
          </p:nvPr>
        </p:nvSpPr>
        <p:spPr/>
        <p:txBody>
          <a:bodyPr/>
          <a:lstStyle/>
          <a:p>
            <a:fld id="{812A5277-1DB9-460F-9A21-B857ABB32666}" type="slidenum">
              <a:rPr lang="en-US" smtClean="0"/>
              <a:pPr/>
              <a:t>97</a:t>
            </a:fld>
            <a:endParaRPr lang="fr-FR" dirty="0"/>
          </a:p>
        </p:txBody>
      </p:sp>
      <p:grpSp>
        <p:nvGrpSpPr>
          <p:cNvPr id="11" name="Group 10"/>
          <p:cNvGrpSpPr/>
          <p:nvPr/>
        </p:nvGrpSpPr>
        <p:grpSpPr>
          <a:xfrm>
            <a:off x="4277088" y="983810"/>
            <a:ext cx="7529088" cy="4052321"/>
            <a:chOff x="4277088" y="983810"/>
            <a:chExt cx="7529088" cy="4052321"/>
          </a:xfrm>
        </p:grpSpPr>
        <p:pic>
          <p:nvPicPr>
            <p:cNvPr id="12"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0543" y="1419078"/>
              <a:ext cx="7345633" cy="3208093"/>
            </a:xfrm>
            <a:prstGeom prst="rect">
              <a:avLst/>
            </a:prstGeom>
            <a:ln>
              <a:solidFill>
                <a:schemeClr val="bg2"/>
              </a:solidFill>
            </a:ln>
            <a:effectLst>
              <a:outerShdw blurRad="50800" dist="38100" dir="2700000" algn="tl" rotWithShape="0">
                <a:prstClr val="black">
                  <a:alpha val="40000"/>
                </a:prstClr>
              </a:outerShdw>
            </a:effectLst>
          </p:spPr>
        </p:pic>
        <p:grpSp>
          <p:nvGrpSpPr>
            <p:cNvPr id="13" name="Groupe 2"/>
            <p:cNvGrpSpPr/>
            <p:nvPr/>
          </p:nvGrpSpPr>
          <p:grpSpPr>
            <a:xfrm>
              <a:off x="4277088" y="983810"/>
              <a:ext cx="7529088" cy="4052321"/>
              <a:chOff x="4277088" y="983810"/>
              <a:chExt cx="7529088" cy="4052321"/>
            </a:xfrm>
          </p:grpSpPr>
          <p:sp>
            <p:nvSpPr>
              <p:cNvPr id="14" name="Rounded Rectangular Callout 13"/>
              <p:cNvSpPr/>
              <p:nvPr/>
            </p:nvSpPr>
            <p:spPr bwMode="auto">
              <a:xfrm>
                <a:off x="6870988" y="2951777"/>
                <a:ext cx="2524741" cy="367246"/>
              </a:xfrm>
              <a:prstGeom prst="wedgeRoundRectCallout">
                <a:avLst>
                  <a:gd name="adj1" fmla="val -20271"/>
                  <a:gd name="adj2" fmla="val 92837"/>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a:ln>
                      <a:noFill/>
                    </a:ln>
                    <a:solidFill>
                      <a:schemeClr val="bg1"/>
                    </a:solidFill>
                    <a:effectLst/>
                    <a:latin typeface="Salesforce Sans" panose="020B0505020202020203" pitchFamily="34" charset="0"/>
                  </a:rPr>
                  <a:t>Fil Chatter du groupe</a:t>
                </a:r>
              </a:p>
            </p:txBody>
          </p:sp>
          <p:sp>
            <p:nvSpPr>
              <p:cNvPr id="15" name="Rounded Rectangular Callout 14"/>
              <p:cNvSpPr/>
              <p:nvPr/>
            </p:nvSpPr>
            <p:spPr>
              <a:xfrm>
                <a:off x="9299546" y="3360737"/>
                <a:ext cx="2328891" cy="457648"/>
              </a:xfrm>
              <a:prstGeom prst="wedgeRoundRectCallout">
                <a:avLst>
                  <a:gd name="adj1" fmla="val 20562"/>
                  <a:gd name="adj2" fmla="val -98996"/>
                  <a:gd name="adj3" fmla="val 16667"/>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latin typeface="Salesforce Sans" panose="020B0505020202020203" pitchFamily="34" charset="0"/>
                  </a:rPr>
                  <a:t>Membres du groupe</a:t>
                </a:r>
              </a:p>
            </p:txBody>
          </p:sp>
          <p:sp>
            <p:nvSpPr>
              <p:cNvPr id="16" name="Rounded Rectangular Callout 15"/>
              <p:cNvSpPr/>
              <p:nvPr/>
            </p:nvSpPr>
            <p:spPr>
              <a:xfrm>
                <a:off x="8854860" y="983810"/>
                <a:ext cx="2951316" cy="870536"/>
              </a:xfrm>
              <a:prstGeom prst="wedgeRoundRectCallout">
                <a:avLst>
                  <a:gd name="adj1" fmla="val -67508"/>
                  <a:gd name="adj2" fmla="val 78246"/>
                  <a:gd name="adj3" fmla="val 16667"/>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latin typeface="Salesforce Sans" panose="020B0505020202020203" pitchFamily="34" charset="0"/>
                  </a:rPr>
                  <a:t>Publier des mises à jour, des fichiers, des tâches, des liens, des sondages, etc. ! </a:t>
                </a:r>
              </a:p>
            </p:txBody>
          </p:sp>
          <p:sp>
            <p:nvSpPr>
              <p:cNvPr id="21" name="Rounded Rectangular Callout 20"/>
              <p:cNvSpPr/>
              <p:nvPr/>
            </p:nvSpPr>
            <p:spPr bwMode="auto">
              <a:xfrm>
                <a:off x="4277088" y="3722565"/>
                <a:ext cx="2437148" cy="1313566"/>
              </a:xfrm>
              <a:prstGeom prst="wedgeRoundRectCallout">
                <a:avLst>
                  <a:gd name="adj1" fmla="val -19979"/>
                  <a:gd name="adj2" fmla="val -64726"/>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a:ln>
                      <a:noFill/>
                    </a:ln>
                    <a:solidFill>
                      <a:schemeClr val="bg1"/>
                    </a:solidFill>
                    <a:effectLst/>
                    <a:latin typeface="Salesforce Sans" panose="020B0505020202020203" pitchFamily="34" charset="0"/>
                  </a:rPr>
                  <a:t>Paramètres de </a:t>
                </a:r>
                <a:r>
                  <a:rPr lang="fr-FR" sz="1600" dirty="0"/>
                  <a:t> </a:t>
                </a:r>
                <a:r>
                  <a:rPr lang="fr-FR" sz="1600" b="1" dirty="0">
                    <a:solidFill>
                      <a:schemeClr val="bg1"/>
                    </a:solidFill>
                    <a:latin typeface="Salesforce Sans" panose="020B0505020202020203" pitchFamily="34" charset="0"/>
                  </a:rPr>
                  <a:t>groupe, rapport d'activité, </a:t>
                </a:r>
                <a:r>
                  <a:rPr kumimoji="0" lang="fr-FR" sz="1600" b="1" i="0" u="none" strike="noStrike" cap="none" normalizeH="0" baseline="0" dirty="0">
                    <a:ln>
                      <a:noFill/>
                    </a:ln>
                    <a:solidFill>
                      <a:schemeClr val="bg1"/>
                    </a:solidFill>
                    <a:effectLst/>
                    <a:latin typeface="Salesforce Sans" panose="020B0505020202020203" pitchFamily="34" charset="0"/>
                  </a:rPr>
                  <a:t>information et description</a:t>
                </a:r>
              </a:p>
            </p:txBody>
          </p:sp>
        </p:grpSp>
      </p:grpSp>
    </p:spTree>
    <p:custDataLst>
      <p:tags r:id="rId1"/>
    </p:custDataLst>
    <p:extLst>
      <p:ext uri="{BB962C8B-B14F-4D97-AF65-F5344CB8AC3E}">
        <p14:creationId xmlns:p14="http://schemas.microsoft.com/office/powerpoint/2010/main" val="30502649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4301" y="2341179"/>
            <a:ext cx="7611207" cy="4448350"/>
          </a:xfrm>
        </p:spPr>
        <p:txBody>
          <a:bodyPr/>
          <a:lstStyle/>
          <a:p>
            <a:r>
              <a:rPr lang="fr-FR" dirty="0"/>
              <a:t>Tâches :</a:t>
            </a:r>
          </a:p>
          <a:p>
            <a:pPr lvl="1"/>
            <a:r>
              <a:rPr lang="fr-FR" dirty="0"/>
              <a:t>Création de groupes Chatter pour l'ensemble du service commercial (public) et du service de support (privé).</a:t>
            </a:r>
          </a:p>
          <a:p>
            <a:pPr lvl="1"/>
            <a:r>
              <a:rPr lang="fr-FR" dirty="0"/>
              <a:t>Publication d'un lien vers le groupe Service de support qui explique comment utiliser les mentions @</a:t>
            </a:r>
          </a:p>
          <a:p>
            <a:pPr lvl="1"/>
            <a:r>
              <a:rPr lang="fr-FR" dirty="0"/>
              <a:t>Cliquer sur #formation dans votre publication Chatter pour voir les autres conversations concernant la formation dans la société. </a:t>
            </a:r>
          </a:p>
          <a:p>
            <a:endParaRPr lang="fr-FR" dirty="0"/>
          </a:p>
        </p:txBody>
      </p:sp>
      <p:sp>
        <p:nvSpPr>
          <p:cNvPr id="2" name="Content Placeholder 1"/>
          <p:cNvSpPr>
            <a:spLocks noGrp="1"/>
          </p:cNvSpPr>
          <p:nvPr>
            <p:ph idx="11"/>
          </p:nvPr>
        </p:nvSpPr>
        <p:spPr>
          <a:xfrm>
            <a:off x="5" y="758825"/>
            <a:ext cx="12192000" cy="1503527"/>
          </a:xfrm>
        </p:spPr>
        <p:txBody>
          <a:bodyPr/>
          <a:lstStyle/>
          <a:p>
            <a:r>
              <a:rPr lang="fr-FR" sz="2200" dirty="0"/>
              <a:t>Objectif : </a:t>
            </a:r>
          </a:p>
          <a:p>
            <a:pPr lvl="1"/>
            <a:r>
              <a:rPr lang="fr-FR" sz="2200" dirty="0"/>
              <a:t>Créer des groupes Chatter pour remplacer les listes d'e-mail de groupe. Publier un lien vers une formation supplémentaire et le marquer d'une balise de rubrique de manière à ce que les utilisateurs puissent facilement rechercher des publications associées à la formation.</a:t>
            </a:r>
          </a:p>
        </p:txBody>
      </p:sp>
      <p:sp>
        <p:nvSpPr>
          <p:cNvPr id="9" name="Content Placeholder 8"/>
          <p:cNvSpPr>
            <a:spLocks noGrp="1"/>
          </p:cNvSpPr>
          <p:nvPr>
            <p:ph idx="10"/>
          </p:nvPr>
        </p:nvSpPr>
        <p:spPr/>
        <p:txBody>
          <a:bodyPr/>
          <a:lstStyle/>
          <a:p>
            <a:r>
              <a:rPr lang="fr-FR"/>
              <a:t>10 min</a:t>
            </a:r>
            <a:endParaRPr lang="fr-FR" dirty="0"/>
          </a:p>
        </p:txBody>
      </p:sp>
      <p:sp>
        <p:nvSpPr>
          <p:cNvPr id="6" name="Title 5"/>
          <p:cNvSpPr>
            <a:spLocks noGrp="1"/>
          </p:cNvSpPr>
          <p:nvPr>
            <p:ph type="title"/>
          </p:nvPr>
        </p:nvSpPr>
        <p:spPr/>
        <p:txBody>
          <a:bodyPr/>
          <a:lstStyle/>
          <a:p>
            <a:r>
              <a:rPr lang="fr-FR"/>
              <a:t>2-8 : Création de groupes Chatter publics et privés </a:t>
            </a:r>
          </a:p>
        </p:txBody>
      </p:sp>
      <p:sp>
        <p:nvSpPr>
          <p:cNvPr id="5" name="Slide Number Placeholder 4"/>
          <p:cNvSpPr>
            <a:spLocks noGrp="1"/>
          </p:cNvSpPr>
          <p:nvPr>
            <p:ph type="sldNum" sz="quarter" idx="13"/>
          </p:nvPr>
        </p:nvSpPr>
        <p:spPr/>
        <p:txBody>
          <a:bodyPr/>
          <a:lstStyle/>
          <a:p>
            <a:fld id="{812A5277-1DB9-460F-9A21-B857ABB32666}" type="slidenum">
              <a:rPr lang="en-US" smtClean="0"/>
              <a:pPr/>
              <a:t>98</a:t>
            </a:fld>
            <a:endParaRPr lang="fr-FR" dirty="0"/>
          </a:p>
        </p:txBody>
      </p:sp>
      <p:sp>
        <p:nvSpPr>
          <p:cNvPr id="17" name="Text Placeholder 2"/>
          <p:cNvSpPr>
            <a:spLocks noGrp="1"/>
          </p:cNvSpPr>
          <p:nvPr>
            <p:ph type="body" sz="quarter" idx="12"/>
          </p:nvPr>
        </p:nvSpPr>
        <p:spPr>
          <a:xfrm>
            <a:off x="0" y="-23147"/>
            <a:ext cx="1194319" cy="249767"/>
          </a:xfrm>
        </p:spPr>
        <p:txBody>
          <a:bodyPr/>
          <a:lstStyle/>
          <a:p>
            <a:r>
              <a:rPr lang="fr-FR" sz="900" dirty="0"/>
              <a:t>Suivez les instructions</a:t>
            </a: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Content Placeholder 6"/>
          <p:cNvSpPr>
            <a:spLocks noGrp="1"/>
          </p:cNvSpPr>
          <p:nvPr>
            <p:ph idx="1"/>
          </p:nvPr>
        </p:nvSpPr>
        <p:spPr/>
        <p:txBody>
          <a:bodyPr/>
          <a:lstStyle/>
          <a:p>
            <a:pPr lvl="1"/>
            <a:r>
              <a:rPr lang="fr-FR"/>
              <a:t>Configuration du profil de la société</a:t>
            </a:r>
          </a:p>
          <a:p>
            <a:pPr lvl="1"/>
            <a:r>
              <a:rPr lang="fr-FR"/>
              <a:t>Configuration de l'interface utilisateur</a:t>
            </a:r>
          </a:p>
          <a:p>
            <a:pPr lvl="1"/>
            <a:r>
              <a:rPr lang="fr-FR"/>
              <a:t>Configuration des activités et des calendriers</a:t>
            </a:r>
          </a:p>
          <a:p>
            <a:pPr lvl="1"/>
            <a:r>
              <a:rPr lang="fr-FR"/>
              <a:t>Configuration des paramètres de recherche </a:t>
            </a:r>
          </a:p>
          <a:p>
            <a:pPr lvl="1"/>
            <a:r>
              <a:rPr lang="fr-FR"/>
              <a:t>Configuration des groupes Chatter</a:t>
            </a:r>
          </a:p>
          <a:p>
            <a:pPr lvl="2"/>
            <a:r>
              <a:rPr lang="fr-FR"/>
              <a:t>Accès mobile avec Salesforce1</a:t>
            </a:r>
            <a:endParaRPr lang="fr-FR" dirty="0"/>
          </a:p>
        </p:txBody>
      </p:sp>
      <p:sp>
        <p:nvSpPr>
          <p:cNvPr id="464897" name="Rectangle 2"/>
          <p:cNvSpPr>
            <a:spLocks noGrp="1" noChangeArrowheads="1"/>
          </p:cNvSpPr>
          <p:nvPr>
            <p:ph type="title"/>
          </p:nvPr>
        </p:nvSpPr>
        <p:spPr/>
        <p:txBody>
          <a:bodyPr/>
          <a:lstStyle/>
          <a:p>
            <a:r>
              <a:rPr lang="fr-FR"/>
              <a:t>Programme du module</a:t>
            </a:r>
            <a:endParaRPr lang="fr-FR"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99</a:t>
            </a:fld>
            <a:endParaRPr lang="fr-FR" dirty="0"/>
          </a:p>
        </p:txBody>
      </p:sp>
      <p:grpSp>
        <p:nvGrpSpPr>
          <p:cNvPr id="2" name="Group 9" hidden="1"/>
          <p:cNvGrpSpPr/>
          <p:nvPr/>
        </p:nvGrpSpPr>
        <p:grpSpPr>
          <a:xfrm>
            <a:off x="164895" y="363795"/>
            <a:ext cx="976206" cy="963253"/>
            <a:chOff x="204224" y="1956620"/>
            <a:chExt cx="976206" cy="963253"/>
          </a:xfrm>
        </p:grpSpPr>
        <p:pic>
          <p:nvPicPr>
            <p:cNvPr id="1026" name="Picture 2" descr="X:\Education_Content_Development\Graphics\_Template Buttons\Icon Button - Blank.png"/>
            <p:cNvPicPr>
              <a:picLocks noChangeAspect="1" noChangeArrowheads="1"/>
            </p:cNvPicPr>
            <p:nvPr/>
          </p:nvPicPr>
          <p:blipFill>
            <a:blip r:embed="rId4" cstate="print"/>
            <a:srcRect/>
            <a:stretch>
              <a:fillRect/>
            </a:stretch>
          </p:blipFill>
          <p:spPr bwMode="auto">
            <a:xfrm>
              <a:off x="204224" y="1956620"/>
              <a:ext cx="976206" cy="963253"/>
            </a:xfrm>
            <a:prstGeom prst="rect">
              <a:avLst/>
            </a:prstGeom>
            <a:noFill/>
          </p:spPr>
        </p:pic>
        <p:pic>
          <p:nvPicPr>
            <p:cNvPr id="1028" name="Picture 4" descr="X:\Education_Content_Development\Graphics\Objects\film reel.png"/>
            <p:cNvPicPr>
              <a:picLocks noChangeAspect="1" noChangeArrowheads="1"/>
            </p:cNvPicPr>
            <p:nvPr/>
          </p:nvPicPr>
          <p:blipFill>
            <a:blip r:embed="rId5" cstate="print"/>
            <a:srcRect/>
            <a:stretch>
              <a:fillRect/>
            </a:stretch>
          </p:blipFill>
          <p:spPr bwMode="auto">
            <a:xfrm>
              <a:off x="452284" y="2202759"/>
              <a:ext cx="662272" cy="530392"/>
            </a:xfrm>
            <a:prstGeom prst="rect">
              <a:avLst/>
            </a:prstGeom>
            <a:noFill/>
          </p:spPr>
        </p:pic>
      </p:grpSp>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54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DEVEND~1.SAC\LOCALS~1\Temp\articulate\presenter\imgtemp\xO9BrOLD_files\slide0001_image001.png"/>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DUPLICATEID" val="11343d4f2bb64e6dbd2e7932ae518e4f"/>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GUID" val="062a7001-4396-4441-8643-47e3b3db743b"/>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4.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0.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TIMELINE" val="0.2/1.6/2.9/6.2/12.4"/>
  <p:tag name="ARTICULATE_SLIDE_NAV" val="5"/>
  <p:tag name="ARTICULATE_SLIDE_GUID" val="8ec4082e-85fc-47f5-9dde-475ff4d8f088"/>
  <p:tag name="ARTICULATE_SLIDE_PAUSE" val="0"/>
  <p:tag name="ARTICULATE_NAV_LEVEL" val="2"/>
  <p:tag name="ARTICULATE_PLAYLIST_ID" val="-1"/>
  <p:tag name="ARTICULATE_VIEW_MODE" val="0"/>
  <p:tag name="ARTICULATE_LOCK_SLIDE" val="0"/>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9"/>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61.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GUID" val="63c9701b-06e4-4340-ae60-2948bc418e62"/>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UDIO_ID" val="400"/>
  <p:tag name="ARTICULATE_USED_LAYOUT" val="6"/>
  <p:tag name="ARTICULATE_NAV_LEVEL" val="1"/>
  <p:tag name="ARTICULATE_SLIDE_PRESENTER_GUID" val="8c7b521f-39ff-4838-b774-cc024196b4d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UDIO_ID" val="404"/>
  <p:tag name="ARTICULATE_USED_LAYOUT" val="3"/>
  <p:tag name="ARTICULATE_NAV_LEVEL" val="1"/>
  <p:tag name="ARTICULATE_SLIDE_PRESENTER_GUID" val="8c7b521f-39ff-4838-b774-cc024196b4d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0.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GUID" val="100cb78f-f712-48dc-94e7-93db12e86269"/>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0.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GUID" val="100cb78f-f712-48dc-94e7-93db12e86269"/>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0.xml><?xml version="1.0" encoding="utf-8"?>
<p:tagLst xmlns:a="http://schemas.openxmlformats.org/drawingml/2006/main" xmlns:r="http://schemas.openxmlformats.org/officeDocument/2006/relationships" xmlns:p="http://schemas.openxmlformats.org/presentationml/2006/main">
  <p:tag name="ARTICULATE_SLIDE_GUID" val="9e7c7d6f-54d4-4925-92fb-b38d77150d3e"/>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52.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5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454.xml><?xml version="1.0" encoding="utf-8"?>
<p:tagLst xmlns:a="http://schemas.openxmlformats.org/drawingml/2006/main" xmlns:r="http://schemas.openxmlformats.org/officeDocument/2006/relationships" xmlns:p="http://schemas.openxmlformats.org/presentationml/2006/main">
  <p:tag name="ARTICULATE_SLIDE_GUID" val="e94d0fbd-ff39-478c-8613-3de63c395796"/>
  <p:tag name="ARTICULATE_SLIDE_THUMBNAIL_REFRESH" val="1"/>
</p:tagLst>
</file>

<file path=ppt/tags/tag4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8.xml><?xml version="1.0" encoding="utf-8"?>
<p:tagLst xmlns:a="http://schemas.openxmlformats.org/drawingml/2006/main" xmlns:r="http://schemas.openxmlformats.org/officeDocument/2006/relationships" xmlns:p="http://schemas.openxmlformats.org/presentationml/2006/main">
  <p:tag name="ARTICULATE_SLIDE_GUID" val="122429d3-bf17-467a-b800-28c1df1fb571"/>
  <p:tag name="ARTICULATE_SLIDE_THUMBNAIL_REFRESH" val="1"/>
</p:tagLst>
</file>

<file path=ppt/tags/tag459.xml><?xml version="1.0" encoding="utf-8"?>
<p:tagLst xmlns:a="http://schemas.openxmlformats.org/drawingml/2006/main" xmlns:r="http://schemas.openxmlformats.org/officeDocument/2006/relationships" xmlns:p="http://schemas.openxmlformats.org/presentationml/2006/main">
  <p:tag name="ARTICULATE_SLIDE_GUID" val="586e3894-aa74-4a16-a951-4f567132c573"/>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2.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6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464.xml><?xml version="1.0" encoding="utf-8"?>
<p:tagLst xmlns:a="http://schemas.openxmlformats.org/drawingml/2006/main" xmlns:r="http://schemas.openxmlformats.org/officeDocument/2006/relationships" xmlns:p="http://schemas.openxmlformats.org/presentationml/2006/main">
  <p:tag name="ARTICULATE_SLIDE_GUID" val="aead3ab0-a372-45e9-a780-b97656249516"/>
  <p:tag name="ARTICULATE_SLIDE_THUMBNAIL_REFRESH" val="1"/>
</p:tagLst>
</file>

<file path=ppt/tags/tag465.xml><?xml version="1.0" encoding="utf-8"?>
<p:tagLst xmlns:a="http://schemas.openxmlformats.org/drawingml/2006/main" xmlns:r="http://schemas.openxmlformats.org/officeDocument/2006/relationships" xmlns:p="http://schemas.openxmlformats.org/presentationml/2006/main">
  <p:tag name="ARTICULATE_SLIDE_GUID" val="1d1a2073-05ec-492f-9fbc-9e3a435dfa75"/>
  <p:tag name="ARTICULATE_SLIDE_THUMBNAIL_REFRESH" val="1"/>
</p:tagLst>
</file>

<file path=ppt/tags/tag466.xml><?xml version="1.0" encoding="utf-8"?>
<p:tagLst xmlns:a="http://schemas.openxmlformats.org/drawingml/2006/main" xmlns:r="http://schemas.openxmlformats.org/officeDocument/2006/relationships" xmlns:p="http://schemas.openxmlformats.org/presentationml/2006/main">
  <p:tag name="ARTICULATE_SLIDE_GUID" val="e5d3779b-d6e0-4ded-904c-1bef9a754476"/>
  <p:tag name="ARTICULATE_SLIDE_THUMBNAIL_REFRESH" val="1"/>
</p:tagLst>
</file>

<file path=ppt/tags/tag467.xml><?xml version="1.0" encoding="utf-8"?>
<p:tagLst xmlns:a="http://schemas.openxmlformats.org/drawingml/2006/main" xmlns:r="http://schemas.openxmlformats.org/officeDocument/2006/relationships" xmlns:p="http://schemas.openxmlformats.org/presentationml/2006/main">
  <p:tag name="ARTICULATE_SLIDE_GUID" val="1d1a2073-05ec-492f-9fbc-9e3a435dfa75"/>
  <p:tag name="ARTICULATE_SLIDE_THUMBNAIL_REFRESH" val="1"/>
</p:tagLst>
</file>

<file path=ppt/tags/tag468.xml><?xml version="1.0" encoding="utf-8"?>
<p:tagLst xmlns:a="http://schemas.openxmlformats.org/drawingml/2006/main" xmlns:r="http://schemas.openxmlformats.org/officeDocument/2006/relationships" xmlns:p="http://schemas.openxmlformats.org/presentationml/2006/main">
  <p:tag name="ARTICULATE_SLIDE_GUID" val="967ebb32-aaac-4084-92e3-487cdf778fec"/>
  <p:tag name="ARTICULATE_SLIDE_THUMBNAIL_REFRESH" val="1"/>
</p:tagLst>
</file>

<file path=ppt/tags/tag4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1.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472.xml><?xml version="1.0" encoding="utf-8"?>
<p:tagLst xmlns:a="http://schemas.openxmlformats.org/drawingml/2006/main" xmlns:r="http://schemas.openxmlformats.org/officeDocument/2006/relationships" xmlns:p="http://schemas.openxmlformats.org/presentationml/2006/main">
  <p:tag name="ARTICULATE_SLIDE_GUID" val="22c4aec6-cc6f-44a2-9167-e286b49ff60f"/>
  <p:tag name="ARTICULATE_SLIDE_THUMBNAIL_REFRESH" val="1"/>
</p:tagLst>
</file>

<file path=ppt/tags/tag473.xml><?xml version="1.0" encoding="utf-8"?>
<p:tagLst xmlns:a="http://schemas.openxmlformats.org/drawingml/2006/main" xmlns:r="http://schemas.openxmlformats.org/officeDocument/2006/relationships" xmlns:p="http://schemas.openxmlformats.org/presentationml/2006/main">
  <p:tag name="ARTICULATE_SLIDE_GUID" val="aa48e67c-6619-4739-9d69-d16c571a0dee"/>
  <p:tag name="ARTICULATE_SLIDE_THUMBNAIL_REFRESH" val="1"/>
</p:tagLst>
</file>

<file path=ppt/tags/tag4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5.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76.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477.xml><?xml version="1.0" encoding="utf-8"?>
<p:tagLst xmlns:a="http://schemas.openxmlformats.org/drawingml/2006/main" xmlns:r="http://schemas.openxmlformats.org/officeDocument/2006/relationships" xmlns:p="http://schemas.openxmlformats.org/presentationml/2006/main">
  <p:tag name="ARTICULATE_SLIDE_GUID" val="aa002dce-13d0-4924-ad4f-ee72bb8901a3"/>
  <p:tag name="ARTICULATE_SLIDE_THUMBNAIL_REFRESH" val="1"/>
</p:tagLst>
</file>

<file path=ppt/tags/tag4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9.xml><?xml version="1.0" encoding="utf-8"?>
<p:tagLst xmlns:a="http://schemas.openxmlformats.org/drawingml/2006/main" xmlns:r="http://schemas.openxmlformats.org/officeDocument/2006/relationships" xmlns:p="http://schemas.openxmlformats.org/presentationml/2006/main">
  <p:tag name="ARTICULATE_SLIDE_GUID" val="e561b689-05a0-4217-860d-1808e2b0cf75"/>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0.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481.xml><?xml version="1.0" encoding="utf-8"?>
<p:tagLst xmlns:a="http://schemas.openxmlformats.org/drawingml/2006/main" xmlns:r="http://schemas.openxmlformats.org/officeDocument/2006/relationships" xmlns:p="http://schemas.openxmlformats.org/presentationml/2006/main">
  <p:tag name="ARTICULATE_SLIDE_GUID" val="87cef712-12bf-4582-a4ed-64758a021f40"/>
  <p:tag name="ARTICULATE_SLIDE_THUMBNAIL_REFRESH" val="1"/>
</p:tagLst>
</file>

<file path=ppt/tags/tag4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3.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84.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485.xml><?xml version="1.0" encoding="utf-8"?>
<p:tagLst xmlns:a="http://schemas.openxmlformats.org/drawingml/2006/main" xmlns:r="http://schemas.openxmlformats.org/officeDocument/2006/relationships" xmlns:p="http://schemas.openxmlformats.org/presentationml/2006/main">
  <p:tag name="ARTICULATE_SLIDE_GUID" val="c7fc194d-7d8e-40e3-bb6b-0d7f41f6fc28"/>
  <p:tag name="ARTICULATE_SLIDE_THUMBNAIL_REFRESH" val="1"/>
</p:tagLst>
</file>

<file path=ppt/tags/tag4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7.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488.xml><?xml version="1.0" encoding="utf-8"?>
<p:tagLst xmlns:a="http://schemas.openxmlformats.org/drawingml/2006/main" xmlns:r="http://schemas.openxmlformats.org/officeDocument/2006/relationships" xmlns:p="http://schemas.openxmlformats.org/presentationml/2006/main">
  <p:tag name="ARTICULATE_SLIDE_GUID" val="cd94d8e5-ea86-4486-b382-d03b47633195"/>
  <p:tag name="ARTICULATE_SLIDE_THUMBNAIL_REFRESH" val="1"/>
</p:tagLst>
</file>

<file path=ppt/tags/tag489.xml><?xml version="1.0" encoding="utf-8"?>
<p:tagLst xmlns:a="http://schemas.openxmlformats.org/drawingml/2006/main" xmlns:r="http://schemas.openxmlformats.org/officeDocument/2006/relationships" xmlns:p="http://schemas.openxmlformats.org/presentationml/2006/main">
  <p:tag name="ARTICULATE_SLIDE_GUID" val="2ea31396-36ac-41da-b6db-ce036296b42e"/>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0.xml><?xml version="1.0" encoding="utf-8"?>
<p:tagLst xmlns:a="http://schemas.openxmlformats.org/drawingml/2006/main" xmlns:r="http://schemas.openxmlformats.org/officeDocument/2006/relationships" xmlns:p="http://schemas.openxmlformats.org/presentationml/2006/main">
  <p:tag name="ARTICULATE_SLIDE_GUID" val="0a19e154-5c3f-41ea-ba24-fd989153ac30"/>
  <p:tag name="ARTICULATE_SLIDE_THUMBNAIL_REFRESH" val="1"/>
</p:tagLst>
</file>

<file path=ppt/tags/tag491.xml><?xml version="1.0" encoding="utf-8"?>
<p:tagLst xmlns:a="http://schemas.openxmlformats.org/drawingml/2006/main" xmlns:r="http://schemas.openxmlformats.org/officeDocument/2006/relationships" xmlns:p="http://schemas.openxmlformats.org/presentationml/2006/main">
  <p:tag name="ARTICULATE_SLIDE_GUID" val="b36c1fe8-d9ef-4a87-90fb-1baf3678f8fd"/>
  <p:tag name="ARTICULATE_SLIDE_THUMBNAIL_REFRESH" val="1"/>
</p:tagLst>
</file>

<file path=ppt/tags/tag492.xml><?xml version="1.0" encoding="utf-8"?>
<p:tagLst xmlns:a="http://schemas.openxmlformats.org/drawingml/2006/main" xmlns:r="http://schemas.openxmlformats.org/officeDocument/2006/relationships" xmlns:p="http://schemas.openxmlformats.org/presentationml/2006/main">
  <p:tag name="ARTICULATE_SLIDE_GUID" val="1703f949-0b8a-4596-bf64-22d16deb17a9"/>
  <p:tag name="ARTICULATE_SLIDE_THUMBNAIL_REFRESH" val="1"/>
</p:tagLst>
</file>

<file path=ppt/tags/tag493.xml><?xml version="1.0" encoding="utf-8"?>
<p:tagLst xmlns:a="http://schemas.openxmlformats.org/drawingml/2006/main" xmlns:r="http://schemas.openxmlformats.org/officeDocument/2006/relationships" xmlns:p="http://schemas.openxmlformats.org/presentationml/2006/main">
  <p:tag name="ARTICULATE_SLIDE_GUID" val="bc9e4aea-8abf-43e4-acbb-e46b98fde03a"/>
  <p:tag name="ARTICULATE_SLIDE_THUMBNAIL_REFRESH" val="1"/>
</p:tagLst>
</file>

<file path=ppt/tags/tag494.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495.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496.xml><?xml version="1.0" encoding="utf-8"?>
<p:tagLst xmlns:a="http://schemas.openxmlformats.org/drawingml/2006/main" xmlns:r="http://schemas.openxmlformats.org/officeDocument/2006/relationships" xmlns:p="http://schemas.openxmlformats.org/presentationml/2006/main">
  <p:tag name="ARTICULATE_SLIDE_GUID" val="38b14870-9873-4e37-bb5f-9295e288d39b"/>
  <p:tag name="ARTICULATE_SLIDE_THUMBNAIL_REFRESH" val="1"/>
</p:tagLst>
</file>

<file path=ppt/tags/tag497.xml><?xml version="1.0" encoding="utf-8"?>
<p:tagLst xmlns:a="http://schemas.openxmlformats.org/drawingml/2006/main" xmlns:r="http://schemas.openxmlformats.org/officeDocument/2006/relationships" xmlns:p="http://schemas.openxmlformats.org/presentationml/2006/main">
  <p:tag name="TIMELINE" val="0.6/2.8/8.1/12.6/17.5/20.7/21.5/22.4/23.9/28.3"/>
  <p:tag name="ARTICULATE_SLIDE_PAUSE" val="0"/>
  <p:tag name="ARTICULATE_NAV_LEVEL" val="1"/>
  <p:tag name="ARTICULATE_PLAYLIST_ID" val="-1"/>
  <p:tag name="ARTICULATE_SLIDE_GUID" val="491f096c-5f34-43a9-a9a7-8d50a044ffc3"/>
  <p:tag name="ARTICULATE_SLIDE_THUMBNAIL_REFRESH" val="1"/>
</p:tagLst>
</file>

<file path=ppt/tags/tag498.xml><?xml version="1.0" encoding="utf-8"?>
<p:tagLst xmlns:a="http://schemas.openxmlformats.org/drawingml/2006/main" xmlns:r="http://schemas.openxmlformats.org/officeDocument/2006/relationships" xmlns:p="http://schemas.openxmlformats.org/presentationml/2006/main">
  <p:tag name="TIMELINE" val="0.6/2.8/8.1/12.6/17.5/20.7/21.5/22.4/23.9/28.3"/>
  <p:tag name="ARTICULATE_SLIDE_PAUSE" val="0"/>
  <p:tag name="ARTICULATE_NAV_LEVEL" val="1"/>
  <p:tag name="ARTICULATE_PLAYLIST_ID" val="-1"/>
  <p:tag name="ARTICULATE_SLIDE_GUID" val="3e8cd530-5474-4e1e-bfd2-7b10eeb70cb7"/>
  <p:tag name="ARTICULATE_SLIDE_THUMBNAIL_REFRESH" val="1"/>
</p:tagLst>
</file>

<file path=ppt/tags/tag499.xml><?xml version="1.0" encoding="utf-8"?>
<p:tagLst xmlns:a="http://schemas.openxmlformats.org/drawingml/2006/main" xmlns:r="http://schemas.openxmlformats.org/officeDocument/2006/relationships" xmlns:p="http://schemas.openxmlformats.org/presentationml/2006/main">
  <p:tag name="ARTICULATE_SLIDE_GUID" val="bc9e4aea-8abf-43e4-acbb-e46b98fde03a"/>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0.xml><?xml version="1.0" encoding="utf-8"?>
<p:tagLst xmlns:a="http://schemas.openxmlformats.org/drawingml/2006/main" xmlns:r="http://schemas.openxmlformats.org/officeDocument/2006/relationships" xmlns:p="http://schemas.openxmlformats.org/presentationml/2006/main">
  <p:tag name="ARTICULATE_SLIDE_GUID" val="1a01078a-1fa3-4731-ae30-629be63a3d25"/>
  <p:tag name="ARTICULATE_SLIDE_THUMBNAIL_REFRESH" val="1"/>
</p:tagLst>
</file>

<file path=ppt/tags/tag501.xml><?xml version="1.0" encoding="utf-8"?>
<p:tagLst xmlns:a="http://schemas.openxmlformats.org/drawingml/2006/main" xmlns:r="http://schemas.openxmlformats.org/officeDocument/2006/relationships" xmlns:p="http://schemas.openxmlformats.org/presentationml/2006/main">
  <p:tag name="ARTICULATE_SLIDE_GUID" val="26859e96-bf42-452f-91b8-6df69454bccc"/>
  <p:tag name="ARTICULATE_SLIDE_THUMBNAIL_REFRESH" val="1"/>
</p:tagLst>
</file>

<file path=ppt/tags/tag502.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503.xml><?xml version="1.0" encoding="utf-8"?>
<p:tagLst xmlns:a="http://schemas.openxmlformats.org/drawingml/2006/main" xmlns:r="http://schemas.openxmlformats.org/officeDocument/2006/relationships" xmlns:p="http://schemas.openxmlformats.org/presentationml/2006/main">
  <p:tag name="ARTICULATE_SLIDE_GUID" val="f5311217-c9b1-4aed-bc99-011d9934c0f9"/>
  <p:tag name="ARTICULATE_SLIDE_THUMBNAIL_REFRESH" val="1"/>
</p:tagLst>
</file>

<file path=ppt/tags/tag504.xml><?xml version="1.0" encoding="utf-8"?>
<p:tagLst xmlns:a="http://schemas.openxmlformats.org/drawingml/2006/main" xmlns:r="http://schemas.openxmlformats.org/officeDocument/2006/relationships" xmlns:p="http://schemas.openxmlformats.org/presentationml/2006/main">
  <p:tag name="ARTICULATE_SLIDE_GUID" val="59c08cf3-d0bf-4368-b06c-21fa42ff009a"/>
  <p:tag name="ARTICULATE_SLIDE_THUMBNAIL_REFRESH" val="1"/>
</p:tagLst>
</file>

<file path=ppt/tags/tag505.xml><?xml version="1.0" encoding="utf-8"?>
<p:tagLst xmlns:a="http://schemas.openxmlformats.org/drawingml/2006/main" xmlns:r="http://schemas.openxmlformats.org/officeDocument/2006/relationships" xmlns:p="http://schemas.openxmlformats.org/presentationml/2006/main">
  <p:tag name="ARTICULATE_SLIDE_GUID" val="ca832b9f-1f46-4525-b990-d74f61c86a6c"/>
  <p:tag name="ARTICULATE_SLIDE_THUMBNAIL_REFRESH" val="1"/>
</p:tagLst>
</file>

<file path=ppt/tags/tag506.xml><?xml version="1.0" encoding="utf-8"?>
<p:tagLst xmlns:a="http://schemas.openxmlformats.org/drawingml/2006/main" xmlns:r="http://schemas.openxmlformats.org/officeDocument/2006/relationships" xmlns:p="http://schemas.openxmlformats.org/presentationml/2006/main">
  <p:tag name="ARTICULATE_SLIDE_GUID" val="ec88db97-0941-4526-9d46-b238a54b452b"/>
  <p:tag name="ARTICULATE_SLIDE_THUMBNAIL_REFRESH" val="1"/>
</p:tagLst>
</file>

<file path=ppt/tags/tag507.xml><?xml version="1.0" encoding="utf-8"?>
<p:tagLst xmlns:a="http://schemas.openxmlformats.org/drawingml/2006/main" xmlns:r="http://schemas.openxmlformats.org/officeDocument/2006/relationships" xmlns:p="http://schemas.openxmlformats.org/presentationml/2006/main">
  <p:tag name="ARTICULATE_SLIDE_GUID" val="513a41a2-8f3f-41c4-9366-e59e509be246"/>
  <p:tag name="ARTICULATE_SLIDE_THUMBNAIL_REFRESH" val="1"/>
</p:tagLst>
</file>

<file path=ppt/tags/tag50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9.xml><?xml version="1.0" encoding="utf-8"?>
<p:tagLst xmlns:a="http://schemas.openxmlformats.org/drawingml/2006/main" xmlns:r="http://schemas.openxmlformats.org/officeDocument/2006/relationships" xmlns:p="http://schemas.openxmlformats.org/presentationml/2006/main">
  <p:tag name="ARTICULATE_SLIDE_GUID" val="2b15fa24-e6e0-4686-be67-daf5d1d0aafd"/>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0.xml><?xml version="1.0" encoding="utf-8"?>
<p:tagLst xmlns:a="http://schemas.openxmlformats.org/drawingml/2006/main" xmlns:r="http://schemas.openxmlformats.org/officeDocument/2006/relationships" xmlns:p="http://schemas.openxmlformats.org/presentationml/2006/main">
  <p:tag name="ARTICULATE_SLIDE_GUID" val="01406795-9a4b-4ae5-bc57-1ce32f6b0e18"/>
  <p:tag name="ARTICULATE_SLIDE_THUMBNAIL_REFRESH" val="1"/>
</p:tagLst>
</file>

<file path=ppt/tags/tag5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3.xml><?xml version="1.0" encoding="utf-8"?>
<p:tagLst xmlns:a="http://schemas.openxmlformats.org/drawingml/2006/main" xmlns:r="http://schemas.openxmlformats.org/officeDocument/2006/relationships" xmlns:p="http://schemas.openxmlformats.org/presentationml/2006/main">
  <p:tag name="ARTICULATE_SLIDE_GUID" val="69baa45b-7156-4b79-a826-d1283bc336df"/>
  <p:tag name="ARTICULATE_SLIDE_THUMBNAIL_REFRESH" val="1"/>
</p:tagLst>
</file>

<file path=ppt/tags/tag514.xml><?xml version="1.0" encoding="utf-8"?>
<p:tagLst xmlns:a="http://schemas.openxmlformats.org/drawingml/2006/main" xmlns:r="http://schemas.openxmlformats.org/officeDocument/2006/relationships" xmlns:p="http://schemas.openxmlformats.org/presentationml/2006/main">
  <p:tag name="ARTICULATE_SLIDE_GUID" val="c0f7353c-b718-4506-b90a-b21642227375"/>
  <p:tag name="ARTICULATE_SLIDE_THUMBNAIL_REFRESH" val="1"/>
</p:tagLst>
</file>

<file path=ppt/tags/tag515.xml><?xml version="1.0" encoding="utf-8"?>
<p:tagLst xmlns:a="http://schemas.openxmlformats.org/drawingml/2006/main" xmlns:r="http://schemas.openxmlformats.org/officeDocument/2006/relationships" xmlns:p="http://schemas.openxmlformats.org/presentationml/2006/main">
  <p:tag name="ARTICULATE_SLIDE_GUID" val="bc9e4aea-8abf-43e4-acbb-e46b98fde03a"/>
  <p:tag name="ARTICULATE_SLIDE_THUMBNAIL_REFRESH" val="1"/>
</p:tagLst>
</file>

<file path=ppt/tags/tag516.xml><?xml version="1.0" encoding="utf-8"?>
<p:tagLst xmlns:a="http://schemas.openxmlformats.org/drawingml/2006/main" xmlns:r="http://schemas.openxmlformats.org/officeDocument/2006/relationships" xmlns:p="http://schemas.openxmlformats.org/presentationml/2006/main">
  <p:tag name="ARTICULATE_SLIDE_GUID" val="1a01078a-1fa3-4731-ae30-629be63a3d25"/>
  <p:tag name="ARTICULATE_SLIDE_THUMBNAIL_REFRESH" val="1"/>
</p:tagLst>
</file>

<file path=ppt/tags/tag517.xml><?xml version="1.0" encoding="utf-8"?>
<p:tagLst xmlns:a="http://schemas.openxmlformats.org/drawingml/2006/main" xmlns:r="http://schemas.openxmlformats.org/officeDocument/2006/relationships" xmlns:p="http://schemas.openxmlformats.org/presentationml/2006/main">
  <p:tag name="ARTICULATE_SLIDE_GUID" val="d571cbd2-33a3-401f-97ba-dc207e9ae65f"/>
  <p:tag name="ARTICULATE_SLIDE_THUMBNAIL_REFRESH" val="1"/>
</p:tagLst>
</file>

<file path=ppt/tags/tag5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3.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5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9.xml><?xml version="1.0" encoding="utf-8"?>
<p:tagLst xmlns:a="http://schemas.openxmlformats.org/drawingml/2006/main" xmlns:r="http://schemas.openxmlformats.org/officeDocument/2006/relationships" xmlns:p="http://schemas.openxmlformats.org/presentationml/2006/main">
  <p:tag name="ARTICULATE_SLIDE_GUID" val="586e3894-aa74-4a16-a951-4f567132c573"/>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1.xml><?xml version="1.0" encoding="utf-8"?>
<p:tagLst xmlns:a="http://schemas.openxmlformats.org/drawingml/2006/main" xmlns:r="http://schemas.openxmlformats.org/officeDocument/2006/relationships" xmlns:p="http://schemas.openxmlformats.org/presentationml/2006/main">
  <p:tag name="ARTICULATE_SLIDE_GUID" val="ce76756c-8422-4852-aff6-ed0dbdc0b3b6"/>
  <p:tag name="ARTICULATE_SLIDE_THUMBNAIL_REFRESH" val="1"/>
</p:tagLst>
</file>

<file path=ppt/tags/tag6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QA + Thank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Gray Basic Page Layouts">
  <a:themeElements>
    <a:clrScheme name="Custom 2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none" w="med" len="med"/>
        </a:ln>
        <a:effectLst/>
      </a:spPr>
      <a:bodyPr/>
      <a:lstStyle/>
    </a:lnDef>
    <a:txDef>
      <a:spPr>
        <a:noFill/>
        <a:ln>
          <a:noFill/>
        </a:ln>
      </a:spPr>
      <a:bodyPr wrap="square" rtlCol="0">
        <a:spAutoFit/>
      </a:bodyPr>
      <a:lstStyle>
        <a:defPPr>
          <a:defRPr sz="1800" dirty="0" smtClean="0">
            <a:solidFill>
              <a:schemeClr val="bg2">
                <a:lumMod val="50000"/>
              </a:schemeClr>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QA + Thank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Salesforce">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Covers and Divider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fe Harbor + Copyright">
  <a:themeElements>
    <a:clrScheme name="Custom 2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none" w="med" len="med"/>
        </a:ln>
        <a:effectLst/>
      </a:spPr>
      <a:bodyPr/>
      <a:lstStyle/>
    </a:lnDef>
    <a:txDef>
      <a:spPr>
        <a:noFill/>
        <a:ln>
          <a:noFill/>
        </a:ln>
      </a:spPr>
      <a:bodyPr wrap="square" rtlCol="0">
        <a:spAutoFit/>
      </a:bodyPr>
      <a:lstStyle>
        <a:defPPr>
          <a:defRPr sz="1800" dirty="0" smtClean="0">
            <a:solidFill>
              <a:schemeClr val="bg2">
                <a:lumMod val="50000"/>
              </a:schemeClr>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Gray Basic Page Layouts">
  <a:themeElements>
    <a:clrScheme name="Custom 2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none" w="med" len="med"/>
        </a:ln>
        <a:effectLst/>
      </a:spPr>
      <a:bodyPr/>
      <a:lstStyle/>
    </a:lnDef>
    <a:txDef>
      <a:spPr>
        <a:noFill/>
        <a:ln>
          <a:noFill/>
        </a:ln>
      </a:spPr>
      <a:bodyPr wrap="square" rtlCol="0">
        <a:spAutoFit/>
      </a:bodyPr>
      <a:lstStyle>
        <a:defPPr>
          <a:defRPr sz="1800" dirty="0" smtClean="0">
            <a:solidFill>
              <a:schemeClr val="bg2">
                <a:lumMod val="50000"/>
              </a:schemeClr>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Gray Specialized Slide Layouts">
  <a:themeElements>
    <a:clrScheme name="Custom 2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triangle" w="lg" len="lg"/>
        </a:ln>
        <a:effectLst/>
      </a:spPr>
      <a:bodyPr/>
      <a:lstStyle/>
    </a:lnDef>
    <a:txDef>
      <a:spPr>
        <a:solidFill>
          <a:schemeClr val="bg1"/>
        </a:solidFill>
        <a:ln>
          <a:noFill/>
        </a:ln>
      </a:spPr>
      <a:bodyPr wrap="square" rtlCol="0">
        <a:spAutoFit/>
      </a:bodyPr>
      <a:lstStyle>
        <a:defPPr marL="223838" indent="-223838" algn="l">
          <a:defRPr sz="1800" dirty="0" smtClean="0">
            <a:solidFill>
              <a:srgbClr val="666666"/>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Interactions">
  <a:themeElements>
    <a:clrScheme name="Custom 2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triangle" w="lg" len="lg"/>
        </a:ln>
        <a:effectLst/>
      </a:spPr>
      <a:bodyPr/>
      <a:lstStyle/>
    </a:lnDef>
    <a:txDef>
      <a:spPr>
        <a:solidFill>
          <a:schemeClr val="bg1"/>
        </a:solidFill>
        <a:ln>
          <a:noFill/>
        </a:ln>
      </a:spPr>
      <a:bodyPr wrap="square" rtlCol="0">
        <a:spAutoFit/>
      </a:bodyPr>
      <a:lstStyle>
        <a:defPPr marL="223838" indent="-223838" algn="l">
          <a:defRPr sz="1800" dirty="0" smtClean="0">
            <a:solidFill>
              <a:srgbClr val="666666"/>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Cloud Covers and Divider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Gray Specialized Slide Layouts">
  <a:themeElements>
    <a:clrScheme name="Custom 2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triangle" w="lg" len="lg"/>
        </a:ln>
        <a:effectLst/>
      </a:spPr>
      <a:bodyPr/>
      <a:lstStyle/>
    </a:lnDef>
    <a:txDef>
      <a:spPr>
        <a:solidFill>
          <a:schemeClr val="bg1"/>
        </a:solidFill>
        <a:ln>
          <a:noFill/>
        </a:ln>
      </a:spPr>
      <a:bodyPr wrap="square" rtlCol="0">
        <a:spAutoFit/>
      </a:bodyPr>
      <a:lstStyle>
        <a:defPPr marL="223838" indent="-223838" algn="l">
          <a:defRPr sz="1800" dirty="0" smtClean="0">
            <a:solidFill>
              <a:srgbClr val="666666"/>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ILT Template 3_15_11</Template>
  <TotalTime>0</TotalTime>
  <Words>60260</Words>
  <Application>Microsoft Office PowerPoint</Application>
  <PresentationFormat>Widescreen</PresentationFormat>
  <Paragraphs>10772</Paragraphs>
  <Slides>548</Slides>
  <Notes>545</Notes>
  <HiddenSlides>0</HiddenSlides>
  <MMClips>0</MMClips>
  <ScaleCrop>false</ScaleCrop>
  <HeadingPairs>
    <vt:vector size="6" baseType="variant">
      <vt:variant>
        <vt:lpstr>Fonts Used</vt:lpstr>
      </vt:variant>
      <vt:variant>
        <vt:i4>20</vt:i4>
      </vt:variant>
      <vt:variant>
        <vt:lpstr>Theme</vt:lpstr>
      </vt:variant>
      <vt:variant>
        <vt:i4>11</vt:i4>
      </vt:variant>
      <vt:variant>
        <vt:lpstr>Slide Titles</vt:lpstr>
      </vt:variant>
      <vt:variant>
        <vt:i4>548</vt:i4>
      </vt:variant>
    </vt:vector>
  </HeadingPairs>
  <TitlesOfParts>
    <vt:vector size="579" baseType="lpstr">
      <vt:lpstr>MS Mincho</vt:lpstr>
      <vt:lpstr>MS PGothic</vt:lpstr>
      <vt:lpstr>MS PGothic</vt:lpstr>
      <vt:lpstr>Arial</vt:lpstr>
      <vt:lpstr>Calibri</vt:lpstr>
      <vt:lpstr>Courier New</vt:lpstr>
      <vt:lpstr>Gill Sans</vt:lpstr>
      <vt:lpstr>Gotham</vt:lpstr>
      <vt:lpstr>Monotype Corsiva</vt:lpstr>
      <vt:lpstr>Myriad Pro</vt:lpstr>
      <vt:lpstr>Noto Sans Symbols</vt:lpstr>
      <vt:lpstr>PT Sans</vt:lpstr>
      <vt:lpstr>Salesforce Sans</vt:lpstr>
      <vt:lpstr>Salesforce Sans Light</vt:lpstr>
      <vt:lpstr>Salesforce Sans Thin</vt:lpstr>
      <vt:lpstr>Segoe Print</vt:lpstr>
      <vt:lpstr>Segoe UI</vt:lpstr>
      <vt:lpstr>Segoe UI Semibold</vt:lpstr>
      <vt:lpstr>Times New Roman</vt:lpstr>
      <vt:lpstr>Wingdings</vt:lpstr>
      <vt:lpstr>QA + Thanks</vt:lpstr>
      <vt:lpstr>Cloud Covers and Dividers</vt:lpstr>
      <vt:lpstr>Safe Harbor + Copyright</vt:lpstr>
      <vt:lpstr>Gray Basic Page Layouts</vt:lpstr>
      <vt:lpstr>Gray Specialized Slide Layouts</vt:lpstr>
      <vt:lpstr>Interactions</vt:lpstr>
      <vt:lpstr>1_Blank Master</vt:lpstr>
      <vt:lpstr>1_Cloud Covers and Dividers</vt:lpstr>
      <vt:lpstr>1_Gray Specialized Slide Layouts</vt:lpstr>
      <vt:lpstr>1_Gray Basic Page Layouts</vt:lpstr>
      <vt:lpstr>1_QA + Thanks</vt:lpstr>
      <vt:lpstr>PowerPoint Presentation</vt:lpstr>
      <vt:lpstr>PowerPoint Presentation</vt:lpstr>
      <vt:lpstr>PowerPoint Presentation</vt:lpstr>
      <vt:lpstr>Objectifs de la formation</vt:lpstr>
      <vt:lpstr>Programme de la formation</vt:lpstr>
      <vt:lpstr>PowerPoint Presentation</vt:lpstr>
      <vt:lpstr>Objectifs de l'introduction</vt:lpstr>
      <vt:lpstr>Programme</vt:lpstr>
      <vt:lpstr>Introduction</vt:lpstr>
      <vt:lpstr>Notre mission</vt:lpstr>
      <vt:lpstr>Communiquez avec vos clients  d'une toute nouvelle façon</vt:lpstr>
      <vt:lpstr>Devenir une Société Client</vt:lpstr>
      <vt:lpstr>Une plate-forme complète de réussite client</vt:lpstr>
      <vt:lpstr>Programme</vt:lpstr>
      <vt:lpstr>Bienvenue</vt:lpstr>
      <vt:lpstr>Les responsables de AW Computing</vt:lpstr>
      <vt:lpstr>Ressources humaines - Organigramme</vt:lpstr>
      <vt:lpstr>Les ressources humaines souhaitent que vous mettiez votre profil Chatter à jour </vt:lpstr>
      <vt:lpstr>Introduction : Connexion</vt:lpstr>
      <vt:lpstr>Introduction : Modification de votre profil Chatter</vt:lpstr>
      <vt:lpstr>Récapitulatif de l'introduction</vt:lpstr>
      <vt:lpstr>Remarques</vt:lpstr>
      <vt:lpstr>PowerPoint Presentation</vt:lpstr>
      <vt:lpstr>Objectifs du module</vt:lpstr>
      <vt:lpstr>Introduction et programme du module</vt:lpstr>
      <vt:lpstr>Découverte de votre organisation Salesforce</vt:lpstr>
      <vt:lpstr>Qu'est-ce qu'un objet dans Salesforce ?</vt:lpstr>
      <vt:lpstr>Définir les objets standards Salesforce et construire le Schéma </vt:lpstr>
      <vt:lpstr>Objets standard</vt:lpstr>
      <vt:lpstr>Objets et relations Salesforce</vt:lpstr>
      <vt:lpstr>1-1 : Découverte de l'application</vt:lpstr>
      <vt:lpstr>1-2 : La chasse au trésor</vt:lpstr>
      <vt:lpstr>Programme du module</vt:lpstr>
      <vt:lpstr>Présentation de Lightning Experience</vt:lpstr>
      <vt:lpstr>Pour qui est-ce adapté ? </vt:lpstr>
      <vt:lpstr>Votre stratégie de déploiement</vt:lpstr>
      <vt:lpstr>Activation de Lightning Experience pour vos utilisateurs</vt:lpstr>
      <vt:lpstr>Éléments à prendre en compte lors du choix de Lightning Experience</vt:lpstr>
      <vt:lpstr>1-3 : Activation de Lightning Experience</vt:lpstr>
      <vt:lpstr>Programme du module</vt:lpstr>
      <vt:lpstr>Aide et formation</vt:lpstr>
      <vt:lpstr>Formation et certification </vt:lpstr>
      <vt:lpstr>1-4 : Portail Aide et formation</vt:lpstr>
      <vt:lpstr>Contrôle des connaissances</vt:lpstr>
      <vt:lpstr>Remarques</vt:lpstr>
      <vt:lpstr>PowerPoint Presentation</vt:lpstr>
      <vt:lpstr>Objectifs du module</vt:lpstr>
      <vt:lpstr>Introduction et programme du module</vt:lpstr>
      <vt:lpstr>Présentation générale</vt:lpstr>
      <vt:lpstr>Configuration du profil de la société</vt:lpstr>
      <vt:lpstr>Qu'est-ce qu'un profil de société ?</vt:lpstr>
      <vt:lpstr>Que sont les paramètres régionaux ?</vt:lpstr>
      <vt:lpstr>Comment fonctionnent les paramètres régionaux ?</vt:lpstr>
      <vt:lpstr>2-1 : Vérification du profil de la société</vt:lpstr>
      <vt:lpstr>Exercice fiscal et devises</vt:lpstr>
      <vt:lpstr>Configuration de l'exercice fiscal</vt:lpstr>
      <vt:lpstr>Utilisation d'un exercice fiscal personnalisé</vt:lpstr>
      <vt:lpstr>Configuration de la devise de votre organisation</vt:lpstr>
      <vt:lpstr>Utilisation de plusieurs devises</vt:lpstr>
      <vt:lpstr>Configuration de plusieurs devises</vt:lpstr>
      <vt:lpstr>2-2 : Vérification de l'exercice fiscal et configuration de la devise euro</vt:lpstr>
      <vt:lpstr>Gestion avancée des devises</vt:lpstr>
      <vt:lpstr>2-3 : Mise à jour des taux de change</vt:lpstr>
      <vt:lpstr>Qu'advient-il de mes opportunités closes ?</vt:lpstr>
      <vt:lpstr>Qu'est-ce que la gestion avancée des devises ?</vt:lpstr>
      <vt:lpstr>2-4 : Mise à jour du taux de change de l'euro à l'aide de la gestion avancée des devises</vt:lpstr>
      <vt:lpstr>Programme du module</vt:lpstr>
      <vt:lpstr>Modification de l'interface utilisateur  afin d'améliorer l'expérience utilisateur</vt:lpstr>
      <vt:lpstr>Que sont les paramètres d'interface utilisateur ?</vt:lpstr>
      <vt:lpstr>Paramètres d'interface utilisateur pour le menu latéral</vt:lpstr>
      <vt:lpstr>Paramètres d'interface utilisateur pour  les pages de détails des enregistrements</vt:lpstr>
      <vt:lpstr>Listes étendues</vt:lpstr>
      <vt:lpstr>2-5 : Modification de l'interface utilisateur afin d'améliorer l'expérience utilisateur</vt:lpstr>
      <vt:lpstr>Programme du module</vt:lpstr>
      <vt:lpstr>Configuration des activités et des calendriers</vt:lpstr>
      <vt:lpstr>Quelles sont les activités ? </vt:lpstr>
      <vt:lpstr>Calendriers personnels</vt:lpstr>
      <vt:lpstr>Tâches, événements et e-mails dans Salesforce</vt:lpstr>
      <vt:lpstr>Paramètres de calendrier et d'activité</vt:lpstr>
      <vt:lpstr>Personnalisation d'activités</vt:lpstr>
      <vt:lpstr>Programme du module</vt:lpstr>
      <vt:lpstr>Configuration des recherches</vt:lpstr>
      <vt:lpstr>Configuration de la recherche</vt:lpstr>
      <vt:lpstr>Personnalisation des paramètres de recherche</vt:lpstr>
      <vt:lpstr>Personnalisation des présentations  de recherche</vt:lpstr>
      <vt:lpstr>2-6 : Configuration des recherches</vt:lpstr>
      <vt:lpstr>Utilisation des vues de liste pour  de meilleurs résultats</vt:lpstr>
      <vt:lpstr>Quels avantages vos utilisateurs trouveraient-ils  à l'utilisation des vues de liste ?</vt:lpstr>
      <vt:lpstr>Création d'une vue de liste</vt:lpstr>
      <vt:lpstr>2-7 : Création d'une vue de liste de comptes dans le secteur de la fabrication et des technologies </vt:lpstr>
      <vt:lpstr>Programme du module</vt:lpstr>
      <vt:lpstr>Amélioration de l'expérience utilisateur avec Chatter</vt:lpstr>
      <vt:lpstr>Qu'est-ce que Chatter ?</vt:lpstr>
      <vt:lpstr>Page d'accueil Chatter dans Lightning Experience</vt:lpstr>
      <vt:lpstr>Administration de Chatter </vt:lpstr>
      <vt:lpstr>Suivi des enregistrements sur Chatter</vt:lpstr>
      <vt:lpstr>Que sont les groupes Chatter ?</vt:lpstr>
      <vt:lpstr>2-8 : Création de groupes Chatter publics et privés </vt:lpstr>
      <vt:lpstr>Programme du module</vt:lpstr>
      <vt:lpstr>Accès mobile avec Salesforce1</vt:lpstr>
      <vt:lpstr>Application Salesforce1 Mobile</vt:lpstr>
      <vt:lpstr>Administration de Salesforce1</vt:lpstr>
      <vt:lpstr>2-9 : Préparation à Salesforce1</vt:lpstr>
      <vt:lpstr>INTÉGRATION DE SALESFORCE AVEC OUTLOOK</vt:lpstr>
      <vt:lpstr>LIGHTNING POUR OUTLOOK</vt:lpstr>
      <vt:lpstr>Connecter les données nécessaires aux commerciaux à leur boîte de réception</vt:lpstr>
      <vt:lpstr>Boîte de réception Salesforce</vt:lpstr>
      <vt:lpstr>Contrôle des connaissances</vt:lpstr>
      <vt:lpstr>Remarques</vt:lpstr>
      <vt:lpstr>PowerPoint Presentation</vt:lpstr>
      <vt:lpstr>Objectifs du module</vt:lpstr>
      <vt:lpstr>Introduction et programme du module</vt:lpstr>
      <vt:lpstr>Présentation générale</vt:lpstr>
      <vt:lpstr>Gestion des profils utilisateurs</vt:lpstr>
      <vt:lpstr>Qu'est-ce qu'un profil ?</vt:lpstr>
      <vt:lpstr>En quoi un profil change-t-il l'expérience utilisateur ?</vt:lpstr>
      <vt:lpstr>En quoi un profil change-t-il l'expérience utilisateur ? (suite)</vt:lpstr>
      <vt:lpstr>Utilisation de base avec les profils standard</vt:lpstr>
      <vt:lpstr>Profils Chatter standard</vt:lpstr>
      <vt:lpstr>Création de profils personnalisés</vt:lpstr>
      <vt:lpstr>Affichage et modification de profils : Interface utilisateur avancée</vt:lpstr>
      <vt:lpstr>Que sont les autorisations d'objet ?</vt:lpstr>
      <vt:lpstr>Comment fonctionnent les paramètres d'onglet ?</vt:lpstr>
      <vt:lpstr>3-1 : Création du profil Utilisateur du service de recrutement</vt:lpstr>
      <vt:lpstr>3-1 : Création du profil Utilisateur du service de recrutement (suite)</vt:lpstr>
      <vt:lpstr>Programme du module</vt:lpstr>
      <vt:lpstr>Configuration d'utilisateurs</vt:lpstr>
      <vt:lpstr>Qu'est-ce qu'un utilisateur ?</vt:lpstr>
      <vt:lpstr>Création d'utilisateurs</vt:lpstr>
      <vt:lpstr>3-2 : Configuration d'un utilisateur APAC</vt:lpstr>
      <vt:lpstr>Programme du module</vt:lpstr>
      <vt:lpstr>Comment pouvons-nous inclure  davantage d'utilisateurs sur Chatter ?</vt:lpstr>
      <vt:lpstr>Licences Chatter Free et Chatter External</vt:lpstr>
      <vt:lpstr>Création d'utilisateurs Chatter Free et Chatter External </vt:lpstr>
      <vt:lpstr>Expérience utilisateur Chatter Free</vt:lpstr>
      <vt:lpstr>Expérience client sur Chatter</vt:lpstr>
      <vt:lpstr>3-3 : Création d'un utilisateur Chatter Free </vt:lpstr>
      <vt:lpstr>3-4 : Configuration d'invitations Chatter</vt:lpstr>
      <vt:lpstr>Programme du module</vt:lpstr>
      <vt:lpstr>Résolution des problèmes de connexion</vt:lpstr>
      <vt:lpstr>Affichage de l'historique des connexions d'un utilisateur</vt:lpstr>
      <vt:lpstr>Résolution d'un problème lié à un mot de passe incorrect</vt:lpstr>
      <vt:lpstr>Confirmation des paramètres de sécurité</vt:lpstr>
      <vt:lpstr>3-5 : Résolution des problèmes de connexion</vt:lpstr>
      <vt:lpstr>Administration de Salesforce en déplacement</vt:lpstr>
      <vt:lpstr>SalesforceA</vt:lpstr>
      <vt:lpstr>Contrôle des connaissances</vt:lpstr>
      <vt:lpstr>Remarques</vt:lpstr>
      <vt:lpstr>PowerPoint Presentation</vt:lpstr>
      <vt:lpstr>Objectifs du module</vt:lpstr>
      <vt:lpstr>Introduction et programme du module</vt:lpstr>
      <vt:lpstr>Restriction de l'accès</vt:lpstr>
      <vt:lpstr>Présentation générale : Définition de  l'accès à l'organisation</vt:lpstr>
      <vt:lpstr>Comment fonctionne la connexion ?</vt:lpstr>
      <vt:lpstr>Activation d'un ordinateur non reconnu</vt:lpstr>
      <vt:lpstr>Ne plus me demander</vt:lpstr>
      <vt:lpstr>Création d'une liste d'adresses IP de confiance à l'échelle de l'organisation</vt:lpstr>
      <vt:lpstr>Restriction des heures de connexion et des plages IP de connexion sur les profils</vt:lpstr>
      <vt:lpstr>Comment fonctionnent les heures de connexion et les plages d'adresses IP d'un profil ?</vt:lpstr>
      <vt:lpstr>4-1 : Restriction des heures de connexion et des plages IP</vt:lpstr>
      <vt:lpstr>Vérification de la santé</vt:lpstr>
      <vt:lpstr>Programme du module</vt:lpstr>
      <vt:lpstr>Thème 1 du programme : Détermination de l'accès aux objets</vt:lpstr>
      <vt:lpstr>Thème 1 du programme : Définition de l'accès aux objets (Suite)</vt:lpstr>
      <vt:lpstr>Présentation générale : Définition de  l'accès aux objets</vt:lpstr>
      <vt:lpstr>Autorisations d'objet</vt:lpstr>
      <vt:lpstr>Utilisation des vues de liste de profil avancées pour la mise à jour simultanée de plusieurs profils</vt:lpstr>
      <vt:lpstr>Utilisation d'ensembles d'autorisations pour l'octroi d'autorisations supplémentaires</vt:lpstr>
      <vt:lpstr>Affectation d'ensembles d'autorisations aux utilisateurs</vt:lpstr>
      <vt:lpstr>Test et résolution des problèmes : Connexion en tant qu'utilisateur final </vt:lpstr>
      <vt:lpstr>4-2 : Mise à jour des autorisations d'objet d'un compte</vt:lpstr>
      <vt:lpstr>4-2 : Mise à jour des autorisations  d'objet d'un compte (suite)</vt:lpstr>
      <vt:lpstr>4-3 : Octroyer l'accès à Lightning Experience </vt:lpstr>
      <vt:lpstr>Programme du module</vt:lpstr>
      <vt:lpstr>Thème 2 du programme : Configuration  de l'accès aux enregistrements</vt:lpstr>
      <vt:lpstr>Thème 2 du programme : Configuration  de l'accès aux enregistrements (suite)</vt:lpstr>
      <vt:lpstr>Présentation générale : Définition de  l'accès aux enregistrements</vt:lpstr>
      <vt:lpstr>Accès aux enregistrements</vt:lpstr>
      <vt:lpstr>L'accès par défaut dépend du propriétaire de l'enregistrement </vt:lpstr>
      <vt:lpstr>Accès aux comptes associés</vt:lpstr>
      <vt:lpstr>Détermination du modèle d'accès  à vos données</vt:lpstr>
      <vt:lpstr>Pourquoi utiliseriez-vous particulièrement un modèle privé ou hybride ?</vt:lpstr>
      <vt:lpstr>Définition de la base de référence avec les valeurs par défaut à l'échelle de l'organisation</vt:lpstr>
      <vt:lpstr>Valeurs par défaut à l'échelle de l'organisation : Niveaux d'accès</vt:lpstr>
      <vt:lpstr>Détermination de la façon de définir une valeur par défaut à l'échelle de l'organisation pour un objet</vt:lpstr>
      <vt:lpstr>4-4 : Définition de valeurs par défaut à l'échelle de l'organisation</vt:lpstr>
      <vt:lpstr>Programme du module</vt:lpstr>
      <vt:lpstr>Thème 3 du programme : Création d'une hiérarchie des rôles</vt:lpstr>
      <vt:lpstr>Thème 3 du programme : Création d'une hiérarchie des rôles</vt:lpstr>
      <vt:lpstr>Hiérarchie de rôles : Qui a besoin de visibilité ?</vt:lpstr>
      <vt:lpstr>Qu'est-ce qu'une hiérarchie des rôles ?</vt:lpstr>
      <vt:lpstr>Définition de l'accès aux enregistrements associés via les rôles</vt:lpstr>
      <vt:lpstr>Testez vos connaissances : Question 1</vt:lpstr>
      <vt:lpstr>Testez vos connaissances : Question 2</vt:lpstr>
      <vt:lpstr>Testez vos connaissances : Question 3</vt:lpstr>
      <vt:lpstr>4-5 : Création d'une hiérarchie  des rôles</vt:lpstr>
      <vt:lpstr>4-5 : Création d'une hiérarchie des rôles (suite)</vt:lpstr>
      <vt:lpstr>4-6 : Affecter des utilisateurs aux rôles</vt:lpstr>
      <vt:lpstr>4-7 : Création d'une hiérarchie des rôles</vt:lpstr>
      <vt:lpstr>Programme du module</vt:lpstr>
      <vt:lpstr>Thème 4 du programme : Exceptions d'accès aux données</vt:lpstr>
      <vt:lpstr>Thème 4 du programme : Exceptions d'accès aux données</vt:lpstr>
      <vt:lpstr>Exceptions concernant votre modèle  d'accès aux données</vt:lpstr>
      <vt:lpstr>Règles de partage</vt:lpstr>
      <vt:lpstr>Règles de partage basées sur des critères</vt:lpstr>
      <vt:lpstr>Utilisation de groupes publics avec des règles de partage </vt:lpstr>
      <vt:lpstr>Groupes de responsables</vt:lpstr>
      <vt:lpstr>4-8 : Création de règles de partage d'opportunités</vt:lpstr>
      <vt:lpstr>4-9 : Création de règles de partage pour le recrutement</vt:lpstr>
      <vt:lpstr>Exceptions supplémentaires d'accès  aux données</vt:lpstr>
      <vt:lpstr>Équipe de comptes </vt:lpstr>
      <vt:lpstr>Équipes d'opportunités</vt:lpstr>
      <vt:lpstr>Configuration des équipes de comptes et des équipes d'opportunités</vt:lpstr>
      <vt:lpstr>4-10 : Configuration des équipes de comptes</vt:lpstr>
      <vt:lpstr>Partage Manuel</vt:lpstr>
      <vt:lpstr>4-11 : Partage manuel des enregistrements  en rapport avec le recrutement</vt:lpstr>
      <vt:lpstr>Valeurs par défaut à l'échelle de l'organisation/Hiérarchie des rôles/Partage</vt:lpstr>
      <vt:lpstr>Programme du module</vt:lpstr>
      <vt:lpstr>Thème 5 du programme : Gestion de la sécurité au niveau du champ</vt:lpstr>
      <vt:lpstr>Présentation générale : Définition de  l'accès aux champs</vt:lpstr>
      <vt:lpstr>Qu'est-ce que la sécurité au niveau du champ ?</vt:lpstr>
      <vt:lpstr>Configuration et affichage de la sécurité  au niveau du champ</vt:lpstr>
      <vt:lpstr>4-12 : Définition de la sécurité au niveau du champ Opportunité</vt:lpstr>
      <vt:lpstr>Présentation générale : Définition de  l'accès à tous les niveaux</vt:lpstr>
      <vt:lpstr>Contrôle des connaissances</vt:lpstr>
      <vt:lpstr>Remarques</vt:lpstr>
      <vt:lpstr>PowerPoint Presentation</vt:lpstr>
      <vt:lpstr>Objectifs du module</vt:lpstr>
      <vt:lpstr>Introduction et programme du module</vt:lpstr>
      <vt:lpstr>Administration des champs standard</vt:lpstr>
      <vt:lpstr>Que sont les champs standard ?</vt:lpstr>
      <vt:lpstr>Modification des étiquettes de champ  standard</vt:lpstr>
      <vt:lpstr>Ajout de texte d'aide à un champ standard</vt:lpstr>
      <vt:lpstr>Modification des valeurs dans les champs  de liste de sélection standard</vt:lpstr>
      <vt:lpstr>5-1 : Gérer les champs standard</vt:lpstr>
      <vt:lpstr>Programme du module</vt:lpstr>
      <vt:lpstr>Création de champs personnalisés</vt:lpstr>
      <vt:lpstr>Que sont les champs personnalisés ?</vt:lpstr>
      <vt:lpstr>Perte de données lors de la modification et de la suppression de champs personnalisés</vt:lpstr>
      <vt:lpstr>Création d'un champ personnalisé en quatre étapes faciles</vt:lpstr>
      <vt:lpstr>5-2 : Création de champs personnalisés</vt:lpstr>
      <vt:lpstr>Programme du module</vt:lpstr>
      <vt:lpstr>Scénario : Utilisation de listes  de sélection</vt:lpstr>
      <vt:lpstr>Que sont des listes de sélection ?</vt:lpstr>
      <vt:lpstr>Listes de sélection globales</vt:lpstr>
      <vt:lpstr>Listes de sélection dépendantes</vt:lpstr>
      <vt:lpstr>Listes de sélection dépendantes : À savoir</vt:lpstr>
      <vt:lpstr>5-3 : Création de listes de sélection</vt:lpstr>
      <vt:lpstr>5-4 : Création d'une liste de sélection Motif de clôture</vt:lpstr>
      <vt:lpstr>Utilisation de relations de recherche</vt:lpstr>
      <vt:lpstr>Que sont les relations de recherche ?</vt:lpstr>
      <vt:lpstr>Filtres de recherche </vt:lpstr>
      <vt:lpstr>Relations de recherche dépendantes</vt:lpstr>
      <vt:lpstr>5-5 : Création et filtrage de recherches</vt:lpstr>
      <vt:lpstr>5-6 : Création de recherches</vt:lpstr>
      <vt:lpstr>Programme du module</vt:lpstr>
      <vt:lpstr>Création de champs de formule  personnalisés</vt:lpstr>
      <vt:lpstr>Que sont les champs de formule personnalisés ?</vt:lpstr>
      <vt:lpstr>Définition d'une formule</vt:lpstr>
      <vt:lpstr>Formules inter-objet</vt:lpstr>
      <vt:lpstr>5-7 : Création de champs de formule personnalisés</vt:lpstr>
      <vt:lpstr>5-8 : Création d'un champ de formule personnalisé</vt:lpstr>
      <vt:lpstr>Programme du module</vt:lpstr>
      <vt:lpstr>Présentations de page</vt:lpstr>
      <vt:lpstr>Qu'est-ce qu'une présentation de page ?</vt:lpstr>
      <vt:lpstr>L'éditeur de présentation de page</vt:lpstr>
      <vt:lpstr>Affectation d'une présentation de page  à un profil</vt:lpstr>
      <vt:lpstr>5-9 : Création d'une présentation de page de compte client</vt:lpstr>
      <vt:lpstr>5-10 : Création d'une présentation de page de compte partenaire</vt:lpstr>
      <vt:lpstr>Programme du module</vt:lpstr>
      <vt:lpstr>Présentations de page et types d'enregistrements</vt:lpstr>
      <vt:lpstr>Qu'est-ce qu'un type d'enregistrement ?</vt:lpstr>
      <vt:lpstr>Création d'un type d'enregistrement</vt:lpstr>
      <vt:lpstr>5-11 : Création d'un type d'enregistrement de compte client</vt:lpstr>
      <vt:lpstr>5-12 : Création d'un type d'enregistrement de compte partenaire</vt:lpstr>
      <vt:lpstr>Types d'enregistrement : Foire aux questions</vt:lpstr>
      <vt:lpstr>Types d'enregistrement avec processus commerciaux</vt:lpstr>
      <vt:lpstr>Création d'un processus commercial</vt:lpstr>
      <vt:lpstr>5-13 : Création d'un type d'enregistrement et d'un processus commercial B2C</vt:lpstr>
      <vt:lpstr>5-14 : Création d'un type d'enregistrement et d'un processus commercial B2B</vt:lpstr>
      <vt:lpstr>Programme du module</vt:lpstr>
      <vt:lpstr>Préservation de la qualité des données</vt:lpstr>
      <vt:lpstr>Utilisation du suivi historique pour garantir  la qualité des données</vt:lpstr>
      <vt:lpstr>5-15 : Activation du suivi de l'historique des champs de compte</vt:lpstr>
      <vt:lpstr>Utilisation de la validation de données afin  de garantir la qualité des données </vt:lpstr>
      <vt:lpstr>Validation de données système : Champs obligatoires et uniques</vt:lpstr>
      <vt:lpstr>Validation de données personnalisée :  Règles de validation</vt:lpstr>
      <vt:lpstr>Quelques exemples courants de validation  de données</vt:lpstr>
      <vt:lpstr>Méthodologie de la conception de règles  de validation</vt:lpstr>
      <vt:lpstr>5-16 : Création d'une règle de validation de compte</vt:lpstr>
      <vt:lpstr>5-17 : Création d'une règle de validation d'opportunité</vt:lpstr>
      <vt:lpstr>5-17 : Création d'une règle de validation d'opportunité (suite)</vt:lpstr>
      <vt:lpstr>Contrôle des connaissances</vt:lpstr>
      <vt:lpstr>Contrôle des connaissances (suite)</vt:lpstr>
      <vt:lpstr>Remarques</vt:lpstr>
      <vt:lpstr>PowerPoint Presentation</vt:lpstr>
      <vt:lpstr>Objectifs du module</vt:lpstr>
      <vt:lpstr>Introduction et programme du module</vt:lpstr>
      <vt:lpstr>Importation de pistes</vt:lpstr>
      <vt:lpstr>Importation de données : assistant d'importation de données</vt:lpstr>
      <vt:lpstr>À quoi ressemble un fichier d'importation ? </vt:lpstr>
      <vt:lpstr>Préparation du fichier d'importation</vt:lpstr>
      <vt:lpstr>Considérations supplémentaires concernant  le fichier d'importation </vt:lpstr>
      <vt:lpstr>Mise en correspondance de champs  et doublons</vt:lpstr>
      <vt:lpstr>6-1 : Préparation du fichier d'importation</vt:lpstr>
      <vt:lpstr>6-2 : Importation de pistes à l'aide de l'assistant d'importation de données</vt:lpstr>
      <vt:lpstr>Programme du module</vt:lpstr>
      <vt:lpstr>Mise à jour des données de compte</vt:lpstr>
      <vt:lpstr>Mise en correspondance de nouvelles  informations avec des enregistrements existants</vt:lpstr>
      <vt:lpstr>Qu'est-ce que le module Data Loader Force.com ?</vt:lpstr>
      <vt:lpstr>À propos du module Data Loader</vt:lpstr>
      <vt:lpstr>Comparaison des assistants d'importation  et du module Data Loader</vt:lpstr>
      <vt:lpstr>6-3 : Exportation à l'aide du module Data Loader</vt:lpstr>
      <vt:lpstr>6-4 : Mise en correspondance des ID d'enregistrement avec des comptes</vt:lpstr>
      <vt:lpstr>6-5 : Mise à jour à l'aide du module Data Loader</vt:lpstr>
      <vt:lpstr>Importation de données : Meilleures pratiques</vt:lpstr>
      <vt:lpstr>Programme du module</vt:lpstr>
      <vt:lpstr>Data.com</vt:lpstr>
      <vt:lpstr>Qu'est-ce que Data.com ?</vt:lpstr>
      <vt:lpstr>Ajout d'enregistrements à partir  de Data.com</vt:lpstr>
      <vt:lpstr>Ajout de contacts aux comptes existants</vt:lpstr>
      <vt:lpstr>Accès aux aperçus de prospection pour les comptes</vt:lpstr>
      <vt:lpstr>Gestion des enregistrements en double dans Data.com</vt:lpstr>
      <vt:lpstr>Configuration de la gestion des enregistrements en double</vt:lpstr>
      <vt:lpstr>Programme du module</vt:lpstr>
      <vt:lpstr>Transfert en masse de propriétaires d'enregistrements </vt:lpstr>
      <vt:lpstr>Transfert en masse des enregistrements</vt:lpstr>
      <vt:lpstr>Désactivation d'un utilisateur</vt:lpstr>
      <vt:lpstr>6-6 : Désactivation d'utilisateurs et transfert en masse d'enregistrements</vt:lpstr>
      <vt:lpstr>Programme du module</vt:lpstr>
      <vt:lpstr>Sauvegarde des données</vt:lpstr>
      <vt:lpstr>Options de sauvegarde</vt:lpstr>
      <vt:lpstr>Service d'exportation de données</vt:lpstr>
      <vt:lpstr>6-7 : Planification d'une sauvegarde hebdomadaire</vt:lpstr>
      <vt:lpstr>Programme du module</vt:lpstr>
      <vt:lpstr>Désolé : pistes inappropriées dans le fichier d'importation</vt:lpstr>
      <vt:lpstr>Suppression en masse des enregistrements</vt:lpstr>
      <vt:lpstr>Corbeille</vt:lpstr>
      <vt:lpstr>6-8 : Suppression en masse des enregistrements</vt:lpstr>
      <vt:lpstr>Contrôle des connaissances</vt:lpstr>
      <vt:lpstr>Remarques</vt:lpstr>
      <vt:lpstr>PowerPoint Presentation</vt:lpstr>
      <vt:lpstr>Objectifs du module</vt:lpstr>
      <vt:lpstr>Introduction et programme du module</vt:lpstr>
      <vt:lpstr>Exécution et modification des rapports</vt:lpstr>
      <vt:lpstr>Que sont les rapports ?</vt:lpstr>
      <vt:lpstr>Dossiers de rapports et de tableaux de bord</vt:lpstr>
      <vt:lpstr>Partage de dossiers de rapports et de tableaux de bord amélioré</vt:lpstr>
      <vt:lpstr>Quel type de rapport devez-vous utiliser ?</vt:lpstr>
      <vt:lpstr>Recherche de rapports sur l'onglet Rapports amélioré</vt:lpstr>
      <vt:lpstr>Utilisation des options de rapport pour personnalisations rapides </vt:lpstr>
      <vt:lpstr>7-1 : Exécution et modification d'un rapport</vt:lpstr>
      <vt:lpstr>Programme du module</vt:lpstr>
      <vt:lpstr>Création d'un rapport personnalisé</vt:lpstr>
      <vt:lpstr>Qu'est-ce que le générateur de rapport ?</vt:lpstr>
      <vt:lpstr>Formats de rapport – Partie 1 :  Rapport tabulaire</vt:lpstr>
      <vt:lpstr>Formats de rapport – Partie 2 :  Rapport récapitulatif</vt:lpstr>
      <vt:lpstr>Utilisation des en-têtes de rapport flottants</vt:lpstr>
      <vt:lpstr>Création d'un rapport personnalisé : Questions à se poser</vt:lpstr>
      <vt:lpstr>7-2 : Création d'un rapport personnalisé simple</vt:lpstr>
      <vt:lpstr>7-2 : Création d'un rapport personnalisé  simple (suite)</vt:lpstr>
      <vt:lpstr>Utilisation de regroupements et de rapports matriciels</vt:lpstr>
      <vt:lpstr>Formats de rapport – Partie 3 :  Rapport matriciel</vt:lpstr>
      <vt:lpstr>Regroupement par champs de date</vt:lpstr>
      <vt:lpstr>7-3 : Création d'un rapport matriciel</vt:lpstr>
      <vt:lpstr>Programme du module</vt:lpstr>
      <vt:lpstr>Utilisation de filtres et de la logique de filtrage dans un rapport</vt:lpstr>
      <vt:lpstr>Filtres de rapport et logique de filtrage</vt:lpstr>
      <vt:lpstr>7-4 : Utilisation des filtres et de la logique de filtrage dans un rapport</vt:lpstr>
      <vt:lpstr>7-5 : Création d'un rapport personnalisé</vt:lpstr>
      <vt:lpstr>Qui ne se connecte pas ?</vt:lpstr>
      <vt:lpstr>Utilisation de valeurs de date relatives  dans les filtres de rapport</vt:lpstr>
      <vt:lpstr>7-6 : Filtrage d'un rapport avec des valeurs de date relatives</vt:lpstr>
      <vt:lpstr>Programme du module</vt:lpstr>
      <vt:lpstr>Ajout de formules de résumé personnalisées</vt:lpstr>
      <vt:lpstr>Ajout d'une formule récapitulative personnalisée à un rapport</vt:lpstr>
      <vt:lpstr>7-7 : Ajout d'une formule récapitulative personnalisée</vt:lpstr>
      <vt:lpstr>Utilisation de présentations visuelles</vt:lpstr>
      <vt:lpstr>Utilisation de présentations visuelles : Sélection conditionnelle</vt:lpstr>
      <vt:lpstr>Utilisation de présentations visuelles : Graphiques</vt:lpstr>
      <vt:lpstr>Sélection d'un type de graphique : Comparaison de regroupements simples</vt:lpstr>
      <vt:lpstr>Sélection d'un type de graphique : Comparaison de regroupements multiples</vt:lpstr>
      <vt:lpstr>Sélection d'un type de graphique :  Graphiques en nuage de points</vt:lpstr>
      <vt:lpstr>7-8 : Surlignage et ajout d'un graphique</vt:lpstr>
      <vt:lpstr>Programme du module</vt:lpstr>
      <vt:lpstr>Impression, exportation et envoi des rapports par e-mail  </vt:lpstr>
      <vt:lpstr>Impression et exportation des résultats  de rapport</vt:lpstr>
      <vt:lpstr>Planification et envoi d'un rapport par e-mail</vt:lpstr>
      <vt:lpstr>Planification et envoi d'un rapport  par e-mail (suite)</vt:lpstr>
      <vt:lpstr>7-9 : Planification et envoi d'un rapport par e-mail</vt:lpstr>
      <vt:lpstr>7-10 : Création de rapports personnalisés sur l'adoption</vt:lpstr>
      <vt:lpstr>Programme du module</vt:lpstr>
      <vt:lpstr>Création de tableaux de bord</vt:lpstr>
      <vt:lpstr>Qu'est-ce qu'un tableau de bord ?</vt:lpstr>
      <vt:lpstr>Du rapport source au composant de  tableau de bord</vt:lpstr>
      <vt:lpstr>Composants de table et de graphique </vt:lpstr>
      <vt:lpstr>Composants Indicateur et Mesure </vt:lpstr>
      <vt:lpstr>Instantanés de composant de tableau de bord </vt:lpstr>
      <vt:lpstr>L'utilisateur actuel</vt:lpstr>
      <vt:lpstr>Tableaux de bord dynamiques : Exécuter en tant qu'utilisateur connecté</vt:lpstr>
      <vt:lpstr>Filtres du tableau de bord</vt:lpstr>
      <vt:lpstr>Navigation descendante à partir d'un  tableau de bord</vt:lpstr>
      <vt:lpstr>Glisser-déposer avec le générateur de  tableau de bord </vt:lpstr>
      <vt:lpstr>Glisser-déposer avec le générateur de  tableau de bord (suite) </vt:lpstr>
      <vt:lpstr>7-11 : Création d'un tableau de bord des ventes internationales</vt:lpstr>
      <vt:lpstr>7-12 : Création d'un tableau de bord  de l'adoption des utilisateurs</vt:lpstr>
      <vt:lpstr>Contrôle des connaissances</vt:lpstr>
      <vt:lpstr>Remarques</vt:lpstr>
      <vt:lpstr>PowerPoint Presentation</vt:lpstr>
      <vt:lpstr>Objectifs du module</vt:lpstr>
      <vt:lpstr>Introduction et programme du module</vt:lpstr>
      <vt:lpstr>Nous avons besoin de la cohérence  de notre marque </vt:lpstr>
      <vt:lpstr>Modèles d'e-mail</vt:lpstr>
      <vt:lpstr>Dossiers de modèles d'e-mail </vt:lpstr>
      <vt:lpstr>Composants d'un modèle d'e-mail HTML</vt:lpstr>
      <vt:lpstr>Options de modèle d'e-mail</vt:lpstr>
      <vt:lpstr>Création d'un modèle d'e-mail en quatre étapes simples</vt:lpstr>
      <vt:lpstr>8-1 : Création d'un dossier et d'un  en-tête</vt:lpstr>
      <vt:lpstr>8-2 : Création d'un modèle d'e-mail</vt:lpstr>
      <vt:lpstr>Dépannage des autorisations</vt:lpstr>
      <vt:lpstr>Comment pouvez-vous octroyer à Conner McCoy l'accès à l'outil Envoyer des messages en masse  sur l'onglet d'accueil Contacts ? </vt:lpstr>
      <vt:lpstr>Programme du module</vt:lpstr>
      <vt:lpstr>Amélioration du service client</vt:lpstr>
      <vt:lpstr>Règles de workflow</vt:lpstr>
      <vt:lpstr>Critères d'évaluation</vt:lpstr>
      <vt:lpstr>Critères de règle permettant de déclencher une action</vt:lpstr>
      <vt:lpstr>Action de workflow : Tâches</vt:lpstr>
      <vt:lpstr>Action de workflow : Alertes par e-mail</vt:lpstr>
      <vt:lpstr>Action de workflow : Mises à jour de champs</vt:lpstr>
      <vt:lpstr>Action de workflow : Message sortant </vt:lpstr>
      <vt:lpstr>Workflow pour les nouvelles requêtes  sur les comptes importants</vt:lpstr>
      <vt:lpstr>Critères de workflow temporel </vt:lpstr>
      <vt:lpstr>File d'attente de workflow temporel</vt:lpstr>
      <vt:lpstr>8-3 : Création d'une règle de workflow</vt:lpstr>
      <vt:lpstr>Programme du module</vt:lpstr>
      <vt:lpstr>Automatisation des publications Chatter</vt:lpstr>
      <vt:lpstr>Générateur de processus « Lightning »</vt:lpstr>
      <vt:lpstr>Cas d'usage pour les processus</vt:lpstr>
      <vt:lpstr>Actions prises en charge dans les processus</vt:lpstr>
      <vt:lpstr>Observation concernant les processus</vt:lpstr>
      <vt:lpstr>8-4 : Créer un processus</vt:lpstr>
      <vt:lpstr>Programme du module</vt:lpstr>
      <vt:lpstr>Le service marketing a besoin d'aide</vt:lpstr>
      <vt:lpstr>Automatisation des pistes</vt:lpstr>
      <vt:lpstr>Préparation pour la fonction Web vers piste</vt:lpstr>
      <vt:lpstr>Conversion des pistes</vt:lpstr>
      <vt:lpstr>Mappage des champs de piste personnalisés </vt:lpstr>
      <vt:lpstr>Files d'attente</vt:lpstr>
      <vt:lpstr>Règles d'attribution</vt:lpstr>
      <vt:lpstr>Règles d'attribution (suite)</vt:lpstr>
      <vt:lpstr>8-5 : Préparation des champs de piste et création de files d'attente</vt:lpstr>
      <vt:lpstr>8-6 : Création d'une règle d'attribution</vt:lpstr>
      <vt:lpstr>Règles de réponse automatique</vt:lpstr>
      <vt:lpstr>Règles de réponse automatique (suite)</vt:lpstr>
      <vt:lpstr>Activation de la fonction Web vers piste et création d'un formulaire Web</vt:lpstr>
      <vt:lpstr>Test de votre formulaire</vt:lpstr>
      <vt:lpstr>8-7 : Création d'une règle de réponse automatique et activation de la fonction Web vers piste </vt:lpstr>
      <vt:lpstr>Ordre d'exécution </vt:lpstr>
      <vt:lpstr>Contrôle des connaissances</vt:lpstr>
      <vt:lpstr>Remarques</vt:lpstr>
      <vt:lpstr>PowerPoint Presentation</vt:lpstr>
      <vt:lpstr>Objectifs du module</vt:lpstr>
      <vt:lpstr>Introduction et programme du module</vt:lpstr>
      <vt:lpstr>AW Computing se développe</vt:lpstr>
      <vt:lpstr>Comment sont créées les requêtes ?</vt:lpstr>
      <vt:lpstr>Comment sont gérées les requêtes ?</vt:lpstr>
      <vt:lpstr>Comment les requêtes sont-elles résolues à l'aide  de la base de connaissances Salesforce Knowledge ?</vt:lpstr>
      <vt:lpstr>Programme du module</vt:lpstr>
      <vt:lpstr>Personnalisation des processus  de support</vt:lpstr>
      <vt:lpstr>Découverte : Processus de support</vt:lpstr>
      <vt:lpstr>9-1 : Création d'un processus de support</vt:lpstr>
      <vt:lpstr>9-1 : Création d'un processus de support (suite)</vt:lpstr>
      <vt:lpstr>Programme du module</vt:lpstr>
      <vt:lpstr>Automatisation de la création de requête</vt:lpstr>
      <vt:lpstr>Automatisation des requêtes</vt:lpstr>
      <vt:lpstr>Préparation des fonctions Web vers requête et E-mail vers requête</vt:lpstr>
      <vt:lpstr>Informations supplémentaires sur la fonction Web vers requête</vt:lpstr>
      <vt:lpstr>Qu'est ce que la fonction E-mail vers requête ?</vt:lpstr>
      <vt:lpstr>Comment configurer la fonction E-mail vers requête ?</vt:lpstr>
      <vt:lpstr>Automatisation de la gestion des requêtes</vt:lpstr>
      <vt:lpstr>Découverte : Files d'attente de requêtes</vt:lpstr>
      <vt:lpstr>Découverte : Règles d'attribution de requête</vt:lpstr>
      <vt:lpstr>Que sont les règles d'escalade ?</vt:lpstr>
      <vt:lpstr>Découverte : Règles d'escalade</vt:lpstr>
      <vt:lpstr>Ordre d'exécution </vt:lpstr>
      <vt:lpstr>9-2 : Création d'une règle de hiérarchisation de requête</vt:lpstr>
      <vt:lpstr>Programme du module</vt:lpstr>
      <vt:lpstr>Présentation du SoftPhone et de la  console Salesforce pour le service</vt:lpstr>
      <vt:lpstr>Quels sont les principes de base de l'acheminement d'appels ?</vt:lpstr>
      <vt:lpstr>Quelles sont les fonctionnalités  de SoftPhone ?</vt:lpstr>
      <vt:lpstr>Qu'est-ce que la console Salesforce pour le service ?</vt:lpstr>
      <vt:lpstr>9-3 : Configuration de la console Salesforce pour le service</vt:lpstr>
      <vt:lpstr>Programme du module</vt:lpstr>
      <vt:lpstr>Collaboration dans Service Cloud</vt:lpstr>
      <vt:lpstr>Collaboration sur des requêtes avec les équipes de requêtes</vt:lpstr>
      <vt:lpstr>Collaboration sur des requêtes avec le fil de requête</vt:lpstr>
      <vt:lpstr>Programme du module</vt:lpstr>
      <vt:lpstr>Analyse des données de support</vt:lpstr>
      <vt:lpstr>Utilisation des rapports de support et des tableaux de bord</vt:lpstr>
      <vt:lpstr>Découverte : Analyse du support</vt:lpstr>
      <vt:lpstr>Découverte : Analyse du support pour les responsables des ventes</vt:lpstr>
      <vt:lpstr>Découverte : Analyse du support pour les responsables du marketing</vt:lpstr>
      <vt:lpstr>Découverte : Analyse du support pour les responsables du service</vt:lpstr>
      <vt:lpstr>Contrôle des connaissances</vt:lpstr>
      <vt:lpstr>Remarques</vt:lpstr>
      <vt:lpstr>PowerPoint Presentation</vt:lpstr>
      <vt:lpstr>Objectifs du module</vt:lpstr>
      <vt:lpstr>Introduction et programme du module</vt:lpstr>
      <vt:lpstr>Sécurité et accès</vt:lpstr>
      <vt:lpstr>Valeurs par défaut à l'échelle de l'organisation/Hiérarchie des rôles/Partage</vt:lpstr>
      <vt:lpstr>Accès aux objets/Accès aux enregistrements</vt:lpstr>
      <vt:lpstr>Présentations de page</vt:lpstr>
      <vt:lpstr>Types d'enregistrement</vt:lpstr>
      <vt:lpstr>Préparation des fonctions Web vers piste et Web vers requête</vt:lpstr>
      <vt:lpstr>Règles d'attribution</vt:lpstr>
      <vt:lpstr>Règles de workflow</vt:lpstr>
      <vt:lpstr>Rechercher et créer des rapports et tableaux de bord</vt:lpstr>
      <vt:lpstr>Outils de collaboration</vt:lpstr>
      <vt:lpstr>Programme du module</vt:lpstr>
      <vt:lpstr>AW Computing développe ses ventes</vt:lpstr>
      <vt:lpstr>Détails du scénario</vt:lpstr>
      <vt:lpstr>Exigences</vt:lpstr>
      <vt:lpstr>Exigences (suite)</vt:lpstr>
      <vt:lpstr>Exigences (suite)</vt:lpstr>
      <vt:lpstr>Remarques</vt:lpstr>
      <vt:lpstr>Étape de création</vt:lpstr>
      <vt:lpstr>Astuces</vt:lpstr>
      <vt:lpstr>Programme du module</vt:lpstr>
      <vt:lpstr>PowerPoint Presentation</vt:lpstr>
      <vt:lpstr>Processus d'examen</vt:lpstr>
      <vt:lpstr>1) Préparation à l'examen</vt:lpstr>
      <vt:lpstr>2) Accès à WebAssesor </vt:lpstr>
      <vt:lpstr>3) Inscription à un examen</vt:lpstr>
      <vt:lpstr>4) Jour de l'examen</vt:lpstr>
      <vt:lpstr>4) Jour de l'examen</vt:lpstr>
      <vt:lpstr>4) Jour de l'examen</vt:lpstr>
      <vt:lpstr>4) Jour de l'examen</vt:lpstr>
      <vt:lpstr>4) Jour de l'examen - Examen terminé</vt:lpstr>
      <vt:lpstr>5) Réussite/Échec : et ensuite ?</vt:lpstr>
      <vt:lpstr>Rejoignez la communauté des professionnels certifiés</vt:lpstr>
      <vt:lpstr>Communiquez avec nous</vt:lpstr>
      <vt:lpstr>Programme du module</vt:lpstr>
      <vt:lpstr>Ressources supplémentaires</vt:lpstr>
      <vt:lpstr>Qu'est-ce que l'AppExchange Salesforce ?</vt:lpstr>
      <vt:lpstr>Extension de Salesforce avec AppExchange</vt:lpstr>
      <vt:lpstr>Plan d'action de certification</vt:lpstr>
      <vt:lpstr>Et ensuite ?</vt:lpstr>
      <vt:lpstr>PowerPoint Presentation</vt:lpstr>
    </vt:vector>
  </TitlesOfParts>
  <Company>Salesforce.com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Course Title Page</dc:title>
  <dc:creator>msharron</dc:creator>
  <cp:lastModifiedBy>Eisenschmidt, Claudia</cp:lastModifiedBy>
  <cp:revision>5651</cp:revision>
  <cp:lastPrinted>2016-01-22T20:21:08Z</cp:lastPrinted>
  <dcterms:created xsi:type="dcterms:W3CDTF">2012-06-28T18:23:10Z</dcterms:created>
  <dcterms:modified xsi:type="dcterms:W3CDTF">2017-05-08T08:50:17Z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8785F84F-5A1D-4BD4-B75A-0D767AE4BCB7</vt:lpwstr>
  </property>
  <property fmtid="{D5CDD505-2E9C-101B-9397-08002B2CF9AE}" pid="3" name="ArticulatePath">
    <vt:lpwstr>ADM201 (Rufus) Administration Essentials for New Admins Slides Virtual</vt:lpwstr>
  </property>
</Properties>
</file>